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1" roundtripDataSignature="AMtx7mj0dP824dfW3Xa6V3Mtllet/W/5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Numerous approaches may be taken when attempting to solve a problem. Here are some guidelines: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1 Identify the problem: Try to figure out what the problem is sometimes it can be hard</a:t>
            </a:r>
            <a:endParaRPr/>
          </a:p>
          <a:p>
            <a:pPr indent="0" lvl="0" marL="0" rtl="0" algn="l">
              <a:spcBef>
                <a:spcPts val="0"/>
              </a:spcBef>
              <a:spcAft>
                <a:spcPts val="0"/>
              </a:spcAft>
              <a:buNone/>
            </a:pPr>
            <a:r>
              <a:rPr lang="en-CA"/>
              <a:t>2. Understand the problems unique characteristics and the possible outcomes</a:t>
            </a:r>
            <a:endParaRPr/>
          </a:p>
          <a:p>
            <a:pPr indent="0" lvl="0" marL="0" rtl="0" algn="l">
              <a:spcBef>
                <a:spcPts val="0"/>
              </a:spcBef>
              <a:spcAft>
                <a:spcPts val="0"/>
              </a:spcAft>
              <a:buNone/>
            </a:pPr>
            <a:r>
              <a:rPr lang="en-CA"/>
              <a:t>3. Define the requirements of a possible solution considering the company policies currently in place.</a:t>
            </a:r>
            <a:endParaRPr/>
          </a:p>
          <a:p>
            <a:pPr indent="0" lvl="0" marL="0" rtl="0" algn="l">
              <a:spcBef>
                <a:spcPts val="0"/>
              </a:spcBef>
              <a:spcAft>
                <a:spcPts val="0"/>
              </a:spcAft>
              <a:buNone/>
            </a:pPr>
            <a:r>
              <a:rPr lang="en-CA"/>
              <a:t>4. Identify possible solutions.</a:t>
            </a:r>
            <a:endParaRPr/>
          </a:p>
          <a:p>
            <a:pPr indent="0" lvl="0" marL="0" rtl="0" algn="l">
              <a:spcBef>
                <a:spcPts val="0"/>
              </a:spcBef>
              <a:spcAft>
                <a:spcPts val="0"/>
              </a:spcAft>
              <a:buNone/>
            </a:pPr>
            <a:r>
              <a:rPr lang="en-CA"/>
              <a:t>5. Select the best solution</a:t>
            </a:r>
            <a:endParaRPr/>
          </a:p>
          <a:p>
            <a:pPr indent="0" lvl="0" marL="0" rtl="0" algn="l">
              <a:spcBef>
                <a:spcPts val="0"/>
              </a:spcBef>
              <a:spcAft>
                <a:spcPts val="0"/>
              </a:spcAft>
              <a:buNone/>
            </a:pPr>
            <a:r>
              <a:rPr lang="en-CA"/>
              <a:t>6. Implement the solution, informing the customer of the details and how the customer will be affected.</a:t>
            </a:r>
            <a:endParaRPr/>
          </a:p>
          <a:p>
            <a:pPr indent="0" lvl="0" marL="0" rtl="0" algn="l">
              <a:spcBef>
                <a:spcPts val="0"/>
              </a:spcBef>
              <a:spcAft>
                <a:spcPts val="0"/>
              </a:spcAft>
              <a:buNone/>
            </a:pPr>
            <a:r>
              <a:rPr lang="en-CA"/>
              <a:t>7. Observe and evaluate the solutions impact.</a:t>
            </a:r>
            <a:endParaRPr/>
          </a:p>
        </p:txBody>
      </p:sp>
      <p:sp>
        <p:nvSpPr>
          <p:cNvPr id="122" name="Google Shape;12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When approaching the challenge of determining a solution for a problem, individual strategies or a combination of them may be used. The to common strategies to solving problems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 Brainstorming: Its a common method of looking for new ideas through group discussion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Diagramming: There are four types and we will look at them in the next few slides.</a:t>
            </a:r>
            <a:endParaRPr/>
          </a:p>
        </p:txBody>
      </p:sp>
      <p:sp>
        <p:nvSpPr>
          <p:cNvPr id="130" name="Google Shape;13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Pro/Con Sheets: A problem-solving strategy in which a sheet of paper with a line down the centre is used to illustrate arguments for and against a possible solution</a:t>
            </a:r>
            <a:endParaRPr/>
          </a:p>
          <a:p>
            <a:pPr indent="0" lvl="0" marL="0" rtl="0" algn="l">
              <a:spcBef>
                <a:spcPts val="0"/>
              </a:spcBef>
              <a:spcAft>
                <a:spcPts val="0"/>
              </a:spcAft>
              <a:buNone/>
            </a:pPr>
            <a:r>
              <a:rPr lang="en-CA"/>
              <a:t>Flowcharts: A diagram that shows how information moves through a system</a:t>
            </a:r>
            <a:endParaRPr/>
          </a:p>
          <a:p>
            <a:pPr indent="0" lvl="0" marL="0" rtl="0" algn="l">
              <a:spcBef>
                <a:spcPts val="0"/>
              </a:spcBef>
              <a:spcAft>
                <a:spcPts val="0"/>
              </a:spcAft>
              <a:buNone/>
            </a:pPr>
            <a:r>
              <a:rPr lang="en-CA"/>
              <a:t>Organizational Charts: A commonly used method of showing the hierarchy of a company</a:t>
            </a:r>
            <a:endParaRPr/>
          </a:p>
          <a:p>
            <a:pPr indent="0" lvl="0" marL="0" rtl="0" algn="l">
              <a:spcBef>
                <a:spcPts val="0"/>
              </a:spcBef>
              <a:spcAft>
                <a:spcPts val="0"/>
              </a:spcAft>
              <a:buNone/>
            </a:pPr>
            <a:r>
              <a:rPr lang="en-CA"/>
              <a:t>Mind-</a:t>
            </a:r>
            <a:r>
              <a:rPr lang="en-CA"/>
              <a:t>Mapping</a:t>
            </a:r>
            <a:r>
              <a:rPr lang="en-CA"/>
              <a:t>: a creative approach to diagramming a problem on paper, showing possible solutions branching out from the original problem</a:t>
            </a:r>
            <a:endParaRPr/>
          </a:p>
          <a:p>
            <a:pPr indent="0" lvl="0" marL="0" rtl="0" algn="l">
              <a:spcBef>
                <a:spcPts val="0"/>
              </a:spcBef>
              <a:spcAft>
                <a:spcPts val="0"/>
              </a:spcAft>
              <a:buNone/>
            </a:pPr>
            <a:r>
              <a:t/>
            </a:r>
            <a:endParaRPr/>
          </a:p>
        </p:txBody>
      </p:sp>
      <p:sp>
        <p:nvSpPr>
          <p:cNvPr id="137" name="Google Shape;13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Negotiation must allow for give and take on both sides.</a:t>
            </a:r>
            <a:endParaRPr/>
          </a:p>
        </p:txBody>
      </p:sp>
      <p:sp>
        <p:nvSpPr>
          <p:cNvPr id="149" name="Google Shape;14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Knowing your customer: know what their needs are. Customers want to know that they are important to us and our business.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Ask questions and listen to the spoken and unspoken messages: The more information we collect the more </a:t>
            </a:r>
            <a:r>
              <a:rPr lang="en-CA"/>
              <a:t>efficiently</a:t>
            </a:r>
            <a:r>
              <a:rPr lang="en-CA"/>
              <a:t> we can solve their problems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Knowing the policies of your organization and in which areas of flexibility  is allowed: It is hard to </a:t>
            </a:r>
            <a:r>
              <a:rPr lang="en-CA"/>
              <a:t>negotiate</a:t>
            </a:r>
            <a:r>
              <a:rPr lang="en-CA"/>
              <a:t> a resolution if you are unaware of what will be allowed.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Demonstrate the willingness to be flexible: The ability to react to situations as they occur is an important way of showing that you are flexible. You will need to be able to go with the flow and possibly change what you are doing any moment.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Learning to handle your anger and your customers anger </a:t>
            </a:r>
            <a:r>
              <a:rPr lang="en-CA"/>
              <a:t>appropriately</a:t>
            </a:r>
            <a:r>
              <a:rPr lang="en-CA"/>
              <a:t>: Anger can always be a </a:t>
            </a:r>
            <a:r>
              <a:rPr lang="en-CA"/>
              <a:t>possibility</a:t>
            </a:r>
            <a:r>
              <a:rPr lang="en-CA"/>
              <a:t> when it comes to negotiating. When anger arises it is best to diffuse the situation right away. To </a:t>
            </a:r>
            <a:r>
              <a:rPr lang="en-CA"/>
              <a:t>diffuse</a:t>
            </a:r>
            <a:r>
              <a:rPr lang="en-CA"/>
              <a:t> it you will want to try and anticipate the cause and confront it carefully. Also sometimes it is best to shift the responsibility for the customers anger back to the customer. This must be done with care, but it could have positive results.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Considering what the customer may lose in the negotiation process: Negotiation involves give and take. Try and understand what the customer will see as a </a:t>
            </a:r>
            <a:r>
              <a:rPr lang="en-CA"/>
              <a:t>compromise</a:t>
            </a:r>
            <a:r>
              <a:rPr lang="en-CA"/>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Determine mutually beneficial solutions to challenging problems and situations: When negotiating you want to seek solutions that are beneficial to botht he customer and the company. Just remember if the customer leaves angry no one wins as you lose customers and business. But if they leave happy you keep your business and can possibly gain more in the future.</a:t>
            </a:r>
            <a:endParaRPr/>
          </a:p>
        </p:txBody>
      </p:sp>
      <p:sp>
        <p:nvSpPr>
          <p:cNvPr id="157" name="Google Shape;15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Acknowledge customers feelings: Do this by letting the customer know you recognize their feelings and emotions and show you 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Express that you share the responsibility for the problem: Even if not fully part of the problem you are still part of the resolution.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Convey sincerity: When apologizing it is important to convey care and concern. Demonstrate that your sorry and 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Ask for the opportunity to correct the problem: Just apologizing can have little impact. We need to correct the error or make changes in the future.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Request the opportunity to continue doing business: By asking the customer if we can still consider them an active customer it shows that you care </a:t>
            </a:r>
            <a:r>
              <a:rPr lang="en-CA"/>
              <a:t>and</a:t>
            </a:r>
            <a:r>
              <a:rPr lang="en-CA"/>
              <a:t> want to resolve the issues and are wanting to go forward in a positive way.</a:t>
            </a:r>
            <a:endParaRPr/>
          </a:p>
          <a:p>
            <a:pPr indent="0" lvl="0" marL="0" rtl="0" algn="l">
              <a:spcBef>
                <a:spcPts val="0"/>
              </a:spcBef>
              <a:spcAft>
                <a:spcPts val="0"/>
              </a:spcAft>
              <a:buNone/>
            </a:pPr>
            <a:r>
              <a:t/>
            </a:r>
            <a:endParaRPr/>
          </a:p>
        </p:txBody>
      </p:sp>
      <p:sp>
        <p:nvSpPr>
          <p:cNvPr id="173" name="Google Shape;17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Resistance to change: People are reluctant to change but it can prevent you from taking chances and </a:t>
            </a:r>
            <a:r>
              <a:rPr lang="en-CA"/>
              <a:t>experiencing</a:t>
            </a:r>
            <a:r>
              <a:rPr lang="en-CA"/>
              <a:t> new things.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Habits: Limit what can be accomplished and may stand in the </a:t>
            </a:r>
            <a:r>
              <a:rPr lang="en-CA"/>
              <a:t>way</a:t>
            </a:r>
            <a:r>
              <a:rPr lang="en-CA"/>
              <a:t> of solving a problem. Can go undetected.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Individual insecurity: Can deter people from taking risks ar from </a:t>
            </a:r>
            <a:r>
              <a:rPr lang="en-CA"/>
              <a:t>pursuing</a:t>
            </a:r>
            <a:r>
              <a:rPr lang="en-CA"/>
              <a:t> behaviour that may require them to take a stand. May come from past experiences or lack of self confidence.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Past history: By looking at your past and only using what worked and what </a:t>
            </a:r>
            <a:r>
              <a:rPr lang="en-CA"/>
              <a:t>didn't</a:t>
            </a:r>
            <a:r>
              <a:rPr lang="en-CA"/>
              <a:t> work in situations can stop you from trying new methods of problem solving or decision making.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Fear of success or failure: this can be viewed as unreasonable, but it can </a:t>
            </a:r>
            <a:r>
              <a:rPr lang="en-CA"/>
              <a:t>greatly</a:t>
            </a:r>
            <a:r>
              <a:rPr lang="en-CA"/>
              <a:t> deter the confrontation of problems. The unknown can be </a:t>
            </a:r>
            <a:r>
              <a:rPr lang="en-CA"/>
              <a:t>frightening</a:t>
            </a:r>
            <a:r>
              <a:rPr lang="en-CA"/>
              <a:t>. Sometimes taking a chance is </a:t>
            </a:r>
            <a:r>
              <a:rPr lang="en-CA"/>
              <a:t>worth</a:t>
            </a:r>
            <a:r>
              <a:rPr lang="en-CA"/>
              <a:t> it. Just remember if you fail at something don’t stop get up and try again.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Jumping to conclusions: It is easy to jump to conclusions. When jumping to conclusions assumptions are made about </a:t>
            </a:r>
            <a:r>
              <a:rPr lang="en-CA"/>
              <a:t>what</a:t>
            </a:r>
            <a:r>
              <a:rPr lang="en-CA"/>
              <a:t> may or may not work. This can frequently lead to negative perspectives.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Perceptions (inability to see it from the customer’s point of view): Perceptions are the way we see things based off of experiences. We may be so blinded from our perspective that we can’t see it from another.</a:t>
            </a:r>
            <a:endParaRPr/>
          </a:p>
          <a:p>
            <a:pPr indent="0" lvl="0" marL="0" rtl="0" algn="l">
              <a:spcBef>
                <a:spcPts val="0"/>
              </a:spcBef>
              <a:spcAft>
                <a:spcPts val="0"/>
              </a:spcAft>
              <a:buNone/>
            </a:pPr>
            <a:r>
              <a:t/>
            </a:r>
            <a:endParaRPr/>
          </a:p>
        </p:txBody>
      </p:sp>
      <p:sp>
        <p:nvSpPr>
          <p:cNvPr id="180" name="Google Shape;18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Just remember it is always important to follow up. If you are solving a problem and you had a solution but it was never implemented </a:t>
            </a:r>
            <a:r>
              <a:rPr lang="en-CA"/>
              <a:t>than</a:t>
            </a:r>
            <a:r>
              <a:rPr lang="en-CA"/>
              <a:t> the solution had little or no value. </a:t>
            </a:r>
            <a:endParaRPr/>
          </a:p>
        </p:txBody>
      </p:sp>
      <p:sp>
        <p:nvSpPr>
          <p:cNvPr id="188" name="Google Shape;18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17"/>
          <p:cNvSpPr txBox="1"/>
          <p:nvPr>
            <p:ph type="ctrTitle"/>
          </p:nvPr>
        </p:nvSpPr>
        <p:spPr>
          <a:xfrm>
            <a:off x="685800" y="1371600"/>
            <a:ext cx="7848600" cy="19272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5400"/>
              <a:buFont typeface="Arial"/>
              <a:buNone/>
              <a:defRPr sz="54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7"/>
          <p:cNvSpPr txBox="1"/>
          <p:nvPr>
            <p:ph idx="1" type="subTitle"/>
          </p:nvPr>
        </p:nvSpPr>
        <p:spPr>
          <a:xfrm>
            <a:off x="685800" y="3505200"/>
            <a:ext cx="6400800" cy="1752600"/>
          </a:xfrm>
          <a:prstGeom prst="rect">
            <a:avLst/>
          </a:prstGeom>
          <a:noFill/>
          <a:ln>
            <a:noFill/>
          </a:ln>
        </p:spPr>
        <p:txBody>
          <a:bodyPr anchorCtr="0" anchor="t" bIns="45700" lIns="91425" spcFirstLastPara="1" rIns="91425" wrap="square" tIns="45700">
            <a:normAutofit/>
          </a:bodyPr>
          <a:lstStyle>
            <a:lvl1pPr lvl="0" algn="l">
              <a:spcBef>
                <a:spcPts val="480"/>
              </a:spcBef>
              <a:spcAft>
                <a:spcPts val="0"/>
              </a:spcAft>
              <a:buSzPts val="2040"/>
              <a:buNone/>
              <a:defRPr>
                <a:solidFill>
                  <a:srgbClr val="55556F"/>
                </a:solidFill>
              </a:defRPr>
            </a:lvl1pPr>
            <a:lvl2pPr lvl="1" algn="ctr">
              <a:spcBef>
                <a:spcPts val="400"/>
              </a:spcBef>
              <a:spcAft>
                <a:spcPts val="0"/>
              </a:spcAft>
              <a:buSzPts val="1700"/>
              <a:buNone/>
              <a:defRPr>
                <a:solidFill>
                  <a:srgbClr val="8B8B8D"/>
                </a:solidFill>
              </a:defRPr>
            </a:lvl2pPr>
            <a:lvl3pPr lvl="2" algn="ctr">
              <a:spcBef>
                <a:spcPts val="360"/>
              </a:spcBef>
              <a:spcAft>
                <a:spcPts val="0"/>
              </a:spcAft>
              <a:buSzPts val="1620"/>
              <a:buNone/>
              <a:defRPr>
                <a:solidFill>
                  <a:srgbClr val="8B8B8D"/>
                </a:solidFill>
              </a:defRPr>
            </a:lvl3pPr>
            <a:lvl4pPr lvl="3" algn="ctr">
              <a:spcBef>
                <a:spcPts val="320"/>
              </a:spcBef>
              <a:spcAft>
                <a:spcPts val="0"/>
              </a:spcAft>
              <a:buSzPts val="1600"/>
              <a:buNone/>
              <a:defRPr>
                <a:solidFill>
                  <a:srgbClr val="8B8B8D"/>
                </a:solidFill>
              </a:defRPr>
            </a:lvl4pPr>
            <a:lvl5pPr lvl="4" algn="ctr">
              <a:spcBef>
                <a:spcPts val="280"/>
              </a:spcBef>
              <a:spcAft>
                <a:spcPts val="0"/>
              </a:spcAft>
              <a:buSzPts val="1400"/>
              <a:buNone/>
              <a:defRPr>
                <a:solidFill>
                  <a:srgbClr val="8B8B8D"/>
                </a:solidFill>
              </a:defRPr>
            </a:lvl5pPr>
            <a:lvl6pPr lvl="5" algn="ctr">
              <a:spcBef>
                <a:spcPts val="260"/>
              </a:spcBef>
              <a:spcAft>
                <a:spcPts val="0"/>
              </a:spcAft>
              <a:buSzPts val="1300"/>
              <a:buNone/>
              <a:defRPr>
                <a:solidFill>
                  <a:srgbClr val="8B8B8D"/>
                </a:solidFill>
              </a:defRPr>
            </a:lvl6pPr>
            <a:lvl7pPr lvl="6" algn="ctr">
              <a:spcBef>
                <a:spcPts val="260"/>
              </a:spcBef>
              <a:spcAft>
                <a:spcPts val="0"/>
              </a:spcAft>
              <a:buSzPts val="1300"/>
              <a:buNone/>
              <a:defRPr>
                <a:solidFill>
                  <a:srgbClr val="8B8B8D"/>
                </a:solidFill>
              </a:defRPr>
            </a:lvl7pPr>
            <a:lvl8pPr lvl="7" algn="ctr">
              <a:spcBef>
                <a:spcPts val="260"/>
              </a:spcBef>
              <a:spcAft>
                <a:spcPts val="0"/>
              </a:spcAft>
              <a:buSzPts val="1300"/>
              <a:buNone/>
              <a:defRPr>
                <a:solidFill>
                  <a:srgbClr val="8B8B8D"/>
                </a:solidFill>
              </a:defRPr>
            </a:lvl8pPr>
            <a:lvl9pPr lvl="8" algn="ctr">
              <a:spcBef>
                <a:spcPts val="260"/>
              </a:spcBef>
              <a:spcAft>
                <a:spcPts val="0"/>
              </a:spcAft>
              <a:buSzPts val="1300"/>
              <a:buNone/>
              <a:defRPr>
                <a:solidFill>
                  <a:srgbClr val="8B8B8D"/>
                </a:solidFill>
              </a:defRPr>
            </a:lvl9pPr>
          </a:lstStyle>
          <a:p/>
        </p:txBody>
      </p:sp>
      <p:sp>
        <p:nvSpPr>
          <p:cNvPr id="20" name="Google Shape;20;p17"/>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7"/>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7"/>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23" name="Google Shape;23;p17"/>
          <p:cNvCxnSpPr/>
          <p:nvPr/>
        </p:nvCxnSpPr>
        <p:spPr>
          <a:xfrm>
            <a:off x="685800" y="3398520"/>
            <a:ext cx="7848600" cy="1588"/>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18"/>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8"/>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25755" lvl="1" marL="914400" algn="l">
              <a:spcBef>
                <a:spcPts val="360"/>
              </a:spcBef>
              <a:spcAft>
                <a:spcPts val="0"/>
              </a:spcAft>
              <a:buSzPts val="1530"/>
              <a:buChar char="•"/>
              <a:defRPr/>
            </a:lvl2pPr>
            <a:lvl3pPr indent="-331469" lvl="2" marL="1371600" algn="l">
              <a:spcBef>
                <a:spcPts val="360"/>
              </a:spcBef>
              <a:spcAft>
                <a:spcPts val="0"/>
              </a:spcAft>
              <a:buSzPts val="162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27" name="Google Shape;27;p18"/>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8"/>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8"/>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2"/>
        </a:solidFill>
      </p:bgPr>
    </p:bg>
    <p:spTree>
      <p:nvGrpSpPr>
        <p:cNvPr id="30" name="Shape 30"/>
        <p:cNvGrpSpPr/>
        <p:nvPr/>
      </p:nvGrpSpPr>
      <p:grpSpPr>
        <a:xfrm>
          <a:off x="0" y="0"/>
          <a:ext cx="0" cy="0"/>
          <a:chOff x="0" y="0"/>
          <a:chExt cx="0" cy="0"/>
        </a:xfrm>
      </p:grpSpPr>
      <p:sp>
        <p:nvSpPr>
          <p:cNvPr id="31" name="Google Shape;31;p19"/>
          <p:cNvSpPr txBox="1"/>
          <p:nvPr>
            <p:ph type="title"/>
          </p:nvPr>
        </p:nvSpPr>
        <p:spPr>
          <a:xfrm>
            <a:off x="722313" y="2362200"/>
            <a:ext cx="7772400" cy="220027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4800"/>
              <a:buFont typeface="Arial"/>
              <a:buNone/>
              <a:defRPr b="0" sz="48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19"/>
          <p:cNvSpPr txBox="1"/>
          <p:nvPr>
            <p:ph idx="1" type="body"/>
          </p:nvPr>
        </p:nvSpPr>
        <p:spPr>
          <a:xfrm>
            <a:off x="722313" y="4626864"/>
            <a:ext cx="7772400" cy="1500187"/>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SzPts val="2040"/>
              <a:buNone/>
              <a:defRPr sz="2400">
                <a:solidFill>
                  <a:schemeClr val="lt2"/>
                </a:solidFill>
              </a:defRPr>
            </a:lvl1pPr>
            <a:lvl2pPr indent="-228600" lvl="1" marL="914400" algn="l">
              <a:spcBef>
                <a:spcPts val="360"/>
              </a:spcBef>
              <a:spcAft>
                <a:spcPts val="0"/>
              </a:spcAft>
              <a:buSzPts val="1530"/>
              <a:buNone/>
              <a:defRPr sz="1800">
                <a:solidFill>
                  <a:schemeClr val="lt1"/>
                </a:solidFill>
              </a:defRPr>
            </a:lvl2pPr>
            <a:lvl3pPr indent="-228600" lvl="2" marL="1371600" algn="l">
              <a:spcBef>
                <a:spcPts val="320"/>
              </a:spcBef>
              <a:spcAft>
                <a:spcPts val="0"/>
              </a:spcAft>
              <a:buSzPts val="1440"/>
              <a:buNone/>
              <a:defRPr sz="1600">
                <a:solidFill>
                  <a:schemeClr val="lt1"/>
                </a:solidFill>
              </a:defRPr>
            </a:lvl3pPr>
            <a:lvl4pPr indent="-228600" lvl="3" marL="1828800" algn="l">
              <a:spcBef>
                <a:spcPts val="280"/>
              </a:spcBef>
              <a:spcAft>
                <a:spcPts val="0"/>
              </a:spcAft>
              <a:buSzPts val="1400"/>
              <a:buNone/>
              <a:defRPr sz="1400">
                <a:solidFill>
                  <a:schemeClr val="lt1"/>
                </a:solidFill>
              </a:defRPr>
            </a:lvl4pPr>
            <a:lvl5pPr indent="-228600" lvl="4" marL="2286000" algn="l">
              <a:spcBef>
                <a:spcPts val="280"/>
              </a:spcBef>
              <a:spcAft>
                <a:spcPts val="0"/>
              </a:spcAft>
              <a:buSzPts val="1400"/>
              <a:buNone/>
              <a:defRPr sz="1400">
                <a:solidFill>
                  <a:schemeClr val="lt1"/>
                </a:solidFill>
              </a:defRPr>
            </a:lvl5pPr>
            <a:lvl6pPr indent="-228600" lvl="5" marL="2743200" algn="l">
              <a:spcBef>
                <a:spcPts val="280"/>
              </a:spcBef>
              <a:spcAft>
                <a:spcPts val="0"/>
              </a:spcAft>
              <a:buSzPts val="1400"/>
              <a:buNone/>
              <a:defRPr sz="1400">
                <a:solidFill>
                  <a:schemeClr val="lt1"/>
                </a:solidFill>
              </a:defRPr>
            </a:lvl6pPr>
            <a:lvl7pPr indent="-228600" lvl="6" marL="3200400" algn="l">
              <a:spcBef>
                <a:spcPts val="280"/>
              </a:spcBef>
              <a:spcAft>
                <a:spcPts val="0"/>
              </a:spcAft>
              <a:buSzPts val="1400"/>
              <a:buNone/>
              <a:defRPr sz="1400">
                <a:solidFill>
                  <a:schemeClr val="lt1"/>
                </a:solidFill>
              </a:defRPr>
            </a:lvl7pPr>
            <a:lvl8pPr indent="-228600" lvl="7" marL="3657600" algn="l">
              <a:spcBef>
                <a:spcPts val="280"/>
              </a:spcBef>
              <a:spcAft>
                <a:spcPts val="0"/>
              </a:spcAft>
              <a:buSzPts val="1400"/>
              <a:buNone/>
              <a:defRPr sz="1400">
                <a:solidFill>
                  <a:schemeClr val="lt1"/>
                </a:solidFill>
              </a:defRPr>
            </a:lvl8pPr>
            <a:lvl9pPr indent="-228600" lvl="8" marL="4114800" algn="l">
              <a:spcBef>
                <a:spcPts val="280"/>
              </a:spcBef>
              <a:spcAft>
                <a:spcPts val="0"/>
              </a:spcAft>
              <a:buSzPts val="1400"/>
              <a:buNone/>
              <a:defRPr sz="1400">
                <a:solidFill>
                  <a:schemeClr val="lt1"/>
                </a:solidFill>
              </a:defRPr>
            </a:lvl9pPr>
          </a:lstStyle>
          <a:p/>
        </p:txBody>
      </p:sp>
      <p:sp>
        <p:nvSpPr>
          <p:cNvPr id="33" name="Google Shape;33;p19"/>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9"/>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9"/>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36" name="Google Shape;36;p19"/>
          <p:cNvCxnSpPr/>
          <p:nvPr/>
        </p:nvCxnSpPr>
        <p:spPr>
          <a:xfrm>
            <a:off x="731520" y="4599432"/>
            <a:ext cx="7848600" cy="1588"/>
          </a:xfrm>
          <a:prstGeom prst="straightConnector1">
            <a:avLst/>
          </a:prstGeom>
          <a:noFill/>
          <a:ln cap="flat" cmpd="sng" w="19050">
            <a:solidFill>
              <a:schemeClr val="lt2"/>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0"/>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0"/>
          <p:cNvSpPr txBox="1"/>
          <p:nvPr>
            <p:ph idx="1" type="body"/>
          </p:nvPr>
        </p:nvSpPr>
        <p:spPr>
          <a:xfrm>
            <a:off x="457200" y="1673352"/>
            <a:ext cx="4038600" cy="4718304"/>
          </a:xfrm>
          <a:prstGeom prst="rect">
            <a:avLst/>
          </a:prstGeom>
          <a:noFill/>
          <a:ln>
            <a:noFill/>
          </a:ln>
        </p:spPr>
        <p:txBody>
          <a:bodyPr anchorCtr="0" anchor="t" bIns="45700" lIns="91425" spcFirstLastPara="1" rIns="91425" wrap="square" tIns="45700">
            <a:normAutofit/>
          </a:bodyPr>
          <a:lstStyle>
            <a:lvl1pPr indent="-379730" lvl="0" marL="457200" algn="l">
              <a:spcBef>
                <a:spcPts val="560"/>
              </a:spcBef>
              <a:spcAft>
                <a:spcPts val="0"/>
              </a:spcAft>
              <a:buSzPts val="2380"/>
              <a:buChar char="•"/>
              <a:defRPr sz="2800"/>
            </a:lvl1pPr>
            <a:lvl2pPr indent="-358140" lvl="1" marL="914400" algn="l">
              <a:spcBef>
                <a:spcPts val="480"/>
              </a:spcBef>
              <a:spcAft>
                <a:spcPts val="0"/>
              </a:spcAft>
              <a:buSzPts val="2040"/>
              <a:buChar char="•"/>
              <a:defRPr sz="2400"/>
            </a:lvl2pPr>
            <a:lvl3pPr indent="-342900" lvl="2" marL="1371600" algn="l">
              <a:spcBef>
                <a:spcPts val="400"/>
              </a:spcBef>
              <a:spcAft>
                <a:spcPts val="0"/>
              </a:spcAft>
              <a:buSzPts val="18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40" name="Google Shape;40;p20"/>
          <p:cNvSpPr txBox="1"/>
          <p:nvPr>
            <p:ph idx="2" type="body"/>
          </p:nvPr>
        </p:nvSpPr>
        <p:spPr>
          <a:xfrm>
            <a:off x="4648200" y="1673352"/>
            <a:ext cx="4038600" cy="4718304"/>
          </a:xfrm>
          <a:prstGeom prst="rect">
            <a:avLst/>
          </a:prstGeom>
          <a:noFill/>
          <a:ln>
            <a:noFill/>
          </a:ln>
        </p:spPr>
        <p:txBody>
          <a:bodyPr anchorCtr="0" anchor="t" bIns="45700" lIns="91425" spcFirstLastPara="1" rIns="91425" wrap="square" tIns="45700">
            <a:normAutofit/>
          </a:bodyPr>
          <a:lstStyle>
            <a:lvl1pPr indent="-379730" lvl="0" marL="457200" algn="l">
              <a:spcBef>
                <a:spcPts val="560"/>
              </a:spcBef>
              <a:spcAft>
                <a:spcPts val="0"/>
              </a:spcAft>
              <a:buSzPts val="2380"/>
              <a:buChar char="•"/>
              <a:defRPr sz="2800"/>
            </a:lvl1pPr>
            <a:lvl2pPr indent="-358140" lvl="1" marL="914400" algn="l">
              <a:spcBef>
                <a:spcPts val="480"/>
              </a:spcBef>
              <a:spcAft>
                <a:spcPts val="0"/>
              </a:spcAft>
              <a:buSzPts val="2040"/>
              <a:buChar char="•"/>
              <a:defRPr sz="2400"/>
            </a:lvl2pPr>
            <a:lvl3pPr indent="-342900" lvl="2" marL="1371600" algn="l">
              <a:spcBef>
                <a:spcPts val="400"/>
              </a:spcBef>
              <a:spcAft>
                <a:spcPts val="0"/>
              </a:spcAft>
              <a:buSzPts val="18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41" name="Google Shape;41;p20"/>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0"/>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0"/>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1"/>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1"/>
          <p:cNvSpPr txBox="1"/>
          <p:nvPr>
            <p:ph idx="1" type="body"/>
          </p:nvPr>
        </p:nvSpPr>
        <p:spPr>
          <a:xfrm>
            <a:off x="457200" y="1676400"/>
            <a:ext cx="3931920"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00"/>
              </a:spcBef>
              <a:spcAft>
                <a:spcPts val="0"/>
              </a:spcAft>
              <a:buSzPts val="1700"/>
              <a:buNone/>
              <a:defRPr b="0"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62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47" name="Google Shape;47;p21"/>
          <p:cNvSpPr txBox="1"/>
          <p:nvPr>
            <p:ph idx="2" type="body"/>
          </p:nvPr>
        </p:nvSpPr>
        <p:spPr>
          <a:xfrm>
            <a:off x="457200" y="2438400"/>
            <a:ext cx="3931920" cy="3951288"/>
          </a:xfrm>
          <a:prstGeom prst="rect">
            <a:avLst/>
          </a:prstGeom>
          <a:noFill/>
          <a:ln>
            <a:noFill/>
          </a:ln>
        </p:spPr>
        <p:txBody>
          <a:bodyPr anchorCtr="0" anchor="t" bIns="45700" lIns="91425" spcFirstLastPara="1" rIns="91425" wrap="square" tIns="45700">
            <a:normAutofit/>
          </a:bodyPr>
          <a:lstStyle>
            <a:lvl1pPr indent="-358140" lvl="0" marL="457200" algn="l">
              <a:spcBef>
                <a:spcPts val="480"/>
              </a:spcBef>
              <a:spcAft>
                <a:spcPts val="0"/>
              </a:spcAft>
              <a:buSzPts val="2040"/>
              <a:buChar char="•"/>
              <a:defRPr sz="2400"/>
            </a:lvl1pPr>
            <a:lvl2pPr indent="-336550" lvl="1" marL="914400" algn="l">
              <a:spcBef>
                <a:spcPts val="400"/>
              </a:spcBef>
              <a:spcAft>
                <a:spcPts val="0"/>
              </a:spcAft>
              <a:buSzPts val="1700"/>
              <a:buChar char="•"/>
              <a:defRPr sz="2000"/>
            </a:lvl2pPr>
            <a:lvl3pPr indent="-331469" lvl="2" marL="1371600" algn="l">
              <a:spcBef>
                <a:spcPts val="360"/>
              </a:spcBef>
              <a:spcAft>
                <a:spcPts val="0"/>
              </a:spcAft>
              <a:buSzPts val="162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48" name="Google Shape;48;p21"/>
          <p:cNvSpPr txBox="1"/>
          <p:nvPr>
            <p:ph idx="3" type="body"/>
          </p:nvPr>
        </p:nvSpPr>
        <p:spPr>
          <a:xfrm>
            <a:off x="4754880" y="1676400"/>
            <a:ext cx="3931920" cy="639762"/>
          </a:xfrm>
          <a:prstGeom prst="rect">
            <a:avLst/>
          </a:prstGeom>
          <a:noFill/>
          <a:ln>
            <a:noFill/>
          </a:ln>
        </p:spPr>
        <p:txBody>
          <a:bodyPr anchorCtr="0" anchor="ctr" bIns="45700" lIns="91425" spcFirstLastPara="1" rIns="91425" wrap="square" tIns="45700">
            <a:normAutofit/>
          </a:bodyPr>
          <a:lstStyle>
            <a:lvl1pPr indent="-228600" lvl="0" marL="457200" algn="ctr">
              <a:spcBef>
                <a:spcPts val="400"/>
              </a:spcBef>
              <a:spcAft>
                <a:spcPts val="0"/>
              </a:spcAft>
              <a:buSzPts val="1700"/>
              <a:buNone/>
              <a:defRPr b="0" sz="2000">
                <a:solidFill>
                  <a:schemeClr val="dk2"/>
                </a:solidFill>
                <a:latin typeface="Arial"/>
                <a:ea typeface="Arial"/>
                <a:cs typeface="Arial"/>
                <a:sym typeface="Aria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62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49" name="Google Shape;49;p21"/>
          <p:cNvSpPr txBox="1"/>
          <p:nvPr>
            <p:ph idx="4" type="body"/>
          </p:nvPr>
        </p:nvSpPr>
        <p:spPr>
          <a:xfrm>
            <a:off x="4754880" y="2438400"/>
            <a:ext cx="3931920" cy="3951288"/>
          </a:xfrm>
          <a:prstGeom prst="rect">
            <a:avLst/>
          </a:prstGeom>
          <a:noFill/>
          <a:ln>
            <a:noFill/>
          </a:ln>
        </p:spPr>
        <p:txBody>
          <a:bodyPr anchorCtr="0" anchor="t" bIns="45700" lIns="91425" spcFirstLastPara="1" rIns="91425" wrap="square" tIns="45700">
            <a:normAutofit/>
          </a:bodyPr>
          <a:lstStyle>
            <a:lvl1pPr indent="-358140" lvl="0" marL="457200" algn="l">
              <a:spcBef>
                <a:spcPts val="480"/>
              </a:spcBef>
              <a:spcAft>
                <a:spcPts val="0"/>
              </a:spcAft>
              <a:buSzPts val="2040"/>
              <a:buChar char="•"/>
              <a:defRPr sz="2400"/>
            </a:lvl1pPr>
            <a:lvl2pPr indent="-336550" lvl="1" marL="914400" algn="l">
              <a:spcBef>
                <a:spcPts val="400"/>
              </a:spcBef>
              <a:spcAft>
                <a:spcPts val="0"/>
              </a:spcAft>
              <a:buSzPts val="1700"/>
              <a:buChar char="•"/>
              <a:defRPr sz="2000"/>
            </a:lvl2pPr>
            <a:lvl3pPr indent="-331469" lvl="2" marL="1371600" algn="l">
              <a:spcBef>
                <a:spcPts val="360"/>
              </a:spcBef>
              <a:spcAft>
                <a:spcPts val="0"/>
              </a:spcAft>
              <a:buSzPts val="162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50" name="Google Shape;50;p21"/>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1"/>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1"/>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53" name="Google Shape;53;p21"/>
          <p:cNvCxnSpPr/>
          <p:nvPr/>
        </p:nvCxnSpPr>
        <p:spPr>
          <a:xfrm rot="5400000">
            <a:off x="2217817" y="4045823"/>
            <a:ext cx="4709160" cy="794"/>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22"/>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2"/>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2"/>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2"/>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23"/>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3"/>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3"/>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24"/>
          <p:cNvSpPr txBox="1"/>
          <p:nvPr>
            <p:ph type="title"/>
          </p:nvPr>
        </p:nvSpPr>
        <p:spPr>
          <a:xfrm>
            <a:off x="457200" y="792080"/>
            <a:ext cx="2139696" cy="1261872"/>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2400"/>
              <a:buFont typeface="Arial"/>
              <a:buNone/>
              <a:defRPr b="0"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24"/>
          <p:cNvSpPr txBox="1"/>
          <p:nvPr>
            <p:ph idx="1" type="body"/>
          </p:nvPr>
        </p:nvSpPr>
        <p:spPr>
          <a:xfrm>
            <a:off x="2971800" y="792080"/>
            <a:ext cx="5715000" cy="5577840"/>
          </a:xfrm>
          <a:prstGeom prst="rect">
            <a:avLst/>
          </a:prstGeom>
          <a:noFill/>
          <a:ln>
            <a:noFill/>
          </a:ln>
        </p:spPr>
        <p:txBody>
          <a:bodyPr anchorCtr="0" anchor="t" bIns="45700" lIns="91425" spcFirstLastPara="1" rIns="91425" wrap="square" tIns="45700">
            <a:normAutofit/>
          </a:bodyPr>
          <a:lstStyle>
            <a:lvl1pPr indent="-401320" lvl="0" marL="457200" algn="l">
              <a:spcBef>
                <a:spcPts val="640"/>
              </a:spcBef>
              <a:spcAft>
                <a:spcPts val="0"/>
              </a:spcAft>
              <a:buSzPts val="2720"/>
              <a:buChar char="•"/>
              <a:defRPr sz="3200"/>
            </a:lvl1pPr>
            <a:lvl2pPr indent="-379730" lvl="1" marL="914400" algn="l">
              <a:spcBef>
                <a:spcPts val="560"/>
              </a:spcBef>
              <a:spcAft>
                <a:spcPts val="0"/>
              </a:spcAft>
              <a:buSzPts val="2380"/>
              <a:buChar char="•"/>
              <a:defRPr sz="2800"/>
            </a:lvl2pPr>
            <a:lvl3pPr indent="-365760" lvl="2" marL="1371600" algn="l">
              <a:spcBef>
                <a:spcPts val="480"/>
              </a:spcBef>
              <a:spcAft>
                <a:spcPts val="0"/>
              </a:spcAft>
              <a:buSzPts val="2160"/>
              <a:buChar char="•"/>
              <a:defRPr sz="2400"/>
            </a:lvl3pPr>
            <a:lvl4pPr indent="-355600" lvl="3" marL="1828800" algn="l">
              <a:spcBef>
                <a:spcPts val="400"/>
              </a:spcBef>
              <a:spcAft>
                <a:spcPts val="0"/>
              </a:spcAft>
              <a:buSzPts val="2000"/>
              <a:buChar char="•"/>
              <a:defRPr sz="2000"/>
            </a:lvl4pPr>
            <a:lvl5pPr indent="-355600" lvl="4" marL="2286000" algn="l">
              <a:spcBef>
                <a:spcPts val="400"/>
              </a:spcBef>
              <a:spcAft>
                <a:spcPts val="0"/>
              </a:spcAft>
              <a:buSzPts val="2000"/>
              <a:buChar char="•"/>
              <a:defRPr sz="20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66" name="Google Shape;66;p24"/>
          <p:cNvSpPr txBox="1"/>
          <p:nvPr>
            <p:ph idx="2" type="body"/>
          </p:nvPr>
        </p:nvSpPr>
        <p:spPr>
          <a:xfrm>
            <a:off x="457201" y="2130552"/>
            <a:ext cx="2139696" cy="4243615"/>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SzPts val="1190"/>
              <a:buNone/>
              <a:defRPr sz="14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9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67" name="Google Shape;67;p24"/>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4"/>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4"/>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70" name="Google Shape;70;p24"/>
          <p:cNvCxnSpPr/>
          <p:nvPr/>
        </p:nvCxnSpPr>
        <p:spPr>
          <a:xfrm rot="5400000">
            <a:off x="-13116" y="3580206"/>
            <a:ext cx="5577840" cy="1588"/>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25"/>
          <p:cNvSpPr txBox="1"/>
          <p:nvPr>
            <p:ph type="title"/>
          </p:nvPr>
        </p:nvSpPr>
        <p:spPr>
          <a:xfrm>
            <a:off x="457200" y="792480"/>
            <a:ext cx="2142680" cy="126492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2400"/>
              <a:buFont typeface="Arial"/>
              <a:buNone/>
              <a:defRPr b="0"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5"/>
          <p:cNvSpPr/>
          <p:nvPr>
            <p:ph idx="2" type="pic"/>
          </p:nvPr>
        </p:nvSpPr>
        <p:spPr>
          <a:xfrm>
            <a:off x="2858610" y="838201"/>
            <a:ext cx="5904390" cy="5500456"/>
          </a:xfrm>
          <a:prstGeom prst="rect">
            <a:avLst/>
          </a:prstGeom>
          <a:solidFill>
            <a:schemeClr val="lt2"/>
          </a:solidFill>
          <a:ln cap="flat" cmpd="sng" w="76200">
            <a:solidFill>
              <a:srgbClr val="FFFFFF"/>
            </a:solidFill>
            <a:prstDash val="solid"/>
            <a:miter lim="800000"/>
            <a:headEnd len="sm" w="sm" type="none"/>
            <a:tailEnd len="sm" w="sm" type="none"/>
          </a:ln>
          <a:effectLst>
            <a:outerShdw blurRad="50800" rotWithShape="0" algn="t" dir="5400000" dist="12700">
              <a:srgbClr val="000000">
                <a:alpha val="58823"/>
              </a:srgbClr>
            </a:outerShdw>
          </a:effectLst>
        </p:spPr>
      </p:sp>
      <p:sp>
        <p:nvSpPr>
          <p:cNvPr id="74" name="Google Shape;74;p25"/>
          <p:cNvSpPr txBox="1"/>
          <p:nvPr>
            <p:ph idx="1" type="body"/>
          </p:nvPr>
        </p:nvSpPr>
        <p:spPr>
          <a:xfrm>
            <a:off x="457200" y="2133600"/>
            <a:ext cx="2139696" cy="4242816"/>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SzPts val="1190"/>
              <a:buNone/>
              <a:defRPr sz="14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9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75" name="Google Shape;75;p25"/>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5"/>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5"/>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26"/>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6"/>
          <p:cNvSpPr txBox="1"/>
          <p:nvPr>
            <p:ph idx="1" type="body"/>
          </p:nvPr>
        </p:nvSpPr>
        <p:spPr>
          <a:xfrm rot="5400000">
            <a:off x="2133600" y="-76200"/>
            <a:ext cx="4876800" cy="82296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25755" lvl="1" marL="914400" algn="l">
              <a:spcBef>
                <a:spcPts val="360"/>
              </a:spcBef>
              <a:spcAft>
                <a:spcPts val="0"/>
              </a:spcAft>
              <a:buSzPts val="1530"/>
              <a:buChar char="•"/>
              <a:defRPr/>
            </a:lvl2pPr>
            <a:lvl3pPr indent="-331469" lvl="2" marL="1371600" algn="l">
              <a:spcBef>
                <a:spcPts val="360"/>
              </a:spcBef>
              <a:spcAft>
                <a:spcPts val="0"/>
              </a:spcAft>
              <a:buSzPts val="162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1" name="Google Shape;81;p26"/>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6"/>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6"/>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27"/>
          <p:cNvSpPr txBox="1"/>
          <p:nvPr>
            <p:ph type="title"/>
          </p:nvPr>
        </p:nvSpPr>
        <p:spPr>
          <a:xfrm rot="5400000">
            <a:off x="4724400" y="2514600"/>
            <a:ext cx="5867400" cy="205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27"/>
          <p:cNvSpPr txBox="1"/>
          <p:nvPr>
            <p:ph idx="1" type="body"/>
          </p:nvPr>
        </p:nvSpPr>
        <p:spPr>
          <a:xfrm rot="5400000">
            <a:off x="533400" y="533400"/>
            <a:ext cx="5867400" cy="6019800"/>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
              <a:defRPr/>
            </a:lvl1pPr>
            <a:lvl2pPr indent="-325755" lvl="1" marL="914400" algn="l">
              <a:spcBef>
                <a:spcPts val="360"/>
              </a:spcBef>
              <a:spcAft>
                <a:spcPts val="0"/>
              </a:spcAft>
              <a:buSzPts val="1530"/>
              <a:buChar char="•"/>
              <a:defRPr/>
            </a:lvl2pPr>
            <a:lvl3pPr indent="-331469" lvl="2" marL="1371600" algn="l">
              <a:spcBef>
                <a:spcPts val="360"/>
              </a:spcBef>
              <a:spcAft>
                <a:spcPts val="0"/>
              </a:spcAft>
              <a:buSzPts val="162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7" name="Google Shape;87;p27"/>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7"/>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7"/>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p:nvPr/>
        </p:nvSpPr>
        <p:spPr>
          <a:xfrm>
            <a:off x="0" y="220786"/>
            <a:ext cx="9144000" cy="228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 name="Google Shape;11;p16"/>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000"/>
              <a:buFont typeface="Arial"/>
              <a:buNone/>
              <a:defRPr b="0" i="0" sz="4000" u="none" cap="none" strike="noStrik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6"/>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lvl1pPr indent="-358140" lvl="0" marL="457200" marR="0" rtl="0" algn="l">
              <a:spcBef>
                <a:spcPts val="480"/>
              </a:spcBef>
              <a:spcAft>
                <a:spcPts val="0"/>
              </a:spcAft>
              <a:buClr>
                <a:schemeClr val="accent1"/>
              </a:buClr>
              <a:buSzPts val="2040"/>
              <a:buFont typeface="Arial"/>
              <a:buChar char="•"/>
              <a:defRPr b="0" i="0" sz="2400" u="none" cap="none" strike="noStrike">
                <a:solidFill>
                  <a:schemeClr val="dk1"/>
                </a:solidFill>
                <a:latin typeface="Arial"/>
                <a:ea typeface="Arial"/>
                <a:cs typeface="Arial"/>
                <a:sym typeface="Arial"/>
              </a:defRPr>
            </a:lvl1pPr>
            <a:lvl2pPr indent="-336550" lvl="1" marL="914400" marR="0" rtl="0" algn="l">
              <a:spcBef>
                <a:spcPts val="400"/>
              </a:spcBef>
              <a:spcAft>
                <a:spcPts val="0"/>
              </a:spcAft>
              <a:buClr>
                <a:schemeClr val="accent1"/>
              </a:buClr>
              <a:buSzPts val="1700"/>
              <a:buFont typeface="Arial"/>
              <a:buChar char="•"/>
              <a:defRPr b="0" i="0" sz="2000" u="none" cap="none" strike="noStrike">
                <a:solidFill>
                  <a:schemeClr val="dk1"/>
                </a:solidFill>
                <a:latin typeface="Arial"/>
                <a:ea typeface="Arial"/>
                <a:cs typeface="Arial"/>
                <a:sym typeface="Arial"/>
              </a:defRPr>
            </a:lvl2pPr>
            <a:lvl3pPr indent="-331469" lvl="2" marL="1371600" marR="0" rtl="0" algn="l">
              <a:spcBef>
                <a:spcPts val="360"/>
              </a:spcBef>
              <a:spcAft>
                <a:spcPts val="0"/>
              </a:spcAft>
              <a:buClr>
                <a:schemeClr val="accent1"/>
              </a:buClr>
              <a:buSzPts val="162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accent1"/>
              </a:buClr>
              <a:buSzPts val="1600"/>
              <a:buFont typeface="Arial"/>
              <a:buChar char="•"/>
              <a:defRPr b="0" i="0" sz="1600" u="none" cap="none" strike="noStrike">
                <a:solidFill>
                  <a:schemeClr val="dk1"/>
                </a:solidFill>
                <a:latin typeface="Arial"/>
                <a:ea typeface="Arial"/>
                <a:cs typeface="Arial"/>
                <a:sym typeface="Arial"/>
              </a:defRPr>
            </a:lvl4pPr>
            <a:lvl5pPr indent="-317500" lvl="4" marL="2286000" marR="0" rtl="0" algn="l">
              <a:spcBef>
                <a:spcPts val="280"/>
              </a:spcBef>
              <a:spcAft>
                <a:spcPts val="0"/>
              </a:spcAft>
              <a:buClr>
                <a:schemeClr val="accent1"/>
              </a:buClr>
              <a:buSzPts val="1400"/>
              <a:buFont typeface="Arial"/>
              <a:buChar char="•"/>
              <a:defRPr b="0" i="0" sz="1400" u="none" cap="none" strike="noStrike">
                <a:solidFill>
                  <a:schemeClr val="dk1"/>
                </a:solidFill>
                <a:latin typeface="Arial"/>
                <a:ea typeface="Arial"/>
                <a:cs typeface="Arial"/>
                <a:sym typeface="Arial"/>
              </a:defRPr>
            </a:lvl5pPr>
            <a:lvl6pPr indent="-311150" lvl="5" marL="2743200" marR="0" rtl="0" algn="l">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6pPr>
            <a:lvl7pPr indent="-311150" lvl="6" marL="3200400" marR="0" rtl="0" algn="l">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7pPr>
            <a:lvl8pPr indent="-311150" lvl="7" marL="3657600" marR="0" rtl="0" algn="l">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8pPr>
            <a:lvl9pPr indent="-311150" lvl="8" marL="4114800" marR="0" rtl="0" algn="l">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9pPr>
          </a:lstStyle>
          <a:p/>
        </p:txBody>
      </p:sp>
      <p:sp>
        <p:nvSpPr>
          <p:cNvPr id="13" name="Google Shape;13;p16"/>
          <p:cNvSpPr/>
          <p:nvPr/>
        </p:nvSpPr>
        <p:spPr>
          <a:xfrm>
            <a:off x="0" y="0"/>
            <a:ext cx="9144000" cy="3657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 name="Google Shape;14;p16"/>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FFFFF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 name="Google Shape;15;p16"/>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FFFFF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 name="Google Shape;16;p16"/>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1" i="0" sz="1400" u="none" cap="none" strike="noStrike">
                <a:solidFill>
                  <a:srgbClr val="FFFFFF"/>
                </a:solidFill>
                <a:latin typeface="Arial"/>
                <a:ea typeface="Arial"/>
                <a:cs typeface="Arial"/>
                <a:sym typeface="Arial"/>
              </a:defRPr>
            </a:lvl1pPr>
            <a:lvl2pPr indent="0" lvl="1" marL="0" marR="0" rtl="0" algn="l">
              <a:spcBef>
                <a:spcPts val="0"/>
              </a:spcBef>
              <a:buNone/>
              <a:defRPr b="1" i="0" sz="1400" u="none" cap="none" strike="noStrike">
                <a:solidFill>
                  <a:srgbClr val="FFFFFF"/>
                </a:solidFill>
                <a:latin typeface="Arial"/>
                <a:ea typeface="Arial"/>
                <a:cs typeface="Arial"/>
                <a:sym typeface="Arial"/>
              </a:defRPr>
            </a:lvl2pPr>
            <a:lvl3pPr indent="0" lvl="2" marL="0" marR="0" rtl="0" algn="l">
              <a:spcBef>
                <a:spcPts val="0"/>
              </a:spcBef>
              <a:buNone/>
              <a:defRPr b="1" i="0" sz="1400" u="none" cap="none" strike="noStrike">
                <a:solidFill>
                  <a:srgbClr val="FFFFFF"/>
                </a:solidFill>
                <a:latin typeface="Arial"/>
                <a:ea typeface="Arial"/>
                <a:cs typeface="Arial"/>
                <a:sym typeface="Arial"/>
              </a:defRPr>
            </a:lvl3pPr>
            <a:lvl4pPr indent="0" lvl="3" marL="0" marR="0" rtl="0" algn="l">
              <a:spcBef>
                <a:spcPts val="0"/>
              </a:spcBef>
              <a:buNone/>
              <a:defRPr b="1" i="0" sz="1400" u="none" cap="none" strike="noStrike">
                <a:solidFill>
                  <a:srgbClr val="FFFFFF"/>
                </a:solidFill>
                <a:latin typeface="Arial"/>
                <a:ea typeface="Arial"/>
                <a:cs typeface="Arial"/>
                <a:sym typeface="Arial"/>
              </a:defRPr>
            </a:lvl4pPr>
            <a:lvl5pPr indent="0" lvl="4" marL="0" marR="0" rtl="0" algn="l">
              <a:spcBef>
                <a:spcPts val="0"/>
              </a:spcBef>
              <a:buNone/>
              <a:defRPr b="1" i="0" sz="1400" u="none" cap="none" strike="noStrike">
                <a:solidFill>
                  <a:srgbClr val="FFFFFF"/>
                </a:solidFill>
                <a:latin typeface="Arial"/>
                <a:ea typeface="Arial"/>
                <a:cs typeface="Arial"/>
                <a:sym typeface="Arial"/>
              </a:defRPr>
            </a:lvl5pPr>
            <a:lvl6pPr indent="0" lvl="5" marL="0" marR="0" rtl="0" algn="l">
              <a:spcBef>
                <a:spcPts val="0"/>
              </a:spcBef>
              <a:buNone/>
              <a:defRPr b="1" i="0" sz="1400" u="none" cap="none" strike="noStrike">
                <a:solidFill>
                  <a:srgbClr val="FFFFFF"/>
                </a:solidFill>
                <a:latin typeface="Arial"/>
                <a:ea typeface="Arial"/>
                <a:cs typeface="Arial"/>
                <a:sym typeface="Arial"/>
              </a:defRPr>
            </a:lvl6pPr>
            <a:lvl7pPr indent="0" lvl="6" marL="0" marR="0" rtl="0" algn="l">
              <a:spcBef>
                <a:spcPts val="0"/>
              </a:spcBef>
              <a:buNone/>
              <a:defRPr b="1" i="0" sz="1400" u="none" cap="none" strike="noStrike">
                <a:solidFill>
                  <a:srgbClr val="FFFFFF"/>
                </a:solidFill>
                <a:latin typeface="Arial"/>
                <a:ea typeface="Arial"/>
                <a:cs typeface="Arial"/>
                <a:sym typeface="Arial"/>
              </a:defRPr>
            </a:lvl7pPr>
            <a:lvl8pPr indent="0" lvl="7" marL="0" marR="0" rtl="0" algn="l">
              <a:spcBef>
                <a:spcPts val="0"/>
              </a:spcBef>
              <a:buNone/>
              <a:defRPr b="1" i="0" sz="1400" u="none" cap="none" strike="noStrike">
                <a:solidFill>
                  <a:srgbClr val="FFFFFF"/>
                </a:solidFill>
                <a:latin typeface="Arial"/>
                <a:ea typeface="Arial"/>
                <a:cs typeface="Arial"/>
                <a:sym typeface="Arial"/>
              </a:defRPr>
            </a:lvl8pPr>
            <a:lvl9pPr indent="0" lvl="8" marL="0" marR="0" rtl="0" algn="l">
              <a:spcBef>
                <a:spcPts val="0"/>
              </a:spcBef>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gif"/><Relationship Id="rId5" Type="http://schemas.openxmlformats.org/officeDocument/2006/relationships/image" Target="../media/image5.png"/><Relationship Id="rId6"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ph type="ctrTitle"/>
          </p:nvPr>
        </p:nvSpPr>
        <p:spPr>
          <a:xfrm>
            <a:off x="685800" y="1371600"/>
            <a:ext cx="7848600" cy="19272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5400"/>
              <a:buFont typeface="Arial"/>
              <a:buNone/>
            </a:pPr>
            <a:r>
              <a:rPr lang="en-CA"/>
              <a:t>CUSTOMER SERVICE</a:t>
            </a:r>
            <a:endParaRPr/>
          </a:p>
        </p:txBody>
      </p:sp>
      <p:sp>
        <p:nvSpPr>
          <p:cNvPr id="95" name="Google Shape;95;p1"/>
          <p:cNvSpPr txBox="1"/>
          <p:nvPr>
            <p:ph idx="1" type="subTitle"/>
          </p:nvPr>
        </p:nvSpPr>
        <p:spPr>
          <a:xfrm>
            <a:off x="685800" y="3505200"/>
            <a:ext cx="6400800" cy="1752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040"/>
              <a:buNone/>
            </a:pPr>
            <a:r>
              <a:rPr lang="en-CA"/>
              <a:t>Chapter 3</a:t>
            </a:r>
            <a:endParaRPr/>
          </a:p>
          <a:p>
            <a:pPr indent="0" lvl="0" marL="0" rtl="0" algn="l">
              <a:spcBef>
                <a:spcPts val="480"/>
              </a:spcBef>
              <a:spcAft>
                <a:spcPts val="0"/>
              </a:spcAft>
              <a:buSzPts val="2040"/>
              <a:buNone/>
            </a:pPr>
            <a:r>
              <a:rPr lang="en-CA"/>
              <a:t>Problem Solving</a:t>
            </a:r>
            <a:endParaRPr/>
          </a:p>
        </p:txBody>
      </p:sp>
      <p:sp>
        <p:nvSpPr>
          <p:cNvPr id="96" name="Google Shape;96;p1"/>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Problem Solving</a:t>
            </a:r>
            <a:endParaRPr/>
          </a:p>
        </p:txBody>
      </p:sp>
      <p:sp>
        <p:nvSpPr>
          <p:cNvPr id="102" name="Google Shape;102;p2"/>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210"/>
              <a:buChar char="•"/>
            </a:pPr>
            <a:r>
              <a:rPr lang="en-CA" sz="2600"/>
              <a:t>An active resolution to a challenging situation</a:t>
            </a:r>
            <a:endParaRPr/>
          </a:p>
          <a:p>
            <a:pPr indent="-53339" lvl="0" marL="182880" rtl="0" algn="l">
              <a:spcBef>
                <a:spcPts val="480"/>
              </a:spcBef>
              <a:spcAft>
                <a:spcPts val="0"/>
              </a:spcAft>
              <a:buSzPts val="2040"/>
              <a:buNone/>
            </a:pPr>
            <a:r>
              <a:t/>
            </a:r>
            <a:endParaRPr/>
          </a:p>
          <a:p>
            <a:pPr indent="-182880" lvl="1" marL="457200" rtl="0" algn="l">
              <a:spcBef>
                <a:spcPts val="480"/>
              </a:spcBef>
              <a:spcAft>
                <a:spcPts val="0"/>
              </a:spcAft>
              <a:buSzPts val="2040"/>
              <a:buChar char="•"/>
            </a:pPr>
            <a:r>
              <a:rPr lang="en-CA" sz="2400"/>
              <a:t>Problem-solving strategies one might use at home with family are typically </a:t>
            </a:r>
            <a:r>
              <a:rPr lang="en-CA" sz="2400" u="sng"/>
              <a:t>not</a:t>
            </a:r>
            <a:r>
              <a:rPr lang="en-CA" sz="2400"/>
              <a:t> suitable for customer service</a:t>
            </a:r>
            <a:endParaRPr/>
          </a:p>
          <a:p>
            <a:pPr indent="-182880" lvl="1" marL="457200" rtl="0" algn="l">
              <a:spcBef>
                <a:spcPts val="480"/>
              </a:spcBef>
              <a:spcAft>
                <a:spcPts val="0"/>
              </a:spcAft>
              <a:buSzPts val="2040"/>
              <a:buChar char="•"/>
            </a:pPr>
            <a:r>
              <a:rPr lang="en-CA" sz="2400"/>
              <a:t>CS providers must be good listeners</a:t>
            </a:r>
            <a:endParaRPr/>
          </a:p>
          <a:p>
            <a:pPr indent="-182880" lvl="1" marL="457200" rtl="0" algn="l">
              <a:spcBef>
                <a:spcPts val="480"/>
              </a:spcBef>
              <a:spcAft>
                <a:spcPts val="0"/>
              </a:spcAft>
              <a:buSzPts val="2040"/>
              <a:buChar char="•"/>
            </a:pPr>
            <a:r>
              <a:rPr lang="en-CA" sz="2400"/>
              <a:t>Solutions must be timely</a:t>
            </a:r>
            <a:endParaRPr/>
          </a:p>
          <a:p>
            <a:pPr indent="-53340" lvl="1" marL="457200" rtl="0" algn="l">
              <a:spcBef>
                <a:spcPts val="480"/>
              </a:spcBef>
              <a:spcAft>
                <a:spcPts val="0"/>
              </a:spcAft>
              <a:buSzPts val="2040"/>
              <a:buNone/>
            </a:pPr>
            <a:r>
              <a:t/>
            </a:r>
            <a:endParaRPr sz="2400"/>
          </a:p>
          <a:p>
            <a:pPr indent="-74929" lvl="1" marL="457200" rtl="0" algn="l">
              <a:spcBef>
                <a:spcPts val="400"/>
              </a:spcBef>
              <a:spcAft>
                <a:spcPts val="0"/>
              </a:spcAft>
              <a:buSzPts val="1700"/>
              <a:buNone/>
            </a:pPr>
            <a:r>
              <a:t/>
            </a:r>
            <a:endParaRPr/>
          </a:p>
        </p:txBody>
      </p:sp>
      <p:sp>
        <p:nvSpPr>
          <p:cNvPr id="103" name="Google Shape;103;p2"/>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Creativity in Problem-Solving</a:t>
            </a:r>
            <a:endParaRPr/>
          </a:p>
        </p:txBody>
      </p:sp>
      <p:sp>
        <p:nvSpPr>
          <p:cNvPr id="109" name="Google Shape;109;p3"/>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210"/>
              <a:buChar char="•"/>
            </a:pPr>
            <a:r>
              <a:rPr lang="en-CA" sz="2600"/>
              <a:t>Customers appreciate creativity</a:t>
            </a:r>
            <a:endParaRPr/>
          </a:p>
          <a:p>
            <a:pPr indent="-182880" lvl="0" marL="182880" rtl="0" algn="l">
              <a:spcBef>
                <a:spcPts val="520"/>
              </a:spcBef>
              <a:spcAft>
                <a:spcPts val="0"/>
              </a:spcAft>
              <a:buSzPts val="2210"/>
              <a:buChar char="•"/>
            </a:pPr>
            <a:r>
              <a:rPr lang="en-CA" sz="2600"/>
              <a:t>Creative problem-solving requires a business culture that allows new ideas to flow freely</a:t>
            </a:r>
            <a:endParaRPr/>
          </a:p>
          <a:p>
            <a:pPr indent="-182879" lvl="1" marL="457200" rtl="0" algn="l">
              <a:spcBef>
                <a:spcPts val="520"/>
              </a:spcBef>
              <a:spcAft>
                <a:spcPts val="0"/>
              </a:spcAft>
              <a:buSzPts val="2210"/>
              <a:buChar char="•"/>
            </a:pPr>
            <a:r>
              <a:rPr lang="en-CA" sz="2600"/>
              <a:t>Many companies insist CS providers follow strict guidelines</a:t>
            </a:r>
            <a:endParaRPr/>
          </a:p>
          <a:p>
            <a:pPr indent="-182880" lvl="1" marL="457200" rtl="0" algn="l">
              <a:spcBef>
                <a:spcPts val="480"/>
              </a:spcBef>
              <a:spcAft>
                <a:spcPts val="0"/>
              </a:spcAft>
              <a:buSzPts val="2040"/>
              <a:buChar char="•"/>
            </a:pPr>
            <a:r>
              <a:rPr lang="en-CA" sz="2400"/>
              <a:t>WestJet  vs  Air Canada</a:t>
            </a:r>
            <a:endParaRPr sz="2400"/>
          </a:p>
        </p:txBody>
      </p:sp>
      <p:pic>
        <p:nvPicPr>
          <p:cNvPr descr="http://www2.macleans.ca/wp-content/uploads/2009/04/090422_westjet.jpg" id="110" name="Google Shape;110;p3"/>
          <p:cNvPicPr preferRelativeResize="0"/>
          <p:nvPr/>
        </p:nvPicPr>
        <p:blipFill rotWithShape="1">
          <a:blip r:embed="rId3">
            <a:alphaModFix/>
          </a:blip>
          <a:srcRect b="0" l="0" r="0" t="0"/>
          <a:stretch/>
        </p:blipFill>
        <p:spPr>
          <a:xfrm>
            <a:off x="4644008" y="3789040"/>
            <a:ext cx="4238625" cy="2686051"/>
          </a:xfrm>
          <a:prstGeom prst="rect">
            <a:avLst/>
          </a:prstGeom>
          <a:noFill/>
          <a:ln>
            <a:noFill/>
          </a:ln>
        </p:spPr>
      </p:pic>
      <p:sp>
        <p:nvSpPr>
          <p:cNvPr id="111" name="Google Shape;111;p3"/>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animEffect filter="fade" transition="in">
                                      <p:cBhvr>
                                        <p:cTn dur="500"/>
                                        <p:tgtEl>
                                          <p:spTgt spid="1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animEffect filter="fade" transition="in">
                                      <p:cBhvr>
                                        <p:cTn dur="500"/>
                                        <p:tgtEl>
                                          <p:spTgt spid="1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2" st="2"/>
                                            </p:txEl>
                                          </p:spTgt>
                                        </p:tgtEl>
                                        <p:attrNameLst>
                                          <p:attrName>style.visibility</p:attrName>
                                        </p:attrNameLst>
                                      </p:cBhvr>
                                      <p:to>
                                        <p:strVal val="visible"/>
                                      </p:to>
                                    </p:set>
                                    <p:animEffect filter="fade" transition="in">
                                      <p:cBhvr>
                                        <p:cTn dur="500"/>
                                        <p:tgtEl>
                                          <p:spTgt spid="10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3" st="3"/>
                                            </p:txEl>
                                          </p:spTgt>
                                        </p:tgtEl>
                                        <p:attrNameLst>
                                          <p:attrName>style.visibility</p:attrName>
                                        </p:attrNameLst>
                                      </p:cBhvr>
                                      <p:to>
                                        <p:strVal val="visible"/>
                                      </p:to>
                                    </p:set>
                                    <p:animEffect filter="fade" transition="in">
                                      <p:cBhvr>
                                        <p:cTn dur="500"/>
                                        <p:tgtEl>
                                          <p:spTgt spid="109">
                                            <p:txEl>
                                              <p:pRg end="3" st="3"/>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10"/>
                                        </p:tgtEl>
                                        <p:attrNameLst>
                                          <p:attrName>style.visibility</p:attrName>
                                        </p:attrNameLst>
                                      </p:cBhvr>
                                      <p:to>
                                        <p:strVal val="visible"/>
                                      </p:to>
                                    </p:set>
                                    <p:animEffect filter="fade" transition="in">
                                      <p:cBhvr>
                                        <p:cTn dur="75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Confronting Conflict</a:t>
            </a:r>
            <a:endParaRPr/>
          </a:p>
        </p:txBody>
      </p:sp>
      <p:sp>
        <p:nvSpPr>
          <p:cNvPr id="117" name="Google Shape;117;p4"/>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210"/>
              <a:buChar char="•"/>
            </a:pPr>
            <a:r>
              <a:rPr b="1" lang="en-CA" sz="2600"/>
              <a:t>Conflict</a:t>
            </a:r>
            <a:r>
              <a:rPr lang="en-CA" sz="2600"/>
              <a:t>:  a hostile encounter that occurs as a result of opposing needs</a:t>
            </a:r>
            <a:endParaRPr/>
          </a:p>
          <a:p>
            <a:pPr indent="-53339" lvl="0" marL="182880" rtl="0" algn="l">
              <a:spcBef>
                <a:spcPts val="480"/>
              </a:spcBef>
              <a:spcAft>
                <a:spcPts val="0"/>
              </a:spcAft>
              <a:buSzPts val="2040"/>
              <a:buNone/>
            </a:pPr>
            <a:r>
              <a:t/>
            </a:r>
            <a:endParaRPr/>
          </a:p>
          <a:p>
            <a:pPr indent="-457200" lvl="0" marL="457200" rtl="0" algn="l">
              <a:spcBef>
                <a:spcPts val="480"/>
              </a:spcBef>
              <a:spcAft>
                <a:spcPts val="0"/>
              </a:spcAft>
              <a:buSzPts val="2040"/>
              <a:buFont typeface="Arial"/>
              <a:buAutoNum type="arabicPeriod"/>
            </a:pPr>
            <a:r>
              <a:rPr lang="en-CA"/>
              <a:t>Listen to other viewpoints</a:t>
            </a:r>
            <a:endParaRPr/>
          </a:p>
          <a:p>
            <a:pPr indent="-457200" lvl="0" marL="457200" rtl="0" algn="l">
              <a:spcBef>
                <a:spcPts val="480"/>
              </a:spcBef>
              <a:spcAft>
                <a:spcPts val="0"/>
              </a:spcAft>
              <a:buSzPts val="2040"/>
              <a:buFont typeface="Arial"/>
              <a:buAutoNum type="arabicPeriod"/>
            </a:pPr>
            <a:r>
              <a:rPr lang="en-CA"/>
              <a:t>Don’t bring up old problems or assign blame</a:t>
            </a:r>
            <a:endParaRPr/>
          </a:p>
          <a:p>
            <a:pPr indent="-457200" lvl="0" marL="457200" rtl="0" algn="l">
              <a:spcBef>
                <a:spcPts val="480"/>
              </a:spcBef>
              <a:spcAft>
                <a:spcPts val="0"/>
              </a:spcAft>
              <a:buSzPts val="2040"/>
              <a:buFont typeface="Arial"/>
              <a:buAutoNum type="arabicPeriod"/>
            </a:pPr>
            <a:r>
              <a:rPr lang="en-CA"/>
              <a:t>Use tact when responding to others</a:t>
            </a:r>
            <a:endParaRPr/>
          </a:p>
          <a:p>
            <a:pPr indent="-457200" lvl="0" marL="457200" rtl="0" algn="l">
              <a:spcBef>
                <a:spcPts val="480"/>
              </a:spcBef>
              <a:spcAft>
                <a:spcPts val="0"/>
              </a:spcAft>
              <a:buSzPts val="2040"/>
              <a:buFont typeface="Arial"/>
              <a:buAutoNum type="arabicPeriod"/>
            </a:pPr>
            <a:r>
              <a:rPr lang="en-CA"/>
              <a:t>Turn your own feelings of anger into a source of energy that is productive </a:t>
            </a:r>
            <a:endParaRPr/>
          </a:p>
          <a:p>
            <a:pPr indent="-457200" lvl="0" marL="457200" rtl="0" algn="l">
              <a:spcBef>
                <a:spcPts val="480"/>
              </a:spcBef>
              <a:spcAft>
                <a:spcPts val="0"/>
              </a:spcAft>
              <a:buSzPts val="2040"/>
              <a:buFont typeface="Arial"/>
              <a:buAutoNum type="arabicPeriod"/>
            </a:pPr>
            <a:r>
              <a:rPr lang="en-CA"/>
              <a:t>Focus on finding the best solution</a:t>
            </a:r>
            <a:endParaRPr/>
          </a:p>
        </p:txBody>
      </p:sp>
      <p:pic>
        <p:nvPicPr>
          <p:cNvPr descr="http://3.bp.blogspot.com/_wB_B2FyhJMM/SiSAdiy2FeI/AAAAAAAAARs/khjyK8YuxNs/s320/yelling.jpg" id="118" name="Google Shape;118;p4"/>
          <p:cNvPicPr preferRelativeResize="0"/>
          <p:nvPr/>
        </p:nvPicPr>
        <p:blipFill rotWithShape="1">
          <a:blip r:embed="rId3">
            <a:alphaModFix/>
          </a:blip>
          <a:srcRect b="0" l="0" r="0" t="0"/>
          <a:stretch/>
        </p:blipFill>
        <p:spPr>
          <a:xfrm>
            <a:off x="6012160" y="4653136"/>
            <a:ext cx="2857500" cy="2143125"/>
          </a:xfrm>
          <a:prstGeom prst="rect">
            <a:avLst/>
          </a:prstGeom>
          <a:noFill/>
          <a:ln>
            <a:noFill/>
          </a:ln>
        </p:spPr>
      </p:pic>
      <p:sp>
        <p:nvSpPr>
          <p:cNvPr id="119" name="Google Shape;119;p4"/>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Problem-Solving Process</a:t>
            </a:r>
            <a:endParaRPr/>
          </a:p>
        </p:txBody>
      </p:sp>
      <p:sp>
        <p:nvSpPr>
          <p:cNvPr id="125" name="Google Shape;125;p5"/>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SzPts val="2040"/>
              <a:buFont typeface="Arial"/>
              <a:buAutoNum type="arabicPeriod"/>
            </a:pPr>
            <a:r>
              <a:rPr lang="en-CA"/>
              <a:t>Identify the problem</a:t>
            </a:r>
            <a:endParaRPr/>
          </a:p>
          <a:p>
            <a:pPr indent="-457200" lvl="0" marL="457200" rtl="0" algn="l">
              <a:spcBef>
                <a:spcPts val="480"/>
              </a:spcBef>
              <a:spcAft>
                <a:spcPts val="0"/>
              </a:spcAft>
              <a:buSzPts val="2040"/>
              <a:buFont typeface="Arial"/>
              <a:buAutoNum type="arabicPeriod"/>
            </a:pPr>
            <a:r>
              <a:rPr lang="en-CA"/>
              <a:t>Understand the problem’s unique characteristics </a:t>
            </a:r>
            <a:endParaRPr/>
          </a:p>
          <a:p>
            <a:pPr indent="-457200" lvl="0" marL="457200" rtl="0" algn="l">
              <a:spcBef>
                <a:spcPts val="480"/>
              </a:spcBef>
              <a:spcAft>
                <a:spcPts val="0"/>
              </a:spcAft>
              <a:buSzPts val="2040"/>
              <a:buFont typeface="Arial"/>
              <a:buAutoNum type="arabicPeriod"/>
            </a:pPr>
            <a:r>
              <a:rPr lang="en-CA"/>
              <a:t>Define the requirements of a possible solution</a:t>
            </a:r>
            <a:endParaRPr/>
          </a:p>
          <a:p>
            <a:pPr indent="-457200" lvl="0" marL="457200" rtl="0" algn="l">
              <a:spcBef>
                <a:spcPts val="480"/>
              </a:spcBef>
              <a:spcAft>
                <a:spcPts val="0"/>
              </a:spcAft>
              <a:buSzPts val="2040"/>
              <a:buFont typeface="Arial"/>
              <a:buAutoNum type="arabicPeriod"/>
            </a:pPr>
            <a:r>
              <a:rPr lang="en-CA"/>
              <a:t>Identify possible solutions</a:t>
            </a:r>
            <a:endParaRPr/>
          </a:p>
          <a:p>
            <a:pPr indent="-457200" lvl="0" marL="457200" rtl="0" algn="l">
              <a:spcBef>
                <a:spcPts val="480"/>
              </a:spcBef>
              <a:spcAft>
                <a:spcPts val="0"/>
              </a:spcAft>
              <a:buSzPts val="2040"/>
              <a:buFont typeface="Arial"/>
              <a:buAutoNum type="arabicPeriod"/>
            </a:pPr>
            <a:r>
              <a:rPr lang="en-CA"/>
              <a:t>Select the best solution</a:t>
            </a:r>
            <a:endParaRPr/>
          </a:p>
          <a:p>
            <a:pPr indent="-457200" lvl="0" marL="457200" rtl="0" algn="l">
              <a:spcBef>
                <a:spcPts val="480"/>
              </a:spcBef>
              <a:spcAft>
                <a:spcPts val="0"/>
              </a:spcAft>
              <a:buSzPts val="2040"/>
              <a:buFont typeface="Arial"/>
              <a:buAutoNum type="arabicPeriod"/>
            </a:pPr>
            <a:r>
              <a:rPr lang="en-CA"/>
              <a:t>Implement the solution</a:t>
            </a:r>
            <a:endParaRPr/>
          </a:p>
          <a:p>
            <a:pPr indent="-182879" lvl="2" marL="731520" rtl="0" algn="l">
              <a:spcBef>
                <a:spcPts val="480"/>
              </a:spcBef>
              <a:spcAft>
                <a:spcPts val="0"/>
              </a:spcAft>
              <a:buSzPts val="2160"/>
              <a:buChar char="•"/>
            </a:pPr>
            <a:r>
              <a:rPr lang="en-CA" sz="2400"/>
              <a:t>Inform the customer, explain how it will affect him/her</a:t>
            </a:r>
            <a:endParaRPr/>
          </a:p>
          <a:p>
            <a:pPr indent="-457200" lvl="0" marL="457200" rtl="0" algn="l">
              <a:spcBef>
                <a:spcPts val="480"/>
              </a:spcBef>
              <a:spcAft>
                <a:spcPts val="0"/>
              </a:spcAft>
              <a:buSzPts val="2040"/>
              <a:buFont typeface="Arial"/>
              <a:buAutoNum type="arabicPeriod"/>
            </a:pPr>
            <a:r>
              <a:rPr lang="en-CA"/>
              <a:t>Observe/evaluate the solution’s impact</a:t>
            </a:r>
            <a:endParaRPr/>
          </a:p>
        </p:txBody>
      </p:sp>
      <p:pic>
        <p:nvPicPr>
          <p:cNvPr descr="http://w3.unisa.edu.au/counsellingservices/balance/images/cycle.gif" id="126" name="Google Shape;126;p5"/>
          <p:cNvPicPr preferRelativeResize="0"/>
          <p:nvPr/>
        </p:nvPicPr>
        <p:blipFill rotWithShape="1">
          <a:blip r:embed="rId3">
            <a:alphaModFix/>
          </a:blip>
          <a:srcRect b="0" l="0" r="0" t="0"/>
          <a:stretch/>
        </p:blipFill>
        <p:spPr>
          <a:xfrm>
            <a:off x="323528" y="1566258"/>
            <a:ext cx="8136904" cy="4461862"/>
          </a:xfrm>
          <a:prstGeom prst="rect">
            <a:avLst/>
          </a:prstGeom>
          <a:noFill/>
          <a:ln>
            <a:noFill/>
          </a:ln>
        </p:spPr>
      </p:pic>
      <p:sp>
        <p:nvSpPr>
          <p:cNvPr id="127" name="Google Shape;127;p5"/>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animEffect filter="fade" transition="in">
                                      <p:cBhvr>
                                        <p:cTn dur="500"/>
                                        <p:tgtEl>
                                          <p:spTgt spid="12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5">
                                            <p:txEl>
                                              <p:pRg end="1" st="1"/>
                                            </p:txEl>
                                          </p:spTgt>
                                        </p:tgtEl>
                                        <p:attrNameLst>
                                          <p:attrName>style.visibility</p:attrName>
                                        </p:attrNameLst>
                                      </p:cBhvr>
                                      <p:to>
                                        <p:strVal val="visible"/>
                                      </p:to>
                                    </p:set>
                                    <p:animEffect filter="fade" transition="in">
                                      <p:cBhvr>
                                        <p:cTn dur="500"/>
                                        <p:tgtEl>
                                          <p:spTgt spid="12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5">
                                            <p:txEl>
                                              <p:pRg end="2" st="2"/>
                                            </p:txEl>
                                          </p:spTgt>
                                        </p:tgtEl>
                                        <p:attrNameLst>
                                          <p:attrName>style.visibility</p:attrName>
                                        </p:attrNameLst>
                                      </p:cBhvr>
                                      <p:to>
                                        <p:strVal val="visible"/>
                                      </p:to>
                                    </p:set>
                                    <p:animEffect filter="fade" transition="in">
                                      <p:cBhvr>
                                        <p:cTn dur="500"/>
                                        <p:tgtEl>
                                          <p:spTgt spid="12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5">
                                            <p:txEl>
                                              <p:pRg end="3" st="3"/>
                                            </p:txEl>
                                          </p:spTgt>
                                        </p:tgtEl>
                                        <p:attrNameLst>
                                          <p:attrName>style.visibility</p:attrName>
                                        </p:attrNameLst>
                                      </p:cBhvr>
                                      <p:to>
                                        <p:strVal val="visible"/>
                                      </p:to>
                                    </p:set>
                                    <p:animEffect filter="fade" transition="in">
                                      <p:cBhvr>
                                        <p:cTn dur="500"/>
                                        <p:tgtEl>
                                          <p:spTgt spid="12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5">
                                            <p:txEl>
                                              <p:pRg end="4" st="4"/>
                                            </p:txEl>
                                          </p:spTgt>
                                        </p:tgtEl>
                                        <p:attrNameLst>
                                          <p:attrName>style.visibility</p:attrName>
                                        </p:attrNameLst>
                                      </p:cBhvr>
                                      <p:to>
                                        <p:strVal val="visible"/>
                                      </p:to>
                                    </p:set>
                                    <p:animEffect filter="fade" transition="in">
                                      <p:cBhvr>
                                        <p:cTn dur="500"/>
                                        <p:tgtEl>
                                          <p:spTgt spid="12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5">
                                            <p:txEl>
                                              <p:pRg end="5" st="5"/>
                                            </p:txEl>
                                          </p:spTgt>
                                        </p:tgtEl>
                                        <p:attrNameLst>
                                          <p:attrName>style.visibility</p:attrName>
                                        </p:attrNameLst>
                                      </p:cBhvr>
                                      <p:to>
                                        <p:strVal val="visible"/>
                                      </p:to>
                                    </p:set>
                                    <p:animEffect filter="fade" transition="in">
                                      <p:cBhvr>
                                        <p:cTn dur="500"/>
                                        <p:tgtEl>
                                          <p:spTgt spid="12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5">
                                            <p:txEl>
                                              <p:pRg end="6" st="6"/>
                                            </p:txEl>
                                          </p:spTgt>
                                        </p:tgtEl>
                                        <p:attrNameLst>
                                          <p:attrName>style.visibility</p:attrName>
                                        </p:attrNameLst>
                                      </p:cBhvr>
                                      <p:to>
                                        <p:strVal val="visible"/>
                                      </p:to>
                                    </p:set>
                                    <p:animEffect filter="fade" transition="in">
                                      <p:cBhvr>
                                        <p:cTn dur="500"/>
                                        <p:tgtEl>
                                          <p:spTgt spid="12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5">
                                            <p:txEl>
                                              <p:pRg end="7" st="7"/>
                                            </p:txEl>
                                          </p:spTgt>
                                        </p:tgtEl>
                                        <p:attrNameLst>
                                          <p:attrName>style.visibility</p:attrName>
                                        </p:attrNameLst>
                                      </p:cBhvr>
                                      <p:to>
                                        <p:strVal val="visible"/>
                                      </p:to>
                                    </p:set>
                                    <p:animEffect filter="fade" transition="in">
                                      <p:cBhvr>
                                        <p:cTn dur="500"/>
                                        <p:tgtEl>
                                          <p:spTgt spid="12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20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6"/>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Problem-Solving Strategies</a:t>
            </a:r>
            <a:endParaRPr/>
          </a:p>
        </p:txBody>
      </p:sp>
      <p:sp>
        <p:nvSpPr>
          <p:cNvPr id="133" name="Google Shape;133;p6"/>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b="1" lang="en-CA"/>
              <a:t>Brainstorming</a:t>
            </a:r>
            <a:r>
              <a:rPr lang="en-CA"/>
              <a:t>:  a problem-solving strategy that involves groups of people </a:t>
            </a:r>
            <a:endParaRPr/>
          </a:p>
          <a:p>
            <a:pPr indent="-53339" lvl="0" marL="182880" rtl="0" algn="l">
              <a:spcBef>
                <a:spcPts val="480"/>
              </a:spcBef>
              <a:spcAft>
                <a:spcPts val="0"/>
              </a:spcAft>
              <a:buSzPts val="2040"/>
              <a:buNone/>
            </a:pPr>
            <a:r>
              <a:t/>
            </a:r>
            <a:endParaRPr/>
          </a:p>
          <a:p>
            <a:pPr indent="-182880" lvl="0" marL="182880" rtl="0" algn="l">
              <a:spcBef>
                <a:spcPts val="480"/>
              </a:spcBef>
              <a:spcAft>
                <a:spcPts val="0"/>
              </a:spcAft>
              <a:buSzPts val="2040"/>
              <a:buChar char="•"/>
            </a:pPr>
            <a:r>
              <a:rPr b="1" lang="en-CA"/>
              <a:t>Diagramming</a:t>
            </a:r>
            <a:r>
              <a:rPr lang="en-CA"/>
              <a:t>:  a problem-solving strategy that provides visual representations (pictures) of the problem and the facts related to it</a:t>
            </a:r>
            <a:endParaRPr/>
          </a:p>
        </p:txBody>
      </p:sp>
      <p:sp>
        <p:nvSpPr>
          <p:cNvPr id="134" name="Google Shape;134;p6"/>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0" st="0"/>
                                            </p:txEl>
                                          </p:spTgt>
                                        </p:tgtEl>
                                        <p:attrNameLst>
                                          <p:attrName>style.visibility</p:attrName>
                                        </p:attrNameLst>
                                      </p:cBhvr>
                                      <p:to>
                                        <p:strVal val="visible"/>
                                      </p:to>
                                    </p:set>
                                    <p:animEffect filter="fade" transition="in">
                                      <p:cBhvr>
                                        <p:cTn dur="500"/>
                                        <p:tgtEl>
                                          <p:spTgt spid="1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1" st="1"/>
                                            </p:txEl>
                                          </p:spTgt>
                                        </p:tgtEl>
                                        <p:attrNameLst>
                                          <p:attrName>style.visibility</p:attrName>
                                        </p:attrNameLst>
                                      </p:cBhvr>
                                      <p:to>
                                        <p:strVal val="visible"/>
                                      </p:to>
                                    </p:set>
                                    <p:animEffect filter="fade" transition="in">
                                      <p:cBhvr>
                                        <p:cTn dur="500"/>
                                        <p:tgtEl>
                                          <p:spTgt spid="1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2" st="2"/>
                                            </p:txEl>
                                          </p:spTgt>
                                        </p:tgtEl>
                                        <p:attrNameLst>
                                          <p:attrName>style.visibility</p:attrName>
                                        </p:attrNameLst>
                                      </p:cBhvr>
                                      <p:to>
                                        <p:strVal val="visible"/>
                                      </p:to>
                                    </p:set>
                                    <p:animEffect filter="fade" transition="in">
                                      <p:cBhvr>
                                        <p:cTn dur="500"/>
                                        <p:tgtEl>
                                          <p:spTgt spid="13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descr="http://www.flowcharttools.com/images/examples/Flowchart%20for%20computing%20factorial%20N.png" id="139" name="Google Shape;139;p7"/>
          <p:cNvPicPr preferRelativeResize="0"/>
          <p:nvPr/>
        </p:nvPicPr>
        <p:blipFill rotWithShape="1">
          <a:blip r:embed="rId3">
            <a:alphaModFix/>
          </a:blip>
          <a:srcRect b="0" l="0" r="0" t="0"/>
          <a:stretch/>
        </p:blipFill>
        <p:spPr>
          <a:xfrm>
            <a:off x="4644008" y="1558130"/>
            <a:ext cx="2664296" cy="3100883"/>
          </a:xfrm>
          <a:prstGeom prst="rect">
            <a:avLst/>
          </a:prstGeom>
          <a:noFill/>
          <a:ln>
            <a:noFill/>
          </a:ln>
        </p:spPr>
      </p:pic>
      <p:sp>
        <p:nvSpPr>
          <p:cNvPr id="140" name="Google Shape;140;p7"/>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Problem-Solving Strategies…</a:t>
            </a:r>
            <a:endParaRPr/>
          </a:p>
        </p:txBody>
      </p:sp>
      <p:sp>
        <p:nvSpPr>
          <p:cNvPr id="141" name="Google Shape;141;p7"/>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CA"/>
              <a:t>Methods of Diagramming include:</a:t>
            </a:r>
            <a:endParaRPr/>
          </a:p>
          <a:p>
            <a:pPr indent="-53339" lvl="0" marL="182880" rtl="0" algn="l">
              <a:spcBef>
                <a:spcPts val="480"/>
              </a:spcBef>
              <a:spcAft>
                <a:spcPts val="0"/>
              </a:spcAft>
              <a:buSzPts val="2040"/>
              <a:buNone/>
            </a:pPr>
            <a:r>
              <a:t/>
            </a:r>
            <a:endParaRPr/>
          </a:p>
          <a:p>
            <a:pPr indent="-457200" lvl="0" marL="457200" rtl="0" algn="l">
              <a:spcBef>
                <a:spcPts val="480"/>
              </a:spcBef>
              <a:spcAft>
                <a:spcPts val="0"/>
              </a:spcAft>
              <a:buSzPts val="2040"/>
              <a:buFont typeface="Arial"/>
              <a:buAutoNum type="arabicPeriod"/>
            </a:pPr>
            <a:r>
              <a:rPr lang="en-CA"/>
              <a:t>Pro/Con Sheets</a:t>
            </a:r>
            <a:endParaRPr/>
          </a:p>
          <a:p>
            <a:pPr indent="-457200" lvl="0" marL="457200" rtl="0" algn="l">
              <a:spcBef>
                <a:spcPts val="480"/>
              </a:spcBef>
              <a:spcAft>
                <a:spcPts val="0"/>
              </a:spcAft>
              <a:buSzPts val="2040"/>
              <a:buFont typeface="Arial"/>
              <a:buAutoNum type="arabicPeriod"/>
            </a:pPr>
            <a:r>
              <a:rPr lang="en-CA"/>
              <a:t>Flowcharts</a:t>
            </a:r>
            <a:endParaRPr/>
          </a:p>
          <a:p>
            <a:pPr indent="-457200" lvl="0" marL="457200" rtl="0" algn="l">
              <a:spcBef>
                <a:spcPts val="480"/>
              </a:spcBef>
              <a:spcAft>
                <a:spcPts val="0"/>
              </a:spcAft>
              <a:buSzPts val="2040"/>
              <a:buFont typeface="Arial"/>
              <a:buAutoNum type="arabicPeriod"/>
            </a:pPr>
            <a:r>
              <a:rPr lang="en-CA"/>
              <a:t>Organizational Charts</a:t>
            </a:r>
            <a:endParaRPr/>
          </a:p>
          <a:p>
            <a:pPr indent="-457200" lvl="0" marL="457200" rtl="0" algn="l">
              <a:spcBef>
                <a:spcPts val="480"/>
              </a:spcBef>
              <a:spcAft>
                <a:spcPts val="0"/>
              </a:spcAft>
              <a:buSzPts val="2040"/>
              <a:buFont typeface="Arial"/>
              <a:buAutoNum type="arabicPeriod"/>
            </a:pPr>
            <a:r>
              <a:rPr lang="en-CA"/>
              <a:t>Mind-mapping</a:t>
            </a:r>
            <a:endParaRPr/>
          </a:p>
          <a:p>
            <a:pPr indent="-327660" lvl="0" marL="457200" rtl="0" algn="l">
              <a:spcBef>
                <a:spcPts val="480"/>
              </a:spcBef>
              <a:spcAft>
                <a:spcPts val="0"/>
              </a:spcAft>
              <a:buSzPts val="2040"/>
              <a:buFont typeface="Arial"/>
              <a:buNone/>
            </a:pPr>
            <a:r>
              <a:t/>
            </a:r>
            <a:endParaRPr/>
          </a:p>
        </p:txBody>
      </p:sp>
      <p:sp>
        <p:nvSpPr>
          <p:cNvPr id="142" name="Google Shape;142;p7"/>
          <p:cNvSpPr txBox="1"/>
          <p:nvPr/>
        </p:nvSpPr>
        <p:spPr>
          <a:xfrm>
            <a:off x="6516216" y="6174596"/>
            <a:ext cx="15841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CA" sz="1800" u="none" cap="none" strike="noStrike">
                <a:solidFill>
                  <a:schemeClr val="dk1"/>
                </a:solidFill>
                <a:latin typeface="Arial"/>
                <a:ea typeface="Arial"/>
                <a:cs typeface="Arial"/>
                <a:sym typeface="Arial"/>
              </a:rPr>
              <a:t>p. 36-40</a:t>
            </a:r>
            <a:endParaRPr sz="1800">
              <a:solidFill>
                <a:schemeClr val="dk1"/>
              </a:solidFill>
              <a:latin typeface="Arial"/>
              <a:ea typeface="Arial"/>
              <a:cs typeface="Arial"/>
              <a:sym typeface="Arial"/>
            </a:endParaRPr>
          </a:p>
        </p:txBody>
      </p:sp>
      <p:pic>
        <p:nvPicPr>
          <p:cNvPr descr="http://1.bp.blogspot.com/-rnwwlj2MrD0/TbYaj_eFMHI/AAAAAAAAANY/Yo9sWRubCOs/s1600/procon.gif" id="143" name="Google Shape;143;p7"/>
          <p:cNvPicPr preferRelativeResize="0"/>
          <p:nvPr/>
        </p:nvPicPr>
        <p:blipFill rotWithShape="1">
          <a:blip r:embed="rId4">
            <a:alphaModFix/>
          </a:blip>
          <a:srcRect b="0" l="0" r="0" t="0"/>
          <a:stretch/>
        </p:blipFill>
        <p:spPr>
          <a:xfrm>
            <a:off x="7308304" y="1124744"/>
            <a:ext cx="1504950" cy="1752600"/>
          </a:xfrm>
          <a:prstGeom prst="rect">
            <a:avLst/>
          </a:prstGeom>
          <a:noFill/>
          <a:ln>
            <a:noFill/>
          </a:ln>
        </p:spPr>
      </p:pic>
      <p:pic>
        <p:nvPicPr>
          <p:cNvPr descr="http://upload.wikimedia.org/wikipedia/commons/thumb/2/2e/Organizational_chart.svg/220px-Organizational_chart.svg.png" id="144" name="Google Shape;144;p7"/>
          <p:cNvPicPr preferRelativeResize="0"/>
          <p:nvPr/>
        </p:nvPicPr>
        <p:blipFill rotWithShape="1">
          <a:blip r:embed="rId5">
            <a:alphaModFix/>
          </a:blip>
          <a:srcRect b="0" l="0" r="0" t="0"/>
          <a:stretch/>
        </p:blipFill>
        <p:spPr>
          <a:xfrm>
            <a:off x="971600" y="4599318"/>
            <a:ext cx="2648595" cy="1854018"/>
          </a:xfrm>
          <a:prstGeom prst="rect">
            <a:avLst/>
          </a:prstGeom>
          <a:noFill/>
          <a:ln>
            <a:noFill/>
          </a:ln>
        </p:spPr>
      </p:pic>
      <p:pic>
        <p:nvPicPr>
          <p:cNvPr descr="http://www.umass.edu/umext/jgerber/hmpage/hmpage2/MindMap_image002.jpg" id="145" name="Google Shape;145;p7"/>
          <p:cNvPicPr preferRelativeResize="0"/>
          <p:nvPr/>
        </p:nvPicPr>
        <p:blipFill rotWithShape="1">
          <a:blip r:embed="rId6">
            <a:alphaModFix/>
          </a:blip>
          <a:srcRect b="0" l="0" r="0" t="0"/>
          <a:stretch/>
        </p:blipFill>
        <p:spPr>
          <a:xfrm>
            <a:off x="4283968" y="4365104"/>
            <a:ext cx="4295775" cy="2409826"/>
          </a:xfrm>
          <a:prstGeom prst="rect">
            <a:avLst/>
          </a:prstGeom>
          <a:noFill/>
          <a:ln>
            <a:noFill/>
          </a:ln>
        </p:spPr>
      </p:pic>
      <p:sp>
        <p:nvSpPr>
          <p:cNvPr id="146" name="Google Shape;146;p7"/>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20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2000"/>
                                        <p:tgtEl>
                                          <p:spTgt spid="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20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2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8"/>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Negotiation Skills</a:t>
            </a:r>
            <a:endParaRPr/>
          </a:p>
        </p:txBody>
      </p:sp>
      <p:sp>
        <p:nvSpPr>
          <p:cNvPr id="152" name="Google Shape;152;p8"/>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b="1" lang="en-CA"/>
              <a:t>Negotiation</a:t>
            </a:r>
            <a:r>
              <a:rPr lang="en-CA"/>
              <a:t>:  the evaluation of the possible solutions to a challenge and the selection of the solution that is mutually beneficial</a:t>
            </a:r>
            <a:endParaRPr/>
          </a:p>
          <a:p>
            <a:pPr indent="-53339" lvl="0" marL="182880" rtl="0" algn="l">
              <a:spcBef>
                <a:spcPts val="480"/>
              </a:spcBef>
              <a:spcAft>
                <a:spcPts val="0"/>
              </a:spcAft>
              <a:buSzPts val="2040"/>
              <a:buNone/>
            </a:pPr>
            <a:r>
              <a:t/>
            </a:r>
            <a:endParaRPr/>
          </a:p>
          <a:p>
            <a:pPr indent="-53339" lvl="0" marL="182880" rtl="0" algn="l">
              <a:spcBef>
                <a:spcPts val="480"/>
              </a:spcBef>
              <a:spcAft>
                <a:spcPts val="0"/>
              </a:spcAft>
              <a:buSzPts val="2040"/>
              <a:buNone/>
            </a:pPr>
            <a:r>
              <a:t/>
            </a:r>
            <a:endParaRPr/>
          </a:p>
        </p:txBody>
      </p:sp>
      <p:pic>
        <p:nvPicPr>
          <p:cNvPr descr="http://www.paydayloanaffiliate.com/images/new/can-you-negotiate.jpg" id="153" name="Google Shape;153;p8"/>
          <p:cNvPicPr preferRelativeResize="0"/>
          <p:nvPr/>
        </p:nvPicPr>
        <p:blipFill rotWithShape="1">
          <a:blip r:embed="rId3">
            <a:alphaModFix/>
          </a:blip>
          <a:srcRect b="0" l="0" r="0" t="0"/>
          <a:stretch/>
        </p:blipFill>
        <p:spPr>
          <a:xfrm>
            <a:off x="2051720" y="2708920"/>
            <a:ext cx="3333750" cy="3571875"/>
          </a:xfrm>
          <a:prstGeom prst="rect">
            <a:avLst/>
          </a:prstGeom>
          <a:noFill/>
          <a:ln>
            <a:noFill/>
          </a:ln>
        </p:spPr>
      </p:pic>
      <p:sp>
        <p:nvSpPr>
          <p:cNvPr id="154" name="Google Shape;154;p8"/>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52">
                                            <p:txEl>
                                              <p:pRg end="0" st="0"/>
                                            </p:txEl>
                                          </p:spTgt>
                                        </p:tgtEl>
                                        <p:attrNameLst>
                                          <p:attrName>style.visibility</p:attrName>
                                        </p:attrNameLst>
                                      </p:cBhvr>
                                      <p:to>
                                        <p:strVal val="visible"/>
                                      </p:to>
                                    </p:set>
                                    <p:animEffect filter="fade" transition="in">
                                      <p:cBhvr>
                                        <p:cTn dur="500"/>
                                        <p:tgtEl>
                                          <p:spTgt spid="152">
                                            <p:txEl>
                                              <p:pRg end="0" st="0"/>
                                            </p:txEl>
                                          </p:spTgt>
                                        </p:tgtEl>
                                      </p:cBhvr>
                                    </p:animEffect>
                                  </p:childTnLst>
                                </p:cTn>
                              </p:par>
                              <p:par>
                                <p:cTn fill="hold" nodeType="withEffect" presetClass="entr" presetID="10" presetSubtype="0">
                                  <p:stCondLst>
                                    <p:cond delay="500"/>
                                  </p:stCondLst>
                                  <p:childTnLst>
                                    <p:set>
                                      <p:cBhvr>
                                        <p:cTn dur="1" fill="hold">
                                          <p:stCondLst>
                                            <p:cond delay="0"/>
                                          </p:stCondLst>
                                        </p:cTn>
                                        <p:tgtEl>
                                          <p:spTgt spid="152">
                                            <p:txEl>
                                              <p:pRg end="1" st="1"/>
                                            </p:txEl>
                                          </p:spTgt>
                                        </p:tgtEl>
                                        <p:attrNameLst>
                                          <p:attrName>style.visibility</p:attrName>
                                        </p:attrNameLst>
                                      </p:cBhvr>
                                      <p:to>
                                        <p:strVal val="visible"/>
                                      </p:to>
                                    </p:set>
                                    <p:animEffect filter="fade" transition="in">
                                      <p:cBhvr>
                                        <p:cTn dur="500"/>
                                        <p:tgtEl>
                                          <p:spTgt spid="152">
                                            <p:txEl>
                                              <p:pRg end="1" st="1"/>
                                            </p:txEl>
                                          </p:spTgt>
                                        </p:tgtEl>
                                      </p:cBhvr>
                                    </p:animEffect>
                                  </p:childTnLst>
                                </p:cTn>
                              </p:par>
                              <p:par>
                                <p:cTn fill="hold" nodeType="withEffect" presetClass="entr" presetID="10" presetSubtype="0">
                                  <p:stCondLst>
                                    <p:cond delay="500"/>
                                  </p:stCondLst>
                                  <p:childTnLst>
                                    <p:set>
                                      <p:cBhvr>
                                        <p:cTn dur="1" fill="hold">
                                          <p:stCondLst>
                                            <p:cond delay="0"/>
                                          </p:stCondLst>
                                        </p:cTn>
                                        <p:tgtEl>
                                          <p:spTgt spid="152">
                                            <p:txEl>
                                              <p:pRg end="2" st="2"/>
                                            </p:txEl>
                                          </p:spTgt>
                                        </p:tgtEl>
                                        <p:attrNameLst>
                                          <p:attrName>style.visibility</p:attrName>
                                        </p:attrNameLst>
                                      </p:cBhvr>
                                      <p:to>
                                        <p:strVal val="visible"/>
                                      </p:to>
                                    </p:set>
                                    <p:animEffect filter="fade" transition="in">
                                      <p:cBhvr>
                                        <p:cTn dur="500"/>
                                        <p:tgtEl>
                                          <p:spTgt spid="152">
                                            <p:txEl>
                                              <p:pRg end="2" st="2"/>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53"/>
                                        </p:tgtEl>
                                        <p:attrNameLst>
                                          <p:attrName>style.visibility</p:attrName>
                                        </p:attrNameLst>
                                      </p:cBhvr>
                                      <p:to>
                                        <p:strVal val="visible"/>
                                      </p:to>
                                    </p:set>
                                    <p:animEffect filter="fade" transition="in">
                                      <p:cBhvr>
                                        <p:cTn dur="500"/>
                                        <p:tgtEl>
                                          <p:spTgt spid="1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9"/>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Negotiation Skills…</a:t>
            </a:r>
            <a:endParaRPr/>
          </a:p>
        </p:txBody>
      </p:sp>
      <p:sp>
        <p:nvSpPr>
          <p:cNvPr id="160" name="Google Shape;160;p9"/>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CA"/>
              <a:t>Improve negotiation skills by:</a:t>
            </a:r>
            <a:endParaRPr/>
          </a:p>
          <a:p>
            <a:pPr indent="-53339" lvl="0" marL="182880" rtl="0" algn="l">
              <a:spcBef>
                <a:spcPts val="480"/>
              </a:spcBef>
              <a:spcAft>
                <a:spcPts val="0"/>
              </a:spcAft>
              <a:buSzPts val="2040"/>
              <a:buNone/>
            </a:pPr>
            <a:r>
              <a:t/>
            </a:r>
            <a:endParaRPr/>
          </a:p>
          <a:p>
            <a:pPr indent="-457200" lvl="1" marL="731520" rtl="0" algn="l">
              <a:spcBef>
                <a:spcPts val="400"/>
              </a:spcBef>
              <a:spcAft>
                <a:spcPts val="0"/>
              </a:spcAft>
              <a:buSzPts val="1700"/>
              <a:buFont typeface="Arial"/>
              <a:buAutoNum type="arabicPeriod"/>
            </a:pPr>
            <a:r>
              <a:rPr lang="en-CA"/>
              <a:t>Knowing your customer</a:t>
            </a:r>
            <a:endParaRPr/>
          </a:p>
          <a:p>
            <a:pPr indent="-457200" lvl="1" marL="731520" rtl="0" algn="l">
              <a:spcBef>
                <a:spcPts val="400"/>
              </a:spcBef>
              <a:spcAft>
                <a:spcPts val="0"/>
              </a:spcAft>
              <a:buSzPts val="1700"/>
              <a:buFont typeface="Arial"/>
              <a:buAutoNum type="arabicPeriod"/>
            </a:pPr>
            <a:r>
              <a:rPr lang="en-CA"/>
              <a:t>Asking questions, and listening to the spoken and unspoken messages</a:t>
            </a:r>
            <a:endParaRPr/>
          </a:p>
          <a:p>
            <a:pPr indent="-457200" lvl="1" marL="731520" rtl="0" algn="l">
              <a:spcBef>
                <a:spcPts val="400"/>
              </a:spcBef>
              <a:spcAft>
                <a:spcPts val="0"/>
              </a:spcAft>
              <a:buSzPts val="1700"/>
              <a:buFont typeface="Arial"/>
              <a:buAutoNum type="arabicPeriod"/>
            </a:pPr>
            <a:r>
              <a:rPr lang="en-CA"/>
              <a:t>Knowing the policies of your company</a:t>
            </a:r>
            <a:endParaRPr/>
          </a:p>
          <a:p>
            <a:pPr indent="-457200" lvl="1" marL="731520" rtl="0" algn="l">
              <a:spcBef>
                <a:spcPts val="400"/>
              </a:spcBef>
              <a:spcAft>
                <a:spcPts val="0"/>
              </a:spcAft>
              <a:buSzPts val="1700"/>
              <a:buFont typeface="Arial"/>
              <a:buAutoNum type="arabicPeriod"/>
            </a:pPr>
            <a:r>
              <a:rPr lang="en-CA"/>
              <a:t>Demonstrating a willingness to be flexible (if possible)</a:t>
            </a:r>
            <a:endParaRPr/>
          </a:p>
          <a:p>
            <a:pPr indent="-457200" lvl="1" marL="731520" rtl="0" algn="l">
              <a:spcBef>
                <a:spcPts val="400"/>
              </a:spcBef>
              <a:spcAft>
                <a:spcPts val="0"/>
              </a:spcAft>
              <a:buSzPts val="1700"/>
              <a:buFont typeface="Arial"/>
              <a:buAutoNum type="arabicPeriod"/>
            </a:pPr>
            <a:r>
              <a:rPr lang="en-CA"/>
              <a:t>Learning to handle your anger and the customer’s anger</a:t>
            </a:r>
            <a:endParaRPr/>
          </a:p>
          <a:p>
            <a:pPr indent="-457200" lvl="1" marL="731520" rtl="0" algn="l">
              <a:spcBef>
                <a:spcPts val="400"/>
              </a:spcBef>
              <a:spcAft>
                <a:spcPts val="0"/>
              </a:spcAft>
              <a:buSzPts val="1700"/>
              <a:buFont typeface="Arial"/>
              <a:buAutoNum type="arabicPeriod"/>
            </a:pPr>
            <a:r>
              <a:rPr lang="en-CA"/>
              <a:t>Considering what the customer may lose in the negotiation process</a:t>
            </a:r>
            <a:endParaRPr/>
          </a:p>
          <a:p>
            <a:pPr indent="-457200" lvl="1" marL="731520" rtl="0" algn="l">
              <a:spcBef>
                <a:spcPts val="400"/>
              </a:spcBef>
              <a:spcAft>
                <a:spcPts val="0"/>
              </a:spcAft>
              <a:buSzPts val="1700"/>
              <a:buFont typeface="Arial"/>
              <a:buAutoNum type="arabicPeriod"/>
            </a:pPr>
            <a:r>
              <a:rPr lang="en-CA"/>
              <a:t>Determining mutually beneficial solutions</a:t>
            </a:r>
            <a:endParaRPr/>
          </a:p>
        </p:txBody>
      </p:sp>
      <p:pic>
        <p:nvPicPr>
          <p:cNvPr descr="http://dalecarnegieapac.files.wordpress.com/2011/04/presentation-and-appearance-are-crucial-in-a-negotiation1.jpg" id="161" name="Google Shape;161;p9"/>
          <p:cNvPicPr preferRelativeResize="0"/>
          <p:nvPr/>
        </p:nvPicPr>
        <p:blipFill rotWithShape="1">
          <a:blip r:embed="rId3">
            <a:alphaModFix/>
          </a:blip>
          <a:srcRect b="0" l="0" r="0" t="0"/>
          <a:stretch/>
        </p:blipFill>
        <p:spPr>
          <a:xfrm>
            <a:off x="6156176" y="116632"/>
            <a:ext cx="2278394" cy="2734073"/>
          </a:xfrm>
          <a:prstGeom prst="rect">
            <a:avLst/>
          </a:prstGeom>
          <a:noFill/>
          <a:ln>
            <a:noFill/>
          </a:ln>
        </p:spPr>
      </p:pic>
      <p:sp>
        <p:nvSpPr>
          <p:cNvPr id="162" name="Google Shape;162;p9"/>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animEffect filter="fade" transition="in">
                                      <p:cBhvr>
                                        <p:cTn dur="500"/>
                                        <p:tgtEl>
                                          <p:spTgt spid="16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animEffect filter="fade" transition="in">
                                      <p:cBhvr>
                                        <p:cTn dur="500"/>
                                        <p:tgtEl>
                                          <p:spTgt spid="16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animEffect filter="fade" transition="in">
                                      <p:cBhvr>
                                        <p:cTn dur="500"/>
                                        <p:tgtEl>
                                          <p:spTgt spid="16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animEffect filter="fade" transition="in">
                                      <p:cBhvr>
                                        <p:cTn dur="500"/>
                                        <p:tgtEl>
                                          <p:spTgt spid="16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4" st="4"/>
                                            </p:txEl>
                                          </p:spTgt>
                                        </p:tgtEl>
                                        <p:attrNameLst>
                                          <p:attrName>style.visibility</p:attrName>
                                        </p:attrNameLst>
                                      </p:cBhvr>
                                      <p:to>
                                        <p:strVal val="visible"/>
                                      </p:to>
                                    </p:set>
                                    <p:animEffect filter="fade" transition="in">
                                      <p:cBhvr>
                                        <p:cTn dur="500"/>
                                        <p:tgtEl>
                                          <p:spTgt spid="16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5" st="5"/>
                                            </p:txEl>
                                          </p:spTgt>
                                        </p:tgtEl>
                                        <p:attrNameLst>
                                          <p:attrName>style.visibility</p:attrName>
                                        </p:attrNameLst>
                                      </p:cBhvr>
                                      <p:to>
                                        <p:strVal val="visible"/>
                                      </p:to>
                                    </p:set>
                                    <p:animEffect filter="fade" transition="in">
                                      <p:cBhvr>
                                        <p:cTn dur="500"/>
                                        <p:tgtEl>
                                          <p:spTgt spid="160">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6" st="6"/>
                                            </p:txEl>
                                          </p:spTgt>
                                        </p:tgtEl>
                                        <p:attrNameLst>
                                          <p:attrName>style.visibility</p:attrName>
                                        </p:attrNameLst>
                                      </p:cBhvr>
                                      <p:to>
                                        <p:strVal val="visible"/>
                                      </p:to>
                                    </p:set>
                                    <p:animEffect filter="fade" transition="in">
                                      <p:cBhvr>
                                        <p:cTn dur="500"/>
                                        <p:tgtEl>
                                          <p:spTgt spid="160">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7" st="7"/>
                                            </p:txEl>
                                          </p:spTgt>
                                        </p:tgtEl>
                                        <p:attrNameLst>
                                          <p:attrName>style.visibility</p:attrName>
                                        </p:attrNameLst>
                                      </p:cBhvr>
                                      <p:to>
                                        <p:strVal val="visible"/>
                                      </p:to>
                                    </p:set>
                                    <p:animEffect filter="fade" transition="in">
                                      <p:cBhvr>
                                        <p:cTn dur="500"/>
                                        <p:tgtEl>
                                          <p:spTgt spid="160">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8" st="8"/>
                                            </p:txEl>
                                          </p:spTgt>
                                        </p:tgtEl>
                                        <p:attrNameLst>
                                          <p:attrName>style.visibility</p:attrName>
                                        </p:attrNameLst>
                                      </p:cBhvr>
                                      <p:to>
                                        <p:strVal val="visible"/>
                                      </p:to>
                                    </p:set>
                                    <p:animEffect filter="fade" transition="in">
                                      <p:cBhvr>
                                        <p:cTn dur="500"/>
                                        <p:tgtEl>
                                          <p:spTgt spid="160">
                                            <p:txEl>
                                              <p:pRg end="8" st="8"/>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61"/>
                                        </p:tgtEl>
                                        <p:attrNameLst>
                                          <p:attrName>style.visibility</p:attrName>
                                        </p:attrNameLst>
                                      </p:cBhvr>
                                      <p:to>
                                        <p:strVal val="visible"/>
                                      </p:to>
                                    </p:set>
                                    <p:animEffect filter="fade" transition="in">
                                      <p:cBhvr>
                                        <p:cTn dur="75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0"/>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Apologizing, Conveying Bad News</a:t>
            </a:r>
            <a:endParaRPr/>
          </a:p>
        </p:txBody>
      </p:sp>
      <p:sp>
        <p:nvSpPr>
          <p:cNvPr id="168" name="Google Shape;168;p10"/>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CA"/>
              <a:t>Apologies are a fact of life in business</a:t>
            </a:r>
            <a:endParaRPr/>
          </a:p>
          <a:p>
            <a:pPr indent="-182880" lvl="0" marL="182880" rtl="0" algn="l">
              <a:spcBef>
                <a:spcPts val="480"/>
              </a:spcBef>
              <a:spcAft>
                <a:spcPts val="0"/>
              </a:spcAft>
              <a:buSzPts val="2040"/>
              <a:buChar char="•"/>
            </a:pPr>
            <a:r>
              <a:rPr lang="en-CA"/>
              <a:t>Apologies are not a sign of weakness</a:t>
            </a:r>
            <a:endParaRPr/>
          </a:p>
          <a:p>
            <a:pPr indent="-53339" lvl="0" marL="182880" rtl="0" algn="l">
              <a:spcBef>
                <a:spcPts val="480"/>
              </a:spcBef>
              <a:spcAft>
                <a:spcPts val="0"/>
              </a:spcAft>
              <a:buSzPts val="2040"/>
              <a:buNone/>
            </a:pPr>
            <a:r>
              <a:t/>
            </a:r>
            <a:endParaRPr/>
          </a:p>
          <a:p>
            <a:pPr indent="0" lvl="0" marL="0" rtl="0" algn="l">
              <a:spcBef>
                <a:spcPts val="480"/>
              </a:spcBef>
              <a:spcAft>
                <a:spcPts val="0"/>
              </a:spcAft>
              <a:buSzPts val="2040"/>
              <a:buNone/>
            </a:pPr>
            <a:r>
              <a:rPr lang="en-CA"/>
              <a:t>…but…   </a:t>
            </a:r>
            <a:endParaRPr/>
          </a:p>
          <a:p>
            <a:pPr indent="-53339" lvl="0" marL="182880" rtl="0" algn="l">
              <a:spcBef>
                <a:spcPts val="480"/>
              </a:spcBef>
              <a:spcAft>
                <a:spcPts val="0"/>
              </a:spcAft>
              <a:buSzPts val="2040"/>
              <a:buNone/>
            </a:pPr>
            <a:r>
              <a:t/>
            </a:r>
            <a:endParaRPr/>
          </a:p>
          <a:p>
            <a:pPr indent="-182880" lvl="0" marL="182880" rtl="0" algn="l">
              <a:spcBef>
                <a:spcPts val="480"/>
              </a:spcBef>
              <a:spcAft>
                <a:spcPts val="0"/>
              </a:spcAft>
              <a:buSzPts val="2040"/>
              <a:buChar char="•"/>
            </a:pPr>
            <a:r>
              <a:rPr lang="en-CA"/>
              <a:t>CS providers should not apologize </a:t>
            </a:r>
            <a:endParaRPr/>
          </a:p>
          <a:p>
            <a:pPr indent="0" lvl="0" marL="0" rtl="0" algn="l">
              <a:spcBef>
                <a:spcPts val="480"/>
              </a:spcBef>
              <a:spcAft>
                <a:spcPts val="0"/>
              </a:spcAft>
              <a:buSzPts val="2040"/>
              <a:buNone/>
            </a:pPr>
            <a:r>
              <a:rPr lang="en-CA"/>
              <a:t>	without justification</a:t>
            </a:r>
            <a:endParaRPr/>
          </a:p>
        </p:txBody>
      </p:sp>
      <p:pic>
        <p:nvPicPr>
          <p:cNvPr descr="http://t1.gstatic.com/images?q=tbn:ANd9GcQ_7tIfcRhTAuBzOayHpiUIN1rHU1PU5NUQzyapqEVMFSTM5XdZeDxctCLh" id="169" name="Google Shape;169;p10"/>
          <p:cNvPicPr preferRelativeResize="0"/>
          <p:nvPr/>
        </p:nvPicPr>
        <p:blipFill rotWithShape="1">
          <a:blip r:embed="rId3">
            <a:alphaModFix/>
          </a:blip>
          <a:srcRect b="0" l="0" r="0" t="0"/>
          <a:stretch/>
        </p:blipFill>
        <p:spPr>
          <a:xfrm>
            <a:off x="6156176" y="1628800"/>
            <a:ext cx="3176242" cy="3024336"/>
          </a:xfrm>
          <a:prstGeom prst="rect">
            <a:avLst/>
          </a:prstGeom>
          <a:noFill/>
          <a:ln>
            <a:noFill/>
          </a:ln>
        </p:spPr>
      </p:pic>
      <p:sp>
        <p:nvSpPr>
          <p:cNvPr id="170" name="Google Shape;170;p10"/>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animEffect filter="fade" transition="in">
                                      <p:cBhvr>
                                        <p:cTn dur="500"/>
                                        <p:tgtEl>
                                          <p:spTgt spid="1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animEffect filter="fade" transition="in">
                                      <p:cBhvr>
                                        <p:cTn dur="500"/>
                                        <p:tgtEl>
                                          <p:spTgt spid="16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2" st="2"/>
                                            </p:txEl>
                                          </p:spTgt>
                                        </p:tgtEl>
                                        <p:attrNameLst>
                                          <p:attrName>style.visibility</p:attrName>
                                        </p:attrNameLst>
                                      </p:cBhvr>
                                      <p:to>
                                        <p:strVal val="visible"/>
                                      </p:to>
                                    </p:set>
                                    <p:animEffect filter="fade" transition="in">
                                      <p:cBhvr>
                                        <p:cTn dur="500"/>
                                        <p:tgtEl>
                                          <p:spTgt spid="16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3" st="3"/>
                                            </p:txEl>
                                          </p:spTgt>
                                        </p:tgtEl>
                                        <p:attrNameLst>
                                          <p:attrName>style.visibility</p:attrName>
                                        </p:attrNameLst>
                                      </p:cBhvr>
                                      <p:to>
                                        <p:strVal val="visible"/>
                                      </p:to>
                                    </p:set>
                                    <p:animEffect filter="fade" transition="in">
                                      <p:cBhvr>
                                        <p:cTn dur="500"/>
                                        <p:tgtEl>
                                          <p:spTgt spid="16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4" st="4"/>
                                            </p:txEl>
                                          </p:spTgt>
                                        </p:tgtEl>
                                        <p:attrNameLst>
                                          <p:attrName>style.visibility</p:attrName>
                                        </p:attrNameLst>
                                      </p:cBhvr>
                                      <p:to>
                                        <p:strVal val="visible"/>
                                      </p:to>
                                    </p:set>
                                    <p:animEffect filter="fade" transition="in">
                                      <p:cBhvr>
                                        <p:cTn dur="500"/>
                                        <p:tgtEl>
                                          <p:spTgt spid="16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5" st="5"/>
                                            </p:txEl>
                                          </p:spTgt>
                                        </p:tgtEl>
                                        <p:attrNameLst>
                                          <p:attrName>style.visibility</p:attrName>
                                        </p:attrNameLst>
                                      </p:cBhvr>
                                      <p:to>
                                        <p:strVal val="visible"/>
                                      </p:to>
                                    </p:set>
                                    <p:animEffect filter="fade" transition="in">
                                      <p:cBhvr>
                                        <p:cTn dur="500"/>
                                        <p:tgtEl>
                                          <p:spTgt spid="16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6" st="6"/>
                                            </p:txEl>
                                          </p:spTgt>
                                        </p:tgtEl>
                                        <p:attrNameLst>
                                          <p:attrName>style.visibility</p:attrName>
                                        </p:attrNameLst>
                                      </p:cBhvr>
                                      <p:to>
                                        <p:strVal val="visible"/>
                                      </p:to>
                                    </p:set>
                                    <p:animEffect filter="fade" transition="in">
                                      <p:cBhvr>
                                        <p:cTn dur="500"/>
                                        <p:tgtEl>
                                          <p:spTgt spid="168">
                                            <p:txEl>
                                              <p:pRg end="6" st="6"/>
                                            </p:txEl>
                                          </p:spTgt>
                                        </p:tgtEl>
                                      </p:cBhvr>
                                    </p:animEffect>
                                  </p:childTnLst>
                                </p:cTn>
                              </p:par>
                              <p:par>
                                <p:cTn fill="hold" nodeType="withEffect" presetClass="entr" presetID="10" presetSubtype="0">
                                  <p:stCondLst>
                                    <p:cond delay="1250"/>
                                  </p:stCondLst>
                                  <p:childTnLst>
                                    <p:set>
                                      <p:cBhvr>
                                        <p:cTn dur="1" fill="hold">
                                          <p:stCondLst>
                                            <p:cond delay="0"/>
                                          </p:stCondLst>
                                        </p:cTn>
                                        <p:tgtEl>
                                          <p:spTgt spid="169"/>
                                        </p:tgtEl>
                                        <p:attrNameLst>
                                          <p:attrName>style.visibility</p:attrName>
                                        </p:attrNameLst>
                                      </p:cBhvr>
                                      <p:to>
                                        <p:strVal val="visible"/>
                                      </p:to>
                                    </p:set>
                                    <p:animEffect filter="fade" transition="in">
                                      <p:cBhvr>
                                        <p:cTn dur="75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1"/>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Apologizing, Conveying Bad News…</a:t>
            </a:r>
            <a:endParaRPr/>
          </a:p>
        </p:txBody>
      </p:sp>
      <p:sp>
        <p:nvSpPr>
          <p:cNvPr id="176" name="Google Shape;176;p11"/>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CA"/>
              <a:t>When apologizing, consider these:</a:t>
            </a:r>
            <a:endParaRPr/>
          </a:p>
          <a:p>
            <a:pPr indent="-53339" lvl="0" marL="182880" rtl="0" algn="l">
              <a:spcBef>
                <a:spcPts val="480"/>
              </a:spcBef>
              <a:spcAft>
                <a:spcPts val="0"/>
              </a:spcAft>
              <a:buSzPts val="2040"/>
              <a:buNone/>
            </a:pPr>
            <a:r>
              <a:t/>
            </a:r>
            <a:endParaRPr/>
          </a:p>
          <a:p>
            <a:pPr indent="-457200" lvl="0" marL="457200" rtl="0" algn="l">
              <a:spcBef>
                <a:spcPts val="480"/>
              </a:spcBef>
              <a:spcAft>
                <a:spcPts val="0"/>
              </a:spcAft>
              <a:buSzPts val="2040"/>
              <a:buFont typeface="Arial"/>
              <a:buAutoNum type="arabicPeriod"/>
            </a:pPr>
            <a:r>
              <a:rPr lang="en-CA"/>
              <a:t>Acknowledge customer’s feelings</a:t>
            </a:r>
            <a:endParaRPr/>
          </a:p>
          <a:p>
            <a:pPr indent="-457200" lvl="0" marL="457200" rtl="0" algn="l">
              <a:spcBef>
                <a:spcPts val="480"/>
              </a:spcBef>
              <a:spcAft>
                <a:spcPts val="0"/>
              </a:spcAft>
              <a:buSzPts val="2040"/>
              <a:buFont typeface="Arial"/>
              <a:buAutoNum type="arabicPeriod"/>
            </a:pPr>
            <a:r>
              <a:rPr lang="en-CA"/>
              <a:t>Express that you share the responsibility for the problem</a:t>
            </a:r>
            <a:endParaRPr/>
          </a:p>
          <a:p>
            <a:pPr indent="-457200" lvl="0" marL="457200" rtl="0" algn="l">
              <a:spcBef>
                <a:spcPts val="480"/>
              </a:spcBef>
              <a:spcAft>
                <a:spcPts val="0"/>
              </a:spcAft>
              <a:buSzPts val="2040"/>
              <a:buFont typeface="Arial"/>
              <a:buAutoNum type="arabicPeriod"/>
            </a:pPr>
            <a:r>
              <a:rPr lang="en-CA"/>
              <a:t>Convey sincerity</a:t>
            </a:r>
            <a:endParaRPr/>
          </a:p>
          <a:p>
            <a:pPr indent="-457200" lvl="0" marL="457200" rtl="0" algn="l">
              <a:spcBef>
                <a:spcPts val="480"/>
              </a:spcBef>
              <a:spcAft>
                <a:spcPts val="0"/>
              </a:spcAft>
              <a:buSzPts val="2040"/>
              <a:buFont typeface="Arial"/>
              <a:buAutoNum type="arabicPeriod"/>
            </a:pPr>
            <a:r>
              <a:rPr lang="en-CA"/>
              <a:t>Ask for the opportunity to correct the problem</a:t>
            </a:r>
            <a:endParaRPr/>
          </a:p>
          <a:p>
            <a:pPr indent="-457200" lvl="0" marL="457200" rtl="0" algn="l">
              <a:spcBef>
                <a:spcPts val="480"/>
              </a:spcBef>
              <a:spcAft>
                <a:spcPts val="0"/>
              </a:spcAft>
              <a:buSzPts val="2040"/>
              <a:buFont typeface="Arial"/>
              <a:buAutoNum type="arabicPeriod"/>
            </a:pPr>
            <a:r>
              <a:rPr lang="en-CA"/>
              <a:t>Request the opportunity to continue doing business</a:t>
            </a:r>
            <a:endParaRPr/>
          </a:p>
        </p:txBody>
      </p:sp>
      <p:sp>
        <p:nvSpPr>
          <p:cNvPr id="177" name="Google Shape;177;p11"/>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animEffect filter="fade" transition="in">
                                      <p:cBhvr>
                                        <p:cTn dur="500"/>
                                        <p:tgtEl>
                                          <p:spTgt spid="17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animEffect filter="fade" transition="in">
                                      <p:cBhvr>
                                        <p:cTn dur="500"/>
                                        <p:tgtEl>
                                          <p:spTgt spid="17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animEffect filter="fade" transition="in">
                                      <p:cBhvr>
                                        <p:cTn dur="500"/>
                                        <p:tgtEl>
                                          <p:spTgt spid="17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3" st="3"/>
                                            </p:txEl>
                                          </p:spTgt>
                                        </p:tgtEl>
                                        <p:attrNameLst>
                                          <p:attrName>style.visibility</p:attrName>
                                        </p:attrNameLst>
                                      </p:cBhvr>
                                      <p:to>
                                        <p:strVal val="visible"/>
                                      </p:to>
                                    </p:set>
                                    <p:animEffect filter="fade" transition="in">
                                      <p:cBhvr>
                                        <p:cTn dur="500"/>
                                        <p:tgtEl>
                                          <p:spTgt spid="17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4" st="4"/>
                                            </p:txEl>
                                          </p:spTgt>
                                        </p:tgtEl>
                                        <p:attrNameLst>
                                          <p:attrName>style.visibility</p:attrName>
                                        </p:attrNameLst>
                                      </p:cBhvr>
                                      <p:to>
                                        <p:strVal val="visible"/>
                                      </p:to>
                                    </p:set>
                                    <p:animEffect filter="fade" transition="in">
                                      <p:cBhvr>
                                        <p:cTn dur="500"/>
                                        <p:tgtEl>
                                          <p:spTgt spid="176">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5" st="5"/>
                                            </p:txEl>
                                          </p:spTgt>
                                        </p:tgtEl>
                                        <p:attrNameLst>
                                          <p:attrName>style.visibility</p:attrName>
                                        </p:attrNameLst>
                                      </p:cBhvr>
                                      <p:to>
                                        <p:strVal val="visible"/>
                                      </p:to>
                                    </p:set>
                                    <p:animEffect filter="fade" transition="in">
                                      <p:cBhvr>
                                        <p:cTn dur="500"/>
                                        <p:tgtEl>
                                          <p:spTgt spid="176">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6" st="6"/>
                                            </p:txEl>
                                          </p:spTgt>
                                        </p:tgtEl>
                                        <p:attrNameLst>
                                          <p:attrName>style.visibility</p:attrName>
                                        </p:attrNameLst>
                                      </p:cBhvr>
                                      <p:to>
                                        <p:strVal val="visible"/>
                                      </p:to>
                                    </p:set>
                                    <p:animEffect filter="fade" transition="in">
                                      <p:cBhvr>
                                        <p:cTn dur="500"/>
                                        <p:tgtEl>
                                          <p:spTgt spid="17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2"/>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Barriers to Problem-Solving</a:t>
            </a:r>
            <a:endParaRPr/>
          </a:p>
        </p:txBody>
      </p:sp>
      <p:sp>
        <p:nvSpPr>
          <p:cNvPr id="183" name="Google Shape;183;p12"/>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CA"/>
              <a:t>Resistance to change</a:t>
            </a:r>
            <a:endParaRPr/>
          </a:p>
          <a:p>
            <a:pPr indent="-182880" lvl="0" marL="182880" rtl="0" algn="l">
              <a:spcBef>
                <a:spcPts val="480"/>
              </a:spcBef>
              <a:spcAft>
                <a:spcPts val="0"/>
              </a:spcAft>
              <a:buSzPts val="2040"/>
              <a:buChar char="•"/>
            </a:pPr>
            <a:r>
              <a:rPr lang="en-CA"/>
              <a:t>Habits</a:t>
            </a:r>
            <a:endParaRPr/>
          </a:p>
          <a:p>
            <a:pPr indent="-182880" lvl="0" marL="182880" rtl="0" algn="l">
              <a:spcBef>
                <a:spcPts val="480"/>
              </a:spcBef>
              <a:spcAft>
                <a:spcPts val="0"/>
              </a:spcAft>
              <a:buSzPts val="2040"/>
              <a:buChar char="•"/>
            </a:pPr>
            <a:r>
              <a:rPr lang="en-CA"/>
              <a:t>Individual insecurity</a:t>
            </a:r>
            <a:endParaRPr/>
          </a:p>
          <a:p>
            <a:pPr indent="-182880" lvl="0" marL="182880" rtl="0" algn="l">
              <a:spcBef>
                <a:spcPts val="480"/>
              </a:spcBef>
              <a:spcAft>
                <a:spcPts val="0"/>
              </a:spcAft>
              <a:buSzPts val="2040"/>
              <a:buChar char="•"/>
            </a:pPr>
            <a:r>
              <a:rPr lang="en-CA"/>
              <a:t>Past history</a:t>
            </a:r>
            <a:endParaRPr/>
          </a:p>
          <a:p>
            <a:pPr indent="-182880" lvl="0" marL="182880" rtl="0" algn="l">
              <a:spcBef>
                <a:spcPts val="480"/>
              </a:spcBef>
              <a:spcAft>
                <a:spcPts val="0"/>
              </a:spcAft>
              <a:buSzPts val="2040"/>
              <a:buChar char="•"/>
            </a:pPr>
            <a:r>
              <a:rPr lang="en-CA"/>
              <a:t>Fear of success or failure</a:t>
            </a:r>
            <a:endParaRPr/>
          </a:p>
          <a:p>
            <a:pPr indent="-182880" lvl="0" marL="182880" rtl="0" algn="l">
              <a:spcBef>
                <a:spcPts val="480"/>
              </a:spcBef>
              <a:spcAft>
                <a:spcPts val="0"/>
              </a:spcAft>
              <a:buSzPts val="2040"/>
              <a:buChar char="•"/>
            </a:pPr>
            <a:r>
              <a:rPr lang="en-CA"/>
              <a:t>Jumping to conclusions</a:t>
            </a:r>
            <a:endParaRPr/>
          </a:p>
          <a:p>
            <a:pPr indent="-182880" lvl="0" marL="182880" rtl="0" algn="l">
              <a:spcBef>
                <a:spcPts val="480"/>
              </a:spcBef>
              <a:spcAft>
                <a:spcPts val="0"/>
              </a:spcAft>
              <a:buSzPts val="2040"/>
              <a:buChar char="•"/>
            </a:pPr>
            <a:r>
              <a:rPr lang="en-CA"/>
              <a:t>Perceptions (inability to see it from the customer’s point of view)</a:t>
            </a:r>
            <a:endParaRPr/>
          </a:p>
        </p:txBody>
      </p:sp>
      <p:pic>
        <p:nvPicPr>
          <p:cNvPr descr="http://www.churchleaders.com/thumbnail.php?file=article_images/how_to_overcome_resistance_to_change_751081931.jpg&amp;size=article_large" id="184" name="Google Shape;184;p12"/>
          <p:cNvPicPr preferRelativeResize="0"/>
          <p:nvPr/>
        </p:nvPicPr>
        <p:blipFill rotWithShape="1">
          <a:blip r:embed="rId3">
            <a:alphaModFix/>
          </a:blip>
          <a:srcRect b="0" l="0" r="0" t="0"/>
          <a:stretch/>
        </p:blipFill>
        <p:spPr>
          <a:xfrm>
            <a:off x="5148064" y="1628800"/>
            <a:ext cx="3152775" cy="2105026"/>
          </a:xfrm>
          <a:prstGeom prst="rect">
            <a:avLst/>
          </a:prstGeom>
          <a:noFill/>
          <a:ln>
            <a:noFill/>
          </a:ln>
        </p:spPr>
      </p:pic>
      <p:sp>
        <p:nvSpPr>
          <p:cNvPr id="185" name="Google Shape;185;p12"/>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0" st="0"/>
                                            </p:txEl>
                                          </p:spTgt>
                                        </p:tgtEl>
                                        <p:attrNameLst>
                                          <p:attrName>style.visibility</p:attrName>
                                        </p:attrNameLst>
                                      </p:cBhvr>
                                      <p:to>
                                        <p:strVal val="visible"/>
                                      </p:to>
                                    </p:set>
                                    <p:animEffect filter="fade" transition="in">
                                      <p:cBhvr>
                                        <p:cTn dur="500"/>
                                        <p:tgtEl>
                                          <p:spTgt spid="1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1" st="1"/>
                                            </p:txEl>
                                          </p:spTgt>
                                        </p:tgtEl>
                                        <p:attrNameLst>
                                          <p:attrName>style.visibility</p:attrName>
                                        </p:attrNameLst>
                                      </p:cBhvr>
                                      <p:to>
                                        <p:strVal val="visible"/>
                                      </p:to>
                                    </p:set>
                                    <p:animEffect filter="fade" transition="in">
                                      <p:cBhvr>
                                        <p:cTn dur="500"/>
                                        <p:tgtEl>
                                          <p:spTgt spid="1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2" st="2"/>
                                            </p:txEl>
                                          </p:spTgt>
                                        </p:tgtEl>
                                        <p:attrNameLst>
                                          <p:attrName>style.visibility</p:attrName>
                                        </p:attrNameLst>
                                      </p:cBhvr>
                                      <p:to>
                                        <p:strVal val="visible"/>
                                      </p:to>
                                    </p:set>
                                    <p:animEffect filter="fade" transition="in">
                                      <p:cBhvr>
                                        <p:cTn dur="500"/>
                                        <p:tgtEl>
                                          <p:spTgt spid="18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3" st="3"/>
                                            </p:txEl>
                                          </p:spTgt>
                                        </p:tgtEl>
                                        <p:attrNameLst>
                                          <p:attrName>style.visibility</p:attrName>
                                        </p:attrNameLst>
                                      </p:cBhvr>
                                      <p:to>
                                        <p:strVal val="visible"/>
                                      </p:to>
                                    </p:set>
                                    <p:animEffect filter="fade" transition="in">
                                      <p:cBhvr>
                                        <p:cTn dur="500"/>
                                        <p:tgtEl>
                                          <p:spTgt spid="18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4" st="4"/>
                                            </p:txEl>
                                          </p:spTgt>
                                        </p:tgtEl>
                                        <p:attrNameLst>
                                          <p:attrName>style.visibility</p:attrName>
                                        </p:attrNameLst>
                                      </p:cBhvr>
                                      <p:to>
                                        <p:strVal val="visible"/>
                                      </p:to>
                                    </p:set>
                                    <p:animEffect filter="fade" transition="in">
                                      <p:cBhvr>
                                        <p:cTn dur="500"/>
                                        <p:tgtEl>
                                          <p:spTgt spid="18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5" st="5"/>
                                            </p:txEl>
                                          </p:spTgt>
                                        </p:tgtEl>
                                        <p:attrNameLst>
                                          <p:attrName>style.visibility</p:attrName>
                                        </p:attrNameLst>
                                      </p:cBhvr>
                                      <p:to>
                                        <p:strVal val="visible"/>
                                      </p:to>
                                    </p:set>
                                    <p:animEffect filter="fade" transition="in">
                                      <p:cBhvr>
                                        <p:cTn dur="500"/>
                                        <p:tgtEl>
                                          <p:spTgt spid="18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6" st="6"/>
                                            </p:txEl>
                                          </p:spTgt>
                                        </p:tgtEl>
                                        <p:attrNameLst>
                                          <p:attrName>style.visibility</p:attrName>
                                        </p:attrNameLst>
                                      </p:cBhvr>
                                      <p:to>
                                        <p:strVal val="visible"/>
                                      </p:to>
                                    </p:set>
                                    <p:animEffect filter="fade" transition="in">
                                      <p:cBhvr>
                                        <p:cTn dur="500"/>
                                        <p:tgtEl>
                                          <p:spTgt spid="183">
                                            <p:txEl>
                                              <p:pRg end="6" st="6"/>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84"/>
                                        </p:tgtEl>
                                        <p:attrNameLst>
                                          <p:attrName>style.visibility</p:attrName>
                                        </p:attrNameLst>
                                      </p:cBhvr>
                                      <p:to>
                                        <p:strVal val="visible"/>
                                      </p:to>
                                    </p:set>
                                    <p:animEffect filter="fade" transition="in">
                                      <p:cBhvr>
                                        <p:cTn dur="75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3"/>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Follow-Up</a:t>
            </a:r>
            <a:endParaRPr/>
          </a:p>
        </p:txBody>
      </p:sp>
      <p:sp>
        <p:nvSpPr>
          <p:cNvPr id="191" name="Google Shape;191;p13"/>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CA"/>
              <a:t>Checking back to determine if a situation is operating according to the initial plan</a:t>
            </a:r>
            <a:endParaRPr/>
          </a:p>
          <a:p>
            <a:pPr indent="-53339" lvl="0" marL="182880" rtl="0" algn="l">
              <a:spcBef>
                <a:spcPts val="480"/>
              </a:spcBef>
              <a:spcAft>
                <a:spcPts val="0"/>
              </a:spcAft>
              <a:buSzPts val="2040"/>
              <a:buNone/>
            </a:pPr>
            <a:r>
              <a:t/>
            </a:r>
            <a:endParaRPr/>
          </a:p>
          <a:p>
            <a:pPr indent="-182880" lvl="0" marL="182880" rtl="0" algn="l">
              <a:spcBef>
                <a:spcPts val="480"/>
              </a:spcBef>
              <a:spcAft>
                <a:spcPts val="0"/>
              </a:spcAft>
              <a:buSzPts val="2040"/>
              <a:buChar char="•"/>
            </a:pPr>
            <a:r>
              <a:rPr lang="en-CA"/>
              <a:t>Especially important after a solution has been implemented</a:t>
            </a:r>
            <a:endParaRPr/>
          </a:p>
        </p:txBody>
      </p:sp>
      <p:pic>
        <p:nvPicPr>
          <p:cNvPr descr="http://perrylawrence.com/wp-content/uploads/2012/03/Followup.jpg" id="192" name="Google Shape;192;p13"/>
          <p:cNvPicPr preferRelativeResize="0"/>
          <p:nvPr/>
        </p:nvPicPr>
        <p:blipFill rotWithShape="1">
          <a:blip r:embed="rId3">
            <a:alphaModFix/>
          </a:blip>
          <a:srcRect b="0" l="0" r="0" t="0"/>
          <a:stretch/>
        </p:blipFill>
        <p:spPr>
          <a:xfrm>
            <a:off x="5148064" y="3573016"/>
            <a:ext cx="3312368" cy="3593728"/>
          </a:xfrm>
          <a:prstGeom prst="rect">
            <a:avLst/>
          </a:prstGeom>
          <a:noFill/>
          <a:ln>
            <a:noFill/>
          </a:ln>
        </p:spPr>
      </p:pic>
      <p:sp>
        <p:nvSpPr>
          <p:cNvPr id="193" name="Google Shape;193;p13"/>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animEffect filter="fade" transition="in">
                                      <p:cBhvr>
                                        <p:cTn dur="500"/>
                                        <p:tgtEl>
                                          <p:spTgt spid="19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animEffect filter="fade" transition="in">
                                      <p:cBhvr>
                                        <p:cTn dur="500"/>
                                        <p:tgtEl>
                                          <p:spTgt spid="19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animEffect filter="fade" transition="in">
                                      <p:cBhvr>
                                        <p:cTn dur="500"/>
                                        <p:tgtEl>
                                          <p:spTgt spid="191">
                                            <p:txEl>
                                              <p:pRg end="2" st="2"/>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92"/>
                                        </p:tgtEl>
                                        <p:attrNameLst>
                                          <p:attrName>style.visibility</p:attrName>
                                        </p:attrNameLst>
                                      </p:cBhvr>
                                      <p:to>
                                        <p:strVal val="visible"/>
                                      </p:to>
                                    </p:set>
                                    <p:animEffect filter="fade" transition="in">
                                      <p:cBhvr>
                                        <p:cTn dur="75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4"/>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CA"/>
              <a:t>Quick Quiz</a:t>
            </a:r>
            <a:endParaRPr/>
          </a:p>
        </p:txBody>
      </p:sp>
      <p:sp>
        <p:nvSpPr>
          <p:cNvPr id="199" name="Google Shape;199;p14"/>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CA"/>
              <a:t>Page 46</a:t>
            </a:r>
            <a:endParaRPr/>
          </a:p>
        </p:txBody>
      </p:sp>
      <p:sp>
        <p:nvSpPr>
          <p:cNvPr id="200" name="Google Shape;200;p14"/>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5"/>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t/>
            </a:r>
            <a:endParaRPr/>
          </a:p>
        </p:txBody>
      </p:sp>
      <p:sp>
        <p:nvSpPr>
          <p:cNvPr id="206" name="Google Shape;206;p15"/>
          <p:cNvSpPr txBox="1"/>
          <p:nvPr>
            <p:ph idx="1" type="body"/>
          </p:nvPr>
        </p:nvSpPr>
        <p:spPr>
          <a:xfrm>
            <a:off x="457200" y="3068960"/>
            <a:ext cx="8229600" cy="3408040"/>
          </a:xfrm>
          <a:prstGeom prst="rect">
            <a:avLst/>
          </a:prstGeom>
          <a:noFill/>
          <a:ln>
            <a:noFill/>
          </a:ln>
        </p:spPr>
        <p:txBody>
          <a:bodyPr anchorCtr="0" anchor="t" bIns="45700" lIns="91425" spcFirstLastPara="1" rIns="91425" wrap="square" tIns="45700">
            <a:normAutofit/>
          </a:bodyPr>
          <a:lstStyle/>
          <a:p>
            <a:pPr indent="-182880" lvl="0" marL="182880" rtl="0" algn="ctr">
              <a:spcBef>
                <a:spcPts val="0"/>
              </a:spcBef>
              <a:spcAft>
                <a:spcPts val="0"/>
              </a:spcAft>
              <a:buSzPts val="2040"/>
              <a:buChar char="•"/>
            </a:pPr>
            <a:r>
              <a:rPr lang="en-CA"/>
              <a:t>End</a:t>
            </a:r>
            <a:endParaRPr/>
          </a:p>
        </p:txBody>
      </p:sp>
      <p:sp>
        <p:nvSpPr>
          <p:cNvPr id="207" name="Google Shape;207;p15"/>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2012-12-02T15:26:01Z</dcterms:created>
  <dc:creator>Brooke B</dc:creator>
</cp:coreProperties>
</file>