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6858000" cx="9144000"/>
  <p:notesSz cx="6858000" cy="9144000"/>
  <p:embeddedFontLst>
    <p:embeddedFont>
      <p:font typeface="Palatino Linotype"/>
      <p:regular r:id="rId24"/>
      <p:bold r:id="rId25"/>
      <p:italic r:id="rId26"/>
      <p:boldItalic r:id="rId27"/>
    </p:embeddedFont>
    <p:embeddedFont>
      <p:font typeface="Century Gothic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32" roundtripDataSignature="AMtx7mjRAroN+p9VPavr886wX5s3D7Ee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PalatinoLinotype-regular.fntdata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alatinoLinotype-italic.fntdata"/><Relationship Id="rId25" Type="http://schemas.openxmlformats.org/officeDocument/2006/relationships/font" Target="fonts/PalatinoLinotype-bold.fntdata"/><Relationship Id="rId28" Type="http://schemas.openxmlformats.org/officeDocument/2006/relationships/font" Target="fonts/CenturyGothic-regular.fntdata"/><Relationship Id="rId27" Type="http://schemas.openxmlformats.org/officeDocument/2006/relationships/font" Target="fonts/PalatinoLinotype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CenturyGothic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CenturyGothic-boldItalic.fntdata"/><Relationship Id="rId30" Type="http://schemas.openxmlformats.org/officeDocument/2006/relationships/font" Target="fonts/CenturyGothic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There are numerous </a:t>
            </a:r>
            <a:r>
              <a:rPr lang="en-CA"/>
              <a:t>obstacles</a:t>
            </a:r>
            <a:r>
              <a:rPr lang="en-CA"/>
              <a:t> </a:t>
            </a:r>
            <a:r>
              <a:rPr lang="en-CA"/>
              <a:t>that</a:t>
            </a:r>
            <a:r>
              <a:rPr lang="en-CA"/>
              <a:t> can stand in the way of excellent customer service. Some barriers are made by the company themselves and they are . See barriers above. These type of barriers in the most case are beyond the control of the customer and customer service provider and is a common part of the job.</a:t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Some barriers however are </a:t>
            </a:r>
            <a:r>
              <a:rPr lang="en-CA"/>
              <a:t>controlled</a:t>
            </a:r>
            <a:r>
              <a:rPr lang="en-CA"/>
              <a:t> by the customer service provider. These barriers can be changed by putting in effort or by taking initative to make the change.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Think of perception as is the glass half full or half empty?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Just remember whenever possible try to look at your customers as individual human beings. </a:t>
            </a:r>
            <a:endParaRPr/>
          </a:p>
        </p:txBody>
      </p:sp>
      <p:sp>
        <p:nvSpPr>
          <p:cNvPr id="111" name="Google Shape;111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Every customer will walk into a business with a set of expectations.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Sometimes we think what our customers expectations are are going to be more than they actually end up being.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Scope of influence plays no favourites and is usually not objective. Therefore it is extremely important to do all we can to keep our customers and make them happy.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Studies have shown that it costs about 5 times as much to attract new customers as it does to keep our current customers.</a:t>
            </a:r>
            <a:endParaRPr/>
          </a:p>
        </p:txBody>
      </p:sp>
      <p:sp>
        <p:nvSpPr>
          <p:cNvPr id="136" name="Google Shape;136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Nowadays you can go to many places to get the same item. Therefore you want to have a good reputation to attract customers. </a:t>
            </a:r>
            <a:endParaRPr/>
          </a:p>
        </p:txBody>
      </p:sp>
      <p:sp>
        <p:nvSpPr>
          <p:cNvPr id="148" name="Google Shape;148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By effectively managing the </a:t>
            </a:r>
            <a:r>
              <a:rPr lang="en-CA"/>
              <a:t>companies</a:t>
            </a:r>
            <a:r>
              <a:rPr lang="en-CA"/>
              <a:t> reputation the company can maintain an informed and realistic understanding of how customers and the community perceive it. </a:t>
            </a:r>
            <a:endParaRPr/>
          </a:p>
        </p:txBody>
      </p:sp>
      <p:sp>
        <p:nvSpPr>
          <p:cNvPr id="155" name="Google Shape;155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Become familiar with your customers: Get to know who they are and why they do business with you.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Ask customers what their expectations are: Find out what they see is the </a:t>
            </a:r>
            <a:r>
              <a:rPr lang="en-CA"/>
              <a:t>benefit</a:t>
            </a:r>
            <a:r>
              <a:rPr lang="en-CA"/>
              <a:t> of doing business with you. Is there anything they would like you to do that you aren’t currently.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Tell customers what they can expect:  Convey your </a:t>
            </a:r>
            <a:r>
              <a:rPr lang="en-CA"/>
              <a:t>commitment</a:t>
            </a:r>
            <a:r>
              <a:rPr lang="en-CA"/>
              <a:t> to them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Live up to their expectations: Follow through with what your promises are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Maintain consistency: Don’t promise something you can’t deliver, but always make sure to deliver </a:t>
            </a:r>
            <a:r>
              <a:rPr lang="en-CA"/>
              <a:t>consistent</a:t>
            </a:r>
            <a:r>
              <a:rPr lang="en-CA"/>
              <a:t> service.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Communicate with customers using the method they want to use (phone, email, face-to-face, etc)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Our personal credibility can be one characteristic that determines success as people and as customer service providers.</a:t>
            </a:r>
            <a:endParaRPr/>
          </a:p>
        </p:txBody>
      </p:sp>
      <p:sp>
        <p:nvSpPr>
          <p:cNvPr id="167" name="Google Shape;167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Practice consistency: Approach </a:t>
            </a:r>
            <a:r>
              <a:rPr lang="en-CA"/>
              <a:t>similar</a:t>
            </a:r>
            <a:r>
              <a:rPr lang="en-CA"/>
              <a:t> situations with the same </a:t>
            </a:r>
            <a:r>
              <a:rPr lang="en-CA"/>
              <a:t>manor</a:t>
            </a:r>
            <a:r>
              <a:rPr lang="en-CA"/>
              <a:t>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Keep your word: Follow through with </a:t>
            </a:r>
            <a:r>
              <a:rPr lang="en-CA"/>
              <a:t>commitments</a:t>
            </a:r>
            <a:r>
              <a:rPr lang="en-CA"/>
              <a:t> you make.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Develop your expertise: Become very knowledgeable about your products, the company and the </a:t>
            </a:r>
            <a:r>
              <a:rPr lang="en-CA"/>
              <a:t>industry</a:t>
            </a:r>
            <a:r>
              <a:rPr lang="en-CA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Be a team player: Work successfully with others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Show your dedication to customers:  Tell them what you will do for them and take every request seriously.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Treat everyone with respect: </a:t>
            </a:r>
            <a:r>
              <a:rPr lang="en-CA"/>
              <a:t>By showing others your respect them it creates an environment for them to respect you.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Apologize if you are wrong: Your honesty will impress others and they will respect you for who you are and not who you pretend to be.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Remember that credibility is harder to regain than it is to lose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0"/>
          <p:cNvSpPr txBox="1"/>
          <p:nvPr>
            <p:ph type="ctrTitle"/>
          </p:nvPr>
        </p:nvSpPr>
        <p:spPr>
          <a:xfrm>
            <a:off x="685800" y="609601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Font typeface="Palatino Linotype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0"/>
          <p:cNvSpPr txBox="1"/>
          <p:nvPr>
            <p:ph idx="1" type="subTitle"/>
          </p:nvPr>
        </p:nvSpPr>
        <p:spPr>
          <a:xfrm>
            <a:off x="1371600" y="4953000"/>
            <a:ext cx="64008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lvl="1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0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0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22" name="Google Shape;22;p20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1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/>
            </a:lvl9pPr>
          </a:lstStyle>
          <a:p/>
        </p:txBody>
      </p:sp>
      <p:sp>
        <p:nvSpPr>
          <p:cNvPr id="26" name="Google Shape;26;p21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1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1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2"/>
          <p:cNvSpPr txBox="1"/>
          <p:nvPr>
            <p:ph type="title"/>
          </p:nvPr>
        </p:nvSpPr>
        <p:spPr>
          <a:xfrm>
            <a:off x="722313" y="1371600"/>
            <a:ext cx="7772400" cy="2505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alatino Linotype"/>
              <a:buNone/>
              <a:defRPr sz="4800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1" type="body"/>
          </p:nvPr>
        </p:nvSpPr>
        <p:spPr>
          <a:xfrm>
            <a:off x="722313" y="4068763"/>
            <a:ext cx="7772400" cy="1131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" name="Google Shape;32;p22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2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2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35" name="Google Shape;35;p22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6" name="Google Shape;36;p22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7" name="Google Shape;37;p22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3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3"/>
          <p:cNvSpPr txBox="1"/>
          <p:nvPr>
            <p:ph idx="1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  <a:defRPr sz="2400"/>
            </a:lvl1pPr>
            <a:lvl2pPr indent="-330200" lvl="1" marL="9144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2pPr>
            <a:lvl3pPr indent="-330200" lvl="2" marL="1371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1" name="Google Shape;41;p23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3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44" name="Google Shape;44;p23"/>
          <p:cNvSpPr txBox="1"/>
          <p:nvPr>
            <p:ph idx="2" type="body"/>
          </p:nvPr>
        </p:nvSpPr>
        <p:spPr>
          <a:xfrm>
            <a:off x="365760" y="1600200"/>
            <a:ext cx="4041648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4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4"/>
          <p:cNvSpPr txBox="1"/>
          <p:nvPr>
            <p:ph idx="1" type="body"/>
          </p:nvPr>
        </p:nvSpPr>
        <p:spPr>
          <a:xfrm>
            <a:off x="457200" y="1600200"/>
            <a:ext cx="4040188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  <a:defRPr b="0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24"/>
          <p:cNvSpPr txBox="1"/>
          <p:nvPr>
            <p:ph idx="2" type="body"/>
          </p:nvPr>
        </p:nvSpPr>
        <p:spPr>
          <a:xfrm>
            <a:off x="4648200" y="1600200"/>
            <a:ext cx="4041775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  <a:defRPr b="0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4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4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4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52" name="Google Shape;52;p24"/>
          <p:cNvSpPr txBox="1"/>
          <p:nvPr>
            <p:ph idx="3" type="body"/>
          </p:nvPr>
        </p:nvSpPr>
        <p:spPr>
          <a:xfrm>
            <a:off x="457200" y="2212848"/>
            <a:ext cx="4041648" cy="39136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24"/>
          <p:cNvSpPr txBox="1"/>
          <p:nvPr>
            <p:ph idx="4" type="body"/>
          </p:nvPr>
        </p:nvSpPr>
        <p:spPr>
          <a:xfrm>
            <a:off x="4672584" y="2212848"/>
            <a:ext cx="4041648" cy="3913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5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5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6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6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6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7"/>
          <p:cNvSpPr txBox="1"/>
          <p:nvPr>
            <p:ph type="title"/>
          </p:nvPr>
        </p:nvSpPr>
        <p:spPr>
          <a:xfrm>
            <a:off x="5907087" y="266700"/>
            <a:ext cx="3008313" cy="2095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alatino Linotype"/>
              <a:buNone/>
              <a:defRPr b="0"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7"/>
          <p:cNvSpPr txBox="1"/>
          <p:nvPr>
            <p:ph idx="1" type="body"/>
          </p:nvPr>
        </p:nvSpPr>
        <p:spPr>
          <a:xfrm>
            <a:off x="719137" y="273050"/>
            <a:ext cx="4995863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Char char="o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o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o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o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6" name="Google Shape;66;p27"/>
          <p:cNvSpPr txBox="1"/>
          <p:nvPr>
            <p:ph idx="2" type="body"/>
          </p:nvPr>
        </p:nvSpPr>
        <p:spPr>
          <a:xfrm>
            <a:off x="5907087" y="2438400"/>
            <a:ext cx="3008313" cy="3687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5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7" name="Google Shape;67;p27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7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7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8"/>
          <p:cNvSpPr txBox="1"/>
          <p:nvPr>
            <p:ph type="title"/>
          </p:nvPr>
        </p:nvSpPr>
        <p:spPr>
          <a:xfrm>
            <a:off x="1679576" y="228600"/>
            <a:ext cx="5711824" cy="8953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alatino Linotype"/>
              <a:buNone/>
              <a:defRPr b="0"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8"/>
          <p:cNvSpPr/>
          <p:nvPr>
            <p:ph idx="2" type="pic"/>
          </p:nvPr>
        </p:nvSpPr>
        <p:spPr>
          <a:xfrm>
            <a:off x="1508126" y="1143000"/>
            <a:ext cx="6054724" cy="4541044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ctr" dir="5400000" dist="50800">
              <a:srgbClr val="000000">
                <a:alpha val="24705"/>
              </a:srgbClr>
            </a:outerShdw>
          </a:effectLst>
        </p:spPr>
      </p:sp>
      <p:sp>
        <p:nvSpPr>
          <p:cNvPr id="73" name="Google Shape;73;p28"/>
          <p:cNvSpPr txBox="1"/>
          <p:nvPr>
            <p:ph idx="1" type="body"/>
          </p:nvPr>
        </p:nvSpPr>
        <p:spPr>
          <a:xfrm>
            <a:off x="1679576" y="5810250"/>
            <a:ext cx="5711824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4" name="Google Shape;74;p28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8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9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29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9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9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30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30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30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50000">
              <a:schemeClr val="lt1"/>
            </a:gs>
            <a:gs pos="76000">
              <a:srgbClr val="F3F3F3"/>
            </a:gs>
            <a:gs pos="92000">
              <a:srgbClr val="D8D8D8"/>
            </a:gs>
            <a:gs pos="100000">
              <a:srgbClr val="D8D8D8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 b="0" i="0" sz="5400" u="none" cap="none" strike="noStrik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" name="Google Shape;12;p19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13" name="Google Shape;13;p19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14" name="Google Shape;14;p19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15" name="Google Shape;15;p19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6" name="Google Shape;16;p19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"/>
          <p:cNvSpPr txBox="1"/>
          <p:nvPr>
            <p:ph type="ctrTitle"/>
          </p:nvPr>
        </p:nvSpPr>
        <p:spPr>
          <a:xfrm>
            <a:off x="685800" y="609601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Palatino Linotype"/>
              <a:buNone/>
            </a:pPr>
            <a:r>
              <a:rPr lang="en-CA" sz="6600"/>
              <a:t>Customer Service</a:t>
            </a:r>
            <a:endParaRPr sz="6600"/>
          </a:p>
        </p:txBody>
      </p:sp>
      <p:sp>
        <p:nvSpPr>
          <p:cNvPr id="94" name="Google Shape;94;p1"/>
          <p:cNvSpPr txBox="1"/>
          <p:nvPr>
            <p:ph idx="1" type="subTitle"/>
          </p:nvPr>
        </p:nvSpPr>
        <p:spPr>
          <a:xfrm>
            <a:off x="1371600" y="4953000"/>
            <a:ext cx="64008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</a:pPr>
            <a:r>
              <a:rPr b="1" lang="en-CA"/>
              <a:t>Chapter 2:  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</a:pPr>
            <a:r>
              <a:rPr b="1" lang="en-CA"/>
              <a:t>The Challenges of Customer Service</a:t>
            </a:r>
            <a:endParaRPr b="1"/>
          </a:p>
        </p:txBody>
      </p:sp>
      <p:pic>
        <p:nvPicPr>
          <p:cNvPr descr="http://www.phaseware.com/Portals/40236/images/customerservice.wordle.png" id="95" name="Google Shape;9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600" y="-99392"/>
            <a:ext cx="7272808" cy="40434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Palatino Linotype"/>
              <a:buNone/>
            </a:pPr>
            <a:r>
              <a:rPr lang="en-CA" sz="4400"/>
              <a:t>Barriers to Customer Service</a:t>
            </a:r>
            <a:endParaRPr sz="4400"/>
          </a:p>
        </p:txBody>
      </p:sp>
      <p:sp>
        <p:nvSpPr>
          <p:cNvPr id="101" name="Google Shape;101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800"/>
              <a:buNone/>
            </a:pPr>
            <a:r>
              <a:t/>
            </a:r>
            <a:endParaRPr sz="2800">
              <a:solidFill>
                <a:srgbClr val="262626"/>
              </a:solidFill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None/>
            </a:pPr>
            <a:r>
              <a:rPr lang="en-CA" sz="2800">
                <a:solidFill>
                  <a:srgbClr val="262626"/>
                </a:solidFill>
              </a:rPr>
              <a:t>By the company: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Char char="•"/>
            </a:pPr>
            <a:r>
              <a:rPr lang="en-CA" sz="2800">
                <a:solidFill>
                  <a:srgbClr val="262626"/>
                </a:solidFill>
              </a:rPr>
              <a:t>Restrictive management philosophy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Char char="•"/>
            </a:pPr>
            <a:r>
              <a:rPr lang="en-CA" sz="2800">
                <a:solidFill>
                  <a:srgbClr val="262626"/>
                </a:solidFill>
              </a:rPr>
              <a:t>Hard-to-understand warranties or owners’ manuals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Char char="•"/>
            </a:pPr>
            <a:r>
              <a:rPr lang="en-CA" sz="2800">
                <a:solidFill>
                  <a:srgbClr val="262626"/>
                </a:solidFill>
              </a:rPr>
              <a:t>Out-of-date procedures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None/>
            </a:pPr>
            <a:r>
              <a:t/>
            </a:r>
            <a:endParaRPr sz="2800">
              <a:solidFill>
                <a:srgbClr val="262626"/>
              </a:solidFill>
            </a:endParaRPr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None/>
            </a:pPr>
            <a:r>
              <a:t/>
            </a:r>
            <a:endParaRPr sz="2800">
              <a:solidFill>
                <a:srgbClr val="262626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Palatino Linotype"/>
              <a:buNone/>
            </a:pPr>
            <a:r>
              <a:rPr lang="en-CA" sz="4400"/>
              <a:t>Barriers to Customer Service</a:t>
            </a:r>
            <a:endParaRPr sz="4400"/>
          </a:p>
        </p:txBody>
      </p:sp>
      <p:sp>
        <p:nvSpPr>
          <p:cNvPr id="107" name="Google Shape;107;p3"/>
          <p:cNvSpPr txBox="1"/>
          <p:nvPr>
            <p:ph idx="1" type="body"/>
          </p:nvPr>
        </p:nvSpPr>
        <p:spPr>
          <a:xfrm>
            <a:off x="457200" y="1600200"/>
            <a:ext cx="8229600" cy="4781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800"/>
              <a:buNone/>
            </a:pPr>
            <a:r>
              <a:t/>
            </a:r>
            <a:endParaRPr sz="2800">
              <a:solidFill>
                <a:srgbClr val="262626"/>
              </a:solidFill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None/>
            </a:pPr>
            <a:r>
              <a:rPr lang="en-CA" sz="2800">
                <a:solidFill>
                  <a:srgbClr val="262626"/>
                </a:solidFill>
              </a:rPr>
              <a:t>By the CS provider: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Char char="•"/>
            </a:pPr>
            <a:r>
              <a:rPr lang="en-CA" sz="2800">
                <a:solidFill>
                  <a:srgbClr val="262626"/>
                </a:solidFill>
              </a:rPr>
              <a:t>Laziness 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Char char="•"/>
            </a:pPr>
            <a:r>
              <a:rPr lang="en-CA" sz="2800">
                <a:solidFill>
                  <a:srgbClr val="262626"/>
                </a:solidFill>
              </a:rPr>
              <a:t>Poor communication skills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Char char="•"/>
            </a:pPr>
            <a:r>
              <a:rPr lang="en-CA" sz="2800">
                <a:solidFill>
                  <a:srgbClr val="262626"/>
                </a:solidFill>
              </a:rPr>
              <a:t>Poor time management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Char char="•"/>
            </a:pPr>
            <a:r>
              <a:rPr lang="en-CA" sz="2800">
                <a:solidFill>
                  <a:srgbClr val="262626"/>
                </a:solidFill>
              </a:rPr>
              <a:t>Attitude,  moodiness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Char char="•"/>
            </a:pPr>
            <a:r>
              <a:rPr lang="en-CA" sz="2800">
                <a:solidFill>
                  <a:srgbClr val="262626"/>
                </a:solidFill>
              </a:rPr>
              <a:t>Lack of training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Char char="•"/>
            </a:pPr>
            <a:r>
              <a:rPr lang="en-CA" sz="2800">
                <a:solidFill>
                  <a:srgbClr val="262626"/>
                </a:solidFill>
              </a:rPr>
              <a:t>Insufficient authority 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Char char="•"/>
            </a:pPr>
            <a:r>
              <a:rPr lang="en-CA" sz="2800">
                <a:solidFill>
                  <a:srgbClr val="262626"/>
                </a:solidFill>
              </a:rPr>
              <a:t>Serving customers on autopilot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Char char="•"/>
            </a:pPr>
            <a:r>
              <a:rPr lang="en-CA" sz="2800">
                <a:solidFill>
                  <a:srgbClr val="262626"/>
                </a:solidFill>
              </a:rPr>
              <a:t>Inadequate staffing 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None/>
            </a:pPr>
            <a:r>
              <a:t/>
            </a:r>
            <a:endParaRPr sz="2800">
              <a:solidFill>
                <a:srgbClr val="262626"/>
              </a:solidFill>
            </a:endParaRPr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None/>
            </a:pPr>
            <a:r>
              <a:t/>
            </a:r>
            <a:endParaRPr sz="2800">
              <a:solidFill>
                <a:srgbClr val="262626"/>
              </a:solidFill>
            </a:endParaRPr>
          </a:p>
        </p:txBody>
      </p:sp>
      <p:pic>
        <p:nvPicPr>
          <p:cNvPr descr="http://rone92q.files.wordpress.com/2012/06/bad-customer-service.jpg" id="108" name="Google Shape;10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8784" y="2492896"/>
            <a:ext cx="5944426" cy="3384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Palatino Linotype"/>
              <a:buNone/>
            </a:pPr>
            <a:r>
              <a:rPr lang="en-CA" sz="4400"/>
              <a:t>Perception</a:t>
            </a:r>
            <a:endParaRPr sz="4400"/>
          </a:p>
        </p:txBody>
      </p:sp>
      <p:sp>
        <p:nvSpPr>
          <p:cNvPr id="114" name="Google Shape;114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90500" lvl="0" marL="34290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>
                <a:solidFill>
                  <a:srgbClr val="262626"/>
                </a:solidFill>
              </a:rPr>
              <a:t>The way we see something based on our experience</a:t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>
              <a:solidFill>
                <a:srgbClr val="262626"/>
              </a:solidFill>
            </a:endParaRPr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Developed over a period of time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Reflect how we’ve been treated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Reflect our values, our priorities, our prejudices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Reflect our sensitivity to others</a:t>
            </a:r>
            <a:endParaRPr sz="2400">
              <a:solidFill>
                <a:srgbClr val="26262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Palatino Linotype"/>
              <a:buNone/>
            </a:pPr>
            <a:r>
              <a:rPr lang="en-CA" sz="4400"/>
              <a:t>Expectations</a:t>
            </a:r>
            <a:endParaRPr sz="4400"/>
          </a:p>
        </p:txBody>
      </p:sp>
      <p:sp>
        <p:nvSpPr>
          <p:cNvPr id="120" name="Google Shape;120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90500" lvl="0" marL="34290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>
                <a:solidFill>
                  <a:srgbClr val="262626"/>
                </a:solidFill>
              </a:rPr>
              <a:t>Our personal vision of the result that </a:t>
            </a:r>
            <a:r>
              <a:rPr lang="en-CA" u="sng">
                <a:solidFill>
                  <a:srgbClr val="262626"/>
                </a:solidFill>
              </a:rPr>
              <a:t>will</a:t>
            </a:r>
            <a:r>
              <a:rPr lang="en-CA">
                <a:solidFill>
                  <a:srgbClr val="262626"/>
                </a:solidFill>
              </a:rPr>
              <a:t> come from our experience</a:t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>
              <a:solidFill>
                <a:srgbClr val="262626"/>
              </a:solidFill>
            </a:endParaRPr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Expectations may be positive or negative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Based in part on our perceptions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Often based on past experiences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Palatino Linotype"/>
              <a:buNone/>
            </a:pPr>
            <a:r>
              <a:rPr lang="en-CA" sz="4400"/>
              <a:t>Levels of Expectations</a:t>
            </a:r>
            <a:endParaRPr sz="4400"/>
          </a:p>
        </p:txBody>
      </p:sp>
      <p:sp>
        <p:nvSpPr>
          <p:cNvPr id="126" name="Google Shape;126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90500" lvl="0" marL="34290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b="1" lang="en-CA">
                <a:solidFill>
                  <a:srgbClr val="262626"/>
                </a:solidFill>
              </a:rPr>
              <a:t>Primary expectations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The customer’s most basic requirements of an interaction</a:t>
            </a:r>
            <a:endParaRPr/>
          </a:p>
          <a:p>
            <a:pPr indent="-133350" lvl="1" marL="74295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 sz="2400">
              <a:solidFill>
                <a:srgbClr val="262626"/>
              </a:solidFill>
            </a:endParaRPr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For example, at a restaurant:  </a:t>
            </a:r>
            <a:endParaRPr/>
          </a:p>
          <a:p>
            <a:pPr indent="-228600" lvl="2" marL="11430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 sz="2400">
                <a:solidFill>
                  <a:srgbClr val="262626"/>
                </a:solidFill>
              </a:rPr>
              <a:t>Satisfy hunger</a:t>
            </a:r>
            <a:endParaRPr/>
          </a:p>
          <a:p>
            <a:pPr indent="-228600" lvl="2" marL="11430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 sz="2400">
                <a:solidFill>
                  <a:srgbClr val="262626"/>
                </a:solidFill>
              </a:rPr>
              <a:t>Let someone else do the cooking</a:t>
            </a:r>
            <a:endParaRPr/>
          </a:p>
          <a:p>
            <a:pPr indent="-228600" lvl="2" marL="11430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 sz="2400">
                <a:solidFill>
                  <a:srgbClr val="262626"/>
                </a:solidFill>
              </a:rPr>
              <a:t>Pay a reasonable price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Palatino Linotype"/>
              <a:buNone/>
            </a:pPr>
            <a:r>
              <a:rPr lang="en-CA" sz="4400"/>
              <a:t>Levels of Expectations</a:t>
            </a:r>
            <a:endParaRPr sz="4400"/>
          </a:p>
        </p:txBody>
      </p:sp>
      <p:sp>
        <p:nvSpPr>
          <p:cNvPr id="132" name="Google Shape;132;p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90500" lvl="0" marL="34290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b="1" lang="en-CA">
                <a:solidFill>
                  <a:srgbClr val="262626"/>
                </a:solidFill>
              </a:rPr>
              <a:t>Secondary expectations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Expectations based on previous experience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Each customer has his/her own unique set of expectations</a:t>
            </a:r>
            <a:endParaRPr/>
          </a:p>
          <a:p>
            <a:pPr indent="-133350" lvl="1" marL="74295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 sz="2400">
              <a:solidFill>
                <a:srgbClr val="262626"/>
              </a:solidFill>
            </a:endParaRPr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At a restaurant:  </a:t>
            </a:r>
            <a:endParaRPr/>
          </a:p>
          <a:p>
            <a:pPr indent="-228600" lvl="2" marL="11430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 sz="2400">
                <a:solidFill>
                  <a:srgbClr val="262626"/>
                </a:solidFill>
              </a:rPr>
              <a:t>Good service; being treated with courtesy</a:t>
            </a:r>
            <a:endParaRPr/>
          </a:p>
          <a:p>
            <a:pPr indent="-76200" lvl="2" marL="114300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 sz="2400">
              <a:solidFill>
                <a:srgbClr val="262626"/>
              </a:solidFill>
            </a:endParaRPr>
          </a:p>
        </p:txBody>
      </p:sp>
      <p:pic>
        <p:nvPicPr>
          <p:cNvPr descr="http://distillery.s3.amazonaws.com/media/2011/07/05/cdb144be3d2a4458b94abb3c34040d4a_7.jpg" id="133" name="Google Shape;13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151596">
            <a:off x="4496405" y="2345292"/>
            <a:ext cx="3664147" cy="3664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Palatino Linotype"/>
              <a:buNone/>
            </a:pPr>
            <a:r>
              <a:rPr lang="en-CA" sz="4400"/>
              <a:t>Scope of Influence</a:t>
            </a:r>
            <a:endParaRPr sz="4400"/>
          </a:p>
        </p:txBody>
      </p:sp>
      <p:sp>
        <p:nvSpPr>
          <p:cNvPr id="139" name="Google Shape;139;p8"/>
          <p:cNvSpPr txBox="1"/>
          <p:nvPr>
            <p:ph idx="1" type="body"/>
          </p:nvPr>
        </p:nvSpPr>
        <p:spPr>
          <a:xfrm>
            <a:off x="457200" y="1600200"/>
            <a:ext cx="843528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90500" lvl="0" marL="34290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>
                <a:solidFill>
                  <a:srgbClr val="262626"/>
                </a:solidFill>
              </a:rPr>
              <a:t>Our ability to influence others based on our perceptions or experiences</a:t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>
              <a:solidFill>
                <a:srgbClr val="262626"/>
              </a:solidFill>
            </a:endParaRPr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Each person’s scope is different</a:t>
            </a:r>
            <a:endParaRPr/>
          </a:p>
          <a:p>
            <a:pPr indent="-228600" lvl="2" marL="11430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 sz="2400">
                <a:solidFill>
                  <a:srgbClr val="262626"/>
                </a:solidFill>
              </a:rPr>
              <a:t>Based on size of circle of friends, acquaintances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On average, our opinions influence between 7 and 15 people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Palatino Linotype"/>
              <a:buNone/>
            </a:pPr>
            <a:r>
              <a:rPr lang="en-CA" sz="4400"/>
              <a:t>Scope of Influence…</a:t>
            </a:r>
            <a:endParaRPr sz="4400"/>
          </a:p>
        </p:txBody>
      </p:sp>
      <p:sp>
        <p:nvSpPr>
          <p:cNvPr id="145" name="Google Shape;145;p9"/>
          <p:cNvSpPr txBox="1"/>
          <p:nvPr>
            <p:ph idx="1" type="body"/>
          </p:nvPr>
        </p:nvSpPr>
        <p:spPr>
          <a:xfrm>
            <a:off x="457200" y="1600200"/>
            <a:ext cx="843528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190500" lvl="0" marL="34290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>
                <a:solidFill>
                  <a:srgbClr val="262626"/>
                </a:solidFill>
              </a:rPr>
              <a:t>How effective is our scope of influence?</a:t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>
              <a:solidFill>
                <a:srgbClr val="262626"/>
              </a:solidFill>
            </a:endParaRPr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“</a:t>
            </a:r>
            <a:r>
              <a:rPr i="1" lang="en-CA" sz="2400">
                <a:solidFill>
                  <a:srgbClr val="262626"/>
                </a:solidFill>
              </a:rPr>
              <a:t>Word of mouth is the best form of advertising</a:t>
            </a:r>
            <a:r>
              <a:rPr lang="en-CA" sz="2400">
                <a:solidFill>
                  <a:srgbClr val="262626"/>
                </a:solidFill>
              </a:rPr>
              <a:t>”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Negative experiences are likely to be shared with superiors, those with more decision-making powers, income and influence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Positive experiences are most likely to be shared with just the people closest to us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Negative messages can easily be shared with the masses via Internet (e.g. YouTube, Facebook)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Palatino Linotype"/>
              <a:buNone/>
            </a:pPr>
            <a:r>
              <a:rPr lang="en-CA" sz="4400"/>
              <a:t>Reputation Management</a:t>
            </a:r>
            <a:endParaRPr sz="4400"/>
          </a:p>
        </p:txBody>
      </p:sp>
      <p:sp>
        <p:nvSpPr>
          <p:cNvPr id="151" name="Google Shape;151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90500" lvl="0" marL="34290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>
              <a:solidFill>
                <a:srgbClr val="262626"/>
              </a:solidFill>
            </a:endParaRPr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>
                <a:solidFill>
                  <a:srgbClr val="262626"/>
                </a:solidFill>
              </a:rPr>
              <a:t>The process of identifying how a company is perceived and establishing an action plan to correct, maintain, or enhance its reputation</a:t>
            </a:r>
            <a:endParaRPr>
              <a:solidFill>
                <a:srgbClr val="262626"/>
              </a:solidFill>
            </a:endParaRPr>
          </a:p>
        </p:txBody>
      </p:sp>
      <p:pic>
        <p:nvPicPr>
          <p:cNvPr descr="http://img.gawkerassets.com/img/17jh2l3iypvq3jpg/original.jpg" id="152" name="Google Shape;15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59832" y="3573016"/>
            <a:ext cx="5424537" cy="30513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Palatino Linotype"/>
              <a:buNone/>
            </a:pPr>
            <a:r>
              <a:rPr lang="en-CA" sz="4400"/>
              <a:t>Reputation Management…</a:t>
            </a:r>
            <a:endParaRPr sz="4400"/>
          </a:p>
        </p:txBody>
      </p:sp>
      <p:sp>
        <p:nvSpPr>
          <p:cNvPr id="158" name="Google Shape;158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190500" lvl="0" marL="34290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>
              <a:solidFill>
                <a:srgbClr val="262626"/>
              </a:solidFill>
            </a:endParaRPr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>
                <a:solidFill>
                  <a:srgbClr val="262626"/>
                </a:solidFill>
              </a:rPr>
              <a:t>A company with a good reputation:</a:t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>
              <a:solidFill>
                <a:srgbClr val="262626"/>
              </a:solidFill>
            </a:endParaRPr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Is trustworthy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Demonstrates excellence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Is law abiding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Follows through on promises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Is ethically responsible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Is a positive public citizen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Communicates effectively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o"/>
            </a:pPr>
            <a:r>
              <a:rPr lang="en-CA" sz="2400">
                <a:solidFill>
                  <a:srgbClr val="262626"/>
                </a:solidFill>
              </a:rPr>
              <a:t>Shows ongoing positive social responsibility</a:t>
            </a:r>
            <a:endParaRPr sz="2400">
              <a:solidFill>
                <a:srgbClr val="262626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Palatino Linotype"/>
              <a:buNone/>
            </a:pPr>
            <a:r>
              <a:rPr lang="en-CA" sz="4000"/>
              <a:t>Exceeding Customer Expectations</a:t>
            </a:r>
            <a:endParaRPr sz="4000"/>
          </a:p>
        </p:txBody>
      </p:sp>
      <p:sp>
        <p:nvSpPr>
          <p:cNvPr id="164" name="Google Shape;164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90500" lvl="0" marL="34290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>
              <a:solidFill>
                <a:srgbClr val="262626"/>
              </a:solidFill>
            </a:endParaRPr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AutoNum type="arabicPeriod"/>
            </a:pPr>
            <a:r>
              <a:rPr lang="en-CA">
                <a:solidFill>
                  <a:srgbClr val="262626"/>
                </a:solidFill>
              </a:rPr>
              <a:t>Become familiar with your customers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AutoNum type="arabicPeriod"/>
            </a:pPr>
            <a:r>
              <a:rPr lang="en-CA">
                <a:solidFill>
                  <a:srgbClr val="262626"/>
                </a:solidFill>
              </a:rPr>
              <a:t>Ask customers what their expectations are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AutoNum type="arabicPeriod"/>
            </a:pPr>
            <a:r>
              <a:rPr lang="en-CA">
                <a:solidFill>
                  <a:srgbClr val="262626"/>
                </a:solidFill>
              </a:rPr>
              <a:t>Tell customers what they can expect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AutoNum type="arabicPeriod"/>
            </a:pPr>
            <a:r>
              <a:rPr lang="en-CA">
                <a:solidFill>
                  <a:srgbClr val="262626"/>
                </a:solidFill>
              </a:rPr>
              <a:t>Live up to their expectations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AutoNum type="arabicPeriod"/>
            </a:pPr>
            <a:r>
              <a:rPr lang="en-CA">
                <a:solidFill>
                  <a:srgbClr val="262626"/>
                </a:solidFill>
              </a:rPr>
              <a:t>Maintain consistency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AutoNum type="arabicPeriod"/>
            </a:pPr>
            <a:r>
              <a:rPr lang="en-CA">
                <a:solidFill>
                  <a:srgbClr val="262626"/>
                </a:solidFill>
              </a:rPr>
              <a:t>Communicate with customers using the method they want to use (phone, email, face-to-face, etc)</a:t>
            </a:r>
            <a:endParaRPr/>
          </a:p>
          <a:p>
            <a:pPr indent="-304800" lvl="0" marL="45720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Century Gothic"/>
              <a:buNone/>
            </a:pPr>
            <a:r>
              <a:t/>
            </a:r>
            <a:endParaRPr>
              <a:solidFill>
                <a:srgbClr val="262626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3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Palatino Linotype"/>
              <a:buNone/>
            </a:pPr>
            <a:r>
              <a:rPr lang="en-CA" sz="4400"/>
              <a:t>Credibility</a:t>
            </a:r>
            <a:endParaRPr sz="4400"/>
          </a:p>
        </p:txBody>
      </p:sp>
      <p:sp>
        <p:nvSpPr>
          <p:cNvPr id="170" name="Google Shape;170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90500" lvl="0" marL="34290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>
              <a:solidFill>
                <a:srgbClr val="262626"/>
              </a:solidFill>
            </a:endParaRPr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>
                <a:solidFill>
                  <a:srgbClr val="262626"/>
                </a:solidFill>
              </a:rPr>
              <a:t>The combination of knowledge, reputation and professionalism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>
                <a:solidFill>
                  <a:srgbClr val="262626"/>
                </a:solidFill>
              </a:rPr>
              <a:t>Credibility encourages trust</a:t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>
              <a:solidFill>
                <a:srgbClr val="262626"/>
              </a:solidFill>
            </a:endParaRPr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>
              <a:solidFill>
                <a:srgbClr val="262626"/>
              </a:solidFill>
            </a:endParaRPr>
          </a:p>
        </p:txBody>
      </p:sp>
      <p:pic>
        <p:nvPicPr>
          <p:cNvPr descr="http://www.problogger.net/wp-content/uploads/2007/10/credible-blog.png" id="171" name="Google Shape;17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96408" y="2996952"/>
            <a:ext cx="3048000" cy="304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4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Palatino Linotype"/>
              <a:buNone/>
            </a:pPr>
            <a:r>
              <a:rPr lang="en-CA" sz="4400"/>
              <a:t>Credibility…</a:t>
            </a:r>
            <a:endParaRPr sz="4400"/>
          </a:p>
        </p:txBody>
      </p:sp>
      <p:sp>
        <p:nvSpPr>
          <p:cNvPr id="177" name="Google Shape;177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>
                <a:solidFill>
                  <a:srgbClr val="262626"/>
                </a:solidFill>
              </a:rPr>
              <a:t>Tips for cultivating credibility:</a:t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>
              <a:solidFill>
                <a:srgbClr val="262626"/>
              </a:solidFill>
            </a:endParaRPr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AutoNum type="arabicPeriod"/>
            </a:pPr>
            <a:r>
              <a:rPr lang="en-CA">
                <a:solidFill>
                  <a:srgbClr val="262626"/>
                </a:solidFill>
              </a:rPr>
              <a:t>Practice consistency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AutoNum type="arabicPeriod"/>
            </a:pPr>
            <a:r>
              <a:rPr lang="en-CA">
                <a:solidFill>
                  <a:srgbClr val="262626"/>
                </a:solidFill>
              </a:rPr>
              <a:t>Keep your word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AutoNum type="arabicPeriod"/>
            </a:pPr>
            <a:r>
              <a:rPr lang="en-CA">
                <a:solidFill>
                  <a:srgbClr val="262626"/>
                </a:solidFill>
              </a:rPr>
              <a:t>Develop your expertise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AutoNum type="arabicPeriod"/>
            </a:pPr>
            <a:r>
              <a:rPr lang="en-CA">
                <a:solidFill>
                  <a:srgbClr val="262626"/>
                </a:solidFill>
              </a:rPr>
              <a:t>Be a team player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AutoNum type="arabicPeriod"/>
            </a:pPr>
            <a:r>
              <a:rPr lang="en-CA">
                <a:solidFill>
                  <a:srgbClr val="262626"/>
                </a:solidFill>
              </a:rPr>
              <a:t>Show your dedication to customers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AutoNum type="arabicPeriod"/>
            </a:pPr>
            <a:r>
              <a:rPr lang="en-CA">
                <a:solidFill>
                  <a:srgbClr val="262626"/>
                </a:solidFill>
              </a:rPr>
              <a:t>Treat everyone with respect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AutoNum type="arabicPeriod"/>
            </a:pPr>
            <a:r>
              <a:rPr lang="en-CA">
                <a:solidFill>
                  <a:srgbClr val="262626"/>
                </a:solidFill>
              </a:rPr>
              <a:t>Apologize if you are wrong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AutoNum type="arabicPeriod"/>
            </a:pPr>
            <a:r>
              <a:rPr lang="en-CA">
                <a:solidFill>
                  <a:srgbClr val="262626"/>
                </a:solidFill>
              </a:rPr>
              <a:t>Remember that credibility is harder to regain than it is to lose</a:t>
            </a:r>
            <a:endParaRPr>
              <a:solidFill>
                <a:srgbClr val="262626"/>
              </a:solidFill>
            </a:endParaRPr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>
              <a:solidFill>
                <a:srgbClr val="262626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5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Palatino Linotype"/>
              <a:buNone/>
            </a:pPr>
            <a:r>
              <a:rPr lang="en-CA" sz="4400"/>
              <a:t>Values</a:t>
            </a:r>
            <a:endParaRPr sz="4400"/>
          </a:p>
        </p:txBody>
      </p:sp>
      <p:sp>
        <p:nvSpPr>
          <p:cNvPr id="183" name="Google Shape;183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90500" lvl="0" marL="34290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>
              <a:solidFill>
                <a:srgbClr val="262626"/>
              </a:solidFill>
            </a:endParaRPr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>
                <a:solidFill>
                  <a:srgbClr val="262626"/>
                </a:solidFill>
              </a:rPr>
              <a:t>A combination of beliefs, perceptions, and ideas about the appropriate response to a situation</a:t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>
              <a:solidFill>
                <a:srgbClr val="262626"/>
              </a:solidFill>
            </a:endParaRPr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>
                <a:solidFill>
                  <a:srgbClr val="262626"/>
                </a:solidFill>
              </a:rPr>
              <a:t>Both companies and individuals have a set of values</a:t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>
              <a:solidFill>
                <a:srgbClr val="262626"/>
              </a:solidFill>
            </a:endParaRPr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>
                <a:solidFill>
                  <a:srgbClr val="262626"/>
                </a:solidFill>
              </a:rPr>
              <a:t>Your values dictate your behaviours and your philosophies</a:t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>
              <a:solidFill>
                <a:srgbClr val="262626"/>
              </a:solidFill>
            </a:endParaRPr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>
              <a:solidFill>
                <a:srgbClr val="262626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6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Palatino Linotype"/>
              <a:buNone/>
            </a:pPr>
            <a:r>
              <a:rPr lang="en-CA" sz="4400"/>
              <a:t>Ethics</a:t>
            </a:r>
            <a:endParaRPr sz="4400"/>
          </a:p>
        </p:txBody>
      </p:sp>
      <p:sp>
        <p:nvSpPr>
          <p:cNvPr id="189" name="Google Shape;189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90500" lvl="0" marL="34290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>
              <a:solidFill>
                <a:srgbClr val="262626"/>
              </a:solidFill>
            </a:endParaRPr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>
                <a:solidFill>
                  <a:srgbClr val="262626"/>
                </a:solidFill>
              </a:rPr>
              <a:t>A set of principles that govern the conduct of an individual or group</a:t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>
              <a:solidFill>
                <a:srgbClr val="262626"/>
              </a:solidFill>
            </a:endParaRPr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>
                <a:solidFill>
                  <a:srgbClr val="262626"/>
                </a:solidFill>
              </a:rPr>
              <a:t>Is it legal?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>
                <a:solidFill>
                  <a:srgbClr val="262626"/>
                </a:solidFill>
              </a:rPr>
              <a:t>Is it fair?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>
                <a:solidFill>
                  <a:srgbClr val="262626"/>
                </a:solidFill>
              </a:rPr>
              <a:t>How do I feel about it?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>
                <a:solidFill>
                  <a:srgbClr val="262626"/>
                </a:solidFill>
              </a:rPr>
              <a:t>How would public opinion see it?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>
                <a:solidFill>
                  <a:srgbClr val="262626"/>
                </a:solidFill>
              </a:rPr>
              <a:t>What would others say about my actions?</a:t>
            </a:r>
            <a:endParaRPr>
              <a:solidFill>
                <a:srgbClr val="262626"/>
              </a:solidFill>
            </a:endParaRPr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>
              <a:solidFill>
                <a:srgbClr val="262626"/>
              </a:solidFill>
            </a:endParaRPr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>
              <a:solidFill>
                <a:srgbClr val="262626"/>
              </a:solidFill>
            </a:endParaRPr>
          </a:p>
        </p:txBody>
      </p:sp>
      <p:pic>
        <p:nvPicPr>
          <p:cNvPr descr="http://2.bp.blogspot.com/-qKWjolDEm4A/T2iJ939QgyI/AAAAAAAAE40/ghfdGcI7784/s1600/ethics_sunflower_lg.jpg" id="190" name="Google Shape;19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2160" y="2564904"/>
            <a:ext cx="2855218" cy="25004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7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Palatino Linotype"/>
              <a:buNone/>
            </a:pPr>
            <a:r>
              <a:rPr lang="en-CA" sz="4400"/>
              <a:t>Quick Quiz</a:t>
            </a:r>
            <a:endParaRPr sz="4400"/>
          </a:p>
        </p:txBody>
      </p:sp>
      <p:sp>
        <p:nvSpPr>
          <p:cNvPr id="196" name="Google Shape;196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90500" lvl="0" marL="34290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>
                <a:solidFill>
                  <a:srgbClr val="262626"/>
                </a:solidFill>
              </a:rPr>
              <a:t>Page 26</a:t>
            </a:r>
            <a:endParaRPr>
              <a:solidFill>
                <a:srgbClr val="262626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8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r>
              <a:t/>
            </a:r>
            <a:endParaRPr/>
          </a:p>
        </p:txBody>
      </p:sp>
      <p:sp>
        <p:nvSpPr>
          <p:cNvPr id="202" name="Google Shape;202;p18"/>
          <p:cNvSpPr txBox="1"/>
          <p:nvPr>
            <p:ph idx="1" type="body"/>
          </p:nvPr>
        </p:nvSpPr>
        <p:spPr>
          <a:xfrm>
            <a:off x="457200" y="3356992"/>
            <a:ext cx="8229600" cy="27691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</a:pPr>
            <a:r>
              <a:rPr lang="en-CA">
                <a:solidFill>
                  <a:srgbClr val="262626"/>
                </a:solidFill>
              </a:rPr>
              <a:t>End</a:t>
            </a:r>
            <a:endParaRPr>
              <a:solidFill>
                <a:srgbClr val="262626"/>
              </a:solidFill>
            </a:endParaRPr>
          </a:p>
        </p:txBody>
      </p:sp>
      <p:sp>
        <p:nvSpPr>
          <p:cNvPr id="203" name="Google Shape;203;p18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xecutive">
  <a:themeElements>
    <a:clrScheme name="Executive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2012-12-01T20:08:42Z</dcterms:created>
  <dc:creator>Brooke B</dc:creator>
</cp:coreProperties>
</file>