
<file path=[Content_Types].xml><?xml version="1.0" encoding="utf-8"?>
<Types xmlns="http://schemas.openxmlformats.org/package/2006/content-types">
  <Default ContentType="image/jpeg" Extension="jpg"/>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http://customooxmlschemas.google.com/">
      <go:slidesCustomData xmlns:go="http://customooxmlschemas.google.com/" r:id="rId20" roundtripDataSignature="AMtx7mjvlL4IWgHswxOQK7LFN37nBFMbs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The person</a:t>
            </a:r>
            <a:r>
              <a:rPr lang="en-CA"/>
              <a:t> providing the customer </a:t>
            </a:r>
            <a:r>
              <a:rPr lang="en-CA"/>
              <a:t>service</a:t>
            </a:r>
            <a:r>
              <a:rPr lang="en-CA"/>
              <a:t> needs to ge to know their customers to be able to provide the with excellent customer service.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Examples of c</a:t>
            </a:r>
            <a:r>
              <a:rPr lang="en-CA"/>
              <a:t>ustomer service are: </a:t>
            </a:r>
            <a:endParaRPr/>
          </a:p>
          <a:p>
            <a:pPr indent="0" lvl="0" marL="0" rtl="0" algn="l">
              <a:spcBef>
                <a:spcPts val="0"/>
              </a:spcBef>
              <a:spcAft>
                <a:spcPts val="0"/>
              </a:spcAft>
              <a:buNone/>
            </a:pPr>
            <a:r>
              <a:rPr lang="en-CA"/>
              <a:t>Having nice decor, good lighting, quiet msic and a good store layout.</a:t>
            </a:r>
            <a:endParaRPr/>
          </a:p>
          <a:p>
            <a:pPr indent="0" lvl="0" marL="0" rtl="0" algn="l">
              <a:spcBef>
                <a:spcPts val="0"/>
              </a:spcBef>
              <a:spcAft>
                <a:spcPts val="0"/>
              </a:spcAft>
              <a:buNone/>
            </a:pPr>
            <a:r>
              <a:rPr lang="en-CA"/>
              <a:t>Smiling and calling the </a:t>
            </a:r>
            <a:r>
              <a:rPr lang="en-CA"/>
              <a:t>customer</a:t>
            </a:r>
            <a:r>
              <a:rPr lang="en-CA"/>
              <a:t> by their name</a:t>
            </a:r>
            <a:endParaRPr/>
          </a:p>
          <a:p>
            <a:pPr indent="0" lvl="0" marL="0" rtl="0" algn="l">
              <a:spcBef>
                <a:spcPts val="0"/>
              </a:spcBef>
              <a:spcAft>
                <a:spcPts val="0"/>
              </a:spcAft>
              <a:buNone/>
            </a:pPr>
            <a:r>
              <a:rPr lang="en-CA"/>
              <a:t>Package up carry-out and provide timely assistance</a:t>
            </a:r>
            <a:endParaRPr/>
          </a:p>
          <a:p>
            <a:pPr indent="0" lvl="0" marL="0" rtl="0" algn="l">
              <a:spcBef>
                <a:spcPts val="0"/>
              </a:spcBef>
              <a:spcAft>
                <a:spcPts val="0"/>
              </a:spcAft>
              <a:buNone/>
            </a:pPr>
            <a:r>
              <a:rPr lang="en-CA"/>
              <a:t>Show the customer that you care by illustrating  courtesy and enthusiasm</a:t>
            </a:r>
            <a:endParaRPr/>
          </a:p>
          <a:p>
            <a:pPr indent="0" lvl="0" marL="0" rtl="0" algn="l">
              <a:spcBef>
                <a:spcPts val="0"/>
              </a:spcBef>
              <a:spcAft>
                <a:spcPts val="0"/>
              </a:spcAft>
              <a:buNone/>
            </a:pPr>
            <a:r>
              <a:rPr lang="en-CA"/>
              <a:t>Make sure your website is up to date</a:t>
            </a:r>
            <a:endParaRPr/>
          </a:p>
          <a:p>
            <a:pPr indent="0" lvl="0" marL="0" rtl="0" algn="l">
              <a:spcBef>
                <a:spcPts val="0"/>
              </a:spcBef>
              <a:spcAft>
                <a:spcPts val="0"/>
              </a:spcAft>
              <a:buNone/>
            </a:pPr>
            <a:r>
              <a:rPr lang="en-CA"/>
              <a:t>Provide well explained instructions.</a:t>
            </a:r>
            <a:endParaRPr/>
          </a:p>
          <a:p>
            <a:pPr indent="0" lvl="0" marL="0" rtl="0" algn="l">
              <a:spcBef>
                <a:spcPts val="0"/>
              </a:spcBef>
              <a:spcAft>
                <a:spcPts val="0"/>
              </a:spcAft>
              <a:buNone/>
            </a:pPr>
            <a:r>
              <a:t/>
            </a:r>
            <a:endParaRPr/>
          </a:p>
        </p:txBody>
      </p:sp>
      <p:sp>
        <p:nvSpPr>
          <p:cNvPr id="117" name="Google Shape;117;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This is also the overall goal in customer service. Customer satisfaction recognizes the difference between customer expectations and customer perceptions. </a:t>
            </a:r>
            <a:r>
              <a:rPr lang="en-CA"/>
              <a:t>Satisfaction</a:t>
            </a:r>
            <a:r>
              <a:rPr lang="en-CA"/>
              <a:t> can develop </a:t>
            </a:r>
            <a:r>
              <a:rPr lang="en-CA"/>
              <a:t>quickly</a:t>
            </a:r>
            <a:r>
              <a:rPr lang="en-CA"/>
              <a:t> or overtime but customers will have concerns and our job is to reduce their concerns and stress.</a:t>
            </a:r>
            <a:endParaRPr/>
          </a:p>
        </p:txBody>
      </p:sp>
      <p:sp>
        <p:nvSpPr>
          <p:cNvPr id="125" name="Google Shape;125;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 name="Google Shape;133;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Companies are now placing a lot more importance on excellent customer service than ever before.</a:t>
            </a:r>
            <a:endParaRPr/>
          </a:p>
          <a:p>
            <a:pPr indent="0" lvl="0" marL="0" rtl="0" algn="l">
              <a:spcBef>
                <a:spcPts val="0"/>
              </a:spcBef>
              <a:spcAft>
                <a:spcPts val="0"/>
              </a:spcAft>
              <a:buNone/>
            </a:pPr>
            <a:r>
              <a:rPr lang="en-CA"/>
              <a:t>Customer service is rar because it requires two things: Spending money and taking action. It is known that customer service is important but not alot of people know how to provide great </a:t>
            </a:r>
            <a:r>
              <a:rPr lang="en-CA"/>
              <a:t>customer</a:t>
            </a:r>
            <a:r>
              <a:rPr lang="en-CA"/>
              <a:t> service.  It is </a:t>
            </a:r>
            <a:r>
              <a:rPr lang="en-CA"/>
              <a:t>much</a:t>
            </a:r>
            <a:r>
              <a:rPr lang="en-CA"/>
              <a:t> more than having a great attitude or being a people person. You need to develop the skills and remember that you need to know the needs of the customer.</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One of the best ways to become a better customer service provider is to become a better customer. If you practice being a customer yourself it will allow you to be more aware of what it </a:t>
            </a:r>
            <a:r>
              <a:rPr lang="en-CA"/>
              <a:t>takes</a:t>
            </a:r>
            <a:r>
              <a:rPr lang="en-CA"/>
              <a:t> to provide excellent customer service. By seeing what </a:t>
            </a:r>
            <a:r>
              <a:rPr lang="en-CA"/>
              <a:t>bothers</a:t>
            </a:r>
            <a:r>
              <a:rPr lang="en-CA"/>
              <a:t> you will allow you to see what most likely bothers your customers.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For discussion: </a:t>
            </a:r>
            <a:endParaRPr/>
          </a:p>
          <a:p>
            <a:pPr indent="0" lvl="0" marL="0" rtl="0" algn="l">
              <a:spcBef>
                <a:spcPts val="0"/>
              </a:spcBef>
              <a:spcAft>
                <a:spcPts val="0"/>
              </a:spcAft>
              <a:buNone/>
            </a:pPr>
            <a:r>
              <a:t/>
            </a:r>
            <a:endParaRPr/>
          </a:p>
          <a:p>
            <a:pPr indent="-171450" lvl="0" marL="171450" rtl="0" algn="l">
              <a:spcBef>
                <a:spcPts val="0"/>
              </a:spcBef>
              <a:spcAft>
                <a:spcPts val="0"/>
              </a:spcAft>
              <a:buClr>
                <a:schemeClr val="dk1"/>
              </a:buClr>
              <a:buSzPts val="1200"/>
              <a:buFont typeface="Calibri"/>
              <a:buChar char="-"/>
            </a:pPr>
            <a:r>
              <a:rPr lang="en-CA"/>
              <a:t>How do employers think customer service costs money?  (training, giving rebates and incentives to customers, costly promotional merchandise or gifts) </a:t>
            </a:r>
            <a:endParaRPr/>
          </a:p>
          <a:p>
            <a:pPr indent="-95250" lvl="0" marL="171450" rtl="0" algn="l">
              <a:spcBef>
                <a:spcPts val="0"/>
              </a:spcBef>
              <a:spcAft>
                <a:spcPts val="0"/>
              </a:spcAft>
              <a:buClr>
                <a:schemeClr val="dk1"/>
              </a:buClr>
              <a:buSzPts val="1200"/>
              <a:buFont typeface="Calibri"/>
              <a:buNone/>
            </a:pPr>
            <a:r>
              <a:t/>
            </a:r>
            <a:endParaRPr/>
          </a:p>
          <a:p>
            <a:pPr indent="-171450" lvl="0" marL="171450" rtl="0" algn="l">
              <a:spcBef>
                <a:spcPts val="0"/>
              </a:spcBef>
              <a:spcAft>
                <a:spcPts val="0"/>
              </a:spcAft>
              <a:buClr>
                <a:schemeClr val="dk1"/>
              </a:buClr>
              <a:buSzPts val="1200"/>
              <a:buFont typeface="Calibri"/>
              <a:buChar char="-"/>
            </a:pPr>
            <a:r>
              <a:rPr lang="en-CA"/>
              <a:t>How could customer service not cost a dime? (smiling employee, pleasant disposition, clean store, convenient location or hours)</a:t>
            </a:r>
            <a:endParaRPr/>
          </a:p>
          <a:p>
            <a:pPr indent="-95250" lvl="0" marL="171450" rtl="0" algn="l">
              <a:spcBef>
                <a:spcPts val="0"/>
              </a:spcBef>
              <a:spcAft>
                <a:spcPts val="0"/>
              </a:spcAft>
              <a:buClr>
                <a:schemeClr val="dk1"/>
              </a:buClr>
              <a:buSzPts val="1200"/>
              <a:buFont typeface="Calibri"/>
              <a:buNone/>
            </a:pPr>
            <a:r>
              <a:t/>
            </a:r>
            <a:endParaRPr/>
          </a:p>
          <a:p>
            <a:pPr indent="-171450" lvl="0" marL="171450" rtl="0" algn="l">
              <a:spcBef>
                <a:spcPts val="0"/>
              </a:spcBef>
              <a:spcAft>
                <a:spcPts val="0"/>
              </a:spcAft>
              <a:buClr>
                <a:schemeClr val="dk1"/>
              </a:buClr>
              <a:buSzPts val="1200"/>
              <a:buFont typeface="Calibri"/>
              <a:buChar char="-"/>
            </a:pPr>
            <a:r>
              <a:rPr lang="en-CA"/>
              <a:t>How does customer service require effort? (Company feels they need to endorse the customer service model/plans and that requires their effort and commitment, monitoring of employees interactions with customers – ie. mystery shoppers, recording calls) other examples</a:t>
            </a:r>
            <a:endParaRPr/>
          </a:p>
          <a:p>
            <a:pPr indent="-95250" lvl="0" marL="171450" rtl="0" algn="l">
              <a:spcBef>
                <a:spcPts val="0"/>
              </a:spcBef>
              <a:spcAft>
                <a:spcPts val="0"/>
              </a:spcAft>
              <a:buClr>
                <a:schemeClr val="dk1"/>
              </a:buClr>
              <a:buSzPts val="1200"/>
              <a:buFont typeface="Calibri"/>
              <a:buNone/>
            </a:pPr>
            <a:r>
              <a:t/>
            </a:r>
            <a:endParaRPr/>
          </a:p>
          <a:p>
            <a:pPr indent="-171450" lvl="0" marL="171450" rtl="0" algn="l">
              <a:spcBef>
                <a:spcPts val="0"/>
              </a:spcBef>
              <a:spcAft>
                <a:spcPts val="0"/>
              </a:spcAft>
              <a:buClr>
                <a:schemeClr val="dk1"/>
              </a:buClr>
              <a:buSzPts val="1200"/>
              <a:buFont typeface="Calibri"/>
              <a:buChar char="-"/>
            </a:pPr>
            <a:r>
              <a:rPr lang="en-CA"/>
              <a:t>How does customer service create risk for a business? Empowerment can create exposure to risk…example of Dennis and ice cream cones (HUGE!). Proper procedure would be to regulate the size – but how does that affect morale?  What about empowering employees to the point where they can bind the company to promises? Ie. Faster internet, credits on bill, free merchandise etc.  </a:t>
            </a:r>
            <a:endParaRPr/>
          </a:p>
        </p:txBody>
      </p:sp>
      <p:sp>
        <p:nvSpPr>
          <p:cNvPr id="134" name="Google Shape;134;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Every customer will have different wants but here are 5 basic ones that every customer will need:</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Service: Small purchase might have a smaller service need where a big purchase might need more service.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Price: Cost is becoming more and more important. No one wants to be ripped off. We want to use our financial resources as </a:t>
            </a:r>
            <a:r>
              <a:rPr lang="en-CA"/>
              <a:t>efficiently</a:t>
            </a:r>
            <a:r>
              <a:rPr lang="en-CA"/>
              <a:t> as possible.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Quality: Customers are less likely to question price if they are doing business with a company that has a reputation for 	producing high quality products.</a:t>
            </a:r>
            <a:endParaRPr/>
          </a:p>
          <a:p>
            <a:pPr indent="0" lvl="0" marL="0" rtl="0" algn="l">
              <a:spcBef>
                <a:spcPts val="0"/>
              </a:spcBef>
              <a:spcAft>
                <a:spcPts val="0"/>
              </a:spcAft>
              <a:buNone/>
            </a:pPr>
            <a:r>
              <a:t/>
            </a:r>
            <a:endParaRPr/>
          </a:p>
        </p:txBody>
      </p:sp>
      <p:sp>
        <p:nvSpPr>
          <p:cNvPr id="143" name="Google Shape;143;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Action: Examples are when business have customer support lines, flexible return policies, and customer carryout services.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Appreciation</a:t>
            </a:r>
            <a:r>
              <a:rPr lang="en-CA"/>
              <a:t>: There are many ways to show appreciation but one simple way is by saying thank you.</a:t>
            </a:r>
            <a:endParaRPr/>
          </a:p>
        </p:txBody>
      </p:sp>
      <p:sp>
        <p:nvSpPr>
          <p:cNvPr id="150" name="Google Shape;150;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External Customers: These type of customers have the power to enhance our reputation and to bring us new business.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Internal Customers: </a:t>
            </a:r>
            <a:r>
              <a:rPr lang="en-CA"/>
              <a:t>The manager, the mailroom attendant, and your co-workers are all examples of internal customers. If our internal customers don’t complete their work it can become very difficult to serve our external customers.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Our internal customers should be as important as our external customers. By showing them that we value them and that they are important we can create an excellent foundation on </a:t>
            </a:r>
            <a:r>
              <a:rPr lang="en-CA"/>
              <a:t>which</a:t>
            </a:r>
            <a:r>
              <a:rPr lang="en-CA"/>
              <a:t> we can begin to meet our external customers needs.</a:t>
            </a:r>
            <a:endParaRPr/>
          </a:p>
        </p:txBody>
      </p:sp>
      <p:sp>
        <p:nvSpPr>
          <p:cNvPr id="158" name="Google Shape;158;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Customer attributes allow customers to be categorized.</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66" name="Google Shape;166;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 name="Google Shape;173;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CA"/>
              <a:t>Demographics – age, income level, marital status, education, ethnicity and religion</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Straightforward and basic method of identifying customers.</a:t>
            </a:r>
            <a:endParaRPr/>
          </a:p>
        </p:txBody>
      </p:sp>
      <p:sp>
        <p:nvSpPr>
          <p:cNvPr id="174" name="Google Shape;174;p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CA"/>
              <a:t>Psychographics- lifestyles, needs, motives, attitudes, culture, social class, hobbies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Can provide a more </a:t>
            </a:r>
            <a:r>
              <a:rPr lang="en-CA"/>
              <a:t>thorough</a:t>
            </a:r>
            <a:r>
              <a:rPr lang="en-CA"/>
              <a:t> picture of your customer.</a:t>
            </a:r>
            <a:endParaRPr/>
          </a:p>
          <a:p>
            <a:pPr indent="0" lvl="0" marL="0" rtl="0" algn="l">
              <a:spcBef>
                <a:spcPts val="0"/>
              </a:spcBef>
              <a:spcAft>
                <a:spcPts val="0"/>
              </a:spcAft>
              <a:buNone/>
            </a:pPr>
            <a:r>
              <a:t/>
            </a:r>
            <a:endParaRPr/>
          </a:p>
        </p:txBody>
      </p:sp>
      <p:sp>
        <p:nvSpPr>
          <p:cNvPr id="183" name="Google Shape;183;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 name="Google Shape;191;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CA"/>
              <a:t>Firmographics – characteristics about a company (retail/wholesale, hours, # of employees, etc)  This is essentially considering a place of business to have similar characteristics as a person, since many businesses are serving other businesses. The Learning Company may have a database of the companies who help us design our programs – that database would hold Firmographics about each. </a:t>
            </a:r>
            <a:endParaRPr/>
          </a:p>
          <a:p>
            <a:pPr indent="0" lvl="0" marL="0" rtl="0" algn="l">
              <a:spcBef>
                <a:spcPts val="0"/>
              </a:spcBef>
              <a:spcAft>
                <a:spcPts val="0"/>
              </a:spcAft>
              <a:buNone/>
            </a:pPr>
            <a:r>
              <a:t/>
            </a:r>
            <a:endParaRPr/>
          </a:p>
        </p:txBody>
      </p:sp>
      <p:sp>
        <p:nvSpPr>
          <p:cNvPr id="192" name="Google Shape;192;p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 name="Google Shape;200;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It can take little to lose a customer and when we lose a customer there are issues we can face.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The first issue is the loss of current dollars. This can seem insignificant at the start but over time it can really add up. As we eventually lose future dollars.</a:t>
            </a:r>
            <a:endParaRPr/>
          </a:p>
          <a:p>
            <a:pPr indent="0" lvl="0" marL="0" rtl="0" algn="l">
              <a:spcBef>
                <a:spcPts val="0"/>
              </a:spcBef>
              <a:spcAft>
                <a:spcPts val="0"/>
              </a:spcAft>
              <a:buNone/>
            </a:pPr>
            <a:r>
              <a:rPr lang="en-CA"/>
              <a:t>The second issue is future loss of jobs. IF business goes elsewhere we might not be able to keep on our employees as they ar eno longer needed for the job. It could result in a great loss of work for some.</a:t>
            </a:r>
            <a:endParaRPr/>
          </a:p>
          <a:p>
            <a:pPr indent="0" lvl="0" marL="0" rtl="0" algn="l">
              <a:spcBef>
                <a:spcPts val="0"/>
              </a:spcBef>
              <a:spcAft>
                <a:spcPts val="0"/>
              </a:spcAft>
              <a:buNone/>
            </a:pPr>
            <a:r>
              <a:rPr lang="en-CA"/>
              <a:t>The third issue is loss of reputation. Word travels fast and could mean lose more customers or future customers due to our reputation being tarnished.</a:t>
            </a:r>
            <a:endParaRPr/>
          </a:p>
          <a:p>
            <a:pPr indent="0" lvl="0" marL="0" rtl="0" algn="l">
              <a:spcBef>
                <a:spcPts val="0"/>
              </a:spcBef>
              <a:spcAft>
                <a:spcPts val="0"/>
              </a:spcAft>
              <a:buNone/>
            </a:pPr>
            <a:r>
              <a:rPr lang="en-CA"/>
              <a:t>The fourth issue is the loss of our future customers. As stated before when our </a:t>
            </a:r>
            <a:r>
              <a:rPr lang="en-CA"/>
              <a:t>reputation</a:t>
            </a:r>
            <a:r>
              <a:rPr lang="en-CA"/>
              <a:t> is tarnished we lose customers. This is an intangible variable as it is very </a:t>
            </a:r>
            <a:r>
              <a:rPr lang="en-CA"/>
              <a:t>hard</a:t>
            </a:r>
            <a:r>
              <a:rPr lang="en-CA"/>
              <a:t> to asses long term effects of what could happen.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Earl’s example – contrast that with the A&amp;W example of moving to hormone free beef.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Was it in the messaging? Earls pulled out of Canadian beef bc they couldn’t find a single humane supplier to supply all of their beef, which is why they pulled out. A&amp;W didn’t say they ever pulled out of Canada, just that they’ve moved to all hormone free beef. Earls took 7 days to change back because of public outrage re: pulling out of Canada, and has instead said they’ll search for more than one supplier, which will allow them to include Canadian farms</a:t>
            </a:r>
            <a:endParaRPr/>
          </a:p>
        </p:txBody>
      </p:sp>
      <p:sp>
        <p:nvSpPr>
          <p:cNvPr id="201" name="Google Shape;201;p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6" name="Google Shape;216;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8" name="Shape 28"/>
        <p:cNvGrpSpPr/>
        <p:nvPr/>
      </p:nvGrpSpPr>
      <p:grpSpPr>
        <a:xfrm>
          <a:off x="0" y="0"/>
          <a:ext cx="0" cy="0"/>
          <a:chOff x="0" y="0"/>
          <a:chExt cx="0" cy="0"/>
        </a:xfrm>
      </p:grpSpPr>
      <p:sp>
        <p:nvSpPr>
          <p:cNvPr id="29" name="Google Shape;29;p16"/>
          <p:cNvSpPr/>
          <p:nvPr/>
        </p:nvSpPr>
        <p:spPr>
          <a:xfrm flipH="1" rot="10800000">
            <a:off x="5410182" y="3810000"/>
            <a:ext cx="3733819" cy="91087"/>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0" name="Google Shape;30;p16"/>
          <p:cNvSpPr/>
          <p:nvPr/>
        </p:nvSpPr>
        <p:spPr>
          <a:xfrm flipH="1" rot="10800000">
            <a:off x="5410200" y="3897010"/>
            <a:ext cx="3733801" cy="192024"/>
          </a:xfrm>
          <a:prstGeom prst="rect">
            <a:avLst/>
          </a:prstGeom>
          <a:solidFill>
            <a:schemeClr val="accent2">
              <a:alpha val="4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1" name="Google Shape;31;p16"/>
          <p:cNvSpPr/>
          <p:nvPr/>
        </p:nvSpPr>
        <p:spPr>
          <a:xfrm flipH="1" rot="10800000">
            <a:off x="5410200" y="4115167"/>
            <a:ext cx="3733801" cy="9144"/>
          </a:xfrm>
          <a:prstGeom prst="rect">
            <a:avLst/>
          </a:prstGeom>
          <a:solidFill>
            <a:schemeClr val="accent2">
              <a:alpha val="64705"/>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2" name="Google Shape;32;p16"/>
          <p:cNvSpPr/>
          <p:nvPr/>
        </p:nvSpPr>
        <p:spPr>
          <a:xfrm flipH="1" rot="10800000">
            <a:off x="5410200" y="4164403"/>
            <a:ext cx="1965960" cy="18288"/>
          </a:xfrm>
          <a:prstGeom prst="rect">
            <a:avLst/>
          </a:prstGeom>
          <a:solidFill>
            <a:schemeClr val="accent2">
              <a:alpha val="6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3" name="Google Shape;33;p16"/>
          <p:cNvSpPr/>
          <p:nvPr/>
        </p:nvSpPr>
        <p:spPr>
          <a:xfrm flipH="1" rot="10800000">
            <a:off x="5410200" y="4199572"/>
            <a:ext cx="1965960" cy="9144"/>
          </a:xfrm>
          <a:prstGeom prst="rect">
            <a:avLst/>
          </a:prstGeom>
          <a:solidFill>
            <a:schemeClr val="accent2">
              <a:alpha val="64705"/>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4" name="Google Shape;34;p16"/>
          <p:cNvSpPr/>
          <p:nvPr/>
        </p:nvSpPr>
        <p:spPr>
          <a:xfrm>
            <a:off x="5410200" y="3962400"/>
            <a:ext cx="3063240" cy="27432"/>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5" name="Google Shape;35;p16"/>
          <p:cNvSpPr/>
          <p:nvPr/>
        </p:nvSpPr>
        <p:spPr>
          <a:xfrm>
            <a:off x="7376507" y="4060983"/>
            <a:ext cx="1600200" cy="36576"/>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6" name="Google Shape;36;p16"/>
          <p:cNvSpPr/>
          <p:nvPr/>
        </p:nvSpPr>
        <p:spPr>
          <a:xfrm>
            <a:off x="1" y="3649662"/>
            <a:ext cx="9144000" cy="244170"/>
          </a:xfrm>
          <a:prstGeom prst="rect">
            <a:avLst/>
          </a:prstGeom>
          <a:solidFill>
            <a:schemeClr val="accent2">
              <a:alpha val="4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7" name="Google Shape;37;p16"/>
          <p:cNvSpPr/>
          <p:nvPr/>
        </p:nvSpPr>
        <p:spPr>
          <a:xfrm>
            <a:off x="0" y="3675527"/>
            <a:ext cx="9144001" cy="140677"/>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8" name="Google Shape;38;p16"/>
          <p:cNvSpPr/>
          <p:nvPr/>
        </p:nvSpPr>
        <p:spPr>
          <a:xfrm flipH="1" rot="10800000">
            <a:off x="6414051" y="3643090"/>
            <a:ext cx="2729950" cy="248432"/>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9" name="Google Shape;39;p16"/>
          <p:cNvSpPr/>
          <p:nvPr/>
        </p:nvSpPr>
        <p:spPr>
          <a:xfrm>
            <a:off x="0" y="0"/>
            <a:ext cx="9144000" cy="37017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40" name="Google Shape;40;p16"/>
          <p:cNvSpPr txBox="1"/>
          <p:nvPr>
            <p:ph type="ctrTitle"/>
          </p:nvPr>
        </p:nvSpPr>
        <p:spPr>
          <a:xfrm>
            <a:off x="457200" y="2401887"/>
            <a:ext cx="8458200" cy="147002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4400"/>
              <a:buFont typeface="Trebuchet MS"/>
              <a:buNone/>
              <a:defRPr sz="4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16"/>
          <p:cNvSpPr txBox="1"/>
          <p:nvPr>
            <p:ph idx="1" type="subTitle"/>
          </p:nvPr>
        </p:nvSpPr>
        <p:spPr>
          <a:xfrm>
            <a:off x="457200" y="3899938"/>
            <a:ext cx="4953000" cy="1752600"/>
          </a:xfrm>
          <a:prstGeom prst="rect">
            <a:avLst/>
          </a:prstGeom>
          <a:noFill/>
          <a:ln>
            <a:noFill/>
          </a:ln>
        </p:spPr>
        <p:txBody>
          <a:bodyPr anchorCtr="0" anchor="t" bIns="45700" lIns="91425" spcFirstLastPara="1" rIns="91425" wrap="square" tIns="45700">
            <a:normAutofit/>
          </a:bodyPr>
          <a:lstStyle>
            <a:lvl1pPr lvl="0" algn="l">
              <a:spcBef>
                <a:spcPts val="300"/>
              </a:spcBef>
              <a:spcAft>
                <a:spcPts val="0"/>
              </a:spcAft>
              <a:buSzPts val="2400"/>
              <a:buNone/>
              <a:defRPr sz="2400">
                <a:solidFill>
                  <a:schemeClr val="dk2"/>
                </a:solidFill>
              </a:defRPr>
            </a:lvl1pPr>
            <a:lvl2pPr lvl="1" algn="ctr">
              <a:spcBef>
                <a:spcPts val="300"/>
              </a:spcBef>
              <a:spcAft>
                <a:spcPts val="0"/>
              </a:spcAft>
              <a:buSzPts val="1800"/>
              <a:buNone/>
              <a:defRPr/>
            </a:lvl2pPr>
            <a:lvl3pPr lvl="2" algn="ctr">
              <a:spcBef>
                <a:spcPts val="300"/>
              </a:spcBef>
              <a:spcAft>
                <a:spcPts val="0"/>
              </a:spcAft>
              <a:buSzPts val="1800"/>
              <a:buNone/>
              <a:defRPr/>
            </a:lvl3pPr>
            <a:lvl4pPr lvl="3" algn="ctr">
              <a:spcBef>
                <a:spcPts val="300"/>
              </a:spcBef>
              <a:spcAft>
                <a:spcPts val="0"/>
              </a:spcAft>
              <a:buSzPts val="1800"/>
              <a:buNone/>
              <a:defRPr/>
            </a:lvl4pPr>
            <a:lvl5pPr lvl="4" algn="ctr">
              <a:spcBef>
                <a:spcPts val="300"/>
              </a:spcBef>
              <a:spcAft>
                <a:spcPts val="0"/>
              </a:spcAft>
              <a:buSzPts val="1800"/>
              <a:buNone/>
              <a:defRPr/>
            </a:lvl5pPr>
            <a:lvl6pPr lvl="5" algn="ctr">
              <a:spcBef>
                <a:spcPts val="300"/>
              </a:spcBef>
              <a:spcAft>
                <a:spcPts val="0"/>
              </a:spcAft>
              <a:buSzPts val="1800"/>
              <a:buNone/>
              <a:defRPr/>
            </a:lvl6pPr>
            <a:lvl7pPr lvl="6" algn="ctr">
              <a:spcBef>
                <a:spcPts val="300"/>
              </a:spcBef>
              <a:spcAft>
                <a:spcPts val="0"/>
              </a:spcAft>
              <a:buSzPts val="1800"/>
              <a:buNone/>
              <a:defRPr/>
            </a:lvl7pPr>
            <a:lvl8pPr lvl="7" algn="ctr">
              <a:spcBef>
                <a:spcPts val="300"/>
              </a:spcBef>
              <a:spcAft>
                <a:spcPts val="0"/>
              </a:spcAft>
              <a:buSzPts val="1800"/>
              <a:buNone/>
              <a:defRPr/>
            </a:lvl8pPr>
            <a:lvl9pPr lvl="8" algn="ctr">
              <a:spcBef>
                <a:spcPts val="300"/>
              </a:spcBef>
              <a:spcAft>
                <a:spcPts val="0"/>
              </a:spcAft>
              <a:buSzPts val="1800"/>
              <a:buNone/>
              <a:defRPr/>
            </a:lvl9pPr>
          </a:lstStyle>
          <a:p/>
        </p:txBody>
      </p:sp>
      <p:sp>
        <p:nvSpPr>
          <p:cNvPr id="42" name="Google Shape;42;p16"/>
          <p:cNvSpPr txBox="1"/>
          <p:nvPr>
            <p:ph idx="10" type="dt"/>
          </p:nvPr>
        </p:nvSpPr>
        <p:spPr>
          <a:xfrm>
            <a:off x="6705600" y="4206240"/>
            <a:ext cx="960120"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6"/>
          <p:cNvSpPr txBox="1"/>
          <p:nvPr>
            <p:ph idx="11" type="ftr"/>
          </p:nvPr>
        </p:nvSpPr>
        <p:spPr>
          <a:xfrm>
            <a:off x="5410200" y="4205288"/>
            <a:ext cx="129540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6"/>
          <p:cNvSpPr txBox="1"/>
          <p:nvPr>
            <p:ph idx="12" type="sldNum"/>
          </p:nvPr>
        </p:nvSpPr>
        <p:spPr>
          <a:xfrm>
            <a:off x="8320088" y="1136"/>
            <a:ext cx="747712"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b="0" i="0" sz="1800" u="none" cap="none" strike="noStrike">
                <a:solidFill>
                  <a:schemeClr val="lt1"/>
                </a:solidFill>
                <a:latin typeface="Georgia"/>
                <a:ea typeface="Georgia"/>
                <a:cs typeface="Georgia"/>
                <a:sym typeface="Georgia"/>
              </a:defRPr>
            </a:lvl1pPr>
            <a:lvl2pPr indent="0" lvl="1" marL="0" algn="r">
              <a:spcBef>
                <a:spcPts val="0"/>
              </a:spcBef>
              <a:buNone/>
              <a:defRPr b="0" i="0" sz="1800" u="none" cap="none" strike="noStrike">
                <a:solidFill>
                  <a:schemeClr val="lt1"/>
                </a:solidFill>
                <a:latin typeface="Georgia"/>
                <a:ea typeface="Georgia"/>
                <a:cs typeface="Georgia"/>
                <a:sym typeface="Georgia"/>
              </a:defRPr>
            </a:lvl2pPr>
            <a:lvl3pPr indent="0" lvl="2" marL="0" algn="r">
              <a:spcBef>
                <a:spcPts val="0"/>
              </a:spcBef>
              <a:buNone/>
              <a:defRPr b="0" i="0" sz="1800" u="none" cap="none" strike="noStrike">
                <a:solidFill>
                  <a:schemeClr val="lt1"/>
                </a:solidFill>
                <a:latin typeface="Georgia"/>
                <a:ea typeface="Georgia"/>
                <a:cs typeface="Georgia"/>
                <a:sym typeface="Georgia"/>
              </a:defRPr>
            </a:lvl3pPr>
            <a:lvl4pPr indent="0" lvl="3" marL="0" algn="r">
              <a:spcBef>
                <a:spcPts val="0"/>
              </a:spcBef>
              <a:buNone/>
              <a:defRPr b="0" i="0" sz="1800" u="none" cap="none" strike="noStrike">
                <a:solidFill>
                  <a:schemeClr val="lt1"/>
                </a:solidFill>
                <a:latin typeface="Georgia"/>
                <a:ea typeface="Georgia"/>
                <a:cs typeface="Georgia"/>
                <a:sym typeface="Georgia"/>
              </a:defRPr>
            </a:lvl4pPr>
            <a:lvl5pPr indent="0" lvl="4" marL="0" algn="r">
              <a:spcBef>
                <a:spcPts val="0"/>
              </a:spcBef>
              <a:buNone/>
              <a:defRPr b="0" i="0" sz="1800" u="none" cap="none" strike="noStrike">
                <a:solidFill>
                  <a:schemeClr val="lt1"/>
                </a:solidFill>
                <a:latin typeface="Georgia"/>
                <a:ea typeface="Georgia"/>
                <a:cs typeface="Georgia"/>
                <a:sym typeface="Georgia"/>
              </a:defRPr>
            </a:lvl5pPr>
            <a:lvl6pPr indent="0" lvl="5" marL="0" algn="r">
              <a:spcBef>
                <a:spcPts val="0"/>
              </a:spcBef>
              <a:buNone/>
              <a:defRPr b="0" i="0" sz="1800" u="none" cap="none" strike="noStrike">
                <a:solidFill>
                  <a:schemeClr val="lt1"/>
                </a:solidFill>
                <a:latin typeface="Georgia"/>
                <a:ea typeface="Georgia"/>
                <a:cs typeface="Georgia"/>
                <a:sym typeface="Georgia"/>
              </a:defRPr>
            </a:lvl6pPr>
            <a:lvl7pPr indent="0" lvl="6" marL="0" algn="r">
              <a:spcBef>
                <a:spcPts val="0"/>
              </a:spcBef>
              <a:buNone/>
              <a:defRPr b="0" i="0" sz="1800" u="none" cap="none" strike="noStrike">
                <a:solidFill>
                  <a:schemeClr val="lt1"/>
                </a:solidFill>
                <a:latin typeface="Georgia"/>
                <a:ea typeface="Georgia"/>
                <a:cs typeface="Georgia"/>
                <a:sym typeface="Georgia"/>
              </a:defRPr>
            </a:lvl7pPr>
            <a:lvl8pPr indent="0" lvl="7" marL="0" algn="r">
              <a:spcBef>
                <a:spcPts val="0"/>
              </a:spcBef>
              <a:buNone/>
              <a:defRPr b="0" i="0" sz="1800" u="none" cap="none" strike="noStrike">
                <a:solidFill>
                  <a:schemeClr val="lt1"/>
                </a:solidFill>
                <a:latin typeface="Georgia"/>
                <a:ea typeface="Georgia"/>
                <a:cs typeface="Georgia"/>
                <a:sym typeface="Georgia"/>
              </a:defRPr>
            </a:lvl8pPr>
            <a:lvl9pPr indent="0" lvl="8" marL="0" algn="r">
              <a:spcBef>
                <a:spcPts val="0"/>
              </a:spcBef>
              <a:buNone/>
              <a:defRPr b="0" i="0" sz="1800" u="none" cap="none" strike="noStrike">
                <a:solidFill>
                  <a:schemeClr val="lt1"/>
                </a:solidFill>
                <a:latin typeface="Georgia"/>
                <a:ea typeface="Georgia"/>
                <a:cs typeface="Georgia"/>
                <a:sym typeface="Georgia"/>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5" name="Shape 45"/>
        <p:cNvGrpSpPr/>
        <p:nvPr/>
      </p:nvGrpSpPr>
      <p:grpSpPr>
        <a:xfrm>
          <a:off x="0" y="0"/>
          <a:ext cx="0" cy="0"/>
          <a:chOff x="0" y="0"/>
          <a:chExt cx="0" cy="0"/>
        </a:xfrm>
      </p:grpSpPr>
      <p:sp>
        <p:nvSpPr>
          <p:cNvPr id="46" name="Google Shape;46;p17"/>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17"/>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lvl1pPr indent="-342900" lvl="0" marL="457200" algn="l">
              <a:spcBef>
                <a:spcPts val="300"/>
              </a:spcBef>
              <a:spcAft>
                <a:spcPts val="0"/>
              </a:spcAft>
              <a:buSzPts val="1800"/>
              <a:buChar char="•"/>
              <a:defRPr/>
            </a:lvl1pPr>
            <a:lvl2pPr indent="-342900" lvl="1" marL="914400" algn="l">
              <a:spcBef>
                <a:spcPts val="300"/>
              </a:spcBef>
              <a:spcAft>
                <a:spcPts val="0"/>
              </a:spcAft>
              <a:buSzPts val="1800"/>
              <a:buChar char="▫"/>
              <a:defRPr/>
            </a:lvl2pPr>
            <a:lvl3pPr indent="-342900" lvl="2" marL="1371600" algn="l">
              <a:spcBef>
                <a:spcPts val="300"/>
              </a:spcBef>
              <a:spcAft>
                <a:spcPts val="0"/>
              </a:spcAft>
              <a:buSzPts val="1800"/>
              <a:buChar char="●"/>
              <a:defRPr/>
            </a:lvl3pPr>
            <a:lvl4pPr indent="-342900" lvl="3" marL="1828800" algn="l">
              <a:spcBef>
                <a:spcPts val="300"/>
              </a:spcBef>
              <a:spcAft>
                <a:spcPts val="0"/>
              </a:spcAft>
              <a:buSzPts val="1800"/>
              <a:buChar char="●"/>
              <a:defRPr/>
            </a:lvl4pPr>
            <a:lvl5pPr indent="-342900" lvl="4" marL="2286000" algn="l">
              <a:spcBef>
                <a:spcPts val="300"/>
              </a:spcBef>
              <a:spcAft>
                <a:spcPts val="0"/>
              </a:spcAft>
              <a:buSzPts val="1800"/>
              <a:buChar char="▫"/>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48" name="Google Shape;48;p17"/>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7"/>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17"/>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1" name="Shape 51"/>
        <p:cNvGrpSpPr/>
        <p:nvPr/>
      </p:nvGrpSpPr>
      <p:grpSpPr>
        <a:xfrm>
          <a:off x="0" y="0"/>
          <a:ext cx="0" cy="0"/>
          <a:chOff x="0" y="0"/>
          <a:chExt cx="0" cy="0"/>
        </a:xfrm>
      </p:grpSpPr>
      <p:sp>
        <p:nvSpPr>
          <p:cNvPr id="52" name="Google Shape;52;p18"/>
          <p:cNvSpPr txBox="1"/>
          <p:nvPr>
            <p:ph type="title"/>
          </p:nvPr>
        </p:nvSpPr>
        <p:spPr>
          <a:xfrm>
            <a:off x="722313" y="1981200"/>
            <a:ext cx="7772400" cy="136207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rgbClr val="FFFFFF"/>
              </a:buClr>
              <a:buSzPts val="4300"/>
              <a:buFont typeface="Trebuchet MS"/>
              <a:buNone/>
              <a:defRPr b="1" sz="4300" cap="none">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18"/>
          <p:cNvSpPr txBox="1"/>
          <p:nvPr>
            <p:ph idx="1" type="body"/>
          </p:nvPr>
        </p:nvSpPr>
        <p:spPr>
          <a:xfrm>
            <a:off x="722313" y="3367088"/>
            <a:ext cx="7772400" cy="1509712"/>
          </a:xfrm>
          <a:prstGeom prst="rect">
            <a:avLst/>
          </a:prstGeom>
          <a:noFill/>
          <a:ln>
            <a:noFill/>
          </a:ln>
        </p:spPr>
        <p:txBody>
          <a:bodyPr anchorCtr="0" anchor="t" bIns="45700" lIns="91425" spcFirstLastPara="1" rIns="91425" wrap="square" tIns="45700">
            <a:normAutofit/>
          </a:bodyPr>
          <a:lstStyle>
            <a:lvl1pPr indent="-228600" lvl="0" marL="457200" algn="l">
              <a:spcBef>
                <a:spcPts val="300"/>
              </a:spcBef>
              <a:spcAft>
                <a:spcPts val="0"/>
              </a:spcAft>
              <a:buSzPts val="2100"/>
              <a:buNone/>
              <a:defRPr b="0" sz="2100">
                <a:solidFill>
                  <a:schemeClr val="dk2"/>
                </a:solidFill>
              </a:defRPr>
            </a:lvl1pPr>
            <a:lvl2pPr indent="-228600" lvl="1" marL="914400" algn="l">
              <a:spcBef>
                <a:spcPts val="300"/>
              </a:spcBef>
              <a:spcAft>
                <a:spcPts val="0"/>
              </a:spcAft>
              <a:buSzPts val="1800"/>
              <a:buNone/>
              <a:defRPr sz="1800">
                <a:solidFill>
                  <a:srgbClr val="888888"/>
                </a:solidFill>
              </a:defRPr>
            </a:lvl2pPr>
            <a:lvl3pPr indent="-228600" lvl="2" marL="1371600" algn="l">
              <a:spcBef>
                <a:spcPts val="300"/>
              </a:spcBef>
              <a:spcAft>
                <a:spcPts val="0"/>
              </a:spcAft>
              <a:buSzPts val="1600"/>
              <a:buNone/>
              <a:defRPr sz="1600">
                <a:solidFill>
                  <a:srgbClr val="888888"/>
                </a:solidFill>
              </a:defRPr>
            </a:lvl3pPr>
            <a:lvl4pPr indent="-228600" lvl="3" marL="1828800" algn="l">
              <a:spcBef>
                <a:spcPts val="300"/>
              </a:spcBef>
              <a:spcAft>
                <a:spcPts val="0"/>
              </a:spcAft>
              <a:buSzPts val="1400"/>
              <a:buNone/>
              <a:defRPr sz="1400">
                <a:solidFill>
                  <a:srgbClr val="888888"/>
                </a:solidFill>
              </a:defRPr>
            </a:lvl4pPr>
            <a:lvl5pPr indent="-228600" lvl="4" marL="2286000" algn="l">
              <a:spcBef>
                <a:spcPts val="300"/>
              </a:spcBef>
              <a:spcAft>
                <a:spcPts val="0"/>
              </a:spcAft>
              <a:buSzPts val="1400"/>
              <a:buNone/>
              <a:defRPr sz="1400">
                <a:solidFill>
                  <a:srgbClr val="888888"/>
                </a:solidFill>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54" name="Google Shape;54;p18"/>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18"/>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8"/>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7" name="Shape 57"/>
        <p:cNvGrpSpPr/>
        <p:nvPr/>
      </p:nvGrpSpPr>
      <p:grpSpPr>
        <a:xfrm>
          <a:off x="0" y="0"/>
          <a:ext cx="0" cy="0"/>
          <a:chOff x="0" y="0"/>
          <a:chExt cx="0" cy="0"/>
        </a:xfrm>
      </p:grpSpPr>
      <p:sp>
        <p:nvSpPr>
          <p:cNvPr id="58" name="Google Shape;58;p19"/>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19"/>
          <p:cNvSpPr txBox="1"/>
          <p:nvPr>
            <p:ph idx="1" type="body"/>
          </p:nvPr>
        </p:nvSpPr>
        <p:spPr>
          <a:xfrm>
            <a:off x="457200" y="2249424"/>
            <a:ext cx="4038600" cy="4525963"/>
          </a:xfrm>
          <a:prstGeom prst="rect">
            <a:avLst/>
          </a:prstGeom>
          <a:noFill/>
          <a:ln>
            <a:noFill/>
          </a:ln>
        </p:spPr>
        <p:txBody>
          <a:bodyPr anchorCtr="0" anchor="t" bIns="45700" lIns="91425" spcFirstLastPara="1" rIns="91425" wrap="square" tIns="45700">
            <a:normAutofit/>
          </a:bodyPr>
          <a:lstStyle>
            <a:lvl1pPr indent="-355600" lvl="0" marL="457200" algn="l">
              <a:spcBef>
                <a:spcPts val="300"/>
              </a:spcBef>
              <a:spcAft>
                <a:spcPts val="0"/>
              </a:spcAft>
              <a:buSzPts val="2000"/>
              <a:buChar char="•"/>
              <a:defRPr sz="2000"/>
            </a:lvl1pPr>
            <a:lvl2pPr indent="-349250" lvl="1" marL="914400" algn="l">
              <a:spcBef>
                <a:spcPts val="300"/>
              </a:spcBef>
              <a:spcAft>
                <a:spcPts val="0"/>
              </a:spcAft>
              <a:buSzPts val="1900"/>
              <a:buChar char="▫"/>
              <a:defRPr sz="1900"/>
            </a:lvl2pPr>
            <a:lvl3pPr indent="-342900" lvl="2" marL="1371600" algn="l">
              <a:spcBef>
                <a:spcPts val="300"/>
              </a:spcBef>
              <a:spcAft>
                <a:spcPts val="0"/>
              </a:spcAft>
              <a:buSzPts val="1800"/>
              <a:buChar char="●"/>
              <a:defRPr sz="1800"/>
            </a:lvl3pPr>
            <a:lvl4pPr indent="-342900" lvl="3" marL="1828800" algn="l">
              <a:spcBef>
                <a:spcPts val="300"/>
              </a:spcBef>
              <a:spcAft>
                <a:spcPts val="0"/>
              </a:spcAft>
              <a:buSzPts val="1800"/>
              <a:buChar char="●"/>
              <a:defRPr sz="1800"/>
            </a:lvl4pPr>
            <a:lvl5pPr indent="-342900" lvl="4" marL="2286000" algn="l">
              <a:spcBef>
                <a:spcPts val="300"/>
              </a:spcBef>
              <a:spcAft>
                <a:spcPts val="0"/>
              </a:spcAft>
              <a:buSzPts val="1800"/>
              <a:buChar char="▫"/>
              <a:defRPr sz="18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60" name="Google Shape;60;p19"/>
          <p:cNvSpPr txBox="1"/>
          <p:nvPr>
            <p:ph idx="2" type="body"/>
          </p:nvPr>
        </p:nvSpPr>
        <p:spPr>
          <a:xfrm>
            <a:off x="4648200" y="2249424"/>
            <a:ext cx="4038600" cy="4525963"/>
          </a:xfrm>
          <a:prstGeom prst="rect">
            <a:avLst/>
          </a:prstGeom>
          <a:noFill/>
          <a:ln>
            <a:noFill/>
          </a:ln>
        </p:spPr>
        <p:txBody>
          <a:bodyPr anchorCtr="0" anchor="t" bIns="45700" lIns="91425" spcFirstLastPara="1" rIns="91425" wrap="square" tIns="45700">
            <a:normAutofit/>
          </a:bodyPr>
          <a:lstStyle>
            <a:lvl1pPr indent="-355600" lvl="0" marL="457200" algn="l">
              <a:spcBef>
                <a:spcPts val="300"/>
              </a:spcBef>
              <a:spcAft>
                <a:spcPts val="0"/>
              </a:spcAft>
              <a:buSzPts val="2000"/>
              <a:buChar char="•"/>
              <a:defRPr sz="2000"/>
            </a:lvl1pPr>
            <a:lvl2pPr indent="-349250" lvl="1" marL="914400" algn="l">
              <a:spcBef>
                <a:spcPts val="300"/>
              </a:spcBef>
              <a:spcAft>
                <a:spcPts val="0"/>
              </a:spcAft>
              <a:buSzPts val="1900"/>
              <a:buChar char="▫"/>
              <a:defRPr sz="1900"/>
            </a:lvl2pPr>
            <a:lvl3pPr indent="-342900" lvl="2" marL="1371600" algn="l">
              <a:spcBef>
                <a:spcPts val="300"/>
              </a:spcBef>
              <a:spcAft>
                <a:spcPts val="0"/>
              </a:spcAft>
              <a:buSzPts val="1800"/>
              <a:buChar char="●"/>
              <a:defRPr sz="1800"/>
            </a:lvl3pPr>
            <a:lvl4pPr indent="-342900" lvl="3" marL="1828800" algn="l">
              <a:spcBef>
                <a:spcPts val="300"/>
              </a:spcBef>
              <a:spcAft>
                <a:spcPts val="0"/>
              </a:spcAft>
              <a:buSzPts val="1800"/>
              <a:buChar char="●"/>
              <a:defRPr sz="1800"/>
            </a:lvl4pPr>
            <a:lvl5pPr indent="-342900" lvl="4" marL="2286000" algn="l">
              <a:spcBef>
                <a:spcPts val="300"/>
              </a:spcBef>
              <a:spcAft>
                <a:spcPts val="0"/>
              </a:spcAft>
              <a:buSzPts val="1800"/>
              <a:buChar char="▫"/>
              <a:defRPr sz="18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61" name="Google Shape;61;p19"/>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19"/>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9"/>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4" name="Shape 64"/>
        <p:cNvGrpSpPr/>
        <p:nvPr/>
      </p:nvGrpSpPr>
      <p:grpSpPr>
        <a:xfrm>
          <a:off x="0" y="0"/>
          <a:ext cx="0" cy="0"/>
          <a:chOff x="0" y="0"/>
          <a:chExt cx="0" cy="0"/>
        </a:xfrm>
      </p:grpSpPr>
      <p:sp>
        <p:nvSpPr>
          <p:cNvPr id="65" name="Google Shape;65;p20"/>
          <p:cNvSpPr txBox="1"/>
          <p:nvPr>
            <p:ph type="title"/>
          </p:nvPr>
        </p:nvSpPr>
        <p:spPr>
          <a:xfrm>
            <a:off x="381000" y="1143000"/>
            <a:ext cx="8382000" cy="1069848"/>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4000"/>
              <a:buFont typeface="Trebuchet MS"/>
              <a:buNone/>
              <a:defRPr b="0" i="0"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20"/>
          <p:cNvSpPr txBox="1"/>
          <p:nvPr>
            <p:ph idx="1" type="body"/>
          </p:nvPr>
        </p:nvSpPr>
        <p:spPr>
          <a:xfrm>
            <a:off x="381000" y="2244970"/>
            <a:ext cx="4041648" cy="457200"/>
          </a:xfrm>
          <a:prstGeom prst="rect">
            <a:avLst/>
          </a:prstGeom>
          <a:solidFill>
            <a:srgbClr val="328D96">
              <a:alpha val="24705"/>
            </a:srgbClr>
          </a:solidFill>
          <a:ln cap="flat" cmpd="sng" w="12700">
            <a:solidFill>
              <a:schemeClr val="accent2"/>
            </a:solidFill>
            <a:prstDash val="solid"/>
            <a:round/>
            <a:headEnd len="sm" w="sm" type="none"/>
            <a:tailEnd len="sm" w="sm" type="none"/>
          </a:ln>
        </p:spPr>
        <p:txBody>
          <a:bodyPr anchorCtr="0" anchor="ctr" bIns="45700" lIns="91425" spcFirstLastPara="1" rIns="91425" wrap="square" tIns="45700">
            <a:noAutofit/>
          </a:bodyPr>
          <a:lstStyle>
            <a:lvl1pPr indent="-228600" lvl="0" marL="457200" algn="l">
              <a:spcBef>
                <a:spcPts val="300"/>
              </a:spcBef>
              <a:spcAft>
                <a:spcPts val="0"/>
              </a:spcAft>
              <a:buSzPts val="1900"/>
              <a:buNone/>
              <a:defRPr b="1" sz="1900">
                <a:solidFill>
                  <a:srgbClr val="414141"/>
                </a:solidFill>
              </a:defRPr>
            </a:lvl1pPr>
            <a:lvl2pPr indent="-228600" lvl="1" marL="914400" algn="l">
              <a:spcBef>
                <a:spcPts val="300"/>
              </a:spcBef>
              <a:spcAft>
                <a:spcPts val="0"/>
              </a:spcAft>
              <a:buSzPts val="2000"/>
              <a:buNone/>
              <a:defRPr b="1" sz="2000"/>
            </a:lvl2pPr>
            <a:lvl3pPr indent="-228600" lvl="2" marL="1371600" algn="l">
              <a:spcBef>
                <a:spcPts val="300"/>
              </a:spcBef>
              <a:spcAft>
                <a:spcPts val="0"/>
              </a:spcAft>
              <a:buSzPts val="1800"/>
              <a:buNone/>
              <a:defRPr b="1" sz="1800"/>
            </a:lvl3pPr>
            <a:lvl4pPr indent="-228600" lvl="3" marL="1828800" algn="l">
              <a:spcBef>
                <a:spcPts val="300"/>
              </a:spcBef>
              <a:spcAft>
                <a:spcPts val="0"/>
              </a:spcAft>
              <a:buSzPts val="1600"/>
              <a:buNone/>
              <a:defRPr b="1" sz="1600"/>
            </a:lvl4pPr>
            <a:lvl5pPr indent="-228600" lvl="4" marL="2286000" algn="l">
              <a:spcBef>
                <a:spcPts val="300"/>
              </a:spcBef>
              <a:spcAft>
                <a:spcPts val="0"/>
              </a:spcAft>
              <a:buSzPts val="1600"/>
              <a:buNone/>
              <a:defRPr b="1" sz="16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67" name="Google Shape;67;p20"/>
          <p:cNvSpPr txBox="1"/>
          <p:nvPr>
            <p:ph idx="2" type="body"/>
          </p:nvPr>
        </p:nvSpPr>
        <p:spPr>
          <a:xfrm>
            <a:off x="4721225" y="2244970"/>
            <a:ext cx="4041775" cy="457200"/>
          </a:xfrm>
          <a:prstGeom prst="rect">
            <a:avLst/>
          </a:prstGeom>
          <a:solidFill>
            <a:srgbClr val="328D96">
              <a:alpha val="24705"/>
            </a:srgbClr>
          </a:solidFill>
          <a:ln cap="flat" cmpd="sng" w="12700">
            <a:solidFill>
              <a:schemeClr val="accent2"/>
            </a:solidFill>
            <a:prstDash val="solid"/>
            <a:round/>
            <a:headEnd len="sm" w="sm" type="none"/>
            <a:tailEnd len="sm" w="sm" type="none"/>
          </a:ln>
        </p:spPr>
        <p:txBody>
          <a:bodyPr anchorCtr="0" anchor="ctr" bIns="45700" lIns="91425" spcFirstLastPara="1" rIns="91425" wrap="square" tIns="45700">
            <a:noAutofit/>
          </a:bodyPr>
          <a:lstStyle>
            <a:lvl1pPr indent="-228600" lvl="0" marL="457200" algn="l">
              <a:spcBef>
                <a:spcPts val="300"/>
              </a:spcBef>
              <a:spcAft>
                <a:spcPts val="0"/>
              </a:spcAft>
              <a:buSzPts val="1900"/>
              <a:buNone/>
              <a:defRPr b="1" sz="1900">
                <a:solidFill>
                  <a:srgbClr val="414141"/>
                </a:solidFill>
              </a:defRPr>
            </a:lvl1pPr>
            <a:lvl2pPr indent="-228600" lvl="1" marL="914400" algn="l">
              <a:spcBef>
                <a:spcPts val="300"/>
              </a:spcBef>
              <a:spcAft>
                <a:spcPts val="0"/>
              </a:spcAft>
              <a:buSzPts val="2000"/>
              <a:buNone/>
              <a:defRPr b="1" sz="2000"/>
            </a:lvl2pPr>
            <a:lvl3pPr indent="-228600" lvl="2" marL="1371600" algn="l">
              <a:spcBef>
                <a:spcPts val="300"/>
              </a:spcBef>
              <a:spcAft>
                <a:spcPts val="0"/>
              </a:spcAft>
              <a:buSzPts val="1800"/>
              <a:buNone/>
              <a:defRPr b="1" sz="1800"/>
            </a:lvl3pPr>
            <a:lvl4pPr indent="-228600" lvl="3" marL="1828800" algn="l">
              <a:spcBef>
                <a:spcPts val="300"/>
              </a:spcBef>
              <a:spcAft>
                <a:spcPts val="0"/>
              </a:spcAft>
              <a:buSzPts val="1600"/>
              <a:buNone/>
              <a:defRPr b="1" sz="1600"/>
            </a:lvl4pPr>
            <a:lvl5pPr indent="-228600" lvl="4" marL="2286000" algn="l">
              <a:spcBef>
                <a:spcPts val="300"/>
              </a:spcBef>
              <a:spcAft>
                <a:spcPts val="0"/>
              </a:spcAft>
              <a:buSzPts val="1600"/>
              <a:buNone/>
              <a:defRPr b="1" sz="16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68" name="Google Shape;68;p20"/>
          <p:cNvSpPr txBox="1"/>
          <p:nvPr>
            <p:ph idx="3" type="body"/>
          </p:nvPr>
        </p:nvSpPr>
        <p:spPr>
          <a:xfrm>
            <a:off x="381000" y="2708519"/>
            <a:ext cx="4041648" cy="3886200"/>
          </a:xfrm>
          <a:prstGeom prst="rect">
            <a:avLst/>
          </a:prstGeom>
          <a:noFill/>
          <a:ln>
            <a:noFill/>
          </a:ln>
        </p:spPr>
        <p:txBody>
          <a:bodyPr anchorCtr="0" anchor="t" bIns="45700" lIns="91425" spcFirstLastPara="1" rIns="91425" wrap="square" tIns="45700">
            <a:normAutofit/>
          </a:bodyPr>
          <a:lstStyle>
            <a:lvl1pPr indent="-355600" lvl="0" marL="457200" algn="l">
              <a:spcBef>
                <a:spcPts val="300"/>
              </a:spcBef>
              <a:spcAft>
                <a:spcPts val="0"/>
              </a:spcAft>
              <a:buSzPts val="2000"/>
              <a:buChar char="•"/>
              <a:defRPr sz="2000"/>
            </a:lvl1pPr>
            <a:lvl2pPr indent="-355600" lvl="1" marL="914400" algn="l">
              <a:spcBef>
                <a:spcPts val="300"/>
              </a:spcBef>
              <a:spcAft>
                <a:spcPts val="0"/>
              </a:spcAft>
              <a:buSzPts val="2000"/>
              <a:buChar char="▫"/>
              <a:defRPr sz="2000"/>
            </a:lvl2pPr>
            <a:lvl3pPr indent="-342900" lvl="2" marL="1371600" algn="l">
              <a:spcBef>
                <a:spcPts val="300"/>
              </a:spcBef>
              <a:spcAft>
                <a:spcPts val="0"/>
              </a:spcAft>
              <a:buSzPts val="1800"/>
              <a:buChar char="●"/>
              <a:defRPr sz="1800"/>
            </a:lvl3pPr>
            <a:lvl4pPr indent="-330200" lvl="3" marL="1828800" algn="l">
              <a:spcBef>
                <a:spcPts val="300"/>
              </a:spcBef>
              <a:spcAft>
                <a:spcPts val="0"/>
              </a:spcAft>
              <a:buSzPts val="1600"/>
              <a:buChar char="●"/>
              <a:defRPr sz="1600"/>
            </a:lvl4pPr>
            <a:lvl5pPr indent="-330200" lvl="4" marL="2286000" algn="l">
              <a:spcBef>
                <a:spcPts val="300"/>
              </a:spcBef>
              <a:spcAft>
                <a:spcPts val="0"/>
              </a:spcAft>
              <a:buSzPts val="1600"/>
              <a:buChar char="▫"/>
              <a:defRPr sz="16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69" name="Google Shape;69;p20"/>
          <p:cNvSpPr txBox="1"/>
          <p:nvPr>
            <p:ph idx="4" type="body"/>
          </p:nvPr>
        </p:nvSpPr>
        <p:spPr>
          <a:xfrm>
            <a:off x="4718304" y="2708519"/>
            <a:ext cx="4041775" cy="3886200"/>
          </a:xfrm>
          <a:prstGeom prst="rect">
            <a:avLst/>
          </a:prstGeom>
          <a:noFill/>
          <a:ln>
            <a:noFill/>
          </a:ln>
        </p:spPr>
        <p:txBody>
          <a:bodyPr anchorCtr="0" anchor="t" bIns="45700" lIns="91425" spcFirstLastPara="1" rIns="91425" wrap="square" tIns="45700">
            <a:normAutofit/>
          </a:bodyPr>
          <a:lstStyle>
            <a:lvl1pPr indent="-355600" lvl="0" marL="457200" algn="l">
              <a:spcBef>
                <a:spcPts val="300"/>
              </a:spcBef>
              <a:spcAft>
                <a:spcPts val="0"/>
              </a:spcAft>
              <a:buSzPts val="2000"/>
              <a:buChar char="•"/>
              <a:defRPr sz="2000"/>
            </a:lvl1pPr>
            <a:lvl2pPr indent="-355600" lvl="1" marL="914400" algn="l">
              <a:spcBef>
                <a:spcPts val="300"/>
              </a:spcBef>
              <a:spcAft>
                <a:spcPts val="0"/>
              </a:spcAft>
              <a:buSzPts val="2000"/>
              <a:buChar char="▫"/>
              <a:defRPr sz="2000"/>
            </a:lvl2pPr>
            <a:lvl3pPr indent="-342900" lvl="2" marL="1371600" algn="l">
              <a:spcBef>
                <a:spcPts val="300"/>
              </a:spcBef>
              <a:spcAft>
                <a:spcPts val="0"/>
              </a:spcAft>
              <a:buSzPts val="1800"/>
              <a:buChar char="●"/>
              <a:defRPr sz="1800"/>
            </a:lvl3pPr>
            <a:lvl4pPr indent="-330200" lvl="3" marL="1828800" algn="l">
              <a:spcBef>
                <a:spcPts val="300"/>
              </a:spcBef>
              <a:spcAft>
                <a:spcPts val="0"/>
              </a:spcAft>
              <a:buSzPts val="1600"/>
              <a:buChar char="●"/>
              <a:defRPr sz="1600"/>
            </a:lvl4pPr>
            <a:lvl5pPr indent="-330200" lvl="4" marL="2286000" algn="l">
              <a:spcBef>
                <a:spcPts val="300"/>
              </a:spcBef>
              <a:spcAft>
                <a:spcPts val="0"/>
              </a:spcAft>
              <a:buSzPts val="1600"/>
              <a:buChar char="▫"/>
              <a:defRPr sz="16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70" name="Google Shape;70;p20"/>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0"/>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
        <p:nvSpPr>
          <p:cNvPr id="72" name="Google Shape;72;p20"/>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3" name="Shape 73"/>
        <p:cNvGrpSpPr/>
        <p:nvPr/>
      </p:nvGrpSpPr>
      <p:grpSpPr>
        <a:xfrm>
          <a:off x="0" y="0"/>
          <a:ext cx="0" cy="0"/>
          <a:chOff x="0" y="0"/>
          <a:chExt cx="0" cy="0"/>
        </a:xfrm>
      </p:grpSpPr>
      <p:sp>
        <p:nvSpPr>
          <p:cNvPr id="74" name="Google Shape;74;p21"/>
          <p:cNvSpPr txBox="1"/>
          <p:nvPr>
            <p:ph type="title"/>
          </p:nvPr>
        </p:nvSpPr>
        <p:spPr>
          <a:xfrm>
            <a:off x="457200" y="1143000"/>
            <a:ext cx="8229600" cy="1069848"/>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4000"/>
              <a:buFont typeface="Trebuchet MS"/>
              <a:buNone/>
              <a:defRPr sz="40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21"/>
          <p:cNvSpPr txBox="1"/>
          <p:nvPr>
            <p:ph idx="10" type="dt"/>
          </p:nvPr>
        </p:nvSpPr>
        <p:spPr>
          <a:xfrm>
            <a:off x="6583680"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1"/>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1"/>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8" name="Shape 78"/>
        <p:cNvGrpSpPr/>
        <p:nvPr/>
      </p:nvGrpSpPr>
      <p:grpSpPr>
        <a:xfrm>
          <a:off x="0" y="0"/>
          <a:ext cx="0" cy="0"/>
          <a:chOff x="0" y="0"/>
          <a:chExt cx="0" cy="0"/>
        </a:xfrm>
      </p:grpSpPr>
      <p:sp>
        <p:nvSpPr>
          <p:cNvPr id="79" name="Google Shape;79;p22"/>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22"/>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22"/>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2" name="Shape 82"/>
        <p:cNvGrpSpPr/>
        <p:nvPr/>
      </p:nvGrpSpPr>
      <p:grpSpPr>
        <a:xfrm>
          <a:off x="0" y="0"/>
          <a:ext cx="0" cy="0"/>
          <a:chOff x="0" y="0"/>
          <a:chExt cx="0" cy="0"/>
        </a:xfrm>
      </p:grpSpPr>
      <p:sp>
        <p:nvSpPr>
          <p:cNvPr id="83" name="Google Shape;83;p23"/>
          <p:cNvSpPr txBox="1"/>
          <p:nvPr>
            <p:ph type="title"/>
          </p:nvPr>
        </p:nvSpPr>
        <p:spPr>
          <a:xfrm>
            <a:off x="5353496" y="1101970"/>
            <a:ext cx="3383280" cy="877824"/>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1800"/>
              <a:buFont typeface="Trebuchet MS"/>
              <a:buNone/>
              <a:defRPr b="1"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23"/>
          <p:cNvSpPr txBox="1"/>
          <p:nvPr>
            <p:ph idx="1" type="body"/>
          </p:nvPr>
        </p:nvSpPr>
        <p:spPr>
          <a:xfrm>
            <a:off x="5353496" y="2010727"/>
            <a:ext cx="3383280" cy="4617720"/>
          </a:xfrm>
          <a:prstGeom prst="rect">
            <a:avLst/>
          </a:prstGeom>
          <a:noFill/>
          <a:ln>
            <a:noFill/>
          </a:ln>
        </p:spPr>
        <p:txBody>
          <a:bodyPr anchorCtr="0" anchor="t" bIns="45700" lIns="91425" spcFirstLastPara="1" rIns="91425" wrap="square" tIns="45700">
            <a:normAutofit/>
          </a:bodyPr>
          <a:lstStyle>
            <a:lvl1pPr indent="-228600" lvl="0" marL="457200" algn="l">
              <a:spcBef>
                <a:spcPts val="300"/>
              </a:spcBef>
              <a:spcAft>
                <a:spcPts val="0"/>
              </a:spcAft>
              <a:buSzPts val="1400"/>
              <a:buNone/>
              <a:defRPr sz="1400"/>
            </a:lvl1pPr>
            <a:lvl2pPr indent="-228600" lvl="1" marL="914400" algn="l">
              <a:spcBef>
                <a:spcPts val="300"/>
              </a:spcBef>
              <a:spcAft>
                <a:spcPts val="0"/>
              </a:spcAft>
              <a:buSzPts val="1200"/>
              <a:buNone/>
              <a:defRPr sz="1200"/>
            </a:lvl2pPr>
            <a:lvl3pPr indent="-228600" lvl="2" marL="1371600" algn="l">
              <a:spcBef>
                <a:spcPts val="300"/>
              </a:spcBef>
              <a:spcAft>
                <a:spcPts val="0"/>
              </a:spcAft>
              <a:buSzPts val="1000"/>
              <a:buNone/>
              <a:defRPr sz="1000"/>
            </a:lvl3pPr>
            <a:lvl4pPr indent="-228600" lvl="3" marL="1828800" algn="l">
              <a:spcBef>
                <a:spcPts val="300"/>
              </a:spcBef>
              <a:spcAft>
                <a:spcPts val="0"/>
              </a:spcAft>
              <a:buSzPts val="900"/>
              <a:buNone/>
              <a:defRPr sz="900"/>
            </a:lvl4pPr>
            <a:lvl5pPr indent="-228600" lvl="4" marL="2286000" algn="l">
              <a:spcBef>
                <a:spcPts val="300"/>
              </a:spcBef>
              <a:spcAft>
                <a:spcPts val="0"/>
              </a:spcAft>
              <a:buSzPts val="900"/>
              <a:buNone/>
              <a:defRPr sz="9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85" name="Google Shape;85;p23"/>
          <p:cNvSpPr txBox="1"/>
          <p:nvPr>
            <p:ph idx="2" type="body"/>
          </p:nvPr>
        </p:nvSpPr>
        <p:spPr>
          <a:xfrm>
            <a:off x="152400" y="776287"/>
            <a:ext cx="5102352" cy="5852160"/>
          </a:xfrm>
          <a:prstGeom prst="rect">
            <a:avLst/>
          </a:prstGeom>
          <a:noFill/>
          <a:ln>
            <a:noFill/>
          </a:ln>
        </p:spPr>
        <p:txBody>
          <a:bodyPr anchorCtr="0" anchor="t" bIns="45700" lIns="91425" spcFirstLastPara="1" rIns="91425" wrap="square" tIns="45700">
            <a:normAutofit/>
          </a:bodyPr>
          <a:lstStyle>
            <a:lvl1pPr indent="-431800" lvl="0" marL="457200" algn="l">
              <a:spcBef>
                <a:spcPts val="300"/>
              </a:spcBef>
              <a:spcAft>
                <a:spcPts val="0"/>
              </a:spcAft>
              <a:buSzPts val="3200"/>
              <a:buChar char="•"/>
              <a:defRPr sz="3200"/>
            </a:lvl1pPr>
            <a:lvl2pPr indent="-406400" lvl="1" marL="914400" algn="l">
              <a:spcBef>
                <a:spcPts val="300"/>
              </a:spcBef>
              <a:spcAft>
                <a:spcPts val="0"/>
              </a:spcAft>
              <a:buSzPts val="2800"/>
              <a:buChar char="▫"/>
              <a:defRPr sz="2800"/>
            </a:lvl2pPr>
            <a:lvl3pPr indent="-381000" lvl="2" marL="1371600" algn="l">
              <a:spcBef>
                <a:spcPts val="300"/>
              </a:spcBef>
              <a:spcAft>
                <a:spcPts val="0"/>
              </a:spcAft>
              <a:buSzPts val="2400"/>
              <a:buChar char="●"/>
              <a:defRPr sz="2400"/>
            </a:lvl3pPr>
            <a:lvl4pPr indent="-355600" lvl="3" marL="1828800" algn="l">
              <a:spcBef>
                <a:spcPts val="300"/>
              </a:spcBef>
              <a:spcAft>
                <a:spcPts val="0"/>
              </a:spcAft>
              <a:buSzPts val="2000"/>
              <a:buChar char="●"/>
              <a:defRPr sz="2000"/>
            </a:lvl4pPr>
            <a:lvl5pPr indent="-355600" lvl="4" marL="2286000" algn="l">
              <a:spcBef>
                <a:spcPts val="300"/>
              </a:spcBef>
              <a:spcAft>
                <a:spcPts val="0"/>
              </a:spcAft>
              <a:buSzPts val="2000"/>
              <a:buChar char="▫"/>
              <a:defRPr sz="20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86" name="Google Shape;86;p23"/>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23"/>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23"/>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9" name="Shape 89"/>
        <p:cNvGrpSpPr/>
        <p:nvPr/>
      </p:nvGrpSpPr>
      <p:grpSpPr>
        <a:xfrm>
          <a:off x="0" y="0"/>
          <a:ext cx="0" cy="0"/>
          <a:chOff x="0" y="0"/>
          <a:chExt cx="0" cy="0"/>
        </a:xfrm>
      </p:grpSpPr>
      <p:sp>
        <p:nvSpPr>
          <p:cNvPr id="90" name="Google Shape;90;p24"/>
          <p:cNvSpPr txBox="1"/>
          <p:nvPr>
            <p:ph type="title"/>
          </p:nvPr>
        </p:nvSpPr>
        <p:spPr>
          <a:xfrm rot="-5400000">
            <a:off x="3393017" y="3156577"/>
            <a:ext cx="4681637" cy="586803"/>
          </a:xfrm>
          <a:prstGeom prst="rect">
            <a:avLst/>
          </a:prstGeom>
          <a:noFill/>
          <a:ln>
            <a:noFill/>
          </a:ln>
        </p:spPr>
        <p:txBody>
          <a:bodyPr anchorCtr="0" anchor="t" bIns="45700" lIns="45700" spcFirstLastPara="1" rIns="45700" wrap="square" tIns="0">
            <a:normAutofit/>
          </a:bodyPr>
          <a:lstStyle>
            <a:lvl1pPr lvl="0" algn="ctr">
              <a:spcBef>
                <a:spcPts val="0"/>
              </a:spcBef>
              <a:spcAft>
                <a:spcPts val="0"/>
              </a:spcAft>
              <a:buClr>
                <a:schemeClr val="dk2"/>
              </a:buClr>
              <a:buSzPts val="2000"/>
              <a:buFont typeface="Trebuchet MS"/>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 name="Google Shape;91;p24"/>
          <p:cNvSpPr/>
          <p:nvPr>
            <p:ph idx="2" type="pic"/>
          </p:nvPr>
        </p:nvSpPr>
        <p:spPr>
          <a:xfrm>
            <a:off x="403671" y="1143000"/>
            <a:ext cx="4572000" cy="4572000"/>
          </a:xfrm>
          <a:prstGeom prst="rect">
            <a:avLst/>
          </a:prstGeom>
          <a:solidFill>
            <a:srgbClr val="EAEAEA"/>
          </a:solidFill>
          <a:ln cap="flat" cmpd="sng" w="50800">
            <a:solidFill>
              <a:srgbClr val="FFFFFF"/>
            </a:solidFill>
            <a:prstDash val="solid"/>
            <a:miter lim="800000"/>
            <a:headEnd len="sm" w="sm" type="none"/>
            <a:tailEnd len="sm" w="sm" type="none"/>
          </a:ln>
          <a:effectLst>
            <a:outerShdw blurRad="57150" rotWithShape="0" algn="tl" dir="4800000" dist="31750">
              <a:srgbClr val="000000">
                <a:alpha val="24705"/>
              </a:srgbClr>
            </a:outerShdw>
          </a:effectLst>
        </p:spPr>
      </p:sp>
      <p:sp>
        <p:nvSpPr>
          <p:cNvPr id="92" name="Google Shape;92;p24"/>
          <p:cNvSpPr txBox="1"/>
          <p:nvPr>
            <p:ph idx="1" type="body"/>
          </p:nvPr>
        </p:nvSpPr>
        <p:spPr>
          <a:xfrm>
            <a:off x="6088443" y="3274308"/>
            <a:ext cx="2590800" cy="2516489"/>
          </a:xfrm>
          <a:prstGeom prst="rect">
            <a:avLst/>
          </a:prstGeom>
          <a:noFill/>
          <a:ln>
            <a:noFill/>
          </a:ln>
        </p:spPr>
        <p:txBody>
          <a:bodyPr anchorCtr="0" anchor="t" bIns="45700" lIns="0" spcFirstLastPara="1" rIns="45700" wrap="square" tIns="0">
            <a:normAutofit/>
          </a:bodyPr>
          <a:lstStyle>
            <a:lvl1pPr indent="-228600" lvl="0" marL="457200" algn="l">
              <a:lnSpc>
                <a:spcPct val="100000"/>
              </a:lnSpc>
              <a:spcBef>
                <a:spcPts val="0"/>
              </a:spcBef>
              <a:spcAft>
                <a:spcPts val="0"/>
              </a:spcAft>
              <a:buSzPts val="1300"/>
              <a:buFont typeface="Georgia"/>
              <a:buNone/>
              <a:defRPr sz="1300"/>
            </a:lvl1pPr>
            <a:lvl2pPr indent="-228600" lvl="1" marL="914400" algn="l">
              <a:spcBef>
                <a:spcPts val="300"/>
              </a:spcBef>
              <a:spcAft>
                <a:spcPts val="0"/>
              </a:spcAft>
              <a:buSzPts val="1200"/>
              <a:buFont typeface="Georgia"/>
              <a:buNone/>
              <a:defRPr sz="1200"/>
            </a:lvl2pPr>
            <a:lvl3pPr indent="-228600" lvl="2" marL="1371600" algn="l">
              <a:spcBef>
                <a:spcPts val="300"/>
              </a:spcBef>
              <a:spcAft>
                <a:spcPts val="0"/>
              </a:spcAft>
              <a:buSzPts val="1000"/>
              <a:buFont typeface="Georgia"/>
              <a:buNone/>
              <a:defRPr sz="1000"/>
            </a:lvl3pPr>
            <a:lvl4pPr indent="-228600" lvl="3" marL="1828800" algn="l">
              <a:spcBef>
                <a:spcPts val="300"/>
              </a:spcBef>
              <a:spcAft>
                <a:spcPts val="0"/>
              </a:spcAft>
              <a:buSzPts val="900"/>
              <a:buFont typeface="Georgia"/>
              <a:buNone/>
              <a:defRPr sz="900"/>
            </a:lvl4pPr>
            <a:lvl5pPr indent="-228600" lvl="4" marL="2286000" algn="l">
              <a:spcBef>
                <a:spcPts val="300"/>
              </a:spcBef>
              <a:spcAft>
                <a:spcPts val="0"/>
              </a:spcAft>
              <a:buSzPts val="900"/>
              <a:buFont typeface="Georgia"/>
              <a:buNone/>
              <a:defRPr sz="9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93" name="Google Shape;93;p24"/>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24"/>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24"/>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6" name="Shape 96"/>
        <p:cNvGrpSpPr/>
        <p:nvPr/>
      </p:nvGrpSpPr>
      <p:grpSpPr>
        <a:xfrm>
          <a:off x="0" y="0"/>
          <a:ext cx="0" cy="0"/>
          <a:chOff x="0" y="0"/>
          <a:chExt cx="0" cy="0"/>
        </a:xfrm>
      </p:grpSpPr>
      <p:sp>
        <p:nvSpPr>
          <p:cNvPr id="97" name="Google Shape;97;p25"/>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25"/>
          <p:cNvSpPr txBox="1"/>
          <p:nvPr>
            <p:ph idx="1" type="body"/>
          </p:nvPr>
        </p:nvSpPr>
        <p:spPr>
          <a:xfrm rot="5400000">
            <a:off x="2409444" y="297180"/>
            <a:ext cx="4325112"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00"/>
              </a:spcBef>
              <a:spcAft>
                <a:spcPts val="0"/>
              </a:spcAft>
              <a:buSzPts val="1800"/>
              <a:buChar char="•"/>
              <a:defRPr/>
            </a:lvl1pPr>
            <a:lvl2pPr indent="-342900" lvl="1" marL="914400" algn="l">
              <a:spcBef>
                <a:spcPts val="300"/>
              </a:spcBef>
              <a:spcAft>
                <a:spcPts val="0"/>
              </a:spcAft>
              <a:buSzPts val="1800"/>
              <a:buChar char="▫"/>
              <a:defRPr/>
            </a:lvl2pPr>
            <a:lvl3pPr indent="-342900" lvl="2" marL="1371600" algn="l">
              <a:spcBef>
                <a:spcPts val="300"/>
              </a:spcBef>
              <a:spcAft>
                <a:spcPts val="0"/>
              </a:spcAft>
              <a:buSzPts val="1800"/>
              <a:buChar char="●"/>
              <a:defRPr/>
            </a:lvl3pPr>
            <a:lvl4pPr indent="-342900" lvl="3" marL="1828800" algn="l">
              <a:spcBef>
                <a:spcPts val="300"/>
              </a:spcBef>
              <a:spcAft>
                <a:spcPts val="0"/>
              </a:spcAft>
              <a:buSzPts val="1800"/>
              <a:buChar char="●"/>
              <a:defRPr/>
            </a:lvl4pPr>
            <a:lvl5pPr indent="-342900" lvl="4" marL="2286000" algn="l">
              <a:spcBef>
                <a:spcPts val="300"/>
              </a:spcBef>
              <a:spcAft>
                <a:spcPts val="0"/>
              </a:spcAft>
              <a:buSzPts val="1800"/>
              <a:buChar char="▫"/>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99" name="Google Shape;99;p25"/>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5"/>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25"/>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02" name="Shape 102"/>
        <p:cNvGrpSpPr/>
        <p:nvPr/>
      </p:nvGrpSpPr>
      <p:grpSpPr>
        <a:xfrm>
          <a:off x="0" y="0"/>
          <a:ext cx="0" cy="0"/>
          <a:chOff x="0" y="0"/>
          <a:chExt cx="0" cy="0"/>
        </a:xfrm>
      </p:grpSpPr>
      <p:sp>
        <p:nvSpPr>
          <p:cNvPr id="103" name="Google Shape;103;p26"/>
          <p:cNvSpPr txBox="1"/>
          <p:nvPr>
            <p:ph type="title"/>
          </p:nvPr>
        </p:nvSpPr>
        <p:spPr>
          <a:xfrm rot="5400000">
            <a:off x="4991100" y="2933700"/>
            <a:ext cx="5486400" cy="1905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26"/>
          <p:cNvSpPr txBox="1"/>
          <p:nvPr>
            <p:ph idx="1" type="body"/>
          </p:nvPr>
        </p:nvSpPr>
        <p:spPr>
          <a:xfrm rot="5400000">
            <a:off x="838200" y="762000"/>
            <a:ext cx="5486400" cy="6248400"/>
          </a:xfrm>
          <a:prstGeom prst="rect">
            <a:avLst/>
          </a:prstGeom>
          <a:noFill/>
          <a:ln>
            <a:noFill/>
          </a:ln>
        </p:spPr>
        <p:txBody>
          <a:bodyPr anchorCtr="0" anchor="t" bIns="45700" lIns="91425" spcFirstLastPara="1" rIns="91425" wrap="square" tIns="45700">
            <a:normAutofit/>
          </a:bodyPr>
          <a:lstStyle>
            <a:lvl1pPr indent="-342900" lvl="0" marL="457200" algn="l">
              <a:spcBef>
                <a:spcPts val="300"/>
              </a:spcBef>
              <a:spcAft>
                <a:spcPts val="0"/>
              </a:spcAft>
              <a:buSzPts val="1800"/>
              <a:buChar char="•"/>
              <a:defRPr/>
            </a:lvl1pPr>
            <a:lvl2pPr indent="-342900" lvl="1" marL="914400" algn="l">
              <a:spcBef>
                <a:spcPts val="300"/>
              </a:spcBef>
              <a:spcAft>
                <a:spcPts val="0"/>
              </a:spcAft>
              <a:buSzPts val="1800"/>
              <a:buChar char="▫"/>
              <a:defRPr/>
            </a:lvl2pPr>
            <a:lvl3pPr indent="-342900" lvl="2" marL="1371600" algn="l">
              <a:spcBef>
                <a:spcPts val="300"/>
              </a:spcBef>
              <a:spcAft>
                <a:spcPts val="0"/>
              </a:spcAft>
              <a:buSzPts val="1800"/>
              <a:buChar char="●"/>
              <a:defRPr/>
            </a:lvl3pPr>
            <a:lvl4pPr indent="-342900" lvl="3" marL="1828800" algn="l">
              <a:spcBef>
                <a:spcPts val="300"/>
              </a:spcBef>
              <a:spcAft>
                <a:spcPts val="0"/>
              </a:spcAft>
              <a:buSzPts val="1800"/>
              <a:buChar char="●"/>
              <a:defRPr/>
            </a:lvl4pPr>
            <a:lvl5pPr indent="-342900" lvl="4" marL="2286000" algn="l">
              <a:spcBef>
                <a:spcPts val="300"/>
              </a:spcBef>
              <a:spcAft>
                <a:spcPts val="0"/>
              </a:spcAft>
              <a:buSzPts val="1800"/>
              <a:buChar char="▫"/>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105" name="Google Shape;105;p26"/>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6"/>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6"/>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5"/>
          <p:cNvSpPr/>
          <p:nvPr/>
        </p:nvSpPr>
        <p:spPr>
          <a:xfrm>
            <a:off x="1" y="366818"/>
            <a:ext cx="9144000" cy="84407"/>
          </a:xfrm>
          <a:prstGeom prst="rect">
            <a:avLst/>
          </a:prstGeom>
          <a:solidFill>
            <a:schemeClr val="accent2">
              <a:alpha val="4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1" name="Google Shape;11;p15"/>
          <p:cNvSpPr/>
          <p:nvPr/>
        </p:nvSpPr>
        <p:spPr>
          <a:xfrm>
            <a:off x="0" y="-1"/>
            <a:ext cx="9144000" cy="310663"/>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2" name="Google Shape;12;p15"/>
          <p:cNvSpPr/>
          <p:nvPr/>
        </p:nvSpPr>
        <p:spPr>
          <a:xfrm>
            <a:off x="0" y="308276"/>
            <a:ext cx="9144001" cy="9144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3" name="Google Shape;13;p15"/>
          <p:cNvSpPr/>
          <p:nvPr/>
        </p:nvSpPr>
        <p:spPr>
          <a:xfrm flipH="1" rot="10800000">
            <a:off x="5410182" y="360246"/>
            <a:ext cx="3733819" cy="91087"/>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4" name="Google Shape;14;p15"/>
          <p:cNvSpPr/>
          <p:nvPr/>
        </p:nvSpPr>
        <p:spPr>
          <a:xfrm flipH="1" rot="10800000">
            <a:off x="5410200" y="440112"/>
            <a:ext cx="3733801" cy="180035"/>
          </a:xfrm>
          <a:prstGeom prst="rect">
            <a:avLst/>
          </a:prstGeom>
          <a:solidFill>
            <a:schemeClr val="accent2">
              <a:alpha val="4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5" name="Google Shape;15;p15"/>
          <p:cNvSpPr/>
          <p:nvPr/>
        </p:nvSpPr>
        <p:spPr>
          <a:xfrm>
            <a:off x="5407339" y="497504"/>
            <a:ext cx="3063240" cy="27432"/>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6" name="Google Shape;16;p15"/>
          <p:cNvSpPr/>
          <p:nvPr/>
        </p:nvSpPr>
        <p:spPr>
          <a:xfrm>
            <a:off x="7373646" y="588943"/>
            <a:ext cx="1600200" cy="36576"/>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7" name="Google Shape;17;p15"/>
          <p:cNvSpPr/>
          <p:nvPr/>
        </p:nvSpPr>
        <p:spPr>
          <a:xfrm>
            <a:off x="9084966" y="-2001"/>
            <a:ext cx="57626" cy="621792"/>
          </a:xfrm>
          <a:prstGeom prst="rect">
            <a:avLst/>
          </a:prstGeom>
          <a:solidFill>
            <a:srgbClr val="FFFFFF">
              <a:alpha val="6470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8" name="Google Shape;18;p15"/>
          <p:cNvSpPr/>
          <p:nvPr/>
        </p:nvSpPr>
        <p:spPr>
          <a:xfrm>
            <a:off x="9044481" y="-2001"/>
            <a:ext cx="27432" cy="621792"/>
          </a:xfrm>
          <a:prstGeom prst="rect">
            <a:avLst/>
          </a:prstGeom>
          <a:solidFill>
            <a:srgbClr val="FFFFFF">
              <a:alpha val="6470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9" name="Google Shape;19;p15"/>
          <p:cNvSpPr/>
          <p:nvPr/>
        </p:nvSpPr>
        <p:spPr>
          <a:xfrm>
            <a:off x="9025428" y="-2001"/>
            <a:ext cx="9144" cy="621792"/>
          </a:xfrm>
          <a:prstGeom prst="rect">
            <a:avLst/>
          </a:prstGeom>
          <a:solidFill>
            <a:srgbClr val="FFFFFF">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20" name="Google Shape;20;p15"/>
          <p:cNvSpPr/>
          <p:nvPr/>
        </p:nvSpPr>
        <p:spPr>
          <a:xfrm>
            <a:off x="8975423" y="-2001"/>
            <a:ext cx="27432" cy="621792"/>
          </a:xfrm>
          <a:prstGeom prst="rect">
            <a:avLst/>
          </a:prstGeom>
          <a:solidFill>
            <a:srgbClr val="FFFFFF">
              <a:alpha val="4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21" name="Google Shape;21;p15"/>
          <p:cNvSpPr/>
          <p:nvPr/>
        </p:nvSpPr>
        <p:spPr>
          <a:xfrm>
            <a:off x="8915677" y="380"/>
            <a:ext cx="54864" cy="585216"/>
          </a:xfrm>
          <a:prstGeom prst="rect">
            <a:avLst/>
          </a:prstGeom>
          <a:solidFill>
            <a:srgbClr val="FFFFFF">
              <a:alpha val="2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22" name="Google Shape;22;p15"/>
          <p:cNvSpPr/>
          <p:nvPr/>
        </p:nvSpPr>
        <p:spPr>
          <a:xfrm>
            <a:off x="8873475" y="380"/>
            <a:ext cx="9144" cy="585216"/>
          </a:xfrm>
          <a:prstGeom prst="rect">
            <a:avLst/>
          </a:prstGeom>
          <a:solidFill>
            <a:srgbClr val="FFFFFF">
              <a:alpha val="2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23" name="Google Shape;23;p15"/>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chemeClr val="dk2"/>
              </a:buClr>
              <a:buSzPts val="4000"/>
              <a:buFont typeface="Trebuchet MS"/>
              <a:buNone/>
              <a:defRPr b="0" i="0" sz="4000" u="none" cap="none" strike="noStrike">
                <a:solidFill>
                  <a:schemeClr val="dk2"/>
                </a:solidFill>
                <a:latin typeface="Trebuchet MS"/>
                <a:ea typeface="Trebuchet MS"/>
                <a:cs typeface="Trebuchet MS"/>
                <a:sym typeface="Trebuchet M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 name="Google Shape;24;p15"/>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lvl1pPr indent="-406400" lvl="0" marL="457200" marR="0" rtl="0" algn="l">
              <a:spcBef>
                <a:spcPts val="300"/>
              </a:spcBef>
              <a:spcAft>
                <a:spcPts val="0"/>
              </a:spcAft>
              <a:buClr>
                <a:schemeClr val="accent3"/>
              </a:buClr>
              <a:buSzPts val="2800"/>
              <a:buFont typeface="Georgia"/>
              <a:buChar char="•"/>
              <a:defRPr b="0" i="0" sz="2800" u="none" cap="none" strike="noStrike">
                <a:solidFill>
                  <a:schemeClr val="dk1"/>
                </a:solidFill>
                <a:latin typeface="Georgia"/>
                <a:ea typeface="Georgia"/>
                <a:cs typeface="Georgia"/>
                <a:sym typeface="Georgia"/>
              </a:defRPr>
            </a:lvl1pPr>
            <a:lvl2pPr indent="-393700" lvl="1" marL="914400" marR="0" rtl="0" algn="l">
              <a:spcBef>
                <a:spcPts val="300"/>
              </a:spcBef>
              <a:spcAft>
                <a:spcPts val="0"/>
              </a:spcAft>
              <a:buClr>
                <a:schemeClr val="accent2"/>
              </a:buClr>
              <a:buSzPts val="2600"/>
              <a:buFont typeface="Georgia"/>
              <a:buChar char="▫"/>
              <a:defRPr b="0" i="0" sz="2600" u="none" cap="none" strike="noStrike">
                <a:solidFill>
                  <a:schemeClr val="accent2"/>
                </a:solidFill>
                <a:latin typeface="Georgia"/>
                <a:ea typeface="Georgia"/>
                <a:cs typeface="Georgia"/>
                <a:sym typeface="Georgia"/>
              </a:defRPr>
            </a:lvl2pPr>
            <a:lvl3pPr indent="-381000" lvl="2" marL="1371600" marR="0" rtl="0" algn="l">
              <a:spcBef>
                <a:spcPts val="300"/>
              </a:spcBef>
              <a:spcAft>
                <a:spcPts val="0"/>
              </a:spcAft>
              <a:buClr>
                <a:schemeClr val="accent1"/>
              </a:buClr>
              <a:buSzPts val="2400"/>
              <a:buFont typeface="Noto Sans Symbols"/>
              <a:buChar char="●"/>
              <a:defRPr b="0" i="0" sz="2400" u="none" cap="none" strike="noStrike">
                <a:solidFill>
                  <a:schemeClr val="accent1"/>
                </a:solidFill>
                <a:latin typeface="Georgia"/>
                <a:ea typeface="Georgia"/>
                <a:cs typeface="Georgia"/>
                <a:sym typeface="Georgia"/>
              </a:defRPr>
            </a:lvl3pPr>
            <a:lvl4pPr indent="-368300" lvl="3" marL="1828800" marR="0" rtl="0" algn="l">
              <a:spcBef>
                <a:spcPts val="300"/>
              </a:spcBef>
              <a:spcAft>
                <a:spcPts val="0"/>
              </a:spcAft>
              <a:buClr>
                <a:schemeClr val="accent1"/>
              </a:buClr>
              <a:buSzPts val="2200"/>
              <a:buFont typeface="Noto Sans Symbols"/>
              <a:buChar char="●"/>
              <a:defRPr b="0" i="0" sz="2200" u="none" cap="none" strike="noStrike">
                <a:solidFill>
                  <a:schemeClr val="accent1"/>
                </a:solidFill>
                <a:latin typeface="Georgia"/>
                <a:ea typeface="Georgia"/>
                <a:cs typeface="Georgia"/>
                <a:sym typeface="Georgia"/>
              </a:defRPr>
            </a:lvl4pPr>
            <a:lvl5pPr indent="-355600" lvl="4" marL="2286000" marR="0" rtl="0" algn="l">
              <a:spcBef>
                <a:spcPts val="300"/>
              </a:spcBef>
              <a:spcAft>
                <a:spcPts val="0"/>
              </a:spcAft>
              <a:buClr>
                <a:schemeClr val="accent3"/>
              </a:buClr>
              <a:buSzPts val="2000"/>
              <a:buFont typeface="Georgia"/>
              <a:buChar char="▫"/>
              <a:defRPr b="0" i="0" sz="2000" u="none" cap="none" strike="noStrike">
                <a:solidFill>
                  <a:schemeClr val="accent3"/>
                </a:solidFill>
                <a:latin typeface="Georgia"/>
                <a:ea typeface="Georgia"/>
                <a:cs typeface="Georgia"/>
                <a:sym typeface="Georgia"/>
              </a:defRPr>
            </a:lvl5pPr>
            <a:lvl6pPr indent="-342900" lvl="5" marL="2743200" marR="0" rtl="0" algn="l">
              <a:spcBef>
                <a:spcPts val="300"/>
              </a:spcBef>
              <a:spcAft>
                <a:spcPts val="0"/>
              </a:spcAft>
              <a:buClr>
                <a:schemeClr val="accent3"/>
              </a:buClr>
              <a:buSzPts val="1800"/>
              <a:buFont typeface="Georgia"/>
              <a:buChar char="▫"/>
              <a:defRPr b="0" i="0" sz="1800" u="none" cap="none" strike="noStrike">
                <a:solidFill>
                  <a:schemeClr val="accent3"/>
                </a:solidFill>
                <a:latin typeface="Georgia"/>
                <a:ea typeface="Georgia"/>
                <a:cs typeface="Georgia"/>
                <a:sym typeface="Georgia"/>
              </a:defRPr>
            </a:lvl6pPr>
            <a:lvl7pPr indent="-330200" lvl="6" marL="3200400" marR="0" rtl="0" algn="l">
              <a:spcBef>
                <a:spcPts val="300"/>
              </a:spcBef>
              <a:spcAft>
                <a:spcPts val="0"/>
              </a:spcAft>
              <a:buClr>
                <a:schemeClr val="accent3"/>
              </a:buClr>
              <a:buSzPts val="1600"/>
              <a:buFont typeface="Georgia"/>
              <a:buChar char="▫"/>
              <a:defRPr b="0" i="0" sz="1600" u="none" cap="none" strike="noStrike">
                <a:solidFill>
                  <a:schemeClr val="accent3"/>
                </a:solidFill>
                <a:latin typeface="Georgia"/>
                <a:ea typeface="Georgia"/>
                <a:cs typeface="Georgia"/>
                <a:sym typeface="Georgia"/>
              </a:defRPr>
            </a:lvl7pPr>
            <a:lvl8pPr indent="-323850" lvl="7" marL="3657600" marR="0" rtl="0" algn="l">
              <a:spcBef>
                <a:spcPts val="300"/>
              </a:spcBef>
              <a:spcAft>
                <a:spcPts val="0"/>
              </a:spcAft>
              <a:buClr>
                <a:schemeClr val="accent3"/>
              </a:buClr>
              <a:buSzPts val="1500"/>
              <a:buFont typeface="Georgia"/>
              <a:buChar char="◦"/>
              <a:defRPr b="0" i="0" sz="1500" u="none" cap="none" strike="noStrike">
                <a:solidFill>
                  <a:schemeClr val="accent3"/>
                </a:solidFill>
                <a:latin typeface="Georgia"/>
                <a:ea typeface="Georgia"/>
                <a:cs typeface="Georgia"/>
                <a:sym typeface="Georgia"/>
              </a:defRPr>
            </a:lvl8pPr>
            <a:lvl9pPr indent="-317500" lvl="8" marL="4114800" marR="0" rtl="0" algn="l">
              <a:spcBef>
                <a:spcPts val="300"/>
              </a:spcBef>
              <a:spcAft>
                <a:spcPts val="0"/>
              </a:spcAft>
              <a:buClr>
                <a:schemeClr val="accent3"/>
              </a:buClr>
              <a:buSzPts val="1400"/>
              <a:buFont typeface="Georgia"/>
              <a:buChar char="◦"/>
              <a:defRPr b="0" i="0" sz="1400" u="none" cap="none" strike="noStrike">
                <a:solidFill>
                  <a:schemeClr val="accent3"/>
                </a:solidFill>
                <a:latin typeface="Georgia"/>
                <a:ea typeface="Georgia"/>
                <a:cs typeface="Georgia"/>
                <a:sym typeface="Georgia"/>
              </a:defRPr>
            </a:lvl9pPr>
          </a:lstStyle>
          <a:p/>
        </p:txBody>
      </p:sp>
      <p:sp>
        <p:nvSpPr>
          <p:cNvPr id="25" name="Google Shape;25;p15"/>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chemeClr val="accent2"/>
                </a:solidFill>
                <a:latin typeface="Georgia"/>
                <a:ea typeface="Georgia"/>
                <a:cs typeface="Georgia"/>
                <a:sym typeface="Georgia"/>
              </a:defRPr>
            </a:lvl1pPr>
            <a:lvl2pPr lvl="1"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2pPr>
            <a:lvl3pPr lvl="2"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3pPr>
            <a:lvl4pPr lvl="3"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4pPr>
            <a:lvl5pPr lvl="4"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5pPr>
            <a:lvl6pPr lvl="5"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6pPr>
            <a:lvl7pPr lvl="6"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7pPr>
            <a:lvl8pPr lvl="7"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8pPr>
            <a:lvl9pPr lvl="8"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9pPr>
          </a:lstStyle>
          <a:p/>
        </p:txBody>
      </p:sp>
      <p:sp>
        <p:nvSpPr>
          <p:cNvPr id="26" name="Google Shape;26;p15"/>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800" u="none" cap="none" strike="noStrike">
                <a:solidFill>
                  <a:schemeClr val="accent2"/>
                </a:solidFill>
                <a:latin typeface="Georgia"/>
                <a:ea typeface="Georgia"/>
                <a:cs typeface="Georgia"/>
                <a:sym typeface="Georgia"/>
              </a:defRPr>
            </a:lvl1pPr>
            <a:lvl2pPr lvl="1"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2pPr>
            <a:lvl3pPr lvl="2"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3pPr>
            <a:lvl4pPr lvl="3"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4pPr>
            <a:lvl5pPr lvl="4"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5pPr>
            <a:lvl6pPr lvl="5"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6pPr>
            <a:lvl7pPr lvl="6"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7pPr>
            <a:lvl8pPr lvl="7"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8pPr>
            <a:lvl9pPr lvl="8"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9pPr>
          </a:lstStyle>
          <a:p/>
        </p:txBody>
      </p:sp>
      <p:sp>
        <p:nvSpPr>
          <p:cNvPr id="27" name="Google Shape;27;p15"/>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i="0" sz="1800" u="none" cap="none" strike="noStrike">
                <a:solidFill>
                  <a:srgbClr val="FFFFFF"/>
                </a:solidFill>
                <a:latin typeface="Georgia"/>
                <a:ea typeface="Georgia"/>
                <a:cs typeface="Georgia"/>
                <a:sym typeface="Georgia"/>
              </a:defRPr>
            </a:lvl1pPr>
            <a:lvl2pPr indent="0" lvl="1" marL="0" marR="0" rtl="0" algn="r">
              <a:spcBef>
                <a:spcPts val="0"/>
              </a:spcBef>
              <a:buNone/>
              <a:defRPr b="0" i="0" sz="1800" u="none" cap="none" strike="noStrike">
                <a:solidFill>
                  <a:srgbClr val="FFFFFF"/>
                </a:solidFill>
                <a:latin typeface="Georgia"/>
                <a:ea typeface="Georgia"/>
                <a:cs typeface="Georgia"/>
                <a:sym typeface="Georgia"/>
              </a:defRPr>
            </a:lvl2pPr>
            <a:lvl3pPr indent="0" lvl="2" marL="0" marR="0" rtl="0" algn="r">
              <a:spcBef>
                <a:spcPts val="0"/>
              </a:spcBef>
              <a:buNone/>
              <a:defRPr b="0" i="0" sz="1800" u="none" cap="none" strike="noStrike">
                <a:solidFill>
                  <a:srgbClr val="FFFFFF"/>
                </a:solidFill>
                <a:latin typeface="Georgia"/>
                <a:ea typeface="Georgia"/>
                <a:cs typeface="Georgia"/>
                <a:sym typeface="Georgia"/>
              </a:defRPr>
            </a:lvl3pPr>
            <a:lvl4pPr indent="0" lvl="3" marL="0" marR="0" rtl="0" algn="r">
              <a:spcBef>
                <a:spcPts val="0"/>
              </a:spcBef>
              <a:buNone/>
              <a:defRPr b="0" i="0" sz="1800" u="none" cap="none" strike="noStrike">
                <a:solidFill>
                  <a:srgbClr val="FFFFFF"/>
                </a:solidFill>
                <a:latin typeface="Georgia"/>
                <a:ea typeface="Georgia"/>
                <a:cs typeface="Georgia"/>
                <a:sym typeface="Georgia"/>
              </a:defRPr>
            </a:lvl4pPr>
            <a:lvl5pPr indent="0" lvl="4" marL="0" marR="0" rtl="0" algn="r">
              <a:spcBef>
                <a:spcPts val="0"/>
              </a:spcBef>
              <a:buNone/>
              <a:defRPr b="0" i="0" sz="1800" u="none" cap="none" strike="noStrike">
                <a:solidFill>
                  <a:srgbClr val="FFFFFF"/>
                </a:solidFill>
                <a:latin typeface="Georgia"/>
                <a:ea typeface="Georgia"/>
                <a:cs typeface="Georgia"/>
                <a:sym typeface="Georgia"/>
              </a:defRPr>
            </a:lvl5pPr>
            <a:lvl6pPr indent="0" lvl="5" marL="0" marR="0" rtl="0" algn="r">
              <a:spcBef>
                <a:spcPts val="0"/>
              </a:spcBef>
              <a:buNone/>
              <a:defRPr b="0" i="0" sz="1800" u="none" cap="none" strike="noStrike">
                <a:solidFill>
                  <a:srgbClr val="FFFFFF"/>
                </a:solidFill>
                <a:latin typeface="Georgia"/>
                <a:ea typeface="Georgia"/>
                <a:cs typeface="Georgia"/>
                <a:sym typeface="Georgia"/>
              </a:defRPr>
            </a:lvl6pPr>
            <a:lvl7pPr indent="0" lvl="6" marL="0" marR="0" rtl="0" algn="r">
              <a:spcBef>
                <a:spcPts val="0"/>
              </a:spcBef>
              <a:buNone/>
              <a:defRPr b="0" i="0" sz="1800" u="none" cap="none" strike="noStrike">
                <a:solidFill>
                  <a:srgbClr val="FFFFFF"/>
                </a:solidFill>
                <a:latin typeface="Georgia"/>
                <a:ea typeface="Georgia"/>
                <a:cs typeface="Georgia"/>
                <a:sym typeface="Georgia"/>
              </a:defRPr>
            </a:lvl7pPr>
            <a:lvl8pPr indent="0" lvl="7" marL="0" marR="0" rtl="0" algn="r">
              <a:spcBef>
                <a:spcPts val="0"/>
              </a:spcBef>
              <a:buNone/>
              <a:defRPr b="0" i="0" sz="1800" u="none" cap="none" strike="noStrike">
                <a:solidFill>
                  <a:srgbClr val="FFFFFF"/>
                </a:solidFill>
                <a:latin typeface="Georgia"/>
                <a:ea typeface="Georgia"/>
                <a:cs typeface="Georgia"/>
                <a:sym typeface="Georgia"/>
              </a:defRPr>
            </a:lvl8pPr>
            <a:lvl9pPr indent="0" lvl="8" marL="0" marR="0" rtl="0" algn="r">
              <a:spcBef>
                <a:spcPts val="0"/>
              </a:spcBef>
              <a:buNone/>
              <a:defRPr b="0" i="0" sz="1800" u="none" cap="none" strike="noStrike">
                <a:solidFill>
                  <a:srgbClr val="FFFFFF"/>
                </a:solidFill>
                <a:latin typeface="Georgia"/>
                <a:ea typeface="Georgia"/>
                <a:cs typeface="Georgia"/>
                <a:sym typeface="Georgia"/>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
          <p:cNvSpPr txBox="1"/>
          <p:nvPr>
            <p:ph type="ctrTitle"/>
          </p:nvPr>
        </p:nvSpPr>
        <p:spPr>
          <a:xfrm>
            <a:off x="457200" y="2401887"/>
            <a:ext cx="8458200" cy="1470025"/>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5400"/>
              <a:buFont typeface="Trebuchet MS"/>
              <a:buNone/>
            </a:pPr>
            <a:r>
              <a:rPr lang="en-CA" sz="5400"/>
              <a:t>Customer Service</a:t>
            </a:r>
            <a:endParaRPr sz="5400"/>
          </a:p>
        </p:txBody>
      </p:sp>
      <p:sp>
        <p:nvSpPr>
          <p:cNvPr id="113" name="Google Shape;113;p1"/>
          <p:cNvSpPr txBox="1"/>
          <p:nvPr>
            <p:ph idx="1" type="subTitle"/>
          </p:nvPr>
        </p:nvSpPr>
        <p:spPr>
          <a:xfrm>
            <a:off x="457200" y="3899938"/>
            <a:ext cx="4953000" cy="1752600"/>
          </a:xfrm>
          <a:prstGeom prst="rect">
            <a:avLst/>
          </a:prstGeom>
          <a:noFill/>
          <a:ln>
            <a:noFill/>
          </a:ln>
        </p:spPr>
        <p:txBody>
          <a:bodyPr anchorCtr="0" anchor="t" bIns="45700" lIns="91425" spcFirstLastPara="1" rIns="91425" wrap="square" tIns="45700">
            <a:normAutofit/>
          </a:bodyPr>
          <a:lstStyle/>
          <a:p>
            <a:pPr indent="0" lvl="0" marL="64008" rtl="0" algn="l">
              <a:spcBef>
                <a:spcPts val="0"/>
              </a:spcBef>
              <a:spcAft>
                <a:spcPts val="0"/>
              </a:spcAft>
              <a:buSzPts val="2800"/>
              <a:buNone/>
            </a:pPr>
            <a:r>
              <a:rPr lang="en-CA" sz="2800"/>
              <a:t>Chapter 1</a:t>
            </a:r>
            <a:endParaRPr/>
          </a:p>
          <a:p>
            <a:pPr indent="0" lvl="0" marL="64008" rtl="0" algn="l">
              <a:spcBef>
                <a:spcPts val="300"/>
              </a:spcBef>
              <a:spcAft>
                <a:spcPts val="0"/>
              </a:spcAft>
              <a:buSzPts val="2800"/>
              <a:buNone/>
            </a:pPr>
            <a:r>
              <a:rPr lang="en-CA" sz="2800"/>
              <a:t>What is Customer Service?</a:t>
            </a:r>
            <a:endParaRPr sz="2800"/>
          </a:p>
        </p:txBody>
      </p:sp>
      <p:sp>
        <p:nvSpPr>
          <p:cNvPr id="114" name="Google Shape;114;p1"/>
          <p:cNvSpPr txBox="1"/>
          <p:nvPr>
            <p:ph idx="11" type="ftr"/>
          </p:nvPr>
        </p:nvSpPr>
        <p:spPr>
          <a:xfrm>
            <a:off x="6588224" y="5733256"/>
            <a:ext cx="2087488" cy="4572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CA" sz="1200"/>
              <a:t>Robertson College 2013</a:t>
            </a:r>
            <a:endParaRPr sz="12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4000"/>
              <a:buFont typeface="Trebuchet MS"/>
              <a:buNone/>
            </a:pPr>
            <a:r>
              <a:rPr lang="en-CA">
                <a:solidFill>
                  <a:srgbClr val="C00000"/>
                </a:solidFill>
              </a:rPr>
              <a:t>What is customer service?</a:t>
            </a:r>
            <a:endParaRPr>
              <a:solidFill>
                <a:srgbClr val="C00000"/>
              </a:solidFill>
            </a:endParaRPr>
          </a:p>
        </p:txBody>
      </p:sp>
      <p:sp>
        <p:nvSpPr>
          <p:cNvPr id="120" name="Google Shape;120;p2"/>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Anything we do for the customer that enhances the customer experience</a:t>
            </a:r>
            <a:endParaRPr/>
          </a:p>
          <a:p>
            <a:pPr indent="-78232" lvl="0" marL="365760" rtl="0" algn="l">
              <a:spcBef>
                <a:spcPts val="300"/>
              </a:spcBef>
              <a:spcAft>
                <a:spcPts val="0"/>
              </a:spcAft>
              <a:buSzPts val="2800"/>
              <a:buNone/>
            </a:pPr>
            <a:r>
              <a:t/>
            </a:r>
            <a:endParaRPr/>
          </a:p>
          <a:p>
            <a:pPr indent="-246887" lvl="1" marL="658368" rtl="0" algn="l">
              <a:spcBef>
                <a:spcPts val="300"/>
              </a:spcBef>
              <a:spcAft>
                <a:spcPts val="0"/>
              </a:spcAft>
              <a:buSzPts val="2600"/>
              <a:buChar char="▫"/>
            </a:pPr>
            <a:r>
              <a:rPr lang="en-CA"/>
              <a:t>Décor,  lighting,  music,  layout of store</a:t>
            </a:r>
            <a:endParaRPr/>
          </a:p>
          <a:p>
            <a:pPr indent="-246887" lvl="1" marL="658368" rtl="0" algn="l">
              <a:spcBef>
                <a:spcPts val="300"/>
              </a:spcBef>
              <a:spcAft>
                <a:spcPts val="0"/>
              </a:spcAft>
              <a:buSzPts val="2600"/>
              <a:buChar char="▫"/>
            </a:pPr>
            <a:r>
              <a:rPr lang="en-CA"/>
              <a:t>Smile,  call customer by name</a:t>
            </a:r>
            <a:endParaRPr/>
          </a:p>
          <a:p>
            <a:pPr indent="-246887" lvl="1" marL="658368" rtl="0" algn="l">
              <a:spcBef>
                <a:spcPts val="300"/>
              </a:spcBef>
              <a:spcAft>
                <a:spcPts val="0"/>
              </a:spcAft>
              <a:buSzPts val="2600"/>
              <a:buChar char="▫"/>
            </a:pPr>
            <a:r>
              <a:rPr lang="en-CA"/>
              <a:t>Package carryout,  timely assistance</a:t>
            </a:r>
            <a:endParaRPr/>
          </a:p>
          <a:p>
            <a:pPr indent="-246887" lvl="1" marL="658368" rtl="0" algn="l">
              <a:spcBef>
                <a:spcPts val="300"/>
              </a:spcBef>
              <a:spcAft>
                <a:spcPts val="0"/>
              </a:spcAft>
              <a:buSzPts val="2600"/>
              <a:buChar char="▫"/>
            </a:pPr>
            <a:r>
              <a:rPr lang="en-CA"/>
              <a:t>Courtesy,  enthusiasm</a:t>
            </a:r>
            <a:endParaRPr/>
          </a:p>
          <a:p>
            <a:pPr indent="-246887" lvl="1" marL="658368" rtl="0" algn="l">
              <a:spcBef>
                <a:spcPts val="300"/>
              </a:spcBef>
              <a:spcAft>
                <a:spcPts val="0"/>
              </a:spcAft>
              <a:buSzPts val="2600"/>
              <a:buChar char="▫"/>
            </a:pPr>
            <a:r>
              <a:rPr lang="en-CA"/>
              <a:t>Up-to-date web site</a:t>
            </a:r>
            <a:endParaRPr/>
          </a:p>
          <a:p>
            <a:pPr indent="-246887" lvl="1" marL="658368" rtl="0" algn="l">
              <a:spcBef>
                <a:spcPts val="300"/>
              </a:spcBef>
              <a:spcAft>
                <a:spcPts val="0"/>
              </a:spcAft>
              <a:buSzPts val="2600"/>
              <a:buChar char="▫"/>
            </a:pPr>
            <a:r>
              <a:rPr lang="en-CA"/>
              <a:t>… see more on p. 3</a:t>
            </a:r>
            <a:endParaRPr/>
          </a:p>
        </p:txBody>
      </p:sp>
      <p:pic>
        <p:nvPicPr>
          <p:cNvPr descr="http://us.cdn3.123rf.com/168nwm/iofoto/iofoto0711/iofoto071100932/2060841-sales-clerk-showing-necklace-to-woman-shopper-in-boutique.jpg" id="121" name="Google Shape;121;p2"/>
          <p:cNvPicPr preferRelativeResize="0"/>
          <p:nvPr/>
        </p:nvPicPr>
        <p:blipFill rotWithShape="1">
          <a:blip r:embed="rId3">
            <a:alphaModFix/>
          </a:blip>
          <a:srcRect b="0" l="0" r="0" t="0"/>
          <a:stretch/>
        </p:blipFill>
        <p:spPr>
          <a:xfrm rot="910244">
            <a:off x="6880505" y="3654372"/>
            <a:ext cx="2104651" cy="3129039"/>
          </a:xfrm>
          <a:prstGeom prst="rect">
            <a:avLst/>
          </a:prstGeom>
          <a:noFill/>
          <a:ln>
            <a:noFill/>
          </a:ln>
        </p:spPr>
      </p:pic>
      <p:sp>
        <p:nvSpPr>
          <p:cNvPr id="122" name="Google Shape;122;p2"/>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CA"/>
              <a:t>Robertson College 2013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xEl>
                                              <p:pRg end="0" st="0"/>
                                            </p:txEl>
                                          </p:spTgt>
                                        </p:tgtEl>
                                        <p:attrNameLst>
                                          <p:attrName>style.visibility</p:attrName>
                                        </p:attrNameLst>
                                      </p:cBhvr>
                                      <p:to>
                                        <p:strVal val="visible"/>
                                      </p:to>
                                    </p:set>
                                    <p:animEffect filter="fade" transition="in">
                                      <p:cBhvr>
                                        <p:cTn dur="500"/>
                                        <p:tgtEl>
                                          <p:spTgt spid="12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xEl>
                                              <p:pRg end="1" st="1"/>
                                            </p:txEl>
                                          </p:spTgt>
                                        </p:tgtEl>
                                        <p:attrNameLst>
                                          <p:attrName>style.visibility</p:attrName>
                                        </p:attrNameLst>
                                      </p:cBhvr>
                                      <p:to>
                                        <p:strVal val="visible"/>
                                      </p:to>
                                    </p:set>
                                    <p:animEffect filter="fade" transition="in">
                                      <p:cBhvr>
                                        <p:cTn dur="500"/>
                                        <p:tgtEl>
                                          <p:spTgt spid="12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xEl>
                                              <p:pRg end="2" st="2"/>
                                            </p:txEl>
                                          </p:spTgt>
                                        </p:tgtEl>
                                        <p:attrNameLst>
                                          <p:attrName>style.visibility</p:attrName>
                                        </p:attrNameLst>
                                      </p:cBhvr>
                                      <p:to>
                                        <p:strVal val="visible"/>
                                      </p:to>
                                    </p:set>
                                    <p:animEffect filter="fade" transition="in">
                                      <p:cBhvr>
                                        <p:cTn dur="500"/>
                                        <p:tgtEl>
                                          <p:spTgt spid="12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xEl>
                                              <p:pRg end="3" st="3"/>
                                            </p:txEl>
                                          </p:spTgt>
                                        </p:tgtEl>
                                        <p:attrNameLst>
                                          <p:attrName>style.visibility</p:attrName>
                                        </p:attrNameLst>
                                      </p:cBhvr>
                                      <p:to>
                                        <p:strVal val="visible"/>
                                      </p:to>
                                    </p:set>
                                    <p:animEffect filter="fade" transition="in">
                                      <p:cBhvr>
                                        <p:cTn dur="500"/>
                                        <p:tgtEl>
                                          <p:spTgt spid="12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xEl>
                                              <p:pRg end="4" st="4"/>
                                            </p:txEl>
                                          </p:spTgt>
                                        </p:tgtEl>
                                        <p:attrNameLst>
                                          <p:attrName>style.visibility</p:attrName>
                                        </p:attrNameLst>
                                      </p:cBhvr>
                                      <p:to>
                                        <p:strVal val="visible"/>
                                      </p:to>
                                    </p:set>
                                    <p:animEffect filter="fade" transition="in">
                                      <p:cBhvr>
                                        <p:cTn dur="500"/>
                                        <p:tgtEl>
                                          <p:spTgt spid="12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xEl>
                                              <p:pRg end="5" st="5"/>
                                            </p:txEl>
                                          </p:spTgt>
                                        </p:tgtEl>
                                        <p:attrNameLst>
                                          <p:attrName>style.visibility</p:attrName>
                                        </p:attrNameLst>
                                      </p:cBhvr>
                                      <p:to>
                                        <p:strVal val="visible"/>
                                      </p:to>
                                    </p:set>
                                    <p:animEffect filter="fade" transition="in">
                                      <p:cBhvr>
                                        <p:cTn dur="500"/>
                                        <p:tgtEl>
                                          <p:spTgt spid="120">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xEl>
                                              <p:pRg end="6" st="6"/>
                                            </p:txEl>
                                          </p:spTgt>
                                        </p:tgtEl>
                                        <p:attrNameLst>
                                          <p:attrName>style.visibility</p:attrName>
                                        </p:attrNameLst>
                                      </p:cBhvr>
                                      <p:to>
                                        <p:strVal val="visible"/>
                                      </p:to>
                                    </p:set>
                                    <p:animEffect filter="fade" transition="in">
                                      <p:cBhvr>
                                        <p:cTn dur="500"/>
                                        <p:tgtEl>
                                          <p:spTgt spid="120">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xEl>
                                              <p:pRg end="7" st="7"/>
                                            </p:txEl>
                                          </p:spTgt>
                                        </p:tgtEl>
                                        <p:attrNameLst>
                                          <p:attrName>style.visibility</p:attrName>
                                        </p:attrNameLst>
                                      </p:cBhvr>
                                      <p:to>
                                        <p:strVal val="visible"/>
                                      </p:to>
                                    </p:set>
                                    <p:animEffect filter="fade" transition="in">
                                      <p:cBhvr>
                                        <p:cTn dur="500"/>
                                        <p:tgtEl>
                                          <p:spTgt spid="120">
                                            <p:txEl>
                                              <p:pRg end="7" st="7"/>
                                            </p:txEl>
                                          </p:spTgt>
                                        </p:tgtEl>
                                      </p:cBhvr>
                                    </p:animEffect>
                                  </p:childTnLst>
                                </p:cTn>
                              </p:par>
                              <p:par>
                                <p:cTn fill="hold" nodeType="withEffect" presetClass="entr" presetID="10" presetSubtype="0">
                                  <p:stCondLst>
                                    <p:cond delay="1000"/>
                                  </p:stCondLst>
                                  <p:childTnLst>
                                    <p:set>
                                      <p:cBhvr>
                                        <p:cTn dur="1" fill="hold">
                                          <p:stCondLst>
                                            <p:cond delay="0"/>
                                          </p:stCondLst>
                                        </p:cTn>
                                        <p:tgtEl>
                                          <p:spTgt spid="121"/>
                                        </p:tgtEl>
                                        <p:attrNameLst>
                                          <p:attrName>style.visibility</p:attrName>
                                        </p:attrNameLst>
                                      </p:cBhvr>
                                      <p:to>
                                        <p:strVal val="visible"/>
                                      </p:to>
                                    </p:set>
                                    <p:animEffect filter="fade" transition="in">
                                      <p:cBhvr>
                                        <p:cTn dur="750"/>
                                        <p:tgtEl>
                                          <p:spTgt spid="1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pic>
        <p:nvPicPr>
          <p:cNvPr descr="http://cdn.socialtriggers.com/wp-content/uploads/2010/03/satisfaction.jpg" id="127" name="Google Shape;127;p3"/>
          <p:cNvPicPr preferRelativeResize="0"/>
          <p:nvPr/>
        </p:nvPicPr>
        <p:blipFill rotWithShape="1">
          <a:blip r:embed="rId3">
            <a:alphaModFix/>
          </a:blip>
          <a:srcRect b="0" l="0" r="0" t="0"/>
          <a:stretch/>
        </p:blipFill>
        <p:spPr>
          <a:xfrm rot="-1106048">
            <a:off x="23510" y="4858923"/>
            <a:ext cx="2095500" cy="2085976"/>
          </a:xfrm>
          <a:prstGeom prst="rect">
            <a:avLst/>
          </a:prstGeom>
          <a:noFill/>
          <a:ln>
            <a:noFill/>
          </a:ln>
        </p:spPr>
      </p:pic>
      <p:sp>
        <p:nvSpPr>
          <p:cNvPr id="128" name="Google Shape;128;p3"/>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4000"/>
              <a:buFont typeface="Trebuchet MS"/>
              <a:buNone/>
            </a:pPr>
            <a:r>
              <a:rPr lang="en-CA">
                <a:solidFill>
                  <a:srgbClr val="C00000"/>
                </a:solidFill>
              </a:rPr>
              <a:t>What is customer satisfaction?</a:t>
            </a:r>
            <a:endParaRPr>
              <a:solidFill>
                <a:srgbClr val="C00000"/>
              </a:solidFill>
            </a:endParaRPr>
          </a:p>
        </p:txBody>
      </p:sp>
      <p:sp>
        <p:nvSpPr>
          <p:cNvPr id="129" name="Google Shape;129;p3"/>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The customer’s overall feeling of contentment with a customer interaction</a:t>
            </a:r>
            <a:endParaRPr/>
          </a:p>
          <a:p>
            <a:pPr indent="-78232" lvl="0" marL="365760" rtl="0" algn="l">
              <a:spcBef>
                <a:spcPts val="300"/>
              </a:spcBef>
              <a:spcAft>
                <a:spcPts val="0"/>
              </a:spcAft>
              <a:buSzPts val="2800"/>
              <a:buNone/>
            </a:pPr>
            <a:r>
              <a:t/>
            </a:r>
            <a:endParaRPr/>
          </a:p>
          <a:p>
            <a:pPr indent="-246887" lvl="1" marL="658368" rtl="0" algn="l">
              <a:spcBef>
                <a:spcPts val="300"/>
              </a:spcBef>
              <a:spcAft>
                <a:spcPts val="0"/>
              </a:spcAft>
              <a:buSzPts val="2600"/>
              <a:buChar char="▫"/>
            </a:pPr>
            <a:r>
              <a:rPr lang="en-CA"/>
              <a:t>Did not feel like time/money/energy was wasted</a:t>
            </a:r>
            <a:endParaRPr/>
          </a:p>
          <a:p>
            <a:pPr indent="-246887" lvl="1" marL="658368" rtl="0" algn="l">
              <a:spcBef>
                <a:spcPts val="300"/>
              </a:spcBef>
              <a:spcAft>
                <a:spcPts val="0"/>
              </a:spcAft>
              <a:buSzPts val="2600"/>
              <a:buChar char="▫"/>
            </a:pPr>
            <a:r>
              <a:rPr lang="en-CA"/>
              <a:t>A problem was solved</a:t>
            </a:r>
            <a:endParaRPr/>
          </a:p>
          <a:p>
            <a:pPr indent="-246887" lvl="1" marL="658368" rtl="0" algn="l">
              <a:spcBef>
                <a:spcPts val="300"/>
              </a:spcBef>
              <a:spcAft>
                <a:spcPts val="0"/>
              </a:spcAft>
              <a:buSzPts val="2600"/>
              <a:buChar char="▫"/>
            </a:pPr>
            <a:r>
              <a:rPr lang="en-CA"/>
              <a:t>Additional stress was not added to customer’s day</a:t>
            </a:r>
            <a:endParaRPr/>
          </a:p>
          <a:p>
            <a:pPr indent="-78232" lvl="0" marL="365760" rtl="0" algn="l">
              <a:spcBef>
                <a:spcPts val="300"/>
              </a:spcBef>
              <a:spcAft>
                <a:spcPts val="0"/>
              </a:spcAft>
              <a:buSzPts val="2800"/>
              <a:buNone/>
            </a:pPr>
            <a:r>
              <a:t/>
            </a:r>
            <a:endParaRPr/>
          </a:p>
        </p:txBody>
      </p:sp>
      <p:sp>
        <p:nvSpPr>
          <p:cNvPr id="130" name="Google Shape;130;p3"/>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CA"/>
              <a:t>Robertson College 2013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
                                            <p:txEl>
                                              <p:pRg end="0" st="0"/>
                                            </p:txEl>
                                          </p:spTgt>
                                        </p:tgtEl>
                                        <p:attrNameLst>
                                          <p:attrName>style.visibility</p:attrName>
                                        </p:attrNameLst>
                                      </p:cBhvr>
                                      <p:to>
                                        <p:strVal val="visible"/>
                                      </p:to>
                                    </p:set>
                                    <p:animEffect filter="fade" transition="in">
                                      <p:cBhvr>
                                        <p:cTn dur="500"/>
                                        <p:tgtEl>
                                          <p:spTgt spid="12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
                                            <p:txEl>
                                              <p:pRg end="1" st="1"/>
                                            </p:txEl>
                                          </p:spTgt>
                                        </p:tgtEl>
                                        <p:attrNameLst>
                                          <p:attrName>style.visibility</p:attrName>
                                        </p:attrNameLst>
                                      </p:cBhvr>
                                      <p:to>
                                        <p:strVal val="visible"/>
                                      </p:to>
                                    </p:set>
                                    <p:animEffect filter="fade" transition="in">
                                      <p:cBhvr>
                                        <p:cTn dur="500"/>
                                        <p:tgtEl>
                                          <p:spTgt spid="12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
                                            <p:txEl>
                                              <p:pRg end="2" st="2"/>
                                            </p:txEl>
                                          </p:spTgt>
                                        </p:tgtEl>
                                        <p:attrNameLst>
                                          <p:attrName>style.visibility</p:attrName>
                                        </p:attrNameLst>
                                      </p:cBhvr>
                                      <p:to>
                                        <p:strVal val="visible"/>
                                      </p:to>
                                    </p:set>
                                    <p:animEffect filter="fade" transition="in">
                                      <p:cBhvr>
                                        <p:cTn dur="500"/>
                                        <p:tgtEl>
                                          <p:spTgt spid="12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
                                            <p:txEl>
                                              <p:pRg end="3" st="3"/>
                                            </p:txEl>
                                          </p:spTgt>
                                        </p:tgtEl>
                                        <p:attrNameLst>
                                          <p:attrName>style.visibility</p:attrName>
                                        </p:attrNameLst>
                                      </p:cBhvr>
                                      <p:to>
                                        <p:strVal val="visible"/>
                                      </p:to>
                                    </p:set>
                                    <p:animEffect filter="fade" transition="in">
                                      <p:cBhvr>
                                        <p:cTn dur="500"/>
                                        <p:tgtEl>
                                          <p:spTgt spid="12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
                                            <p:txEl>
                                              <p:pRg end="4" st="4"/>
                                            </p:txEl>
                                          </p:spTgt>
                                        </p:tgtEl>
                                        <p:attrNameLst>
                                          <p:attrName>style.visibility</p:attrName>
                                        </p:attrNameLst>
                                      </p:cBhvr>
                                      <p:to>
                                        <p:strVal val="visible"/>
                                      </p:to>
                                    </p:set>
                                    <p:animEffect filter="fade" transition="in">
                                      <p:cBhvr>
                                        <p:cTn dur="500"/>
                                        <p:tgtEl>
                                          <p:spTgt spid="12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
                                            <p:txEl>
                                              <p:pRg end="5" st="5"/>
                                            </p:txEl>
                                          </p:spTgt>
                                        </p:tgtEl>
                                        <p:attrNameLst>
                                          <p:attrName>style.visibility</p:attrName>
                                        </p:attrNameLst>
                                      </p:cBhvr>
                                      <p:to>
                                        <p:strVal val="visible"/>
                                      </p:to>
                                    </p:set>
                                    <p:animEffect filter="fade" transition="in">
                                      <p:cBhvr>
                                        <p:cTn dur="500"/>
                                        <p:tgtEl>
                                          <p:spTgt spid="129">
                                            <p:txEl>
                                              <p:pRg end="5" st="5"/>
                                            </p:txEl>
                                          </p:spTgt>
                                        </p:tgtEl>
                                      </p:cBhvr>
                                    </p:animEffect>
                                  </p:childTnLst>
                                </p:cTn>
                              </p:par>
                              <p:par>
                                <p:cTn fill="hold" nodeType="withEffect" presetClass="entr" presetID="10" presetSubtype="0">
                                  <p:stCondLst>
                                    <p:cond delay="1000"/>
                                  </p:stCondLst>
                                  <p:childTnLst>
                                    <p:set>
                                      <p:cBhvr>
                                        <p:cTn dur="1" fill="hold">
                                          <p:stCondLst>
                                            <p:cond delay="0"/>
                                          </p:stCondLst>
                                        </p:cTn>
                                        <p:tgtEl>
                                          <p:spTgt spid="127"/>
                                        </p:tgtEl>
                                        <p:attrNameLst>
                                          <p:attrName>style.visibility</p:attrName>
                                        </p:attrNameLst>
                                      </p:cBhvr>
                                      <p:to>
                                        <p:strVal val="visible"/>
                                      </p:to>
                                    </p:set>
                                    <p:animEffect filter="fade" transition="in">
                                      <p:cBhvr>
                                        <p:cTn dur="750"/>
                                        <p:tgtEl>
                                          <p:spTgt spid="12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pic>
        <p:nvPicPr>
          <p:cNvPr descr="http://cdn.socialtriggers.com/wp-content/uploads/2010/03/satisfaction.jpg" id="136" name="Google Shape;136;p4"/>
          <p:cNvPicPr preferRelativeResize="0"/>
          <p:nvPr/>
        </p:nvPicPr>
        <p:blipFill rotWithShape="1">
          <a:blip r:embed="rId3">
            <a:alphaModFix/>
          </a:blip>
          <a:srcRect b="0" l="0" r="0" t="0"/>
          <a:stretch/>
        </p:blipFill>
        <p:spPr>
          <a:xfrm rot="-1106048">
            <a:off x="23510" y="4858923"/>
            <a:ext cx="2095500" cy="2085976"/>
          </a:xfrm>
          <a:prstGeom prst="rect">
            <a:avLst/>
          </a:prstGeom>
          <a:noFill/>
          <a:ln>
            <a:noFill/>
          </a:ln>
        </p:spPr>
      </p:pic>
      <p:sp>
        <p:nvSpPr>
          <p:cNvPr id="137" name="Google Shape;137;p4"/>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rgbClr val="C00000"/>
              </a:buClr>
              <a:buSzPct val="100000"/>
              <a:buFont typeface="Trebuchet MS"/>
              <a:buNone/>
            </a:pPr>
            <a:r>
              <a:rPr lang="en-CA">
                <a:solidFill>
                  <a:srgbClr val="C00000"/>
                </a:solidFill>
              </a:rPr>
              <a:t>Why is Excellent customer service so rare?</a:t>
            </a:r>
            <a:endParaRPr>
              <a:solidFill>
                <a:srgbClr val="C00000"/>
              </a:solidFill>
            </a:endParaRPr>
          </a:p>
        </p:txBody>
      </p:sp>
      <p:sp>
        <p:nvSpPr>
          <p:cNvPr id="138" name="Google Shape;138;p4"/>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0" lvl="0" marL="109728" rtl="0" algn="l">
              <a:spcBef>
                <a:spcPts val="0"/>
              </a:spcBef>
              <a:spcAft>
                <a:spcPts val="0"/>
              </a:spcAft>
              <a:buSzPts val="2800"/>
              <a:buNone/>
            </a:pPr>
            <a:r>
              <a:rPr lang="en-CA"/>
              <a:t>Employers perceive excellent customer service: </a:t>
            </a:r>
            <a:endParaRPr/>
          </a:p>
          <a:p>
            <a:pPr indent="0" lvl="0" marL="109728" rtl="0" algn="l">
              <a:spcBef>
                <a:spcPts val="300"/>
              </a:spcBef>
              <a:spcAft>
                <a:spcPts val="0"/>
              </a:spcAft>
              <a:buSzPts val="2800"/>
              <a:buNone/>
            </a:pPr>
            <a:r>
              <a:t/>
            </a:r>
            <a:endParaRPr/>
          </a:p>
          <a:p>
            <a:pPr indent="-256032" lvl="0" marL="365760" rtl="0" algn="l">
              <a:spcBef>
                <a:spcPts val="300"/>
              </a:spcBef>
              <a:spcAft>
                <a:spcPts val="0"/>
              </a:spcAft>
              <a:buSzPts val="2800"/>
              <a:buChar char="•"/>
            </a:pPr>
            <a:r>
              <a:rPr lang="en-CA"/>
              <a:t>Costs money</a:t>
            </a:r>
            <a:endParaRPr/>
          </a:p>
          <a:p>
            <a:pPr indent="0" lvl="0" marL="109728" rtl="0" algn="l">
              <a:spcBef>
                <a:spcPts val="300"/>
              </a:spcBef>
              <a:spcAft>
                <a:spcPts val="0"/>
              </a:spcAft>
              <a:buSzPts val="2800"/>
              <a:buNone/>
            </a:pPr>
            <a:r>
              <a:t/>
            </a:r>
            <a:endParaRPr/>
          </a:p>
          <a:p>
            <a:pPr indent="-256032" lvl="0" marL="365760" rtl="0" algn="l">
              <a:spcBef>
                <a:spcPts val="300"/>
              </a:spcBef>
              <a:spcAft>
                <a:spcPts val="0"/>
              </a:spcAft>
              <a:buSzPts val="2800"/>
              <a:buChar char="•"/>
            </a:pPr>
            <a:r>
              <a:rPr lang="en-CA"/>
              <a:t>Requires effort, or risk</a:t>
            </a:r>
            <a:endParaRPr/>
          </a:p>
          <a:p>
            <a:pPr indent="0" lvl="0" marL="109728" rtl="0" algn="l">
              <a:spcBef>
                <a:spcPts val="300"/>
              </a:spcBef>
              <a:spcAft>
                <a:spcPts val="0"/>
              </a:spcAft>
              <a:buSzPts val="2800"/>
              <a:buNone/>
            </a:pPr>
            <a:r>
              <a:t/>
            </a:r>
            <a:endParaRPr/>
          </a:p>
          <a:p>
            <a:pPr indent="0" lvl="0" marL="109728" rtl="0" algn="l">
              <a:spcBef>
                <a:spcPts val="300"/>
              </a:spcBef>
              <a:spcAft>
                <a:spcPts val="0"/>
              </a:spcAft>
              <a:buSzPts val="2800"/>
              <a:buNone/>
            </a:pPr>
            <a:r>
              <a:t/>
            </a:r>
            <a:endParaRPr/>
          </a:p>
          <a:p>
            <a:pPr indent="0" lvl="0" marL="109728" rtl="0" algn="l">
              <a:spcBef>
                <a:spcPts val="300"/>
              </a:spcBef>
              <a:spcAft>
                <a:spcPts val="0"/>
              </a:spcAft>
              <a:buSzPts val="2800"/>
              <a:buNone/>
            </a:pPr>
            <a:r>
              <a:t/>
            </a:r>
            <a:endParaRPr/>
          </a:p>
        </p:txBody>
      </p:sp>
      <p:sp>
        <p:nvSpPr>
          <p:cNvPr id="139" name="Google Shape;139;p4"/>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CA"/>
              <a:t>Robertson College 2013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8">
                                            <p:txEl>
                                              <p:pRg end="0" st="0"/>
                                            </p:txEl>
                                          </p:spTgt>
                                        </p:tgtEl>
                                        <p:attrNameLst>
                                          <p:attrName>style.visibility</p:attrName>
                                        </p:attrNameLst>
                                      </p:cBhvr>
                                      <p:to>
                                        <p:strVal val="visible"/>
                                      </p:to>
                                    </p:set>
                                    <p:animEffect filter="fade" transition="in">
                                      <p:cBhvr>
                                        <p:cTn dur="500"/>
                                        <p:tgtEl>
                                          <p:spTgt spid="13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8">
                                            <p:txEl>
                                              <p:pRg end="1" st="1"/>
                                            </p:txEl>
                                          </p:spTgt>
                                        </p:tgtEl>
                                        <p:attrNameLst>
                                          <p:attrName>style.visibility</p:attrName>
                                        </p:attrNameLst>
                                      </p:cBhvr>
                                      <p:to>
                                        <p:strVal val="visible"/>
                                      </p:to>
                                    </p:set>
                                    <p:animEffect filter="fade" transition="in">
                                      <p:cBhvr>
                                        <p:cTn dur="500"/>
                                        <p:tgtEl>
                                          <p:spTgt spid="13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8">
                                            <p:txEl>
                                              <p:pRg end="2" st="2"/>
                                            </p:txEl>
                                          </p:spTgt>
                                        </p:tgtEl>
                                        <p:attrNameLst>
                                          <p:attrName>style.visibility</p:attrName>
                                        </p:attrNameLst>
                                      </p:cBhvr>
                                      <p:to>
                                        <p:strVal val="visible"/>
                                      </p:to>
                                    </p:set>
                                    <p:animEffect filter="fade" transition="in">
                                      <p:cBhvr>
                                        <p:cTn dur="500"/>
                                        <p:tgtEl>
                                          <p:spTgt spid="13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8">
                                            <p:txEl>
                                              <p:pRg end="3" st="3"/>
                                            </p:txEl>
                                          </p:spTgt>
                                        </p:tgtEl>
                                        <p:attrNameLst>
                                          <p:attrName>style.visibility</p:attrName>
                                        </p:attrNameLst>
                                      </p:cBhvr>
                                      <p:to>
                                        <p:strVal val="visible"/>
                                      </p:to>
                                    </p:set>
                                    <p:animEffect filter="fade" transition="in">
                                      <p:cBhvr>
                                        <p:cTn dur="500"/>
                                        <p:tgtEl>
                                          <p:spTgt spid="13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8">
                                            <p:txEl>
                                              <p:pRg end="4" st="4"/>
                                            </p:txEl>
                                          </p:spTgt>
                                        </p:tgtEl>
                                        <p:attrNameLst>
                                          <p:attrName>style.visibility</p:attrName>
                                        </p:attrNameLst>
                                      </p:cBhvr>
                                      <p:to>
                                        <p:strVal val="visible"/>
                                      </p:to>
                                    </p:set>
                                    <p:animEffect filter="fade" transition="in">
                                      <p:cBhvr>
                                        <p:cTn dur="500"/>
                                        <p:tgtEl>
                                          <p:spTgt spid="13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8">
                                            <p:txEl>
                                              <p:pRg end="5" st="5"/>
                                            </p:txEl>
                                          </p:spTgt>
                                        </p:tgtEl>
                                        <p:attrNameLst>
                                          <p:attrName>style.visibility</p:attrName>
                                        </p:attrNameLst>
                                      </p:cBhvr>
                                      <p:to>
                                        <p:strVal val="visible"/>
                                      </p:to>
                                    </p:set>
                                    <p:animEffect filter="fade" transition="in">
                                      <p:cBhvr>
                                        <p:cTn dur="500"/>
                                        <p:tgtEl>
                                          <p:spTgt spid="138">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8">
                                            <p:txEl>
                                              <p:pRg end="6" st="6"/>
                                            </p:txEl>
                                          </p:spTgt>
                                        </p:tgtEl>
                                        <p:attrNameLst>
                                          <p:attrName>style.visibility</p:attrName>
                                        </p:attrNameLst>
                                      </p:cBhvr>
                                      <p:to>
                                        <p:strVal val="visible"/>
                                      </p:to>
                                    </p:set>
                                    <p:animEffect filter="fade" transition="in">
                                      <p:cBhvr>
                                        <p:cTn dur="500"/>
                                        <p:tgtEl>
                                          <p:spTgt spid="138">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8">
                                            <p:txEl>
                                              <p:pRg end="7" st="7"/>
                                            </p:txEl>
                                          </p:spTgt>
                                        </p:tgtEl>
                                        <p:attrNameLst>
                                          <p:attrName>style.visibility</p:attrName>
                                        </p:attrNameLst>
                                      </p:cBhvr>
                                      <p:to>
                                        <p:strVal val="visible"/>
                                      </p:to>
                                    </p:set>
                                    <p:animEffect filter="fade" transition="in">
                                      <p:cBhvr>
                                        <p:cTn dur="500"/>
                                        <p:tgtEl>
                                          <p:spTgt spid="138">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1000"/>
                                  </p:stCondLst>
                                  <p:childTnLst>
                                    <p:set>
                                      <p:cBhvr>
                                        <p:cTn dur="1" fill="hold">
                                          <p:stCondLst>
                                            <p:cond delay="0"/>
                                          </p:stCondLst>
                                        </p:cTn>
                                        <p:tgtEl>
                                          <p:spTgt spid="136"/>
                                        </p:tgtEl>
                                        <p:attrNameLst>
                                          <p:attrName>style.visibility</p:attrName>
                                        </p:attrNameLst>
                                      </p:cBhvr>
                                      <p:to>
                                        <p:strVal val="visible"/>
                                      </p:to>
                                    </p:set>
                                    <p:animEffect filter="fade" transition="in">
                                      <p:cBhvr>
                                        <p:cTn dur="750"/>
                                        <p:tgtEl>
                                          <p:spTgt spid="1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5"/>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4000"/>
              <a:buFont typeface="Trebuchet MS"/>
              <a:buNone/>
            </a:pPr>
            <a:r>
              <a:rPr lang="en-CA">
                <a:solidFill>
                  <a:srgbClr val="C00000"/>
                </a:solidFill>
              </a:rPr>
              <a:t>5 Needs of Every Customer</a:t>
            </a:r>
            <a:endParaRPr>
              <a:solidFill>
                <a:srgbClr val="C00000"/>
              </a:solidFill>
            </a:endParaRPr>
          </a:p>
        </p:txBody>
      </p:sp>
      <p:sp>
        <p:nvSpPr>
          <p:cNvPr id="146" name="Google Shape;146;p5"/>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Service</a:t>
            </a:r>
            <a:endParaRPr/>
          </a:p>
          <a:p>
            <a:pPr indent="-246887" lvl="1" marL="658368" rtl="0" algn="l">
              <a:spcBef>
                <a:spcPts val="300"/>
              </a:spcBef>
              <a:spcAft>
                <a:spcPts val="0"/>
              </a:spcAft>
              <a:buSzPts val="2600"/>
              <a:buChar char="▫"/>
            </a:pPr>
            <a:r>
              <a:rPr lang="en-CA"/>
              <a:t>Appropriate for the level (value) of purchase</a:t>
            </a:r>
            <a:endParaRPr/>
          </a:p>
          <a:p>
            <a:pPr indent="-78232" lvl="0" marL="365760" rtl="0" algn="l">
              <a:spcBef>
                <a:spcPts val="300"/>
              </a:spcBef>
              <a:spcAft>
                <a:spcPts val="0"/>
              </a:spcAft>
              <a:buSzPts val="2800"/>
              <a:buNone/>
            </a:pPr>
            <a:r>
              <a:t/>
            </a:r>
            <a:endParaRPr/>
          </a:p>
          <a:p>
            <a:pPr indent="-256032" lvl="0" marL="365760" rtl="0" algn="l">
              <a:spcBef>
                <a:spcPts val="300"/>
              </a:spcBef>
              <a:spcAft>
                <a:spcPts val="0"/>
              </a:spcAft>
              <a:buSzPts val="2800"/>
              <a:buChar char="•"/>
            </a:pPr>
            <a:r>
              <a:rPr lang="en-CA"/>
              <a:t>Price</a:t>
            </a:r>
            <a:endParaRPr/>
          </a:p>
          <a:p>
            <a:pPr indent="-246887" lvl="1" marL="658368" rtl="0" algn="l">
              <a:spcBef>
                <a:spcPts val="300"/>
              </a:spcBef>
              <a:spcAft>
                <a:spcPts val="0"/>
              </a:spcAft>
              <a:buSzPts val="2600"/>
              <a:buChar char="▫"/>
            </a:pPr>
            <a:r>
              <a:rPr lang="en-CA"/>
              <a:t>No one wants to be ripped off</a:t>
            </a:r>
            <a:endParaRPr/>
          </a:p>
          <a:p>
            <a:pPr indent="-78232" lvl="0" marL="365760" rtl="0" algn="l">
              <a:spcBef>
                <a:spcPts val="300"/>
              </a:spcBef>
              <a:spcAft>
                <a:spcPts val="0"/>
              </a:spcAft>
              <a:buSzPts val="2800"/>
              <a:buNone/>
            </a:pPr>
            <a:r>
              <a:t/>
            </a:r>
            <a:endParaRPr/>
          </a:p>
          <a:p>
            <a:pPr indent="-256032" lvl="0" marL="365760" rtl="0" algn="l">
              <a:spcBef>
                <a:spcPts val="300"/>
              </a:spcBef>
              <a:spcAft>
                <a:spcPts val="0"/>
              </a:spcAft>
              <a:buSzPts val="2800"/>
              <a:buChar char="•"/>
            </a:pPr>
            <a:r>
              <a:rPr lang="en-CA"/>
              <a:t>Quality</a:t>
            </a:r>
            <a:endParaRPr/>
          </a:p>
          <a:p>
            <a:pPr indent="-246887" lvl="1" marL="658368" rtl="0" algn="l">
              <a:spcBef>
                <a:spcPts val="300"/>
              </a:spcBef>
              <a:spcAft>
                <a:spcPts val="0"/>
              </a:spcAft>
              <a:buSzPts val="2600"/>
              <a:buChar char="▫"/>
            </a:pPr>
            <a:r>
              <a:rPr lang="en-CA"/>
              <a:t>Want the product to last for a reasonable period</a:t>
            </a:r>
            <a:endParaRPr/>
          </a:p>
        </p:txBody>
      </p:sp>
      <p:sp>
        <p:nvSpPr>
          <p:cNvPr id="147" name="Google Shape;147;p5"/>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CA"/>
              <a:t>Robertson College 2013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0" st="0"/>
                                            </p:txEl>
                                          </p:spTgt>
                                        </p:tgtEl>
                                        <p:attrNameLst>
                                          <p:attrName>style.visibility</p:attrName>
                                        </p:attrNameLst>
                                      </p:cBhvr>
                                      <p:to>
                                        <p:strVal val="visible"/>
                                      </p:to>
                                    </p:set>
                                    <p:animEffect filter="fade" transition="in">
                                      <p:cBhvr>
                                        <p:cTn dur="500"/>
                                        <p:tgtEl>
                                          <p:spTgt spid="14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1" st="1"/>
                                            </p:txEl>
                                          </p:spTgt>
                                        </p:tgtEl>
                                        <p:attrNameLst>
                                          <p:attrName>style.visibility</p:attrName>
                                        </p:attrNameLst>
                                      </p:cBhvr>
                                      <p:to>
                                        <p:strVal val="visible"/>
                                      </p:to>
                                    </p:set>
                                    <p:animEffect filter="fade" transition="in">
                                      <p:cBhvr>
                                        <p:cTn dur="500"/>
                                        <p:tgtEl>
                                          <p:spTgt spid="14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2" st="2"/>
                                            </p:txEl>
                                          </p:spTgt>
                                        </p:tgtEl>
                                        <p:attrNameLst>
                                          <p:attrName>style.visibility</p:attrName>
                                        </p:attrNameLst>
                                      </p:cBhvr>
                                      <p:to>
                                        <p:strVal val="visible"/>
                                      </p:to>
                                    </p:set>
                                    <p:animEffect filter="fade" transition="in">
                                      <p:cBhvr>
                                        <p:cTn dur="500"/>
                                        <p:tgtEl>
                                          <p:spTgt spid="14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3" st="3"/>
                                            </p:txEl>
                                          </p:spTgt>
                                        </p:tgtEl>
                                        <p:attrNameLst>
                                          <p:attrName>style.visibility</p:attrName>
                                        </p:attrNameLst>
                                      </p:cBhvr>
                                      <p:to>
                                        <p:strVal val="visible"/>
                                      </p:to>
                                    </p:set>
                                    <p:animEffect filter="fade" transition="in">
                                      <p:cBhvr>
                                        <p:cTn dur="500"/>
                                        <p:tgtEl>
                                          <p:spTgt spid="14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4" st="4"/>
                                            </p:txEl>
                                          </p:spTgt>
                                        </p:tgtEl>
                                        <p:attrNameLst>
                                          <p:attrName>style.visibility</p:attrName>
                                        </p:attrNameLst>
                                      </p:cBhvr>
                                      <p:to>
                                        <p:strVal val="visible"/>
                                      </p:to>
                                    </p:set>
                                    <p:animEffect filter="fade" transition="in">
                                      <p:cBhvr>
                                        <p:cTn dur="500"/>
                                        <p:tgtEl>
                                          <p:spTgt spid="14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5" st="5"/>
                                            </p:txEl>
                                          </p:spTgt>
                                        </p:tgtEl>
                                        <p:attrNameLst>
                                          <p:attrName>style.visibility</p:attrName>
                                        </p:attrNameLst>
                                      </p:cBhvr>
                                      <p:to>
                                        <p:strVal val="visible"/>
                                      </p:to>
                                    </p:set>
                                    <p:animEffect filter="fade" transition="in">
                                      <p:cBhvr>
                                        <p:cTn dur="500"/>
                                        <p:tgtEl>
                                          <p:spTgt spid="146">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6" st="6"/>
                                            </p:txEl>
                                          </p:spTgt>
                                        </p:tgtEl>
                                        <p:attrNameLst>
                                          <p:attrName>style.visibility</p:attrName>
                                        </p:attrNameLst>
                                      </p:cBhvr>
                                      <p:to>
                                        <p:strVal val="visible"/>
                                      </p:to>
                                    </p:set>
                                    <p:animEffect filter="fade" transition="in">
                                      <p:cBhvr>
                                        <p:cTn dur="500"/>
                                        <p:tgtEl>
                                          <p:spTgt spid="146">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7" st="7"/>
                                            </p:txEl>
                                          </p:spTgt>
                                        </p:tgtEl>
                                        <p:attrNameLst>
                                          <p:attrName>style.visibility</p:attrName>
                                        </p:attrNameLst>
                                      </p:cBhvr>
                                      <p:to>
                                        <p:strVal val="visible"/>
                                      </p:to>
                                    </p:set>
                                    <p:animEffect filter="fade" transition="in">
                                      <p:cBhvr>
                                        <p:cTn dur="500"/>
                                        <p:tgtEl>
                                          <p:spTgt spid="146">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6"/>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4000"/>
              <a:buFont typeface="Trebuchet MS"/>
              <a:buNone/>
            </a:pPr>
            <a:r>
              <a:rPr lang="en-CA">
                <a:solidFill>
                  <a:srgbClr val="C00000"/>
                </a:solidFill>
              </a:rPr>
              <a:t>5 Needs of Every Customer…</a:t>
            </a:r>
            <a:endParaRPr>
              <a:solidFill>
                <a:srgbClr val="C00000"/>
              </a:solidFill>
            </a:endParaRPr>
          </a:p>
        </p:txBody>
      </p:sp>
      <p:sp>
        <p:nvSpPr>
          <p:cNvPr id="153" name="Google Shape;153;p6"/>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Action</a:t>
            </a:r>
            <a:endParaRPr/>
          </a:p>
          <a:p>
            <a:pPr indent="-246887" lvl="1" marL="658368" rtl="0" algn="l">
              <a:spcBef>
                <a:spcPts val="300"/>
              </a:spcBef>
              <a:spcAft>
                <a:spcPts val="0"/>
              </a:spcAft>
              <a:buSzPts val="2600"/>
              <a:buChar char="▫"/>
            </a:pPr>
            <a:r>
              <a:rPr lang="en-CA"/>
              <a:t>Need action when a problem or question arises</a:t>
            </a:r>
            <a:endParaRPr/>
          </a:p>
          <a:p>
            <a:pPr indent="-78232" lvl="0" marL="365760" rtl="0" algn="l">
              <a:spcBef>
                <a:spcPts val="300"/>
              </a:spcBef>
              <a:spcAft>
                <a:spcPts val="0"/>
              </a:spcAft>
              <a:buSzPts val="2800"/>
              <a:buNone/>
            </a:pPr>
            <a:r>
              <a:t/>
            </a:r>
            <a:endParaRPr/>
          </a:p>
          <a:p>
            <a:pPr indent="-256032" lvl="0" marL="365760" rtl="0" algn="l">
              <a:spcBef>
                <a:spcPts val="300"/>
              </a:spcBef>
              <a:spcAft>
                <a:spcPts val="0"/>
              </a:spcAft>
              <a:buSzPts val="2800"/>
              <a:buChar char="•"/>
            </a:pPr>
            <a:r>
              <a:rPr lang="en-CA"/>
              <a:t>Appreciation</a:t>
            </a:r>
            <a:endParaRPr/>
          </a:p>
          <a:p>
            <a:pPr indent="-246887" lvl="1" marL="658368" rtl="0" algn="l">
              <a:spcBef>
                <a:spcPts val="300"/>
              </a:spcBef>
              <a:spcAft>
                <a:spcPts val="0"/>
              </a:spcAft>
              <a:buSzPts val="2600"/>
              <a:buChar char="▫"/>
            </a:pPr>
            <a:r>
              <a:rPr lang="en-CA"/>
              <a:t>Need to know we appreciate their business</a:t>
            </a:r>
            <a:endParaRPr/>
          </a:p>
        </p:txBody>
      </p:sp>
      <p:pic>
        <p:nvPicPr>
          <p:cNvPr descr="http://www.tidewaterroofing.com/images/satisfaction/customer-satisfaction.jpg" id="154" name="Google Shape;154;p6"/>
          <p:cNvPicPr preferRelativeResize="0"/>
          <p:nvPr/>
        </p:nvPicPr>
        <p:blipFill rotWithShape="1">
          <a:blip r:embed="rId3">
            <a:alphaModFix/>
          </a:blip>
          <a:srcRect b="0" l="0" r="0" t="0"/>
          <a:stretch/>
        </p:blipFill>
        <p:spPr>
          <a:xfrm>
            <a:off x="2555777" y="4725144"/>
            <a:ext cx="2808312" cy="2586403"/>
          </a:xfrm>
          <a:prstGeom prst="rect">
            <a:avLst/>
          </a:prstGeom>
          <a:noFill/>
          <a:ln>
            <a:noFill/>
          </a:ln>
        </p:spPr>
      </p:pic>
      <p:sp>
        <p:nvSpPr>
          <p:cNvPr id="155" name="Google Shape;155;p6"/>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CA"/>
              <a:t>Robertson College 2013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3">
                                            <p:txEl>
                                              <p:pRg end="0" st="0"/>
                                            </p:txEl>
                                          </p:spTgt>
                                        </p:tgtEl>
                                        <p:attrNameLst>
                                          <p:attrName>style.visibility</p:attrName>
                                        </p:attrNameLst>
                                      </p:cBhvr>
                                      <p:to>
                                        <p:strVal val="visible"/>
                                      </p:to>
                                    </p:set>
                                    <p:animEffect filter="fade" transition="in">
                                      <p:cBhvr>
                                        <p:cTn dur="500"/>
                                        <p:tgtEl>
                                          <p:spTgt spid="153">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3">
                                            <p:txEl>
                                              <p:pRg end="1" st="1"/>
                                            </p:txEl>
                                          </p:spTgt>
                                        </p:tgtEl>
                                        <p:attrNameLst>
                                          <p:attrName>style.visibility</p:attrName>
                                        </p:attrNameLst>
                                      </p:cBhvr>
                                      <p:to>
                                        <p:strVal val="visible"/>
                                      </p:to>
                                    </p:set>
                                    <p:animEffect filter="fade" transition="in">
                                      <p:cBhvr>
                                        <p:cTn dur="500"/>
                                        <p:tgtEl>
                                          <p:spTgt spid="153">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3">
                                            <p:txEl>
                                              <p:pRg end="2" st="2"/>
                                            </p:txEl>
                                          </p:spTgt>
                                        </p:tgtEl>
                                        <p:attrNameLst>
                                          <p:attrName>style.visibility</p:attrName>
                                        </p:attrNameLst>
                                      </p:cBhvr>
                                      <p:to>
                                        <p:strVal val="visible"/>
                                      </p:to>
                                    </p:set>
                                    <p:animEffect filter="fade" transition="in">
                                      <p:cBhvr>
                                        <p:cTn dur="500"/>
                                        <p:tgtEl>
                                          <p:spTgt spid="153">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3">
                                            <p:txEl>
                                              <p:pRg end="3" st="3"/>
                                            </p:txEl>
                                          </p:spTgt>
                                        </p:tgtEl>
                                        <p:attrNameLst>
                                          <p:attrName>style.visibility</p:attrName>
                                        </p:attrNameLst>
                                      </p:cBhvr>
                                      <p:to>
                                        <p:strVal val="visible"/>
                                      </p:to>
                                    </p:set>
                                    <p:animEffect filter="fade" transition="in">
                                      <p:cBhvr>
                                        <p:cTn dur="500"/>
                                        <p:tgtEl>
                                          <p:spTgt spid="153">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3">
                                            <p:txEl>
                                              <p:pRg end="4" st="4"/>
                                            </p:txEl>
                                          </p:spTgt>
                                        </p:tgtEl>
                                        <p:attrNameLst>
                                          <p:attrName>style.visibility</p:attrName>
                                        </p:attrNameLst>
                                      </p:cBhvr>
                                      <p:to>
                                        <p:strVal val="visible"/>
                                      </p:to>
                                    </p:set>
                                    <p:animEffect filter="fade" transition="in">
                                      <p:cBhvr>
                                        <p:cTn dur="500"/>
                                        <p:tgtEl>
                                          <p:spTgt spid="15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gtEl>
                                        <p:attrNameLst>
                                          <p:attrName>style.visibility</p:attrName>
                                        </p:attrNameLst>
                                      </p:cBhvr>
                                      <p:to>
                                        <p:strVal val="visible"/>
                                      </p:to>
                                    </p:set>
                                    <p:animEffect filter="fade" transition="in">
                                      <p:cBhvr>
                                        <p:cTn dur="750"/>
                                        <p:tgtEl>
                                          <p:spTgt spid="1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7"/>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4000"/>
              <a:buFont typeface="Trebuchet MS"/>
              <a:buNone/>
            </a:pPr>
            <a:r>
              <a:rPr lang="en-CA">
                <a:solidFill>
                  <a:srgbClr val="C00000"/>
                </a:solidFill>
              </a:rPr>
              <a:t>External / Internal Customers</a:t>
            </a:r>
            <a:endParaRPr>
              <a:solidFill>
                <a:srgbClr val="C00000"/>
              </a:solidFill>
            </a:endParaRPr>
          </a:p>
        </p:txBody>
      </p:sp>
      <p:sp>
        <p:nvSpPr>
          <p:cNvPr id="161" name="Google Shape;161;p7"/>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External customers are</a:t>
            </a:r>
            <a:endParaRPr/>
          </a:p>
          <a:p>
            <a:pPr indent="-246887" lvl="1" marL="658368" rtl="0" algn="l">
              <a:spcBef>
                <a:spcPts val="300"/>
              </a:spcBef>
              <a:spcAft>
                <a:spcPts val="0"/>
              </a:spcAft>
              <a:buSzPts val="2600"/>
              <a:buChar char="▫"/>
            </a:pPr>
            <a:r>
              <a:rPr lang="en-CA"/>
              <a:t>The customers we do business with; people who are outside our organization</a:t>
            </a:r>
            <a:endParaRPr/>
          </a:p>
          <a:p>
            <a:pPr indent="-78232" lvl="0" marL="365760" rtl="0" algn="l">
              <a:spcBef>
                <a:spcPts val="300"/>
              </a:spcBef>
              <a:spcAft>
                <a:spcPts val="0"/>
              </a:spcAft>
              <a:buSzPts val="2800"/>
              <a:buNone/>
            </a:pPr>
            <a:r>
              <a:t/>
            </a:r>
            <a:endParaRPr/>
          </a:p>
          <a:p>
            <a:pPr indent="-256032" lvl="0" marL="365760" rtl="0" algn="l">
              <a:spcBef>
                <a:spcPts val="300"/>
              </a:spcBef>
              <a:spcAft>
                <a:spcPts val="0"/>
              </a:spcAft>
              <a:buSzPts val="2800"/>
              <a:buChar char="•"/>
            </a:pPr>
            <a:r>
              <a:rPr lang="en-CA"/>
              <a:t>Internal customers are</a:t>
            </a:r>
            <a:endParaRPr/>
          </a:p>
          <a:p>
            <a:pPr indent="-246887" lvl="1" marL="658368" rtl="0" algn="l">
              <a:spcBef>
                <a:spcPts val="300"/>
              </a:spcBef>
              <a:spcAft>
                <a:spcPts val="0"/>
              </a:spcAft>
              <a:buSzPts val="2600"/>
              <a:buChar char="▫"/>
            </a:pPr>
            <a:r>
              <a:rPr lang="en-CA"/>
              <a:t>The people we work with throughout our organization (co-workers)</a:t>
            </a:r>
            <a:endParaRPr/>
          </a:p>
        </p:txBody>
      </p:sp>
      <p:sp>
        <p:nvSpPr>
          <p:cNvPr id="162" name="Google Shape;162;p7"/>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CA"/>
              <a:t>Robertson College 2013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1">
                                            <p:txEl>
                                              <p:pRg end="0" st="0"/>
                                            </p:txEl>
                                          </p:spTgt>
                                        </p:tgtEl>
                                        <p:attrNameLst>
                                          <p:attrName>style.visibility</p:attrName>
                                        </p:attrNameLst>
                                      </p:cBhvr>
                                      <p:to>
                                        <p:strVal val="visible"/>
                                      </p:to>
                                    </p:set>
                                    <p:animEffect filter="fade" transition="in">
                                      <p:cBhvr>
                                        <p:cTn dur="500"/>
                                        <p:tgtEl>
                                          <p:spTgt spid="16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1">
                                            <p:txEl>
                                              <p:pRg end="1" st="1"/>
                                            </p:txEl>
                                          </p:spTgt>
                                        </p:tgtEl>
                                        <p:attrNameLst>
                                          <p:attrName>style.visibility</p:attrName>
                                        </p:attrNameLst>
                                      </p:cBhvr>
                                      <p:to>
                                        <p:strVal val="visible"/>
                                      </p:to>
                                    </p:set>
                                    <p:animEffect filter="fade" transition="in">
                                      <p:cBhvr>
                                        <p:cTn dur="500"/>
                                        <p:tgtEl>
                                          <p:spTgt spid="16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1">
                                            <p:txEl>
                                              <p:pRg end="2" st="2"/>
                                            </p:txEl>
                                          </p:spTgt>
                                        </p:tgtEl>
                                        <p:attrNameLst>
                                          <p:attrName>style.visibility</p:attrName>
                                        </p:attrNameLst>
                                      </p:cBhvr>
                                      <p:to>
                                        <p:strVal val="visible"/>
                                      </p:to>
                                    </p:set>
                                    <p:animEffect filter="fade" transition="in">
                                      <p:cBhvr>
                                        <p:cTn dur="500"/>
                                        <p:tgtEl>
                                          <p:spTgt spid="16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1">
                                            <p:txEl>
                                              <p:pRg end="3" st="3"/>
                                            </p:txEl>
                                          </p:spTgt>
                                        </p:tgtEl>
                                        <p:attrNameLst>
                                          <p:attrName>style.visibility</p:attrName>
                                        </p:attrNameLst>
                                      </p:cBhvr>
                                      <p:to>
                                        <p:strVal val="visible"/>
                                      </p:to>
                                    </p:set>
                                    <p:animEffect filter="fade" transition="in">
                                      <p:cBhvr>
                                        <p:cTn dur="500"/>
                                        <p:tgtEl>
                                          <p:spTgt spid="16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1">
                                            <p:txEl>
                                              <p:pRg end="4" st="4"/>
                                            </p:txEl>
                                          </p:spTgt>
                                        </p:tgtEl>
                                        <p:attrNameLst>
                                          <p:attrName>style.visibility</p:attrName>
                                        </p:attrNameLst>
                                      </p:cBhvr>
                                      <p:to>
                                        <p:strVal val="visible"/>
                                      </p:to>
                                    </p:set>
                                    <p:animEffect filter="fade" transition="in">
                                      <p:cBhvr>
                                        <p:cTn dur="500"/>
                                        <p:tgtEl>
                                          <p:spTgt spid="161">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8"/>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4000"/>
              <a:buFont typeface="Trebuchet MS"/>
              <a:buNone/>
            </a:pPr>
            <a:r>
              <a:rPr lang="en-CA">
                <a:solidFill>
                  <a:srgbClr val="C00000"/>
                </a:solidFill>
              </a:rPr>
              <a:t>Customer Attributes</a:t>
            </a:r>
            <a:endParaRPr>
              <a:solidFill>
                <a:srgbClr val="C00000"/>
              </a:solidFill>
            </a:endParaRPr>
          </a:p>
        </p:txBody>
      </p:sp>
      <p:sp>
        <p:nvSpPr>
          <p:cNvPr id="169" name="Google Shape;169;p8"/>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Characteristics that allow customers to be categorized according to </a:t>
            </a:r>
            <a:endParaRPr/>
          </a:p>
          <a:p>
            <a:pPr indent="-246887" lvl="1" marL="658368" rtl="0" algn="l">
              <a:spcBef>
                <a:spcPts val="300"/>
              </a:spcBef>
              <a:spcAft>
                <a:spcPts val="0"/>
              </a:spcAft>
              <a:buSzPts val="2600"/>
              <a:buChar char="▫"/>
            </a:pPr>
            <a:r>
              <a:rPr lang="en-CA"/>
              <a:t>Demographics</a:t>
            </a:r>
            <a:endParaRPr/>
          </a:p>
          <a:p>
            <a:pPr indent="-246887" lvl="1" marL="658368" rtl="0" algn="l">
              <a:spcBef>
                <a:spcPts val="300"/>
              </a:spcBef>
              <a:spcAft>
                <a:spcPts val="0"/>
              </a:spcAft>
              <a:buSzPts val="2600"/>
              <a:buChar char="▫"/>
            </a:pPr>
            <a:r>
              <a:rPr lang="en-CA"/>
              <a:t>Psychographics</a:t>
            </a:r>
            <a:endParaRPr/>
          </a:p>
          <a:p>
            <a:pPr indent="-246887" lvl="1" marL="658368" rtl="0" algn="l">
              <a:spcBef>
                <a:spcPts val="300"/>
              </a:spcBef>
              <a:spcAft>
                <a:spcPts val="0"/>
              </a:spcAft>
              <a:buSzPts val="2600"/>
              <a:buChar char="▫"/>
            </a:pPr>
            <a:r>
              <a:rPr lang="en-CA"/>
              <a:t>Firmographics</a:t>
            </a:r>
            <a:endParaRPr/>
          </a:p>
          <a:p>
            <a:pPr indent="-81787" lvl="1" marL="658368" rtl="0" algn="l">
              <a:spcBef>
                <a:spcPts val="300"/>
              </a:spcBef>
              <a:spcAft>
                <a:spcPts val="0"/>
              </a:spcAft>
              <a:buSzPts val="2600"/>
              <a:buNone/>
            </a:pPr>
            <a:r>
              <a:t/>
            </a:r>
            <a:endParaRPr/>
          </a:p>
        </p:txBody>
      </p:sp>
      <p:sp>
        <p:nvSpPr>
          <p:cNvPr id="170" name="Google Shape;170;p8"/>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CA"/>
              <a:t>Robertson College 2013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xEl>
                                              <p:pRg end="0" st="0"/>
                                            </p:txEl>
                                          </p:spTgt>
                                        </p:tgtEl>
                                        <p:attrNameLst>
                                          <p:attrName>style.visibility</p:attrName>
                                        </p:attrNameLst>
                                      </p:cBhvr>
                                      <p:to>
                                        <p:strVal val="visible"/>
                                      </p:to>
                                    </p:set>
                                    <p:animEffect filter="fade" transition="in">
                                      <p:cBhvr>
                                        <p:cTn dur="500"/>
                                        <p:tgtEl>
                                          <p:spTgt spid="16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xEl>
                                              <p:pRg end="1" st="1"/>
                                            </p:txEl>
                                          </p:spTgt>
                                        </p:tgtEl>
                                        <p:attrNameLst>
                                          <p:attrName>style.visibility</p:attrName>
                                        </p:attrNameLst>
                                      </p:cBhvr>
                                      <p:to>
                                        <p:strVal val="visible"/>
                                      </p:to>
                                    </p:set>
                                    <p:animEffect filter="fade" transition="in">
                                      <p:cBhvr>
                                        <p:cTn dur="500"/>
                                        <p:tgtEl>
                                          <p:spTgt spid="16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xEl>
                                              <p:pRg end="2" st="2"/>
                                            </p:txEl>
                                          </p:spTgt>
                                        </p:tgtEl>
                                        <p:attrNameLst>
                                          <p:attrName>style.visibility</p:attrName>
                                        </p:attrNameLst>
                                      </p:cBhvr>
                                      <p:to>
                                        <p:strVal val="visible"/>
                                      </p:to>
                                    </p:set>
                                    <p:animEffect filter="fade" transition="in">
                                      <p:cBhvr>
                                        <p:cTn dur="500"/>
                                        <p:tgtEl>
                                          <p:spTgt spid="16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xEl>
                                              <p:pRg end="3" st="3"/>
                                            </p:txEl>
                                          </p:spTgt>
                                        </p:tgtEl>
                                        <p:attrNameLst>
                                          <p:attrName>style.visibility</p:attrName>
                                        </p:attrNameLst>
                                      </p:cBhvr>
                                      <p:to>
                                        <p:strVal val="visible"/>
                                      </p:to>
                                    </p:set>
                                    <p:animEffect filter="fade" transition="in">
                                      <p:cBhvr>
                                        <p:cTn dur="500"/>
                                        <p:tgtEl>
                                          <p:spTgt spid="16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xEl>
                                              <p:pRg end="4" st="4"/>
                                            </p:txEl>
                                          </p:spTgt>
                                        </p:tgtEl>
                                        <p:attrNameLst>
                                          <p:attrName>style.visibility</p:attrName>
                                        </p:attrNameLst>
                                      </p:cBhvr>
                                      <p:to>
                                        <p:strVal val="visible"/>
                                      </p:to>
                                    </p:set>
                                    <p:animEffect filter="fade" transition="in">
                                      <p:cBhvr>
                                        <p:cTn dur="500"/>
                                        <p:tgtEl>
                                          <p:spTgt spid="169">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9"/>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4000"/>
              <a:buFont typeface="Trebuchet MS"/>
              <a:buNone/>
            </a:pPr>
            <a:r>
              <a:rPr lang="en-CA">
                <a:solidFill>
                  <a:srgbClr val="C00000"/>
                </a:solidFill>
              </a:rPr>
              <a:t>Customer Attributes…</a:t>
            </a:r>
            <a:endParaRPr>
              <a:solidFill>
                <a:srgbClr val="C00000"/>
              </a:solidFill>
            </a:endParaRPr>
          </a:p>
        </p:txBody>
      </p:sp>
      <p:sp>
        <p:nvSpPr>
          <p:cNvPr id="177" name="Google Shape;177;p9"/>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Demographics</a:t>
            </a:r>
            <a:endParaRPr/>
          </a:p>
          <a:p>
            <a:pPr indent="-246887" lvl="1" marL="658368" rtl="0" algn="l">
              <a:spcBef>
                <a:spcPts val="300"/>
              </a:spcBef>
              <a:spcAft>
                <a:spcPts val="0"/>
              </a:spcAft>
              <a:buSzPts val="2600"/>
              <a:buChar char="▫"/>
            </a:pPr>
            <a:r>
              <a:rPr lang="en-CA"/>
              <a:t>Age, gender, marital status, education </a:t>
            </a:r>
            <a:endParaRPr/>
          </a:p>
          <a:p>
            <a:pPr indent="-246887" lvl="1" marL="658368" rtl="0" algn="l">
              <a:spcBef>
                <a:spcPts val="300"/>
              </a:spcBef>
              <a:spcAft>
                <a:spcPts val="0"/>
              </a:spcAft>
              <a:buSzPts val="2600"/>
              <a:buChar char="▫"/>
            </a:pPr>
            <a:r>
              <a:rPr lang="en-CA"/>
              <a:t>Stage in the family life cycle</a:t>
            </a:r>
            <a:endParaRPr/>
          </a:p>
          <a:p>
            <a:pPr indent="-246887" lvl="1" marL="658368" rtl="0" algn="l">
              <a:spcBef>
                <a:spcPts val="300"/>
              </a:spcBef>
              <a:spcAft>
                <a:spcPts val="0"/>
              </a:spcAft>
              <a:buSzPts val="2600"/>
              <a:buChar char="▫"/>
            </a:pPr>
            <a:r>
              <a:rPr lang="en-CA"/>
              <a:t>Home ownership, household size</a:t>
            </a:r>
            <a:endParaRPr/>
          </a:p>
          <a:p>
            <a:pPr indent="-246887" lvl="1" marL="658368" rtl="0" algn="l">
              <a:spcBef>
                <a:spcPts val="300"/>
              </a:spcBef>
              <a:spcAft>
                <a:spcPts val="0"/>
              </a:spcAft>
              <a:buSzPts val="2600"/>
              <a:buChar char="▫"/>
            </a:pPr>
            <a:r>
              <a:rPr lang="en-CA"/>
              <a:t>Occupation, income</a:t>
            </a:r>
            <a:endParaRPr/>
          </a:p>
          <a:p>
            <a:pPr indent="-246887" lvl="1" marL="658368" rtl="0" algn="l">
              <a:spcBef>
                <a:spcPts val="300"/>
              </a:spcBef>
              <a:spcAft>
                <a:spcPts val="0"/>
              </a:spcAft>
              <a:buSzPts val="2600"/>
              <a:buChar char="▫"/>
            </a:pPr>
            <a:r>
              <a:rPr lang="en-CA"/>
              <a:t>Ethnic background</a:t>
            </a:r>
            <a:endParaRPr/>
          </a:p>
          <a:p>
            <a:pPr indent="-246887" lvl="1" marL="658368" rtl="0" algn="l">
              <a:spcBef>
                <a:spcPts val="300"/>
              </a:spcBef>
              <a:spcAft>
                <a:spcPts val="0"/>
              </a:spcAft>
              <a:buSzPts val="2600"/>
              <a:buChar char="▫"/>
            </a:pPr>
            <a:r>
              <a:rPr lang="en-CA"/>
              <a:t>Religion</a:t>
            </a:r>
            <a:endParaRPr/>
          </a:p>
          <a:p>
            <a:pPr indent="-81787" lvl="1" marL="658368" rtl="0" algn="l">
              <a:spcBef>
                <a:spcPts val="300"/>
              </a:spcBef>
              <a:spcAft>
                <a:spcPts val="0"/>
              </a:spcAft>
              <a:buSzPts val="2600"/>
              <a:buNone/>
            </a:pPr>
            <a:r>
              <a:t/>
            </a:r>
            <a:endParaRPr/>
          </a:p>
        </p:txBody>
      </p:sp>
      <p:pic>
        <p:nvPicPr>
          <p:cNvPr descr="http://chicagoagentmagazine.com/wp-content/uploads/2012/11/homebuyer-demographics-2012-profile-of-home-buyers-and-sellers-national-association-realtors.jpg" id="178" name="Google Shape;178;p9"/>
          <p:cNvPicPr preferRelativeResize="0"/>
          <p:nvPr/>
        </p:nvPicPr>
        <p:blipFill rotWithShape="1">
          <a:blip r:embed="rId3">
            <a:alphaModFix/>
          </a:blip>
          <a:srcRect b="0" l="0" r="0" t="0"/>
          <a:stretch/>
        </p:blipFill>
        <p:spPr>
          <a:xfrm>
            <a:off x="4378176" y="4221088"/>
            <a:ext cx="4505325" cy="2419351"/>
          </a:xfrm>
          <a:prstGeom prst="rect">
            <a:avLst/>
          </a:prstGeom>
          <a:noFill/>
          <a:ln>
            <a:noFill/>
          </a:ln>
        </p:spPr>
      </p:pic>
      <p:sp>
        <p:nvSpPr>
          <p:cNvPr id="179" name="Google Shape;179;p9"/>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CA"/>
              <a:t>Robertson College 2013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7">
                                            <p:txEl>
                                              <p:pRg end="0" st="0"/>
                                            </p:txEl>
                                          </p:spTgt>
                                        </p:tgtEl>
                                        <p:attrNameLst>
                                          <p:attrName>style.visibility</p:attrName>
                                        </p:attrNameLst>
                                      </p:cBhvr>
                                      <p:to>
                                        <p:strVal val="visible"/>
                                      </p:to>
                                    </p:set>
                                    <p:animEffect filter="fade" transition="in">
                                      <p:cBhvr>
                                        <p:cTn dur="500"/>
                                        <p:tgtEl>
                                          <p:spTgt spid="177">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7">
                                            <p:txEl>
                                              <p:pRg end="1" st="1"/>
                                            </p:txEl>
                                          </p:spTgt>
                                        </p:tgtEl>
                                        <p:attrNameLst>
                                          <p:attrName>style.visibility</p:attrName>
                                        </p:attrNameLst>
                                      </p:cBhvr>
                                      <p:to>
                                        <p:strVal val="visible"/>
                                      </p:to>
                                    </p:set>
                                    <p:animEffect filter="fade" transition="in">
                                      <p:cBhvr>
                                        <p:cTn dur="500"/>
                                        <p:tgtEl>
                                          <p:spTgt spid="177">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7">
                                            <p:txEl>
                                              <p:pRg end="2" st="2"/>
                                            </p:txEl>
                                          </p:spTgt>
                                        </p:tgtEl>
                                        <p:attrNameLst>
                                          <p:attrName>style.visibility</p:attrName>
                                        </p:attrNameLst>
                                      </p:cBhvr>
                                      <p:to>
                                        <p:strVal val="visible"/>
                                      </p:to>
                                    </p:set>
                                    <p:animEffect filter="fade" transition="in">
                                      <p:cBhvr>
                                        <p:cTn dur="500"/>
                                        <p:tgtEl>
                                          <p:spTgt spid="177">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7">
                                            <p:txEl>
                                              <p:pRg end="3" st="3"/>
                                            </p:txEl>
                                          </p:spTgt>
                                        </p:tgtEl>
                                        <p:attrNameLst>
                                          <p:attrName>style.visibility</p:attrName>
                                        </p:attrNameLst>
                                      </p:cBhvr>
                                      <p:to>
                                        <p:strVal val="visible"/>
                                      </p:to>
                                    </p:set>
                                    <p:animEffect filter="fade" transition="in">
                                      <p:cBhvr>
                                        <p:cTn dur="500"/>
                                        <p:tgtEl>
                                          <p:spTgt spid="177">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7">
                                            <p:txEl>
                                              <p:pRg end="4" st="4"/>
                                            </p:txEl>
                                          </p:spTgt>
                                        </p:tgtEl>
                                        <p:attrNameLst>
                                          <p:attrName>style.visibility</p:attrName>
                                        </p:attrNameLst>
                                      </p:cBhvr>
                                      <p:to>
                                        <p:strVal val="visible"/>
                                      </p:to>
                                    </p:set>
                                    <p:animEffect filter="fade" transition="in">
                                      <p:cBhvr>
                                        <p:cTn dur="500"/>
                                        <p:tgtEl>
                                          <p:spTgt spid="177">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7">
                                            <p:txEl>
                                              <p:pRg end="5" st="5"/>
                                            </p:txEl>
                                          </p:spTgt>
                                        </p:tgtEl>
                                        <p:attrNameLst>
                                          <p:attrName>style.visibility</p:attrName>
                                        </p:attrNameLst>
                                      </p:cBhvr>
                                      <p:to>
                                        <p:strVal val="visible"/>
                                      </p:to>
                                    </p:set>
                                    <p:animEffect filter="fade" transition="in">
                                      <p:cBhvr>
                                        <p:cTn dur="500"/>
                                        <p:tgtEl>
                                          <p:spTgt spid="177">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7">
                                            <p:txEl>
                                              <p:pRg end="6" st="6"/>
                                            </p:txEl>
                                          </p:spTgt>
                                        </p:tgtEl>
                                        <p:attrNameLst>
                                          <p:attrName>style.visibility</p:attrName>
                                        </p:attrNameLst>
                                      </p:cBhvr>
                                      <p:to>
                                        <p:strVal val="visible"/>
                                      </p:to>
                                    </p:set>
                                    <p:animEffect filter="fade" transition="in">
                                      <p:cBhvr>
                                        <p:cTn dur="500"/>
                                        <p:tgtEl>
                                          <p:spTgt spid="177">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7">
                                            <p:txEl>
                                              <p:pRg end="7" st="7"/>
                                            </p:txEl>
                                          </p:spTgt>
                                        </p:tgtEl>
                                        <p:attrNameLst>
                                          <p:attrName>style.visibility</p:attrName>
                                        </p:attrNameLst>
                                      </p:cBhvr>
                                      <p:to>
                                        <p:strVal val="visible"/>
                                      </p:to>
                                    </p:set>
                                    <p:animEffect filter="fade" transition="in">
                                      <p:cBhvr>
                                        <p:cTn dur="500"/>
                                        <p:tgtEl>
                                          <p:spTgt spid="177">
                                            <p:txEl>
                                              <p:pRg end="7" st="7"/>
                                            </p:txEl>
                                          </p:spTgt>
                                        </p:tgtEl>
                                      </p:cBhvr>
                                    </p:animEffect>
                                  </p:childTnLst>
                                </p:cTn>
                              </p:par>
                              <p:par>
                                <p:cTn fill="hold" nodeType="withEffect" presetClass="entr" presetID="10" presetSubtype="0">
                                  <p:stCondLst>
                                    <p:cond delay="1000"/>
                                  </p:stCondLst>
                                  <p:childTnLst>
                                    <p:set>
                                      <p:cBhvr>
                                        <p:cTn dur="1" fill="hold">
                                          <p:stCondLst>
                                            <p:cond delay="0"/>
                                          </p:stCondLst>
                                        </p:cTn>
                                        <p:tgtEl>
                                          <p:spTgt spid="178"/>
                                        </p:tgtEl>
                                        <p:attrNameLst>
                                          <p:attrName>style.visibility</p:attrName>
                                        </p:attrNameLst>
                                      </p:cBhvr>
                                      <p:to>
                                        <p:strVal val="visible"/>
                                      </p:to>
                                    </p:set>
                                    <p:animEffect filter="fade" transition="in">
                                      <p:cBhvr>
                                        <p:cTn dur="750"/>
                                        <p:tgtEl>
                                          <p:spTgt spid="1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pic>
        <p:nvPicPr>
          <p:cNvPr descr="http://www.andyeklund.com/.a/6a00e55079f26688330115711286f8970c-800wi" id="185" name="Google Shape;185;p10"/>
          <p:cNvPicPr preferRelativeResize="0"/>
          <p:nvPr/>
        </p:nvPicPr>
        <p:blipFill rotWithShape="1">
          <a:blip r:embed="rId3">
            <a:alphaModFix/>
          </a:blip>
          <a:srcRect b="0" l="0" r="0" t="0"/>
          <a:stretch/>
        </p:blipFill>
        <p:spPr>
          <a:xfrm>
            <a:off x="4644008" y="3281714"/>
            <a:ext cx="4104456" cy="3092024"/>
          </a:xfrm>
          <a:prstGeom prst="rect">
            <a:avLst/>
          </a:prstGeom>
          <a:noFill/>
          <a:ln>
            <a:noFill/>
          </a:ln>
        </p:spPr>
      </p:pic>
      <p:sp>
        <p:nvSpPr>
          <p:cNvPr id="186" name="Google Shape;186;p10"/>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4000"/>
              <a:buFont typeface="Trebuchet MS"/>
              <a:buNone/>
            </a:pPr>
            <a:r>
              <a:rPr lang="en-CA">
                <a:solidFill>
                  <a:srgbClr val="C00000"/>
                </a:solidFill>
              </a:rPr>
              <a:t>Customer Attributes…</a:t>
            </a:r>
            <a:endParaRPr>
              <a:solidFill>
                <a:srgbClr val="C00000"/>
              </a:solidFill>
            </a:endParaRPr>
          </a:p>
        </p:txBody>
      </p:sp>
      <p:sp>
        <p:nvSpPr>
          <p:cNvPr id="187" name="Google Shape;187;p10"/>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Psychographics</a:t>
            </a:r>
            <a:endParaRPr/>
          </a:p>
          <a:p>
            <a:pPr indent="-246887" lvl="1" marL="658368" rtl="0" algn="l">
              <a:spcBef>
                <a:spcPts val="300"/>
              </a:spcBef>
              <a:spcAft>
                <a:spcPts val="0"/>
              </a:spcAft>
              <a:buSzPts val="2600"/>
              <a:buChar char="▫"/>
            </a:pPr>
            <a:r>
              <a:rPr lang="en-CA"/>
              <a:t>Lifestyles, modes of living</a:t>
            </a:r>
            <a:endParaRPr/>
          </a:p>
          <a:p>
            <a:pPr indent="-246887" lvl="1" marL="658368" rtl="0" algn="l">
              <a:spcBef>
                <a:spcPts val="300"/>
              </a:spcBef>
              <a:spcAft>
                <a:spcPts val="0"/>
              </a:spcAft>
              <a:buSzPts val="2600"/>
              <a:buChar char="▫"/>
            </a:pPr>
            <a:r>
              <a:rPr lang="en-CA"/>
              <a:t>Needs, motives, attitudes</a:t>
            </a:r>
            <a:endParaRPr/>
          </a:p>
          <a:p>
            <a:pPr indent="-246887" lvl="1" marL="658368" rtl="0" algn="l">
              <a:spcBef>
                <a:spcPts val="300"/>
              </a:spcBef>
              <a:spcAft>
                <a:spcPts val="0"/>
              </a:spcAft>
              <a:buSzPts val="2600"/>
              <a:buChar char="▫"/>
            </a:pPr>
            <a:r>
              <a:rPr lang="en-CA"/>
              <a:t>Reference groups</a:t>
            </a:r>
            <a:endParaRPr/>
          </a:p>
          <a:p>
            <a:pPr indent="-246887" lvl="1" marL="658368" rtl="0" algn="l">
              <a:spcBef>
                <a:spcPts val="300"/>
              </a:spcBef>
              <a:spcAft>
                <a:spcPts val="0"/>
              </a:spcAft>
              <a:buSzPts val="2600"/>
              <a:buChar char="▫"/>
            </a:pPr>
            <a:r>
              <a:rPr lang="en-CA"/>
              <a:t>Culture, social class</a:t>
            </a:r>
            <a:endParaRPr/>
          </a:p>
          <a:p>
            <a:pPr indent="-246887" lvl="1" marL="658368" rtl="0" algn="l">
              <a:spcBef>
                <a:spcPts val="300"/>
              </a:spcBef>
              <a:spcAft>
                <a:spcPts val="0"/>
              </a:spcAft>
              <a:buSzPts val="2600"/>
              <a:buChar char="▫"/>
            </a:pPr>
            <a:r>
              <a:rPr lang="en-CA"/>
              <a:t>Family influences</a:t>
            </a:r>
            <a:endParaRPr/>
          </a:p>
          <a:p>
            <a:pPr indent="-246887" lvl="1" marL="658368" rtl="0" algn="l">
              <a:spcBef>
                <a:spcPts val="300"/>
              </a:spcBef>
              <a:spcAft>
                <a:spcPts val="0"/>
              </a:spcAft>
              <a:buSzPts val="2600"/>
              <a:buChar char="▫"/>
            </a:pPr>
            <a:r>
              <a:rPr lang="en-CA"/>
              <a:t>Hobbies </a:t>
            </a:r>
            <a:endParaRPr/>
          </a:p>
        </p:txBody>
      </p:sp>
      <p:sp>
        <p:nvSpPr>
          <p:cNvPr id="188" name="Google Shape;188;p10"/>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CA"/>
              <a:t>Robertson College 2013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87">
                                            <p:txEl>
                                              <p:pRg end="0" st="0"/>
                                            </p:txEl>
                                          </p:spTgt>
                                        </p:tgtEl>
                                        <p:attrNameLst>
                                          <p:attrName>style.visibility</p:attrName>
                                        </p:attrNameLst>
                                      </p:cBhvr>
                                      <p:to>
                                        <p:strVal val="visible"/>
                                      </p:to>
                                    </p:set>
                                    <p:animEffect filter="fade" transition="in">
                                      <p:cBhvr>
                                        <p:cTn dur="500"/>
                                        <p:tgtEl>
                                          <p:spTgt spid="187">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87">
                                            <p:txEl>
                                              <p:pRg end="1" st="1"/>
                                            </p:txEl>
                                          </p:spTgt>
                                        </p:tgtEl>
                                        <p:attrNameLst>
                                          <p:attrName>style.visibility</p:attrName>
                                        </p:attrNameLst>
                                      </p:cBhvr>
                                      <p:to>
                                        <p:strVal val="visible"/>
                                      </p:to>
                                    </p:set>
                                    <p:animEffect filter="fade" transition="in">
                                      <p:cBhvr>
                                        <p:cTn dur="500"/>
                                        <p:tgtEl>
                                          <p:spTgt spid="187">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87">
                                            <p:txEl>
                                              <p:pRg end="2" st="2"/>
                                            </p:txEl>
                                          </p:spTgt>
                                        </p:tgtEl>
                                        <p:attrNameLst>
                                          <p:attrName>style.visibility</p:attrName>
                                        </p:attrNameLst>
                                      </p:cBhvr>
                                      <p:to>
                                        <p:strVal val="visible"/>
                                      </p:to>
                                    </p:set>
                                    <p:animEffect filter="fade" transition="in">
                                      <p:cBhvr>
                                        <p:cTn dur="500"/>
                                        <p:tgtEl>
                                          <p:spTgt spid="187">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87">
                                            <p:txEl>
                                              <p:pRg end="3" st="3"/>
                                            </p:txEl>
                                          </p:spTgt>
                                        </p:tgtEl>
                                        <p:attrNameLst>
                                          <p:attrName>style.visibility</p:attrName>
                                        </p:attrNameLst>
                                      </p:cBhvr>
                                      <p:to>
                                        <p:strVal val="visible"/>
                                      </p:to>
                                    </p:set>
                                    <p:animEffect filter="fade" transition="in">
                                      <p:cBhvr>
                                        <p:cTn dur="500"/>
                                        <p:tgtEl>
                                          <p:spTgt spid="187">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87">
                                            <p:txEl>
                                              <p:pRg end="4" st="4"/>
                                            </p:txEl>
                                          </p:spTgt>
                                        </p:tgtEl>
                                        <p:attrNameLst>
                                          <p:attrName>style.visibility</p:attrName>
                                        </p:attrNameLst>
                                      </p:cBhvr>
                                      <p:to>
                                        <p:strVal val="visible"/>
                                      </p:to>
                                    </p:set>
                                    <p:animEffect filter="fade" transition="in">
                                      <p:cBhvr>
                                        <p:cTn dur="500"/>
                                        <p:tgtEl>
                                          <p:spTgt spid="187">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87">
                                            <p:txEl>
                                              <p:pRg end="5" st="5"/>
                                            </p:txEl>
                                          </p:spTgt>
                                        </p:tgtEl>
                                        <p:attrNameLst>
                                          <p:attrName>style.visibility</p:attrName>
                                        </p:attrNameLst>
                                      </p:cBhvr>
                                      <p:to>
                                        <p:strVal val="visible"/>
                                      </p:to>
                                    </p:set>
                                    <p:animEffect filter="fade" transition="in">
                                      <p:cBhvr>
                                        <p:cTn dur="500"/>
                                        <p:tgtEl>
                                          <p:spTgt spid="187">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187">
                                            <p:txEl>
                                              <p:pRg end="6" st="6"/>
                                            </p:txEl>
                                          </p:spTgt>
                                        </p:tgtEl>
                                        <p:attrNameLst>
                                          <p:attrName>style.visibility</p:attrName>
                                        </p:attrNameLst>
                                      </p:cBhvr>
                                      <p:to>
                                        <p:strVal val="visible"/>
                                      </p:to>
                                    </p:set>
                                    <p:animEffect filter="fade" transition="in">
                                      <p:cBhvr>
                                        <p:cTn dur="500"/>
                                        <p:tgtEl>
                                          <p:spTgt spid="187">
                                            <p:txEl>
                                              <p:pRg end="6" st="6"/>
                                            </p:txEl>
                                          </p:spTgt>
                                        </p:tgtEl>
                                      </p:cBhvr>
                                    </p:animEffect>
                                  </p:childTnLst>
                                </p:cTn>
                              </p:par>
                              <p:par>
                                <p:cTn fill="hold" nodeType="withEffect" presetClass="entr" presetID="10" presetSubtype="0">
                                  <p:stCondLst>
                                    <p:cond delay="1000"/>
                                  </p:stCondLst>
                                  <p:childTnLst>
                                    <p:set>
                                      <p:cBhvr>
                                        <p:cTn dur="1" fill="hold">
                                          <p:stCondLst>
                                            <p:cond delay="0"/>
                                          </p:stCondLst>
                                        </p:cTn>
                                        <p:tgtEl>
                                          <p:spTgt spid="185"/>
                                        </p:tgtEl>
                                        <p:attrNameLst>
                                          <p:attrName>style.visibility</p:attrName>
                                        </p:attrNameLst>
                                      </p:cBhvr>
                                      <p:to>
                                        <p:strVal val="visible"/>
                                      </p:to>
                                    </p:set>
                                    <p:animEffect filter="fade" transition="in">
                                      <p:cBhvr>
                                        <p:cTn dur="750"/>
                                        <p:tgtEl>
                                          <p:spTgt spid="1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pic>
        <p:nvPicPr>
          <p:cNvPr descr="http://blog.vovici.com/Portals/60483/images/office_column_chart.jpg" id="194" name="Google Shape;194;p11"/>
          <p:cNvPicPr preferRelativeResize="0"/>
          <p:nvPr/>
        </p:nvPicPr>
        <p:blipFill rotWithShape="1">
          <a:blip r:embed="rId3">
            <a:alphaModFix/>
          </a:blip>
          <a:srcRect b="0" l="0" r="0" t="0"/>
          <a:stretch/>
        </p:blipFill>
        <p:spPr>
          <a:xfrm>
            <a:off x="5114925" y="4152900"/>
            <a:ext cx="4029075" cy="2705100"/>
          </a:xfrm>
          <a:prstGeom prst="rect">
            <a:avLst/>
          </a:prstGeom>
          <a:noFill/>
          <a:ln>
            <a:noFill/>
          </a:ln>
        </p:spPr>
      </p:pic>
      <p:sp>
        <p:nvSpPr>
          <p:cNvPr id="195" name="Google Shape;195;p11"/>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4000"/>
              <a:buFont typeface="Trebuchet MS"/>
              <a:buNone/>
            </a:pPr>
            <a:r>
              <a:rPr lang="en-CA">
                <a:solidFill>
                  <a:srgbClr val="C00000"/>
                </a:solidFill>
              </a:rPr>
              <a:t>Customer Attributes…</a:t>
            </a:r>
            <a:endParaRPr>
              <a:solidFill>
                <a:srgbClr val="C00000"/>
              </a:solidFill>
            </a:endParaRPr>
          </a:p>
        </p:txBody>
      </p:sp>
      <p:sp>
        <p:nvSpPr>
          <p:cNvPr id="196" name="Google Shape;196;p11"/>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Firmographics</a:t>
            </a:r>
            <a:endParaRPr/>
          </a:p>
          <a:p>
            <a:pPr indent="-246887" lvl="1" marL="658368" rtl="0" algn="l">
              <a:spcBef>
                <a:spcPts val="300"/>
              </a:spcBef>
              <a:spcAft>
                <a:spcPts val="0"/>
              </a:spcAft>
              <a:buSzPts val="2600"/>
              <a:buChar char="▫"/>
            </a:pPr>
            <a:r>
              <a:rPr lang="en-CA"/>
              <a:t>Characteristics about a company:</a:t>
            </a:r>
            <a:endParaRPr/>
          </a:p>
          <a:p>
            <a:pPr indent="-201167" lvl="3" marL="1179576" rtl="0" algn="l">
              <a:spcBef>
                <a:spcPts val="300"/>
              </a:spcBef>
              <a:spcAft>
                <a:spcPts val="0"/>
              </a:spcAft>
              <a:buSzPts val="2600"/>
              <a:buChar char="●"/>
            </a:pPr>
            <a:r>
              <a:rPr lang="en-CA" sz="2600"/>
              <a:t>How many employees</a:t>
            </a:r>
            <a:endParaRPr/>
          </a:p>
          <a:p>
            <a:pPr indent="-201167" lvl="3" marL="1179576" rtl="0" algn="l">
              <a:spcBef>
                <a:spcPts val="300"/>
              </a:spcBef>
              <a:spcAft>
                <a:spcPts val="0"/>
              </a:spcAft>
              <a:buSzPts val="2600"/>
              <a:buChar char="●"/>
            </a:pPr>
            <a:r>
              <a:rPr lang="en-CA" sz="2600"/>
              <a:t>Kind of business</a:t>
            </a:r>
            <a:endParaRPr/>
          </a:p>
          <a:p>
            <a:pPr indent="-201167" lvl="3" marL="1179576" rtl="0" algn="l">
              <a:spcBef>
                <a:spcPts val="300"/>
              </a:spcBef>
              <a:spcAft>
                <a:spcPts val="0"/>
              </a:spcAft>
              <a:buSzPts val="2600"/>
              <a:buChar char="●"/>
            </a:pPr>
            <a:r>
              <a:rPr lang="en-CA" sz="2600"/>
              <a:t>Retail, wholesale, </a:t>
            </a:r>
            <a:endParaRPr/>
          </a:p>
          <a:p>
            <a:pPr indent="0" lvl="3" marL="978408" rtl="0" algn="l">
              <a:spcBef>
                <a:spcPts val="300"/>
              </a:spcBef>
              <a:spcAft>
                <a:spcPts val="0"/>
              </a:spcAft>
              <a:buSzPts val="2600"/>
              <a:buNone/>
            </a:pPr>
            <a:r>
              <a:rPr lang="en-CA" sz="2600"/>
              <a:t>	service provider</a:t>
            </a:r>
            <a:endParaRPr/>
          </a:p>
          <a:p>
            <a:pPr indent="-201167" lvl="3" marL="1179576" rtl="0" algn="l">
              <a:spcBef>
                <a:spcPts val="300"/>
              </a:spcBef>
              <a:spcAft>
                <a:spcPts val="0"/>
              </a:spcAft>
              <a:buSzPts val="2600"/>
              <a:buChar char="●"/>
            </a:pPr>
            <a:r>
              <a:rPr lang="en-CA" sz="2600"/>
              <a:t>Hours of operation</a:t>
            </a:r>
            <a:endParaRPr/>
          </a:p>
          <a:p>
            <a:pPr indent="-61467" lvl="3" marL="1179576" rtl="0" algn="l">
              <a:spcBef>
                <a:spcPts val="300"/>
              </a:spcBef>
              <a:spcAft>
                <a:spcPts val="0"/>
              </a:spcAft>
              <a:buSzPts val="2200"/>
              <a:buNone/>
            </a:pPr>
            <a:r>
              <a:t/>
            </a:r>
            <a:endParaRPr/>
          </a:p>
        </p:txBody>
      </p:sp>
      <p:sp>
        <p:nvSpPr>
          <p:cNvPr id="197" name="Google Shape;197;p11"/>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CA"/>
              <a:t>Robertson College 2013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96">
                                            <p:txEl>
                                              <p:pRg end="0" st="0"/>
                                            </p:txEl>
                                          </p:spTgt>
                                        </p:tgtEl>
                                        <p:attrNameLst>
                                          <p:attrName>style.visibility</p:attrName>
                                        </p:attrNameLst>
                                      </p:cBhvr>
                                      <p:to>
                                        <p:strVal val="visible"/>
                                      </p:to>
                                    </p:set>
                                    <p:animEffect filter="fade" transition="in">
                                      <p:cBhvr>
                                        <p:cTn dur="500"/>
                                        <p:tgtEl>
                                          <p:spTgt spid="196">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6">
                                            <p:txEl>
                                              <p:pRg end="1" st="1"/>
                                            </p:txEl>
                                          </p:spTgt>
                                        </p:tgtEl>
                                        <p:attrNameLst>
                                          <p:attrName>style.visibility</p:attrName>
                                        </p:attrNameLst>
                                      </p:cBhvr>
                                      <p:to>
                                        <p:strVal val="visible"/>
                                      </p:to>
                                    </p:set>
                                    <p:animEffect filter="fade" transition="in">
                                      <p:cBhvr>
                                        <p:cTn dur="500"/>
                                        <p:tgtEl>
                                          <p:spTgt spid="196">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6">
                                            <p:txEl>
                                              <p:pRg end="2" st="2"/>
                                            </p:txEl>
                                          </p:spTgt>
                                        </p:tgtEl>
                                        <p:attrNameLst>
                                          <p:attrName>style.visibility</p:attrName>
                                        </p:attrNameLst>
                                      </p:cBhvr>
                                      <p:to>
                                        <p:strVal val="visible"/>
                                      </p:to>
                                    </p:set>
                                    <p:animEffect filter="fade" transition="in">
                                      <p:cBhvr>
                                        <p:cTn dur="500"/>
                                        <p:tgtEl>
                                          <p:spTgt spid="196">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6">
                                            <p:txEl>
                                              <p:pRg end="3" st="3"/>
                                            </p:txEl>
                                          </p:spTgt>
                                        </p:tgtEl>
                                        <p:attrNameLst>
                                          <p:attrName>style.visibility</p:attrName>
                                        </p:attrNameLst>
                                      </p:cBhvr>
                                      <p:to>
                                        <p:strVal val="visible"/>
                                      </p:to>
                                    </p:set>
                                    <p:animEffect filter="fade" transition="in">
                                      <p:cBhvr>
                                        <p:cTn dur="500"/>
                                        <p:tgtEl>
                                          <p:spTgt spid="196">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6">
                                            <p:txEl>
                                              <p:pRg end="4" st="4"/>
                                            </p:txEl>
                                          </p:spTgt>
                                        </p:tgtEl>
                                        <p:attrNameLst>
                                          <p:attrName>style.visibility</p:attrName>
                                        </p:attrNameLst>
                                      </p:cBhvr>
                                      <p:to>
                                        <p:strVal val="visible"/>
                                      </p:to>
                                    </p:set>
                                    <p:animEffect filter="fade" transition="in">
                                      <p:cBhvr>
                                        <p:cTn dur="500"/>
                                        <p:tgtEl>
                                          <p:spTgt spid="196">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6">
                                            <p:txEl>
                                              <p:pRg end="5" st="5"/>
                                            </p:txEl>
                                          </p:spTgt>
                                        </p:tgtEl>
                                        <p:attrNameLst>
                                          <p:attrName>style.visibility</p:attrName>
                                        </p:attrNameLst>
                                      </p:cBhvr>
                                      <p:to>
                                        <p:strVal val="visible"/>
                                      </p:to>
                                    </p:set>
                                    <p:animEffect filter="fade" transition="in">
                                      <p:cBhvr>
                                        <p:cTn dur="500"/>
                                        <p:tgtEl>
                                          <p:spTgt spid="196">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6">
                                            <p:txEl>
                                              <p:pRg end="6" st="6"/>
                                            </p:txEl>
                                          </p:spTgt>
                                        </p:tgtEl>
                                        <p:attrNameLst>
                                          <p:attrName>style.visibility</p:attrName>
                                        </p:attrNameLst>
                                      </p:cBhvr>
                                      <p:to>
                                        <p:strVal val="visible"/>
                                      </p:to>
                                    </p:set>
                                    <p:animEffect filter="fade" transition="in">
                                      <p:cBhvr>
                                        <p:cTn dur="500"/>
                                        <p:tgtEl>
                                          <p:spTgt spid="196">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6">
                                            <p:txEl>
                                              <p:pRg end="7" st="7"/>
                                            </p:txEl>
                                          </p:spTgt>
                                        </p:tgtEl>
                                        <p:attrNameLst>
                                          <p:attrName>style.visibility</p:attrName>
                                        </p:attrNameLst>
                                      </p:cBhvr>
                                      <p:to>
                                        <p:strVal val="visible"/>
                                      </p:to>
                                    </p:set>
                                    <p:animEffect filter="fade" transition="in">
                                      <p:cBhvr>
                                        <p:cTn dur="500"/>
                                        <p:tgtEl>
                                          <p:spTgt spid="196">
                                            <p:txEl>
                                              <p:pRg end="7" st="7"/>
                                            </p:txEl>
                                          </p:spTgt>
                                        </p:tgtEl>
                                      </p:cBhvr>
                                    </p:animEffect>
                                  </p:childTnLst>
                                </p:cTn>
                              </p:par>
                              <p:par>
                                <p:cTn fill="hold" nodeType="withEffect" presetClass="entr" presetID="10" presetSubtype="0">
                                  <p:stCondLst>
                                    <p:cond delay="1000"/>
                                  </p:stCondLst>
                                  <p:childTnLst>
                                    <p:set>
                                      <p:cBhvr>
                                        <p:cTn dur="1" fill="hold">
                                          <p:stCondLst>
                                            <p:cond delay="0"/>
                                          </p:stCondLst>
                                        </p:cTn>
                                        <p:tgtEl>
                                          <p:spTgt spid="194"/>
                                        </p:tgtEl>
                                        <p:attrNameLst>
                                          <p:attrName>style.visibility</p:attrName>
                                        </p:attrNameLst>
                                      </p:cBhvr>
                                      <p:to>
                                        <p:strVal val="visible"/>
                                      </p:to>
                                    </p:set>
                                    <p:animEffect filter="fade" transition="in">
                                      <p:cBhvr>
                                        <p:cTn dur="750"/>
                                        <p:tgtEl>
                                          <p:spTgt spid="1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12"/>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4000"/>
              <a:buFont typeface="Trebuchet MS"/>
              <a:buNone/>
            </a:pPr>
            <a:r>
              <a:rPr lang="en-CA">
                <a:solidFill>
                  <a:srgbClr val="C00000"/>
                </a:solidFill>
              </a:rPr>
              <a:t>Cost of Losing a Customer</a:t>
            </a:r>
            <a:endParaRPr>
              <a:solidFill>
                <a:srgbClr val="C00000"/>
              </a:solidFill>
            </a:endParaRPr>
          </a:p>
        </p:txBody>
      </p:sp>
      <p:sp>
        <p:nvSpPr>
          <p:cNvPr id="204" name="Google Shape;204;p12"/>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Lose current dollars</a:t>
            </a:r>
            <a:endParaRPr/>
          </a:p>
          <a:p>
            <a:pPr indent="-256032" lvl="0" marL="365760" rtl="0" algn="l">
              <a:spcBef>
                <a:spcPts val="300"/>
              </a:spcBef>
              <a:spcAft>
                <a:spcPts val="0"/>
              </a:spcAft>
              <a:buSzPts val="2800"/>
              <a:buChar char="•"/>
            </a:pPr>
            <a:r>
              <a:rPr lang="en-CA"/>
              <a:t>Lose future dollars</a:t>
            </a:r>
            <a:endParaRPr/>
          </a:p>
          <a:p>
            <a:pPr indent="-256032" lvl="0" marL="365760" rtl="0" algn="l">
              <a:spcBef>
                <a:spcPts val="300"/>
              </a:spcBef>
              <a:spcAft>
                <a:spcPts val="0"/>
              </a:spcAft>
              <a:buSzPts val="2800"/>
              <a:buChar char="•"/>
            </a:pPr>
            <a:r>
              <a:rPr lang="en-CA"/>
              <a:t>Lose jobs</a:t>
            </a:r>
            <a:endParaRPr/>
          </a:p>
          <a:p>
            <a:pPr indent="-256032" lvl="0" marL="365760" rtl="0" algn="l">
              <a:spcBef>
                <a:spcPts val="300"/>
              </a:spcBef>
              <a:spcAft>
                <a:spcPts val="0"/>
              </a:spcAft>
              <a:buSzPts val="2800"/>
              <a:buChar char="•"/>
            </a:pPr>
            <a:r>
              <a:rPr lang="en-CA"/>
              <a:t>Lose reputation</a:t>
            </a:r>
            <a:endParaRPr/>
          </a:p>
          <a:p>
            <a:pPr indent="-256032" lvl="0" marL="365760" rtl="0" algn="l">
              <a:spcBef>
                <a:spcPts val="300"/>
              </a:spcBef>
              <a:spcAft>
                <a:spcPts val="0"/>
              </a:spcAft>
              <a:buSzPts val="2800"/>
              <a:buChar char="•"/>
            </a:pPr>
            <a:r>
              <a:rPr lang="en-CA"/>
              <a:t>Lose future business</a:t>
            </a:r>
            <a:endParaRPr/>
          </a:p>
        </p:txBody>
      </p:sp>
      <p:pic>
        <p:nvPicPr>
          <p:cNvPr descr="http://www.credit-to-cash-advisor.com/files/1_2_1/images/closed-business.jpg" id="205" name="Google Shape;205;p12"/>
          <p:cNvPicPr preferRelativeResize="0"/>
          <p:nvPr/>
        </p:nvPicPr>
        <p:blipFill rotWithShape="1">
          <a:blip r:embed="rId3">
            <a:alphaModFix/>
          </a:blip>
          <a:srcRect b="0" l="0" r="0" t="0"/>
          <a:stretch/>
        </p:blipFill>
        <p:spPr>
          <a:xfrm>
            <a:off x="4644008" y="3717032"/>
            <a:ext cx="3499065" cy="2510781"/>
          </a:xfrm>
          <a:prstGeom prst="rect">
            <a:avLst/>
          </a:prstGeom>
          <a:noFill/>
          <a:ln>
            <a:noFill/>
          </a:ln>
        </p:spPr>
      </p:pic>
      <p:sp>
        <p:nvSpPr>
          <p:cNvPr id="206" name="Google Shape;206;p12"/>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CA"/>
              <a:t>Robertson College 2013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4">
                                            <p:txEl>
                                              <p:pRg end="0" st="0"/>
                                            </p:txEl>
                                          </p:spTgt>
                                        </p:tgtEl>
                                        <p:attrNameLst>
                                          <p:attrName>style.visibility</p:attrName>
                                        </p:attrNameLst>
                                      </p:cBhvr>
                                      <p:to>
                                        <p:strVal val="visible"/>
                                      </p:to>
                                    </p:set>
                                    <p:animEffect filter="fade" transition="in">
                                      <p:cBhvr>
                                        <p:cTn dur="500"/>
                                        <p:tgtEl>
                                          <p:spTgt spid="20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4">
                                            <p:txEl>
                                              <p:pRg end="1" st="1"/>
                                            </p:txEl>
                                          </p:spTgt>
                                        </p:tgtEl>
                                        <p:attrNameLst>
                                          <p:attrName>style.visibility</p:attrName>
                                        </p:attrNameLst>
                                      </p:cBhvr>
                                      <p:to>
                                        <p:strVal val="visible"/>
                                      </p:to>
                                    </p:set>
                                    <p:animEffect filter="fade" transition="in">
                                      <p:cBhvr>
                                        <p:cTn dur="500"/>
                                        <p:tgtEl>
                                          <p:spTgt spid="20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4">
                                            <p:txEl>
                                              <p:pRg end="2" st="2"/>
                                            </p:txEl>
                                          </p:spTgt>
                                        </p:tgtEl>
                                        <p:attrNameLst>
                                          <p:attrName>style.visibility</p:attrName>
                                        </p:attrNameLst>
                                      </p:cBhvr>
                                      <p:to>
                                        <p:strVal val="visible"/>
                                      </p:to>
                                    </p:set>
                                    <p:animEffect filter="fade" transition="in">
                                      <p:cBhvr>
                                        <p:cTn dur="500"/>
                                        <p:tgtEl>
                                          <p:spTgt spid="20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4">
                                            <p:txEl>
                                              <p:pRg end="3" st="3"/>
                                            </p:txEl>
                                          </p:spTgt>
                                        </p:tgtEl>
                                        <p:attrNameLst>
                                          <p:attrName>style.visibility</p:attrName>
                                        </p:attrNameLst>
                                      </p:cBhvr>
                                      <p:to>
                                        <p:strVal val="visible"/>
                                      </p:to>
                                    </p:set>
                                    <p:animEffect filter="fade" transition="in">
                                      <p:cBhvr>
                                        <p:cTn dur="500"/>
                                        <p:tgtEl>
                                          <p:spTgt spid="20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4">
                                            <p:txEl>
                                              <p:pRg end="4" st="4"/>
                                            </p:txEl>
                                          </p:spTgt>
                                        </p:tgtEl>
                                        <p:attrNameLst>
                                          <p:attrName>style.visibility</p:attrName>
                                        </p:attrNameLst>
                                      </p:cBhvr>
                                      <p:to>
                                        <p:strVal val="visible"/>
                                      </p:to>
                                    </p:set>
                                    <p:animEffect filter="fade" transition="in">
                                      <p:cBhvr>
                                        <p:cTn dur="500"/>
                                        <p:tgtEl>
                                          <p:spTgt spid="204">
                                            <p:txEl>
                                              <p:pRg end="4" st="4"/>
                                            </p:txEl>
                                          </p:spTgt>
                                        </p:tgtEl>
                                      </p:cBhvr>
                                    </p:animEffect>
                                  </p:childTnLst>
                                </p:cTn>
                              </p:par>
                              <p:par>
                                <p:cTn fill="hold" nodeType="withEffect" presetClass="entr" presetID="10" presetSubtype="0">
                                  <p:stCondLst>
                                    <p:cond delay="1000"/>
                                  </p:stCondLst>
                                  <p:childTnLst>
                                    <p:set>
                                      <p:cBhvr>
                                        <p:cTn dur="1" fill="hold">
                                          <p:stCondLst>
                                            <p:cond delay="0"/>
                                          </p:stCondLst>
                                        </p:cTn>
                                        <p:tgtEl>
                                          <p:spTgt spid="205"/>
                                        </p:tgtEl>
                                        <p:attrNameLst>
                                          <p:attrName>style.visibility</p:attrName>
                                        </p:attrNameLst>
                                      </p:cBhvr>
                                      <p:to>
                                        <p:strVal val="visible"/>
                                      </p:to>
                                    </p:set>
                                    <p:animEffect filter="fade" transition="in">
                                      <p:cBhvr>
                                        <p:cTn dur="750"/>
                                        <p:tgtEl>
                                          <p:spTgt spid="2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13"/>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CA"/>
              <a:t>Quiz Quiz</a:t>
            </a:r>
            <a:endParaRPr/>
          </a:p>
        </p:txBody>
      </p:sp>
      <p:sp>
        <p:nvSpPr>
          <p:cNvPr id="212" name="Google Shape;212;p13"/>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CA"/>
              <a:t>Page 9</a:t>
            </a:r>
            <a:endParaRPr/>
          </a:p>
        </p:txBody>
      </p:sp>
      <p:sp>
        <p:nvSpPr>
          <p:cNvPr id="213" name="Google Shape;213;p13"/>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CA"/>
              <a:t>Robertson College 2013</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14"/>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t/>
            </a:r>
            <a:endParaRPr/>
          </a:p>
        </p:txBody>
      </p:sp>
      <p:sp>
        <p:nvSpPr>
          <p:cNvPr id="219" name="Google Shape;219;p14"/>
          <p:cNvSpPr txBox="1"/>
          <p:nvPr>
            <p:ph idx="1" type="body"/>
          </p:nvPr>
        </p:nvSpPr>
        <p:spPr>
          <a:xfrm>
            <a:off x="457200" y="3356992"/>
            <a:ext cx="8229600" cy="3217544"/>
          </a:xfrm>
          <a:prstGeom prst="rect">
            <a:avLst/>
          </a:prstGeom>
          <a:noFill/>
          <a:ln>
            <a:noFill/>
          </a:ln>
        </p:spPr>
        <p:txBody>
          <a:bodyPr anchorCtr="0" anchor="t" bIns="45700" lIns="91425" spcFirstLastPara="1" rIns="91425" wrap="square" tIns="45700">
            <a:normAutofit/>
          </a:bodyPr>
          <a:lstStyle/>
          <a:p>
            <a:pPr indent="-256032" lvl="0" marL="365760" rtl="0" algn="ctr">
              <a:spcBef>
                <a:spcPts val="0"/>
              </a:spcBef>
              <a:spcAft>
                <a:spcPts val="0"/>
              </a:spcAft>
              <a:buSzPts val="2800"/>
              <a:buChar char="•"/>
            </a:pPr>
            <a:r>
              <a:rPr lang="en-CA"/>
              <a:t>End</a:t>
            </a:r>
            <a:endParaRPr/>
          </a:p>
        </p:txBody>
      </p:sp>
      <p:sp>
        <p:nvSpPr>
          <p:cNvPr id="220" name="Google Shape;220;p14"/>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CA"/>
              <a:t>Robertson College 2013</a:t>
            </a:r>
            <a:endParaRPr/>
          </a:p>
        </p:txBody>
      </p:sp>
    </p:spTree>
  </p:cSld>
  <p:clrMapOvr>
    <a:masterClrMapping/>
  </p:clrMapOvr>
</p:sld>
</file>

<file path=ppt/theme/theme1.xml><?xml version="1.0" encoding="utf-8"?>
<a:theme xmlns:a="http://schemas.openxmlformats.org/drawingml/2006/main" xmlns:r="http://schemas.openxmlformats.org/officeDocument/2006/relationships" name="Urban">
  <a:themeElements>
    <a:clrScheme name="Urban">
      <a:dk1>
        <a:srgbClr val="000000"/>
      </a:dk1>
      <a:lt1>
        <a:srgbClr val="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2012-12-01T16:19:47Z</dcterms:created>
  <dc:creator>Brooke B</dc:creator>
</cp:coreProperties>
</file>