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1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11/16/2021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3BB573-5CD3-41C0-A422-283556BC0CA9}"/>
              </a:ext>
            </a:extLst>
          </p:cNvPr>
          <p:cNvSpPr>
            <a:spLocks noGrp="1"/>
          </p:cNvSpPr>
          <p:nvPr>
            <p:ph type="ctrTitle"/>
          </p:nvPr>
        </p:nvSpPr>
        <p:spPr/>
        <p:txBody>
          <a:bodyPr>
            <a:normAutofit/>
          </a:bodyPr>
          <a:lstStyle/>
          <a:p>
            <a:r>
              <a:rPr lang="en-CA" dirty="0"/>
              <a:t>Compression syndromes of peripheral nerves</a:t>
            </a:r>
            <a:endParaRPr lang="en-US" dirty="0"/>
          </a:p>
        </p:txBody>
      </p:sp>
    </p:spTree>
    <p:extLst>
      <p:ext uri="{BB962C8B-B14F-4D97-AF65-F5344CB8AC3E}">
        <p14:creationId xmlns:p14="http://schemas.microsoft.com/office/powerpoint/2010/main" val="894087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we will cover</a:t>
            </a:r>
          </a:p>
        </p:txBody>
      </p:sp>
      <p:sp>
        <p:nvSpPr>
          <p:cNvPr id="3" name="Content Placeholder 2"/>
          <p:cNvSpPr>
            <a:spLocks noGrp="1"/>
          </p:cNvSpPr>
          <p:nvPr>
            <p:ph idx="1"/>
          </p:nvPr>
        </p:nvSpPr>
        <p:spPr/>
        <p:txBody>
          <a:bodyPr>
            <a:normAutofit/>
          </a:bodyPr>
          <a:lstStyle/>
          <a:p>
            <a:r>
              <a:rPr lang="en-CA" sz="2800" dirty="0"/>
              <a:t>Thoracic outlet syndrome</a:t>
            </a:r>
          </a:p>
          <a:p>
            <a:r>
              <a:rPr lang="en-CA" sz="2800" dirty="0"/>
              <a:t>Carpal tunnel</a:t>
            </a:r>
          </a:p>
          <a:p>
            <a:r>
              <a:rPr lang="en-CA" sz="2800" dirty="0"/>
              <a:t>Piriformis syndrome</a:t>
            </a:r>
          </a:p>
        </p:txBody>
      </p:sp>
    </p:spTree>
    <p:extLst>
      <p:ext uri="{BB962C8B-B14F-4D97-AF65-F5344CB8AC3E}">
        <p14:creationId xmlns:p14="http://schemas.microsoft.com/office/powerpoint/2010/main" val="447611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66943A-DEDE-4B7D-9809-331EB50AE93E}"/>
              </a:ext>
            </a:extLst>
          </p:cNvPr>
          <p:cNvSpPr>
            <a:spLocks noGrp="1"/>
          </p:cNvSpPr>
          <p:nvPr>
            <p:ph type="title"/>
          </p:nvPr>
        </p:nvSpPr>
        <p:spPr/>
        <p:txBody>
          <a:bodyPr/>
          <a:lstStyle/>
          <a:p>
            <a:r>
              <a:rPr lang="en-CA" dirty="0"/>
              <a:t>Understanding compression syndromes</a:t>
            </a:r>
            <a:endParaRPr lang="en-US" dirty="0"/>
          </a:p>
        </p:txBody>
      </p:sp>
      <p:sp>
        <p:nvSpPr>
          <p:cNvPr id="3" name="Text Placeholder 2">
            <a:extLst>
              <a:ext uri="{FF2B5EF4-FFF2-40B4-BE49-F238E27FC236}">
                <a16:creationId xmlns:a16="http://schemas.microsoft.com/office/drawing/2014/main" xmlns="" id="{016AB799-FB66-4F13-AA4E-AFD06875BB3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42705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E79D2EA-D915-4CB4-9562-4295AFA1636D}"/>
              </a:ext>
            </a:extLst>
          </p:cNvPr>
          <p:cNvSpPr>
            <a:spLocks noGrp="1"/>
          </p:cNvSpPr>
          <p:nvPr>
            <p:ph idx="1"/>
          </p:nvPr>
        </p:nvSpPr>
        <p:spPr/>
        <p:txBody>
          <a:bodyPr>
            <a:normAutofit/>
          </a:bodyPr>
          <a:lstStyle/>
          <a:p>
            <a:r>
              <a:rPr lang="en-CA" sz="2800" dirty="0"/>
              <a:t>Compression or entrapment injuries, also known as neuropraxia, cause a local conduction block in a peripheral nerve, but with no structural damage to the axon or to tissue distal to the lesion.</a:t>
            </a:r>
          </a:p>
          <a:p>
            <a:r>
              <a:rPr lang="en-CA" sz="2800" dirty="0"/>
              <a:t>Can be the result of an external or internal forces which impair oxygenation and local neural conduction.</a:t>
            </a:r>
          </a:p>
          <a:p>
            <a:r>
              <a:rPr lang="en-CA" sz="2800" dirty="0"/>
              <a:t>Blood vessels within the nerve, as well as those travelling along side the nerve, may be compressed along with the nerve.</a:t>
            </a:r>
          </a:p>
          <a:p>
            <a:endParaRPr lang="en-US" sz="2800" dirty="0"/>
          </a:p>
        </p:txBody>
      </p:sp>
    </p:spTree>
    <p:extLst>
      <p:ext uri="{BB962C8B-B14F-4D97-AF65-F5344CB8AC3E}">
        <p14:creationId xmlns:p14="http://schemas.microsoft.com/office/powerpoint/2010/main" val="3282344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Common types</a:t>
            </a:r>
          </a:p>
        </p:txBody>
      </p:sp>
      <p:sp>
        <p:nvSpPr>
          <p:cNvPr id="3" name="Content Placeholder 2"/>
          <p:cNvSpPr>
            <a:spLocks noGrp="1"/>
          </p:cNvSpPr>
          <p:nvPr>
            <p:ph idx="1"/>
          </p:nvPr>
        </p:nvSpPr>
        <p:spPr/>
        <p:txBody>
          <a:bodyPr>
            <a:normAutofit/>
          </a:bodyPr>
          <a:lstStyle/>
          <a:p>
            <a:r>
              <a:rPr lang="en-CA" sz="2400" dirty="0"/>
              <a:t>Entrapment syndromes that affect arm and hand involve compression of the brachial plexus.</a:t>
            </a:r>
          </a:p>
          <a:p>
            <a:r>
              <a:rPr lang="en-CA" sz="2400" dirty="0"/>
              <a:t>Carpal tunnel (most studied and accepted)</a:t>
            </a:r>
          </a:p>
          <a:p>
            <a:r>
              <a:rPr lang="en-CA" sz="2400" dirty="0"/>
              <a:t>Thoracic outlet syndrome (most controversial)</a:t>
            </a:r>
          </a:p>
          <a:p>
            <a:r>
              <a:rPr lang="en-CA" sz="2400" dirty="0"/>
              <a:t>Piriformis syndrome (often referred to as sciatica)</a:t>
            </a:r>
          </a:p>
          <a:p>
            <a:r>
              <a:rPr lang="en-CA" sz="2400" dirty="0"/>
              <a:t>Anterior scalene syndrome</a:t>
            </a:r>
          </a:p>
          <a:p>
            <a:r>
              <a:rPr lang="en-CA" sz="2400" dirty="0" err="1"/>
              <a:t>Costoclavicular</a:t>
            </a:r>
            <a:r>
              <a:rPr lang="en-CA" sz="2400" dirty="0"/>
              <a:t> syndrome</a:t>
            </a:r>
          </a:p>
        </p:txBody>
      </p:sp>
    </p:spTree>
    <p:extLst>
      <p:ext uri="{BB962C8B-B14F-4D97-AF65-F5344CB8AC3E}">
        <p14:creationId xmlns:p14="http://schemas.microsoft.com/office/powerpoint/2010/main" val="2095440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causes</a:t>
            </a:r>
          </a:p>
        </p:txBody>
      </p:sp>
      <p:sp>
        <p:nvSpPr>
          <p:cNvPr id="3" name="Content Placeholder 2"/>
          <p:cNvSpPr>
            <a:spLocks noGrp="1"/>
          </p:cNvSpPr>
          <p:nvPr>
            <p:ph idx="1"/>
          </p:nvPr>
        </p:nvSpPr>
        <p:spPr/>
        <p:txBody>
          <a:bodyPr>
            <a:normAutofit lnSpcReduction="10000"/>
          </a:bodyPr>
          <a:lstStyle/>
          <a:p>
            <a:r>
              <a:rPr lang="en-CA" sz="2800" dirty="0"/>
              <a:t>External forces</a:t>
            </a:r>
          </a:p>
          <a:p>
            <a:r>
              <a:rPr lang="en-CA" sz="2800" dirty="0"/>
              <a:t>Internal forces</a:t>
            </a:r>
          </a:p>
          <a:p>
            <a:pPr lvl="1"/>
            <a:r>
              <a:rPr lang="en-CA" sz="2600" dirty="0"/>
              <a:t>Hypertonic muscles</a:t>
            </a:r>
          </a:p>
          <a:p>
            <a:pPr lvl="1"/>
            <a:r>
              <a:rPr lang="en-CA" sz="2600" dirty="0"/>
              <a:t>Structural abnormalities</a:t>
            </a:r>
          </a:p>
          <a:p>
            <a:pPr lvl="1"/>
            <a:r>
              <a:rPr lang="en-CA" sz="2600" dirty="0"/>
              <a:t>Trauma and overuse</a:t>
            </a:r>
          </a:p>
          <a:p>
            <a:pPr lvl="1"/>
            <a:r>
              <a:rPr lang="en-CA" sz="2600" dirty="0"/>
              <a:t>Poor positioning of the limb</a:t>
            </a:r>
          </a:p>
          <a:p>
            <a:pPr lvl="1"/>
            <a:r>
              <a:rPr lang="en-CA" sz="2600" dirty="0"/>
              <a:t>Systemic conditions</a:t>
            </a:r>
          </a:p>
        </p:txBody>
      </p:sp>
    </p:spTree>
    <p:extLst>
      <p:ext uri="{BB962C8B-B14F-4D97-AF65-F5344CB8AC3E}">
        <p14:creationId xmlns:p14="http://schemas.microsoft.com/office/powerpoint/2010/main" val="1078757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285" y="0"/>
            <a:ext cx="10131425" cy="1456267"/>
          </a:xfrm>
        </p:spPr>
        <p:txBody>
          <a:bodyPr/>
          <a:lstStyle/>
          <a:p>
            <a:r>
              <a:rPr lang="en-CA" dirty="0"/>
              <a:t>Symptoms	</a:t>
            </a:r>
          </a:p>
        </p:txBody>
      </p:sp>
      <p:sp>
        <p:nvSpPr>
          <p:cNvPr id="3" name="Content Placeholder 2"/>
          <p:cNvSpPr>
            <a:spLocks noGrp="1"/>
          </p:cNvSpPr>
          <p:nvPr>
            <p:ph idx="1"/>
          </p:nvPr>
        </p:nvSpPr>
        <p:spPr>
          <a:xfrm>
            <a:off x="685801" y="1017431"/>
            <a:ext cx="10505940" cy="5840569"/>
          </a:xfrm>
        </p:spPr>
        <p:txBody>
          <a:bodyPr>
            <a:normAutofit fontScale="77500" lnSpcReduction="20000"/>
          </a:bodyPr>
          <a:lstStyle/>
          <a:p>
            <a:r>
              <a:rPr lang="en-CA" sz="2400" dirty="0"/>
              <a:t>Numbness, tingling, pain and weakness of the affected limb</a:t>
            </a:r>
          </a:p>
          <a:p>
            <a:pPr lvl="1"/>
            <a:r>
              <a:rPr lang="en-CA" sz="2200" dirty="0"/>
              <a:t>Due to a combination of ischemia of the nerve, which impairs the microcirculation within the nerve , as well as the local mechanical force of the compression.</a:t>
            </a:r>
          </a:p>
          <a:p>
            <a:pPr lvl="1"/>
            <a:r>
              <a:rPr lang="en-CA" sz="2200" dirty="0"/>
              <a:t>When an entrapment occurs, the nerve trunk responds to the trauma with an inflammatory response.</a:t>
            </a:r>
          </a:p>
          <a:p>
            <a:r>
              <a:rPr lang="en-CA" sz="2400" dirty="0"/>
              <a:t>The subsequent increase in the vascular permeability and local edema contributes to impaired nerve transmission.</a:t>
            </a:r>
          </a:p>
          <a:p>
            <a:pPr lvl="1"/>
            <a:r>
              <a:rPr lang="en-CA" sz="2200" dirty="0"/>
              <a:t>The longer the disruption of microcirculation, the longer the recovery period.</a:t>
            </a:r>
          </a:p>
          <a:p>
            <a:pPr lvl="1"/>
            <a:r>
              <a:rPr lang="en-CA" sz="2200" dirty="0"/>
              <a:t>This is due in part to the development of intraneural edema during the recovery period.</a:t>
            </a:r>
          </a:p>
          <a:p>
            <a:pPr lvl="1"/>
            <a:r>
              <a:rPr lang="en-CA" sz="2200" dirty="0"/>
              <a:t>In cases where edema develops, the edema is accompanied by mechanical deformation of the nerve fibres and blood vessels.</a:t>
            </a:r>
          </a:p>
          <a:p>
            <a:r>
              <a:rPr lang="en-CA" sz="2400" b="1" dirty="0"/>
              <a:t>The more severe the compression, the more extensive the tissue damage to the nerve trunk, with and increasingly poor prognosis. The severity of the lesion is a result of the magnitude and duration of the compression.</a:t>
            </a:r>
          </a:p>
          <a:p>
            <a:r>
              <a:rPr lang="en-CA" sz="2400" dirty="0"/>
              <a:t>The extent of the damage is also influenced by;</a:t>
            </a:r>
          </a:p>
          <a:p>
            <a:pPr lvl="1"/>
            <a:r>
              <a:rPr lang="en-CA" sz="2200" dirty="0"/>
              <a:t>Structure of the nerve and its location and sixe within the </a:t>
            </a:r>
            <a:r>
              <a:rPr lang="en-CA" sz="2200" dirty="0" err="1"/>
              <a:t>endoneurium</a:t>
            </a:r>
            <a:r>
              <a:rPr lang="en-CA" sz="2200" dirty="0"/>
              <a:t>.</a:t>
            </a:r>
          </a:p>
          <a:p>
            <a:pPr lvl="2"/>
            <a:r>
              <a:rPr lang="en-CA" sz="2000" dirty="0"/>
              <a:t>Less </a:t>
            </a:r>
            <a:r>
              <a:rPr lang="en-CA" sz="2000" dirty="0" err="1"/>
              <a:t>endoneurium</a:t>
            </a:r>
            <a:r>
              <a:rPr lang="en-CA" sz="2000" dirty="0"/>
              <a:t> presents an increased risk of damage.</a:t>
            </a:r>
          </a:p>
          <a:p>
            <a:r>
              <a:rPr lang="en-CA" sz="2400" dirty="0"/>
              <a:t>Recovery time varies after the compression is relieved</a:t>
            </a:r>
          </a:p>
          <a:p>
            <a:r>
              <a:rPr lang="en-CA" sz="2400" dirty="0"/>
              <a:t>The key to treatment is relief of the compression of the nerve.</a:t>
            </a:r>
          </a:p>
        </p:txBody>
      </p:sp>
    </p:spTree>
    <p:extLst>
      <p:ext uri="{BB962C8B-B14F-4D97-AF65-F5344CB8AC3E}">
        <p14:creationId xmlns:p14="http://schemas.microsoft.com/office/powerpoint/2010/main" val="291847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Thoracic outlet syndrome</a:t>
            </a:r>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840471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 brief</a:t>
            </a:r>
          </a:p>
        </p:txBody>
      </p:sp>
      <p:sp>
        <p:nvSpPr>
          <p:cNvPr id="3" name="Content Placeholder 2"/>
          <p:cNvSpPr>
            <a:spLocks noGrp="1"/>
          </p:cNvSpPr>
          <p:nvPr>
            <p:ph idx="1"/>
          </p:nvPr>
        </p:nvSpPr>
        <p:spPr/>
        <p:txBody>
          <a:bodyPr>
            <a:normAutofit/>
          </a:bodyPr>
          <a:lstStyle/>
          <a:p>
            <a:r>
              <a:rPr lang="en-CA" sz="2400" dirty="0"/>
              <a:t>It is a group of disorders that occur when blood vessels or nerves in the space between your collarbone and your first rib (</a:t>
            </a:r>
            <a:r>
              <a:rPr lang="en-CA" sz="2400" b="1" dirty="0"/>
              <a:t>thoracic outlet</a:t>
            </a:r>
            <a:r>
              <a:rPr lang="en-CA" sz="2400" dirty="0"/>
              <a:t>) are compressed. This can cause pain in your shoulders and neck and numbness in your fingers.</a:t>
            </a:r>
          </a:p>
        </p:txBody>
      </p:sp>
    </p:spTree>
    <p:extLst>
      <p:ext uri="{BB962C8B-B14F-4D97-AF65-F5344CB8AC3E}">
        <p14:creationId xmlns:p14="http://schemas.microsoft.com/office/powerpoint/2010/main" val="1024334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75260"/>
            <a:ext cx="10131425" cy="1456267"/>
          </a:xfrm>
        </p:spPr>
        <p:txBody>
          <a:bodyPr/>
          <a:lstStyle/>
          <a:p>
            <a:r>
              <a:rPr lang="en-CA" dirty="0"/>
              <a:t>What is it</a:t>
            </a:r>
          </a:p>
        </p:txBody>
      </p:sp>
      <p:sp>
        <p:nvSpPr>
          <p:cNvPr id="3" name="Content Placeholder 2"/>
          <p:cNvSpPr>
            <a:spLocks noGrp="1"/>
          </p:cNvSpPr>
          <p:nvPr>
            <p:ph idx="1"/>
          </p:nvPr>
        </p:nvSpPr>
        <p:spPr>
          <a:xfrm>
            <a:off x="0" y="1457739"/>
            <a:ext cx="12192000" cy="5400262"/>
          </a:xfrm>
        </p:spPr>
        <p:txBody>
          <a:bodyPr>
            <a:noAutofit/>
          </a:bodyPr>
          <a:lstStyle/>
          <a:p>
            <a:r>
              <a:rPr lang="en-CA" sz="2400" dirty="0"/>
              <a:t>TOS is a condition that involves the compression of the brachial plexus and its accompanying artery between the anterior and middle </a:t>
            </a:r>
            <a:r>
              <a:rPr lang="en-CA" sz="2400" dirty="0" err="1"/>
              <a:t>scalenes</a:t>
            </a:r>
            <a:r>
              <a:rPr lang="en-CA" sz="2400" dirty="0"/>
              <a:t> or between the coracoid process and the pec minor muscle or between the clavicle and the first rib.</a:t>
            </a:r>
          </a:p>
          <a:p>
            <a:r>
              <a:rPr lang="en-CA" sz="2400" dirty="0"/>
              <a:t>Somewhat controversial with respect to its etiology and diagnosis.</a:t>
            </a:r>
          </a:p>
          <a:p>
            <a:r>
              <a:rPr lang="en-CA" sz="2400" dirty="0"/>
              <a:t>Nerve conduction testing is often negative for a nerve lesion</a:t>
            </a:r>
          </a:p>
          <a:p>
            <a:r>
              <a:rPr lang="en-CA" sz="2400" dirty="0"/>
              <a:t>Can lead to an over diagnosis of CTS</a:t>
            </a:r>
          </a:p>
          <a:p>
            <a:r>
              <a:rPr lang="en-CA" sz="2400" dirty="0"/>
              <a:t>Brachial plexus is composed of nerve roots C5 – C8 and T1 </a:t>
            </a:r>
          </a:p>
          <a:p>
            <a:r>
              <a:rPr lang="en-CA" sz="2400" dirty="0"/>
              <a:t>Travels with the subclavian artery  between the </a:t>
            </a:r>
            <a:r>
              <a:rPr lang="en-CA" sz="2400" dirty="0" err="1"/>
              <a:t>intrascalene</a:t>
            </a:r>
            <a:r>
              <a:rPr lang="en-CA" sz="2400" dirty="0"/>
              <a:t> space. </a:t>
            </a:r>
          </a:p>
          <a:p>
            <a:r>
              <a:rPr lang="en-CA" sz="2400" dirty="0"/>
              <a:t>After being joined with the subclavian vein the neurovascular bundle travels through the </a:t>
            </a:r>
            <a:r>
              <a:rPr lang="en-CA" sz="2400" dirty="0" err="1"/>
              <a:t>costoclavicular</a:t>
            </a:r>
            <a:r>
              <a:rPr lang="en-CA" sz="2400" dirty="0"/>
              <a:t> space and travels under the  sub-pectoral space before continuing down the arm.</a:t>
            </a:r>
          </a:p>
          <a:p>
            <a:r>
              <a:rPr lang="en-CA" sz="2400" dirty="0"/>
              <a:t>The condition begins insidiously and progresses slowly</a:t>
            </a:r>
          </a:p>
        </p:txBody>
      </p:sp>
    </p:spTree>
    <p:extLst>
      <p:ext uri="{BB962C8B-B14F-4D97-AF65-F5344CB8AC3E}">
        <p14:creationId xmlns:p14="http://schemas.microsoft.com/office/powerpoint/2010/main" val="39718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Group read 826-829</a:t>
            </a:r>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125985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Special testing</a:t>
            </a:r>
          </a:p>
        </p:txBody>
      </p:sp>
      <p:sp>
        <p:nvSpPr>
          <p:cNvPr id="3" name="Content Placeholder 2"/>
          <p:cNvSpPr>
            <a:spLocks noGrp="1"/>
          </p:cNvSpPr>
          <p:nvPr>
            <p:ph idx="1"/>
          </p:nvPr>
        </p:nvSpPr>
        <p:spPr/>
        <p:txBody>
          <a:bodyPr>
            <a:normAutofit/>
          </a:bodyPr>
          <a:lstStyle/>
          <a:p>
            <a:r>
              <a:rPr lang="en-CA" sz="2400" dirty="0"/>
              <a:t>Adson’s test</a:t>
            </a:r>
          </a:p>
          <a:p>
            <a:r>
              <a:rPr lang="en-CA" sz="2400" dirty="0" err="1"/>
              <a:t>Costoclavicular</a:t>
            </a:r>
            <a:r>
              <a:rPr lang="en-CA" sz="2400" dirty="0"/>
              <a:t> and Eden's test</a:t>
            </a:r>
          </a:p>
          <a:p>
            <a:r>
              <a:rPr lang="en-CA" sz="2400" dirty="0"/>
              <a:t>Wright’s </a:t>
            </a:r>
            <a:r>
              <a:rPr lang="en-CA" sz="2400" dirty="0" err="1"/>
              <a:t>hyperabduction</a:t>
            </a:r>
            <a:r>
              <a:rPr lang="en-CA" sz="2400" dirty="0"/>
              <a:t> test</a:t>
            </a:r>
          </a:p>
          <a:p>
            <a:r>
              <a:rPr lang="en-CA" sz="2400" dirty="0"/>
              <a:t>Upper limb tension test</a:t>
            </a:r>
          </a:p>
        </p:txBody>
      </p:sp>
    </p:spTree>
    <p:extLst>
      <p:ext uri="{BB962C8B-B14F-4D97-AF65-F5344CB8AC3E}">
        <p14:creationId xmlns:p14="http://schemas.microsoft.com/office/powerpoint/2010/main" val="80088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treatment</a:t>
            </a:r>
          </a:p>
        </p:txBody>
      </p:sp>
      <p:sp>
        <p:nvSpPr>
          <p:cNvPr id="3" name="Content Placeholder 2"/>
          <p:cNvSpPr>
            <a:spLocks noGrp="1"/>
          </p:cNvSpPr>
          <p:nvPr>
            <p:ph idx="1"/>
          </p:nvPr>
        </p:nvSpPr>
        <p:spPr/>
        <p:txBody>
          <a:bodyPr>
            <a:normAutofit lnSpcReduction="10000"/>
          </a:bodyPr>
          <a:lstStyle/>
          <a:p>
            <a:r>
              <a:rPr lang="en-CA" sz="2400" dirty="0"/>
              <a:t>Treat the entire shoulder girdle and neck and any postural contributors.</a:t>
            </a:r>
          </a:p>
          <a:p>
            <a:r>
              <a:rPr lang="en-CA" sz="2400" dirty="0"/>
              <a:t>Decrease SNS firing</a:t>
            </a:r>
          </a:p>
          <a:p>
            <a:r>
              <a:rPr lang="en-CA" sz="2400" dirty="0"/>
              <a:t>Address compensatory structures</a:t>
            </a:r>
          </a:p>
          <a:p>
            <a:r>
              <a:rPr lang="en-CA" sz="2400" dirty="0"/>
              <a:t>Decrease compression on the neurovascular bundle.</a:t>
            </a:r>
          </a:p>
          <a:p>
            <a:r>
              <a:rPr lang="en-CA" sz="2400" dirty="0"/>
              <a:t>Reduce fascial restrictions</a:t>
            </a:r>
          </a:p>
          <a:p>
            <a:r>
              <a:rPr lang="en-CA" sz="2400" dirty="0"/>
              <a:t>Reduce pain, hypertonicity and trigger points.</a:t>
            </a:r>
          </a:p>
          <a:p>
            <a:r>
              <a:rPr lang="en-CA" sz="2400" dirty="0"/>
              <a:t>Maintain ROM</a:t>
            </a:r>
          </a:p>
          <a:p>
            <a:r>
              <a:rPr lang="en-CA" sz="2400" dirty="0"/>
              <a:t>Reduce edema, if present</a:t>
            </a:r>
          </a:p>
        </p:txBody>
      </p:sp>
    </p:spTree>
    <p:extLst>
      <p:ext uri="{BB962C8B-B14F-4D97-AF65-F5344CB8AC3E}">
        <p14:creationId xmlns:p14="http://schemas.microsoft.com/office/powerpoint/2010/main" val="987470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Anterior and middle scalene treatment</a:t>
            </a:r>
          </a:p>
        </p:txBody>
      </p:sp>
      <p:sp>
        <p:nvSpPr>
          <p:cNvPr id="3" name="Content Placeholder 2"/>
          <p:cNvSpPr>
            <a:spLocks noGrp="1"/>
          </p:cNvSpPr>
          <p:nvPr>
            <p:ph idx="1"/>
          </p:nvPr>
        </p:nvSpPr>
        <p:spPr>
          <a:xfrm>
            <a:off x="685801" y="1571223"/>
            <a:ext cx="10131425" cy="5286777"/>
          </a:xfrm>
        </p:spPr>
        <p:txBody>
          <a:bodyPr>
            <a:normAutofit fontScale="92500" lnSpcReduction="20000"/>
          </a:bodyPr>
          <a:lstStyle/>
          <a:p>
            <a:r>
              <a:rPr lang="en-CA" sz="2400" dirty="0"/>
              <a:t>Anterior scalene</a:t>
            </a:r>
          </a:p>
          <a:p>
            <a:pPr lvl="1"/>
            <a:r>
              <a:rPr lang="en-CA" sz="2200" dirty="0"/>
              <a:t>Treat the SCM first</a:t>
            </a:r>
          </a:p>
          <a:p>
            <a:pPr lvl="1"/>
            <a:r>
              <a:rPr lang="en-CA" sz="2200" dirty="0"/>
              <a:t>Origin and insertion work</a:t>
            </a:r>
          </a:p>
          <a:p>
            <a:pPr lvl="1"/>
            <a:r>
              <a:rPr lang="en-CA" sz="2200" dirty="0"/>
              <a:t>GTO release</a:t>
            </a:r>
          </a:p>
          <a:p>
            <a:pPr lvl="1"/>
            <a:r>
              <a:rPr lang="en-CA" sz="2200" dirty="0"/>
              <a:t>Pincer grasp</a:t>
            </a:r>
          </a:p>
          <a:p>
            <a:pPr lvl="1"/>
            <a:r>
              <a:rPr lang="en-CA" sz="2200" dirty="0"/>
              <a:t>Muscle stripping</a:t>
            </a:r>
          </a:p>
          <a:p>
            <a:pPr lvl="1"/>
            <a:r>
              <a:rPr lang="en-CA" sz="2200" dirty="0"/>
              <a:t>Fingertip kneading</a:t>
            </a:r>
          </a:p>
          <a:p>
            <a:r>
              <a:rPr lang="en-CA" sz="2400" dirty="0"/>
              <a:t>Middle scalene</a:t>
            </a:r>
          </a:p>
          <a:p>
            <a:r>
              <a:rPr lang="en-CA" sz="2400" dirty="0"/>
              <a:t>These muscles are treated using the origin and insertion technique along with p</a:t>
            </a:r>
            <a:r>
              <a:rPr lang="en-CA" sz="2200" dirty="0"/>
              <a:t>rogressively deeper muscle stripping and fingertip of thumb kneading to the cervical attachments and muscle bellies.</a:t>
            </a:r>
          </a:p>
          <a:p>
            <a:r>
              <a:rPr lang="en-CA" sz="2200" dirty="0"/>
              <a:t>Interspersed with lighter circulatory strokes</a:t>
            </a:r>
          </a:p>
          <a:p>
            <a:r>
              <a:rPr lang="en-CA" sz="2200" dirty="0"/>
              <a:t>Trigger points are treated using ischemic compression or repetitive muscle stripping followed by the appropriate stretch and heat</a:t>
            </a:r>
          </a:p>
        </p:txBody>
      </p:sp>
    </p:spTree>
    <p:extLst>
      <p:ext uri="{BB962C8B-B14F-4D97-AF65-F5344CB8AC3E}">
        <p14:creationId xmlns:p14="http://schemas.microsoft.com/office/powerpoint/2010/main" val="4193899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Pec minor treatment</a:t>
            </a:r>
          </a:p>
        </p:txBody>
      </p:sp>
      <p:sp>
        <p:nvSpPr>
          <p:cNvPr id="3" name="Content Placeholder 2"/>
          <p:cNvSpPr>
            <a:spLocks noGrp="1"/>
          </p:cNvSpPr>
          <p:nvPr>
            <p:ph idx="1"/>
          </p:nvPr>
        </p:nvSpPr>
        <p:spPr/>
        <p:txBody>
          <a:bodyPr>
            <a:normAutofit/>
          </a:bodyPr>
          <a:lstStyle/>
          <a:p>
            <a:r>
              <a:rPr lang="en-CA" sz="2400" dirty="0"/>
              <a:t>Address pec major first. Treat any hypertonicity and trigger points found.</a:t>
            </a:r>
          </a:p>
          <a:p>
            <a:endParaRPr lang="en-CA" sz="2400" dirty="0"/>
          </a:p>
        </p:txBody>
      </p:sp>
    </p:spTree>
    <p:extLst>
      <p:ext uri="{BB962C8B-B14F-4D97-AF65-F5344CB8AC3E}">
        <p14:creationId xmlns:p14="http://schemas.microsoft.com/office/powerpoint/2010/main" val="3422133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037AD8-E965-47B4-8DB2-DD2F760F8512}"/>
              </a:ext>
            </a:extLst>
          </p:cNvPr>
          <p:cNvSpPr>
            <a:spLocks noGrp="1"/>
          </p:cNvSpPr>
          <p:nvPr>
            <p:ph type="title"/>
          </p:nvPr>
        </p:nvSpPr>
        <p:spPr/>
        <p:txBody>
          <a:bodyPr/>
          <a:lstStyle/>
          <a:p>
            <a:r>
              <a:rPr lang="en-CA" dirty="0"/>
              <a:t>Piriformis syndrome</a:t>
            </a:r>
            <a:endParaRPr lang="en-US" dirty="0"/>
          </a:p>
        </p:txBody>
      </p:sp>
      <p:sp>
        <p:nvSpPr>
          <p:cNvPr id="3" name="Text Placeholder 2">
            <a:extLst>
              <a:ext uri="{FF2B5EF4-FFF2-40B4-BE49-F238E27FC236}">
                <a16:creationId xmlns:a16="http://schemas.microsoft.com/office/drawing/2014/main" xmlns="" id="{7C483831-A669-4A0D-BE40-08615B00FD0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08493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D237-7728-4400-95BE-2B3C09F0F90A}"/>
              </a:ext>
            </a:extLst>
          </p:cNvPr>
          <p:cNvSpPr>
            <a:spLocks noGrp="1"/>
          </p:cNvSpPr>
          <p:nvPr>
            <p:ph type="title"/>
          </p:nvPr>
        </p:nvSpPr>
        <p:spPr/>
        <p:txBody>
          <a:bodyPr/>
          <a:lstStyle/>
          <a:p>
            <a:r>
              <a:rPr lang="en-CA" dirty="0"/>
              <a:t>In brief</a:t>
            </a:r>
            <a:endParaRPr lang="en-US" dirty="0"/>
          </a:p>
        </p:txBody>
      </p:sp>
      <p:sp>
        <p:nvSpPr>
          <p:cNvPr id="3" name="Content Placeholder 2">
            <a:extLst>
              <a:ext uri="{FF2B5EF4-FFF2-40B4-BE49-F238E27FC236}">
                <a16:creationId xmlns:a16="http://schemas.microsoft.com/office/drawing/2014/main" xmlns="" id="{09B70947-CBA1-4C58-8481-D2A131CA7A03}"/>
              </a:ext>
            </a:extLst>
          </p:cNvPr>
          <p:cNvSpPr>
            <a:spLocks noGrp="1"/>
          </p:cNvSpPr>
          <p:nvPr>
            <p:ph idx="1"/>
          </p:nvPr>
        </p:nvSpPr>
        <p:spPr/>
        <p:txBody>
          <a:bodyPr>
            <a:normAutofit/>
          </a:bodyPr>
          <a:lstStyle/>
          <a:p>
            <a:r>
              <a:rPr lang="en-CA" sz="2400" dirty="0"/>
              <a:t>Piriformis syndrome is a condition in which the piriformis muscle, located in the buttock region, spasms and causes buttock pain. The piriformis muscle can also irritate the nearby sciatic nerve and cause pain, numbness and tingling along the back of the leg and into the foot (similar to sciatic pain).</a:t>
            </a:r>
            <a:endParaRPr lang="en-US" sz="2400" dirty="0"/>
          </a:p>
        </p:txBody>
      </p:sp>
    </p:spTree>
    <p:extLst>
      <p:ext uri="{BB962C8B-B14F-4D97-AF65-F5344CB8AC3E}">
        <p14:creationId xmlns:p14="http://schemas.microsoft.com/office/powerpoint/2010/main" val="867233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9CA00C-C5F3-4FE0-A374-49878B9100A4}"/>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A25E07CF-5F96-4BBC-9974-FCC1D3B42108}"/>
              </a:ext>
            </a:extLst>
          </p:cNvPr>
          <p:cNvSpPr>
            <a:spLocks noGrp="1"/>
          </p:cNvSpPr>
          <p:nvPr>
            <p:ph idx="1"/>
          </p:nvPr>
        </p:nvSpPr>
        <p:spPr/>
        <p:txBody>
          <a:bodyPr>
            <a:normAutofit/>
          </a:bodyPr>
          <a:lstStyle/>
          <a:p>
            <a:endParaRPr lang="en-US" sz="2400"/>
          </a:p>
        </p:txBody>
      </p:sp>
    </p:spTree>
    <p:extLst>
      <p:ext uri="{BB962C8B-B14F-4D97-AF65-F5344CB8AC3E}">
        <p14:creationId xmlns:p14="http://schemas.microsoft.com/office/powerpoint/2010/main" val="2688801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F952A-4181-4106-8A28-9C66D01472B2}"/>
              </a:ext>
            </a:extLst>
          </p:cNvPr>
          <p:cNvSpPr>
            <a:spLocks noGrp="1"/>
          </p:cNvSpPr>
          <p:nvPr>
            <p:ph type="title"/>
          </p:nvPr>
        </p:nvSpPr>
        <p:spPr/>
        <p:txBody>
          <a:bodyPr/>
          <a:lstStyle/>
          <a:p>
            <a:r>
              <a:rPr lang="en-CA" dirty="0"/>
              <a:t>Self care</a:t>
            </a:r>
            <a:endParaRPr lang="en-US" dirty="0"/>
          </a:p>
        </p:txBody>
      </p:sp>
      <p:sp>
        <p:nvSpPr>
          <p:cNvPr id="3" name="Content Placeholder 2">
            <a:extLst>
              <a:ext uri="{FF2B5EF4-FFF2-40B4-BE49-F238E27FC236}">
                <a16:creationId xmlns:a16="http://schemas.microsoft.com/office/drawing/2014/main" xmlns="" id="{818F6D60-31FA-49C5-AA03-FDC5173AB2A9}"/>
              </a:ext>
            </a:extLst>
          </p:cNvPr>
          <p:cNvSpPr>
            <a:spLocks noGrp="1"/>
          </p:cNvSpPr>
          <p:nvPr>
            <p:ph idx="1"/>
          </p:nvPr>
        </p:nvSpPr>
        <p:spPr/>
        <p:txBody>
          <a:bodyPr>
            <a:normAutofit/>
          </a:bodyPr>
          <a:lstStyle/>
          <a:p>
            <a:r>
              <a:rPr lang="en-CA" sz="2400" dirty="0"/>
              <a:t>Stretch tight, short muscles</a:t>
            </a:r>
          </a:p>
          <a:p>
            <a:r>
              <a:rPr lang="en-CA" sz="2400" dirty="0"/>
              <a:t>Strengthen weak muscles</a:t>
            </a:r>
          </a:p>
          <a:p>
            <a:r>
              <a:rPr lang="en-CA" sz="2400" dirty="0"/>
              <a:t>Educate the client</a:t>
            </a:r>
          </a:p>
          <a:p>
            <a:r>
              <a:rPr lang="en-CA" sz="2400" dirty="0"/>
              <a:t>Refer the client</a:t>
            </a:r>
          </a:p>
          <a:p>
            <a:r>
              <a:rPr lang="en-CA" sz="2400" dirty="0"/>
              <a:t>Encourage relaxation</a:t>
            </a:r>
          </a:p>
        </p:txBody>
      </p:sp>
    </p:spTree>
    <p:extLst>
      <p:ext uri="{BB962C8B-B14F-4D97-AF65-F5344CB8AC3E}">
        <p14:creationId xmlns:p14="http://schemas.microsoft.com/office/powerpoint/2010/main" val="2942515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039A25-935E-4DD7-851D-36A3E6DF181C}"/>
              </a:ext>
            </a:extLst>
          </p:cNvPr>
          <p:cNvSpPr>
            <a:spLocks noGrp="1"/>
          </p:cNvSpPr>
          <p:nvPr>
            <p:ph type="title"/>
          </p:nvPr>
        </p:nvSpPr>
        <p:spPr/>
        <p:txBody>
          <a:bodyPr/>
          <a:lstStyle/>
          <a:p>
            <a:r>
              <a:rPr lang="en-CA" dirty="0"/>
              <a:t>Treatment frequency and expected outcome</a:t>
            </a:r>
            <a:endParaRPr lang="en-US" dirty="0"/>
          </a:p>
        </p:txBody>
      </p:sp>
      <p:sp>
        <p:nvSpPr>
          <p:cNvPr id="3" name="Content Placeholder 2">
            <a:extLst>
              <a:ext uri="{FF2B5EF4-FFF2-40B4-BE49-F238E27FC236}">
                <a16:creationId xmlns:a16="http://schemas.microsoft.com/office/drawing/2014/main" xmlns="" id="{518E25B4-1700-4BA7-8902-B9164D449D4F}"/>
              </a:ext>
            </a:extLst>
          </p:cNvPr>
          <p:cNvSpPr>
            <a:spLocks noGrp="1"/>
          </p:cNvSpPr>
          <p:nvPr>
            <p:ph idx="1"/>
          </p:nvPr>
        </p:nvSpPr>
        <p:spPr/>
        <p:txBody>
          <a:bodyPr/>
          <a:lstStyle/>
          <a:p>
            <a:r>
              <a:rPr lang="en-CA" dirty="0"/>
              <a:t>1 hr treatment</a:t>
            </a:r>
            <a:r>
              <a:rPr lang="en-US" dirty="0"/>
              <a:t> once a week for 4-6 weeks</a:t>
            </a:r>
          </a:p>
          <a:p>
            <a:r>
              <a:rPr lang="en-CA" dirty="0"/>
              <a:t>F</a:t>
            </a:r>
            <a:r>
              <a:rPr lang="en-US" dirty="0" err="1"/>
              <a:t>ollow</a:t>
            </a:r>
            <a:r>
              <a:rPr lang="en-US" dirty="0"/>
              <a:t> with a thorough reassessment</a:t>
            </a:r>
          </a:p>
          <a:p>
            <a:r>
              <a:rPr lang="en-CA" dirty="0"/>
              <a:t>I</a:t>
            </a:r>
            <a:r>
              <a:rPr lang="en-US" dirty="0"/>
              <a:t>f pregnant, condition will often resolve postpartum.</a:t>
            </a:r>
          </a:p>
          <a:p>
            <a:r>
              <a:rPr lang="en-CA" dirty="0"/>
              <a:t>If cause involves soft tissue, the prognosis is good, providing the client is compliant with the self-care program</a:t>
            </a:r>
          </a:p>
        </p:txBody>
      </p:sp>
    </p:spTree>
    <p:extLst>
      <p:ext uri="{BB962C8B-B14F-4D97-AF65-F5344CB8AC3E}">
        <p14:creationId xmlns:p14="http://schemas.microsoft.com/office/powerpoint/2010/main" val="2069581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9FCB47-6834-4C40-BCED-138F723A9869}"/>
              </a:ext>
            </a:extLst>
          </p:cNvPr>
          <p:cNvSpPr>
            <a:spLocks noGrp="1"/>
          </p:cNvSpPr>
          <p:nvPr>
            <p:ph type="title"/>
          </p:nvPr>
        </p:nvSpPr>
        <p:spPr/>
        <p:txBody>
          <a:bodyPr/>
          <a:lstStyle/>
          <a:p>
            <a:r>
              <a:rPr lang="en-CA" dirty="0"/>
              <a:t>Carpal tunnel</a:t>
            </a:r>
            <a:endParaRPr lang="en-US" dirty="0"/>
          </a:p>
        </p:txBody>
      </p:sp>
      <p:sp>
        <p:nvSpPr>
          <p:cNvPr id="3" name="Text Placeholder 2">
            <a:extLst>
              <a:ext uri="{FF2B5EF4-FFF2-40B4-BE49-F238E27FC236}">
                <a16:creationId xmlns:a16="http://schemas.microsoft.com/office/drawing/2014/main" xmlns="" id="{C67AC349-25F2-45B6-81FA-2F0FDBD529A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0874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43AFDD-64A2-4251-A81B-AEDAEA2BFB63}"/>
              </a:ext>
            </a:extLst>
          </p:cNvPr>
          <p:cNvSpPr>
            <a:spLocks noGrp="1"/>
          </p:cNvSpPr>
          <p:nvPr>
            <p:ph type="title"/>
          </p:nvPr>
        </p:nvSpPr>
        <p:spPr/>
        <p:txBody>
          <a:bodyPr/>
          <a:lstStyle/>
          <a:p>
            <a:r>
              <a:rPr lang="en-CA" dirty="0"/>
              <a:t>What is it?</a:t>
            </a:r>
            <a:endParaRPr lang="en-US" dirty="0"/>
          </a:p>
        </p:txBody>
      </p:sp>
      <p:sp>
        <p:nvSpPr>
          <p:cNvPr id="3" name="Content Placeholder 2">
            <a:extLst>
              <a:ext uri="{FF2B5EF4-FFF2-40B4-BE49-F238E27FC236}">
                <a16:creationId xmlns:a16="http://schemas.microsoft.com/office/drawing/2014/main" xmlns="" id="{B3AB7C78-787F-4602-8E94-6C80975C3E63}"/>
              </a:ext>
            </a:extLst>
          </p:cNvPr>
          <p:cNvSpPr>
            <a:spLocks noGrp="1"/>
          </p:cNvSpPr>
          <p:nvPr>
            <p:ph idx="1"/>
          </p:nvPr>
        </p:nvSpPr>
        <p:spPr/>
        <p:txBody>
          <a:bodyPr>
            <a:normAutofit/>
          </a:bodyPr>
          <a:lstStyle/>
          <a:p>
            <a:r>
              <a:rPr lang="en-CA" sz="2400" dirty="0"/>
              <a:t>Carpal tunnel syndrome (CTS) is a medical condition due to compression of the median nerve as it travels through the wrist at the carpal tunnel. The main symptoms are pain, numbness, and tingling, in the thumb, index finger, middle finger, and the thumb side of the ring fingers.</a:t>
            </a:r>
          </a:p>
          <a:p>
            <a:r>
              <a:rPr lang="en-CA" sz="2400" dirty="0"/>
              <a:t>Most common entrapment syndrome in the arm.</a:t>
            </a:r>
          </a:p>
          <a:p>
            <a:r>
              <a:rPr lang="en-CA" sz="2400" dirty="0"/>
              <a:t>Poultry processors, butchers, assembly line workers and keyboard </a:t>
            </a:r>
            <a:r>
              <a:rPr lang="en-CA" sz="2400" dirty="0" err="1"/>
              <a:t>opperators</a:t>
            </a:r>
            <a:r>
              <a:rPr lang="en-CA" sz="2400" dirty="0"/>
              <a:t> are among those who have increased rates of CTS. </a:t>
            </a:r>
            <a:endParaRPr lang="en-US" sz="2400" dirty="0"/>
          </a:p>
        </p:txBody>
      </p:sp>
    </p:spTree>
    <p:extLst>
      <p:ext uri="{BB962C8B-B14F-4D97-AF65-F5344CB8AC3E}">
        <p14:creationId xmlns:p14="http://schemas.microsoft.com/office/powerpoint/2010/main" val="2640621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A668E2-A66B-4CE0-979A-87ECFC06949C}"/>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xmlns="" id="{A57CC122-93B1-4D60-B170-0091158ECA8C}"/>
              </a:ext>
            </a:extLst>
          </p:cNvPr>
          <p:cNvPicPr>
            <a:picLocks noGrp="1" noChangeAspect="1"/>
          </p:cNvPicPr>
          <p:nvPr>
            <p:ph idx="1"/>
          </p:nvPr>
        </p:nvPicPr>
        <p:blipFill>
          <a:blip r:embed="rId2"/>
          <a:stretch>
            <a:fillRect/>
          </a:stretch>
        </p:blipFill>
        <p:spPr>
          <a:xfrm>
            <a:off x="309489" y="-196865"/>
            <a:ext cx="11549575" cy="7054865"/>
          </a:xfrm>
        </p:spPr>
      </p:pic>
    </p:spTree>
    <p:extLst>
      <p:ext uri="{BB962C8B-B14F-4D97-AF65-F5344CB8AC3E}">
        <p14:creationId xmlns:p14="http://schemas.microsoft.com/office/powerpoint/2010/main" val="1101802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FD0F0D-F735-49C0-BAB8-78937D837822}"/>
              </a:ext>
            </a:extLst>
          </p:cNvPr>
          <p:cNvSpPr>
            <a:spLocks noGrp="1"/>
          </p:cNvSpPr>
          <p:nvPr>
            <p:ph type="title"/>
          </p:nvPr>
        </p:nvSpPr>
        <p:spPr/>
        <p:txBody>
          <a:bodyPr/>
          <a:lstStyle/>
          <a:p>
            <a:r>
              <a:rPr lang="en-CA" dirty="0"/>
              <a:t>The causes</a:t>
            </a:r>
            <a:endParaRPr lang="en-US" dirty="0"/>
          </a:p>
        </p:txBody>
      </p:sp>
      <p:sp>
        <p:nvSpPr>
          <p:cNvPr id="3" name="Content Placeholder 2">
            <a:extLst>
              <a:ext uri="{FF2B5EF4-FFF2-40B4-BE49-F238E27FC236}">
                <a16:creationId xmlns:a16="http://schemas.microsoft.com/office/drawing/2014/main" xmlns="" id="{BE33EF07-6C3C-45EC-B009-54E852BA3525}"/>
              </a:ext>
            </a:extLst>
          </p:cNvPr>
          <p:cNvSpPr>
            <a:spLocks noGrp="1"/>
          </p:cNvSpPr>
          <p:nvPr>
            <p:ph idx="1"/>
          </p:nvPr>
        </p:nvSpPr>
        <p:spPr/>
        <p:txBody>
          <a:bodyPr>
            <a:normAutofit lnSpcReduction="10000"/>
          </a:bodyPr>
          <a:lstStyle/>
          <a:p>
            <a:r>
              <a:rPr lang="en-CA" sz="2400" dirty="0"/>
              <a:t>It is idiopathic in nature</a:t>
            </a:r>
          </a:p>
          <a:p>
            <a:r>
              <a:rPr lang="en-CA" sz="2400" dirty="0"/>
              <a:t>Increased size of the contents  through the tunnel</a:t>
            </a:r>
          </a:p>
          <a:p>
            <a:r>
              <a:rPr lang="en-CA" sz="2400" dirty="0"/>
              <a:t>Decreased canal space</a:t>
            </a:r>
          </a:p>
          <a:p>
            <a:r>
              <a:rPr lang="en-CA" sz="2400" dirty="0"/>
              <a:t>Acute in nature</a:t>
            </a:r>
          </a:p>
          <a:p>
            <a:pPr lvl="1"/>
            <a:r>
              <a:rPr lang="en-CA" sz="2200" dirty="0"/>
              <a:t>Secondary to trauma\infection</a:t>
            </a:r>
          </a:p>
          <a:p>
            <a:pPr lvl="1"/>
            <a:r>
              <a:rPr lang="en-CA" sz="2200" dirty="0"/>
              <a:t>Acute exacerbation of rheumatoid arthritis</a:t>
            </a:r>
          </a:p>
          <a:p>
            <a:pPr lvl="1"/>
            <a:r>
              <a:rPr lang="en-CA" sz="2200" dirty="0"/>
              <a:t>New activity requiring repetitive wrist action</a:t>
            </a:r>
          </a:p>
          <a:p>
            <a:pPr lvl="1"/>
            <a:r>
              <a:rPr lang="en-CA" sz="2200" dirty="0"/>
              <a:t>Hematoma </a:t>
            </a:r>
          </a:p>
        </p:txBody>
      </p:sp>
    </p:spTree>
    <p:extLst>
      <p:ext uri="{BB962C8B-B14F-4D97-AF65-F5344CB8AC3E}">
        <p14:creationId xmlns:p14="http://schemas.microsoft.com/office/powerpoint/2010/main" val="564004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BE601F-14DF-4562-A394-94EDCE89FDFC}"/>
              </a:ext>
            </a:extLst>
          </p:cNvPr>
          <p:cNvSpPr>
            <a:spLocks noGrp="1"/>
          </p:cNvSpPr>
          <p:nvPr>
            <p:ph type="title"/>
          </p:nvPr>
        </p:nvSpPr>
        <p:spPr/>
        <p:txBody>
          <a:bodyPr/>
          <a:lstStyle/>
          <a:p>
            <a:r>
              <a:rPr lang="en-CA" dirty="0"/>
              <a:t>Contributing factors</a:t>
            </a:r>
            <a:endParaRPr lang="en-US" dirty="0"/>
          </a:p>
        </p:txBody>
      </p:sp>
      <p:sp>
        <p:nvSpPr>
          <p:cNvPr id="3" name="Content Placeholder 2">
            <a:extLst>
              <a:ext uri="{FF2B5EF4-FFF2-40B4-BE49-F238E27FC236}">
                <a16:creationId xmlns:a16="http://schemas.microsoft.com/office/drawing/2014/main" xmlns="" id="{6D628577-3DD0-4132-9EE0-49FD7B860699}"/>
              </a:ext>
            </a:extLst>
          </p:cNvPr>
          <p:cNvSpPr>
            <a:spLocks noGrp="1"/>
          </p:cNvSpPr>
          <p:nvPr>
            <p:ph idx="1"/>
          </p:nvPr>
        </p:nvSpPr>
        <p:spPr/>
        <p:txBody>
          <a:bodyPr>
            <a:normAutofit/>
          </a:bodyPr>
          <a:lstStyle/>
          <a:p>
            <a:r>
              <a:rPr lang="en-CA" sz="2400" dirty="0"/>
              <a:t>Vitamin b6 deficiency</a:t>
            </a:r>
          </a:p>
          <a:p>
            <a:r>
              <a:rPr lang="en-CA" sz="2400" dirty="0"/>
              <a:t>Familiar tendency</a:t>
            </a:r>
            <a:endParaRPr lang="en-US" sz="2400" dirty="0"/>
          </a:p>
        </p:txBody>
      </p:sp>
    </p:spTree>
    <p:extLst>
      <p:ext uri="{BB962C8B-B14F-4D97-AF65-F5344CB8AC3E}">
        <p14:creationId xmlns:p14="http://schemas.microsoft.com/office/powerpoint/2010/main" val="4071424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BF947F-06B1-4311-8509-85817ED6F88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0BAC8CC3-98CB-4532-AF9F-9A344015C08A}"/>
              </a:ext>
            </a:extLst>
          </p:cNvPr>
          <p:cNvSpPr>
            <a:spLocks noGrp="1"/>
          </p:cNvSpPr>
          <p:nvPr>
            <p:ph idx="1"/>
          </p:nvPr>
        </p:nvSpPr>
        <p:spPr/>
        <p:txBody>
          <a:bodyPr>
            <a:normAutofit/>
          </a:bodyPr>
          <a:lstStyle/>
          <a:p>
            <a:r>
              <a:rPr lang="en-CA" sz="2400" dirty="0"/>
              <a:t>CTS is usually unilateral, usually affecting the dominant hand.</a:t>
            </a:r>
          </a:p>
          <a:p>
            <a:r>
              <a:rPr lang="en-CA" sz="2400" dirty="0"/>
              <a:t>Systemic conditions must be considered first and treated by a Dr.</a:t>
            </a:r>
          </a:p>
          <a:p>
            <a:endParaRPr lang="en-US" sz="2400" dirty="0"/>
          </a:p>
        </p:txBody>
      </p:sp>
    </p:spTree>
    <p:extLst>
      <p:ext uri="{BB962C8B-B14F-4D97-AF65-F5344CB8AC3E}">
        <p14:creationId xmlns:p14="http://schemas.microsoft.com/office/powerpoint/2010/main" val="1714261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AF5AA0-9565-4A95-B22B-BB7DD5F5499B}"/>
              </a:ext>
            </a:extLst>
          </p:cNvPr>
          <p:cNvSpPr>
            <a:spLocks noGrp="1"/>
          </p:cNvSpPr>
          <p:nvPr>
            <p:ph type="title"/>
          </p:nvPr>
        </p:nvSpPr>
        <p:spPr/>
        <p:txBody>
          <a:bodyPr/>
          <a:lstStyle/>
          <a:p>
            <a:r>
              <a:rPr lang="en-CA" dirty="0"/>
              <a:t>Other conditions</a:t>
            </a:r>
            <a:endParaRPr lang="en-US" dirty="0"/>
          </a:p>
        </p:txBody>
      </p:sp>
      <p:sp>
        <p:nvSpPr>
          <p:cNvPr id="3" name="Content Placeholder 2">
            <a:extLst>
              <a:ext uri="{FF2B5EF4-FFF2-40B4-BE49-F238E27FC236}">
                <a16:creationId xmlns:a16="http://schemas.microsoft.com/office/drawing/2014/main" xmlns="" id="{62916AD7-3D12-4EA9-B2BF-FCDE29D944BA}"/>
              </a:ext>
            </a:extLst>
          </p:cNvPr>
          <p:cNvSpPr>
            <a:spLocks noGrp="1"/>
          </p:cNvSpPr>
          <p:nvPr>
            <p:ph idx="1"/>
          </p:nvPr>
        </p:nvSpPr>
        <p:spPr/>
        <p:txBody>
          <a:bodyPr>
            <a:normAutofit/>
          </a:bodyPr>
          <a:lstStyle/>
          <a:p>
            <a:r>
              <a:rPr lang="en-CA" sz="2400" dirty="0"/>
              <a:t>Pronator teres syndrome is a compression neuropathy of the median nerve at the elbow. It is rare compared to compression at the wrist (carpal tunnel syndrome) or isolated injury of the anterior interosseous branch of the median nerve (anterior interosseous syndrome).</a:t>
            </a:r>
          </a:p>
          <a:p>
            <a:r>
              <a:rPr lang="en-CA" sz="2400" dirty="0"/>
              <a:t>Repetitive strain injuries (RSI) are a family of injuries affecting tendons, tendon sheaths, muscles, nerves and joints. They cause persistent or recurring pains most commonly in the neck, shoulders, forearms, hands, wrists, elbows and lower limbs.</a:t>
            </a:r>
            <a:endParaRPr lang="en-US" sz="2400" dirty="0"/>
          </a:p>
        </p:txBody>
      </p:sp>
    </p:spTree>
    <p:extLst>
      <p:ext uri="{BB962C8B-B14F-4D97-AF65-F5344CB8AC3E}">
        <p14:creationId xmlns:p14="http://schemas.microsoft.com/office/powerpoint/2010/main" val="1422086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2D5C58-69AC-458E-98C1-D7A576D9BC8E}"/>
              </a:ext>
            </a:extLst>
          </p:cNvPr>
          <p:cNvSpPr>
            <a:spLocks noGrp="1"/>
          </p:cNvSpPr>
          <p:nvPr>
            <p:ph type="title"/>
          </p:nvPr>
        </p:nvSpPr>
        <p:spPr/>
        <p:txBody>
          <a:bodyPr/>
          <a:lstStyle/>
          <a:p>
            <a:r>
              <a:rPr lang="en-CA" dirty="0"/>
              <a:t>Symptom picture</a:t>
            </a:r>
            <a:endParaRPr lang="en-US" dirty="0"/>
          </a:p>
        </p:txBody>
      </p:sp>
      <p:sp>
        <p:nvSpPr>
          <p:cNvPr id="3" name="Content Placeholder 2">
            <a:extLst>
              <a:ext uri="{FF2B5EF4-FFF2-40B4-BE49-F238E27FC236}">
                <a16:creationId xmlns:a16="http://schemas.microsoft.com/office/drawing/2014/main" xmlns="" id="{098E739B-5C2C-498A-AD4C-8B9985A07A4E}"/>
              </a:ext>
            </a:extLst>
          </p:cNvPr>
          <p:cNvSpPr>
            <a:spLocks noGrp="1"/>
          </p:cNvSpPr>
          <p:nvPr>
            <p:ph idx="1"/>
          </p:nvPr>
        </p:nvSpPr>
        <p:spPr/>
        <p:txBody>
          <a:bodyPr>
            <a:normAutofit/>
          </a:bodyPr>
          <a:lstStyle/>
          <a:p>
            <a:pPr marL="0" indent="0">
              <a:buNone/>
            </a:pPr>
            <a:r>
              <a:rPr lang="en-CA" sz="2400" dirty="0"/>
              <a:t>Group read </a:t>
            </a:r>
            <a:r>
              <a:rPr lang="en-CA" sz="2400" dirty="0" err="1"/>
              <a:t>pg</a:t>
            </a:r>
            <a:r>
              <a:rPr lang="en-CA" sz="2400" dirty="0"/>
              <a:t> 845-848</a:t>
            </a:r>
            <a:endParaRPr lang="en-US" sz="2400" dirty="0"/>
          </a:p>
        </p:txBody>
      </p:sp>
    </p:spTree>
    <p:extLst>
      <p:ext uri="{BB962C8B-B14F-4D97-AF65-F5344CB8AC3E}">
        <p14:creationId xmlns:p14="http://schemas.microsoft.com/office/powerpoint/2010/main" val="4029659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6F6FA7-10F3-4811-AADF-4A7EBE607C1C}"/>
              </a:ext>
            </a:extLst>
          </p:cNvPr>
          <p:cNvSpPr>
            <a:spLocks noGrp="1"/>
          </p:cNvSpPr>
          <p:nvPr>
            <p:ph type="title"/>
          </p:nvPr>
        </p:nvSpPr>
        <p:spPr/>
        <p:txBody>
          <a:bodyPr/>
          <a:lstStyle/>
          <a:p>
            <a:r>
              <a:rPr lang="en-CA" dirty="0"/>
              <a:t>treatment</a:t>
            </a:r>
            <a:endParaRPr lang="en-US" dirty="0"/>
          </a:p>
        </p:txBody>
      </p:sp>
      <p:sp>
        <p:nvSpPr>
          <p:cNvPr id="3" name="Content Placeholder 2">
            <a:extLst>
              <a:ext uri="{FF2B5EF4-FFF2-40B4-BE49-F238E27FC236}">
                <a16:creationId xmlns:a16="http://schemas.microsoft.com/office/drawing/2014/main" xmlns="" id="{862DC9ED-DF58-4331-85F2-45BBB1EB70E6}"/>
              </a:ext>
            </a:extLst>
          </p:cNvPr>
          <p:cNvSpPr>
            <a:spLocks noGrp="1"/>
          </p:cNvSpPr>
          <p:nvPr>
            <p:ph idx="1"/>
          </p:nvPr>
        </p:nvSpPr>
        <p:spPr/>
        <p:txBody>
          <a:bodyPr>
            <a:normAutofit/>
          </a:bodyPr>
          <a:lstStyle/>
          <a:p>
            <a:r>
              <a:rPr lang="en-CA" sz="2400" dirty="0"/>
              <a:t>Reduce edema, fascial restrictions, hypertonicity, trigger points and stress.</a:t>
            </a:r>
          </a:p>
          <a:p>
            <a:r>
              <a:rPr lang="en-CA" sz="2400" dirty="0"/>
              <a:t>General treatment</a:t>
            </a:r>
          </a:p>
          <a:p>
            <a:pPr lvl="1"/>
            <a:r>
              <a:rPr lang="en-CA" sz="2200" dirty="0"/>
              <a:t>Decrease SNS firing</a:t>
            </a:r>
          </a:p>
          <a:p>
            <a:pPr lvl="1"/>
            <a:endParaRPr lang="en-US" sz="2200" dirty="0"/>
          </a:p>
        </p:txBody>
      </p:sp>
    </p:spTree>
    <p:extLst>
      <p:ext uri="{BB962C8B-B14F-4D97-AF65-F5344CB8AC3E}">
        <p14:creationId xmlns:p14="http://schemas.microsoft.com/office/powerpoint/2010/main" val="3824199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C29E5C-1F39-4BDA-B934-161C2DFB663D}"/>
              </a:ext>
            </a:extLst>
          </p:cNvPr>
          <p:cNvSpPr>
            <a:spLocks noGrp="1"/>
          </p:cNvSpPr>
          <p:nvPr>
            <p:ph type="title"/>
          </p:nvPr>
        </p:nvSpPr>
        <p:spPr/>
        <p:txBody>
          <a:bodyPr/>
          <a:lstStyle/>
          <a:p>
            <a:r>
              <a:rPr lang="en-CA" dirty="0"/>
              <a:t>Specific treatment</a:t>
            </a:r>
            <a:endParaRPr lang="en-US" dirty="0"/>
          </a:p>
        </p:txBody>
      </p:sp>
      <p:sp>
        <p:nvSpPr>
          <p:cNvPr id="3" name="Content Placeholder 2">
            <a:extLst>
              <a:ext uri="{FF2B5EF4-FFF2-40B4-BE49-F238E27FC236}">
                <a16:creationId xmlns:a16="http://schemas.microsoft.com/office/drawing/2014/main" xmlns="" id="{4A639DC3-A1C7-44EC-8C70-08B4F196B133}"/>
              </a:ext>
            </a:extLst>
          </p:cNvPr>
          <p:cNvSpPr>
            <a:spLocks noGrp="1"/>
          </p:cNvSpPr>
          <p:nvPr>
            <p:ph idx="1"/>
          </p:nvPr>
        </p:nvSpPr>
        <p:spPr/>
        <p:txBody>
          <a:bodyPr>
            <a:normAutofit/>
          </a:bodyPr>
          <a:lstStyle/>
          <a:p>
            <a:r>
              <a:rPr lang="en-CA" sz="2400" dirty="0"/>
              <a:t>Group work</a:t>
            </a:r>
            <a:endParaRPr lang="en-US" sz="2400" dirty="0"/>
          </a:p>
        </p:txBody>
      </p:sp>
    </p:spTree>
    <p:extLst>
      <p:ext uri="{BB962C8B-B14F-4D97-AF65-F5344CB8AC3E}">
        <p14:creationId xmlns:p14="http://schemas.microsoft.com/office/powerpoint/2010/main" val="2848987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FF7A24-17B0-4E6F-97AC-C1E7AFE15000}"/>
              </a:ext>
            </a:extLst>
          </p:cNvPr>
          <p:cNvSpPr>
            <a:spLocks noGrp="1"/>
          </p:cNvSpPr>
          <p:nvPr>
            <p:ph type="title"/>
          </p:nvPr>
        </p:nvSpPr>
        <p:spPr/>
        <p:txBody>
          <a:bodyPr/>
          <a:lstStyle/>
          <a:p>
            <a:r>
              <a:rPr lang="en-CA" dirty="0"/>
              <a:t>Self-care </a:t>
            </a:r>
            <a:endParaRPr lang="en-US" dirty="0"/>
          </a:p>
        </p:txBody>
      </p:sp>
      <p:sp>
        <p:nvSpPr>
          <p:cNvPr id="3" name="Content Placeholder 2">
            <a:extLst>
              <a:ext uri="{FF2B5EF4-FFF2-40B4-BE49-F238E27FC236}">
                <a16:creationId xmlns:a16="http://schemas.microsoft.com/office/drawing/2014/main" xmlns="" id="{462BA4D7-1599-42CD-99B7-43E827010C3B}"/>
              </a:ext>
            </a:extLst>
          </p:cNvPr>
          <p:cNvSpPr>
            <a:spLocks noGrp="1"/>
          </p:cNvSpPr>
          <p:nvPr>
            <p:ph idx="1"/>
          </p:nvPr>
        </p:nvSpPr>
        <p:spPr/>
        <p:txBody>
          <a:bodyPr>
            <a:normAutofit/>
          </a:bodyPr>
          <a:lstStyle/>
          <a:p>
            <a:r>
              <a:rPr lang="en-CA" sz="2400" dirty="0"/>
              <a:t>Educate the client</a:t>
            </a:r>
          </a:p>
          <a:p>
            <a:r>
              <a:rPr lang="en-CA" sz="2400" dirty="0"/>
              <a:t>Recommend hydrotherapy</a:t>
            </a:r>
          </a:p>
          <a:p>
            <a:r>
              <a:rPr lang="en-CA" sz="2400" dirty="0"/>
              <a:t>Stretch shortened muscles</a:t>
            </a:r>
          </a:p>
          <a:p>
            <a:r>
              <a:rPr lang="en-CA" sz="2400" dirty="0"/>
              <a:t>Strengthen weak muscles</a:t>
            </a:r>
          </a:p>
          <a:p>
            <a:r>
              <a:rPr lang="en-CA" sz="2400" dirty="0"/>
              <a:t>Instruct in self-massage</a:t>
            </a:r>
          </a:p>
          <a:p>
            <a:r>
              <a:rPr lang="en-CA" sz="2400" dirty="0"/>
              <a:t>Encourage relaxation</a:t>
            </a:r>
          </a:p>
          <a:p>
            <a:r>
              <a:rPr lang="en-CA" sz="2400" dirty="0"/>
              <a:t>Refer the client</a:t>
            </a:r>
            <a:endParaRPr lang="en-US" sz="2400" dirty="0"/>
          </a:p>
        </p:txBody>
      </p:sp>
    </p:spTree>
    <p:extLst>
      <p:ext uri="{BB962C8B-B14F-4D97-AF65-F5344CB8AC3E}">
        <p14:creationId xmlns:p14="http://schemas.microsoft.com/office/powerpoint/2010/main" val="2967515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EC0BA0-BABE-4D04-8D50-DA04F554421E}"/>
              </a:ext>
            </a:extLst>
          </p:cNvPr>
          <p:cNvSpPr>
            <a:spLocks noGrp="1"/>
          </p:cNvSpPr>
          <p:nvPr>
            <p:ph type="title"/>
          </p:nvPr>
        </p:nvSpPr>
        <p:spPr/>
        <p:txBody>
          <a:bodyPr/>
          <a:lstStyle/>
          <a:p>
            <a:r>
              <a:rPr lang="en-CA" dirty="0" err="1"/>
              <a:t>Tx</a:t>
            </a:r>
            <a:r>
              <a:rPr lang="en-CA" dirty="0"/>
              <a:t> frequency and expected outcome</a:t>
            </a:r>
            <a:endParaRPr lang="en-US" dirty="0"/>
          </a:p>
        </p:txBody>
      </p:sp>
      <p:sp>
        <p:nvSpPr>
          <p:cNvPr id="3" name="Content Placeholder 2">
            <a:extLst>
              <a:ext uri="{FF2B5EF4-FFF2-40B4-BE49-F238E27FC236}">
                <a16:creationId xmlns:a16="http://schemas.microsoft.com/office/drawing/2014/main" xmlns="" id="{F3DF3728-2E8E-4722-B7C1-888EC98C329B}"/>
              </a:ext>
            </a:extLst>
          </p:cNvPr>
          <p:cNvSpPr>
            <a:spLocks noGrp="1"/>
          </p:cNvSpPr>
          <p:nvPr>
            <p:ph idx="1"/>
          </p:nvPr>
        </p:nvSpPr>
        <p:spPr/>
        <p:txBody>
          <a:bodyPr>
            <a:normAutofit/>
          </a:bodyPr>
          <a:lstStyle/>
          <a:p>
            <a:r>
              <a:rPr lang="en-CA" sz="2400" dirty="0"/>
              <a:t>45-60 min 2x/week for 2 weeks</a:t>
            </a:r>
          </a:p>
          <a:p>
            <a:r>
              <a:rPr lang="en-CA" sz="2400" dirty="0"/>
              <a:t>Afterwards decreasing to 1x/week for 4 week, follow with a thorough reassessment.</a:t>
            </a:r>
          </a:p>
          <a:p>
            <a:r>
              <a:rPr lang="en-CA" sz="2400" dirty="0"/>
              <a:t>The outcome is dependent on the cause </a:t>
            </a:r>
            <a:r>
              <a:rPr lang="en-CA" sz="2400"/>
              <a:t>of the CTS.</a:t>
            </a:r>
            <a:endParaRPr lang="en-US" sz="2400" dirty="0"/>
          </a:p>
        </p:txBody>
      </p:sp>
    </p:spTree>
    <p:extLst>
      <p:ext uri="{BB962C8B-B14F-4D97-AF65-F5344CB8AC3E}">
        <p14:creationId xmlns:p14="http://schemas.microsoft.com/office/powerpoint/2010/main" val="9747454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61DDDE80-2DFA-4F2A-B66F-72059846BDAA}"/>
    </a:ext>
  </a:extLst>
</a:theme>
</file>

<file path=docProps/app.xml><?xml version="1.0" encoding="utf-8"?>
<Properties xmlns="http://schemas.openxmlformats.org/officeDocument/2006/extended-properties" xmlns:vt="http://schemas.openxmlformats.org/officeDocument/2006/docPropsVTypes">
  <Template>TM03457452[[fn=Celestial]]</Template>
  <TotalTime>688</TotalTime>
  <Words>952</Words>
  <Application>Microsoft Office PowerPoint</Application>
  <PresentationFormat>Custom</PresentationFormat>
  <Paragraphs>136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Celestial</vt:lpstr>
      <vt:lpstr>Compression syndromes of peripheral nerves</vt:lpstr>
      <vt:lpstr>What we will cover</vt:lpstr>
      <vt:lpstr>Understanding compression syndromes</vt:lpstr>
      <vt:lpstr>PowerPoint Presentation</vt:lpstr>
      <vt:lpstr>Common types</vt:lpstr>
      <vt:lpstr>causes</vt:lpstr>
      <vt:lpstr>Symptoms </vt:lpstr>
      <vt:lpstr>Thoracic outlet syndrome</vt:lpstr>
      <vt:lpstr>In brief</vt:lpstr>
      <vt:lpstr>What is it</vt:lpstr>
      <vt:lpstr>Group read 826-829</vt:lpstr>
      <vt:lpstr>Special testing</vt:lpstr>
      <vt:lpstr>treatment</vt:lpstr>
      <vt:lpstr>Anterior and middle scalene treatment</vt:lpstr>
      <vt:lpstr>Pec minor treatment</vt:lpstr>
      <vt:lpstr>Piriformis syndrome</vt:lpstr>
      <vt:lpstr>In brief</vt:lpstr>
      <vt:lpstr>What is it</vt:lpstr>
      <vt:lpstr>Self care</vt:lpstr>
      <vt:lpstr>Treatment frequency and expected outcome</vt:lpstr>
      <vt:lpstr>Carpal tunnel</vt:lpstr>
      <vt:lpstr>What is it?</vt:lpstr>
      <vt:lpstr>PowerPoint Presentation</vt:lpstr>
      <vt:lpstr>The causes</vt:lpstr>
      <vt:lpstr>Contributing factors</vt:lpstr>
      <vt:lpstr>PowerPoint Presentation</vt:lpstr>
      <vt:lpstr>Other conditions</vt:lpstr>
      <vt:lpstr>Symptom picture</vt:lpstr>
      <vt:lpstr>treatment</vt:lpstr>
      <vt:lpstr>Specific treatment</vt:lpstr>
      <vt:lpstr>Self-care </vt:lpstr>
      <vt:lpstr>Tx frequency and expected outcome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Compression syndromes of peripheral nerves</dc:title>
  <dc:creator>Dallas Rosteski</dc:creator>
  <cp:lastModifiedBy>Erika Serson</cp:lastModifiedBy>
  <cp:revision>25</cp:revision>
  <dcterms:created xsi:type="dcterms:W3CDTF">2017-11-15T16:25:04Z</dcterms:created>
  <dcterms:modified xsi:type="dcterms:W3CDTF">2021-11-16T19:02:04Z</dcterms:modified>
</cp:coreProperties>
</file>