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5550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0783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3501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206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702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054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429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6849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9970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4388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6556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2943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8536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9131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7991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481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83720-9579-4D37-AE85-1473F5E1E50F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C440021-ED9E-4860-9AF5-724659FC61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8737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close up of a device&#10;&#10;Description generated with high confid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24" y="934222"/>
            <a:ext cx="6196528" cy="329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9476" y="4553712"/>
            <a:ext cx="6216024" cy="1096316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CA" sz="3600" dirty="0">
                <a:solidFill>
                  <a:schemeClr val="tx1"/>
                </a:solidFill>
              </a:rPr>
              <a:t>PATELLOFEMORAL SYNDROME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9476" y="5650029"/>
            <a:ext cx="6216024" cy="469122"/>
          </a:xfrm>
        </p:spPr>
        <p:txBody>
          <a:bodyPr>
            <a:normAutofit/>
          </a:bodyPr>
          <a:lstStyle/>
          <a:p>
            <a:pPr algn="ctr"/>
            <a:r>
              <a:rPr lang="en-CA" dirty="0"/>
              <a:t>Fiona Rattray &amp; Linda Ludwig Pg.537</a:t>
            </a:r>
          </a:p>
        </p:txBody>
      </p:sp>
    </p:spTree>
    <p:extLst>
      <p:ext uri="{BB962C8B-B14F-4D97-AF65-F5344CB8AC3E}">
        <p14:creationId xmlns:p14="http://schemas.microsoft.com/office/powerpoint/2010/main" val="1648362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PATELLOFEMORAL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sz="2400" b="1" dirty="0"/>
              <a:t>Patellofemoral syndrome also called patellofemoral tracking disorder, describes various painful degenerative changes to the articular cartilage on the underside of the patella</a:t>
            </a:r>
            <a:r>
              <a:rPr lang="en-CA" b="1" dirty="0"/>
              <a:t>. </a:t>
            </a:r>
          </a:p>
          <a:p>
            <a:r>
              <a:rPr lang="en-CA" sz="2800" dirty="0"/>
              <a:t>65% of patellofemoral P is due to tracking or instability problems. </a:t>
            </a:r>
          </a:p>
          <a:p>
            <a:r>
              <a:rPr lang="en-CA" sz="2800" dirty="0"/>
              <a:t>Several predisposing factors to this condition, including abnormal biomechanics, soft tissue dysfunction, and previous injury.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498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Isosceles Triangle 8">
            <a:extLst>
              <a:ext uri="{FF2B5EF4-FFF2-40B4-BE49-F238E27FC236}">
                <a16:creationId xmlns:a16="http://schemas.microsoft.com/office/drawing/2014/main" id="{98EE4960-6ED7-49B4-BEEE-A96A0C83D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357491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50" r="32528" b="2"/>
          <a:stretch/>
        </p:blipFill>
        <p:spPr bwMode="auto">
          <a:xfrm>
            <a:off x="486806" y="2158073"/>
            <a:ext cx="1969001" cy="388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A close up of feet&#10;&#10;Description generated with high confiden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5" r="13411" b="1"/>
          <a:stretch/>
        </p:blipFill>
        <p:spPr bwMode="auto">
          <a:xfrm>
            <a:off x="2602767" y="2159331"/>
            <a:ext cx="1969002" cy="388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0" cy="1320800"/>
          </a:xfrm>
        </p:spPr>
        <p:txBody>
          <a:bodyPr>
            <a:normAutofit/>
          </a:bodyPr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CONTRIBUTING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4410" y="2160589"/>
            <a:ext cx="2211090" cy="3880773"/>
          </a:xfrm>
        </p:spPr>
        <p:txBody>
          <a:bodyPr>
            <a:normAutofit/>
          </a:bodyPr>
          <a:lstStyle/>
          <a:p>
            <a:r>
              <a:rPr lang="en-CA" b="1" dirty="0"/>
              <a:t>Abnormal biomechanics</a:t>
            </a:r>
            <a:r>
              <a:rPr lang="en-CA" dirty="0"/>
              <a:t>: increased foot pronation, internal tibial rotation, internal femoral rotation.</a:t>
            </a:r>
          </a:p>
        </p:txBody>
      </p:sp>
    </p:spTree>
    <p:extLst>
      <p:ext uri="{BB962C8B-B14F-4D97-AF65-F5344CB8AC3E}">
        <p14:creationId xmlns:p14="http://schemas.microsoft.com/office/powerpoint/2010/main" val="3250849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526" y="2210157"/>
            <a:ext cx="3452060" cy="193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559" y="609600"/>
            <a:ext cx="2796807" cy="1320800"/>
          </a:xfrm>
        </p:spPr>
        <p:txBody>
          <a:bodyPr anchor="ctr">
            <a:normAutofit/>
          </a:bodyPr>
          <a:lstStyle/>
          <a:p>
            <a:pPr algn="ctr"/>
            <a:r>
              <a:rPr lang="en-CA" sz="2800" dirty="0">
                <a:solidFill>
                  <a:schemeClr val="tx1"/>
                </a:solidFill>
              </a:rPr>
              <a:t>CONTRIBUTING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875" y="2160589"/>
            <a:ext cx="2790687" cy="3560733"/>
          </a:xfrm>
        </p:spPr>
        <p:txBody>
          <a:bodyPr>
            <a:normAutofit/>
          </a:bodyPr>
          <a:lstStyle/>
          <a:p>
            <a:r>
              <a:rPr lang="en-CA" b="1" dirty="0"/>
              <a:t>A small high riding patella</a:t>
            </a:r>
            <a:r>
              <a:rPr lang="en-CA" dirty="0"/>
              <a:t>: called patella </a:t>
            </a:r>
            <a:r>
              <a:rPr lang="en-CA" dirty="0" err="1"/>
              <a:t>alta.</a:t>
            </a:r>
            <a:endParaRPr lang="en-CA" dirty="0"/>
          </a:p>
          <a:p>
            <a:r>
              <a:rPr lang="en-CA" dirty="0"/>
              <a:t>Less stable due to it lies in the shallower superior portions of the femoral groove. </a:t>
            </a:r>
          </a:p>
        </p:txBody>
      </p:sp>
    </p:spTree>
    <p:extLst>
      <p:ext uri="{BB962C8B-B14F-4D97-AF65-F5344CB8AC3E}">
        <p14:creationId xmlns:p14="http://schemas.microsoft.com/office/powerpoint/2010/main" val="3343375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CONTRIBUTING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sz="2400" b="1" dirty="0"/>
              <a:t>Tight lateral structures</a:t>
            </a:r>
            <a:r>
              <a:rPr lang="en-CA" sz="2400" dirty="0"/>
              <a:t>: vastus </a:t>
            </a:r>
            <a:r>
              <a:rPr lang="en-CA" sz="2400" dirty="0" err="1"/>
              <a:t>lateralis</a:t>
            </a:r>
            <a:r>
              <a:rPr lang="en-CA" sz="2400" dirty="0"/>
              <a:t>, IT band, and TFL. This will pull the patella laterally. </a:t>
            </a:r>
          </a:p>
          <a:p>
            <a:r>
              <a:rPr lang="en-CA" sz="2400" b="1" dirty="0"/>
              <a:t>Tight posterior and anterior structures</a:t>
            </a:r>
            <a:r>
              <a:rPr lang="en-CA" sz="2400" dirty="0"/>
              <a:t>: hamstrings, </a:t>
            </a:r>
            <a:r>
              <a:rPr lang="en-CA" sz="2400" dirty="0" err="1"/>
              <a:t>gastrocs</a:t>
            </a:r>
            <a:r>
              <a:rPr lang="en-CA" sz="2400" dirty="0"/>
              <a:t>, rectus </a:t>
            </a:r>
            <a:r>
              <a:rPr lang="en-CA" sz="2400" dirty="0" err="1"/>
              <a:t>femoris</a:t>
            </a:r>
            <a:r>
              <a:rPr lang="en-CA" sz="2400" dirty="0"/>
              <a:t>, any of these structures can cause abnormal movement of the knee. </a:t>
            </a:r>
          </a:p>
          <a:p>
            <a:r>
              <a:rPr lang="en-CA" sz="2400" b="1" dirty="0"/>
              <a:t>Weakness</a:t>
            </a:r>
            <a:r>
              <a:rPr lang="en-CA" sz="2400" dirty="0"/>
              <a:t>: Vastus </a:t>
            </a:r>
            <a:r>
              <a:rPr lang="en-CA" sz="2400" dirty="0" err="1"/>
              <a:t>medialis</a:t>
            </a:r>
            <a:r>
              <a:rPr lang="en-CA" sz="2400" dirty="0"/>
              <a:t>, glute </a:t>
            </a:r>
            <a:r>
              <a:rPr lang="en-CA" sz="2400" dirty="0" err="1"/>
              <a:t>medius</a:t>
            </a:r>
            <a:r>
              <a:rPr lang="en-CA" sz="2400" dirty="0"/>
              <a:t>.</a:t>
            </a:r>
          </a:p>
          <a:p>
            <a:r>
              <a:rPr lang="en-CA" sz="2400" b="1" dirty="0"/>
              <a:t>Knee injury</a:t>
            </a:r>
            <a:r>
              <a:rPr lang="en-CA" sz="2400" dirty="0"/>
              <a:t>: Patellar subluxation, knee surgery. These can injure the articular surfaces and result in weakness. </a:t>
            </a:r>
          </a:p>
          <a:p>
            <a:r>
              <a:rPr lang="en-CA" sz="2400" b="1" dirty="0"/>
              <a:t>Arthroscopic structures</a:t>
            </a:r>
            <a:r>
              <a:rPr lang="en-CA" sz="2400" dirty="0"/>
              <a:t>: Can cause iatrogenic lesions of the cartilage. </a:t>
            </a:r>
          </a:p>
          <a:p>
            <a:r>
              <a:rPr lang="en-CA" sz="2400" b="1" dirty="0"/>
              <a:t>Repeated knee stress: </a:t>
            </a:r>
            <a:r>
              <a:rPr lang="en-CA" sz="2400" dirty="0"/>
              <a:t>Overuse</a:t>
            </a:r>
          </a:p>
        </p:txBody>
      </p:sp>
    </p:spTree>
    <p:extLst>
      <p:ext uri="{BB962C8B-B14F-4D97-AF65-F5344CB8AC3E}">
        <p14:creationId xmlns:p14="http://schemas.microsoft.com/office/powerpoint/2010/main" val="3683381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MEDICAL TX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sz="2800" dirty="0"/>
              <a:t>NSAIDS</a:t>
            </a:r>
          </a:p>
          <a:p>
            <a:r>
              <a:rPr lang="en-CA" sz="2800" dirty="0"/>
              <a:t>Remedial exercise, such as straight leg raises and knee extensions for 8-12 weeks.</a:t>
            </a:r>
          </a:p>
          <a:p>
            <a:r>
              <a:rPr lang="en-CA" sz="2800" dirty="0"/>
              <a:t>Taping in specific positions to correct the abnormal position and decrease pressure on the articulating surfaces</a:t>
            </a:r>
            <a:r>
              <a:rPr lang="en-CA" sz="3600" dirty="0"/>
              <a:t>.</a:t>
            </a:r>
          </a:p>
          <a:p>
            <a:r>
              <a:rPr lang="en-CA" sz="2800" dirty="0"/>
              <a:t>Surgery is used in minor cases.</a:t>
            </a:r>
          </a:p>
          <a:p>
            <a:r>
              <a:rPr lang="en-CA" sz="2800" dirty="0"/>
              <a:t>Knee supports or braces to relieve the P.</a:t>
            </a:r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109347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 close up of a logo&#10;&#10;Description generated with high confid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526" y="2054814"/>
            <a:ext cx="3452060" cy="224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559" y="609600"/>
            <a:ext cx="2796807" cy="1320800"/>
          </a:xfrm>
        </p:spPr>
        <p:txBody>
          <a:bodyPr anchor="ctr">
            <a:normAutofit/>
          </a:bodyPr>
          <a:lstStyle/>
          <a:p>
            <a:r>
              <a:rPr lang="en-CA" dirty="0">
                <a:solidFill>
                  <a:schemeClr val="tx1"/>
                </a:solidFill>
              </a:rPr>
              <a:t>ASSOCIATED CONDITIONS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875" y="2160589"/>
            <a:ext cx="2790687" cy="35607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CA" b="1"/>
              <a:t>Chondromalacia patella</a:t>
            </a:r>
            <a:r>
              <a:rPr lang="en-CA"/>
              <a:t>: softening of the cartilage. </a:t>
            </a:r>
          </a:p>
          <a:p>
            <a:pPr>
              <a:lnSpc>
                <a:spcPct val="90000"/>
              </a:lnSpc>
            </a:pPr>
            <a:r>
              <a:rPr lang="en-CA"/>
              <a:t>Often asymptomatic and is part of the aging process.</a:t>
            </a:r>
          </a:p>
          <a:p>
            <a:pPr>
              <a:lnSpc>
                <a:spcPct val="90000"/>
              </a:lnSpc>
            </a:pPr>
            <a:r>
              <a:rPr lang="en-CA"/>
              <a:t>It may develop secondary to patellar tracking disorders. </a:t>
            </a:r>
          </a:p>
          <a:p>
            <a:pPr>
              <a:lnSpc>
                <a:spcPct val="90000"/>
              </a:lnSpc>
            </a:pPr>
            <a:r>
              <a:rPr lang="en-CA"/>
              <a:t>Develops in the deep layers of the cartilage</a:t>
            </a:r>
            <a:r>
              <a:rPr lang="en-CA" dirty="0"/>
              <a:t>.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1173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 picture containing clothing&#10;&#10;Description generated with very high confid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526" y="998778"/>
            <a:ext cx="3452060" cy="4355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559" y="609600"/>
            <a:ext cx="2796807" cy="1320800"/>
          </a:xfrm>
        </p:spPr>
        <p:txBody>
          <a:bodyPr anchor="ctr">
            <a:normAutofit/>
          </a:bodyPr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ASSOCIATED SYMPTOMS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875" y="2160589"/>
            <a:ext cx="2790687" cy="35607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CA" sz="1400" b="1"/>
              <a:t>Plica syndrome</a:t>
            </a:r>
            <a:r>
              <a:rPr lang="en-CA" sz="1400"/>
              <a:t>: Synovial folds at the knee also called plica.</a:t>
            </a:r>
          </a:p>
          <a:p>
            <a:pPr>
              <a:lnSpc>
                <a:spcPct val="90000"/>
              </a:lnSpc>
            </a:pPr>
            <a:r>
              <a:rPr lang="en-CA" sz="1400"/>
              <a:t>These folds are usually asymptomatic unless repeated overuse and injury to the knee results in </a:t>
            </a:r>
            <a:r>
              <a:rPr lang="en-CA" sz="1400" err="1"/>
              <a:t>fibrosing</a:t>
            </a:r>
            <a:r>
              <a:rPr lang="en-CA" sz="1400"/>
              <a:t> of the plica.</a:t>
            </a:r>
          </a:p>
          <a:p>
            <a:pPr>
              <a:lnSpc>
                <a:spcPct val="90000"/>
              </a:lnSpc>
            </a:pPr>
            <a:r>
              <a:rPr lang="en-CA" sz="1400"/>
              <a:t>The knee is painful and may mimic patellofemoral P.</a:t>
            </a:r>
          </a:p>
          <a:p>
            <a:pPr>
              <a:lnSpc>
                <a:spcPct val="90000"/>
              </a:lnSpc>
            </a:pPr>
            <a:r>
              <a:rPr lang="en-CA" sz="1400"/>
              <a:t>Clicking or swelling may also result. </a:t>
            </a:r>
          </a:p>
          <a:p>
            <a:pPr>
              <a:lnSpc>
                <a:spcPct val="90000"/>
              </a:lnSpc>
            </a:pPr>
            <a:r>
              <a:rPr lang="en-CA" sz="1400"/>
              <a:t>A taut palpable band is noted just medial to the patella. </a:t>
            </a:r>
          </a:p>
        </p:txBody>
      </p:sp>
    </p:spTree>
    <p:extLst>
      <p:ext uri="{BB962C8B-B14F-4D97-AF65-F5344CB8AC3E}">
        <p14:creationId xmlns:p14="http://schemas.microsoft.com/office/powerpoint/2010/main" val="3809204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SYMPTOM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err="1"/>
              <a:t>Peripatella</a:t>
            </a:r>
            <a:r>
              <a:rPr lang="en-CA" dirty="0"/>
              <a:t> and </a:t>
            </a:r>
            <a:r>
              <a:rPr lang="en-CA" dirty="0" err="1"/>
              <a:t>subpatellar</a:t>
            </a:r>
            <a:r>
              <a:rPr lang="en-CA" dirty="0"/>
              <a:t> P.</a:t>
            </a:r>
          </a:p>
          <a:p>
            <a:r>
              <a:rPr lang="en-CA" dirty="0"/>
              <a:t>Client has difficulty sitting for long periods of time due to P. </a:t>
            </a:r>
          </a:p>
          <a:p>
            <a:r>
              <a:rPr lang="en-CA" dirty="0"/>
              <a:t>Activities such as walking down stairs, squatting, and running downhill are painful, the knee may give way. </a:t>
            </a:r>
          </a:p>
          <a:p>
            <a:r>
              <a:rPr lang="en-CA" dirty="0"/>
              <a:t>P on patellar compression. </a:t>
            </a:r>
          </a:p>
          <a:p>
            <a:r>
              <a:rPr lang="en-CA" dirty="0">
                <a:solidFill>
                  <a:srgbClr val="FF0000"/>
                </a:solidFill>
              </a:rPr>
              <a:t>**Please read observation and palpation Pg.540-541</a:t>
            </a:r>
          </a:p>
        </p:txBody>
      </p:sp>
    </p:spTree>
    <p:extLst>
      <p:ext uri="{BB962C8B-B14F-4D97-AF65-F5344CB8AC3E}">
        <p14:creationId xmlns:p14="http://schemas.microsoft.com/office/powerpoint/2010/main" val="1845257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sz="2400" b="1" dirty="0"/>
              <a:t>AF ROM</a:t>
            </a:r>
            <a:r>
              <a:rPr lang="en-CA" sz="2400" dirty="0"/>
              <a:t>: May reveal excessive lateral motion of the patella in the first 45 degrees of flexion.</a:t>
            </a:r>
          </a:p>
          <a:p>
            <a:r>
              <a:rPr lang="en-CA" sz="2400" dirty="0"/>
              <a:t>The patella is lightly palpated for snapping of soft tissue over medial or lateral retinaculum when the client flexes and extends the knee.</a:t>
            </a:r>
          </a:p>
          <a:p>
            <a:r>
              <a:rPr lang="en-CA" sz="2400" b="1" dirty="0"/>
              <a:t>PR ROM</a:t>
            </a:r>
            <a:r>
              <a:rPr lang="en-CA" sz="2400" dirty="0"/>
              <a:t>: Is palpated for crepitus, and to check if the patella tracks in the lateral manner.</a:t>
            </a:r>
          </a:p>
          <a:p>
            <a:r>
              <a:rPr lang="en-CA" sz="2400" dirty="0"/>
              <a:t>Tightness in the lateral retinaculum is present when the patella is medially mobilized.</a:t>
            </a:r>
          </a:p>
          <a:p>
            <a:r>
              <a:rPr lang="en-CA" sz="2400" b="1" dirty="0"/>
              <a:t>AR strength test</a:t>
            </a:r>
            <a:r>
              <a:rPr lang="en-CA" sz="2400" dirty="0"/>
              <a:t>: Glute </a:t>
            </a:r>
            <a:r>
              <a:rPr lang="en-CA" sz="2400" dirty="0" err="1"/>
              <a:t>medius</a:t>
            </a:r>
            <a:r>
              <a:rPr lang="en-CA" sz="2400" dirty="0"/>
              <a:t> may be reduced.</a:t>
            </a:r>
          </a:p>
          <a:p>
            <a:r>
              <a:rPr lang="en-CA" sz="2400" b="1" dirty="0"/>
              <a:t>Length tests: </a:t>
            </a:r>
            <a:r>
              <a:rPr lang="en-CA" sz="2400" dirty="0"/>
              <a:t> Hamstrings reveal reduced knee extension, when the hip is flexed to 90 degrees.</a:t>
            </a:r>
            <a:endParaRPr lang="en-CA" sz="2400" b="1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34686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Gastrocnemius may be shortened.</a:t>
            </a:r>
          </a:p>
          <a:p>
            <a:r>
              <a:rPr lang="en-CA" dirty="0"/>
              <a:t>Waldron’s, </a:t>
            </a:r>
            <a:r>
              <a:rPr lang="en-CA" dirty="0" err="1"/>
              <a:t>McConnells</a:t>
            </a:r>
            <a:r>
              <a:rPr lang="en-CA" dirty="0"/>
              <a:t>, Clarks patellofemoral grind test. Patellar apprehension test. </a:t>
            </a:r>
          </a:p>
          <a:p>
            <a:r>
              <a:rPr lang="en-CA" b="1" dirty="0"/>
              <a:t>Obers</a:t>
            </a:r>
            <a:r>
              <a:rPr lang="en-CA" dirty="0"/>
              <a:t>: Positive for IT band tightness.</a:t>
            </a:r>
          </a:p>
          <a:p>
            <a:r>
              <a:rPr lang="en-CA" b="1" dirty="0"/>
              <a:t>Differential assessment for patellar tendinitis</a:t>
            </a:r>
            <a:r>
              <a:rPr lang="en-CA" dirty="0"/>
              <a:t>: P when palpated at the patellar tendon inferior to the patella, P also with a knee squat. </a:t>
            </a:r>
          </a:p>
        </p:txBody>
      </p:sp>
    </p:spTree>
    <p:extLst>
      <p:ext uri="{BB962C8B-B14F-4D97-AF65-F5344CB8AC3E}">
        <p14:creationId xmlns:p14="http://schemas.microsoft.com/office/powerpoint/2010/main" val="649895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sz="2400" b="1" dirty="0"/>
              <a:t>Positioning:</a:t>
            </a:r>
            <a:r>
              <a:rPr lang="en-CA" sz="2400" dirty="0"/>
              <a:t> Prone, supine, or side lying are all indicated. </a:t>
            </a:r>
          </a:p>
          <a:p>
            <a:r>
              <a:rPr lang="en-CA" sz="2400" b="1" dirty="0"/>
              <a:t>Hydro</a:t>
            </a:r>
            <a:r>
              <a:rPr lang="en-CA" sz="2400" dirty="0"/>
              <a:t>: Deep moist heat.</a:t>
            </a:r>
          </a:p>
          <a:p>
            <a:r>
              <a:rPr lang="en-CA" sz="2400" dirty="0"/>
              <a:t>GSM on low back, and gluteals in prone position.</a:t>
            </a:r>
          </a:p>
          <a:p>
            <a:r>
              <a:rPr lang="en-CA" sz="2400" dirty="0"/>
              <a:t>Fascial techniques are used on IT band and hamstrings. Fascial spreading, skin rolling to lateral knee and retinaculum.</a:t>
            </a:r>
          </a:p>
          <a:p>
            <a:r>
              <a:rPr lang="en-CA" sz="2400" dirty="0"/>
              <a:t>Patella is mobilized in a medial direction. </a:t>
            </a:r>
          </a:p>
          <a:p>
            <a:r>
              <a:rPr lang="en-CA" sz="2400" dirty="0"/>
              <a:t>Petrissage is done to TFL, glute </a:t>
            </a:r>
            <a:r>
              <a:rPr lang="en-CA" sz="2400" dirty="0" err="1"/>
              <a:t>medius</a:t>
            </a:r>
            <a:r>
              <a:rPr lang="en-CA" sz="2400" dirty="0"/>
              <a:t>, hams, and </a:t>
            </a:r>
            <a:r>
              <a:rPr lang="en-CA" sz="2400" dirty="0" err="1"/>
              <a:t>gastroc</a:t>
            </a:r>
            <a:r>
              <a:rPr lang="en-CA" sz="2400" dirty="0"/>
              <a:t>. </a:t>
            </a:r>
          </a:p>
          <a:p>
            <a:r>
              <a:rPr lang="en-CA" sz="2400" b="1" dirty="0"/>
              <a:t>Supine position</a:t>
            </a:r>
            <a:r>
              <a:rPr lang="en-CA" sz="2400" dirty="0"/>
              <a:t>: adductors and quads are treated with effleurage, petrissage.</a:t>
            </a:r>
          </a:p>
          <a:p>
            <a:r>
              <a:rPr lang="en-CA" sz="2400" dirty="0"/>
              <a:t>TP’s are </a:t>
            </a:r>
            <a:r>
              <a:rPr lang="en-CA" sz="2400" dirty="0" err="1"/>
              <a:t>tx’d</a:t>
            </a:r>
            <a:r>
              <a:rPr lang="en-CA" sz="2400" dirty="0"/>
              <a:t>, with mm stripping and ischemic compressions.</a:t>
            </a:r>
          </a:p>
        </p:txBody>
      </p:sp>
    </p:spTree>
    <p:extLst>
      <p:ext uri="{BB962C8B-B14F-4D97-AF65-F5344CB8AC3E}">
        <p14:creationId xmlns:p14="http://schemas.microsoft.com/office/powerpoint/2010/main" val="3717643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/>
              <a:t>PF ROM of the knee.</a:t>
            </a:r>
          </a:p>
          <a:p>
            <a:r>
              <a:rPr lang="en-CA" sz="2400" dirty="0"/>
              <a:t>Passive stretching is indicated.</a:t>
            </a:r>
          </a:p>
          <a:p>
            <a:r>
              <a:rPr lang="en-CA" sz="2400" dirty="0"/>
              <a:t>Joint play at the hip and ankle.</a:t>
            </a:r>
          </a:p>
          <a:p>
            <a:r>
              <a:rPr lang="en-CA" sz="2400" dirty="0" err="1"/>
              <a:t>Tx</a:t>
            </a:r>
            <a:r>
              <a:rPr lang="en-CA" sz="2400" dirty="0"/>
              <a:t> to distal leg and foot</a:t>
            </a:r>
            <a:r>
              <a:rPr lang="en-C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369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SELF-CARE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sz="2400" dirty="0"/>
              <a:t>Home care should be directed at the whole limb, not just the condition itself.</a:t>
            </a:r>
          </a:p>
          <a:p>
            <a:r>
              <a:rPr lang="en-CA" sz="2400" dirty="0"/>
              <a:t>Strengthening such as quadriceps setting.</a:t>
            </a:r>
          </a:p>
          <a:p>
            <a:r>
              <a:rPr lang="en-CA" sz="2400" dirty="0"/>
              <a:t> Straight leg raises 10-15 reps/3 sets/3</a:t>
            </a:r>
            <a:r>
              <a:rPr lang="en-CA" sz="2400" baseline="30000" dirty="0"/>
              <a:t>rd</a:t>
            </a:r>
            <a:r>
              <a:rPr lang="en-CA" sz="2400" dirty="0"/>
              <a:t> day</a:t>
            </a:r>
          </a:p>
          <a:p>
            <a:r>
              <a:rPr lang="en-CA" sz="2400" dirty="0"/>
              <a:t>Knee extensions over a towel roll.</a:t>
            </a:r>
          </a:p>
          <a:p>
            <a:r>
              <a:rPr lang="en-CA" sz="2400" dirty="0"/>
              <a:t>Strengthening to hip abductors, client is side lying on the unaffected side and abducts against gravity.</a:t>
            </a:r>
          </a:p>
          <a:p>
            <a:r>
              <a:rPr lang="en-CA" sz="2400" dirty="0"/>
              <a:t>Self-mobilization of the patella.</a:t>
            </a:r>
          </a:p>
          <a:p>
            <a:r>
              <a:rPr lang="en-CA" sz="2400" dirty="0"/>
              <a:t>Self massage to the IT band. </a:t>
            </a:r>
          </a:p>
          <a:p>
            <a:r>
              <a:rPr lang="en-CA" sz="2400" dirty="0"/>
              <a:t>Flexibility exercises.</a:t>
            </a:r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615311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A picture containing woman, racket, tennis, outdoor&#10;&#10;Description generated with high confid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72" y="609600"/>
            <a:ext cx="1503265" cy="165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A picture containing sport, exercise device&#10;&#10;Description generated with very high confide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32" y="2496007"/>
            <a:ext cx="1658947" cy="165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A person posing for a picture&#10;&#10;Description generated with very high confide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31" y="4383554"/>
            <a:ext cx="1658947" cy="165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6660" y="609600"/>
            <a:ext cx="4328841" cy="1320800"/>
          </a:xfrm>
        </p:spPr>
        <p:txBody>
          <a:bodyPr>
            <a:normAutofit/>
          </a:bodyPr>
          <a:lstStyle/>
          <a:p>
            <a:r>
              <a:rPr lang="en-CA"/>
              <a:t>SELF-CARE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6660" y="2160589"/>
            <a:ext cx="4328840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CA"/>
              <a:t>Hamstring and gastrocnemius stretches to be specific.</a:t>
            </a:r>
          </a:p>
          <a:p>
            <a:pPr>
              <a:lnSpc>
                <a:spcPct val="90000"/>
              </a:lnSpc>
            </a:pPr>
            <a:r>
              <a:rPr lang="en-CA" b="1"/>
              <a:t>Closed kinetic chain exercises</a:t>
            </a:r>
            <a:r>
              <a:rPr lang="en-CA"/>
              <a:t>: Step downs with the leg to be strengthened remaining on the top step while the other leg steps back up.</a:t>
            </a:r>
          </a:p>
          <a:p>
            <a:pPr>
              <a:lnSpc>
                <a:spcPct val="90000"/>
              </a:lnSpc>
            </a:pPr>
            <a:r>
              <a:rPr lang="en-CA"/>
              <a:t>Partial squats: Leaning against the wall.</a:t>
            </a:r>
          </a:p>
          <a:p>
            <a:pPr>
              <a:lnSpc>
                <a:spcPct val="90000"/>
              </a:lnSpc>
            </a:pPr>
            <a:r>
              <a:rPr lang="en-CA"/>
              <a:t>Partial lunges.</a:t>
            </a:r>
          </a:p>
          <a:p>
            <a:pPr>
              <a:lnSpc>
                <a:spcPct val="90000"/>
              </a:lnSpc>
            </a:pPr>
            <a:r>
              <a:rPr lang="en-CA"/>
              <a:t>Stationary bike as they progress and resistance set to low.</a:t>
            </a:r>
          </a:p>
          <a:p>
            <a:pPr>
              <a:lnSpc>
                <a:spcPct val="90000"/>
              </a:lnSpc>
            </a:pPr>
            <a:endParaRPr lang="en-CA"/>
          </a:p>
          <a:p>
            <a:pPr>
              <a:lnSpc>
                <a:spcPct val="90000"/>
              </a:lnSpc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0468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EBE86EA4-C4F1-4465-B306-7A2BC2285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8279268-DB29-43BE-B57C-14977EACFD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C8FA53C0-C1EF-4611-BAB3-65EEB16AA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23">
              <a:extLst>
                <a:ext uri="{FF2B5EF4-FFF2-40B4-BE49-F238E27FC236}">
                  <a16:creationId xmlns:a16="http://schemas.microsoft.com/office/drawing/2014/main" id="{81CDACFC-DD8A-4CC0-B7FC-6030FC353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5">
              <a:extLst>
                <a:ext uri="{FF2B5EF4-FFF2-40B4-BE49-F238E27FC236}">
                  <a16:creationId xmlns:a16="http://schemas.microsoft.com/office/drawing/2014/main" id="{0269F267-73D4-4CC3-BEC7-73335654D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77">
              <a:extLst>
                <a:ext uri="{FF2B5EF4-FFF2-40B4-BE49-F238E27FC236}">
                  <a16:creationId xmlns:a16="http://schemas.microsoft.com/office/drawing/2014/main" id="{DC48F13D-B2D7-4EB8-9CA7-59243637C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7">
              <a:extLst>
                <a:ext uri="{FF2B5EF4-FFF2-40B4-BE49-F238E27FC236}">
                  <a16:creationId xmlns:a16="http://schemas.microsoft.com/office/drawing/2014/main" id="{A82405B3-5A67-4DA2-8EDA-7AB65A8B4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Rectangle 28">
              <a:extLst>
                <a:ext uri="{FF2B5EF4-FFF2-40B4-BE49-F238E27FC236}">
                  <a16:creationId xmlns:a16="http://schemas.microsoft.com/office/drawing/2014/main" id="{7508BC7B-3BD2-4D96-A46E-82988222A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Rectangle 29">
              <a:extLst>
                <a:ext uri="{FF2B5EF4-FFF2-40B4-BE49-F238E27FC236}">
                  <a16:creationId xmlns:a16="http://schemas.microsoft.com/office/drawing/2014/main" id="{4298D07C-2287-4B93-9041-935144DE1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0F6BC886-C125-4903-8C2A-6FB687400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3" name="Isosceles Triangle 82">
              <a:extLst>
                <a:ext uri="{FF2B5EF4-FFF2-40B4-BE49-F238E27FC236}">
                  <a16:creationId xmlns:a16="http://schemas.microsoft.com/office/drawing/2014/main" id="{C9D0B38F-2E02-4E85-99EE-73595E7C89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2052" name="Picture 4" descr="A close up of a mans face&#10;&#10;Description generated with high confid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273" y="1394547"/>
            <a:ext cx="3323472" cy="186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273" y="4250605"/>
            <a:ext cx="1576011" cy="159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A close up of a mans face&#10;&#10;Description generated with high confidence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734" y="4510531"/>
            <a:ext cx="1576011" cy="107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817" y="1722427"/>
            <a:ext cx="2807006" cy="23284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SELF-CARE</a:t>
            </a:r>
          </a:p>
        </p:txBody>
      </p:sp>
    </p:spTree>
    <p:extLst>
      <p:ext uri="{BB962C8B-B14F-4D97-AF65-F5344CB8AC3E}">
        <p14:creationId xmlns:p14="http://schemas.microsoft.com/office/powerpoint/2010/main" val="377866903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142</TotalTime>
  <Words>827</Words>
  <Application>Microsoft Office PowerPoint</Application>
  <PresentationFormat>On-screen Show (4:3)</PresentationFormat>
  <Paragraphs>83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Facet</vt:lpstr>
      <vt:lpstr>PATELLOFEMORAL SYNDROME</vt:lpstr>
      <vt:lpstr>PATELLOFEMORAL SYNDROME</vt:lpstr>
      <vt:lpstr>CONTRIBUTING FACTORS</vt:lpstr>
      <vt:lpstr>CONTRIBUTING FACTORS</vt:lpstr>
      <vt:lpstr>CONTRIBUTING FACTORS</vt:lpstr>
      <vt:lpstr>MEDICAL TX </vt:lpstr>
      <vt:lpstr>ASSOCIATED CONDITIONS</vt:lpstr>
      <vt:lpstr>ASSOCIATED SYMPTOMS</vt:lpstr>
      <vt:lpstr>SYMPTOM PICTURE</vt:lpstr>
      <vt:lpstr>TESTING</vt:lpstr>
      <vt:lpstr>TESTING</vt:lpstr>
      <vt:lpstr>TREATMENT</vt:lpstr>
      <vt:lpstr>TREATMENT</vt:lpstr>
      <vt:lpstr>SELF-CARE</vt:lpstr>
      <vt:lpstr>SELF-CARE</vt:lpstr>
      <vt:lpstr>SELF-CARE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PATELLOFEMORAL SYNDROME</dc:title>
  <dc:creator>Student4</dc:creator>
  <cp:lastModifiedBy>Amber Owusu</cp:lastModifiedBy>
  <cp:revision>25</cp:revision>
  <dcterms:created xsi:type="dcterms:W3CDTF">2018-06-18T15:50:18Z</dcterms:created>
  <dcterms:modified xsi:type="dcterms:W3CDTF">2018-06-21T02:45:23Z</dcterms:modified>
</cp:coreProperties>
</file>