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sldIdLst>
    <p:sldId id="256" r:id="rId2"/>
    <p:sldId id="258" r:id="rId3"/>
    <p:sldId id="257" r:id="rId4"/>
    <p:sldId id="259" r:id="rId5"/>
    <p:sldId id="261" r:id="rId6"/>
    <p:sldId id="260"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0065BE-0657-4A47-90AD-C21C55E16B19}" type="datetime4">
              <a:rPr lang="en-US" smtClean="0"/>
              <a:pPr/>
              <a:t>September 7,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7BB8AF-C16A-4836-A92D-61834B5F0BA5}" type="datetime4">
              <a:rPr lang="en-US" smtClean="0"/>
              <a:pPr/>
              <a:t>September 7,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647D2193-4505-4A75-99BB-880C6989A757}" type="datetime4">
              <a:rPr lang="en-US" smtClean="0"/>
              <a:pPr/>
              <a:t>September 7,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3A18F4-33C3-445B-924C-31108C51719C}" type="datetime4">
              <a:rPr lang="en-US" smtClean="0"/>
              <a:pPr/>
              <a:t>September 7,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F7543A-E259-478F-9E0D-57BA40E442B7}" type="datetime4">
              <a:rPr lang="en-US" smtClean="0"/>
              <a:pPr/>
              <a:t>September 7, 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September 7, 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September 7, 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DC7EAB0C-2220-4D0E-A0DD-DB7FA0F742F4}" type="datetime4">
              <a:rPr lang="en-US" smtClean="0"/>
              <a:pPr/>
              <a:t>September 7, 2021</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16D63-31BF-4B94-B6C5-E20B2C63F515}" type="datetime4">
              <a:rPr lang="en-US" smtClean="0"/>
              <a:pPr/>
              <a:t>September 7,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September 7,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September 7,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2B1B13E-D5AF-485E-81A1-82A140076526}" type="datetime4">
              <a:rPr lang="en-US" smtClean="0"/>
              <a:pPr/>
              <a:t>September 7, 2021</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754ED01-E2A0-4C1E-8E21-014B9904157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Inflammatory </a:t>
            </a:r>
            <a:r>
              <a:rPr lang="en-CA" dirty="0" err="1" smtClean="0"/>
              <a:t>arthritides</a:t>
            </a:r>
            <a:endParaRPr lang="en-CA" dirty="0"/>
          </a:p>
        </p:txBody>
      </p:sp>
      <p:sp>
        <p:nvSpPr>
          <p:cNvPr id="3" name="Subtitle 2"/>
          <p:cNvSpPr>
            <a:spLocks noGrp="1"/>
          </p:cNvSpPr>
          <p:nvPr>
            <p:ph type="subTitle" idx="1"/>
          </p:nvPr>
        </p:nvSpPr>
        <p:spPr/>
        <p:txBody>
          <a:bodyPr/>
          <a:lstStyle/>
          <a:p>
            <a:r>
              <a:rPr lang="en-CA" dirty="0" err="1" smtClean="0"/>
              <a:t>Pg</a:t>
            </a:r>
            <a:r>
              <a:rPr lang="en-CA" dirty="0" smtClean="0"/>
              <a:t> 963</a:t>
            </a:r>
            <a:endParaRPr lang="en-CA" dirty="0"/>
          </a:p>
        </p:txBody>
      </p:sp>
    </p:spTree>
    <p:extLst>
      <p:ext uri="{BB962C8B-B14F-4D97-AF65-F5344CB8AC3E}">
        <p14:creationId xmlns:p14="http://schemas.microsoft.com/office/powerpoint/2010/main" val="2866721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it?</a:t>
            </a:r>
            <a:endParaRPr lang="en-CA" dirty="0"/>
          </a:p>
        </p:txBody>
      </p:sp>
      <p:sp>
        <p:nvSpPr>
          <p:cNvPr id="3" name="Content Placeholder 2"/>
          <p:cNvSpPr>
            <a:spLocks noGrp="1"/>
          </p:cNvSpPr>
          <p:nvPr>
            <p:ph idx="1"/>
          </p:nvPr>
        </p:nvSpPr>
        <p:spPr/>
        <p:txBody>
          <a:bodyPr/>
          <a:lstStyle/>
          <a:p>
            <a:r>
              <a:rPr lang="en-CA" dirty="0" smtClean="0"/>
              <a:t>A group of inflammatory diseases affecting connective tissue including the joints.</a:t>
            </a:r>
          </a:p>
          <a:p>
            <a:r>
              <a:rPr lang="en-CA" dirty="0" smtClean="0"/>
              <a:t>These include but are not limited to:  </a:t>
            </a:r>
          </a:p>
          <a:p>
            <a:pPr lvl="3">
              <a:buFont typeface="Arial" panose="020B0604020202020204" pitchFamily="34" charset="0"/>
              <a:buChar char="•"/>
            </a:pPr>
            <a:r>
              <a:rPr lang="en-CA" b="1" dirty="0" smtClean="0"/>
              <a:t>Ankylosing spondylitis</a:t>
            </a:r>
          </a:p>
          <a:p>
            <a:pPr lvl="3">
              <a:buFont typeface="Arial" panose="020B0604020202020204" pitchFamily="34" charset="0"/>
              <a:buChar char="•"/>
            </a:pPr>
            <a:r>
              <a:rPr lang="en-CA" b="1" dirty="0" smtClean="0"/>
              <a:t>Gout</a:t>
            </a:r>
          </a:p>
          <a:p>
            <a:pPr lvl="3">
              <a:buFont typeface="Arial" panose="020B0604020202020204" pitchFamily="34" charset="0"/>
              <a:buChar char="•"/>
            </a:pPr>
            <a:r>
              <a:rPr lang="en-CA" dirty="0" smtClean="0"/>
              <a:t>Infectious arthritis</a:t>
            </a:r>
          </a:p>
          <a:p>
            <a:pPr lvl="3">
              <a:buFont typeface="Arial" panose="020B0604020202020204" pitchFamily="34" charset="0"/>
              <a:buChar char="•"/>
            </a:pPr>
            <a:r>
              <a:rPr lang="en-CA" dirty="0" smtClean="0"/>
              <a:t>Lyme disease</a:t>
            </a:r>
          </a:p>
          <a:p>
            <a:pPr lvl="3">
              <a:buFont typeface="Arial" panose="020B0604020202020204" pitchFamily="34" charset="0"/>
              <a:buChar char="•"/>
            </a:pPr>
            <a:r>
              <a:rPr lang="en-CA" dirty="0" smtClean="0"/>
              <a:t>Reiter’s syndrome</a:t>
            </a:r>
          </a:p>
          <a:p>
            <a:pPr lvl="3">
              <a:buFont typeface="Arial" panose="020B0604020202020204" pitchFamily="34" charset="0"/>
              <a:buChar char="•"/>
            </a:pPr>
            <a:r>
              <a:rPr lang="en-CA" b="1" dirty="0" smtClean="0"/>
              <a:t>Rheumatoid arthritis</a:t>
            </a:r>
          </a:p>
          <a:p>
            <a:pPr lvl="3">
              <a:buFont typeface="Arial" panose="020B0604020202020204" pitchFamily="34" charset="0"/>
              <a:buChar char="•"/>
            </a:pPr>
            <a:r>
              <a:rPr lang="en-CA" dirty="0" smtClean="0"/>
              <a:t>Scleroderma</a:t>
            </a:r>
          </a:p>
          <a:p>
            <a:pPr lvl="3">
              <a:buFont typeface="Arial" panose="020B0604020202020204" pitchFamily="34" charset="0"/>
              <a:buChar char="•"/>
            </a:pPr>
            <a:r>
              <a:rPr lang="en-CA" dirty="0" smtClean="0"/>
              <a:t>Still’s disease and juvenile RA</a:t>
            </a:r>
          </a:p>
          <a:p>
            <a:pPr lvl="3">
              <a:buFont typeface="Arial" panose="020B0604020202020204" pitchFamily="34" charset="0"/>
              <a:buChar char="•"/>
            </a:pPr>
            <a:r>
              <a:rPr lang="en-CA" dirty="0" smtClean="0"/>
              <a:t>Systemic lupus erythematosus</a:t>
            </a:r>
          </a:p>
          <a:p>
            <a:pPr marL="237744" lvl="2" indent="0">
              <a:buNone/>
            </a:pPr>
            <a:r>
              <a:rPr lang="en-CA" dirty="0" smtClean="0"/>
              <a:t>*bold is what we will cover.</a:t>
            </a:r>
          </a:p>
        </p:txBody>
      </p:sp>
      <p:sp>
        <p:nvSpPr>
          <p:cNvPr id="4" name="Slide Number Placeholder 3"/>
          <p:cNvSpPr>
            <a:spLocks noGrp="1"/>
          </p:cNvSpPr>
          <p:nvPr>
            <p:ph type="sldNum" sz="quarter" idx="12"/>
          </p:nvPr>
        </p:nvSpPr>
        <p:spPr/>
        <p:txBody>
          <a:bodyPr/>
          <a:lstStyle/>
          <a:p>
            <a:fld id="{2754ED01-E2A0-4C1E-8E21-014B99041579}" type="slidenum">
              <a:rPr lang="en-US" smtClean="0"/>
              <a:pPr/>
              <a:t>2</a:t>
            </a:fld>
            <a:endParaRPr lang="en-US"/>
          </a:p>
        </p:txBody>
      </p:sp>
    </p:spTree>
    <p:extLst>
      <p:ext uri="{BB962C8B-B14F-4D97-AF65-F5344CB8AC3E}">
        <p14:creationId xmlns:p14="http://schemas.microsoft.com/office/powerpoint/2010/main" val="690068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Ankylosing spondylitis</a:t>
            </a:r>
            <a:endParaRPr lang="en-CA" dirty="0"/>
          </a:p>
        </p:txBody>
      </p:sp>
      <p:sp>
        <p:nvSpPr>
          <p:cNvPr id="3" name="Text Placeholder 2"/>
          <p:cNvSpPr>
            <a:spLocks noGrp="1"/>
          </p:cNvSpPr>
          <p:nvPr>
            <p:ph type="body" idx="1"/>
          </p:nvPr>
        </p:nvSpPr>
        <p:spPr/>
        <p:txBody>
          <a:bodyPr/>
          <a:lstStyle/>
          <a:p>
            <a:r>
              <a:rPr lang="en-CA" dirty="0" err="1" smtClean="0"/>
              <a:t>Pg</a:t>
            </a:r>
            <a:r>
              <a:rPr lang="en-CA" dirty="0" smtClean="0"/>
              <a:t> 963</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a:t>
            </a:fld>
            <a:endParaRPr lang="en-US"/>
          </a:p>
        </p:txBody>
      </p:sp>
    </p:spTree>
    <p:extLst>
      <p:ext uri="{BB962C8B-B14F-4D97-AF65-F5344CB8AC3E}">
        <p14:creationId xmlns:p14="http://schemas.microsoft.com/office/powerpoint/2010/main" val="2326971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it?</a:t>
            </a:r>
            <a:endParaRPr lang="en-CA" dirty="0"/>
          </a:p>
        </p:txBody>
      </p:sp>
      <p:sp>
        <p:nvSpPr>
          <p:cNvPr id="3" name="Content Placeholder 2"/>
          <p:cNvSpPr>
            <a:spLocks noGrp="1"/>
          </p:cNvSpPr>
          <p:nvPr>
            <p:ph idx="1"/>
          </p:nvPr>
        </p:nvSpPr>
        <p:spPr/>
        <p:txBody>
          <a:bodyPr/>
          <a:lstStyle/>
          <a:p>
            <a:r>
              <a:rPr lang="en-CA" dirty="0" smtClean="0"/>
              <a:t>AS is a chronic, systemic inflammatory disorder that involves specific areas of the body, primarily the spine.</a:t>
            </a:r>
          </a:p>
          <a:p>
            <a:r>
              <a:rPr lang="en-CA" dirty="0" smtClean="0"/>
              <a:t>Cause is idiopathic</a:t>
            </a:r>
          </a:p>
          <a:p>
            <a:r>
              <a:rPr lang="en-CA" dirty="0" smtClean="0"/>
              <a:t>Group read 963</a:t>
            </a:r>
          </a:p>
          <a:p>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4</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8583" y="1689204"/>
            <a:ext cx="5050282" cy="3297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7" y="2646040"/>
            <a:ext cx="4574437" cy="4077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99198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gout</a:t>
            </a:r>
            <a:endParaRPr lang="en-CA" dirty="0"/>
          </a:p>
        </p:txBody>
      </p:sp>
      <p:sp>
        <p:nvSpPr>
          <p:cNvPr id="3" name="Text Placeholder 2"/>
          <p:cNvSpPr>
            <a:spLocks noGrp="1"/>
          </p:cNvSpPr>
          <p:nvPr>
            <p:ph type="body" idx="1"/>
          </p:nvPr>
        </p:nvSpPr>
        <p:spPr/>
        <p:txBody>
          <a:bodyPr/>
          <a:lstStyle/>
          <a:p>
            <a:r>
              <a:rPr lang="en-CA" dirty="0" smtClean="0"/>
              <a:t>Group read </a:t>
            </a:r>
            <a:r>
              <a:rPr lang="en-CA" dirty="0" err="1" smtClean="0"/>
              <a:t>Pg</a:t>
            </a:r>
            <a:r>
              <a:rPr lang="en-CA" dirty="0" smtClean="0"/>
              <a:t> 965</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5</a:t>
            </a:fld>
            <a:endParaRPr lang="en-US"/>
          </a:p>
        </p:txBody>
      </p:sp>
    </p:spTree>
    <p:extLst>
      <p:ext uri="{BB962C8B-B14F-4D97-AF65-F5344CB8AC3E}">
        <p14:creationId xmlns:p14="http://schemas.microsoft.com/office/powerpoint/2010/main" val="2084693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it?</a:t>
            </a:r>
            <a:endParaRPr lang="en-CA" dirty="0"/>
          </a:p>
        </p:txBody>
      </p:sp>
      <p:sp>
        <p:nvSpPr>
          <p:cNvPr id="3" name="Content Placeholder 2"/>
          <p:cNvSpPr>
            <a:spLocks noGrp="1"/>
          </p:cNvSpPr>
          <p:nvPr>
            <p:ph idx="1"/>
          </p:nvPr>
        </p:nvSpPr>
        <p:spPr/>
        <p:txBody>
          <a:bodyPr/>
          <a:lstStyle/>
          <a:p>
            <a:r>
              <a:rPr lang="en-CA" dirty="0" smtClean="0"/>
              <a:t>A group of disorders in which crystals of monosodium urate are deposited in the tissues, accompanied by attacks of acute arthritis</a:t>
            </a:r>
          </a:p>
          <a:p>
            <a:r>
              <a:rPr lang="en-CA" dirty="0" smtClean="0"/>
              <a:t>Cause: malfunction of the normal chemical process that breaks </a:t>
            </a:r>
          </a:p>
          <a:p>
            <a:r>
              <a:rPr lang="en-CA" dirty="0" smtClean="0"/>
              <a:t>The metatarsophalangeal joint of the big toe is the area most commonly attacked by gout, with the tarsal area and ankle also frequently involved.  The other joints are less commonly affected.</a:t>
            </a:r>
          </a:p>
          <a:p>
            <a:r>
              <a:rPr lang="en-CA" dirty="0" err="1" smtClean="0"/>
              <a:t>Pseudogout</a:t>
            </a:r>
            <a:r>
              <a:rPr lang="en-CA" dirty="0" smtClean="0"/>
              <a:t>, a similar condition, is caused by calcium </a:t>
            </a:r>
            <a:r>
              <a:rPr lang="en-CA" dirty="0" err="1" smtClean="0"/>
              <a:t>pyrophospate</a:t>
            </a:r>
            <a:r>
              <a:rPr lang="en-CA" dirty="0" smtClean="0"/>
              <a:t> </a:t>
            </a:r>
            <a:r>
              <a:rPr lang="en-CA" dirty="0" err="1" smtClean="0"/>
              <a:t>dihydrate</a:t>
            </a:r>
            <a:r>
              <a:rPr lang="en-CA" dirty="0" smtClean="0"/>
              <a:t> crystals. Joints attacked are usually, ankles, knee, shoulders and wrists, big toe rarely.</a:t>
            </a:r>
          </a:p>
          <a:p>
            <a:r>
              <a:rPr lang="en-CA" dirty="0" smtClean="0"/>
              <a:t>90% are men usually between 40 and 50</a:t>
            </a:r>
          </a:p>
          <a:p>
            <a:r>
              <a:rPr lang="en-CA" dirty="0" smtClean="0"/>
              <a:t>Women usually post-menopausal, children rarely affected.</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6</a:t>
            </a:fld>
            <a:endParaRPr lang="en-US"/>
          </a:p>
        </p:txBody>
      </p:sp>
    </p:spTree>
    <p:extLst>
      <p:ext uri="{BB962C8B-B14F-4D97-AF65-F5344CB8AC3E}">
        <p14:creationId xmlns:p14="http://schemas.microsoft.com/office/powerpoint/2010/main" val="3638576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medically</a:t>
            </a:r>
            <a:endParaRPr lang="en-CA" dirty="0"/>
          </a:p>
        </p:txBody>
      </p:sp>
      <p:sp>
        <p:nvSpPr>
          <p:cNvPr id="3" name="Content Placeholder 2"/>
          <p:cNvSpPr>
            <a:spLocks noGrp="1"/>
          </p:cNvSpPr>
          <p:nvPr>
            <p:ph idx="1"/>
          </p:nvPr>
        </p:nvSpPr>
        <p:spPr/>
        <p:txBody>
          <a:bodyPr/>
          <a:lstStyle/>
          <a:p>
            <a:r>
              <a:rPr lang="en-CA" dirty="0" smtClean="0"/>
              <a:t>Diagnosed through identification of urate crystals in synovial fluid</a:t>
            </a:r>
          </a:p>
          <a:p>
            <a:r>
              <a:rPr lang="en-CA" dirty="0" smtClean="0"/>
              <a:t>Acute attack Inflammation and pain treated with NSAIDS and colchicine.</a:t>
            </a:r>
          </a:p>
          <a:p>
            <a:r>
              <a:rPr lang="en-CA" dirty="0" smtClean="0"/>
              <a:t>Uric acid production reduced with allopurinol</a:t>
            </a:r>
          </a:p>
          <a:p>
            <a:r>
              <a:rPr lang="en-CA" dirty="0" smtClean="0"/>
              <a:t>Dietary changes-  liver, sardines and alcohol (until medication stabilizes)</a:t>
            </a:r>
          </a:p>
          <a:p>
            <a:r>
              <a:rPr lang="en-CA" dirty="0" smtClean="0"/>
              <a:t>Obese may be placed on physician-directed weight-reduction plan.</a:t>
            </a:r>
          </a:p>
          <a:p>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7</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959193"/>
            <a:ext cx="5184576"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9759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Rheumatoid arthritis</a:t>
            </a:r>
            <a:endParaRPr lang="en-CA" dirty="0"/>
          </a:p>
        </p:txBody>
      </p:sp>
      <p:sp>
        <p:nvSpPr>
          <p:cNvPr id="3" name="Text Placeholder 2"/>
          <p:cNvSpPr>
            <a:spLocks noGrp="1"/>
          </p:cNvSpPr>
          <p:nvPr>
            <p:ph type="body" idx="1"/>
          </p:nvPr>
        </p:nvSpPr>
        <p:spPr/>
        <p:txBody>
          <a:bodyPr/>
          <a:lstStyle/>
          <a:p>
            <a:r>
              <a:rPr lang="en-CA" dirty="0" err="1" smtClean="0"/>
              <a:t>Pg</a:t>
            </a:r>
            <a:r>
              <a:rPr lang="en-CA" dirty="0" smtClean="0"/>
              <a:t> 969</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8</a:t>
            </a:fld>
            <a:endParaRPr lang="en-US"/>
          </a:p>
        </p:txBody>
      </p:sp>
    </p:spTree>
    <p:extLst>
      <p:ext uri="{BB962C8B-B14F-4D97-AF65-F5344CB8AC3E}">
        <p14:creationId xmlns:p14="http://schemas.microsoft.com/office/powerpoint/2010/main" val="1247401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r>
              <a:rPr lang="en-CA" dirty="0" smtClean="0"/>
              <a:t>An inflammatory, destructive, chronic autoimmune disease of multiple joints and connective tissue throughout the body</a:t>
            </a:r>
          </a:p>
          <a:p>
            <a:r>
              <a:rPr lang="en-CA" dirty="0" smtClean="0"/>
              <a:t>Cause is unknown</a:t>
            </a:r>
          </a:p>
          <a:p>
            <a:r>
              <a:rPr lang="en-CA" dirty="0" smtClean="0"/>
              <a:t>RA affects 1% of the population, women affected more than men with a 3:1 ratio.</a:t>
            </a:r>
          </a:p>
          <a:p>
            <a:r>
              <a:rPr lang="en-CA" dirty="0" smtClean="0"/>
              <a:t>Can affect people of all ages, prevalence increases with age, 25-50 most commonly affected.</a:t>
            </a:r>
          </a:p>
          <a:p>
            <a:r>
              <a:rPr lang="en-CA" dirty="0" smtClean="0"/>
              <a:t>Often has a gradual onset over several months, w symptom-free periods following for several months or years. There are flare-up and remission periods. There may be complete remission periods within the first few years but is less likely in later stages.</a:t>
            </a:r>
          </a:p>
          <a:p>
            <a:r>
              <a:rPr lang="en-CA" dirty="0" smtClean="0"/>
              <a:t>Prognosis is uncertain.</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9</a:t>
            </a:fld>
            <a:endParaRPr lang="en-US"/>
          </a:p>
        </p:txBody>
      </p:sp>
    </p:spTree>
    <p:extLst>
      <p:ext uri="{BB962C8B-B14F-4D97-AF65-F5344CB8AC3E}">
        <p14:creationId xmlns:p14="http://schemas.microsoft.com/office/powerpoint/2010/main" val="883229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Group read</a:t>
            </a:r>
            <a:endParaRPr lang="en-CA" dirty="0"/>
          </a:p>
        </p:txBody>
      </p:sp>
      <p:sp>
        <p:nvSpPr>
          <p:cNvPr id="3" name="Content Placeholder 2"/>
          <p:cNvSpPr>
            <a:spLocks noGrp="1"/>
          </p:cNvSpPr>
          <p:nvPr>
            <p:ph idx="1"/>
          </p:nvPr>
        </p:nvSpPr>
        <p:spPr/>
        <p:txBody>
          <a:bodyPr/>
          <a:lstStyle/>
          <a:p>
            <a:r>
              <a:rPr lang="en-CA" dirty="0" err="1" smtClean="0"/>
              <a:t>Pg</a:t>
            </a:r>
            <a:r>
              <a:rPr lang="en-CA" dirty="0" smtClean="0"/>
              <a:t> 970-972</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10</a:t>
            </a:fld>
            <a:endParaRPr lang="en-US"/>
          </a:p>
        </p:txBody>
      </p:sp>
    </p:spTree>
    <p:extLst>
      <p:ext uri="{BB962C8B-B14F-4D97-AF65-F5344CB8AC3E}">
        <p14:creationId xmlns:p14="http://schemas.microsoft.com/office/powerpoint/2010/main" val="803004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Ci’s and Treatment</a:t>
            </a:r>
            <a:endParaRPr lang="en-CA" dirty="0"/>
          </a:p>
        </p:txBody>
      </p:sp>
      <p:sp>
        <p:nvSpPr>
          <p:cNvPr id="3" name="Text Placeholder 2"/>
          <p:cNvSpPr>
            <a:spLocks noGrp="1"/>
          </p:cNvSpPr>
          <p:nvPr>
            <p:ph type="body" idx="1"/>
          </p:nvPr>
        </p:nvSpPr>
        <p:spPr/>
        <p:txBody>
          <a:bodyPr/>
          <a:lstStyle/>
          <a:p>
            <a:r>
              <a:rPr lang="en-CA" dirty="0" err="1" smtClean="0"/>
              <a:t>Pg</a:t>
            </a:r>
            <a:r>
              <a:rPr lang="en-CA" dirty="0" smtClean="0"/>
              <a:t> 975</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11</a:t>
            </a:fld>
            <a:endParaRPr lang="en-US"/>
          </a:p>
        </p:txBody>
      </p:sp>
    </p:spTree>
    <p:extLst>
      <p:ext uri="{BB962C8B-B14F-4D97-AF65-F5344CB8AC3E}">
        <p14:creationId xmlns:p14="http://schemas.microsoft.com/office/powerpoint/2010/main" val="3469713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Ci’s </a:t>
            </a:r>
            <a:endParaRPr lang="en-CA" dirty="0"/>
          </a:p>
        </p:txBody>
      </p:sp>
      <p:sp>
        <p:nvSpPr>
          <p:cNvPr id="3" name="Content Placeholder 2"/>
          <p:cNvSpPr>
            <a:spLocks noGrp="1"/>
          </p:cNvSpPr>
          <p:nvPr>
            <p:ph idx="1"/>
          </p:nvPr>
        </p:nvSpPr>
        <p:spPr>
          <a:xfrm>
            <a:off x="827584" y="908720"/>
            <a:ext cx="7637472" cy="4200580"/>
          </a:xfrm>
        </p:spPr>
        <p:txBody>
          <a:bodyPr>
            <a:normAutofit fontScale="85000" lnSpcReduction="20000"/>
          </a:bodyPr>
          <a:lstStyle/>
          <a:p>
            <a:r>
              <a:rPr lang="en-CA" dirty="0" smtClean="0"/>
              <a:t>Testing, except for AROM, is contraindicated on acute inflamed joints</a:t>
            </a:r>
          </a:p>
          <a:p>
            <a:r>
              <a:rPr lang="en-CA" dirty="0" smtClean="0"/>
              <a:t>Hot </a:t>
            </a:r>
            <a:r>
              <a:rPr lang="en-CA" dirty="0" err="1" smtClean="0"/>
              <a:t>hyrdo</a:t>
            </a:r>
            <a:r>
              <a:rPr lang="en-CA" dirty="0" smtClean="0"/>
              <a:t> during acute inflammation</a:t>
            </a:r>
          </a:p>
          <a:p>
            <a:r>
              <a:rPr lang="en-CA" dirty="0" smtClean="0"/>
              <a:t>General massage fever over 38.5°C or 101.5°F</a:t>
            </a:r>
          </a:p>
          <a:p>
            <a:r>
              <a:rPr lang="en-CA" dirty="0" smtClean="0"/>
              <a:t>Lymph drainage proximal to affected joint are avoided w acute infection</a:t>
            </a:r>
          </a:p>
          <a:p>
            <a:r>
              <a:rPr lang="en-CA" dirty="0" smtClean="0"/>
              <a:t>Local massage on acute inflamed joints or open lesions. Avoid distal techniques that will painfully increase circulation through the joint.</a:t>
            </a:r>
          </a:p>
          <a:p>
            <a:r>
              <a:rPr lang="en-CA" dirty="0" smtClean="0"/>
              <a:t>Do not fatigue the </a:t>
            </a:r>
            <a:r>
              <a:rPr lang="en-CA" dirty="0" err="1" smtClean="0"/>
              <a:t>pt</a:t>
            </a:r>
            <a:r>
              <a:rPr lang="en-CA" dirty="0" smtClean="0"/>
              <a:t>, avoid prolonged or overly vigorous </a:t>
            </a:r>
            <a:r>
              <a:rPr lang="en-CA" dirty="0" err="1" smtClean="0"/>
              <a:t>tx</a:t>
            </a:r>
            <a:endParaRPr lang="en-CA" dirty="0" smtClean="0"/>
          </a:p>
          <a:p>
            <a:r>
              <a:rPr lang="en-CA" dirty="0" smtClean="0"/>
              <a:t>Joint play; acute inflamed joints (prevent aggravation)</a:t>
            </a:r>
          </a:p>
          <a:p>
            <a:r>
              <a:rPr lang="en-CA" dirty="0"/>
              <a:t>	</a:t>
            </a:r>
            <a:r>
              <a:rPr lang="en-CA" dirty="0" smtClean="0"/>
              <a:t>-Gentle progressive grades of joint play may be cautiously used between flare-ups.</a:t>
            </a:r>
          </a:p>
          <a:p>
            <a:r>
              <a:rPr lang="en-CA" dirty="0" smtClean="0"/>
              <a:t>	-Forceful techniques may rupture connective tissue and joint capsule creating instability.</a:t>
            </a:r>
          </a:p>
          <a:p>
            <a:r>
              <a:rPr lang="en-CA" dirty="0" smtClean="0"/>
              <a:t>*Severe RA creates C1/C2 instability- </a:t>
            </a:r>
            <a:r>
              <a:rPr lang="en-CA" dirty="0" err="1" smtClean="0"/>
              <a:t>tractioning</a:t>
            </a:r>
            <a:r>
              <a:rPr lang="en-CA" dirty="0" smtClean="0"/>
              <a:t> and ROM of C/S </a:t>
            </a:r>
            <a:r>
              <a:rPr lang="en-CA" dirty="0" err="1" smtClean="0"/>
              <a:t>CI’d</a:t>
            </a:r>
            <a:endParaRPr lang="en-CA" dirty="0" smtClean="0"/>
          </a:p>
          <a:p>
            <a:r>
              <a:rPr lang="en-CA" dirty="0" smtClean="0"/>
              <a:t>In </a:t>
            </a:r>
            <a:r>
              <a:rPr lang="en-CA" dirty="0" err="1" smtClean="0"/>
              <a:t>tx</a:t>
            </a:r>
            <a:r>
              <a:rPr lang="en-CA" dirty="0" smtClean="0"/>
              <a:t> or home care, PROM and AROM are avoided as remedial exercises</a:t>
            </a:r>
          </a:p>
          <a:p>
            <a:r>
              <a:rPr lang="en-CA" dirty="0" smtClean="0"/>
              <a:t>Deep, vigorous techniques may provoke inflammation in come </a:t>
            </a:r>
            <a:r>
              <a:rPr lang="en-CA" dirty="0" err="1" smtClean="0"/>
              <a:t>pt</a:t>
            </a:r>
            <a:r>
              <a:rPr lang="en-CA" dirty="0" smtClean="0"/>
              <a:t> between flare-ups</a:t>
            </a:r>
          </a:p>
          <a:p>
            <a:r>
              <a:rPr lang="en-CA" dirty="0" smtClean="0"/>
              <a:t>Stretching techniques are used with caution, vigorous passive stretching may also cause inflammation.</a:t>
            </a:r>
          </a:p>
          <a:p>
            <a:r>
              <a:rPr lang="en-CA" dirty="0" smtClean="0"/>
              <a:t>Strengthening should not be painful and should not fatigue the muscles</a:t>
            </a:r>
          </a:p>
          <a:p>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12</a:t>
            </a:fld>
            <a:endParaRPr lang="en-US"/>
          </a:p>
        </p:txBody>
      </p:sp>
    </p:spTree>
    <p:extLst>
      <p:ext uri="{BB962C8B-B14F-4D97-AF65-F5344CB8AC3E}">
        <p14:creationId xmlns:p14="http://schemas.microsoft.com/office/powerpoint/2010/main" val="3821864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Health history questions</a:t>
            </a:r>
            <a:endParaRPr lang="en-CA" dirty="0"/>
          </a:p>
        </p:txBody>
      </p:sp>
      <p:sp>
        <p:nvSpPr>
          <p:cNvPr id="3" name="Content Placeholder 2"/>
          <p:cNvSpPr>
            <a:spLocks noGrp="1"/>
          </p:cNvSpPr>
          <p:nvPr>
            <p:ph idx="1"/>
          </p:nvPr>
        </p:nvSpPr>
        <p:spPr/>
        <p:txBody>
          <a:bodyPr/>
          <a:lstStyle/>
          <a:p>
            <a:r>
              <a:rPr lang="en-CA" dirty="0"/>
              <a:t>R</a:t>
            </a:r>
            <a:r>
              <a:rPr lang="en-CA" dirty="0" smtClean="0"/>
              <a:t>ead </a:t>
            </a:r>
            <a:r>
              <a:rPr lang="en-CA" dirty="0" err="1" smtClean="0"/>
              <a:t>pg</a:t>
            </a:r>
            <a:r>
              <a:rPr lang="en-CA" dirty="0" smtClean="0"/>
              <a:t> 975-976</a:t>
            </a:r>
          </a:p>
          <a:p>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13</a:t>
            </a:fld>
            <a:endParaRPr lang="en-US"/>
          </a:p>
        </p:txBody>
      </p:sp>
    </p:spTree>
    <p:extLst>
      <p:ext uri="{BB962C8B-B14F-4D97-AF65-F5344CB8AC3E}">
        <p14:creationId xmlns:p14="http://schemas.microsoft.com/office/powerpoint/2010/main" val="1579586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Further assessment: Ankylosing Spondylitis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Additional HH questions: has onset of the low back pain been insidious and has stiffness occurred for more than 3 months?</a:t>
            </a:r>
          </a:p>
          <a:p>
            <a:r>
              <a:rPr lang="en-CA" dirty="0"/>
              <a:t>	</a:t>
            </a:r>
            <a:r>
              <a:rPr lang="en-CA" dirty="0" smtClean="0"/>
              <a:t>Is there family history of AS? </a:t>
            </a:r>
          </a:p>
          <a:p>
            <a:r>
              <a:rPr lang="en-CA" dirty="0"/>
              <a:t>	</a:t>
            </a:r>
            <a:r>
              <a:rPr lang="en-CA" dirty="0" smtClean="0"/>
              <a:t>Are symptoms worse with rest and better with exercise?</a:t>
            </a:r>
          </a:p>
          <a:p>
            <a:r>
              <a:rPr lang="en-CA" dirty="0" smtClean="0"/>
              <a:t>Observation: </a:t>
            </a:r>
          </a:p>
          <a:p>
            <a:r>
              <a:rPr lang="en-CA" dirty="0"/>
              <a:t>	</a:t>
            </a:r>
            <a:r>
              <a:rPr lang="en-CA" dirty="0" smtClean="0"/>
              <a:t>- Gait: rigid gait with some knee flexion due to hips flexed</a:t>
            </a:r>
          </a:p>
          <a:p>
            <a:r>
              <a:rPr lang="en-CA" dirty="0"/>
              <a:t>	</a:t>
            </a:r>
            <a:r>
              <a:rPr lang="en-CA" dirty="0" smtClean="0"/>
              <a:t>- Posture: lateral- decreased </a:t>
            </a:r>
            <a:r>
              <a:rPr lang="en-CA" dirty="0" err="1" smtClean="0"/>
              <a:t>lordotic</a:t>
            </a:r>
            <a:r>
              <a:rPr lang="en-CA" dirty="0" smtClean="0"/>
              <a:t> curve, increased </a:t>
            </a:r>
            <a:r>
              <a:rPr lang="en-CA" dirty="0" err="1" smtClean="0"/>
              <a:t>hyperkyphosis</a:t>
            </a:r>
            <a:r>
              <a:rPr lang="en-CA" dirty="0" smtClean="0"/>
              <a:t> and HFP. With increasing severity of the condition, the </a:t>
            </a:r>
            <a:r>
              <a:rPr lang="en-CA" dirty="0" err="1" smtClean="0"/>
              <a:t>hyperkyphosis</a:t>
            </a:r>
            <a:r>
              <a:rPr lang="en-CA" dirty="0" smtClean="0"/>
              <a:t> worsens, rib movement is reduced or absent with breathing, the abdomen may protrude.</a:t>
            </a:r>
          </a:p>
          <a:p>
            <a:r>
              <a:rPr lang="en-CA" dirty="0" smtClean="0"/>
              <a:t>Testing:</a:t>
            </a:r>
          </a:p>
          <a:p>
            <a:r>
              <a:rPr lang="en-CA" dirty="0"/>
              <a:t>	</a:t>
            </a:r>
            <a:r>
              <a:rPr lang="en-CA" dirty="0" smtClean="0"/>
              <a:t>- AROM: hips and SIJ and L/S, T/S and C/S may be reduced due to stiffness and pain. All ranges may be affected, most commonly trunk flexion. </a:t>
            </a:r>
          </a:p>
          <a:p>
            <a:r>
              <a:rPr lang="en-CA" dirty="0" smtClean="0"/>
              <a:t>	- PROM: reduced range and either muscle spasm or leathery end feel</a:t>
            </a:r>
          </a:p>
        </p:txBody>
      </p:sp>
      <p:sp>
        <p:nvSpPr>
          <p:cNvPr id="4" name="Slide Number Placeholder 3"/>
          <p:cNvSpPr>
            <a:spLocks noGrp="1"/>
          </p:cNvSpPr>
          <p:nvPr>
            <p:ph type="sldNum" sz="quarter" idx="12"/>
          </p:nvPr>
        </p:nvSpPr>
        <p:spPr/>
        <p:txBody>
          <a:bodyPr/>
          <a:lstStyle/>
          <a:p>
            <a:fld id="{2754ED01-E2A0-4C1E-8E21-014B99041579}" type="slidenum">
              <a:rPr lang="en-US" smtClean="0"/>
              <a:pPr/>
              <a:t>14</a:t>
            </a:fld>
            <a:endParaRPr lang="en-US"/>
          </a:p>
        </p:txBody>
      </p:sp>
    </p:spTree>
    <p:extLst>
      <p:ext uri="{BB962C8B-B14F-4D97-AF65-F5344CB8AC3E}">
        <p14:creationId xmlns:p14="http://schemas.microsoft.com/office/powerpoint/2010/main" val="3812711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Massage (A.S.)</a:t>
            </a:r>
            <a:endParaRPr lang="en-CA" dirty="0"/>
          </a:p>
        </p:txBody>
      </p:sp>
      <p:sp>
        <p:nvSpPr>
          <p:cNvPr id="3" name="Content Placeholder 2"/>
          <p:cNvSpPr>
            <a:spLocks noGrp="1"/>
          </p:cNvSpPr>
          <p:nvPr>
            <p:ph idx="1"/>
          </p:nvPr>
        </p:nvSpPr>
        <p:spPr/>
        <p:txBody>
          <a:bodyPr/>
          <a:lstStyle/>
          <a:p>
            <a:r>
              <a:rPr lang="en-CA" dirty="0" smtClean="0"/>
              <a:t>Goal is to decrease pain, hypertonicity and TRP, maintain thoracolumbar mobility and respiratory function, prevent or reducing postural changes and educating the </a:t>
            </a:r>
            <a:r>
              <a:rPr lang="en-CA" dirty="0" err="1" smtClean="0"/>
              <a:t>pt</a:t>
            </a:r>
            <a:r>
              <a:rPr lang="en-CA" dirty="0" smtClean="0"/>
              <a:t> about correct posture  and exercises.</a:t>
            </a:r>
          </a:p>
          <a:p>
            <a:r>
              <a:rPr lang="en-CA" dirty="0" smtClean="0"/>
              <a:t>Positioning: prone and supine</a:t>
            </a:r>
          </a:p>
          <a:p>
            <a:r>
              <a:rPr lang="en-CA" dirty="0" smtClean="0"/>
              <a:t>Hot hydro is used on affected areas between flare ups</a:t>
            </a:r>
          </a:p>
          <a:p>
            <a:r>
              <a:rPr lang="en-CA" dirty="0" smtClean="0"/>
              <a:t>Massage is a combination of </a:t>
            </a:r>
            <a:r>
              <a:rPr lang="en-CA" dirty="0" err="1" smtClean="0"/>
              <a:t>stres</a:t>
            </a:r>
            <a:r>
              <a:rPr lang="en-CA" dirty="0" smtClean="0"/>
              <a:t> reduction and </a:t>
            </a:r>
            <a:r>
              <a:rPr lang="en-CA" dirty="0" err="1" smtClean="0"/>
              <a:t>hyperkyphosis</a:t>
            </a:r>
            <a:r>
              <a:rPr lang="en-CA" dirty="0" smtClean="0"/>
              <a:t>. Fascial techniques are used on ant thorax, (</a:t>
            </a:r>
            <a:r>
              <a:rPr lang="en-CA" dirty="0" err="1" smtClean="0"/>
              <a:t>intercostals</a:t>
            </a:r>
            <a:r>
              <a:rPr lang="en-CA" dirty="0" smtClean="0"/>
              <a:t> and pecs) GSM used on hip flexors, pec major and minor, SCM, </a:t>
            </a:r>
            <a:r>
              <a:rPr lang="en-CA" dirty="0" err="1" smtClean="0"/>
              <a:t>intercostals</a:t>
            </a:r>
            <a:r>
              <a:rPr lang="en-CA" dirty="0" smtClean="0"/>
              <a:t> and rot cuff. Back extensors, QL, </a:t>
            </a:r>
            <a:r>
              <a:rPr lang="en-CA" dirty="0" err="1" smtClean="0"/>
              <a:t>scap</a:t>
            </a:r>
            <a:r>
              <a:rPr lang="en-CA" dirty="0" smtClean="0"/>
              <a:t> retractors. Work compensating structures (hams and ER of hip)</a:t>
            </a:r>
          </a:p>
          <a:p>
            <a:r>
              <a:rPr lang="en-CA" dirty="0" smtClean="0"/>
              <a:t>PIR used to lengthen shortened muscles (hip flexors and pecs)</a:t>
            </a:r>
          </a:p>
          <a:p>
            <a:r>
              <a:rPr lang="en-CA" dirty="0" smtClean="0"/>
              <a:t>Joint Plays: hips, SIJ, vertebrae, ribs, </a:t>
            </a:r>
            <a:r>
              <a:rPr lang="en-CA" dirty="0" err="1" smtClean="0"/>
              <a:t>scapulothoracic</a:t>
            </a:r>
            <a:r>
              <a:rPr lang="en-CA" dirty="0" smtClean="0"/>
              <a:t> articulations, sternoclavicular joints</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15</a:t>
            </a:fld>
            <a:endParaRPr lang="en-US"/>
          </a:p>
        </p:txBody>
      </p:sp>
    </p:spTree>
    <p:extLst>
      <p:ext uri="{BB962C8B-B14F-4D97-AF65-F5344CB8AC3E}">
        <p14:creationId xmlns:p14="http://schemas.microsoft.com/office/powerpoint/2010/main" val="3804098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Self Care (A.s.)</a:t>
            </a:r>
            <a:endParaRPr lang="en-CA" dirty="0"/>
          </a:p>
        </p:txBody>
      </p:sp>
      <p:sp>
        <p:nvSpPr>
          <p:cNvPr id="3" name="Content Placeholder 2"/>
          <p:cNvSpPr>
            <a:spLocks noGrp="1"/>
          </p:cNvSpPr>
          <p:nvPr>
            <p:ph idx="1"/>
          </p:nvPr>
        </p:nvSpPr>
        <p:spPr/>
        <p:txBody>
          <a:bodyPr>
            <a:normAutofit lnSpcReduction="10000"/>
          </a:bodyPr>
          <a:lstStyle/>
          <a:p>
            <a:r>
              <a:rPr lang="en-CA" dirty="0" smtClean="0"/>
              <a:t>Exercise to maintain mobility and strength of hips, entire spine and shoulders.</a:t>
            </a:r>
          </a:p>
          <a:p>
            <a:r>
              <a:rPr lang="en-CA" dirty="0" smtClean="0"/>
              <a:t>Active free back muscle extension and rotation, stretches for hip flexors, pecs, </a:t>
            </a:r>
            <a:r>
              <a:rPr lang="en-CA" dirty="0" err="1" smtClean="0"/>
              <a:t>scalenes</a:t>
            </a:r>
            <a:r>
              <a:rPr lang="en-CA" dirty="0"/>
              <a:t> </a:t>
            </a:r>
            <a:r>
              <a:rPr lang="en-CA" dirty="0" smtClean="0"/>
              <a:t>and SCM </a:t>
            </a:r>
          </a:p>
          <a:p>
            <a:r>
              <a:rPr lang="en-CA" dirty="0" smtClean="0"/>
              <a:t>Posterior pelvic tilt exercises and strengthening for the back extensors and </a:t>
            </a:r>
            <a:r>
              <a:rPr lang="en-CA" dirty="0" err="1" smtClean="0"/>
              <a:t>scap</a:t>
            </a:r>
            <a:r>
              <a:rPr lang="en-CA" dirty="0" smtClean="0"/>
              <a:t> retractors. Swimming is excellent for joints.</a:t>
            </a:r>
          </a:p>
          <a:p>
            <a:r>
              <a:rPr lang="en-CA" dirty="0" smtClean="0"/>
              <a:t>Diaphragmatic breathing exercises with focus on lateral rib motion and sternal lifting with thoracic mobility</a:t>
            </a:r>
          </a:p>
          <a:p>
            <a:r>
              <a:rPr lang="en-CA" dirty="0" smtClean="0"/>
              <a:t>Several 15 min rest periods throughout the day are recommended, where the </a:t>
            </a:r>
            <a:r>
              <a:rPr lang="en-CA" dirty="0" err="1" smtClean="0"/>
              <a:t>pt</a:t>
            </a:r>
            <a:r>
              <a:rPr lang="en-CA" dirty="0" smtClean="0"/>
              <a:t> can lie prone with arms above the head to prevent </a:t>
            </a:r>
            <a:r>
              <a:rPr lang="en-CA" dirty="0" err="1" smtClean="0"/>
              <a:t>hyperkyphosis</a:t>
            </a:r>
            <a:r>
              <a:rPr lang="en-CA" dirty="0" smtClean="0"/>
              <a:t>. A pillow can be placed under the thorax and a rolled towel under the head.</a:t>
            </a:r>
          </a:p>
          <a:p>
            <a:r>
              <a:rPr lang="en-CA" dirty="0" smtClean="0"/>
              <a:t>Sleeping on a firm mattress w/o a pillow, supine instead of side lying.</a:t>
            </a:r>
          </a:p>
          <a:p>
            <a:r>
              <a:rPr lang="en-CA" dirty="0" smtClean="0"/>
              <a:t>Movement therapy may be beneficial for retraining and monitoring the </a:t>
            </a:r>
            <a:r>
              <a:rPr lang="en-CA" dirty="0" err="1" smtClean="0"/>
              <a:t>pt’s</a:t>
            </a:r>
            <a:r>
              <a:rPr lang="en-CA" dirty="0" smtClean="0"/>
              <a:t> posture. May be referred to the arthritis society</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16</a:t>
            </a:fld>
            <a:endParaRPr lang="en-US"/>
          </a:p>
        </p:txBody>
      </p:sp>
    </p:spTree>
    <p:extLst>
      <p:ext uri="{BB962C8B-B14F-4D97-AF65-F5344CB8AC3E}">
        <p14:creationId xmlns:p14="http://schemas.microsoft.com/office/powerpoint/2010/main" val="1484049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Further assessment: RA and others</a:t>
            </a:r>
            <a:endParaRPr lang="en-CA" dirty="0"/>
          </a:p>
        </p:txBody>
      </p:sp>
      <p:sp>
        <p:nvSpPr>
          <p:cNvPr id="3" name="Content Placeholder 2"/>
          <p:cNvSpPr>
            <a:spLocks noGrp="1"/>
          </p:cNvSpPr>
          <p:nvPr>
            <p:ph idx="1"/>
          </p:nvPr>
        </p:nvSpPr>
        <p:spPr/>
        <p:txBody>
          <a:bodyPr/>
          <a:lstStyle/>
          <a:p>
            <a:r>
              <a:rPr lang="en-CA" dirty="0" smtClean="0"/>
              <a:t>Group read </a:t>
            </a:r>
            <a:r>
              <a:rPr lang="en-CA" dirty="0" err="1" smtClean="0"/>
              <a:t>pg</a:t>
            </a:r>
            <a:r>
              <a:rPr lang="en-CA" dirty="0" smtClean="0"/>
              <a:t> 977-978</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17</a:t>
            </a:fld>
            <a:endParaRPr lang="en-US"/>
          </a:p>
        </p:txBody>
      </p:sp>
    </p:spTree>
    <p:extLst>
      <p:ext uri="{BB962C8B-B14F-4D97-AF65-F5344CB8AC3E}">
        <p14:creationId xmlns:p14="http://schemas.microsoft.com/office/powerpoint/2010/main" val="3457243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Massage during flare-up</a:t>
            </a:r>
            <a:endParaRPr lang="en-CA" dirty="0"/>
          </a:p>
        </p:txBody>
      </p:sp>
      <p:sp>
        <p:nvSpPr>
          <p:cNvPr id="3" name="Content Placeholder 2"/>
          <p:cNvSpPr>
            <a:spLocks noGrp="1"/>
          </p:cNvSpPr>
          <p:nvPr>
            <p:ph idx="1"/>
          </p:nvPr>
        </p:nvSpPr>
        <p:spPr/>
        <p:txBody>
          <a:bodyPr>
            <a:normAutofit lnSpcReduction="10000"/>
          </a:bodyPr>
          <a:lstStyle/>
          <a:p>
            <a:r>
              <a:rPr lang="en-CA" dirty="0" smtClean="0"/>
              <a:t>Goal: depends whether </a:t>
            </a:r>
            <a:r>
              <a:rPr lang="en-CA" dirty="0" err="1" smtClean="0"/>
              <a:t>pt</a:t>
            </a:r>
            <a:r>
              <a:rPr lang="en-CA" dirty="0" smtClean="0"/>
              <a:t> is  in remission or flare up, stress reduction and relaxation, decrease pain, edema and spasm, maintaining joint mobility, maintain and increase joint strength and prevent or reducing postural changes and joint deformities. </a:t>
            </a:r>
          </a:p>
          <a:p>
            <a:r>
              <a:rPr lang="en-CA" dirty="0" smtClean="0"/>
              <a:t>Initial visit: a gentle conservative treatment of shorter duration is prudent</a:t>
            </a:r>
            <a:r>
              <a:rPr lang="en-CA" dirty="0" smtClean="0"/>
              <a:t>.</a:t>
            </a:r>
          </a:p>
          <a:p>
            <a:r>
              <a:rPr lang="en-CA" dirty="0" smtClean="0"/>
              <a:t>	massage, if tolerated, is to the unaffected areas. </a:t>
            </a:r>
            <a:r>
              <a:rPr lang="en-CA" dirty="0" err="1" smtClean="0"/>
              <a:t>Tx</a:t>
            </a:r>
            <a:r>
              <a:rPr lang="en-CA" dirty="0" smtClean="0"/>
              <a:t> is 30 </a:t>
            </a:r>
            <a:r>
              <a:rPr lang="en-CA" dirty="0" err="1" smtClean="0"/>
              <a:t>mins</a:t>
            </a:r>
            <a:r>
              <a:rPr lang="en-CA" dirty="0" smtClean="0"/>
              <a:t> in duration to avoid exhausting the pt. Focus of relaxation w unforced DDB. </a:t>
            </a:r>
          </a:p>
          <a:p>
            <a:r>
              <a:rPr lang="en-CA" dirty="0"/>
              <a:t>	</a:t>
            </a:r>
            <a:r>
              <a:rPr lang="en-CA" dirty="0"/>
              <a:t>H</a:t>
            </a:r>
            <a:r>
              <a:rPr lang="en-CA" dirty="0" smtClean="0"/>
              <a:t>ydro: cold to affected joint</a:t>
            </a:r>
          </a:p>
          <a:p>
            <a:r>
              <a:rPr lang="en-CA" dirty="0" smtClean="0"/>
              <a:t>	Position: prone/ supine/ side lying comfortable for </a:t>
            </a:r>
            <a:r>
              <a:rPr lang="en-CA" dirty="0" err="1" smtClean="0"/>
              <a:t>pt</a:t>
            </a:r>
            <a:endParaRPr lang="en-CA" dirty="0" smtClean="0"/>
          </a:p>
          <a:p>
            <a:r>
              <a:rPr lang="en-CA" dirty="0"/>
              <a:t>	</a:t>
            </a:r>
            <a:r>
              <a:rPr lang="en-CA" dirty="0" smtClean="0"/>
              <a:t>TX: HNF for </a:t>
            </a:r>
            <a:r>
              <a:rPr lang="en-CA" dirty="0" err="1" smtClean="0"/>
              <a:t>relaxtation</a:t>
            </a:r>
            <a:r>
              <a:rPr lang="en-CA" dirty="0" smtClean="0"/>
              <a:t>, </a:t>
            </a:r>
            <a:r>
              <a:rPr lang="en-CA" dirty="0" err="1" smtClean="0"/>
              <a:t>storking</a:t>
            </a:r>
            <a:r>
              <a:rPr lang="en-CA" dirty="0" smtClean="0"/>
              <a:t>, mm squeezing, light circular kneading and static kneading. </a:t>
            </a:r>
          </a:p>
          <a:p>
            <a:r>
              <a:rPr lang="en-CA" dirty="0"/>
              <a:t>	</a:t>
            </a:r>
            <a:r>
              <a:rPr lang="en-CA" dirty="0" smtClean="0"/>
              <a:t>AAROM of the affected joints, or AFROM if symptoms are controlled by medication  and gentle isometric contractions may be interspersed throughout </a:t>
            </a:r>
            <a:r>
              <a:rPr lang="en-CA" dirty="0" err="1" smtClean="0"/>
              <a:t>tx</a:t>
            </a:r>
            <a:r>
              <a:rPr lang="en-CA" dirty="0" smtClean="0"/>
              <a:t>.</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18</a:t>
            </a:fld>
            <a:endParaRPr lang="en-US"/>
          </a:p>
        </p:txBody>
      </p:sp>
    </p:spTree>
    <p:extLst>
      <p:ext uri="{BB962C8B-B14F-4D97-AF65-F5344CB8AC3E}">
        <p14:creationId xmlns:p14="http://schemas.microsoft.com/office/powerpoint/2010/main" val="789047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Massage between flare-ups</a:t>
            </a:r>
            <a:endParaRPr lang="en-CA" dirty="0"/>
          </a:p>
        </p:txBody>
      </p:sp>
      <p:sp>
        <p:nvSpPr>
          <p:cNvPr id="3" name="Content Placeholder 2"/>
          <p:cNvSpPr>
            <a:spLocks noGrp="1"/>
          </p:cNvSpPr>
          <p:nvPr>
            <p:ph idx="1"/>
          </p:nvPr>
        </p:nvSpPr>
        <p:spPr/>
        <p:txBody>
          <a:bodyPr>
            <a:normAutofit lnSpcReduction="10000"/>
          </a:bodyPr>
          <a:lstStyle/>
          <a:p>
            <a:r>
              <a:rPr lang="en-CA" dirty="0"/>
              <a:t>Goal: depends whether </a:t>
            </a:r>
            <a:r>
              <a:rPr lang="en-CA" dirty="0" err="1"/>
              <a:t>pt</a:t>
            </a:r>
            <a:r>
              <a:rPr lang="en-CA" dirty="0"/>
              <a:t> is  in remission or flare up, stress reduction and relaxation, decrease pain, </a:t>
            </a:r>
            <a:r>
              <a:rPr lang="en-CA" dirty="0" err="1"/>
              <a:t>edema</a:t>
            </a:r>
            <a:r>
              <a:rPr lang="en-CA" dirty="0"/>
              <a:t> and spasm, maintaining joint mobility, maintain and increase joint strength and prevent or reducing postural changes and joint deformities. </a:t>
            </a:r>
          </a:p>
          <a:p>
            <a:r>
              <a:rPr lang="en-CA" dirty="0"/>
              <a:t>Initial visit: a gentle conservative treatment of shorter duration is prudent.</a:t>
            </a:r>
          </a:p>
          <a:p>
            <a:r>
              <a:rPr lang="en-CA" dirty="0" err="1" smtClean="0"/>
              <a:t>Tx</a:t>
            </a:r>
            <a:r>
              <a:rPr lang="en-CA" dirty="0" smtClean="0"/>
              <a:t> is initially 30 </a:t>
            </a:r>
            <a:r>
              <a:rPr lang="en-CA" dirty="0" err="1" smtClean="0"/>
              <a:t>mins</a:t>
            </a:r>
            <a:r>
              <a:rPr lang="en-CA" dirty="0" smtClean="0"/>
              <a:t>, increasing to 45 </a:t>
            </a:r>
            <a:r>
              <a:rPr lang="en-CA" dirty="0" err="1" smtClean="0"/>
              <a:t>mins</a:t>
            </a:r>
            <a:r>
              <a:rPr lang="en-CA" dirty="0" smtClean="0"/>
              <a:t> according to the </a:t>
            </a:r>
            <a:r>
              <a:rPr lang="en-CA" dirty="0" err="1" smtClean="0"/>
              <a:t>pt</a:t>
            </a:r>
            <a:r>
              <a:rPr lang="en-CA" dirty="0" smtClean="0"/>
              <a:t> tolerance.</a:t>
            </a:r>
          </a:p>
          <a:p>
            <a:r>
              <a:rPr lang="en-CA" dirty="0" err="1" smtClean="0"/>
              <a:t>Tx</a:t>
            </a:r>
            <a:r>
              <a:rPr lang="en-CA" dirty="0" smtClean="0"/>
              <a:t> is relaxation based including  DB. Positioning is again for </a:t>
            </a:r>
            <a:r>
              <a:rPr lang="en-CA" dirty="0" err="1" smtClean="0"/>
              <a:t>pt</a:t>
            </a:r>
            <a:r>
              <a:rPr lang="en-CA" dirty="0" smtClean="0"/>
              <a:t> comfort. </a:t>
            </a:r>
          </a:p>
          <a:p>
            <a:r>
              <a:rPr lang="en-CA" dirty="0" smtClean="0"/>
              <a:t>Hot hydro may be used w chronically arthritic joints, as it controls pain and spasm, providing </a:t>
            </a:r>
            <a:r>
              <a:rPr lang="en-CA" dirty="0" err="1" smtClean="0"/>
              <a:t>releif</a:t>
            </a:r>
            <a:r>
              <a:rPr lang="en-CA" dirty="0" smtClean="0"/>
              <a:t> for 1 -2 hrs. A warm room is especially important if </a:t>
            </a:r>
            <a:r>
              <a:rPr lang="en-CA" dirty="0" err="1" smtClean="0"/>
              <a:t>pt</a:t>
            </a:r>
            <a:r>
              <a:rPr lang="en-CA" dirty="0" smtClean="0"/>
              <a:t> has active </a:t>
            </a:r>
            <a:r>
              <a:rPr lang="en-CA" dirty="0" err="1" smtClean="0"/>
              <a:t>Raynauds</a:t>
            </a:r>
            <a:r>
              <a:rPr lang="en-CA" dirty="0" smtClean="0"/>
              <a:t> associated w scleroderma.</a:t>
            </a:r>
          </a:p>
          <a:p>
            <a:r>
              <a:rPr lang="en-CA" dirty="0" smtClean="0"/>
              <a:t>Pure essential: sandalwood is an emollient (skin moisturizer). Lavender can help reduce P and roman chamomile has anti-inflammatory properties. 1:2 essential oil to carrier</a:t>
            </a:r>
          </a:p>
          <a:p>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19</a:t>
            </a:fld>
            <a:endParaRPr lang="en-US"/>
          </a:p>
        </p:txBody>
      </p:sp>
    </p:spTree>
    <p:extLst>
      <p:ext uri="{BB962C8B-B14F-4D97-AF65-F5344CB8AC3E}">
        <p14:creationId xmlns:p14="http://schemas.microsoft.com/office/powerpoint/2010/main" val="1607129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Specific </a:t>
            </a:r>
            <a:r>
              <a:rPr lang="en-CA" dirty="0" err="1" smtClean="0"/>
              <a:t>tx</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Pain free rhythmic techniques, rocking an shaking. Contralateral and compensatory structures are treated to reduce </a:t>
            </a:r>
            <a:r>
              <a:rPr lang="en-CA" dirty="0" err="1" smtClean="0"/>
              <a:t>hypertonicity</a:t>
            </a:r>
            <a:r>
              <a:rPr lang="en-CA" dirty="0" smtClean="0"/>
              <a:t> and TRP’s, especially in mm’s that cross the joint. </a:t>
            </a:r>
            <a:endParaRPr lang="en-CA" dirty="0"/>
          </a:p>
          <a:p>
            <a:r>
              <a:rPr lang="en-CA" dirty="0" smtClean="0"/>
              <a:t>Working proximal to distal on the affected limb, soothing GSM to reduce </a:t>
            </a:r>
            <a:r>
              <a:rPr lang="en-CA" dirty="0" err="1" smtClean="0"/>
              <a:t>hypertonicity</a:t>
            </a:r>
            <a:r>
              <a:rPr lang="en-CA" dirty="0" smtClean="0"/>
              <a:t>. </a:t>
            </a:r>
          </a:p>
          <a:p>
            <a:r>
              <a:rPr lang="en-CA" dirty="0" smtClean="0"/>
              <a:t>TRP’s are </a:t>
            </a:r>
            <a:r>
              <a:rPr lang="en-CA" dirty="0" err="1" smtClean="0"/>
              <a:t>tx</a:t>
            </a:r>
            <a:endParaRPr lang="en-CA" dirty="0" smtClean="0"/>
          </a:p>
          <a:p>
            <a:r>
              <a:rPr lang="en-CA" dirty="0" smtClean="0"/>
              <a:t>Gentle </a:t>
            </a:r>
            <a:r>
              <a:rPr lang="en-CA" dirty="0" err="1" smtClean="0"/>
              <a:t>fascial</a:t>
            </a:r>
            <a:r>
              <a:rPr lang="en-CA" dirty="0" smtClean="0"/>
              <a:t> techniques to soft tissue contractures</a:t>
            </a:r>
          </a:p>
          <a:p>
            <a:r>
              <a:rPr lang="en-CA" dirty="0" smtClean="0"/>
              <a:t>Gout, R/A: gentle passive movement of the affected joints interspersed throughout </a:t>
            </a:r>
            <a:r>
              <a:rPr lang="en-CA" dirty="0" err="1" smtClean="0"/>
              <a:t>tx</a:t>
            </a:r>
            <a:r>
              <a:rPr lang="en-CA" dirty="0" smtClean="0"/>
              <a:t> </a:t>
            </a:r>
          </a:p>
          <a:p>
            <a:r>
              <a:rPr lang="en-CA" dirty="0" smtClean="0"/>
              <a:t>Passive and active movements may help to keep joints flexible, maintain circulation and prevent contractures.</a:t>
            </a:r>
          </a:p>
          <a:p>
            <a:r>
              <a:rPr lang="en-CA" dirty="0" smtClean="0"/>
              <a:t>Gentle </a:t>
            </a:r>
            <a:r>
              <a:rPr lang="en-CA" dirty="0" err="1" smtClean="0"/>
              <a:t>jp</a:t>
            </a:r>
            <a:r>
              <a:rPr lang="en-CA" dirty="0" smtClean="0"/>
              <a:t> may be used with caution o the affected joints to reduce adhesions present w gout and R/A </a:t>
            </a:r>
          </a:p>
          <a:p>
            <a:r>
              <a:rPr lang="en-CA" dirty="0" smtClean="0"/>
              <a:t>Address postural dysfunctions</a:t>
            </a:r>
          </a:p>
          <a:p>
            <a:r>
              <a:rPr lang="en-CA" dirty="0" smtClean="0"/>
              <a:t>Treatments are of an ongoing nature </a:t>
            </a:r>
            <a:endParaRPr lang="en-CA"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20</a:t>
            </a:fld>
            <a:endParaRPr lang="en-US"/>
          </a:p>
        </p:txBody>
      </p:sp>
    </p:spTree>
    <p:extLst>
      <p:ext uri="{BB962C8B-B14F-4D97-AF65-F5344CB8AC3E}">
        <p14:creationId xmlns:p14="http://schemas.microsoft.com/office/powerpoint/2010/main" val="916849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Self care</a:t>
            </a:r>
            <a:endParaRPr lang="en-CA" dirty="0"/>
          </a:p>
        </p:txBody>
      </p:sp>
      <p:sp>
        <p:nvSpPr>
          <p:cNvPr id="3" name="Content Placeholder 2"/>
          <p:cNvSpPr>
            <a:spLocks noGrp="1"/>
          </p:cNvSpPr>
          <p:nvPr>
            <p:ph idx="1"/>
          </p:nvPr>
        </p:nvSpPr>
        <p:spPr/>
        <p:txBody>
          <a:bodyPr/>
          <a:lstStyle/>
          <a:p>
            <a:r>
              <a:rPr lang="en-CA" dirty="0" smtClean="0"/>
              <a:t>Read </a:t>
            </a:r>
            <a:r>
              <a:rPr lang="en-CA" dirty="0" err="1" smtClean="0"/>
              <a:t>pg</a:t>
            </a:r>
            <a:r>
              <a:rPr lang="en-CA" smtClean="0"/>
              <a:t> 980</a:t>
            </a:r>
            <a:endParaRPr lang="en-CA"/>
          </a:p>
        </p:txBody>
      </p:sp>
      <p:sp>
        <p:nvSpPr>
          <p:cNvPr id="4" name="Slide Number Placeholder 3"/>
          <p:cNvSpPr>
            <a:spLocks noGrp="1"/>
          </p:cNvSpPr>
          <p:nvPr>
            <p:ph type="sldNum" sz="quarter" idx="12"/>
          </p:nvPr>
        </p:nvSpPr>
        <p:spPr/>
        <p:txBody>
          <a:bodyPr/>
          <a:lstStyle/>
          <a:p>
            <a:fld id="{2754ED01-E2A0-4C1E-8E21-014B99041579}" type="slidenum">
              <a:rPr lang="en-US" smtClean="0"/>
              <a:pPr/>
              <a:t>21</a:t>
            </a:fld>
            <a:endParaRPr lang="en-US"/>
          </a:p>
        </p:txBody>
      </p:sp>
    </p:spTree>
    <p:extLst>
      <p:ext uri="{BB962C8B-B14F-4D97-AF65-F5344CB8AC3E}">
        <p14:creationId xmlns:p14="http://schemas.microsoft.com/office/powerpoint/2010/main" val="16366460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629</TotalTime>
  <Words>1145</Words>
  <Application>Microsoft Office PowerPoint</Application>
  <PresentationFormat>On-screen Show (4:3)</PresentationFormat>
  <Paragraphs>139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Angles</vt:lpstr>
      <vt:lpstr>Inflammatory arthritides</vt:lpstr>
      <vt:lpstr>What is it?</vt:lpstr>
      <vt:lpstr>Ankylosing spondylitis</vt:lpstr>
      <vt:lpstr>What is it?</vt:lpstr>
      <vt:lpstr>gout</vt:lpstr>
      <vt:lpstr>What is it?</vt:lpstr>
      <vt:lpstr>medically</vt:lpstr>
      <vt:lpstr>Rheumatoid arthritis</vt:lpstr>
      <vt:lpstr>PowerPoint Presentation</vt:lpstr>
      <vt:lpstr>Group read</vt:lpstr>
      <vt:lpstr>Ci’s and Treatment</vt:lpstr>
      <vt:lpstr>Ci’s </vt:lpstr>
      <vt:lpstr>Health history questions</vt:lpstr>
      <vt:lpstr>Further assessment: Ankylosing Spondylitis</vt:lpstr>
      <vt:lpstr>Massage (A.S.)</vt:lpstr>
      <vt:lpstr>Self Care (A.s.)</vt:lpstr>
      <vt:lpstr>Further assessment: RA and others</vt:lpstr>
      <vt:lpstr>Massage during flare-up</vt:lpstr>
      <vt:lpstr>Massage between flare-ups</vt:lpstr>
      <vt:lpstr>Specific tx</vt:lpstr>
      <vt:lpstr>Self care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Inflammatory arthritides</dc:title>
  <dc:creator>teacher</dc:creator>
  <cp:lastModifiedBy>Erika Serson</cp:lastModifiedBy>
  <cp:revision>41</cp:revision>
  <dcterms:created xsi:type="dcterms:W3CDTF">2021-05-20T23:02:47Z</dcterms:created>
  <dcterms:modified xsi:type="dcterms:W3CDTF">2021-09-07T21:03:41Z</dcterms:modified>
</cp:coreProperties>
</file>