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65" r:id="rId6"/>
    <p:sldId id="266" r:id="rId7"/>
    <p:sldId id="267" r:id="rId8"/>
    <p:sldId id="268" r:id="rId9"/>
    <p:sldId id="269" r:id="rId10"/>
    <p:sldId id="270" r:id="rId11"/>
    <p:sldId id="264" r:id="rId12"/>
    <p:sldId id="271" r:id="rId13"/>
    <p:sldId id="272" r:id="rId14"/>
    <p:sldId id="273" r:id="rId15"/>
    <p:sldId id="274" r:id="rId16"/>
    <p:sldId id="275" r:id="rId17"/>
    <p:sldId id="276" r:id="rId18"/>
    <p:sldId id="259" r:id="rId19"/>
    <p:sldId id="277" r:id="rId20"/>
    <p:sldId id="278" r:id="rId21"/>
    <p:sldId id="279" r:id="rId22"/>
    <p:sldId id="280" r:id="rId23"/>
    <p:sldId id="281" r:id="rId24"/>
    <p:sldId id="260" r:id="rId25"/>
    <p:sldId id="283" r:id="rId26"/>
    <p:sldId id="284" r:id="rId27"/>
    <p:sldId id="285" r:id="rId28"/>
    <p:sldId id="286" r:id="rId29"/>
    <p:sldId id="287" r:id="rId30"/>
    <p:sldId id="288" r:id="rId31"/>
    <p:sldId id="289" r:id="rId32"/>
    <p:sldId id="261" r:id="rId33"/>
    <p:sldId id="290" r:id="rId34"/>
    <p:sldId id="291" r:id="rId35"/>
    <p:sldId id="292" r:id="rId36"/>
    <p:sldId id="293" r:id="rId37"/>
    <p:sldId id="294" r:id="rId38"/>
    <p:sldId id="295" r:id="rId39"/>
    <p:sldId id="296" r:id="rId40"/>
    <p:sldId id="297" r:id="rId41"/>
    <p:sldId id="298" r:id="rId42"/>
    <p:sldId id="299" r:id="rId43"/>
    <p:sldId id="262" r:id="rId44"/>
    <p:sldId id="300" r:id="rId45"/>
    <p:sldId id="301" r:id="rId46"/>
    <p:sldId id="302" r:id="rId47"/>
    <p:sldId id="303" r:id="rId48"/>
    <p:sldId id="304" r:id="rId49"/>
    <p:sldId id="305" r:id="rId50"/>
    <p:sldId id="306" r:id="rId51"/>
    <p:sldId id="307" r:id="rId52"/>
    <p:sldId id="308" r:id="rId53"/>
    <p:sldId id="309"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10/13/2021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10/13/2021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abcnews.go.com/Health/study-sheds-light-chronic-fatigue-syndrome/story?id=48959336"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C618FC-70AF-4155-B80E-BE3C92FA244B}"/>
              </a:ext>
            </a:extLst>
          </p:cNvPr>
          <p:cNvSpPr>
            <a:spLocks noGrp="1"/>
          </p:cNvSpPr>
          <p:nvPr>
            <p:ph type="ctrTitle"/>
          </p:nvPr>
        </p:nvSpPr>
        <p:spPr/>
        <p:txBody>
          <a:bodyPr/>
          <a:lstStyle/>
          <a:p>
            <a:r>
              <a:rPr lang="en-CA" dirty="0"/>
              <a:t>Systemic conditions</a:t>
            </a:r>
            <a:endParaRPr lang="en-US" dirty="0"/>
          </a:p>
        </p:txBody>
      </p:sp>
      <p:sp>
        <p:nvSpPr>
          <p:cNvPr id="3" name="Subtitle 2">
            <a:extLst>
              <a:ext uri="{FF2B5EF4-FFF2-40B4-BE49-F238E27FC236}">
                <a16:creationId xmlns:a16="http://schemas.microsoft.com/office/drawing/2014/main" xmlns="" id="{1082E7F9-1682-4E5F-9AF2-F0758B9280D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31157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CA5779-D3D2-4FD8-ADB2-CBE3CB680FC6}"/>
              </a:ext>
            </a:extLst>
          </p:cNvPr>
          <p:cNvSpPr>
            <a:spLocks noGrp="1"/>
          </p:cNvSpPr>
          <p:nvPr>
            <p:ph type="title"/>
          </p:nvPr>
        </p:nvSpPr>
        <p:spPr/>
        <p:txBody>
          <a:bodyPr/>
          <a:lstStyle/>
          <a:p>
            <a:r>
              <a:rPr lang="en-CA" dirty="0"/>
              <a:t>What we will cover</a:t>
            </a:r>
            <a:endParaRPr lang="en-US" dirty="0"/>
          </a:p>
        </p:txBody>
      </p:sp>
      <p:sp>
        <p:nvSpPr>
          <p:cNvPr id="3" name="Content Placeholder 2">
            <a:extLst>
              <a:ext uri="{FF2B5EF4-FFF2-40B4-BE49-F238E27FC236}">
                <a16:creationId xmlns:a16="http://schemas.microsoft.com/office/drawing/2014/main" xmlns="" id="{16741C29-248C-4509-B2BE-473BA9542A74}"/>
              </a:ext>
            </a:extLst>
          </p:cNvPr>
          <p:cNvSpPr>
            <a:spLocks noGrp="1"/>
          </p:cNvSpPr>
          <p:nvPr>
            <p:ph idx="1"/>
          </p:nvPr>
        </p:nvSpPr>
        <p:spPr/>
        <p:txBody>
          <a:bodyPr/>
          <a:lstStyle/>
          <a:p>
            <a:pPr lvl="0"/>
            <a:r>
              <a:rPr lang="en-US" dirty="0">
                <a:effectLst/>
              </a:rPr>
              <a:t>Fibromyalgia and chronic fatigue syndrome                </a:t>
            </a:r>
          </a:p>
          <a:p>
            <a:pPr lvl="0"/>
            <a:r>
              <a:rPr lang="en-US" dirty="0" err="1">
                <a:effectLst/>
              </a:rPr>
              <a:t>Dupuytren’s</a:t>
            </a:r>
            <a:r>
              <a:rPr lang="en-US" dirty="0">
                <a:effectLst/>
              </a:rPr>
              <a:t> contracture</a:t>
            </a:r>
          </a:p>
          <a:p>
            <a:pPr lvl="0"/>
            <a:r>
              <a:rPr lang="en-US" dirty="0">
                <a:effectLst/>
              </a:rPr>
              <a:t>Osteoporosis</a:t>
            </a:r>
          </a:p>
          <a:p>
            <a:pPr lvl="0"/>
            <a:r>
              <a:rPr lang="en-US" dirty="0">
                <a:effectLst/>
              </a:rPr>
              <a:t>Diabetes</a:t>
            </a:r>
          </a:p>
          <a:p>
            <a:pPr lvl="0"/>
            <a:r>
              <a:rPr lang="en-US" dirty="0">
                <a:effectLst/>
              </a:rPr>
              <a:t>Cancer</a:t>
            </a:r>
          </a:p>
          <a:p>
            <a:pPr marL="0" indent="0">
              <a:buNone/>
            </a:pPr>
            <a:endParaRPr lang="en-US" dirty="0"/>
          </a:p>
        </p:txBody>
      </p:sp>
    </p:spTree>
    <p:extLst>
      <p:ext uri="{BB962C8B-B14F-4D97-AF65-F5344CB8AC3E}">
        <p14:creationId xmlns:p14="http://schemas.microsoft.com/office/powerpoint/2010/main" val="1400733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BED02E-5727-4CAD-89B7-EFE5EED17422}"/>
              </a:ext>
            </a:extLst>
          </p:cNvPr>
          <p:cNvSpPr>
            <a:spLocks noGrp="1"/>
          </p:cNvSpPr>
          <p:nvPr>
            <p:ph type="title"/>
          </p:nvPr>
        </p:nvSpPr>
        <p:spPr/>
        <p:txBody>
          <a:bodyPr>
            <a:normAutofit/>
          </a:bodyPr>
          <a:lstStyle/>
          <a:p>
            <a:r>
              <a:rPr lang="en-US" dirty="0">
                <a:effectLst/>
              </a:rPr>
              <a:t>Fibromyalgia</a:t>
            </a:r>
            <a:br>
              <a:rPr lang="en-US" dirty="0">
                <a:effectLst/>
              </a:rPr>
            </a:br>
            <a:endParaRPr lang="en-US" dirty="0"/>
          </a:p>
        </p:txBody>
      </p:sp>
      <p:sp>
        <p:nvSpPr>
          <p:cNvPr id="3" name="Text Placeholder 2">
            <a:extLst>
              <a:ext uri="{FF2B5EF4-FFF2-40B4-BE49-F238E27FC236}">
                <a16:creationId xmlns:a16="http://schemas.microsoft.com/office/drawing/2014/main" xmlns="" id="{C87F83CC-1C2C-4DD0-86EB-28F9E510798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16611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14EE94-050C-45ED-A8B7-35CBB653BA6C}"/>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F89EC989-D8E3-46DE-B935-803580CF9158}"/>
              </a:ext>
            </a:extLst>
          </p:cNvPr>
          <p:cNvSpPr>
            <a:spLocks noGrp="1"/>
          </p:cNvSpPr>
          <p:nvPr>
            <p:ph idx="1"/>
          </p:nvPr>
        </p:nvSpPr>
        <p:spPr/>
        <p:txBody>
          <a:bodyPr/>
          <a:lstStyle/>
          <a:p>
            <a:r>
              <a:rPr lang="en-CA" dirty="0"/>
              <a:t>A painful non-articular rheumatic condition of at least 3 months duration</a:t>
            </a:r>
          </a:p>
          <a:p>
            <a:r>
              <a:rPr lang="en-CA" dirty="0"/>
              <a:t>Characterized by widespread muscular achiness and specifically the palpation of tender points at 11 to 18 prescribed locations on the body</a:t>
            </a:r>
          </a:p>
          <a:p>
            <a:r>
              <a:rPr lang="en-CA" dirty="0"/>
              <a:t>2/3 of those diagnosed state they “hurt all over”.</a:t>
            </a:r>
          </a:p>
          <a:p>
            <a:r>
              <a:rPr lang="en-CA" dirty="0"/>
              <a:t>There is no obvious origin of </a:t>
            </a:r>
            <a:r>
              <a:rPr lang="en-CA"/>
              <a:t>the pain.</a:t>
            </a:r>
          </a:p>
          <a:p>
            <a:endParaRPr lang="en-US" dirty="0"/>
          </a:p>
        </p:txBody>
      </p:sp>
    </p:spTree>
    <p:extLst>
      <p:ext uri="{BB962C8B-B14F-4D97-AF65-F5344CB8AC3E}">
        <p14:creationId xmlns:p14="http://schemas.microsoft.com/office/powerpoint/2010/main" val="506163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534" y="0"/>
            <a:ext cx="9905998" cy="1905000"/>
          </a:xfrm>
        </p:spPr>
        <p:txBody>
          <a:bodyPr/>
          <a:lstStyle/>
          <a:p>
            <a:r>
              <a:rPr lang="en-CA" dirty="0"/>
              <a:t>Affected points</a:t>
            </a:r>
          </a:p>
        </p:txBody>
      </p:sp>
      <p:sp>
        <p:nvSpPr>
          <p:cNvPr id="3" name="Content Placeholder 2"/>
          <p:cNvSpPr>
            <a:spLocks noGrp="1"/>
          </p:cNvSpPr>
          <p:nvPr>
            <p:ph idx="1"/>
          </p:nvPr>
        </p:nvSpPr>
        <p:spPr>
          <a:xfrm>
            <a:off x="1089897" y="1262130"/>
            <a:ext cx="9905998" cy="5370490"/>
          </a:xfrm>
        </p:spPr>
        <p:txBody>
          <a:bodyPr>
            <a:normAutofit fontScale="92500" lnSpcReduction="20000"/>
          </a:bodyPr>
          <a:lstStyle/>
          <a:p>
            <a:r>
              <a:rPr lang="en-CA" dirty="0"/>
              <a:t>Low back</a:t>
            </a:r>
          </a:p>
          <a:p>
            <a:r>
              <a:rPr lang="en-CA" dirty="0"/>
              <a:t>Shoulders (including; traps)</a:t>
            </a:r>
          </a:p>
          <a:p>
            <a:r>
              <a:rPr lang="en-CA" dirty="0"/>
              <a:t>Neck </a:t>
            </a:r>
          </a:p>
          <a:p>
            <a:r>
              <a:rPr lang="en-CA" dirty="0"/>
              <a:t>Posterior of head</a:t>
            </a:r>
          </a:p>
          <a:p>
            <a:r>
              <a:rPr lang="en-CA" dirty="0"/>
              <a:t>Upper chest </a:t>
            </a:r>
          </a:p>
          <a:p>
            <a:r>
              <a:rPr lang="en-CA" dirty="0"/>
              <a:t>Arms</a:t>
            </a:r>
          </a:p>
          <a:p>
            <a:r>
              <a:rPr lang="en-CA" dirty="0"/>
              <a:t>Hands</a:t>
            </a:r>
          </a:p>
          <a:p>
            <a:r>
              <a:rPr lang="en-CA" dirty="0"/>
              <a:t>Thighs</a:t>
            </a:r>
          </a:p>
          <a:p>
            <a:r>
              <a:rPr lang="en-CA" dirty="0"/>
              <a:t>Legs</a:t>
            </a:r>
          </a:p>
          <a:p>
            <a:pPr marL="0" indent="0">
              <a:buNone/>
            </a:pPr>
            <a:r>
              <a:rPr lang="en-CA" dirty="0"/>
              <a:t>Other areas</a:t>
            </a:r>
          </a:p>
          <a:p>
            <a:r>
              <a:rPr lang="en-CA" dirty="0"/>
              <a:t>Temporomandibular region</a:t>
            </a:r>
          </a:p>
          <a:p>
            <a:r>
              <a:rPr lang="en-CA" dirty="0"/>
              <a:t>Anterior chest</a:t>
            </a:r>
          </a:p>
          <a:p>
            <a:pPr marL="0" indent="0">
              <a:buNone/>
            </a:pPr>
            <a:r>
              <a:rPr lang="en-CA" dirty="0"/>
              <a:t>These points distinguish from other conditions such as chronic fatigue syndrome, myofascial pain syndrome, </a:t>
            </a:r>
            <a:r>
              <a:rPr lang="en-CA" dirty="0" err="1"/>
              <a:t>myalgic</a:t>
            </a:r>
            <a:r>
              <a:rPr lang="en-CA" dirty="0"/>
              <a:t> encephalomyelitis or various forms of arthritis and lupus</a:t>
            </a:r>
          </a:p>
        </p:txBody>
      </p:sp>
    </p:spTree>
    <p:extLst>
      <p:ext uri="{BB962C8B-B14F-4D97-AF65-F5344CB8AC3E}">
        <p14:creationId xmlns:p14="http://schemas.microsoft.com/office/powerpoint/2010/main" val="3529154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310" y="-13202"/>
            <a:ext cx="10148551" cy="6896074"/>
          </a:xfrm>
          <a:prstGeom prst="rect">
            <a:avLst/>
          </a:prstGeom>
        </p:spPr>
      </p:pic>
    </p:spTree>
    <p:extLst>
      <p:ext uri="{BB962C8B-B14F-4D97-AF65-F5344CB8AC3E}">
        <p14:creationId xmlns:p14="http://schemas.microsoft.com/office/powerpoint/2010/main" val="424450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causes</a:t>
            </a:r>
          </a:p>
        </p:txBody>
      </p:sp>
      <p:sp>
        <p:nvSpPr>
          <p:cNvPr id="3" name="Content Placeholder 2"/>
          <p:cNvSpPr>
            <a:spLocks noGrp="1"/>
          </p:cNvSpPr>
          <p:nvPr>
            <p:ph idx="1"/>
          </p:nvPr>
        </p:nvSpPr>
        <p:spPr/>
        <p:txBody>
          <a:bodyPr/>
          <a:lstStyle/>
          <a:p>
            <a:r>
              <a:rPr lang="en-CA" dirty="0"/>
              <a:t>The causes are not clear </a:t>
            </a:r>
          </a:p>
          <a:p>
            <a:r>
              <a:rPr lang="en-CA" dirty="0"/>
              <a:t>There seem to be some connection with immune abnormalities and a genetic predisposition which causes neuroendocrine dysfunction</a:t>
            </a:r>
          </a:p>
          <a:p>
            <a:r>
              <a:rPr lang="en-CA" dirty="0"/>
              <a:t>Some evidence of a deficiency of serotonin due to abnormalities of serotonin binding platelets</a:t>
            </a:r>
          </a:p>
          <a:p>
            <a:r>
              <a:rPr lang="en-CA" dirty="0"/>
              <a:t>Symptoms can be triggered</a:t>
            </a:r>
          </a:p>
          <a:p>
            <a:r>
              <a:rPr lang="en-CA" dirty="0"/>
              <a:t>Some sources suggest there are 2 types </a:t>
            </a:r>
          </a:p>
        </p:txBody>
      </p:sp>
    </p:spTree>
    <p:extLst>
      <p:ext uri="{BB962C8B-B14F-4D97-AF65-F5344CB8AC3E}">
        <p14:creationId xmlns:p14="http://schemas.microsoft.com/office/powerpoint/2010/main" val="4155629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triggers</a:t>
            </a:r>
          </a:p>
        </p:txBody>
      </p:sp>
      <p:sp>
        <p:nvSpPr>
          <p:cNvPr id="3" name="Content Placeholder 2"/>
          <p:cNvSpPr>
            <a:spLocks noGrp="1"/>
          </p:cNvSpPr>
          <p:nvPr>
            <p:ph idx="1"/>
          </p:nvPr>
        </p:nvSpPr>
        <p:spPr>
          <a:xfrm>
            <a:off x="1141413" y="2125014"/>
            <a:ext cx="9905998" cy="4250027"/>
          </a:xfrm>
        </p:spPr>
        <p:txBody>
          <a:bodyPr>
            <a:normAutofit/>
          </a:bodyPr>
          <a:lstStyle/>
          <a:p>
            <a:r>
              <a:rPr lang="en-CA" dirty="0"/>
              <a:t>Overexertion</a:t>
            </a:r>
          </a:p>
          <a:p>
            <a:r>
              <a:rPr lang="en-CA" dirty="0"/>
              <a:t>Lack of exercise</a:t>
            </a:r>
          </a:p>
          <a:p>
            <a:r>
              <a:rPr lang="en-CA" dirty="0"/>
              <a:t>Stress</a:t>
            </a:r>
          </a:p>
          <a:p>
            <a:r>
              <a:rPr lang="en-CA" dirty="0"/>
              <a:t>Anxiety</a:t>
            </a:r>
          </a:p>
          <a:p>
            <a:r>
              <a:rPr lang="en-CA" dirty="0"/>
              <a:t>Depression</a:t>
            </a:r>
          </a:p>
          <a:p>
            <a:r>
              <a:rPr lang="en-CA" dirty="0"/>
              <a:t>Lack or poor quality of sleep</a:t>
            </a:r>
          </a:p>
          <a:p>
            <a:r>
              <a:rPr lang="en-CA" dirty="0"/>
              <a:t>Trauma</a:t>
            </a:r>
          </a:p>
          <a:p>
            <a:r>
              <a:rPr lang="en-CA" dirty="0"/>
              <a:t>Extreme temp or humidity</a:t>
            </a:r>
          </a:p>
          <a:p>
            <a:r>
              <a:rPr lang="en-CA" dirty="0"/>
              <a:t>Infectious illness</a:t>
            </a:r>
          </a:p>
        </p:txBody>
      </p:sp>
    </p:spTree>
    <p:extLst>
      <p:ext uri="{BB962C8B-B14F-4D97-AF65-F5344CB8AC3E}">
        <p14:creationId xmlns:p14="http://schemas.microsoft.com/office/powerpoint/2010/main" val="2607506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types</a:t>
            </a:r>
          </a:p>
        </p:txBody>
      </p:sp>
      <p:sp>
        <p:nvSpPr>
          <p:cNvPr id="3" name="Content Placeholder 2"/>
          <p:cNvSpPr>
            <a:spLocks noGrp="1"/>
          </p:cNvSpPr>
          <p:nvPr>
            <p:ph idx="1"/>
          </p:nvPr>
        </p:nvSpPr>
        <p:spPr/>
        <p:txBody>
          <a:bodyPr/>
          <a:lstStyle/>
          <a:p>
            <a:r>
              <a:rPr lang="en-CA" dirty="0"/>
              <a:t>Post-traumatic</a:t>
            </a:r>
          </a:p>
          <a:p>
            <a:pPr lvl="1"/>
            <a:r>
              <a:rPr lang="en-CA" dirty="0"/>
              <a:t>Thought to develop after a fall, whiplash or back strain</a:t>
            </a:r>
          </a:p>
          <a:p>
            <a:r>
              <a:rPr lang="en-CA" dirty="0"/>
              <a:t>Primary</a:t>
            </a:r>
          </a:p>
          <a:p>
            <a:pPr lvl="1"/>
            <a:r>
              <a:rPr lang="en-CA" dirty="0"/>
              <a:t>Has an uncertain origin</a:t>
            </a:r>
          </a:p>
        </p:txBody>
      </p:sp>
    </p:spTree>
    <p:extLst>
      <p:ext uri="{BB962C8B-B14F-4D97-AF65-F5344CB8AC3E}">
        <p14:creationId xmlns:p14="http://schemas.microsoft.com/office/powerpoint/2010/main" val="2640781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a:t>Treatment is focused on finding ways to manage the disorder so that the patient may lead a normal life</a:t>
            </a:r>
          </a:p>
        </p:txBody>
      </p:sp>
    </p:spTree>
    <p:extLst>
      <p:ext uri="{BB962C8B-B14F-4D97-AF65-F5344CB8AC3E}">
        <p14:creationId xmlns:p14="http://schemas.microsoft.com/office/powerpoint/2010/main" val="3281694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490792-F9E8-4282-8882-96282DB18EF3}"/>
              </a:ext>
            </a:extLst>
          </p:cNvPr>
          <p:cNvSpPr>
            <a:spLocks noGrp="1"/>
          </p:cNvSpPr>
          <p:nvPr>
            <p:ph type="title"/>
          </p:nvPr>
        </p:nvSpPr>
        <p:spPr/>
        <p:txBody>
          <a:bodyPr/>
          <a:lstStyle/>
          <a:p>
            <a:r>
              <a:rPr lang="en-US" dirty="0">
                <a:effectLst/>
              </a:rPr>
              <a:t>chronic fatigue syndrome</a:t>
            </a:r>
            <a:endParaRPr lang="en-US" dirty="0"/>
          </a:p>
        </p:txBody>
      </p:sp>
      <p:sp>
        <p:nvSpPr>
          <p:cNvPr id="3" name="Text Placeholder 2">
            <a:extLst>
              <a:ext uri="{FF2B5EF4-FFF2-40B4-BE49-F238E27FC236}">
                <a16:creationId xmlns:a16="http://schemas.microsoft.com/office/drawing/2014/main" xmlns="" id="{46C3F46D-9B1B-4A37-8A84-52EF5389792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00324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4DA51-55F3-4B5B-9492-F94D7CBC9AF8}"/>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808995E5-47CB-43FE-B87E-AA4BC02B8853}"/>
              </a:ext>
            </a:extLst>
          </p:cNvPr>
          <p:cNvSpPr>
            <a:spLocks noGrp="1"/>
          </p:cNvSpPr>
          <p:nvPr>
            <p:ph idx="1"/>
          </p:nvPr>
        </p:nvSpPr>
        <p:spPr/>
        <p:txBody>
          <a:bodyPr/>
          <a:lstStyle/>
          <a:p>
            <a:r>
              <a:rPr lang="en-CA" dirty="0"/>
              <a:t>Condition distinguished by persistent fatigue that does not resolve and </a:t>
            </a:r>
            <a:r>
              <a:rPr lang="en-CA" dirty="0" err="1"/>
              <a:t>severly</a:t>
            </a:r>
            <a:r>
              <a:rPr lang="en-CA" dirty="0"/>
              <a:t> reduces activity levels for at least 6 months</a:t>
            </a:r>
          </a:p>
          <a:p>
            <a:r>
              <a:rPr lang="en-CA" dirty="0"/>
              <a:t>Often misdiagnosed as a flu or viral infection, hypochondria or depression</a:t>
            </a:r>
            <a:endParaRPr lang="en-US" dirty="0"/>
          </a:p>
        </p:txBody>
      </p:sp>
    </p:spTree>
    <p:extLst>
      <p:ext uri="{BB962C8B-B14F-4D97-AF65-F5344CB8AC3E}">
        <p14:creationId xmlns:p14="http://schemas.microsoft.com/office/powerpoint/2010/main" val="1822095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4081FC-C742-4301-AE51-A4207E5D3CBA}"/>
              </a:ext>
            </a:extLst>
          </p:cNvPr>
          <p:cNvSpPr>
            <a:spLocks noGrp="1"/>
          </p:cNvSpPr>
          <p:nvPr>
            <p:ph type="title"/>
          </p:nvPr>
        </p:nvSpPr>
        <p:spPr/>
        <p:txBody>
          <a:bodyPr/>
          <a:lstStyle/>
          <a:p>
            <a:r>
              <a:rPr lang="en-CA" dirty="0"/>
              <a:t>The cause</a:t>
            </a:r>
            <a:endParaRPr lang="en-US" dirty="0"/>
          </a:p>
        </p:txBody>
      </p:sp>
      <p:sp>
        <p:nvSpPr>
          <p:cNvPr id="3" name="Content Placeholder 2">
            <a:extLst>
              <a:ext uri="{FF2B5EF4-FFF2-40B4-BE49-F238E27FC236}">
                <a16:creationId xmlns:a16="http://schemas.microsoft.com/office/drawing/2014/main" xmlns="" id="{E36B7E03-B82B-428F-89EA-C60D415EF759}"/>
              </a:ext>
            </a:extLst>
          </p:cNvPr>
          <p:cNvSpPr>
            <a:spLocks noGrp="1"/>
          </p:cNvSpPr>
          <p:nvPr>
            <p:ph idx="1"/>
          </p:nvPr>
        </p:nvSpPr>
        <p:spPr/>
        <p:txBody>
          <a:bodyPr/>
          <a:lstStyle/>
          <a:p>
            <a:r>
              <a:rPr lang="en-CA" dirty="0"/>
              <a:t>The cause is not well understood</a:t>
            </a:r>
          </a:p>
          <a:p>
            <a:pPr lvl="1"/>
            <a:r>
              <a:rPr lang="en-CA" dirty="0"/>
              <a:t>It was linked to the Epstein-bar virus but is now thought to be linked to some other viral or infective source</a:t>
            </a:r>
          </a:p>
          <a:p>
            <a:pPr lvl="1"/>
            <a:r>
              <a:rPr lang="en-CA" dirty="0"/>
              <a:t>There is a deficiency of T-lymphocytes or natural killer cells</a:t>
            </a:r>
          </a:p>
          <a:p>
            <a:pPr lvl="1"/>
            <a:r>
              <a:rPr lang="en-CA" dirty="0"/>
              <a:t>There is a link to fibromyalgia, which is frequently found in people with CFS; but how the 2 are connected is unclear</a:t>
            </a:r>
            <a:endParaRPr lang="en-US" dirty="0"/>
          </a:p>
        </p:txBody>
      </p:sp>
    </p:spTree>
    <p:extLst>
      <p:ext uri="{BB962C8B-B14F-4D97-AF65-F5344CB8AC3E}">
        <p14:creationId xmlns:p14="http://schemas.microsoft.com/office/powerpoint/2010/main" val="2291683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9EC145-745A-4931-A79A-2F3914124D74}"/>
              </a:ext>
            </a:extLst>
          </p:cNvPr>
          <p:cNvSpPr>
            <a:spLocks noGrp="1"/>
          </p:cNvSpPr>
          <p:nvPr>
            <p:ph type="title"/>
          </p:nvPr>
        </p:nvSpPr>
        <p:spPr/>
        <p:txBody>
          <a:bodyPr/>
          <a:lstStyle/>
          <a:p>
            <a:r>
              <a:rPr lang="en-CA" dirty="0"/>
              <a:t>symptoms</a:t>
            </a:r>
            <a:endParaRPr lang="en-US" dirty="0"/>
          </a:p>
        </p:txBody>
      </p:sp>
      <p:sp>
        <p:nvSpPr>
          <p:cNvPr id="3" name="Content Placeholder 2">
            <a:extLst>
              <a:ext uri="{FF2B5EF4-FFF2-40B4-BE49-F238E27FC236}">
                <a16:creationId xmlns:a16="http://schemas.microsoft.com/office/drawing/2014/main" xmlns="" id="{EFB96190-7CF7-4671-9E84-0D5A460EA3CB}"/>
              </a:ext>
            </a:extLst>
          </p:cNvPr>
          <p:cNvSpPr>
            <a:spLocks noGrp="1"/>
          </p:cNvSpPr>
          <p:nvPr>
            <p:ph idx="1"/>
          </p:nvPr>
        </p:nvSpPr>
        <p:spPr/>
        <p:txBody>
          <a:bodyPr/>
          <a:lstStyle/>
          <a:p>
            <a:r>
              <a:rPr lang="en-CA" dirty="0"/>
              <a:t>The syndrome may be chronic or recurrent</a:t>
            </a:r>
          </a:p>
          <a:p>
            <a:r>
              <a:rPr lang="en-CA" dirty="0"/>
              <a:t>Primary symptom is disabling fatigue</a:t>
            </a:r>
          </a:p>
          <a:p>
            <a:r>
              <a:rPr lang="en-CA" dirty="0"/>
              <a:t>Up to 90% of those affected complain of persistent daily headaches or migraines</a:t>
            </a:r>
          </a:p>
          <a:p>
            <a:r>
              <a:rPr lang="en-CA" dirty="0"/>
              <a:t>3 times more common in women than men, generally occurring between 20-40 years of age</a:t>
            </a:r>
          </a:p>
          <a:p>
            <a:r>
              <a:rPr lang="en-CA" dirty="0"/>
              <a:t>Not life threatening but has no cure</a:t>
            </a:r>
            <a:endParaRPr lang="en-US" dirty="0"/>
          </a:p>
        </p:txBody>
      </p:sp>
    </p:spTree>
    <p:extLst>
      <p:ext uri="{BB962C8B-B14F-4D97-AF65-F5344CB8AC3E}">
        <p14:creationId xmlns:p14="http://schemas.microsoft.com/office/powerpoint/2010/main" val="3206395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AE3093-BF48-47F6-B136-68F4DC513CA8}"/>
              </a:ext>
            </a:extLst>
          </p:cNvPr>
          <p:cNvSpPr>
            <a:spLocks noGrp="1"/>
          </p:cNvSpPr>
          <p:nvPr>
            <p:ph type="title"/>
          </p:nvPr>
        </p:nvSpPr>
        <p:spPr>
          <a:xfrm>
            <a:off x="1141413" y="0"/>
            <a:ext cx="9905998" cy="1905000"/>
          </a:xfrm>
        </p:spPr>
        <p:txBody>
          <a:bodyPr/>
          <a:lstStyle/>
          <a:p>
            <a:r>
              <a:rPr lang="en-CA" dirty="0"/>
              <a:t>Other symptoms</a:t>
            </a:r>
            <a:endParaRPr lang="en-US" dirty="0"/>
          </a:p>
        </p:txBody>
      </p:sp>
      <p:sp>
        <p:nvSpPr>
          <p:cNvPr id="3" name="Content Placeholder 2">
            <a:extLst>
              <a:ext uri="{FF2B5EF4-FFF2-40B4-BE49-F238E27FC236}">
                <a16:creationId xmlns:a16="http://schemas.microsoft.com/office/drawing/2014/main" xmlns="" id="{1380B922-8464-4717-B4B9-B9F3DE064146}"/>
              </a:ext>
            </a:extLst>
          </p:cNvPr>
          <p:cNvSpPr>
            <a:spLocks noGrp="1"/>
          </p:cNvSpPr>
          <p:nvPr>
            <p:ph idx="1"/>
          </p:nvPr>
        </p:nvSpPr>
        <p:spPr>
          <a:xfrm>
            <a:off x="1141413" y="1266092"/>
            <a:ext cx="9905998" cy="5591907"/>
          </a:xfrm>
        </p:spPr>
        <p:txBody>
          <a:bodyPr>
            <a:normAutofit fontScale="77500" lnSpcReduction="20000"/>
          </a:bodyPr>
          <a:lstStyle/>
          <a:p>
            <a:r>
              <a:rPr lang="en-CA" dirty="0"/>
              <a:t>Aching muscles and joints</a:t>
            </a:r>
          </a:p>
          <a:p>
            <a:r>
              <a:rPr lang="en-CA" dirty="0"/>
              <a:t>Spasm</a:t>
            </a:r>
          </a:p>
          <a:p>
            <a:r>
              <a:rPr lang="en-CA" dirty="0"/>
              <a:t>Weakness</a:t>
            </a:r>
          </a:p>
          <a:p>
            <a:r>
              <a:rPr lang="en-CA" dirty="0"/>
              <a:t>Fever</a:t>
            </a:r>
          </a:p>
          <a:p>
            <a:r>
              <a:rPr lang="en-CA" dirty="0"/>
              <a:t>Sore throat</a:t>
            </a:r>
          </a:p>
          <a:p>
            <a:r>
              <a:rPr lang="en-CA" dirty="0"/>
              <a:t>Swollen lymph nodes</a:t>
            </a:r>
          </a:p>
          <a:p>
            <a:r>
              <a:rPr lang="en-CA" dirty="0"/>
              <a:t>Recurrent upper respiratory tract infections</a:t>
            </a:r>
          </a:p>
          <a:p>
            <a:r>
              <a:rPr lang="en-CA" dirty="0"/>
              <a:t>Loss of appetite</a:t>
            </a:r>
          </a:p>
          <a:p>
            <a:r>
              <a:rPr lang="en-CA" dirty="0"/>
              <a:t>Intestinal problems</a:t>
            </a:r>
          </a:p>
          <a:p>
            <a:r>
              <a:rPr lang="en-CA" dirty="0"/>
              <a:t>Jaundice</a:t>
            </a:r>
          </a:p>
          <a:p>
            <a:r>
              <a:rPr lang="en-CA" dirty="0"/>
              <a:t>Memory loss</a:t>
            </a:r>
          </a:p>
          <a:p>
            <a:r>
              <a:rPr lang="en-CA" dirty="0"/>
              <a:t>Inability to concentrate</a:t>
            </a:r>
          </a:p>
          <a:p>
            <a:r>
              <a:rPr lang="en-CA" dirty="0"/>
              <a:t>Confusion</a:t>
            </a:r>
          </a:p>
          <a:p>
            <a:r>
              <a:rPr lang="en-CA" dirty="0"/>
              <a:t>Anxiety and depression</a:t>
            </a:r>
          </a:p>
          <a:p>
            <a:r>
              <a:rPr lang="en-CA" dirty="0"/>
              <a:t>Mood swings</a:t>
            </a:r>
          </a:p>
          <a:p>
            <a:r>
              <a:rPr lang="en-CA" dirty="0"/>
              <a:t>Sensitivity to light and heat</a:t>
            </a:r>
          </a:p>
          <a:p>
            <a:r>
              <a:rPr lang="en-CA" dirty="0"/>
              <a:t>Sleep disturbances</a:t>
            </a:r>
            <a:endParaRPr lang="en-US" dirty="0"/>
          </a:p>
        </p:txBody>
      </p:sp>
    </p:spTree>
    <p:extLst>
      <p:ext uri="{BB962C8B-B14F-4D97-AF65-F5344CB8AC3E}">
        <p14:creationId xmlns:p14="http://schemas.microsoft.com/office/powerpoint/2010/main" val="1155274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5C48EF-7269-4947-9352-2E64FC1E40D3}"/>
              </a:ext>
            </a:extLst>
          </p:cNvPr>
          <p:cNvSpPr>
            <a:spLocks noGrp="1"/>
          </p:cNvSpPr>
          <p:nvPr>
            <p:ph type="title"/>
          </p:nvPr>
        </p:nvSpPr>
        <p:spPr/>
        <p:txBody>
          <a:bodyPr/>
          <a:lstStyle/>
          <a:p>
            <a:r>
              <a:rPr lang="en-CA" dirty="0"/>
              <a:t>Massage and CFS</a:t>
            </a:r>
            <a:endParaRPr lang="en-US" dirty="0"/>
          </a:p>
        </p:txBody>
      </p:sp>
      <p:sp>
        <p:nvSpPr>
          <p:cNvPr id="3" name="Content Placeholder 2">
            <a:extLst>
              <a:ext uri="{FF2B5EF4-FFF2-40B4-BE49-F238E27FC236}">
                <a16:creationId xmlns:a16="http://schemas.microsoft.com/office/drawing/2014/main" xmlns="" id="{8199EB17-E5FE-481B-B455-E60D072EFE68}"/>
              </a:ext>
            </a:extLst>
          </p:cNvPr>
          <p:cNvSpPr>
            <a:spLocks noGrp="1"/>
          </p:cNvSpPr>
          <p:nvPr>
            <p:ph idx="1"/>
          </p:nvPr>
        </p:nvSpPr>
        <p:spPr/>
        <p:txBody>
          <a:bodyPr/>
          <a:lstStyle/>
          <a:p>
            <a:r>
              <a:rPr lang="en-CA" dirty="0"/>
              <a:t>30 persons with CFS who were treated with massage therapy revealed that their total hours of sleep increased while anxiety and depression were reduced</a:t>
            </a:r>
          </a:p>
          <a:p>
            <a:r>
              <a:rPr lang="en-CA" dirty="0"/>
              <a:t>Massage can help to relieve muscular pain and reduce stress levels but care must be taken to not fatigue the client</a:t>
            </a:r>
          </a:p>
          <a:p>
            <a:r>
              <a:rPr lang="en-CA" dirty="0"/>
              <a:t>Treatments are usually shorter in duration and not vigorous in nature with a relaxation focus</a:t>
            </a:r>
            <a:endParaRPr lang="en-US" dirty="0"/>
          </a:p>
        </p:txBody>
      </p:sp>
    </p:spTree>
    <p:extLst>
      <p:ext uri="{BB962C8B-B14F-4D97-AF65-F5344CB8AC3E}">
        <p14:creationId xmlns:p14="http://schemas.microsoft.com/office/powerpoint/2010/main" val="4034612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F27DD7-354E-4CC1-A4AC-F75548900109}"/>
              </a:ext>
            </a:extLst>
          </p:cNvPr>
          <p:cNvSpPr>
            <a:spLocks noGrp="1"/>
          </p:cNvSpPr>
          <p:nvPr>
            <p:ph type="title"/>
          </p:nvPr>
        </p:nvSpPr>
        <p:spPr/>
        <p:txBody>
          <a:bodyPr/>
          <a:lstStyle/>
          <a:p>
            <a:r>
              <a:rPr lang="en-CA" dirty="0"/>
              <a:t>Self- care</a:t>
            </a:r>
            <a:endParaRPr lang="en-US" dirty="0"/>
          </a:p>
        </p:txBody>
      </p:sp>
      <p:sp>
        <p:nvSpPr>
          <p:cNvPr id="3" name="Content Placeholder 2">
            <a:extLst>
              <a:ext uri="{FF2B5EF4-FFF2-40B4-BE49-F238E27FC236}">
                <a16:creationId xmlns:a16="http://schemas.microsoft.com/office/drawing/2014/main" xmlns="" id="{205CABAA-F889-4B50-990D-6CA22293E9DD}"/>
              </a:ext>
            </a:extLst>
          </p:cNvPr>
          <p:cNvSpPr>
            <a:spLocks noGrp="1"/>
          </p:cNvSpPr>
          <p:nvPr>
            <p:ph idx="1"/>
          </p:nvPr>
        </p:nvSpPr>
        <p:spPr/>
        <p:txBody>
          <a:bodyPr/>
          <a:lstStyle/>
          <a:p>
            <a:r>
              <a:rPr lang="en-CA" dirty="0"/>
              <a:t>Read </a:t>
            </a:r>
            <a:r>
              <a:rPr lang="en-CA" dirty="0" err="1"/>
              <a:t>pg</a:t>
            </a:r>
            <a:r>
              <a:rPr lang="en-CA" dirty="0"/>
              <a:t> 989 -990</a:t>
            </a:r>
          </a:p>
          <a:p>
            <a:endParaRPr lang="en-CA" dirty="0"/>
          </a:p>
          <a:p>
            <a:r>
              <a:rPr lang="en-US" dirty="0">
                <a:hlinkClick r:id="rId2"/>
              </a:rPr>
              <a:t>http://abcnews.go.com/Health/study-sheds-light-chronic-fatigue-syndrome/story?id=48959336</a:t>
            </a:r>
            <a:r>
              <a:rPr lang="en-US" dirty="0"/>
              <a:t> </a:t>
            </a:r>
          </a:p>
        </p:txBody>
      </p:sp>
    </p:spTree>
    <p:extLst>
      <p:ext uri="{BB962C8B-B14F-4D97-AF65-F5344CB8AC3E}">
        <p14:creationId xmlns:p14="http://schemas.microsoft.com/office/powerpoint/2010/main" val="960576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DDC55E-ED93-4DC3-98FC-D3CC94C905F1}"/>
              </a:ext>
            </a:extLst>
          </p:cNvPr>
          <p:cNvSpPr>
            <a:spLocks noGrp="1"/>
          </p:cNvSpPr>
          <p:nvPr>
            <p:ph type="title"/>
          </p:nvPr>
        </p:nvSpPr>
        <p:spPr/>
        <p:txBody>
          <a:bodyPr/>
          <a:lstStyle/>
          <a:p>
            <a:r>
              <a:rPr lang="en-US" dirty="0" err="1">
                <a:effectLst/>
              </a:rPr>
              <a:t>Dupuytren’s</a:t>
            </a:r>
            <a:r>
              <a:rPr lang="en-US" dirty="0">
                <a:effectLst/>
              </a:rPr>
              <a:t> contracture</a:t>
            </a:r>
            <a:br>
              <a:rPr lang="en-US" dirty="0">
                <a:effectLst/>
              </a:rPr>
            </a:br>
            <a:endParaRPr lang="en-US" dirty="0"/>
          </a:p>
        </p:txBody>
      </p:sp>
      <p:sp>
        <p:nvSpPr>
          <p:cNvPr id="3" name="Text Placeholder 2">
            <a:extLst>
              <a:ext uri="{FF2B5EF4-FFF2-40B4-BE49-F238E27FC236}">
                <a16:creationId xmlns:a16="http://schemas.microsoft.com/office/drawing/2014/main" xmlns="" id="{7EE0128B-B26D-4C74-9A46-FEF78C6F77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523908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88456F-C30F-4402-A928-DB6B440C0F84}"/>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D21EB746-C3D2-4BA6-BFBA-AB2E26DC25BF}"/>
              </a:ext>
            </a:extLst>
          </p:cNvPr>
          <p:cNvSpPr>
            <a:spLocks noGrp="1"/>
          </p:cNvSpPr>
          <p:nvPr>
            <p:ph idx="1"/>
          </p:nvPr>
        </p:nvSpPr>
        <p:spPr/>
        <p:txBody>
          <a:bodyPr/>
          <a:lstStyle/>
          <a:p>
            <a:r>
              <a:rPr lang="en-CA" dirty="0"/>
              <a:t>Contracture of the palmer fascia resulting in a flexion deformity of the fingers</a:t>
            </a:r>
          </a:p>
          <a:p>
            <a:r>
              <a:rPr lang="en-CA" dirty="0"/>
              <a:t>The metacarpophalangeal and interphalangeal joints of the 4</a:t>
            </a:r>
            <a:r>
              <a:rPr lang="en-CA" baseline="30000" dirty="0"/>
              <a:t>th</a:t>
            </a:r>
            <a:r>
              <a:rPr lang="en-CA" dirty="0"/>
              <a:t> and 5</a:t>
            </a:r>
            <a:r>
              <a:rPr lang="en-CA" baseline="30000" dirty="0"/>
              <a:t>th</a:t>
            </a:r>
            <a:r>
              <a:rPr lang="en-CA" dirty="0"/>
              <a:t> digits are the most frequently affected</a:t>
            </a:r>
          </a:p>
          <a:p>
            <a:r>
              <a:rPr lang="en-CA" dirty="0"/>
              <a:t>A client with this condition is unable to extend the affected digits voluntarily or by force</a:t>
            </a:r>
            <a:endParaRPr lang="en-US" dirty="0"/>
          </a:p>
        </p:txBody>
      </p:sp>
    </p:spTree>
    <p:extLst>
      <p:ext uri="{BB962C8B-B14F-4D97-AF65-F5344CB8AC3E}">
        <p14:creationId xmlns:p14="http://schemas.microsoft.com/office/powerpoint/2010/main" val="5803519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FD5EF4CE-2F25-47B4-AB3B-22F499404112}"/>
              </a:ext>
            </a:extLst>
          </p:cNvPr>
          <p:cNvPicPr>
            <a:picLocks noGrp="1" noChangeAspect="1"/>
          </p:cNvPicPr>
          <p:nvPr>
            <p:ph idx="1"/>
          </p:nvPr>
        </p:nvPicPr>
        <p:blipFill>
          <a:blip r:embed="rId2"/>
          <a:stretch>
            <a:fillRect/>
          </a:stretch>
        </p:blipFill>
        <p:spPr>
          <a:xfrm>
            <a:off x="2349305" y="0"/>
            <a:ext cx="7484012" cy="6804793"/>
          </a:xfrm>
        </p:spPr>
      </p:pic>
    </p:spTree>
    <p:extLst>
      <p:ext uri="{BB962C8B-B14F-4D97-AF65-F5344CB8AC3E}">
        <p14:creationId xmlns:p14="http://schemas.microsoft.com/office/powerpoint/2010/main" val="4246835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0AC577E4-8A6D-4D78-8956-31F921635405}"/>
              </a:ext>
            </a:extLst>
          </p:cNvPr>
          <p:cNvPicPr>
            <a:picLocks noGrp="1" noChangeAspect="1"/>
          </p:cNvPicPr>
          <p:nvPr>
            <p:ph idx="1"/>
          </p:nvPr>
        </p:nvPicPr>
        <p:blipFill>
          <a:blip r:embed="rId2"/>
          <a:stretch>
            <a:fillRect/>
          </a:stretch>
        </p:blipFill>
        <p:spPr>
          <a:xfrm>
            <a:off x="2883877" y="18559"/>
            <a:ext cx="5514535" cy="7232179"/>
          </a:xfrm>
        </p:spPr>
      </p:pic>
    </p:spTree>
    <p:extLst>
      <p:ext uri="{BB962C8B-B14F-4D97-AF65-F5344CB8AC3E}">
        <p14:creationId xmlns:p14="http://schemas.microsoft.com/office/powerpoint/2010/main" val="2177712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585C20-303F-4749-B4B8-9E56F1724ED6}"/>
              </a:ext>
            </a:extLst>
          </p:cNvPr>
          <p:cNvSpPr>
            <a:spLocks noGrp="1"/>
          </p:cNvSpPr>
          <p:nvPr>
            <p:ph type="title"/>
          </p:nvPr>
        </p:nvSpPr>
        <p:spPr/>
        <p:txBody>
          <a:bodyPr/>
          <a:lstStyle/>
          <a:p>
            <a:r>
              <a:rPr lang="en-CA" dirty="0"/>
              <a:t>Group read</a:t>
            </a:r>
            <a:endParaRPr lang="en-US" dirty="0"/>
          </a:p>
        </p:txBody>
      </p:sp>
      <p:sp>
        <p:nvSpPr>
          <p:cNvPr id="3" name="Content Placeholder 2">
            <a:extLst>
              <a:ext uri="{FF2B5EF4-FFF2-40B4-BE49-F238E27FC236}">
                <a16:creationId xmlns:a16="http://schemas.microsoft.com/office/drawing/2014/main" xmlns="" id="{3A1A4451-58CC-459E-9428-600C93C45B79}"/>
              </a:ext>
            </a:extLst>
          </p:cNvPr>
          <p:cNvSpPr>
            <a:spLocks noGrp="1"/>
          </p:cNvSpPr>
          <p:nvPr>
            <p:ph idx="1"/>
          </p:nvPr>
        </p:nvSpPr>
        <p:spPr/>
        <p:txBody>
          <a:bodyPr/>
          <a:lstStyle/>
          <a:p>
            <a:r>
              <a:rPr lang="en-CA" dirty="0"/>
              <a:t>991.5-994</a:t>
            </a:r>
            <a:endParaRPr lang="en-US" dirty="0"/>
          </a:p>
        </p:txBody>
      </p:sp>
    </p:spTree>
    <p:extLst>
      <p:ext uri="{BB962C8B-B14F-4D97-AF65-F5344CB8AC3E}">
        <p14:creationId xmlns:p14="http://schemas.microsoft.com/office/powerpoint/2010/main" val="2200747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441590-82B2-4B5F-9E47-E6FB2626305D}"/>
              </a:ext>
            </a:extLst>
          </p:cNvPr>
          <p:cNvSpPr>
            <a:spLocks noGrp="1"/>
          </p:cNvSpPr>
          <p:nvPr>
            <p:ph type="title"/>
          </p:nvPr>
        </p:nvSpPr>
        <p:spPr/>
        <p:txBody>
          <a:bodyPr/>
          <a:lstStyle/>
          <a:p>
            <a:r>
              <a:rPr lang="en-CA" dirty="0"/>
              <a:t>contraindications</a:t>
            </a:r>
            <a:endParaRPr lang="en-US" dirty="0"/>
          </a:p>
        </p:txBody>
      </p:sp>
      <p:sp>
        <p:nvSpPr>
          <p:cNvPr id="3" name="Content Placeholder 2">
            <a:extLst>
              <a:ext uri="{FF2B5EF4-FFF2-40B4-BE49-F238E27FC236}">
                <a16:creationId xmlns:a16="http://schemas.microsoft.com/office/drawing/2014/main" xmlns="" id="{0E0ED64A-2ED3-4887-A33E-3497EE3D2AC2}"/>
              </a:ext>
            </a:extLst>
          </p:cNvPr>
          <p:cNvSpPr>
            <a:spLocks noGrp="1"/>
          </p:cNvSpPr>
          <p:nvPr>
            <p:ph idx="1"/>
          </p:nvPr>
        </p:nvSpPr>
        <p:spPr>
          <a:xfrm>
            <a:off x="1141413" y="2124223"/>
            <a:ext cx="9905998" cy="3666978"/>
          </a:xfrm>
        </p:spPr>
        <p:txBody>
          <a:bodyPr/>
          <a:lstStyle/>
          <a:p>
            <a:r>
              <a:rPr lang="en-CA" dirty="0"/>
              <a:t>Friction techniques are contraindicated if the client is taking anti-inflammatory medication</a:t>
            </a:r>
          </a:p>
          <a:p>
            <a:r>
              <a:rPr lang="en-CA" dirty="0"/>
              <a:t>Following surgery, the clients physician and physiotherapist should be contacted before specific treatment to the wrist and hand occurs.</a:t>
            </a:r>
          </a:p>
          <a:p>
            <a:pPr lvl="1"/>
            <a:r>
              <a:rPr lang="en-CA" dirty="0"/>
              <a:t>The incision site must be completely healed prior to massage, fascial work or stretching of the tissue.</a:t>
            </a:r>
            <a:endParaRPr lang="en-US" dirty="0"/>
          </a:p>
        </p:txBody>
      </p:sp>
    </p:spTree>
    <p:extLst>
      <p:ext uri="{BB962C8B-B14F-4D97-AF65-F5344CB8AC3E}">
        <p14:creationId xmlns:p14="http://schemas.microsoft.com/office/powerpoint/2010/main" val="39385250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FF3854-34BD-4086-8A0D-32F60548D62B}"/>
              </a:ext>
            </a:extLst>
          </p:cNvPr>
          <p:cNvSpPr>
            <a:spLocks noGrp="1"/>
          </p:cNvSpPr>
          <p:nvPr>
            <p:ph type="title"/>
          </p:nvPr>
        </p:nvSpPr>
        <p:spPr/>
        <p:txBody>
          <a:bodyPr/>
          <a:lstStyle/>
          <a:p>
            <a:r>
              <a:rPr lang="en-US" dirty="0">
                <a:effectLst/>
              </a:rPr>
              <a:t>Osteoporosis</a:t>
            </a:r>
            <a:br>
              <a:rPr lang="en-US" dirty="0">
                <a:effectLst/>
              </a:rPr>
            </a:br>
            <a:endParaRPr lang="en-US" dirty="0"/>
          </a:p>
        </p:txBody>
      </p:sp>
      <p:sp>
        <p:nvSpPr>
          <p:cNvPr id="3" name="Text Placeholder 2">
            <a:extLst>
              <a:ext uri="{FF2B5EF4-FFF2-40B4-BE49-F238E27FC236}">
                <a16:creationId xmlns:a16="http://schemas.microsoft.com/office/drawing/2014/main" xmlns="" id="{93EEB02E-A609-4223-A7B6-DD910EB2190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361939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DD7281-4BFB-4CA7-83CA-55BDF9D7B1E8}"/>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417EB204-BB3A-498A-A7D9-A269D1DDFFD9}"/>
              </a:ext>
            </a:extLst>
          </p:cNvPr>
          <p:cNvSpPr>
            <a:spLocks noGrp="1"/>
          </p:cNvSpPr>
          <p:nvPr>
            <p:ph idx="1"/>
          </p:nvPr>
        </p:nvSpPr>
        <p:spPr/>
        <p:txBody>
          <a:bodyPr/>
          <a:lstStyle/>
          <a:p>
            <a:r>
              <a:rPr lang="en-CA" dirty="0"/>
              <a:t>Osteoporosis is a disease characterized by low bone mass and deterioration of bone tissue. This leads to increased bone fragility and risk of fracture (broken bones), particularly of the hip, spine, wrist and shoulder. Osteoporosis is often known as “the silent thief” because bone loss occurs without symptoms. Osteoporosis is sometimes confused with osteoarthritis, because the names are similar. Osteoporosis is a bone disease; osteoarthritis is a disease of the joints and surrounding tissue.</a:t>
            </a:r>
            <a:endParaRPr lang="en-US" dirty="0"/>
          </a:p>
        </p:txBody>
      </p:sp>
    </p:spTree>
    <p:extLst>
      <p:ext uri="{BB962C8B-B14F-4D97-AF65-F5344CB8AC3E}">
        <p14:creationId xmlns:p14="http://schemas.microsoft.com/office/powerpoint/2010/main" val="2615773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FE1A80CF-7D32-4CE4-90CB-B7457F394C1D}"/>
              </a:ext>
            </a:extLst>
          </p:cNvPr>
          <p:cNvPicPr>
            <a:picLocks noChangeAspect="1"/>
          </p:cNvPicPr>
          <p:nvPr/>
        </p:nvPicPr>
        <p:blipFill>
          <a:blip r:embed="rId2"/>
          <a:stretch>
            <a:fillRect/>
          </a:stretch>
        </p:blipFill>
        <p:spPr>
          <a:xfrm>
            <a:off x="1336431" y="809054"/>
            <a:ext cx="9608234" cy="5288936"/>
          </a:xfrm>
          <a:prstGeom prst="rect">
            <a:avLst/>
          </a:prstGeom>
        </p:spPr>
      </p:pic>
    </p:spTree>
    <p:extLst>
      <p:ext uri="{BB962C8B-B14F-4D97-AF65-F5344CB8AC3E}">
        <p14:creationId xmlns:p14="http://schemas.microsoft.com/office/powerpoint/2010/main" val="1380696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9E49B9-2B1C-4752-8D4B-63591E895776}"/>
              </a:ext>
            </a:extLst>
          </p:cNvPr>
          <p:cNvSpPr>
            <a:spLocks noGrp="1"/>
          </p:cNvSpPr>
          <p:nvPr>
            <p:ph type="title"/>
          </p:nvPr>
        </p:nvSpPr>
        <p:spPr/>
        <p:txBody>
          <a:bodyPr/>
          <a:lstStyle/>
          <a:p>
            <a:r>
              <a:rPr lang="en-CA" dirty="0"/>
              <a:t>cause</a:t>
            </a:r>
            <a:endParaRPr lang="en-US" dirty="0"/>
          </a:p>
        </p:txBody>
      </p:sp>
      <p:sp>
        <p:nvSpPr>
          <p:cNvPr id="3" name="Content Placeholder 2">
            <a:extLst>
              <a:ext uri="{FF2B5EF4-FFF2-40B4-BE49-F238E27FC236}">
                <a16:creationId xmlns:a16="http://schemas.microsoft.com/office/drawing/2014/main" xmlns="" id="{1FD27205-0D88-4A01-8962-74486BA20480}"/>
              </a:ext>
            </a:extLst>
          </p:cNvPr>
          <p:cNvSpPr>
            <a:spLocks noGrp="1"/>
          </p:cNvSpPr>
          <p:nvPr>
            <p:ph idx="1"/>
          </p:nvPr>
        </p:nvSpPr>
        <p:spPr/>
        <p:txBody>
          <a:bodyPr/>
          <a:lstStyle/>
          <a:p>
            <a:r>
              <a:rPr lang="en-CA" dirty="0"/>
              <a:t>The cause is not related to any one problem, but certain risk factors have been identified</a:t>
            </a:r>
            <a:endParaRPr lang="en-US" dirty="0"/>
          </a:p>
        </p:txBody>
      </p:sp>
    </p:spTree>
    <p:extLst>
      <p:ext uri="{BB962C8B-B14F-4D97-AF65-F5344CB8AC3E}">
        <p14:creationId xmlns:p14="http://schemas.microsoft.com/office/powerpoint/2010/main" val="14511270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D7626E-44B0-4E50-B7AF-DD8CFD48FC51}"/>
              </a:ext>
            </a:extLst>
          </p:cNvPr>
          <p:cNvSpPr>
            <a:spLocks noGrp="1"/>
          </p:cNvSpPr>
          <p:nvPr>
            <p:ph type="title"/>
          </p:nvPr>
        </p:nvSpPr>
        <p:spPr/>
        <p:txBody>
          <a:bodyPr/>
          <a:lstStyle/>
          <a:p>
            <a:r>
              <a:rPr lang="en-CA" dirty="0"/>
              <a:t>Risk factors</a:t>
            </a:r>
            <a:endParaRPr lang="en-US" dirty="0"/>
          </a:p>
        </p:txBody>
      </p:sp>
      <p:sp>
        <p:nvSpPr>
          <p:cNvPr id="3" name="Content Placeholder 2">
            <a:extLst>
              <a:ext uri="{FF2B5EF4-FFF2-40B4-BE49-F238E27FC236}">
                <a16:creationId xmlns:a16="http://schemas.microsoft.com/office/drawing/2014/main" xmlns="" id="{5F0C2966-4182-4B45-9C58-3D1A1850A4A7}"/>
              </a:ext>
            </a:extLst>
          </p:cNvPr>
          <p:cNvSpPr>
            <a:spLocks noGrp="1"/>
          </p:cNvSpPr>
          <p:nvPr>
            <p:ph idx="1"/>
          </p:nvPr>
        </p:nvSpPr>
        <p:spPr>
          <a:xfrm>
            <a:off x="1141413" y="2180493"/>
            <a:ext cx="9905998" cy="4009292"/>
          </a:xfrm>
        </p:spPr>
        <p:txBody>
          <a:bodyPr>
            <a:normAutofit/>
          </a:bodyPr>
          <a:lstStyle/>
          <a:p>
            <a:r>
              <a:rPr lang="en-CA" dirty="0"/>
              <a:t>age </a:t>
            </a:r>
          </a:p>
          <a:p>
            <a:r>
              <a:rPr lang="en-CA" dirty="0"/>
              <a:t>Sex</a:t>
            </a:r>
          </a:p>
          <a:p>
            <a:r>
              <a:rPr lang="en-CA" dirty="0"/>
              <a:t>vertebral compression fracture</a:t>
            </a:r>
          </a:p>
          <a:p>
            <a:r>
              <a:rPr lang="en-CA" dirty="0"/>
              <a:t>fragility fracture after age 40</a:t>
            </a:r>
          </a:p>
          <a:p>
            <a:r>
              <a:rPr lang="en-CA" dirty="0"/>
              <a:t>either parent has had a hip fracture</a:t>
            </a:r>
          </a:p>
          <a:p>
            <a:r>
              <a:rPr lang="en-CA" dirty="0"/>
              <a:t>&gt;3 months use of glucocorticoid drugs</a:t>
            </a:r>
          </a:p>
          <a:p>
            <a:r>
              <a:rPr lang="en-CA" dirty="0"/>
              <a:t>medical conditions that inhibit absorption of nutrients </a:t>
            </a:r>
          </a:p>
          <a:p>
            <a:r>
              <a:rPr lang="en-CA" dirty="0"/>
              <a:t>other medical conditions or medications that contribute to bone loss</a:t>
            </a:r>
            <a:endParaRPr lang="en-US" dirty="0"/>
          </a:p>
        </p:txBody>
      </p:sp>
    </p:spTree>
    <p:extLst>
      <p:ext uri="{BB962C8B-B14F-4D97-AF65-F5344CB8AC3E}">
        <p14:creationId xmlns:p14="http://schemas.microsoft.com/office/powerpoint/2010/main" val="29324370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B5FCFF-827E-475E-972C-EE238A0CC317}"/>
              </a:ext>
            </a:extLst>
          </p:cNvPr>
          <p:cNvSpPr>
            <a:spLocks noGrp="1"/>
          </p:cNvSpPr>
          <p:nvPr>
            <p:ph type="title"/>
          </p:nvPr>
        </p:nvSpPr>
        <p:spPr/>
        <p:txBody>
          <a:bodyPr/>
          <a:lstStyle/>
          <a:p>
            <a:r>
              <a:rPr lang="en-CA" dirty="0"/>
              <a:t>Symptom picture</a:t>
            </a:r>
            <a:endParaRPr lang="en-US" dirty="0"/>
          </a:p>
        </p:txBody>
      </p:sp>
      <p:sp>
        <p:nvSpPr>
          <p:cNvPr id="3" name="Content Placeholder 2">
            <a:extLst>
              <a:ext uri="{FF2B5EF4-FFF2-40B4-BE49-F238E27FC236}">
                <a16:creationId xmlns:a16="http://schemas.microsoft.com/office/drawing/2014/main" xmlns="" id="{A89608DE-2655-4DB5-8FC3-CF1DEE2B8BD2}"/>
              </a:ext>
            </a:extLst>
          </p:cNvPr>
          <p:cNvSpPr>
            <a:spLocks noGrp="1"/>
          </p:cNvSpPr>
          <p:nvPr>
            <p:ph idx="1"/>
          </p:nvPr>
        </p:nvSpPr>
        <p:spPr/>
        <p:txBody>
          <a:bodyPr/>
          <a:lstStyle/>
          <a:p>
            <a:r>
              <a:rPr lang="en-CA" dirty="0"/>
              <a:t>Many women with osteoporosis do not experience any symptoms for years</a:t>
            </a:r>
          </a:p>
          <a:p>
            <a:r>
              <a:rPr lang="en-CA" dirty="0"/>
              <a:t>Periodic acute low thoracic or high lumbar pain may be present</a:t>
            </a:r>
          </a:p>
          <a:p>
            <a:r>
              <a:rPr lang="en-CA" dirty="0"/>
              <a:t>Often women only become aware of the problem when a minor injury results in a fracture of a wrist or hip</a:t>
            </a:r>
          </a:p>
          <a:p>
            <a:pPr lvl="1"/>
            <a:r>
              <a:rPr lang="en-CA" dirty="0"/>
              <a:t>Even a strong cough or hug could cause a rib to crack or break</a:t>
            </a:r>
          </a:p>
          <a:p>
            <a:r>
              <a:rPr lang="en-CA" dirty="0"/>
              <a:t>Vertebrae start to wedge or fracture; this causes compression of the nerves and a loss of height of more than an inch. It can also result in </a:t>
            </a:r>
            <a:r>
              <a:rPr lang="en-CA" dirty="0" err="1"/>
              <a:t>hyperkyphosis</a:t>
            </a:r>
            <a:r>
              <a:rPr lang="en-CA" dirty="0"/>
              <a:t> and the ‘dowager’s hump” often seen in women as they age</a:t>
            </a:r>
            <a:endParaRPr lang="en-US" dirty="0"/>
          </a:p>
        </p:txBody>
      </p:sp>
    </p:spTree>
    <p:extLst>
      <p:ext uri="{BB962C8B-B14F-4D97-AF65-F5344CB8AC3E}">
        <p14:creationId xmlns:p14="http://schemas.microsoft.com/office/powerpoint/2010/main" val="37904741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327C3A-883B-4680-B747-632BFA3054CC}"/>
              </a:ext>
            </a:extLst>
          </p:cNvPr>
          <p:cNvSpPr>
            <a:spLocks noGrp="1"/>
          </p:cNvSpPr>
          <p:nvPr>
            <p:ph type="title"/>
          </p:nvPr>
        </p:nvSpPr>
        <p:spPr/>
        <p:txBody>
          <a:bodyPr/>
          <a:lstStyle/>
          <a:p>
            <a:r>
              <a:rPr lang="en-CA" dirty="0"/>
              <a:t>contraindications</a:t>
            </a:r>
            <a:endParaRPr lang="en-US" dirty="0"/>
          </a:p>
        </p:txBody>
      </p:sp>
      <p:sp>
        <p:nvSpPr>
          <p:cNvPr id="3" name="Content Placeholder 2">
            <a:extLst>
              <a:ext uri="{FF2B5EF4-FFF2-40B4-BE49-F238E27FC236}">
                <a16:creationId xmlns:a16="http://schemas.microsoft.com/office/drawing/2014/main" xmlns="" id="{2433A139-5969-42A6-BBE5-D056B2594C84}"/>
              </a:ext>
            </a:extLst>
          </p:cNvPr>
          <p:cNvSpPr>
            <a:spLocks noGrp="1"/>
          </p:cNvSpPr>
          <p:nvPr>
            <p:ph idx="1"/>
          </p:nvPr>
        </p:nvSpPr>
        <p:spPr/>
        <p:txBody>
          <a:bodyPr/>
          <a:lstStyle/>
          <a:p>
            <a:r>
              <a:rPr lang="en-CA" dirty="0"/>
              <a:t>Overpressure testing procedures are best avoided</a:t>
            </a:r>
          </a:p>
          <a:p>
            <a:r>
              <a:rPr lang="en-CA" dirty="0"/>
              <a:t>Any mobilization technique that creates stress on the bone</a:t>
            </a:r>
          </a:p>
          <a:p>
            <a:r>
              <a:rPr lang="en-CA" dirty="0"/>
              <a:t>Avoid giving flexion exercises</a:t>
            </a:r>
          </a:p>
          <a:p>
            <a:r>
              <a:rPr lang="en-CA" dirty="0"/>
              <a:t>High impact exercises are used with extreme caution</a:t>
            </a:r>
          </a:p>
          <a:p>
            <a:r>
              <a:rPr lang="en-CA" dirty="0"/>
              <a:t>Immobilization should be avoided if possible</a:t>
            </a:r>
            <a:endParaRPr lang="en-US" dirty="0"/>
          </a:p>
        </p:txBody>
      </p:sp>
    </p:spTree>
    <p:extLst>
      <p:ext uri="{BB962C8B-B14F-4D97-AF65-F5344CB8AC3E}">
        <p14:creationId xmlns:p14="http://schemas.microsoft.com/office/powerpoint/2010/main" val="11964809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0AE97A-1544-4B62-AC0B-CC11EB5E086C}"/>
              </a:ext>
            </a:extLst>
          </p:cNvPr>
          <p:cNvSpPr>
            <a:spLocks noGrp="1"/>
          </p:cNvSpPr>
          <p:nvPr>
            <p:ph type="title"/>
          </p:nvPr>
        </p:nvSpPr>
        <p:spPr/>
        <p:txBody>
          <a:bodyPr/>
          <a:lstStyle/>
          <a:p>
            <a:r>
              <a:rPr lang="en-CA" dirty="0"/>
              <a:t>massage</a:t>
            </a:r>
            <a:endParaRPr lang="en-US" dirty="0"/>
          </a:p>
        </p:txBody>
      </p:sp>
      <p:sp>
        <p:nvSpPr>
          <p:cNvPr id="3" name="Content Placeholder 2">
            <a:extLst>
              <a:ext uri="{FF2B5EF4-FFF2-40B4-BE49-F238E27FC236}">
                <a16:creationId xmlns:a16="http://schemas.microsoft.com/office/drawing/2014/main" xmlns="" id="{FF84ACC8-B564-4C40-B17B-8252B38BA0C5}"/>
              </a:ext>
            </a:extLst>
          </p:cNvPr>
          <p:cNvSpPr>
            <a:spLocks noGrp="1"/>
          </p:cNvSpPr>
          <p:nvPr>
            <p:ph idx="1"/>
          </p:nvPr>
        </p:nvSpPr>
        <p:spPr>
          <a:xfrm>
            <a:off x="1141413" y="1758462"/>
            <a:ext cx="9905998" cy="4764259"/>
          </a:xfrm>
        </p:spPr>
        <p:txBody>
          <a:bodyPr>
            <a:normAutofit/>
          </a:bodyPr>
          <a:lstStyle/>
          <a:p>
            <a:r>
              <a:rPr lang="en-CA" dirty="0"/>
              <a:t>The client may not be aware that they are developing this condition, unless it has been diagnosed by a physician</a:t>
            </a:r>
          </a:p>
          <a:p>
            <a:r>
              <a:rPr lang="en-CA" dirty="0"/>
              <a:t>Therapist may want to contact physician to obtain more information</a:t>
            </a:r>
          </a:p>
          <a:p>
            <a:r>
              <a:rPr lang="en-CA" dirty="0"/>
              <a:t>Positioning is for the clients comfort.</a:t>
            </a:r>
          </a:p>
          <a:p>
            <a:r>
              <a:rPr lang="en-CA" dirty="0"/>
              <a:t>Massage is performed in the context of a relaxation treatment with use of diaphragmatic breathing</a:t>
            </a:r>
          </a:p>
          <a:p>
            <a:r>
              <a:rPr lang="en-CA" dirty="0" err="1"/>
              <a:t>Hyperkyphosis</a:t>
            </a:r>
            <a:r>
              <a:rPr lang="en-CA" dirty="0"/>
              <a:t> treatment may be performed with modifications to the pressure and the intensity of the techniques</a:t>
            </a:r>
          </a:p>
          <a:p>
            <a:r>
              <a:rPr lang="en-CA" dirty="0"/>
              <a:t>Passive movement of the joints is incorporated throughout the massage to facilitate joint health</a:t>
            </a:r>
          </a:p>
        </p:txBody>
      </p:sp>
    </p:spTree>
    <p:extLst>
      <p:ext uri="{BB962C8B-B14F-4D97-AF65-F5344CB8AC3E}">
        <p14:creationId xmlns:p14="http://schemas.microsoft.com/office/powerpoint/2010/main" val="19641695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C267FA-3349-4C1D-8E1B-C20A4FCC3BB5}"/>
              </a:ext>
            </a:extLst>
          </p:cNvPr>
          <p:cNvSpPr>
            <a:spLocks noGrp="1"/>
          </p:cNvSpPr>
          <p:nvPr>
            <p:ph type="title"/>
          </p:nvPr>
        </p:nvSpPr>
        <p:spPr/>
        <p:txBody>
          <a:bodyPr/>
          <a:lstStyle/>
          <a:p>
            <a:r>
              <a:rPr lang="en-US" dirty="0">
                <a:effectLst/>
              </a:rPr>
              <a:t>Diabetes</a:t>
            </a:r>
            <a:br>
              <a:rPr lang="en-US" dirty="0">
                <a:effectLst/>
              </a:rPr>
            </a:br>
            <a:endParaRPr lang="en-US" dirty="0"/>
          </a:p>
        </p:txBody>
      </p:sp>
      <p:sp>
        <p:nvSpPr>
          <p:cNvPr id="3" name="Text Placeholder 2">
            <a:extLst>
              <a:ext uri="{FF2B5EF4-FFF2-40B4-BE49-F238E27FC236}">
                <a16:creationId xmlns:a16="http://schemas.microsoft.com/office/drawing/2014/main" xmlns="" id="{DBDF32E5-7073-4752-B500-C6F82461674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254426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it?</a:t>
            </a:r>
          </a:p>
        </p:txBody>
      </p:sp>
      <p:sp>
        <p:nvSpPr>
          <p:cNvPr id="3" name="Content Placeholder 2"/>
          <p:cNvSpPr>
            <a:spLocks noGrp="1"/>
          </p:cNvSpPr>
          <p:nvPr>
            <p:ph idx="1"/>
          </p:nvPr>
        </p:nvSpPr>
        <p:spPr>
          <a:xfrm>
            <a:off x="1141413" y="2112135"/>
            <a:ext cx="9905998" cy="4134119"/>
          </a:xfrm>
        </p:spPr>
        <p:txBody>
          <a:bodyPr>
            <a:normAutofit/>
          </a:bodyPr>
          <a:lstStyle/>
          <a:p>
            <a:r>
              <a:rPr lang="en-CA" dirty="0">
                <a:effectLst/>
              </a:rPr>
              <a:t>Diabetes is a chronic, often debilitating and sometimes fatal disease, in which the body either cannot produce insulin or cannot properly use the insulin it produces. Insulin is a hormone that controls the amount of glucose (sugar) in the blood. Diabetes leads to high blood sugar levels, which can damage organs, blood vessels and nerves. The body needs insulin to use sugar as an energy source.</a:t>
            </a:r>
          </a:p>
          <a:p>
            <a:r>
              <a:rPr lang="en-CA" dirty="0">
                <a:effectLst/>
              </a:rPr>
              <a:t>The pancreas is an organ that sits behind the stomach and releases hormones into the digestive system. In the healthy body, when blood sugar levels get too high, special cells in the pancreas (called beta cells) release insulin. Insulin is a hormone and it causes cells to take in sugar to use as energy or to store as fat. This causes blood sugar levels to go back down.</a:t>
            </a:r>
            <a:endParaRPr lang="en-CA" dirty="0"/>
          </a:p>
        </p:txBody>
      </p:sp>
    </p:spTree>
    <p:extLst>
      <p:ext uri="{BB962C8B-B14F-4D97-AF65-F5344CB8AC3E}">
        <p14:creationId xmlns:p14="http://schemas.microsoft.com/office/powerpoint/2010/main" val="18139193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Type 1</a:t>
            </a:r>
          </a:p>
        </p:txBody>
      </p:sp>
      <p:sp>
        <p:nvSpPr>
          <p:cNvPr id="3" name="Content Placeholder 2"/>
          <p:cNvSpPr>
            <a:spLocks noGrp="1"/>
          </p:cNvSpPr>
          <p:nvPr>
            <p:ph idx="1"/>
          </p:nvPr>
        </p:nvSpPr>
        <p:spPr>
          <a:xfrm>
            <a:off x="1141413" y="1918953"/>
            <a:ext cx="9905998" cy="4649272"/>
          </a:xfrm>
        </p:spPr>
        <p:txBody>
          <a:bodyPr>
            <a:normAutofit/>
          </a:bodyPr>
          <a:lstStyle/>
          <a:p>
            <a:r>
              <a:rPr lang="en-CA" dirty="0">
                <a:effectLst/>
              </a:rPr>
              <a:t>Type 1 diabetes occurs when the immune system mistakenly attacks and kills the beta cells of the pancreas. No, or very little, insulin is released into the body. As a result, sugar builds up in the blood instead of being used as energy. About five to 10 per cent of people with diabetes have type 1 diabetes. Type 1 diabetes generally develops in childhood or adolescence, but can develop in adulthood.</a:t>
            </a:r>
          </a:p>
          <a:p>
            <a:r>
              <a:rPr lang="en-CA" dirty="0">
                <a:effectLst/>
              </a:rPr>
              <a:t>Type 1 diabetes is always treated with insulin. Meal planning also helps with keeping blood sugar at the right levels.</a:t>
            </a:r>
          </a:p>
          <a:p>
            <a:r>
              <a:rPr lang="en-CA" dirty="0">
                <a:effectLst/>
              </a:rPr>
              <a:t>Type 1 diabetes also includes latent autoimmune diabetes in adults (LADA), the term used to describe the small number of people with apparent type 2 diabetes who appear to have immune-mediated loss of pancreatic beta cells.</a:t>
            </a:r>
          </a:p>
          <a:p>
            <a:endParaRPr lang="en-CA" dirty="0"/>
          </a:p>
        </p:txBody>
      </p:sp>
    </p:spTree>
    <p:extLst>
      <p:ext uri="{BB962C8B-B14F-4D97-AF65-F5344CB8AC3E}">
        <p14:creationId xmlns:p14="http://schemas.microsoft.com/office/powerpoint/2010/main" val="25450639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Type 2</a:t>
            </a:r>
          </a:p>
        </p:txBody>
      </p:sp>
      <p:sp>
        <p:nvSpPr>
          <p:cNvPr id="3" name="Content Placeholder 2"/>
          <p:cNvSpPr>
            <a:spLocks noGrp="1"/>
          </p:cNvSpPr>
          <p:nvPr>
            <p:ph idx="1"/>
          </p:nvPr>
        </p:nvSpPr>
        <p:spPr>
          <a:xfrm>
            <a:off x="1141413" y="2125015"/>
            <a:ext cx="9905998" cy="4185634"/>
          </a:xfrm>
        </p:spPr>
        <p:txBody>
          <a:bodyPr/>
          <a:lstStyle/>
          <a:p>
            <a:r>
              <a:rPr lang="en-CA" dirty="0">
                <a:effectLst/>
              </a:rPr>
              <a:t>Type 2 diabetes occurs when the body can’t properly use the insulin that is released (called insulin insensitivity) or does not make enough insulin. As a result, sugar builds up in the blood instead of being used as energy. About 90 per cent of people with diabetes have type 2 diabetes. Type 2 diabetes more often develops in adults, but children can be affected.</a:t>
            </a:r>
          </a:p>
          <a:p>
            <a:r>
              <a:rPr lang="en-CA" dirty="0">
                <a:effectLst/>
              </a:rPr>
              <a:t>Depending on the severity of type 2 diabetes, it may be managed through physical activity and meal planning, or may also require medications and/or insulin to control blood sugar more effectively.</a:t>
            </a:r>
          </a:p>
        </p:txBody>
      </p:sp>
    </p:spTree>
    <p:extLst>
      <p:ext uri="{BB962C8B-B14F-4D97-AF65-F5344CB8AC3E}">
        <p14:creationId xmlns:p14="http://schemas.microsoft.com/office/powerpoint/2010/main" val="25250026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effectLst/>
              </a:rPr>
              <a:t>What is gestational diabetes?</a:t>
            </a:r>
            <a:endParaRPr lang="en-CA" dirty="0"/>
          </a:p>
        </p:txBody>
      </p:sp>
      <p:sp>
        <p:nvSpPr>
          <p:cNvPr id="3" name="Content Placeholder 2"/>
          <p:cNvSpPr>
            <a:spLocks noGrp="1"/>
          </p:cNvSpPr>
          <p:nvPr>
            <p:ph idx="1"/>
          </p:nvPr>
        </p:nvSpPr>
        <p:spPr/>
        <p:txBody>
          <a:bodyPr/>
          <a:lstStyle/>
          <a:p>
            <a:r>
              <a:rPr lang="en-CA" dirty="0">
                <a:effectLst/>
              </a:rPr>
              <a:t>A third type of diabetes, gestational diabetes, is a temporary condition that occurs during pregnancy. It affects approximately two to four per cent of all pregnancies (in the non-Aboriginal population) and involves an increased risk of developing diabetes for both mother and child.</a:t>
            </a:r>
            <a:endParaRPr lang="en-CA" dirty="0"/>
          </a:p>
        </p:txBody>
      </p:sp>
    </p:spTree>
    <p:extLst>
      <p:ext uri="{BB962C8B-B14F-4D97-AF65-F5344CB8AC3E}">
        <p14:creationId xmlns:p14="http://schemas.microsoft.com/office/powerpoint/2010/main" val="31774338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effectLst/>
              </a:rPr>
              <a:t>What are the complications of diabetes?</a:t>
            </a:r>
            <a:endParaRPr lang="en-CA" dirty="0"/>
          </a:p>
        </p:txBody>
      </p:sp>
      <p:sp>
        <p:nvSpPr>
          <p:cNvPr id="3" name="Content Placeholder 2"/>
          <p:cNvSpPr>
            <a:spLocks noGrp="1"/>
          </p:cNvSpPr>
          <p:nvPr>
            <p:ph idx="1"/>
          </p:nvPr>
        </p:nvSpPr>
        <p:spPr/>
        <p:txBody>
          <a:bodyPr/>
          <a:lstStyle/>
          <a:p>
            <a:r>
              <a:rPr lang="en-CA" dirty="0">
                <a:effectLst/>
              </a:rPr>
              <a:t>Having high blood sugar can cause diabetes-related complications, like chronic kidney disease, foot problems, non-traumatic lower limb (leg, foot, toe, etc.) amputation, eye disease (retinopathy) that can lead to blindness, heart attack, stroke, anxiety, nerve damage, and erectile dysfunction (men).</a:t>
            </a:r>
          </a:p>
          <a:p>
            <a:r>
              <a:rPr lang="en-CA" dirty="0">
                <a:effectLst/>
              </a:rPr>
              <a:t>Diabetes-related complications can be very serious and even life-threatening. Properly managing blood sugar levels reduces the risk of developing these complications</a:t>
            </a:r>
          </a:p>
        </p:txBody>
      </p:sp>
    </p:spTree>
    <p:extLst>
      <p:ext uri="{BB962C8B-B14F-4D97-AF65-F5344CB8AC3E}">
        <p14:creationId xmlns:p14="http://schemas.microsoft.com/office/powerpoint/2010/main" val="26748553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Risk factors type 1</a:t>
            </a:r>
          </a:p>
        </p:txBody>
      </p:sp>
      <p:sp>
        <p:nvSpPr>
          <p:cNvPr id="3" name="Content Placeholder 2"/>
          <p:cNvSpPr>
            <a:spLocks noGrp="1"/>
          </p:cNvSpPr>
          <p:nvPr>
            <p:ph idx="1"/>
          </p:nvPr>
        </p:nvSpPr>
        <p:spPr/>
        <p:txBody>
          <a:bodyPr/>
          <a:lstStyle/>
          <a:p>
            <a:r>
              <a:rPr lang="en-CA" dirty="0">
                <a:effectLst/>
              </a:rPr>
              <a:t>Researchers continue to work hard to find out what causes type 1 diabetes. It is known that having a family member (parent, sibling) with type 1 diabetes slightly increases the risk; however, definite risk factors are currently not known</a:t>
            </a:r>
            <a:endParaRPr lang="en-CA" dirty="0"/>
          </a:p>
        </p:txBody>
      </p:sp>
    </p:spTree>
    <p:extLst>
      <p:ext uri="{BB962C8B-B14F-4D97-AF65-F5344CB8AC3E}">
        <p14:creationId xmlns:p14="http://schemas.microsoft.com/office/powerpoint/2010/main" val="12141937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534" y="0"/>
            <a:ext cx="9905998" cy="1905000"/>
          </a:xfrm>
        </p:spPr>
        <p:txBody>
          <a:bodyPr/>
          <a:lstStyle/>
          <a:p>
            <a:r>
              <a:rPr lang="en-CA" dirty="0"/>
              <a:t>Risk factors type 2</a:t>
            </a:r>
          </a:p>
        </p:txBody>
      </p:sp>
      <p:sp>
        <p:nvSpPr>
          <p:cNvPr id="3" name="Content Placeholder 2"/>
          <p:cNvSpPr>
            <a:spLocks noGrp="1"/>
          </p:cNvSpPr>
          <p:nvPr>
            <p:ph idx="1"/>
          </p:nvPr>
        </p:nvSpPr>
        <p:spPr>
          <a:xfrm>
            <a:off x="1141413" y="1287888"/>
            <a:ext cx="9905998" cy="5570112"/>
          </a:xfrm>
        </p:spPr>
        <p:txBody>
          <a:bodyPr>
            <a:normAutofit fontScale="85000" lnSpcReduction="20000"/>
          </a:bodyPr>
          <a:lstStyle/>
          <a:p>
            <a:r>
              <a:rPr lang="en-CA" dirty="0">
                <a:effectLst/>
              </a:rPr>
              <a:t>Anyone over the age of 40 should be tested for diabetes every three years. Anyone who has one or more risk factors should be tested more frequently. Risk factors are:</a:t>
            </a:r>
          </a:p>
          <a:p>
            <a:r>
              <a:rPr lang="en-CA" dirty="0">
                <a:effectLst/>
              </a:rPr>
              <a:t>Having a parent, brother, or sister with diabetes;</a:t>
            </a:r>
          </a:p>
          <a:p>
            <a:r>
              <a:rPr lang="en-CA" dirty="0">
                <a:effectLst/>
              </a:rPr>
              <a:t>Being a member of a high-risk group (Aboriginal, Hispanic, South Asian, Asian, or African descent);</a:t>
            </a:r>
          </a:p>
          <a:p>
            <a:r>
              <a:rPr lang="en-CA" dirty="0">
                <a:effectLst/>
              </a:rPr>
              <a:t>Having health complications that are associated with diabetes;</a:t>
            </a:r>
          </a:p>
          <a:p>
            <a:r>
              <a:rPr lang="en-CA" dirty="0">
                <a:effectLst/>
              </a:rPr>
              <a:t>Having given birth to a baby that weighed more than four kilograms (nine pounds) at birth or having had gestational diabetes (diabetes during pregnancy);</a:t>
            </a:r>
          </a:p>
          <a:p>
            <a:r>
              <a:rPr lang="en-CA" dirty="0">
                <a:effectLst/>
              </a:rPr>
              <a:t>Having been diagnosed with prediabetes (impaired glucose tolerance or impaired fasting glucose);</a:t>
            </a:r>
          </a:p>
          <a:p>
            <a:r>
              <a:rPr lang="en-CA" dirty="0">
                <a:effectLst/>
              </a:rPr>
              <a:t>Having high blood pressure;</a:t>
            </a:r>
          </a:p>
          <a:p>
            <a:r>
              <a:rPr lang="en-CA" dirty="0">
                <a:effectLst/>
              </a:rPr>
              <a:t>Having high cholesterol or other fats in the blood;</a:t>
            </a:r>
          </a:p>
          <a:p>
            <a:r>
              <a:rPr lang="en-CA" dirty="0">
                <a:effectLst/>
              </a:rPr>
              <a:t>Being overweight, especially if that weight is mostly carried around the tummy;</a:t>
            </a:r>
          </a:p>
          <a:p>
            <a:r>
              <a:rPr lang="en-CA" dirty="0">
                <a:effectLst/>
              </a:rPr>
              <a:t>Having been diagnosed with polycystic ovary syndrome;</a:t>
            </a:r>
          </a:p>
          <a:p>
            <a:r>
              <a:rPr lang="en-CA" dirty="0">
                <a:effectLst/>
              </a:rPr>
              <a:t>Having been diagnosed with Acanthosis </a:t>
            </a:r>
            <a:r>
              <a:rPr lang="en-CA" dirty="0" err="1">
                <a:effectLst/>
              </a:rPr>
              <a:t>nigricans</a:t>
            </a:r>
            <a:r>
              <a:rPr lang="en-CA" dirty="0">
                <a:effectLst/>
              </a:rPr>
              <a:t> (darkened patches of skin);</a:t>
            </a:r>
          </a:p>
          <a:p>
            <a:r>
              <a:rPr lang="en-CA" dirty="0">
                <a:effectLst/>
              </a:rPr>
              <a:t>Having been diagnosed with psychiatric disorders: schizophrenia, depression, bipolar disorder;</a:t>
            </a:r>
          </a:p>
          <a:p>
            <a:r>
              <a:rPr lang="en-CA" dirty="0">
                <a:effectLst/>
              </a:rPr>
              <a:t>Having been diagnosed with obstructive sleep apnea;</a:t>
            </a:r>
          </a:p>
          <a:p>
            <a:r>
              <a:rPr lang="en-CA" dirty="0">
                <a:effectLst/>
              </a:rPr>
              <a:t>Having been prescribed a glucocorticoid medication by a doctor.</a:t>
            </a:r>
          </a:p>
        </p:txBody>
      </p:sp>
    </p:spTree>
    <p:extLst>
      <p:ext uri="{BB962C8B-B14F-4D97-AF65-F5344CB8AC3E}">
        <p14:creationId xmlns:p14="http://schemas.microsoft.com/office/powerpoint/2010/main" val="12976775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complications</a:t>
            </a:r>
          </a:p>
        </p:txBody>
      </p:sp>
      <p:sp>
        <p:nvSpPr>
          <p:cNvPr id="3" name="Content Placeholder 2"/>
          <p:cNvSpPr>
            <a:spLocks noGrp="1"/>
          </p:cNvSpPr>
          <p:nvPr>
            <p:ph idx="1"/>
          </p:nvPr>
        </p:nvSpPr>
        <p:spPr/>
        <p:txBody>
          <a:bodyPr/>
          <a:lstStyle/>
          <a:p>
            <a:r>
              <a:rPr lang="en-CA" dirty="0"/>
              <a:t>Ketoacidosis</a:t>
            </a:r>
          </a:p>
          <a:p>
            <a:r>
              <a:rPr lang="en-CA" dirty="0"/>
              <a:t>Hyperglycemia</a:t>
            </a:r>
          </a:p>
          <a:p>
            <a:r>
              <a:rPr lang="en-CA" dirty="0"/>
              <a:t>Hyperosmolar </a:t>
            </a:r>
            <a:r>
              <a:rPr lang="en-CA" dirty="0" err="1"/>
              <a:t>nonketotic</a:t>
            </a:r>
            <a:r>
              <a:rPr lang="en-CA" dirty="0"/>
              <a:t> coma</a:t>
            </a:r>
          </a:p>
          <a:p>
            <a:r>
              <a:rPr lang="en-CA" dirty="0"/>
              <a:t>Hypoglycemia</a:t>
            </a:r>
          </a:p>
        </p:txBody>
      </p:sp>
    </p:spTree>
    <p:extLst>
      <p:ext uri="{BB962C8B-B14F-4D97-AF65-F5344CB8AC3E}">
        <p14:creationId xmlns:p14="http://schemas.microsoft.com/office/powerpoint/2010/main" val="35357829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Group read</a:t>
            </a:r>
          </a:p>
        </p:txBody>
      </p:sp>
      <p:sp>
        <p:nvSpPr>
          <p:cNvPr id="3" name="Content Placeholder 2"/>
          <p:cNvSpPr>
            <a:spLocks noGrp="1"/>
          </p:cNvSpPr>
          <p:nvPr>
            <p:ph idx="1"/>
          </p:nvPr>
        </p:nvSpPr>
        <p:spPr/>
        <p:txBody>
          <a:bodyPr/>
          <a:lstStyle/>
          <a:p>
            <a:r>
              <a:rPr lang="en-CA" dirty="0"/>
              <a:t>Long-term complications in other body systems pg1011-1012</a:t>
            </a:r>
          </a:p>
          <a:p>
            <a:r>
              <a:rPr lang="en-CA" dirty="0"/>
              <a:t>Diabetes exercise and massage pg1012-1013</a:t>
            </a:r>
          </a:p>
          <a:p>
            <a:r>
              <a:rPr lang="en-CA" dirty="0"/>
              <a:t>Contraindications </a:t>
            </a:r>
            <a:r>
              <a:rPr lang="en-CA" dirty="0" err="1"/>
              <a:t>pg</a:t>
            </a:r>
            <a:r>
              <a:rPr lang="en-CA" dirty="0"/>
              <a:t> 1013</a:t>
            </a:r>
          </a:p>
        </p:txBody>
      </p:sp>
    </p:spTree>
    <p:extLst>
      <p:ext uri="{BB962C8B-B14F-4D97-AF65-F5344CB8AC3E}">
        <p14:creationId xmlns:p14="http://schemas.microsoft.com/office/powerpoint/2010/main" val="15136467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Group work</a:t>
            </a:r>
          </a:p>
        </p:txBody>
      </p:sp>
      <p:sp>
        <p:nvSpPr>
          <p:cNvPr id="3" name="Content Placeholder 2"/>
          <p:cNvSpPr>
            <a:spLocks noGrp="1"/>
          </p:cNvSpPr>
          <p:nvPr>
            <p:ph idx="1"/>
          </p:nvPr>
        </p:nvSpPr>
        <p:spPr/>
        <p:txBody>
          <a:bodyPr/>
          <a:lstStyle/>
          <a:p>
            <a:r>
              <a:rPr lang="en-CA" dirty="0"/>
              <a:t>Massage and self-care</a:t>
            </a:r>
          </a:p>
        </p:txBody>
      </p:sp>
    </p:spTree>
    <p:extLst>
      <p:ext uri="{BB962C8B-B14F-4D97-AF65-F5344CB8AC3E}">
        <p14:creationId xmlns:p14="http://schemas.microsoft.com/office/powerpoint/2010/main" val="25850076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14EC5C-59ED-439E-ACF9-CDCF656E23B3}"/>
              </a:ext>
            </a:extLst>
          </p:cNvPr>
          <p:cNvSpPr>
            <a:spLocks noGrp="1"/>
          </p:cNvSpPr>
          <p:nvPr>
            <p:ph type="title"/>
          </p:nvPr>
        </p:nvSpPr>
        <p:spPr/>
        <p:txBody>
          <a:bodyPr/>
          <a:lstStyle/>
          <a:p>
            <a:r>
              <a:rPr lang="en-CA" dirty="0"/>
              <a:t>cancer</a:t>
            </a:r>
            <a:endParaRPr lang="en-US" dirty="0"/>
          </a:p>
        </p:txBody>
      </p:sp>
      <p:sp>
        <p:nvSpPr>
          <p:cNvPr id="3" name="Text Placeholder 2">
            <a:extLst>
              <a:ext uri="{FF2B5EF4-FFF2-40B4-BE49-F238E27FC236}">
                <a16:creationId xmlns:a16="http://schemas.microsoft.com/office/drawing/2014/main" xmlns="" id="{44C50489-9C58-462C-B888-1EE47CC8139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454184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8B0B25-3B3D-4E16-9B6E-D5C66065894A}"/>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67FAE259-5164-4792-977E-0FD26B3A2E41}"/>
              </a:ext>
            </a:extLst>
          </p:cNvPr>
          <p:cNvSpPr>
            <a:spLocks noGrp="1"/>
          </p:cNvSpPr>
          <p:nvPr>
            <p:ph idx="1"/>
          </p:nvPr>
        </p:nvSpPr>
        <p:spPr>
          <a:xfrm>
            <a:off x="1141413" y="2110154"/>
            <a:ext cx="9905998" cy="4093697"/>
          </a:xfrm>
        </p:spPr>
        <p:txBody>
          <a:bodyPr>
            <a:normAutofit fontScale="92500"/>
          </a:bodyPr>
          <a:lstStyle/>
          <a:p>
            <a:r>
              <a:rPr lang="en-CA" dirty="0"/>
              <a:t>Cancer is a general term used for abnormal, uncontrolled growth of cells.</a:t>
            </a:r>
          </a:p>
          <a:p>
            <a:r>
              <a:rPr lang="en-CA" dirty="0"/>
              <a:t>Cancer cells do not respond to the normal restraints on proliferation.</a:t>
            </a:r>
          </a:p>
          <a:p>
            <a:r>
              <a:rPr lang="en-CA" dirty="0"/>
              <a:t>Once growth has commenced, these cells divide in an uncontrolled way. The terms “tumour” and “neoplasm” are used to describe these new growths.</a:t>
            </a:r>
          </a:p>
          <a:p>
            <a:r>
              <a:rPr lang="en-CA" dirty="0"/>
              <a:t>Neoplasms fuel their growth by using  the nutrients and blood supply of their hosts.</a:t>
            </a:r>
          </a:p>
          <a:p>
            <a:r>
              <a:rPr lang="en-CA" dirty="0"/>
              <a:t>Benign tumours are not considered serious unless they compress vital structures.</a:t>
            </a:r>
          </a:p>
          <a:p>
            <a:r>
              <a:rPr lang="en-CA" dirty="0"/>
              <a:t>Malignant tumour is a type that can destroy other tissues. Malignant tumours have 2 important qualities: they are invasive and they are able to move to new sites.</a:t>
            </a:r>
          </a:p>
          <a:p>
            <a:r>
              <a:rPr lang="en-CA" dirty="0"/>
              <a:t>The movement of cancer cells is referred to as </a:t>
            </a:r>
            <a:r>
              <a:rPr lang="en-CA" b="1" dirty="0"/>
              <a:t>metastasizing,</a:t>
            </a:r>
            <a:r>
              <a:rPr lang="en-CA" dirty="0"/>
              <a:t> this happens though the circulatory system or the lymphatic system.</a:t>
            </a:r>
            <a:endParaRPr lang="en-US" dirty="0"/>
          </a:p>
        </p:txBody>
      </p:sp>
    </p:spTree>
    <p:extLst>
      <p:ext uri="{BB962C8B-B14F-4D97-AF65-F5344CB8AC3E}">
        <p14:creationId xmlns:p14="http://schemas.microsoft.com/office/powerpoint/2010/main" val="26571503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5087FB-25E7-4E84-971B-1DE96818D92F}"/>
              </a:ext>
            </a:extLst>
          </p:cNvPr>
          <p:cNvSpPr>
            <a:spLocks noGrp="1"/>
          </p:cNvSpPr>
          <p:nvPr>
            <p:ph type="title"/>
          </p:nvPr>
        </p:nvSpPr>
        <p:spPr/>
        <p:txBody>
          <a:bodyPr/>
          <a:lstStyle/>
          <a:p>
            <a:r>
              <a:rPr lang="en-CA" dirty="0"/>
              <a:t>The naming </a:t>
            </a:r>
            <a:endParaRPr lang="en-US" dirty="0"/>
          </a:p>
        </p:txBody>
      </p:sp>
      <p:sp>
        <p:nvSpPr>
          <p:cNvPr id="3" name="Content Placeholder 2">
            <a:extLst>
              <a:ext uri="{FF2B5EF4-FFF2-40B4-BE49-F238E27FC236}">
                <a16:creationId xmlns:a16="http://schemas.microsoft.com/office/drawing/2014/main" xmlns="" id="{E760E367-874C-4D90-8086-31A162B0F496}"/>
              </a:ext>
            </a:extLst>
          </p:cNvPr>
          <p:cNvSpPr>
            <a:spLocks noGrp="1"/>
          </p:cNvSpPr>
          <p:nvPr>
            <p:ph idx="1"/>
          </p:nvPr>
        </p:nvSpPr>
        <p:spPr>
          <a:xfrm>
            <a:off x="1141413" y="2082018"/>
            <a:ext cx="9905998" cy="3709183"/>
          </a:xfrm>
        </p:spPr>
        <p:txBody>
          <a:bodyPr/>
          <a:lstStyle/>
          <a:p>
            <a:r>
              <a:rPr lang="en-CA" dirty="0"/>
              <a:t>The suffix “</a:t>
            </a:r>
            <a:r>
              <a:rPr lang="en-CA" dirty="0" err="1"/>
              <a:t>oma</a:t>
            </a:r>
            <a:r>
              <a:rPr lang="en-CA" dirty="0"/>
              <a:t>” is used to designate a tumour and is added to the name of the tissue type from which the tumour originated: a benign tumour such as osteoma or a malignant  tumour such as a glioma</a:t>
            </a:r>
          </a:p>
          <a:p>
            <a:r>
              <a:rPr lang="en-CA" b="1" dirty="0"/>
              <a:t>Carcinoma</a:t>
            </a:r>
            <a:r>
              <a:rPr lang="en-CA" dirty="0"/>
              <a:t> is a term used for a malignant tumour that originates in epithelial tissue </a:t>
            </a:r>
          </a:p>
          <a:p>
            <a:r>
              <a:rPr lang="en-CA" b="1" dirty="0"/>
              <a:t>Sarcoma</a:t>
            </a:r>
            <a:r>
              <a:rPr lang="en-CA" dirty="0"/>
              <a:t> is the term used for a tumour that develops in connective tissue such as cartilage, bone, muscle and fat.</a:t>
            </a:r>
            <a:endParaRPr lang="en-US" dirty="0"/>
          </a:p>
        </p:txBody>
      </p:sp>
    </p:spTree>
    <p:extLst>
      <p:ext uri="{BB962C8B-B14F-4D97-AF65-F5344CB8AC3E}">
        <p14:creationId xmlns:p14="http://schemas.microsoft.com/office/powerpoint/2010/main" val="14702691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7B1381-BA53-4571-A610-04F1125E3C93}"/>
              </a:ext>
            </a:extLst>
          </p:cNvPr>
          <p:cNvSpPr>
            <a:spLocks noGrp="1"/>
          </p:cNvSpPr>
          <p:nvPr>
            <p:ph type="title"/>
          </p:nvPr>
        </p:nvSpPr>
        <p:spPr/>
        <p:txBody>
          <a:bodyPr/>
          <a:lstStyle/>
          <a:p>
            <a:r>
              <a:rPr lang="en-CA" dirty="0"/>
              <a:t>causes</a:t>
            </a:r>
            <a:endParaRPr lang="en-US" dirty="0"/>
          </a:p>
        </p:txBody>
      </p:sp>
      <p:sp>
        <p:nvSpPr>
          <p:cNvPr id="3" name="Content Placeholder 2">
            <a:extLst>
              <a:ext uri="{FF2B5EF4-FFF2-40B4-BE49-F238E27FC236}">
                <a16:creationId xmlns:a16="http://schemas.microsoft.com/office/drawing/2014/main" xmlns="" id="{3A8D4495-6C6A-4E83-A0E6-6147E1F066DB}"/>
              </a:ext>
            </a:extLst>
          </p:cNvPr>
          <p:cNvSpPr>
            <a:spLocks noGrp="1"/>
          </p:cNvSpPr>
          <p:nvPr>
            <p:ph idx="1"/>
          </p:nvPr>
        </p:nvSpPr>
        <p:spPr/>
        <p:txBody>
          <a:bodyPr>
            <a:normAutofit fontScale="85000" lnSpcReduction="10000"/>
          </a:bodyPr>
          <a:lstStyle/>
          <a:p>
            <a:r>
              <a:rPr lang="en-CA" dirty="0"/>
              <a:t>Many cancers the cause is not known and for any specific cancer there is not one single cause</a:t>
            </a:r>
          </a:p>
          <a:p>
            <a:r>
              <a:rPr lang="en-CA" dirty="0"/>
              <a:t>Recently it has been discovered that genes in healthy cells can be transformed into genes that promote cancer growth. These genes are called “oncogenes”. If the body’s suppressor genes are missing or fail to stop the transformation, cancerous growth occurs. </a:t>
            </a:r>
          </a:p>
          <a:p>
            <a:r>
              <a:rPr lang="en-CA" dirty="0"/>
              <a:t>Cancer development is the result of a cumulative process with many different effects on the cells that interact over many years. </a:t>
            </a:r>
          </a:p>
          <a:p>
            <a:r>
              <a:rPr lang="en-CA" dirty="0"/>
              <a:t>This disease primarily affects older people. Over 70% of new cases and over 80%of deaths from cancer occur in those  60 </a:t>
            </a:r>
            <a:r>
              <a:rPr lang="en-CA" dirty="0" err="1"/>
              <a:t>yrs</a:t>
            </a:r>
            <a:r>
              <a:rPr lang="en-CA" dirty="0"/>
              <a:t> or older.</a:t>
            </a:r>
          </a:p>
          <a:p>
            <a:r>
              <a:rPr lang="en-CA" dirty="0"/>
              <a:t>It is thought that cancerous growth results if the genes are changed in at least 2 different ways. </a:t>
            </a:r>
          </a:p>
          <a:p>
            <a:r>
              <a:rPr lang="en-CA" dirty="0"/>
              <a:t>Chronic irritation from exposure to carcinogens results in these cell changes.</a:t>
            </a:r>
            <a:endParaRPr lang="en-US" dirty="0"/>
          </a:p>
        </p:txBody>
      </p:sp>
    </p:spTree>
    <p:extLst>
      <p:ext uri="{BB962C8B-B14F-4D97-AF65-F5344CB8AC3E}">
        <p14:creationId xmlns:p14="http://schemas.microsoft.com/office/powerpoint/2010/main" val="3971033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425BC8-90DD-4A4C-80DB-B2E22FE5B431}"/>
              </a:ext>
            </a:extLst>
          </p:cNvPr>
          <p:cNvSpPr>
            <a:spLocks noGrp="1"/>
          </p:cNvSpPr>
          <p:nvPr>
            <p:ph type="title"/>
          </p:nvPr>
        </p:nvSpPr>
        <p:spPr/>
        <p:txBody>
          <a:bodyPr/>
          <a:lstStyle/>
          <a:p>
            <a:r>
              <a:rPr lang="en-CA" dirty="0"/>
              <a:t>Carcinogens </a:t>
            </a:r>
            <a:endParaRPr lang="en-US" dirty="0"/>
          </a:p>
        </p:txBody>
      </p:sp>
      <p:sp>
        <p:nvSpPr>
          <p:cNvPr id="3" name="Content Placeholder 2">
            <a:extLst>
              <a:ext uri="{FF2B5EF4-FFF2-40B4-BE49-F238E27FC236}">
                <a16:creationId xmlns:a16="http://schemas.microsoft.com/office/drawing/2014/main" xmlns="" id="{DE70AB07-0993-4E70-94F7-1C21A22D6985}"/>
              </a:ext>
            </a:extLst>
          </p:cNvPr>
          <p:cNvSpPr>
            <a:spLocks noGrp="1"/>
          </p:cNvSpPr>
          <p:nvPr>
            <p:ph idx="1"/>
          </p:nvPr>
        </p:nvSpPr>
        <p:spPr/>
        <p:txBody>
          <a:bodyPr/>
          <a:lstStyle/>
          <a:p>
            <a:r>
              <a:rPr lang="en-CA" dirty="0"/>
              <a:t>Carcinogens are chemical and environmental agents known to cause cancer.</a:t>
            </a:r>
          </a:p>
          <a:p>
            <a:r>
              <a:rPr lang="en-CA" dirty="0"/>
              <a:t>These include:</a:t>
            </a:r>
          </a:p>
          <a:p>
            <a:pPr lvl="1"/>
            <a:r>
              <a:rPr lang="en-CA" dirty="0"/>
              <a:t>Cigarette smoke</a:t>
            </a:r>
          </a:p>
          <a:p>
            <a:pPr lvl="1"/>
            <a:r>
              <a:rPr lang="en-CA" dirty="0"/>
              <a:t>Radiation from UV rays of sunlight</a:t>
            </a:r>
          </a:p>
          <a:p>
            <a:pPr lvl="1"/>
            <a:r>
              <a:rPr lang="en-CA" dirty="0"/>
              <a:t>Certain drugs and hormones</a:t>
            </a:r>
          </a:p>
          <a:p>
            <a:pPr lvl="1"/>
            <a:r>
              <a:rPr lang="en-CA" dirty="0"/>
              <a:t>Industrial agents or toxic substances</a:t>
            </a:r>
          </a:p>
        </p:txBody>
      </p:sp>
    </p:spTree>
    <p:extLst>
      <p:ext uri="{BB962C8B-B14F-4D97-AF65-F5344CB8AC3E}">
        <p14:creationId xmlns:p14="http://schemas.microsoft.com/office/powerpoint/2010/main" val="32335150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709D16-9A04-4DD2-B675-6014E0F5A318}"/>
              </a:ext>
            </a:extLst>
          </p:cNvPr>
          <p:cNvSpPr>
            <a:spLocks noGrp="1"/>
          </p:cNvSpPr>
          <p:nvPr>
            <p:ph type="title"/>
          </p:nvPr>
        </p:nvSpPr>
        <p:spPr/>
        <p:txBody>
          <a:bodyPr/>
          <a:lstStyle/>
          <a:p>
            <a:r>
              <a:rPr lang="en-CA" dirty="0"/>
              <a:t>Causes </a:t>
            </a:r>
            <a:r>
              <a:rPr lang="en-CA" dirty="0" err="1"/>
              <a:t>cont</a:t>
            </a:r>
            <a:r>
              <a:rPr lang="en-CA" dirty="0"/>
              <a:t>…</a:t>
            </a:r>
            <a:endParaRPr lang="en-US" dirty="0"/>
          </a:p>
        </p:txBody>
      </p:sp>
      <p:sp>
        <p:nvSpPr>
          <p:cNvPr id="3" name="Content Placeholder 2">
            <a:extLst>
              <a:ext uri="{FF2B5EF4-FFF2-40B4-BE49-F238E27FC236}">
                <a16:creationId xmlns:a16="http://schemas.microsoft.com/office/drawing/2014/main" xmlns="" id="{B0A9EAC5-C1EE-47C8-A9B0-999A3CB024E6}"/>
              </a:ext>
            </a:extLst>
          </p:cNvPr>
          <p:cNvSpPr>
            <a:spLocks noGrp="1"/>
          </p:cNvSpPr>
          <p:nvPr>
            <p:ph idx="1"/>
          </p:nvPr>
        </p:nvSpPr>
        <p:spPr/>
        <p:txBody>
          <a:bodyPr/>
          <a:lstStyle/>
          <a:p>
            <a:r>
              <a:rPr lang="en-CA" dirty="0"/>
              <a:t>Heredity plays a role with some types of cancers.</a:t>
            </a:r>
          </a:p>
          <a:p>
            <a:r>
              <a:rPr lang="en-CA" dirty="0"/>
              <a:t>Some contributing factors are:</a:t>
            </a:r>
          </a:p>
          <a:p>
            <a:pPr lvl="1"/>
            <a:r>
              <a:rPr lang="en-CA" dirty="0"/>
              <a:t>Weakness of the immune system secondary to excessive or chronic stress, disease or </a:t>
            </a:r>
            <a:r>
              <a:rPr lang="en-CA" dirty="0" err="1"/>
              <a:t>immunosuppressor</a:t>
            </a:r>
            <a:r>
              <a:rPr lang="en-CA" dirty="0"/>
              <a:t> drugs can contribute to the development of cancer.</a:t>
            </a:r>
          </a:p>
          <a:p>
            <a:pPr lvl="1"/>
            <a:r>
              <a:rPr lang="en-CA" dirty="0"/>
              <a:t>Alcohol plays a role in 4% of cancers in the head, neck and liver.</a:t>
            </a:r>
            <a:endParaRPr lang="en-US" dirty="0"/>
          </a:p>
        </p:txBody>
      </p:sp>
    </p:spTree>
    <p:extLst>
      <p:ext uri="{BB962C8B-B14F-4D97-AF65-F5344CB8AC3E}">
        <p14:creationId xmlns:p14="http://schemas.microsoft.com/office/powerpoint/2010/main" val="1342211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EC20C2-C62F-4A15-B866-C6126D6FD1C2}"/>
              </a:ext>
            </a:extLst>
          </p:cNvPr>
          <p:cNvSpPr>
            <a:spLocks noGrp="1"/>
          </p:cNvSpPr>
          <p:nvPr>
            <p:ph type="title"/>
          </p:nvPr>
        </p:nvSpPr>
        <p:spPr/>
        <p:txBody>
          <a:bodyPr/>
          <a:lstStyle/>
          <a:p>
            <a:r>
              <a:rPr lang="en-CA" dirty="0"/>
              <a:t>Medical treatment</a:t>
            </a:r>
            <a:endParaRPr lang="en-US" dirty="0"/>
          </a:p>
        </p:txBody>
      </p:sp>
      <p:sp>
        <p:nvSpPr>
          <p:cNvPr id="3" name="Content Placeholder 2">
            <a:extLst>
              <a:ext uri="{FF2B5EF4-FFF2-40B4-BE49-F238E27FC236}">
                <a16:creationId xmlns:a16="http://schemas.microsoft.com/office/drawing/2014/main" xmlns="" id="{98E7F26D-CCCD-4A12-BBE5-B477BFFCD308}"/>
              </a:ext>
            </a:extLst>
          </p:cNvPr>
          <p:cNvSpPr>
            <a:spLocks noGrp="1"/>
          </p:cNvSpPr>
          <p:nvPr>
            <p:ph idx="1"/>
          </p:nvPr>
        </p:nvSpPr>
        <p:spPr/>
        <p:txBody>
          <a:bodyPr/>
          <a:lstStyle/>
          <a:p>
            <a:r>
              <a:rPr lang="en-CA" dirty="0"/>
              <a:t>The main types of medical treatment for cancer are surgery, radiation and chemotherapy. </a:t>
            </a:r>
          </a:p>
          <a:p>
            <a:r>
              <a:rPr lang="en-CA" dirty="0"/>
              <a:t>A relatively new way of treating cancer is through biological therapy. </a:t>
            </a:r>
          </a:p>
          <a:p>
            <a:r>
              <a:rPr lang="en-CA" dirty="0"/>
              <a:t>Treatment often involves a combination of therapies for the best effect.</a:t>
            </a:r>
            <a:endParaRPr lang="en-US" dirty="0"/>
          </a:p>
        </p:txBody>
      </p:sp>
    </p:spTree>
    <p:extLst>
      <p:ext uri="{BB962C8B-B14F-4D97-AF65-F5344CB8AC3E}">
        <p14:creationId xmlns:p14="http://schemas.microsoft.com/office/powerpoint/2010/main" val="2974151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9B6244-7D10-4349-8BAB-A2DE80FFC907}"/>
              </a:ext>
            </a:extLst>
          </p:cNvPr>
          <p:cNvSpPr>
            <a:spLocks noGrp="1"/>
          </p:cNvSpPr>
          <p:nvPr>
            <p:ph type="title"/>
          </p:nvPr>
        </p:nvSpPr>
        <p:spPr/>
        <p:txBody>
          <a:bodyPr/>
          <a:lstStyle/>
          <a:p>
            <a:r>
              <a:rPr lang="en-CA" dirty="0"/>
              <a:t>Medical treatment </a:t>
            </a:r>
            <a:r>
              <a:rPr lang="en-CA" dirty="0" err="1"/>
              <a:t>cont</a:t>
            </a:r>
            <a:r>
              <a:rPr lang="en-CA" dirty="0"/>
              <a:t>…</a:t>
            </a:r>
            <a:endParaRPr lang="en-US" dirty="0"/>
          </a:p>
        </p:txBody>
      </p:sp>
      <p:sp>
        <p:nvSpPr>
          <p:cNvPr id="3" name="Content Placeholder 2">
            <a:extLst>
              <a:ext uri="{FF2B5EF4-FFF2-40B4-BE49-F238E27FC236}">
                <a16:creationId xmlns:a16="http://schemas.microsoft.com/office/drawing/2014/main" xmlns="" id="{BAAF7524-DB2D-4F25-BE50-B017F1E43FE1}"/>
              </a:ext>
            </a:extLst>
          </p:cNvPr>
          <p:cNvSpPr>
            <a:spLocks noGrp="1"/>
          </p:cNvSpPr>
          <p:nvPr>
            <p:ph idx="1"/>
          </p:nvPr>
        </p:nvSpPr>
        <p:spPr>
          <a:xfrm>
            <a:off x="1141413" y="1927274"/>
            <a:ext cx="9905998" cy="4930725"/>
          </a:xfrm>
        </p:spPr>
        <p:txBody>
          <a:bodyPr>
            <a:normAutofit lnSpcReduction="10000"/>
          </a:bodyPr>
          <a:lstStyle/>
          <a:p>
            <a:r>
              <a:rPr lang="en-CA" dirty="0"/>
              <a:t>Surgery </a:t>
            </a:r>
          </a:p>
          <a:p>
            <a:pPr lvl="1"/>
            <a:r>
              <a:rPr lang="en-CA" dirty="0"/>
              <a:t>Surgery is primarily used to excise localized tumours. To optimize success in removing the cancer, other forms of treatment are frequently used in conjunction with surgery.</a:t>
            </a:r>
          </a:p>
          <a:p>
            <a:r>
              <a:rPr lang="en-CA" dirty="0"/>
              <a:t>Chemotherapy</a:t>
            </a:r>
          </a:p>
          <a:p>
            <a:pPr lvl="1"/>
            <a:r>
              <a:rPr lang="en-CA" dirty="0"/>
              <a:t>Chemo is the use of chemical agents to destroy the cancer cells. This therapy differs from radiation therapy or surgery because the chemo drugs travel through the bloodstream and affect the entire body.</a:t>
            </a:r>
          </a:p>
          <a:p>
            <a:r>
              <a:rPr lang="en-CA" dirty="0"/>
              <a:t>Radiation therapy</a:t>
            </a:r>
          </a:p>
          <a:p>
            <a:pPr lvl="1"/>
            <a:r>
              <a:rPr lang="en-CA" dirty="0"/>
              <a:t>Radiation therapy is used with approximately half of those who develop cancer. It is frequently used to destroy localized cancer. </a:t>
            </a:r>
          </a:p>
          <a:p>
            <a:r>
              <a:rPr lang="en-CA" dirty="0"/>
              <a:t>Biological therapy</a:t>
            </a:r>
          </a:p>
          <a:p>
            <a:pPr lvl="1"/>
            <a:r>
              <a:rPr lang="en-CA" dirty="0"/>
              <a:t>Biological therapy destroys cancer cells by exploiting the immune system and its ability to eliminate and destroy foreign substances in the body. It involves highly purified proteins that help activate or generally enhance the immune system.</a:t>
            </a:r>
            <a:endParaRPr lang="en-US" dirty="0"/>
          </a:p>
        </p:txBody>
      </p:sp>
    </p:spTree>
    <p:extLst>
      <p:ext uri="{BB962C8B-B14F-4D97-AF65-F5344CB8AC3E}">
        <p14:creationId xmlns:p14="http://schemas.microsoft.com/office/powerpoint/2010/main" val="30643002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06B421-9D77-4663-A12B-506EF68BCDB2}"/>
              </a:ext>
            </a:extLst>
          </p:cNvPr>
          <p:cNvSpPr>
            <a:spLocks noGrp="1"/>
          </p:cNvSpPr>
          <p:nvPr>
            <p:ph type="title"/>
          </p:nvPr>
        </p:nvSpPr>
        <p:spPr/>
        <p:txBody>
          <a:bodyPr/>
          <a:lstStyle/>
          <a:p>
            <a:r>
              <a:rPr lang="en-CA" dirty="0"/>
              <a:t>Group read</a:t>
            </a:r>
            <a:endParaRPr lang="en-US" dirty="0"/>
          </a:p>
        </p:txBody>
      </p:sp>
      <p:sp>
        <p:nvSpPr>
          <p:cNvPr id="3" name="Content Placeholder 2">
            <a:extLst>
              <a:ext uri="{FF2B5EF4-FFF2-40B4-BE49-F238E27FC236}">
                <a16:creationId xmlns:a16="http://schemas.microsoft.com/office/drawing/2014/main" xmlns="" id="{16B1E411-1DC2-4CBE-8F53-A4CD1AA52625}"/>
              </a:ext>
            </a:extLst>
          </p:cNvPr>
          <p:cNvSpPr>
            <a:spLocks noGrp="1"/>
          </p:cNvSpPr>
          <p:nvPr>
            <p:ph idx="1"/>
          </p:nvPr>
        </p:nvSpPr>
        <p:spPr/>
        <p:txBody>
          <a:bodyPr/>
          <a:lstStyle/>
          <a:p>
            <a:r>
              <a:rPr lang="en-CA" dirty="0"/>
              <a:t>Massage and cancer </a:t>
            </a:r>
            <a:r>
              <a:rPr lang="en-CA" dirty="0" err="1"/>
              <a:t>pg</a:t>
            </a:r>
            <a:r>
              <a:rPr lang="en-CA" dirty="0"/>
              <a:t> 1021</a:t>
            </a:r>
          </a:p>
          <a:p>
            <a:r>
              <a:rPr lang="en-CA" dirty="0"/>
              <a:t>Warning signs of cancer </a:t>
            </a:r>
            <a:r>
              <a:rPr lang="en-CA" dirty="0" err="1"/>
              <a:t>pg</a:t>
            </a:r>
            <a:r>
              <a:rPr lang="en-CA" dirty="0"/>
              <a:t> 1021-1022</a:t>
            </a:r>
          </a:p>
          <a:p>
            <a:r>
              <a:rPr lang="en-CA" dirty="0"/>
              <a:t>Contraindications </a:t>
            </a:r>
            <a:r>
              <a:rPr lang="en-CA" dirty="0" err="1"/>
              <a:t>pg</a:t>
            </a:r>
            <a:r>
              <a:rPr lang="en-CA" dirty="0"/>
              <a:t> 1022-1023</a:t>
            </a:r>
          </a:p>
          <a:p>
            <a:r>
              <a:rPr lang="en-CA" dirty="0"/>
              <a:t>Health history questions </a:t>
            </a:r>
            <a:r>
              <a:rPr lang="en-CA" dirty="0" err="1"/>
              <a:t>pg</a:t>
            </a:r>
            <a:r>
              <a:rPr lang="en-CA" dirty="0"/>
              <a:t> 1023-1024</a:t>
            </a:r>
            <a:endParaRPr lang="en-US" dirty="0"/>
          </a:p>
        </p:txBody>
      </p:sp>
    </p:spTree>
    <p:extLst>
      <p:ext uri="{BB962C8B-B14F-4D97-AF65-F5344CB8AC3E}">
        <p14:creationId xmlns:p14="http://schemas.microsoft.com/office/powerpoint/2010/main" val="483667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4A44C5-6FD2-43CB-88B8-6F82C79CCA32}"/>
              </a:ext>
            </a:extLst>
          </p:cNvPr>
          <p:cNvSpPr>
            <a:spLocks noGrp="1"/>
          </p:cNvSpPr>
          <p:nvPr>
            <p:ph type="title"/>
          </p:nvPr>
        </p:nvSpPr>
        <p:spPr/>
        <p:txBody>
          <a:bodyPr/>
          <a:lstStyle/>
          <a:p>
            <a:r>
              <a:rPr lang="en-CA" dirty="0"/>
              <a:t>treatment</a:t>
            </a:r>
            <a:endParaRPr lang="en-US" dirty="0"/>
          </a:p>
        </p:txBody>
      </p:sp>
      <p:sp>
        <p:nvSpPr>
          <p:cNvPr id="3" name="Content Placeholder 2">
            <a:extLst>
              <a:ext uri="{FF2B5EF4-FFF2-40B4-BE49-F238E27FC236}">
                <a16:creationId xmlns:a16="http://schemas.microsoft.com/office/drawing/2014/main" xmlns="" id="{D6F001F8-EC06-4A9A-80B2-9FECC7357997}"/>
              </a:ext>
            </a:extLst>
          </p:cNvPr>
          <p:cNvSpPr>
            <a:spLocks noGrp="1"/>
          </p:cNvSpPr>
          <p:nvPr>
            <p:ph idx="1"/>
          </p:nvPr>
        </p:nvSpPr>
        <p:spPr/>
        <p:txBody>
          <a:bodyPr/>
          <a:lstStyle/>
          <a:p>
            <a:r>
              <a:rPr lang="en-CA" dirty="0"/>
              <a:t>Group work</a:t>
            </a:r>
            <a:endParaRPr lang="en-US" dirty="0"/>
          </a:p>
        </p:txBody>
      </p:sp>
    </p:spTree>
    <p:extLst>
      <p:ext uri="{BB962C8B-B14F-4D97-AF65-F5344CB8AC3E}">
        <p14:creationId xmlns:p14="http://schemas.microsoft.com/office/powerpoint/2010/main" val="12412437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2D2A6E-7151-4389-AC30-0B68A143AF3C}"/>
              </a:ext>
            </a:extLst>
          </p:cNvPr>
          <p:cNvSpPr>
            <a:spLocks noGrp="1"/>
          </p:cNvSpPr>
          <p:nvPr>
            <p:ph type="title"/>
          </p:nvPr>
        </p:nvSpPr>
        <p:spPr/>
        <p:txBody>
          <a:bodyPr/>
          <a:lstStyle/>
          <a:p>
            <a:r>
              <a:rPr lang="en-CA" dirty="0"/>
              <a:t>Common types of cancer</a:t>
            </a:r>
            <a:endParaRPr lang="en-US" dirty="0"/>
          </a:p>
        </p:txBody>
      </p:sp>
      <p:sp>
        <p:nvSpPr>
          <p:cNvPr id="3" name="Content Placeholder 2">
            <a:extLst>
              <a:ext uri="{FF2B5EF4-FFF2-40B4-BE49-F238E27FC236}">
                <a16:creationId xmlns:a16="http://schemas.microsoft.com/office/drawing/2014/main" xmlns="" id="{22A4343C-1509-424A-BB4D-BB852F6E828E}"/>
              </a:ext>
            </a:extLst>
          </p:cNvPr>
          <p:cNvSpPr>
            <a:spLocks noGrp="1"/>
          </p:cNvSpPr>
          <p:nvPr>
            <p:ph idx="1"/>
          </p:nvPr>
        </p:nvSpPr>
        <p:spPr>
          <a:xfrm>
            <a:off x="1141413" y="2152357"/>
            <a:ext cx="9905998" cy="4705643"/>
          </a:xfrm>
        </p:spPr>
        <p:txBody>
          <a:bodyPr>
            <a:normAutofit/>
          </a:bodyPr>
          <a:lstStyle/>
          <a:p>
            <a:r>
              <a:rPr lang="en-CA" dirty="0"/>
              <a:t>On your own, go through the book and write out the common types of cancer.</a:t>
            </a:r>
          </a:p>
          <a:p>
            <a:r>
              <a:rPr lang="en-CA" dirty="0"/>
              <a:t>Make sure to include:</a:t>
            </a:r>
          </a:p>
          <a:p>
            <a:pPr lvl="1"/>
            <a:r>
              <a:rPr lang="en-CA" dirty="0"/>
              <a:t>Who is affected</a:t>
            </a:r>
          </a:p>
          <a:p>
            <a:pPr lvl="1"/>
            <a:r>
              <a:rPr lang="en-CA" dirty="0"/>
              <a:t>Causes and contributing factors</a:t>
            </a:r>
          </a:p>
          <a:p>
            <a:pPr lvl="1"/>
            <a:r>
              <a:rPr lang="en-CA" dirty="0"/>
              <a:t>Symptoms</a:t>
            </a:r>
          </a:p>
          <a:p>
            <a:pPr lvl="1"/>
            <a:r>
              <a:rPr lang="en-CA" dirty="0"/>
              <a:t>Medical treatment</a:t>
            </a:r>
          </a:p>
          <a:p>
            <a:pPr lvl="1"/>
            <a:r>
              <a:rPr lang="en-CA" dirty="0"/>
              <a:t>Post-treatment complications</a:t>
            </a:r>
          </a:p>
          <a:p>
            <a:pPr lvl="1"/>
            <a:r>
              <a:rPr lang="en-CA" dirty="0"/>
              <a:t>massage</a:t>
            </a:r>
            <a:endParaRPr lang="en-US" dirty="0"/>
          </a:p>
        </p:txBody>
      </p:sp>
    </p:spTree>
    <p:extLst>
      <p:ext uri="{BB962C8B-B14F-4D97-AF65-F5344CB8AC3E}">
        <p14:creationId xmlns:p14="http://schemas.microsoft.com/office/powerpoint/2010/main" val="20086117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5AD0B8"/>
      </a:accent1>
      <a:accent2>
        <a:srgbClr val="47BB7E"/>
      </a:accent2>
      <a:accent3>
        <a:srgbClr val="96CD4B"/>
      </a:accent3>
      <a:accent4>
        <a:srgbClr val="61C7DD"/>
      </a:accent4>
      <a:accent5>
        <a:srgbClr val="2495CF"/>
      </a:accent5>
      <a:accent6>
        <a:srgbClr val="5A74D1"/>
      </a:accent6>
      <a:hlink>
        <a:srgbClr val="72CEBB"/>
      </a:hlink>
      <a:folHlink>
        <a:srgbClr val="98E6D6"/>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0F262FD6-3409-4039-A531-64BD4D2F99E4}"/>
    </a:ext>
  </a:extLst>
</a:theme>
</file>

<file path=docProps/app.xml><?xml version="1.0" encoding="utf-8"?>
<Properties xmlns="http://schemas.openxmlformats.org/officeDocument/2006/extended-properties" xmlns:vt="http://schemas.openxmlformats.org/officeDocument/2006/docPropsVTypes">
  <Template>TM03457485[[fn=Mesh]]</Template>
  <TotalTime>2426</TotalTime>
  <Words>2498</Words>
  <Application>Microsoft Office PowerPoint</Application>
  <PresentationFormat>Custom</PresentationFormat>
  <Paragraphs>239</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Mesh</vt:lpstr>
      <vt:lpstr>Systemic conditions</vt:lpstr>
      <vt:lpstr>What we will cover</vt:lpstr>
      <vt:lpstr>Fibromyalgia </vt:lpstr>
      <vt:lpstr>What is it?</vt:lpstr>
      <vt:lpstr>Affected points</vt:lpstr>
      <vt:lpstr>PowerPoint Presentation</vt:lpstr>
      <vt:lpstr>causes</vt:lpstr>
      <vt:lpstr>triggers</vt:lpstr>
      <vt:lpstr>types</vt:lpstr>
      <vt:lpstr>PowerPoint Presentation</vt:lpstr>
      <vt:lpstr>chronic fatigue syndrome</vt:lpstr>
      <vt:lpstr>What is it?</vt:lpstr>
      <vt:lpstr>The cause</vt:lpstr>
      <vt:lpstr>symptoms</vt:lpstr>
      <vt:lpstr>Other symptoms</vt:lpstr>
      <vt:lpstr>Massage and CFS</vt:lpstr>
      <vt:lpstr>Self- care</vt:lpstr>
      <vt:lpstr>Dupuytren’s contracture </vt:lpstr>
      <vt:lpstr>What is it?</vt:lpstr>
      <vt:lpstr>PowerPoint Presentation</vt:lpstr>
      <vt:lpstr>PowerPoint Presentation</vt:lpstr>
      <vt:lpstr>Group read</vt:lpstr>
      <vt:lpstr>contraindications</vt:lpstr>
      <vt:lpstr>Osteoporosis </vt:lpstr>
      <vt:lpstr>What is it?</vt:lpstr>
      <vt:lpstr>PowerPoint Presentation</vt:lpstr>
      <vt:lpstr>cause</vt:lpstr>
      <vt:lpstr>Risk factors</vt:lpstr>
      <vt:lpstr>Symptom picture</vt:lpstr>
      <vt:lpstr>contraindications</vt:lpstr>
      <vt:lpstr>massage</vt:lpstr>
      <vt:lpstr>Diabetes </vt:lpstr>
      <vt:lpstr>What is it?</vt:lpstr>
      <vt:lpstr>Type 1</vt:lpstr>
      <vt:lpstr>Type 2</vt:lpstr>
      <vt:lpstr>What is gestational diabetes?</vt:lpstr>
      <vt:lpstr>What are the complications of diabetes?</vt:lpstr>
      <vt:lpstr>Risk factors type 1</vt:lpstr>
      <vt:lpstr>Risk factors type 2</vt:lpstr>
      <vt:lpstr>complications</vt:lpstr>
      <vt:lpstr>Group read</vt:lpstr>
      <vt:lpstr>Group work</vt:lpstr>
      <vt:lpstr>cancer</vt:lpstr>
      <vt:lpstr>What is it?</vt:lpstr>
      <vt:lpstr>The naming </vt:lpstr>
      <vt:lpstr>causes</vt:lpstr>
      <vt:lpstr>Carcinogens </vt:lpstr>
      <vt:lpstr>Causes cont…</vt:lpstr>
      <vt:lpstr>Medical treatment</vt:lpstr>
      <vt:lpstr>Medical treatment cont…</vt:lpstr>
      <vt:lpstr>Group read</vt:lpstr>
      <vt:lpstr>treatment</vt:lpstr>
      <vt:lpstr>Common types of cancer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Systemic conditions</dc:title>
  <dc:creator>Dallas Rosteski</dc:creator>
  <cp:lastModifiedBy>Erika Serson</cp:lastModifiedBy>
  <cp:revision>36</cp:revision>
  <dcterms:created xsi:type="dcterms:W3CDTF">2017-09-28T16:00:20Z</dcterms:created>
  <dcterms:modified xsi:type="dcterms:W3CDTF">2021-10-13T20:24:56Z</dcterms:modified>
</cp:coreProperties>
</file>