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9" r:id="rId5"/>
    <p:sldId id="259" r:id="rId6"/>
    <p:sldId id="260" r:id="rId7"/>
    <p:sldId id="261" r:id="rId8"/>
    <p:sldId id="262" r:id="rId9"/>
    <p:sldId id="263" r:id="rId10"/>
    <p:sldId id="264" r:id="rId11"/>
    <p:sldId id="265" r:id="rId12"/>
    <p:sldId id="266" r:id="rId13"/>
    <p:sldId id="270" r:id="rId14"/>
    <p:sldId id="267" r:id="rId15"/>
    <p:sldId id="26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7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7/9/2018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7/9/2018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7/9/2018</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7/9/2018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4FDABE-0F36-4CD2-886B-84547FE3D4E6}"/>
              </a:ext>
            </a:extLst>
          </p:cNvPr>
          <p:cNvPicPr>
            <a:picLocks noChangeAspect="1"/>
          </p:cNvPicPr>
          <p:nvPr/>
        </p:nvPicPr>
        <p:blipFill>
          <a:blip r:embed="rId2"/>
          <a:stretch>
            <a:fillRect/>
          </a:stretch>
        </p:blipFill>
        <p:spPr>
          <a:xfrm>
            <a:off x="2870205" y="934222"/>
            <a:ext cx="4519559" cy="3299450"/>
          </a:xfrm>
          <a:prstGeom prst="rect">
            <a:avLst/>
          </a:prstGeom>
        </p:spPr>
      </p:pic>
      <p:sp>
        <p:nvSpPr>
          <p:cNvPr id="2" name="Title 1">
            <a:extLst>
              <a:ext uri="{FF2B5EF4-FFF2-40B4-BE49-F238E27FC236}">
                <a16:creationId xmlns:a16="http://schemas.microsoft.com/office/drawing/2014/main" id="{CDDF468D-22EC-406C-8009-1A3A888DE28A}"/>
              </a:ext>
            </a:extLst>
          </p:cNvPr>
          <p:cNvSpPr>
            <a:spLocks noGrp="1"/>
          </p:cNvSpPr>
          <p:nvPr>
            <p:ph type="ctrTitle"/>
          </p:nvPr>
        </p:nvSpPr>
        <p:spPr>
          <a:xfrm>
            <a:off x="985969" y="4553712"/>
            <a:ext cx="8288032" cy="1096316"/>
          </a:xfrm>
        </p:spPr>
        <p:txBody>
          <a:bodyPr>
            <a:normAutofit/>
          </a:bodyPr>
          <a:lstStyle/>
          <a:p>
            <a:pPr algn="ctr"/>
            <a:r>
              <a:rPr lang="en-CA" sz="4800" dirty="0">
                <a:solidFill>
                  <a:schemeClr val="tx1"/>
                </a:solidFill>
              </a:rPr>
              <a:t>HIV INFECTION &amp; AIDS</a:t>
            </a:r>
          </a:p>
        </p:txBody>
      </p:sp>
      <p:sp>
        <p:nvSpPr>
          <p:cNvPr id="3" name="Subtitle 2">
            <a:extLst>
              <a:ext uri="{FF2B5EF4-FFF2-40B4-BE49-F238E27FC236}">
                <a16:creationId xmlns:a16="http://schemas.microsoft.com/office/drawing/2014/main" id="{4F16474A-AC99-4CF0-AEA6-66C4A9DBBD3B}"/>
              </a:ext>
            </a:extLst>
          </p:cNvPr>
          <p:cNvSpPr>
            <a:spLocks noGrp="1"/>
          </p:cNvSpPr>
          <p:nvPr>
            <p:ph type="subTitle" idx="1"/>
          </p:nvPr>
        </p:nvSpPr>
        <p:spPr>
          <a:xfrm>
            <a:off x="985969" y="5650029"/>
            <a:ext cx="8288032" cy="469122"/>
          </a:xfrm>
        </p:spPr>
        <p:txBody>
          <a:bodyPr>
            <a:normAutofit/>
          </a:bodyPr>
          <a:lstStyle/>
          <a:p>
            <a:pPr algn="ctr"/>
            <a:r>
              <a:rPr lang="en-CA" dirty="0"/>
              <a:t>Fiona Rattray &amp; Linda Ludwig Pg.1033</a:t>
            </a:r>
            <a:endParaRPr lang="en-CA"/>
          </a:p>
        </p:txBody>
      </p:sp>
    </p:spTree>
    <p:extLst>
      <p:ext uri="{BB962C8B-B14F-4D97-AF65-F5344CB8AC3E}">
        <p14:creationId xmlns:p14="http://schemas.microsoft.com/office/powerpoint/2010/main" val="1001968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55563-4A7A-4AF3-9A00-0535ABCD4ED3}"/>
              </a:ext>
            </a:extLst>
          </p:cNvPr>
          <p:cNvSpPr>
            <a:spLocks noGrp="1"/>
          </p:cNvSpPr>
          <p:nvPr>
            <p:ph type="title"/>
          </p:nvPr>
        </p:nvSpPr>
        <p:spPr/>
        <p:txBody>
          <a:bodyPr/>
          <a:lstStyle/>
          <a:p>
            <a:pPr algn="ctr"/>
            <a:r>
              <a:rPr lang="en-CA" dirty="0">
                <a:solidFill>
                  <a:schemeClr val="tx1"/>
                </a:solidFill>
              </a:rPr>
              <a:t>HIV &amp; AIDS</a:t>
            </a:r>
          </a:p>
        </p:txBody>
      </p:sp>
      <p:sp>
        <p:nvSpPr>
          <p:cNvPr id="3" name="Content Placeholder 2">
            <a:extLst>
              <a:ext uri="{FF2B5EF4-FFF2-40B4-BE49-F238E27FC236}">
                <a16:creationId xmlns:a16="http://schemas.microsoft.com/office/drawing/2014/main" id="{76CF6EE3-601B-442C-972C-02E13B48E291}"/>
              </a:ext>
            </a:extLst>
          </p:cNvPr>
          <p:cNvSpPr>
            <a:spLocks noGrp="1"/>
          </p:cNvSpPr>
          <p:nvPr>
            <p:ph idx="1"/>
          </p:nvPr>
        </p:nvSpPr>
        <p:spPr/>
        <p:txBody>
          <a:bodyPr>
            <a:normAutofit fontScale="92500"/>
          </a:bodyPr>
          <a:lstStyle/>
          <a:p>
            <a:r>
              <a:rPr lang="en-CA" b="1" dirty="0"/>
              <a:t>HIV (human immunodeficiency virus) is the virus that causes AIDS (Acquired immune deficiency syndrome). </a:t>
            </a:r>
          </a:p>
          <a:p>
            <a:r>
              <a:rPr lang="en-CA" dirty="0"/>
              <a:t>The immune system is composed of specialized organs and cells that protect the body against infection and the growth of malignant cells. </a:t>
            </a:r>
          </a:p>
          <a:p>
            <a:r>
              <a:rPr lang="en-CA" dirty="0"/>
              <a:t>Lymphocytes are small white blood cells, the primary cells of the immune system. </a:t>
            </a:r>
          </a:p>
          <a:p>
            <a:r>
              <a:rPr lang="en-CA" dirty="0"/>
              <a:t>They are divided into T-lymphocytes (T-cells), originating in the Thymus. T-cells control viral infection by recognizing antigens on the surface of macrophages. A subset if these cells is called T-4, T-helper, or CD4 cells.</a:t>
            </a:r>
          </a:p>
          <a:p>
            <a:r>
              <a:rPr lang="en-CA" dirty="0"/>
              <a:t>B-cells which mature in the bone marrow. B-cells eliminate bacteria and their toxins by producing anti-bodies.</a:t>
            </a:r>
          </a:p>
          <a:p>
            <a:r>
              <a:rPr lang="en-CA" dirty="0"/>
              <a:t>Remaining lymphocytes are called natural killer cells. Natural killer cells rapidly identify and destroy virus-infected cells and tumor cells.</a:t>
            </a:r>
          </a:p>
          <a:p>
            <a:endParaRPr lang="en-CA" dirty="0"/>
          </a:p>
        </p:txBody>
      </p:sp>
    </p:spTree>
    <p:extLst>
      <p:ext uri="{BB962C8B-B14F-4D97-AF65-F5344CB8AC3E}">
        <p14:creationId xmlns:p14="http://schemas.microsoft.com/office/powerpoint/2010/main" val="3466100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B8C84-CCCA-4C0A-B494-F13C4D52A820}"/>
              </a:ext>
            </a:extLst>
          </p:cNvPr>
          <p:cNvSpPr>
            <a:spLocks noGrp="1"/>
          </p:cNvSpPr>
          <p:nvPr>
            <p:ph type="title"/>
          </p:nvPr>
        </p:nvSpPr>
        <p:spPr/>
        <p:txBody>
          <a:bodyPr/>
          <a:lstStyle/>
          <a:p>
            <a:pPr algn="ctr"/>
            <a:r>
              <a:rPr lang="en-CA" dirty="0">
                <a:solidFill>
                  <a:schemeClr val="tx1"/>
                </a:solidFill>
              </a:rPr>
              <a:t>HIV &amp; AIDS</a:t>
            </a:r>
          </a:p>
        </p:txBody>
      </p:sp>
      <p:sp>
        <p:nvSpPr>
          <p:cNvPr id="3" name="Content Placeholder 2">
            <a:extLst>
              <a:ext uri="{FF2B5EF4-FFF2-40B4-BE49-F238E27FC236}">
                <a16:creationId xmlns:a16="http://schemas.microsoft.com/office/drawing/2014/main" id="{184E3B3C-78BF-427A-93FA-A88E140477F6}"/>
              </a:ext>
            </a:extLst>
          </p:cNvPr>
          <p:cNvSpPr>
            <a:spLocks noGrp="1"/>
          </p:cNvSpPr>
          <p:nvPr>
            <p:ph idx="1"/>
          </p:nvPr>
        </p:nvSpPr>
        <p:spPr/>
        <p:txBody>
          <a:bodyPr>
            <a:normAutofit fontScale="92500" lnSpcReduction="10000"/>
          </a:bodyPr>
          <a:lstStyle/>
          <a:p>
            <a:r>
              <a:rPr lang="en-CA" dirty="0"/>
              <a:t>First recognized in 1981, HIV is the most common acquired immune deficiency condition in the world today. The virus selectively infects the T-helper cells, destroying them. </a:t>
            </a:r>
          </a:p>
          <a:p>
            <a:r>
              <a:rPr lang="en-CA" dirty="0"/>
              <a:t>Over time the weakened immune system is vulnerable to opportunistic infections and other conditions. </a:t>
            </a:r>
          </a:p>
          <a:p>
            <a:r>
              <a:rPr lang="en-CA" b="1" u="sng" dirty="0"/>
              <a:t>Cervical cancer: </a:t>
            </a:r>
            <a:r>
              <a:rPr lang="en-CA" dirty="0"/>
              <a:t>which occurs the HIV infected women at a rate of 5x higher than in other woman. </a:t>
            </a:r>
          </a:p>
          <a:p>
            <a:r>
              <a:rPr lang="en-CA" b="1" u="sng" dirty="0"/>
              <a:t>Cryptococcus neoformans</a:t>
            </a:r>
            <a:r>
              <a:rPr lang="en-CA" dirty="0"/>
              <a:t>: which is yeast that causes meningitis, fever, and severe secondary headaches.</a:t>
            </a:r>
          </a:p>
          <a:p>
            <a:r>
              <a:rPr lang="en-CA" b="1" u="sng" dirty="0"/>
              <a:t>Cytomegalovirus</a:t>
            </a:r>
            <a:r>
              <a:rPr lang="en-CA" dirty="0"/>
              <a:t>: which is an opportunistic infection causing fever, sore throat, fatigue, mm pain, and swollen lymph nodes. </a:t>
            </a:r>
          </a:p>
          <a:p>
            <a:r>
              <a:rPr lang="en-CA" b="1" u="sng" dirty="0"/>
              <a:t>Kaposi’s Sarcoma</a:t>
            </a:r>
            <a:r>
              <a:rPr lang="en-CA" dirty="0"/>
              <a:t>: which is cancer of the capillaries. Lesions start small, purple, raised patches, often on the legs.</a:t>
            </a:r>
          </a:p>
        </p:txBody>
      </p:sp>
    </p:spTree>
    <p:extLst>
      <p:ext uri="{BB962C8B-B14F-4D97-AF65-F5344CB8AC3E}">
        <p14:creationId xmlns:p14="http://schemas.microsoft.com/office/powerpoint/2010/main" val="2040492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4" descr="A close up of a tattoo&#10;&#10;Description generated with high confidence">
            <a:extLst>
              <a:ext uri="{FF2B5EF4-FFF2-40B4-BE49-F238E27FC236}">
                <a16:creationId xmlns:a16="http://schemas.microsoft.com/office/drawing/2014/main" id="{6AE36D52-6888-4B50-B286-33150440E7BC}"/>
              </a:ext>
            </a:extLst>
          </p:cNvPr>
          <p:cNvPicPr>
            <a:picLocks noChangeAspect="1"/>
          </p:cNvPicPr>
          <p:nvPr/>
        </p:nvPicPr>
        <p:blipFill>
          <a:blip r:embed="rId2"/>
          <a:stretch>
            <a:fillRect/>
          </a:stretch>
        </p:blipFill>
        <p:spPr>
          <a:xfrm>
            <a:off x="641180" y="1280639"/>
            <a:ext cx="6410084" cy="4310781"/>
          </a:xfrm>
          <a:prstGeom prst="rect">
            <a:avLst/>
          </a:prstGeom>
        </p:spPr>
      </p:pic>
      <p:sp>
        <p:nvSpPr>
          <p:cNvPr id="23" name="Rectangle 22">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3" descr="A close up of a pizza&#10;&#10;Description generated with high confidence">
            <a:extLst>
              <a:ext uri="{FF2B5EF4-FFF2-40B4-BE49-F238E27FC236}">
                <a16:creationId xmlns:a16="http://schemas.microsoft.com/office/drawing/2014/main" id="{3AB1D3ED-4FF3-441C-BBD4-D470E758BBEB}"/>
              </a:ext>
            </a:extLst>
          </p:cNvPr>
          <p:cNvPicPr>
            <a:picLocks noChangeAspect="1"/>
          </p:cNvPicPr>
          <p:nvPr/>
        </p:nvPicPr>
        <p:blipFill>
          <a:blip r:embed="rId3"/>
          <a:stretch>
            <a:fillRect/>
          </a:stretch>
        </p:blipFill>
        <p:spPr>
          <a:xfrm>
            <a:off x="7695873" y="801909"/>
            <a:ext cx="3854945" cy="2158769"/>
          </a:xfrm>
          <a:prstGeom prst="rect">
            <a:avLst/>
          </a:prstGeom>
        </p:spPr>
      </p:pic>
      <p:sp>
        <p:nvSpPr>
          <p:cNvPr id="25" name="Rectangle 24">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Content Placeholder 10" descr="A close up of a person&#10;&#10;Description generated with high confidence">
            <a:extLst>
              <a:ext uri="{FF2B5EF4-FFF2-40B4-BE49-F238E27FC236}">
                <a16:creationId xmlns:a16="http://schemas.microsoft.com/office/drawing/2014/main" id="{FC23037C-508D-4BF5-9FA2-CF6F8D8A20F7}"/>
              </a:ext>
            </a:extLst>
          </p:cNvPr>
          <p:cNvPicPr>
            <a:picLocks noChangeAspect="1"/>
          </p:cNvPicPr>
          <p:nvPr/>
        </p:nvPicPr>
        <p:blipFill>
          <a:blip r:embed="rId4"/>
          <a:stretch>
            <a:fillRect/>
          </a:stretch>
        </p:blipFill>
        <p:spPr>
          <a:xfrm>
            <a:off x="7695873" y="4078097"/>
            <a:ext cx="3854945" cy="1811824"/>
          </a:xfrm>
          <a:prstGeom prst="rect">
            <a:avLst/>
          </a:prstGeom>
        </p:spPr>
      </p:pic>
    </p:spTree>
    <p:extLst>
      <p:ext uri="{BB962C8B-B14F-4D97-AF65-F5344CB8AC3E}">
        <p14:creationId xmlns:p14="http://schemas.microsoft.com/office/powerpoint/2010/main" val="1312048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clothing&#10;&#10;Description generated with very high confidence">
            <a:extLst>
              <a:ext uri="{FF2B5EF4-FFF2-40B4-BE49-F238E27FC236}">
                <a16:creationId xmlns:a16="http://schemas.microsoft.com/office/drawing/2014/main" id="{C887CFE2-D93F-447F-B8D3-EC42A3DB23B2}"/>
              </a:ext>
            </a:extLst>
          </p:cNvPr>
          <p:cNvPicPr>
            <a:picLocks noChangeAspect="1"/>
          </p:cNvPicPr>
          <p:nvPr/>
        </p:nvPicPr>
        <p:blipFill>
          <a:blip r:embed="rId2"/>
          <a:stretch>
            <a:fillRect/>
          </a:stretch>
        </p:blipFill>
        <p:spPr>
          <a:xfrm>
            <a:off x="803878" y="2039256"/>
            <a:ext cx="3861905" cy="2616440"/>
          </a:xfrm>
          <a:prstGeom prst="rect">
            <a:avLst/>
          </a:prstGeom>
        </p:spPr>
      </p:pic>
      <p:sp>
        <p:nvSpPr>
          <p:cNvPr id="2" name="Title 1">
            <a:extLst>
              <a:ext uri="{FF2B5EF4-FFF2-40B4-BE49-F238E27FC236}">
                <a16:creationId xmlns:a16="http://schemas.microsoft.com/office/drawing/2014/main" id="{5AD4F082-1311-4911-BF63-D869957E99C8}"/>
              </a:ext>
            </a:extLst>
          </p:cNvPr>
          <p:cNvSpPr>
            <a:spLocks noGrp="1"/>
          </p:cNvSpPr>
          <p:nvPr>
            <p:ph type="title"/>
          </p:nvPr>
        </p:nvSpPr>
        <p:spPr>
          <a:xfrm>
            <a:off x="4997309" y="609600"/>
            <a:ext cx="4276692" cy="1320800"/>
          </a:xfrm>
        </p:spPr>
        <p:txBody>
          <a:bodyPr anchor="ctr">
            <a:normAutofit/>
          </a:bodyPr>
          <a:lstStyle/>
          <a:p>
            <a:pPr algn="ctr"/>
            <a:r>
              <a:rPr lang="en-CA" dirty="0">
                <a:solidFill>
                  <a:schemeClr val="tx1"/>
                </a:solidFill>
              </a:rPr>
              <a:t>HIV &amp; AIDS</a:t>
            </a:r>
          </a:p>
        </p:txBody>
      </p:sp>
      <p:sp>
        <p:nvSpPr>
          <p:cNvPr id="3" name="Content Placeholder 2">
            <a:extLst>
              <a:ext uri="{FF2B5EF4-FFF2-40B4-BE49-F238E27FC236}">
                <a16:creationId xmlns:a16="http://schemas.microsoft.com/office/drawing/2014/main" id="{DF61832A-53FA-420F-B1B2-77736479F8A8}"/>
              </a:ext>
            </a:extLst>
          </p:cNvPr>
          <p:cNvSpPr>
            <a:spLocks noGrp="1"/>
          </p:cNvSpPr>
          <p:nvPr>
            <p:ph idx="1"/>
          </p:nvPr>
        </p:nvSpPr>
        <p:spPr>
          <a:xfrm>
            <a:off x="4985823" y="2160589"/>
            <a:ext cx="4285176" cy="3768573"/>
          </a:xfrm>
        </p:spPr>
        <p:txBody>
          <a:bodyPr>
            <a:normAutofit/>
          </a:bodyPr>
          <a:lstStyle/>
          <a:p>
            <a:r>
              <a:rPr lang="en-CA" sz="1700" b="1" u="sng" dirty="0"/>
              <a:t>Lymphoma</a:t>
            </a:r>
            <a:r>
              <a:rPr lang="en-CA" sz="1700" dirty="0"/>
              <a:t>: Cancer of the lymphatic system. With HIV, the lymphoma often involves the central nervous system.</a:t>
            </a:r>
          </a:p>
          <a:p>
            <a:r>
              <a:rPr lang="en-CA" sz="1700" b="1" u="sng" dirty="0"/>
              <a:t>Tuberculosis:</a:t>
            </a:r>
            <a:r>
              <a:rPr lang="en-CA" sz="1700" dirty="0"/>
              <a:t> which is an opportunistic bacterial infection affecting the lungs and different areas of the body. Coughing, malaise, fatigue, and night sweats may occur. </a:t>
            </a:r>
          </a:p>
          <a:p>
            <a:r>
              <a:rPr lang="en-CA" sz="1700" b="1" u="sng" dirty="0"/>
              <a:t>Wasting syndrome: </a:t>
            </a:r>
            <a:r>
              <a:rPr lang="en-CA" sz="1700" dirty="0"/>
              <a:t>which is diarrhea, fever, chronic weakness, severe weight loss, and loss of muscle mass in the absence of other infections. </a:t>
            </a:r>
          </a:p>
        </p:txBody>
      </p:sp>
    </p:spTree>
    <p:extLst>
      <p:ext uri="{BB962C8B-B14F-4D97-AF65-F5344CB8AC3E}">
        <p14:creationId xmlns:p14="http://schemas.microsoft.com/office/powerpoint/2010/main" val="3086213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DCD91-2AC4-4D6E-A7FA-861B1005D360}"/>
              </a:ext>
            </a:extLst>
          </p:cNvPr>
          <p:cNvSpPr>
            <a:spLocks noGrp="1"/>
          </p:cNvSpPr>
          <p:nvPr>
            <p:ph type="title"/>
          </p:nvPr>
        </p:nvSpPr>
        <p:spPr/>
        <p:txBody>
          <a:bodyPr/>
          <a:lstStyle/>
          <a:p>
            <a:pPr algn="ctr"/>
            <a:r>
              <a:rPr lang="en-CA" dirty="0">
                <a:solidFill>
                  <a:schemeClr val="tx1"/>
                </a:solidFill>
              </a:rPr>
              <a:t>HIV TRANSMISSION</a:t>
            </a:r>
          </a:p>
        </p:txBody>
      </p:sp>
      <p:sp>
        <p:nvSpPr>
          <p:cNvPr id="3" name="Content Placeholder 2">
            <a:extLst>
              <a:ext uri="{FF2B5EF4-FFF2-40B4-BE49-F238E27FC236}">
                <a16:creationId xmlns:a16="http://schemas.microsoft.com/office/drawing/2014/main" id="{6A2AE362-74EF-4A13-967A-9C5987F1BEEA}"/>
              </a:ext>
            </a:extLst>
          </p:cNvPr>
          <p:cNvSpPr>
            <a:spLocks noGrp="1"/>
          </p:cNvSpPr>
          <p:nvPr>
            <p:ph idx="1"/>
          </p:nvPr>
        </p:nvSpPr>
        <p:spPr>
          <a:xfrm>
            <a:off x="677334" y="1397001"/>
            <a:ext cx="8596668" cy="4644362"/>
          </a:xfrm>
        </p:spPr>
        <p:txBody>
          <a:bodyPr>
            <a:normAutofit/>
          </a:bodyPr>
          <a:lstStyle/>
          <a:p>
            <a:r>
              <a:rPr lang="en-CA" dirty="0"/>
              <a:t>HIV is a fragile virus that does not survive outside the body. </a:t>
            </a:r>
          </a:p>
          <a:p>
            <a:r>
              <a:rPr lang="en-CA" dirty="0"/>
              <a:t>It is </a:t>
            </a:r>
            <a:r>
              <a:rPr lang="en-CA" b="1" u="sng" dirty="0"/>
              <a:t>not </a:t>
            </a:r>
            <a:r>
              <a:rPr lang="en-CA" dirty="0"/>
              <a:t>transmitted through casual contact such as touching or sharing eating utensils, nor it is airborne.</a:t>
            </a:r>
          </a:p>
          <a:p>
            <a:r>
              <a:rPr lang="en-CA" dirty="0"/>
              <a:t>The virus cannot pass through skin that has no cuts or abrasions.</a:t>
            </a:r>
          </a:p>
          <a:p>
            <a:r>
              <a:rPr lang="en-CA" dirty="0"/>
              <a:t>It is not passed along through a mosquito bite. </a:t>
            </a:r>
          </a:p>
          <a:p>
            <a:r>
              <a:rPr lang="en-CA" dirty="0"/>
              <a:t>A person must preform certain actions that allow sufficient quantities of HIV into the blood stream from the body fluids of someone who has HIV.</a:t>
            </a:r>
          </a:p>
          <a:p>
            <a:r>
              <a:rPr lang="en-CA" dirty="0"/>
              <a:t>Actions include: unprotected sexual intercourse, sharing of intravenous needles, and transfusion of unscreened, infected blood and blood products. </a:t>
            </a:r>
          </a:p>
          <a:p>
            <a:r>
              <a:rPr lang="en-CA" dirty="0"/>
              <a:t>There a four body fluids that contain HIV in sufficient quantities to cause infection. Blood, semen, vaginal secretions, and breast milk. </a:t>
            </a:r>
          </a:p>
          <a:p>
            <a:r>
              <a:rPr lang="en-CA" dirty="0"/>
              <a:t>Urine, sweat, tears, and saliva do not contain enough of the virus to infect a person.</a:t>
            </a:r>
          </a:p>
        </p:txBody>
      </p:sp>
    </p:spTree>
    <p:extLst>
      <p:ext uri="{BB962C8B-B14F-4D97-AF65-F5344CB8AC3E}">
        <p14:creationId xmlns:p14="http://schemas.microsoft.com/office/powerpoint/2010/main" val="463491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C551C-50A6-4807-BFF4-263666382FFB}"/>
              </a:ext>
            </a:extLst>
          </p:cNvPr>
          <p:cNvSpPr>
            <a:spLocks noGrp="1"/>
          </p:cNvSpPr>
          <p:nvPr>
            <p:ph type="title"/>
          </p:nvPr>
        </p:nvSpPr>
        <p:spPr/>
        <p:txBody>
          <a:bodyPr/>
          <a:lstStyle/>
          <a:p>
            <a:pPr algn="ctr"/>
            <a:r>
              <a:rPr lang="en-CA" dirty="0">
                <a:solidFill>
                  <a:schemeClr val="tx1"/>
                </a:solidFill>
              </a:rPr>
              <a:t>HIV/AIDS STATISTICS</a:t>
            </a:r>
          </a:p>
        </p:txBody>
      </p:sp>
      <p:sp>
        <p:nvSpPr>
          <p:cNvPr id="3" name="Content Placeholder 2">
            <a:extLst>
              <a:ext uri="{FF2B5EF4-FFF2-40B4-BE49-F238E27FC236}">
                <a16:creationId xmlns:a16="http://schemas.microsoft.com/office/drawing/2014/main" id="{75192E17-7B6B-410E-A9FA-C0E4E48BDF40}"/>
              </a:ext>
            </a:extLst>
          </p:cNvPr>
          <p:cNvSpPr>
            <a:spLocks noGrp="1"/>
          </p:cNvSpPr>
          <p:nvPr>
            <p:ph idx="1"/>
          </p:nvPr>
        </p:nvSpPr>
        <p:spPr/>
        <p:txBody>
          <a:bodyPr/>
          <a:lstStyle/>
          <a:p>
            <a:r>
              <a:rPr lang="en-CA" dirty="0"/>
              <a:t>More than 95% of HIV-infected people live in developing countries. </a:t>
            </a:r>
          </a:p>
          <a:p>
            <a:r>
              <a:rPr lang="en-CA" dirty="0"/>
              <a:t>33.4 million are infected with HIV. </a:t>
            </a:r>
          </a:p>
          <a:p>
            <a:r>
              <a:rPr lang="en-CA" dirty="0"/>
              <a:t>Deaths are amongst young adults, the reproductive and economic impact of HIV/AIDS is enormous. </a:t>
            </a:r>
          </a:p>
          <a:p>
            <a:r>
              <a:rPr lang="en-CA" dirty="0"/>
              <a:t>Globally 43 % are women of all adults living with HIV.</a:t>
            </a:r>
          </a:p>
          <a:p>
            <a:r>
              <a:rPr lang="en-CA" dirty="0"/>
              <a:t>If a mother has HIV, there is 25% chance that her baby will be infected. </a:t>
            </a:r>
          </a:p>
          <a:p>
            <a:r>
              <a:rPr lang="en-CA" dirty="0"/>
              <a:t>Most infections with HIV occurred in young people between ages 15-24 years of age. </a:t>
            </a:r>
          </a:p>
          <a:p>
            <a:r>
              <a:rPr lang="en-CA" dirty="0"/>
              <a:t>HIV is commonly thought of in North America and Europe as affecting primarily gay or bisexual men, in most of the developing world it primarily affects heterosexual men and women. </a:t>
            </a:r>
          </a:p>
        </p:txBody>
      </p:sp>
    </p:spTree>
    <p:extLst>
      <p:ext uri="{BB962C8B-B14F-4D97-AF65-F5344CB8AC3E}">
        <p14:creationId xmlns:p14="http://schemas.microsoft.com/office/powerpoint/2010/main" val="2313472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019F3-E93F-4FFF-BA32-4C3388146BB4}"/>
              </a:ext>
            </a:extLst>
          </p:cNvPr>
          <p:cNvSpPr>
            <a:spLocks noGrp="1"/>
          </p:cNvSpPr>
          <p:nvPr>
            <p:ph type="title"/>
          </p:nvPr>
        </p:nvSpPr>
        <p:spPr/>
        <p:txBody>
          <a:bodyPr/>
          <a:lstStyle/>
          <a:p>
            <a:pPr algn="ctr"/>
            <a:r>
              <a:rPr lang="en-CA" dirty="0">
                <a:solidFill>
                  <a:schemeClr val="tx1"/>
                </a:solidFill>
              </a:rPr>
              <a:t>THE POTENTIAL STIGMA OF HIV &amp; AIDS</a:t>
            </a:r>
          </a:p>
        </p:txBody>
      </p:sp>
      <p:sp>
        <p:nvSpPr>
          <p:cNvPr id="3" name="Content Placeholder 2">
            <a:extLst>
              <a:ext uri="{FF2B5EF4-FFF2-40B4-BE49-F238E27FC236}">
                <a16:creationId xmlns:a16="http://schemas.microsoft.com/office/drawing/2014/main" id="{5255EABF-238F-47AF-B06E-213CB695C0F8}"/>
              </a:ext>
            </a:extLst>
          </p:cNvPr>
          <p:cNvSpPr>
            <a:spLocks noGrp="1"/>
          </p:cNvSpPr>
          <p:nvPr>
            <p:ph idx="1"/>
          </p:nvPr>
        </p:nvSpPr>
        <p:spPr/>
        <p:txBody>
          <a:bodyPr>
            <a:normAutofit/>
          </a:bodyPr>
          <a:lstStyle/>
          <a:p>
            <a:r>
              <a:rPr lang="en-CA" sz="2000" dirty="0"/>
              <a:t>The origin of HIV and how it causes AIDS is not completely understood, and due to its method of transmission and who gets it, a lot of misinformation has surrounded HIV/AIDS. </a:t>
            </a:r>
          </a:p>
          <a:p>
            <a:r>
              <a:rPr lang="en-CA" sz="2000" dirty="0"/>
              <a:t>The search for a cure has lead to myths of blame, quilt, and denial. </a:t>
            </a:r>
          </a:p>
          <a:p>
            <a:r>
              <a:rPr lang="en-CA" sz="2000" dirty="0"/>
              <a:t>People wit HIV/AIDS may feel isolated, afraid, and lonely. Depression and anger, as well it may not be possible for the person to talk about the illness. Potential rejection and discrimination from family, friends, neighbours, and employers.  </a:t>
            </a:r>
          </a:p>
        </p:txBody>
      </p:sp>
    </p:spTree>
    <p:extLst>
      <p:ext uri="{BB962C8B-B14F-4D97-AF65-F5344CB8AC3E}">
        <p14:creationId xmlns:p14="http://schemas.microsoft.com/office/powerpoint/2010/main" val="2756475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DBD-4CC7-4EFF-91C7-7539545461A8}"/>
              </a:ext>
            </a:extLst>
          </p:cNvPr>
          <p:cNvSpPr>
            <a:spLocks noGrp="1"/>
          </p:cNvSpPr>
          <p:nvPr>
            <p:ph type="title"/>
          </p:nvPr>
        </p:nvSpPr>
        <p:spPr/>
        <p:txBody>
          <a:bodyPr/>
          <a:lstStyle/>
          <a:p>
            <a:pPr algn="ctr"/>
            <a:r>
              <a:rPr lang="en-CA" dirty="0">
                <a:solidFill>
                  <a:schemeClr val="tx1"/>
                </a:solidFill>
              </a:rPr>
              <a:t>CAUSE, CONTRIBUTING FACTORS &amp; MEDICAL TREATMENT</a:t>
            </a:r>
          </a:p>
        </p:txBody>
      </p:sp>
      <p:sp>
        <p:nvSpPr>
          <p:cNvPr id="3" name="Content Placeholder 2">
            <a:extLst>
              <a:ext uri="{FF2B5EF4-FFF2-40B4-BE49-F238E27FC236}">
                <a16:creationId xmlns:a16="http://schemas.microsoft.com/office/drawing/2014/main" id="{857084E4-C328-4C6C-BE4B-26F9D2B61981}"/>
              </a:ext>
            </a:extLst>
          </p:cNvPr>
          <p:cNvSpPr>
            <a:spLocks noGrp="1"/>
          </p:cNvSpPr>
          <p:nvPr>
            <p:ph idx="1"/>
          </p:nvPr>
        </p:nvSpPr>
        <p:spPr/>
        <p:txBody>
          <a:bodyPr/>
          <a:lstStyle/>
          <a:p>
            <a:r>
              <a:rPr lang="en-CA" dirty="0"/>
              <a:t>The cause of HIV infection/AIDS is a retrovirus. </a:t>
            </a:r>
          </a:p>
          <a:p>
            <a:r>
              <a:rPr lang="en-CA" dirty="0"/>
              <a:t>Contributing factors to the rate of HIV infection include infections such as hepatitis B, stress, and poor nutrition. </a:t>
            </a:r>
          </a:p>
          <a:p>
            <a:r>
              <a:rPr lang="en-CA" dirty="0"/>
              <a:t>Medically, HIV is diagnosed through lab tests which assess for antibodies to the virus. </a:t>
            </a:r>
          </a:p>
          <a:p>
            <a:r>
              <a:rPr lang="en-CA" dirty="0"/>
              <a:t>If an HIV positive status is revealed, a series of tests are recommended to determine the persons baseline of health. </a:t>
            </a:r>
          </a:p>
          <a:p>
            <a:r>
              <a:rPr lang="en-CA" dirty="0"/>
              <a:t>Medication, anti-HIV drugs inhibit the ability of the virus to replicate itself.</a:t>
            </a:r>
          </a:p>
          <a:p>
            <a:r>
              <a:rPr lang="en-CA" dirty="0"/>
              <a:t>While HIV/AIDS is fully preventable, no cure exists. HIV treatment and clinical science are constantly changing; there is still a lot that is not known. </a:t>
            </a:r>
          </a:p>
        </p:txBody>
      </p:sp>
    </p:spTree>
    <p:extLst>
      <p:ext uri="{BB962C8B-B14F-4D97-AF65-F5344CB8AC3E}">
        <p14:creationId xmlns:p14="http://schemas.microsoft.com/office/powerpoint/2010/main" val="2443688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9617D-9B65-4E99-A5DE-6000698DAE62}"/>
              </a:ext>
            </a:extLst>
          </p:cNvPr>
          <p:cNvSpPr>
            <a:spLocks noGrp="1"/>
          </p:cNvSpPr>
          <p:nvPr>
            <p:ph type="title"/>
          </p:nvPr>
        </p:nvSpPr>
        <p:spPr/>
        <p:txBody>
          <a:bodyPr/>
          <a:lstStyle/>
          <a:p>
            <a:pPr algn="ctr"/>
            <a:r>
              <a:rPr lang="en-CA" dirty="0">
                <a:solidFill>
                  <a:schemeClr val="tx1"/>
                </a:solidFill>
              </a:rPr>
              <a:t>MASSAGE &amp; HIV</a:t>
            </a:r>
          </a:p>
        </p:txBody>
      </p:sp>
      <p:sp>
        <p:nvSpPr>
          <p:cNvPr id="3" name="Content Placeholder 2">
            <a:extLst>
              <a:ext uri="{FF2B5EF4-FFF2-40B4-BE49-F238E27FC236}">
                <a16:creationId xmlns:a16="http://schemas.microsoft.com/office/drawing/2014/main" id="{9E68C79A-F6A7-40D0-BE10-E9A130FF8C2B}"/>
              </a:ext>
            </a:extLst>
          </p:cNvPr>
          <p:cNvSpPr>
            <a:spLocks noGrp="1"/>
          </p:cNvSpPr>
          <p:nvPr>
            <p:ph idx="1"/>
          </p:nvPr>
        </p:nvSpPr>
        <p:spPr/>
        <p:txBody>
          <a:bodyPr>
            <a:normAutofit/>
          </a:bodyPr>
          <a:lstStyle/>
          <a:p>
            <a:r>
              <a:rPr lang="en-CA" sz="2000" dirty="0"/>
              <a:t>Massage therapy is often for relaxation.</a:t>
            </a:r>
          </a:p>
          <a:p>
            <a:r>
              <a:rPr lang="en-CA" sz="2000" dirty="0"/>
              <a:t>Benefits from studies on the effects of massage therapy and HIV/AIDS showed that one month of daily massage increased the number and activity of natural killer cells in people who were HIV-positive, stimulating immunity. </a:t>
            </a:r>
          </a:p>
          <a:p>
            <a:r>
              <a:rPr lang="en-CA" sz="2000" dirty="0"/>
              <a:t>Lymphatic drainage is recommended for treatment of edema that develops secondary to Kaposi’s sarcoma. </a:t>
            </a:r>
          </a:p>
          <a:p>
            <a:r>
              <a:rPr lang="en-CA" sz="2000" dirty="0"/>
              <a:t>Massage therapy may help the HIV-positive person deal with feelings of loneliness, isolation and guilt. </a:t>
            </a:r>
          </a:p>
        </p:txBody>
      </p:sp>
    </p:spTree>
    <p:extLst>
      <p:ext uri="{BB962C8B-B14F-4D97-AF65-F5344CB8AC3E}">
        <p14:creationId xmlns:p14="http://schemas.microsoft.com/office/powerpoint/2010/main" val="2815148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64C79-D8B0-43D4-A57E-6867C3E436DC}"/>
              </a:ext>
            </a:extLst>
          </p:cNvPr>
          <p:cNvSpPr>
            <a:spLocks noGrp="1"/>
          </p:cNvSpPr>
          <p:nvPr>
            <p:ph type="title"/>
          </p:nvPr>
        </p:nvSpPr>
        <p:spPr/>
        <p:txBody>
          <a:bodyPr/>
          <a:lstStyle/>
          <a:p>
            <a:pPr algn="ctr"/>
            <a:r>
              <a:rPr lang="en-CA" dirty="0">
                <a:solidFill>
                  <a:schemeClr val="tx1"/>
                </a:solidFill>
              </a:rPr>
              <a:t>SYMPTOM PICTURE</a:t>
            </a:r>
          </a:p>
        </p:txBody>
      </p:sp>
      <p:sp>
        <p:nvSpPr>
          <p:cNvPr id="3" name="Content Placeholder 2">
            <a:extLst>
              <a:ext uri="{FF2B5EF4-FFF2-40B4-BE49-F238E27FC236}">
                <a16:creationId xmlns:a16="http://schemas.microsoft.com/office/drawing/2014/main" id="{D8362625-3E25-4BB5-A651-0A6AEC69CC96}"/>
              </a:ext>
            </a:extLst>
          </p:cNvPr>
          <p:cNvSpPr>
            <a:spLocks noGrp="1"/>
          </p:cNvSpPr>
          <p:nvPr>
            <p:ph idx="1"/>
          </p:nvPr>
        </p:nvSpPr>
        <p:spPr/>
        <p:txBody>
          <a:bodyPr>
            <a:normAutofit lnSpcReduction="10000"/>
          </a:bodyPr>
          <a:lstStyle/>
          <a:p>
            <a:r>
              <a:rPr lang="en-CA" dirty="0"/>
              <a:t>Initial HIV infection if often symptomless.  Some experience </a:t>
            </a:r>
            <a:r>
              <a:rPr lang="en-CA" b="1" dirty="0"/>
              <a:t>flu-like symptoms</a:t>
            </a:r>
            <a:r>
              <a:rPr lang="en-CA" dirty="0"/>
              <a:t>, such as night sweats, sore throat, mm P, headache and swollen lymph nodes when antibodies to the virus are being created. </a:t>
            </a:r>
          </a:p>
          <a:p>
            <a:r>
              <a:rPr lang="en-CA" dirty="0"/>
              <a:t>The infected person may continue to be asymptomatic for a long time. In some cases people with HIV continue to feel healthy for 10-15 years. During this period, the person with HIV is capable of infecting others. </a:t>
            </a:r>
          </a:p>
          <a:p>
            <a:r>
              <a:rPr lang="en-CA" dirty="0"/>
              <a:t>Blood tests at this point show that T-cell count (CD4) is decreasing and the amount of virus in the blood (or viral load) is increasing. </a:t>
            </a:r>
          </a:p>
          <a:p>
            <a:r>
              <a:rPr lang="en-CA" dirty="0"/>
              <a:t>The immune system is no longer able to fend off opportunistic infections. </a:t>
            </a:r>
          </a:p>
          <a:p>
            <a:r>
              <a:rPr lang="en-CA" dirty="0"/>
              <a:t>When the immune system is overwhelmed, the person begins to experience symptoms such as swollen lymph nodes, fatigue, recurrent fever, night sweats, diarrhea, decreased appetite, rapid weight loss, mouth sores, vaginal yeast infections, and changes in the menstrual cycle. </a:t>
            </a:r>
          </a:p>
        </p:txBody>
      </p:sp>
    </p:spTree>
    <p:extLst>
      <p:ext uri="{BB962C8B-B14F-4D97-AF65-F5344CB8AC3E}">
        <p14:creationId xmlns:p14="http://schemas.microsoft.com/office/powerpoint/2010/main" val="1545452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9D4AB-42DC-4B68-98AF-6BDD49B6928E}"/>
              </a:ext>
            </a:extLst>
          </p:cNvPr>
          <p:cNvSpPr>
            <a:spLocks noGrp="1"/>
          </p:cNvSpPr>
          <p:nvPr>
            <p:ph type="title"/>
          </p:nvPr>
        </p:nvSpPr>
        <p:spPr/>
        <p:txBody>
          <a:bodyPr/>
          <a:lstStyle/>
          <a:p>
            <a:pPr algn="ctr"/>
            <a:r>
              <a:rPr lang="en-CA" dirty="0">
                <a:solidFill>
                  <a:schemeClr val="tx1"/>
                </a:solidFill>
              </a:rPr>
              <a:t>SYMPTOM PICTURE</a:t>
            </a:r>
            <a:endParaRPr lang="en-CA" dirty="0"/>
          </a:p>
        </p:txBody>
      </p:sp>
      <p:sp>
        <p:nvSpPr>
          <p:cNvPr id="3" name="Content Placeholder 2">
            <a:extLst>
              <a:ext uri="{FF2B5EF4-FFF2-40B4-BE49-F238E27FC236}">
                <a16:creationId xmlns:a16="http://schemas.microsoft.com/office/drawing/2014/main" id="{89E6E142-D6D8-44FE-A59D-EB7CB67ACC46}"/>
              </a:ext>
            </a:extLst>
          </p:cNvPr>
          <p:cNvSpPr>
            <a:spLocks noGrp="1"/>
          </p:cNvSpPr>
          <p:nvPr>
            <p:ph idx="1"/>
          </p:nvPr>
        </p:nvSpPr>
        <p:spPr/>
        <p:txBody>
          <a:bodyPr>
            <a:normAutofit lnSpcReduction="10000"/>
          </a:bodyPr>
          <a:lstStyle/>
          <a:p>
            <a:r>
              <a:rPr lang="en-CA" dirty="0"/>
              <a:t>The symptoms that the person experience’s will depend on which opportunistic infection, present. </a:t>
            </a:r>
          </a:p>
          <a:p>
            <a:r>
              <a:rPr lang="en-CA" u="sng" dirty="0">
                <a:solidFill>
                  <a:schemeClr val="tx1"/>
                </a:solidFill>
              </a:rPr>
              <a:t>AIDS dementia </a:t>
            </a:r>
            <a:r>
              <a:rPr lang="en-CA" dirty="0"/>
              <a:t>may occur.</a:t>
            </a:r>
          </a:p>
          <a:p>
            <a:r>
              <a:rPr lang="en-CA" u="sng" dirty="0">
                <a:solidFill>
                  <a:schemeClr val="tx1"/>
                </a:solidFill>
              </a:rPr>
              <a:t>Peripheral neuropathies </a:t>
            </a:r>
            <a:r>
              <a:rPr lang="en-CA" dirty="0"/>
              <a:t>may result from HIV itself or from medication use. </a:t>
            </a:r>
          </a:p>
          <a:p>
            <a:r>
              <a:rPr lang="en-CA" u="sng" dirty="0">
                <a:solidFill>
                  <a:schemeClr val="tx1"/>
                </a:solidFill>
              </a:rPr>
              <a:t>Rheumatic manifestations </a:t>
            </a:r>
            <a:r>
              <a:rPr lang="en-CA" dirty="0"/>
              <a:t>of severe jt and muscle P may be present. HIV associated arthritis may intermittently affect knees, shoulders and elbows.</a:t>
            </a:r>
          </a:p>
          <a:p>
            <a:r>
              <a:rPr lang="en-CA" dirty="0"/>
              <a:t>There may be </a:t>
            </a:r>
            <a:r>
              <a:rPr lang="en-CA" b="1" dirty="0">
                <a:solidFill>
                  <a:schemeClr val="tx1"/>
                </a:solidFill>
              </a:rPr>
              <a:t>periods of relatively good health between bouts of serious illness.  </a:t>
            </a:r>
          </a:p>
          <a:p>
            <a:r>
              <a:rPr lang="en-CA" dirty="0"/>
              <a:t>Symptoms may come and go and vary in discomfort and severity. Although AIDS was once thought of as a fatal illness, not every person infected with HIV will become ill or die from AIDS-related illnesses. </a:t>
            </a:r>
          </a:p>
          <a:p>
            <a:r>
              <a:rPr lang="en-CA" dirty="0">
                <a:solidFill>
                  <a:srgbClr val="FF0000"/>
                </a:solidFill>
              </a:rPr>
              <a:t>**Please read observation and palpation on Pg.1039</a:t>
            </a:r>
          </a:p>
        </p:txBody>
      </p:sp>
    </p:spTree>
    <p:extLst>
      <p:ext uri="{BB962C8B-B14F-4D97-AF65-F5344CB8AC3E}">
        <p14:creationId xmlns:p14="http://schemas.microsoft.com/office/powerpoint/2010/main" val="3407950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CE0BA-37D9-4BA5-9243-7C030270C172}"/>
              </a:ext>
            </a:extLst>
          </p:cNvPr>
          <p:cNvSpPr>
            <a:spLocks noGrp="1"/>
          </p:cNvSpPr>
          <p:nvPr>
            <p:ph type="title"/>
          </p:nvPr>
        </p:nvSpPr>
        <p:spPr/>
        <p:txBody>
          <a:bodyPr/>
          <a:lstStyle/>
          <a:p>
            <a:pPr algn="ctr"/>
            <a:r>
              <a:rPr lang="en-CA" dirty="0">
                <a:solidFill>
                  <a:schemeClr val="tx1"/>
                </a:solidFill>
              </a:rPr>
              <a:t>CONTRAINDICATIONS</a:t>
            </a:r>
          </a:p>
        </p:txBody>
      </p:sp>
      <p:sp>
        <p:nvSpPr>
          <p:cNvPr id="3" name="Content Placeholder 2">
            <a:extLst>
              <a:ext uri="{FF2B5EF4-FFF2-40B4-BE49-F238E27FC236}">
                <a16:creationId xmlns:a16="http://schemas.microsoft.com/office/drawing/2014/main" id="{6A3C484F-7DDE-46C6-95DA-5D624FD01B07}"/>
              </a:ext>
            </a:extLst>
          </p:cNvPr>
          <p:cNvSpPr>
            <a:spLocks noGrp="1"/>
          </p:cNvSpPr>
          <p:nvPr>
            <p:ph idx="1"/>
          </p:nvPr>
        </p:nvSpPr>
        <p:spPr/>
        <p:txBody>
          <a:bodyPr/>
          <a:lstStyle/>
          <a:p>
            <a:r>
              <a:rPr lang="en-CA" dirty="0"/>
              <a:t>Do not massage over open lesions or over a tumor.</a:t>
            </a:r>
          </a:p>
          <a:p>
            <a:r>
              <a:rPr lang="en-CA" dirty="0"/>
              <a:t>General massage is CI’d with significant fever.</a:t>
            </a:r>
          </a:p>
          <a:p>
            <a:r>
              <a:rPr lang="en-CA" dirty="0"/>
              <a:t>Avoid working over the insertion site of an indwelling medication catheter if the client has such a device, often on the upper chest.</a:t>
            </a:r>
          </a:p>
          <a:p>
            <a:r>
              <a:rPr lang="en-CA" dirty="0"/>
              <a:t>Vinyl gloves are worn as usual if there are any cuts, sores, abrasions on the therapists hands or the clients body.</a:t>
            </a:r>
          </a:p>
          <a:p>
            <a:r>
              <a:rPr lang="en-CA" dirty="0"/>
              <a:t>Do not over treat a debilitated client with too long or vigorous a treatment.</a:t>
            </a:r>
          </a:p>
          <a:p>
            <a:r>
              <a:rPr lang="en-CA" dirty="0"/>
              <a:t>If the therapist has a contagious illness treating the client likely contraindicated until she is better. This protects the client from getting the illness. </a:t>
            </a:r>
          </a:p>
        </p:txBody>
      </p:sp>
    </p:spTree>
    <p:extLst>
      <p:ext uri="{BB962C8B-B14F-4D97-AF65-F5344CB8AC3E}">
        <p14:creationId xmlns:p14="http://schemas.microsoft.com/office/powerpoint/2010/main" val="2544700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035AA-2FB2-4ED6-9C7A-21512E99A85E}"/>
              </a:ext>
            </a:extLst>
          </p:cNvPr>
          <p:cNvSpPr>
            <a:spLocks noGrp="1"/>
          </p:cNvSpPr>
          <p:nvPr>
            <p:ph type="title"/>
          </p:nvPr>
        </p:nvSpPr>
        <p:spPr/>
        <p:txBody>
          <a:bodyPr/>
          <a:lstStyle/>
          <a:p>
            <a:pPr algn="ctr"/>
            <a:r>
              <a:rPr lang="en-CA" dirty="0">
                <a:solidFill>
                  <a:schemeClr val="tx1"/>
                </a:solidFill>
              </a:rPr>
              <a:t>TREATMENT</a:t>
            </a:r>
          </a:p>
        </p:txBody>
      </p:sp>
      <p:sp>
        <p:nvSpPr>
          <p:cNvPr id="3" name="Content Placeholder 2">
            <a:extLst>
              <a:ext uri="{FF2B5EF4-FFF2-40B4-BE49-F238E27FC236}">
                <a16:creationId xmlns:a16="http://schemas.microsoft.com/office/drawing/2014/main" id="{8459428E-4D8A-40D1-BDEF-FF79196B45B9}"/>
              </a:ext>
            </a:extLst>
          </p:cNvPr>
          <p:cNvSpPr>
            <a:spLocks noGrp="1"/>
          </p:cNvSpPr>
          <p:nvPr>
            <p:ph idx="1"/>
          </p:nvPr>
        </p:nvSpPr>
        <p:spPr/>
        <p:txBody>
          <a:bodyPr/>
          <a:lstStyle/>
          <a:p>
            <a:r>
              <a:rPr lang="en-CA" dirty="0"/>
              <a:t>The symptoms and medical treatment protocols are constantly changing, its important for the therapist to update herself on the client’s current symptom status and medication usage. Often the client is an expert on treatment protocols. </a:t>
            </a:r>
          </a:p>
          <a:p>
            <a:r>
              <a:rPr lang="en-CA" b="1" u="sng" dirty="0">
                <a:solidFill>
                  <a:schemeClr val="tx1"/>
                </a:solidFill>
              </a:rPr>
              <a:t>Positioning: </a:t>
            </a:r>
            <a:r>
              <a:rPr lang="en-CA" dirty="0"/>
              <a:t>Prone, side lying, or supine as is comfortable for the client.</a:t>
            </a:r>
          </a:p>
          <a:p>
            <a:r>
              <a:rPr lang="en-CA" b="1" u="sng" dirty="0">
                <a:solidFill>
                  <a:schemeClr val="tx1"/>
                </a:solidFill>
              </a:rPr>
              <a:t>Hydro</a:t>
            </a:r>
            <a:r>
              <a:rPr lang="en-CA" dirty="0"/>
              <a:t>: Applications depend on the clients symptoms. DDB is very important.</a:t>
            </a:r>
          </a:p>
          <a:p>
            <a:r>
              <a:rPr lang="en-CA" dirty="0"/>
              <a:t>Stress reduction is the basic treatment, soothing effleurage, petrissage, rocking and shaking.</a:t>
            </a:r>
          </a:p>
          <a:p>
            <a:r>
              <a:rPr lang="en-CA" dirty="0"/>
              <a:t>Lymphatic drainage is used to reduced edema if present.</a:t>
            </a:r>
          </a:p>
          <a:p>
            <a:r>
              <a:rPr lang="en-CA" dirty="0"/>
              <a:t>Pure essential oils may be added.</a:t>
            </a:r>
          </a:p>
          <a:p>
            <a:r>
              <a:rPr lang="en-CA" dirty="0"/>
              <a:t>Treatment can end with a head, neck, and shoulder massage. </a:t>
            </a:r>
          </a:p>
        </p:txBody>
      </p:sp>
    </p:spTree>
    <p:extLst>
      <p:ext uri="{BB962C8B-B14F-4D97-AF65-F5344CB8AC3E}">
        <p14:creationId xmlns:p14="http://schemas.microsoft.com/office/powerpoint/2010/main" val="692814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9654-3FE0-48CB-8B2D-2F728B911C54}"/>
              </a:ext>
            </a:extLst>
          </p:cNvPr>
          <p:cNvSpPr>
            <a:spLocks noGrp="1"/>
          </p:cNvSpPr>
          <p:nvPr>
            <p:ph type="title"/>
          </p:nvPr>
        </p:nvSpPr>
        <p:spPr/>
        <p:txBody>
          <a:bodyPr/>
          <a:lstStyle/>
          <a:p>
            <a:pPr algn="ctr"/>
            <a:r>
              <a:rPr lang="en-CA" dirty="0">
                <a:solidFill>
                  <a:schemeClr val="tx1"/>
                </a:solidFill>
              </a:rPr>
              <a:t>SELF-CARE</a:t>
            </a:r>
          </a:p>
        </p:txBody>
      </p:sp>
      <p:sp>
        <p:nvSpPr>
          <p:cNvPr id="3" name="Content Placeholder 2">
            <a:extLst>
              <a:ext uri="{FF2B5EF4-FFF2-40B4-BE49-F238E27FC236}">
                <a16:creationId xmlns:a16="http://schemas.microsoft.com/office/drawing/2014/main" id="{3CB8BA26-0C99-4450-B8C2-0B04A748BA3B}"/>
              </a:ext>
            </a:extLst>
          </p:cNvPr>
          <p:cNvSpPr>
            <a:spLocks noGrp="1"/>
          </p:cNvSpPr>
          <p:nvPr>
            <p:ph idx="1"/>
          </p:nvPr>
        </p:nvSpPr>
        <p:spPr>
          <a:xfrm>
            <a:off x="677334" y="1663701"/>
            <a:ext cx="8596668" cy="4377662"/>
          </a:xfrm>
        </p:spPr>
        <p:txBody>
          <a:bodyPr>
            <a:normAutofit fontScale="92500" lnSpcReduction="10000"/>
          </a:bodyPr>
          <a:lstStyle/>
          <a:p>
            <a:r>
              <a:rPr lang="en-CA" dirty="0"/>
              <a:t>HIV-positive people are advised to avoid exposure to organisms that cause illness.</a:t>
            </a:r>
          </a:p>
          <a:p>
            <a:r>
              <a:rPr lang="en-CA" dirty="0"/>
              <a:t>Self massage of the limbs affected with peripheral neuropathies may help to relieve P. </a:t>
            </a:r>
          </a:p>
          <a:p>
            <a:r>
              <a:rPr lang="en-CA" dirty="0"/>
              <a:t>The client can experiment with differing pressures to find the one that helps manage P.</a:t>
            </a:r>
          </a:p>
          <a:p>
            <a:r>
              <a:rPr lang="en-CA" dirty="0"/>
              <a:t>Avoiding extreme temperature changes may reduce P.</a:t>
            </a:r>
          </a:p>
          <a:p>
            <a:r>
              <a:rPr lang="en-CA" dirty="0"/>
              <a:t>Nightly hydrotherapy applications of cold foot or arm baths are also recommended.</a:t>
            </a:r>
          </a:p>
          <a:p>
            <a:r>
              <a:rPr lang="en-CA" dirty="0"/>
              <a:t>Stress-reduction classes and aerobic exercise are important to maintain the health of the immune system. </a:t>
            </a:r>
          </a:p>
          <a:p>
            <a:r>
              <a:rPr lang="en-CA" dirty="0"/>
              <a:t>The client is referred to a physician for immediate assessment if new symptoms occur. </a:t>
            </a:r>
          </a:p>
          <a:p>
            <a:r>
              <a:rPr lang="en-CA" dirty="0"/>
              <a:t>Self-help and support groups can provide emotional support and an opportunity to learn more about the disease and how others deal with similar issues. </a:t>
            </a:r>
          </a:p>
        </p:txBody>
      </p:sp>
    </p:spTree>
    <p:extLst>
      <p:ext uri="{BB962C8B-B14F-4D97-AF65-F5344CB8AC3E}">
        <p14:creationId xmlns:p14="http://schemas.microsoft.com/office/powerpoint/2010/main" val="2901314664"/>
      </p:ext>
    </p:extLst>
  </p:cSld>
  <p:clrMapOvr>
    <a:masterClrMapping/>
  </p:clrMapOvr>
</p:sld>
</file>

<file path=ppt/theme/theme1.xml><?xml version="1.0" encoding="utf-8"?>
<a:theme xmlns:a="http://schemas.openxmlformats.org/drawingml/2006/main" name="Facet">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191</TotalTime>
  <Words>1585</Words>
  <Application>Microsoft Office PowerPoint</Application>
  <PresentationFormat>Widescreen</PresentationFormat>
  <Paragraphs>91</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Wingdings 3</vt:lpstr>
      <vt:lpstr>Facet</vt:lpstr>
      <vt:lpstr>HIV INFECTION &amp; AIDS</vt:lpstr>
      <vt:lpstr>HIV &amp; AIDS</vt:lpstr>
      <vt:lpstr>HIV &amp; AIDS</vt:lpstr>
      <vt:lpstr>PowerPoint Presentation</vt:lpstr>
      <vt:lpstr>HIV &amp; AIDS</vt:lpstr>
      <vt:lpstr>HIV TRANSMISSION</vt:lpstr>
      <vt:lpstr>HIV/AIDS STATISTICS</vt:lpstr>
      <vt:lpstr>THE POTENTIAL STIGMA OF HIV &amp; AIDS</vt:lpstr>
      <vt:lpstr>CAUSE, CONTRIBUTING FACTORS &amp; MEDICAL TREATMENT</vt:lpstr>
      <vt:lpstr>MASSAGE &amp; HIV</vt:lpstr>
      <vt:lpstr>SYMPTOM PICTURE</vt:lpstr>
      <vt:lpstr>SYMPTOM PICTURE</vt:lpstr>
      <vt:lpstr>CONTRAINDICATIONS</vt:lpstr>
      <vt:lpstr>TREATMENT</vt:lpstr>
      <vt:lpstr>SELF-CARE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 INFECTION &amp; AIDS</dc:title>
  <dc:creator>Amber Owusu</dc:creator>
  <cp:lastModifiedBy>Amber Owusu</cp:lastModifiedBy>
  <cp:revision>27</cp:revision>
  <dcterms:created xsi:type="dcterms:W3CDTF">2018-07-10T00:03:00Z</dcterms:created>
  <dcterms:modified xsi:type="dcterms:W3CDTF">2018-07-10T03:14:28Z</dcterms:modified>
</cp:coreProperties>
</file>