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9" r:id="rId3"/>
    <p:sldId id="261" r:id="rId4"/>
    <p:sldId id="264" r:id="rId5"/>
    <p:sldId id="269" r:id="rId6"/>
    <p:sldId id="270" r:id="rId7"/>
    <p:sldId id="276" r:id="rId8"/>
    <p:sldId id="277" r:id="rId9"/>
    <p:sldId id="267" r:id="rId10"/>
    <p:sldId id="275" r:id="rId11"/>
    <p:sldId id="272" r:id="rId12"/>
    <p:sldId id="258" r:id="rId13"/>
    <p:sldId id="25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16CF6-D36A-42B9-85DE-F3C2C9E48C6B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B11A1C-8811-4D47-B935-2CC3FA44F2CF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765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236DD-AF01-470B-8AF5-BBEFF861D0E0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704F8-E316-4AB1-9E71-8B6E6F883B5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068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704F8-E316-4AB1-9E71-8B6E6F883B53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704F8-E316-4AB1-9E71-8B6E6F883B53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704F8-E316-4AB1-9E71-8B6E6F883B53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704F8-E316-4AB1-9E71-8B6E6F883B53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CAUSE IS</a:t>
            </a:r>
            <a:r>
              <a:rPr lang="en-CA" baseline="0" dirty="0" smtClean="0"/>
              <a:t> VENOUS STASIS, Or any increase in venous stasis. Thrombus is fibrin based enmeshed with </a:t>
            </a:r>
            <a:r>
              <a:rPr lang="en-CA" baseline="0" dirty="0" err="1" smtClean="0"/>
              <a:t>rbc</a:t>
            </a:r>
            <a:r>
              <a:rPr lang="en-CA" baseline="0" dirty="0" smtClean="0"/>
              <a:t>. Will present with localized redness and warmth and a cord like swelling along the course of the vein. pain is experienced at rest and worsens with movement.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704F8-E316-4AB1-9E71-8B6E6F883B53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704F8-E316-4AB1-9E71-8B6E6F883B53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704F8-E316-4AB1-9E71-8B6E6F883B53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704F8-E316-4AB1-9E71-8B6E6F883B53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704F8-E316-4AB1-9E71-8B6E6F883B53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704F8-E316-4AB1-9E71-8B6E6F883B53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BAB7D6-EF93-4052-92B5-958A08C69011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A53ACC-16AD-4426-BBA8-B1C105D91814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BAB7D6-EF93-4052-92B5-958A08C69011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A53ACC-16AD-4426-BBA8-B1C105D9181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BAB7D6-EF93-4052-92B5-958A08C69011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A53ACC-16AD-4426-BBA8-B1C105D91814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BAB7D6-EF93-4052-92B5-958A08C69011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A53ACC-16AD-4426-BBA8-B1C105D9181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BAB7D6-EF93-4052-92B5-958A08C69011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A53ACC-16AD-4426-BBA8-B1C105D91814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BAB7D6-EF93-4052-92B5-958A08C69011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A53ACC-16AD-4426-BBA8-B1C105D9181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BAB7D6-EF93-4052-92B5-958A08C69011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A53ACC-16AD-4426-BBA8-B1C105D9181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BAB7D6-EF93-4052-92B5-958A08C69011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A53ACC-16AD-4426-BBA8-B1C105D9181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F4BAB7D6-EF93-4052-92B5-958A08C69011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8A53ACC-16AD-4426-BBA8-B1C105D9181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BAB7D6-EF93-4052-92B5-958A08C69011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A53ACC-16AD-4426-BBA8-B1C105D9181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BAB7D6-EF93-4052-92B5-958A08C69011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A53ACC-16AD-4426-BBA8-B1C105D9181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4BAB7D6-EF93-4052-92B5-958A08C69011}" type="datetimeFigureOut">
              <a:rPr lang="en-US" smtClean="0"/>
              <a:pPr/>
              <a:t>2015-01-03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8A53ACC-16AD-4426-BBA8-B1C105D91814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Venous insufficiency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Review of Vessels of the Legs</a:t>
            </a:r>
            <a:endParaRPr lang="en-CA" dirty="0"/>
          </a:p>
        </p:txBody>
      </p:sp>
      <p:pic>
        <p:nvPicPr>
          <p:cNvPr id="5" name="Content Placeholder 4" descr="circulation of legs.gif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365999" y="1214422"/>
            <a:ext cx="6063521" cy="5643578"/>
          </a:xfrm>
        </p:spPr>
      </p:pic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Varicose veins</a:t>
            </a:r>
            <a:endParaRPr lang="en-C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lvl="8">
              <a:buFont typeface="Arial" pitchFamily="34" charset="0"/>
              <a:buChar char="•"/>
            </a:pPr>
            <a:endParaRPr lang="en-CA" dirty="0"/>
          </a:p>
        </p:txBody>
      </p:sp>
      <p:pic>
        <p:nvPicPr>
          <p:cNvPr id="10" name="Content Placeholder 9" descr="varicose veins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785918" y="1285860"/>
            <a:ext cx="5929322" cy="535782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VARICOSE VEINS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Content Placeholder 4" descr="varicosefinal.gif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571604" y="1142984"/>
            <a:ext cx="5929322" cy="5429264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en-CA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</p:txBody>
      </p:sp>
      <p:pic>
        <p:nvPicPr>
          <p:cNvPr id="8" name="Picture 7" descr="DVT_art_v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480" y="714356"/>
            <a:ext cx="5786446" cy="56811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DVT </a:t>
            </a:r>
            <a:endParaRPr lang="en-CA" dirty="0"/>
          </a:p>
        </p:txBody>
      </p:sp>
      <p:pic>
        <p:nvPicPr>
          <p:cNvPr id="7" name="Content Placeholder 6" descr="dv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14546" y="1428736"/>
            <a:ext cx="5000660" cy="4437076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Chronic Venous Insufficiency</a:t>
            </a:r>
            <a:endParaRPr lang="en-CA" dirty="0"/>
          </a:p>
        </p:txBody>
      </p:sp>
      <p:pic>
        <p:nvPicPr>
          <p:cNvPr id="4" name="Content Placeholder 3" descr="CV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57356" y="1714488"/>
            <a:ext cx="5572144" cy="417910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Chronic Venous Insufficiency</a:t>
            </a:r>
            <a:endParaRPr lang="en-CA" dirty="0"/>
          </a:p>
        </p:txBody>
      </p:sp>
      <p:pic>
        <p:nvPicPr>
          <p:cNvPr id="4" name="Content Placeholder 3" descr="CVI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1142984"/>
            <a:ext cx="6634194" cy="5572724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ASSESSMENT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CA" dirty="0" smtClean="0"/>
              <a:t> </a:t>
            </a:r>
          </a:p>
          <a:p>
            <a:pPr marL="582930" indent="-514350">
              <a:buFont typeface="+mj-lt"/>
              <a:buAutoNum type="arabicPeriod"/>
            </a:pPr>
            <a:r>
              <a:rPr lang="en-CA" sz="8000" b="1" u="sng" dirty="0" smtClean="0"/>
              <a:t>GIRTH MEASUREMENT</a:t>
            </a:r>
            <a:endParaRPr lang="en-CA" sz="8000" dirty="0" smtClean="0"/>
          </a:p>
          <a:p>
            <a:pPr lvl="0">
              <a:buNone/>
            </a:pPr>
            <a:r>
              <a:rPr lang="en-CA" sz="8000" dirty="0" smtClean="0"/>
              <a:t>	Take and record measurements proximal to distal along both extremities</a:t>
            </a:r>
          </a:p>
          <a:p>
            <a:pPr lvl="0">
              <a:buNone/>
            </a:pPr>
            <a:r>
              <a:rPr lang="en-CA" sz="8000" dirty="0" smtClean="0"/>
              <a:t>	To test for </a:t>
            </a:r>
            <a:r>
              <a:rPr lang="en-CA" sz="8000" dirty="0" err="1" smtClean="0"/>
              <a:t>edema</a:t>
            </a:r>
            <a:r>
              <a:rPr lang="en-CA" sz="8000" dirty="0" smtClean="0"/>
              <a:t> or venous stasis</a:t>
            </a:r>
          </a:p>
          <a:p>
            <a:pPr lvl="0">
              <a:buNone/>
            </a:pPr>
            <a:r>
              <a:rPr lang="en-CA" sz="8000" dirty="0" smtClean="0"/>
              <a:t>	+ test = one side larger than the other</a:t>
            </a:r>
          </a:p>
          <a:p>
            <a:pPr>
              <a:buNone/>
            </a:pPr>
            <a:r>
              <a:rPr lang="en-CA" sz="8000" dirty="0" smtClean="0"/>
              <a:t> </a:t>
            </a:r>
          </a:p>
          <a:p>
            <a:pPr marL="582930" indent="-514350">
              <a:buNone/>
            </a:pPr>
            <a:r>
              <a:rPr lang="en-CA" sz="8000" b="1" dirty="0" smtClean="0"/>
              <a:t>	</a:t>
            </a:r>
            <a:r>
              <a:rPr lang="en-CA" sz="8000" b="1" u="sng" dirty="0" smtClean="0"/>
              <a:t>SAPHENOUS  VEIN COMPETENCY TEST</a:t>
            </a:r>
            <a:endParaRPr lang="en-CA" sz="8000" u="sng" dirty="0" smtClean="0"/>
          </a:p>
          <a:p>
            <a:pPr lvl="0">
              <a:buNone/>
            </a:pPr>
            <a:r>
              <a:rPr lang="en-CA" sz="8000" dirty="0" smtClean="0"/>
              <a:t>	Palpating distal to knee, and one hand inner thigh. At least 20 cm higher.</a:t>
            </a:r>
          </a:p>
          <a:p>
            <a:pPr lvl="0">
              <a:buNone/>
            </a:pPr>
            <a:r>
              <a:rPr lang="en-CA" sz="8000" dirty="0" smtClean="0"/>
              <a:t>	Compress vein at thigh, feel for an impulse in lower hand</a:t>
            </a:r>
          </a:p>
          <a:p>
            <a:pPr lvl="0">
              <a:buNone/>
            </a:pPr>
            <a:r>
              <a:rPr lang="en-CA" sz="8000" dirty="0" smtClean="0"/>
              <a:t>	+ test = back flow palpable at distal point</a:t>
            </a:r>
          </a:p>
          <a:p>
            <a:pPr lvl="0">
              <a:buNone/>
            </a:pPr>
            <a:r>
              <a:rPr lang="en-CA" sz="8000" dirty="0" smtClean="0"/>
              <a:t>	In competent veins will feel nothing, in severe V.V. will feel back flow</a:t>
            </a:r>
          </a:p>
          <a:p>
            <a:pPr>
              <a:buNone/>
            </a:pPr>
            <a:r>
              <a:rPr lang="en-CA" sz="8000" dirty="0" smtClean="0"/>
              <a:t> 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 </a:t>
            </a:r>
          </a:p>
          <a:p>
            <a:endParaRPr lang="en-C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ASSESSMENT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CA" b="1" u="sng" dirty="0" smtClean="0"/>
              <a:t>Retrograde filling (</a:t>
            </a:r>
            <a:r>
              <a:rPr lang="en-CA" b="1" u="sng" dirty="0" err="1" smtClean="0"/>
              <a:t>Trendelenburg</a:t>
            </a:r>
            <a:r>
              <a:rPr lang="en-CA" b="1" u="sng" dirty="0" smtClean="0"/>
              <a:t>) Test</a:t>
            </a:r>
            <a:endParaRPr lang="en-CA" dirty="0" smtClean="0"/>
          </a:p>
          <a:p>
            <a:pPr lvl="0">
              <a:buNone/>
            </a:pPr>
            <a:r>
              <a:rPr lang="en-CA" dirty="0" smtClean="0"/>
              <a:t> Raise legs to 90 degrees to empty venous blood</a:t>
            </a:r>
          </a:p>
          <a:p>
            <a:pPr lvl="0">
              <a:buNone/>
            </a:pPr>
            <a:r>
              <a:rPr lang="en-CA" dirty="0" smtClean="0"/>
              <a:t> Occlude great </a:t>
            </a:r>
            <a:r>
              <a:rPr lang="en-CA" dirty="0" err="1" smtClean="0"/>
              <a:t>saphaneous</a:t>
            </a:r>
            <a:r>
              <a:rPr lang="en-CA" dirty="0" smtClean="0"/>
              <a:t> in upper thigh, compress with hand </a:t>
            </a:r>
          </a:p>
          <a:p>
            <a:pPr lvl="0">
              <a:buNone/>
            </a:pPr>
            <a:r>
              <a:rPr lang="en-CA" dirty="0" smtClean="0"/>
              <a:t> Patient stands with occlusion</a:t>
            </a:r>
          </a:p>
          <a:p>
            <a:pPr lvl="0">
              <a:buNone/>
            </a:pPr>
            <a:r>
              <a:rPr lang="en-CA" dirty="0" smtClean="0"/>
              <a:t> Watch for filling, fills from below</a:t>
            </a:r>
          </a:p>
          <a:p>
            <a:pPr lvl="0">
              <a:buNone/>
            </a:pPr>
            <a:r>
              <a:rPr lang="en-CA" dirty="0" smtClean="0"/>
              <a:t> Normal takes about 35 seconds</a:t>
            </a:r>
          </a:p>
          <a:p>
            <a:pPr lvl="0">
              <a:buNone/>
            </a:pPr>
            <a:r>
              <a:rPr lang="en-CA" dirty="0" smtClean="0"/>
              <a:t>  After 20 seconds remove occlusion, watch for sudden filling, rapid filling is a sign of incompetent valves.</a:t>
            </a:r>
          </a:p>
          <a:p>
            <a:endParaRPr lang="en-C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ASSESSMENT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CA" sz="3800" dirty="0" smtClean="0"/>
              <a:t> </a:t>
            </a:r>
          </a:p>
          <a:p>
            <a:pPr>
              <a:buNone/>
            </a:pPr>
            <a:r>
              <a:rPr lang="en-CA" sz="3800" b="1" u="sng" dirty="0" smtClean="0"/>
              <a:t>Homan’s </a:t>
            </a:r>
            <a:r>
              <a:rPr lang="en-CA" sz="3800" b="1" u="sng" dirty="0" smtClean="0"/>
              <a:t>Sign</a:t>
            </a:r>
            <a:r>
              <a:rPr lang="en-CA" sz="3800" dirty="0"/>
              <a:t> </a:t>
            </a:r>
            <a:r>
              <a:rPr lang="en-CA" sz="3800" dirty="0" smtClean="0"/>
              <a:t>For </a:t>
            </a:r>
            <a:r>
              <a:rPr lang="en-CA" sz="3800" dirty="0" smtClean="0"/>
              <a:t>Deep Vein Thrombosis</a:t>
            </a:r>
          </a:p>
          <a:p>
            <a:pPr lvl="0">
              <a:buNone/>
            </a:pPr>
            <a:r>
              <a:rPr lang="en-CA" sz="3800" dirty="0" smtClean="0"/>
              <a:t>   </a:t>
            </a:r>
            <a:endParaRPr lang="en-CA" sz="3800" dirty="0" smtClean="0"/>
          </a:p>
          <a:p>
            <a:pPr lvl="0">
              <a:buNone/>
            </a:pPr>
            <a:r>
              <a:rPr lang="en-CA" sz="3800" dirty="0" smtClean="0"/>
              <a:t> Combine dorsiflexion </a:t>
            </a:r>
            <a:r>
              <a:rPr lang="en-CA" sz="3800" dirty="0" smtClean="0"/>
              <a:t>of </a:t>
            </a:r>
            <a:r>
              <a:rPr lang="en-CA" sz="3800" dirty="0" smtClean="0"/>
              <a:t>the ankle with squeezing into the belly of muscles  gastrocnemius/soleus</a:t>
            </a:r>
            <a:endParaRPr lang="en-CA" sz="3800" dirty="0" smtClean="0"/>
          </a:p>
          <a:p>
            <a:pPr marL="273050" lvl="0" indent="-204788">
              <a:buNone/>
            </a:pPr>
            <a:r>
              <a:rPr lang="en-CA" sz="3800" dirty="0" smtClean="0"/>
              <a:t>     + test = </a:t>
            </a:r>
            <a:r>
              <a:rPr lang="en-CA" sz="3800" u="sng" dirty="0" smtClean="0"/>
              <a:t>severe</a:t>
            </a:r>
            <a:r>
              <a:rPr lang="en-CA" sz="3800" dirty="0" smtClean="0"/>
              <a:t> pain on pressure</a:t>
            </a:r>
          </a:p>
          <a:p>
            <a:pPr marL="273050" lvl="0" indent="-204788">
              <a:buNone/>
            </a:pPr>
            <a:r>
              <a:rPr lang="en-CA" sz="3800" dirty="0" smtClean="0"/>
              <a:t>     - test </a:t>
            </a:r>
            <a:r>
              <a:rPr lang="en-CA" sz="3800" dirty="0" smtClean="0"/>
              <a:t>= </a:t>
            </a:r>
            <a:r>
              <a:rPr lang="en-CA" sz="3800" dirty="0" smtClean="0"/>
              <a:t>doesn’t </a:t>
            </a:r>
            <a:r>
              <a:rPr lang="en-CA" sz="3800" dirty="0" smtClean="0"/>
              <a:t>mean that it isn’t present</a:t>
            </a:r>
            <a:r>
              <a:rPr lang="en-CA" sz="3800" dirty="0" smtClean="0"/>
              <a:t>!</a:t>
            </a:r>
          </a:p>
          <a:p>
            <a:pPr marL="273050" lvl="0" indent="-204788">
              <a:buNone/>
            </a:pPr>
            <a:r>
              <a:rPr lang="en-CA" sz="3800" dirty="0" smtClean="0"/>
              <a:t>Frequently this test results in false positive and false negative results.</a:t>
            </a:r>
            <a:endParaRPr lang="en-CA" sz="3800" dirty="0" smtClean="0"/>
          </a:p>
          <a:p>
            <a:pPr>
              <a:buNone/>
            </a:pPr>
            <a:r>
              <a:rPr lang="en-CA" sz="3800" dirty="0" smtClean="0"/>
              <a:t> </a:t>
            </a:r>
          </a:p>
          <a:p>
            <a:endParaRPr lang="en-C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an0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14412" y="0"/>
            <a:ext cx="985841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an0003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0" y="560388"/>
            <a:ext cx="9144000" cy="556577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305</TotalTime>
  <Words>148</Words>
  <Application>Microsoft Macintosh PowerPoint</Application>
  <PresentationFormat>On-screen Show (4:3)</PresentationFormat>
  <Paragraphs>50</Paragraphs>
  <Slides>13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Metro</vt:lpstr>
      <vt:lpstr>Venous insufficiency </vt:lpstr>
      <vt:lpstr>Review of Vessels of the Legs</vt:lpstr>
      <vt:lpstr>Varicose veins</vt:lpstr>
      <vt:lpstr>VARICOSE VEINS</vt:lpstr>
      <vt:lpstr>PowerPoint Presentation</vt:lpstr>
      <vt:lpstr>DVT </vt:lpstr>
      <vt:lpstr>Chronic Venous Insufficiency</vt:lpstr>
      <vt:lpstr>Chronic Venous Insufficiency</vt:lpstr>
      <vt:lpstr>ASSESSMENT</vt:lpstr>
      <vt:lpstr>ASSESSMENT</vt:lpstr>
      <vt:lpstr>ASSESSMENT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Venous insufficiency</dc:title>
  <dc:creator>Barbara</dc:creator>
  <cp:lastModifiedBy>Em</cp:lastModifiedBy>
  <cp:revision>34</cp:revision>
  <dcterms:created xsi:type="dcterms:W3CDTF">2009-03-02T00:27:02Z</dcterms:created>
  <dcterms:modified xsi:type="dcterms:W3CDTF">2015-01-03T21:36:41Z</dcterms:modified>
</cp:coreProperties>
</file>