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6" d="100"/>
          <a:sy n="76" d="100"/>
        </p:scale>
        <p:origin x="126" y="7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7/5/2018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7/5/2018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7/5/2018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7/5/2018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7/5/2018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7/5/2018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7/5/2018</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Isosceles Triangle 8">
            <a:extLst>
              <a:ext uri="{FF2B5EF4-FFF2-40B4-BE49-F238E27FC236}">
                <a16:creationId xmlns:a16="http://schemas.microsoft.com/office/drawing/2014/main" id="{AA330523-F25B-4007-B3E5-ABB5637D16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174" y="1270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pic>
        <p:nvPicPr>
          <p:cNvPr id="4" name="Picture 3">
            <a:extLst>
              <a:ext uri="{FF2B5EF4-FFF2-40B4-BE49-F238E27FC236}">
                <a16:creationId xmlns:a16="http://schemas.microsoft.com/office/drawing/2014/main" id="{9713E79A-96AD-4D28-B383-A7ABAAC03D8D}"/>
              </a:ext>
            </a:extLst>
          </p:cNvPr>
          <p:cNvPicPr>
            <a:picLocks noChangeAspect="1"/>
          </p:cNvPicPr>
          <p:nvPr/>
        </p:nvPicPr>
        <p:blipFill>
          <a:blip r:embed="rId2"/>
          <a:stretch>
            <a:fillRect/>
          </a:stretch>
        </p:blipFill>
        <p:spPr>
          <a:xfrm>
            <a:off x="888603" y="1565696"/>
            <a:ext cx="4887354" cy="3726607"/>
          </a:xfrm>
          <a:prstGeom prst="rect">
            <a:avLst/>
          </a:prstGeom>
        </p:spPr>
      </p:pic>
      <p:sp>
        <p:nvSpPr>
          <p:cNvPr id="2" name="Title 1">
            <a:extLst>
              <a:ext uri="{FF2B5EF4-FFF2-40B4-BE49-F238E27FC236}">
                <a16:creationId xmlns:a16="http://schemas.microsoft.com/office/drawing/2014/main" id="{6154865A-0800-45DA-B8C6-0CC9CB44A1AE}"/>
              </a:ext>
            </a:extLst>
          </p:cNvPr>
          <p:cNvSpPr>
            <a:spLocks noGrp="1"/>
          </p:cNvSpPr>
          <p:nvPr>
            <p:ph type="ctrTitle"/>
          </p:nvPr>
        </p:nvSpPr>
        <p:spPr>
          <a:xfrm>
            <a:off x="6094855" y="1261331"/>
            <a:ext cx="3497565" cy="3002662"/>
          </a:xfrm>
        </p:spPr>
        <p:txBody>
          <a:bodyPr>
            <a:normAutofit/>
          </a:bodyPr>
          <a:lstStyle/>
          <a:p>
            <a:pPr algn="l"/>
            <a:r>
              <a:rPr lang="en-CA" sz="3400" dirty="0">
                <a:solidFill>
                  <a:schemeClr val="tx1"/>
                </a:solidFill>
              </a:rPr>
              <a:t>OSTEOARTHRITIS</a:t>
            </a:r>
          </a:p>
        </p:txBody>
      </p:sp>
      <p:sp>
        <p:nvSpPr>
          <p:cNvPr id="3" name="Subtitle 2">
            <a:extLst>
              <a:ext uri="{FF2B5EF4-FFF2-40B4-BE49-F238E27FC236}">
                <a16:creationId xmlns:a16="http://schemas.microsoft.com/office/drawing/2014/main" id="{EAB965A5-FD1E-4D10-8423-8A93F459B78B}"/>
              </a:ext>
            </a:extLst>
          </p:cNvPr>
          <p:cNvSpPr>
            <a:spLocks noGrp="1"/>
          </p:cNvSpPr>
          <p:nvPr>
            <p:ph type="subTitle" idx="1"/>
          </p:nvPr>
        </p:nvSpPr>
        <p:spPr>
          <a:xfrm>
            <a:off x="6094374" y="4263992"/>
            <a:ext cx="3498045" cy="1325857"/>
          </a:xfrm>
        </p:spPr>
        <p:txBody>
          <a:bodyPr>
            <a:normAutofit/>
          </a:bodyPr>
          <a:lstStyle/>
          <a:p>
            <a:pPr algn="l"/>
            <a:r>
              <a:rPr lang="en-CA" dirty="0"/>
              <a:t>Fiona Rattray &amp; Linda Ludwig Pg.637</a:t>
            </a:r>
          </a:p>
        </p:txBody>
      </p:sp>
    </p:spTree>
    <p:extLst>
      <p:ext uri="{BB962C8B-B14F-4D97-AF65-F5344CB8AC3E}">
        <p14:creationId xmlns:p14="http://schemas.microsoft.com/office/powerpoint/2010/main" val="908749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2DC00-2577-4EC1-8C59-57B67E1141C0}"/>
              </a:ext>
            </a:extLst>
          </p:cNvPr>
          <p:cNvSpPr>
            <a:spLocks noGrp="1"/>
          </p:cNvSpPr>
          <p:nvPr>
            <p:ph type="title"/>
          </p:nvPr>
        </p:nvSpPr>
        <p:spPr/>
        <p:txBody>
          <a:bodyPr/>
          <a:lstStyle/>
          <a:p>
            <a:pPr algn="ctr"/>
            <a:r>
              <a:rPr lang="en-CA" dirty="0">
                <a:solidFill>
                  <a:schemeClr val="tx1"/>
                </a:solidFill>
              </a:rPr>
              <a:t>OSTEOARTHRITIS</a:t>
            </a:r>
          </a:p>
        </p:txBody>
      </p:sp>
      <p:sp>
        <p:nvSpPr>
          <p:cNvPr id="3" name="Content Placeholder 2">
            <a:extLst>
              <a:ext uri="{FF2B5EF4-FFF2-40B4-BE49-F238E27FC236}">
                <a16:creationId xmlns:a16="http://schemas.microsoft.com/office/drawing/2014/main" id="{7D2C5B6D-05B9-436D-B60F-C828321193D6}"/>
              </a:ext>
            </a:extLst>
          </p:cNvPr>
          <p:cNvSpPr>
            <a:spLocks noGrp="1"/>
          </p:cNvSpPr>
          <p:nvPr>
            <p:ph idx="1"/>
          </p:nvPr>
        </p:nvSpPr>
        <p:spPr/>
        <p:txBody>
          <a:bodyPr/>
          <a:lstStyle/>
          <a:p>
            <a:r>
              <a:rPr lang="en-CA" b="1" dirty="0">
                <a:solidFill>
                  <a:schemeClr val="tx1"/>
                </a:solidFill>
              </a:rPr>
              <a:t>Osteoarthritis is a group of chronic, generative conditions that affect joints, specifically that articular cartilage and subchondral bone.</a:t>
            </a:r>
          </a:p>
          <a:p>
            <a:r>
              <a:rPr lang="en-CA" dirty="0"/>
              <a:t>Degenerative joint disease and osteoarthrosis are other terms used to describe this disease process.</a:t>
            </a:r>
          </a:p>
          <a:p>
            <a:r>
              <a:rPr lang="en-CA" dirty="0"/>
              <a:t>Spondylitis is used for arthritis affecting the vertebral column. </a:t>
            </a:r>
          </a:p>
          <a:p>
            <a:r>
              <a:rPr lang="en-CA" dirty="0"/>
              <a:t>Osteoarthritis is the most common form of arthritis, or inflammation of a joint. </a:t>
            </a:r>
          </a:p>
          <a:p>
            <a:r>
              <a:rPr lang="en-CA" b="1" dirty="0">
                <a:solidFill>
                  <a:schemeClr val="tx1"/>
                </a:solidFill>
              </a:rPr>
              <a:t>Primary OA is idiopathic and either local (involving 1-2 jt groups) or generalized (involving 3+ joint groups). </a:t>
            </a:r>
          </a:p>
          <a:p>
            <a:r>
              <a:rPr lang="en-CA" b="1" dirty="0">
                <a:solidFill>
                  <a:schemeClr val="tx1"/>
                </a:solidFill>
              </a:rPr>
              <a:t>Secondary OA is the result of a known cause, such as jt trauma or an underlying pathology.</a:t>
            </a:r>
          </a:p>
        </p:txBody>
      </p:sp>
    </p:spTree>
    <p:extLst>
      <p:ext uri="{BB962C8B-B14F-4D97-AF65-F5344CB8AC3E}">
        <p14:creationId xmlns:p14="http://schemas.microsoft.com/office/powerpoint/2010/main" val="38266708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29501-1318-4AFA-84E5-D37146564528}"/>
              </a:ext>
            </a:extLst>
          </p:cNvPr>
          <p:cNvSpPr>
            <a:spLocks noGrp="1"/>
          </p:cNvSpPr>
          <p:nvPr>
            <p:ph type="title"/>
          </p:nvPr>
        </p:nvSpPr>
        <p:spPr/>
        <p:txBody>
          <a:bodyPr/>
          <a:lstStyle/>
          <a:p>
            <a:pPr algn="ctr"/>
            <a:r>
              <a:rPr lang="en-CA" dirty="0">
                <a:solidFill>
                  <a:schemeClr val="tx1"/>
                </a:solidFill>
              </a:rPr>
              <a:t>OSTEOARTHRITIS</a:t>
            </a:r>
            <a:endParaRPr lang="en-CA" dirty="0"/>
          </a:p>
        </p:txBody>
      </p:sp>
      <p:sp>
        <p:nvSpPr>
          <p:cNvPr id="3" name="Content Placeholder 2">
            <a:extLst>
              <a:ext uri="{FF2B5EF4-FFF2-40B4-BE49-F238E27FC236}">
                <a16:creationId xmlns:a16="http://schemas.microsoft.com/office/drawing/2014/main" id="{8FF8078C-398F-420A-BEE0-7C6DE2E49D3F}"/>
              </a:ext>
            </a:extLst>
          </p:cNvPr>
          <p:cNvSpPr>
            <a:spLocks noGrp="1"/>
          </p:cNvSpPr>
          <p:nvPr>
            <p:ph idx="1"/>
          </p:nvPr>
        </p:nvSpPr>
        <p:spPr/>
        <p:txBody>
          <a:bodyPr/>
          <a:lstStyle/>
          <a:p>
            <a:r>
              <a:rPr lang="en-CA" sz="2000" dirty="0"/>
              <a:t>Arthritis is one of the most common ancient pathological conditions affecting animals, and humans. </a:t>
            </a:r>
          </a:p>
          <a:p>
            <a:r>
              <a:rPr lang="en-CA" sz="2000" dirty="0"/>
              <a:t>The social and economic costs of OA are enormous. P and the reduced ability to move affected joints diminish the quality of life for those with the disease. </a:t>
            </a:r>
          </a:p>
          <a:p>
            <a:r>
              <a:rPr lang="en-CA" sz="2000" dirty="0"/>
              <a:t>In Canada 2.7 million people have OA. For many people it is possible to continue working, with an average 2.5 days per month lost due to the disease becomes physically and emotionally debilitating. </a:t>
            </a:r>
          </a:p>
          <a:p>
            <a:endParaRPr lang="en-CA" dirty="0"/>
          </a:p>
        </p:txBody>
      </p:sp>
    </p:spTree>
    <p:extLst>
      <p:ext uri="{BB962C8B-B14F-4D97-AF65-F5344CB8AC3E}">
        <p14:creationId xmlns:p14="http://schemas.microsoft.com/office/powerpoint/2010/main" val="37536710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31303-E372-432F-A253-7F246BB94FBD}"/>
              </a:ext>
            </a:extLst>
          </p:cNvPr>
          <p:cNvSpPr>
            <a:spLocks noGrp="1"/>
          </p:cNvSpPr>
          <p:nvPr>
            <p:ph type="title"/>
          </p:nvPr>
        </p:nvSpPr>
        <p:spPr/>
        <p:txBody>
          <a:bodyPr/>
          <a:lstStyle/>
          <a:p>
            <a:pPr algn="ctr"/>
            <a:r>
              <a:rPr lang="en-CA" dirty="0">
                <a:solidFill>
                  <a:schemeClr val="tx1"/>
                </a:solidFill>
              </a:rPr>
              <a:t>PATHOLOGICAL PROCESS OF OA</a:t>
            </a:r>
          </a:p>
        </p:txBody>
      </p:sp>
      <p:sp>
        <p:nvSpPr>
          <p:cNvPr id="3" name="Content Placeholder 2">
            <a:extLst>
              <a:ext uri="{FF2B5EF4-FFF2-40B4-BE49-F238E27FC236}">
                <a16:creationId xmlns:a16="http://schemas.microsoft.com/office/drawing/2014/main" id="{464950E6-BB82-4594-9E27-8270D4B74D04}"/>
              </a:ext>
            </a:extLst>
          </p:cNvPr>
          <p:cNvSpPr>
            <a:spLocks noGrp="1"/>
          </p:cNvSpPr>
          <p:nvPr>
            <p:ph idx="1"/>
          </p:nvPr>
        </p:nvSpPr>
        <p:spPr/>
        <p:txBody>
          <a:bodyPr>
            <a:normAutofit fontScale="92500"/>
          </a:bodyPr>
          <a:lstStyle/>
          <a:p>
            <a:r>
              <a:rPr lang="en-CA" dirty="0"/>
              <a:t>A synovial jt is composed of hyaline cartilage covered bone ends connected by a fibrous jt capsule, reinforced by extra capsular ligaments.</a:t>
            </a:r>
          </a:p>
          <a:p>
            <a:r>
              <a:rPr lang="en-CA" dirty="0"/>
              <a:t>Mm’s and tendons cross the joint and control its movement. </a:t>
            </a:r>
          </a:p>
          <a:p>
            <a:r>
              <a:rPr lang="en-CA" dirty="0"/>
              <a:t>The jt capsule is lined with synovial tissue, which produces synovial fluid to nourish and lubricate the cartilage. </a:t>
            </a:r>
          </a:p>
          <a:p>
            <a:r>
              <a:rPr lang="en-CA" dirty="0"/>
              <a:t>Healthy cartilage of synovial jts is resilient and able to yield under compression. </a:t>
            </a:r>
          </a:p>
          <a:p>
            <a:r>
              <a:rPr lang="en-CA" dirty="0"/>
              <a:t>With OA, the load bearing portions od articular cartilage are affected first. Repeated stress causes the collagen fibres to break. Cartilage initially responds by increasing both its water content and the number of proteoglycans present in attempts to repair itself. </a:t>
            </a:r>
          </a:p>
          <a:p>
            <a:r>
              <a:rPr lang="en-CA" dirty="0"/>
              <a:t>Cartilage is avascular and not able to repair itself using the normal inflammatory process.</a:t>
            </a:r>
          </a:p>
        </p:txBody>
      </p:sp>
    </p:spTree>
    <p:extLst>
      <p:ext uri="{BB962C8B-B14F-4D97-AF65-F5344CB8AC3E}">
        <p14:creationId xmlns:p14="http://schemas.microsoft.com/office/powerpoint/2010/main" val="17256135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BEF0F-9317-4E4C-A751-B2A125A34526}"/>
              </a:ext>
            </a:extLst>
          </p:cNvPr>
          <p:cNvSpPr>
            <a:spLocks noGrp="1"/>
          </p:cNvSpPr>
          <p:nvPr>
            <p:ph type="title"/>
          </p:nvPr>
        </p:nvSpPr>
        <p:spPr/>
        <p:txBody>
          <a:bodyPr/>
          <a:lstStyle/>
          <a:p>
            <a:pPr algn="ctr"/>
            <a:r>
              <a:rPr lang="en-CA" dirty="0">
                <a:solidFill>
                  <a:schemeClr val="tx1"/>
                </a:solidFill>
              </a:rPr>
              <a:t>PATHOLOGICAL PROCESS OF OA</a:t>
            </a:r>
            <a:endParaRPr lang="en-CA" dirty="0"/>
          </a:p>
        </p:txBody>
      </p:sp>
      <p:sp>
        <p:nvSpPr>
          <p:cNvPr id="3" name="Content Placeholder 2">
            <a:extLst>
              <a:ext uri="{FF2B5EF4-FFF2-40B4-BE49-F238E27FC236}">
                <a16:creationId xmlns:a16="http://schemas.microsoft.com/office/drawing/2014/main" id="{0C8F8DD4-A004-476D-A5AE-CCFCE781EB37}"/>
              </a:ext>
            </a:extLst>
          </p:cNvPr>
          <p:cNvSpPr>
            <a:spLocks noGrp="1"/>
          </p:cNvSpPr>
          <p:nvPr>
            <p:ph idx="1"/>
          </p:nvPr>
        </p:nvSpPr>
        <p:spPr/>
        <p:txBody>
          <a:bodyPr>
            <a:normAutofit fontScale="92500" lnSpcReduction="10000"/>
          </a:bodyPr>
          <a:lstStyle/>
          <a:p>
            <a:r>
              <a:rPr lang="en-CA" dirty="0"/>
              <a:t>OA in its </a:t>
            </a:r>
            <a:r>
              <a:rPr lang="en-CA" b="1" u="sng" dirty="0"/>
              <a:t>early stage </a:t>
            </a:r>
            <a:r>
              <a:rPr lang="en-CA" dirty="0"/>
              <a:t>is considered non-inflammatory. May last for years, the cartilage is actually thicker than normal. </a:t>
            </a:r>
          </a:p>
          <a:p>
            <a:r>
              <a:rPr lang="en-CA" dirty="0"/>
              <a:t>OA in its </a:t>
            </a:r>
            <a:r>
              <a:rPr lang="en-CA" b="1" u="sng" dirty="0"/>
              <a:t>later stage</a:t>
            </a:r>
            <a:r>
              <a:rPr lang="en-CA" dirty="0"/>
              <a:t>, other changes occur besides the degeneration of cartilage. The subchondral bone remodels and thickens; its exposed surface becomes polished or eburnated from the contact of bone to bone. </a:t>
            </a:r>
          </a:p>
          <a:p>
            <a:r>
              <a:rPr lang="en-CA" dirty="0"/>
              <a:t>Microfractures and cysts appear below the surface of the bone and weaken it.</a:t>
            </a:r>
          </a:p>
          <a:p>
            <a:r>
              <a:rPr lang="en-CA" dirty="0"/>
              <a:t>Bone spurs, or osteophytes alter the shape of the jt, and they may also restrict movement. </a:t>
            </a:r>
          </a:p>
          <a:p>
            <a:r>
              <a:rPr lang="en-CA" dirty="0"/>
              <a:t>Vertebral osteophytes compress nerve roots. </a:t>
            </a:r>
          </a:p>
          <a:p>
            <a:r>
              <a:rPr lang="en-CA" dirty="0"/>
              <a:t>A mild chronic synovitis can occur, when the cartilage fragments and enzymes released by inflammation irritate the synovial lining. The synovium and jt capsule thicken in response to the irritation, reducing ROM. Mm wasting occurs in mm’s that cross the affected jt. </a:t>
            </a:r>
          </a:p>
        </p:txBody>
      </p:sp>
    </p:spTree>
    <p:extLst>
      <p:ext uri="{BB962C8B-B14F-4D97-AF65-F5344CB8AC3E}">
        <p14:creationId xmlns:p14="http://schemas.microsoft.com/office/powerpoint/2010/main" val="6649598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close up of a mans face&#10;&#10;Description generated with high confidence">
            <a:extLst>
              <a:ext uri="{FF2B5EF4-FFF2-40B4-BE49-F238E27FC236}">
                <a16:creationId xmlns:a16="http://schemas.microsoft.com/office/drawing/2014/main" id="{48345E6E-E45F-4CED-9295-292E0EBC194A}"/>
              </a:ext>
            </a:extLst>
          </p:cNvPr>
          <p:cNvPicPr>
            <a:picLocks noChangeAspect="1"/>
          </p:cNvPicPr>
          <p:nvPr/>
        </p:nvPicPr>
        <p:blipFill rotWithShape="1">
          <a:blip r:embed="rId2"/>
          <a:srcRect l="295" r="3319" b="3"/>
          <a:stretch/>
        </p:blipFill>
        <p:spPr>
          <a:xfrm>
            <a:off x="677334" y="2159331"/>
            <a:ext cx="5423429" cy="3882362"/>
          </a:xfrm>
          <a:prstGeom prst="rect">
            <a:avLst/>
          </a:prstGeom>
        </p:spPr>
      </p:pic>
      <p:sp>
        <p:nvSpPr>
          <p:cNvPr id="2" name="Title 1">
            <a:extLst>
              <a:ext uri="{FF2B5EF4-FFF2-40B4-BE49-F238E27FC236}">
                <a16:creationId xmlns:a16="http://schemas.microsoft.com/office/drawing/2014/main" id="{90A66A7F-7FD3-4F0D-B768-40FC66F0166F}"/>
              </a:ext>
            </a:extLst>
          </p:cNvPr>
          <p:cNvSpPr>
            <a:spLocks noGrp="1"/>
          </p:cNvSpPr>
          <p:nvPr>
            <p:ph type="title"/>
          </p:nvPr>
        </p:nvSpPr>
        <p:spPr>
          <a:xfrm>
            <a:off x="677334" y="609600"/>
            <a:ext cx="8596668" cy="1320800"/>
          </a:xfrm>
        </p:spPr>
        <p:txBody>
          <a:bodyPr anchor="t">
            <a:normAutofit/>
          </a:bodyPr>
          <a:lstStyle/>
          <a:p>
            <a:pPr algn="ctr"/>
            <a:r>
              <a:rPr lang="en-CA" dirty="0">
                <a:solidFill>
                  <a:schemeClr val="tx1"/>
                </a:solidFill>
              </a:rPr>
              <a:t>CAUSES OF OA</a:t>
            </a:r>
          </a:p>
        </p:txBody>
      </p:sp>
      <p:sp>
        <p:nvSpPr>
          <p:cNvPr id="3" name="Content Placeholder 2">
            <a:extLst>
              <a:ext uri="{FF2B5EF4-FFF2-40B4-BE49-F238E27FC236}">
                <a16:creationId xmlns:a16="http://schemas.microsoft.com/office/drawing/2014/main" id="{AF0389BE-74EB-4DE6-9CD3-4BD2C7EA9459}"/>
              </a:ext>
            </a:extLst>
          </p:cNvPr>
          <p:cNvSpPr>
            <a:spLocks noGrp="1"/>
          </p:cNvSpPr>
          <p:nvPr>
            <p:ph idx="1"/>
          </p:nvPr>
        </p:nvSpPr>
        <p:spPr>
          <a:xfrm>
            <a:off x="6336287" y="2160589"/>
            <a:ext cx="2934714" cy="3880773"/>
          </a:xfrm>
        </p:spPr>
        <p:txBody>
          <a:bodyPr>
            <a:normAutofit/>
          </a:bodyPr>
          <a:lstStyle/>
          <a:p>
            <a:pPr>
              <a:lnSpc>
                <a:spcPct val="90000"/>
              </a:lnSpc>
            </a:pPr>
            <a:r>
              <a:rPr lang="en-CA" sz="1400"/>
              <a:t>Idiopathic; not clearly understood</a:t>
            </a:r>
          </a:p>
          <a:p>
            <a:pPr>
              <a:lnSpc>
                <a:spcPct val="90000"/>
              </a:lnSpc>
            </a:pPr>
            <a:r>
              <a:rPr lang="en-CA" sz="1400"/>
              <a:t>Altered biomechanics; surgery, dislocation</a:t>
            </a:r>
          </a:p>
          <a:p>
            <a:pPr>
              <a:lnSpc>
                <a:spcPct val="90000"/>
              </a:lnSpc>
            </a:pPr>
            <a:r>
              <a:rPr lang="en-CA" sz="1400"/>
              <a:t>Immobilization; which reduces circulation of synovial fluid to the cartilage</a:t>
            </a:r>
          </a:p>
          <a:p>
            <a:pPr>
              <a:lnSpc>
                <a:spcPct val="90000"/>
              </a:lnSpc>
            </a:pPr>
            <a:r>
              <a:rPr lang="en-CA" sz="1400"/>
              <a:t>Trauma: either acute such as a fracture, or chronic such as overuse or repetitive stress</a:t>
            </a:r>
          </a:p>
          <a:p>
            <a:pPr>
              <a:lnSpc>
                <a:spcPct val="90000"/>
              </a:lnSpc>
            </a:pPr>
            <a:r>
              <a:rPr lang="en-CA" sz="1400"/>
              <a:t>Pathology; such as Diabetes Mellitus, or RA</a:t>
            </a:r>
          </a:p>
          <a:p>
            <a:pPr>
              <a:lnSpc>
                <a:spcPct val="90000"/>
              </a:lnSpc>
            </a:pPr>
            <a:r>
              <a:rPr lang="en-CA" sz="1400"/>
              <a:t>Contributing factors: Include genetic predisposition with Heberden's nodes and obesity with knee OA. </a:t>
            </a:r>
          </a:p>
        </p:txBody>
      </p:sp>
    </p:spTree>
    <p:extLst>
      <p:ext uri="{BB962C8B-B14F-4D97-AF65-F5344CB8AC3E}">
        <p14:creationId xmlns:p14="http://schemas.microsoft.com/office/powerpoint/2010/main" val="32918462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75B5B-52F9-4AE0-BFDF-B810D52035F0}"/>
              </a:ext>
            </a:extLst>
          </p:cNvPr>
          <p:cNvSpPr>
            <a:spLocks noGrp="1"/>
          </p:cNvSpPr>
          <p:nvPr>
            <p:ph type="title"/>
          </p:nvPr>
        </p:nvSpPr>
        <p:spPr/>
        <p:txBody>
          <a:bodyPr/>
          <a:lstStyle/>
          <a:p>
            <a:pPr algn="ctr"/>
            <a:r>
              <a:rPr lang="en-CA" dirty="0">
                <a:solidFill>
                  <a:schemeClr val="tx1"/>
                </a:solidFill>
              </a:rPr>
              <a:t>MEDICAL</a:t>
            </a:r>
          </a:p>
        </p:txBody>
      </p:sp>
      <p:sp>
        <p:nvSpPr>
          <p:cNvPr id="3" name="Content Placeholder 2">
            <a:extLst>
              <a:ext uri="{FF2B5EF4-FFF2-40B4-BE49-F238E27FC236}">
                <a16:creationId xmlns:a16="http://schemas.microsoft.com/office/drawing/2014/main" id="{24D6B923-02FB-4529-B40A-92CF636A4747}"/>
              </a:ext>
            </a:extLst>
          </p:cNvPr>
          <p:cNvSpPr>
            <a:spLocks noGrp="1"/>
          </p:cNvSpPr>
          <p:nvPr>
            <p:ph idx="1"/>
          </p:nvPr>
        </p:nvSpPr>
        <p:spPr/>
        <p:txBody>
          <a:bodyPr>
            <a:normAutofit/>
          </a:bodyPr>
          <a:lstStyle/>
          <a:p>
            <a:r>
              <a:rPr lang="en-CA" sz="2000" dirty="0"/>
              <a:t>Diagnosis, x-rays do not always indicate the degree of cartilage degeneration in the early stages of OA. </a:t>
            </a:r>
          </a:p>
          <a:p>
            <a:r>
              <a:rPr lang="en-CA" sz="2000" dirty="0"/>
              <a:t>Fewer that one half of those whose x-rays show degeneration have symptoms of OA. </a:t>
            </a:r>
          </a:p>
          <a:p>
            <a:r>
              <a:rPr lang="en-CA" sz="2000" dirty="0"/>
              <a:t>OA is treated with medication, physical therapy and surgery. </a:t>
            </a:r>
          </a:p>
          <a:p>
            <a:r>
              <a:rPr lang="en-CA" sz="2000" dirty="0"/>
              <a:t>Treatment is aimed at controlling P and maintaining ROM. </a:t>
            </a:r>
          </a:p>
          <a:p>
            <a:r>
              <a:rPr lang="en-CA" sz="2000" dirty="0"/>
              <a:t>In some cases, synthetic synovial fluid (Synvisc) injected into the jt, may bring temporarily relief. </a:t>
            </a:r>
          </a:p>
        </p:txBody>
      </p:sp>
    </p:spTree>
    <p:extLst>
      <p:ext uri="{BB962C8B-B14F-4D97-AF65-F5344CB8AC3E}">
        <p14:creationId xmlns:p14="http://schemas.microsoft.com/office/powerpoint/2010/main" val="9802743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3226F-486F-49EC-933C-77842D060069}"/>
              </a:ext>
            </a:extLst>
          </p:cNvPr>
          <p:cNvSpPr>
            <a:spLocks noGrp="1"/>
          </p:cNvSpPr>
          <p:nvPr>
            <p:ph type="title"/>
          </p:nvPr>
        </p:nvSpPr>
        <p:spPr/>
        <p:txBody>
          <a:bodyPr/>
          <a:lstStyle/>
          <a:p>
            <a:pPr algn="ctr"/>
            <a:r>
              <a:rPr lang="en-CA" dirty="0">
                <a:solidFill>
                  <a:schemeClr val="tx1"/>
                </a:solidFill>
              </a:rPr>
              <a:t>SYMPTOM PICTURE</a:t>
            </a:r>
          </a:p>
        </p:txBody>
      </p:sp>
      <p:sp>
        <p:nvSpPr>
          <p:cNvPr id="3" name="Content Placeholder 2">
            <a:extLst>
              <a:ext uri="{FF2B5EF4-FFF2-40B4-BE49-F238E27FC236}">
                <a16:creationId xmlns:a16="http://schemas.microsoft.com/office/drawing/2014/main" id="{5CD77EE4-41E8-4C9A-A4C0-ED83B99352EB}"/>
              </a:ext>
            </a:extLst>
          </p:cNvPr>
          <p:cNvSpPr>
            <a:spLocks noGrp="1"/>
          </p:cNvSpPr>
          <p:nvPr>
            <p:ph idx="1"/>
          </p:nvPr>
        </p:nvSpPr>
        <p:spPr/>
        <p:txBody>
          <a:bodyPr>
            <a:normAutofit fontScale="92500" lnSpcReduction="10000"/>
          </a:bodyPr>
          <a:lstStyle/>
          <a:p>
            <a:r>
              <a:rPr lang="en-CA" dirty="0"/>
              <a:t>OA can occur in people 25-34 years of age, it is more common in later decades of life. More than 85 % of those over 70 years of age have some degree of OA.</a:t>
            </a:r>
          </a:p>
          <a:p>
            <a:r>
              <a:rPr lang="en-CA" dirty="0"/>
              <a:t>Jts can be affected unilaterally or BL.</a:t>
            </a:r>
          </a:p>
          <a:p>
            <a:r>
              <a:rPr lang="en-CA" dirty="0"/>
              <a:t>Early stage, cartilage degeneration in initially painless. </a:t>
            </a:r>
          </a:p>
          <a:p>
            <a:r>
              <a:rPr lang="en-CA" dirty="0"/>
              <a:t>Later P follows extensive jt use and is relieved by rest. P is local to the affected jt; it is achy and difficult to pinpoint initially. ROM and jts stiffness are noticed in the morning or with periods of immobility and last until the person “works it out”, less than 30 minutes. </a:t>
            </a:r>
          </a:p>
          <a:p>
            <a:r>
              <a:rPr lang="en-CA" dirty="0"/>
              <a:t>Later stage, as cartilage erodes, P sensitive subchondral bone is exposed. </a:t>
            </a:r>
          </a:p>
          <a:p>
            <a:r>
              <a:rPr lang="en-CA" dirty="0"/>
              <a:t>P follows moderate jt use; this progresses to P with minimal active motion, passive motion, and rest. P may occur at night. Jt is locally tender. Crepitus is present with movement. Stiffness and reduced ROM. Contractures form in the jt capsule and in the mm’s surrounding the jt. </a:t>
            </a:r>
          </a:p>
        </p:txBody>
      </p:sp>
    </p:spTree>
    <p:extLst>
      <p:ext uri="{BB962C8B-B14F-4D97-AF65-F5344CB8AC3E}">
        <p14:creationId xmlns:p14="http://schemas.microsoft.com/office/powerpoint/2010/main" val="12911085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9F1D6-8EE9-4237-B7B8-DA507CDD9B27}"/>
              </a:ext>
            </a:extLst>
          </p:cNvPr>
          <p:cNvSpPr>
            <a:spLocks noGrp="1"/>
          </p:cNvSpPr>
          <p:nvPr>
            <p:ph type="title"/>
          </p:nvPr>
        </p:nvSpPr>
        <p:spPr/>
        <p:txBody>
          <a:bodyPr/>
          <a:lstStyle/>
          <a:p>
            <a:pPr algn="ctr"/>
            <a:r>
              <a:rPr lang="en-CA" dirty="0">
                <a:solidFill>
                  <a:schemeClr val="tx1"/>
                </a:solidFill>
              </a:rPr>
              <a:t>COMMON OA LOCATIONS</a:t>
            </a:r>
          </a:p>
        </p:txBody>
      </p:sp>
      <p:sp>
        <p:nvSpPr>
          <p:cNvPr id="3" name="Content Placeholder 2">
            <a:extLst>
              <a:ext uri="{FF2B5EF4-FFF2-40B4-BE49-F238E27FC236}">
                <a16:creationId xmlns:a16="http://schemas.microsoft.com/office/drawing/2014/main" id="{8D81DEAC-AD39-4E9D-940D-58BF85BBCE37}"/>
              </a:ext>
            </a:extLst>
          </p:cNvPr>
          <p:cNvSpPr>
            <a:spLocks noGrp="1"/>
          </p:cNvSpPr>
          <p:nvPr>
            <p:ph idx="1"/>
          </p:nvPr>
        </p:nvSpPr>
        <p:spPr/>
        <p:txBody>
          <a:bodyPr/>
          <a:lstStyle/>
          <a:p>
            <a:r>
              <a:rPr lang="en-CA" dirty="0"/>
              <a:t>Hand: Heberden’s nodes are osteophyte formations at the distal interphalangeal jts, accompanied by lateral jt deviation. Bouchard’s nodes found at the proximal interphalangeal jts.</a:t>
            </a:r>
          </a:p>
          <a:p>
            <a:r>
              <a:rPr lang="en-CA" dirty="0"/>
              <a:t>Spine: The intervertebral discs and facet jts L4-L5, C4-C7 and the upper thoracic vertebrae are commonly affected. </a:t>
            </a:r>
          </a:p>
          <a:p>
            <a:r>
              <a:rPr lang="en-CA" dirty="0"/>
              <a:t>Hip: Pain has an insidious onset. Internal rotation and extension are reduced. The person walks with a limp. P occurs over the groin and adductors, although gluteal and knee P may occur. </a:t>
            </a:r>
          </a:p>
          <a:p>
            <a:r>
              <a:rPr lang="en-CA" dirty="0"/>
              <a:t>Knee: Pain is local to the jt, and worse on climbing or standing, Synovitis may occur in the early stage. Crepitus is present on active or passive motion. Cartilage degeneration leads to valgus or </a:t>
            </a:r>
            <a:r>
              <a:rPr lang="en-CA" dirty="0" err="1"/>
              <a:t>varus</a:t>
            </a:r>
            <a:r>
              <a:rPr lang="en-CA" dirty="0"/>
              <a:t> knee orientation. </a:t>
            </a:r>
          </a:p>
        </p:txBody>
      </p:sp>
    </p:spTree>
    <p:extLst>
      <p:ext uri="{BB962C8B-B14F-4D97-AF65-F5344CB8AC3E}">
        <p14:creationId xmlns:p14="http://schemas.microsoft.com/office/powerpoint/2010/main" val="40845964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C903B-2C8E-43DD-A6EC-DDD740C0F56B}"/>
              </a:ext>
            </a:extLst>
          </p:cNvPr>
          <p:cNvSpPr>
            <a:spLocks noGrp="1"/>
          </p:cNvSpPr>
          <p:nvPr>
            <p:ph type="title"/>
          </p:nvPr>
        </p:nvSpPr>
        <p:spPr/>
        <p:txBody>
          <a:bodyPr/>
          <a:lstStyle/>
          <a:p>
            <a:pPr algn="ctr"/>
            <a:r>
              <a:rPr lang="en-CA" dirty="0">
                <a:solidFill>
                  <a:schemeClr val="tx1"/>
                </a:solidFill>
              </a:rPr>
              <a:t>CONTRAINDICATIONS</a:t>
            </a:r>
          </a:p>
        </p:txBody>
      </p:sp>
      <p:sp>
        <p:nvSpPr>
          <p:cNvPr id="3" name="Content Placeholder 2">
            <a:extLst>
              <a:ext uri="{FF2B5EF4-FFF2-40B4-BE49-F238E27FC236}">
                <a16:creationId xmlns:a16="http://schemas.microsoft.com/office/drawing/2014/main" id="{F1C90006-2C68-43C4-BC32-50BCC40903C4}"/>
              </a:ext>
            </a:extLst>
          </p:cNvPr>
          <p:cNvSpPr>
            <a:spLocks noGrp="1"/>
          </p:cNvSpPr>
          <p:nvPr>
            <p:ph idx="1"/>
          </p:nvPr>
        </p:nvSpPr>
        <p:spPr>
          <a:xfrm>
            <a:off x="677334" y="2224089"/>
            <a:ext cx="8596668" cy="3880773"/>
          </a:xfrm>
        </p:spPr>
        <p:txBody>
          <a:bodyPr/>
          <a:lstStyle/>
          <a:p>
            <a:r>
              <a:rPr lang="en-CA" dirty="0"/>
              <a:t>Avoid heat with acute inflammation.</a:t>
            </a:r>
          </a:p>
          <a:p>
            <a:r>
              <a:rPr lang="en-CA" dirty="0"/>
              <a:t>Exercise caution when applying overpressure with osteophyte formation.</a:t>
            </a:r>
          </a:p>
        </p:txBody>
      </p:sp>
    </p:spTree>
    <p:extLst>
      <p:ext uri="{BB962C8B-B14F-4D97-AF65-F5344CB8AC3E}">
        <p14:creationId xmlns:p14="http://schemas.microsoft.com/office/powerpoint/2010/main" val="19404644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14821-7659-40F9-B13B-27FD94C9BE42}"/>
              </a:ext>
            </a:extLst>
          </p:cNvPr>
          <p:cNvSpPr>
            <a:spLocks noGrp="1"/>
          </p:cNvSpPr>
          <p:nvPr>
            <p:ph type="title"/>
          </p:nvPr>
        </p:nvSpPr>
        <p:spPr/>
        <p:txBody>
          <a:bodyPr/>
          <a:lstStyle/>
          <a:p>
            <a:pPr algn="ctr"/>
            <a:r>
              <a:rPr lang="en-CA" dirty="0">
                <a:solidFill>
                  <a:schemeClr val="tx1"/>
                </a:solidFill>
              </a:rPr>
              <a:t>TESTING</a:t>
            </a:r>
          </a:p>
        </p:txBody>
      </p:sp>
      <p:sp>
        <p:nvSpPr>
          <p:cNvPr id="3" name="Content Placeholder 2">
            <a:extLst>
              <a:ext uri="{FF2B5EF4-FFF2-40B4-BE49-F238E27FC236}">
                <a16:creationId xmlns:a16="http://schemas.microsoft.com/office/drawing/2014/main" id="{73036075-3CA3-4186-802B-B56904D77BF6}"/>
              </a:ext>
            </a:extLst>
          </p:cNvPr>
          <p:cNvSpPr>
            <a:spLocks noGrp="1"/>
          </p:cNvSpPr>
          <p:nvPr>
            <p:ph idx="1"/>
          </p:nvPr>
        </p:nvSpPr>
        <p:spPr/>
        <p:txBody>
          <a:bodyPr>
            <a:normAutofit fontScale="92500" lnSpcReduction="10000"/>
          </a:bodyPr>
          <a:lstStyle/>
          <a:p>
            <a:r>
              <a:rPr lang="en-CA" sz="2400" dirty="0"/>
              <a:t>AF ROM of the affected joint is reduced in most directions due to P. </a:t>
            </a:r>
          </a:p>
          <a:p>
            <a:r>
              <a:rPr lang="en-CA" sz="2400" dirty="0"/>
              <a:t>PR ROM reveals a painful, leathery end feel in the capsular pattern for the affected joint. </a:t>
            </a:r>
          </a:p>
          <a:p>
            <a:r>
              <a:rPr lang="en-CA" sz="2400" dirty="0"/>
              <a:t>AR Isometric testing: Reveals weakness and possibly P in the mm’s crossing the affected jt. </a:t>
            </a:r>
          </a:p>
          <a:p>
            <a:r>
              <a:rPr lang="en-CA" sz="2400" b="1" u="sng" dirty="0"/>
              <a:t>DIFFERENTIATING SOURCES OF JOINT PAIN:</a:t>
            </a:r>
          </a:p>
          <a:p>
            <a:r>
              <a:rPr lang="en-CA" sz="2400" dirty="0"/>
              <a:t>Other conditions can mimic the jt pain of OA, such as TP’s, tendinitis, Bursitis, space-occupying lesions, facet joint irritation. </a:t>
            </a:r>
          </a:p>
        </p:txBody>
      </p:sp>
    </p:spTree>
    <p:extLst>
      <p:ext uri="{BB962C8B-B14F-4D97-AF65-F5344CB8AC3E}">
        <p14:creationId xmlns:p14="http://schemas.microsoft.com/office/powerpoint/2010/main" val="10760193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B1E63-15F2-4474-81C5-31438129895F}"/>
              </a:ext>
            </a:extLst>
          </p:cNvPr>
          <p:cNvSpPr>
            <a:spLocks noGrp="1"/>
          </p:cNvSpPr>
          <p:nvPr>
            <p:ph type="title"/>
          </p:nvPr>
        </p:nvSpPr>
        <p:spPr/>
        <p:txBody>
          <a:bodyPr/>
          <a:lstStyle/>
          <a:p>
            <a:pPr algn="ctr"/>
            <a:r>
              <a:rPr lang="en-CA" dirty="0">
                <a:solidFill>
                  <a:schemeClr val="tx1"/>
                </a:solidFill>
              </a:rPr>
              <a:t>TREATMENT</a:t>
            </a:r>
          </a:p>
        </p:txBody>
      </p:sp>
      <p:sp>
        <p:nvSpPr>
          <p:cNvPr id="3" name="Content Placeholder 2">
            <a:extLst>
              <a:ext uri="{FF2B5EF4-FFF2-40B4-BE49-F238E27FC236}">
                <a16:creationId xmlns:a16="http://schemas.microsoft.com/office/drawing/2014/main" id="{9814124E-AD14-4D3A-8B62-9FB618BDA5EE}"/>
              </a:ext>
            </a:extLst>
          </p:cNvPr>
          <p:cNvSpPr>
            <a:spLocks noGrp="1"/>
          </p:cNvSpPr>
          <p:nvPr>
            <p:ph idx="1"/>
          </p:nvPr>
        </p:nvSpPr>
        <p:spPr/>
        <p:txBody>
          <a:bodyPr>
            <a:normAutofit fontScale="92500"/>
          </a:bodyPr>
          <a:lstStyle/>
          <a:p>
            <a:r>
              <a:rPr lang="en-CA" dirty="0"/>
              <a:t> The treatment is in the context of a relaxation treatment.</a:t>
            </a:r>
          </a:p>
          <a:p>
            <a:r>
              <a:rPr lang="en-CA" b="1" dirty="0"/>
              <a:t>Positioning</a:t>
            </a:r>
            <a:r>
              <a:rPr lang="en-CA" dirty="0"/>
              <a:t>: Prone, supine, and side lying </a:t>
            </a:r>
          </a:p>
          <a:p>
            <a:r>
              <a:rPr lang="en-CA" b="1" dirty="0"/>
              <a:t>Hydro</a:t>
            </a:r>
            <a:r>
              <a:rPr lang="en-CA" dirty="0"/>
              <a:t>: Deep moist heat, such as a wax bath or hydrocollator, provided no inflammation is present. Ice is used with acute inflammation</a:t>
            </a:r>
          </a:p>
          <a:p>
            <a:r>
              <a:rPr lang="en-CA" dirty="0"/>
              <a:t>Treat compensatory structures, DDB, pain free rhythmic, rocking, and shaking.</a:t>
            </a:r>
          </a:p>
          <a:p>
            <a:r>
              <a:rPr lang="en-CA" dirty="0"/>
              <a:t>Soothing Swedish techniques, mm stripping, gentle ischemic compressions.</a:t>
            </a:r>
          </a:p>
          <a:p>
            <a:r>
              <a:rPr lang="en-CA" dirty="0"/>
              <a:t>Gentle long axis traction</a:t>
            </a:r>
          </a:p>
          <a:p>
            <a:r>
              <a:rPr lang="en-CA" dirty="0"/>
              <a:t>Fascial techniques are introduced if soft tissue contractures are present.</a:t>
            </a:r>
          </a:p>
          <a:p>
            <a:r>
              <a:rPr lang="en-CA" dirty="0"/>
              <a:t>Gentle passive stretching, PR ROM in between Swedish techniques are indicated. </a:t>
            </a:r>
          </a:p>
          <a:p>
            <a:r>
              <a:rPr lang="en-CA" dirty="0"/>
              <a:t>Joint play are used to mobilize the affected joint capsule. </a:t>
            </a:r>
          </a:p>
        </p:txBody>
      </p:sp>
    </p:spTree>
    <p:extLst>
      <p:ext uri="{BB962C8B-B14F-4D97-AF65-F5344CB8AC3E}">
        <p14:creationId xmlns:p14="http://schemas.microsoft.com/office/powerpoint/2010/main" val="4449064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F0325-72F3-4A58-AC43-B42CA7C25838}"/>
              </a:ext>
            </a:extLst>
          </p:cNvPr>
          <p:cNvSpPr>
            <a:spLocks noGrp="1"/>
          </p:cNvSpPr>
          <p:nvPr>
            <p:ph type="title"/>
          </p:nvPr>
        </p:nvSpPr>
        <p:spPr/>
        <p:txBody>
          <a:bodyPr/>
          <a:lstStyle/>
          <a:p>
            <a:pPr algn="ctr"/>
            <a:r>
              <a:rPr lang="en-CA" dirty="0">
                <a:solidFill>
                  <a:schemeClr val="tx1"/>
                </a:solidFill>
              </a:rPr>
              <a:t>SELF-CARE</a:t>
            </a:r>
          </a:p>
        </p:txBody>
      </p:sp>
      <p:sp>
        <p:nvSpPr>
          <p:cNvPr id="3" name="Content Placeholder 2">
            <a:extLst>
              <a:ext uri="{FF2B5EF4-FFF2-40B4-BE49-F238E27FC236}">
                <a16:creationId xmlns:a16="http://schemas.microsoft.com/office/drawing/2014/main" id="{467F7671-B7FF-4945-8501-0BBE1C6BDDD2}"/>
              </a:ext>
            </a:extLst>
          </p:cNvPr>
          <p:cNvSpPr>
            <a:spLocks noGrp="1"/>
          </p:cNvSpPr>
          <p:nvPr>
            <p:ph idx="1"/>
          </p:nvPr>
        </p:nvSpPr>
        <p:spPr/>
        <p:txBody>
          <a:bodyPr/>
          <a:lstStyle/>
          <a:p>
            <a:r>
              <a:rPr lang="en-CA" dirty="0"/>
              <a:t>Deep moist heat for chronic presentations.</a:t>
            </a:r>
          </a:p>
          <a:p>
            <a:r>
              <a:rPr lang="en-CA" dirty="0"/>
              <a:t>Cold for acute episodes.</a:t>
            </a:r>
          </a:p>
          <a:p>
            <a:r>
              <a:rPr lang="en-CA" dirty="0"/>
              <a:t>Self massage to the muscles surrounding the affected jt. </a:t>
            </a:r>
          </a:p>
          <a:p>
            <a:r>
              <a:rPr lang="en-CA" dirty="0"/>
              <a:t>Relaxation techniques such as DDB.</a:t>
            </a:r>
          </a:p>
          <a:p>
            <a:r>
              <a:rPr lang="en-CA" dirty="0"/>
              <a:t>Rest from activities which aggravate the joint and relaxation exercises.</a:t>
            </a:r>
          </a:p>
          <a:p>
            <a:r>
              <a:rPr lang="en-CA" dirty="0"/>
              <a:t>Gentle pain free stretching and P free ROM.</a:t>
            </a:r>
          </a:p>
          <a:p>
            <a:r>
              <a:rPr lang="en-CA" dirty="0"/>
              <a:t>Gravity reduced activities such as swimming. </a:t>
            </a:r>
          </a:p>
          <a:p>
            <a:r>
              <a:rPr lang="en-CA" dirty="0"/>
              <a:t>Refer to a physician, physiotherapist, naturopath, nutritionist or the Arthritis Society for assessment and treatment, and more self-help information.</a:t>
            </a:r>
          </a:p>
          <a:p>
            <a:r>
              <a:rPr lang="en-CA" dirty="0" err="1"/>
              <a:t>Acupunture</a:t>
            </a:r>
            <a:r>
              <a:rPr lang="en-CA" dirty="0"/>
              <a:t>, </a:t>
            </a:r>
            <a:r>
              <a:rPr lang="en-CA" dirty="0" err="1"/>
              <a:t>diatery</a:t>
            </a:r>
            <a:r>
              <a:rPr lang="en-CA" dirty="0"/>
              <a:t> supplements and modifications are </a:t>
            </a:r>
            <a:r>
              <a:rPr lang="en-CA"/>
              <a:t>also popular. </a:t>
            </a:r>
            <a:endParaRPr lang="en-CA" dirty="0"/>
          </a:p>
        </p:txBody>
      </p:sp>
    </p:spTree>
    <p:extLst>
      <p:ext uri="{BB962C8B-B14F-4D97-AF65-F5344CB8AC3E}">
        <p14:creationId xmlns:p14="http://schemas.microsoft.com/office/powerpoint/2010/main" val="3907726338"/>
      </p:ext>
    </p:extLst>
  </p:cSld>
  <p:clrMapOvr>
    <a:masterClrMapping/>
  </p:clrMapOvr>
</p:sld>
</file>

<file path=ppt/theme/theme1.xml><?xml version="1.0" encoding="utf-8"?>
<a:theme xmlns:a="http://schemas.openxmlformats.org/drawingml/2006/main" name="Facet">
  <a:themeElements>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81</TotalTime>
  <Words>1236</Words>
  <Application>Microsoft Office PowerPoint</Application>
  <PresentationFormat>Widescreen</PresentationFormat>
  <Paragraphs>81</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Trebuchet MS</vt:lpstr>
      <vt:lpstr>Wingdings 3</vt:lpstr>
      <vt:lpstr>Facet</vt:lpstr>
      <vt:lpstr>OSTEOARTHRITIS</vt:lpstr>
      <vt:lpstr>OSTEOARTHRITIS</vt:lpstr>
      <vt:lpstr>OSTEOARTHRITIS</vt:lpstr>
      <vt:lpstr>PATHOLOGICAL PROCESS OF OA</vt:lpstr>
      <vt:lpstr>PATHOLOGICAL PROCESS OF OA</vt:lpstr>
      <vt:lpstr>CAUSES OF OA</vt:lpstr>
      <vt:lpstr>MEDICAL</vt:lpstr>
      <vt:lpstr>SYMPTOM PICTURE</vt:lpstr>
      <vt:lpstr>COMMON OA LOCATIONS</vt:lpstr>
      <vt:lpstr>CONTRAINDICATIONS</vt:lpstr>
      <vt:lpstr>TESTING</vt:lpstr>
      <vt:lpstr>TREATMENT</vt:lpstr>
      <vt:lpstr>SELF-CARE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OSTEOARTHRITIS</dc:title>
  <dc:creator>Amber Owusu</dc:creator>
  <cp:lastModifiedBy>Amber Owusu</cp:lastModifiedBy>
  <cp:revision>19</cp:revision>
  <dcterms:created xsi:type="dcterms:W3CDTF">2018-07-06T00:34:46Z</dcterms:created>
  <dcterms:modified xsi:type="dcterms:W3CDTF">2018-07-06T01:56:26Z</dcterms:modified>
</cp:coreProperties>
</file>