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8" d="100"/>
          <a:sy n="78" d="100"/>
        </p:scale>
        <p:origin x="252"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6/13/2018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6/13/2018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6/13/2018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6/13/2018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88C9B83F-64CD-41C1-925F-A08801FFD0BD}"/>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1" name="Straight Connector 20">
              <a:extLst>
                <a:ext uri="{FF2B5EF4-FFF2-40B4-BE49-F238E27FC236}">
                  <a16:creationId xmlns:a16="http://schemas.microsoft.com/office/drawing/2014/main" id="{E1655065-0BD7-4422-BEC0-4401E998090A}"/>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4DDD90AC-ABEC-4A76-9C9C-AD0A5F8FC7F2}"/>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3" name="Rectangle 23">
              <a:extLst>
                <a:ext uri="{FF2B5EF4-FFF2-40B4-BE49-F238E27FC236}">
                  <a16:creationId xmlns:a16="http://schemas.microsoft.com/office/drawing/2014/main" id="{21A8AFEF-EC50-4C0B-9C64-814B76C8209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5">
              <a:extLst>
                <a:ext uri="{FF2B5EF4-FFF2-40B4-BE49-F238E27FC236}">
                  <a16:creationId xmlns:a16="http://schemas.microsoft.com/office/drawing/2014/main" id="{CAFAA800-E117-4357-84E4-56B63EA03E3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4">
              <a:extLst>
                <a:ext uri="{FF2B5EF4-FFF2-40B4-BE49-F238E27FC236}">
                  <a16:creationId xmlns:a16="http://schemas.microsoft.com/office/drawing/2014/main" id="{8DDFC9F4-3B45-402D-8AD7-60B3F08ED755}"/>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7">
              <a:extLst>
                <a:ext uri="{FF2B5EF4-FFF2-40B4-BE49-F238E27FC236}">
                  <a16:creationId xmlns:a16="http://schemas.microsoft.com/office/drawing/2014/main" id="{F26A0854-FBE4-4587-B349-06BE192BD7F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8">
              <a:extLst>
                <a:ext uri="{FF2B5EF4-FFF2-40B4-BE49-F238E27FC236}">
                  <a16:creationId xmlns:a16="http://schemas.microsoft.com/office/drawing/2014/main" id="{54A9C4C6-FF7D-470E-BFCA-CE4F60A1F0A8}"/>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9">
              <a:extLst>
                <a:ext uri="{FF2B5EF4-FFF2-40B4-BE49-F238E27FC236}">
                  <a16:creationId xmlns:a16="http://schemas.microsoft.com/office/drawing/2014/main" id="{B1721EA8-4871-45D4-B78F-AE805A3004B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a:extLst>
                <a:ext uri="{FF2B5EF4-FFF2-40B4-BE49-F238E27FC236}">
                  <a16:creationId xmlns:a16="http://schemas.microsoft.com/office/drawing/2014/main" id="{E5763971-E3A3-45C6-9BA8-2E032C7A55E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Isosceles Triangle 29">
              <a:extLst>
                <a:ext uri="{FF2B5EF4-FFF2-40B4-BE49-F238E27FC236}">
                  <a16:creationId xmlns:a16="http://schemas.microsoft.com/office/drawing/2014/main" id="{32752E94-0E01-4AF5-A43A-F2FAD8737C2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15" name="Content Placeholder 14">
            <a:extLst>
              <a:ext uri="{FF2B5EF4-FFF2-40B4-BE49-F238E27FC236}">
                <a16:creationId xmlns:a16="http://schemas.microsoft.com/office/drawing/2014/main" id="{CE0E7300-91E9-46DB-BA07-B77C06853D1D}"/>
              </a:ext>
            </a:extLst>
          </p:cNvPr>
          <p:cNvPicPr>
            <a:picLocks noGrp="1" noChangeAspect="1"/>
          </p:cNvPicPr>
          <p:nvPr>
            <p:ph idx="1"/>
          </p:nvPr>
        </p:nvPicPr>
        <p:blipFill rotWithShape="1">
          <a:blip r:embed="rId2"/>
          <a:srcRect l="9091" r="2" b="9863"/>
          <a:stretch/>
        </p:blipFill>
        <p:spPr>
          <a:xfrm>
            <a:off x="20" y="-1"/>
            <a:ext cx="5394940" cy="6858001"/>
          </a:xfrm>
          <a:custGeom>
            <a:avLst/>
            <a:gdLst>
              <a:gd name="connsiteX0" fmla="*/ 842596 w 5394960"/>
              <a:gd name="connsiteY0" fmla="*/ 0 h 6858000"/>
              <a:gd name="connsiteX1" fmla="*/ 5394960 w 5394960"/>
              <a:gd name="connsiteY1" fmla="*/ 0 h 6858000"/>
              <a:gd name="connsiteX2" fmla="*/ 5394960 w 5394960"/>
              <a:gd name="connsiteY2" fmla="*/ 21851 h 6858000"/>
              <a:gd name="connsiteX3" fmla="*/ 4365943 w 5394960"/>
              <a:gd name="connsiteY3" fmla="*/ 6858000 h 6858000"/>
              <a:gd name="connsiteX4" fmla="*/ 0 w 5394960"/>
              <a:gd name="connsiteY4" fmla="*/ 6858000 h 6858000"/>
              <a:gd name="connsiteX5" fmla="*/ 0 w 5394960"/>
              <a:gd name="connsiteY5" fmla="*/ 566615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 name="Title 1">
            <a:extLst>
              <a:ext uri="{FF2B5EF4-FFF2-40B4-BE49-F238E27FC236}">
                <a16:creationId xmlns:a16="http://schemas.microsoft.com/office/drawing/2014/main" id="{53D181A8-5E5B-4116-ACED-DCB98948DD00}"/>
              </a:ext>
            </a:extLst>
          </p:cNvPr>
          <p:cNvSpPr>
            <a:spLocks noGrp="1"/>
          </p:cNvSpPr>
          <p:nvPr>
            <p:ph type="title"/>
          </p:nvPr>
        </p:nvSpPr>
        <p:spPr>
          <a:xfrm>
            <a:off x="5380563" y="1678665"/>
            <a:ext cx="3887839" cy="2372168"/>
          </a:xfrm>
        </p:spPr>
        <p:txBody>
          <a:bodyPr vert="horz" lIns="91440" tIns="45720" rIns="91440" bIns="45720" rtlCol="0" anchor="b">
            <a:normAutofit/>
          </a:bodyPr>
          <a:lstStyle/>
          <a:p>
            <a:pPr algn="r"/>
            <a:r>
              <a:rPr lang="en-US" sz="5000" dirty="0">
                <a:solidFill>
                  <a:schemeClr val="tx1"/>
                </a:solidFill>
              </a:rPr>
              <a:t>TORTICOLLIS</a:t>
            </a:r>
          </a:p>
        </p:txBody>
      </p:sp>
      <p:sp>
        <p:nvSpPr>
          <p:cNvPr id="3" name="Subtitle 2">
            <a:extLst>
              <a:ext uri="{FF2B5EF4-FFF2-40B4-BE49-F238E27FC236}">
                <a16:creationId xmlns:a16="http://schemas.microsoft.com/office/drawing/2014/main" id="{9D549E6D-98BB-48C4-AB19-0DD3B19789FB}"/>
              </a:ext>
            </a:extLst>
          </p:cNvPr>
          <p:cNvSpPr>
            <a:spLocks noGrp="1"/>
          </p:cNvSpPr>
          <p:nvPr>
            <p:ph type="body" sz="half" idx="2"/>
          </p:nvPr>
        </p:nvSpPr>
        <p:spPr>
          <a:xfrm>
            <a:off x="5380563" y="4050833"/>
            <a:ext cx="3893440" cy="1096899"/>
          </a:xfrm>
        </p:spPr>
        <p:txBody>
          <a:bodyPr vert="horz" lIns="91440" tIns="45720" rIns="91440" bIns="45720" rtlCol="0" anchor="t">
            <a:normAutofit/>
          </a:bodyPr>
          <a:lstStyle/>
          <a:p>
            <a:pPr algn="r"/>
            <a:r>
              <a:rPr lang="en-US" sz="1800">
                <a:solidFill>
                  <a:schemeClr val="tx1">
                    <a:lumMod val="50000"/>
                    <a:lumOff val="50000"/>
                  </a:schemeClr>
                </a:solidFill>
              </a:rPr>
              <a:t>Fiona Rattray Pg.477</a:t>
            </a:r>
          </a:p>
        </p:txBody>
      </p:sp>
    </p:spTree>
    <p:extLst>
      <p:ext uri="{BB962C8B-B14F-4D97-AF65-F5344CB8AC3E}">
        <p14:creationId xmlns:p14="http://schemas.microsoft.com/office/powerpoint/2010/main" val="1575287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3A90A-701F-40F6-BFC5-975C58BF9C9E}"/>
              </a:ext>
            </a:extLst>
          </p:cNvPr>
          <p:cNvSpPr>
            <a:spLocks noGrp="1"/>
          </p:cNvSpPr>
          <p:nvPr>
            <p:ph type="title"/>
          </p:nvPr>
        </p:nvSpPr>
        <p:spPr/>
        <p:txBody>
          <a:bodyPr/>
          <a:lstStyle/>
          <a:p>
            <a:pPr algn="ctr"/>
            <a:r>
              <a:rPr lang="en-CA" dirty="0">
                <a:solidFill>
                  <a:schemeClr val="tx1"/>
                </a:solidFill>
              </a:rPr>
              <a:t>Torticollis</a:t>
            </a:r>
          </a:p>
        </p:txBody>
      </p:sp>
      <p:sp>
        <p:nvSpPr>
          <p:cNvPr id="3" name="Content Placeholder 2">
            <a:extLst>
              <a:ext uri="{FF2B5EF4-FFF2-40B4-BE49-F238E27FC236}">
                <a16:creationId xmlns:a16="http://schemas.microsoft.com/office/drawing/2014/main" id="{E9AF1B08-FFDF-412F-B924-61513F930515}"/>
              </a:ext>
            </a:extLst>
          </p:cNvPr>
          <p:cNvSpPr>
            <a:spLocks noGrp="1"/>
          </p:cNvSpPr>
          <p:nvPr>
            <p:ph idx="1"/>
          </p:nvPr>
        </p:nvSpPr>
        <p:spPr/>
        <p:txBody>
          <a:bodyPr>
            <a:normAutofit lnSpcReduction="10000"/>
          </a:bodyPr>
          <a:lstStyle/>
          <a:p>
            <a:pPr lvl="0"/>
            <a:r>
              <a:rPr lang="en-US" b="1" dirty="0"/>
              <a:t>An abnormal positioning of the head and neck relative to the body</a:t>
            </a:r>
            <a:endParaRPr lang="en-CA" b="1" dirty="0"/>
          </a:p>
          <a:p>
            <a:pPr lvl="0"/>
            <a:r>
              <a:rPr lang="en-US" dirty="0"/>
              <a:t>The typical presentation of torticollis has the head and neck side bent towards the affected side, the face turned away from the affected side and the shoulder on the affected side raised</a:t>
            </a:r>
            <a:endParaRPr lang="en-CA" dirty="0"/>
          </a:p>
          <a:p>
            <a:pPr lvl="0"/>
            <a:r>
              <a:rPr lang="en-US" dirty="0"/>
              <a:t>The head could be in flexion (if </a:t>
            </a:r>
            <a:r>
              <a:rPr lang="en-US" b="1" dirty="0"/>
              <a:t>SCM is involved</a:t>
            </a:r>
            <a:r>
              <a:rPr lang="en-US" dirty="0"/>
              <a:t>) or extension (if </a:t>
            </a:r>
            <a:r>
              <a:rPr lang="en-US" b="1" dirty="0"/>
              <a:t>levator scapula is involved</a:t>
            </a:r>
            <a:r>
              <a:rPr lang="en-US" dirty="0"/>
              <a:t>)</a:t>
            </a:r>
            <a:endParaRPr lang="en-CA" dirty="0"/>
          </a:p>
          <a:p>
            <a:pPr lvl="0"/>
            <a:r>
              <a:rPr lang="en-US" dirty="0"/>
              <a:t>Management of torticollis can pose a challenge to the physician owing to the fact that the condition can be acute or chronic, congenital or acquired, and idiopathic or secondary to trauma or disease. Moreover, the onset of torticollis can occur at any age. </a:t>
            </a:r>
            <a:endParaRPr lang="en-CA" dirty="0"/>
          </a:p>
          <a:p>
            <a:pPr lvl="0"/>
            <a:r>
              <a:rPr lang="en-US" dirty="0"/>
              <a:t>In addition, laboratory studies are not particularly helpful and are dependent on the underlying disorder, although they are useful if </a:t>
            </a:r>
            <a:r>
              <a:rPr lang="en-US" b="1" dirty="0"/>
              <a:t>infection is suspected</a:t>
            </a:r>
            <a:r>
              <a:rPr lang="en-US" dirty="0"/>
              <a:t>. </a:t>
            </a:r>
            <a:endParaRPr lang="en-CA" dirty="0"/>
          </a:p>
          <a:p>
            <a:endParaRPr lang="en-CA" dirty="0"/>
          </a:p>
        </p:txBody>
      </p:sp>
    </p:spTree>
    <p:extLst>
      <p:ext uri="{BB962C8B-B14F-4D97-AF65-F5344CB8AC3E}">
        <p14:creationId xmlns:p14="http://schemas.microsoft.com/office/powerpoint/2010/main" val="299061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E2C93-FD42-40F2-9139-8531EE909711}"/>
              </a:ext>
            </a:extLst>
          </p:cNvPr>
          <p:cNvSpPr>
            <a:spLocks noGrp="1"/>
          </p:cNvSpPr>
          <p:nvPr>
            <p:ph type="title"/>
          </p:nvPr>
        </p:nvSpPr>
        <p:spPr/>
        <p:txBody>
          <a:bodyPr/>
          <a:lstStyle/>
          <a:p>
            <a:pPr algn="ctr"/>
            <a:r>
              <a:rPr lang="en-CA" dirty="0">
                <a:solidFill>
                  <a:schemeClr val="tx1"/>
                </a:solidFill>
              </a:rPr>
              <a:t>ACUTE AQUIRED TORTICOLLIS</a:t>
            </a:r>
          </a:p>
        </p:txBody>
      </p:sp>
      <p:sp>
        <p:nvSpPr>
          <p:cNvPr id="3" name="Content Placeholder 2">
            <a:extLst>
              <a:ext uri="{FF2B5EF4-FFF2-40B4-BE49-F238E27FC236}">
                <a16:creationId xmlns:a16="http://schemas.microsoft.com/office/drawing/2014/main" id="{822A077D-3CFD-4738-82A5-71A406FFA5CC}"/>
              </a:ext>
            </a:extLst>
          </p:cNvPr>
          <p:cNvSpPr>
            <a:spLocks noGrp="1"/>
          </p:cNvSpPr>
          <p:nvPr>
            <p:ph idx="1"/>
          </p:nvPr>
        </p:nvSpPr>
        <p:spPr/>
        <p:txBody>
          <a:bodyPr/>
          <a:lstStyle/>
          <a:p>
            <a:pPr lvl="0"/>
            <a:r>
              <a:rPr lang="en-US" sz="2800" b="1" dirty="0"/>
              <a:t>Is a painful unilateral shortening or spasm of the neck resulting in an abnormal head posture</a:t>
            </a:r>
            <a:endParaRPr lang="en-CA" sz="2800" b="1" dirty="0"/>
          </a:p>
          <a:p>
            <a:pPr lvl="0"/>
            <a:r>
              <a:rPr lang="en-US" sz="2800" dirty="0"/>
              <a:t>Shortening can be due to latent TP’s that have been activated by holding the muscle in a shortened position for an extended period of time (telephone to ear)</a:t>
            </a:r>
          </a:p>
          <a:p>
            <a:pPr lvl="0"/>
            <a:endParaRPr lang="en-CA" dirty="0"/>
          </a:p>
          <a:p>
            <a:endParaRPr lang="en-CA" dirty="0"/>
          </a:p>
        </p:txBody>
      </p:sp>
    </p:spTree>
    <p:extLst>
      <p:ext uri="{BB962C8B-B14F-4D97-AF65-F5344CB8AC3E}">
        <p14:creationId xmlns:p14="http://schemas.microsoft.com/office/powerpoint/2010/main" val="658823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C457F-29DA-4814-944A-4D57A9ECE403}"/>
              </a:ext>
            </a:extLst>
          </p:cNvPr>
          <p:cNvSpPr>
            <a:spLocks noGrp="1"/>
          </p:cNvSpPr>
          <p:nvPr>
            <p:ph type="title"/>
          </p:nvPr>
        </p:nvSpPr>
        <p:spPr/>
        <p:txBody>
          <a:bodyPr/>
          <a:lstStyle/>
          <a:p>
            <a:pPr algn="ctr"/>
            <a:r>
              <a:rPr lang="en-CA" dirty="0">
                <a:solidFill>
                  <a:schemeClr val="tx1"/>
                </a:solidFill>
              </a:rPr>
              <a:t>CAUSES OF ACUTE ACQUIRED TORTICOLLIS</a:t>
            </a:r>
          </a:p>
        </p:txBody>
      </p:sp>
      <p:sp>
        <p:nvSpPr>
          <p:cNvPr id="3" name="Content Placeholder 2">
            <a:extLst>
              <a:ext uri="{FF2B5EF4-FFF2-40B4-BE49-F238E27FC236}">
                <a16:creationId xmlns:a16="http://schemas.microsoft.com/office/drawing/2014/main" id="{336BD5E7-6D52-4C6C-818A-13DCECA78755}"/>
              </a:ext>
            </a:extLst>
          </p:cNvPr>
          <p:cNvSpPr>
            <a:spLocks noGrp="1"/>
          </p:cNvSpPr>
          <p:nvPr>
            <p:ph idx="1"/>
          </p:nvPr>
        </p:nvSpPr>
        <p:spPr/>
        <p:txBody>
          <a:bodyPr/>
          <a:lstStyle/>
          <a:p>
            <a:pPr lvl="0"/>
            <a:r>
              <a:rPr lang="en-US" sz="3200" dirty="0"/>
              <a:t>Activation of latent TP’s in cervical muscles</a:t>
            </a:r>
            <a:endParaRPr lang="en-CA" sz="3200" dirty="0"/>
          </a:p>
          <a:p>
            <a:pPr lvl="0"/>
            <a:r>
              <a:rPr lang="en-US" sz="3200" dirty="0"/>
              <a:t>Subluxation of C1 on C2 due to trauma</a:t>
            </a:r>
            <a:endParaRPr lang="en-CA" sz="3200" dirty="0"/>
          </a:p>
          <a:p>
            <a:pPr lvl="0"/>
            <a:r>
              <a:rPr lang="en-US" sz="3200" dirty="0"/>
              <a:t>Facet joint irritation</a:t>
            </a:r>
            <a:endParaRPr lang="en-CA" sz="3200" dirty="0"/>
          </a:p>
          <a:p>
            <a:pPr lvl="0"/>
            <a:r>
              <a:rPr lang="en-US" sz="3200" dirty="0"/>
              <a:t>Infection, inflammation of the throat or cervical lymph nodes</a:t>
            </a:r>
            <a:endParaRPr lang="en-CA" sz="3200" dirty="0"/>
          </a:p>
          <a:p>
            <a:pPr lvl="0"/>
            <a:r>
              <a:rPr lang="en-US" sz="3200" dirty="0"/>
              <a:t>Disc related pain</a:t>
            </a:r>
            <a:endParaRPr lang="en-CA" sz="3200" dirty="0"/>
          </a:p>
          <a:p>
            <a:endParaRPr lang="en-CA" dirty="0"/>
          </a:p>
        </p:txBody>
      </p:sp>
    </p:spTree>
    <p:extLst>
      <p:ext uri="{BB962C8B-B14F-4D97-AF65-F5344CB8AC3E}">
        <p14:creationId xmlns:p14="http://schemas.microsoft.com/office/powerpoint/2010/main" val="2747861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F45EE95-2821-4464-96EE-C591793868A4}"/>
              </a:ext>
            </a:extLst>
          </p:cNvPr>
          <p:cNvSpPr>
            <a:spLocks noGrp="1"/>
          </p:cNvSpPr>
          <p:nvPr>
            <p:ph type="title"/>
          </p:nvPr>
        </p:nvSpPr>
        <p:spPr/>
        <p:txBody>
          <a:bodyPr/>
          <a:lstStyle/>
          <a:p>
            <a:pPr algn="ctr"/>
            <a:r>
              <a:rPr lang="en-CA" dirty="0">
                <a:solidFill>
                  <a:schemeClr val="tx1"/>
                </a:solidFill>
              </a:rPr>
              <a:t>ACQUIRED TORTICOLLIS</a:t>
            </a:r>
          </a:p>
        </p:txBody>
      </p:sp>
      <p:sp>
        <p:nvSpPr>
          <p:cNvPr id="7" name="Text Placeholder 6">
            <a:extLst>
              <a:ext uri="{FF2B5EF4-FFF2-40B4-BE49-F238E27FC236}">
                <a16:creationId xmlns:a16="http://schemas.microsoft.com/office/drawing/2014/main" id="{F7902BA2-8864-4D35-BD1E-9DF4C895BB66}"/>
              </a:ext>
            </a:extLst>
          </p:cNvPr>
          <p:cNvSpPr>
            <a:spLocks noGrp="1"/>
          </p:cNvSpPr>
          <p:nvPr>
            <p:ph type="body" idx="1"/>
          </p:nvPr>
        </p:nvSpPr>
        <p:spPr/>
        <p:txBody>
          <a:bodyPr/>
          <a:lstStyle/>
          <a:p>
            <a:r>
              <a:rPr lang="en-CA" b="1" dirty="0"/>
              <a:t>SIGNS &amp; SYMPTOMS</a:t>
            </a:r>
          </a:p>
        </p:txBody>
      </p:sp>
      <p:sp>
        <p:nvSpPr>
          <p:cNvPr id="6" name="Text Placeholder 5">
            <a:extLst>
              <a:ext uri="{FF2B5EF4-FFF2-40B4-BE49-F238E27FC236}">
                <a16:creationId xmlns:a16="http://schemas.microsoft.com/office/drawing/2014/main" id="{F1CCFEFB-B382-4417-9F18-840C44C0A19E}"/>
              </a:ext>
            </a:extLst>
          </p:cNvPr>
          <p:cNvSpPr>
            <a:spLocks noGrp="1"/>
          </p:cNvSpPr>
          <p:nvPr>
            <p:ph sz="half" idx="2"/>
          </p:nvPr>
        </p:nvSpPr>
        <p:spPr/>
        <p:txBody>
          <a:bodyPr>
            <a:normAutofit fontScale="85000" lnSpcReduction="20000"/>
          </a:bodyPr>
          <a:lstStyle/>
          <a:p>
            <a:pPr lvl="0"/>
            <a:r>
              <a:rPr lang="en-US" sz="2400" dirty="0"/>
              <a:t>Onset is usually sudden (Client wakes up with it)</a:t>
            </a:r>
            <a:endParaRPr lang="en-CA" sz="2400" dirty="0"/>
          </a:p>
          <a:p>
            <a:pPr lvl="0"/>
            <a:r>
              <a:rPr lang="en-US" sz="2400" dirty="0"/>
              <a:t>The head and neck are in typical torticollis position</a:t>
            </a:r>
            <a:endParaRPr lang="en-CA" sz="2400" dirty="0"/>
          </a:p>
          <a:p>
            <a:pPr lvl="0"/>
            <a:r>
              <a:rPr lang="en-US" sz="2400" dirty="0"/>
              <a:t>Affected muscles are shortened and in spasm</a:t>
            </a:r>
            <a:endParaRPr lang="en-CA" sz="2400" dirty="0"/>
          </a:p>
          <a:p>
            <a:pPr lvl="0"/>
            <a:r>
              <a:rPr lang="en-US" sz="2400" dirty="0"/>
              <a:t>Pain is present, especially with movement</a:t>
            </a:r>
            <a:endParaRPr lang="en-CA" sz="2400" dirty="0"/>
          </a:p>
          <a:p>
            <a:pPr lvl="0"/>
            <a:r>
              <a:rPr lang="en-US" sz="2400" dirty="0"/>
              <a:t>Range of movement in drastically decreased due to pain</a:t>
            </a:r>
            <a:endParaRPr lang="en-CA" sz="2400" dirty="0"/>
          </a:p>
          <a:p>
            <a:endParaRPr lang="en-CA" dirty="0"/>
          </a:p>
        </p:txBody>
      </p:sp>
      <p:sp>
        <p:nvSpPr>
          <p:cNvPr id="9" name="Content Placeholder 8">
            <a:extLst>
              <a:ext uri="{FF2B5EF4-FFF2-40B4-BE49-F238E27FC236}">
                <a16:creationId xmlns:a16="http://schemas.microsoft.com/office/drawing/2014/main" id="{859E8D0B-FB09-4F44-97A2-042B6786EB85}"/>
              </a:ext>
            </a:extLst>
          </p:cNvPr>
          <p:cNvSpPr>
            <a:spLocks noGrp="1"/>
          </p:cNvSpPr>
          <p:nvPr>
            <p:ph sz="quarter" idx="4"/>
          </p:nvPr>
        </p:nvSpPr>
        <p:spPr>
          <a:xfrm>
            <a:off x="5088384" y="2437285"/>
            <a:ext cx="4185617" cy="4149782"/>
          </a:xfrm>
        </p:spPr>
        <p:txBody>
          <a:bodyPr>
            <a:normAutofit fontScale="77500" lnSpcReduction="20000"/>
          </a:bodyPr>
          <a:lstStyle/>
          <a:p>
            <a:pPr lvl="0"/>
            <a:r>
              <a:rPr lang="en-US" sz="2300" dirty="0"/>
              <a:t>Breathing is rapid due to pain</a:t>
            </a:r>
            <a:endParaRPr lang="en-CA" sz="2300" dirty="0"/>
          </a:p>
          <a:p>
            <a:pPr lvl="0"/>
            <a:r>
              <a:rPr lang="en-US" sz="2300" dirty="0"/>
              <a:t>If TP’s in SCM are affected, tinnitus, nausea or tearing of the eye on affected side may be present</a:t>
            </a:r>
            <a:endParaRPr lang="en-CA" sz="2300" dirty="0"/>
          </a:p>
          <a:p>
            <a:pPr lvl="0"/>
            <a:r>
              <a:rPr lang="en-US" sz="2300" dirty="0"/>
              <a:t>Pain referral may be present</a:t>
            </a:r>
            <a:endParaRPr lang="en-CA" sz="2300" dirty="0"/>
          </a:p>
          <a:p>
            <a:pPr lvl="0"/>
            <a:r>
              <a:rPr lang="en-US" sz="2300" dirty="0"/>
              <a:t>With facet joint irritation, pain can be sudden after abrupt neck movement. Pain may also be felt between the scapulae. Position is side bending is away from the affected side</a:t>
            </a:r>
            <a:endParaRPr lang="en-CA" sz="2300" dirty="0"/>
          </a:p>
          <a:p>
            <a:pPr lvl="0"/>
            <a:r>
              <a:rPr lang="en-US" sz="2300" dirty="0"/>
              <a:t>If cervical DDD is the cause, the pain has a gradual onset, usually after sleeping in a awkward position</a:t>
            </a:r>
            <a:endParaRPr lang="en-CA" sz="2300" dirty="0"/>
          </a:p>
          <a:p>
            <a:pPr marL="0" indent="0">
              <a:buNone/>
            </a:pPr>
            <a:endParaRPr lang="en-CA" sz="2300" dirty="0"/>
          </a:p>
          <a:p>
            <a:endParaRPr lang="en-CA" dirty="0"/>
          </a:p>
        </p:txBody>
      </p:sp>
    </p:spTree>
    <p:extLst>
      <p:ext uri="{BB962C8B-B14F-4D97-AF65-F5344CB8AC3E}">
        <p14:creationId xmlns:p14="http://schemas.microsoft.com/office/powerpoint/2010/main" val="1509575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9C260-8964-41CC-B89C-827E2B2587F3}"/>
              </a:ext>
            </a:extLst>
          </p:cNvPr>
          <p:cNvSpPr>
            <a:spLocks noGrp="1"/>
          </p:cNvSpPr>
          <p:nvPr>
            <p:ph type="title"/>
          </p:nvPr>
        </p:nvSpPr>
        <p:spPr/>
        <p:txBody>
          <a:bodyPr/>
          <a:lstStyle/>
          <a:p>
            <a:pPr algn="ctr"/>
            <a:r>
              <a:rPr lang="en-CA" dirty="0">
                <a:solidFill>
                  <a:schemeClr val="tx1"/>
                </a:solidFill>
              </a:rPr>
              <a:t>CONGENITAL TORTICOLLIS</a:t>
            </a:r>
          </a:p>
        </p:txBody>
      </p:sp>
      <p:sp>
        <p:nvSpPr>
          <p:cNvPr id="3" name="Content Placeholder 2">
            <a:extLst>
              <a:ext uri="{FF2B5EF4-FFF2-40B4-BE49-F238E27FC236}">
                <a16:creationId xmlns:a16="http://schemas.microsoft.com/office/drawing/2014/main" id="{7CC54337-2D73-40B5-8ED5-B4FF5F1117BD}"/>
              </a:ext>
            </a:extLst>
          </p:cNvPr>
          <p:cNvSpPr>
            <a:spLocks noGrp="1"/>
          </p:cNvSpPr>
          <p:nvPr>
            <p:ph idx="1"/>
          </p:nvPr>
        </p:nvSpPr>
        <p:spPr/>
        <p:txBody>
          <a:bodyPr/>
          <a:lstStyle/>
          <a:p>
            <a:pPr lvl="0"/>
            <a:r>
              <a:rPr lang="en-US" sz="3200" b="1" dirty="0"/>
              <a:t>Is a contracture of one SCM resulting in abnormal head posture</a:t>
            </a:r>
            <a:endParaRPr lang="en-CA" sz="3200" b="1" dirty="0"/>
          </a:p>
          <a:p>
            <a:pPr lvl="0"/>
            <a:r>
              <a:rPr lang="en-US" sz="3200" dirty="0"/>
              <a:t>Present from infancy, and can continue to childhood unless treated with stretching or surgery</a:t>
            </a:r>
            <a:endParaRPr lang="en-CA" sz="3200" dirty="0"/>
          </a:p>
          <a:p>
            <a:endParaRPr lang="en-CA" dirty="0"/>
          </a:p>
        </p:txBody>
      </p:sp>
    </p:spTree>
    <p:extLst>
      <p:ext uri="{BB962C8B-B14F-4D97-AF65-F5344CB8AC3E}">
        <p14:creationId xmlns:p14="http://schemas.microsoft.com/office/powerpoint/2010/main" val="845059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B5D65-234E-4A71-AE80-76CCACE78215}"/>
              </a:ext>
            </a:extLst>
          </p:cNvPr>
          <p:cNvSpPr>
            <a:spLocks noGrp="1"/>
          </p:cNvSpPr>
          <p:nvPr>
            <p:ph type="title"/>
          </p:nvPr>
        </p:nvSpPr>
        <p:spPr/>
        <p:txBody>
          <a:bodyPr/>
          <a:lstStyle/>
          <a:p>
            <a:pPr algn="ctr"/>
            <a:r>
              <a:rPr lang="en-CA" dirty="0">
                <a:solidFill>
                  <a:schemeClr val="tx1"/>
                </a:solidFill>
              </a:rPr>
              <a:t>CAUSES</a:t>
            </a:r>
          </a:p>
        </p:txBody>
      </p:sp>
      <p:sp>
        <p:nvSpPr>
          <p:cNvPr id="3" name="Content Placeholder 2">
            <a:extLst>
              <a:ext uri="{FF2B5EF4-FFF2-40B4-BE49-F238E27FC236}">
                <a16:creationId xmlns:a16="http://schemas.microsoft.com/office/drawing/2014/main" id="{9E343EBE-E9BA-4A46-8AF7-E5798258459C}"/>
              </a:ext>
            </a:extLst>
          </p:cNvPr>
          <p:cNvSpPr>
            <a:spLocks noGrp="1"/>
          </p:cNvSpPr>
          <p:nvPr>
            <p:ph idx="1"/>
          </p:nvPr>
        </p:nvSpPr>
        <p:spPr/>
        <p:txBody>
          <a:bodyPr/>
          <a:lstStyle/>
          <a:p>
            <a:pPr lvl="0"/>
            <a:r>
              <a:rPr lang="en-US" sz="2400" dirty="0"/>
              <a:t>Idiopathic</a:t>
            </a:r>
          </a:p>
          <a:p>
            <a:pPr lvl="0"/>
            <a:r>
              <a:rPr lang="en-US" sz="2400" dirty="0"/>
              <a:t>Not clearly understood but thought to be associated with trauma in the birth process, causing inflammation and later fibrosing of the affected SCM (forceps delivery, caesarean, breech birth)</a:t>
            </a:r>
            <a:endParaRPr lang="en-CA" sz="2400" dirty="0"/>
          </a:p>
          <a:p>
            <a:pPr lvl="0"/>
            <a:r>
              <a:rPr lang="en-US" sz="2400" dirty="0"/>
              <a:t>Tissue ischemia may be a contributing factor</a:t>
            </a:r>
            <a:endParaRPr lang="en-CA" sz="2400" dirty="0"/>
          </a:p>
          <a:p>
            <a:pPr lvl="0"/>
            <a:r>
              <a:rPr lang="en-US" sz="2400" dirty="0"/>
              <a:t>Cranial bone torsion changes the angulation of the occiput</a:t>
            </a:r>
            <a:endParaRPr lang="en-CA" sz="2400" dirty="0"/>
          </a:p>
          <a:p>
            <a:endParaRPr lang="en-CA" dirty="0"/>
          </a:p>
        </p:txBody>
      </p:sp>
    </p:spTree>
    <p:extLst>
      <p:ext uri="{BB962C8B-B14F-4D97-AF65-F5344CB8AC3E}">
        <p14:creationId xmlns:p14="http://schemas.microsoft.com/office/powerpoint/2010/main" val="1637306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B77E2-2C51-403E-8F59-279E022E9BF7}"/>
              </a:ext>
            </a:extLst>
          </p:cNvPr>
          <p:cNvSpPr>
            <a:spLocks noGrp="1"/>
          </p:cNvSpPr>
          <p:nvPr>
            <p:ph type="title"/>
          </p:nvPr>
        </p:nvSpPr>
        <p:spPr/>
        <p:txBody>
          <a:bodyPr/>
          <a:lstStyle/>
          <a:p>
            <a:pPr algn="ctr"/>
            <a:r>
              <a:rPr lang="en-CA" dirty="0">
                <a:solidFill>
                  <a:schemeClr val="tx1"/>
                </a:solidFill>
              </a:rPr>
              <a:t>SYMPTOMS</a:t>
            </a:r>
          </a:p>
        </p:txBody>
      </p:sp>
      <p:sp>
        <p:nvSpPr>
          <p:cNvPr id="3" name="Content Placeholder 2">
            <a:extLst>
              <a:ext uri="{FF2B5EF4-FFF2-40B4-BE49-F238E27FC236}">
                <a16:creationId xmlns:a16="http://schemas.microsoft.com/office/drawing/2014/main" id="{3AD0AB67-1DA3-4050-BD3D-48220F92AD84}"/>
              </a:ext>
            </a:extLst>
          </p:cNvPr>
          <p:cNvSpPr>
            <a:spLocks noGrp="1"/>
          </p:cNvSpPr>
          <p:nvPr>
            <p:ph idx="1"/>
          </p:nvPr>
        </p:nvSpPr>
        <p:spPr/>
        <p:txBody>
          <a:bodyPr/>
          <a:lstStyle/>
          <a:p>
            <a:pPr lvl="0"/>
            <a:r>
              <a:rPr lang="en-US" sz="2400" dirty="0"/>
              <a:t>May develop over days or 2-3 weeks after birth</a:t>
            </a:r>
            <a:endParaRPr lang="en-CA" sz="2400" dirty="0"/>
          </a:p>
          <a:p>
            <a:pPr lvl="0"/>
            <a:r>
              <a:rPr lang="en-US" sz="2400" dirty="0"/>
              <a:t>Present with typical torticollis position</a:t>
            </a:r>
            <a:endParaRPr lang="en-CA" sz="2400" dirty="0"/>
          </a:p>
          <a:p>
            <a:pPr lvl="0"/>
            <a:r>
              <a:rPr lang="en-US" sz="2400" dirty="0"/>
              <a:t>Contracture, thickening and shortening of one SCM muscle and scalene and fascia associated with that area</a:t>
            </a:r>
            <a:endParaRPr lang="en-CA" sz="2400" dirty="0"/>
          </a:p>
          <a:p>
            <a:pPr lvl="0"/>
            <a:r>
              <a:rPr lang="en-US" sz="2400" dirty="0"/>
              <a:t>Possibly a palpable mass in the muscle</a:t>
            </a:r>
            <a:endParaRPr lang="en-CA" sz="2400" dirty="0"/>
          </a:p>
          <a:p>
            <a:pPr lvl="0"/>
            <a:r>
              <a:rPr lang="en-US" sz="2400" dirty="0"/>
              <a:t>Unable to move neck normally due to contracture</a:t>
            </a:r>
            <a:endParaRPr lang="en-CA" sz="2400" dirty="0"/>
          </a:p>
          <a:p>
            <a:pPr lvl="0"/>
            <a:r>
              <a:rPr lang="en-US" sz="2400" dirty="0"/>
              <a:t>Other postural dysfunctions such as scoliosis may be present</a:t>
            </a:r>
            <a:endParaRPr lang="en-CA" sz="2400" dirty="0"/>
          </a:p>
          <a:p>
            <a:endParaRPr lang="en-CA" dirty="0"/>
          </a:p>
        </p:txBody>
      </p:sp>
    </p:spTree>
    <p:extLst>
      <p:ext uri="{BB962C8B-B14F-4D97-AF65-F5344CB8AC3E}">
        <p14:creationId xmlns:p14="http://schemas.microsoft.com/office/powerpoint/2010/main" val="3905540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1F2B4773-3207-44CC-B7AC-892B70498211}"/>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2" name="Straight Connector 11">
              <a:extLst>
                <a:ext uri="{FF2B5EF4-FFF2-40B4-BE49-F238E27FC236}">
                  <a16:creationId xmlns:a16="http://schemas.microsoft.com/office/drawing/2014/main" id="{2B8267CA-A7A5-4E11-9D92-4EAC3DD3E809}"/>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E83D61B5-C6B4-4A4B-85AD-FEE7A54912C0}"/>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A0B67FE4-688F-4497-8BFD-157613A697D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BF5BE1A-9BAC-4581-A82B-FD8FE31595B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a16="http://schemas.microsoft.com/office/drawing/2014/main" id="{971E5644-6772-414A-8199-E30BFB02A5D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7">
              <a:extLst>
                <a:ext uri="{FF2B5EF4-FFF2-40B4-BE49-F238E27FC236}">
                  <a16:creationId xmlns:a16="http://schemas.microsoft.com/office/drawing/2014/main" id="{E8246D50-BB0C-408E-93FD-7B8D63A7F78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8">
              <a:extLst>
                <a:ext uri="{FF2B5EF4-FFF2-40B4-BE49-F238E27FC236}">
                  <a16:creationId xmlns:a16="http://schemas.microsoft.com/office/drawing/2014/main" id="{AFBC5D22-68C1-44FB-8181-CB84ECAA83FC}"/>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9">
              <a:extLst>
                <a:ext uri="{FF2B5EF4-FFF2-40B4-BE49-F238E27FC236}">
                  <a16:creationId xmlns:a16="http://schemas.microsoft.com/office/drawing/2014/main" id="{FB6D0FCE-FBDB-4655-A1A7-640B1E86B56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BC8157DF-FD90-4AD6-B803-3AC0ACD8E6A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a16="http://schemas.microsoft.com/office/drawing/2014/main" id="{3548B067-9D63-4D21-92EF-CBC9E6338C85}"/>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6" name="Content Placeholder 5" descr="A close up of a person&#10;&#10;Description generated with very high confidence">
            <a:extLst>
              <a:ext uri="{FF2B5EF4-FFF2-40B4-BE49-F238E27FC236}">
                <a16:creationId xmlns:a16="http://schemas.microsoft.com/office/drawing/2014/main" id="{0A2A0CC7-FDC0-4795-BEB8-90CA0BB868BE}"/>
              </a:ext>
            </a:extLst>
          </p:cNvPr>
          <p:cNvPicPr>
            <a:picLocks noGrp="1" noChangeAspect="1"/>
          </p:cNvPicPr>
          <p:nvPr>
            <p:ph sz="half" idx="2"/>
          </p:nvPr>
        </p:nvPicPr>
        <p:blipFill>
          <a:blip r:embed="rId2"/>
          <a:stretch>
            <a:fillRect/>
          </a:stretch>
        </p:blipFill>
        <p:spPr>
          <a:xfrm>
            <a:off x="799814" y="2159331"/>
            <a:ext cx="3854481" cy="3417207"/>
          </a:xfrm>
          <a:prstGeom prst="rect">
            <a:avLst/>
          </a:prstGeom>
        </p:spPr>
      </p:pic>
      <p:sp>
        <p:nvSpPr>
          <p:cNvPr id="2" name="Title 1">
            <a:extLst>
              <a:ext uri="{FF2B5EF4-FFF2-40B4-BE49-F238E27FC236}">
                <a16:creationId xmlns:a16="http://schemas.microsoft.com/office/drawing/2014/main" id="{7B34E804-4B38-43C2-BCB9-DFE467E37E11}"/>
              </a:ext>
            </a:extLst>
          </p:cNvPr>
          <p:cNvSpPr>
            <a:spLocks noGrp="1"/>
          </p:cNvSpPr>
          <p:nvPr>
            <p:ph type="title"/>
          </p:nvPr>
        </p:nvSpPr>
        <p:spPr>
          <a:xfrm>
            <a:off x="677334" y="609600"/>
            <a:ext cx="8596668" cy="1320800"/>
          </a:xfrm>
        </p:spPr>
        <p:txBody>
          <a:bodyPr vert="horz" lIns="91440" tIns="45720" rIns="91440" bIns="45720" rtlCol="0" anchor="t">
            <a:normAutofit/>
          </a:bodyPr>
          <a:lstStyle/>
          <a:p>
            <a:pPr algn="ctr"/>
            <a:r>
              <a:rPr lang="en-US" dirty="0">
                <a:solidFill>
                  <a:schemeClr val="tx1"/>
                </a:solidFill>
              </a:rPr>
              <a:t>SPASMODIC TORTICOLLIS</a:t>
            </a:r>
          </a:p>
        </p:txBody>
      </p:sp>
      <p:sp>
        <p:nvSpPr>
          <p:cNvPr id="3" name="Content Placeholder 2">
            <a:extLst>
              <a:ext uri="{FF2B5EF4-FFF2-40B4-BE49-F238E27FC236}">
                <a16:creationId xmlns:a16="http://schemas.microsoft.com/office/drawing/2014/main" id="{CD0CE3F1-51AE-465E-A034-D9E7F163BFBF}"/>
              </a:ext>
            </a:extLst>
          </p:cNvPr>
          <p:cNvSpPr>
            <a:spLocks noGrp="1"/>
          </p:cNvSpPr>
          <p:nvPr>
            <p:ph sz="half" idx="1"/>
          </p:nvPr>
        </p:nvSpPr>
        <p:spPr>
          <a:xfrm>
            <a:off x="4860323" y="2160589"/>
            <a:ext cx="4410676" cy="3768573"/>
          </a:xfrm>
        </p:spPr>
        <p:txBody>
          <a:bodyPr vert="horz" lIns="91440" tIns="45720" rIns="91440" bIns="45720" rtlCol="0">
            <a:normAutofit/>
          </a:bodyPr>
          <a:lstStyle/>
          <a:p>
            <a:pPr lvl="0"/>
            <a:r>
              <a:rPr lang="en-US" b="1"/>
              <a:t>Is a localized dystonia (abnormal tonicity of muscle, characterized by prolonged, repetitive muscle contractions that may cause twisting or jerking movements of the body or a body part) resulting in an involuntary spasm of cervical muscles and an abnormal head position</a:t>
            </a:r>
          </a:p>
          <a:p>
            <a:pPr lvl="0"/>
            <a:r>
              <a:rPr lang="en-US"/>
              <a:t>This uncontrollable rhythmic spasm of the neck muscles often worse when a person is stressed</a:t>
            </a:r>
          </a:p>
          <a:p>
            <a:endParaRPr lang="en-US"/>
          </a:p>
        </p:txBody>
      </p:sp>
    </p:spTree>
    <p:extLst>
      <p:ext uri="{BB962C8B-B14F-4D97-AF65-F5344CB8AC3E}">
        <p14:creationId xmlns:p14="http://schemas.microsoft.com/office/powerpoint/2010/main" val="2226256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7E43261-7429-409D-BB6D-E84D28401ABE}"/>
              </a:ext>
            </a:extLst>
          </p:cNvPr>
          <p:cNvSpPr>
            <a:spLocks noGrp="1"/>
          </p:cNvSpPr>
          <p:nvPr>
            <p:ph type="title"/>
          </p:nvPr>
        </p:nvSpPr>
        <p:spPr/>
        <p:txBody>
          <a:bodyPr/>
          <a:lstStyle/>
          <a:p>
            <a:pPr algn="ctr"/>
            <a:r>
              <a:rPr lang="en-CA" dirty="0">
                <a:solidFill>
                  <a:schemeClr val="tx1"/>
                </a:solidFill>
              </a:rPr>
              <a:t>CAUSES OF SPASMODIC TORTICOLLIS</a:t>
            </a:r>
          </a:p>
        </p:txBody>
      </p:sp>
      <p:sp>
        <p:nvSpPr>
          <p:cNvPr id="6" name="Content Placeholder 5">
            <a:extLst>
              <a:ext uri="{FF2B5EF4-FFF2-40B4-BE49-F238E27FC236}">
                <a16:creationId xmlns:a16="http://schemas.microsoft.com/office/drawing/2014/main" id="{1758A061-F0FA-436F-8F3E-78FD0F1DF07B}"/>
              </a:ext>
            </a:extLst>
          </p:cNvPr>
          <p:cNvSpPr>
            <a:spLocks noGrp="1"/>
          </p:cNvSpPr>
          <p:nvPr>
            <p:ph idx="1"/>
          </p:nvPr>
        </p:nvSpPr>
        <p:spPr/>
        <p:txBody>
          <a:bodyPr/>
          <a:lstStyle/>
          <a:p>
            <a:pPr lvl="0"/>
            <a:r>
              <a:rPr lang="en-US" sz="2800" dirty="0"/>
              <a:t>Idiopathic</a:t>
            </a:r>
          </a:p>
          <a:p>
            <a:pPr lvl="0"/>
            <a:r>
              <a:rPr lang="en-US" sz="2800" dirty="0"/>
              <a:t>Linked to depression, severe stress and occupational positioning of the head</a:t>
            </a:r>
            <a:endParaRPr lang="en-CA" sz="2800" dirty="0"/>
          </a:p>
          <a:p>
            <a:pPr lvl="0"/>
            <a:r>
              <a:rPr lang="en-US" sz="2800" dirty="0"/>
              <a:t>CNS lesions</a:t>
            </a:r>
            <a:endParaRPr lang="en-CA" sz="2800" dirty="0"/>
          </a:p>
          <a:p>
            <a:pPr lvl="0"/>
            <a:r>
              <a:rPr lang="en-US" sz="2800" dirty="0"/>
              <a:t>Postural dysfunction such as scoliosis</a:t>
            </a:r>
            <a:endParaRPr lang="en-CA" sz="2800" dirty="0"/>
          </a:p>
          <a:p>
            <a:pPr lvl="0"/>
            <a:r>
              <a:rPr lang="en-US" sz="2800" dirty="0"/>
              <a:t>Trauma of the head and neck</a:t>
            </a:r>
            <a:endParaRPr lang="en-CA" sz="2800" dirty="0"/>
          </a:p>
          <a:p>
            <a:endParaRPr lang="en-CA" dirty="0"/>
          </a:p>
        </p:txBody>
      </p:sp>
    </p:spTree>
    <p:extLst>
      <p:ext uri="{BB962C8B-B14F-4D97-AF65-F5344CB8AC3E}">
        <p14:creationId xmlns:p14="http://schemas.microsoft.com/office/powerpoint/2010/main" val="2816187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03AE127-802C-459A-A612-DB85B67F0DC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Isosceles Triangle 11">
            <a:extLst>
              <a:ext uri="{FF2B5EF4-FFF2-40B4-BE49-F238E27FC236}">
                <a16:creationId xmlns:a16="http://schemas.microsoft.com/office/drawing/2014/main" id="{F10FD715-4DCE-4779-B634-EC78315EA21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cxnSp>
        <p:nvCxnSpPr>
          <p:cNvPr id="14" name="Straight Connector 13">
            <a:extLst>
              <a:ext uri="{FF2B5EF4-FFF2-40B4-BE49-F238E27FC236}">
                <a16:creationId xmlns:a16="http://schemas.microsoft.com/office/drawing/2014/main" id="{1A1FE6BB-DFB2-4080-9B5E-076EF5DDE67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67500C6-8C83-46E4-B6B1-885EE3996825}"/>
              </a:ext>
            </a:extLst>
          </p:cNvPr>
          <p:cNvSpPr>
            <a:spLocks noGrp="1"/>
          </p:cNvSpPr>
          <p:nvPr>
            <p:ph type="title"/>
          </p:nvPr>
        </p:nvSpPr>
        <p:spPr>
          <a:xfrm>
            <a:off x="1043950" y="1179151"/>
            <a:ext cx="3300646" cy="4463889"/>
          </a:xfrm>
        </p:spPr>
        <p:txBody>
          <a:bodyPr anchor="ctr">
            <a:normAutofit/>
          </a:bodyPr>
          <a:lstStyle/>
          <a:p>
            <a:r>
              <a:rPr lang="en-CA" dirty="0">
                <a:solidFill>
                  <a:schemeClr val="tx1"/>
                </a:solidFill>
              </a:rPr>
              <a:t>SYMPTOM PICTURE</a:t>
            </a:r>
          </a:p>
        </p:txBody>
      </p:sp>
      <p:sp>
        <p:nvSpPr>
          <p:cNvPr id="3" name="Content Placeholder 2">
            <a:extLst>
              <a:ext uri="{FF2B5EF4-FFF2-40B4-BE49-F238E27FC236}">
                <a16:creationId xmlns:a16="http://schemas.microsoft.com/office/drawing/2014/main" id="{77555A8D-C4E7-4574-B938-6FE0E20C8201}"/>
              </a:ext>
            </a:extLst>
          </p:cNvPr>
          <p:cNvSpPr>
            <a:spLocks noGrp="1"/>
          </p:cNvSpPr>
          <p:nvPr>
            <p:ph idx="1"/>
          </p:nvPr>
        </p:nvSpPr>
        <p:spPr>
          <a:xfrm>
            <a:off x="4978918" y="1109145"/>
            <a:ext cx="6341016" cy="4603900"/>
          </a:xfrm>
        </p:spPr>
        <p:txBody>
          <a:bodyPr anchor="ctr">
            <a:normAutofit/>
          </a:bodyPr>
          <a:lstStyle/>
          <a:p>
            <a:pPr lvl="0"/>
            <a:r>
              <a:rPr lang="en-US" dirty="0"/>
              <a:t>Has an adult onset</a:t>
            </a:r>
            <a:endParaRPr lang="en-CA" dirty="0"/>
          </a:p>
          <a:p>
            <a:pPr lvl="0"/>
            <a:r>
              <a:rPr lang="en-US" dirty="0"/>
              <a:t>Presents with typical torticollis position</a:t>
            </a:r>
            <a:endParaRPr lang="en-CA" dirty="0"/>
          </a:p>
          <a:p>
            <a:pPr lvl="0"/>
            <a:r>
              <a:rPr lang="en-US" dirty="0"/>
              <a:t>The affected muscles of the neck jerk and twitch, and the affected shoulder shrugs uncontrollably</a:t>
            </a:r>
            <a:endParaRPr lang="en-CA" dirty="0"/>
          </a:p>
          <a:p>
            <a:pPr lvl="0"/>
            <a:r>
              <a:rPr lang="en-US" dirty="0"/>
              <a:t>Can be intermittent or permanent</a:t>
            </a:r>
            <a:endParaRPr lang="en-CA" dirty="0"/>
          </a:p>
          <a:p>
            <a:endParaRPr lang="en-CA" dirty="0"/>
          </a:p>
        </p:txBody>
      </p:sp>
    </p:spTree>
    <p:extLst>
      <p:ext uri="{BB962C8B-B14F-4D97-AF65-F5344CB8AC3E}">
        <p14:creationId xmlns:p14="http://schemas.microsoft.com/office/powerpoint/2010/main" val="774611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DF4D7F6-81B5-452A-9CE6-76D81F91D41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a:extLst>
              <a:ext uri="{FF2B5EF4-FFF2-40B4-BE49-F238E27FC236}">
                <a16:creationId xmlns:a16="http://schemas.microsoft.com/office/drawing/2014/main" id="{4600514D-20FB-4559-97DC-D1DC39E6C3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Isosceles Triangle 11">
            <a:extLst>
              <a:ext uri="{FF2B5EF4-FFF2-40B4-BE49-F238E27FC236}">
                <a16:creationId xmlns:a16="http://schemas.microsoft.com/office/drawing/2014/main" id="{266F638A-E405-4AC0-B984-72E5813B0DD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sp>
      <p:cxnSp>
        <p:nvCxnSpPr>
          <p:cNvPr id="14" name="Straight Connector 13">
            <a:extLst>
              <a:ext uri="{FF2B5EF4-FFF2-40B4-BE49-F238E27FC236}">
                <a16:creationId xmlns:a16="http://schemas.microsoft.com/office/drawing/2014/main" id="{7D1CBE93-B17D-4509-843C-82287C38032A}"/>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AE6277B4-6A43-48AB-89B2-3442221619CC}"/>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18" name="Rectangle 27">
            <a:extLst>
              <a:ext uri="{FF2B5EF4-FFF2-40B4-BE49-F238E27FC236}">
                <a16:creationId xmlns:a16="http://schemas.microsoft.com/office/drawing/2014/main" id="{27B538D5-95DB-47ED-9CB4-34AE5BF78E6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F0C9AEB3-E64D-4EA4-AE93-1662E6F6008E}"/>
              </a:ext>
            </a:extLst>
          </p:cNvPr>
          <p:cNvSpPr>
            <a:spLocks noGrp="1"/>
          </p:cNvSpPr>
          <p:nvPr>
            <p:ph type="title"/>
          </p:nvPr>
        </p:nvSpPr>
        <p:spPr>
          <a:xfrm>
            <a:off x="1333502" y="609600"/>
            <a:ext cx="8596668" cy="1320800"/>
          </a:xfrm>
        </p:spPr>
        <p:txBody>
          <a:bodyPr>
            <a:normAutofit/>
          </a:bodyPr>
          <a:lstStyle/>
          <a:p>
            <a:pPr algn="ctr"/>
            <a:r>
              <a:rPr lang="en-CA" dirty="0">
                <a:solidFill>
                  <a:schemeClr val="tx1"/>
                </a:solidFill>
              </a:rPr>
              <a:t>CONTRAINDICATIONS</a:t>
            </a:r>
          </a:p>
        </p:txBody>
      </p:sp>
      <p:sp>
        <p:nvSpPr>
          <p:cNvPr id="3" name="Content Placeholder 2">
            <a:extLst>
              <a:ext uri="{FF2B5EF4-FFF2-40B4-BE49-F238E27FC236}">
                <a16:creationId xmlns:a16="http://schemas.microsoft.com/office/drawing/2014/main" id="{2054E5D8-3892-43D1-8932-FCA92C2218BF}"/>
              </a:ext>
            </a:extLst>
          </p:cNvPr>
          <p:cNvSpPr>
            <a:spLocks noGrp="1"/>
          </p:cNvSpPr>
          <p:nvPr>
            <p:ph idx="1"/>
          </p:nvPr>
        </p:nvSpPr>
        <p:spPr>
          <a:xfrm>
            <a:off x="1333502" y="2160590"/>
            <a:ext cx="8470898" cy="3429260"/>
          </a:xfrm>
        </p:spPr>
        <p:txBody>
          <a:bodyPr>
            <a:normAutofit/>
          </a:bodyPr>
          <a:lstStyle/>
          <a:p>
            <a:pPr lvl="0">
              <a:lnSpc>
                <a:spcPct val="90000"/>
              </a:lnSpc>
            </a:pPr>
            <a:r>
              <a:rPr lang="en-US"/>
              <a:t>Caution with clients receiving botulinum injection therapy. Get clearance from the physician prior to local treatment to injection site.</a:t>
            </a:r>
            <a:endParaRPr lang="en-CA"/>
          </a:p>
          <a:p>
            <a:pPr lvl="0">
              <a:lnSpc>
                <a:spcPct val="90000"/>
              </a:lnSpc>
            </a:pPr>
            <a:r>
              <a:rPr lang="en-US"/>
              <a:t>For any torticollis avoid full stretch to the SCM if the vertebral artery test is positive or if the client experiences dizziness with the stretch</a:t>
            </a:r>
            <a:endParaRPr lang="en-CA"/>
          </a:p>
          <a:p>
            <a:pPr lvl="0">
              <a:lnSpc>
                <a:spcPct val="90000"/>
              </a:lnSpc>
            </a:pPr>
            <a:r>
              <a:rPr lang="en-US"/>
              <a:t>Avoid direct pressure over the carotid artery</a:t>
            </a:r>
            <a:endParaRPr lang="en-CA"/>
          </a:p>
          <a:p>
            <a:pPr lvl="0">
              <a:lnSpc>
                <a:spcPct val="90000"/>
              </a:lnSpc>
            </a:pPr>
            <a:r>
              <a:rPr lang="en-US"/>
              <a:t>For Acute Acquired Torticollis do not passively stretch the shortened muscles</a:t>
            </a:r>
            <a:endParaRPr lang="en-CA"/>
          </a:p>
          <a:p>
            <a:pPr lvl="0">
              <a:lnSpc>
                <a:spcPct val="90000"/>
              </a:lnSpc>
            </a:pPr>
            <a:r>
              <a:rPr lang="en-US"/>
              <a:t>For Congenital Torticollis, if working with infants, use appropriate pressure when treating contractures</a:t>
            </a:r>
            <a:endParaRPr lang="en-CA"/>
          </a:p>
          <a:p>
            <a:pPr lvl="0">
              <a:lnSpc>
                <a:spcPct val="90000"/>
              </a:lnSpc>
            </a:pPr>
            <a:r>
              <a:rPr lang="en-US"/>
              <a:t>For Spasmodic Torticollis, painful techniques are contraindicated as they may increase CNS activation and increase muscle tone</a:t>
            </a:r>
            <a:endParaRPr lang="en-CA"/>
          </a:p>
          <a:p>
            <a:pPr>
              <a:lnSpc>
                <a:spcPct val="90000"/>
              </a:lnSpc>
            </a:pPr>
            <a:endParaRPr lang="en-CA"/>
          </a:p>
          <a:p>
            <a:pPr>
              <a:lnSpc>
                <a:spcPct val="90000"/>
              </a:lnSpc>
            </a:pPr>
            <a:endParaRPr lang="en-CA"/>
          </a:p>
        </p:txBody>
      </p:sp>
    </p:spTree>
    <p:extLst>
      <p:ext uri="{BB962C8B-B14F-4D97-AF65-F5344CB8AC3E}">
        <p14:creationId xmlns:p14="http://schemas.microsoft.com/office/powerpoint/2010/main" val="3238326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6DA78A-4C44-41C7-8836-9C2E020FF132}"/>
              </a:ext>
            </a:extLst>
          </p:cNvPr>
          <p:cNvSpPr>
            <a:spLocks noGrp="1"/>
          </p:cNvSpPr>
          <p:nvPr>
            <p:ph type="title"/>
          </p:nvPr>
        </p:nvSpPr>
        <p:spPr/>
        <p:txBody>
          <a:bodyPr/>
          <a:lstStyle/>
          <a:p>
            <a:pPr algn="ctr"/>
            <a:r>
              <a:rPr lang="en-CA" dirty="0">
                <a:solidFill>
                  <a:schemeClr val="tx1"/>
                </a:solidFill>
              </a:rPr>
              <a:t>ASSESSMENT</a:t>
            </a:r>
          </a:p>
        </p:txBody>
      </p:sp>
      <p:sp>
        <p:nvSpPr>
          <p:cNvPr id="3" name="Content Placeholder 2">
            <a:extLst>
              <a:ext uri="{FF2B5EF4-FFF2-40B4-BE49-F238E27FC236}">
                <a16:creationId xmlns:a16="http://schemas.microsoft.com/office/drawing/2014/main" id="{AA08C0C6-020E-450E-8A5C-295D28BD428E}"/>
              </a:ext>
            </a:extLst>
          </p:cNvPr>
          <p:cNvSpPr>
            <a:spLocks noGrp="1"/>
          </p:cNvSpPr>
          <p:nvPr>
            <p:ph sz="half" idx="1"/>
          </p:nvPr>
        </p:nvSpPr>
        <p:spPr/>
        <p:txBody>
          <a:bodyPr>
            <a:noAutofit/>
          </a:bodyPr>
          <a:lstStyle/>
          <a:p>
            <a:r>
              <a:rPr lang="en-US" sz="2000" b="1" dirty="0"/>
              <a:t>Observations:</a:t>
            </a:r>
            <a:endParaRPr lang="en-CA" sz="2000" dirty="0"/>
          </a:p>
          <a:p>
            <a:pPr lvl="0"/>
            <a:r>
              <a:rPr lang="en-US" sz="2000" dirty="0"/>
              <a:t>Full posture assessment</a:t>
            </a:r>
            <a:endParaRPr lang="en-CA" sz="2000" dirty="0"/>
          </a:p>
          <a:p>
            <a:pPr marL="0" lvl="0" indent="0">
              <a:buNone/>
            </a:pPr>
            <a:r>
              <a:rPr lang="en-US" sz="2000" dirty="0"/>
              <a:t> </a:t>
            </a:r>
            <a:endParaRPr lang="en-CA" sz="2000" dirty="0"/>
          </a:p>
          <a:p>
            <a:r>
              <a:rPr lang="en-US" sz="2000" b="1" dirty="0"/>
              <a:t>Palpation:</a:t>
            </a:r>
            <a:endParaRPr lang="en-CA" sz="2000" dirty="0"/>
          </a:p>
          <a:p>
            <a:pPr lvl="0"/>
            <a:r>
              <a:rPr lang="en-US" sz="2000" dirty="0"/>
              <a:t>Locate acutely spasmodic muscle</a:t>
            </a:r>
            <a:endParaRPr lang="en-CA" sz="2000" dirty="0"/>
          </a:p>
          <a:p>
            <a:pPr lvl="0"/>
            <a:r>
              <a:rPr lang="en-US" sz="2000" dirty="0"/>
              <a:t>Heat, point tenderness, firmness and increased tone</a:t>
            </a:r>
            <a:endParaRPr lang="en-CA" sz="2000" dirty="0"/>
          </a:p>
          <a:p>
            <a:pPr lvl="0"/>
            <a:r>
              <a:rPr lang="en-US" sz="2000" dirty="0"/>
              <a:t>Contracture may be tender and cool due to ischemia, or hard and fibrosed</a:t>
            </a:r>
            <a:endParaRPr lang="en-CA" sz="2000" dirty="0"/>
          </a:p>
        </p:txBody>
      </p:sp>
      <p:sp>
        <p:nvSpPr>
          <p:cNvPr id="5" name="Content Placeholder 4">
            <a:extLst>
              <a:ext uri="{FF2B5EF4-FFF2-40B4-BE49-F238E27FC236}">
                <a16:creationId xmlns:a16="http://schemas.microsoft.com/office/drawing/2014/main" id="{38DD1FD1-3035-4FBA-820F-CFBFCB30C7E1}"/>
              </a:ext>
            </a:extLst>
          </p:cNvPr>
          <p:cNvSpPr>
            <a:spLocks noGrp="1"/>
          </p:cNvSpPr>
          <p:nvPr>
            <p:ph sz="half" idx="2"/>
          </p:nvPr>
        </p:nvSpPr>
        <p:spPr/>
        <p:txBody>
          <a:bodyPr>
            <a:normAutofit fontScale="25000" lnSpcReduction="20000"/>
          </a:bodyPr>
          <a:lstStyle/>
          <a:p>
            <a:pPr lvl="0"/>
            <a:endParaRPr lang="en-US" dirty="0"/>
          </a:p>
          <a:p>
            <a:pPr lvl="0"/>
            <a:r>
              <a:rPr lang="en-US" sz="7200" b="1" dirty="0"/>
              <a:t>AROM/PROM </a:t>
            </a:r>
            <a:r>
              <a:rPr lang="en-US" sz="7200" dirty="0"/>
              <a:t>on the neck, thorax, shoulder joints</a:t>
            </a:r>
            <a:endParaRPr lang="en-CA" sz="7200" dirty="0"/>
          </a:p>
          <a:p>
            <a:pPr lvl="0"/>
            <a:r>
              <a:rPr lang="en-US" sz="7200" dirty="0"/>
              <a:t>With </a:t>
            </a:r>
            <a:r>
              <a:rPr lang="en-US" sz="7200" b="1" dirty="0"/>
              <a:t>Acute Acquired and Spasmodic Torticolli</a:t>
            </a:r>
            <a:r>
              <a:rPr lang="en-US" sz="7200" dirty="0"/>
              <a:t>s AROM is painful and very restricted, PROM is restricted when trying move neck out of the torticollis position</a:t>
            </a:r>
            <a:endParaRPr lang="en-CA" sz="7200" dirty="0"/>
          </a:p>
          <a:p>
            <a:pPr lvl="0"/>
            <a:r>
              <a:rPr lang="en-US" sz="7200" dirty="0"/>
              <a:t>With </a:t>
            </a:r>
            <a:r>
              <a:rPr lang="en-US" sz="7200" b="1" dirty="0"/>
              <a:t>Congenital Torticollis </a:t>
            </a:r>
            <a:r>
              <a:rPr lang="en-US" sz="7200" dirty="0"/>
              <a:t>AROM and PROM away from affected side is restricted</a:t>
            </a:r>
            <a:endParaRPr lang="en-CA" sz="7200" dirty="0"/>
          </a:p>
          <a:p>
            <a:pPr lvl="0"/>
            <a:r>
              <a:rPr lang="en-US" sz="7200" dirty="0"/>
              <a:t>RROM testing with </a:t>
            </a:r>
            <a:r>
              <a:rPr lang="en-US" sz="7200" b="1" dirty="0"/>
              <a:t>acquired torticollis</a:t>
            </a:r>
            <a:r>
              <a:rPr lang="en-US" sz="7200" dirty="0"/>
              <a:t>, is performed once the spasm has reduced, </a:t>
            </a:r>
            <a:r>
              <a:rPr lang="en-US" sz="7200" b="1" dirty="0"/>
              <a:t>congenital torticollis </a:t>
            </a:r>
            <a:r>
              <a:rPr lang="en-US" sz="7200" dirty="0"/>
              <a:t>may reveal weakness of the contralateral neck muscles as well as ipsilateral extensors</a:t>
            </a:r>
            <a:endParaRPr lang="en-CA" sz="7200" dirty="0"/>
          </a:p>
          <a:p>
            <a:endParaRPr lang="en-CA" dirty="0"/>
          </a:p>
        </p:txBody>
      </p:sp>
    </p:spTree>
    <p:extLst>
      <p:ext uri="{BB962C8B-B14F-4D97-AF65-F5344CB8AC3E}">
        <p14:creationId xmlns:p14="http://schemas.microsoft.com/office/powerpoint/2010/main" val="3569502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EAC954-7BBB-4717-87FC-EB1831EB2A2B}"/>
              </a:ext>
            </a:extLst>
          </p:cNvPr>
          <p:cNvSpPr>
            <a:spLocks noGrp="1"/>
          </p:cNvSpPr>
          <p:nvPr>
            <p:ph type="title"/>
          </p:nvPr>
        </p:nvSpPr>
        <p:spPr/>
        <p:txBody>
          <a:bodyPr/>
          <a:lstStyle/>
          <a:p>
            <a:pPr algn="ctr"/>
            <a:r>
              <a:rPr lang="en-CA" dirty="0">
                <a:solidFill>
                  <a:schemeClr val="tx1"/>
                </a:solidFill>
              </a:rPr>
              <a:t>ASSESSMENT</a:t>
            </a:r>
          </a:p>
        </p:txBody>
      </p:sp>
      <p:sp>
        <p:nvSpPr>
          <p:cNvPr id="6" name="Content Placeholder 5">
            <a:extLst>
              <a:ext uri="{FF2B5EF4-FFF2-40B4-BE49-F238E27FC236}">
                <a16:creationId xmlns:a16="http://schemas.microsoft.com/office/drawing/2014/main" id="{E96BD865-6152-43A7-83E9-7F458B2687F5}"/>
              </a:ext>
            </a:extLst>
          </p:cNvPr>
          <p:cNvSpPr>
            <a:spLocks noGrp="1"/>
          </p:cNvSpPr>
          <p:nvPr>
            <p:ph idx="1"/>
          </p:nvPr>
        </p:nvSpPr>
        <p:spPr/>
        <p:txBody>
          <a:bodyPr>
            <a:normAutofit fontScale="85000" lnSpcReduction="10000"/>
          </a:bodyPr>
          <a:lstStyle/>
          <a:p>
            <a:r>
              <a:rPr lang="en-US" b="1" dirty="0"/>
              <a:t>Neurological:</a:t>
            </a:r>
            <a:endParaRPr lang="en-CA" dirty="0"/>
          </a:p>
          <a:p>
            <a:pPr lvl="0"/>
            <a:r>
              <a:rPr lang="en-US" dirty="0"/>
              <a:t>Assess dermatomes/myotomes/reflexes</a:t>
            </a:r>
            <a:endParaRPr lang="en-CA" dirty="0"/>
          </a:p>
          <a:p>
            <a:pPr lvl="0"/>
            <a:r>
              <a:rPr lang="en-US" dirty="0"/>
              <a:t>Nerve compression highly likely. Assess for nerve integrity to locate areas of compression</a:t>
            </a:r>
            <a:endParaRPr lang="en-CA" dirty="0"/>
          </a:p>
          <a:p>
            <a:r>
              <a:rPr lang="en-US" b="1" dirty="0"/>
              <a:t> </a:t>
            </a:r>
            <a:endParaRPr lang="en-CA" dirty="0"/>
          </a:p>
          <a:p>
            <a:r>
              <a:rPr lang="en-US" b="1" dirty="0"/>
              <a:t>Referred Pain:</a:t>
            </a:r>
            <a:endParaRPr lang="en-CA" dirty="0"/>
          </a:p>
          <a:p>
            <a:pPr lvl="0"/>
            <a:r>
              <a:rPr lang="en-US" dirty="0"/>
              <a:t>Assess for both latent and active TP’s</a:t>
            </a:r>
            <a:endParaRPr lang="en-CA" dirty="0"/>
          </a:p>
          <a:p>
            <a:r>
              <a:rPr lang="en-US" b="1" dirty="0"/>
              <a:t> </a:t>
            </a:r>
            <a:endParaRPr lang="en-CA" dirty="0"/>
          </a:p>
          <a:p>
            <a:r>
              <a:rPr lang="en-US" b="1" dirty="0"/>
              <a:t>Special Tests:</a:t>
            </a:r>
            <a:endParaRPr lang="en-CA" dirty="0"/>
          </a:p>
          <a:p>
            <a:pPr lvl="0"/>
            <a:r>
              <a:rPr lang="en-US" dirty="0"/>
              <a:t>Cervical depression and distraction tests are used to differentiate a cervical nerve root compression</a:t>
            </a:r>
            <a:endParaRPr lang="en-CA" dirty="0"/>
          </a:p>
          <a:p>
            <a:pPr lvl="0"/>
            <a:r>
              <a:rPr lang="en-US" dirty="0"/>
              <a:t>Vertebral artery test rules out cerebral vascular insufficiencies one the spasm has reduced</a:t>
            </a:r>
            <a:endParaRPr lang="en-CA" dirty="0"/>
          </a:p>
          <a:p>
            <a:pPr lvl="0"/>
            <a:r>
              <a:rPr lang="en-US" dirty="0"/>
              <a:t>Spurling’s test is performed after the spasm is reduced. May initiate facet joint irritation</a:t>
            </a:r>
            <a:endParaRPr lang="en-CA" dirty="0"/>
          </a:p>
          <a:p>
            <a:endParaRPr lang="en-CA" dirty="0"/>
          </a:p>
        </p:txBody>
      </p:sp>
    </p:spTree>
    <p:extLst>
      <p:ext uri="{BB962C8B-B14F-4D97-AF65-F5344CB8AC3E}">
        <p14:creationId xmlns:p14="http://schemas.microsoft.com/office/powerpoint/2010/main" val="35671336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BA20A-C951-4D33-966C-A7E645DDC337}"/>
              </a:ext>
            </a:extLst>
          </p:cNvPr>
          <p:cNvSpPr>
            <a:spLocks noGrp="1"/>
          </p:cNvSpPr>
          <p:nvPr>
            <p:ph type="title"/>
          </p:nvPr>
        </p:nvSpPr>
        <p:spPr/>
        <p:txBody>
          <a:bodyPr/>
          <a:lstStyle/>
          <a:p>
            <a:pPr algn="ctr"/>
            <a:r>
              <a:rPr lang="en-CA" dirty="0">
                <a:solidFill>
                  <a:schemeClr val="tx1"/>
                </a:solidFill>
              </a:rPr>
              <a:t>MASSAGE FOR ACUTE ACQUIRED TORTICOLLIS</a:t>
            </a:r>
          </a:p>
        </p:txBody>
      </p:sp>
      <p:sp>
        <p:nvSpPr>
          <p:cNvPr id="3" name="Content Placeholder 2">
            <a:extLst>
              <a:ext uri="{FF2B5EF4-FFF2-40B4-BE49-F238E27FC236}">
                <a16:creationId xmlns:a16="http://schemas.microsoft.com/office/drawing/2014/main" id="{C70F7EDC-9450-485C-9BF9-63F0EF3BEF14}"/>
              </a:ext>
            </a:extLst>
          </p:cNvPr>
          <p:cNvSpPr>
            <a:spLocks noGrp="1"/>
          </p:cNvSpPr>
          <p:nvPr>
            <p:ph idx="1"/>
          </p:nvPr>
        </p:nvSpPr>
        <p:spPr/>
        <p:txBody>
          <a:bodyPr>
            <a:normAutofit fontScale="85000" lnSpcReduction="20000"/>
          </a:bodyPr>
          <a:lstStyle/>
          <a:p>
            <a:pPr lvl="0"/>
            <a:r>
              <a:rPr lang="en-US" b="1" dirty="0"/>
              <a:t>Positioning</a:t>
            </a:r>
            <a:r>
              <a:rPr lang="en-US" dirty="0"/>
              <a:t>: supine</a:t>
            </a:r>
            <a:endParaRPr lang="en-CA" dirty="0"/>
          </a:p>
          <a:p>
            <a:pPr lvl="0"/>
            <a:r>
              <a:rPr lang="en-US" dirty="0"/>
              <a:t>Decrease SNS firing (diaphragmatic breathing)</a:t>
            </a:r>
            <a:endParaRPr lang="en-CA" dirty="0"/>
          </a:p>
          <a:p>
            <a:pPr lvl="0"/>
            <a:r>
              <a:rPr lang="en-US" dirty="0"/>
              <a:t>Decrease pain, spasm and abnormal positioning while working within the client’s pain tolerance</a:t>
            </a:r>
            <a:endParaRPr lang="en-CA" dirty="0"/>
          </a:p>
          <a:p>
            <a:pPr lvl="0"/>
            <a:r>
              <a:rPr lang="en-US" b="1" dirty="0"/>
              <a:t>Start with the unaffected side </a:t>
            </a:r>
            <a:r>
              <a:rPr lang="en-US" dirty="0"/>
              <a:t>while supporting the affected side, starting with MFR techniques, both indirect and direct. Follow with slow gentle effleurage and petrissage to gain the clients trust</a:t>
            </a:r>
            <a:endParaRPr lang="en-CA" dirty="0"/>
          </a:p>
          <a:p>
            <a:pPr lvl="0"/>
            <a:r>
              <a:rPr lang="en-US" b="1" dirty="0"/>
              <a:t>Affected side </a:t>
            </a:r>
            <a:r>
              <a:rPr lang="en-US" dirty="0"/>
              <a:t>– techniques that apply direct pressure may be too painful for muscles that are spasmodic. Possibly work with a gentle form of pin and stretch for SCM if within client’s pain levels.</a:t>
            </a:r>
            <a:endParaRPr lang="en-CA" dirty="0"/>
          </a:p>
          <a:p>
            <a:pPr lvl="0"/>
            <a:r>
              <a:rPr lang="en-US" dirty="0"/>
              <a:t>Indirect techniques may be more effective</a:t>
            </a:r>
            <a:endParaRPr lang="en-CA" dirty="0"/>
          </a:p>
          <a:p>
            <a:pPr lvl="1"/>
            <a:r>
              <a:rPr lang="en-US" dirty="0"/>
              <a:t> Reciprocal Inhibition techniques for affected SCM</a:t>
            </a:r>
            <a:endParaRPr lang="en-CA" dirty="0"/>
          </a:p>
          <a:p>
            <a:pPr lvl="1"/>
            <a:r>
              <a:rPr lang="en-US" dirty="0"/>
              <a:t>GTO release and O&amp;I technique are performed on the SCM attachments</a:t>
            </a:r>
            <a:endParaRPr lang="en-CA" dirty="0"/>
          </a:p>
          <a:p>
            <a:pPr lvl="1"/>
            <a:r>
              <a:rPr lang="en-US" dirty="0"/>
              <a:t>Repetition of techniques may be necessary to reduce the spasm</a:t>
            </a:r>
            <a:endParaRPr lang="en-CA" dirty="0"/>
          </a:p>
          <a:p>
            <a:endParaRPr lang="en-CA" dirty="0"/>
          </a:p>
        </p:txBody>
      </p:sp>
    </p:spTree>
    <p:extLst>
      <p:ext uri="{BB962C8B-B14F-4D97-AF65-F5344CB8AC3E}">
        <p14:creationId xmlns:p14="http://schemas.microsoft.com/office/powerpoint/2010/main" val="3933756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30735-87C6-4B12-9B56-9A09A32C35ED}"/>
              </a:ext>
            </a:extLst>
          </p:cNvPr>
          <p:cNvSpPr>
            <a:spLocks noGrp="1"/>
          </p:cNvSpPr>
          <p:nvPr>
            <p:ph type="title"/>
          </p:nvPr>
        </p:nvSpPr>
        <p:spPr/>
        <p:txBody>
          <a:bodyPr/>
          <a:lstStyle/>
          <a:p>
            <a:pPr algn="ctr"/>
            <a:r>
              <a:rPr lang="en-CA" dirty="0">
                <a:solidFill>
                  <a:schemeClr val="tx1"/>
                </a:solidFill>
              </a:rPr>
              <a:t>CONT.</a:t>
            </a:r>
          </a:p>
        </p:txBody>
      </p:sp>
      <p:sp>
        <p:nvSpPr>
          <p:cNvPr id="3" name="Content Placeholder 2">
            <a:extLst>
              <a:ext uri="{FF2B5EF4-FFF2-40B4-BE49-F238E27FC236}">
                <a16:creationId xmlns:a16="http://schemas.microsoft.com/office/drawing/2014/main" id="{E755A0F2-60D1-437C-AD0A-9B074C3C9A16}"/>
              </a:ext>
            </a:extLst>
          </p:cNvPr>
          <p:cNvSpPr>
            <a:spLocks noGrp="1"/>
          </p:cNvSpPr>
          <p:nvPr>
            <p:ph idx="1"/>
          </p:nvPr>
        </p:nvSpPr>
        <p:spPr/>
        <p:txBody>
          <a:bodyPr>
            <a:normAutofit/>
          </a:bodyPr>
          <a:lstStyle/>
          <a:p>
            <a:pPr lvl="0"/>
            <a:r>
              <a:rPr lang="en-US" sz="2000" dirty="0"/>
              <a:t>Be sure to massage the surrounding muscles as well (levator scapula, Scalenes, upper traps)</a:t>
            </a:r>
            <a:endParaRPr lang="en-CA" sz="2000" dirty="0"/>
          </a:p>
          <a:p>
            <a:pPr lvl="0"/>
            <a:r>
              <a:rPr lang="en-US" sz="2000" dirty="0"/>
              <a:t>Once the spasm has decreased or is less painful gentle on-site work such as vibrations, stroking, light fingertip kneading to affected muscles</a:t>
            </a:r>
            <a:endParaRPr lang="en-CA" sz="2000" dirty="0"/>
          </a:p>
          <a:p>
            <a:pPr lvl="0"/>
            <a:r>
              <a:rPr lang="en-US" sz="2000" dirty="0"/>
              <a:t>TP’s in SCM can be treated with light pincer grasp technique</a:t>
            </a:r>
            <a:endParaRPr lang="en-CA" sz="2000" dirty="0"/>
          </a:p>
          <a:p>
            <a:pPr lvl="0"/>
            <a:r>
              <a:rPr lang="en-US" sz="2000" dirty="0"/>
              <a:t>All other muscles of the neck are assessed for TP’s and hypertonicity and addressed within the client’s pain tolerance</a:t>
            </a:r>
            <a:endParaRPr lang="en-CA" sz="2000" dirty="0"/>
          </a:p>
          <a:p>
            <a:pPr lvl="0"/>
            <a:r>
              <a:rPr lang="en-US" sz="2000" dirty="0"/>
              <a:t>Pain free PROM is also indicated</a:t>
            </a:r>
            <a:endParaRPr lang="en-CA" sz="2000" dirty="0"/>
          </a:p>
        </p:txBody>
      </p:sp>
    </p:spTree>
    <p:extLst>
      <p:ext uri="{BB962C8B-B14F-4D97-AF65-F5344CB8AC3E}">
        <p14:creationId xmlns:p14="http://schemas.microsoft.com/office/powerpoint/2010/main" val="3678976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19CF4-C9C3-4309-A77C-306CF05920D3}"/>
              </a:ext>
            </a:extLst>
          </p:cNvPr>
          <p:cNvSpPr>
            <a:spLocks noGrp="1"/>
          </p:cNvSpPr>
          <p:nvPr>
            <p:ph type="title"/>
          </p:nvPr>
        </p:nvSpPr>
        <p:spPr/>
        <p:txBody>
          <a:bodyPr/>
          <a:lstStyle/>
          <a:p>
            <a:pPr algn="ctr"/>
            <a:r>
              <a:rPr lang="en-CA" dirty="0">
                <a:solidFill>
                  <a:schemeClr val="tx1"/>
                </a:solidFill>
              </a:rPr>
              <a:t>CONT.</a:t>
            </a:r>
          </a:p>
        </p:txBody>
      </p:sp>
      <p:sp>
        <p:nvSpPr>
          <p:cNvPr id="3" name="Content Placeholder 2">
            <a:extLst>
              <a:ext uri="{FF2B5EF4-FFF2-40B4-BE49-F238E27FC236}">
                <a16:creationId xmlns:a16="http://schemas.microsoft.com/office/drawing/2014/main" id="{7C483E9F-B350-4D31-A873-9A185D903F64}"/>
              </a:ext>
            </a:extLst>
          </p:cNvPr>
          <p:cNvSpPr>
            <a:spLocks noGrp="1"/>
          </p:cNvSpPr>
          <p:nvPr>
            <p:ph idx="1"/>
          </p:nvPr>
        </p:nvSpPr>
        <p:spPr/>
        <p:txBody>
          <a:bodyPr/>
          <a:lstStyle/>
          <a:p>
            <a:pPr lvl="0"/>
            <a:r>
              <a:rPr lang="en-US" sz="2400" dirty="0"/>
              <a:t> GTO to sub occipitals and long axis traction of the occiput are performed</a:t>
            </a:r>
            <a:endParaRPr lang="en-CA" sz="2400" dirty="0"/>
          </a:p>
          <a:p>
            <a:pPr lvl="0"/>
            <a:r>
              <a:rPr lang="en-US" sz="2400" dirty="0"/>
              <a:t>Joint play to any hypomobile vertebra is applied in pain free manner</a:t>
            </a:r>
            <a:endParaRPr lang="en-CA" sz="2400" dirty="0"/>
          </a:p>
          <a:p>
            <a:pPr lvl="0"/>
            <a:r>
              <a:rPr lang="en-US" sz="2400" dirty="0"/>
              <a:t>Passive stretch to SCM can be  performed only is the spasm is completely reduced and client is willing</a:t>
            </a:r>
            <a:endParaRPr lang="en-CA" sz="2400" dirty="0"/>
          </a:p>
          <a:p>
            <a:pPr lvl="0"/>
            <a:r>
              <a:rPr lang="en-US" sz="2400" dirty="0"/>
              <a:t>Treatment is finished with soothing stroking, petrissage to muscles of mastication and scalp</a:t>
            </a:r>
            <a:endParaRPr lang="en-CA" sz="2400" dirty="0"/>
          </a:p>
          <a:p>
            <a:endParaRPr lang="en-CA" dirty="0"/>
          </a:p>
        </p:txBody>
      </p:sp>
    </p:spTree>
    <p:extLst>
      <p:ext uri="{BB962C8B-B14F-4D97-AF65-F5344CB8AC3E}">
        <p14:creationId xmlns:p14="http://schemas.microsoft.com/office/powerpoint/2010/main" val="3655541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A6A53-D60A-4DDD-86F8-7A3B6A2F846C}"/>
              </a:ext>
            </a:extLst>
          </p:cNvPr>
          <p:cNvSpPr>
            <a:spLocks noGrp="1"/>
          </p:cNvSpPr>
          <p:nvPr>
            <p:ph type="title"/>
          </p:nvPr>
        </p:nvSpPr>
        <p:spPr/>
        <p:txBody>
          <a:bodyPr/>
          <a:lstStyle/>
          <a:p>
            <a:pPr algn="ctr"/>
            <a:r>
              <a:rPr lang="en-CA" dirty="0">
                <a:solidFill>
                  <a:schemeClr val="tx1"/>
                </a:solidFill>
              </a:rPr>
              <a:t>SELF-CARE</a:t>
            </a:r>
          </a:p>
        </p:txBody>
      </p:sp>
      <p:sp>
        <p:nvSpPr>
          <p:cNvPr id="3" name="Content Placeholder 2">
            <a:extLst>
              <a:ext uri="{FF2B5EF4-FFF2-40B4-BE49-F238E27FC236}">
                <a16:creationId xmlns:a16="http://schemas.microsoft.com/office/drawing/2014/main" id="{B27CDC94-8F43-4346-99A0-AD89D16C09D8}"/>
              </a:ext>
            </a:extLst>
          </p:cNvPr>
          <p:cNvSpPr>
            <a:spLocks noGrp="1"/>
          </p:cNvSpPr>
          <p:nvPr>
            <p:ph idx="1"/>
          </p:nvPr>
        </p:nvSpPr>
        <p:spPr/>
        <p:txBody>
          <a:bodyPr>
            <a:normAutofit/>
          </a:bodyPr>
          <a:lstStyle/>
          <a:p>
            <a:pPr lvl="0"/>
            <a:r>
              <a:rPr lang="en-US" dirty="0"/>
              <a:t>Diaphragmatic breathing</a:t>
            </a:r>
            <a:endParaRPr lang="en-CA" dirty="0"/>
          </a:p>
          <a:p>
            <a:pPr lvl="0"/>
            <a:r>
              <a:rPr lang="en-US" dirty="0"/>
              <a:t>Self massage</a:t>
            </a:r>
            <a:endParaRPr lang="en-CA" dirty="0"/>
          </a:p>
          <a:p>
            <a:pPr lvl="0"/>
            <a:r>
              <a:rPr lang="en-US" dirty="0"/>
              <a:t>Gentle stretch of shortened structures with no pain for the client</a:t>
            </a:r>
            <a:endParaRPr lang="en-CA" dirty="0"/>
          </a:p>
          <a:p>
            <a:pPr lvl="0"/>
            <a:r>
              <a:rPr lang="en-US" dirty="0"/>
              <a:t>Address contributing factors of the abnormal posture</a:t>
            </a:r>
            <a:endParaRPr lang="en-CA" dirty="0"/>
          </a:p>
          <a:p>
            <a:pPr lvl="0"/>
            <a:r>
              <a:rPr lang="en-US" dirty="0"/>
              <a:t>Strengthen weak structures</a:t>
            </a:r>
            <a:endParaRPr lang="en-CA" dirty="0"/>
          </a:p>
          <a:p>
            <a:r>
              <a:rPr lang="en-US" b="1" dirty="0"/>
              <a:t>Hydrotherapy:</a:t>
            </a:r>
            <a:endParaRPr lang="en-CA" dirty="0"/>
          </a:p>
          <a:p>
            <a:pPr lvl="0"/>
            <a:r>
              <a:rPr lang="en-US" dirty="0"/>
              <a:t>Hydro depends on the type of spasm or shortening that is present. Local cold is used for an analgesic effect, while heat is used with TP to increase local circulation</a:t>
            </a:r>
            <a:endParaRPr lang="en-CA" dirty="0"/>
          </a:p>
          <a:p>
            <a:endParaRPr lang="en-CA" dirty="0"/>
          </a:p>
          <a:p>
            <a:endParaRPr lang="en-CA" dirty="0"/>
          </a:p>
        </p:txBody>
      </p:sp>
    </p:spTree>
    <p:extLst>
      <p:ext uri="{BB962C8B-B14F-4D97-AF65-F5344CB8AC3E}">
        <p14:creationId xmlns:p14="http://schemas.microsoft.com/office/powerpoint/2010/main" val="2150659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CF8AA-DB91-4AB8-9A74-12568B0BE08A}"/>
              </a:ext>
            </a:extLst>
          </p:cNvPr>
          <p:cNvSpPr>
            <a:spLocks noGrp="1"/>
          </p:cNvSpPr>
          <p:nvPr>
            <p:ph type="title"/>
          </p:nvPr>
        </p:nvSpPr>
        <p:spPr/>
        <p:txBody>
          <a:bodyPr/>
          <a:lstStyle/>
          <a:p>
            <a:pPr algn="ctr"/>
            <a:r>
              <a:rPr lang="en-CA" dirty="0">
                <a:solidFill>
                  <a:schemeClr val="tx1"/>
                </a:solidFill>
              </a:rPr>
              <a:t>MASSAGE FOR CONGENITAL TORTICOLLIS</a:t>
            </a:r>
          </a:p>
        </p:txBody>
      </p:sp>
      <p:sp>
        <p:nvSpPr>
          <p:cNvPr id="3" name="Content Placeholder 2">
            <a:extLst>
              <a:ext uri="{FF2B5EF4-FFF2-40B4-BE49-F238E27FC236}">
                <a16:creationId xmlns:a16="http://schemas.microsoft.com/office/drawing/2014/main" id="{A96BDC78-6479-494C-B94C-36C76532CBC6}"/>
              </a:ext>
            </a:extLst>
          </p:cNvPr>
          <p:cNvSpPr>
            <a:spLocks noGrp="1"/>
          </p:cNvSpPr>
          <p:nvPr>
            <p:ph idx="1"/>
          </p:nvPr>
        </p:nvSpPr>
        <p:spPr/>
        <p:txBody>
          <a:bodyPr>
            <a:normAutofit fontScale="92500" lnSpcReduction="20000"/>
          </a:bodyPr>
          <a:lstStyle/>
          <a:p>
            <a:pPr lvl="0"/>
            <a:r>
              <a:rPr lang="en-US" dirty="0"/>
              <a:t>Treatment may only last 5 – 10 minutes, but will likely extend as the treatment progresses</a:t>
            </a:r>
            <a:endParaRPr lang="en-CA" dirty="0"/>
          </a:p>
          <a:p>
            <a:pPr lvl="0"/>
            <a:r>
              <a:rPr lang="en-US" dirty="0"/>
              <a:t>Positioning is supine</a:t>
            </a:r>
            <a:endParaRPr lang="en-CA" dirty="0"/>
          </a:p>
          <a:p>
            <a:pPr lvl="0"/>
            <a:r>
              <a:rPr lang="en-US" dirty="0"/>
              <a:t>Hydrotherapy heat to affected structures</a:t>
            </a:r>
            <a:endParaRPr lang="en-CA" dirty="0"/>
          </a:p>
          <a:p>
            <a:pPr lvl="0"/>
            <a:r>
              <a:rPr lang="en-US" dirty="0"/>
              <a:t>Goals of treatment are:</a:t>
            </a:r>
            <a:endParaRPr lang="en-CA" dirty="0"/>
          </a:p>
          <a:p>
            <a:pPr lvl="1"/>
            <a:r>
              <a:rPr lang="en-US" dirty="0"/>
              <a:t>Lengthen contractured structures</a:t>
            </a:r>
            <a:endParaRPr lang="en-CA" dirty="0"/>
          </a:p>
          <a:p>
            <a:pPr lvl="1"/>
            <a:r>
              <a:rPr lang="en-US" dirty="0"/>
              <a:t>Reduce abnormal posture</a:t>
            </a:r>
            <a:endParaRPr lang="en-CA" dirty="0"/>
          </a:p>
          <a:p>
            <a:pPr lvl="1"/>
            <a:r>
              <a:rPr lang="en-US" dirty="0"/>
              <a:t>Increase range of motion</a:t>
            </a:r>
            <a:endParaRPr lang="en-CA" dirty="0"/>
          </a:p>
          <a:p>
            <a:pPr lvl="1"/>
            <a:r>
              <a:rPr lang="en-US" dirty="0"/>
              <a:t>Strengthen weakened structures</a:t>
            </a:r>
            <a:endParaRPr lang="en-CA" dirty="0"/>
          </a:p>
          <a:p>
            <a:pPr lvl="0"/>
            <a:r>
              <a:rPr lang="en-US" dirty="0"/>
              <a:t>Fascial glide to SCM in a segmental manner</a:t>
            </a:r>
            <a:endParaRPr lang="en-CA" dirty="0"/>
          </a:p>
          <a:p>
            <a:pPr lvl="0"/>
            <a:r>
              <a:rPr lang="en-US" dirty="0"/>
              <a:t>Gentle stretching of affected muscles</a:t>
            </a:r>
            <a:endParaRPr lang="en-CA" dirty="0"/>
          </a:p>
          <a:p>
            <a:pPr lvl="0"/>
            <a:r>
              <a:rPr lang="en-US" dirty="0"/>
              <a:t>General Swedish techniques to surrounding areas</a:t>
            </a:r>
            <a:endParaRPr lang="en-CA" dirty="0"/>
          </a:p>
          <a:p>
            <a:endParaRPr lang="en-CA" dirty="0"/>
          </a:p>
        </p:txBody>
      </p:sp>
    </p:spTree>
    <p:extLst>
      <p:ext uri="{BB962C8B-B14F-4D97-AF65-F5344CB8AC3E}">
        <p14:creationId xmlns:p14="http://schemas.microsoft.com/office/powerpoint/2010/main" val="176497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987FA-2192-4210-8DBC-76A42D74EA35}"/>
              </a:ext>
            </a:extLst>
          </p:cNvPr>
          <p:cNvSpPr>
            <a:spLocks noGrp="1"/>
          </p:cNvSpPr>
          <p:nvPr>
            <p:ph type="title"/>
          </p:nvPr>
        </p:nvSpPr>
        <p:spPr/>
        <p:txBody>
          <a:bodyPr/>
          <a:lstStyle/>
          <a:p>
            <a:pPr algn="ctr"/>
            <a:r>
              <a:rPr lang="en-CA" dirty="0">
                <a:solidFill>
                  <a:schemeClr val="tx1"/>
                </a:solidFill>
              </a:rPr>
              <a:t>SELF-CARE</a:t>
            </a:r>
          </a:p>
        </p:txBody>
      </p:sp>
      <p:sp>
        <p:nvSpPr>
          <p:cNvPr id="3" name="Content Placeholder 2">
            <a:extLst>
              <a:ext uri="{FF2B5EF4-FFF2-40B4-BE49-F238E27FC236}">
                <a16:creationId xmlns:a16="http://schemas.microsoft.com/office/drawing/2014/main" id="{FC89A3D8-E475-46E7-9006-3C6FF076B8D1}"/>
              </a:ext>
            </a:extLst>
          </p:cNvPr>
          <p:cNvSpPr>
            <a:spLocks noGrp="1"/>
          </p:cNvSpPr>
          <p:nvPr>
            <p:ph idx="1"/>
          </p:nvPr>
        </p:nvSpPr>
        <p:spPr/>
        <p:txBody>
          <a:bodyPr/>
          <a:lstStyle/>
          <a:p>
            <a:pPr lvl="0"/>
            <a:r>
              <a:rPr lang="en-US" sz="2800" dirty="0"/>
              <a:t>Parents of infant clients are instructed on how to stretch and reposition the head</a:t>
            </a:r>
            <a:endParaRPr lang="en-CA" sz="2800" dirty="0"/>
          </a:p>
          <a:p>
            <a:pPr lvl="0"/>
            <a:r>
              <a:rPr lang="en-US" sz="2800" dirty="0"/>
              <a:t>Range of motion exercises (use a toy to guide the eyes and head of the baby)</a:t>
            </a:r>
          </a:p>
          <a:p>
            <a:pPr lvl="0"/>
            <a:r>
              <a:rPr lang="en-US" sz="2800" dirty="0"/>
              <a:t>Referral to other practitioners who are trained in Neuromuscular therapy &amp; craniosacral techniques</a:t>
            </a:r>
            <a:endParaRPr lang="en-CA" sz="2800" dirty="0"/>
          </a:p>
          <a:p>
            <a:endParaRPr lang="en-CA" dirty="0"/>
          </a:p>
        </p:txBody>
      </p:sp>
    </p:spTree>
    <p:extLst>
      <p:ext uri="{BB962C8B-B14F-4D97-AF65-F5344CB8AC3E}">
        <p14:creationId xmlns:p14="http://schemas.microsoft.com/office/powerpoint/2010/main" val="16118871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EB4A5-BD56-43BD-AC9B-002812B5EE7A}"/>
              </a:ext>
            </a:extLst>
          </p:cNvPr>
          <p:cNvSpPr>
            <a:spLocks noGrp="1"/>
          </p:cNvSpPr>
          <p:nvPr>
            <p:ph type="title"/>
          </p:nvPr>
        </p:nvSpPr>
        <p:spPr>
          <a:xfrm>
            <a:off x="800901" y="621957"/>
            <a:ext cx="8596668" cy="1320800"/>
          </a:xfrm>
        </p:spPr>
        <p:txBody>
          <a:bodyPr/>
          <a:lstStyle/>
          <a:p>
            <a:r>
              <a:rPr lang="en-CA" dirty="0">
                <a:solidFill>
                  <a:schemeClr val="tx1"/>
                </a:solidFill>
              </a:rPr>
              <a:t>TREATMENT for SPASMODIC TORTICOLLIS</a:t>
            </a:r>
          </a:p>
        </p:txBody>
      </p:sp>
      <p:sp>
        <p:nvSpPr>
          <p:cNvPr id="3" name="Content Placeholder 2">
            <a:extLst>
              <a:ext uri="{FF2B5EF4-FFF2-40B4-BE49-F238E27FC236}">
                <a16:creationId xmlns:a16="http://schemas.microsoft.com/office/drawing/2014/main" id="{F78B80AF-9D68-4253-B6BF-EB6A2E342138}"/>
              </a:ext>
            </a:extLst>
          </p:cNvPr>
          <p:cNvSpPr>
            <a:spLocks noGrp="1"/>
          </p:cNvSpPr>
          <p:nvPr>
            <p:ph idx="1"/>
          </p:nvPr>
        </p:nvSpPr>
        <p:spPr/>
        <p:txBody>
          <a:bodyPr>
            <a:normAutofit/>
          </a:bodyPr>
          <a:lstStyle/>
          <a:p>
            <a:r>
              <a:rPr lang="en-CA" sz="2000" b="1" dirty="0"/>
              <a:t>Supine positioning</a:t>
            </a:r>
            <a:r>
              <a:rPr lang="en-CA" sz="2000" dirty="0"/>
              <a:t>, or side lying on the unaffected side with support of pillowing under the head.</a:t>
            </a:r>
          </a:p>
          <a:p>
            <a:r>
              <a:rPr lang="en-CA" sz="2000" dirty="0"/>
              <a:t>DDB to decrease SNS firing and spasm</a:t>
            </a:r>
          </a:p>
          <a:p>
            <a:r>
              <a:rPr lang="en-CA" sz="2000" b="1" dirty="0"/>
              <a:t>Hydro</a:t>
            </a:r>
            <a:r>
              <a:rPr lang="en-CA" sz="2000" dirty="0"/>
              <a:t>: Heat to reduced hypertonicity</a:t>
            </a:r>
          </a:p>
          <a:p>
            <a:r>
              <a:rPr lang="en-CA" sz="2000" dirty="0"/>
              <a:t>Full body relaxation massage, techniques used are gentle and soothing</a:t>
            </a:r>
          </a:p>
          <a:p>
            <a:r>
              <a:rPr lang="en-CA" sz="2000" b="1" dirty="0"/>
              <a:t>Treating compensatory structures </a:t>
            </a:r>
            <a:r>
              <a:rPr lang="en-CA" sz="2000" dirty="0"/>
              <a:t>first, diaphragm, intercostals, and pectoral muscles.</a:t>
            </a:r>
          </a:p>
          <a:p>
            <a:r>
              <a:rPr lang="en-CA" sz="2000" dirty="0"/>
              <a:t>Direct massage on the neck is CI’d. </a:t>
            </a:r>
          </a:p>
          <a:p>
            <a:r>
              <a:rPr lang="en-CA" sz="2000" b="1" dirty="0"/>
              <a:t>Subsequent treatments</a:t>
            </a:r>
            <a:r>
              <a:rPr lang="en-CA" sz="2000" dirty="0"/>
              <a:t>: Cervical traction is introduced</a:t>
            </a:r>
          </a:p>
        </p:txBody>
      </p:sp>
    </p:spTree>
    <p:extLst>
      <p:ext uri="{BB962C8B-B14F-4D97-AF65-F5344CB8AC3E}">
        <p14:creationId xmlns:p14="http://schemas.microsoft.com/office/powerpoint/2010/main" val="8039399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41D24-7CF7-497F-A6AF-44AFC1A03BC3}"/>
              </a:ext>
            </a:extLst>
          </p:cNvPr>
          <p:cNvSpPr>
            <a:spLocks noGrp="1"/>
          </p:cNvSpPr>
          <p:nvPr>
            <p:ph type="title"/>
          </p:nvPr>
        </p:nvSpPr>
        <p:spPr/>
        <p:txBody>
          <a:bodyPr/>
          <a:lstStyle/>
          <a:p>
            <a:pPr algn="ctr"/>
            <a:r>
              <a:rPr lang="en-CA" dirty="0">
                <a:solidFill>
                  <a:schemeClr val="tx1"/>
                </a:solidFill>
              </a:rPr>
              <a:t>SELF-CARE</a:t>
            </a:r>
          </a:p>
        </p:txBody>
      </p:sp>
      <p:sp>
        <p:nvSpPr>
          <p:cNvPr id="3" name="Content Placeholder 2">
            <a:extLst>
              <a:ext uri="{FF2B5EF4-FFF2-40B4-BE49-F238E27FC236}">
                <a16:creationId xmlns:a16="http://schemas.microsoft.com/office/drawing/2014/main" id="{6CCBAD42-4555-4A79-A010-E0D1144A57BA}"/>
              </a:ext>
            </a:extLst>
          </p:cNvPr>
          <p:cNvSpPr>
            <a:spLocks noGrp="1"/>
          </p:cNvSpPr>
          <p:nvPr>
            <p:ph idx="1"/>
          </p:nvPr>
        </p:nvSpPr>
        <p:spPr/>
        <p:txBody>
          <a:bodyPr>
            <a:normAutofit/>
          </a:bodyPr>
          <a:lstStyle/>
          <a:p>
            <a:r>
              <a:rPr lang="en-CA" sz="3200"/>
              <a:t>DDB </a:t>
            </a:r>
            <a:r>
              <a:rPr lang="en-CA" sz="3200" dirty="0"/>
              <a:t>to help with spasm control</a:t>
            </a:r>
          </a:p>
          <a:p>
            <a:r>
              <a:rPr lang="en-CA" sz="3200" dirty="0"/>
              <a:t>PF AROM of the neck</a:t>
            </a:r>
          </a:p>
          <a:p>
            <a:r>
              <a:rPr lang="en-CA" sz="3200" dirty="0"/>
              <a:t>Agonist contraction </a:t>
            </a:r>
          </a:p>
        </p:txBody>
      </p:sp>
    </p:spTree>
    <p:extLst>
      <p:ext uri="{BB962C8B-B14F-4D97-AF65-F5344CB8AC3E}">
        <p14:creationId xmlns:p14="http://schemas.microsoft.com/office/powerpoint/2010/main" val="95861096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74</TotalTime>
  <Words>1363</Words>
  <Application>Microsoft Office PowerPoint</Application>
  <PresentationFormat>Widescreen</PresentationFormat>
  <Paragraphs>147</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Trebuchet MS</vt:lpstr>
      <vt:lpstr>Wingdings 3</vt:lpstr>
      <vt:lpstr>Facet</vt:lpstr>
      <vt:lpstr>TORTICOLLIS</vt:lpstr>
      <vt:lpstr>Torticollis</vt:lpstr>
      <vt:lpstr>ACUTE AQUIRED TORTICOLLIS</vt:lpstr>
      <vt:lpstr>CAUSES OF ACUTE ACQUIRED TORTICOLLIS</vt:lpstr>
      <vt:lpstr>ACQUIRED TORTICOLLIS</vt:lpstr>
      <vt:lpstr>CONGENITAL TORTICOLLIS</vt:lpstr>
      <vt:lpstr>CAUSES</vt:lpstr>
      <vt:lpstr>SYMPTOMS</vt:lpstr>
      <vt:lpstr>SPASMODIC TORTICOLLIS</vt:lpstr>
      <vt:lpstr>CAUSES OF SPASMODIC TORTICOLLIS</vt:lpstr>
      <vt:lpstr>SYMPTOM PICTURE</vt:lpstr>
      <vt:lpstr>CONTRAINDICATIONS</vt:lpstr>
      <vt:lpstr>ASSESSMENT</vt:lpstr>
      <vt:lpstr>ASSESSMENT</vt:lpstr>
      <vt:lpstr>MASSAGE FOR ACUTE ACQUIRED TORTICOLLIS</vt:lpstr>
      <vt:lpstr>CONT.</vt:lpstr>
      <vt:lpstr>CONT.</vt:lpstr>
      <vt:lpstr>SELF-CARE</vt:lpstr>
      <vt:lpstr>MASSAGE FOR CONGENITAL TORTICOLLIS</vt:lpstr>
      <vt:lpstr>SELF-CARE</vt:lpstr>
      <vt:lpstr>TREATMENT for SPASMODIC TORTICOLLIS</vt:lpstr>
      <vt:lpstr>SELF-CARE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TORTICOLLIS</dc:title>
  <dc:creator>Amber Lee Owusu</dc:creator>
  <cp:lastModifiedBy>Kahleed Nijja Miller</cp:lastModifiedBy>
  <cp:revision>12</cp:revision>
  <dcterms:created xsi:type="dcterms:W3CDTF">2018-05-10T17:25:55Z</dcterms:created>
  <dcterms:modified xsi:type="dcterms:W3CDTF">2018-06-13T14:38:45Z</dcterms:modified>
</cp:coreProperties>
</file>