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81" d="100"/>
          <a:sy n="81" d="100"/>
        </p:scale>
        <p:origin x="114" y="6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6/12/2018</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6/12/2018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6/12/2018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6/12/2018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6/12/2018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6/12/2018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6/12/2018</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6/12/2018</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hyperlink" Target="http://www.apicareonline.com/headache/" TargetMode="External"/><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CE580D1-F917-4567-AFB4-99AA9B52ADF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4" name="Picture 13">
            <a:extLst>
              <a:ext uri="{FF2B5EF4-FFF2-40B4-BE49-F238E27FC236}">
                <a16:creationId xmlns:a16="http://schemas.microsoft.com/office/drawing/2014/main" id="{1F5620B8-A2D8-4568-B566-F0453A0D9167}"/>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6" name="Straight Connector 15">
            <a:extLst>
              <a:ext uri="{FF2B5EF4-FFF2-40B4-BE49-F238E27FC236}">
                <a16:creationId xmlns:a16="http://schemas.microsoft.com/office/drawing/2014/main" id="{1C7D2BA4-4B7A-4596-8BCC-5CF715423894}"/>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977F1E1-2B6F-4BB6-899F-67D8764D83C5}"/>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20" name="Rectangle 19">
            <a:extLst>
              <a:ext uri="{FF2B5EF4-FFF2-40B4-BE49-F238E27FC236}">
                <a16:creationId xmlns:a16="http://schemas.microsoft.com/office/drawing/2014/main" id="{19E9CB2B-7C9D-4B98-AD54-C7DE19B7B12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Placeholder 6"/>
          <p:cNvPicPr>
            <a:picLocks noGrp="1" noChangeAspect="1"/>
          </p:cNvPicPr>
          <p:nvPr>
            <p:ph type="pic" idx="1"/>
          </p:nvPr>
        </p:nvPicPr>
        <p:blipFill rotWithShape="1">
          <a:blip r:embed="rId3"/>
          <a:srcRect r="11116"/>
          <a:stretch/>
        </p:blipFill>
        <p:spPr>
          <a:xfrm>
            <a:off x="6096000" y="10"/>
            <a:ext cx="6095697" cy="6857990"/>
          </a:xfrm>
          <a:prstGeom prst="rect">
            <a:avLst/>
          </a:prstGeom>
        </p:spPr>
      </p:pic>
      <p:grpSp>
        <p:nvGrpSpPr>
          <p:cNvPr id="22" name="Group 21">
            <a:extLst>
              <a:ext uri="{FF2B5EF4-FFF2-40B4-BE49-F238E27FC236}">
                <a16:creationId xmlns:a16="http://schemas.microsoft.com/office/drawing/2014/main" id="{8349A827-399B-4A6D-926F-6D0F2FB8FD8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80702" y="1149383"/>
            <a:ext cx="6562082" cy="4236223"/>
            <a:chOff x="7807230" y="2012810"/>
            <a:chExt cx="3251252" cy="3459865"/>
          </a:xfrm>
        </p:grpSpPr>
        <p:sp>
          <p:nvSpPr>
            <p:cNvPr id="23" name="Rectangle 22">
              <a:extLst>
                <a:ext uri="{FF2B5EF4-FFF2-40B4-BE49-F238E27FC236}">
                  <a16:creationId xmlns:a16="http://schemas.microsoft.com/office/drawing/2014/main" id="{FBD550E0-F195-46B4-A173-36FCD40A46D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30B80ACA-FD08-4616-AD69-6BC181FA29DB}"/>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6" name="Rectangle 25">
            <a:extLst>
              <a:ext uri="{FF2B5EF4-FFF2-40B4-BE49-F238E27FC236}">
                <a16:creationId xmlns:a16="http://schemas.microsoft.com/office/drawing/2014/main" id="{B371F200-D1FD-4B04-AD59-0B916F679D8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99087" y="1479842"/>
            <a:ext cx="5925312" cy="3575304"/>
          </a:xfrm>
          <a:prstGeom prst="rect">
            <a:avLst/>
          </a:prstGeom>
          <a:solidFill>
            <a:schemeClr val="tx2"/>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Connector 27">
            <a:extLst>
              <a:ext uri="{FF2B5EF4-FFF2-40B4-BE49-F238E27FC236}">
                <a16:creationId xmlns:a16="http://schemas.microsoft.com/office/drawing/2014/main" id="{65A72820-B696-4EB4-A62D-3F1E2E3EC4C3}"/>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0525" y="4420075"/>
            <a:ext cx="5303520" cy="0"/>
          </a:xfrm>
          <a:prstGeom prst="line">
            <a:avLst/>
          </a:prstGeom>
          <a:ln>
            <a:solidFill>
              <a:srgbClr val="65AAF8"/>
            </a:solidFill>
          </a:ln>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300526" y="1649897"/>
            <a:ext cx="5429361" cy="2602700"/>
          </a:xfrm>
        </p:spPr>
        <p:txBody>
          <a:bodyPr vert="horz" lIns="91440" tIns="45720" rIns="91440" bIns="0" rtlCol="0" anchor="b">
            <a:normAutofit/>
          </a:bodyPr>
          <a:lstStyle/>
          <a:p>
            <a:pPr algn="r"/>
            <a:r>
              <a:rPr lang="en-US" sz="3600" dirty="0">
                <a:solidFill>
                  <a:schemeClr val="bg1"/>
                </a:solidFill>
              </a:rPr>
              <a:t> Tension Headache &amp; Migraines </a:t>
            </a:r>
          </a:p>
        </p:txBody>
      </p:sp>
      <p:sp>
        <p:nvSpPr>
          <p:cNvPr id="3" name="Subtitle 2"/>
          <p:cNvSpPr>
            <a:spLocks noGrp="1"/>
          </p:cNvSpPr>
          <p:nvPr>
            <p:ph type="body" sz="half" idx="2"/>
          </p:nvPr>
        </p:nvSpPr>
        <p:spPr>
          <a:xfrm>
            <a:off x="1300526" y="4436400"/>
            <a:ext cx="5303519" cy="549993"/>
          </a:xfrm>
        </p:spPr>
        <p:txBody>
          <a:bodyPr vert="horz" lIns="91440" tIns="91440" rIns="91440" bIns="91440" rtlCol="0" anchor="ctr">
            <a:normAutofit/>
          </a:bodyPr>
          <a:lstStyle/>
          <a:p>
            <a:pPr algn="r"/>
            <a:r>
              <a:rPr lang="en-US" sz="1600" cap="all">
                <a:solidFill>
                  <a:schemeClr val="bg1"/>
                </a:solidFill>
              </a:rPr>
              <a:t>Fiona Rattray &amp; Linda Ludwig Pg.'s 489 &amp; 497</a:t>
            </a:r>
          </a:p>
        </p:txBody>
      </p:sp>
    </p:spTree>
    <p:extLst>
      <p:ext uri="{BB962C8B-B14F-4D97-AF65-F5344CB8AC3E}">
        <p14:creationId xmlns:p14="http://schemas.microsoft.com/office/powerpoint/2010/main" val="1798888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dirty="0"/>
              <a:t>Tension Headaches V.S. Migraines</a:t>
            </a:r>
          </a:p>
        </p:txBody>
      </p:sp>
      <p:sp>
        <p:nvSpPr>
          <p:cNvPr id="3" name="Content Placeholder 2"/>
          <p:cNvSpPr>
            <a:spLocks noGrp="1"/>
          </p:cNvSpPr>
          <p:nvPr>
            <p:ph sz="half" idx="1"/>
          </p:nvPr>
        </p:nvSpPr>
        <p:spPr/>
        <p:txBody>
          <a:bodyPr>
            <a:normAutofit lnSpcReduction="10000"/>
          </a:bodyPr>
          <a:lstStyle/>
          <a:p>
            <a:r>
              <a:rPr lang="en-CA" dirty="0"/>
              <a:t>Tension headache </a:t>
            </a:r>
            <a:r>
              <a:rPr lang="en-CA" b="1" dirty="0"/>
              <a:t>is a muscle- contraction-type headache. </a:t>
            </a:r>
            <a:endParaRPr lang="en-CA" dirty="0"/>
          </a:p>
          <a:p>
            <a:r>
              <a:rPr lang="en-CA" dirty="0"/>
              <a:t>Headaches with muscular origins, and are associated with TP’s and or myofascial syndromes.</a:t>
            </a:r>
          </a:p>
          <a:p>
            <a:r>
              <a:rPr lang="en-CA" dirty="0"/>
              <a:t>Headaches are divided into primary &amp; secondary conditions *</a:t>
            </a:r>
          </a:p>
        </p:txBody>
      </p:sp>
      <p:sp>
        <p:nvSpPr>
          <p:cNvPr id="4" name="Content Placeholder 3"/>
          <p:cNvSpPr>
            <a:spLocks noGrp="1"/>
          </p:cNvSpPr>
          <p:nvPr>
            <p:ph sz="half" idx="2"/>
          </p:nvPr>
        </p:nvSpPr>
        <p:spPr/>
        <p:txBody>
          <a:bodyPr>
            <a:normAutofit lnSpcReduction="10000"/>
          </a:bodyPr>
          <a:lstStyle/>
          <a:p>
            <a:r>
              <a:rPr lang="en-CA" b="1" dirty="0"/>
              <a:t>Primary headaches </a:t>
            </a:r>
            <a:r>
              <a:rPr lang="en-CA" dirty="0"/>
              <a:t>are those which the headache is the condition.</a:t>
            </a:r>
          </a:p>
          <a:p>
            <a:r>
              <a:rPr lang="en-CA" b="1" dirty="0"/>
              <a:t>Secondary headaches </a:t>
            </a:r>
            <a:r>
              <a:rPr lang="en-CA" dirty="0"/>
              <a:t>are a result of an underlying pathology, such as hypertension or head trauma. </a:t>
            </a:r>
          </a:p>
          <a:p>
            <a:r>
              <a:rPr lang="en-CA" dirty="0"/>
              <a:t>Headaches can range from a life-threatening disease to a minor complaint. HA’s can be a potential red flag, for an underlying pathology. *</a:t>
            </a:r>
          </a:p>
        </p:txBody>
      </p:sp>
    </p:spTree>
    <p:extLst>
      <p:ext uri="{BB962C8B-B14F-4D97-AF65-F5344CB8AC3E}">
        <p14:creationId xmlns:p14="http://schemas.microsoft.com/office/powerpoint/2010/main" val="2064331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C51009-A09A-4689-8E6C-F8FC99E6A84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9">
            <a:extLst>
              <a:ext uri="{FF2B5EF4-FFF2-40B4-BE49-F238E27FC236}">
                <a16:creationId xmlns:a16="http://schemas.microsoft.com/office/drawing/2014/main" id="{9EC65442-F244-409C-BF44-C5D6472E810A}"/>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199"/>
            <a:ext cx="0" cy="429768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249961" y="1600199"/>
            <a:ext cx="3173482" cy="4297680"/>
          </a:xfrm>
        </p:spPr>
        <p:txBody>
          <a:bodyPr anchor="ctr">
            <a:normAutofit/>
          </a:bodyPr>
          <a:lstStyle/>
          <a:p>
            <a:r>
              <a:rPr lang="en-CA" dirty="0"/>
              <a:t>Headaches- Muscular origins</a:t>
            </a:r>
            <a:endParaRPr lang="en-CA"/>
          </a:p>
        </p:txBody>
      </p:sp>
      <p:sp>
        <p:nvSpPr>
          <p:cNvPr id="3" name="Content Placeholder 2"/>
          <p:cNvSpPr>
            <a:spLocks noGrp="1"/>
          </p:cNvSpPr>
          <p:nvPr>
            <p:ph idx="1"/>
          </p:nvPr>
        </p:nvSpPr>
        <p:spPr>
          <a:xfrm>
            <a:off x="4885151" y="1600199"/>
            <a:ext cx="6169703" cy="4297680"/>
          </a:xfrm>
        </p:spPr>
        <p:txBody>
          <a:bodyPr anchor="ctr">
            <a:normAutofit/>
          </a:bodyPr>
          <a:lstStyle/>
          <a:p>
            <a:pPr>
              <a:lnSpc>
                <a:spcPct val="110000"/>
              </a:lnSpc>
            </a:pPr>
            <a:r>
              <a:rPr lang="en-CA" b="1" dirty="0"/>
              <a:t>Cervicogenic headache- </a:t>
            </a:r>
            <a:r>
              <a:rPr lang="en-CA" dirty="0"/>
              <a:t>Unilateral and frontal, coming from the cervical spine.</a:t>
            </a:r>
          </a:p>
          <a:p>
            <a:pPr>
              <a:lnSpc>
                <a:spcPct val="110000"/>
              </a:lnSpc>
            </a:pPr>
            <a:r>
              <a:rPr lang="en-CA" b="1" dirty="0"/>
              <a:t>Spinally mediated headache- </a:t>
            </a:r>
            <a:r>
              <a:rPr lang="en-CA" dirty="0"/>
              <a:t>Headaches originating in trigger points in muscles of neck and thorax ( as low as 10</a:t>
            </a:r>
            <a:r>
              <a:rPr lang="en-CA" baseline="30000" dirty="0"/>
              <a:t>th</a:t>
            </a:r>
            <a:r>
              <a:rPr lang="en-CA" dirty="0"/>
              <a:t> thoracic vertebrae), hyperactivity of the SNS at the vertebral level.</a:t>
            </a:r>
          </a:p>
          <a:p>
            <a:pPr>
              <a:lnSpc>
                <a:spcPct val="110000"/>
              </a:lnSpc>
            </a:pPr>
            <a:r>
              <a:rPr lang="en-CA" b="1" dirty="0"/>
              <a:t>Chronic daily headache (CDH)- </a:t>
            </a:r>
            <a:r>
              <a:rPr lang="en-CA" dirty="0"/>
              <a:t>Constant chronic headaches almost daily with fluctuation of pain levels. </a:t>
            </a:r>
          </a:p>
          <a:p>
            <a:pPr marL="0" indent="0">
              <a:lnSpc>
                <a:spcPct val="110000"/>
              </a:lnSpc>
              <a:buNone/>
            </a:pPr>
            <a:r>
              <a:rPr lang="en-CA" b="1" dirty="0"/>
              <a:t>CDH</a:t>
            </a:r>
            <a:r>
              <a:rPr lang="en-CA" dirty="0"/>
              <a:t> has several types of head pain: tension headaches, post-traumatic headaches, migraines, drug-associated headaches, fibromyalgia headaches,  and TMJ.</a:t>
            </a:r>
          </a:p>
        </p:txBody>
      </p:sp>
    </p:spTree>
    <p:extLst>
      <p:ext uri="{BB962C8B-B14F-4D97-AF65-F5344CB8AC3E}">
        <p14:creationId xmlns:p14="http://schemas.microsoft.com/office/powerpoint/2010/main" val="1868914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CABCAE3-64FC-4149-819F-2C181282415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a:extLst>
              <a:ext uri="{FF2B5EF4-FFF2-40B4-BE49-F238E27FC236}">
                <a16:creationId xmlns:a16="http://schemas.microsoft.com/office/drawing/2014/main" id="{012FDCFE-9AD2-4D8A-8CBF-B3AA37EBF6DD}"/>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4" name="Straight Connector 13">
            <a:extLst>
              <a:ext uri="{FF2B5EF4-FFF2-40B4-BE49-F238E27FC236}">
                <a16:creationId xmlns:a16="http://schemas.microsoft.com/office/drawing/2014/main" id="{FBD463FC-4CA8-4FF4-85A3-AF9F4B98D21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56012FD-74A8-4C91-B318-435CF2B71927}"/>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8" name="Rectangle 17">
            <a:extLst>
              <a:ext uri="{FF2B5EF4-FFF2-40B4-BE49-F238E27FC236}">
                <a16:creationId xmlns:a16="http://schemas.microsoft.com/office/drawing/2014/main" id="{35C3D674-3D59-4E93-80CA-0C0A9095E81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F2A81E1-BCBE-426B-8C09-33274E69409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22" name="Picture 21">
            <a:extLst>
              <a:ext uri="{FF2B5EF4-FFF2-40B4-BE49-F238E27FC236}">
                <a16:creationId xmlns:a16="http://schemas.microsoft.com/office/drawing/2014/main" id="{39D1DDD4-5BB3-45BA-B9B3-06B62299AD79}"/>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4" name="Straight Connector 23">
            <a:extLst>
              <a:ext uri="{FF2B5EF4-FFF2-40B4-BE49-F238E27FC236}">
                <a16:creationId xmlns:a16="http://schemas.microsoft.com/office/drawing/2014/main" id="{A24DAE64-2302-42EA-8239-F2F0775CA5AD}"/>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884B8F8-FDC9-498B-9960-5D7260AFCB03}"/>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4177373"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5" name="Picture Placeholder 4"/>
          <p:cNvPicPr>
            <a:picLocks noGrp="1" noChangeAspect="1"/>
          </p:cNvPicPr>
          <p:nvPr>
            <p:ph type="pic" idx="1"/>
          </p:nvPr>
        </p:nvPicPr>
        <p:blipFill>
          <a:blip r:embed="rId3"/>
          <a:srcRect l="1826" r="1826"/>
          <a:stretch>
            <a:fillRect/>
          </a:stretch>
        </p:blipFill>
        <p:spPr>
          <a:xfrm>
            <a:off x="6892842" y="805583"/>
            <a:ext cx="3363579" cy="4660762"/>
          </a:xfrm>
          <a:prstGeom prst="rect">
            <a:avLst/>
          </a:prstGeom>
        </p:spPr>
      </p:pic>
      <p:sp>
        <p:nvSpPr>
          <p:cNvPr id="2" name="Title 1"/>
          <p:cNvSpPr>
            <a:spLocks noGrp="1"/>
          </p:cNvSpPr>
          <p:nvPr>
            <p:ph type="title"/>
          </p:nvPr>
        </p:nvSpPr>
        <p:spPr>
          <a:xfrm>
            <a:off x="1451580" y="804520"/>
            <a:ext cx="4176511" cy="1049235"/>
          </a:xfrm>
        </p:spPr>
        <p:txBody>
          <a:bodyPr vert="horz" lIns="91440" tIns="45720" rIns="91440" bIns="45720" rtlCol="0" anchor="t">
            <a:normAutofit/>
          </a:bodyPr>
          <a:lstStyle/>
          <a:p>
            <a:pPr algn="ctr"/>
            <a:r>
              <a:rPr lang="en-US"/>
              <a:t>Predisposing factors</a:t>
            </a:r>
          </a:p>
        </p:txBody>
      </p:sp>
      <p:sp>
        <p:nvSpPr>
          <p:cNvPr id="3" name="Content Placeholder 2"/>
          <p:cNvSpPr>
            <a:spLocks noGrp="1"/>
          </p:cNvSpPr>
          <p:nvPr>
            <p:ph type="body" sz="half" idx="2"/>
          </p:nvPr>
        </p:nvSpPr>
        <p:spPr>
          <a:xfrm>
            <a:off x="1451581" y="2015732"/>
            <a:ext cx="4172212" cy="3450613"/>
          </a:xfrm>
        </p:spPr>
        <p:txBody>
          <a:bodyPr vert="horz" lIns="91440" tIns="45720" rIns="91440" bIns="45720" rtlCol="0" anchor="t">
            <a:normAutofit/>
          </a:bodyPr>
          <a:lstStyle/>
          <a:p>
            <a:pPr indent="-228600">
              <a:buFont typeface="Arial" panose="020B0604020202020204" pitchFamily="34" charset="0"/>
              <a:buChar char="•"/>
            </a:pPr>
            <a:r>
              <a:rPr lang="en-US" sz="2000" dirty="0"/>
              <a:t>Trigger point stimuli/perpetuating factors (trauma to head, neck or spine)</a:t>
            </a:r>
          </a:p>
          <a:p>
            <a:pPr indent="-228600">
              <a:buFont typeface="Arial" panose="020B0604020202020204" pitchFamily="34" charset="0"/>
              <a:buChar char="•"/>
            </a:pPr>
            <a:r>
              <a:rPr lang="en-US" sz="2000" dirty="0"/>
              <a:t>Sleep disturbance</a:t>
            </a:r>
          </a:p>
          <a:p>
            <a:pPr indent="-228600">
              <a:buFont typeface="Arial" panose="020B0604020202020204" pitchFamily="34" charset="0"/>
              <a:buChar char="•"/>
            </a:pPr>
            <a:r>
              <a:rPr lang="en-US" sz="2000" dirty="0"/>
              <a:t>Postural imbalances*</a:t>
            </a:r>
          </a:p>
          <a:p>
            <a:pPr indent="-228600">
              <a:buFont typeface="Arial" panose="020B0604020202020204" pitchFamily="34" charset="0"/>
              <a:buChar char="•"/>
            </a:pPr>
            <a:r>
              <a:rPr lang="en-US" sz="2000" dirty="0"/>
              <a:t>Tempo mandibular joint dysfunction</a:t>
            </a:r>
          </a:p>
        </p:txBody>
      </p:sp>
    </p:spTree>
    <p:extLst>
      <p:ext uri="{BB962C8B-B14F-4D97-AF65-F5344CB8AC3E}">
        <p14:creationId xmlns:p14="http://schemas.microsoft.com/office/powerpoint/2010/main" val="23841635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dirty="0"/>
              <a:t>Symptom picture</a:t>
            </a:r>
          </a:p>
        </p:txBody>
      </p:sp>
      <p:sp>
        <p:nvSpPr>
          <p:cNvPr id="3" name="Content Placeholder 2"/>
          <p:cNvSpPr>
            <a:spLocks noGrp="1"/>
          </p:cNvSpPr>
          <p:nvPr>
            <p:ph idx="1"/>
          </p:nvPr>
        </p:nvSpPr>
        <p:spPr/>
        <p:txBody>
          <a:bodyPr/>
          <a:lstStyle/>
          <a:p>
            <a:r>
              <a:rPr lang="en-CA" dirty="0"/>
              <a:t>Tension headaches vary; 63% Men and 86% women.</a:t>
            </a:r>
          </a:p>
          <a:p>
            <a:r>
              <a:rPr lang="en-CA" dirty="0"/>
              <a:t>Chronic tension headaches occur in 3% of the population. </a:t>
            </a:r>
          </a:p>
          <a:p>
            <a:r>
              <a:rPr lang="en-CA" dirty="0"/>
              <a:t>Family history contributes 40-50% of these headache suffers .</a:t>
            </a:r>
          </a:p>
          <a:p>
            <a:r>
              <a:rPr lang="en-CA" dirty="0"/>
              <a:t>P is felt BL, diffuse and constant with tensions HA’s, dull and P is in the referral pattern of trigger points.</a:t>
            </a:r>
          </a:p>
          <a:p>
            <a:r>
              <a:rPr lang="en-CA" dirty="0"/>
              <a:t>Cervicogenic &amp; spinally mediated HA’s: Associated neck and shoulder P.</a:t>
            </a:r>
          </a:p>
          <a:p>
            <a:r>
              <a:rPr lang="en-CA" dirty="0"/>
              <a:t>Chronic daily headaches: Shoulder and periscapular P.</a:t>
            </a:r>
          </a:p>
        </p:txBody>
      </p:sp>
    </p:spTree>
    <p:extLst>
      <p:ext uri="{BB962C8B-B14F-4D97-AF65-F5344CB8AC3E}">
        <p14:creationId xmlns:p14="http://schemas.microsoft.com/office/powerpoint/2010/main" val="1216953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CA" dirty="0"/>
              <a:t>Symptom picture cont.</a:t>
            </a:r>
          </a:p>
        </p:txBody>
      </p:sp>
      <p:sp>
        <p:nvSpPr>
          <p:cNvPr id="4" name="Content Placeholder 3"/>
          <p:cNvSpPr>
            <a:spLocks noGrp="1"/>
          </p:cNvSpPr>
          <p:nvPr>
            <p:ph idx="1"/>
          </p:nvPr>
        </p:nvSpPr>
        <p:spPr/>
        <p:txBody>
          <a:bodyPr/>
          <a:lstStyle/>
          <a:p>
            <a:r>
              <a:rPr lang="en-CA" dirty="0"/>
              <a:t>These HA’s start early in adulthood.</a:t>
            </a:r>
          </a:p>
          <a:p>
            <a:r>
              <a:rPr lang="en-CA" dirty="0"/>
              <a:t>Symptoms may last  30 mins to weeks, Chronic tension headaches last more than 15 days.</a:t>
            </a:r>
          </a:p>
          <a:p>
            <a:r>
              <a:rPr lang="en-CA" b="1" dirty="0"/>
              <a:t>Associated symptoms</a:t>
            </a:r>
            <a:r>
              <a:rPr lang="en-CA" dirty="0"/>
              <a:t>: Muscle tenderness, stiffness, hypertonicity, and loss of appetite.</a:t>
            </a:r>
          </a:p>
          <a:p>
            <a:r>
              <a:rPr lang="en-CA" b="1" dirty="0"/>
              <a:t>Aggravating factors: </a:t>
            </a:r>
            <a:r>
              <a:rPr lang="en-CA" dirty="0"/>
              <a:t>Stress, fatigue, cold, hypoglycemia**, poor posture, and decrease in ROM of head and neck.</a:t>
            </a:r>
          </a:p>
        </p:txBody>
      </p:sp>
    </p:spTree>
    <p:extLst>
      <p:ext uri="{BB962C8B-B14F-4D97-AF65-F5344CB8AC3E}">
        <p14:creationId xmlns:p14="http://schemas.microsoft.com/office/powerpoint/2010/main" val="2835043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dirty="0"/>
              <a:t>contraindications</a:t>
            </a:r>
          </a:p>
        </p:txBody>
      </p:sp>
      <p:sp>
        <p:nvSpPr>
          <p:cNvPr id="3" name="Content Placeholder 2"/>
          <p:cNvSpPr>
            <a:spLocks noGrp="1"/>
          </p:cNvSpPr>
          <p:nvPr>
            <p:ph idx="1"/>
          </p:nvPr>
        </p:nvSpPr>
        <p:spPr/>
        <p:txBody>
          <a:bodyPr/>
          <a:lstStyle/>
          <a:p>
            <a:r>
              <a:rPr lang="en-CA" dirty="0"/>
              <a:t>Do not preform deep work during a tension HA</a:t>
            </a:r>
          </a:p>
          <a:p>
            <a:r>
              <a:rPr lang="en-CA" dirty="0"/>
              <a:t>Avoid deep pressure while treating hyperirritable trigger points, due to “kick back” pain*</a:t>
            </a:r>
          </a:p>
          <a:p>
            <a:r>
              <a:rPr lang="en-CA" b="1" dirty="0"/>
              <a:t>What is Kick back pain</a:t>
            </a:r>
            <a:r>
              <a:rPr lang="en-CA" dirty="0"/>
              <a:t>?       *Recurrence of the clients symptoms hours or days post treatment.</a:t>
            </a:r>
          </a:p>
        </p:txBody>
      </p:sp>
    </p:spTree>
    <p:extLst>
      <p:ext uri="{BB962C8B-B14F-4D97-AF65-F5344CB8AC3E}">
        <p14:creationId xmlns:p14="http://schemas.microsoft.com/office/powerpoint/2010/main" val="23972798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dirty="0"/>
              <a:t>Assessment, Observation, palpation &amp; Testing</a:t>
            </a:r>
          </a:p>
        </p:txBody>
      </p:sp>
      <p:sp>
        <p:nvSpPr>
          <p:cNvPr id="3" name="Content Placeholder 2"/>
          <p:cNvSpPr>
            <a:spLocks noGrp="1"/>
          </p:cNvSpPr>
          <p:nvPr>
            <p:ph idx="1"/>
          </p:nvPr>
        </p:nvSpPr>
        <p:spPr/>
        <p:txBody>
          <a:bodyPr/>
          <a:lstStyle/>
          <a:p>
            <a:r>
              <a:rPr lang="en-CA" b="1" dirty="0"/>
              <a:t>Observation</a:t>
            </a:r>
            <a:r>
              <a:rPr lang="en-CA" dirty="0"/>
              <a:t>: Postural imbalances*</a:t>
            </a:r>
          </a:p>
          <a:p>
            <a:r>
              <a:rPr lang="en-CA" b="1" dirty="0"/>
              <a:t>Palpation</a:t>
            </a:r>
            <a:r>
              <a:rPr lang="en-CA" dirty="0"/>
              <a:t>: Mastication structures, neck, shoulder,  and thoracic region may be hypertonic and tender</a:t>
            </a:r>
          </a:p>
          <a:p>
            <a:r>
              <a:rPr lang="en-CA" b="1" dirty="0"/>
              <a:t>Testing</a:t>
            </a:r>
            <a:r>
              <a:rPr lang="en-CA" dirty="0"/>
              <a:t>: AF ROM of C/</a:t>
            </a:r>
            <a:r>
              <a:rPr lang="en-CA" dirty="0" err="1"/>
              <a:t>sp</a:t>
            </a:r>
            <a:r>
              <a:rPr lang="en-CA" dirty="0"/>
              <a:t> may be reduced due to lack of mobility, decrease in mandibular motion. Strength may be reduced and weak in C/sp. </a:t>
            </a:r>
          </a:p>
          <a:p>
            <a:r>
              <a:rPr lang="en-CA" dirty="0"/>
              <a:t>Cervical distraction tests, compression, and Spurling’s are common test’s used to give a clinical impression of a potential underlying HA.</a:t>
            </a:r>
          </a:p>
          <a:p>
            <a:endParaRPr lang="en-CA" dirty="0"/>
          </a:p>
        </p:txBody>
      </p:sp>
    </p:spTree>
    <p:extLst>
      <p:ext uri="{BB962C8B-B14F-4D97-AF65-F5344CB8AC3E}">
        <p14:creationId xmlns:p14="http://schemas.microsoft.com/office/powerpoint/2010/main" val="2313865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dirty="0"/>
              <a:t>DURING Headache</a:t>
            </a:r>
            <a:br>
              <a:rPr lang="en-CA" dirty="0"/>
            </a:br>
            <a:r>
              <a:rPr lang="en-CA" dirty="0"/>
              <a:t>TREATMENT</a:t>
            </a:r>
          </a:p>
        </p:txBody>
      </p:sp>
      <p:sp>
        <p:nvSpPr>
          <p:cNvPr id="3" name="Content Placeholder 2"/>
          <p:cNvSpPr>
            <a:spLocks noGrp="1"/>
          </p:cNvSpPr>
          <p:nvPr>
            <p:ph idx="1"/>
          </p:nvPr>
        </p:nvSpPr>
        <p:spPr/>
        <p:txBody>
          <a:bodyPr>
            <a:normAutofit lnSpcReduction="10000"/>
          </a:bodyPr>
          <a:lstStyle/>
          <a:p>
            <a:r>
              <a:rPr lang="en-CA" b="1" dirty="0"/>
              <a:t>Pre-treatment hydro</a:t>
            </a:r>
            <a:r>
              <a:rPr lang="en-CA" dirty="0"/>
              <a:t>: Heat to affected muscles, cold on the referral pattern. </a:t>
            </a:r>
          </a:p>
          <a:p>
            <a:r>
              <a:rPr lang="en-CA" b="1" dirty="0"/>
              <a:t>Positioning</a:t>
            </a:r>
            <a:r>
              <a:rPr lang="en-CA" dirty="0"/>
              <a:t>: Supine or side lying, prone may not be tolerated due to compression of the facial muscles, this position may cause more irritation. </a:t>
            </a:r>
          </a:p>
          <a:p>
            <a:r>
              <a:rPr lang="en-CA" dirty="0"/>
              <a:t>Treat compensatory structures, DDB</a:t>
            </a:r>
          </a:p>
          <a:p>
            <a:r>
              <a:rPr lang="en-CA" dirty="0"/>
              <a:t>Effleurage, petrissage at HNS, Petrissage is used at mm’s of mastication, facial muscles and scalp. TP work mm stripping and gentle ischemic compressions, heat than stretch 30 sec+</a:t>
            </a:r>
          </a:p>
          <a:p>
            <a:r>
              <a:rPr lang="en-CA" dirty="0"/>
              <a:t>Pain-free joint play at the C/</a:t>
            </a:r>
            <a:r>
              <a:rPr lang="en-CA" dirty="0" err="1"/>
              <a:t>sp</a:t>
            </a:r>
            <a:endParaRPr lang="en-CA" dirty="0"/>
          </a:p>
          <a:p>
            <a:r>
              <a:rPr lang="en-CA" dirty="0"/>
              <a:t>*Check in with your client’s P tolerance </a:t>
            </a:r>
          </a:p>
        </p:txBody>
      </p:sp>
    </p:spTree>
    <p:extLst>
      <p:ext uri="{BB962C8B-B14F-4D97-AF65-F5344CB8AC3E}">
        <p14:creationId xmlns:p14="http://schemas.microsoft.com/office/powerpoint/2010/main" val="36513938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dirty="0"/>
              <a:t>Between headaches </a:t>
            </a:r>
          </a:p>
        </p:txBody>
      </p:sp>
      <p:sp>
        <p:nvSpPr>
          <p:cNvPr id="3" name="Content Placeholder 2"/>
          <p:cNvSpPr>
            <a:spLocks noGrp="1"/>
          </p:cNvSpPr>
          <p:nvPr>
            <p:ph idx="1"/>
          </p:nvPr>
        </p:nvSpPr>
        <p:spPr/>
        <p:txBody>
          <a:bodyPr/>
          <a:lstStyle/>
          <a:p>
            <a:r>
              <a:rPr lang="en-CA" dirty="0"/>
              <a:t>This treatment is similar to a </a:t>
            </a:r>
            <a:r>
              <a:rPr lang="en-CA" b="1" dirty="0"/>
              <a:t>during headache treatment</a:t>
            </a:r>
            <a:r>
              <a:rPr lang="en-CA" dirty="0"/>
              <a:t>, however the therapist can be more vigorous.</a:t>
            </a:r>
          </a:p>
          <a:p>
            <a:r>
              <a:rPr lang="en-CA" dirty="0"/>
              <a:t>Start introducing joint play techniques and fascial work.</a:t>
            </a:r>
          </a:p>
        </p:txBody>
      </p:sp>
    </p:spTree>
    <p:extLst>
      <p:ext uri="{BB962C8B-B14F-4D97-AF65-F5344CB8AC3E}">
        <p14:creationId xmlns:p14="http://schemas.microsoft.com/office/powerpoint/2010/main" val="3092225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dirty="0"/>
              <a:t>Self-care</a:t>
            </a:r>
          </a:p>
        </p:txBody>
      </p:sp>
      <p:sp>
        <p:nvSpPr>
          <p:cNvPr id="3" name="Content Placeholder 2"/>
          <p:cNvSpPr>
            <a:spLocks noGrp="1"/>
          </p:cNvSpPr>
          <p:nvPr>
            <p:ph idx="1"/>
          </p:nvPr>
        </p:nvSpPr>
        <p:spPr/>
        <p:txBody>
          <a:bodyPr/>
          <a:lstStyle/>
          <a:p>
            <a:r>
              <a:rPr lang="en-CA" dirty="0"/>
              <a:t>Rest from activity following treatment of TP’s.</a:t>
            </a:r>
          </a:p>
          <a:p>
            <a:r>
              <a:rPr lang="en-CA" dirty="0"/>
              <a:t>Hot bath or hydrotherapy  for affected muscles.</a:t>
            </a:r>
          </a:p>
          <a:p>
            <a:r>
              <a:rPr lang="en-CA" dirty="0"/>
              <a:t>DB to reduce stress levels and P.</a:t>
            </a:r>
          </a:p>
          <a:p>
            <a:r>
              <a:rPr lang="en-CA" dirty="0"/>
              <a:t>Self massage &amp; P free stretching/Active free ROM.</a:t>
            </a:r>
          </a:p>
          <a:p>
            <a:r>
              <a:rPr lang="en-CA" dirty="0"/>
              <a:t>Strengthening program for weak affected areas.</a:t>
            </a:r>
          </a:p>
          <a:p>
            <a:r>
              <a:rPr lang="en-CA" dirty="0"/>
              <a:t>Prone position avoided to reduce stresses of C/</a:t>
            </a:r>
            <a:r>
              <a:rPr lang="en-CA" dirty="0" err="1"/>
              <a:t>sp</a:t>
            </a:r>
            <a:r>
              <a:rPr lang="en-CA" dirty="0"/>
              <a:t> positioning .</a:t>
            </a:r>
          </a:p>
        </p:txBody>
      </p:sp>
    </p:spTree>
    <p:extLst>
      <p:ext uri="{BB962C8B-B14F-4D97-AF65-F5344CB8AC3E}">
        <p14:creationId xmlns:p14="http://schemas.microsoft.com/office/powerpoint/2010/main" val="16838288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26C17-929E-4A82-95A6-E3C5A9F056F4}"/>
              </a:ext>
            </a:extLst>
          </p:cNvPr>
          <p:cNvSpPr>
            <a:spLocks noGrp="1"/>
          </p:cNvSpPr>
          <p:nvPr>
            <p:ph type="title"/>
          </p:nvPr>
        </p:nvSpPr>
        <p:spPr/>
        <p:txBody>
          <a:bodyPr>
            <a:normAutofit/>
          </a:bodyPr>
          <a:lstStyle/>
          <a:p>
            <a:pPr algn="ctr"/>
            <a:r>
              <a:rPr lang="en-CA" sz="4400" dirty="0"/>
              <a:t>migraines</a:t>
            </a:r>
          </a:p>
        </p:txBody>
      </p:sp>
      <p:sp>
        <p:nvSpPr>
          <p:cNvPr id="3" name="Content Placeholder 2">
            <a:extLst>
              <a:ext uri="{FF2B5EF4-FFF2-40B4-BE49-F238E27FC236}">
                <a16:creationId xmlns:a16="http://schemas.microsoft.com/office/drawing/2014/main" id="{0B594D2E-B60C-4E70-B66C-B89C2E50193E}"/>
              </a:ext>
            </a:extLst>
          </p:cNvPr>
          <p:cNvSpPr>
            <a:spLocks noGrp="1"/>
          </p:cNvSpPr>
          <p:nvPr>
            <p:ph sz="half" idx="2"/>
          </p:nvPr>
        </p:nvSpPr>
        <p:spPr/>
        <p:txBody>
          <a:bodyPr>
            <a:normAutofit fontScale="85000" lnSpcReduction="20000"/>
          </a:bodyPr>
          <a:lstStyle/>
          <a:p>
            <a:r>
              <a:rPr lang="en-CA" sz="2100" dirty="0"/>
              <a:t>Migraine HA is </a:t>
            </a:r>
            <a:r>
              <a:rPr lang="en-CA" sz="2100" b="1" dirty="0"/>
              <a:t>a paroxysmal neurological disorder with many signs and symptoms.</a:t>
            </a:r>
          </a:p>
          <a:p>
            <a:r>
              <a:rPr lang="en-CA" sz="2100" dirty="0"/>
              <a:t>Symptoms of migraines may differ from person to person, even in a single individual or during a single episode.</a:t>
            </a:r>
          </a:p>
          <a:p>
            <a:r>
              <a:rPr lang="en-CA" sz="2100" dirty="0"/>
              <a:t>Migraine HA’s are divided into primary &amp; secondary conditions.</a:t>
            </a:r>
          </a:p>
          <a:p>
            <a:endParaRPr lang="en-CA" dirty="0"/>
          </a:p>
        </p:txBody>
      </p:sp>
      <p:sp>
        <p:nvSpPr>
          <p:cNvPr id="5" name="Text Placeholder 4">
            <a:extLst>
              <a:ext uri="{FF2B5EF4-FFF2-40B4-BE49-F238E27FC236}">
                <a16:creationId xmlns:a16="http://schemas.microsoft.com/office/drawing/2014/main" id="{1525BDFE-C843-41FC-BD9E-D73A3ABFCC2F}"/>
              </a:ext>
            </a:extLst>
          </p:cNvPr>
          <p:cNvSpPr>
            <a:spLocks noGrp="1"/>
          </p:cNvSpPr>
          <p:nvPr>
            <p:ph type="body" sz="quarter" idx="3"/>
          </p:nvPr>
        </p:nvSpPr>
        <p:spPr/>
        <p:txBody>
          <a:bodyPr/>
          <a:lstStyle/>
          <a:p>
            <a:pPr algn="ctr"/>
            <a:r>
              <a:rPr lang="en-CA" dirty="0">
                <a:solidFill>
                  <a:schemeClr val="tx1"/>
                </a:solidFill>
              </a:rPr>
              <a:t>Primary &amp; Secondary</a:t>
            </a:r>
          </a:p>
        </p:txBody>
      </p:sp>
      <p:sp>
        <p:nvSpPr>
          <p:cNvPr id="6" name="Content Placeholder 5">
            <a:extLst>
              <a:ext uri="{FF2B5EF4-FFF2-40B4-BE49-F238E27FC236}">
                <a16:creationId xmlns:a16="http://schemas.microsoft.com/office/drawing/2014/main" id="{0D4C95FF-106C-4AD8-8ABF-F14B7DC773B5}"/>
              </a:ext>
            </a:extLst>
          </p:cNvPr>
          <p:cNvSpPr>
            <a:spLocks noGrp="1"/>
          </p:cNvSpPr>
          <p:nvPr>
            <p:ph sz="quarter" idx="4"/>
          </p:nvPr>
        </p:nvSpPr>
        <p:spPr/>
        <p:txBody>
          <a:bodyPr>
            <a:noAutofit/>
          </a:bodyPr>
          <a:lstStyle/>
          <a:p>
            <a:r>
              <a:rPr lang="en-CA" u="sng" dirty="0"/>
              <a:t>PRIMARY</a:t>
            </a:r>
            <a:r>
              <a:rPr lang="en-CA" dirty="0"/>
              <a:t> are those in which the </a:t>
            </a:r>
            <a:r>
              <a:rPr lang="en-CA" b="1" dirty="0"/>
              <a:t>HA is the condition</a:t>
            </a:r>
            <a:r>
              <a:rPr lang="en-CA" dirty="0"/>
              <a:t>, such as tension, migraine, mixed, transformational and cluster. Episodic HA’s give off a clear endpoint.</a:t>
            </a:r>
          </a:p>
          <a:p>
            <a:r>
              <a:rPr lang="en-CA" u="sng" dirty="0"/>
              <a:t>SECONDARY</a:t>
            </a:r>
            <a:r>
              <a:rPr lang="en-CA" dirty="0"/>
              <a:t> are caused by an underlying pathology.</a:t>
            </a:r>
          </a:p>
        </p:txBody>
      </p:sp>
    </p:spTree>
    <p:extLst>
      <p:ext uri="{BB962C8B-B14F-4D97-AF65-F5344CB8AC3E}">
        <p14:creationId xmlns:p14="http://schemas.microsoft.com/office/powerpoint/2010/main" val="33581554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0A84915-56ED-4B3A-8301-E34D6B9F9ACD}"/>
              </a:ext>
            </a:extLst>
          </p:cNvPr>
          <p:cNvSpPr>
            <a:spLocks noGrp="1"/>
          </p:cNvSpPr>
          <p:nvPr>
            <p:ph type="title"/>
          </p:nvPr>
        </p:nvSpPr>
        <p:spPr/>
        <p:txBody>
          <a:bodyPr/>
          <a:lstStyle/>
          <a:p>
            <a:pPr algn="ctr"/>
            <a:r>
              <a:rPr lang="en-CA" dirty="0"/>
              <a:t>Migraine theories</a:t>
            </a:r>
          </a:p>
        </p:txBody>
      </p:sp>
      <p:sp>
        <p:nvSpPr>
          <p:cNvPr id="8" name="Content Placeholder 7">
            <a:extLst>
              <a:ext uri="{FF2B5EF4-FFF2-40B4-BE49-F238E27FC236}">
                <a16:creationId xmlns:a16="http://schemas.microsoft.com/office/drawing/2014/main" id="{CE2D10D8-86CD-49C0-911D-D1B0D80D0D35}"/>
              </a:ext>
            </a:extLst>
          </p:cNvPr>
          <p:cNvSpPr>
            <a:spLocks noGrp="1"/>
          </p:cNvSpPr>
          <p:nvPr>
            <p:ph idx="1"/>
          </p:nvPr>
        </p:nvSpPr>
        <p:spPr/>
        <p:txBody>
          <a:bodyPr/>
          <a:lstStyle/>
          <a:p>
            <a:r>
              <a:rPr lang="en-CA" dirty="0"/>
              <a:t>Physician Thomas Willis1672, had the concept that migraines may have a vascular origin.</a:t>
            </a:r>
          </a:p>
          <a:p>
            <a:r>
              <a:rPr lang="en-CA" dirty="0"/>
              <a:t>By the 1930’s, the theory became the vascular model of migraines leading to idiopathic mechanism triggers, vasoconstriction of the intercranial arteries.  Upon, Vasodilation than occurred producing P.</a:t>
            </a:r>
          </a:p>
          <a:p>
            <a:r>
              <a:rPr lang="en-CA" b="1" dirty="0">
                <a:solidFill>
                  <a:srgbClr val="FF0000"/>
                </a:solidFill>
              </a:rPr>
              <a:t>**Read Pg.498 of the Neurogenic theory</a:t>
            </a:r>
          </a:p>
          <a:p>
            <a:r>
              <a:rPr lang="en-CA" dirty="0"/>
              <a:t>Persons’ with migraines experienced aura &amp; visual distortions.</a:t>
            </a:r>
          </a:p>
          <a:p>
            <a:endParaRPr lang="en-CA" dirty="0"/>
          </a:p>
        </p:txBody>
      </p:sp>
    </p:spTree>
    <p:extLst>
      <p:ext uri="{BB962C8B-B14F-4D97-AF65-F5344CB8AC3E}">
        <p14:creationId xmlns:p14="http://schemas.microsoft.com/office/powerpoint/2010/main" val="31697614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49EF3-A7DA-46D5-814F-C86D1C9F2A15}"/>
              </a:ext>
            </a:extLst>
          </p:cNvPr>
          <p:cNvSpPr>
            <a:spLocks noGrp="1"/>
          </p:cNvSpPr>
          <p:nvPr>
            <p:ph type="title"/>
          </p:nvPr>
        </p:nvSpPr>
        <p:spPr/>
        <p:txBody>
          <a:bodyPr/>
          <a:lstStyle/>
          <a:p>
            <a:pPr algn="ctr"/>
            <a:r>
              <a:rPr lang="en-CA" dirty="0"/>
              <a:t>History of migraines</a:t>
            </a:r>
          </a:p>
        </p:txBody>
      </p:sp>
      <p:sp>
        <p:nvSpPr>
          <p:cNvPr id="3" name="Content Placeholder 2">
            <a:extLst>
              <a:ext uri="{FF2B5EF4-FFF2-40B4-BE49-F238E27FC236}">
                <a16:creationId xmlns:a16="http://schemas.microsoft.com/office/drawing/2014/main" id="{E6B0822F-915D-484B-AD95-6210F286A3DE}"/>
              </a:ext>
            </a:extLst>
          </p:cNvPr>
          <p:cNvSpPr>
            <a:spLocks noGrp="1"/>
          </p:cNvSpPr>
          <p:nvPr>
            <p:ph idx="1"/>
          </p:nvPr>
        </p:nvSpPr>
        <p:spPr/>
        <p:txBody>
          <a:bodyPr>
            <a:normAutofit fontScale="92500" lnSpcReduction="10000"/>
          </a:bodyPr>
          <a:lstStyle/>
          <a:p>
            <a:r>
              <a:rPr lang="en-CA" dirty="0"/>
              <a:t>Agony of migraines have been described by people around the world for centuries.</a:t>
            </a:r>
          </a:p>
          <a:p>
            <a:r>
              <a:rPr lang="en-CA" dirty="0"/>
              <a:t>Many early cultures HA’s were a curse from the god’s and goddesses, appeal to them for help.</a:t>
            </a:r>
          </a:p>
          <a:p>
            <a:r>
              <a:rPr lang="en-CA" dirty="0"/>
              <a:t>Ancient Egyptian physicians (1200BC) tied a clay crocodile effigy to the migraine sufferer with a strip of linen inscribed with the names of the gods. </a:t>
            </a:r>
          </a:p>
          <a:p>
            <a:r>
              <a:rPr lang="en-CA" dirty="0"/>
              <a:t>Other cultures, used pharmacological remedies,  such as the ancient Incas used coca juice (contained cocaine), dripped on an incision in the scalp to relieve P. </a:t>
            </a:r>
          </a:p>
          <a:p>
            <a:r>
              <a:rPr lang="en-CA" dirty="0"/>
              <a:t>Native Americans used willow bark extract as an analgesic for head P.</a:t>
            </a:r>
          </a:p>
          <a:p>
            <a:r>
              <a:rPr lang="en-CA" dirty="0"/>
              <a:t>Ancient Chinese (1000BC) treated with acupuncture, herbs, diet and lifestyle changes.  </a:t>
            </a:r>
          </a:p>
          <a:p>
            <a:endParaRPr lang="en-CA" dirty="0"/>
          </a:p>
        </p:txBody>
      </p:sp>
    </p:spTree>
    <p:extLst>
      <p:ext uri="{BB962C8B-B14F-4D97-AF65-F5344CB8AC3E}">
        <p14:creationId xmlns:p14="http://schemas.microsoft.com/office/powerpoint/2010/main" val="34771736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A13B2-3234-4B78-B3B9-877723A37C34}"/>
              </a:ext>
            </a:extLst>
          </p:cNvPr>
          <p:cNvSpPr>
            <a:spLocks noGrp="1"/>
          </p:cNvSpPr>
          <p:nvPr>
            <p:ph type="title"/>
          </p:nvPr>
        </p:nvSpPr>
        <p:spPr/>
        <p:txBody>
          <a:bodyPr/>
          <a:lstStyle/>
          <a:p>
            <a:pPr algn="ctr"/>
            <a:r>
              <a:rPr lang="en-CA" dirty="0"/>
              <a:t>Causes of migraine ha’s</a:t>
            </a:r>
          </a:p>
        </p:txBody>
      </p:sp>
      <p:sp>
        <p:nvSpPr>
          <p:cNvPr id="3" name="Content Placeholder 2">
            <a:extLst>
              <a:ext uri="{FF2B5EF4-FFF2-40B4-BE49-F238E27FC236}">
                <a16:creationId xmlns:a16="http://schemas.microsoft.com/office/drawing/2014/main" id="{2CFA880C-B7BE-4A2A-80F2-D98EAB8B2B90}"/>
              </a:ext>
            </a:extLst>
          </p:cNvPr>
          <p:cNvSpPr>
            <a:spLocks noGrp="1"/>
          </p:cNvSpPr>
          <p:nvPr>
            <p:ph idx="1"/>
          </p:nvPr>
        </p:nvSpPr>
        <p:spPr/>
        <p:txBody>
          <a:bodyPr/>
          <a:lstStyle/>
          <a:p>
            <a:r>
              <a:rPr lang="en-CA" b="1" dirty="0"/>
              <a:t>Unknown</a:t>
            </a:r>
            <a:r>
              <a:rPr lang="en-CA" dirty="0"/>
              <a:t>: CNS disorder, secondary intercranial vasodilation followed by vasoconstriction.</a:t>
            </a:r>
          </a:p>
          <a:p>
            <a:r>
              <a:rPr lang="en-CA" b="1" dirty="0"/>
              <a:t>Genetics</a:t>
            </a:r>
            <a:r>
              <a:rPr lang="en-CA" dirty="0"/>
              <a:t>: familial hemiplegic migraines.</a:t>
            </a:r>
          </a:p>
          <a:p>
            <a:r>
              <a:rPr lang="en-CA" b="1" dirty="0"/>
              <a:t>Triggering factors</a:t>
            </a:r>
            <a:r>
              <a:rPr lang="en-CA" dirty="0"/>
              <a:t>: Stress, food additives, hunger, medication, weather change, visual stimuli (sunlight, bright lights, or computer screens), auditory stimuli (loud music), olfactory stimuli (perfumes, colognes, aftershave lotions, tobacco smoke, paint, diesel fuel, gasoline), Sleep (too long, too short), hormonal shifts (ovulation, pregnancy, or breast feeding). </a:t>
            </a:r>
          </a:p>
        </p:txBody>
      </p:sp>
    </p:spTree>
    <p:extLst>
      <p:ext uri="{BB962C8B-B14F-4D97-AF65-F5344CB8AC3E}">
        <p14:creationId xmlns:p14="http://schemas.microsoft.com/office/powerpoint/2010/main" val="13131579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9F8CF-CDF4-47FE-969C-881795A91ABB}"/>
              </a:ext>
            </a:extLst>
          </p:cNvPr>
          <p:cNvSpPr>
            <a:spLocks noGrp="1"/>
          </p:cNvSpPr>
          <p:nvPr>
            <p:ph type="title"/>
          </p:nvPr>
        </p:nvSpPr>
        <p:spPr/>
        <p:txBody>
          <a:bodyPr/>
          <a:lstStyle/>
          <a:p>
            <a:pPr algn="ctr"/>
            <a:r>
              <a:rPr lang="en-CA" dirty="0"/>
              <a:t>medications</a:t>
            </a:r>
          </a:p>
        </p:txBody>
      </p:sp>
      <p:sp>
        <p:nvSpPr>
          <p:cNvPr id="3" name="Content Placeholder 2">
            <a:extLst>
              <a:ext uri="{FF2B5EF4-FFF2-40B4-BE49-F238E27FC236}">
                <a16:creationId xmlns:a16="http://schemas.microsoft.com/office/drawing/2014/main" id="{82B811AA-6722-428E-99C8-A487B6FAAFEB}"/>
              </a:ext>
            </a:extLst>
          </p:cNvPr>
          <p:cNvSpPr>
            <a:spLocks noGrp="1"/>
          </p:cNvSpPr>
          <p:nvPr>
            <p:ph idx="1"/>
          </p:nvPr>
        </p:nvSpPr>
        <p:spPr/>
        <p:txBody>
          <a:bodyPr>
            <a:normAutofit lnSpcReduction="10000"/>
          </a:bodyPr>
          <a:lstStyle/>
          <a:p>
            <a:r>
              <a:rPr lang="en-CA" b="1" dirty="0"/>
              <a:t>Aggravating factors: </a:t>
            </a:r>
            <a:r>
              <a:rPr lang="en-CA" dirty="0"/>
              <a:t>Movement, certain position change, Postural dysfunction such as hyperkyphosis, hyperlordosis. </a:t>
            </a:r>
          </a:p>
          <a:p>
            <a:r>
              <a:rPr lang="en-CA" b="1" dirty="0"/>
              <a:t>Medically:</a:t>
            </a:r>
            <a:r>
              <a:rPr lang="en-CA" dirty="0"/>
              <a:t> Most migraines are treated with prescription medication, however certain medications can cause adverse reactions, and increase symptoms. </a:t>
            </a:r>
          </a:p>
          <a:p>
            <a:r>
              <a:rPr lang="en-CA" dirty="0"/>
              <a:t>Medications used as some examples: </a:t>
            </a:r>
            <a:r>
              <a:rPr lang="en-CA" b="1" dirty="0" err="1"/>
              <a:t>Isometheptene</a:t>
            </a:r>
            <a:r>
              <a:rPr lang="en-CA" b="1" dirty="0"/>
              <a:t> (</a:t>
            </a:r>
            <a:r>
              <a:rPr lang="en-CA" b="1" dirty="0" err="1"/>
              <a:t>Midrin</a:t>
            </a:r>
            <a:r>
              <a:rPr lang="en-CA" dirty="0"/>
              <a:t>) </a:t>
            </a:r>
            <a:r>
              <a:rPr lang="en-CA" dirty="0" err="1"/>
              <a:t>Vasocontrictor</a:t>
            </a:r>
            <a:r>
              <a:rPr lang="en-CA" dirty="0"/>
              <a:t>, </a:t>
            </a:r>
          </a:p>
          <a:p>
            <a:r>
              <a:rPr lang="en-CA" b="1" dirty="0"/>
              <a:t>Aspirin, naproxen and Anacin</a:t>
            </a:r>
            <a:r>
              <a:rPr lang="en-CA" dirty="0"/>
              <a:t>: Analgesics, </a:t>
            </a:r>
            <a:r>
              <a:rPr lang="en-CA" b="1" dirty="0"/>
              <a:t>Fiorinal </a:t>
            </a:r>
            <a:r>
              <a:rPr lang="en-CA" dirty="0"/>
              <a:t>and </a:t>
            </a:r>
            <a:r>
              <a:rPr lang="en-CA" b="1" dirty="0" err="1"/>
              <a:t>Fioricet</a:t>
            </a:r>
            <a:r>
              <a:rPr lang="en-CA" dirty="0"/>
              <a:t> combine analgesics with barbiturates and potentially codeine. </a:t>
            </a:r>
          </a:p>
          <a:p>
            <a:r>
              <a:rPr lang="en-CA" b="1" dirty="0"/>
              <a:t>Compazine and Thorazine</a:t>
            </a:r>
            <a:r>
              <a:rPr lang="en-CA" dirty="0"/>
              <a:t>: Tranquillizers, </a:t>
            </a:r>
            <a:r>
              <a:rPr lang="en-CA" b="1" dirty="0"/>
              <a:t>Sumatriptan (Imitrex</a:t>
            </a:r>
            <a:r>
              <a:rPr lang="en-CA" dirty="0"/>
              <a:t>) mimics Serotonin.</a:t>
            </a:r>
          </a:p>
        </p:txBody>
      </p:sp>
    </p:spTree>
    <p:extLst>
      <p:ext uri="{BB962C8B-B14F-4D97-AF65-F5344CB8AC3E}">
        <p14:creationId xmlns:p14="http://schemas.microsoft.com/office/powerpoint/2010/main" val="2095837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D2734-0B52-487D-B2B0-34B3675B5758}"/>
              </a:ext>
            </a:extLst>
          </p:cNvPr>
          <p:cNvSpPr>
            <a:spLocks noGrp="1"/>
          </p:cNvSpPr>
          <p:nvPr>
            <p:ph type="title"/>
          </p:nvPr>
        </p:nvSpPr>
        <p:spPr/>
        <p:txBody>
          <a:bodyPr/>
          <a:lstStyle/>
          <a:p>
            <a:pPr algn="ctr"/>
            <a:r>
              <a:rPr lang="en-CA" dirty="0"/>
              <a:t>Symptom picture</a:t>
            </a:r>
          </a:p>
        </p:txBody>
      </p:sp>
      <p:sp>
        <p:nvSpPr>
          <p:cNvPr id="3" name="Content Placeholder 2">
            <a:extLst>
              <a:ext uri="{FF2B5EF4-FFF2-40B4-BE49-F238E27FC236}">
                <a16:creationId xmlns:a16="http://schemas.microsoft.com/office/drawing/2014/main" id="{8AF6B173-D132-4C1C-83A0-109234585487}"/>
              </a:ext>
            </a:extLst>
          </p:cNvPr>
          <p:cNvSpPr>
            <a:spLocks noGrp="1"/>
          </p:cNvSpPr>
          <p:nvPr>
            <p:ph idx="1"/>
          </p:nvPr>
        </p:nvSpPr>
        <p:spPr/>
        <p:txBody>
          <a:bodyPr>
            <a:normAutofit fontScale="92500" lnSpcReduction="10000"/>
          </a:bodyPr>
          <a:lstStyle/>
          <a:p>
            <a:r>
              <a:rPr lang="en-CA" dirty="0"/>
              <a:t>Women 25% Men 80% are affected by migraines.</a:t>
            </a:r>
          </a:p>
          <a:p>
            <a:r>
              <a:rPr lang="en-CA" dirty="0"/>
              <a:t>70% contributes to potential family history of migraines. </a:t>
            </a:r>
          </a:p>
          <a:p>
            <a:r>
              <a:rPr lang="en-CA" dirty="0"/>
              <a:t>50 % report fluid retention before an attack, increase in stress and fatigue 24 hour before a migraine arises. </a:t>
            </a:r>
          </a:p>
          <a:p>
            <a:r>
              <a:rPr lang="en-CA" dirty="0"/>
              <a:t>P is pulsating and moderate to severe intensity; unilateral in 60% of sufferers. Dull ache or sensation of pressure which gradually localizes to one area, intensity rising to more intense and pounding over several minutes or can last for hours. Abrupt, and physical exertion may aggravate symptoms. If persistent, hospitalization may be needed. </a:t>
            </a:r>
          </a:p>
          <a:p>
            <a:r>
              <a:rPr lang="en-CA" dirty="0"/>
              <a:t>Potential BL non throbbing HA’s could occur. </a:t>
            </a:r>
          </a:p>
        </p:txBody>
      </p:sp>
    </p:spTree>
    <p:extLst>
      <p:ext uri="{BB962C8B-B14F-4D97-AF65-F5344CB8AC3E}">
        <p14:creationId xmlns:p14="http://schemas.microsoft.com/office/powerpoint/2010/main" val="42336611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69565-371E-4628-BEF9-999F9465DDBA}"/>
              </a:ext>
            </a:extLst>
          </p:cNvPr>
          <p:cNvSpPr>
            <a:spLocks noGrp="1"/>
          </p:cNvSpPr>
          <p:nvPr>
            <p:ph type="title"/>
          </p:nvPr>
        </p:nvSpPr>
        <p:spPr/>
        <p:txBody>
          <a:bodyPr/>
          <a:lstStyle/>
          <a:p>
            <a:pPr algn="ctr"/>
            <a:r>
              <a:rPr lang="en-CA" dirty="0"/>
              <a:t>Symptom picture</a:t>
            </a:r>
          </a:p>
        </p:txBody>
      </p:sp>
      <p:sp>
        <p:nvSpPr>
          <p:cNvPr id="3" name="Content Placeholder 2">
            <a:extLst>
              <a:ext uri="{FF2B5EF4-FFF2-40B4-BE49-F238E27FC236}">
                <a16:creationId xmlns:a16="http://schemas.microsoft.com/office/drawing/2014/main" id="{4DF77F4A-82A0-4AE8-9B5B-4B9B83ED320D}"/>
              </a:ext>
            </a:extLst>
          </p:cNvPr>
          <p:cNvSpPr>
            <a:spLocks noGrp="1"/>
          </p:cNvSpPr>
          <p:nvPr>
            <p:ph idx="1"/>
          </p:nvPr>
        </p:nvSpPr>
        <p:spPr/>
        <p:txBody>
          <a:bodyPr/>
          <a:lstStyle/>
          <a:p>
            <a:r>
              <a:rPr lang="en-CA" dirty="0"/>
              <a:t>Migraine HA’s can begin in childhood, adolescence or early adulthood.</a:t>
            </a:r>
          </a:p>
          <a:p>
            <a:r>
              <a:rPr lang="en-CA" dirty="0"/>
              <a:t>Frequency less than 1x/week &amp; last for 4-72 hours.</a:t>
            </a:r>
          </a:p>
          <a:p>
            <a:r>
              <a:rPr lang="en-CA" dirty="0"/>
              <a:t>Onset is variable, early morning is common.</a:t>
            </a:r>
          </a:p>
          <a:p>
            <a:r>
              <a:rPr lang="en-CA" b="1" dirty="0"/>
              <a:t>Associated symptoms: </a:t>
            </a:r>
            <a:r>
              <a:rPr lang="en-CA" dirty="0"/>
              <a:t>Muscle soreness, hypersensitivity to light and sound.</a:t>
            </a:r>
          </a:p>
          <a:p>
            <a:r>
              <a:rPr lang="en-CA" b="1" dirty="0"/>
              <a:t>ANS symptoms</a:t>
            </a:r>
            <a:r>
              <a:rPr lang="en-CA" dirty="0"/>
              <a:t>: GI problems (nausea, vomiting, and diarrhea). </a:t>
            </a:r>
          </a:p>
          <a:p>
            <a:r>
              <a:rPr lang="en-CA" b="1" dirty="0"/>
              <a:t>Cutaneous vasoconstriction</a:t>
            </a:r>
            <a:r>
              <a:rPr lang="en-CA" dirty="0"/>
              <a:t>: Cold extremities, and sweating.</a:t>
            </a:r>
          </a:p>
          <a:p>
            <a:r>
              <a:rPr lang="en-CA" dirty="0"/>
              <a:t>Migraine is divided into 2 main categories: with or without aura.</a:t>
            </a:r>
          </a:p>
          <a:p>
            <a:endParaRPr lang="en-CA" dirty="0"/>
          </a:p>
        </p:txBody>
      </p:sp>
    </p:spTree>
    <p:extLst>
      <p:ext uri="{BB962C8B-B14F-4D97-AF65-F5344CB8AC3E}">
        <p14:creationId xmlns:p14="http://schemas.microsoft.com/office/powerpoint/2010/main" val="8529592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63042-9999-40BF-80B0-2DB5CFA0C5B6}"/>
              </a:ext>
            </a:extLst>
          </p:cNvPr>
          <p:cNvSpPr>
            <a:spLocks noGrp="1"/>
          </p:cNvSpPr>
          <p:nvPr>
            <p:ph type="title"/>
          </p:nvPr>
        </p:nvSpPr>
        <p:spPr/>
        <p:txBody>
          <a:bodyPr/>
          <a:lstStyle/>
          <a:p>
            <a:pPr algn="ctr"/>
            <a:r>
              <a:rPr lang="en-CA" dirty="0"/>
              <a:t>Migraine with or without aura</a:t>
            </a:r>
          </a:p>
        </p:txBody>
      </p:sp>
      <p:sp>
        <p:nvSpPr>
          <p:cNvPr id="3" name="Text Placeholder 2">
            <a:extLst>
              <a:ext uri="{FF2B5EF4-FFF2-40B4-BE49-F238E27FC236}">
                <a16:creationId xmlns:a16="http://schemas.microsoft.com/office/drawing/2014/main" id="{7DE82D75-DD9E-4DA1-A624-F9FA1E8E3D99}"/>
              </a:ext>
            </a:extLst>
          </p:cNvPr>
          <p:cNvSpPr>
            <a:spLocks noGrp="1"/>
          </p:cNvSpPr>
          <p:nvPr>
            <p:ph type="body" idx="1"/>
          </p:nvPr>
        </p:nvSpPr>
        <p:spPr/>
        <p:txBody>
          <a:bodyPr/>
          <a:lstStyle/>
          <a:p>
            <a:pPr algn="ctr"/>
            <a:r>
              <a:rPr lang="en-CA" b="1" dirty="0">
                <a:solidFill>
                  <a:schemeClr val="tx1"/>
                </a:solidFill>
              </a:rPr>
              <a:t>without</a:t>
            </a:r>
          </a:p>
        </p:txBody>
      </p:sp>
      <p:sp>
        <p:nvSpPr>
          <p:cNvPr id="4" name="Content Placeholder 3">
            <a:extLst>
              <a:ext uri="{FF2B5EF4-FFF2-40B4-BE49-F238E27FC236}">
                <a16:creationId xmlns:a16="http://schemas.microsoft.com/office/drawing/2014/main" id="{2AAE3B90-84FF-4349-815E-39B750A1BCFB}"/>
              </a:ext>
            </a:extLst>
          </p:cNvPr>
          <p:cNvSpPr>
            <a:spLocks noGrp="1"/>
          </p:cNvSpPr>
          <p:nvPr>
            <p:ph sz="half" idx="2"/>
          </p:nvPr>
        </p:nvSpPr>
        <p:spPr/>
        <p:txBody>
          <a:bodyPr>
            <a:normAutofit lnSpcReduction="10000"/>
          </a:bodyPr>
          <a:lstStyle/>
          <a:p>
            <a:r>
              <a:rPr lang="en-CA" dirty="0"/>
              <a:t>“Common migraine:: 85% of sufferers.</a:t>
            </a:r>
          </a:p>
          <a:p>
            <a:r>
              <a:rPr lang="en-CA" dirty="0"/>
              <a:t>24-48 hour period prior to migraine, they experience alteration of  CNS activity such as mood changes, food cravings, altered sensory perception, excessive yawing and memory dysfunction. </a:t>
            </a:r>
          </a:p>
        </p:txBody>
      </p:sp>
      <p:sp>
        <p:nvSpPr>
          <p:cNvPr id="5" name="Text Placeholder 4">
            <a:extLst>
              <a:ext uri="{FF2B5EF4-FFF2-40B4-BE49-F238E27FC236}">
                <a16:creationId xmlns:a16="http://schemas.microsoft.com/office/drawing/2014/main" id="{F0361BD1-4A57-4487-8BBA-48351E28ABF8}"/>
              </a:ext>
            </a:extLst>
          </p:cNvPr>
          <p:cNvSpPr>
            <a:spLocks noGrp="1"/>
          </p:cNvSpPr>
          <p:nvPr>
            <p:ph type="body" sz="quarter" idx="3"/>
          </p:nvPr>
        </p:nvSpPr>
        <p:spPr/>
        <p:txBody>
          <a:bodyPr/>
          <a:lstStyle/>
          <a:p>
            <a:pPr algn="ctr"/>
            <a:r>
              <a:rPr lang="en-CA" b="1" dirty="0">
                <a:solidFill>
                  <a:schemeClr val="tx1"/>
                </a:solidFill>
              </a:rPr>
              <a:t>With</a:t>
            </a:r>
            <a:r>
              <a:rPr lang="en-CA" dirty="0">
                <a:solidFill>
                  <a:schemeClr val="tx1"/>
                </a:solidFill>
              </a:rPr>
              <a:t> </a:t>
            </a:r>
          </a:p>
        </p:txBody>
      </p:sp>
      <p:sp>
        <p:nvSpPr>
          <p:cNvPr id="6" name="Content Placeholder 5">
            <a:extLst>
              <a:ext uri="{FF2B5EF4-FFF2-40B4-BE49-F238E27FC236}">
                <a16:creationId xmlns:a16="http://schemas.microsoft.com/office/drawing/2014/main" id="{562EA124-451B-4948-BE08-30907174BBDC}"/>
              </a:ext>
            </a:extLst>
          </p:cNvPr>
          <p:cNvSpPr>
            <a:spLocks noGrp="1"/>
          </p:cNvSpPr>
          <p:nvPr>
            <p:ph sz="quarter" idx="4"/>
          </p:nvPr>
        </p:nvSpPr>
        <p:spPr/>
        <p:txBody>
          <a:bodyPr>
            <a:normAutofit lnSpcReduction="10000"/>
          </a:bodyPr>
          <a:lstStyle/>
          <a:p>
            <a:r>
              <a:rPr lang="en-CA" dirty="0"/>
              <a:t>“Classic migraine”: 15% of sufferers.</a:t>
            </a:r>
          </a:p>
          <a:p>
            <a:r>
              <a:rPr lang="en-CA" dirty="0"/>
              <a:t>Associated with reduction of cerebral blood flow, gradually over 5-20 mins, lasting less than 60 mins.</a:t>
            </a:r>
          </a:p>
          <a:p>
            <a:r>
              <a:rPr lang="en-CA" dirty="0"/>
              <a:t>Auras are usually visual, flashing lights, zig zag lines or visual distortion. </a:t>
            </a:r>
          </a:p>
        </p:txBody>
      </p:sp>
    </p:spTree>
    <p:extLst>
      <p:ext uri="{BB962C8B-B14F-4D97-AF65-F5344CB8AC3E}">
        <p14:creationId xmlns:p14="http://schemas.microsoft.com/office/powerpoint/2010/main" val="20080461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5C3D674-3D59-4E93-80CA-0C0A9095E8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C884B8F8-FDC9-498B-9960-5D7260AFC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417737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3" name="Rectangle 12">
            <a:extLst>
              <a:ext uri="{FF2B5EF4-FFF2-40B4-BE49-F238E27FC236}">
                <a16:creationId xmlns:a16="http://schemas.microsoft.com/office/drawing/2014/main" id="{EF2A81E1-BCBE-426B-8C09-33274E694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4" name="Picture 3" descr="A picture containing clothing, person, young&#10;&#10;Description generated with very high confidence">
            <a:extLst>
              <a:ext uri="{FF2B5EF4-FFF2-40B4-BE49-F238E27FC236}">
                <a16:creationId xmlns:a16="http://schemas.microsoft.com/office/drawing/2014/main" id="{65C2014B-E943-47AF-AC5B-131E03F2CE04}"/>
              </a:ext>
            </a:extLst>
          </p:cNvPr>
          <p:cNvPicPr>
            <a:picLocks noChangeAspect="1"/>
          </p:cNvPicPr>
          <p:nvPr/>
        </p:nvPicPr>
        <p:blipFill>
          <a:blip r:embed="rId2"/>
          <a:stretch>
            <a:fillRect/>
          </a:stretch>
        </p:blipFill>
        <p:spPr>
          <a:xfrm>
            <a:off x="6244251" y="805583"/>
            <a:ext cx="4660762" cy="4660762"/>
          </a:xfrm>
          <a:prstGeom prst="rect">
            <a:avLst/>
          </a:prstGeom>
        </p:spPr>
      </p:pic>
      <p:pic>
        <p:nvPicPr>
          <p:cNvPr id="15" name="Picture 14">
            <a:extLst>
              <a:ext uri="{FF2B5EF4-FFF2-40B4-BE49-F238E27FC236}">
                <a16:creationId xmlns:a16="http://schemas.microsoft.com/office/drawing/2014/main" id="{39D1DDD4-5BB3-45BA-B9B3-06B62299AD7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7" name="Straight Connector 16">
            <a:extLst>
              <a:ext uri="{FF2B5EF4-FFF2-40B4-BE49-F238E27FC236}">
                <a16:creationId xmlns:a16="http://schemas.microsoft.com/office/drawing/2014/main" id="{A24DAE64-2302-42EA-8239-F2F0775CA5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B7E57B93-0684-417D-9497-E037AF109506}"/>
              </a:ext>
            </a:extLst>
          </p:cNvPr>
          <p:cNvSpPr>
            <a:spLocks noGrp="1"/>
          </p:cNvSpPr>
          <p:nvPr>
            <p:ph type="title"/>
          </p:nvPr>
        </p:nvSpPr>
        <p:spPr>
          <a:xfrm>
            <a:off x="1451580" y="804520"/>
            <a:ext cx="4176511" cy="1049235"/>
          </a:xfrm>
        </p:spPr>
        <p:txBody>
          <a:bodyPr>
            <a:normAutofit/>
          </a:bodyPr>
          <a:lstStyle/>
          <a:p>
            <a:pPr algn="ctr"/>
            <a:r>
              <a:rPr lang="en-CA" dirty="0"/>
              <a:t>Migraines in Children</a:t>
            </a:r>
          </a:p>
        </p:txBody>
      </p:sp>
      <p:sp>
        <p:nvSpPr>
          <p:cNvPr id="3" name="Content Placeholder 2">
            <a:extLst>
              <a:ext uri="{FF2B5EF4-FFF2-40B4-BE49-F238E27FC236}">
                <a16:creationId xmlns:a16="http://schemas.microsoft.com/office/drawing/2014/main" id="{83F293EA-7B8F-47B2-BCE5-4930B30CDEB9}"/>
              </a:ext>
            </a:extLst>
          </p:cNvPr>
          <p:cNvSpPr>
            <a:spLocks noGrp="1"/>
          </p:cNvSpPr>
          <p:nvPr>
            <p:ph idx="1"/>
          </p:nvPr>
        </p:nvSpPr>
        <p:spPr>
          <a:xfrm>
            <a:off x="1451581" y="2015732"/>
            <a:ext cx="4172212" cy="3450613"/>
          </a:xfrm>
        </p:spPr>
        <p:txBody>
          <a:bodyPr>
            <a:normAutofit/>
          </a:bodyPr>
          <a:lstStyle/>
          <a:p>
            <a:pPr>
              <a:lnSpc>
                <a:spcPct val="110000"/>
              </a:lnSpc>
            </a:pPr>
            <a:r>
              <a:rPr lang="en-CA" sz="1900"/>
              <a:t>5 % of all children.</a:t>
            </a:r>
          </a:p>
          <a:p>
            <a:pPr>
              <a:lnSpc>
                <a:spcPct val="110000"/>
              </a:lnSpc>
            </a:pPr>
            <a:r>
              <a:rPr lang="en-CA" sz="1900"/>
              <a:t>Early childhood, boys &gt; affected than girls.</a:t>
            </a:r>
          </a:p>
          <a:p>
            <a:pPr>
              <a:lnSpc>
                <a:spcPct val="110000"/>
              </a:lnSpc>
            </a:pPr>
            <a:r>
              <a:rPr lang="en-CA" sz="1900"/>
              <a:t>Teen years, migraines are more affected in girls.</a:t>
            </a:r>
          </a:p>
          <a:p>
            <a:pPr>
              <a:lnSpc>
                <a:spcPct val="110000"/>
              </a:lnSpc>
            </a:pPr>
            <a:r>
              <a:rPr lang="en-CA" sz="1900"/>
              <a:t>Abdominal P, cramping, vomiting, episodic vertigo,  ANS symptoms.</a:t>
            </a:r>
          </a:p>
          <a:p>
            <a:pPr>
              <a:lnSpc>
                <a:spcPct val="110000"/>
              </a:lnSpc>
            </a:pPr>
            <a:r>
              <a:rPr lang="en-CA" sz="1900"/>
              <a:t>Usually one or both parents have a history of migraines.</a:t>
            </a:r>
          </a:p>
        </p:txBody>
      </p:sp>
    </p:spTree>
    <p:extLst>
      <p:ext uri="{BB962C8B-B14F-4D97-AF65-F5344CB8AC3E}">
        <p14:creationId xmlns:p14="http://schemas.microsoft.com/office/powerpoint/2010/main" val="32048525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6F93E-395C-4D77-A922-7F9FA80CCD40}"/>
              </a:ext>
            </a:extLst>
          </p:cNvPr>
          <p:cNvSpPr>
            <a:spLocks noGrp="1"/>
          </p:cNvSpPr>
          <p:nvPr>
            <p:ph type="title"/>
          </p:nvPr>
        </p:nvSpPr>
        <p:spPr/>
        <p:txBody>
          <a:bodyPr/>
          <a:lstStyle/>
          <a:p>
            <a:pPr algn="ctr"/>
            <a:r>
              <a:rPr lang="en-CA" dirty="0"/>
              <a:t>High risk ha’s to report to physician</a:t>
            </a:r>
          </a:p>
        </p:txBody>
      </p:sp>
      <p:sp>
        <p:nvSpPr>
          <p:cNvPr id="3" name="Content Placeholder 2">
            <a:extLst>
              <a:ext uri="{FF2B5EF4-FFF2-40B4-BE49-F238E27FC236}">
                <a16:creationId xmlns:a16="http://schemas.microsoft.com/office/drawing/2014/main" id="{0930A27D-CE55-4501-A698-AC048010A023}"/>
              </a:ext>
            </a:extLst>
          </p:cNvPr>
          <p:cNvSpPr>
            <a:spLocks noGrp="1"/>
          </p:cNvSpPr>
          <p:nvPr>
            <p:ph idx="1"/>
          </p:nvPr>
        </p:nvSpPr>
        <p:spPr/>
        <p:txBody>
          <a:bodyPr>
            <a:normAutofit fontScale="85000" lnSpcReduction="20000"/>
          </a:bodyPr>
          <a:lstStyle/>
          <a:p>
            <a:r>
              <a:rPr lang="en-CA" dirty="0"/>
              <a:t>New HA after the age of 50</a:t>
            </a:r>
          </a:p>
          <a:p>
            <a:r>
              <a:rPr lang="en-CA" dirty="0"/>
              <a:t>New, onset, and or different HA</a:t>
            </a:r>
          </a:p>
          <a:p>
            <a:r>
              <a:rPr lang="en-CA" dirty="0"/>
              <a:t>“Worst” HA they’ve ever experienced</a:t>
            </a:r>
          </a:p>
          <a:p>
            <a:r>
              <a:rPr lang="en-CA" dirty="0"/>
              <a:t>Recent history of Acute head trauma</a:t>
            </a:r>
          </a:p>
          <a:p>
            <a:r>
              <a:rPr lang="en-CA" dirty="0"/>
              <a:t>Onset of HA worsening with exertion, coughing, or straining</a:t>
            </a:r>
          </a:p>
          <a:p>
            <a:r>
              <a:rPr lang="en-CA" dirty="0"/>
              <a:t>HA felt with drowsiness, confusion, weakness, ataxia, loss of coordination</a:t>
            </a:r>
          </a:p>
          <a:p>
            <a:r>
              <a:rPr lang="en-CA" dirty="0"/>
              <a:t>New HA in client with cancer or HIV</a:t>
            </a:r>
          </a:p>
          <a:p>
            <a:r>
              <a:rPr lang="en-CA" dirty="0"/>
              <a:t>Neck rigidity and fever</a:t>
            </a:r>
          </a:p>
          <a:p>
            <a:r>
              <a:rPr lang="en-CA" dirty="0"/>
              <a:t>HA is associated with hypertension</a:t>
            </a:r>
          </a:p>
        </p:txBody>
      </p:sp>
    </p:spTree>
    <p:extLst>
      <p:ext uri="{BB962C8B-B14F-4D97-AF65-F5344CB8AC3E}">
        <p14:creationId xmlns:p14="http://schemas.microsoft.com/office/powerpoint/2010/main" val="40654913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BA02D-B730-4FB7-A728-5323A04A07A0}"/>
              </a:ext>
            </a:extLst>
          </p:cNvPr>
          <p:cNvSpPr>
            <a:spLocks noGrp="1"/>
          </p:cNvSpPr>
          <p:nvPr>
            <p:ph type="title"/>
          </p:nvPr>
        </p:nvSpPr>
        <p:spPr/>
        <p:txBody>
          <a:bodyPr/>
          <a:lstStyle/>
          <a:p>
            <a:pPr algn="ctr"/>
            <a:r>
              <a:rPr lang="en-CA" dirty="0"/>
              <a:t>Warning symptoms- report to physician</a:t>
            </a:r>
          </a:p>
        </p:txBody>
      </p:sp>
      <p:sp>
        <p:nvSpPr>
          <p:cNvPr id="3" name="Content Placeholder 2">
            <a:extLst>
              <a:ext uri="{FF2B5EF4-FFF2-40B4-BE49-F238E27FC236}">
                <a16:creationId xmlns:a16="http://schemas.microsoft.com/office/drawing/2014/main" id="{33DD72DA-9592-4EEA-A064-C0971BCEB217}"/>
              </a:ext>
            </a:extLst>
          </p:cNvPr>
          <p:cNvSpPr>
            <a:spLocks noGrp="1"/>
          </p:cNvSpPr>
          <p:nvPr>
            <p:ph idx="1"/>
          </p:nvPr>
        </p:nvSpPr>
        <p:spPr/>
        <p:txBody>
          <a:bodyPr>
            <a:normAutofit fontScale="70000" lnSpcReduction="20000"/>
          </a:bodyPr>
          <a:lstStyle/>
          <a:p>
            <a:r>
              <a:rPr lang="en-CA" dirty="0"/>
              <a:t>Meningitis</a:t>
            </a:r>
          </a:p>
          <a:p>
            <a:r>
              <a:rPr lang="en-CA" dirty="0"/>
              <a:t>New HA with pregnancy</a:t>
            </a:r>
          </a:p>
          <a:p>
            <a:r>
              <a:rPr lang="en-CA" dirty="0"/>
              <a:t>Cerebral aneurism</a:t>
            </a:r>
          </a:p>
          <a:p>
            <a:r>
              <a:rPr lang="en-CA" dirty="0"/>
              <a:t>Brain tumor</a:t>
            </a:r>
          </a:p>
          <a:p>
            <a:r>
              <a:rPr lang="en-CA" dirty="0"/>
              <a:t>Diabetes Mellitus Hypoglycemia</a:t>
            </a:r>
          </a:p>
          <a:p>
            <a:r>
              <a:rPr lang="en-CA" dirty="0"/>
              <a:t>Temporal Arteritis P</a:t>
            </a:r>
          </a:p>
          <a:p>
            <a:r>
              <a:rPr lang="en-CA" dirty="0"/>
              <a:t>Lyme Disease</a:t>
            </a:r>
          </a:p>
          <a:p>
            <a:r>
              <a:rPr lang="en-CA" dirty="0"/>
              <a:t>Trigeminal Neuralgia P</a:t>
            </a:r>
          </a:p>
          <a:p>
            <a:r>
              <a:rPr lang="en-CA" dirty="0"/>
              <a:t>Acute Sinusitis P</a:t>
            </a:r>
          </a:p>
          <a:p>
            <a:r>
              <a:rPr lang="en-CA" dirty="0"/>
              <a:t>Low pressure HA syndrome P</a:t>
            </a:r>
          </a:p>
          <a:p>
            <a:endParaRPr lang="en-CA" dirty="0"/>
          </a:p>
        </p:txBody>
      </p:sp>
    </p:spTree>
    <p:extLst>
      <p:ext uri="{BB962C8B-B14F-4D97-AF65-F5344CB8AC3E}">
        <p14:creationId xmlns:p14="http://schemas.microsoft.com/office/powerpoint/2010/main" val="10184083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F3783-4380-4DC3-995B-4566EDC82712}"/>
              </a:ext>
            </a:extLst>
          </p:cNvPr>
          <p:cNvSpPr>
            <a:spLocks noGrp="1"/>
          </p:cNvSpPr>
          <p:nvPr>
            <p:ph type="title"/>
          </p:nvPr>
        </p:nvSpPr>
        <p:spPr/>
        <p:txBody>
          <a:bodyPr/>
          <a:lstStyle/>
          <a:p>
            <a:pPr algn="ctr"/>
            <a:r>
              <a:rPr lang="en-CA" dirty="0"/>
              <a:t>Mixed &amp; transformational ha’s</a:t>
            </a:r>
          </a:p>
        </p:txBody>
      </p:sp>
      <p:sp>
        <p:nvSpPr>
          <p:cNvPr id="3" name="Content Placeholder 2">
            <a:extLst>
              <a:ext uri="{FF2B5EF4-FFF2-40B4-BE49-F238E27FC236}">
                <a16:creationId xmlns:a16="http://schemas.microsoft.com/office/drawing/2014/main" id="{8B223A40-8E20-4639-A90B-E470AFC2EF73}"/>
              </a:ext>
            </a:extLst>
          </p:cNvPr>
          <p:cNvSpPr>
            <a:spLocks noGrp="1"/>
          </p:cNvSpPr>
          <p:nvPr>
            <p:ph sz="half" idx="2"/>
          </p:nvPr>
        </p:nvSpPr>
        <p:spPr/>
        <p:txBody>
          <a:bodyPr/>
          <a:lstStyle/>
          <a:p>
            <a:r>
              <a:rPr lang="en-CA" dirty="0"/>
              <a:t>HA’s that share tension and migraine type symptoms called “mixed HA’s.”</a:t>
            </a:r>
          </a:p>
          <a:p>
            <a:r>
              <a:rPr lang="en-CA" dirty="0"/>
              <a:t>Underlying tension HA, periods of migraine symptoms. </a:t>
            </a:r>
          </a:p>
        </p:txBody>
      </p:sp>
      <p:sp>
        <p:nvSpPr>
          <p:cNvPr id="5" name="Text Placeholder 4">
            <a:extLst>
              <a:ext uri="{FF2B5EF4-FFF2-40B4-BE49-F238E27FC236}">
                <a16:creationId xmlns:a16="http://schemas.microsoft.com/office/drawing/2014/main" id="{C8164C37-0B22-4B40-9D81-43F69D968BA0}"/>
              </a:ext>
            </a:extLst>
          </p:cNvPr>
          <p:cNvSpPr>
            <a:spLocks noGrp="1"/>
          </p:cNvSpPr>
          <p:nvPr>
            <p:ph type="body" sz="quarter" idx="3"/>
          </p:nvPr>
        </p:nvSpPr>
        <p:spPr/>
        <p:txBody>
          <a:bodyPr/>
          <a:lstStyle/>
          <a:p>
            <a:pPr algn="ctr"/>
            <a:r>
              <a:rPr lang="en-CA" b="1" dirty="0">
                <a:solidFill>
                  <a:schemeClr val="tx1"/>
                </a:solidFill>
              </a:rPr>
              <a:t>Symptoms</a:t>
            </a:r>
          </a:p>
        </p:txBody>
      </p:sp>
      <p:sp>
        <p:nvSpPr>
          <p:cNvPr id="6" name="Content Placeholder 5">
            <a:extLst>
              <a:ext uri="{FF2B5EF4-FFF2-40B4-BE49-F238E27FC236}">
                <a16:creationId xmlns:a16="http://schemas.microsoft.com/office/drawing/2014/main" id="{A0E6C96C-3A72-408F-B68A-42E0BF89DC24}"/>
              </a:ext>
            </a:extLst>
          </p:cNvPr>
          <p:cNvSpPr>
            <a:spLocks noGrp="1"/>
          </p:cNvSpPr>
          <p:nvPr>
            <p:ph sz="quarter" idx="4"/>
          </p:nvPr>
        </p:nvSpPr>
        <p:spPr/>
        <p:txBody>
          <a:bodyPr/>
          <a:lstStyle/>
          <a:p>
            <a:r>
              <a:rPr lang="en-CA" dirty="0"/>
              <a:t>P is BL with mixed HA’s</a:t>
            </a:r>
          </a:p>
          <a:p>
            <a:r>
              <a:rPr lang="en-CA" dirty="0"/>
              <a:t>20-40 years old</a:t>
            </a:r>
          </a:p>
          <a:p>
            <a:r>
              <a:rPr lang="en-CA" dirty="0"/>
              <a:t>Frequency is often daily, may come on at any time of the day</a:t>
            </a:r>
          </a:p>
          <a:p>
            <a:r>
              <a:rPr lang="en-CA" b="1" dirty="0"/>
              <a:t>Aggravating factors: </a:t>
            </a:r>
            <a:r>
              <a:rPr lang="en-CA" dirty="0"/>
              <a:t>mental or physical activity.</a:t>
            </a:r>
          </a:p>
        </p:txBody>
      </p:sp>
    </p:spTree>
    <p:extLst>
      <p:ext uri="{BB962C8B-B14F-4D97-AF65-F5344CB8AC3E}">
        <p14:creationId xmlns:p14="http://schemas.microsoft.com/office/powerpoint/2010/main" val="2962290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26FB7-87EA-4768-935B-5BCF5351EFD2}"/>
              </a:ext>
            </a:extLst>
          </p:cNvPr>
          <p:cNvSpPr>
            <a:spLocks noGrp="1"/>
          </p:cNvSpPr>
          <p:nvPr>
            <p:ph type="title"/>
          </p:nvPr>
        </p:nvSpPr>
        <p:spPr/>
        <p:txBody>
          <a:bodyPr/>
          <a:lstStyle/>
          <a:p>
            <a:pPr algn="ctr"/>
            <a:r>
              <a:rPr lang="en-CA" dirty="0"/>
              <a:t>Cluster ha’s</a:t>
            </a:r>
          </a:p>
        </p:txBody>
      </p:sp>
      <p:sp>
        <p:nvSpPr>
          <p:cNvPr id="3" name="Content Placeholder 2">
            <a:extLst>
              <a:ext uri="{FF2B5EF4-FFF2-40B4-BE49-F238E27FC236}">
                <a16:creationId xmlns:a16="http://schemas.microsoft.com/office/drawing/2014/main" id="{8CF2512D-3341-4DBF-889E-A13A415D91B7}"/>
              </a:ext>
            </a:extLst>
          </p:cNvPr>
          <p:cNvSpPr>
            <a:spLocks noGrp="1"/>
          </p:cNvSpPr>
          <p:nvPr>
            <p:ph sz="half" idx="2"/>
          </p:nvPr>
        </p:nvSpPr>
        <p:spPr/>
        <p:txBody>
          <a:bodyPr>
            <a:normAutofit fontScale="92500" lnSpcReduction="20000"/>
          </a:bodyPr>
          <a:lstStyle/>
          <a:p>
            <a:r>
              <a:rPr lang="en-CA" dirty="0"/>
              <a:t>Potential abnormal hypothalamic function.</a:t>
            </a:r>
          </a:p>
          <a:p>
            <a:r>
              <a:rPr lang="en-CA" dirty="0"/>
              <a:t>Grouping of HA’s, often 1x/day for many weeks.</a:t>
            </a:r>
          </a:p>
          <a:p>
            <a:r>
              <a:rPr lang="en-CA" dirty="0"/>
              <a:t>Ha’s may disappear for months.</a:t>
            </a:r>
          </a:p>
          <a:p>
            <a:r>
              <a:rPr lang="en-CA" dirty="0"/>
              <a:t>Usually no family history.</a:t>
            </a:r>
          </a:p>
          <a:p>
            <a:r>
              <a:rPr lang="en-CA" dirty="0"/>
              <a:t>Tobacco use is more prevalent in this type of HA.</a:t>
            </a:r>
          </a:p>
        </p:txBody>
      </p:sp>
      <p:sp>
        <p:nvSpPr>
          <p:cNvPr id="5" name="Text Placeholder 4">
            <a:extLst>
              <a:ext uri="{FF2B5EF4-FFF2-40B4-BE49-F238E27FC236}">
                <a16:creationId xmlns:a16="http://schemas.microsoft.com/office/drawing/2014/main" id="{2CED319B-8BBB-49CA-9598-DEA7A6F4C4BC}"/>
              </a:ext>
            </a:extLst>
          </p:cNvPr>
          <p:cNvSpPr>
            <a:spLocks noGrp="1"/>
          </p:cNvSpPr>
          <p:nvPr>
            <p:ph type="body" sz="quarter" idx="3"/>
          </p:nvPr>
        </p:nvSpPr>
        <p:spPr/>
        <p:txBody>
          <a:bodyPr/>
          <a:lstStyle/>
          <a:p>
            <a:pPr algn="ctr"/>
            <a:r>
              <a:rPr lang="en-CA" b="1" dirty="0">
                <a:solidFill>
                  <a:schemeClr val="tx1"/>
                </a:solidFill>
              </a:rPr>
              <a:t>Symptoms</a:t>
            </a:r>
          </a:p>
        </p:txBody>
      </p:sp>
      <p:sp>
        <p:nvSpPr>
          <p:cNvPr id="6" name="Content Placeholder 5">
            <a:extLst>
              <a:ext uri="{FF2B5EF4-FFF2-40B4-BE49-F238E27FC236}">
                <a16:creationId xmlns:a16="http://schemas.microsoft.com/office/drawing/2014/main" id="{60D25FE3-EBD3-4B1B-9A0F-2EA532E8BB55}"/>
              </a:ext>
            </a:extLst>
          </p:cNvPr>
          <p:cNvSpPr>
            <a:spLocks noGrp="1"/>
          </p:cNvSpPr>
          <p:nvPr>
            <p:ph sz="quarter" idx="4"/>
          </p:nvPr>
        </p:nvSpPr>
        <p:spPr/>
        <p:txBody>
          <a:bodyPr>
            <a:normAutofit fontScale="92500" lnSpcReduction="20000"/>
          </a:bodyPr>
          <a:lstStyle/>
          <a:p>
            <a:r>
              <a:rPr lang="en-CA" dirty="0"/>
              <a:t>P is unilateral, periorbital, referral into the jaw or teeth.</a:t>
            </a:r>
          </a:p>
          <a:p>
            <a:r>
              <a:rPr lang="en-CA" dirty="0"/>
              <a:t>20-40 years old.</a:t>
            </a:r>
          </a:p>
          <a:p>
            <a:r>
              <a:rPr lang="en-CA" dirty="0"/>
              <a:t>1-6 episodes per day, could last up to 30 mins-3hrs.</a:t>
            </a:r>
          </a:p>
          <a:p>
            <a:r>
              <a:rPr lang="en-CA" dirty="0"/>
              <a:t>Potential agitation, hyperactive and may pace the room, and difficult to position themselves. </a:t>
            </a:r>
          </a:p>
        </p:txBody>
      </p:sp>
      <p:pic>
        <p:nvPicPr>
          <p:cNvPr id="8" name="Picture 7" descr="A person posing for the camera&#10;&#10;Description generated with very high confidence">
            <a:extLst>
              <a:ext uri="{FF2B5EF4-FFF2-40B4-BE49-F238E27FC236}">
                <a16:creationId xmlns:a16="http://schemas.microsoft.com/office/drawing/2014/main" id="{DF0DD3D2-99A5-4DC4-BF1F-AD11781A94AE}"/>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3289717" y="290402"/>
            <a:ext cx="960099" cy="1441112"/>
          </a:xfrm>
          <a:prstGeom prst="rect">
            <a:avLst/>
          </a:prstGeom>
        </p:spPr>
      </p:pic>
    </p:spTree>
    <p:extLst>
      <p:ext uri="{BB962C8B-B14F-4D97-AF65-F5344CB8AC3E}">
        <p14:creationId xmlns:p14="http://schemas.microsoft.com/office/powerpoint/2010/main" val="35377347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72E30-C705-44C4-9508-F0406C10FB0C}"/>
              </a:ext>
            </a:extLst>
          </p:cNvPr>
          <p:cNvSpPr>
            <a:spLocks noGrp="1"/>
          </p:cNvSpPr>
          <p:nvPr>
            <p:ph type="title"/>
          </p:nvPr>
        </p:nvSpPr>
        <p:spPr/>
        <p:txBody>
          <a:bodyPr/>
          <a:lstStyle/>
          <a:p>
            <a:pPr algn="ctr"/>
            <a:r>
              <a:rPr lang="en-CA" dirty="0"/>
              <a:t>Contraindications</a:t>
            </a:r>
          </a:p>
        </p:txBody>
      </p:sp>
      <p:sp>
        <p:nvSpPr>
          <p:cNvPr id="3" name="Content Placeholder 2">
            <a:extLst>
              <a:ext uri="{FF2B5EF4-FFF2-40B4-BE49-F238E27FC236}">
                <a16:creationId xmlns:a16="http://schemas.microsoft.com/office/drawing/2014/main" id="{10F92660-EED8-4795-BFFB-A2F35E10886C}"/>
              </a:ext>
            </a:extLst>
          </p:cNvPr>
          <p:cNvSpPr>
            <a:spLocks noGrp="1"/>
          </p:cNvSpPr>
          <p:nvPr>
            <p:ph idx="1"/>
          </p:nvPr>
        </p:nvSpPr>
        <p:spPr/>
        <p:txBody>
          <a:bodyPr/>
          <a:lstStyle/>
          <a:p>
            <a:r>
              <a:rPr lang="en-CA" dirty="0"/>
              <a:t>Avoid heat on the neck or head during a migraine, heat causes painful vasodilation. </a:t>
            </a:r>
          </a:p>
          <a:p>
            <a:r>
              <a:rPr lang="en-CA" dirty="0"/>
              <a:t>Do not work deeply during a migraine.</a:t>
            </a:r>
          </a:p>
          <a:p>
            <a:r>
              <a:rPr lang="en-CA" dirty="0"/>
              <a:t>Avoid loud music or bright lights, for sensitivity.</a:t>
            </a:r>
          </a:p>
          <a:p>
            <a:r>
              <a:rPr lang="en-CA" dirty="0"/>
              <a:t>During attacks, avoid the use of fragrances and essential oils, these may be triggers.</a:t>
            </a:r>
          </a:p>
        </p:txBody>
      </p:sp>
    </p:spTree>
    <p:extLst>
      <p:ext uri="{BB962C8B-B14F-4D97-AF65-F5344CB8AC3E}">
        <p14:creationId xmlns:p14="http://schemas.microsoft.com/office/powerpoint/2010/main" val="26242976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0C9A4-E4D1-48F3-A4D0-99E918AA2CC3}"/>
              </a:ext>
            </a:extLst>
          </p:cNvPr>
          <p:cNvSpPr>
            <a:spLocks noGrp="1"/>
          </p:cNvSpPr>
          <p:nvPr>
            <p:ph type="title"/>
          </p:nvPr>
        </p:nvSpPr>
        <p:spPr/>
        <p:txBody>
          <a:bodyPr/>
          <a:lstStyle/>
          <a:p>
            <a:pPr algn="ctr"/>
            <a:r>
              <a:rPr lang="en-CA" dirty="0"/>
              <a:t>assessment</a:t>
            </a:r>
          </a:p>
        </p:txBody>
      </p:sp>
      <p:sp>
        <p:nvSpPr>
          <p:cNvPr id="3" name="Content Placeholder 2">
            <a:extLst>
              <a:ext uri="{FF2B5EF4-FFF2-40B4-BE49-F238E27FC236}">
                <a16:creationId xmlns:a16="http://schemas.microsoft.com/office/drawing/2014/main" id="{128D82AC-37FD-4F88-B9C5-9163EF0A160F}"/>
              </a:ext>
            </a:extLst>
          </p:cNvPr>
          <p:cNvSpPr>
            <a:spLocks noGrp="1"/>
          </p:cNvSpPr>
          <p:nvPr>
            <p:ph idx="1"/>
          </p:nvPr>
        </p:nvSpPr>
        <p:spPr/>
        <p:txBody>
          <a:bodyPr/>
          <a:lstStyle/>
          <a:p>
            <a:r>
              <a:rPr lang="en-CA" b="1" dirty="0"/>
              <a:t>Observation</a:t>
            </a:r>
            <a:r>
              <a:rPr lang="en-CA" dirty="0"/>
              <a:t>: Postural, FHP</a:t>
            </a:r>
          </a:p>
          <a:p>
            <a:r>
              <a:rPr lang="en-CA" b="1" dirty="0"/>
              <a:t>Palpation</a:t>
            </a:r>
            <a:r>
              <a:rPr lang="en-CA" dirty="0"/>
              <a:t>: Neck, shoulder and thoracic muscles, and muscle of mastication may be hypertonic and tender.</a:t>
            </a:r>
          </a:p>
          <a:p>
            <a:r>
              <a:rPr lang="en-CA" b="1" dirty="0"/>
              <a:t>Testing</a:t>
            </a:r>
            <a:r>
              <a:rPr lang="en-CA" dirty="0"/>
              <a:t>: AF PR ROM, potential reduced mobility</a:t>
            </a:r>
          </a:p>
          <a:p>
            <a:r>
              <a:rPr lang="en-CA" dirty="0"/>
              <a:t>AR strength testing: weaker or overused.</a:t>
            </a:r>
          </a:p>
          <a:p>
            <a:r>
              <a:rPr lang="en-CA" b="1" dirty="0"/>
              <a:t>Special tests</a:t>
            </a:r>
            <a:r>
              <a:rPr lang="en-CA" dirty="0"/>
              <a:t>: VAT, Spurling's test, Blood pressure, Cervical compression, Cervical distraction tests.</a:t>
            </a:r>
          </a:p>
        </p:txBody>
      </p:sp>
    </p:spTree>
    <p:extLst>
      <p:ext uri="{BB962C8B-B14F-4D97-AF65-F5344CB8AC3E}">
        <p14:creationId xmlns:p14="http://schemas.microsoft.com/office/powerpoint/2010/main" val="30462497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C5AAD-94DB-4408-BF46-DB6A3837E03C}"/>
              </a:ext>
            </a:extLst>
          </p:cNvPr>
          <p:cNvSpPr>
            <a:spLocks noGrp="1"/>
          </p:cNvSpPr>
          <p:nvPr>
            <p:ph type="title"/>
          </p:nvPr>
        </p:nvSpPr>
        <p:spPr/>
        <p:txBody>
          <a:bodyPr/>
          <a:lstStyle/>
          <a:p>
            <a:pPr algn="ctr"/>
            <a:r>
              <a:rPr lang="en-CA" dirty="0"/>
              <a:t>Treatment during an attack</a:t>
            </a:r>
          </a:p>
        </p:txBody>
      </p:sp>
      <p:sp>
        <p:nvSpPr>
          <p:cNvPr id="3" name="Content Placeholder 2">
            <a:extLst>
              <a:ext uri="{FF2B5EF4-FFF2-40B4-BE49-F238E27FC236}">
                <a16:creationId xmlns:a16="http://schemas.microsoft.com/office/drawing/2014/main" id="{B29BEDE6-FDB4-419B-863F-E48FE90A6CEB}"/>
              </a:ext>
            </a:extLst>
          </p:cNvPr>
          <p:cNvSpPr>
            <a:spLocks noGrp="1"/>
          </p:cNvSpPr>
          <p:nvPr>
            <p:ph idx="1"/>
          </p:nvPr>
        </p:nvSpPr>
        <p:spPr/>
        <p:txBody>
          <a:bodyPr>
            <a:normAutofit fontScale="85000" lnSpcReduction="20000"/>
          </a:bodyPr>
          <a:lstStyle/>
          <a:p>
            <a:r>
              <a:rPr lang="en-CA" dirty="0"/>
              <a:t>30-45 mins to avoid exhausting the client.</a:t>
            </a:r>
          </a:p>
          <a:p>
            <a:r>
              <a:rPr lang="en-CA" dirty="0"/>
              <a:t> Treat compensatory structures, DDB to promote relaxation.</a:t>
            </a:r>
          </a:p>
          <a:p>
            <a:r>
              <a:rPr lang="en-CA" b="1" dirty="0"/>
              <a:t>Position:</a:t>
            </a:r>
            <a:r>
              <a:rPr lang="en-CA" dirty="0"/>
              <a:t> supine or side lying, towel may be used to cover clients eyes.  </a:t>
            </a:r>
          </a:p>
          <a:p>
            <a:r>
              <a:rPr lang="en-CA" b="1" dirty="0"/>
              <a:t>Hydro</a:t>
            </a:r>
            <a:r>
              <a:rPr lang="en-CA" dirty="0"/>
              <a:t>: Cold or Ice to head and neck.</a:t>
            </a:r>
          </a:p>
          <a:p>
            <a:r>
              <a:rPr lang="en-CA" dirty="0"/>
              <a:t>Lymphatic drainage, GSM to head, neck and shoulders. Gentle pressure point work to frontal, temporal, maxillary, and occipital areas.</a:t>
            </a:r>
          </a:p>
          <a:p>
            <a:r>
              <a:rPr lang="en-CA" dirty="0"/>
              <a:t>GTO release to sub occipitals.</a:t>
            </a:r>
          </a:p>
          <a:p>
            <a:r>
              <a:rPr lang="en-CA" dirty="0"/>
              <a:t>Long axis traction to occiput, GSM to temporalis and masseter.</a:t>
            </a:r>
          </a:p>
          <a:p>
            <a:r>
              <a:rPr lang="en-CA" dirty="0"/>
              <a:t>Potential TP’s, muscle stripping and intermittent ischemic compressions.</a:t>
            </a:r>
          </a:p>
        </p:txBody>
      </p:sp>
    </p:spTree>
    <p:extLst>
      <p:ext uri="{BB962C8B-B14F-4D97-AF65-F5344CB8AC3E}">
        <p14:creationId xmlns:p14="http://schemas.microsoft.com/office/powerpoint/2010/main" val="26451439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7EC43-9C6D-4AEF-95F5-1AD4E38F7A0B}"/>
              </a:ext>
            </a:extLst>
          </p:cNvPr>
          <p:cNvSpPr>
            <a:spLocks noGrp="1"/>
          </p:cNvSpPr>
          <p:nvPr>
            <p:ph type="title"/>
          </p:nvPr>
        </p:nvSpPr>
        <p:spPr/>
        <p:txBody>
          <a:bodyPr/>
          <a:lstStyle/>
          <a:p>
            <a:pPr algn="ctr"/>
            <a:r>
              <a:rPr lang="en-CA" dirty="0"/>
              <a:t>Treatment between attacks</a:t>
            </a:r>
          </a:p>
        </p:txBody>
      </p:sp>
      <p:sp>
        <p:nvSpPr>
          <p:cNvPr id="3" name="Content Placeholder 2">
            <a:extLst>
              <a:ext uri="{FF2B5EF4-FFF2-40B4-BE49-F238E27FC236}">
                <a16:creationId xmlns:a16="http://schemas.microsoft.com/office/drawing/2014/main" id="{4F900549-61D4-45E8-B197-8AB148D02A1D}"/>
              </a:ext>
            </a:extLst>
          </p:cNvPr>
          <p:cNvSpPr>
            <a:spLocks noGrp="1"/>
          </p:cNvSpPr>
          <p:nvPr>
            <p:ph idx="1"/>
          </p:nvPr>
        </p:nvSpPr>
        <p:spPr/>
        <p:txBody>
          <a:bodyPr>
            <a:normAutofit lnSpcReduction="10000"/>
          </a:bodyPr>
          <a:lstStyle/>
          <a:p>
            <a:r>
              <a:rPr lang="en-CA" sz="2400" dirty="0"/>
              <a:t>Similar to treatment during an attack, the therapist can be more vigorous. </a:t>
            </a:r>
          </a:p>
          <a:p>
            <a:r>
              <a:rPr lang="en-CA" sz="2400" b="1" dirty="0"/>
              <a:t>Positioning:</a:t>
            </a:r>
            <a:r>
              <a:rPr lang="en-CA" sz="2400" dirty="0"/>
              <a:t> Prone position may be tolerated, supine and side lying are indicated.</a:t>
            </a:r>
          </a:p>
          <a:p>
            <a:r>
              <a:rPr lang="en-CA" sz="2400" b="1" dirty="0"/>
              <a:t>Hydro</a:t>
            </a:r>
            <a:r>
              <a:rPr lang="en-CA" sz="2400" dirty="0"/>
              <a:t>: Hot hydrotherapy are needed, essential oils (Lavender and peppermint).</a:t>
            </a:r>
          </a:p>
          <a:p>
            <a:r>
              <a:rPr lang="en-CA" sz="2400" dirty="0"/>
              <a:t>Prone position may be tolerated to treat thoracic and lumbar areas.</a:t>
            </a:r>
          </a:p>
          <a:p>
            <a:r>
              <a:rPr lang="en-CA" sz="2400" dirty="0"/>
              <a:t>Joint mobilizations to cervical and thoracic hypomobile segments.</a:t>
            </a:r>
          </a:p>
          <a:p>
            <a:endParaRPr lang="en-CA" dirty="0"/>
          </a:p>
        </p:txBody>
      </p:sp>
    </p:spTree>
    <p:extLst>
      <p:ext uri="{BB962C8B-B14F-4D97-AF65-F5344CB8AC3E}">
        <p14:creationId xmlns:p14="http://schemas.microsoft.com/office/powerpoint/2010/main" val="10713951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30050-D9F0-47D6-8E81-74E5C18976F4}"/>
              </a:ext>
            </a:extLst>
          </p:cNvPr>
          <p:cNvSpPr>
            <a:spLocks noGrp="1"/>
          </p:cNvSpPr>
          <p:nvPr>
            <p:ph type="title"/>
          </p:nvPr>
        </p:nvSpPr>
        <p:spPr/>
        <p:txBody>
          <a:bodyPr/>
          <a:lstStyle/>
          <a:p>
            <a:pPr algn="ctr"/>
            <a:r>
              <a:rPr lang="en-CA" dirty="0"/>
              <a:t>Self-care</a:t>
            </a:r>
          </a:p>
        </p:txBody>
      </p:sp>
      <p:sp>
        <p:nvSpPr>
          <p:cNvPr id="3" name="Content Placeholder 2">
            <a:extLst>
              <a:ext uri="{FF2B5EF4-FFF2-40B4-BE49-F238E27FC236}">
                <a16:creationId xmlns:a16="http://schemas.microsoft.com/office/drawing/2014/main" id="{57AEDCEE-9E28-460F-83D9-B170C825B451}"/>
              </a:ext>
            </a:extLst>
          </p:cNvPr>
          <p:cNvSpPr>
            <a:spLocks noGrp="1"/>
          </p:cNvSpPr>
          <p:nvPr>
            <p:ph idx="1"/>
          </p:nvPr>
        </p:nvSpPr>
        <p:spPr/>
        <p:txBody>
          <a:bodyPr/>
          <a:lstStyle/>
          <a:p>
            <a:r>
              <a:rPr lang="en-CA" dirty="0"/>
              <a:t>Self massage of neck and face, scalp</a:t>
            </a:r>
          </a:p>
          <a:p>
            <a:r>
              <a:rPr lang="en-CA" dirty="0"/>
              <a:t>Hydrotherapy before a migraine: Hot, immersion baths.</a:t>
            </a:r>
          </a:p>
          <a:p>
            <a:r>
              <a:rPr lang="en-CA" dirty="0"/>
              <a:t>Hydrotherapy during a migraine: Ice packs applied to arteries of the scalp and neck to reduce P.</a:t>
            </a:r>
          </a:p>
          <a:p>
            <a:r>
              <a:rPr lang="en-CA" dirty="0"/>
              <a:t>Stretching neck and shoulder areas.</a:t>
            </a:r>
          </a:p>
          <a:p>
            <a:r>
              <a:rPr lang="en-CA" dirty="0"/>
              <a:t>Behavioural modifications: Regulating sleep, regular meals, exercise, avoid food relating triggers, managing stress. Refer to Physician if HA’s worsen.</a:t>
            </a:r>
          </a:p>
        </p:txBody>
      </p:sp>
    </p:spTree>
    <p:extLst>
      <p:ext uri="{BB962C8B-B14F-4D97-AF65-F5344CB8AC3E}">
        <p14:creationId xmlns:p14="http://schemas.microsoft.com/office/powerpoint/2010/main" val="2245962445"/>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291</TotalTime>
  <Words>2081</Words>
  <Application>Microsoft Office PowerPoint</Application>
  <PresentationFormat>Widescreen</PresentationFormat>
  <Paragraphs>186</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Gill Sans MT</vt:lpstr>
      <vt:lpstr>Gallery</vt:lpstr>
      <vt:lpstr> Tension Headache &amp; Migraines </vt:lpstr>
      <vt:lpstr>Tension Headaches V.S. Migraines</vt:lpstr>
      <vt:lpstr>Headaches- Muscular origins</vt:lpstr>
      <vt:lpstr>Predisposing factors</vt:lpstr>
      <vt:lpstr>Symptom picture</vt:lpstr>
      <vt:lpstr>Symptom picture cont.</vt:lpstr>
      <vt:lpstr>contraindications</vt:lpstr>
      <vt:lpstr>Assessment, Observation, palpation &amp; Testing</vt:lpstr>
      <vt:lpstr>DURING Headache TREATMENT</vt:lpstr>
      <vt:lpstr>Between headaches </vt:lpstr>
      <vt:lpstr>Self-care</vt:lpstr>
      <vt:lpstr>migraines</vt:lpstr>
      <vt:lpstr>Migraine theories</vt:lpstr>
      <vt:lpstr>History of migraines</vt:lpstr>
      <vt:lpstr>Causes of migraine ha’s</vt:lpstr>
      <vt:lpstr>medications</vt:lpstr>
      <vt:lpstr>Symptom picture</vt:lpstr>
      <vt:lpstr>Symptom picture</vt:lpstr>
      <vt:lpstr>Migraine with or without aura</vt:lpstr>
      <vt:lpstr>Migraines in Children</vt:lpstr>
      <vt:lpstr>High risk ha’s to report to physician</vt:lpstr>
      <vt:lpstr>Warning symptoms- report to physician</vt:lpstr>
      <vt:lpstr>Mixed &amp; transformational ha’s</vt:lpstr>
      <vt:lpstr>Cluster ha’s</vt:lpstr>
      <vt:lpstr>Contraindications</vt:lpstr>
      <vt:lpstr>assessment</vt:lpstr>
      <vt:lpstr>Treatment during an attack</vt:lpstr>
      <vt:lpstr>Treatment between attacks</vt:lpstr>
      <vt:lpstr>Self-care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Headaches &amp; Migraines</dc:title>
  <dc:creator>Kahleed Nijja Miller</dc:creator>
  <cp:lastModifiedBy>Amber Owusu</cp:lastModifiedBy>
  <cp:revision>42</cp:revision>
  <dcterms:created xsi:type="dcterms:W3CDTF">2018-05-07T03:01:20Z</dcterms:created>
  <dcterms:modified xsi:type="dcterms:W3CDTF">2018-06-12T14:50:17Z</dcterms:modified>
</cp:coreProperties>
</file>