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7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7/5/2018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metalware&#10;&#10;Description generated with high confidence">
            <a:extLst>
              <a:ext uri="{FF2B5EF4-FFF2-40B4-BE49-F238E27FC236}">
                <a16:creationId xmlns:a16="http://schemas.microsoft.com/office/drawing/2014/main" id="{E8988C25-8472-4D22-8FEE-B53C39495057}"/>
              </a:ext>
            </a:extLst>
          </p:cNvPr>
          <p:cNvPicPr>
            <a:picLocks noChangeAspect="1"/>
          </p:cNvPicPr>
          <p:nvPr/>
        </p:nvPicPr>
        <p:blipFill>
          <a:blip r:embed="rId2"/>
          <a:stretch>
            <a:fillRect/>
          </a:stretch>
        </p:blipFill>
        <p:spPr>
          <a:xfrm>
            <a:off x="6095998" y="1924043"/>
            <a:ext cx="3280613" cy="3280613"/>
          </a:xfrm>
          <a:prstGeom prst="rect">
            <a:avLst/>
          </a:prstGeom>
        </p:spPr>
      </p:pic>
      <p:sp>
        <p:nvSpPr>
          <p:cNvPr id="2" name="Title 1">
            <a:extLst>
              <a:ext uri="{FF2B5EF4-FFF2-40B4-BE49-F238E27FC236}">
                <a16:creationId xmlns:a16="http://schemas.microsoft.com/office/drawing/2014/main" id="{88A81CDB-B842-4E9C-905F-14D21CDC32FA}"/>
              </a:ext>
            </a:extLst>
          </p:cNvPr>
          <p:cNvSpPr>
            <a:spLocks noGrp="1"/>
          </p:cNvSpPr>
          <p:nvPr>
            <p:ph type="ctrTitle"/>
          </p:nvPr>
        </p:nvSpPr>
        <p:spPr>
          <a:xfrm>
            <a:off x="1507067" y="1578133"/>
            <a:ext cx="4335468" cy="2875534"/>
          </a:xfrm>
        </p:spPr>
        <p:txBody>
          <a:bodyPr>
            <a:normAutofit/>
          </a:bodyPr>
          <a:lstStyle/>
          <a:p>
            <a:pPr algn="ctr"/>
            <a:r>
              <a:rPr lang="en-CA" sz="4600" dirty="0">
                <a:solidFill>
                  <a:schemeClr val="tx1"/>
                </a:solidFill>
              </a:rPr>
              <a:t>DEGENERATIVE DISC DISEASE</a:t>
            </a:r>
          </a:p>
        </p:txBody>
      </p:sp>
      <p:sp>
        <p:nvSpPr>
          <p:cNvPr id="3" name="Subtitle 2">
            <a:extLst>
              <a:ext uri="{FF2B5EF4-FFF2-40B4-BE49-F238E27FC236}">
                <a16:creationId xmlns:a16="http://schemas.microsoft.com/office/drawing/2014/main" id="{E52AC3E8-B6A8-4874-9494-5917C6DF0222}"/>
              </a:ext>
            </a:extLst>
          </p:cNvPr>
          <p:cNvSpPr>
            <a:spLocks noGrp="1"/>
          </p:cNvSpPr>
          <p:nvPr>
            <p:ph type="subTitle" idx="1"/>
          </p:nvPr>
        </p:nvSpPr>
        <p:spPr>
          <a:xfrm>
            <a:off x="1507067" y="4453667"/>
            <a:ext cx="4335468" cy="1096899"/>
          </a:xfrm>
        </p:spPr>
        <p:txBody>
          <a:bodyPr>
            <a:normAutofit/>
          </a:bodyPr>
          <a:lstStyle/>
          <a:p>
            <a:r>
              <a:rPr lang="en-CA" dirty="0"/>
              <a:t>Fiona Rattray &amp; Linda Ludwig Pg.617</a:t>
            </a:r>
          </a:p>
        </p:txBody>
      </p:sp>
    </p:spTree>
    <p:extLst>
      <p:ext uri="{BB962C8B-B14F-4D97-AF65-F5344CB8AC3E}">
        <p14:creationId xmlns:p14="http://schemas.microsoft.com/office/powerpoint/2010/main" val="4012491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90B5-B39E-4864-8D8F-6E2CC7F4206F}"/>
              </a:ext>
            </a:extLst>
          </p:cNvPr>
          <p:cNvSpPr>
            <a:spLocks noGrp="1"/>
          </p:cNvSpPr>
          <p:nvPr>
            <p:ph type="title"/>
          </p:nvPr>
        </p:nvSpPr>
        <p:spPr/>
        <p:txBody>
          <a:bodyPr/>
          <a:lstStyle/>
          <a:p>
            <a:pPr algn="ctr"/>
            <a:r>
              <a:rPr lang="en-CA" dirty="0">
                <a:solidFill>
                  <a:schemeClr val="tx1"/>
                </a:solidFill>
              </a:rPr>
              <a:t>DEGENERATIVE DISC DISEASE</a:t>
            </a:r>
          </a:p>
        </p:txBody>
      </p:sp>
      <p:sp>
        <p:nvSpPr>
          <p:cNvPr id="3" name="Content Placeholder 2">
            <a:extLst>
              <a:ext uri="{FF2B5EF4-FFF2-40B4-BE49-F238E27FC236}">
                <a16:creationId xmlns:a16="http://schemas.microsoft.com/office/drawing/2014/main" id="{FD728798-517D-47EF-9B21-25991BC0DB90}"/>
              </a:ext>
            </a:extLst>
          </p:cNvPr>
          <p:cNvSpPr>
            <a:spLocks noGrp="1"/>
          </p:cNvSpPr>
          <p:nvPr>
            <p:ph idx="1"/>
          </p:nvPr>
        </p:nvSpPr>
        <p:spPr/>
        <p:txBody>
          <a:bodyPr>
            <a:normAutofit fontScale="92500" lnSpcReduction="10000"/>
          </a:bodyPr>
          <a:lstStyle/>
          <a:p>
            <a:r>
              <a:rPr lang="en-CA" b="1" dirty="0"/>
              <a:t>Degenerative disc disease is degeneration of the annular fibres of the intervertebral disc. </a:t>
            </a:r>
          </a:p>
          <a:p>
            <a:r>
              <a:rPr lang="en-CA" dirty="0"/>
              <a:t>Intervertebral discs function as shock absorbers between the vertebrae when these bones are load bearing. </a:t>
            </a:r>
          </a:p>
          <a:p>
            <a:r>
              <a:rPr lang="en-CA" dirty="0"/>
              <a:t>The discs allow for movement to occur between the vertebrae, they are flexible yet strong. </a:t>
            </a:r>
          </a:p>
          <a:p>
            <a:r>
              <a:rPr lang="en-CA" dirty="0"/>
              <a:t>Discs have two distinct components, the </a:t>
            </a:r>
            <a:r>
              <a:rPr lang="en-CA" b="1" dirty="0"/>
              <a:t>annulus fibrosus </a:t>
            </a:r>
            <a:r>
              <a:rPr lang="en-CA" dirty="0"/>
              <a:t>and the </a:t>
            </a:r>
            <a:r>
              <a:rPr lang="en-CA" b="1" dirty="0"/>
              <a:t>nucleus pulposus.</a:t>
            </a:r>
          </a:p>
          <a:p>
            <a:r>
              <a:rPr lang="en-CA" dirty="0"/>
              <a:t>Annulus fibrosus are  concentric layers of collagen forming a laminated band which holds two vertebrae together. Each layer is on a diagonal at right angles to its neighbour. </a:t>
            </a:r>
          </a:p>
          <a:p>
            <a:r>
              <a:rPr lang="en-CA" dirty="0"/>
              <a:t>The annular fibres are thicker anteriorly and laterally and are firmly attached to the end plates od the vertebrae above and below. </a:t>
            </a:r>
          </a:p>
        </p:txBody>
      </p:sp>
    </p:spTree>
    <p:extLst>
      <p:ext uri="{BB962C8B-B14F-4D97-AF65-F5344CB8AC3E}">
        <p14:creationId xmlns:p14="http://schemas.microsoft.com/office/powerpoint/2010/main" val="3005167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645C4-9434-41C5-A4AA-35A1DAA3D611}"/>
              </a:ext>
            </a:extLst>
          </p:cNvPr>
          <p:cNvSpPr>
            <a:spLocks noGrp="1"/>
          </p:cNvSpPr>
          <p:nvPr>
            <p:ph type="title"/>
          </p:nvPr>
        </p:nvSpPr>
        <p:spPr/>
        <p:txBody>
          <a:bodyPr/>
          <a:lstStyle/>
          <a:p>
            <a:pPr algn="ctr"/>
            <a:r>
              <a:rPr lang="en-CA" dirty="0">
                <a:solidFill>
                  <a:schemeClr val="tx1"/>
                </a:solidFill>
              </a:rPr>
              <a:t>DEGENERATIVE DISC DISEASE</a:t>
            </a:r>
            <a:endParaRPr lang="en-CA" dirty="0"/>
          </a:p>
        </p:txBody>
      </p:sp>
      <p:sp>
        <p:nvSpPr>
          <p:cNvPr id="3" name="Content Placeholder 2">
            <a:extLst>
              <a:ext uri="{FF2B5EF4-FFF2-40B4-BE49-F238E27FC236}">
                <a16:creationId xmlns:a16="http://schemas.microsoft.com/office/drawing/2014/main" id="{F9CCF9A6-9988-4CBF-9DF5-76DFB17A0A1B}"/>
              </a:ext>
            </a:extLst>
          </p:cNvPr>
          <p:cNvSpPr>
            <a:spLocks noGrp="1"/>
          </p:cNvSpPr>
          <p:nvPr>
            <p:ph idx="1"/>
          </p:nvPr>
        </p:nvSpPr>
        <p:spPr/>
        <p:txBody>
          <a:bodyPr/>
          <a:lstStyle/>
          <a:p>
            <a:r>
              <a:rPr lang="en-CA" dirty="0"/>
              <a:t>The posterior portion is thinner and less firmly attached. </a:t>
            </a:r>
          </a:p>
          <a:p>
            <a:r>
              <a:rPr lang="en-CA" dirty="0"/>
              <a:t>The nucleus pulposus is a transparent jelly in the central part of the disc, surrounded by the annular fibres. </a:t>
            </a:r>
          </a:p>
          <a:p>
            <a:r>
              <a:rPr lang="en-CA" dirty="0"/>
              <a:t>The nucleus has a high water content and behaves as a viscous fluid. </a:t>
            </a:r>
          </a:p>
          <a:p>
            <a:r>
              <a:rPr lang="en-CA" dirty="0"/>
              <a:t>The disc has the capacity to swell when compressive forces are reduced. There is more movement possible in the lumbar and cervical spine than in the thoracic spine. </a:t>
            </a:r>
          </a:p>
          <a:p>
            <a:r>
              <a:rPr lang="en-CA" dirty="0"/>
              <a:t>Vertebral discs are not very pain sensitive, with only the posterior peripheral aspect of the annulus fibrosus being innervated. The anterior and posterior longitudinal ligament, nerve roots, and vertebral bodies are pain sensitive, as well as the highly innervated facet joints. </a:t>
            </a:r>
          </a:p>
        </p:txBody>
      </p:sp>
    </p:spTree>
    <p:extLst>
      <p:ext uri="{BB962C8B-B14F-4D97-AF65-F5344CB8AC3E}">
        <p14:creationId xmlns:p14="http://schemas.microsoft.com/office/powerpoint/2010/main" val="802135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668B8-1540-4CB7-B275-7EE4AF0C8DE7}"/>
              </a:ext>
            </a:extLst>
          </p:cNvPr>
          <p:cNvSpPr>
            <a:spLocks noGrp="1"/>
          </p:cNvSpPr>
          <p:nvPr>
            <p:ph type="title"/>
          </p:nvPr>
        </p:nvSpPr>
        <p:spPr/>
        <p:txBody>
          <a:bodyPr/>
          <a:lstStyle/>
          <a:p>
            <a:pPr algn="ctr"/>
            <a:r>
              <a:rPr lang="en-CA" dirty="0">
                <a:solidFill>
                  <a:schemeClr val="tx1"/>
                </a:solidFill>
              </a:rPr>
              <a:t>DEGENERATION OF THE DISC</a:t>
            </a:r>
          </a:p>
        </p:txBody>
      </p:sp>
      <p:sp>
        <p:nvSpPr>
          <p:cNvPr id="3" name="Content Placeholder 2">
            <a:extLst>
              <a:ext uri="{FF2B5EF4-FFF2-40B4-BE49-F238E27FC236}">
                <a16:creationId xmlns:a16="http://schemas.microsoft.com/office/drawing/2014/main" id="{74E074C9-55A0-4C1E-9C68-43866B8EADE7}"/>
              </a:ext>
            </a:extLst>
          </p:cNvPr>
          <p:cNvSpPr>
            <a:spLocks noGrp="1"/>
          </p:cNvSpPr>
          <p:nvPr>
            <p:ph idx="1"/>
          </p:nvPr>
        </p:nvSpPr>
        <p:spPr/>
        <p:txBody>
          <a:bodyPr>
            <a:normAutofit fontScale="92500" lnSpcReduction="20000"/>
          </a:bodyPr>
          <a:lstStyle/>
          <a:p>
            <a:r>
              <a:rPr lang="en-CA" dirty="0"/>
              <a:t>Degeneration of the disc is a normal process. </a:t>
            </a:r>
          </a:p>
          <a:p>
            <a:r>
              <a:rPr lang="en-CA" dirty="0"/>
              <a:t>With age, the vertebral discs undergo slow wear and tear. </a:t>
            </a:r>
          </a:p>
          <a:p>
            <a:r>
              <a:rPr lang="en-CA" dirty="0"/>
              <a:t>Consists of fibrous changes in the nucleus and in the organization of the annulus fibrosus rings, and disappearance of the cartilaginous end-plates.</a:t>
            </a:r>
          </a:p>
          <a:p>
            <a:r>
              <a:rPr lang="en-CA" dirty="0"/>
              <a:t>The discs od the lumbar and cervical spine are most affected.</a:t>
            </a:r>
          </a:p>
          <a:p>
            <a:r>
              <a:rPr lang="en-CA" dirty="0"/>
              <a:t>As early as 20 years of age, changes in the lumbar discs can be noticed as the vascular supply to the disc becomes occluded, affecting its nutrition. </a:t>
            </a:r>
          </a:p>
          <a:p>
            <a:r>
              <a:rPr lang="en-CA" dirty="0"/>
              <a:t>The posterior portions of the annulus become compressed and bulge as a result of the lumbar lordosis. Posterior annular fibres appear to be thinner and shorter than the anterior ones. </a:t>
            </a:r>
          </a:p>
          <a:p>
            <a:r>
              <a:rPr lang="en-CA" dirty="0"/>
              <a:t>Although this degeneration process is a normal one, pathological disc degeneration occurs when changes happen either at an accelerated rate or prematurely. Pain and disability result when the surrounding tissues cannot adapt to the changes. </a:t>
            </a:r>
          </a:p>
        </p:txBody>
      </p:sp>
    </p:spTree>
    <p:extLst>
      <p:ext uri="{BB962C8B-B14F-4D97-AF65-F5344CB8AC3E}">
        <p14:creationId xmlns:p14="http://schemas.microsoft.com/office/powerpoint/2010/main" val="2638451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99C2E-E8C4-491C-9332-71813FECF74C}"/>
              </a:ext>
            </a:extLst>
          </p:cNvPr>
          <p:cNvSpPr>
            <a:spLocks noGrp="1"/>
          </p:cNvSpPr>
          <p:nvPr>
            <p:ph type="title"/>
          </p:nvPr>
        </p:nvSpPr>
        <p:spPr/>
        <p:txBody>
          <a:bodyPr/>
          <a:lstStyle/>
          <a:p>
            <a:pPr algn="ctr"/>
            <a:r>
              <a:rPr lang="en-CA" dirty="0">
                <a:solidFill>
                  <a:schemeClr val="tx1"/>
                </a:solidFill>
              </a:rPr>
              <a:t>ACUTE INJURIES TO THE DISC</a:t>
            </a:r>
          </a:p>
        </p:txBody>
      </p:sp>
      <p:sp>
        <p:nvSpPr>
          <p:cNvPr id="3" name="Content Placeholder 2">
            <a:extLst>
              <a:ext uri="{FF2B5EF4-FFF2-40B4-BE49-F238E27FC236}">
                <a16:creationId xmlns:a16="http://schemas.microsoft.com/office/drawing/2014/main" id="{FD340365-5297-41AB-A70C-DE93F869D527}"/>
              </a:ext>
            </a:extLst>
          </p:cNvPr>
          <p:cNvSpPr>
            <a:spLocks noGrp="1"/>
          </p:cNvSpPr>
          <p:nvPr>
            <p:ph idx="1"/>
          </p:nvPr>
        </p:nvSpPr>
        <p:spPr/>
        <p:txBody>
          <a:bodyPr/>
          <a:lstStyle/>
          <a:p>
            <a:r>
              <a:rPr lang="en-CA" dirty="0"/>
              <a:t>At any point in this continuum of degeneration, an acute rupture can occur. </a:t>
            </a:r>
          </a:p>
          <a:p>
            <a:r>
              <a:rPr lang="en-CA" dirty="0"/>
              <a:t>Ages 30-45, is the most common for a traumatic rupture in the lumbar spine to occur, the annular fibres are weaker and less able to withstand higher stress.</a:t>
            </a:r>
          </a:p>
          <a:p>
            <a:r>
              <a:rPr lang="en-CA" dirty="0"/>
              <a:t>Acute rupture before the age 20 years of age can occur, that show no signs of degeneration. </a:t>
            </a:r>
          </a:p>
          <a:p>
            <a:r>
              <a:rPr lang="en-CA" dirty="0"/>
              <a:t>50 years of age or older, a rupture is less likely to occur as the nucleus of the disc has fibrosed. </a:t>
            </a:r>
          </a:p>
          <a:p>
            <a:r>
              <a:rPr lang="en-CA" dirty="0"/>
              <a:t>Herniation is commonly used term to describe a disc injury that results from rupture of the annular fibres. Men are more affected than women 3:2 ratio. </a:t>
            </a:r>
          </a:p>
          <a:p>
            <a:r>
              <a:rPr lang="en-CA" dirty="0"/>
              <a:t>Herniation at L4-L5 to S1 accounts for 98% of all low back disc injuries. </a:t>
            </a:r>
          </a:p>
        </p:txBody>
      </p:sp>
    </p:spTree>
    <p:extLst>
      <p:ext uri="{BB962C8B-B14F-4D97-AF65-F5344CB8AC3E}">
        <p14:creationId xmlns:p14="http://schemas.microsoft.com/office/powerpoint/2010/main" val="340675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2674F-F801-47EC-B245-DD6044B61639}"/>
              </a:ext>
            </a:extLst>
          </p:cNvPr>
          <p:cNvSpPr>
            <a:spLocks noGrp="1"/>
          </p:cNvSpPr>
          <p:nvPr>
            <p:ph type="title"/>
          </p:nvPr>
        </p:nvSpPr>
        <p:spPr/>
        <p:txBody>
          <a:bodyPr/>
          <a:lstStyle/>
          <a:p>
            <a:pPr algn="ctr"/>
            <a:r>
              <a:rPr lang="en-CA" dirty="0">
                <a:solidFill>
                  <a:schemeClr val="tx1"/>
                </a:solidFill>
              </a:rPr>
              <a:t>ACUTE INJURIES TO THE DISC</a:t>
            </a:r>
            <a:endParaRPr lang="en-CA" dirty="0"/>
          </a:p>
        </p:txBody>
      </p:sp>
      <p:sp>
        <p:nvSpPr>
          <p:cNvPr id="3" name="Content Placeholder 2">
            <a:extLst>
              <a:ext uri="{FF2B5EF4-FFF2-40B4-BE49-F238E27FC236}">
                <a16:creationId xmlns:a16="http://schemas.microsoft.com/office/drawing/2014/main" id="{CFF43D51-59F9-44A2-9023-F5789B669BA6}"/>
              </a:ext>
            </a:extLst>
          </p:cNvPr>
          <p:cNvSpPr>
            <a:spLocks noGrp="1"/>
          </p:cNvSpPr>
          <p:nvPr>
            <p:ph idx="1"/>
          </p:nvPr>
        </p:nvSpPr>
        <p:spPr/>
        <p:txBody>
          <a:bodyPr>
            <a:normAutofit lnSpcReduction="10000"/>
          </a:bodyPr>
          <a:lstStyle/>
          <a:p>
            <a:r>
              <a:rPr lang="en-CA" dirty="0"/>
              <a:t>The mechanism of disc herniation is a combination of flexion and torsional forces. </a:t>
            </a:r>
          </a:p>
          <a:p>
            <a:r>
              <a:rPr lang="en-CA" dirty="0"/>
              <a:t>The damage to the annular fibres may extend through many or all layers at one time; as a result the disc bulges far enough posteriorly or posteriolaterally, pain sensitive structures, such as nerve roots and ligaments are compressed. </a:t>
            </a:r>
          </a:p>
          <a:p>
            <a:r>
              <a:rPr lang="en-CA" dirty="0"/>
              <a:t>Symptoms than are produced as such, paresthesia, pain and possibly motor weakness. </a:t>
            </a:r>
          </a:p>
          <a:p>
            <a:r>
              <a:rPr lang="en-CA" dirty="0"/>
              <a:t>According to one source, before the injury occurs the disc may bulge, with the annular fibres intact. </a:t>
            </a:r>
            <a:r>
              <a:rPr lang="en-CA" b="1" u="sng" dirty="0"/>
              <a:t>This is referred as protrusion.</a:t>
            </a:r>
          </a:p>
          <a:p>
            <a:r>
              <a:rPr lang="en-CA" dirty="0"/>
              <a:t>Herniation may then follow as the annular fibres tear. Herniation has the following subcategories.</a:t>
            </a:r>
          </a:p>
        </p:txBody>
      </p:sp>
    </p:spTree>
    <p:extLst>
      <p:ext uri="{BB962C8B-B14F-4D97-AF65-F5344CB8AC3E}">
        <p14:creationId xmlns:p14="http://schemas.microsoft.com/office/powerpoint/2010/main" val="2905731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a logo&#10;&#10;Description generated with high confidence">
            <a:extLst>
              <a:ext uri="{FF2B5EF4-FFF2-40B4-BE49-F238E27FC236}">
                <a16:creationId xmlns:a16="http://schemas.microsoft.com/office/drawing/2014/main" id="{FF2E72C1-565E-4596-9B42-33C2498E2D8B}"/>
              </a:ext>
            </a:extLst>
          </p:cNvPr>
          <p:cNvPicPr>
            <a:picLocks noChangeAspect="1"/>
          </p:cNvPicPr>
          <p:nvPr/>
        </p:nvPicPr>
        <p:blipFill>
          <a:blip r:embed="rId2"/>
          <a:stretch>
            <a:fillRect/>
          </a:stretch>
        </p:blipFill>
        <p:spPr>
          <a:xfrm>
            <a:off x="6443747" y="2159000"/>
            <a:ext cx="2432876" cy="3702785"/>
          </a:xfrm>
          <a:prstGeom prst="rect">
            <a:avLst/>
          </a:prstGeom>
        </p:spPr>
      </p:pic>
      <p:sp>
        <p:nvSpPr>
          <p:cNvPr id="2" name="Title 1">
            <a:extLst>
              <a:ext uri="{FF2B5EF4-FFF2-40B4-BE49-F238E27FC236}">
                <a16:creationId xmlns:a16="http://schemas.microsoft.com/office/drawing/2014/main" id="{5979EF3E-A23F-4DF8-AAF9-0F91520C9D5D}"/>
              </a:ext>
            </a:extLst>
          </p:cNvPr>
          <p:cNvSpPr>
            <a:spLocks noGrp="1"/>
          </p:cNvSpPr>
          <p:nvPr>
            <p:ph type="title"/>
          </p:nvPr>
        </p:nvSpPr>
        <p:spPr>
          <a:xfrm>
            <a:off x="677334" y="609600"/>
            <a:ext cx="8596668" cy="1320800"/>
          </a:xfrm>
        </p:spPr>
        <p:txBody>
          <a:bodyPr anchor="t">
            <a:normAutofit/>
          </a:bodyPr>
          <a:lstStyle/>
          <a:p>
            <a:pPr algn="ctr"/>
            <a:r>
              <a:rPr lang="en-CA" dirty="0">
                <a:solidFill>
                  <a:schemeClr val="tx1"/>
                </a:solidFill>
              </a:rPr>
              <a:t>ACUTE INJURIES TO THE DISC</a:t>
            </a:r>
          </a:p>
        </p:txBody>
      </p:sp>
      <p:sp>
        <p:nvSpPr>
          <p:cNvPr id="3" name="Content Placeholder 2">
            <a:extLst>
              <a:ext uri="{FF2B5EF4-FFF2-40B4-BE49-F238E27FC236}">
                <a16:creationId xmlns:a16="http://schemas.microsoft.com/office/drawing/2014/main" id="{A12BBBF1-85D8-4EA5-91A2-98EFD9D0704A}"/>
              </a:ext>
            </a:extLst>
          </p:cNvPr>
          <p:cNvSpPr>
            <a:spLocks noGrp="1"/>
          </p:cNvSpPr>
          <p:nvPr>
            <p:ph idx="1"/>
          </p:nvPr>
        </p:nvSpPr>
        <p:spPr>
          <a:xfrm>
            <a:off x="677334" y="2160590"/>
            <a:ext cx="5220430" cy="3701270"/>
          </a:xfrm>
        </p:spPr>
        <p:txBody>
          <a:bodyPr>
            <a:normAutofit/>
          </a:bodyPr>
          <a:lstStyle/>
          <a:p>
            <a:r>
              <a:rPr lang="en-CA" sz="2400" dirty="0"/>
              <a:t>In a </a:t>
            </a:r>
            <a:r>
              <a:rPr lang="en-CA" sz="2400" b="1" dirty="0"/>
              <a:t>prolapse</a:t>
            </a:r>
            <a:r>
              <a:rPr lang="en-CA" sz="2400" dirty="0"/>
              <a:t>, only the outermost annular fibres hold the nucleus.</a:t>
            </a:r>
          </a:p>
          <a:p>
            <a:r>
              <a:rPr lang="en-CA" sz="2400" b="1" dirty="0"/>
              <a:t>Extrusion</a:t>
            </a:r>
            <a:r>
              <a:rPr lang="en-CA" sz="2400" dirty="0"/>
              <a:t> the annulus fibrosus is pierced, allowing the nucleus to enter the epidural space.</a:t>
            </a:r>
          </a:p>
          <a:p>
            <a:r>
              <a:rPr lang="en-CA" sz="2400" b="1" dirty="0"/>
              <a:t>Sequestration</a:t>
            </a:r>
            <a:r>
              <a:rPr lang="en-CA" sz="2400" dirty="0"/>
              <a:t>, fragments of the nucleus and annulus are found outside the disc.  </a:t>
            </a:r>
          </a:p>
          <a:p>
            <a:pPr marL="0" indent="0">
              <a:buNone/>
            </a:pPr>
            <a:endParaRPr lang="en-CA" dirty="0"/>
          </a:p>
        </p:txBody>
      </p:sp>
    </p:spTree>
    <p:extLst>
      <p:ext uri="{BB962C8B-B14F-4D97-AF65-F5344CB8AC3E}">
        <p14:creationId xmlns:p14="http://schemas.microsoft.com/office/powerpoint/2010/main" val="1502929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697F9-A1D4-4FFB-AC7C-E384FA846457}"/>
              </a:ext>
            </a:extLst>
          </p:cNvPr>
          <p:cNvSpPr>
            <a:spLocks noGrp="1"/>
          </p:cNvSpPr>
          <p:nvPr>
            <p:ph type="title"/>
          </p:nvPr>
        </p:nvSpPr>
        <p:spPr/>
        <p:txBody>
          <a:bodyPr/>
          <a:lstStyle/>
          <a:p>
            <a:r>
              <a:rPr lang="en-CA" dirty="0">
                <a:solidFill>
                  <a:schemeClr val="tx1"/>
                </a:solidFill>
              </a:rPr>
              <a:t>OTHER TERMS THAT ARE USED WITH DDD</a:t>
            </a:r>
          </a:p>
        </p:txBody>
      </p:sp>
      <p:sp>
        <p:nvSpPr>
          <p:cNvPr id="3" name="Content Placeholder 2">
            <a:extLst>
              <a:ext uri="{FF2B5EF4-FFF2-40B4-BE49-F238E27FC236}">
                <a16:creationId xmlns:a16="http://schemas.microsoft.com/office/drawing/2014/main" id="{3F08B1F5-B138-4EBA-B4A5-5DE4139F29B6}"/>
              </a:ext>
            </a:extLst>
          </p:cNvPr>
          <p:cNvSpPr>
            <a:spLocks noGrp="1"/>
          </p:cNvSpPr>
          <p:nvPr>
            <p:ph idx="1"/>
          </p:nvPr>
        </p:nvSpPr>
        <p:spPr/>
        <p:txBody>
          <a:bodyPr>
            <a:normAutofit/>
          </a:bodyPr>
          <a:lstStyle/>
          <a:p>
            <a:r>
              <a:rPr lang="en-CA" sz="2400" b="1" dirty="0"/>
              <a:t>Spondylosis</a:t>
            </a:r>
            <a:r>
              <a:rPr lang="en-CA" sz="2400" dirty="0"/>
              <a:t>: Is degenerative changes in the facet joints and eventual ankylosing of the joint capsules. </a:t>
            </a:r>
          </a:p>
          <a:p>
            <a:r>
              <a:rPr lang="en-CA" sz="2400" b="1" dirty="0"/>
              <a:t>Slipped disc: </a:t>
            </a:r>
            <a:r>
              <a:rPr lang="en-CA" sz="2400" dirty="0"/>
              <a:t>Is a lay term for disc herniation.</a:t>
            </a:r>
          </a:p>
          <a:p>
            <a:r>
              <a:rPr lang="en-CA" sz="2400" b="1" dirty="0"/>
              <a:t>Lumbago</a:t>
            </a:r>
            <a:r>
              <a:rPr lang="en-CA" sz="2400" dirty="0"/>
              <a:t>: Is a general, non-specific term for low back pain. </a:t>
            </a:r>
          </a:p>
          <a:p>
            <a:r>
              <a:rPr lang="en-CA" sz="2400" b="1" dirty="0"/>
              <a:t>Sciatica:</a:t>
            </a:r>
            <a:r>
              <a:rPr lang="en-CA" sz="2400" dirty="0"/>
              <a:t> When used as a lay term, means P in the back of the leg; it does not identify the origin of the P. True sciatica is compression or inflammation of the sciatic nerve. </a:t>
            </a:r>
          </a:p>
        </p:txBody>
      </p:sp>
    </p:spTree>
    <p:extLst>
      <p:ext uri="{BB962C8B-B14F-4D97-AF65-F5344CB8AC3E}">
        <p14:creationId xmlns:p14="http://schemas.microsoft.com/office/powerpoint/2010/main" val="1684925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5B3D7-64E4-410E-AC1B-A304E40DA08D}"/>
              </a:ext>
            </a:extLst>
          </p:cNvPr>
          <p:cNvSpPr>
            <a:spLocks noGrp="1"/>
          </p:cNvSpPr>
          <p:nvPr>
            <p:ph type="title"/>
          </p:nvPr>
        </p:nvSpPr>
        <p:spPr/>
        <p:txBody>
          <a:bodyPr/>
          <a:lstStyle/>
          <a:p>
            <a:pPr algn="ctr"/>
            <a:r>
              <a:rPr lang="en-CA" dirty="0">
                <a:solidFill>
                  <a:schemeClr val="tx1"/>
                </a:solidFill>
              </a:rPr>
              <a:t>CAUSE OF DDD</a:t>
            </a:r>
          </a:p>
        </p:txBody>
      </p:sp>
      <p:sp>
        <p:nvSpPr>
          <p:cNvPr id="3" name="Content Placeholder 2">
            <a:extLst>
              <a:ext uri="{FF2B5EF4-FFF2-40B4-BE49-F238E27FC236}">
                <a16:creationId xmlns:a16="http://schemas.microsoft.com/office/drawing/2014/main" id="{C708EFB3-A52E-4CF8-855C-00C4680D8719}"/>
              </a:ext>
            </a:extLst>
          </p:cNvPr>
          <p:cNvSpPr>
            <a:spLocks noGrp="1"/>
          </p:cNvSpPr>
          <p:nvPr>
            <p:ph idx="1"/>
          </p:nvPr>
        </p:nvSpPr>
        <p:spPr/>
        <p:txBody>
          <a:bodyPr>
            <a:normAutofit/>
          </a:bodyPr>
          <a:lstStyle/>
          <a:p>
            <a:r>
              <a:rPr lang="en-CA" sz="2400" dirty="0"/>
              <a:t>The leading cause is </a:t>
            </a:r>
            <a:r>
              <a:rPr lang="en-CA" sz="2400" b="1" dirty="0"/>
              <a:t>chronic overloading of the disc leading to annular fibre micro tearing and migration of the nucleus. </a:t>
            </a:r>
          </a:p>
          <a:p>
            <a:r>
              <a:rPr lang="en-CA" sz="2400" u="sng" dirty="0"/>
              <a:t>Contributing factors</a:t>
            </a:r>
            <a:r>
              <a:rPr lang="en-CA" sz="2400" dirty="0"/>
              <a:t>: trauma, mm imbalances leading to asymmetric loading of the spine, postural dysfunction such as head forward posture, chronic degenerative changes in the disc, poor blood supply to the disc, lack of flexibility, improper back support, and poor posture. </a:t>
            </a:r>
          </a:p>
        </p:txBody>
      </p:sp>
    </p:spTree>
    <p:extLst>
      <p:ext uri="{BB962C8B-B14F-4D97-AF65-F5344CB8AC3E}">
        <p14:creationId xmlns:p14="http://schemas.microsoft.com/office/powerpoint/2010/main" val="2186703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9AB2-8405-4038-AC16-1F8A97A5BA7B}"/>
              </a:ext>
            </a:extLst>
          </p:cNvPr>
          <p:cNvSpPr>
            <a:spLocks noGrp="1"/>
          </p:cNvSpPr>
          <p:nvPr>
            <p:ph type="title"/>
          </p:nvPr>
        </p:nvSpPr>
        <p:spPr/>
        <p:txBody>
          <a:bodyPr/>
          <a:lstStyle/>
          <a:p>
            <a:pPr algn="ctr"/>
            <a:r>
              <a:rPr lang="en-CA" dirty="0">
                <a:solidFill>
                  <a:schemeClr val="tx1"/>
                </a:solidFill>
              </a:rPr>
              <a:t>MEDICAL TX OF DISC INJURY</a:t>
            </a:r>
          </a:p>
        </p:txBody>
      </p:sp>
      <p:sp>
        <p:nvSpPr>
          <p:cNvPr id="3" name="Content Placeholder 2">
            <a:extLst>
              <a:ext uri="{FF2B5EF4-FFF2-40B4-BE49-F238E27FC236}">
                <a16:creationId xmlns:a16="http://schemas.microsoft.com/office/drawing/2014/main" id="{9AA7057A-2373-4E4C-8828-556D38778545}"/>
              </a:ext>
            </a:extLst>
          </p:cNvPr>
          <p:cNvSpPr>
            <a:spLocks noGrp="1"/>
          </p:cNvSpPr>
          <p:nvPr>
            <p:ph idx="1"/>
          </p:nvPr>
        </p:nvSpPr>
        <p:spPr/>
        <p:txBody>
          <a:bodyPr>
            <a:normAutofit/>
          </a:bodyPr>
          <a:lstStyle/>
          <a:p>
            <a:r>
              <a:rPr lang="en-CA" sz="2000" dirty="0"/>
              <a:t>X-rays are not necessarily indicative of a person’s symptoms. </a:t>
            </a:r>
          </a:p>
          <a:p>
            <a:r>
              <a:rPr lang="en-CA" sz="2000" dirty="0"/>
              <a:t>DDD is usually treated conservatively at first with analgesics and mm relaxants, a few days of bed rest, and functional positioning so the person finds and maintains a position of symptom reduction and optimal comfort. </a:t>
            </a:r>
          </a:p>
          <a:p>
            <a:r>
              <a:rPr lang="en-CA" sz="2000" dirty="0"/>
              <a:t>Simple movements and exercises are interspersed with maintenance of the functional position. As symptoms reduced, strengthening is introduced. </a:t>
            </a:r>
          </a:p>
          <a:p>
            <a:r>
              <a:rPr lang="en-CA" sz="2000" dirty="0"/>
              <a:t>Chiropractic and physiotherapy are usually indicated.</a:t>
            </a:r>
          </a:p>
        </p:txBody>
      </p:sp>
    </p:spTree>
    <p:extLst>
      <p:ext uri="{BB962C8B-B14F-4D97-AF65-F5344CB8AC3E}">
        <p14:creationId xmlns:p14="http://schemas.microsoft.com/office/powerpoint/2010/main" val="4182650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FCA10-474D-4F51-8D0A-C7BB886A13CB}"/>
              </a:ext>
            </a:extLst>
          </p:cNvPr>
          <p:cNvSpPr>
            <a:spLocks noGrp="1"/>
          </p:cNvSpPr>
          <p:nvPr>
            <p:ph type="title"/>
          </p:nvPr>
        </p:nvSpPr>
        <p:spPr/>
        <p:txBody>
          <a:bodyPr/>
          <a:lstStyle/>
          <a:p>
            <a:pPr algn="ctr"/>
            <a:r>
              <a:rPr lang="en-CA" dirty="0">
                <a:solidFill>
                  <a:schemeClr val="tx1"/>
                </a:solidFill>
              </a:rPr>
              <a:t>STAGES OF DEGENERATION</a:t>
            </a:r>
          </a:p>
        </p:txBody>
      </p:sp>
      <p:sp>
        <p:nvSpPr>
          <p:cNvPr id="3" name="Content Placeholder 2">
            <a:extLst>
              <a:ext uri="{FF2B5EF4-FFF2-40B4-BE49-F238E27FC236}">
                <a16:creationId xmlns:a16="http://schemas.microsoft.com/office/drawing/2014/main" id="{D65D9AC6-4BD8-4499-AE8A-C37FDC719EA8}"/>
              </a:ext>
            </a:extLst>
          </p:cNvPr>
          <p:cNvSpPr>
            <a:spLocks noGrp="1"/>
          </p:cNvSpPr>
          <p:nvPr>
            <p:ph idx="1"/>
          </p:nvPr>
        </p:nvSpPr>
        <p:spPr/>
        <p:txBody>
          <a:bodyPr>
            <a:normAutofit lnSpcReduction="10000"/>
          </a:bodyPr>
          <a:lstStyle/>
          <a:p>
            <a:r>
              <a:rPr lang="en-CA" dirty="0"/>
              <a:t>DDD is thought to go through 3 stages of degeneration.</a:t>
            </a:r>
          </a:p>
          <a:p>
            <a:r>
              <a:rPr lang="en-CA" b="1" u="sng" dirty="0"/>
              <a:t>Dysfunction stage</a:t>
            </a:r>
            <a:r>
              <a:rPr lang="en-CA" dirty="0"/>
              <a:t>: bio mechanic changes over many years result in weakness, bulging and minor tears in the annulus which heal slowly. Disc protrusions may be asymptomatic, also painful chronic facet joint irritation, joint effusion, and mm spasm. The dysfunction stage is considered reversible. </a:t>
            </a:r>
          </a:p>
          <a:p>
            <a:r>
              <a:rPr lang="en-CA" b="1" u="sng" dirty="0"/>
              <a:t>Instability stage: </a:t>
            </a:r>
            <a:r>
              <a:rPr lang="en-CA" dirty="0"/>
              <a:t>the posterior annular fibres and joint capsules become lax causing the vertebral segment to become hypermobile. Pain may result from the stress on the ligaments and joint capsules due to this increased mobility. Nerve entrapment may occur. Tissue change in this stage is considered permanent. </a:t>
            </a:r>
          </a:p>
          <a:p>
            <a:r>
              <a:rPr lang="en-CA" b="1" u="sng" dirty="0"/>
              <a:t>Stabilization stage</a:t>
            </a:r>
            <a:r>
              <a:rPr lang="en-CA" dirty="0"/>
              <a:t>: there is loss of disc material and decreased disc height, the intervertebral foramen narrows, joint capsules and posterior ligaments fibrose. Degeneration may spread to other vertebral levels. </a:t>
            </a:r>
          </a:p>
        </p:txBody>
      </p:sp>
    </p:spTree>
    <p:extLst>
      <p:ext uri="{BB962C8B-B14F-4D97-AF65-F5344CB8AC3E}">
        <p14:creationId xmlns:p14="http://schemas.microsoft.com/office/powerpoint/2010/main" val="3154246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4FBAB-067D-4BC2-BC67-5C5A28AB8890}"/>
              </a:ext>
            </a:extLst>
          </p:cNvPr>
          <p:cNvSpPr>
            <a:spLocks noGrp="1"/>
          </p:cNvSpPr>
          <p:nvPr>
            <p:ph type="title"/>
          </p:nvPr>
        </p:nvSpPr>
        <p:spPr/>
        <p:txBody>
          <a:bodyPr/>
          <a:lstStyle/>
          <a:p>
            <a:pPr algn="ctr"/>
            <a:r>
              <a:rPr lang="en-CA" dirty="0">
                <a:solidFill>
                  <a:schemeClr val="tx1"/>
                </a:solidFill>
              </a:rPr>
              <a:t>SYMPTOM PICTURE OF ACUTE DISC HERNIATION</a:t>
            </a:r>
          </a:p>
        </p:txBody>
      </p:sp>
      <p:sp>
        <p:nvSpPr>
          <p:cNvPr id="3" name="Content Placeholder 2">
            <a:extLst>
              <a:ext uri="{FF2B5EF4-FFF2-40B4-BE49-F238E27FC236}">
                <a16:creationId xmlns:a16="http://schemas.microsoft.com/office/drawing/2014/main" id="{1862E38E-A689-4DFD-B65E-C1B9E37625A6}"/>
              </a:ext>
            </a:extLst>
          </p:cNvPr>
          <p:cNvSpPr>
            <a:spLocks noGrp="1"/>
          </p:cNvSpPr>
          <p:nvPr>
            <p:ph idx="1"/>
          </p:nvPr>
        </p:nvSpPr>
        <p:spPr/>
        <p:txBody>
          <a:bodyPr>
            <a:normAutofit fontScale="92500" lnSpcReduction="10000"/>
          </a:bodyPr>
          <a:lstStyle/>
          <a:p>
            <a:r>
              <a:rPr lang="en-CA" sz="2000" dirty="0"/>
              <a:t>Acute herniation can occur at any time, but more common at the end of the dysfunction or beginning of the instability stage, usually between 30-45 years of age. Posterolateral protrusion is most common.</a:t>
            </a:r>
          </a:p>
          <a:p>
            <a:r>
              <a:rPr lang="en-CA" sz="2000" dirty="0"/>
              <a:t>Repeated minor strains or sustained flexion may cause an </a:t>
            </a:r>
            <a:r>
              <a:rPr lang="en-CA" sz="2000" b="1" dirty="0"/>
              <a:t>acute rupture</a:t>
            </a:r>
            <a:r>
              <a:rPr lang="en-CA" sz="2000" dirty="0"/>
              <a:t>. Edema and protective mm spasms.</a:t>
            </a:r>
          </a:p>
          <a:p>
            <a:r>
              <a:rPr lang="en-CA" sz="2000" b="1" dirty="0"/>
              <a:t>Pain</a:t>
            </a:r>
            <a:r>
              <a:rPr lang="en-CA" sz="2000" dirty="0"/>
              <a:t> arises from the compression of pain-sensitive structures by the protrusion. Structures affected, nerve roots, ligaments, dura mater, and blood vessels. Pain is worse in the morning, pain also increases when the person is inactive. The pain is likely sclerotomic, deep, and poorly localized.</a:t>
            </a:r>
          </a:p>
          <a:p>
            <a:r>
              <a:rPr lang="en-CA" sz="2000" dirty="0"/>
              <a:t>An </a:t>
            </a:r>
            <a:r>
              <a:rPr lang="en-CA" sz="2000" b="1" dirty="0"/>
              <a:t>acute scoliosis </a:t>
            </a:r>
            <a:r>
              <a:rPr lang="en-CA" sz="2000" dirty="0"/>
              <a:t>or other spinal distortion may occur in response to the acute herniation.</a:t>
            </a:r>
          </a:p>
        </p:txBody>
      </p:sp>
    </p:spTree>
    <p:extLst>
      <p:ext uri="{BB962C8B-B14F-4D97-AF65-F5344CB8AC3E}">
        <p14:creationId xmlns:p14="http://schemas.microsoft.com/office/powerpoint/2010/main" val="337138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a mans face&#10;&#10;Description generated with high confidence">
            <a:extLst>
              <a:ext uri="{FF2B5EF4-FFF2-40B4-BE49-F238E27FC236}">
                <a16:creationId xmlns:a16="http://schemas.microsoft.com/office/drawing/2014/main" id="{57B2CA27-3074-4213-B032-CA94A63D50D6}"/>
              </a:ext>
            </a:extLst>
          </p:cNvPr>
          <p:cNvPicPr>
            <a:picLocks noChangeAspect="1"/>
          </p:cNvPicPr>
          <p:nvPr/>
        </p:nvPicPr>
        <p:blipFill>
          <a:blip r:embed="rId2"/>
          <a:stretch>
            <a:fillRect/>
          </a:stretch>
        </p:blipFill>
        <p:spPr>
          <a:xfrm>
            <a:off x="799814" y="2159331"/>
            <a:ext cx="3854481" cy="2187417"/>
          </a:xfrm>
          <a:prstGeom prst="rect">
            <a:avLst/>
          </a:prstGeom>
        </p:spPr>
      </p:pic>
      <p:sp>
        <p:nvSpPr>
          <p:cNvPr id="2" name="Title 1">
            <a:extLst>
              <a:ext uri="{FF2B5EF4-FFF2-40B4-BE49-F238E27FC236}">
                <a16:creationId xmlns:a16="http://schemas.microsoft.com/office/drawing/2014/main" id="{EC2F9218-5DCC-47D1-9AFD-7454C3D44623}"/>
              </a:ext>
            </a:extLst>
          </p:cNvPr>
          <p:cNvSpPr>
            <a:spLocks noGrp="1"/>
          </p:cNvSpPr>
          <p:nvPr>
            <p:ph type="title"/>
          </p:nvPr>
        </p:nvSpPr>
        <p:spPr>
          <a:xfrm>
            <a:off x="677334" y="609600"/>
            <a:ext cx="8596668" cy="1320800"/>
          </a:xfrm>
        </p:spPr>
        <p:txBody>
          <a:bodyPr anchor="t">
            <a:normAutofit/>
          </a:bodyPr>
          <a:lstStyle/>
          <a:p>
            <a:r>
              <a:rPr lang="en-CA" dirty="0">
                <a:solidFill>
                  <a:schemeClr val="tx1"/>
                </a:solidFill>
              </a:rPr>
              <a:t>NEUROLOGICAL SIGNS OF HERNIATION</a:t>
            </a:r>
          </a:p>
        </p:txBody>
      </p:sp>
      <p:sp>
        <p:nvSpPr>
          <p:cNvPr id="3" name="Content Placeholder 2">
            <a:extLst>
              <a:ext uri="{FF2B5EF4-FFF2-40B4-BE49-F238E27FC236}">
                <a16:creationId xmlns:a16="http://schemas.microsoft.com/office/drawing/2014/main" id="{8BEAEC4E-A2DA-40D7-B9A2-C04EDCD78A79}"/>
              </a:ext>
            </a:extLst>
          </p:cNvPr>
          <p:cNvSpPr>
            <a:spLocks noGrp="1"/>
          </p:cNvSpPr>
          <p:nvPr>
            <p:ph idx="1"/>
          </p:nvPr>
        </p:nvSpPr>
        <p:spPr>
          <a:xfrm>
            <a:off x="4860323" y="2160589"/>
            <a:ext cx="4410676" cy="3768573"/>
          </a:xfrm>
        </p:spPr>
        <p:txBody>
          <a:bodyPr>
            <a:normAutofit/>
          </a:bodyPr>
          <a:lstStyle/>
          <a:p>
            <a:pPr>
              <a:lnSpc>
                <a:spcPct val="90000"/>
              </a:lnSpc>
            </a:pPr>
            <a:r>
              <a:rPr lang="en-CA" sz="1400"/>
              <a:t>Signs occur with pressure on the nerve roots or spinal cord.</a:t>
            </a:r>
          </a:p>
          <a:p>
            <a:pPr>
              <a:lnSpc>
                <a:spcPct val="90000"/>
              </a:lnSpc>
            </a:pPr>
            <a:r>
              <a:rPr lang="en-CA" sz="1400"/>
              <a:t>True neurological signs are motor weakness specific to the level of the lesion and specific dermatomal sensory changes, such as numbness. More likely with prolapse and sequestration, where the nucleus leaks out of the annular fibres and impinges on the nerves. </a:t>
            </a:r>
          </a:p>
          <a:p>
            <a:pPr>
              <a:lnSpc>
                <a:spcPct val="90000"/>
              </a:lnSpc>
            </a:pPr>
            <a:r>
              <a:rPr lang="en-CA" sz="1400" b="1" u="sng"/>
              <a:t>Nerve root impingement syndrome</a:t>
            </a:r>
            <a:r>
              <a:rPr lang="en-CA" sz="1400"/>
              <a:t>: where the symptoms change with ongoing pressure. A central prolapse can lead to the upper motor neuron lesions in the cervical spine. The lumbar spine, a central prolapse can lead to compression of the sacral nerve roots with bladder or bowel dysfunction and numbness at the low back, gluteals, and around the hips (</a:t>
            </a:r>
            <a:r>
              <a:rPr lang="en-CA" sz="1400" b="1"/>
              <a:t>saddle anesthesia</a:t>
            </a:r>
            <a:r>
              <a:rPr lang="en-CA" sz="1400"/>
              <a:t>).</a:t>
            </a:r>
          </a:p>
        </p:txBody>
      </p:sp>
    </p:spTree>
    <p:extLst>
      <p:ext uri="{BB962C8B-B14F-4D97-AF65-F5344CB8AC3E}">
        <p14:creationId xmlns:p14="http://schemas.microsoft.com/office/powerpoint/2010/main" val="1193996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E0F3A-3DBB-4BAE-816C-1C34A561CDD1}"/>
              </a:ext>
            </a:extLst>
          </p:cNvPr>
          <p:cNvSpPr>
            <a:spLocks noGrp="1"/>
          </p:cNvSpPr>
          <p:nvPr>
            <p:ph type="title"/>
          </p:nvPr>
        </p:nvSpPr>
        <p:spPr/>
        <p:txBody>
          <a:bodyPr/>
          <a:lstStyle/>
          <a:p>
            <a:pPr algn="ctr"/>
            <a:r>
              <a:rPr lang="en-CA" dirty="0">
                <a:solidFill>
                  <a:schemeClr val="tx1"/>
                </a:solidFill>
              </a:rPr>
              <a:t>HOW HERNIATION POSITION AFFECTS THE SYMPTOM PICTURE</a:t>
            </a:r>
          </a:p>
        </p:txBody>
      </p:sp>
      <p:sp>
        <p:nvSpPr>
          <p:cNvPr id="3" name="Content Placeholder 2">
            <a:extLst>
              <a:ext uri="{FF2B5EF4-FFF2-40B4-BE49-F238E27FC236}">
                <a16:creationId xmlns:a16="http://schemas.microsoft.com/office/drawing/2014/main" id="{970407B8-C826-4CA2-9F7D-CBE9C82FE49A}"/>
              </a:ext>
            </a:extLst>
          </p:cNvPr>
          <p:cNvSpPr>
            <a:spLocks noGrp="1"/>
          </p:cNvSpPr>
          <p:nvPr>
            <p:ph idx="1"/>
          </p:nvPr>
        </p:nvSpPr>
        <p:spPr/>
        <p:txBody>
          <a:bodyPr/>
          <a:lstStyle/>
          <a:p>
            <a:r>
              <a:rPr lang="en-CA" b="1" u="sng" dirty="0"/>
              <a:t>Large cervical posterolateral protrusion</a:t>
            </a:r>
            <a:r>
              <a:rPr lang="en-CA" dirty="0"/>
              <a:t>: may cause nerve root signs in the upper limbs.</a:t>
            </a:r>
          </a:p>
          <a:p>
            <a:r>
              <a:rPr lang="en-CA" b="1" u="sng" dirty="0"/>
              <a:t>Small lumbar posterolateral protrusion</a:t>
            </a:r>
            <a:r>
              <a:rPr lang="en-CA" dirty="0"/>
              <a:t>: may produce P spreading across the back into the gluteals and thighs. </a:t>
            </a:r>
          </a:p>
          <a:p>
            <a:r>
              <a:rPr lang="en-CA" b="1" u="sng" dirty="0"/>
              <a:t>Large lumbar posterior protrusion</a:t>
            </a:r>
            <a:r>
              <a:rPr lang="en-CA" dirty="0"/>
              <a:t>: may cause spinal cord compression with loss of bladder control. Symptoms may shift if the annulus is intact. If the annulus ruptures this allows material to leak, symptoms cannot be relieved by movements of the spine. </a:t>
            </a:r>
          </a:p>
          <a:p>
            <a:r>
              <a:rPr lang="en-CA" dirty="0"/>
              <a:t>Acute posterior neck lesions may refer P and paresthesia across the shoulder and down the affected arm in a specific dermatomal pattern. P may be sharp or deep and aching. Worse with weight bearing, anterior disc lesion may produce difficulty in swallowing. </a:t>
            </a:r>
          </a:p>
        </p:txBody>
      </p:sp>
    </p:spTree>
    <p:extLst>
      <p:ext uri="{BB962C8B-B14F-4D97-AF65-F5344CB8AC3E}">
        <p14:creationId xmlns:p14="http://schemas.microsoft.com/office/powerpoint/2010/main" val="1712701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ACD1-E86B-4A8F-8FF6-773CD00FE9CA}"/>
              </a:ext>
            </a:extLst>
          </p:cNvPr>
          <p:cNvSpPr>
            <a:spLocks noGrp="1"/>
          </p:cNvSpPr>
          <p:nvPr>
            <p:ph type="title"/>
          </p:nvPr>
        </p:nvSpPr>
        <p:spPr/>
        <p:txBody>
          <a:bodyPr/>
          <a:lstStyle/>
          <a:p>
            <a:pPr algn="ctr"/>
            <a:r>
              <a:rPr lang="en-CA" dirty="0">
                <a:solidFill>
                  <a:schemeClr val="tx1"/>
                </a:solidFill>
              </a:rPr>
              <a:t>HOW HERNIATION POSITION AFFECTS THE SYMPTOM PICTURE</a:t>
            </a:r>
            <a:endParaRPr lang="en-CA" dirty="0"/>
          </a:p>
        </p:txBody>
      </p:sp>
      <p:sp>
        <p:nvSpPr>
          <p:cNvPr id="3" name="Content Placeholder 2">
            <a:extLst>
              <a:ext uri="{FF2B5EF4-FFF2-40B4-BE49-F238E27FC236}">
                <a16:creationId xmlns:a16="http://schemas.microsoft.com/office/drawing/2014/main" id="{7912FBBC-63EA-458D-8C2B-DAF84E5D254A}"/>
              </a:ext>
            </a:extLst>
          </p:cNvPr>
          <p:cNvSpPr>
            <a:spLocks noGrp="1"/>
          </p:cNvSpPr>
          <p:nvPr>
            <p:ph idx="1"/>
          </p:nvPr>
        </p:nvSpPr>
        <p:spPr/>
        <p:txBody>
          <a:bodyPr>
            <a:normAutofit fontScale="92500"/>
          </a:bodyPr>
          <a:lstStyle/>
          <a:p>
            <a:r>
              <a:rPr lang="en-CA" sz="2000" dirty="0"/>
              <a:t>Acute lumbar lesions start as sudden back P that progresses to mainly leg P. P is sharp, deep, or aching. Herniation is always painful, with the onset often before noon when the disc is most dehydrated and the nucleus is able to move the most. Calf cramping may be present. Standing and walking are less painful than sitting with a posterior lesion, while P on standing or walking suggests an anterior lesion. </a:t>
            </a:r>
          </a:p>
          <a:p>
            <a:r>
              <a:rPr lang="en-CA" sz="2000" dirty="0"/>
              <a:t>Healing slow due to the hypo vascular nature of the disc. As the condition resolves through subacute to chronic stages, as spinal deformity reduces, ROM increased and ortho tests such as straight leg raises, slump, ULTT’s are negative.  Worsening signs in the lumbar spine are a lack of back P, but an escalation of neurological symptoms. </a:t>
            </a:r>
          </a:p>
          <a:p>
            <a:r>
              <a:rPr lang="en-CA" sz="2000" dirty="0">
                <a:solidFill>
                  <a:srgbClr val="FF0000"/>
                </a:solidFill>
              </a:rPr>
              <a:t>**Please read observations and palpation on Pg.626</a:t>
            </a:r>
          </a:p>
        </p:txBody>
      </p:sp>
    </p:spTree>
    <p:extLst>
      <p:ext uri="{BB962C8B-B14F-4D97-AF65-F5344CB8AC3E}">
        <p14:creationId xmlns:p14="http://schemas.microsoft.com/office/powerpoint/2010/main" val="4283974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47A2B-2D9E-4390-AA4D-E8675A95CD23}"/>
              </a:ext>
            </a:extLst>
          </p:cNvPr>
          <p:cNvSpPr>
            <a:spLocks noGrp="1"/>
          </p:cNvSpPr>
          <p:nvPr>
            <p:ph type="title"/>
          </p:nvPr>
        </p:nvSpPr>
        <p:spPr/>
        <p:txBody>
          <a:bodyPr/>
          <a:lstStyle/>
          <a:p>
            <a:pPr algn="ctr"/>
            <a:r>
              <a:rPr lang="en-CA" dirty="0">
                <a:solidFill>
                  <a:schemeClr val="tx1"/>
                </a:solidFill>
              </a:rPr>
              <a:t>TESTING</a:t>
            </a:r>
            <a:br>
              <a:rPr lang="en-CA" dirty="0">
                <a:solidFill>
                  <a:schemeClr val="tx1"/>
                </a:solidFill>
              </a:rPr>
            </a:br>
            <a:r>
              <a:rPr lang="en-CA" dirty="0">
                <a:solidFill>
                  <a:schemeClr val="tx1"/>
                </a:solidFill>
              </a:rPr>
              <a:t>DDD &amp; ACUTE HERNIATION</a:t>
            </a:r>
          </a:p>
        </p:txBody>
      </p:sp>
      <p:sp>
        <p:nvSpPr>
          <p:cNvPr id="3" name="Content Placeholder 2">
            <a:extLst>
              <a:ext uri="{FF2B5EF4-FFF2-40B4-BE49-F238E27FC236}">
                <a16:creationId xmlns:a16="http://schemas.microsoft.com/office/drawing/2014/main" id="{E93C9F83-8D35-49D6-99ED-C431EB330771}"/>
              </a:ext>
            </a:extLst>
          </p:cNvPr>
          <p:cNvSpPr>
            <a:spLocks noGrp="1"/>
          </p:cNvSpPr>
          <p:nvPr>
            <p:ph idx="1"/>
          </p:nvPr>
        </p:nvSpPr>
        <p:spPr/>
        <p:txBody>
          <a:bodyPr>
            <a:normAutofit fontScale="92500" lnSpcReduction="10000"/>
          </a:bodyPr>
          <a:lstStyle/>
          <a:p>
            <a:r>
              <a:rPr lang="en-CA" b="1" dirty="0"/>
              <a:t>DDD: AF ROM &amp; PR ROM: </a:t>
            </a:r>
            <a:r>
              <a:rPr lang="en-CA" dirty="0"/>
              <a:t>either C/sp or L/sp may reveal reduced ROM. </a:t>
            </a:r>
          </a:p>
          <a:p>
            <a:r>
              <a:rPr lang="en-CA" dirty="0"/>
              <a:t>Stiffness is likely, P may not be present. The end feel is likely capsular in the affected areas. </a:t>
            </a:r>
          </a:p>
          <a:p>
            <a:r>
              <a:rPr lang="en-CA" b="1" dirty="0"/>
              <a:t>AR Isometric testing</a:t>
            </a:r>
            <a:r>
              <a:rPr lang="en-CA" dirty="0"/>
              <a:t>: may reveal weakness in affected muscles, depending on the stage of degeneration. </a:t>
            </a:r>
          </a:p>
          <a:p>
            <a:r>
              <a:rPr lang="en-CA" b="1" dirty="0"/>
              <a:t>Acute herniation: AF ROM &amp; PR ROM: </a:t>
            </a:r>
            <a:r>
              <a:rPr lang="en-CA" dirty="0"/>
              <a:t>either the C/sp or L/sp reveal ranges limited P and muscle spasm, passive range less so than active. </a:t>
            </a:r>
          </a:p>
          <a:p>
            <a:r>
              <a:rPr lang="en-CA" b="1" dirty="0"/>
              <a:t>Lumbar spine active free flexion </a:t>
            </a:r>
            <a:r>
              <a:rPr lang="en-CA" dirty="0"/>
              <a:t>may have a deviation to one side. Movement away from the painful side, vertebral joint derangement may be present. If the movement is towards the painful side, an entrapped or adhered nerve root may be present. Side bending away from the painful side increases the symptoms, the problem may be a disc herniation medial to the nerve root, or muscular or articular origin. If Side bending towards the painful side increases the symptoms, disc herniation is lateral to the nerve root or the lesion is inside the vertebral jts. </a:t>
            </a:r>
          </a:p>
          <a:p>
            <a:endParaRPr lang="en-CA" dirty="0"/>
          </a:p>
        </p:txBody>
      </p:sp>
    </p:spTree>
    <p:extLst>
      <p:ext uri="{BB962C8B-B14F-4D97-AF65-F5344CB8AC3E}">
        <p14:creationId xmlns:p14="http://schemas.microsoft.com/office/powerpoint/2010/main" val="1369537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0D745-1189-4744-A7B9-5807D4CE9D6D}"/>
              </a:ext>
            </a:extLst>
          </p:cNvPr>
          <p:cNvSpPr>
            <a:spLocks noGrp="1"/>
          </p:cNvSpPr>
          <p:nvPr>
            <p:ph type="title"/>
          </p:nvPr>
        </p:nvSpPr>
        <p:spPr/>
        <p:txBody>
          <a:bodyPr/>
          <a:lstStyle/>
          <a:p>
            <a:pPr algn="ctr"/>
            <a:r>
              <a:rPr lang="en-CA" dirty="0">
                <a:solidFill>
                  <a:schemeClr val="tx1"/>
                </a:solidFill>
              </a:rPr>
              <a:t>TESTING</a:t>
            </a:r>
            <a:br>
              <a:rPr lang="en-CA" dirty="0">
                <a:solidFill>
                  <a:schemeClr val="tx1"/>
                </a:solidFill>
              </a:rPr>
            </a:br>
            <a:r>
              <a:rPr lang="en-CA" dirty="0">
                <a:solidFill>
                  <a:schemeClr val="tx1"/>
                </a:solidFill>
              </a:rPr>
              <a:t>DDD &amp; ACUTE HERNIATION</a:t>
            </a:r>
            <a:endParaRPr lang="en-CA" dirty="0"/>
          </a:p>
        </p:txBody>
      </p:sp>
      <p:sp>
        <p:nvSpPr>
          <p:cNvPr id="3" name="Content Placeholder 2">
            <a:extLst>
              <a:ext uri="{FF2B5EF4-FFF2-40B4-BE49-F238E27FC236}">
                <a16:creationId xmlns:a16="http://schemas.microsoft.com/office/drawing/2014/main" id="{4825D004-5B45-4304-89F8-3F16F3F49019}"/>
              </a:ext>
            </a:extLst>
          </p:cNvPr>
          <p:cNvSpPr>
            <a:spLocks noGrp="1"/>
          </p:cNvSpPr>
          <p:nvPr>
            <p:ph idx="1"/>
          </p:nvPr>
        </p:nvSpPr>
        <p:spPr/>
        <p:txBody>
          <a:bodyPr>
            <a:normAutofit/>
          </a:bodyPr>
          <a:lstStyle/>
          <a:p>
            <a:r>
              <a:rPr lang="en-CA" sz="2000" b="1" u="sng" dirty="0"/>
              <a:t>Posterior or posterolateral herniation that are contained by the annular fibres</a:t>
            </a:r>
            <a:r>
              <a:rPr lang="en-CA" sz="2000" dirty="0"/>
              <a:t>: movements can reduce the symptoms; flexion is limited and symptoms peripheralize with movement; extension is also limited and symptoms centralize with movement. </a:t>
            </a:r>
          </a:p>
          <a:p>
            <a:r>
              <a:rPr lang="en-CA" sz="2000" b="1" u="sng" dirty="0"/>
              <a:t>Complete annular rupture and sequestrated nucleus</a:t>
            </a:r>
            <a:r>
              <a:rPr lang="en-CA" sz="2000" dirty="0"/>
              <a:t>: movements cannot relieve the symptoms as the hydrostatic disc mechanism is no longer intact. </a:t>
            </a:r>
          </a:p>
          <a:p>
            <a:r>
              <a:rPr lang="en-CA" sz="2000" b="1" dirty="0"/>
              <a:t>SOTS</a:t>
            </a:r>
            <a:r>
              <a:rPr lang="en-CA" sz="2000" dirty="0"/>
              <a:t>: Cervical disc herniation may give positive results with ULTT’s 1-4, Spurling's, Valsalva, Deep tendon reflex tests. </a:t>
            </a:r>
          </a:p>
          <a:p>
            <a:r>
              <a:rPr lang="en-CA" sz="2000" dirty="0"/>
              <a:t>Lumbar disc herniation may give positive results with Slump, Valsalva, Kemps, Kernig’s, Straight leg raise, and deep tendon reflex tests. </a:t>
            </a:r>
          </a:p>
        </p:txBody>
      </p:sp>
    </p:spTree>
    <p:extLst>
      <p:ext uri="{BB962C8B-B14F-4D97-AF65-F5344CB8AC3E}">
        <p14:creationId xmlns:p14="http://schemas.microsoft.com/office/powerpoint/2010/main" val="134553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73504-9A04-460A-850B-129637B0A4A2}"/>
              </a:ext>
            </a:extLst>
          </p:cNvPr>
          <p:cNvSpPr>
            <a:spLocks noGrp="1"/>
          </p:cNvSpPr>
          <p:nvPr>
            <p:ph type="title"/>
          </p:nvPr>
        </p:nvSpPr>
        <p:spPr/>
        <p:txBody>
          <a:bodyPr/>
          <a:lstStyle/>
          <a:p>
            <a:pPr algn="ctr"/>
            <a:r>
              <a:rPr lang="en-CA" dirty="0">
                <a:solidFill>
                  <a:schemeClr val="tx1"/>
                </a:solidFill>
              </a:rPr>
              <a:t>CONTRAINDICATIONS</a:t>
            </a:r>
          </a:p>
        </p:txBody>
      </p:sp>
      <p:sp>
        <p:nvSpPr>
          <p:cNvPr id="3" name="Content Placeholder 2">
            <a:extLst>
              <a:ext uri="{FF2B5EF4-FFF2-40B4-BE49-F238E27FC236}">
                <a16:creationId xmlns:a16="http://schemas.microsoft.com/office/drawing/2014/main" id="{A106E5E2-38FC-477C-9E6E-3873D86A61A8}"/>
              </a:ext>
            </a:extLst>
          </p:cNvPr>
          <p:cNvSpPr>
            <a:spLocks noGrp="1"/>
          </p:cNvSpPr>
          <p:nvPr>
            <p:ph idx="1"/>
          </p:nvPr>
        </p:nvSpPr>
        <p:spPr/>
        <p:txBody>
          <a:bodyPr/>
          <a:lstStyle/>
          <a:p>
            <a:r>
              <a:rPr lang="en-CA" dirty="0"/>
              <a:t>Tx is CI’d with saddle anesthesia and bladder weakness; this indicates herniation and compression of the fourth sacral nerve root, refer out for immediate medical attention. </a:t>
            </a:r>
          </a:p>
          <a:p>
            <a:r>
              <a:rPr lang="en-CA" dirty="0"/>
              <a:t>If no position can be found that relieve the P, TX is CI’d until the client is referred to a physician for assessment. </a:t>
            </a:r>
          </a:p>
          <a:p>
            <a:r>
              <a:rPr lang="en-CA" dirty="0"/>
              <a:t>Positions that aggravate symptoms are avoided.</a:t>
            </a:r>
          </a:p>
          <a:p>
            <a:r>
              <a:rPr lang="en-CA" dirty="0"/>
              <a:t>Do not mobilize hypermobile jts.</a:t>
            </a:r>
          </a:p>
          <a:p>
            <a:r>
              <a:rPr lang="en-CA" dirty="0"/>
              <a:t>Do not remove all protective spasming with acute disc lesions; spasm stabilizes the hypermobile segments. </a:t>
            </a:r>
          </a:p>
          <a:p>
            <a:r>
              <a:rPr lang="en-CA" dirty="0"/>
              <a:t>Pressure and direction of techniques are modified and deep or longitudinal techniques are not used on areas of mm atrophy. </a:t>
            </a:r>
          </a:p>
        </p:txBody>
      </p:sp>
    </p:spTree>
    <p:extLst>
      <p:ext uri="{BB962C8B-B14F-4D97-AF65-F5344CB8AC3E}">
        <p14:creationId xmlns:p14="http://schemas.microsoft.com/office/powerpoint/2010/main" val="2306893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63F48-14E0-4439-B727-28D639245420}"/>
              </a:ext>
            </a:extLst>
          </p:cNvPr>
          <p:cNvSpPr>
            <a:spLocks noGrp="1"/>
          </p:cNvSpPr>
          <p:nvPr>
            <p:ph type="title"/>
          </p:nvPr>
        </p:nvSpPr>
        <p:spPr/>
        <p:txBody>
          <a:bodyPr/>
          <a:lstStyle/>
          <a:p>
            <a:pPr algn="ctr"/>
            <a:r>
              <a:rPr lang="en-CA" dirty="0">
                <a:solidFill>
                  <a:schemeClr val="tx1"/>
                </a:solidFill>
              </a:rPr>
              <a:t>TREATMENT DDD of the C/sp and L/sp</a:t>
            </a:r>
          </a:p>
        </p:txBody>
      </p:sp>
      <p:sp>
        <p:nvSpPr>
          <p:cNvPr id="3" name="Content Placeholder 2">
            <a:extLst>
              <a:ext uri="{FF2B5EF4-FFF2-40B4-BE49-F238E27FC236}">
                <a16:creationId xmlns:a16="http://schemas.microsoft.com/office/drawing/2014/main" id="{4B0E231D-6277-4F90-B8EB-06E86AC82B24}"/>
              </a:ext>
            </a:extLst>
          </p:cNvPr>
          <p:cNvSpPr>
            <a:spLocks noGrp="1"/>
          </p:cNvSpPr>
          <p:nvPr>
            <p:ph idx="1"/>
          </p:nvPr>
        </p:nvSpPr>
        <p:spPr/>
        <p:txBody>
          <a:bodyPr>
            <a:normAutofit lnSpcReduction="10000"/>
          </a:bodyPr>
          <a:lstStyle/>
          <a:p>
            <a:r>
              <a:rPr lang="en-CA" sz="2000" b="1" u="sng" dirty="0"/>
              <a:t>Positioning</a:t>
            </a:r>
            <a:r>
              <a:rPr lang="en-CA" sz="2000" dirty="0"/>
              <a:t>: Prone, supine, and side lying  are all indicated. The treatment is in the context of a relaxation massage.</a:t>
            </a:r>
          </a:p>
          <a:p>
            <a:r>
              <a:rPr lang="en-CA" sz="2000" b="1" u="sng" dirty="0"/>
              <a:t>Hydro:</a:t>
            </a:r>
            <a:r>
              <a:rPr lang="en-CA" sz="2000" dirty="0"/>
              <a:t> Heat</a:t>
            </a:r>
          </a:p>
          <a:p>
            <a:r>
              <a:rPr lang="en-CA" sz="2000" u="sng" dirty="0"/>
              <a:t>DDD for the C/Sp</a:t>
            </a:r>
            <a:r>
              <a:rPr lang="en-CA" sz="2000" dirty="0"/>
              <a:t>, Treat compensatory structures, DDB</a:t>
            </a:r>
          </a:p>
          <a:p>
            <a:r>
              <a:rPr lang="en-CA" sz="2000" dirty="0"/>
              <a:t>Fascial techniques, GSM, TP work, Joint play.</a:t>
            </a:r>
          </a:p>
          <a:p>
            <a:r>
              <a:rPr lang="en-CA" sz="2000" dirty="0"/>
              <a:t>Shortened sub occipitals and posterior cervical muscles are tx’d with GTO.</a:t>
            </a:r>
          </a:p>
          <a:p>
            <a:r>
              <a:rPr lang="en-CA" sz="2000" u="sng" dirty="0"/>
              <a:t>DDD for the L/Sp</a:t>
            </a:r>
            <a:r>
              <a:rPr lang="en-CA" sz="2000" dirty="0"/>
              <a:t>, Treat compensatory structures, DDB</a:t>
            </a:r>
          </a:p>
          <a:p>
            <a:r>
              <a:rPr lang="en-CA" sz="2000" dirty="0"/>
              <a:t>Facial, GSM, TP’s, Joint play.</a:t>
            </a:r>
          </a:p>
          <a:p>
            <a:r>
              <a:rPr lang="en-CA" sz="2000" dirty="0"/>
              <a:t>Passive stretching, specific to hip flexors. </a:t>
            </a:r>
          </a:p>
        </p:txBody>
      </p:sp>
    </p:spTree>
    <p:extLst>
      <p:ext uri="{BB962C8B-B14F-4D97-AF65-F5344CB8AC3E}">
        <p14:creationId xmlns:p14="http://schemas.microsoft.com/office/powerpoint/2010/main" val="2389217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25885-B793-4001-B205-4242D96524D1}"/>
              </a:ext>
            </a:extLst>
          </p:cNvPr>
          <p:cNvSpPr>
            <a:spLocks noGrp="1"/>
          </p:cNvSpPr>
          <p:nvPr>
            <p:ph type="title"/>
          </p:nvPr>
        </p:nvSpPr>
        <p:spPr/>
        <p:txBody>
          <a:bodyPr/>
          <a:lstStyle/>
          <a:p>
            <a:pPr algn="ctr"/>
            <a:r>
              <a:rPr lang="en-CA" dirty="0">
                <a:solidFill>
                  <a:schemeClr val="tx1"/>
                </a:solidFill>
              </a:rPr>
              <a:t>SELF-CARE FOR DDD OF THE C/SP AND L/SP</a:t>
            </a:r>
          </a:p>
        </p:txBody>
      </p:sp>
      <p:sp>
        <p:nvSpPr>
          <p:cNvPr id="3" name="Content Placeholder 2">
            <a:extLst>
              <a:ext uri="{FF2B5EF4-FFF2-40B4-BE49-F238E27FC236}">
                <a16:creationId xmlns:a16="http://schemas.microsoft.com/office/drawing/2014/main" id="{7DA90C44-3D35-439D-AF48-19D75800034B}"/>
              </a:ext>
            </a:extLst>
          </p:cNvPr>
          <p:cNvSpPr>
            <a:spLocks noGrp="1"/>
          </p:cNvSpPr>
          <p:nvPr>
            <p:ph idx="1"/>
          </p:nvPr>
        </p:nvSpPr>
        <p:spPr/>
        <p:txBody>
          <a:bodyPr>
            <a:normAutofit fontScale="92500"/>
          </a:bodyPr>
          <a:lstStyle/>
          <a:p>
            <a:r>
              <a:rPr lang="en-CA" dirty="0"/>
              <a:t>Heat is used on the shortened tissues.</a:t>
            </a:r>
          </a:p>
          <a:p>
            <a:r>
              <a:rPr lang="en-CA" dirty="0"/>
              <a:t>Self massage is useful for hypertonic areas.  DDB is encouraged for P management. </a:t>
            </a:r>
          </a:p>
          <a:p>
            <a:r>
              <a:rPr lang="en-CA" dirty="0"/>
              <a:t>Pain free ROM is maintained. Stretching of specific shortened muscles is followed by isometric strengthening of weaker muscles. Spine extension exercises.</a:t>
            </a:r>
          </a:p>
          <a:p>
            <a:r>
              <a:rPr lang="en-CA" dirty="0"/>
              <a:t>C/sp, passive positional traction of the cervical spine is used to relieve P. This term is also called unloading the spine. The supine client rests the head on a small towel roll, positioning the neck in flexion and side bending away from the painful side.</a:t>
            </a:r>
          </a:p>
          <a:p>
            <a:r>
              <a:rPr lang="en-CA" dirty="0"/>
              <a:t>L/sp, positional traction is achieved by lying prone on a kitchen or dining room table so the pelvis and legs hang over the end of the table. The hips and knees are in flexion, the feet do not touch the ground. Unloading of the spine is also achieved with swimming. </a:t>
            </a:r>
          </a:p>
          <a:p>
            <a:endParaRPr lang="en-CA" dirty="0"/>
          </a:p>
        </p:txBody>
      </p:sp>
    </p:spTree>
    <p:extLst>
      <p:ext uri="{BB962C8B-B14F-4D97-AF65-F5344CB8AC3E}">
        <p14:creationId xmlns:p14="http://schemas.microsoft.com/office/powerpoint/2010/main" val="522923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A9F59-EA79-477D-80EE-0122CB2FAFB7}"/>
              </a:ext>
            </a:extLst>
          </p:cNvPr>
          <p:cNvSpPr>
            <a:spLocks noGrp="1"/>
          </p:cNvSpPr>
          <p:nvPr>
            <p:ph type="title"/>
          </p:nvPr>
        </p:nvSpPr>
        <p:spPr/>
        <p:txBody>
          <a:bodyPr/>
          <a:lstStyle/>
          <a:p>
            <a:pPr algn="ctr"/>
            <a:r>
              <a:rPr lang="en-CA" dirty="0">
                <a:solidFill>
                  <a:schemeClr val="tx1"/>
                </a:solidFill>
              </a:rPr>
              <a:t>TREATMENT FOR ACUTE HERNIATION</a:t>
            </a:r>
          </a:p>
        </p:txBody>
      </p:sp>
      <p:sp>
        <p:nvSpPr>
          <p:cNvPr id="3" name="Content Placeholder 2">
            <a:extLst>
              <a:ext uri="{FF2B5EF4-FFF2-40B4-BE49-F238E27FC236}">
                <a16:creationId xmlns:a16="http://schemas.microsoft.com/office/drawing/2014/main" id="{5EF46633-753B-42E4-AFE0-11E6614FA840}"/>
              </a:ext>
            </a:extLst>
          </p:cNvPr>
          <p:cNvSpPr>
            <a:spLocks noGrp="1"/>
          </p:cNvSpPr>
          <p:nvPr>
            <p:ph idx="1"/>
          </p:nvPr>
        </p:nvSpPr>
        <p:spPr/>
        <p:txBody>
          <a:bodyPr/>
          <a:lstStyle/>
          <a:p>
            <a:r>
              <a:rPr lang="en-CA" b="1" u="sng" dirty="0"/>
              <a:t>Positioning</a:t>
            </a:r>
            <a:r>
              <a:rPr lang="en-CA" dirty="0"/>
              <a:t>: Prone, side lying, or supine. Passive positioning and the location of the pillows is crucial to the acute treatment, and is most comfortable. </a:t>
            </a:r>
          </a:p>
          <a:p>
            <a:r>
              <a:rPr lang="en-CA" dirty="0"/>
              <a:t>The treatment is in the context of a relaxation massage.</a:t>
            </a:r>
          </a:p>
          <a:p>
            <a:r>
              <a:rPr lang="en-CA" b="1" u="sng" dirty="0"/>
              <a:t>Hydro</a:t>
            </a:r>
            <a:r>
              <a:rPr lang="en-CA" dirty="0"/>
              <a:t>: Ice</a:t>
            </a:r>
          </a:p>
          <a:p>
            <a:r>
              <a:rPr lang="en-CA" dirty="0"/>
              <a:t>Posterior lumbar protrusion: Supine position lumbar extension is most comfortable; the legs are extended with no pillow under the knees. The prone position the lumbar spine is extended with no pillow.</a:t>
            </a:r>
          </a:p>
          <a:p>
            <a:r>
              <a:rPr lang="en-CA" dirty="0"/>
              <a:t>Cervical protrusion: A small towel roll under the neck whole the client is supine maintains a cervical lordosis. The neck is kept in alignment using a face cradle in prone position. In the side lying position, pillows are place under the head so the cervical spine is in alignment. </a:t>
            </a:r>
          </a:p>
          <a:p>
            <a:endParaRPr lang="en-CA" dirty="0"/>
          </a:p>
          <a:p>
            <a:endParaRPr lang="en-CA" dirty="0"/>
          </a:p>
        </p:txBody>
      </p:sp>
    </p:spTree>
    <p:extLst>
      <p:ext uri="{BB962C8B-B14F-4D97-AF65-F5344CB8AC3E}">
        <p14:creationId xmlns:p14="http://schemas.microsoft.com/office/powerpoint/2010/main" val="2480602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35268-67FC-456B-92D6-35D59D4981A8}"/>
              </a:ext>
            </a:extLst>
          </p:cNvPr>
          <p:cNvSpPr>
            <a:spLocks noGrp="1"/>
          </p:cNvSpPr>
          <p:nvPr>
            <p:ph type="title"/>
          </p:nvPr>
        </p:nvSpPr>
        <p:spPr/>
        <p:txBody>
          <a:bodyPr/>
          <a:lstStyle/>
          <a:p>
            <a:pPr algn="ctr"/>
            <a:r>
              <a:rPr lang="en-CA" dirty="0">
                <a:solidFill>
                  <a:schemeClr val="tx1"/>
                </a:solidFill>
              </a:rPr>
              <a:t>TREATMENT FOR ACUTE HERNIATION</a:t>
            </a:r>
            <a:endParaRPr lang="en-CA" dirty="0"/>
          </a:p>
        </p:txBody>
      </p:sp>
      <p:sp>
        <p:nvSpPr>
          <p:cNvPr id="3" name="Content Placeholder 2">
            <a:extLst>
              <a:ext uri="{FF2B5EF4-FFF2-40B4-BE49-F238E27FC236}">
                <a16:creationId xmlns:a16="http://schemas.microsoft.com/office/drawing/2014/main" id="{97961016-DF11-4F45-A94D-0294311F1A8B}"/>
              </a:ext>
            </a:extLst>
          </p:cNvPr>
          <p:cNvSpPr>
            <a:spLocks noGrp="1"/>
          </p:cNvSpPr>
          <p:nvPr>
            <p:ph idx="1"/>
          </p:nvPr>
        </p:nvSpPr>
        <p:spPr/>
        <p:txBody>
          <a:bodyPr>
            <a:normAutofit fontScale="92500" lnSpcReduction="10000"/>
          </a:bodyPr>
          <a:lstStyle/>
          <a:p>
            <a:r>
              <a:rPr lang="en-CA" sz="2400" b="1" dirty="0"/>
              <a:t>Lumbar anterior protrusion: </a:t>
            </a:r>
            <a:r>
              <a:rPr lang="en-CA" sz="2400" dirty="0"/>
              <a:t>The supine position of the lumbar spine is flexed with pillows under the knee’s. The prone position the lumbar spine is maintained in flexion with an abdominal pillow. </a:t>
            </a:r>
          </a:p>
          <a:p>
            <a:r>
              <a:rPr lang="en-CA" sz="2400" b="1" dirty="0"/>
              <a:t>Cervical anterior protrusion</a:t>
            </a:r>
            <a:r>
              <a:rPr lang="en-CA" sz="2400" dirty="0"/>
              <a:t>: Is flexed with a pillow under the head. Pillowing under the thorax maintains cervical flexion.</a:t>
            </a:r>
          </a:p>
          <a:p>
            <a:r>
              <a:rPr lang="en-CA" sz="2400" dirty="0"/>
              <a:t>Treat compensatory structures, DDB</a:t>
            </a:r>
          </a:p>
          <a:p>
            <a:r>
              <a:rPr lang="en-CA" sz="2400" dirty="0"/>
              <a:t>MLD, GSM, gentle fascial techniques on shortened fascia. TP’s are tx’d with mm stripping and ischemic compressions. </a:t>
            </a:r>
          </a:p>
          <a:p>
            <a:r>
              <a:rPr lang="en-CA" sz="2400" dirty="0"/>
              <a:t>Gentle long axis tractions. </a:t>
            </a:r>
          </a:p>
          <a:p>
            <a:endParaRPr lang="en-CA" dirty="0"/>
          </a:p>
          <a:p>
            <a:endParaRPr lang="en-CA" dirty="0"/>
          </a:p>
        </p:txBody>
      </p:sp>
    </p:spTree>
    <p:extLst>
      <p:ext uri="{BB962C8B-B14F-4D97-AF65-F5344CB8AC3E}">
        <p14:creationId xmlns:p14="http://schemas.microsoft.com/office/powerpoint/2010/main" val="3002067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1FDA2-84F5-457A-BBF0-9D7BFA8D8E6D}"/>
              </a:ext>
            </a:extLst>
          </p:cNvPr>
          <p:cNvSpPr>
            <a:spLocks noGrp="1"/>
          </p:cNvSpPr>
          <p:nvPr>
            <p:ph type="title"/>
          </p:nvPr>
        </p:nvSpPr>
        <p:spPr/>
        <p:txBody>
          <a:bodyPr/>
          <a:lstStyle/>
          <a:p>
            <a:pPr algn="ctr"/>
            <a:r>
              <a:rPr lang="en-CA" dirty="0">
                <a:solidFill>
                  <a:schemeClr val="tx1"/>
                </a:solidFill>
              </a:rPr>
              <a:t>SELF-CARE ACUTE HERNIATION</a:t>
            </a:r>
          </a:p>
        </p:txBody>
      </p:sp>
      <p:sp>
        <p:nvSpPr>
          <p:cNvPr id="3" name="Content Placeholder 2">
            <a:extLst>
              <a:ext uri="{FF2B5EF4-FFF2-40B4-BE49-F238E27FC236}">
                <a16:creationId xmlns:a16="http://schemas.microsoft.com/office/drawing/2014/main" id="{D9EF2C6A-C29E-4C83-BC11-CB33F2D29DC3}"/>
              </a:ext>
            </a:extLst>
          </p:cNvPr>
          <p:cNvSpPr>
            <a:spLocks noGrp="1"/>
          </p:cNvSpPr>
          <p:nvPr>
            <p:ph idx="1"/>
          </p:nvPr>
        </p:nvSpPr>
        <p:spPr/>
        <p:txBody>
          <a:bodyPr>
            <a:normAutofit fontScale="85000" lnSpcReduction="20000"/>
          </a:bodyPr>
          <a:lstStyle/>
          <a:p>
            <a:r>
              <a:rPr lang="en-CA" dirty="0"/>
              <a:t>Periods of rest in a pain-reduced position interspersed with slow, controlled pain-reduced movement are indicated. </a:t>
            </a:r>
          </a:p>
          <a:p>
            <a:r>
              <a:rPr lang="en-CA" dirty="0"/>
              <a:t>The client is taught to find a pain reduced position, whether standing, sitting or lying. </a:t>
            </a:r>
          </a:p>
          <a:p>
            <a:r>
              <a:rPr lang="en-CA" dirty="0"/>
              <a:t>Hydrotherapy application is cold to reduce P and spasm. Stress reduction, DB and self massage.</a:t>
            </a:r>
          </a:p>
          <a:p>
            <a:r>
              <a:rPr lang="en-CA" dirty="0"/>
              <a:t>Self traction mentioned in the DDD section is implemented as long as symptoms are reduced. </a:t>
            </a:r>
          </a:p>
          <a:p>
            <a:r>
              <a:rPr lang="en-CA" dirty="0"/>
              <a:t>Gentle pain free strengthening exercises are introduced. </a:t>
            </a:r>
          </a:p>
          <a:p>
            <a:r>
              <a:rPr lang="en-CA" dirty="0"/>
              <a:t>Anterior and Posterior pelvic tilts.</a:t>
            </a:r>
          </a:p>
          <a:p>
            <a:r>
              <a:rPr lang="en-CA" dirty="0"/>
              <a:t>Back extension strengthening exercises while laying prone. </a:t>
            </a:r>
          </a:p>
          <a:p>
            <a:r>
              <a:rPr lang="en-CA" dirty="0"/>
              <a:t>Correct lifting procedures and correct posture during activities of daily living. </a:t>
            </a:r>
          </a:p>
          <a:p>
            <a:r>
              <a:rPr lang="en-CA" dirty="0"/>
              <a:t>Postural awareness exercises. </a:t>
            </a:r>
          </a:p>
          <a:p>
            <a:r>
              <a:rPr lang="en-CA" dirty="0"/>
              <a:t>Refer out to their physician if the symptoms become worse. Physiotherapy and chiropractic care can also help with managing the symptoms. </a:t>
            </a:r>
          </a:p>
        </p:txBody>
      </p:sp>
    </p:spTree>
    <p:extLst>
      <p:ext uri="{BB962C8B-B14F-4D97-AF65-F5344CB8AC3E}">
        <p14:creationId xmlns:p14="http://schemas.microsoft.com/office/powerpoint/2010/main" val="2190352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31C72-2A2B-4DA0-BD0E-933E19D6F87F}"/>
              </a:ext>
            </a:extLst>
          </p:cNvPr>
          <p:cNvSpPr>
            <a:spLocks noGrp="1"/>
          </p:cNvSpPr>
          <p:nvPr>
            <p:ph type="title"/>
          </p:nvPr>
        </p:nvSpPr>
        <p:spPr/>
        <p:txBody>
          <a:bodyPr/>
          <a:lstStyle/>
          <a:p>
            <a:pPr algn="ctr"/>
            <a:r>
              <a:rPr lang="en-CA" dirty="0">
                <a:solidFill>
                  <a:schemeClr val="tx1"/>
                </a:solidFill>
              </a:rPr>
              <a:t>TREATMENT FREQUENCY AND EXPECTED OUTCOME</a:t>
            </a:r>
          </a:p>
        </p:txBody>
      </p:sp>
      <p:sp>
        <p:nvSpPr>
          <p:cNvPr id="3" name="Content Placeholder 2">
            <a:extLst>
              <a:ext uri="{FF2B5EF4-FFF2-40B4-BE49-F238E27FC236}">
                <a16:creationId xmlns:a16="http://schemas.microsoft.com/office/drawing/2014/main" id="{EEAF4012-0FA8-49DF-A8C8-E23E8C8A7FA6}"/>
              </a:ext>
            </a:extLst>
          </p:cNvPr>
          <p:cNvSpPr>
            <a:spLocks noGrp="1"/>
          </p:cNvSpPr>
          <p:nvPr>
            <p:ph idx="1"/>
          </p:nvPr>
        </p:nvSpPr>
        <p:spPr/>
        <p:txBody>
          <a:bodyPr>
            <a:normAutofit fontScale="92500"/>
          </a:bodyPr>
          <a:lstStyle/>
          <a:p>
            <a:r>
              <a:rPr lang="en-CA" sz="2400" dirty="0"/>
              <a:t>Treatment frequency for DDD and acute herniation 2x/week for 3 weeks, followed by re-assessment. 1x/week for a month.</a:t>
            </a:r>
          </a:p>
          <a:p>
            <a:r>
              <a:rPr lang="en-CA" sz="2400" dirty="0"/>
              <a:t>The prognosis for C/sp DDD is better if the symptoms are of recent and sudden onset. The lumbar spine is similar. </a:t>
            </a:r>
          </a:p>
          <a:p>
            <a:r>
              <a:rPr lang="en-CA" sz="2400" dirty="0"/>
              <a:t>The prognosis for acute herniation symptoms in the cervical spine is good. The most severe symptoms may diminish in a few days with full healing taking up 2-6 months. The lumbar spine can take up to 8 weeks to heal in most cases. </a:t>
            </a:r>
          </a:p>
          <a:p>
            <a:r>
              <a:rPr lang="en-CA" sz="2400" dirty="0">
                <a:solidFill>
                  <a:srgbClr val="FF0000"/>
                </a:solidFill>
              </a:rPr>
              <a:t>**</a:t>
            </a:r>
            <a:r>
              <a:rPr lang="en-CA" sz="2400" u="sng" dirty="0">
                <a:solidFill>
                  <a:srgbClr val="FF0000"/>
                </a:solidFill>
              </a:rPr>
              <a:t>Please read McKenzie Exercises on Pg.635</a:t>
            </a:r>
          </a:p>
        </p:txBody>
      </p:sp>
    </p:spTree>
    <p:extLst>
      <p:ext uri="{BB962C8B-B14F-4D97-AF65-F5344CB8AC3E}">
        <p14:creationId xmlns:p14="http://schemas.microsoft.com/office/powerpoint/2010/main" val="2001598351"/>
      </p:ext>
    </p:extLst>
  </p:cSld>
  <p:clrMapOvr>
    <a:masterClrMapping/>
  </p:clrMapOvr>
</p:sld>
</file>

<file path=ppt/theme/theme1.xml><?xml version="1.0" encoding="utf-8"?>
<a:theme xmlns:a="http://schemas.openxmlformats.org/drawingml/2006/main" name="Fac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4404</TotalTime>
  <Words>2814</Words>
  <Application>Microsoft Office PowerPoint</Application>
  <PresentationFormat>Widescreen</PresentationFormat>
  <Paragraphs>137</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Trebuchet MS</vt:lpstr>
      <vt:lpstr>Wingdings 3</vt:lpstr>
      <vt:lpstr>Facet</vt:lpstr>
      <vt:lpstr>DEGENERATIVE DISC DISEASE</vt:lpstr>
      <vt:lpstr>DEGENERATIVE DISC DISEASE</vt:lpstr>
      <vt:lpstr>DEGENERATIVE DISC DISEASE</vt:lpstr>
      <vt:lpstr>DEGENERATION OF THE DISC</vt:lpstr>
      <vt:lpstr>ACUTE INJURIES TO THE DISC</vt:lpstr>
      <vt:lpstr>ACUTE INJURIES TO THE DISC</vt:lpstr>
      <vt:lpstr>ACUTE INJURIES TO THE DISC</vt:lpstr>
      <vt:lpstr>OTHER TERMS THAT ARE USED WITH DDD</vt:lpstr>
      <vt:lpstr>CAUSE OF DDD</vt:lpstr>
      <vt:lpstr>MEDICAL TX OF DISC INJURY</vt:lpstr>
      <vt:lpstr>STAGES OF DEGENERATION</vt:lpstr>
      <vt:lpstr>SYMPTOM PICTURE OF ACUTE DISC HERNIATION</vt:lpstr>
      <vt:lpstr>NEUROLOGICAL SIGNS OF HERNIATION</vt:lpstr>
      <vt:lpstr>HOW HERNIATION POSITION AFFECTS THE SYMPTOM PICTURE</vt:lpstr>
      <vt:lpstr>HOW HERNIATION POSITION AFFECTS THE SYMPTOM PICTURE</vt:lpstr>
      <vt:lpstr>TESTING DDD &amp; ACUTE HERNIATION</vt:lpstr>
      <vt:lpstr>TESTING DDD &amp; ACUTE HERNIATION</vt:lpstr>
      <vt:lpstr>CONTRAINDICATIONS</vt:lpstr>
      <vt:lpstr>TREATMENT DDD of the C/sp and L/sp</vt:lpstr>
      <vt:lpstr>SELF-CARE FOR DDD OF THE C/SP AND L/SP</vt:lpstr>
      <vt:lpstr>TREATMENT FOR ACUTE HERNIATION</vt:lpstr>
      <vt:lpstr>TREATMENT FOR ACUTE HERNIATION</vt:lpstr>
      <vt:lpstr>SELF-CARE ACUTE HERNIATION</vt:lpstr>
      <vt:lpstr>TREATMENT FREQUENCY AND EXPECTED OUTCOME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DEGENERATIVE DISC DISEASE</dc:title>
  <dc:creator>Amber Owusu</dc:creator>
  <cp:lastModifiedBy>Amber Owusu</cp:lastModifiedBy>
  <cp:revision>55</cp:revision>
  <dcterms:created xsi:type="dcterms:W3CDTF">2018-07-06T01:58:57Z</dcterms:created>
  <dcterms:modified xsi:type="dcterms:W3CDTF">2018-07-09T03:23:06Z</dcterms:modified>
</cp:coreProperties>
</file>