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1" roundtripDataSignature="AMtx7mjrDZWoJSl69pcJNAEFj8zmi1U8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customschemas.google.com/relationships/presentationmetadata" Target="metadata"/><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28"/>
          <p:cNvGrpSpPr/>
          <p:nvPr/>
        </p:nvGrpSpPr>
        <p:grpSpPr>
          <a:xfrm>
            <a:off x="0" y="-8467"/>
            <a:ext cx="12192000" cy="6866467"/>
            <a:chOff x="0" y="-8467"/>
            <a:chExt cx="12192000" cy="6866467"/>
          </a:xfrm>
        </p:grpSpPr>
        <p:cxnSp>
          <p:nvCxnSpPr>
            <p:cNvPr id="24" name="Google Shape;24;p28"/>
            <p:cNvCxnSpPr/>
            <p:nvPr/>
          </p:nvCxnSpPr>
          <p:spPr>
            <a:xfrm>
              <a:off x="9371012" y="0"/>
              <a:ext cx="1219200" cy="6858000"/>
            </a:xfrm>
            <a:prstGeom prst="straightConnector1">
              <a:avLst/>
            </a:prstGeom>
            <a:noFill/>
            <a:ln cap="flat" cmpd="sng" w="9525">
              <a:solidFill>
                <a:schemeClr val="accent1">
                  <a:alpha val="69803"/>
                </a:schemeClr>
              </a:solidFill>
              <a:prstDash val="solid"/>
              <a:round/>
              <a:headEnd len="sm" w="sm" type="none"/>
              <a:tailEnd len="sm" w="sm" type="none"/>
            </a:ln>
          </p:spPr>
        </p:cxnSp>
        <p:cxnSp>
          <p:nvCxnSpPr>
            <p:cNvPr id="25" name="Google Shape;25;p28"/>
            <p:cNvCxnSpPr/>
            <p:nvPr/>
          </p:nvCxnSpPr>
          <p:spPr>
            <a:xfrm flipH="1">
              <a:off x="7425267" y="3681413"/>
              <a:ext cx="4763558" cy="3176587"/>
            </a:xfrm>
            <a:prstGeom prst="straightConnector1">
              <a:avLst/>
            </a:prstGeom>
            <a:noFill/>
            <a:ln cap="flat" cmpd="sng" w="9525">
              <a:solidFill>
                <a:schemeClr val="accent1">
                  <a:alpha val="69803"/>
                </a:schemeClr>
              </a:solidFill>
              <a:prstDash val="solid"/>
              <a:round/>
              <a:headEnd len="sm" w="sm" type="none"/>
              <a:tailEnd len="sm" w="sm" type="none"/>
            </a:ln>
          </p:spPr>
        </p:cxnSp>
        <p:sp>
          <p:nvSpPr>
            <p:cNvPr id="26" name="Google Shape;26;p2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27" name="Google Shape;27;p2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28"/>
            <p:cNvSpPr/>
            <p:nvPr/>
          </p:nvSpPr>
          <p:spPr>
            <a:xfrm>
              <a:off x="8932333" y="3048000"/>
              <a:ext cx="3259667" cy="3810000"/>
            </a:xfrm>
            <a:prstGeom prst="triangle">
              <a:avLst>
                <a:gd fmla="val 100000" name="adj"/>
              </a:avLst>
            </a:prstGeom>
            <a:solidFill>
              <a:schemeClr val="accent1">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EA3C9E">
                <a:alpha val="49803"/>
              </a:srgbClr>
            </a:solidFill>
            <a:ln>
              <a:noFill/>
            </a:ln>
          </p:spPr>
        </p:sp>
        <p:sp>
          <p:nvSpPr>
            <p:cNvPr id="30" name="Google Shape;30;p2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EA3C9E">
                <a:alpha val="69803"/>
              </a:srgbClr>
            </a:solidFill>
            <a:ln>
              <a:noFill/>
            </a:ln>
          </p:spPr>
        </p:sp>
        <p:sp>
          <p:nvSpPr>
            <p:cNvPr id="31" name="Google Shape;31;p2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B2126C">
                <a:alpha val="80000"/>
              </a:srgbClr>
            </a:solidFill>
            <a:ln>
              <a:noFill/>
            </a:ln>
          </p:spPr>
        </p:sp>
        <p:sp>
          <p:nvSpPr>
            <p:cNvPr id="32" name="Google Shape;32;p28"/>
            <p:cNvSpPr/>
            <p:nvPr/>
          </p:nvSpPr>
          <p:spPr>
            <a:xfrm>
              <a:off x="10371666" y="3589867"/>
              <a:ext cx="1817159" cy="3268133"/>
            </a:xfrm>
            <a:prstGeom prst="triangle">
              <a:avLst>
                <a:gd fmla="val 100000" name="adj"/>
              </a:avLst>
            </a:prstGeom>
            <a:solidFill>
              <a:srgbClr val="B2126C">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8"/>
            <p:cNvSpPr/>
            <p:nvPr/>
          </p:nvSpPr>
          <p:spPr>
            <a:xfrm rot="10800000">
              <a:off x="0" y="0"/>
              <a:ext cx="842596" cy="5666154"/>
            </a:xfrm>
            <a:prstGeom prst="triangle">
              <a:avLst>
                <a:gd fmla="val 100000" name="adj"/>
              </a:avLst>
            </a:prstGeom>
            <a:solidFill>
              <a:srgbClr val="EA3C9E">
                <a:alpha val="6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8"/>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rgbClr val="EA3C9E"/>
              </a:buClr>
              <a:buSzPts val="5400"/>
              <a:buFont typeface="Trebuchet MS"/>
              <a:buNone/>
              <a:defRPr sz="5400">
                <a:solidFill>
                  <a:srgbClr val="EA3C9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8"/>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36" name="Google Shape;36;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2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EA3C9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2" name="Google Shape;42;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3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EA3C9E"/>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0"/>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8" name="Google Shape;48;p30"/>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9" name="Google Shape;49;p30"/>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50" name="Google Shape;50;p30"/>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1" name="Google Shape;51;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3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EA3C9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1"/>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7" name="Google Shape;57;p31"/>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8" name="Google Shape;58;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 name="Shape 61"/>
        <p:cNvGrpSpPr/>
        <p:nvPr/>
      </p:nvGrpSpPr>
      <p:grpSpPr>
        <a:xfrm>
          <a:off x="0" y="0"/>
          <a:ext cx="0" cy="0"/>
          <a:chOff x="0" y="0"/>
          <a:chExt cx="0" cy="0"/>
        </a:xfrm>
      </p:grpSpPr>
      <p:sp>
        <p:nvSpPr>
          <p:cNvPr id="62" name="Google Shape;62;p32"/>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EA3C9E"/>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2"/>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64" name="Google Shape;64;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3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EA3C9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3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35"/>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EA3C9E"/>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5"/>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9" name="Google Shape;79;p35"/>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80" name="Google Shape;80;p3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36"/>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EA3C9E"/>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6"/>
          <p:cNvSpPr/>
          <p:nvPr>
            <p:ph idx="2" type="pic"/>
          </p:nvPr>
        </p:nvSpPr>
        <p:spPr>
          <a:xfrm>
            <a:off x="677334" y="609600"/>
            <a:ext cx="8596668" cy="3845718"/>
          </a:xfrm>
          <a:prstGeom prst="rect">
            <a:avLst/>
          </a:prstGeom>
          <a:noFill/>
          <a:ln>
            <a:noFill/>
          </a:ln>
        </p:spPr>
      </p:sp>
      <p:sp>
        <p:nvSpPr>
          <p:cNvPr id="86" name="Google Shape;86;p36"/>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7" name="Google Shape;87;p3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sp>
        <p:nvSpPr>
          <p:cNvPr id="91" name="Google Shape;91;p37"/>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EA3C9E"/>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7"/>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93" name="Google Shape;93;p3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6" name="Shape 96"/>
        <p:cNvGrpSpPr/>
        <p:nvPr/>
      </p:nvGrpSpPr>
      <p:grpSpPr>
        <a:xfrm>
          <a:off x="0" y="0"/>
          <a:ext cx="0" cy="0"/>
          <a:chOff x="0" y="0"/>
          <a:chExt cx="0" cy="0"/>
        </a:xfrm>
      </p:grpSpPr>
      <p:sp>
        <p:nvSpPr>
          <p:cNvPr id="97" name="Google Shape;97;p38"/>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EA3C9E"/>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8"/>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99" name="Google Shape;99;p38"/>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0" name="Google Shape;100;p3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103" name="Google Shape;103;p38"/>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CA" sz="8000" u="none" cap="none" strike="noStrike">
                <a:solidFill>
                  <a:schemeClr val="accent1"/>
                </a:solidFill>
                <a:latin typeface="Arial"/>
                <a:ea typeface="Arial"/>
                <a:cs typeface="Arial"/>
                <a:sym typeface="Arial"/>
              </a:rPr>
              <a:t>“</a:t>
            </a:r>
            <a:endParaRPr/>
          </a:p>
        </p:txBody>
      </p:sp>
      <p:sp>
        <p:nvSpPr>
          <p:cNvPr id="104" name="Google Shape;104;p38"/>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CA" sz="8000" u="none" cap="none" strike="noStrik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sp>
        <p:nvSpPr>
          <p:cNvPr id="106" name="Google Shape;106;p39"/>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EA3C9E"/>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39"/>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8" name="Google Shape;108;p3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1" name="Shape 111"/>
        <p:cNvGrpSpPr/>
        <p:nvPr/>
      </p:nvGrpSpPr>
      <p:grpSpPr>
        <a:xfrm>
          <a:off x="0" y="0"/>
          <a:ext cx="0" cy="0"/>
          <a:chOff x="0" y="0"/>
          <a:chExt cx="0" cy="0"/>
        </a:xfrm>
      </p:grpSpPr>
      <p:sp>
        <p:nvSpPr>
          <p:cNvPr id="112" name="Google Shape;112;p4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EA3C9E"/>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0"/>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4" name="Google Shape;114;p40"/>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5" name="Google Shape;115;p4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4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4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118" name="Google Shape;118;p4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CA" sz="8000" u="none" cap="none" strike="noStrike">
                <a:solidFill>
                  <a:schemeClr val="accent1"/>
                </a:solidFill>
                <a:latin typeface="Arial"/>
                <a:ea typeface="Arial"/>
                <a:cs typeface="Arial"/>
                <a:sym typeface="Arial"/>
              </a:rPr>
              <a:t>“</a:t>
            </a:r>
            <a:endParaRPr/>
          </a:p>
        </p:txBody>
      </p:sp>
      <p:sp>
        <p:nvSpPr>
          <p:cNvPr id="119" name="Google Shape;119;p4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CA" sz="8000" u="none" cap="none" strike="noStrike">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0" name="Shape 120"/>
        <p:cNvGrpSpPr/>
        <p:nvPr/>
      </p:nvGrpSpPr>
      <p:grpSpPr>
        <a:xfrm>
          <a:off x="0" y="0"/>
          <a:ext cx="0" cy="0"/>
          <a:chOff x="0" y="0"/>
          <a:chExt cx="0" cy="0"/>
        </a:xfrm>
      </p:grpSpPr>
      <p:sp>
        <p:nvSpPr>
          <p:cNvPr id="121" name="Google Shape;121;p41"/>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EA3C9E"/>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41"/>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3" name="Google Shape;123;p41"/>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4" name="Google Shape;124;p4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4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4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EA3C9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42"/>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0" name="Google Shape;130;p4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4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4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3" name="Shape 133"/>
        <p:cNvGrpSpPr/>
        <p:nvPr/>
      </p:nvGrpSpPr>
      <p:grpSpPr>
        <a:xfrm>
          <a:off x="0" y="0"/>
          <a:ext cx="0" cy="0"/>
          <a:chOff x="0" y="0"/>
          <a:chExt cx="0" cy="0"/>
        </a:xfrm>
      </p:grpSpPr>
      <p:sp>
        <p:nvSpPr>
          <p:cNvPr id="134" name="Google Shape;134;p43"/>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EA3C9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43"/>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6" name="Google Shape;136;p4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4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27"/>
          <p:cNvGrpSpPr/>
          <p:nvPr/>
        </p:nvGrpSpPr>
        <p:grpSpPr>
          <a:xfrm>
            <a:off x="0" y="-8467"/>
            <a:ext cx="12192000" cy="6866467"/>
            <a:chOff x="0" y="-8467"/>
            <a:chExt cx="12192000" cy="6866467"/>
          </a:xfrm>
        </p:grpSpPr>
        <p:cxnSp>
          <p:nvCxnSpPr>
            <p:cNvPr id="7" name="Google Shape;7;p27"/>
            <p:cNvCxnSpPr/>
            <p:nvPr/>
          </p:nvCxnSpPr>
          <p:spPr>
            <a:xfrm>
              <a:off x="9371012" y="0"/>
              <a:ext cx="1219200" cy="6858000"/>
            </a:xfrm>
            <a:prstGeom prst="straightConnector1">
              <a:avLst/>
            </a:prstGeom>
            <a:noFill/>
            <a:ln cap="flat" cmpd="sng" w="9525">
              <a:solidFill>
                <a:schemeClr val="accent1">
                  <a:alpha val="69803"/>
                </a:schemeClr>
              </a:solidFill>
              <a:prstDash val="solid"/>
              <a:round/>
              <a:headEnd len="sm" w="sm" type="none"/>
              <a:tailEnd len="sm" w="sm" type="none"/>
            </a:ln>
          </p:spPr>
        </p:cxnSp>
        <p:cxnSp>
          <p:nvCxnSpPr>
            <p:cNvPr id="8" name="Google Shape;8;p27"/>
            <p:cNvCxnSpPr/>
            <p:nvPr/>
          </p:nvCxnSpPr>
          <p:spPr>
            <a:xfrm flipH="1">
              <a:off x="7425267" y="3681413"/>
              <a:ext cx="4763558" cy="3176587"/>
            </a:xfrm>
            <a:prstGeom prst="straightConnector1">
              <a:avLst/>
            </a:prstGeom>
            <a:noFill/>
            <a:ln cap="flat" cmpd="sng" w="9525">
              <a:solidFill>
                <a:schemeClr val="accent1">
                  <a:alpha val="69803"/>
                </a:schemeClr>
              </a:solidFill>
              <a:prstDash val="solid"/>
              <a:round/>
              <a:headEnd len="sm" w="sm" type="none"/>
              <a:tailEnd len="sm" w="sm" type="none"/>
            </a:ln>
          </p:spPr>
        </p:cxnSp>
        <p:sp>
          <p:nvSpPr>
            <p:cNvPr id="9" name="Google Shape;9;p2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0" name="Google Shape;10;p2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27"/>
            <p:cNvSpPr/>
            <p:nvPr/>
          </p:nvSpPr>
          <p:spPr>
            <a:xfrm>
              <a:off x="8932333" y="3048000"/>
              <a:ext cx="3259667" cy="3810000"/>
            </a:xfrm>
            <a:prstGeom prst="triangle">
              <a:avLst>
                <a:gd fmla="val 100000" name="adj"/>
              </a:avLst>
            </a:prstGeom>
            <a:solidFill>
              <a:schemeClr val="accent1">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EA3C9E">
                <a:alpha val="49803"/>
              </a:srgbClr>
            </a:solidFill>
            <a:ln>
              <a:noFill/>
            </a:ln>
          </p:spPr>
        </p:sp>
        <p:sp>
          <p:nvSpPr>
            <p:cNvPr id="13" name="Google Shape;13;p2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EA3C9E">
                <a:alpha val="69803"/>
              </a:srgbClr>
            </a:solidFill>
            <a:ln>
              <a:noFill/>
            </a:ln>
          </p:spPr>
        </p:sp>
        <p:sp>
          <p:nvSpPr>
            <p:cNvPr id="14" name="Google Shape;14;p2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B2126C">
                <a:alpha val="80000"/>
              </a:srgbClr>
            </a:solidFill>
            <a:ln>
              <a:noFill/>
            </a:ln>
          </p:spPr>
        </p:sp>
        <p:sp>
          <p:nvSpPr>
            <p:cNvPr id="15" name="Google Shape;15;p27"/>
            <p:cNvSpPr/>
            <p:nvPr/>
          </p:nvSpPr>
          <p:spPr>
            <a:xfrm>
              <a:off x="10371666" y="3589867"/>
              <a:ext cx="1817159" cy="3268133"/>
            </a:xfrm>
            <a:prstGeom prst="triangle">
              <a:avLst>
                <a:gd fmla="val 100000" name="adj"/>
              </a:avLst>
            </a:prstGeom>
            <a:solidFill>
              <a:srgbClr val="B2126C">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7"/>
            <p:cNvSpPr/>
            <p:nvPr/>
          </p:nvSpPr>
          <p:spPr>
            <a:xfrm>
              <a:off x="0" y="4013200"/>
              <a:ext cx="448733" cy="2844800"/>
            </a:xfrm>
            <a:prstGeom prst="triangle">
              <a:avLst>
                <a:gd fmla="val 0" name="adj"/>
              </a:avLst>
            </a:prstGeom>
            <a:solidFill>
              <a:srgbClr val="EA3C9E">
                <a:alpha val="6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2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EA3C9E"/>
              </a:buClr>
              <a:buSzPts val="3600"/>
              <a:buFont typeface="Trebuchet MS"/>
              <a:buNone/>
              <a:defRPr b="0" i="0" sz="3600" u="none" cap="none" strike="noStrike">
                <a:solidFill>
                  <a:srgbClr val="EA3C9E"/>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2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rgbClr val="EA3C9E"/>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rgbClr val="EA3C9E"/>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spcBef>
                <a:spcPts val="1000"/>
              </a:spcBef>
              <a:spcAft>
                <a:spcPts val="0"/>
              </a:spcAft>
              <a:buClr>
                <a:srgbClr val="EA3C9E"/>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19" name="Google Shape;19;p2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EA3C9E"/>
                </a:solidFill>
                <a:latin typeface="Trebuchet MS"/>
                <a:ea typeface="Trebuchet MS"/>
                <a:cs typeface="Trebuchet MS"/>
                <a:sym typeface="Trebuchet MS"/>
              </a:defRPr>
            </a:lvl1pPr>
            <a:lvl2pPr indent="0" lvl="1" marL="0" marR="0" rtl="0" algn="r">
              <a:spcBef>
                <a:spcPts val="0"/>
              </a:spcBef>
              <a:buNone/>
              <a:defRPr b="0" i="0" sz="900" u="none" cap="none" strike="noStrike">
                <a:solidFill>
                  <a:srgbClr val="EA3C9E"/>
                </a:solidFill>
                <a:latin typeface="Trebuchet MS"/>
                <a:ea typeface="Trebuchet MS"/>
                <a:cs typeface="Trebuchet MS"/>
                <a:sym typeface="Trebuchet MS"/>
              </a:defRPr>
            </a:lvl2pPr>
            <a:lvl3pPr indent="0" lvl="2" marL="0" marR="0" rtl="0" algn="r">
              <a:spcBef>
                <a:spcPts val="0"/>
              </a:spcBef>
              <a:buNone/>
              <a:defRPr b="0" i="0" sz="900" u="none" cap="none" strike="noStrike">
                <a:solidFill>
                  <a:srgbClr val="EA3C9E"/>
                </a:solidFill>
                <a:latin typeface="Trebuchet MS"/>
                <a:ea typeface="Trebuchet MS"/>
                <a:cs typeface="Trebuchet MS"/>
                <a:sym typeface="Trebuchet MS"/>
              </a:defRPr>
            </a:lvl3pPr>
            <a:lvl4pPr indent="0" lvl="3" marL="0" marR="0" rtl="0" algn="r">
              <a:spcBef>
                <a:spcPts val="0"/>
              </a:spcBef>
              <a:buNone/>
              <a:defRPr b="0" i="0" sz="900" u="none" cap="none" strike="noStrike">
                <a:solidFill>
                  <a:srgbClr val="EA3C9E"/>
                </a:solidFill>
                <a:latin typeface="Trebuchet MS"/>
                <a:ea typeface="Trebuchet MS"/>
                <a:cs typeface="Trebuchet MS"/>
                <a:sym typeface="Trebuchet MS"/>
              </a:defRPr>
            </a:lvl4pPr>
            <a:lvl5pPr indent="0" lvl="4" marL="0" marR="0" rtl="0" algn="r">
              <a:spcBef>
                <a:spcPts val="0"/>
              </a:spcBef>
              <a:buNone/>
              <a:defRPr b="0" i="0" sz="900" u="none" cap="none" strike="noStrike">
                <a:solidFill>
                  <a:srgbClr val="EA3C9E"/>
                </a:solidFill>
                <a:latin typeface="Trebuchet MS"/>
                <a:ea typeface="Trebuchet MS"/>
                <a:cs typeface="Trebuchet MS"/>
                <a:sym typeface="Trebuchet MS"/>
              </a:defRPr>
            </a:lvl5pPr>
            <a:lvl6pPr indent="0" lvl="5" marL="0" marR="0" rtl="0" algn="r">
              <a:spcBef>
                <a:spcPts val="0"/>
              </a:spcBef>
              <a:buNone/>
              <a:defRPr b="0" i="0" sz="900" u="none" cap="none" strike="noStrike">
                <a:solidFill>
                  <a:srgbClr val="EA3C9E"/>
                </a:solidFill>
                <a:latin typeface="Trebuchet MS"/>
                <a:ea typeface="Trebuchet MS"/>
                <a:cs typeface="Trebuchet MS"/>
                <a:sym typeface="Trebuchet MS"/>
              </a:defRPr>
            </a:lvl6pPr>
            <a:lvl7pPr indent="0" lvl="6" marL="0" marR="0" rtl="0" algn="r">
              <a:spcBef>
                <a:spcPts val="0"/>
              </a:spcBef>
              <a:buNone/>
              <a:defRPr b="0" i="0" sz="900" u="none" cap="none" strike="noStrike">
                <a:solidFill>
                  <a:srgbClr val="EA3C9E"/>
                </a:solidFill>
                <a:latin typeface="Trebuchet MS"/>
                <a:ea typeface="Trebuchet MS"/>
                <a:cs typeface="Trebuchet MS"/>
                <a:sym typeface="Trebuchet MS"/>
              </a:defRPr>
            </a:lvl7pPr>
            <a:lvl8pPr indent="0" lvl="7" marL="0" marR="0" rtl="0" algn="r">
              <a:spcBef>
                <a:spcPts val="0"/>
              </a:spcBef>
              <a:buNone/>
              <a:defRPr b="0" i="0" sz="900" u="none" cap="none" strike="noStrike">
                <a:solidFill>
                  <a:srgbClr val="EA3C9E"/>
                </a:solidFill>
                <a:latin typeface="Trebuchet MS"/>
                <a:ea typeface="Trebuchet MS"/>
                <a:cs typeface="Trebuchet MS"/>
                <a:sym typeface="Trebuchet MS"/>
              </a:defRPr>
            </a:lvl8pPr>
            <a:lvl9pPr indent="0" lvl="8" marL="0" marR="0" rtl="0" algn="r">
              <a:spcBef>
                <a:spcPts val="0"/>
              </a:spcBef>
              <a:buNone/>
              <a:defRPr b="0" i="0" sz="900" u="none" cap="none" strike="noStrike">
                <a:solidFill>
                  <a:srgbClr val="EA3C9E"/>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jpg"/><Relationship Id="rId4" Type="http://schemas.openxmlformats.org/officeDocument/2006/relationships/image" Target="../media/image13.jpg"/><Relationship Id="rId5"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2" name="Shape 142"/>
        <p:cNvGrpSpPr/>
        <p:nvPr/>
      </p:nvGrpSpPr>
      <p:grpSpPr>
        <a:xfrm>
          <a:off x="0" y="0"/>
          <a:ext cx="0" cy="0"/>
          <a:chOff x="0" y="0"/>
          <a:chExt cx="0" cy="0"/>
        </a:xfrm>
      </p:grpSpPr>
      <p:pic>
        <p:nvPicPr>
          <p:cNvPr descr="A picture containing text, book&#10;&#10;Description generated with very high confidence" id="143" name="Google Shape;143;p1"/>
          <p:cNvPicPr preferRelativeResize="0"/>
          <p:nvPr/>
        </p:nvPicPr>
        <p:blipFill rotWithShape="1">
          <a:blip r:embed="rId3">
            <a:alphaModFix/>
          </a:blip>
          <a:srcRect b="-1" l="2504" r="-1" t="0"/>
          <a:stretch/>
        </p:blipFill>
        <p:spPr>
          <a:xfrm>
            <a:off x="4269854" y="-1"/>
            <a:ext cx="7922146" cy="6858001"/>
          </a:xfrm>
          <a:custGeom>
            <a:rect b="b" l="l" r="r" t="t"/>
            <a:pathLst>
              <a:path extrusionOk="0" h="6858001" w="7922146">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ln>
            <a:noFill/>
          </a:ln>
        </p:spPr>
      </p:pic>
      <p:cxnSp>
        <p:nvCxnSpPr>
          <p:cNvPr id="144" name="Google Shape;144;p1"/>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45" name="Google Shape;145;p1"/>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46" name="Google Shape;146;p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7" name="Google Shape;147;p1"/>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48" name="Google Shape;148;p1"/>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8D2753">
              <a:alpha val="46666"/>
            </a:srgbClr>
          </a:solidFill>
          <a:ln>
            <a:noFill/>
          </a:ln>
        </p:spPr>
      </p:sp>
      <p:sp>
        <p:nvSpPr>
          <p:cNvPr id="150" name="Google Shape;150;p1"/>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F8BEDF">
              <a:alpha val="69803"/>
            </a:srgbClr>
          </a:solidFill>
          <a:ln>
            <a:noFill/>
          </a:ln>
        </p:spPr>
      </p:sp>
      <p:sp>
        <p:nvSpPr>
          <p:cNvPr id="151" name="Google Shape;151;p1"/>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2" name="Google Shape;152;p1"/>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txBox="1"/>
          <p:nvPr>
            <p:ph type="ctrTitle"/>
          </p:nvPr>
        </p:nvSpPr>
        <p:spPr>
          <a:xfrm>
            <a:off x="668867" y="1678666"/>
            <a:ext cx="4088190" cy="2369093"/>
          </a:xfrm>
          <a:prstGeom prst="rect">
            <a:avLst/>
          </a:prstGeom>
          <a:noFill/>
          <a:ln>
            <a:noFill/>
          </a:ln>
        </p:spPr>
        <p:txBody>
          <a:bodyPr anchorCtr="0" anchor="b" bIns="45700" lIns="91425" spcFirstLastPara="1" rIns="91425" wrap="square" tIns="45700">
            <a:normAutofit/>
          </a:bodyPr>
          <a:lstStyle/>
          <a:p>
            <a:pPr indent="0" lvl="0" marL="0" rtl="0" algn="r">
              <a:spcBef>
                <a:spcPts val="0"/>
              </a:spcBef>
              <a:spcAft>
                <a:spcPts val="0"/>
              </a:spcAft>
              <a:buClr>
                <a:schemeClr val="dk1"/>
              </a:buClr>
              <a:buSzPts val="3400"/>
              <a:buFont typeface="Trebuchet MS"/>
              <a:buNone/>
            </a:pPr>
            <a:r>
              <a:rPr lang="en-CA" sz="3400">
                <a:solidFill>
                  <a:schemeClr val="dk1"/>
                </a:solidFill>
              </a:rPr>
              <a:t>TEMPOMANDIBULAR JOINT DYSFUNCTION</a:t>
            </a:r>
            <a:endParaRPr/>
          </a:p>
        </p:txBody>
      </p:sp>
      <p:sp>
        <p:nvSpPr>
          <p:cNvPr id="154" name="Google Shape;154;p1"/>
          <p:cNvSpPr txBox="1"/>
          <p:nvPr>
            <p:ph idx="1" type="subTitle"/>
          </p:nvPr>
        </p:nvSpPr>
        <p:spPr>
          <a:xfrm>
            <a:off x="677335" y="4050831"/>
            <a:ext cx="4079721" cy="1096901"/>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280"/>
              <a:buNone/>
            </a:pPr>
            <a:r>
              <a:rPr lang="en-CA" sz="1600"/>
              <a:t>Fiona Rattray &amp; Linda Ludwig</a:t>
            </a:r>
            <a:endParaRPr/>
          </a:p>
          <a:p>
            <a:pPr indent="0" lvl="0" marL="0" rtl="0" algn="r">
              <a:spcBef>
                <a:spcPts val="1000"/>
              </a:spcBef>
              <a:spcAft>
                <a:spcPts val="0"/>
              </a:spcAft>
              <a:buSzPts val="1280"/>
              <a:buNone/>
            </a:pPr>
            <a:r>
              <a:rPr lang="en-CA" sz="1600"/>
              <a:t>Pg.597</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TMJ</a:t>
            </a:r>
            <a:endParaRPr/>
          </a:p>
        </p:txBody>
      </p:sp>
      <p:sp>
        <p:nvSpPr>
          <p:cNvPr id="160" name="Google Shape;160;p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b="1" lang="en-CA" sz="2000"/>
              <a:t>TMJ is a disorder of the muscles of mastication, the temporomandibular joints and associated structures.</a:t>
            </a:r>
            <a:endParaRPr/>
          </a:p>
          <a:p>
            <a:pPr indent="-342900" lvl="0" marL="342900" rtl="0" algn="l">
              <a:spcBef>
                <a:spcPts val="1000"/>
              </a:spcBef>
              <a:spcAft>
                <a:spcPts val="0"/>
              </a:spcAft>
              <a:buSzPts val="1600"/>
              <a:buChar char="►"/>
            </a:pPr>
            <a:r>
              <a:rPr lang="en-CA" sz="2000"/>
              <a:t>Terminology used by Dentists and DR’s to describe the jaw positions used in evaluating  proper mandibular motion is not clear.</a:t>
            </a:r>
            <a:endParaRPr/>
          </a:p>
          <a:p>
            <a:pPr indent="-342900" lvl="0" marL="342900" rtl="0" algn="l">
              <a:spcBef>
                <a:spcPts val="1000"/>
              </a:spcBef>
              <a:spcAft>
                <a:spcPts val="0"/>
              </a:spcAft>
              <a:buSzPts val="1600"/>
              <a:buChar char="►"/>
            </a:pPr>
            <a:r>
              <a:rPr lang="en-CA" sz="2000"/>
              <a:t>A combination of jaw, head and ear pain has been describe clinically.</a:t>
            </a:r>
            <a:endParaRPr/>
          </a:p>
          <a:p>
            <a:pPr indent="-342900" lvl="0" marL="342900" rtl="0" algn="l">
              <a:spcBef>
                <a:spcPts val="1000"/>
              </a:spcBef>
              <a:spcAft>
                <a:spcPts val="0"/>
              </a:spcAft>
              <a:buSzPts val="1600"/>
              <a:buChar char="►"/>
            </a:pPr>
            <a:r>
              <a:rPr lang="en-CA" sz="2000"/>
              <a:t>DR. J. Costen (1934) described HA’s and ear P in 11 people who were missing molars, theory was the height of posterior teeth helped maintain proper space at the TMJ, P than resulted. Psychosocial factors such as stress, lead to TMJ dysfunction.</a:t>
            </a:r>
            <a:endParaRPr/>
          </a:p>
          <a:p>
            <a:pPr indent="-251459" lvl="0" marL="342900" rtl="0" algn="l">
              <a:spcBef>
                <a:spcPts val="1000"/>
              </a:spcBef>
              <a:spcAft>
                <a:spcPts val="0"/>
              </a:spcAft>
              <a:buSzPts val="1440"/>
              <a:buNone/>
            </a:pPr>
            <a:r>
              <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TMJ ANATOMY &amp; FUNCTION</a:t>
            </a:r>
            <a:endParaRPr/>
          </a:p>
        </p:txBody>
      </p:sp>
      <p:sp>
        <p:nvSpPr>
          <p:cNvPr id="166" name="Google Shape;166;p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CA" sz="2400"/>
              <a:t>2 tempomandibular joints are the most superior synovial joints in the body.</a:t>
            </a:r>
            <a:endParaRPr/>
          </a:p>
          <a:p>
            <a:pPr indent="-342900" lvl="0" marL="342900" rtl="0" algn="l">
              <a:spcBef>
                <a:spcPts val="1000"/>
              </a:spcBef>
              <a:spcAft>
                <a:spcPts val="0"/>
              </a:spcAft>
              <a:buSzPts val="1920"/>
              <a:buChar char="►"/>
            </a:pPr>
            <a:r>
              <a:rPr lang="en-CA" sz="2400"/>
              <a:t>TMJ joints have 2 components: </a:t>
            </a:r>
            <a:r>
              <a:rPr b="1" lang="en-CA" sz="2400"/>
              <a:t>Rotation &amp; Glide</a:t>
            </a:r>
            <a:endParaRPr/>
          </a:p>
          <a:p>
            <a:pPr indent="-342900" lvl="0" marL="342900" rtl="0" algn="l">
              <a:spcBef>
                <a:spcPts val="1000"/>
              </a:spcBef>
              <a:spcAft>
                <a:spcPts val="0"/>
              </a:spcAft>
              <a:buSzPts val="1920"/>
              <a:buChar char="►"/>
            </a:pPr>
            <a:r>
              <a:rPr lang="en-CA" sz="2400"/>
              <a:t>Inferior portion which is the condyle: </a:t>
            </a:r>
            <a:r>
              <a:rPr b="1" lang="en-CA" sz="2400"/>
              <a:t>allows for rotation.</a:t>
            </a:r>
            <a:endParaRPr/>
          </a:p>
          <a:p>
            <a:pPr indent="-342900" lvl="0" marL="342900" rtl="0" algn="l">
              <a:spcBef>
                <a:spcPts val="1000"/>
              </a:spcBef>
              <a:spcAft>
                <a:spcPts val="0"/>
              </a:spcAft>
              <a:buSzPts val="1920"/>
              <a:buChar char="►"/>
            </a:pPr>
            <a:r>
              <a:rPr lang="en-CA" sz="2400"/>
              <a:t>Superior portion which is the temporal bone: </a:t>
            </a:r>
            <a:r>
              <a:rPr b="1" lang="en-CA" sz="2400"/>
              <a:t>allows for gliding</a:t>
            </a:r>
            <a:endParaRPr/>
          </a:p>
          <a:p>
            <a:pPr indent="-342900" lvl="0" marL="342900" rtl="0" algn="l">
              <a:spcBef>
                <a:spcPts val="1000"/>
              </a:spcBef>
              <a:spcAft>
                <a:spcPts val="0"/>
              </a:spcAft>
              <a:buSzPts val="1920"/>
              <a:buChar char="►"/>
            </a:pPr>
            <a:r>
              <a:rPr lang="en-CA" sz="2400"/>
              <a:t>Between the 2 bones: </a:t>
            </a:r>
            <a:r>
              <a:rPr b="1" lang="en-CA" sz="2400"/>
              <a:t>meniscus or articular disc</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FACTORS CONTRIBUTING TO TMJ DYSFUNCTION</a:t>
            </a:r>
            <a:endParaRPr/>
          </a:p>
        </p:txBody>
      </p:sp>
      <p:sp>
        <p:nvSpPr>
          <p:cNvPr id="172" name="Google Shape;172;p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920"/>
              <a:buChar char="►"/>
            </a:pPr>
            <a:r>
              <a:rPr lang="en-CA" sz="2400"/>
              <a:t>3 components must be present: </a:t>
            </a:r>
            <a:r>
              <a:rPr b="1" lang="en-CA" sz="2400"/>
              <a:t>Predisposition, tissue alteration, and stress</a:t>
            </a:r>
            <a:endParaRPr/>
          </a:p>
          <a:p>
            <a:pPr indent="-342900" lvl="0" marL="342900" rtl="0" algn="l">
              <a:spcBef>
                <a:spcPts val="1000"/>
              </a:spcBef>
              <a:spcAft>
                <a:spcPts val="0"/>
              </a:spcAft>
              <a:buSzPts val="1920"/>
              <a:buChar char="►"/>
            </a:pPr>
            <a:r>
              <a:rPr b="1" lang="en-CA" sz="2400"/>
              <a:t>Predisposition: </a:t>
            </a:r>
            <a:r>
              <a:rPr lang="en-CA" sz="2400"/>
              <a:t>Can be </a:t>
            </a:r>
            <a:r>
              <a:rPr lang="en-CA" sz="2400" u="sng"/>
              <a:t>intrinsic </a:t>
            </a:r>
            <a:r>
              <a:rPr lang="en-CA" sz="2400"/>
              <a:t>(genetic development of mm’s, ligaments and bones) or </a:t>
            </a:r>
            <a:r>
              <a:rPr lang="en-CA" sz="2400" u="sng"/>
              <a:t>extrinsic</a:t>
            </a:r>
            <a:r>
              <a:rPr lang="en-CA" sz="2400"/>
              <a:t> (trauma to the neck, face or jaw)</a:t>
            </a:r>
            <a:endParaRPr/>
          </a:p>
          <a:p>
            <a:pPr indent="-342900" lvl="0" marL="342900" rtl="0" algn="l">
              <a:spcBef>
                <a:spcPts val="1000"/>
              </a:spcBef>
              <a:spcAft>
                <a:spcPts val="0"/>
              </a:spcAft>
              <a:buSzPts val="1920"/>
              <a:buChar char="►"/>
            </a:pPr>
            <a:r>
              <a:rPr b="1" lang="en-CA" sz="2400"/>
              <a:t>Tissue alteration: </a:t>
            </a:r>
            <a:r>
              <a:rPr lang="en-CA" sz="2400"/>
              <a:t>malocclusion, tooth loss, cranial bone misalignment, hypermobility, postural dysfunction, spasms, ischemia, and TP’s.</a:t>
            </a:r>
            <a:endParaRPr/>
          </a:p>
          <a:p>
            <a:pPr indent="-342900" lvl="0" marL="342900" rtl="0" algn="l">
              <a:spcBef>
                <a:spcPts val="1000"/>
              </a:spcBef>
              <a:spcAft>
                <a:spcPts val="0"/>
              </a:spcAft>
              <a:buSzPts val="1920"/>
              <a:buChar char="►"/>
            </a:pPr>
            <a:r>
              <a:rPr b="1" lang="en-CA" sz="2400"/>
              <a:t>Stress:</a:t>
            </a:r>
            <a:r>
              <a:rPr lang="en-CA" sz="2400"/>
              <a:t> increase mm tone due to jaw clenching, bruxism, or chewing gum, popping or clicking.  </a:t>
            </a:r>
            <a:r>
              <a:rPr b="1" lang="en-CA" sz="2400"/>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FACTORS CONTRIBUTING TO TMJ DYSFUNCTION</a:t>
            </a:r>
            <a:endParaRPr/>
          </a:p>
        </p:txBody>
      </p:sp>
      <p:sp>
        <p:nvSpPr>
          <p:cNvPr id="178" name="Google Shape;178;p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b="1" lang="en-CA" sz="2000"/>
              <a:t>Opening Lock or subluxation </a:t>
            </a:r>
            <a:r>
              <a:rPr lang="en-CA" sz="2000"/>
              <a:t>occurs when the condyle is anterior to the articular eminence; the condyle is unable to return posteriorly and the jaw cannot close. </a:t>
            </a:r>
            <a:endParaRPr/>
          </a:p>
          <a:p>
            <a:pPr indent="-342900" lvl="0" marL="342900" rtl="0" algn="l">
              <a:spcBef>
                <a:spcPts val="1000"/>
              </a:spcBef>
              <a:spcAft>
                <a:spcPts val="0"/>
              </a:spcAft>
              <a:buSzPts val="1600"/>
              <a:buChar char="►"/>
            </a:pPr>
            <a:r>
              <a:rPr b="1" lang="en-CA" sz="2000"/>
              <a:t>Closing Lock </a:t>
            </a:r>
            <a:r>
              <a:rPr lang="en-CA" sz="2000"/>
              <a:t>occurs when the disc is displaced anteriorly and the condyle cannot reduce over the posterior portion of the disk into the disc depression; the jaw cannot open more than 10 mm and often there is premature dental contact on the same side as the disc displacement. </a:t>
            </a:r>
            <a:endParaRPr/>
          </a:p>
          <a:p>
            <a:pPr indent="-342900" lvl="0" marL="342900" rtl="0" algn="l">
              <a:spcBef>
                <a:spcPts val="1000"/>
              </a:spcBef>
              <a:spcAft>
                <a:spcPts val="0"/>
              </a:spcAft>
              <a:buSzPts val="1600"/>
              <a:buChar char="►"/>
            </a:pPr>
            <a:r>
              <a:rPr lang="en-CA" sz="2000"/>
              <a:t>Other factors are: incorrect swallowing patterns, mouth breathing and incorrect respiration</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CAUSES OF TMJ</a:t>
            </a:r>
            <a:endParaRPr/>
          </a:p>
        </p:txBody>
      </p:sp>
      <p:sp>
        <p:nvSpPr>
          <p:cNvPr id="184" name="Google Shape;184;p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CA" sz="2000"/>
              <a:t>Imbalances in the mm’s of mastication-H+, spasms, TP’s</a:t>
            </a:r>
            <a:endParaRPr/>
          </a:p>
          <a:p>
            <a:pPr indent="-342900" lvl="0" marL="342900" rtl="0" algn="l">
              <a:spcBef>
                <a:spcPts val="1000"/>
              </a:spcBef>
              <a:spcAft>
                <a:spcPts val="0"/>
              </a:spcAft>
              <a:buSzPts val="1600"/>
              <a:buChar char="►"/>
            </a:pPr>
            <a:r>
              <a:rPr lang="en-CA" sz="2000"/>
              <a:t>MM overuse-chewing gum BL or one sided</a:t>
            </a:r>
            <a:endParaRPr/>
          </a:p>
          <a:p>
            <a:pPr indent="-342900" lvl="0" marL="342900" rtl="0" algn="l">
              <a:spcBef>
                <a:spcPts val="1000"/>
              </a:spcBef>
              <a:spcAft>
                <a:spcPts val="0"/>
              </a:spcAft>
              <a:buSzPts val="1600"/>
              <a:buChar char="►"/>
            </a:pPr>
            <a:r>
              <a:rPr lang="en-CA" sz="2000"/>
              <a:t>Malocclusion-loosing a tooth misaligns the whole jaw structure</a:t>
            </a:r>
            <a:endParaRPr/>
          </a:p>
          <a:p>
            <a:pPr indent="-342900" lvl="0" marL="342900" rtl="0" algn="l">
              <a:spcBef>
                <a:spcPts val="1000"/>
              </a:spcBef>
              <a:spcAft>
                <a:spcPts val="0"/>
              </a:spcAft>
              <a:buSzPts val="1600"/>
              <a:buChar char="►"/>
            </a:pPr>
            <a:r>
              <a:rPr lang="en-CA" sz="2000"/>
              <a:t>Cranial bone misalignment-Temporal bone most common</a:t>
            </a:r>
            <a:endParaRPr/>
          </a:p>
          <a:p>
            <a:pPr indent="-342900" lvl="0" marL="342900" rtl="0" algn="l">
              <a:spcBef>
                <a:spcPts val="1000"/>
              </a:spcBef>
              <a:spcAft>
                <a:spcPts val="0"/>
              </a:spcAft>
              <a:buSzPts val="1600"/>
              <a:buChar char="►"/>
            </a:pPr>
            <a:r>
              <a:rPr lang="en-CA" sz="2000"/>
              <a:t>Postural dysfunction</a:t>
            </a:r>
            <a:endParaRPr/>
          </a:p>
          <a:p>
            <a:pPr indent="-342900" lvl="0" marL="342900" rtl="0" algn="l">
              <a:spcBef>
                <a:spcPts val="1000"/>
              </a:spcBef>
              <a:spcAft>
                <a:spcPts val="0"/>
              </a:spcAft>
              <a:buSzPts val="1600"/>
              <a:buChar char="►"/>
            </a:pPr>
            <a:r>
              <a:rPr lang="en-CA" sz="2000"/>
              <a:t>Increased stress</a:t>
            </a:r>
            <a:endParaRPr/>
          </a:p>
          <a:p>
            <a:pPr indent="-342900" lvl="0" marL="342900" rtl="0" algn="l">
              <a:spcBef>
                <a:spcPts val="1000"/>
              </a:spcBef>
              <a:spcAft>
                <a:spcPts val="0"/>
              </a:spcAft>
              <a:buSzPts val="1600"/>
              <a:buChar char="►"/>
            </a:pPr>
            <a:r>
              <a:rPr lang="en-CA" sz="2000"/>
              <a:t>Trauma</a:t>
            </a:r>
            <a:endParaRPr/>
          </a:p>
          <a:p>
            <a:pPr indent="-342900" lvl="0" marL="342900" rtl="0" algn="l">
              <a:spcBef>
                <a:spcPts val="1000"/>
              </a:spcBef>
              <a:spcAft>
                <a:spcPts val="0"/>
              </a:spcAft>
              <a:buSzPts val="1600"/>
              <a:buChar char="►"/>
            </a:pPr>
            <a:r>
              <a:rPr lang="en-CA" sz="2000"/>
              <a:t>Sinus blockage or infection</a:t>
            </a:r>
            <a:endParaRPr/>
          </a:p>
          <a:p>
            <a:pPr indent="-342900" lvl="0" marL="342900" rtl="0" algn="l">
              <a:spcBef>
                <a:spcPts val="1000"/>
              </a:spcBef>
              <a:spcAft>
                <a:spcPts val="0"/>
              </a:spcAft>
              <a:buSzPts val="1600"/>
              <a:buChar char="►"/>
            </a:pPr>
            <a:r>
              <a:rPr lang="en-CA" sz="2000"/>
              <a:t>Joint pathology- hypermobility, capsulitis or synovitis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Trebuchet MS"/>
              <a:buNone/>
            </a:pPr>
            <a:r>
              <a:rPr lang="en-CA" sz="4000">
                <a:solidFill>
                  <a:schemeClr val="dk1"/>
                </a:solidFill>
              </a:rPr>
              <a:t>MUSCLES OF MASTICATION</a:t>
            </a:r>
            <a:endParaRPr/>
          </a:p>
        </p:txBody>
      </p:sp>
      <p:sp>
        <p:nvSpPr>
          <p:cNvPr id="190" name="Google Shape;190;p7"/>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TEMPORALIS</a:t>
            </a:r>
            <a:endParaRPr/>
          </a:p>
        </p:txBody>
      </p:sp>
      <p:sp>
        <p:nvSpPr>
          <p:cNvPr id="191" name="Google Shape;191;p7"/>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O: Temporal fossa</a:t>
            </a:r>
            <a:endParaRPr/>
          </a:p>
          <a:p>
            <a:pPr indent="-342900" lvl="0" marL="342900" rtl="0" algn="l">
              <a:spcBef>
                <a:spcPts val="1000"/>
              </a:spcBef>
              <a:spcAft>
                <a:spcPts val="0"/>
              </a:spcAft>
              <a:buSzPts val="1440"/>
              <a:buChar char="►"/>
            </a:pPr>
            <a:r>
              <a:rPr lang="en-CA"/>
              <a:t>I: Coronoid process of the mandible</a:t>
            </a:r>
            <a:endParaRPr/>
          </a:p>
          <a:p>
            <a:pPr indent="-342900" lvl="0" marL="342900" rtl="0" algn="l">
              <a:spcBef>
                <a:spcPts val="1000"/>
              </a:spcBef>
              <a:spcAft>
                <a:spcPts val="0"/>
              </a:spcAft>
              <a:buSzPts val="1440"/>
              <a:buChar char="►"/>
            </a:pPr>
            <a:r>
              <a:rPr lang="en-CA"/>
              <a:t>A: Elevates the mandible (closes the jaw)</a:t>
            </a:r>
            <a:endParaRPr/>
          </a:p>
          <a:p>
            <a:pPr indent="-342900" lvl="0" marL="342900" rtl="0" algn="l">
              <a:spcBef>
                <a:spcPts val="1000"/>
              </a:spcBef>
              <a:spcAft>
                <a:spcPts val="0"/>
              </a:spcAft>
              <a:buSzPts val="1440"/>
              <a:buChar char="►"/>
            </a:pPr>
            <a:r>
              <a:rPr lang="en-CA"/>
              <a:t>To palpate, ask the client to gently clench their jaw</a:t>
            </a:r>
            <a:endParaRPr/>
          </a:p>
        </p:txBody>
      </p:sp>
      <p:pic>
        <p:nvPicPr>
          <p:cNvPr descr="A red and white hat&#10;&#10;Description generated with high confidence" id="192" name="Google Shape;192;p7"/>
          <p:cNvPicPr preferRelativeResize="0"/>
          <p:nvPr>
            <p:ph idx="4" type="body"/>
          </p:nvPr>
        </p:nvPicPr>
        <p:blipFill rotWithShape="1">
          <a:blip r:embed="rId3">
            <a:alphaModFix/>
          </a:blip>
          <a:srcRect b="0" l="0" r="0" t="0"/>
          <a:stretch/>
        </p:blipFill>
        <p:spPr>
          <a:xfrm>
            <a:off x="5452269" y="1930400"/>
            <a:ext cx="3305175" cy="3305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MUSCLES OF MASTICATION</a:t>
            </a:r>
            <a:endParaRPr/>
          </a:p>
        </p:txBody>
      </p:sp>
      <p:sp>
        <p:nvSpPr>
          <p:cNvPr id="198" name="Google Shape;198;p8"/>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MASSETER</a:t>
            </a:r>
            <a:endParaRPr/>
          </a:p>
        </p:txBody>
      </p:sp>
      <p:sp>
        <p:nvSpPr>
          <p:cNvPr id="199" name="Google Shape;199;p8"/>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SzPct val="79999"/>
              <a:buChar char="►"/>
            </a:pPr>
            <a:r>
              <a:rPr lang="en-CA"/>
              <a:t>Superficial and deep layers</a:t>
            </a:r>
            <a:endParaRPr/>
          </a:p>
          <a:p>
            <a:pPr indent="-342900" lvl="0" marL="342900" rtl="0" algn="l">
              <a:spcBef>
                <a:spcPts val="1000"/>
              </a:spcBef>
              <a:spcAft>
                <a:spcPts val="0"/>
              </a:spcAft>
              <a:buSzPct val="79999"/>
              <a:buChar char="►"/>
            </a:pPr>
            <a:r>
              <a:rPr lang="en-CA"/>
              <a:t>O: Zygomatic arch </a:t>
            </a:r>
            <a:endParaRPr/>
          </a:p>
          <a:p>
            <a:pPr indent="-342900" lvl="0" marL="342900" rtl="0" algn="l">
              <a:spcBef>
                <a:spcPts val="1000"/>
              </a:spcBef>
              <a:spcAft>
                <a:spcPts val="0"/>
              </a:spcAft>
              <a:buSzPct val="79999"/>
              <a:buChar char="►"/>
            </a:pPr>
            <a:r>
              <a:rPr lang="en-CA"/>
              <a:t>I: to the angle of the mandible</a:t>
            </a:r>
            <a:endParaRPr/>
          </a:p>
          <a:p>
            <a:pPr indent="-342900" lvl="0" marL="342900" rtl="0" algn="l">
              <a:spcBef>
                <a:spcPts val="1000"/>
              </a:spcBef>
              <a:spcAft>
                <a:spcPts val="0"/>
              </a:spcAft>
              <a:buSzPct val="79999"/>
              <a:buChar char="►"/>
            </a:pPr>
            <a:r>
              <a:rPr lang="en-CA"/>
              <a:t>A: Elevates the mandible</a:t>
            </a:r>
            <a:endParaRPr/>
          </a:p>
          <a:p>
            <a:pPr indent="-342900" lvl="0" marL="342900" rtl="0" algn="l">
              <a:spcBef>
                <a:spcPts val="1000"/>
              </a:spcBef>
              <a:spcAft>
                <a:spcPts val="0"/>
              </a:spcAft>
              <a:buSzPct val="79999"/>
              <a:buChar char="►"/>
            </a:pPr>
            <a:r>
              <a:rPr lang="en-CA"/>
              <a:t>To palpate externally, ask the client to clench their jaw.</a:t>
            </a:r>
            <a:endParaRPr/>
          </a:p>
          <a:p>
            <a:pPr indent="-342900" lvl="0" marL="342900" rtl="0" algn="l">
              <a:spcBef>
                <a:spcPts val="1000"/>
              </a:spcBef>
              <a:spcAft>
                <a:spcPts val="0"/>
              </a:spcAft>
              <a:buSzPct val="79999"/>
              <a:buChar char="►"/>
            </a:pPr>
            <a:r>
              <a:rPr lang="en-CA"/>
              <a:t>To palpate intra orally, therapist places gloved finger into the client’s mouth between the cheek and molars, ask the client to gently clench.</a:t>
            </a:r>
            <a:endParaRPr/>
          </a:p>
        </p:txBody>
      </p:sp>
      <p:pic>
        <p:nvPicPr>
          <p:cNvPr descr="A picture containing clothing&#10;&#10;Description generated with high confidence" id="200" name="Google Shape;200;p8"/>
          <p:cNvPicPr preferRelativeResize="0"/>
          <p:nvPr>
            <p:ph idx="4" type="body"/>
          </p:nvPr>
        </p:nvPicPr>
        <p:blipFill rotWithShape="1">
          <a:blip r:embed="rId3">
            <a:alphaModFix/>
          </a:blip>
          <a:srcRect b="0" l="0" r="0" t="0"/>
          <a:stretch/>
        </p:blipFill>
        <p:spPr>
          <a:xfrm>
            <a:off x="5515769" y="2077244"/>
            <a:ext cx="3513931" cy="35139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MUSCLES OF MASTICATION</a:t>
            </a:r>
            <a:endParaRPr/>
          </a:p>
        </p:txBody>
      </p:sp>
      <p:sp>
        <p:nvSpPr>
          <p:cNvPr id="206" name="Google Shape;206;p9"/>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MEDIAL PTERYGOID</a:t>
            </a:r>
            <a:endParaRPr/>
          </a:p>
        </p:txBody>
      </p:sp>
      <p:sp>
        <p:nvSpPr>
          <p:cNvPr id="207" name="Google Shape;207;p9"/>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SzPct val="79999"/>
              <a:buChar char="►"/>
            </a:pPr>
            <a:r>
              <a:rPr lang="en-CA"/>
              <a:t>O: Runs from the lateral pterygoid plate of the sphenoid bone</a:t>
            </a:r>
            <a:endParaRPr/>
          </a:p>
          <a:p>
            <a:pPr indent="-342900" lvl="0" marL="342900" rtl="0" algn="l">
              <a:spcBef>
                <a:spcPts val="1000"/>
              </a:spcBef>
              <a:spcAft>
                <a:spcPts val="0"/>
              </a:spcAft>
              <a:buSzPct val="79999"/>
              <a:buChar char="►"/>
            </a:pPr>
            <a:r>
              <a:rPr lang="en-CA"/>
              <a:t>I: To the inner aspect of the angle of the mandible</a:t>
            </a:r>
            <a:endParaRPr/>
          </a:p>
          <a:p>
            <a:pPr indent="-342900" lvl="0" marL="342900" rtl="0" algn="l">
              <a:spcBef>
                <a:spcPts val="1000"/>
              </a:spcBef>
              <a:spcAft>
                <a:spcPts val="0"/>
              </a:spcAft>
              <a:buSzPct val="79999"/>
              <a:buChar char="►"/>
            </a:pPr>
            <a:r>
              <a:rPr lang="en-CA"/>
              <a:t>A: BL, elevates the mandible, Unilaterally one muscle moves the mandible to the opposite side</a:t>
            </a:r>
            <a:endParaRPr/>
          </a:p>
          <a:p>
            <a:pPr indent="-342900" lvl="0" marL="342900" rtl="0" algn="l">
              <a:spcBef>
                <a:spcPts val="1000"/>
              </a:spcBef>
              <a:spcAft>
                <a:spcPts val="0"/>
              </a:spcAft>
              <a:buSzPct val="79999"/>
              <a:buChar char="►"/>
            </a:pPr>
            <a:r>
              <a:rPr lang="en-CA"/>
              <a:t>To palpate mm externally, first side bend the clients head to the side being palpated, palpate along the inner surface of the mandible at the angle while the client is asked to clench the jaw</a:t>
            </a:r>
            <a:endParaRPr/>
          </a:p>
        </p:txBody>
      </p:sp>
      <p:sp>
        <p:nvSpPr>
          <p:cNvPr id="208" name="Google Shape;208;p9"/>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SzPct val="79999"/>
              <a:buChar char="►"/>
            </a:pPr>
            <a:r>
              <a:rPr lang="en-CA"/>
              <a:t>Intra-orally, using gloves finger is first placed on the last lower molar, than slid around to the medial surface and inferiorly past the gum towards the floor. Keeping the pad of the finger against the inner surface of the mandible, the finger is than slid posteriorly to medial pterygoid. </a:t>
            </a:r>
            <a:endParaRPr/>
          </a:p>
          <a:p>
            <a:pPr indent="-342900" lvl="0" marL="342900" rtl="0" algn="l">
              <a:spcBef>
                <a:spcPts val="1000"/>
              </a:spcBef>
              <a:spcAft>
                <a:spcPts val="0"/>
              </a:spcAft>
              <a:buSzPct val="79999"/>
              <a:buChar char="►"/>
            </a:pPr>
            <a:r>
              <a:rPr lang="en-CA"/>
              <a:t>To contract the muscle isometrically, the therapist hooks two fingers of the non-palpating hand over the lower front teeth, the client is than asked to close the jaw.</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MEDIAL PTERYGOID</a:t>
            </a:r>
            <a:endParaRPr/>
          </a:p>
        </p:txBody>
      </p:sp>
      <p:pic>
        <p:nvPicPr>
          <p:cNvPr descr="A drawing of a cartoon character&#10;&#10;Description generated with high confidence" id="214" name="Google Shape;214;p10"/>
          <p:cNvPicPr preferRelativeResize="0"/>
          <p:nvPr>
            <p:ph idx="1" type="body"/>
          </p:nvPr>
        </p:nvPicPr>
        <p:blipFill rotWithShape="1">
          <a:blip r:embed="rId3">
            <a:alphaModFix/>
          </a:blip>
          <a:srcRect b="0" l="0" r="0" t="0"/>
          <a:stretch/>
        </p:blipFill>
        <p:spPr>
          <a:xfrm>
            <a:off x="2676589" y="2160588"/>
            <a:ext cx="4598859" cy="38814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LATERAL PTERYGOID</a:t>
            </a:r>
            <a:endParaRPr/>
          </a:p>
        </p:txBody>
      </p:sp>
      <p:sp>
        <p:nvSpPr>
          <p:cNvPr id="220" name="Google Shape;220;p11"/>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LATERAL PTERYGOID</a:t>
            </a:r>
            <a:endParaRPr/>
          </a:p>
        </p:txBody>
      </p:sp>
      <p:sp>
        <p:nvSpPr>
          <p:cNvPr id="221" name="Google Shape;221;p11"/>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SzPct val="79999"/>
              <a:buChar char="►"/>
            </a:pPr>
            <a:r>
              <a:rPr lang="en-CA"/>
              <a:t>O: Superior and interior portions. Superior runs from the sphenoid bone posteriorly. Inferior runs from the lateral pterygoid plate</a:t>
            </a:r>
            <a:endParaRPr/>
          </a:p>
          <a:p>
            <a:pPr indent="-342900" lvl="0" marL="342900" rtl="0" algn="l">
              <a:spcBef>
                <a:spcPts val="1000"/>
              </a:spcBef>
              <a:spcAft>
                <a:spcPts val="0"/>
              </a:spcAft>
              <a:buSzPct val="79999"/>
              <a:buChar char="►"/>
            </a:pPr>
            <a:r>
              <a:rPr lang="en-CA"/>
              <a:t>I: Superior inserts the tempomandibular joint capsule and articular disc. Inferior inserts on the neck of the mandible. </a:t>
            </a:r>
            <a:endParaRPr/>
          </a:p>
          <a:p>
            <a:pPr indent="-342900" lvl="0" marL="342900" rtl="0" algn="l">
              <a:spcBef>
                <a:spcPts val="1000"/>
              </a:spcBef>
              <a:spcAft>
                <a:spcPts val="0"/>
              </a:spcAft>
              <a:buSzPct val="79999"/>
              <a:buChar char="►"/>
            </a:pPr>
            <a:r>
              <a:rPr lang="en-CA"/>
              <a:t>A: Superior pulls the disc anteriorly when the mandible opens. Inferior depresses and protrudes the mandible BL, pulls the jaw to the opposite side when acting unilaterally. </a:t>
            </a:r>
            <a:endParaRPr/>
          </a:p>
        </p:txBody>
      </p:sp>
      <p:sp>
        <p:nvSpPr>
          <p:cNvPr id="222" name="Google Shape;222;p11"/>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SzPct val="79999"/>
              <a:buChar char="►"/>
            </a:pPr>
            <a:r>
              <a:rPr lang="en-CA"/>
              <a:t>To palpate externally, first open the jaw 2 cm. It is found 2cms anterior to the external auditory meatus, inferior to the zygomatic arch and through the mandibular notch. The mm is palpated through the masseter mm. To isolate lateral pterygoid, ask the client to resist depression of the mandible.</a:t>
            </a:r>
            <a:endParaRPr/>
          </a:p>
          <a:p>
            <a:pPr indent="-342900" lvl="0" marL="342900" rtl="0" algn="l">
              <a:spcBef>
                <a:spcPts val="1000"/>
              </a:spcBef>
              <a:spcAft>
                <a:spcPts val="0"/>
              </a:spcAft>
              <a:buSzPct val="79999"/>
              <a:buChar char="►"/>
            </a:pPr>
            <a:r>
              <a:rPr lang="en-CA"/>
              <a:t>To palpate intra-orally, using gloves placing between the cheek and the teeth, with your fingernail against the last upper molars. Ask the client to open the jaw and move it to the side being palpated to allow the next movement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LATERAL PTERYGOID</a:t>
            </a:r>
            <a:endParaRPr/>
          </a:p>
        </p:txBody>
      </p:sp>
      <p:sp>
        <p:nvSpPr>
          <p:cNvPr id="228" name="Google Shape;228;p12"/>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CA" sz="2000"/>
              <a:t>The finger is slid superiorly and posteriorly between the maxilla and the coronoid process of the mandible, into the hollow at the roof of the cheek. Ask the client to resist depression.</a:t>
            </a:r>
            <a:endParaRPr/>
          </a:p>
        </p:txBody>
      </p:sp>
      <p:pic>
        <p:nvPicPr>
          <p:cNvPr descr="A picture containing text, book&#10;&#10;Description generated with very high confidence" id="229" name="Google Shape;229;p12"/>
          <p:cNvPicPr preferRelativeResize="0"/>
          <p:nvPr>
            <p:ph idx="4294967295" type="body"/>
          </p:nvPr>
        </p:nvPicPr>
        <p:blipFill rotWithShape="1">
          <a:blip r:embed="rId3">
            <a:alphaModFix/>
          </a:blip>
          <a:srcRect b="0" l="0" r="0" t="0"/>
          <a:stretch/>
        </p:blipFill>
        <p:spPr>
          <a:xfrm>
            <a:off x="945007" y="2160589"/>
            <a:ext cx="3916362" cy="3305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DIGASTRIC</a:t>
            </a:r>
            <a:endParaRPr/>
          </a:p>
        </p:txBody>
      </p:sp>
      <p:sp>
        <p:nvSpPr>
          <p:cNvPr id="235" name="Google Shape;235;p13"/>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Digastric has 2 bellies</a:t>
            </a:r>
            <a:endParaRPr/>
          </a:p>
          <a:p>
            <a:pPr indent="-342900" lvl="0" marL="342900" rtl="0" algn="l">
              <a:spcBef>
                <a:spcPts val="1000"/>
              </a:spcBef>
              <a:spcAft>
                <a:spcPts val="0"/>
              </a:spcAft>
              <a:buSzPts val="1440"/>
              <a:buChar char="►"/>
            </a:pPr>
            <a:r>
              <a:rPr lang="en-CA"/>
              <a:t>O: Posterior belly attaches to mastoid notch and common tendon attaching to the hyoid bone, than continues as the anterior belly. </a:t>
            </a:r>
            <a:endParaRPr/>
          </a:p>
          <a:p>
            <a:pPr indent="-342900" lvl="0" marL="342900" rtl="0" algn="l">
              <a:spcBef>
                <a:spcPts val="1000"/>
              </a:spcBef>
              <a:spcAft>
                <a:spcPts val="0"/>
              </a:spcAft>
              <a:buSzPts val="1440"/>
              <a:buChar char="►"/>
            </a:pPr>
            <a:r>
              <a:rPr lang="en-CA"/>
              <a:t>I: Attaches to the inside of the mandible at the symphysis.</a:t>
            </a:r>
            <a:endParaRPr/>
          </a:p>
          <a:p>
            <a:pPr indent="-342900" lvl="0" marL="342900" rtl="0" algn="l">
              <a:spcBef>
                <a:spcPts val="1000"/>
              </a:spcBef>
              <a:spcAft>
                <a:spcPts val="0"/>
              </a:spcAft>
              <a:buSzPts val="1440"/>
              <a:buChar char="►"/>
            </a:pPr>
            <a:r>
              <a:rPr lang="en-CA"/>
              <a:t>A:BL Depresses and retracts the mandible; unilaterally, moves the mandible to the same side. </a:t>
            </a:r>
            <a:endParaRPr/>
          </a:p>
        </p:txBody>
      </p:sp>
      <p:sp>
        <p:nvSpPr>
          <p:cNvPr id="236" name="Google Shape;236;p13"/>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To palpate, ask the client to open their jaw against resistance, posterior belly is located between the angle of the mandible and mastoid process, anterior is close to the midline of the hyoid and mandible.</a:t>
            </a:r>
            <a:endParaRPr/>
          </a:p>
        </p:txBody>
      </p:sp>
      <p:pic>
        <p:nvPicPr>
          <p:cNvPr descr="A picture containing text, book&#10;&#10;Description generated with very high confidence" id="237" name="Google Shape;237;p13"/>
          <p:cNvPicPr preferRelativeResize="0"/>
          <p:nvPr/>
        </p:nvPicPr>
        <p:blipFill rotWithShape="1">
          <a:blip r:embed="rId3">
            <a:alphaModFix/>
          </a:blip>
          <a:srcRect b="0" l="0" r="0" t="0"/>
          <a:stretch/>
        </p:blipFill>
        <p:spPr>
          <a:xfrm>
            <a:off x="6742717" y="3875041"/>
            <a:ext cx="3274471" cy="2501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MYLOHYOID</a:t>
            </a:r>
            <a:endParaRPr/>
          </a:p>
        </p:txBody>
      </p:sp>
      <p:sp>
        <p:nvSpPr>
          <p:cNvPr id="243" name="Google Shape;243;p14"/>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O: Attaches inside of the entire mandible</a:t>
            </a:r>
            <a:endParaRPr/>
          </a:p>
          <a:p>
            <a:pPr indent="-342900" lvl="0" marL="342900" rtl="0" algn="l">
              <a:spcBef>
                <a:spcPts val="1000"/>
              </a:spcBef>
              <a:spcAft>
                <a:spcPts val="0"/>
              </a:spcAft>
              <a:buSzPts val="1440"/>
              <a:buChar char="►"/>
            </a:pPr>
            <a:r>
              <a:rPr lang="en-CA"/>
              <a:t>I: Runs to the hyoid bone, covers the entire floor of the mouth</a:t>
            </a:r>
            <a:endParaRPr/>
          </a:p>
          <a:p>
            <a:pPr indent="-342900" lvl="0" marL="342900" rtl="0" algn="l">
              <a:spcBef>
                <a:spcPts val="1000"/>
              </a:spcBef>
              <a:spcAft>
                <a:spcPts val="0"/>
              </a:spcAft>
              <a:buSzPts val="1440"/>
              <a:buChar char="►"/>
            </a:pPr>
            <a:r>
              <a:rPr lang="en-CA"/>
              <a:t>A: Depresses the mandible when the hyoid is fixed and tightens the floor of the mouth. </a:t>
            </a:r>
            <a:endParaRPr/>
          </a:p>
          <a:p>
            <a:pPr indent="-342900" lvl="0" marL="342900" rtl="0" algn="l">
              <a:spcBef>
                <a:spcPts val="1000"/>
              </a:spcBef>
              <a:spcAft>
                <a:spcPts val="0"/>
              </a:spcAft>
              <a:buSzPts val="1440"/>
              <a:buChar char="►"/>
            </a:pPr>
            <a:r>
              <a:rPr lang="en-CA"/>
              <a:t>To palpate, ask the client to depress the mandible against resistance. Externally palpate on the inner aspect of the mandible, from the ramus to the angle. </a:t>
            </a:r>
            <a:endParaRPr/>
          </a:p>
        </p:txBody>
      </p:sp>
      <p:sp>
        <p:nvSpPr>
          <p:cNvPr id="244" name="Google Shape;244;p14"/>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Intra-orally, using gloves, place finger between the lower teeth and tongue. Using your finger pad slid down the inner surface of the mandible to the floor of the mouth. Palpation is as far as the last molar when mylohyoid ends.  </a:t>
            </a:r>
            <a:endParaRPr/>
          </a:p>
        </p:txBody>
      </p:sp>
      <p:pic>
        <p:nvPicPr>
          <p:cNvPr id="245" name="Google Shape;245;p14"/>
          <p:cNvPicPr preferRelativeResize="0"/>
          <p:nvPr/>
        </p:nvPicPr>
        <p:blipFill rotWithShape="1">
          <a:blip r:embed="rId3">
            <a:alphaModFix/>
          </a:blip>
          <a:srcRect b="0" l="0" r="0" t="0"/>
          <a:stretch/>
        </p:blipFill>
        <p:spPr>
          <a:xfrm>
            <a:off x="5635408" y="4165599"/>
            <a:ext cx="3318091" cy="2641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MEDICAL TREATMENT OF TMJ</a:t>
            </a:r>
            <a:endParaRPr/>
          </a:p>
        </p:txBody>
      </p:sp>
      <p:sp>
        <p:nvSpPr>
          <p:cNvPr id="251" name="Google Shape;251;p1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CA" sz="2400"/>
              <a:t>Medication-NSAIDS to reduce P and inflammation, mm relaxants for spasms</a:t>
            </a:r>
            <a:endParaRPr/>
          </a:p>
          <a:p>
            <a:pPr indent="-342900" lvl="0" marL="342900" rtl="0" algn="l">
              <a:spcBef>
                <a:spcPts val="1000"/>
              </a:spcBef>
              <a:spcAft>
                <a:spcPts val="0"/>
              </a:spcAft>
              <a:buSzPts val="1920"/>
              <a:buChar char="►"/>
            </a:pPr>
            <a:r>
              <a:rPr lang="en-CA" sz="2400"/>
              <a:t>Dental splints</a:t>
            </a:r>
            <a:endParaRPr/>
          </a:p>
          <a:p>
            <a:pPr indent="-342900" lvl="0" marL="342900" rtl="0" algn="l">
              <a:spcBef>
                <a:spcPts val="1000"/>
              </a:spcBef>
              <a:spcAft>
                <a:spcPts val="0"/>
              </a:spcAft>
              <a:buSzPts val="1920"/>
              <a:buChar char="►"/>
            </a:pPr>
            <a:r>
              <a:rPr lang="en-CA" sz="2400"/>
              <a:t>Physiotherapy</a:t>
            </a:r>
            <a:endParaRPr/>
          </a:p>
          <a:p>
            <a:pPr indent="-342900" lvl="0" marL="342900" rtl="0" algn="l">
              <a:spcBef>
                <a:spcPts val="1000"/>
              </a:spcBef>
              <a:spcAft>
                <a:spcPts val="0"/>
              </a:spcAft>
              <a:buSzPts val="1920"/>
              <a:buChar char="►"/>
            </a:pPr>
            <a:r>
              <a:rPr lang="en-CA" sz="2400"/>
              <a:t>Behavioural therapy</a:t>
            </a:r>
            <a:endParaRPr/>
          </a:p>
          <a:p>
            <a:pPr indent="-342900" lvl="0" marL="342900" rtl="0" algn="l">
              <a:spcBef>
                <a:spcPts val="1000"/>
              </a:spcBef>
              <a:spcAft>
                <a:spcPts val="0"/>
              </a:spcAft>
              <a:buSzPts val="1920"/>
              <a:buChar char="►"/>
            </a:pPr>
            <a:r>
              <a:rPr lang="en-CA" sz="2400"/>
              <a:t>Surgery has been used but not successful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SYMPTOM PICTURE</a:t>
            </a:r>
            <a:endParaRPr/>
          </a:p>
        </p:txBody>
      </p:sp>
      <p:sp>
        <p:nvSpPr>
          <p:cNvPr id="257" name="Google Shape;257;p16"/>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SzPct val="80000"/>
              <a:buChar char="►"/>
            </a:pPr>
            <a:r>
              <a:rPr lang="en-CA" sz="2400"/>
              <a:t>TMJ may be unilateral or BL</a:t>
            </a:r>
            <a:endParaRPr/>
          </a:p>
          <a:p>
            <a:pPr indent="-342900" lvl="0" marL="342900" rtl="0" algn="l">
              <a:spcBef>
                <a:spcPts val="1000"/>
              </a:spcBef>
              <a:spcAft>
                <a:spcPts val="0"/>
              </a:spcAft>
              <a:buSzPct val="80000"/>
              <a:buChar char="►"/>
            </a:pPr>
            <a:r>
              <a:rPr lang="en-CA" sz="2400"/>
              <a:t>Most common in ages 15-45 and more common in women 5:1</a:t>
            </a:r>
            <a:endParaRPr/>
          </a:p>
          <a:p>
            <a:pPr indent="-342900" lvl="0" marL="342900" rtl="0" algn="l">
              <a:spcBef>
                <a:spcPts val="1000"/>
              </a:spcBef>
              <a:spcAft>
                <a:spcPts val="0"/>
              </a:spcAft>
              <a:buSzPct val="80000"/>
              <a:buChar char="►"/>
            </a:pPr>
            <a:r>
              <a:rPr lang="en-CA" sz="2400"/>
              <a:t>Predisposition, tissue alteration, and stress</a:t>
            </a:r>
            <a:endParaRPr/>
          </a:p>
          <a:p>
            <a:pPr indent="-342900" lvl="0" marL="342900" rtl="0" algn="l">
              <a:spcBef>
                <a:spcPts val="1000"/>
              </a:spcBef>
              <a:spcAft>
                <a:spcPts val="0"/>
              </a:spcAft>
              <a:buSzPct val="80000"/>
              <a:buChar char="►"/>
            </a:pPr>
            <a:r>
              <a:rPr lang="en-CA" sz="2400"/>
              <a:t>Postural dysfunction</a:t>
            </a:r>
            <a:endParaRPr/>
          </a:p>
          <a:p>
            <a:pPr indent="-342900" lvl="0" marL="342900" rtl="0" algn="l">
              <a:spcBef>
                <a:spcPts val="1000"/>
              </a:spcBef>
              <a:spcAft>
                <a:spcPts val="0"/>
              </a:spcAft>
              <a:buSzPct val="80000"/>
              <a:buChar char="►"/>
            </a:pPr>
            <a:r>
              <a:rPr lang="en-CA" sz="2400"/>
              <a:t>Other pathologies such as Fibromyalgia, OA, RA</a:t>
            </a:r>
            <a:endParaRPr/>
          </a:p>
          <a:p>
            <a:pPr indent="-258318" lvl="0" marL="342900" rtl="0" algn="l">
              <a:spcBef>
                <a:spcPts val="1000"/>
              </a:spcBef>
              <a:spcAft>
                <a:spcPts val="0"/>
              </a:spcAft>
              <a:buSzPct val="79999"/>
              <a:buNone/>
            </a:pPr>
            <a:r>
              <a:t/>
            </a:r>
            <a:endParaRPr/>
          </a:p>
        </p:txBody>
      </p:sp>
      <p:pic>
        <p:nvPicPr>
          <p:cNvPr descr="A close up of a person&#10;&#10;Description generated with very high confidence" id="258" name="Google Shape;258;p16"/>
          <p:cNvPicPr preferRelativeResize="0"/>
          <p:nvPr>
            <p:ph idx="2" type="body"/>
          </p:nvPr>
        </p:nvPicPr>
        <p:blipFill rotWithShape="1">
          <a:blip r:embed="rId3">
            <a:alphaModFix/>
          </a:blip>
          <a:srcRect b="0" l="0" r="0" t="0"/>
          <a:stretch/>
        </p:blipFill>
        <p:spPr>
          <a:xfrm>
            <a:off x="5422634" y="2225363"/>
            <a:ext cx="3815998" cy="381599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SYMPTOM PICTURE</a:t>
            </a:r>
            <a:endParaRPr/>
          </a:p>
        </p:txBody>
      </p:sp>
      <p:sp>
        <p:nvSpPr>
          <p:cNvPr id="264" name="Google Shape;264;p17"/>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EARLY STAGE</a:t>
            </a:r>
            <a:endParaRPr/>
          </a:p>
        </p:txBody>
      </p:sp>
      <p:sp>
        <p:nvSpPr>
          <p:cNvPr id="265" name="Google Shape;265;p17"/>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Muscular incoordination and subluxation</a:t>
            </a:r>
            <a:endParaRPr/>
          </a:p>
          <a:p>
            <a:pPr indent="-342900" lvl="0" marL="342900" rtl="0" algn="l">
              <a:spcBef>
                <a:spcPts val="1000"/>
              </a:spcBef>
              <a:spcAft>
                <a:spcPts val="0"/>
              </a:spcAft>
              <a:buSzPts val="1440"/>
              <a:buChar char="►"/>
            </a:pPr>
            <a:r>
              <a:rPr lang="en-CA"/>
              <a:t>TMJ joints sounds, clicking and popping sounds with jaw movement</a:t>
            </a:r>
            <a:endParaRPr/>
          </a:p>
          <a:p>
            <a:pPr indent="-342900" lvl="0" marL="342900" rtl="0" algn="l">
              <a:spcBef>
                <a:spcPts val="1000"/>
              </a:spcBef>
              <a:spcAft>
                <a:spcPts val="0"/>
              </a:spcAft>
              <a:buSzPts val="1440"/>
              <a:buChar char="►"/>
            </a:pPr>
            <a:r>
              <a:rPr lang="en-CA"/>
              <a:t>Jaw P with movement or jaw clenching, P more worse in the morning, tenderness with muscles of mastication and joint capsule</a:t>
            </a:r>
            <a:endParaRPr/>
          </a:p>
        </p:txBody>
      </p:sp>
      <p:sp>
        <p:nvSpPr>
          <p:cNvPr id="266" name="Google Shape;266;p17"/>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HA usually frontal or temporal</a:t>
            </a:r>
            <a:endParaRPr/>
          </a:p>
          <a:p>
            <a:pPr indent="-342900" lvl="0" marL="342900" rtl="0" algn="l">
              <a:spcBef>
                <a:spcPts val="1000"/>
              </a:spcBef>
              <a:spcAft>
                <a:spcPts val="0"/>
              </a:spcAft>
              <a:buSzPts val="1440"/>
              <a:buChar char="►"/>
            </a:pPr>
            <a:r>
              <a:rPr lang="en-CA"/>
              <a:t>Spasms, TP’s and H+ may occur in the mm’s of mastication</a:t>
            </a:r>
            <a:endParaRPr/>
          </a:p>
          <a:p>
            <a:pPr indent="-342900" lvl="0" marL="342900" rtl="0" algn="l">
              <a:spcBef>
                <a:spcPts val="1000"/>
              </a:spcBef>
              <a:spcAft>
                <a:spcPts val="0"/>
              </a:spcAft>
              <a:buSzPts val="1440"/>
              <a:buChar char="►"/>
            </a:pPr>
            <a:r>
              <a:rPr lang="en-CA"/>
              <a:t>Shoulder and neck tightness</a:t>
            </a:r>
            <a:endParaRPr/>
          </a:p>
          <a:p>
            <a:pPr indent="-342900" lvl="0" marL="342900" rtl="0" algn="l">
              <a:spcBef>
                <a:spcPts val="1000"/>
              </a:spcBef>
              <a:spcAft>
                <a:spcPts val="0"/>
              </a:spcAft>
              <a:buSzPts val="1440"/>
              <a:buChar char="►"/>
            </a:pPr>
            <a:r>
              <a:rPr lang="en-CA"/>
              <a:t>Decrease ROM of the jaw, especially when opening</a:t>
            </a:r>
            <a:endParaRPr/>
          </a:p>
          <a:p>
            <a:pPr indent="-342900" lvl="0" marL="342900" rtl="0" algn="l">
              <a:spcBef>
                <a:spcPts val="1000"/>
              </a:spcBef>
              <a:spcAft>
                <a:spcPts val="0"/>
              </a:spcAft>
              <a:buSzPts val="1440"/>
              <a:buChar char="►"/>
            </a:pPr>
            <a:r>
              <a:rPr lang="en-CA"/>
              <a:t>Ear stuffiness, hearing loss</a:t>
            </a:r>
            <a:endParaRPr/>
          </a:p>
          <a:p>
            <a:pPr indent="-342900" lvl="0" marL="342900" rtl="0" algn="l">
              <a:spcBef>
                <a:spcPts val="1000"/>
              </a:spcBef>
              <a:spcAft>
                <a:spcPts val="0"/>
              </a:spcAft>
              <a:buSzPts val="1440"/>
              <a:buChar char="►"/>
            </a:pPr>
            <a:r>
              <a:rPr lang="en-CA"/>
              <a:t>Trauma: which than will produce edema, inflammation, adhesions</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SYMPTOM PICTURE</a:t>
            </a:r>
            <a:endParaRPr/>
          </a:p>
        </p:txBody>
      </p:sp>
      <p:sp>
        <p:nvSpPr>
          <p:cNvPr id="272" name="Google Shape;272;p18"/>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LATER STAGE</a:t>
            </a:r>
            <a:endParaRPr/>
          </a:p>
        </p:txBody>
      </p:sp>
      <p:sp>
        <p:nvSpPr>
          <p:cNvPr id="273" name="Google Shape;273;p18"/>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If not corrected, mm’s of mastication may develop contractures, limiting ROM</a:t>
            </a:r>
            <a:endParaRPr/>
          </a:p>
          <a:p>
            <a:pPr indent="-342900" lvl="0" marL="342900" rtl="0" algn="l">
              <a:spcBef>
                <a:spcPts val="1000"/>
              </a:spcBef>
              <a:spcAft>
                <a:spcPts val="0"/>
              </a:spcAft>
              <a:buSzPts val="1440"/>
              <a:buChar char="►"/>
            </a:pPr>
            <a:r>
              <a:rPr lang="en-CA"/>
              <a:t>Degeneration of the disc, condylar hear and articular eminence may occur.</a:t>
            </a:r>
            <a:endParaRPr/>
          </a:p>
          <a:p>
            <a:pPr indent="-342900" lvl="0" marL="342900" rtl="0" algn="l">
              <a:spcBef>
                <a:spcPts val="1000"/>
              </a:spcBef>
              <a:spcAft>
                <a:spcPts val="0"/>
              </a:spcAft>
              <a:buSzPts val="1440"/>
              <a:buChar char="►"/>
            </a:pPr>
            <a:r>
              <a:rPr lang="en-CA">
                <a:solidFill>
                  <a:srgbClr val="FF0000"/>
                </a:solidFill>
              </a:rPr>
              <a:t>Please read Pg’s 607-608 on Postural Assessment and Palpation</a:t>
            </a:r>
            <a:endParaRPr/>
          </a:p>
        </p:txBody>
      </p:sp>
      <p:pic>
        <p:nvPicPr>
          <p:cNvPr descr="A close up of text on a white surface&#10;&#10;Description generated with high confidence" id="274" name="Google Shape;274;p18"/>
          <p:cNvPicPr preferRelativeResize="0"/>
          <p:nvPr>
            <p:ph idx="4" type="body"/>
          </p:nvPr>
        </p:nvPicPr>
        <p:blipFill rotWithShape="1">
          <a:blip r:embed="rId3">
            <a:alphaModFix/>
          </a:blip>
          <a:srcRect b="0" l="0" r="0" t="0"/>
          <a:stretch/>
        </p:blipFill>
        <p:spPr>
          <a:xfrm>
            <a:off x="5088379" y="1784000"/>
            <a:ext cx="4185623" cy="393347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TESTING</a:t>
            </a:r>
            <a:endParaRPr/>
          </a:p>
        </p:txBody>
      </p:sp>
      <p:sp>
        <p:nvSpPr>
          <p:cNvPr id="280" name="Google Shape;280;p1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SzPct val="80000"/>
              <a:buChar char="►"/>
            </a:pPr>
            <a:r>
              <a:rPr lang="en-CA" sz="2400"/>
              <a:t>AF ROM of the mandible is reduced due to P</a:t>
            </a:r>
            <a:endParaRPr/>
          </a:p>
          <a:p>
            <a:pPr indent="-342900" lvl="0" marL="342900" rtl="0" algn="l">
              <a:spcBef>
                <a:spcPts val="1000"/>
              </a:spcBef>
              <a:spcAft>
                <a:spcPts val="0"/>
              </a:spcAft>
              <a:buSzPct val="80000"/>
              <a:buChar char="►"/>
            </a:pPr>
            <a:r>
              <a:rPr lang="en-CA" sz="2400"/>
              <a:t>Tempomandibular joint AF ROM test is done. If the therapist see’s a C-wobble, indicating a capsular source on the side of the jaw deviates towards, or an S-wobble, indicating a muscular source such as TP’s. </a:t>
            </a:r>
            <a:endParaRPr/>
          </a:p>
          <a:p>
            <a:pPr indent="-342900" lvl="0" marL="342900" rtl="0" algn="l">
              <a:spcBef>
                <a:spcPts val="1000"/>
              </a:spcBef>
              <a:spcAft>
                <a:spcPts val="0"/>
              </a:spcAft>
              <a:buSzPct val="80000"/>
              <a:buChar char="►"/>
            </a:pPr>
            <a:r>
              <a:rPr lang="en-CA" sz="2400"/>
              <a:t>Reduced mandibular depression= BL TP’s in masseter</a:t>
            </a:r>
            <a:endParaRPr/>
          </a:p>
          <a:p>
            <a:pPr indent="-342900" lvl="0" marL="342900" rtl="0" algn="l">
              <a:spcBef>
                <a:spcPts val="1000"/>
              </a:spcBef>
              <a:spcAft>
                <a:spcPts val="0"/>
              </a:spcAft>
              <a:buSzPct val="80000"/>
              <a:buChar char="►"/>
            </a:pPr>
            <a:r>
              <a:rPr lang="en-CA" sz="2400"/>
              <a:t>AF ROM of the C/sp may be reduced</a:t>
            </a:r>
            <a:endParaRPr/>
          </a:p>
          <a:p>
            <a:pPr indent="-342900" lvl="0" marL="342900" rtl="0" algn="l">
              <a:spcBef>
                <a:spcPts val="1000"/>
              </a:spcBef>
              <a:spcAft>
                <a:spcPts val="0"/>
              </a:spcAft>
              <a:buSzPct val="80000"/>
              <a:buChar char="►"/>
            </a:pPr>
            <a:r>
              <a:rPr lang="en-CA" sz="2400"/>
              <a:t>PR ROM: Painful end feel may be present, clicking and springy block end feel are present; PR ROM of the C/sp may be reduced</a:t>
            </a:r>
            <a:endParaRPr/>
          </a:p>
          <a:p>
            <a:pPr indent="-342900" lvl="0" marL="342900" rtl="0" algn="l">
              <a:spcBef>
                <a:spcPts val="1000"/>
              </a:spcBef>
              <a:spcAft>
                <a:spcPts val="0"/>
              </a:spcAft>
              <a:buSzPct val="80000"/>
              <a:buChar char="►"/>
            </a:pPr>
            <a:r>
              <a:rPr lang="en-CA" sz="2400"/>
              <a:t>AR Isometric testing, reveals weakness or P</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SPECIAL TESTS</a:t>
            </a:r>
            <a:endParaRPr/>
          </a:p>
        </p:txBody>
      </p:sp>
      <p:sp>
        <p:nvSpPr>
          <p:cNvPr id="286" name="Google Shape;286;p20"/>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b="1" lang="en-CA"/>
              <a:t>Three Knuckle Test</a:t>
            </a:r>
            <a:endParaRPr/>
          </a:p>
        </p:txBody>
      </p:sp>
      <p:sp>
        <p:nvSpPr>
          <p:cNvPr id="287" name="Google Shape;287;p20"/>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Positive with TP’s in the muscles that elevate the jaw</a:t>
            </a:r>
            <a:endParaRPr/>
          </a:p>
          <a:p>
            <a:pPr indent="-251459" lvl="0" marL="342900" rtl="0" algn="l">
              <a:spcBef>
                <a:spcPts val="1000"/>
              </a:spcBef>
              <a:spcAft>
                <a:spcPts val="0"/>
              </a:spcAft>
              <a:buSzPts val="1440"/>
              <a:buNone/>
            </a:pPr>
            <a:r>
              <a:t/>
            </a:r>
            <a:endParaRPr/>
          </a:p>
        </p:txBody>
      </p:sp>
      <p:pic>
        <p:nvPicPr>
          <p:cNvPr id="288" name="Google Shape;288;p20"/>
          <p:cNvPicPr preferRelativeResize="0"/>
          <p:nvPr>
            <p:ph idx="4" type="body"/>
          </p:nvPr>
        </p:nvPicPr>
        <p:blipFill rotWithShape="1">
          <a:blip r:embed="rId3">
            <a:alphaModFix/>
          </a:blip>
          <a:srcRect b="0" l="0" r="0" t="0"/>
          <a:stretch/>
        </p:blipFill>
        <p:spPr>
          <a:xfrm>
            <a:off x="5473700" y="2160984"/>
            <a:ext cx="3060700" cy="388104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CONTRAINDICATIONS</a:t>
            </a:r>
            <a:endParaRPr/>
          </a:p>
        </p:txBody>
      </p:sp>
      <p:sp>
        <p:nvSpPr>
          <p:cNvPr id="294" name="Google Shape;294;p2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600"/>
              <a:buChar char="►"/>
            </a:pPr>
            <a:r>
              <a:rPr lang="en-CA" sz="2000"/>
              <a:t>When treating anterior C/sp, do not compress the carotid artery</a:t>
            </a:r>
            <a:endParaRPr/>
          </a:p>
          <a:p>
            <a:pPr indent="-342900" lvl="0" marL="342900" rtl="0" algn="l">
              <a:spcBef>
                <a:spcPts val="1000"/>
              </a:spcBef>
              <a:spcAft>
                <a:spcPts val="0"/>
              </a:spcAft>
              <a:buSzPts val="1600"/>
              <a:buChar char="►"/>
            </a:pPr>
            <a:r>
              <a:rPr lang="en-CA" sz="2000"/>
              <a:t>Do not treat the SCM at the same time, client may feel choked</a:t>
            </a:r>
            <a:endParaRPr/>
          </a:p>
          <a:p>
            <a:pPr indent="-342900" lvl="0" marL="342900" rtl="0" algn="l">
              <a:spcBef>
                <a:spcPts val="1000"/>
              </a:spcBef>
              <a:spcAft>
                <a:spcPts val="0"/>
              </a:spcAft>
              <a:buSzPts val="1600"/>
              <a:buChar char="►"/>
            </a:pPr>
            <a:r>
              <a:rPr lang="en-CA" sz="2000"/>
              <a:t>Avoid deep work over the styloid process of the temporal bone, potentially fragile</a:t>
            </a:r>
            <a:endParaRPr/>
          </a:p>
          <a:p>
            <a:pPr indent="-342900" lvl="0" marL="342900" rtl="0" algn="l">
              <a:spcBef>
                <a:spcPts val="1000"/>
              </a:spcBef>
              <a:spcAft>
                <a:spcPts val="0"/>
              </a:spcAft>
              <a:buSzPts val="1600"/>
              <a:buChar char="►"/>
            </a:pPr>
            <a:r>
              <a:rPr lang="en-CA" sz="2000"/>
              <a:t>Frictions are CI’d with anti inflammatories and blood thinners</a:t>
            </a:r>
            <a:endParaRPr/>
          </a:p>
          <a:p>
            <a:pPr indent="-342900" lvl="0" marL="342900" rtl="0" algn="l">
              <a:spcBef>
                <a:spcPts val="1000"/>
              </a:spcBef>
              <a:spcAft>
                <a:spcPts val="0"/>
              </a:spcAft>
              <a:buSzPts val="1600"/>
              <a:buChar char="►"/>
            </a:pPr>
            <a:r>
              <a:rPr lang="en-CA" sz="2000"/>
              <a:t>Do not use latex gloves for intra-oral work if the client has a latex allergy</a:t>
            </a:r>
            <a:endParaRPr/>
          </a:p>
          <a:p>
            <a:pPr indent="-342900" lvl="0" marL="342900" rtl="0" algn="l">
              <a:spcBef>
                <a:spcPts val="1000"/>
              </a:spcBef>
              <a:spcAft>
                <a:spcPts val="0"/>
              </a:spcAft>
              <a:buSzPts val="1600"/>
              <a:buChar char="►"/>
            </a:pPr>
            <a:r>
              <a:rPr lang="en-CA" sz="2000"/>
              <a:t>Avoid using heavy or deep pressure when working intra-orally, mm’s may be delicate or tender</a:t>
            </a:r>
            <a:endParaRPr/>
          </a:p>
          <a:p>
            <a:pPr indent="-342900" lvl="0" marL="342900" rtl="0" algn="l">
              <a:spcBef>
                <a:spcPts val="1000"/>
              </a:spcBef>
              <a:spcAft>
                <a:spcPts val="0"/>
              </a:spcAft>
              <a:buSzPts val="1600"/>
              <a:buChar char="►"/>
            </a:pPr>
            <a:r>
              <a:rPr lang="en-CA" sz="2000"/>
              <a:t>TMJ may be a result of abuse or history of abuse, work within the clients tolerance while working intra-orally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TREATMENT</a:t>
            </a:r>
            <a:endParaRPr/>
          </a:p>
        </p:txBody>
      </p:sp>
      <p:sp>
        <p:nvSpPr>
          <p:cNvPr id="300" name="Google Shape;300;p2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600"/>
              <a:buChar char="►"/>
            </a:pPr>
            <a:r>
              <a:rPr lang="en-CA" sz="2000"/>
              <a:t>Mm stripping in short strokes for adhesions</a:t>
            </a:r>
            <a:endParaRPr/>
          </a:p>
          <a:p>
            <a:pPr indent="-342900" lvl="0" marL="342900" rtl="0" algn="l">
              <a:spcBef>
                <a:spcPts val="1000"/>
              </a:spcBef>
              <a:spcAft>
                <a:spcPts val="0"/>
              </a:spcAft>
              <a:buSzPts val="1600"/>
              <a:buChar char="►"/>
            </a:pPr>
            <a:r>
              <a:rPr lang="en-CA" sz="2000"/>
              <a:t>PF AROM is used to normalize proprioception: in between working orally get the client to open and close within P tolerance</a:t>
            </a:r>
            <a:endParaRPr/>
          </a:p>
          <a:p>
            <a:pPr indent="-342900" lvl="0" marL="342900" rtl="0" algn="l">
              <a:spcBef>
                <a:spcPts val="1000"/>
              </a:spcBef>
              <a:spcAft>
                <a:spcPts val="0"/>
              </a:spcAft>
              <a:buSzPts val="1600"/>
              <a:buChar char="►"/>
            </a:pPr>
            <a:r>
              <a:rPr lang="en-CA" sz="2000"/>
              <a:t>Joint play for hypomobile joints: Traction of the mandible</a:t>
            </a:r>
            <a:endParaRPr/>
          </a:p>
          <a:p>
            <a:pPr indent="-342900" lvl="0" marL="342900" rtl="0" algn="l">
              <a:spcBef>
                <a:spcPts val="1000"/>
              </a:spcBef>
              <a:spcAft>
                <a:spcPts val="0"/>
              </a:spcAft>
              <a:buSzPts val="1600"/>
              <a:buChar char="►"/>
            </a:pPr>
            <a:r>
              <a:rPr lang="en-CA" sz="2000"/>
              <a:t>Once intra-oral work is done, remove your gloves and continue with suboccipital work GTO</a:t>
            </a:r>
            <a:endParaRPr/>
          </a:p>
          <a:p>
            <a:pPr indent="-342900" lvl="0" marL="342900" rtl="0" algn="l">
              <a:spcBef>
                <a:spcPts val="1000"/>
              </a:spcBef>
              <a:spcAft>
                <a:spcPts val="0"/>
              </a:spcAft>
              <a:buSzPts val="1600"/>
              <a:buChar char="►"/>
            </a:pPr>
            <a:r>
              <a:rPr lang="en-CA" sz="2000"/>
              <a:t>Passive stretching, long axis traction of C/sp, Inferior traction of the mandible</a:t>
            </a:r>
            <a:endParaRPr/>
          </a:p>
          <a:p>
            <a:pPr indent="-342900" lvl="0" marL="342900" rtl="0" algn="l">
              <a:spcBef>
                <a:spcPts val="1000"/>
              </a:spcBef>
              <a:spcAft>
                <a:spcPts val="0"/>
              </a:spcAft>
              <a:buSzPts val="1600"/>
              <a:buChar char="►"/>
            </a:pPr>
            <a:r>
              <a:rPr lang="en-CA" sz="2000"/>
              <a:t>PR ROM of C/sp</a:t>
            </a:r>
            <a:endParaRPr/>
          </a:p>
          <a:p>
            <a:pPr indent="-342900" lvl="0" marL="342900" rtl="0" algn="l">
              <a:spcBef>
                <a:spcPts val="1000"/>
              </a:spcBef>
              <a:spcAft>
                <a:spcPts val="0"/>
              </a:spcAft>
              <a:buSzPts val="1600"/>
              <a:buChar char="►"/>
            </a:pPr>
            <a:r>
              <a:rPr lang="en-CA" sz="2000"/>
              <a:t>Treatment is finished with effleurage to shoulders, neck and scalp.</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TREATMENT</a:t>
            </a:r>
            <a:endParaRPr/>
          </a:p>
        </p:txBody>
      </p:sp>
      <p:sp>
        <p:nvSpPr>
          <p:cNvPr id="306" name="Google Shape;306;p22"/>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1920"/>
              <a:buNone/>
            </a:pPr>
            <a:r>
              <a:rPr lang="en-CA"/>
              <a:t>TREATMENT GOALS</a:t>
            </a:r>
            <a:endParaRPr/>
          </a:p>
        </p:txBody>
      </p:sp>
      <p:sp>
        <p:nvSpPr>
          <p:cNvPr id="307" name="Google Shape;307;p22"/>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SzPct val="79999"/>
              <a:buChar char="►"/>
            </a:pPr>
            <a:r>
              <a:rPr lang="en-CA"/>
              <a:t>Reduced P, decrease SNS firing</a:t>
            </a:r>
            <a:endParaRPr/>
          </a:p>
          <a:p>
            <a:pPr indent="-342900" lvl="0" marL="342900" rtl="0" algn="l">
              <a:spcBef>
                <a:spcPts val="1000"/>
              </a:spcBef>
              <a:spcAft>
                <a:spcPts val="0"/>
              </a:spcAft>
              <a:buSzPct val="79999"/>
              <a:buChar char="►"/>
            </a:pPr>
            <a:r>
              <a:rPr lang="en-CA"/>
              <a:t>Maintain local circulation</a:t>
            </a:r>
            <a:endParaRPr/>
          </a:p>
          <a:p>
            <a:pPr indent="-342900" lvl="0" marL="342900" rtl="0" algn="l">
              <a:spcBef>
                <a:spcPts val="1000"/>
              </a:spcBef>
              <a:spcAft>
                <a:spcPts val="0"/>
              </a:spcAft>
              <a:buSzPct val="79999"/>
              <a:buChar char="►"/>
            </a:pPr>
            <a:r>
              <a:rPr lang="en-CA"/>
              <a:t>Reduce inflammation and edema if present</a:t>
            </a:r>
            <a:endParaRPr/>
          </a:p>
          <a:p>
            <a:pPr indent="-342900" lvl="0" marL="342900" rtl="0" algn="l">
              <a:spcBef>
                <a:spcPts val="1000"/>
              </a:spcBef>
              <a:spcAft>
                <a:spcPts val="0"/>
              </a:spcAft>
              <a:buSzPct val="79999"/>
              <a:buChar char="►"/>
            </a:pPr>
            <a:r>
              <a:rPr lang="en-CA"/>
              <a:t>Reduce fascial restrictions, stretch shortened mm’s</a:t>
            </a:r>
            <a:endParaRPr/>
          </a:p>
          <a:p>
            <a:pPr indent="-342900" lvl="0" marL="342900" rtl="0" algn="l">
              <a:spcBef>
                <a:spcPts val="1000"/>
              </a:spcBef>
              <a:spcAft>
                <a:spcPts val="0"/>
              </a:spcAft>
              <a:buSzPct val="79999"/>
              <a:buChar char="►"/>
            </a:pPr>
            <a:r>
              <a:rPr lang="en-CA"/>
              <a:t>Reduce H+, and TP’s</a:t>
            </a:r>
            <a:endParaRPr/>
          </a:p>
          <a:p>
            <a:pPr indent="-342900" lvl="0" marL="342900" rtl="0" algn="l">
              <a:spcBef>
                <a:spcPts val="1000"/>
              </a:spcBef>
              <a:spcAft>
                <a:spcPts val="0"/>
              </a:spcAft>
              <a:buSzPct val="79999"/>
              <a:buChar char="►"/>
            </a:pPr>
            <a:r>
              <a:rPr lang="en-CA"/>
              <a:t>Mobilize hypomobile jts</a:t>
            </a:r>
            <a:endParaRPr/>
          </a:p>
          <a:p>
            <a:pPr indent="-258318" lvl="0" marL="342900" rtl="0" algn="l">
              <a:spcBef>
                <a:spcPts val="1000"/>
              </a:spcBef>
              <a:spcAft>
                <a:spcPts val="0"/>
              </a:spcAft>
              <a:buSzPct val="79999"/>
              <a:buNone/>
            </a:pPr>
            <a:r>
              <a:t/>
            </a:r>
            <a:endParaRPr/>
          </a:p>
        </p:txBody>
      </p:sp>
      <p:sp>
        <p:nvSpPr>
          <p:cNvPr id="308" name="Google Shape;308;p22"/>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SzPct val="79999"/>
              <a:buChar char="►"/>
            </a:pPr>
            <a:r>
              <a:rPr b="1" lang="en-CA"/>
              <a:t>Positioning</a:t>
            </a:r>
            <a:r>
              <a:rPr lang="en-CA"/>
              <a:t>: Prone, side lying and supine are all indicated</a:t>
            </a:r>
            <a:endParaRPr/>
          </a:p>
          <a:p>
            <a:pPr indent="-342900" lvl="0" marL="342900" rtl="0" algn="l">
              <a:spcBef>
                <a:spcPts val="1000"/>
              </a:spcBef>
              <a:spcAft>
                <a:spcPts val="0"/>
              </a:spcAft>
              <a:buSzPct val="79999"/>
              <a:buChar char="►"/>
            </a:pPr>
            <a:r>
              <a:rPr b="1" lang="en-CA"/>
              <a:t>Hydro</a:t>
            </a:r>
            <a:r>
              <a:rPr lang="en-CA"/>
              <a:t>: Heat to shoulder girdle, neck and jaw.</a:t>
            </a:r>
            <a:endParaRPr/>
          </a:p>
          <a:p>
            <a:pPr indent="-342900" lvl="0" marL="342900" rtl="0" algn="l">
              <a:spcBef>
                <a:spcPts val="1000"/>
              </a:spcBef>
              <a:spcAft>
                <a:spcPts val="0"/>
              </a:spcAft>
              <a:buSzPct val="79999"/>
              <a:buChar char="►"/>
            </a:pPr>
            <a:r>
              <a:rPr lang="en-CA"/>
              <a:t>If inflammation is present, apply cold</a:t>
            </a:r>
            <a:endParaRPr/>
          </a:p>
          <a:p>
            <a:pPr indent="-342900" lvl="0" marL="342900" rtl="0" algn="l">
              <a:spcBef>
                <a:spcPts val="1000"/>
              </a:spcBef>
              <a:spcAft>
                <a:spcPts val="0"/>
              </a:spcAft>
              <a:buSzPct val="79999"/>
              <a:buChar char="►"/>
            </a:pPr>
            <a:r>
              <a:rPr lang="en-CA"/>
              <a:t>Tx compensatory structures first, DDB</a:t>
            </a:r>
            <a:endParaRPr/>
          </a:p>
          <a:p>
            <a:pPr indent="-342900" lvl="0" marL="342900" rtl="0" algn="l">
              <a:spcBef>
                <a:spcPts val="1000"/>
              </a:spcBef>
              <a:spcAft>
                <a:spcPts val="0"/>
              </a:spcAft>
              <a:buSzPct val="79999"/>
              <a:buChar char="►"/>
            </a:pPr>
            <a:r>
              <a:rPr lang="en-CA"/>
              <a:t>If edema is present, start direct treatment with lymphatic drainage, beginning with nodal pumping at the terminus. </a:t>
            </a:r>
            <a:endParaRPr/>
          </a:p>
          <a:p>
            <a:pPr indent="-258318" lvl="0" marL="342900" rtl="0" algn="l">
              <a:spcBef>
                <a:spcPts val="1000"/>
              </a:spcBef>
              <a:spcAft>
                <a:spcPts val="0"/>
              </a:spcAft>
              <a:buSzPct val="79999"/>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TREATMENT</a:t>
            </a:r>
            <a:endParaRPr/>
          </a:p>
        </p:txBody>
      </p:sp>
      <p:sp>
        <p:nvSpPr>
          <p:cNvPr id="314" name="Google Shape;314;p2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440"/>
              <a:buChar char="►"/>
            </a:pPr>
            <a:r>
              <a:rPr lang="en-CA"/>
              <a:t>Effleurage and general Swedish techniques proximal to the affected joint</a:t>
            </a:r>
            <a:endParaRPr/>
          </a:p>
          <a:p>
            <a:pPr indent="-342900" lvl="0" marL="342900" rtl="0" algn="l">
              <a:spcBef>
                <a:spcPts val="1000"/>
              </a:spcBef>
              <a:spcAft>
                <a:spcPts val="0"/>
              </a:spcAft>
              <a:buSzPts val="1440"/>
              <a:buChar char="►"/>
            </a:pPr>
            <a:r>
              <a:rPr lang="en-CA"/>
              <a:t>If no edema is present, fascial glide to assess, than fascial techniques are used at neck and jaw. Skin rolling, cross hands and finger tip kneading. </a:t>
            </a:r>
            <a:endParaRPr/>
          </a:p>
          <a:p>
            <a:pPr indent="-342900" lvl="0" marL="342900" rtl="0" algn="l">
              <a:spcBef>
                <a:spcPts val="1000"/>
              </a:spcBef>
              <a:spcAft>
                <a:spcPts val="0"/>
              </a:spcAft>
              <a:buSzPts val="1440"/>
              <a:buChar char="►"/>
            </a:pPr>
            <a:r>
              <a:rPr lang="en-CA"/>
              <a:t>Passive stretching: Tight pectoral muscles</a:t>
            </a:r>
            <a:endParaRPr/>
          </a:p>
          <a:p>
            <a:pPr indent="-342900" lvl="0" marL="342900" rtl="0" algn="l">
              <a:spcBef>
                <a:spcPts val="1000"/>
              </a:spcBef>
              <a:spcAft>
                <a:spcPts val="0"/>
              </a:spcAft>
              <a:buSzPts val="1440"/>
              <a:buChar char="►"/>
            </a:pPr>
            <a:r>
              <a:rPr lang="en-CA"/>
              <a:t>Effleurage and petrissage at C/sp, being specific to anterior Scalenes, pec major, minor and subclavius.</a:t>
            </a:r>
            <a:endParaRPr/>
          </a:p>
          <a:p>
            <a:pPr indent="-342900" lvl="0" marL="342900" rtl="0" algn="l">
              <a:spcBef>
                <a:spcPts val="1000"/>
              </a:spcBef>
              <a:spcAft>
                <a:spcPts val="0"/>
              </a:spcAft>
              <a:buSzPts val="1440"/>
              <a:buChar char="►"/>
            </a:pPr>
            <a:r>
              <a:rPr lang="en-CA"/>
              <a:t>SCM treated unilaterally: Pincer grasp or O &amp; I technique</a:t>
            </a:r>
            <a:endParaRPr/>
          </a:p>
          <a:p>
            <a:pPr indent="-342900" lvl="0" marL="342900" rtl="0" algn="l">
              <a:spcBef>
                <a:spcPts val="1000"/>
              </a:spcBef>
              <a:spcAft>
                <a:spcPts val="0"/>
              </a:spcAft>
              <a:buSzPts val="1440"/>
              <a:buChar char="►"/>
            </a:pPr>
            <a:r>
              <a:rPr lang="en-CA"/>
              <a:t>Joint play techniques for C/sp, shoulder girdle and thorax</a:t>
            </a:r>
            <a:endParaRPr/>
          </a:p>
          <a:p>
            <a:pPr indent="-342900" lvl="0" marL="342900" rtl="0" algn="l">
              <a:spcBef>
                <a:spcPts val="1000"/>
              </a:spcBef>
              <a:spcAft>
                <a:spcPts val="0"/>
              </a:spcAft>
              <a:buSzPts val="1440"/>
              <a:buChar char="►"/>
            </a:pPr>
            <a:r>
              <a:rPr lang="en-CA"/>
              <a:t>Muscles of mastication are now treated outside the mouth, temporalis, masseter, medial pterygoid/lateral pterygoid are treated using fingertip kneading, mm stripping, and ischemic compressions. Gentle fascial spreading can also be used within clients P tolerance on temporalis and masseter.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CA">
                <a:solidFill>
                  <a:schemeClr val="dk1"/>
                </a:solidFill>
              </a:rPr>
              <a:t>TREATMENT</a:t>
            </a:r>
            <a:endParaRPr/>
          </a:p>
        </p:txBody>
      </p:sp>
      <p:sp>
        <p:nvSpPr>
          <p:cNvPr id="320" name="Google Shape;320;p2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Temporalis and masseter: direction of strokes is from superior to inferior. O &amp; I technique is used on temporalis attachments, zygomatic and mandibular attachments of masseter. </a:t>
            </a:r>
            <a:endParaRPr/>
          </a:p>
          <a:p>
            <a:pPr indent="-342900" lvl="0" marL="342900" rtl="0" algn="l">
              <a:spcBef>
                <a:spcPts val="1000"/>
              </a:spcBef>
              <a:spcAft>
                <a:spcPts val="0"/>
              </a:spcAft>
              <a:buSzPts val="1440"/>
              <a:buChar char="►"/>
            </a:pPr>
            <a:r>
              <a:rPr lang="en-CA"/>
              <a:t>TP’s in temporalis are tx’d</a:t>
            </a:r>
            <a:endParaRPr/>
          </a:p>
          <a:p>
            <a:pPr indent="-342900" lvl="0" marL="342900" rtl="0" algn="l">
              <a:spcBef>
                <a:spcPts val="1000"/>
              </a:spcBef>
              <a:spcAft>
                <a:spcPts val="0"/>
              </a:spcAft>
              <a:buSzPts val="1440"/>
              <a:buChar char="►"/>
            </a:pPr>
            <a:r>
              <a:rPr lang="en-CA"/>
              <a:t>Intra-orally masseter, medial and lateral pterygoid and mylohyoid are tx’d.</a:t>
            </a:r>
            <a:endParaRPr/>
          </a:p>
          <a:p>
            <a:pPr indent="-342900" lvl="0" marL="342900" rtl="0" algn="l">
              <a:spcBef>
                <a:spcPts val="1000"/>
              </a:spcBef>
              <a:spcAft>
                <a:spcPts val="0"/>
              </a:spcAft>
              <a:buSzPts val="1440"/>
              <a:buChar char="►"/>
            </a:pPr>
            <a:r>
              <a:rPr lang="en-CA"/>
              <a:t>Specific consent are required, a signal should be arranged so tx can be stopped if necessary.</a:t>
            </a:r>
            <a:endParaRPr/>
          </a:p>
          <a:p>
            <a:pPr indent="-342900" lvl="0" marL="342900" rtl="0" algn="l">
              <a:spcBef>
                <a:spcPts val="1000"/>
              </a:spcBef>
              <a:spcAft>
                <a:spcPts val="0"/>
              </a:spcAft>
              <a:buSzPts val="1440"/>
              <a:buChar char="►"/>
            </a:pPr>
            <a:r>
              <a:rPr lang="en-CA"/>
              <a:t>Vinyl or latex gloves must be worn by the therapist, wash prior to putting the gloves on. MAKE SURE YOUR CLIENT IS NOT ALLERGIC TO LATEX. </a:t>
            </a:r>
            <a:endParaRPr/>
          </a:p>
          <a:p>
            <a:pPr indent="-342900" lvl="0" marL="342900" rtl="0" algn="l">
              <a:spcBef>
                <a:spcPts val="1000"/>
              </a:spcBef>
              <a:spcAft>
                <a:spcPts val="0"/>
              </a:spcAft>
              <a:buSzPts val="1440"/>
              <a:buChar char="►"/>
            </a:pPr>
            <a:r>
              <a:rPr lang="en-CA"/>
              <a:t>Pressure here is gentle, O &amp; I techniques are used, gentle mm stripping, cross fibre work, ischemic compressions.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4" name="Shape 324"/>
        <p:cNvGrpSpPr/>
        <p:nvPr/>
      </p:nvGrpSpPr>
      <p:grpSpPr>
        <a:xfrm>
          <a:off x="0" y="0"/>
          <a:ext cx="0" cy="0"/>
          <a:chOff x="0" y="0"/>
          <a:chExt cx="0" cy="0"/>
        </a:xfrm>
      </p:grpSpPr>
      <p:pic>
        <p:nvPicPr>
          <p:cNvPr descr="A close up of a logo&#10;&#10;Description generated with high confidence" id="325" name="Google Shape;325;p26"/>
          <p:cNvPicPr preferRelativeResize="0"/>
          <p:nvPr/>
        </p:nvPicPr>
        <p:blipFill rotWithShape="1">
          <a:blip r:embed="rId3">
            <a:alphaModFix/>
          </a:blip>
          <a:srcRect b="19448" l="0" r="4" t="6981"/>
          <a:stretch/>
        </p:blipFill>
        <p:spPr>
          <a:xfrm>
            <a:off x="5320735" y="2158073"/>
            <a:ext cx="1862332" cy="1826881"/>
          </a:xfrm>
          <a:prstGeom prst="rect">
            <a:avLst/>
          </a:prstGeom>
          <a:noFill/>
          <a:ln>
            <a:noFill/>
          </a:ln>
        </p:spPr>
      </p:pic>
      <p:pic>
        <p:nvPicPr>
          <p:cNvPr descr="A wooden table&#10;&#10;Description generated with high confidence" id="326" name="Google Shape;326;p26"/>
          <p:cNvPicPr preferRelativeResize="0"/>
          <p:nvPr/>
        </p:nvPicPr>
        <p:blipFill rotWithShape="1">
          <a:blip r:embed="rId4">
            <a:alphaModFix/>
          </a:blip>
          <a:srcRect b="0" l="16731" r="17789" t="0"/>
          <a:stretch/>
        </p:blipFill>
        <p:spPr>
          <a:xfrm rot="5400000">
            <a:off x="7429392" y="2140347"/>
            <a:ext cx="1826881" cy="1862332"/>
          </a:xfrm>
          <a:prstGeom prst="rect">
            <a:avLst/>
          </a:prstGeom>
          <a:noFill/>
          <a:ln>
            <a:noFill/>
          </a:ln>
        </p:spPr>
      </p:pic>
      <p:sp>
        <p:nvSpPr>
          <p:cNvPr id="327" name="Google Shape;327;p26"/>
          <p:cNvSpPr/>
          <p:nvPr/>
        </p:nvSpPr>
        <p:spPr>
          <a:xfrm>
            <a:off x="0" y="4013201"/>
            <a:ext cx="476655" cy="2844800"/>
          </a:xfrm>
          <a:prstGeom prst="triangle">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picture containing person, indoor, wall, man&#10;&#10;Description generated with very high confidence" id="328" name="Google Shape;328;p26"/>
          <p:cNvPicPr preferRelativeResize="0"/>
          <p:nvPr/>
        </p:nvPicPr>
        <p:blipFill rotWithShape="1">
          <a:blip r:embed="rId5">
            <a:alphaModFix/>
          </a:blip>
          <a:srcRect b="6439" l="0" r="-2" t="24068"/>
          <a:stretch/>
        </p:blipFill>
        <p:spPr>
          <a:xfrm>
            <a:off x="5320735" y="4214811"/>
            <a:ext cx="3953266" cy="1826881"/>
          </a:xfrm>
          <a:prstGeom prst="rect">
            <a:avLst/>
          </a:prstGeom>
          <a:noFill/>
          <a:ln>
            <a:noFill/>
          </a:ln>
        </p:spPr>
      </p:pic>
      <p:sp>
        <p:nvSpPr>
          <p:cNvPr id="329" name="Google Shape;329;p2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EA3C9E"/>
              </a:buClr>
              <a:buSzPts val="3600"/>
              <a:buFont typeface="Trebuchet MS"/>
              <a:buNone/>
            </a:pPr>
            <a:r>
              <a:rPr lang="en-CA"/>
              <a:t>SELF-CARE</a:t>
            </a:r>
            <a:endParaRPr/>
          </a:p>
        </p:txBody>
      </p:sp>
      <p:sp>
        <p:nvSpPr>
          <p:cNvPr id="330" name="Google Shape;330;p26"/>
          <p:cNvSpPr txBox="1"/>
          <p:nvPr>
            <p:ph idx="1" type="body"/>
          </p:nvPr>
        </p:nvSpPr>
        <p:spPr>
          <a:xfrm>
            <a:off x="681418" y="2160589"/>
            <a:ext cx="4414801" cy="388077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SzPts val="1200"/>
              <a:buChar char="►"/>
            </a:pPr>
            <a:r>
              <a:rPr b="1" lang="en-CA" sz="1500"/>
              <a:t>Self-massage</a:t>
            </a:r>
            <a:r>
              <a:rPr lang="en-CA" sz="1500"/>
              <a:t>: To affected muscles, mm stripping and gentle ischemic compressions</a:t>
            </a:r>
            <a:endParaRPr/>
          </a:p>
          <a:p>
            <a:pPr indent="-342900" lvl="0" marL="342900" rtl="0" algn="l">
              <a:lnSpc>
                <a:spcPct val="90000"/>
              </a:lnSpc>
              <a:spcBef>
                <a:spcPts val="1000"/>
              </a:spcBef>
              <a:spcAft>
                <a:spcPts val="0"/>
              </a:spcAft>
              <a:buSzPts val="1200"/>
              <a:buChar char="►"/>
            </a:pPr>
            <a:r>
              <a:rPr b="1" lang="en-CA" sz="1500"/>
              <a:t>Hydro</a:t>
            </a:r>
            <a:r>
              <a:rPr lang="en-CA" sz="1500"/>
              <a:t>: Heat, Ice if inflammation is present</a:t>
            </a:r>
            <a:endParaRPr/>
          </a:p>
          <a:p>
            <a:pPr indent="-342900" lvl="0" marL="342900" rtl="0" algn="l">
              <a:lnSpc>
                <a:spcPct val="90000"/>
              </a:lnSpc>
              <a:spcBef>
                <a:spcPts val="1000"/>
              </a:spcBef>
              <a:spcAft>
                <a:spcPts val="0"/>
              </a:spcAft>
              <a:buSzPts val="1200"/>
              <a:buChar char="►"/>
            </a:pPr>
            <a:r>
              <a:rPr lang="en-CA" sz="1500"/>
              <a:t>Sub occipitals are stretched using chin tuck 30-3-3</a:t>
            </a:r>
            <a:endParaRPr/>
          </a:p>
          <a:p>
            <a:pPr indent="-342900" lvl="0" marL="342900" rtl="0" algn="l">
              <a:lnSpc>
                <a:spcPct val="90000"/>
              </a:lnSpc>
              <a:spcBef>
                <a:spcPts val="1000"/>
              </a:spcBef>
              <a:spcAft>
                <a:spcPts val="0"/>
              </a:spcAft>
              <a:buSzPts val="1200"/>
              <a:buChar char="►"/>
            </a:pPr>
            <a:r>
              <a:rPr lang="en-CA" sz="1500"/>
              <a:t>Relaxation exercises DDB</a:t>
            </a:r>
            <a:endParaRPr/>
          </a:p>
          <a:p>
            <a:pPr indent="-342900" lvl="0" marL="342900" rtl="0" algn="l">
              <a:lnSpc>
                <a:spcPct val="90000"/>
              </a:lnSpc>
              <a:spcBef>
                <a:spcPts val="1000"/>
              </a:spcBef>
              <a:spcAft>
                <a:spcPts val="0"/>
              </a:spcAft>
              <a:buSzPts val="1200"/>
              <a:buChar char="►"/>
            </a:pPr>
            <a:r>
              <a:rPr lang="en-CA" sz="1500"/>
              <a:t>Isometric active resisted exercise for all muscles involved</a:t>
            </a:r>
            <a:endParaRPr/>
          </a:p>
          <a:p>
            <a:pPr indent="-342900" lvl="0" marL="342900" rtl="0" algn="l">
              <a:lnSpc>
                <a:spcPct val="90000"/>
              </a:lnSpc>
              <a:spcBef>
                <a:spcPts val="1000"/>
              </a:spcBef>
              <a:spcAft>
                <a:spcPts val="0"/>
              </a:spcAft>
              <a:buSzPts val="1200"/>
              <a:buChar char="►"/>
            </a:pPr>
            <a:r>
              <a:rPr lang="en-CA" sz="1500"/>
              <a:t>Refer out to Physiotherapy, or a Dentist </a:t>
            </a:r>
            <a:endParaRPr/>
          </a:p>
          <a:p>
            <a:pPr indent="-342900" lvl="0" marL="342900" rtl="0" algn="l">
              <a:lnSpc>
                <a:spcPct val="90000"/>
              </a:lnSpc>
              <a:spcBef>
                <a:spcPts val="1000"/>
              </a:spcBef>
              <a:spcAft>
                <a:spcPts val="0"/>
              </a:spcAft>
              <a:buSzPts val="1200"/>
              <a:buChar char="►"/>
            </a:pPr>
            <a:r>
              <a:rPr b="1" lang="en-CA" sz="1500"/>
              <a:t>Tx plan: </a:t>
            </a:r>
            <a:r>
              <a:rPr lang="en-CA" sz="1500"/>
              <a:t>2x/week for 2 weeks, than RE-AX, than 1x/week for several months based on prognosis. </a:t>
            </a:r>
            <a:endParaRPr/>
          </a:p>
          <a:p>
            <a:pPr indent="-266700" lvl="0" marL="342900" rtl="0" algn="l">
              <a:lnSpc>
                <a:spcPct val="90000"/>
              </a:lnSpc>
              <a:spcBef>
                <a:spcPts val="1000"/>
              </a:spcBef>
              <a:spcAft>
                <a:spcPts val="0"/>
              </a:spcAft>
              <a:buSzPts val="1200"/>
              <a:buNone/>
            </a:pPr>
            <a:r>
              <a:t/>
            </a:r>
            <a:endParaRPr sz="1500"/>
          </a:p>
        </p:txBody>
      </p:sp>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2018-05-22T16:44:06Z</dcterms:created>
  <dc:creator>Amber Lee Owusu</dc:creator>
</cp:coreProperties>
</file>