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0"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8/28/2017</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8/28/2017</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8/28/2017</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8/28/2017</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8/28/2017</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8/28/2017</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8/28/2017</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4DC65D-A45A-4599-AA5B-4D8A2BC4107E}"/>
              </a:ext>
            </a:extLst>
          </p:cNvPr>
          <p:cNvSpPr>
            <a:spLocks noGrp="1"/>
          </p:cNvSpPr>
          <p:nvPr>
            <p:ph type="ctrTitle"/>
          </p:nvPr>
        </p:nvSpPr>
        <p:spPr>
          <a:xfrm>
            <a:off x="980660" y="1790152"/>
            <a:ext cx="10402957" cy="1825096"/>
          </a:xfrm>
        </p:spPr>
        <p:txBody>
          <a:bodyPr/>
          <a:lstStyle/>
          <a:p>
            <a:r>
              <a:rPr lang="en-CA" dirty="0"/>
              <a:t>Circulatory Conditions</a:t>
            </a:r>
            <a:endParaRPr lang="en-US" dirty="0"/>
          </a:p>
        </p:txBody>
      </p:sp>
    </p:spTree>
    <p:extLst>
      <p:ext uri="{BB962C8B-B14F-4D97-AF65-F5344CB8AC3E}">
        <p14:creationId xmlns:p14="http://schemas.microsoft.com/office/powerpoint/2010/main" val="3739820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13BA81-F737-4DB1-892E-5C3789B69A33}"/>
              </a:ext>
            </a:extLst>
          </p:cNvPr>
          <p:cNvSpPr>
            <a:spLocks noGrp="1"/>
          </p:cNvSpPr>
          <p:nvPr>
            <p:ph type="title"/>
          </p:nvPr>
        </p:nvSpPr>
        <p:spPr/>
        <p:txBody>
          <a:bodyPr/>
          <a:lstStyle/>
          <a:p>
            <a:r>
              <a:rPr lang="en-CA" dirty="0"/>
              <a:t>What we will cover</a:t>
            </a:r>
            <a:endParaRPr lang="en-US" dirty="0"/>
          </a:p>
        </p:txBody>
      </p:sp>
      <p:sp>
        <p:nvSpPr>
          <p:cNvPr id="3" name="Content Placeholder 2">
            <a:extLst>
              <a:ext uri="{FF2B5EF4-FFF2-40B4-BE49-F238E27FC236}">
                <a16:creationId xmlns:a16="http://schemas.microsoft.com/office/drawing/2014/main" xmlns="" id="{EB734115-8859-4E9C-AD14-F9629C906A29}"/>
              </a:ext>
            </a:extLst>
          </p:cNvPr>
          <p:cNvSpPr>
            <a:spLocks noGrp="1"/>
          </p:cNvSpPr>
          <p:nvPr>
            <p:ph idx="1"/>
          </p:nvPr>
        </p:nvSpPr>
        <p:spPr/>
        <p:txBody>
          <a:bodyPr/>
          <a:lstStyle/>
          <a:p>
            <a:r>
              <a:rPr lang="en-CA" dirty="0"/>
              <a:t>Hypertension</a:t>
            </a:r>
          </a:p>
          <a:p>
            <a:r>
              <a:rPr lang="en-CA" dirty="0"/>
              <a:t>Heart failure</a:t>
            </a:r>
          </a:p>
          <a:p>
            <a:r>
              <a:rPr lang="en-CA" dirty="0"/>
              <a:t>Angina</a:t>
            </a:r>
          </a:p>
          <a:p>
            <a:endParaRPr lang="en-CA" dirty="0"/>
          </a:p>
          <a:p>
            <a:endParaRPr lang="en-CA" dirty="0"/>
          </a:p>
          <a:p>
            <a:pPr marL="0" indent="0">
              <a:buNone/>
            </a:pPr>
            <a:r>
              <a:rPr lang="en-CA" dirty="0"/>
              <a:t>This module will be 15% </a:t>
            </a:r>
            <a:r>
              <a:rPr lang="en-CA" dirty="0" smtClean="0"/>
              <a:t>of </a:t>
            </a:r>
            <a:r>
              <a:rPr lang="en-CA" dirty="0"/>
              <a:t>your grade in this course</a:t>
            </a:r>
          </a:p>
          <a:p>
            <a:pPr marL="0" indent="0">
              <a:buNone/>
            </a:pPr>
            <a:endParaRPr lang="en-US" dirty="0"/>
          </a:p>
        </p:txBody>
      </p:sp>
    </p:spTree>
    <p:extLst>
      <p:ext uri="{BB962C8B-B14F-4D97-AF65-F5344CB8AC3E}">
        <p14:creationId xmlns:p14="http://schemas.microsoft.com/office/powerpoint/2010/main" val="29223015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B38C17-DCF2-472A-B89C-0842F3792B54}"/>
              </a:ext>
            </a:extLst>
          </p:cNvPr>
          <p:cNvSpPr>
            <a:spLocks noGrp="1"/>
          </p:cNvSpPr>
          <p:nvPr>
            <p:ph type="title"/>
          </p:nvPr>
        </p:nvSpPr>
        <p:spPr/>
        <p:txBody>
          <a:bodyPr/>
          <a:lstStyle/>
          <a:p>
            <a:r>
              <a:rPr lang="en-CA" dirty="0"/>
              <a:t>Hypertension</a:t>
            </a:r>
            <a:endParaRPr lang="en-US" dirty="0"/>
          </a:p>
        </p:txBody>
      </p:sp>
      <p:sp>
        <p:nvSpPr>
          <p:cNvPr id="3" name="Content Placeholder 2">
            <a:extLst>
              <a:ext uri="{FF2B5EF4-FFF2-40B4-BE49-F238E27FC236}">
                <a16:creationId xmlns:a16="http://schemas.microsoft.com/office/drawing/2014/main" xmlns="" id="{FD6487ED-35AD-458F-91DC-BDC770E26BC6}"/>
              </a:ext>
            </a:extLst>
          </p:cNvPr>
          <p:cNvSpPr>
            <a:spLocks noGrp="1"/>
          </p:cNvSpPr>
          <p:nvPr>
            <p:ph idx="1"/>
          </p:nvPr>
        </p:nvSpPr>
        <p:spPr/>
        <p:txBody>
          <a:bodyPr/>
          <a:lstStyle/>
          <a:p>
            <a:pPr marL="0" indent="0">
              <a:buNone/>
            </a:pPr>
            <a:r>
              <a:rPr lang="en-CA" dirty="0"/>
              <a:t>Hypertension is the elevation of blood pressure above the normal range for a prolonged period of time. It can increase the risk of stroke or heart attack.</a:t>
            </a:r>
          </a:p>
          <a:p>
            <a:pPr marL="0" indent="0">
              <a:buNone/>
            </a:pPr>
            <a:r>
              <a:rPr lang="en-CA" dirty="0"/>
              <a:t>	</a:t>
            </a:r>
            <a:endParaRPr lang="en-US" dirty="0"/>
          </a:p>
        </p:txBody>
      </p:sp>
      <p:pic>
        <p:nvPicPr>
          <p:cNvPr id="4" name="Picture 3">
            <a:extLst>
              <a:ext uri="{FF2B5EF4-FFF2-40B4-BE49-F238E27FC236}">
                <a16:creationId xmlns:a16="http://schemas.microsoft.com/office/drawing/2014/main" xmlns="" id="{A834C770-CAB4-4916-8FDE-9CA13DE6003F}"/>
              </a:ext>
            </a:extLst>
          </p:cNvPr>
          <p:cNvPicPr>
            <a:picLocks noChangeAspect="1"/>
          </p:cNvPicPr>
          <p:nvPr/>
        </p:nvPicPr>
        <p:blipFill>
          <a:blip r:embed="rId2"/>
          <a:stretch>
            <a:fillRect/>
          </a:stretch>
        </p:blipFill>
        <p:spPr>
          <a:xfrm>
            <a:off x="2895600" y="3039660"/>
            <a:ext cx="6945086" cy="3679621"/>
          </a:xfrm>
          <a:prstGeom prst="rect">
            <a:avLst/>
          </a:prstGeom>
        </p:spPr>
      </p:pic>
    </p:spTree>
    <p:extLst>
      <p:ext uri="{BB962C8B-B14F-4D97-AF65-F5344CB8AC3E}">
        <p14:creationId xmlns:p14="http://schemas.microsoft.com/office/powerpoint/2010/main" val="20609814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6F1041-F1AA-4DBC-8E63-30BF72A088A4}"/>
              </a:ext>
            </a:extLst>
          </p:cNvPr>
          <p:cNvSpPr>
            <a:spLocks noGrp="1"/>
          </p:cNvSpPr>
          <p:nvPr>
            <p:ph type="title"/>
          </p:nvPr>
        </p:nvSpPr>
        <p:spPr/>
        <p:txBody>
          <a:bodyPr/>
          <a:lstStyle/>
          <a:p>
            <a:r>
              <a:rPr lang="en-CA" dirty="0"/>
              <a:t>Risk Factors</a:t>
            </a:r>
            <a:endParaRPr lang="en-US" dirty="0"/>
          </a:p>
        </p:txBody>
      </p:sp>
      <p:sp>
        <p:nvSpPr>
          <p:cNvPr id="3" name="Content Placeholder 2">
            <a:extLst>
              <a:ext uri="{FF2B5EF4-FFF2-40B4-BE49-F238E27FC236}">
                <a16:creationId xmlns:a16="http://schemas.microsoft.com/office/drawing/2014/main" xmlns="" id="{BF8D0071-B3C2-420C-9052-6DBCF3613943}"/>
              </a:ext>
            </a:extLst>
          </p:cNvPr>
          <p:cNvSpPr>
            <a:spLocks noGrp="1"/>
          </p:cNvSpPr>
          <p:nvPr>
            <p:ph idx="1"/>
          </p:nvPr>
        </p:nvSpPr>
        <p:spPr/>
        <p:txBody>
          <a:bodyPr/>
          <a:lstStyle/>
          <a:p>
            <a:pPr marL="0" indent="0">
              <a:buNone/>
            </a:pPr>
            <a:r>
              <a:rPr lang="en-CA" dirty="0"/>
              <a:t>Hypertension should always be seen in the context of risk factors that may influence blood pressure. High blood pressure may be considered more of a concern when the person smokes or has diabetes.</a:t>
            </a:r>
          </a:p>
          <a:p>
            <a:pPr marL="0" indent="0">
              <a:buNone/>
            </a:pPr>
            <a:r>
              <a:rPr lang="en-CA" dirty="0"/>
              <a:t>Those most at risk of developing hypertension are:</a:t>
            </a:r>
          </a:p>
          <a:p>
            <a:pPr marL="0" indent="0">
              <a:buNone/>
            </a:pPr>
            <a:r>
              <a:rPr lang="en-CA" dirty="0"/>
              <a:t>	Anyone over 45 years old </a:t>
            </a:r>
          </a:p>
          <a:p>
            <a:pPr marL="0" indent="0">
              <a:buNone/>
            </a:pPr>
            <a:r>
              <a:rPr lang="en-CA" dirty="0"/>
              <a:t>	Those with a family history of premature cardiovascular disease, hypertension, stroke or hyperlipidemia</a:t>
            </a:r>
          </a:p>
          <a:p>
            <a:pPr marL="0" indent="0">
              <a:buNone/>
            </a:pPr>
            <a:r>
              <a:rPr lang="en-CA" dirty="0"/>
              <a:t>	Africa decent </a:t>
            </a:r>
          </a:p>
          <a:p>
            <a:pPr marL="0" indent="0">
              <a:buNone/>
            </a:pPr>
            <a:r>
              <a:rPr lang="en-CA" dirty="0"/>
              <a:t>	Men more than women until after women reach menopause, when the numbers  become more even</a:t>
            </a:r>
            <a:endParaRPr lang="en-US" dirty="0"/>
          </a:p>
        </p:txBody>
      </p:sp>
    </p:spTree>
    <p:extLst>
      <p:ext uri="{BB962C8B-B14F-4D97-AF65-F5344CB8AC3E}">
        <p14:creationId xmlns:p14="http://schemas.microsoft.com/office/powerpoint/2010/main" val="307242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AF6231-FA08-412C-8ED5-FB6F22FD581E}"/>
              </a:ext>
            </a:extLst>
          </p:cNvPr>
          <p:cNvSpPr>
            <a:spLocks noGrp="1"/>
          </p:cNvSpPr>
          <p:nvPr>
            <p:ph type="title"/>
          </p:nvPr>
        </p:nvSpPr>
        <p:spPr/>
        <p:txBody>
          <a:bodyPr/>
          <a:lstStyle/>
          <a:p>
            <a:r>
              <a:rPr lang="en-CA" dirty="0"/>
              <a:t>Risk factors </a:t>
            </a:r>
            <a:r>
              <a:rPr lang="en-CA" dirty="0" err="1"/>
              <a:t>cont</a:t>
            </a:r>
            <a:r>
              <a:rPr lang="en-CA" dirty="0"/>
              <a:t>…</a:t>
            </a:r>
            <a:endParaRPr lang="en-US" dirty="0"/>
          </a:p>
        </p:txBody>
      </p:sp>
      <p:sp>
        <p:nvSpPr>
          <p:cNvPr id="3" name="Content Placeholder 2">
            <a:extLst>
              <a:ext uri="{FF2B5EF4-FFF2-40B4-BE49-F238E27FC236}">
                <a16:creationId xmlns:a16="http://schemas.microsoft.com/office/drawing/2014/main" xmlns="" id="{9C055509-4AAC-4038-9146-685E5C253DBE}"/>
              </a:ext>
            </a:extLst>
          </p:cNvPr>
          <p:cNvSpPr>
            <a:spLocks noGrp="1"/>
          </p:cNvSpPr>
          <p:nvPr>
            <p:ph idx="1"/>
          </p:nvPr>
        </p:nvSpPr>
        <p:spPr/>
        <p:txBody>
          <a:bodyPr/>
          <a:lstStyle/>
          <a:p>
            <a:pPr marL="0" indent="0">
              <a:buNone/>
            </a:pPr>
            <a:r>
              <a:rPr lang="en-CA" dirty="0"/>
              <a:t>Pregnant women also have an increased risk especially:</a:t>
            </a:r>
          </a:p>
          <a:p>
            <a:pPr marL="0" indent="0">
              <a:buNone/>
            </a:pPr>
            <a:r>
              <a:rPr lang="en-CA" dirty="0"/>
              <a:t>	teenagers or women over 35</a:t>
            </a:r>
          </a:p>
          <a:p>
            <a:pPr marL="0" indent="0">
              <a:buNone/>
            </a:pPr>
            <a:r>
              <a:rPr lang="en-CA" dirty="0"/>
              <a:t>	black women</a:t>
            </a:r>
          </a:p>
          <a:p>
            <a:pPr marL="0" indent="0">
              <a:buNone/>
            </a:pPr>
            <a:r>
              <a:rPr lang="en-CA" dirty="0"/>
              <a:t>	women in their first pregnancy</a:t>
            </a:r>
          </a:p>
          <a:p>
            <a:pPr marL="0" indent="0">
              <a:buNone/>
            </a:pPr>
            <a:r>
              <a:rPr lang="en-CA" dirty="0"/>
              <a:t>	women with a history of hypertension, diabetes, kidney disease or heart problems</a:t>
            </a:r>
          </a:p>
          <a:p>
            <a:pPr marL="0" indent="0">
              <a:buNone/>
            </a:pPr>
            <a:r>
              <a:rPr lang="en-CA" dirty="0"/>
              <a:t>	women whose mothers had a high blood pressure disorder in pregnancy</a:t>
            </a:r>
          </a:p>
          <a:p>
            <a:pPr marL="0" indent="0">
              <a:buNone/>
            </a:pPr>
            <a:r>
              <a:rPr lang="en-CA" dirty="0"/>
              <a:t>Hypertension affects 5-10 percent of pregnant women. It usually disappears after the birth of the baby.</a:t>
            </a:r>
          </a:p>
          <a:p>
            <a:pPr marL="0" indent="0">
              <a:buNone/>
            </a:pPr>
            <a:endParaRPr lang="en-US" dirty="0"/>
          </a:p>
        </p:txBody>
      </p:sp>
    </p:spTree>
    <p:extLst>
      <p:ext uri="{BB962C8B-B14F-4D97-AF65-F5344CB8AC3E}">
        <p14:creationId xmlns:p14="http://schemas.microsoft.com/office/powerpoint/2010/main" val="408884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DC6F9A-4E98-4A41-9D1B-AF142FBA3448}"/>
              </a:ext>
            </a:extLst>
          </p:cNvPr>
          <p:cNvSpPr>
            <a:spLocks noGrp="1"/>
          </p:cNvSpPr>
          <p:nvPr>
            <p:ph type="title"/>
          </p:nvPr>
        </p:nvSpPr>
        <p:spPr/>
        <p:txBody>
          <a:bodyPr/>
          <a:lstStyle/>
          <a:p>
            <a:r>
              <a:rPr lang="en-CA" dirty="0"/>
              <a:t>Risk factors </a:t>
            </a:r>
            <a:r>
              <a:rPr lang="en-CA" dirty="0" err="1"/>
              <a:t>cont</a:t>
            </a:r>
            <a:r>
              <a:rPr lang="en-CA" dirty="0"/>
              <a:t>…</a:t>
            </a:r>
            <a:endParaRPr lang="en-US" dirty="0"/>
          </a:p>
        </p:txBody>
      </p:sp>
      <p:sp>
        <p:nvSpPr>
          <p:cNvPr id="3" name="Content Placeholder 2">
            <a:extLst>
              <a:ext uri="{FF2B5EF4-FFF2-40B4-BE49-F238E27FC236}">
                <a16:creationId xmlns:a16="http://schemas.microsoft.com/office/drawing/2014/main" xmlns="" id="{57E41D07-10CA-4D1B-8A8A-7FBFD15B73BD}"/>
              </a:ext>
            </a:extLst>
          </p:cNvPr>
          <p:cNvSpPr>
            <a:spLocks noGrp="1"/>
          </p:cNvSpPr>
          <p:nvPr>
            <p:ph idx="1"/>
          </p:nvPr>
        </p:nvSpPr>
        <p:spPr>
          <a:xfrm>
            <a:off x="685800" y="2194560"/>
            <a:ext cx="10820400" cy="4418275"/>
          </a:xfrm>
        </p:spPr>
        <p:txBody>
          <a:bodyPr>
            <a:normAutofit lnSpcReduction="10000"/>
          </a:bodyPr>
          <a:lstStyle/>
          <a:p>
            <a:pPr marL="0" indent="0">
              <a:buNone/>
            </a:pPr>
            <a:r>
              <a:rPr lang="en-CA" dirty="0"/>
              <a:t>Hypertension is often associated with:</a:t>
            </a:r>
          </a:p>
          <a:p>
            <a:pPr marL="0" indent="0">
              <a:buNone/>
            </a:pPr>
            <a:r>
              <a:rPr lang="en-CA" dirty="0"/>
              <a:t>	heart disease</a:t>
            </a:r>
          </a:p>
          <a:p>
            <a:pPr marL="0" indent="0">
              <a:buNone/>
            </a:pPr>
            <a:r>
              <a:rPr lang="en-CA" dirty="0"/>
              <a:t>	myocardial infarction and post infarction</a:t>
            </a:r>
          </a:p>
          <a:p>
            <a:pPr marL="0" indent="0">
              <a:buNone/>
            </a:pPr>
            <a:r>
              <a:rPr lang="en-CA" dirty="0"/>
              <a:t>	angina pectoris</a:t>
            </a:r>
          </a:p>
          <a:p>
            <a:pPr marL="0" indent="0">
              <a:buNone/>
            </a:pPr>
            <a:r>
              <a:rPr lang="en-CA" dirty="0"/>
              <a:t>	left ventricular hypertrophy</a:t>
            </a:r>
          </a:p>
          <a:p>
            <a:pPr marL="0" indent="0">
              <a:buNone/>
            </a:pPr>
            <a:r>
              <a:rPr lang="en-CA" dirty="0"/>
              <a:t>	transient ischemic attacks and stroke</a:t>
            </a:r>
          </a:p>
          <a:p>
            <a:pPr marL="0" indent="0">
              <a:buNone/>
            </a:pPr>
            <a:r>
              <a:rPr lang="en-CA" dirty="0"/>
              <a:t>	arteriosclerosis</a:t>
            </a:r>
          </a:p>
          <a:p>
            <a:pPr marL="0" indent="0">
              <a:buNone/>
            </a:pPr>
            <a:r>
              <a:rPr lang="en-CA" dirty="0"/>
              <a:t>	kidney disorder</a:t>
            </a:r>
          </a:p>
          <a:p>
            <a:pPr marL="0" indent="0">
              <a:buNone/>
            </a:pPr>
            <a:r>
              <a:rPr lang="en-CA" dirty="0"/>
              <a:t>	diabetes</a:t>
            </a:r>
          </a:p>
          <a:p>
            <a:pPr marL="0" indent="0">
              <a:buNone/>
            </a:pPr>
            <a:r>
              <a:rPr lang="en-CA" dirty="0"/>
              <a:t>	metabolic disorders</a:t>
            </a:r>
          </a:p>
          <a:p>
            <a:pPr marL="0" indent="0">
              <a:buNone/>
            </a:pPr>
            <a:r>
              <a:rPr lang="en-CA" dirty="0"/>
              <a:t>	adrenal tumours</a:t>
            </a:r>
            <a:endParaRPr lang="en-US" dirty="0"/>
          </a:p>
        </p:txBody>
      </p:sp>
    </p:spTree>
    <p:extLst>
      <p:ext uri="{BB962C8B-B14F-4D97-AF65-F5344CB8AC3E}">
        <p14:creationId xmlns:p14="http://schemas.microsoft.com/office/powerpoint/2010/main" val="25936883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8A768F-798A-4179-95F3-E047A3961A52}"/>
              </a:ext>
            </a:extLst>
          </p:cNvPr>
          <p:cNvSpPr>
            <a:spLocks noGrp="1"/>
          </p:cNvSpPr>
          <p:nvPr>
            <p:ph type="title"/>
          </p:nvPr>
        </p:nvSpPr>
        <p:spPr/>
        <p:txBody>
          <a:bodyPr/>
          <a:lstStyle/>
          <a:p>
            <a:r>
              <a:rPr lang="en-CA" dirty="0"/>
              <a:t>Risk factors </a:t>
            </a:r>
            <a:r>
              <a:rPr lang="en-CA" dirty="0" err="1"/>
              <a:t>cont</a:t>
            </a:r>
            <a:r>
              <a:rPr lang="en-CA" dirty="0"/>
              <a:t>…</a:t>
            </a:r>
            <a:endParaRPr lang="en-US" dirty="0"/>
          </a:p>
        </p:txBody>
      </p:sp>
      <p:sp>
        <p:nvSpPr>
          <p:cNvPr id="3" name="Content Placeholder 2">
            <a:extLst>
              <a:ext uri="{FF2B5EF4-FFF2-40B4-BE49-F238E27FC236}">
                <a16:creationId xmlns:a16="http://schemas.microsoft.com/office/drawing/2014/main" xmlns="" id="{B23D878F-E935-4729-83E7-74AC62843675}"/>
              </a:ext>
            </a:extLst>
          </p:cNvPr>
          <p:cNvSpPr>
            <a:spLocks noGrp="1"/>
          </p:cNvSpPr>
          <p:nvPr>
            <p:ph idx="1"/>
          </p:nvPr>
        </p:nvSpPr>
        <p:spPr/>
        <p:txBody>
          <a:bodyPr/>
          <a:lstStyle/>
          <a:p>
            <a:pPr marL="0" indent="0">
              <a:buNone/>
            </a:pPr>
            <a:r>
              <a:rPr lang="en-CA" dirty="0"/>
              <a:t>Lifestyle risk factors</a:t>
            </a:r>
          </a:p>
          <a:p>
            <a:pPr marL="0" indent="0">
              <a:buNone/>
            </a:pPr>
            <a:r>
              <a:rPr lang="en-CA" dirty="0"/>
              <a:t>	smoking</a:t>
            </a:r>
          </a:p>
          <a:p>
            <a:pPr marL="0" indent="0">
              <a:buNone/>
            </a:pPr>
            <a:r>
              <a:rPr lang="en-CA" dirty="0"/>
              <a:t>	stress</a:t>
            </a:r>
          </a:p>
          <a:p>
            <a:pPr marL="0" indent="0">
              <a:buNone/>
            </a:pPr>
            <a:r>
              <a:rPr lang="en-CA" dirty="0"/>
              <a:t>	high sodium intake in those genetically predisposed</a:t>
            </a:r>
          </a:p>
          <a:p>
            <a:pPr marL="0" indent="0">
              <a:buNone/>
            </a:pPr>
            <a:r>
              <a:rPr lang="en-CA" dirty="0"/>
              <a:t>	oral contraceptive use</a:t>
            </a:r>
          </a:p>
          <a:p>
            <a:pPr marL="0" indent="0">
              <a:buNone/>
            </a:pPr>
            <a:r>
              <a:rPr lang="en-CA" dirty="0"/>
              <a:t>	obesity</a:t>
            </a:r>
          </a:p>
          <a:p>
            <a:pPr marL="0" indent="0">
              <a:buNone/>
            </a:pPr>
            <a:r>
              <a:rPr lang="en-CA" dirty="0"/>
              <a:t>	excessive alcohol intake</a:t>
            </a:r>
          </a:p>
          <a:p>
            <a:pPr marL="0" indent="0">
              <a:buNone/>
            </a:pPr>
            <a:r>
              <a:rPr lang="en-CA" dirty="0"/>
              <a:t>	physical inactivity</a:t>
            </a:r>
          </a:p>
          <a:p>
            <a:pPr marL="0" indent="0">
              <a:buNone/>
            </a:pPr>
            <a:r>
              <a:rPr lang="en-CA" dirty="0"/>
              <a:t>Risk factors can be cumulative</a:t>
            </a:r>
            <a:endParaRPr lang="en-US" dirty="0"/>
          </a:p>
        </p:txBody>
      </p:sp>
    </p:spTree>
    <p:extLst>
      <p:ext uri="{BB962C8B-B14F-4D97-AF65-F5344CB8AC3E}">
        <p14:creationId xmlns:p14="http://schemas.microsoft.com/office/powerpoint/2010/main" val="7173101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6A41DC-3DA3-4FD1-9D15-1098480F57DD}"/>
              </a:ext>
            </a:extLst>
          </p:cNvPr>
          <p:cNvSpPr>
            <a:spLocks noGrp="1"/>
          </p:cNvSpPr>
          <p:nvPr>
            <p:ph type="title"/>
          </p:nvPr>
        </p:nvSpPr>
        <p:spPr/>
        <p:txBody>
          <a:bodyPr/>
          <a:lstStyle/>
          <a:p>
            <a:r>
              <a:rPr lang="en-CA" dirty="0"/>
              <a:t>Types of hypertension</a:t>
            </a:r>
            <a:endParaRPr lang="en-US" dirty="0"/>
          </a:p>
        </p:txBody>
      </p:sp>
      <p:sp>
        <p:nvSpPr>
          <p:cNvPr id="3" name="Content Placeholder 2">
            <a:extLst>
              <a:ext uri="{FF2B5EF4-FFF2-40B4-BE49-F238E27FC236}">
                <a16:creationId xmlns:a16="http://schemas.microsoft.com/office/drawing/2014/main" xmlns="" id="{1400297C-4FF3-4CEB-BC67-0A34D6858879}"/>
              </a:ext>
            </a:extLst>
          </p:cNvPr>
          <p:cNvSpPr>
            <a:spLocks noGrp="1"/>
          </p:cNvSpPr>
          <p:nvPr>
            <p:ph idx="1"/>
          </p:nvPr>
        </p:nvSpPr>
        <p:spPr/>
        <p:txBody>
          <a:bodyPr>
            <a:normAutofit lnSpcReduction="10000"/>
          </a:bodyPr>
          <a:lstStyle/>
          <a:p>
            <a:pPr marL="0" indent="0">
              <a:buNone/>
            </a:pPr>
            <a:r>
              <a:rPr lang="en-CA" dirty="0"/>
              <a:t>There are 2 main categories of hypertension</a:t>
            </a:r>
          </a:p>
          <a:p>
            <a:pPr marL="0" indent="0">
              <a:buNone/>
            </a:pPr>
            <a:r>
              <a:rPr lang="en-CA" dirty="0"/>
              <a:t>	Primary hypertension is a silent, long-term condition that is not associated with any underlying disease. In over 95% of those with hypertension, the cause of the arteriolar constriction is unknown, though it is associated with the risk factors previously listed.</a:t>
            </a:r>
          </a:p>
          <a:p>
            <a:pPr marL="0" indent="0">
              <a:buNone/>
            </a:pPr>
            <a:r>
              <a:rPr lang="en-CA" dirty="0"/>
              <a:t>	Secondary hypertension is the result of an underlying pathology such as a kidney disease, vascular disease or alterations in adrenal functions. Malignant hypertension is an accelerated and potentially fatal form of secondary hypertension that can develop in a small number of people. It can affect younger people, usually black men, women with toxemia in pregnancy and those with renal and collagen diseases. Diastolic pressure in someone with this condition can rise above 120 mm Hg. Immediate medical treatment is needed.</a:t>
            </a:r>
            <a:endParaRPr lang="en-US" dirty="0"/>
          </a:p>
        </p:txBody>
      </p:sp>
    </p:spTree>
    <p:extLst>
      <p:ext uri="{BB962C8B-B14F-4D97-AF65-F5344CB8AC3E}">
        <p14:creationId xmlns:p14="http://schemas.microsoft.com/office/powerpoint/2010/main" val="35759866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BA986D-E8D2-4D30-A771-89FCADD94E63}"/>
              </a:ext>
            </a:extLst>
          </p:cNvPr>
          <p:cNvSpPr>
            <a:spLocks noGrp="1"/>
          </p:cNvSpPr>
          <p:nvPr>
            <p:ph type="title"/>
          </p:nvPr>
        </p:nvSpPr>
        <p:spPr/>
        <p:txBody>
          <a:bodyPr/>
          <a:lstStyle/>
          <a:p>
            <a:r>
              <a:rPr lang="en-CA" dirty="0"/>
              <a:t>Medical treatment</a:t>
            </a:r>
            <a:endParaRPr lang="en-US" dirty="0"/>
          </a:p>
        </p:txBody>
      </p:sp>
      <p:sp>
        <p:nvSpPr>
          <p:cNvPr id="3" name="Content Placeholder 2">
            <a:extLst>
              <a:ext uri="{FF2B5EF4-FFF2-40B4-BE49-F238E27FC236}">
                <a16:creationId xmlns:a16="http://schemas.microsoft.com/office/drawing/2014/main" xmlns="" id="{124674E6-357A-407D-954C-158C3EC42228}"/>
              </a:ext>
            </a:extLst>
          </p:cNvPr>
          <p:cNvSpPr>
            <a:spLocks noGrp="1"/>
          </p:cNvSpPr>
          <p:nvPr>
            <p:ph idx="1"/>
          </p:nvPr>
        </p:nvSpPr>
        <p:spPr/>
        <p:txBody>
          <a:bodyPr>
            <a:normAutofit lnSpcReduction="10000"/>
          </a:bodyPr>
          <a:lstStyle/>
          <a:p>
            <a:pPr marL="0" indent="0">
              <a:buNone/>
            </a:pPr>
            <a:r>
              <a:rPr lang="en-CA" dirty="0"/>
              <a:t>Generally, if a person’s blood pressure is elevated, their physician will monitor the BP on 2-3 occasions over a four week period.</a:t>
            </a:r>
          </a:p>
          <a:p>
            <a:pPr marL="0" indent="0">
              <a:buNone/>
            </a:pPr>
            <a:r>
              <a:rPr lang="en-CA" dirty="0"/>
              <a:t>Lifestyle changes are usually the first option for treatment. Lifestyle change include moderate-intensity aerobic exercise, weight loss, quitting smoking, reduction of alcohol intake and diet modifications.</a:t>
            </a:r>
          </a:p>
          <a:p>
            <a:pPr marL="0" indent="0">
              <a:buNone/>
            </a:pPr>
            <a:r>
              <a:rPr lang="en-CA" dirty="0"/>
              <a:t>Prescription hypertensive medications include diuretics to reduce sympathetic nervous system effects on vascular smooth muscle, angiotensin-converting enzyme inhibitors to reduce vasoconstriction, beta-blockers to inhibit the action of the sympathetic nervous system on vascular smooth muscle and, in turn, vasoconstriction, calcium channel blockers to reduce tone in venous and arterial smooth muscle and to reduce cardiac output, and vasodilator drugs to decrease peripheral resistance through the relaxation of the smooth muscle of the arterioles.</a:t>
            </a:r>
          </a:p>
          <a:p>
            <a:pPr marL="0" indent="0">
              <a:buNone/>
            </a:pPr>
            <a:endParaRPr lang="en-US" dirty="0"/>
          </a:p>
        </p:txBody>
      </p:sp>
    </p:spTree>
    <p:extLst>
      <p:ext uri="{BB962C8B-B14F-4D97-AF65-F5344CB8AC3E}">
        <p14:creationId xmlns:p14="http://schemas.microsoft.com/office/powerpoint/2010/main" val="15455399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4EF251-1929-4E25-B9DC-BBE33B3658DD}"/>
              </a:ext>
            </a:extLst>
          </p:cNvPr>
          <p:cNvSpPr>
            <a:spLocks noGrp="1"/>
          </p:cNvSpPr>
          <p:nvPr>
            <p:ph type="title"/>
          </p:nvPr>
        </p:nvSpPr>
        <p:spPr>
          <a:xfrm>
            <a:off x="1702904" y="3242529"/>
            <a:ext cx="8610600" cy="1293028"/>
          </a:xfrm>
        </p:spPr>
        <p:txBody>
          <a:bodyPr>
            <a:noAutofit/>
          </a:bodyPr>
          <a:lstStyle/>
          <a:p>
            <a:r>
              <a:rPr lang="en-CA" sz="6600" dirty="0"/>
              <a:t>Treatment considerations</a:t>
            </a:r>
            <a:endParaRPr lang="en-US" sz="6600" dirty="0"/>
          </a:p>
        </p:txBody>
      </p:sp>
    </p:spTree>
    <p:extLst>
      <p:ext uri="{BB962C8B-B14F-4D97-AF65-F5344CB8AC3E}">
        <p14:creationId xmlns:p14="http://schemas.microsoft.com/office/powerpoint/2010/main" val="14657304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52CF92-DC6A-458D-AF98-10FE9521D991}"/>
              </a:ext>
            </a:extLst>
          </p:cNvPr>
          <p:cNvSpPr>
            <a:spLocks noGrp="1"/>
          </p:cNvSpPr>
          <p:nvPr>
            <p:ph type="title"/>
          </p:nvPr>
        </p:nvSpPr>
        <p:spPr/>
        <p:txBody>
          <a:bodyPr/>
          <a:lstStyle/>
          <a:p>
            <a:r>
              <a:rPr lang="en-CA" dirty="0"/>
              <a:t>Health history questions</a:t>
            </a:r>
            <a:endParaRPr lang="en-US" dirty="0"/>
          </a:p>
        </p:txBody>
      </p:sp>
      <p:sp>
        <p:nvSpPr>
          <p:cNvPr id="3" name="Content Placeholder 2">
            <a:extLst>
              <a:ext uri="{FF2B5EF4-FFF2-40B4-BE49-F238E27FC236}">
                <a16:creationId xmlns:a16="http://schemas.microsoft.com/office/drawing/2014/main" xmlns="" id="{7193FA98-27B2-4843-9AB9-A25DF695995A}"/>
              </a:ext>
            </a:extLst>
          </p:cNvPr>
          <p:cNvSpPr>
            <a:spLocks noGrp="1"/>
          </p:cNvSpPr>
          <p:nvPr>
            <p:ph idx="1"/>
          </p:nvPr>
        </p:nvSpPr>
        <p:spPr/>
        <p:txBody>
          <a:bodyPr>
            <a:normAutofit fontScale="85000" lnSpcReduction="20000"/>
          </a:bodyPr>
          <a:lstStyle/>
          <a:p>
            <a:pPr marL="0" indent="0">
              <a:buNone/>
            </a:pPr>
            <a:r>
              <a:rPr lang="en-CA" dirty="0"/>
              <a:t>When was the hypertension diagnosed?</a:t>
            </a:r>
          </a:p>
          <a:p>
            <a:pPr marL="0" indent="0">
              <a:buNone/>
            </a:pPr>
            <a:r>
              <a:rPr lang="en-CA" dirty="0"/>
              <a:t>What treatment was given? Were lifestyle changes encouraged such as dieting, exercise and quitting smoking? Did the client make these changed? Was medication prescribed? If so, which drugs? Does the client take the medication? Is the blood pressure stable now?</a:t>
            </a:r>
            <a:endParaRPr lang="en-US" dirty="0"/>
          </a:p>
          <a:p>
            <a:pPr marL="0" indent="0">
              <a:buNone/>
            </a:pPr>
            <a:r>
              <a:rPr lang="en-CA" dirty="0"/>
              <a:t>H</a:t>
            </a:r>
            <a:r>
              <a:rPr lang="en-US" dirty="0"/>
              <a:t>as the client or the physician imposed any lifestyle restrictions such as no hot baths, a reduction in the vigor of exercise or alteration of the sleeping position?</a:t>
            </a:r>
          </a:p>
          <a:p>
            <a:pPr marL="0" indent="0">
              <a:buNone/>
            </a:pPr>
            <a:r>
              <a:rPr lang="en-CA" dirty="0"/>
              <a:t>I</a:t>
            </a:r>
            <a:r>
              <a:rPr lang="en-US" dirty="0"/>
              <a:t>s this the client’s first massage experience? If so, does the client’s physician know they are receiving massage?</a:t>
            </a:r>
            <a:r>
              <a:rPr lang="en-CA" dirty="0"/>
              <a:t> If not, what was the client’s response to previous massage experience?</a:t>
            </a:r>
          </a:p>
          <a:p>
            <a:pPr marL="0" indent="0">
              <a:buNone/>
            </a:pPr>
            <a:r>
              <a:rPr lang="en-CA" dirty="0"/>
              <a:t>Does the client consent to the therapist contacting their physician to get more information about their condition?</a:t>
            </a:r>
          </a:p>
          <a:p>
            <a:pPr marL="0" indent="0">
              <a:buNone/>
            </a:pPr>
            <a:r>
              <a:rPr lang="en-CA" dirty="0"/>
              <a:t>Is there a history of: heart disease; treatment including angioplasty or bypass surgery; arteriosclerosis; kidney disorders; myocardial infarction; angina pectoris; left ventricular hypertrophy; transient ischemic attacks and stroke; familial hyperlipidemia; diabetes; metabolic disorder such as hyperthyroidism or adrenal tumours.</a:t>
            </a:r>
            <a:endParaRPr lang="en-US" dirty="0"/>
          </a:p>
        </p:txBody>
      </p:sp>
    </p:spTree>
    <p:extLst>
      <p:ext uri="{BB962C8B-B14F-4D97-AF65-F5344CB8AC3E}">
        <p14:creationId xmlns:p14="http://schemas.microsoft.com/office/powerpoint/2010/main" val="22502549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65650C-2395-40AF-9596-91D12E2491F2}"/>
              </a:ext>
            </a:extLst>
          </p:cNvPr>
          <p:cNvSpPr>
            <a:spLocks noGrp="1"/>
          </p:cNvSpPr>
          <p:nvPr>
            <p:ph type="title"/>
          </p:nvPr>
        </p:nvSpPr>
        <p:spPr/>
        <p:txBody>
          <a:bodyPr/>
          <a:lstStyle/>
          <a:p>
            <a:r>
              <a:rPr lang="en-CA" dirty="0"/>
              <a:t>Further assessment</a:t>
            </a:r>
            <a:endParaRPr lang="en-US" dirty="0"/>
          </a:p>
        </p:txBody>
      </p:sp>
      <p:sp>
        <p:nvSpPr>
          <p:cNvPr id="3" name="Content Placeholder 2">
            <a:extLst>
              <a:ext uri="{FF2B5EF4-FFF2-40B4-BE49-F238E27FC236}">
                <a16:creationId xmlns:a16="http://schemas.microsoft.com/office/drawing/2014/main" xmlns="" id="{AAB33772-1253-493D-BDCF-BE2B47349D7B}"/>
              </a:ext>
            </a:extLst>
          </p:cNvPr>
          <p:cNvSpPr>
            <a:spLocks noGrp="1"/>
          </p:cNvSpPr>
          <p:nvPr>
            <p:ph idx="1"/>
          </p:nvPr>
        </p:nvSpPr>
        <p:spPr/>
        <p:txBody>
          <a:bodyPr>
            <a:normAutofit fontScale="92500" lnSpcReduction="10000"/>
          </a:bodyPr>
          <a:lstStyle/>
          <a:p>
            <a:pPr marL="0" indent="0">
              <a:buNone/>
            </a:pPr>
            <a:r>
              <a:rPr lang="en-CA" dirty="0"/>
              <a:t>Measure blood pressure </a:t>
            </a:r>
          </a:p>
          <a:p>
            <a:pPr marL="0" indent="0">
              <a:buNone/>
            </a:pPr>
            <a:r>
              <a:rPr lang="en-CA" dirty="0"/>
              <a:t>	Blood pressure should be taken at the beginning of a treatment.  </a:t>
            </a:r>
          </a:p>
          <a:p>
            <a:pPr marL="0" indent="0">
              <a:buNone/>
            </a:pPr>
            <a:r>
              <a:rPr lang="en-CA" dirty="0"/>
              <a:t>	Ask specific questions like;</a:t>
            </a:r>
          </a:p>
          <a:p>
            <a:pPr marL="0" indent="0">
              <a:buNone/>
            </a:pPr>
            <a:r>
              <a:rPr lang="en-CA" dirty="0"/>
              <a:t>		Do they smoke?</a:t>
            </a:r>
          </a:p>
          <a:p>
            <a:pPr marL="0" indent="0">
              <a:buNone/>
            </a:pPr>
            <a:r>
              <a:rPr lang="en-CA" dirty="0"/>
              <a:t>		Do they exercise?</a:t>
            </a:r>
          </a:p>
          <a:p>
            <a:pPr marL="0" indent="0">
              <a:buNone/>
            </a:pPr>
            <a:r>
              <a:rPr lang="en-CA" dirty="0"/>
              <a:t>		Have they changed their diet?</a:t>
            </a:r>
          </a:p>
          <a:p>
            <a:pPr marL="0" indent="0">
              <a:buNone/>
            </a:pPr>
            <a:r>
              <a:rPr lang="en-CA" dirty="0"/>
              <a:t>		</a:t>
            </a:r>
            <a:r>
              <a:rPr lang="en-US" dirty="0"/>
              <a:t>Are they on medication? If so, is the blood pressure stabilized?</a:t>
            </a:r>
          </a:p>
          <a:p>
            <a:pPr marL="0" indent="0">
              <a:buNone/>
            </a:pPr>
            <a:r>
              <a:rPr lang="en-CA" dirty="0"/>
              <a:t>	</a:t>
            </a:r>
            <a:r>
              <a:rPr lang="en-US" dirty="0"/>
              <a:t>	Does the client take the medication as prescribed?</a:t>
            </a:r>
          </a:p>
          <a:p>
            <a:pPr marL="0" indent="0">
              <a:buNone/>
            </a:pPr>
            <a:r>
              <a:rPr lang="en-CA" dirty="0"/>
              <a:t>	</a:t>
            </a:r>
            <a:r>
              <a:rPr lang="en-US" dirty="0"/>
              <a:t>In any case, if the blood pressure is elevated, modifications are made to the massage treatment and the blood pressure is taken again after the treatment to gauge the client’s response.</a:t>
            </a:r>
            <a:endParaRPr lang="en-CA" dirty="0"/>
          </a:p>
        </p:txBody>
      </p:sp>
    </p:spTree>
    <p:extLst>
      <p:ext uri="{BB962C8B-B14F-4D97-AF65-F5344CB8AC3E}">
        <p14:creationId xmlns:p14="http://schemas.microsoft.com/office/powerpoint/2010/main" val="18917904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1078F7-26DE-4A36-A16B-BF7EDEFF200A}"/>
              </a:ext>
            </a:extLst>
          </p:cNvPr>
          <p:cNvSpPr>
            <a:spLocks noGrp="1"/>
          </p:cNvSpPr>
          <p:nvPr>
            <p:ph type="title"/>
          </p:nvPr>
        </p:nvSpPr>
        <p:spPr/>
        <p:txBody>
          <a:bodyPr/>
          <a:lstStyle/>
          <a:p>
            <a:r>
              <a:rPr lang="en-CA" dirty="0"/>
              <a:t>Contraindications</a:t>
            </a:r>
            <a:endParaRPr lang="en-US" dirty="0"/>
          </a:p>
        </p:txBody>
      </p:sp>
      <p:sp>
        <p:nvSpPr>
          <p:cNvPr id="3" name="Content Placeholder 2">
            <a:extLst>
              <a:ext uri="{FF2B5EF4-FFF2-40B4-BE49-F238E27FC236}">
                <a16:creationId xmlns:a16="http://schemas.microsoft.com/office/drawing/2014/main" xmlns="" id="{4E75BB22-13C3-41AC-AB91-24E5AD306FD1}"/>
              </a:ext>
            </a:extLst>
          </p:cNvPr>
          <p:cNvSpPr>
            <a:spLocks noGrp="1"/>
          </p:cNvSpPr>
          <p:nvPr>
            <p:ph idx="1"/>
          </p:nvPr>
        </p:nvSpPr>
        <p:spPr/>
        <p:txBody>
          <a:bodyPr>
            <a:normAutofit fontScale="92500" lnSpcReduction="10000"/>
          </a:bodyPr>
          <a:lstStyle/>
          <a:p>
            <a:pPr marL="0" indent="0">
              <a:buNone/>
            </a:pPr>
            <a:r>
              <a:rPr lang="en-CA" dirty="0"/>
              <a:t>In the case of clients with severe hypertension, those with a severe complicating pathology or those who have moderate hypertension but appear uncompliant with medical treatment, their physician should be contacted to determine the appropriateness and safety of massage therapy, as well as the extent of the treatment modification required.</a:t>
            </a:r>
          </a:p>
          <a:p>
            <a:pPr marL="0" indent="0">
              <a:buNone/>
            </a:pPr>
            <a:r>
              <a:rPr lang="en-CA" dirty="0"/>
              <a:t>Increase sympathetic nervous system firing will elevate the blood pressure. Prolonged painful techniques are avoided.</a:t>
            </a:r>
          </a:p>
          <a:p>
            <a:pPr marL="0" indent="0">
              <a:buNone/>
            </a:pPr>
            <a:r>
              <a:rPr lang="en-CA" dirty="0"/>
              <a:t>Potentially painful techniques are applied to a limited area interspersed with gentle, soothing techniques. Stimulating techniques are avoided.</a:t>
            </a:r>
          </a:p>
          <a:p>
            <a:pPr marL="0" indent="0">
              <a:buNone/>
            </a:pPr>
            <a:r>
              <a:rPr lang="en-CA" dirty="0"/>
              <a:t>There are concerns regarding the neck and the associated vasculature, especially the carotid artery. The client’s neck should not be rotated for prolonged periods of time as this could occlude the blood flow through the blood vessels in the neck. Bilateral treatment of the SCM muscles is contraindicated for the same reason.</a:t>
            </a:r>
          </a:p>
          <a:p>
            <a:pPr marL="0" indent="0">
              <a:buNone/>
            </a:pPr>
            <a:r>
              <a:rPr lang="en-CA" dirty="0"/>
              <a:t>Prolonged elevation of the legs above the level of the heart is not recommended.</a:t>
            </a:r>
          </a:p>
          <a:p>
            <a:pPr marL="0" indent="0">
              <a:buNone/>
            </a:pPr>
            <a:endParaRPr lang="en-US" dirty="0"/>
          </a:p>
        </p:txBody>
      </p:sp>
    </p:spTree>
    <p:extLst>
      <p:ext uri="{BB962C8B-B14F-4D97-AF65-F5344CB8AC3E}">
        <p14:creationId xmlns:p14="http://schemas.microsoft.com/office/powerpoint/2010/main" val="16853892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F25EB1-DD44-49F7-B81F-DD58CDC1A357}"/>
              </a:ext>
            </a:extLst>
          </p:cNvPr>
          <p:cNvSpPr>
            <a:spLocks noGrp="1"/>
          </p:cNvSpPr>
          <p:nvPr>
            <p:ph type="title"/>
          </p:nvPr>
        </p:nvSpPr>
        <p:spPr/>
        <p:txBody>
          <a:bodyPr/>
          <a:lstStyle/>
          <a:p>
            <a:r>
              <a:rPr lang="en-CA" dirty="0"/>
              <a:t>Contraindications </a:t>
            </a:r>
            <a:r>
              <a:rPr lang="en-CA" dirty="0" err="1"/>
              <a:t>cont</a:t>
            </a:r>
            <a:r>
              <a:rPr lang="en-CA" dirty="0"/>
              <a:t>…</a:t>
            </a:r>
            <a:endParaRPr lang="en-US" dirty="0"/>
          </a:p>
        </p:txBody>
      </p:sp>
      <p:sp>
        <p:nvSpPr>
          <p:cNvPr id="3" name="Content Placeholder 2">
            <a:extLst>
              <a:ext uri="{FF2B5EF4-FFF2-40B4-BE49-F238E27FC236}">
                <a16:creationId xmlns:a16="http://schemas.microsoft.com/office/drawing/2014/main" xmlns="" id="{188F8C3B-5D84-426F-9ED6-4C0A5A5339BE}"/>
              </a:ext>
            </a:extLst>
          </p:cNvPr>
          <p:cNvSpPr>
            <a:spLocks noGrp="1"/>
          </p:cNvSpPr>
          <p:nvPr>
            <p:ph idx="1"/>
          </p:nvPr>
        </p:nvSpPr>
        <p:spPr/>
        <p:txBody>
          <a:bodyPr>
            <a:normAutofit lnSpcReduction="10000"/>
          </a:bodyPr>
          <a:lstStyle/>
          <a:p>
            <a:pPr marL="0" indent="0">
              <a:buNone/>
            </a:pPr>
            <a:r>
              <a:rPr lang="en-CA" dirty="0"/>
              <a:t>The therapist should avoid techniques and modalities that would contribute to the return of large volumes of venous and lymphatic fluid to the heart, especially in the case of severe hypertension and with clients who have complicating cardiovascular conditions. The full-body application of repetitive long and broad strokes is modified by using short, segmental strokes. Repetitive, passive, large limb movements in mid and full ranges should be avoided.</a:t>
            </a:r>
          </a:p>
          <a:p>
            <a:pPr marL="0" indent="0">
              <a:buNone/>
            </a:pPr>
            <a:r>
              <a:rPr lang="en-CA" dirty="0"/>
              <a:t>Full-body lymphatic drainage is contraindicated.</a:t>
            </a:r>
          </a:p>
          <a:p>
            <a:pPr marL="0" indent="0">
              <a:buNone/>
            </a:pPr>
            <a:r>
              <a:rPr lang="en-CA" dirty="0"/>
              <a:t>Full-body hydrotherapy applications or prolonged heat applications over the back or over the pectoral region are avoided.</a:t>
            </a:r>
          </a:p>
          <a:p>
            <a:pPr marL="0" indent="0">
              <a:buNone/>
            </a:pPr>
            <a:r>
              <a:rPr lang="en-CA" dirty="0"/>
              <a:t>Hypertensive essential oils such as camphor, hyssop, rosemary, sage and thyme, as well as vasoconstricting essential oils such as cypress, geranium and rosemary, should not be used.</a:t>
            </a:r>
            <a:endParaRPr lang="en-US" dirty="0"/>
          </a:p>
        </p:txBody>
      </p:sp>
    </p:spTree>
    <p:extLst>
      <p:ext uri="{BB962C8B-B14F-4D97-AF65-F5344CB8AC3E}">
        <p14:creationId xmlns:p14="http://schemas.microsoft.com/office/powerpoint/2010/main" val="13417635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A59F7E-D680-453D-9A8A-4394894B5DE3}"/>
              </a:ext>
            </a:extLst>
          </p:cNvPr>
          <p:cNvSpPr>
            <a:spLocks noGrp="1"/>
          </p:cNvSpPr>
          <p:nvPr>
            <p:ph type="title"/>
          </p:nvPr>
        </p:nvSpPr>
        <p:spPr/>
        <p:txBody>
          <a:bodyPr/>
          <a:lstStyle/>
          <a:p>
            <a:r>
              <a:rPr lang="en-CA" dirty="0"/>
              <a:t>Massage for hypertension</a:t>
            </a:r>
            <a:endParaRPr lang="en-US" dirty="0"/>
          </a:p>
        </p:txBody>
      </p:sp>
      <p:sp>
        <p:nvSpPr>
          <p:cNvPr id="3" name="Content Placeholder 2">
            <a:extLst>
              <a:ext uri="{FF2B5EF4-FFF2-40B4-BE49-F238E27FC236}">
                <a16:creationId xmlns:a16="http://schemas.microsoft.com/office/drawing/2014/main" xmlns="" id="{0F746CB1-9405-4285-9F5D-FB5A41C0CAE1}"/>
              </a:ext>
            </a:extLst>
          </p:cNvPr>
          <p:cNvSpPr>
            <a:spLocks noGrp="1"/>
          </p:cNvSpPr>
          <p:nvPr>
            <p:ph idx="1"/>
          </p:nvPr>
        </p:nvSpPr>
        <p:spPr/>
        <p:txBody>
          <a:bodyPr/>
          <a:lstStyle/>
          <a:p>
            <a:pPr marL="0" indent="0">
              <a:buNone/>
            </a:pPr>
            <a:r>
              <a:rPr lang="en-CA" dirty="0"/>
              <a:t>Page </a:t>
            </a:r>
            <a:r>
              <a:rPr lang="en-CA" b="1" dirty="0"/>
              <a:t>924</a:t>
            </a:r>
            <a:r>
              <a:rPr lang="en-CA" dirty="0"/>
              <a:t> of </a:t>
            </a:r>
            <a:r>
              <a:rPr lang="en-CA" i="1" dirty="0"/>
              <a:t>Clinical Massage Therapy </a:t>
            </a:r>
            <a:r>
              <a:rPr lang="en-CA" dirty="0"/>
              <a:t>group read</a:t>
            </a:r>
            <a:endParaRPr lang="en-US" dirty="0"/>
          </a:p>
        </p:txBody>
      </p:sp>
    </p:spTree>
    <p:extLst>
      <p:ext uri="{BB962C8B-B14F-4D97-AF65-F5344CB8AC3E}">
        <p14:creationId xmlns:p14="http://schemas.microsoft.com/office/powerpoint/2010/main" val="25396194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ACD0DA-E491-417A-BFD0-BA7E9AC47F20}"/>
              </a:ext>
            </a:extLst>
          </p:cNvPr>
          <p:cNvSpPr>
            <a:spLocks noGrp="1"/>
          </p:cNvSpPr>
          <p:nvPr>
            <p:ph type="title"/>
          </p:nvPr>
        </p:nvSpPr>
        <p:spPr/>
        <p:txBody>
          <a:bodyPr/>
          <a:lstStyle/>
          <a:p>
            <a:r>
              <a:rPr lang="en-CA" dirty="0"/>
              <a:t>Self-care for hypertension</a:t>
            </a:r>
            <a:endParaRPr lang="en-US" dirty="0"/>
          </a:p>
        </p:txBody>
      </p:sp>
      <p:sp>
        <p:nvSpPr>
          <p:cNvPr id="3" name="Content Placeholder 2">
            <a:extLst>
              <a:ext uri="{FF2B5EF4-FFF2-40B4-BE49-F238E27FC236}">
                <a16:creationId xmlns:a16="http://schemas.microsoft.com/office/drawing/2014/main" xmlns="" id="{14718D0A-F597-4E81-9831-28114428DDEF}"/>
              </a:ext>
            </a:extLst>
          </p:cNvPr>
          <p:cNvSpPr>
            <a:spLocks noGrp="1"/>
          </p:cNvSpPr>
          <p:nvPr>
            <p:ph idx="1"/>
          </p:nvPr>
        </p:nvSpPr>
        <p:spPr/>
        <p:txBody>
          <a:bodyPr/>
          <a:lstStyle/>
          <a:p>
            <a:r>
              <a:rPr lang="en-CA" dirty="0"/>
              <a:t>Relaxation training, meditation and biofeedback have been shown to reduce blood pressure</a:t>
            </a:r>
          </a:p>
          <a:p>
            <a:r>
              <a:rPr lang="en-CA" dirty="0"/>
              <a:t>Essential oils can be used by the client at home</a:t>
            </a:r>
          </a:p>
          <a:p>
            <a:r>
              <a:rPr lang="en-CA" dirty="0"/>
              <a:t>Moderate aerobic exercise has been found to improve cardiovascular health and reduce blood pressure</a:t>
            </a:r>
          </a:p>
          <a:p>
            <a:r>
              <a:rPr lang="en-CA" dirty="0"/>
              <a:t>Encourage the client to maintain physician-prescribed lifestyle changes</a:t>
            </a:r>
            <a:endParaRPr lang="en-US" dirty="0"/>
          </a:p>
        </p:txBody>
      </p:sp>
    </p:spTree>
    <p:extLst>
      <p:ext uri="{BB962C8B-B14F-4D97-AF65-F5344CB8AC3E}">
        <p14:creationId xmlns:p14="http://schemas.microsoft.com/office/powerpoint/2010/main" val="30616212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CB517B-C946-4C17-A7D5-B645F4AABB50}"/>
              </a:ext>
            </a:extLst>
          </p:cNvPr>
          <p:cNvSpPr>
            <a:spLocks noGrp="1"/>
          </p:cNvSpPr>
          <p:nvPr>
            <p:ph type="title"/>
          </p:nvPr>
        </p:nvSpPr>
        <p:spPr>
          <a:xfrm>
            <a:off x="2292625" y="1987825"/>
            <a:ext cx="8816009" cy="3273287"/>
          </a:xfrm>
        </p:spPr>
        <p:txBody>
          <a:bodyPr>
            <a:normAutofit/>
          </a:bodyPr>
          <a:lstStyle/>
          <a:p>
            <a:r>
              <a:rPr lang="en-CA" sz="6600" dirty="0"/>
              <a:t>Congestive heart failure</a:t>
            </a:r>
            <a:endParaRPr lang="en-US" sz="6600" dirty="0"/>
          </a:p>
        </p:txBody>
      </p:sp>
    </p:spTree>
    <p:extLst>
      <p:ext uri="{BB962C8B-B14F-4D97-AF65-F5344CB8AC3E}">
        <p14:creationId xmlns:p14="http://schemas.microsoft.com/office/powerpoint/2010/main" val="7835879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0B627C0-F8A0-4A05-895A-45C4AA1DBE7C}"/>
              </a:ext>
            </a:extLst>
          </p:cNvPr>
          <p:cNvSpPr>
            <a:spLocks noGrp="1"/>
          </p:cNvSpPr>
          <p:nvPr>
            <p:ph idx="1"/>
          </p:nvPr>
        </p:nvSpPr>
        <p:spPr/>
        <p:txBody>
          <a:bodyPr/>
          <a:lstStyle/>
          <a:p>
            <a:pPr marL="0" indent="0">
              <a:buNone/>
            </a:pPr>
            <a:r>
              <a:rPr lang="en-CA" dirty="0"/>
              <a:t>Definition;</a:t>
            </a:r>
          </a:p>
          <a:p>
            <a:pPr marL="0" indent="0">
              <a:buNone/>
            </a:pPr>
            <a:endParaRPr lang="en-CA" dirty="0"/>
          </a:p>
          <a:p>
            <a:pPr marL="0" indent="0">
              <a:buNone/>
            </a:pPr>
            <a:r>
              <a:rPr lang="en-CA" dirty="0"/>
              <a:t>Inability of the heart to keep up with the demands on it, with failure of the heart to pump blood with normal efficiency. When this occurs, the heart is unable to provide adequate blood flow to other organs, such as the brain, liver, and kidneys.</a:t>
            </a:r>
            <a:endParaRPr lang="en-US" dirty="0"/>
          </a:p>
        </p:txBody>
      </p:sp>
    </p:spTree>
    <p:extLst>
      <p:ext uri="{BB962C8B-B14F-4D97-AF65-F5344CB8AC3E}">
        <p14:creationId xmlns:p14="http://schemas.microsoft.com/office/powerpoint/2010/main" val="324906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6DCB7B-0ADD-4E6B-805B-5A3F143AD1D4}"/>
              </a:ext>
            </a:extLst>
          </p:cNvPr>
          <p:cNvSpPr>
            <a:spLocks noGrp="1"/>
          </p:cNvSpPr>
          <p:nvPr>
            <p:ph type="title"/>
          </p:nvPr>
        </p:nvSpPr>
        <p:spPr>
          <a:xfrm>
            <a:off x="4558747" y="3322042"/>
            <a:ext cx="5383695" cy="1293028"/>
          </a:xfrm>
        </p:spPr>
        <p:txBody>
          <a:bodyPr/>
          <a:lstStyle/>
          <a:p>
            <a:r>
              <a:rPr lang="en-CA" dirty="0"/>
              <a:t>Read pages 926-928</a:t>
            </a:r>
            <a:endParaRPr lang="en-US" dirty="0"/>
          </a:p>
        </p:txBody>
      </p:sp>
    </p:spTree>
    <p:extLst>
      <p:ext uri="{BB962C8B-B14F-4D97-AF65-F5344CB8AC3E}">
        <p14:creationId xmlns:p14="http://schemas.microsoft.com/office/powerpoint/2010/main" val="117026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05525F-5701-4659-A49F-A8AEC4F55508}"/>
              </a:ext>
            </a:extLst>
          </p:cNvPr>
          <p:cNvSpPr>
            <a:spLocks noGrp="1"/>
          </p:cNvSpPr>
          <p:nvPr>
            <p:ph type="title"/>
          </p:nvPr>
        </p:nvSpPr>
        <p:spPr>
          <a:xfrm>
            <a:off x="5221358" y="3295538"/>
            <a:ext cx="4244008" cy="1293028"/>
          </a:xfrm>
        </p:spPr>
        <p:txBody>
          <a:bodyPr>
            <a:noAutofit/>
          </a:bodyPr>
          <a:lstStyle/>
          <a:p>
            <a:r>
              <a:rPr lang="en-CA" sz="6600" dirty="0"/>
              <a:t>Angina pectoris</a:t>
            </a:r>
            <a:endParaRPr lang="en-US" sz="6600" dirty="0"/>
          </a:p>
        </p:txBody>
      </p:sp>
    </p:spTree>
    <p:extLst>
      <p:ext uri="{BB962C8B-B14F-4D97-AF65-F5344CB8AC3E}">
        <p14:creationId xmlns:p14="http://schemas.microsoft.com/office/powerpoint/2010/main" val="3322365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1C0F8E-8D9B-400A-AAC1-B69A6C559C6C}"/>
              </a:ext>
            </a:extLst>
          </p:cNvPr>
          <p:cNvSpPr>
            <a:spLocks noGrp="1"/>
          </p:cNvSpPr>
          <p:nvPr>
            <p:ph type="title"/>
          </p:nvPr>
        </p:nvSpPr>
        <p:spPr/>
        <p:txBody>
          <a:bodyPr/>
          <a:lstStyle/>
          <a:p>
            <a:r>
              <a:rPr lang="en-CA" dirty="0"/>
              <a:t>What is it?</a:t>
            </a:r>
            <a:endParaRPr lang="en-US" dirty="0"/>
          </a:p>
        </p:txBody>
      </p:sp>
      <p:sp>
        <p:nvSpPr>
          <p:cNvPr id="3" name="Content Placeholder 2">
            <a:extLst>
              <a:ext uri="{FF2B5EF4-FFF2-40B4-BE49-F238E27FC236}">
                <a16:creationId xmlns:a16="http://schemas.microsoft.com/office/drawing/2014/main" xmlns="" id="{2C8A66EE-6266-43AD-8E89-0B4C205E52A8}"/>
              </a:ext>
            </a:extLst>
          </p:cNvPr>
          <p:cNvSpPr>
            <a:spLocks noGrp="1"/>
          </p:cNvSpPr>
          <p:nvPr>
            <p:ph idx="1"/>
          </p:nvPr>
        </p:nvSpPr>
        <p:spPr/>
        <p:txBody>
          <a:bodyPr/>
          <a:lstStyle/>
          <a:p>
            <a:pPr marL="0" indent="0">
              <a:buNone/>
            </a:pPr>
            <a:r>
              <a:rPr lang="en-CA" dirty="0"/>
              <a:t>The process of developing atherosclerotic plaques also creates a higher risk of short-term vascular spasm, which leads to heart and chest pain.</a:t>
            </a:r>
          </a:p>
          <a:p>
            <a:pPr marL="0" indent="0">
              <a:buNone/>
            </a:pPr>
            <a:r>
              <a:rPr lang="en-CA" dirty="0"/>
              <a:t>Angina pectoris literally means strangled chest. It is a severe pain that usually accompanies myocardial ischemia. Typically, sufferers describe it as a tightness or squeezing sensation, as though the chest were in a vice. The pain associated is often referred to the neck, chin, or down the left arm to the elbow.</a:t>
            </a:r>
            <a:endParaRPr lang="en-US" dirty="0"/>
          </a:p>
        </p:txBody>
      </p:sp>
    </p:spTree>
    <p:extLst>
      <p:ext uri="{BB962C8B-B14F-4D97-AF65-F5344CB8AC3E}">
        <p14:creationId xmlns:p14="http://schemas.microsoft.com/office/powerpoint/2010/main" val="1522377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BD62C1-AE92-4D73-A433-860A23C3BB4E}"/>
              </a:ext>
            </a:extLst>
          </p:cNvPr>
          <p:cNvSpPr>
            <a:spLocks noGrp="1"/>
          </p:cNvSpPr>
          <p:nvPr>
            <p:ph type="title"/>
          </p:nvPr>
        </p:nvSpPr>
        <p:spPr/>
        <p:txBody>
          <a:bodyPr/>
          <a:lstStyle/>
          <a:p>
            <a:r>
              <a:rPr lang="en-CA" dirty="0"/>
              <a:t>The types</a:t>
            </a:r>
            <a:endParaRPr lang="en-US" dirty="0"/>
          </a:p>
        </p:txBody>
      </p:sp>
      <p:sp>
        <p:nvSpPr>
          <p:cNvPr id="3" name="Content Placeholder 2">
            <a:extLst>
              <a:ext uri="{FF2B5EF4-FFF2-40B4-BE49-F238E27FC236}">
                <a16:creationId xmlns:a16="http://schemas.microsoft.com/office/drawing/2014/main" xmlns="" id="{A5A5B5A5-06CC-4B5D-B5C4-1529ACA17D81}"/>
              </a:ext>
            </a:extLst>
          </p:cNvPr>
          <p:cNvSpPr>
            <a:spLocks noGrp="1"/>
          </p:cNvSpPr>
          <p:nvPr>
            <p:ph idx="1"/>
          </p:nvPr>
        </p:nvSpPr>
        <p:spPr/>
        <p:txBody>
          <a:bodyPr/>
          <a:lstStyle/>
          <a:p>
            <a:pPr marL="0" indent="0">
              <a:buNone/>
            </a:pPr>
            <a:r>
              <a:rPr lang="en-CA" b="1" dirty="0"/>
              <a:t>Stable angina pectoris</a:t>
            </a:r>
            <a:r>
              <a:rPr lang="en-CA" dirty="0"/>
              <a:t> means that chest pain is predictable with exercise or exertion and subsides during rest.</a:t>
            </a:r>
          </a:p>
          <a:p>
            <a:pPr marL="0" indent="0">
              <a:buNone/>
            </a:pPr>
            <a:r>
              <a:rPr lang="en-CA" b="1" dirty="0"/>
              <a:t>Unstable angina pectoris </a:t>
            </a:r>
            <a:r>
              <a:rPr lang="en-CA" dirty="0"/>
              <a:t>means that chest pain varies in intensity, is not associated with exercise, and is unpredictable. Unstable angina is associated with a high risk of heart attack.</a:t>
            </a:r>
            <a:endParaRPr lang="en-US" b="1" dirty="0"/>
          </a:p>
        </p:txBody>
      </p:sp>
    </p:spTree>
    <p:extLst>
      <p:ext uri="{BB962C8B-B14F-4D97-AF65-F5344CB8AC3E}">
        <p14:creationId xmlns:p14="http://schemas.microsoft.com/office/powerpoint/2010/main" val="2525319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7D17EC-FB90-49E0-BB23-8A7BD194927B}"/>
              </a:ext>
            </a:extLst>
          </p:cNvPr>
          <p:cNvSpPr>
            <a:spLocks noGrp="1"/>
          </p:cNvSpPr>
          <p:nvPr>
            <p:ph type="title"/>
          </p:nvPr>
        </p:nvSpPr>
        <p:spPr>
          <a:xfrm>
            <a:off x="3581400" y="0"/>
            <a:ext cx="8610600" cy="1293028"/>
          </a:xfrm>
        </p:spPr>
        <p:txBody>
          <a:bodyPr/>
          <a:lstStyle/>
          <a:p>
            <a:r>
              <a:rPr lang="en-CA" dirty="0"/>
              <a:t>Compare and contrast</a:t>
            </a:r>
            <a:endParaRPr lang="en-US" dirty="0"/>
          </a:p>
        </p:txBody>
      </p:sp>
      <p:graphicFrame>
        <p:nvGraphicFramePr>
          <p:cNvPr id="4" name="Content Placeholder 3">
            <a:extLst>
              <a:ext uri="{FF2B5EF4-FFF2-40B4-BE49-F238E27FC236}">
                <a16:creationId xmlns:a16="http://schemas.microsoft.com/office/drawing/2014/main" xmlns="" id="{691EFA40-1BB9-4CFB-B138-CC6BFD76CCFE}"/>
              </a:ext>
            </a:extLst>
          </p:cNvPr>
          <p:cNvGraphicFramePr>
            <a:graphicFrameLocks noGrp="1"/>
          </p:cNvGraphicFramePr>
          <p:nvPr>
            <p:ph idx="1"/>
            <p:extLst>
              <p:ext uri="{D42A27DB-BD31-4B8C-83A1-F6EECF244321}">
                <p14:modId xmlns:p14="http://schemas.microsoft.com/office/powerpoint/2010/main" val="2238040233"/>
              </p:ext>
            </p:extLst>
          </p:nvPr>
        </p:nvGraphicFramePr>
        <p:xfrm>
          <a:off x="0" y="1188720"/>
          <a:ext cx="12192000" cy="566928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xmlns="" val="2410844550"/>
                    </a:ext>
                  </a:extLst>
                </a:gridCol>
                <a:gridCol w="2438400">
                  <a:extLst>
                    <a:ext uri="{9D8B030D-6E8A-4147-A177-3AD203B41FA5}">
                      <a16:colId xmlns:a16="http://schemas.microsoft.com/office/drawing/2014/main" xmlns="" val="1506822545"/>
                    </a:ext>
                  </a:extLst>
                </a:gridCol>
                <a:gridCol w="2438400">
                  <a:extLst>
                    <a:ext uri="{9D8B030D-6E8A-4147-A177-3AD203B41FA5}">
                      <a16:colId xmlns:a16="http://schemas.microsoft.com/office/drawing/2014/main" xmlns="" val="636194794"/>
                    </a:ext>
                  </a:extLst>
                </a:gridCol>
                <a:gridCol w="2438400">
                  <a:extLst>
                    <a:ext uri="{9D8B030D-6E8A-4147-A177-3AD203B41FA5}">
                      <a16:colId xmlns:a16="http://schemas.microsoft.com/office/drawing/2014/main" xmlns="" val="436946753"/>
                    </a:ext>
                  </a:extLst>
                </a:gridCol>
                <a:gridCol w="2438400">
                  <a:extLst>
                    <a:ext uri="{9D8B030D-6E8A-4147-A177-3AD203B41FA5}">
                      <a16:colId xmlns:a16="http://schemas.microsoft.com/office/drawing/2014/main" xmlns="" val="1414250800"/>
                    </a:ext>
                  </a:extLst>
                </a:gridCol>
              </a:tblGrid>
              <a:tr h="370840">
                <a:tc>
                  <a:txBody>
                    <a:bodyPr/>
                    <a:lstStyle/>
                    <a:p>
                      <a:r>
                        <a:rPr lang="en-CA" dirty="0"/>
                        <a:t>Features</a:t>
                      </a:r>
                      <a:endParaRPr lang="en-US" dirty="0"/>
                    </a:p>
                  </a:txBody>
                  <a:tcPr/>
                </a:tc>
                <a:tc>
                  <a:txBody>
                    <a:bodyPr/>
                    <a:lstStyle/>
                    <a:p>
                      <a:r>
                        <a:rPr lang="en-CA" dirty="0"/>
                        <a:t>Angina</a:t>
                      </a:r>
                      <a:endParaRPr lang="en-US" dirty="0"/>
                    </a:p>
                  </a:txBody>
                  <a:tcPr/>
                </a:tc>
                <a:tc>
                  <a:txBody>
                    <a:bodyPr/>
                    <a:lstStyle/>
                    <a:p>
                      <a:r>
                        <a:rPr lang="en-CA" dirty="0"/>
                        <a:t>Heart Attack</a:t>
                      </a:r>
                      <a:endParaRPr lang="en-US" dirty="0"/>
                    </a:p>
                  </a:txBody>
                  <a:tcPr/>
                </a:tc>
                <a:tc>
                  <a:txBody>
                    <a:bodyPr/>
                    <a:lstStyle/>
                    <a:p>
                      <a:r>
                        <a:rPr lang="en-CA" dirty="0"/>
                        <a:t>Pulmonary Embolism</a:t>
                      </a:r>
                      <a:endParaRPr lang="en-US" dirty="0"/>
                    </a:p>
                  </a:txBody>
                  <a:tcPr/>
                </a:tc>
                <a:tc>
                  <a:txBody>
                    <a:bodyPr/>
                    <a:lstStyle/>
                    <a:p>
                      <a:r>
                        <a:rPr lang="en-CA" dirty="0"/>
                        <a:t>Other</a:t>
                      </a:r>
                      <a:endParaRPr lang="en-US" dirty="0"/>
                    </a:p>
                  </a:txBody>
                  <a:tcPr/>
                </a:tc>
                <a:extLst>
                  <a:ext uri="{0D108BD9-81ED-4DB2-BD59-A6C34878D82A}">
                    <a16:rowId xmlns:a16="http://schemas.microsoft.com/office/drawing/2014/main" xmlns="" val="2140830076"/>
                  </a:ext>
                </a:extLst>
              </a:tr>
              <a:tr h="370840">
                <a:tc>
                  <a:txBody>
                    <a:bodyPr/>
                    <a:lstStyle/>
                    <a:p>
                      <a:r>
                        <a:rPr lang="en-CA" dirty="0"/>
                        <a:t>Duration</a:t>
                      </a:r>
                      <a:endParaRPr lang="en-US" dirty="0"/>
                    </a:p>
                  </a:txBody>
                  <a:tcPr/>
                </a:tc>
                <a:tc>
                  <a:txBody>
                    <a:bodyPr/>
                    <a:lstStyle/>
                    <a:p>
                      <a:r>
                        <a:rPr lang="en-CA" dirty="0"/>
                        <a:t>Chest pain lasts several minutes, subsides</a:t>
                      </a:r>
                      <a:endParaRPr lang="en-US" dirty="0"/>
                    </a:p>
                  </a:txBody>
                  <a:tcPr/>
                </a:tc>
                <a:tc>
                  <a:txBody>
                    <a:bodyPr/>
                    <a:lstStyle/>
                    <a:p>
                      <a:r>
                        <a:rPr lang="en-CA" dirty="0"/>
                        <a:t>Chest pain progressively worsens </a:t>
                      </a:r>
                      <a:endParaRPr lang="en-US" dirty="0"/>
                    </a:p>
                  </a:txBody>
                  <a:tcPr/>
                </a:tc>
                <a:tc>
                  <a:txBody>
                    <a:bodyPr/>
                    <a:lstStyle/>
                    <a:p>
                      <a:r>
                        <a:rPr lang="en-CA" dirty="0"/>
                        <a:t>Chest pain progressively worsens</a:t>
                      </a:r>
                      <a:endParaRPr lang="en-US" dirty="0"/>
                    </a:p>
                  </a:txBody>
                  <a:tcPr/>
                </a:tc>
                <a:tc>
                  <a:txBody>
                    <a:bodyPr/>
                    <a:lstStyle/>
                    <a:p>
                      <a:r>
                        <a:rPr lang="en-CA" dirty="0"/>
                        <a:t>Chest pain subsides in &lt;1 min</a:t>
                      </a:r>
                      <a:endParaRPr lang="en-US" dirty="0"/>
                    </a:p>
                  </a:txBody>
                  <a:tcPr/>
                </a:tc>
                <a:extLst>
                  <a:ext uri="{0D108BD9-81ED-4DB2-BD59-A6C34878D82A}">
                    <a16:rowId xmlns:a16="http://schemas.microsoft.com/office/drawing/2014/main" xmlns="" val="3768512013"/>
                  </a:ext>
                </a:extLst>
              </a:tr>
              <a:tr h="370840">
                <a:tc>
                  <a:txBody>
                    <a:bodyPr/>
                    <a:lstStyle/>
                    <a:p>
                      <a:r>
                        <a:rPr lang="en-CA" dirty="0"/>
                        <a:t>Trigger</a:t>
                      </a:r>
                      <a:endParaRPr lang="en-US" dirty="0"/>
                    </a:p>
                  </a:txBody>
                  <a:tcPr/>
                </a:tc>
                <a:tc>
                  <a:txBody>
                    <a:bodyPr/>
                    <a:lstStyle/>
                    <a:p>
                      <a:r>
                        <a:rPr lang="en-CA" dirty="0"/>
                        <a:t>Usually triggered by activity</a:t>
                      </a:r>
                      <a:endParaRPr lang="en-US" dirty="0"/>
                    </a:p>
                  </a:txBody>
                  <a:tcPr/>
                </a:tc>
                <a:tc>
                  <a:txBody>
                    <a:bodyPr/>
                    <a:lstStyle/>
                    <a:p>
                      <a:r>
                        <a:rPr lang="en-CA" dirty="0"/>
                        <a:t>May or may not be immediately triggered by activity</a:t>
                      </a:r>
                      <a:endParaRPr lang="en-US" dirty="0"/>
                    </a:p>
                  </a:txBody>
                  <a:tcPr/>
                </a:tc>
                <a:tc>
                  <a:txBody>
                    <a:bodyPr/>
                    <a:lstStyle/>
                    <a:p>
                      <a:r>
                        <a:rPr lang="en-CA" dirty="0"/>
                        <a:t>May or may not be immediately triggered by activity</a:t>
                      </a:r>
                      <a:endParaRPr lang="en-US" dirty="0"/>
                    </a:p>
                  </a:txBody>
                  <a:tcPr/>
                </a:tc>
                <a:tc>
                  <a:txBody>
                    <a:bodyPr/>
                    <a:lstStyle/>
                    <a:p>
                      <a:r>
                        <a:rPr lang="en-CA" dirty="0"/>
                        <a:t>May or may not be immediately triggered by activity</a:t>
                      </a:r>
                      <a:endParaRPr lang="en-US" dirty="0"/>
                    </a:p>
                  </a:txBody>
                  <a:tcPr/>
                </a:tc>
                <a:extLst>
                  <a:ext uri="{0D108BD9-81ED-4DB2-BD59-A6C34878D82A}">
                    <a16:rowId xmlns:a16="http://schemas.microsoft.com/office/drawing/2014/main" xmlns="" val="912779646"/>
                  </a:ext>
                </a:extLst>
              </a:tr>
              <a:tr h="370840">
                <a:tc>
                  <a:txBody>
                    <a:bodyPr/>
                    <a:lstStyle/>
                    <a:p>
                      <a:r>
                        <a:rPr lang="en-CA" dirty="0"/>
                        <a:t>Activity</a:t>
                      </a:r>
                      <a:endParaRPr lang="en-US" dirty="0"/>
                    </a:p>
                  </a:txBody>
                  <a:tcPr/>
                </a:tc>
                <a:tc>
                  <a:txBody>
                    <a:bodyPr/>
                    <a:lstStyle/>
                    <a:p>
                      <a:r>
                        <a:rPr lang="en-CA" dirty="0"/>
                        <a:t>Stops when activity stops</a:t>
                      </a:r>
                      <a:endParaRPr lang="en-US" dirty="0"/>
                    </a:p>
                  </a:txBody>
                  <a:tcPr/>
                </a:tc>
                <a:tc>
                  <a:txBody>
                    <a:bodyPr/>
                    <a:lstStyle/>
                    <a:p>
                      <a:r>
                        <a:rPr lang="en-CA" dirty="0"/>
                        <a:t>Doesn’t stop when activity stops; continues to worsen</a:t>
                      </a:r>
                      <a:endParaRPr lang="en-US" dirty="0"/>
                    </a:p>
                  </a:txBody>
                  <a:tcPr/>
                </a:tc>
                <a:tc>
                  <a:txBody>
                    <a:bodyPr/>
                    <a:lstStyle/>
                    <a:p>
                      <a:r>
                        <a:rPr lang="en-CA" dirty="0"/>
                        <a:t>Doesn’t stop when activity stops; continues to worsen</a:t>
                      </a:r>
                      <a:endParaRPr lang="en-US" dirty="0"/>
                    </a:p>
                  </a:txBody>
                  <a:tcPr/>
                </a:tc>
                <a:tc>
                  <a:txBody>
                    <a:bodyPr/>
                    <a:lstStyle/>
                    <a:p>
                      <a:r>
                        <a:rPr lang="en-CA" dirty="0"/>
                        <a:t>Stops when person drinks water, changes position, or takes deep breath</a:t>
                      </a:r>
                      <a:endParaRPr lang="en-US" dirty="0"/>
                    </a:p>
                  </a:txBody>
                  <a:tcPr/>
                </a:tc>
                <a:extLst>
                  <a:ext uri="{0D108BD9-81ED-4DB2-BD59-A6C34878D82A}">
                    <a16:rowId xmlns:a16="http://schemas.microsoft.com/office/drawing/2014/main" xmlns="" val="1930883270"/>
                  </a:ext>
                </a:extLst>
              </a:tr>
              <a:tr h="370840">
                <a:tc>
                  <a:txBody>
                    <a:bodyPr/>
                    <a:lstStyle/>
                    <a:p>
                      <a:r>
                        <a:rPr lang="en-CA" dirty="0"/>
                        <a:t>Causes</a:t>
                      </a:r>
                      <a:endParaRPr lang="en-US" dirty="0"/>
                    </a:p>
                  </a:txBody>
                  <a:tcPr/>
                </a:tc>
                <a:tc>
                  <a:txBody>
                    <a:bodyPr/>
                    <a:lstStyle/>
                    <a:p>
                      <a:r>
                        <a:rPr lang="en-CA" dirty="0"/>
                        <a:t>Caused by transient ischemia; heart muscle temporarily doesn’t get enough oxygen to function</a:t>
                      </a:r>
                      <a:endParaRPr lang="en-US" dirty="0"/>
                    </a:p>
                  </a:txBody>
                  <a:tcPr/>
                </a:tc>
                <a:tc>
                  <a:txBody>
                    <a:bodyPr/>
                    <a:lstStyle/>
                    <a:p>
                      <a:r>
                        <a:rPr lang="en-CA" dirty="0"/>
                        <a:t>Caused by permanent ischemia; blockage deprives cells of oxygen, and heart is irrevocably damaged</a:t>
                      </a:r>
                      <a:endParaRPr lang="en-US" dirty="0"/>
                    </a:p>
                  </a:txBody>
                  <a:tcPr/>
                </a:tc>
                <a:tc>
                  <a:txBody>
                    <a:bodyPr/>
                    <a:lstStyle/>
                    <a:p>
                      <a:r>
                        <a:rPr lang="en-CA" dirty="0"/>
                        <a:t>Caused by blood clot in lung. Small clot may have little impact. Large clot may lead to pulmonary and circulatory collapse</a:t>
                      </a:r>
                      <a:endParaRPr lang="en-US" dirty="0"/>
                    </a:p>
                  </a:txBody>
                  <a:tcPr/>
                </a:tc>
                <a:tc>
                  <a:txBody>
                    <a:bodyPr/>
                    <a:lstStyle/>
                    <a:p>
                      <a:r>
                        <a:rPr lang="en-CA" dirty="0"/>
                        <a:t>Caused by any number of factors, e.g. musculoskeletal injury, gastroesophageal reflux</a:t>
                      </a:r>
                      <a:endParaRPr lang="en-US" dirty="0"/>
                    </a:p>
                  </a:txBody>
                  <a:tcPr/>
                </a:tc>
                <a:extLst>
                  <a:ext uri="{0D108BD9-81ED-4DB2-BD59-A6C34878D82A}">
                    <a16:rowId xmlns:a16="http://schemas.microsoft.com/office/drawing/2014/main" xmlns="" val="532489296"/>
                  </a:ext>
                </a:extLst>
              </a:tr>
            </a:tbl>
          </a:graphicData>
        </a:graphic>
      </p:graphicFrame>
    </p:spTree>
    <p:extLst>
      <p:ext uri="{BB962C8B-B14F-4D97-AF65-F5344CB8AC3E}">
        <p14:creationId xmlns:p14="http://schemas.microsoft.com/office/powerpoint/2010/main" val="2454746470"/>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Vapor Trail" id="{4FDF2955-7D9C-493C-B9F9-C205151B46CD}" vid="{6DB8EB18-3657-4051-A897-2ED38832359E}"/>
    </a:ext>
  </a:extLst>
</a:theme>
</file>

<file path=docProps/app.xml><?xml version="1.0" encoding="utf-8"?>
<Properties xmlns="http://schemas.openxmlformats.org/officeDocument/2006/extended-properties" xmlns:vt="http://schemas.openxmlformats.org/officeDocument/2006/docPropsVTypes">
  <Template>TM04033937[[fn=Vapor Trail]]</Template>
  <TotalTime>3359</TotalTime>
  <Words>1207</Words>
  <Application>Microsoft Office PowerPoint</Application>
  <PresentationFormat>Custom</PresentationFormat>
  <Paragraphs>130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Vapor Trail</vt:lpstr>
      <vt:lpstr>Circulatory Conditions</vt:lpstr>
      <vt:lpstr>What we will cover</vt:lpstr>
      <vt:lpstr>Hypertension</vt:lpstr>
      <vt:lpstr>Risk Factors</vt:lpstr>
      <vt:lpstr>Risk factors cont…</vt:lpstr>
      <vt:lpstr>Risk factors cont…</vt:lpstr>
      <vt:lpstr>Risk factors cont…</vt:lpstr>
      <vt:lpstr>Types of hypertension</vt:lpstr>
      <vt:lpstr>Medical treatment</vt:lpstr>
      <vt:lpstr>Treatment considerations</vt:lpstr>
      <vt:lpstr>Health history questions</vt:lpstr>
      <vt:lpstr>Further assessment</vt:lpstr>
      <vt:lpstr>Contraindications</vt:lpstr>
      <vt:lpstr>Contraindications cont…</vt:lpstr>
      <vt:lpstr>Massage for hypertension</vt:lpstr>
      <vt:lpstr>Self-care for hypertension</vt:lpstr>
      <vt:lpstr>Congestive heart failure</vt:lpstr>
      <vt:lpstr>PowerPoint Presentation</vt:lpstr>
      <vt:lpstr>Read pages 926-928</vt:lpstr>
      <vt:lpstr>Angina pectoris</vt:lpstr>
      <vt:lpstr>What is it?</vt:lpstr>
      <vt:lpstr>The types</vt:lpstr>
      <vt:lpstr>Compare and contrast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Circulatory Conditions</dc:title>
  <dc:creator>Dallas Rosteski</dc:creator>
  <cp:lastModifiedBy>Student4</cp:lastModifiedBy>
  <cp:revision>32</cp:revision>
  <dcterms:created xsi:type="dcterms:W3CDTF">2017-08-17T15:48:47Z</dcterms:created>
  <dcterms:modified xsi:type="dcterms:W3CDTF">2017-08-28T21:24:39Z</dcterms:modified>
</cp:coreProperties>
</file>