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125.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117.xml"/>
  <Override ContentType="application/vnd.openxmlformats-officedocument.presentationml.notesSlide+xml" PartName="/ppt/notesSlides/notesSlide3.xml"/>
  <Override ContentType="application/vnd.openxmlformats-officedocument.presentationml.notesSlide+xml" PartName="/ppt/notesSlides/notesSlide91.xml"/>
  <Override ContentType="application/vnd.openxmlformats-officedocument.presentationml.notesSlide+xml" PartName="/ppt/notesSlides/notesSlide133.xml"/>
  <Override ContentType="application/vnd.openxmlformats-officedocument.presentationml.notesSlide+xml" PartName="/ppt/notesSlides/notesSlide109.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07.xml"/>
  <Override ContentType="application/vnd.openxmlformats-officedocument.presentationml.notesSlide+xml" PartName="/ppt/notesSlides/notesSlide143.xml"/>
  <Override ContentType="application/vnd.openxmlformats-officedocument.presentationml.notesSlide+xml" PartName="/ppt/notesSlides/notesSlide151.xml"/>
  <Override ContentType="application/vnd.openxmlformats-officedocument.presentationml.notesSlide+xml" PartName="/ppt/notesSlides/notesSlide100.xml"/>
  <Override ContentType="application/vnd.openxmlformats-officedocument.presentationml.notesSlide+xml" PartName="/ppt/notesSlides/notesSlide42.xml"/>
  <Override ContentType="application/vnd.openxmlformats-officedocument.presentationml.notesSlide+xml" PartName="/ppt/notesSlides/notesSlide85.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77.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119.xml"/>
  <Override ContentType="application/vnd.openxmlformats-officedocument.presentationml.notesSlide+xml" PartName="/ppt/notesSlides/notesSlide81.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105.xml"/>
  <Override ContentType="application/vnd.openxmlformats-officedocument.presentationml.notesSlide+xml" PartName="/ppt/notesSlides/notesSlide26.xml"/>
  <Override ContentType="application/vnd.openxmlformats-officedocument.presentationml.notesSlide+xml" PartName="/ppt/notesSlides/notesSlide148.xml"/>
  <Override ContentType="application/vnd.openxmlformats-officedocument.presentationml.notesSlide+xml" PartName="/ppt/notesSlides/notesSlide39.xml"/>
  <Override ContentType="application/vnd.openxmlformats-officedocument.presentationml.notesSlide+xml" PartName="/ppt/notesSlides/notesSlide135.xml"/>
  <Override ContentType="application/vnd.openxmlformats-officedocument.presentationml.notesSlide+xml" PartName="/ppt/notesSlides/notesSlide137.xml"/>
  <Override ContentType="application/vnd.openxmlformats-officedocument.presentationml.notesSlide+xml" PartName="/ppt/notesSlides/notesSlide93.xml"/>
  <Override ContentType="application/vnd.openxmlformats-officedocument.presentationml.notesSlide+xml" PartName="/ppt/notesSlides/notesSlide87.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141.xml"/>
  <Override ContentType="application/vnd.openxmlformats-officedocument.presentationml.notesSlide+xml" PartName="/ppt/notesSlides/notesSlide153.xml"/>
  <Override ContentType="application/vnd.openxmlformats-officedocument.presentationml.notesSlide+xml" PartName="/ppt/notesSlides/notesSlide123.xml"/>
  <Override ContentType="application/vnd.openxmlformats-officedocument.presentationml.notesSlide+xml" PartName="/ppt/notesSlides/notesSlide110.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37.xml"/>
  <Override ContentType="application/vnd.openxmlformats-officedocument.presentationml.notesSlide+xml" PartName="/ppt/notesSlides/notesSlide138.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112.xml"/>
  <Override ContentType="application/vnd.openxmlformats-officedocument.presentationml.notesSlide+xml" PartName="/ppt/notesSlides/notesSlide103.xml"/>
  <Override ContentType="application/vnd.openxmlformats-officedocument.presentationml.notesSlide+xml" PartName="/ppt/notesSlides/notesSlide97.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89.xml"/>
  <Override ContentType="application/vnd.openxmlformats-officedocument.presentationml.notesSlide+xml" PartName="/ppt/notesSlides/notesSlide146.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120.xml"/>
  <Override ContentType="application/vnd.openxmlformats-officedocument.presentationml.notesSlide+xml" PartName="/ppt/notesSlides/notesSlide20.xml"/>
  <Override ContentType="application/vnd.openxmlformats-officedocument.presentationml.notesSlide+xml" PartName="/ppt/notesSlides/notesSlide129.xml"/>
  <Override ContentType="application/vnd.openxmlformats-officedocument.presentationml.notesSlide+xml" PartName="/ppt/notesSlides/notesSlide60.xml"/>
  <Override ContentType="application/vnd.openxmlformats-officedocument.presentationml.notesSlide+xml" PartName="/ppt/notesSlides/notesSlide18.xml"/>
  <Override ContentType="application/vnd.openxmlformats-officedocument.presentationml.notesSlide+xml" PartName="/ppt/notesSlides/notesSlide144.xml"/>
  <Override ContentType="application/vnd.openxmlformats-officedocument.presentationml.notesSlide+xml" PartName="/ppt/notesSlides/notesSlide48.xml"/>
  <Override ContentType="application/vnd.openxmlformats-officedocument.presentationml.notesSlide+xml" PartName="/ppt/notesSlides/notesSlide131.xml"/>
  <Override ContentType="application/vnd.openxmlformats-officedocument.presentationml.notesSlide+xml" PartName="/ppt/notesSlides/notesSlide127.xml"/>
  <Override ContentType="application/vnd.openxmlformats-officedocument.presentationml.notesSlide+xml" PartName="/ppt/notesSlides/notesSlide114.xml"/>
  <Override ContentType="application/vnd.openxmlformats-officedocument.presentationml.notesSlide+xml" PartName="/ppt/notesSlides/notesSlide101.xml"/>
  <Override ContentType="application/vnd.openxmlformats-officedocument.presentationml.notesSlide+xml" PartName="/ppt/notesSlides/notesSlide95.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1.xml"/>
  <Override ContentType="application/vnd.openxmlformats-officedocument.presentationml.notesSlide+xml" PartName="/ppt/notesSlides/notesSlide92.xml"/>
  <Override ContentType="application/vnd.openxmlformats-officedocument.presentationml.notesSlide+xml" PartName="/ppt/notesSlides/notesSlide150.xml"/>
  <Override ContentType="application/vnd.openxmlformats-officedocument.presentationml.notesSlide+xml" PartName="/ppt/notesSlides/notesSlide142.xml"/>
  <Override ContentType="application/vnd.openxmlformats-officedocument.presentationml.notesSlide+xml" PartName="/ppt/notesSlides/notesSlide84.xml"/>
  <Override ContentType="application/vnd.openxmlformats-officedocument.presentationml.notesSlide+xml" PartName="/ppt/notesSlides/notesSlide116.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24.xml"/>
  <Override ContentType="application/vnd.openxmlformats-officedocument.presentationml.notesSlide+xml" PartName="/ppt/notesSlides/notesSlide126.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82.xml"/>
  <Override ContentType="application/vnd.openxmlformats-officedocument.presentationml.notesSlide+xml" PartName="/ppt/notesSlides/notesSlide94.xml"/>
  <Override ContentType="application/vnd.openxmlformats-officedocument.presentationml.notesSlide+xml" PartName="/ppt/notesSlides/notesSlide51.xml"/>
  <Override ContentType="application/vnd.openxmlformats-officedocument.presentationml.notesSlide+xml" PartName="/ppt/notesSlides/notesSlide108.xml"/>
  <Override ContentType="application/vnd.openxmlformats-officedocument.presentationml.notesSlide+xml" PartName="/ppt/notesSlides/notesSlide90.xml"/>
  <Override ContentType="application/vnd.openxmlformats-officedocument.presentationml.notesSlide+xml" PartName="/ppt/notesSlides/notesSlide1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86.xml"/>
  <Override ContentType="application/vnd.openxmlformats-officedocument.presentationml.notesSlide+xml" PartName="/ppt/notesSlides/notesSlide106.xml"/>
  <Override ContentType="application/vnd.openxmlformats-officedocument.presentationml.notesSlide+xml" PartName="/ppt/notesSlides/notesSlide99.xml"/>
  <Override ContentType="application/vnd.openxmlformats-officedocument.presentationml.notesSlide+xml" PartName="/ppt/notesSlides/notesSlide56.xml"/>
  <Override ContentType="application/vnd.openxmlformats-officedocument.presentationml.notesSlide+xml" PartName="/ppt/notesSlides/notesSlide152.xml"/>
  <Override ContentType="application/vnd.openxmlformats-officedocument.presentationml.notesSlide+xml" PartName="/ppt/notesSlides/notesSlide122.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118.xml"/>
  <Override ContentType="application/vnd.openxmlformats-officedocument.presentationml.notesSlide+xml" PartName="/ppt/notesSlides/notesSlide74.xml"/>
  <Override ContentType="application/vnd.openxmlformats-officedocument.presentationml.notesSlide+xml" PartName="/ppt/notesSlides/notesSlide58.xml"/>
  <Override ContentType="application/vnd.openxmlformats-officedocument.presentationml.notesSlide+xml" PartName="/ppt/notesSlides/notesSlide140.xml"/>
  <Override ContentType="application/vnd.openxmlformats-officedocument.presentationml.notesSlide+xml" PartName="/ppt/notesSlides/notesSlide27.xml"/>
  <Override ContentType="application/vnd.openxmlformats-officedocument.presentationml.notesSlide+xml" PartName="/ppt/notesSlides/notesSlide88.xml"/>
  <Override ContentType="application/vnd.openxmlformats-officedocument.presentationml.notesSlide+xml" PartName="/ppt/notesSlides/notesSlide136.xml"/>
  <Override ContentType="application/vnd.openxmlformats-officedocument.presentationml.notesSlide+xml" PartName="/ppt/notesSlides/notesSlide2.xml"/>
  <Override ContentType="application/vnd.openxmlformats-officedocument.presentationml.notesSlide+xml" PartName="/ppt/notesSlides/notesSlide149.xml"/>
  <Override ContentType="application/vnd.openxmlformats-officedocument.presentationml.notesSlide+xml" PartName="/ppt/notesSlides/notesSlide62.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28.xml"/>
  <Override ContentType="application/vnd.openxmlformats-officedocument.presentationml.notesSlide+xml" PartName="/ppt/notesSlides/notesSlide111.xml"/>
  <Override ContentType="application/vnd.openxmlformats-officedocument.presentationml.notesSlide+xml" PartName="/ppt/notesSlides/notesSlide139.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113.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98.xml"/>
  <Override ContentType="application/vnd.openxmlformats-officedocument.presentationml.notesSlide+xml" PartName="/ppt/notesSlides/notesSlide104.xml"/>
  <Override ContentType="application/vnd.openxmlformats-officedocument.presentationml.notesSlide+xml" PartName="/ppt/notesSlides/notesSlide1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3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21.xml"/>
  <Override ContentType="application/vnd.openxmlformats-officedocument.presentationml.notesSlide+xml" PartName="/ppt/notesSlides/notesSlide6.xml"/>
  <Override ContentType="application/vnd.openxmlformats-officedocument.presentationml.notesSlide+xml" PartName="/ppt/notesSlides/notesSlide128.xml"/>
  <Override ContentType="application/vnd.openxmlformats-officedocument.presentationml.notesSlide+xml" PartName="/ppt/notesSlides/notesSlide79.xml"/>
  <Override ContentType="application/vnd.openxmlformats-officedocument.presentationml.notesSlide+xml" PartName="/ppt/notesSlides/notesSlide132.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45.xml"/>
  <Override ContentType="application/vnd.openxmlformats-officedocument.presentationml.notesSlide+xml" PartName="/ppt/notesSlides/notesSlide96.xml"/>
  <Override ContentType="application/vnd.openxmlformats-officedocument.presentationml.notesSlide+xml" PartName="/ppt/notesSlides/notesSlide102.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115.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21.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105.xml"/>
  <Override ContentType="application/vnd.openxmlformats-officedocument.presentationml.slide+xml" PartName="/ppt/slides/slide148.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138.xml"/>
  <Override ContentType="application/vnd.openxmlformats-officedocument.presentationml.slide+xml" PartName="/ppt/slides/slide25.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13.xml"/>
  <Override ContentType="application/vnd.openxmlformats-officedocument.presentationml.slide+xml" PartName="/ppt/slides/slide68.xml"/>
  <Override ContentType="application/vnd.openxmlformats-officedocument.presentationml.slide+xml" PartName="/ppt/slides/slide94.xml"/>
  <Override ContentType="application/vnd.openxmlformats-officedocument.presentationml.slide+xml" PartName="/ppt/slides/slide84.xml"/>
  <Override ContentType="application/vnd.openxmlformats-officedocument.presentationml.slide+xml" PartName="/ppt/slides/slide107.xml"/>
  <Override ContentType="application/vnd.openxmlformats-officedocument.presentationml.slide+xml" PartName="/ppt/slides/slide37.xml"/>
  <Override ContentType="application/vnd.openxmlformats-officedocument.presentationml.slide+xml" PartName="/ppt/slides/slide123.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136.xml"/>
  <Override ContentType="application/vnd.openxmlformats-officedocument.presentationml.slide+xml" PartName="/ppt/slides/slide10.xml"/>
  <Override ContentType="application/vnd.openxmlformats-officedocument.presentationml.slide+xml" PartName="/ppt/slides/slide111.xml"/>
  <Override ContentType="application/vnd.openxmlformats-officedocument.presentationml.slide+xml" PartName="/ppt/slides/slide53.xml"/>
  <Override ContentType="application/vnd.openxmlformats-officedocument.presentationml.slide+xml" PartName="/ppt/slides/slide141.xml"/>
  <Override ContentType="application/vnd.openxmlformats-officedocument.presentationml.slide+xml" PartName="/ppt/slides/slide96.xml"/>
  <Override ContentType="application/vnd.openxmlformats-officedocument.presentationml.slide+xml" PartName="/ppt/slides/slide48.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18.xml"/>
  <Override ContentType="application/vnd.openxmlformats-officedocument.presentationml.slide+xml" PartName="/ppt/slides/slide142.xml"/>
  <Override ContentType="application/vnd.openxmlformats-officedocument.presentationml.slide+xml" PartName="/ppt/slides/slide12.xml"/>
  <Override ContentType="application/vnd.openxmlformats-officedocument.presentationml.slide+xml" PartName="/ppt/slides/slide108.xml"/>
  <Override ContentType="application/vnd.openxmlformats-officedocument.presentationml.slide+xml" PartName="/ppt/slides/slide98.xml"/>
  <Override ContentType="application/vnd.openxmlformats-officedocument.presentationml.slide+xml" PartName="/ppt/slides/slide152.xml"/>
  <Override ContentType="application/vnd.openxmlformats-officedocument.presentationml.slide+xml" PartName="/ppt/slides/slide125.xml"/>
  <Override ContentType="application/vnd.openxmlformats-officedocument.presentationml.slide+xml" PartName="/ppt/slides/slide72.xml"/>
  <Override ContentType="application/vnd.openxmlformats-officedocument.presentationml.slide+xml" PartName="/ppt/slides/slide135.xml"/>
  <Override ContentType="application/vnd.openxmlformats-officedocument.presentationml.slide+xml" PartName="/ppt/slides/slide20.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89.xml"/>
  <Override ContentType="application/vnd.openxmlformats-officedocument.presentationml.slide+xml" PartName="/ppt/slides/slide76.xml"/>
  <Override ContentType="application/vnd.openxmlformats-officedocument.presentationml.slide+xml" PartName="/ppt/slides/slide129.xml"/>
  <Override ContentType="application/vnd.openxmlformats-officedocument.presentationml.slide+xml" PartName="/ppt/slides/slide63.xml"/>
  <Override ContentType="application/vnd.openxmlformats-officedocument.presentationml.slide+xml" PartName="/ppt/slides/slide131.xml"/>
  <Override ContentType="application/vnd.openxmlformats-officedocument.presentationml.slide+xml" PartName="/ppt/slides/slide93.xml"/>
  <Override ContentType="application/vnd.openxmlformats-officedocument.presentationml.slide+xml" PartName="/ppt/slides/slide101.xml"/>
  <Override ContentType="application/vnd.openxmlformats-officedocument.presentationml.slide+xml" PartName="/ppt/slides/slide116.xml"/>
  <Override ContentType="application/vnd.openxmlformats-officedocument.presentationml.slide+xml" PartName="/ppt/slides/slide144.xml"/>
  <Override ContentType="application/vnd.openxmlformats-officedocument.presentationml.slide+xml" PartName="/ppt/slides/slide80.xml"/>
  <Override ContentType="application/vnd.openxmlformats-officedocument.presentationml.slide+xml" PartName="/ppt/slides/slide103.xml"/>
  <Override ContentType="application/vnd.openxmlformats-officedocument.presentationml.slide+xml" PartName="/ppt/slides/slide61.xml"/>
  <Override ContentType="application/vnd.openxmlformats-officedocument.presentationml.slide+xml" PartName="/ppt/slides/slide133.xml"/>
  <Override ContentType="application/vnd.openxmlformats-officedocument.presentationml.slide+xml" PartName="/ppt/slides/slide91.xml"/>
  <Override ContentType="application/vnd.openxmlformats-officedocument.presentationml.slide+xml" PartName="/ppt/slides/slide114.xml"/>
  <Override ContentType="application/vnd.openxmlformats-officedocument.presentationml.slide+xml" PartName="/ppt/slides/slide31.xml"/>
  <Override ContentType="application/vnd.openxmlformats-officedocument.presentationml.slide+xml" PartName="/ppt/slides/slide127.xml"/>
  <Override ContentType="application/vnd.openxmlformats-officedocument.presentationml.slide+xml" PartName="/ppt/slides/slide146.xml"/>
  <Override ContentType="application/vnd.openxmlformats-officedocument.presentationml.slide+xml" PartName="/ppt/slides/slide150.xml"/>
  <Override ContentType="application/vnd.openxmlformats-officedocument.presentationml.slide+xml" PartName="/ppt/slides/slide120.xml"/>
  <Override ContentType="application/vnd.openxmlformats-officedocument.presentationml.slide+xml" PartName="/ppt/slides/slide87.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39.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12.xml"/>
  <Override ContentType="application/vnd.openxmlformats-officedocument.presentationml.slide+xml" PartName="/ppt/slides/slide95.xml"/>
  <Override ContentType="application/vnd.openxmlformats-officedocument.presentationml.slide+xml" PartName="/ppt/slides/slide69.xml"/>
  <Override ContentType="application/vnd.openxmlformats-officedocument.presentationml.slide+xml" PartName="/ppt/slides/slide85.xml"/>
  <Override ContentType="application/vnd.openxmlformats-officedocument.presentationml.slide+xml" PartName="/ppt/slides/slide42.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122.xml"/>
  <Override ContentType="application/vnd.openxmlformats-officedocument.presentationml.slide+xml" PartName="/ppt/slides/slide130.xml"/>
  <Override ContentType="application/vnd.openxmlformats-officedocument.presentationml.slide+xml" PartName="/ppt/slides/slide147.xml"/>
  <Override ContentType="application/vnd.openxmlformats-officedocument.presentationml.slide+xml" PartName="/ppt/slides/slide16.xml"/>
  <Override ContentType="application/vnd.openxmlformats-officedocument.presentationml.slide+xml" PartName="/ppt/slides/slide104.xml"/>
  <Override ContentType="application/vnd.openxmlformats-officedocument.presentationml.slide+xml" PartName="/ppt/slides/slide24.xml"/>
  <Override ContentType="application/vnd.openxmlformats-officedocument.presentationml.slide+xml" PartName="/ppt/slides/slide97.xml"/>
  <Override ContentType="application/vnd.openxmlformats-officedocument.presentationml.slide+xml" PartName="/ppt/slides/slide140.xml"/>
  <Override ContentType="application/vnd.openxmlformats-officedocument.presentationml.slide+xml" PartName="/ppt/slides/slide11.xml"/>
  <Override ContentType="application/vnd.openxmlformats-officedocument.presentationml.slide+xml" PartName="/ppt/slides/slide137.xml"/>
  <Override ContentType="application/vnd.openxmlformats-officedocument.presentationml.slide+xml" PartName="/ppt/slides/slide110.xml"/>
  <Override ContentType="application/vnd.openxmlformats-officedocument.presentationml.slide+xml" PartName="/ppt/slides/slide153.xml"/>
  <Override ContentType="application/vnd.openxmlformats-officedocument.presentationml.slide+xml" PartName="/ppt/slides/slide6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79.xml"/>
  <Override ContentType="application/vnd.openxmlformats-officedocument.presentationml.slide+xml" PartName="/ppt/slides/slide149.xml"/>
  <Override ContentType="application/vnd.openxmlformats-officedocument.presentationml.slide+xml" PartName="/ppt/slides/slide49.xml"/>
  <Override ContentType="application/vnd.openxmlformats-officedocument.presentationml.slide+xml" PartName="/ppt/slides/slide124.xml"/>
  <Override ContentType="application/vnd.openxmlformats-officedocument.presentationml.slide+xml" PartName="/ppt/slides/slide83.xml"/>
  <Override ContentType="application/vnd.openxmlformats-officedocument.presentationml.slide+xml" PartName="/ppt/slides/slide106.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119.xml"/>
  <Override ContentType="application/vnd.openxmlformats-officedocument.presentationml.slide+xml" PartName="/ppt/slides/slide40.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126.xml"/>
  <Override ContentType="application/vnd.openxmlformats-officedocument.presentationml.slide+xml" PartName="/ppt/slides/slide151.xml"/>
  <Override ContentType="application/vnd.openxmlformats-officedocument.presentationml.slide+xml" PartName="/ppt/slides/slide109.xml"/>
  <Override ContentType="application/vnd.openxmlformats-officedocument.presentationml.slide+xml" PartName="/ppt/slides/slide134.xml"/>
  <Override ContentType="application/vnd.openxmlformats-officedocument.presentationml.slide+xml" PartName="/ppt/slides/slide99.xml"/>
  <Override ContentType="application/vnd.openxmlformats-officedocument.presentationml.slide+xml" PartName="/ppt/slides/slide3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47.xml"/>
  <Override ContentType="application/vnd.openxmlformats-officedocument.presentationml.slide+xml" PartName="/ppt/slides/slide21.xml"/>
  <Override ContentType="application/vnd.openxmlformats-officedocument.presentationml.slide+xml" PartName="/ppt/slides/slide100.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90.xml"/>
  <Override ContentType="application/vnd.openxmlformats-officedocument.presentationml.slide+xml" PartName="/ppt/slides/slide8.xml"/>
  <Override ContentType="application/vnd.openxmlformats-officedocument.presentationml.slide+xml" PartName="/ppt/slides/slide143.xml"/>
  <Override ContentType="application/vnd.openxmlformats-officedocument.presentationml.slide+xml" PartName="/ppt/slides/slide117.xml"/>
  <Override ContentType="application/vnd.openxmlformats-officedocument.presentationml.slide+xml" PartName="/ppt/slides/slide145.xml"/>
  <Override ContentType="application/vnd.openxmlformats-officedocument.presentationml.slide+xml" PartName="/ppt/slides/slide132.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88.xml"/>
  <Override ContentType="application/vnd.openxmlformats-officedocument.presentationml.slide+xml" PartName="/ppt/slides/slide128.xml"/>
  <Override ContentType="application/vnd.openxmlformats-officedocument.presentationml.slide+xml" PartName="/ppt/slides/slide92.xml"/>
  <Override ContentType="application/vnd.openxmlformats-officedocument.presentationml.slide+xml" PartName="/ppt/slides/slide115.xml"/>
  <Override ContentType="application/vnd.openxmlformats-officedocument.presentationml.slide+xml" PartName="/ppt/slides/slide102.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 id="327" r:id="rId77"/>
    <p:sldId id="328" r:id="rId78"/>
    <p:sldId id="329" r:id="rId79"/>
    <p:sldId id="330" r:id="rId80"/>
    <p:sldId id="331" r:id="rId81"/>
    <p:sldId id="332" r:id="rId82"/>
    <p:sldId id="333" r:id="rId83"/>
    <p:sldId id="334" r:id="rId84"/>
    <p:sldId id="335" r:id="rId85"/>
    <p:sldId id="336" r:id="rId86"/>
    <p:sldId id="337" r:id="rId87"/>
    <p:sldId id="338" r:id="rId88"/>
    <p:sldId id="339" r:id="rId89"/>
    <p:sldId id="340" r:id="rId90"/>
    <p:sldId id="341" r:id="rId91"/>
    <p:sldId id="342" r:id="rId92"/>
    <p:sldId id="343" r:id="rId93"/>
    <p:sldId id="344" r:id="rId94"/>
    <p:sldId id="345" r:id="rId95"/>
    <p:sldId id="346" r:id="rId96"/>
    <p:sldId id="347" r:id="rId97"/>
    <p:sldId id="348" r:id="rId98"/>
    <p:sldId id="349" r:id="rId99"/>
    <p:sldId id="350" r:id="rId100"/>
    <p:sldId id="351" r:id="rId101"/>
    <p:sldId id="352" r:id="rId102"/>
    <p:sldId id="353" r:id="rId103"/>
    <p:sldId id="354" r:id="rId104"/>
    <p:sldId id="355" r:id="rId105"/>
    <p:sldId id="356" r:id="rId106"/>
    <p:sldId id="357" r:id="rId107"/>
    <p:sldId id="358" r:id="rId108"/>
    <p:sldId id="359" r:id="rId109"/>
    <p:sldId id="360" r:id="rId110"/>
    <p:sldId id="361" r:id="rId111"/>
    <p:sldId id="362" r:id="rId112"/>
    <p:sldId id="363" r:id="rId113"/>
    <p:sldId id="364" r:id="rId114"/>
    <p:sldId id="365" r:id="rId115"/>
    <p:sldId id="366" r:id="rId116"/>
    <p:sldId id="367" r:id="rId117"/>
    <p:sldId id="368" r:id="rId118"/>
    <p:sldId id="369" r:id="rId119"/>
    <p:sldId id="370" r:id="rId120"/>
    <p:sldId id="371" r:id="rId121"/>
    <p:sldId id="372" r:id="rId122"/>
    <p:sldId id="373" r:id="rId123"/>
    <p:sldId id="374" r:id="rId124"/>
    <p:sldId id="375" r:id="rId125"/>
    <p:sldId id="376" r:id="rId126"/>
    <p:sldId id="377" r:id="rId127"/>
    <p:sldId id="378" r:id="rId128"/>
    <p:sldId id="379" r:id="rId129"/>
    <p:sldId id="380" r:id="rId130"/>
    <p:sldId id="381" r:id="rId131"/>
    <p:sldId id="382" r:id="rId132"/>
    <p:sldId id="383" r:id="rId133"/>
    <p:sldId id="384" r:id="rId134"/>
    <p:sldId id="385" r:id="rId135"/>
    <p:sldId id="386" r:id="rId136"/>
    <p:sldId id="387" r:id="rId137"/>
    <p:sldId id="388" r:id="rId138"/>
    <p:sldId id="389" r:id="rId139"/>
    <p:sldId id="390" r:id="rId140"/>
    <p:sldId id="391" r:id="rId141"/>
    <p:sldId id="392" r:id="rId142"/>
    <p:sldId id="393" r:id="rId143"/>
    <p:sldId id="394" r:id="rId144"/>
    <p:sldId id="395" r:id="rId145"/>
    <p:sldId id="396" r:id="rId146"/>
    <p:sldId id="397" r:id="rId147"/>
    <p:sldId id="398" r:id="rId148"/>
    <p:sldId id="399" r:id="rId149"/>
    <p:sldId id="400" r:id="rId150"/>
    <p:sldId id="401" r:id="rId151"/>
    <p:sldId id="402" r:id="rId152"/>
    <p:sldId id="403" r:id="rId153"/>
    <p:sldId id="404" r:id="rId154"/>
    <p:sldId id="405" r:id="rId155"/>
    <p:sldId id="406" r:id="rId156"/>
    <p:sldId id="407" r:id="rId157"/>
    <p:sldId id="408" r:id="rId158"/>
  </p:sldIdLst>
  <p:sldSz cy="6858000" cx="9144000"/>
  <p:notesSz cx="6858000" cy="9144000"/>
  <p:embeddedFontLst>
    <p:embeddedFont>
      <p:font typeface="PT Sans Narrow"/>
      <p:regular r:id="rId159"/>
      <p:bold r:id="rId160"/>
    </p:embeddedFont>
    <p:embeddedFont>
      <p:font typeface="Open Sans"/>
      <p:regular r:id="rId161"/>
      <p:bold r:id="rId162"/>
      <p:italic r:id="rId163"/>
      <p:boldItalic r:id="rId16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165" roundtripDataSignature="AMtx7mj2MnjWOJZidQzFDAJqBUJC0beuc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07" Type="http://schemas.openxmlformats.org/officeDocument/2006/relationships/slide" Target="slides/slide102.xml"/><Relationship Id="rId106" Type="http://schemas.openxmlformats.org/officeDocument/2006/relationships/slide" Target="slides/slide101.xml"/><Relationship Id="rId105" Type="http://schemas.openxmlformats.org/officeDocument/2006/relationships/slide" Target="slides/slide100.xml"/><Relationship Id="rId104" Type="http://schemas.openxmlformats.org/officeDocument/2006/relationships/slide" Target="slides/slide99.xml"/><Relationship Id="rId109" Type="http://schemas.openxmlformats.org/officeDocument/2006/relationships/slide" Target="slides/slide104.xml"/><Relationship Id="rId108" Type="http://schemas.openxmlformats.org/officeDocument/2006/relationships/slide" Target="slides/slide103.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103" Type="http://schemas.openxmlformats.org/officeDocument/2006/relationships/slide" Target="slides/slide98.xml"/><Relationship Id="rId102" Type="http://schemas.openxmlformats.org/officeDocument/2006/relationships/slide" Target="slides/slide97.xml"/><Relationship Id="rId101" Type="http://schemas.openxmlformats.org/officeDocument/2006/relationships/slide" Target="slides/slide96.xml"/><Relationship Id="rId100" Type="http://schemas.openxmlformats.org/officeDocument/2006/relationships/slide" Target="slides/slide95.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29" Type="http://schemas.openxmlformats.org/officeDocument/2006/relationships/slide" Target="slides/slide124.xml"/><Relationship Id="rId128" Type="http://schemas.openxmlformats.org/officeDocument/2006/relationships/slide" Target="slides/slide123.xml"/><Relationship Id="rId127" Type="http://schemas.openxmlformats.org/officeDocument/2006/relationships/slide" Target="slides/slide122.xml"/><Relationship Id="rId126" Type="http://schemas.openxmlformats.org/officeDocument/2006/relationships/slide" Target="slides/slide121.xml"/><Relationship Id="rId26" Type="http://schemas.openxmlformats.org/officeDocument/2006/relationships/slide" Target="slides/slide21.xml"/><Relationship Id="rId121" Type="http://schemas.openxmlformats.org/officeDocument/2006/relationships/slide" Target="slides/slide116.xml"/><Relationship Id="rId25" Type="http://schemas.openxmlformats.org/officeDocument/2006/relationships/slide" Target="slides/slide20.xml"/><Relationship Id="rId120" Type="http://schemas.openxmlformats.org/officeDocument/2006/relationships/slide" Target="slides/slide115.xml"/><Relationship Id="rId28" Type="http://schemas.openxmlformats.org/officeDocument/2006/relationships/slide" Target="slides/slide23.xml"/><Relationship Id="rId27" Type="http://schemas.openxmlformats.org/officeDocument/2006/relationships/slide" Target="slides/slide22.xml"/><Relationship Id="rId125" Type="http://schemas.openxmlformats.org/officeDocument/2006/relationships/slide" Target="slides/slide120.xml"/><Relationship Id="rId29" Type="http://schemas.openxmlformats.org/officeDocument/2006/relationships/slide" Target="slides/slide24.xml"/><Relationship Id="rId124" Type="http://schemas.openxmlformats.org/officeDocument/2006/relationships/slide" Target="slides/slide119.xml"/><Relationship Id="rId123" Type="http://schemas.openxmlformats.org/officeDocument/2006/relationships/slide" Target="slides/slide118.xml"/><Relationship Id="rId122" Type="http://schemas.openxmlformats.org/officeDocument/2006/relationships/slide" Target="slides/slide117.xml"/><Relationship Id="rId95" Type="http://schemas.openxmlformats.org/officeDocument/2006/relationships/slide" Target="slides/slide90.xml"/><Relationship Id="rId94" Type="http://schemas.openxmlformats.org/officeDocument/2006/relationships/slide" Target="slides/slide89.xml"/><Relationship Id="rId97" Type="http://schemas.openxmlformats.org/officeDocument/2006/relationships/slide" Target="slides/slide92.xml"/><Relationship Id="rId96" Type="http://schemas.openxmlformats.org/officeDocument/2006/relationships/slide" Target="slides/slide91.xml"/><Relationship Id="rId11" Type="http://schemas.openxmlformats.org/officeDocument/2006/relationships/slide" Target="slides/slide6.xml"/><Relationship Id="rId99" Type="http://schemas.openxmlformats.org/officeDocument/2006/relationships/slide" Target="slides/slide94.xml"/><Relationship Id="rId10" Type="http://schemas.openxmlformats.org/officeDocument/2006/relationships/slide" Target="slides/slide5.xml"/><Relationship Id="rId98" Type="http://schemas.openxmlformats.org/officeDocument/2006/relationships/slide" Target="slides/slide93.xml"/><Relationship Id="rId13" Type="http://schemas.openxmlformats.org/officeDocument/2006/relationships/slide" Target="slides/slide8.xml"/><Relationship Id="rId12" Type="http://schemas.openxmlformats.org/officeDocument/2006/relationships/slide" Target="slides/slide7.xml"/><Relationship Id="rId91" Type="http://schemas.openxmlformats.org/officeDocument/2006/relationships/slide" Target="slides/slide86.xml"/><Relationship Id="rId90" Type="http://schemas.openxmlformats.org/officeDocument/2006/relationships/slide" Target="slides/slide85.xml"/><Relationship Id="rId93" Type="http://schemas.openxmlformats.org/officeDocument/2006/relationships/slide" Target="slides/slide88.xml"/><Relationship Id="rId92" Type="http://schemas.openxmlformats.org/officeDocument/2006/relationships/slide" Target="slides/slide87.xml"/><Relationship Id="rId118" Type="http://schemas.openxmlformats.org/officeDocument/2006/relationships/slide" Target="slides/slide113.xml"/><Relationship Id="rId117" Type="http://schemas.openxmlformats.org/officeDocument/2006/relationships/slide" Target="slides/slide112.xml"/><Relationship Id="rId116" Type="http://schemas.openxmlformats.org/officeDocument/2006/relationships/slide" Target="slides/slide111.xml"/><Relationship Id="rId115" Type="http://schemas.openxmlformats.org/officeDocument/2006/relationships/slide" Target="slides/slide110.xml"/><Relationship Id="rId119" Type="http://schemas.openxmlformats.org/officeDocument/2006/relationships/slide" Target="slides/slide114.xml"/><Relationship Id="rId15" Type="http://schemas.openxmlformats.org/officeDocument/2006/relationships/slide" Target="slides/slide10.xml"/><Relationship Id="rId110" Type="http://schemas.openxmlformats.org/officeDocument/2006/relationships/slide" Target="slides/slide105.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14" Type="http://schemas.openxmlformats.org/officeDocument/2006/relationships/slide" Target="slides/slide109.xml"/><Relationship Id="rId18" Type="http://schemas.openxmlformats.org/officeDocument/2006/relationships/slide" Target="slides/slide13.xml"/><Relationship Id="rId113" Type="http://schemas.openxmlformats.org/officeDocument/2006/relationships/slide" Target="slides/slide108.xml"/><Relationship Id="rId112" Type="http://schemas.openxmlformats.org/officeDocument/2006/relationships/slide" Target="slides/slide107.xml"/><Relationship Id="rId111" Type="http://schemas.openxmlformats.org/officeDocument/2006/relationships/slide" Target="slides/slide106.xml"/><Relationship Id="rId84" Type="http://schemas.openxmlformats.org/officeDocument/2006/relationships/slide" Target="slides/slide79.xml"/><Relationship Id="rId83" Type="http://schemas.openxmlformats.org/officeDocument/2006/relationships/slide" Target="slides/slide78.xml"/><Relationship Id="rId86" Type="http://schemas.openxmlformats.org/officeDocument/2006/relationships/slide" Target="slides/slide81.xml"/><Relationship Id="rId85" Type="http://schemas.openxmlformats.org/officeDocument/2006/relationships/slide" Target="slides/slide80.xml"/><Relationship Id="rId88" Type="http://schemas.openxmlformats.org/officeDocument/2006/relationships/slide" Target="slides/slide83.xml"/><Relationship Id="rId150" Type="http://schemas.openxmlformats.org/officeDocument/2006/relationships/slide" Target="slides/slide145.xml"/><Relationship Id="rId87" Type="http://schemas.openxmlformats.org/officeDocument/2006/relationships/slide" Target="slides/slide82.xml"/><Relationship Id="rId89" Type="http://schemas.openxmlformats.org/officeDocument/2006/relationships/slide" Target="slides/slide84.xml"/><Relationship Id="rId80" Type="http://schemas.openxmlformats.org/officeDocument/2006/relationships/slide" Target="slides/slide75.xml"/><Relationship Id="rId82" Type="http://schemas.openxmlformats.org/officeDocument/2006/relationships/slide" Target="slides/slide77.xml"/><Relationship Id="rId81" Type="http://schemas.openxmlformats.org/officeDocument/2006/relationships/slide" Target="slides/slide76.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149" Type="http://schemas.openxmlformats.org/officeDocument/2006/relationships/slide" Target="slides/slide144.xml"/><Relationship Id="rId4" Type="http://schemas.openxmlformats.org/officeDocument/2006/relationships/slideMaster" Target="slideMasters/slideMaster1.xml"/><Relationship Id="rId148" Type="http://schemas.openxmlformats.org/officeDocument/2006/relationships/slide" Target="slides/slide143.xml"/><Relationship Id="rId9" Type="http://schemas.openxmlformats.org/officeDocument/2006/relationships/slide" Target="slides/slide4.xml"/><Relationship Id="rId143" Type="http://schemas.openxmlformats.org/officeDocument/2006/relationships/slide" Target="slides/slide138.xml"/><Relationship Id="rId142" Type="http://schemas.openxmlformats.org/officeDocument/2006/relationships/slide" Target="slides/slide137.xml"/><Relationship Id="rId141" Type="http://schemas.openxmlformats.org/officeDocument/2006/relationships/slide" Target="slides/slide136.xml"/><Relationship Id="rId140" Type="http://schemas.openxmlformats.org/officeDocument/2006/relationships/slide" Target="slides/slide135.xml"/><Relationship Id="rId5" Type="http://schemas.openxmlformats.org/officeDocument/2006/relationships/notesMaster" Target="notesMasters/notesMaster1.xml"/><Relationship Id="rId147" Type="http://schemas.openxmlformats.org/officeDocument/2006/relationships/slide" Target="slides/slide142.xml"/><Relationship Id="rId6" Type="http://schemas.openxmlformats.org/officeDocument/2006/relationships/slide" Target="slides/slide1.xml"/><Relationship Id="rId146" Type="http://schemas.openxmlformats.org/officeDocument/2006/relationships/slide" Target="slides/slide141.xml"/><Relationship Id="rId7" Type="http://schemas.openxmlformats.org/officeDocument/2006/relationships/slide" Target="slides/slide2.xml"/><Relationship Id="rId145" Type="http://schemas.openxmlformats.org/officeDocument/2006/relationships/slide" Target="slides/slide140.xml"/><Relationship Id="rId8" Type="http://schemas.openxmlformats.org/officeDocument/2006/relationships/slide" Target="slides/slide3.xml"/><Relationship Id="rId144" Type="http://schemas.openxmlformats.org/officeDocument/2006/relationships/slide" Target="slides/slide139.xml"/><Relationship Id="rId73" Type="http://schemas.openxmlformats.org/officeDocument/2006/relationships/slide" Target="slides/slide68.xml"/><Relationship Id="rId72" Type="http://schemas.openxmlformats.org/officeDocument/2006/relationships/slide" Target="slides/slide67.xml"/><Relationship Id="rId75" Type="http://schemas.openxmlformats.org/officeDocument/2006/relationships/slide" Target="slides/slide70.xml"/><Relationship Id="rId74" Type="http://schemas.openxmlformats.org/officeDocument/2006/relationships/slide" Target="slides/slide69.xml"/><Relationship Id="rId77" Type="http://schemas.openxmlformats.org/officeDocument/2006/relationships/slide" Target="slides/slide72.xml"/><Relationship Id="rId76" Type="http://schemas.openxmlformats.org/officeDocument/2006/relationships/slide" Target="slides/slide71.xml"/><Relationship Id="rId79" Type="http://schemas.openxmlformats.org/officeDocument/2006/relationships/slide" Target="slides/slide74.xml"/><Relationship Id="rId78" Type="http://schemas.openxmlformats.org/officeDocument/2006/relationships/slide" Target="slides/slide73.xml"/><Relationship Id="rId71" Type="http://schemas.openxmlformats.org/officeDocument/2006/relationships/slide" Target="slides/slide66.xml"/><Relationship Id="rId70" Type="http://schemas.openxmlformats.org/officeDocument/2006/relationships/slide" Target="slides/slide65.xml"/><Relationship Id="rId139" Type="http://schemas.openxmlformats.org/officeDocument/2006/relationships/slide" Target="slides/slide134.xml"/><Relationship Id="rId138" Type="http://schemas.openxmlformats.org/officeDocument/2006/relationships/slide" Target="slides/slide133.xml"/><Relationship Id="rId137" Type="http://schemas.openxmlformats.org/officeDocument/2006/relationships/slide" Target="slides/slide132.xml"/><Relationship Id="rId132" Type="http://schemas.openxmlformats.org/officeDocument/2006/relationships/slide" Target="slides/slide127.xml"/><Relationship Id="rId131" Type="http://schemas.openxmlformats.org/officeDocument/2006/relationships/slide" Target="slides/slide126.xml"/><Relationship Id="rId130" Type="http://schemas.openxmlformats.org/officeDocument/2006/relationships/slide" Target="slides/slide125.xml"/><Relationship Id="rId136" Type="http://schemas.openxmlformats.org/officeDocument/2006/relationships/slide" Target="slides/slide131.xml"/><Relationship Id="rId135" Type="http://schemas.openxmlformats.org/officeDocument/2006/relationships/slide" Target="slides/slide130.xml"/><Relationship Id="rId134" Type="http://schemas.openxmlformats.org/officeDocument/2006/relationships/slide" Target="slides/slide129.xml"/><Relationship Id="rId133" Type="http://schemas.openxmlformats.org/officeDocument/2006/relationships/slide" Target="slides/slide128.xml"/><Relationship Id="rId62" Type="http://schemas.openxmlformats.org/officeDocument/2006/relationships/slide" Target="slides/slide57.xml"/><Relationship Id="rId61" Type="http://schemas.openxmlformats.org/officeDocument/2006/relationships/slide" Target="slides/slide56.xml"/><Relationship Id="rId64" Type="http://schemas.openxmlformats.org/officeDocument/2006/relationships/slide" Target="slides/slide59.xml"/><Relationship Id="rId63" Type="http://schemas.openxmlformats.org/officeDocument/2006/relationships/slide" Target="slides/slide58.xml"/><Relationship Id="rId66" Type="http://schemas.openxmlformats.org/officeDocument/2006/relationships/slide" Target="slides/slide61.xml"/><Relationship Id="rId65" Type="http://schemas.openxmlformats.org/officeDocument/2006/relationships/slide" Target="slides/slide60.xml"/><Relationship Id="rId68" Type="http://schemas.openxmlformats.org/officeDocument/2006/relationships/slide" Target="slides/slide63.xml"/><Relationship Id="rId67" Type="http://schemas.openxmlformats.org/officeDocument/2006/relationships/slide" Target="slides/slide62.xml"/><Relationship Id="rId60" Type="http://schemas.openxmlformats.org/officeDocument/2006/relationships/slide" Target="slides/slide55.xml"/><Relationship Id="rId165" Type="http://customschemas.google.com/relationships/presentationmetadata" Target="metadata"/><Relationship Id="rId69" Type="http://schemas.openxmlformats.org/officeDocument/2006/relationships/slide" Target="slides/slide64.xml"/><Relationship Id="rId164" Type="http://schemas.openxmlformats.org/officeDocument/2006/relationships/font" Target="fonts/OpenSans-boldItalic.fntdata"/><Relationship Id="rId163" Type="http://schemas.openxmlformats.org/officeDocument/2006/relationships/font" Target="fonts/OpenSans-italic.fntdata"/><Relationship Id="rId162" Type="http://schemas.openxmlformats.org/officeDocument/2006/relationships/font" Target="fonts/OpenSans-bold.fntdata"/><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55" Type="http://schemas.openxmlformats.org/officeDocument/2006/relationships/slide" Target="slides/slide50.xml"/><Relationship Id="rId161" Type="http://schemas.openxmlformats.org/officeDocument/2006/relationships/font" Target="fonts/OpenSans-regular.fntdata"/><Relationship Id="rId54" Type="http://schemas.openxmlformats.org/officeDocument/2006/relationships/slide" Target="slides/slide49.xml"/><Relationship Id="rId160" Type="http://schemas.openxmlformats.org/officeDocument/2006/relationships/font" Target="fonts/PTSansNarrow-bold.fntdata"/><Relationship Id="rId57" Type="http://schemas.openxmlformats.org/officeDocument/2006/relationships/slide" Target="slides/slide52.xml"/><Relationship Id="rId56" Type="http://schemas.openxmlformats.org/officeDocument/2006/relationships/slide" Target="slides/slide51.xml"/><Relationship Id="rId159" Type="http://schemas.openxmlformats.org/officeDocument/2006/relationships/font" Target="fonts/PTSansNarrow-regular.fntdata"/><Relationship Id="rId59" Type="http://schemas.openxmlformats.org/officeDocument/2006/relationships/slide" Target="slides/slide54.xml"/><Relationship Id="rId154" Type="http://schemas.openxmlformats.org/officeDocument/2006/relationships/slide" Target="slides/slide149.xml"/><Relationship Id="rId58" Type="http://schemas.openxmlformats.org/officeDocument/2006/relationships/slide" Target="slides/slide53.xml"/><Relationship Id="rId153" Type="http://schemas.openxmlformats.org/officeDocument/2006/relationships/slide" Target="slides/slide148.xml"/><Relationship Id="rId152" Type="http://schemas.openxmlformats.org/officeDocument/2006/relationships/slide" Target="slides/slide147.xml"/><Relationship Id="rId151" Type="http://schemas.openxmlformats.org/officeDocument/2006/relationships/slide" Target="slides/slide146.xml"/><Relationship Id="rId158" Type="http://schemas.openxmlformats.org/officeDocument/2006/relationships/slide" Target="slides/slide153.xml"/><Relationship Id="rId157" Type="http://schemas.openxmlformats.org/officeDocument/2006/relationships/slide" Target="slides/slide152.xml"/><Relationship Id="rId156" Type="http://schemas.openxmlformats.org/officeDocument/2006/relationships/slide" Target="slides/slide151.xml"/><Relationship Id="rId155" Type="http://schemas.openxmlformats.org/officeDocument/2006/relationships/slide" Target="slides/slide15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C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p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3" name="Google Shape;103;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p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8" name="Google Shape;108;p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p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4" name="Google Shape;114;p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p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0" name="Google Shape;120;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p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6" name="Google Shape;126;p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p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2" name="Google Shape;132;p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p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8" name="Google Shape;138;p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p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5" name="Google Shape;145;p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p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2" name="Google Shape;152;p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p1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9" name="Google Shape;159;p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p1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6" name="Google Shape;166;p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p1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3" name="Google Shape;173;p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g2df56f37e98_0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81" name="Google Shape;181;g2df56f37e98_0_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2" name="Google Shape;182;g2df56f37e98_0_0: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CA"/>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p1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8" name="Google Shape;188;p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g2705da10941_0_17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94" name="Google Shape;194;g2705da10941_0_17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5" name="Google Shape;195;g2705da10941_0_176: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CA"/>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g2705da10941_0_19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01" name="Google Shape;201;g2705da10941_0_19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2" name="Google Shape;202;g2705da10941_0_190: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CA"/>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g2705da10941_0_19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08" name="Google Shape;208;g2705da10941_0_19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9" name="Google Shape;209;g2705da10941_0_196: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CA"/>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g2705da10941_0_20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15" name="Google Shape;215;g2705da10941_0_20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6" name="Google Shape;216;g2705da10941_0_202: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CA"/>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g2705da10941_0_20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22" name="Google Shape;222;g2705da10941_0_20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3" name="Google Shape;223;g2705da10941_0_208: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CA"/>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g2705da10941_0_21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29" name="Google Shape;229;g2705da10941_0_21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0" name="Google Shape;230;g2705da10941_0_214: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CA"/>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g2705da10941_0_18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37" name="Google Shape;237;g2705da10941_0_18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8" name="Google Shape;238;g2705da10941_0_184: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CA"/>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g2705da10941_0_22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44" name="Google Shape;244;g2705da10941_0_22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5" name="Google Shape;245;g2705da10941_0_224: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CA"/>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g2df56f37e98_0_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51" name="Google Shape;251;g2df56f37e98_0_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2" name="Google Shape;252;g2df56f37e98_0_7: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CA"/>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p1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8" name="Google Shape;258;p1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p1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4" name="Google Shape;264;p1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p1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0" name="Google Shape;270;p1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p1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6" name="Google Shape;276;p1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p2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2" name="Google Shape;282;p2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p2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9" name="Google Shape;289;p2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4" name="Shape 294"/>
        <p:cNvGrpSpPr/>
        <p:nvPr/>
      </p:nvGrpSpPr>
      <p:grpSpPr>
        <a:xfrm>
          <a:off x="0" y="0"/>
          <a:ext cx="0" cy="0"/>
          <a:chOff x="0" y="0"/>
          <a:chExt cx="0" cy="0"/>
        </a:xfrm>
      </p:grpSpPr>
      <p:sp>
        <p:nvSpPr>
          <p:cNvPr id="295" name="Google Shape;295;p2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6" name="Google Shape;296;p2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p2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3" name="Google Shape;303;p2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7" name="Shape 307"/>
        <p:cNvGrpSpPr/>
        <p:nvPr/>
      </p:nvGrpSpPr>
      <p:grpSpPr>
        <a:xfrm>
          <a:off x="0" y="0"/>
          <a:ext cx="0" cy="0"/>
          <a:chOff x="0" y="0"/>
          <a:chExt cx="0" cy="0"/>
        </a:xfrm>
      </p:grpSpPr>
      <p:sp>
        <p:nvSpPr>
          <p:cNvPr id="308" name="Google Shape;308;p2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9" name="Google Shape;309;p2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g2257666f506_0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15" name="Google Shape;315;g2257666f506_0_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6" name="Google Shape;316;g2257666f506_0_0: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CA"/>
              <a:t>‹#›</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0" name="Shape 320"/>
        <p:cNvGrpSpPr/>
        <p:nvPr/>
      </p:nvGrpSpPr>
      <p:grpSpPr>
        <a:xfrm>
          <a:off x="0" y="0"/>
          <a:ext cx="0" cy="0"/>
          <a:chOff x="0" y="0"/>
          <a:chExt cx="0" cy="0"/>
        </a:xfrm>
      </p:grpSpPr>
      <p:sp>
        <p:nvSpPr>
          <p:cNvPr id="321" name="Google Shape;321;p2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2" name="Google Shape;322;p2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6" name="Shape 326"/>
        <p:cNvGrpSpPr/>
        <p:nvPr/>
      </p:nvGrpSpPr>
      <p:grpSpPr>
        <a:xfrm>
          <a:off x="0" y="0"/>
          <a:ext cx="0" cy="0"/>
          <a:chOff x="0" y="0"/>
          <a:chExt cx="0" cy="0"/>
        </a:xfrm>
      </p:grpSpPr>
      <p:sp>
        <p:nvSpPr>
          <p:cNvPr id="327" name="Google Shape;327;p2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8" name="Google Shape;328;p2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3" name="Shape 333"/>
        <p:cNvGrpSpPr/>
        <p:nvPr/>
      </p:nvGrpSpPr>
      <p:grpSpPr>
        <a:xfrm>
          <a:off x="0" y="0"/>
          <a:ext cx="0" cy="0"/>
          <a:chOff x="0" y="0"/>
          <a:chExt cx="0" cy="0"/>
        </a:xfrm>
      </p:grpSpPr>
      <p:sp>
        <p:nvSpPr>
          <p:cNvPr id="334" name="Google Shape;334;p2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5" name="Google Shape;335;p2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 name="Shape 340"/>
        <p:cNvGrpSpPr/>
        <p:nvPr/>
      </p:nvGrpSpPr>
      <p:grpSpPr>
        <a:xfrm>
          <a:off x="0" y="0"/>
          <a:ext cx="0" cy="0"/>
          <a:chOff x="0" y="0"/>
          <a:chExt cx="0" cy="0"/>
        </a:xfrm>
      </p:grpSpPr>
      <p:sp>
        <p:nvSpPr>
          <p:cNvPr id="341" name="Google Shape;341;p3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2" name="Google Shape;342;p3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7" name="Shape 347"/>
        <p:cNvGrpSpPr/>
        <p:nvPr/>
      </p:nvGrpSpPr>
      <p:grpSpPr>
        <a:xfrm>
          <a:off x="0" y="0"/>
          <a:ext cx="0" cy="0"/>
          <a:chOff x="0" y="0"/>
          <a:chExt cx="0" cy="0"/>
        </a:xfrm>
      </p:grpSpPr>
      <p:sp>
        <p:nvSpPr>
          <p:cNvPr id="348" name="Google Shape;348;p3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9" name="Google Shape;349;p3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4" name="Shape 354"/>
        <p:cNvGrpSpPr/>
        <p:nvPr/>
      </p:nvGrpSpPr>
      <p:grpSpPr>
        <a:xfrm>
          <a:off x="0" y="0"/>
          <a:ext cx="0" cy="0"/>
          <a:chOff x="0" y="0"/>
          <a:chExt cx="0" cy="0"/>
        </a:xfrm>
      </p:grpSpPr>
      <p:sp>
        <p:nvSpPr>
          <p:cNvPr id="355" name="Google Shape;355;p3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6" name="Google Shape;356;p3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1" name="Shape 361"/>
        <p:cNvGrpSpPr/>
        <p:nvPr/>
      </p:nvGrpSpPr>
      <p:grpSpPr>
        <a:xfrm>
          <a:off x="0" y="0"/>
          <a:ext cx="0" cy="0"/>
          <a:chOff x="0" y="0"/>
          <a:chExt cx="0" cy="0"/>
        </a:xfrm>
      </p:grpSpPr>
      <p:sp>
        <p:nvSpPr>
          <p:cNvPr id="362" name="Google Shape;362;p3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3" name="Google Shape;363;p3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8" name="Shape 368"/>
        <p:cNvGrpSpPr/>
        <p:nvPr/>
      </p:nvGrpSpPr>
      <p:grpSpPr>
        <a:xfrm>
          <a:off x="0" y="0"/>
          <a:ext cx="0" cy="0"/>
          <a:chOff x="0" y="0"/>
          <a:chExt cx="0" cy="0"/>
        </a:xfrm>
      </p:grpSpPr>
      <p:sp>
        <p:nvSpPr>
          <p:cNvPr id="369" name="Google Shape;369;p3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0" name="Google Shape;370;p3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5" name="Shape 375"/>
        <p:cNvGrpSpPr/>
        <p:nvPr/>
      </p:nvGrpSpPr>
      <p:grpSpPr>
        <a:xfrm>
          <a:off x="0" y="0"/>
          <a:ext cx="0" cy="0"/>
          <a:chOff x="0" y="0"/>
          <a:chExt cx="0" cy="0"/>
        </a:xfrm>
      </p:grpSpPr>
      <p:sp>
        <p:nvSpPr>
          <p:cNvPr id="376" name="Google Shape;376;p3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7" name="Google Shape;377;p3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2" name="Shape 382"/>
        <p:cNvGrpSpPr/>
        <p:nvPr/>
      </p:nvGrpSpPr>
      <p:grpSpPr>
        <a:xfrm>
          <a:off x="0" y="0"/>
          <a:ext cx="0" cy="0"/>
          <a:chOff x="0" y="0"/>
          <a:chExt cx="0" cy="0"/>
        </a:xfrm>
      </p:grpSpPr>
      <p:sp>
        <p:nvSpPr>
          <p:cNvPr id="383" name="Google Shape;383;p3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4" name="Google Shape;384;p3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9" name="Shape 389"/>
        <p:cNvGrpSpPr/>
        <p:nvPr/>
      </p:nvGrpSpPr>
      <p:grpSpPr>
        <a:xfrm>
          <a:off x="0" y="0"/>
          <a:ext cx="0" cy="0"/>
          <a:chOff x="0" y="0"/>
          <a:chExt cx="0" cy="0"/>
        </a:xfrm>
      </p:grpSpPr>
      <p:sp>
        <p:nvSpPr>
          <p:cNvPr id="390" name="Google Shape;390;p3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1" name="Google Shape;391;p3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6" name="Shape 396"/>
        <p:cNvGrpSpPr/>
        <p:nvPr/>
      </p:nvGrpSpPr>
      <p:grpSpPr>
        <a:xfrm>
          <a:off x="0" y="0"/>
          <a:ext cx="0" cy="0"/>
          <a:chOff x="0" y="0"/>
          <a:chExt cx="0" cy="0"/>
        </a:xfrm>
      </p:grpSpPr>
      <p:sp>
        <p:nvSpPr>
          <p:cNvPr id="397" name="Google Shape;397;p3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8" name="Google Shape;398;p3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4" name="Shape 404"/>
        <p:cNvGrpSpPr/>
        <p:nvPr/>
      </p:nvGrpSpPr>
      <p:grpSpPr>
        <a:xfrm>
          <a:off x="0" y="0"/>
          <a:ext cx="0" cy="0"/>
          <a:chOff x="0" y="0"/>
          <a:chExt cx="0" cy="0"/>
        </a:xfrm>
      </p:grpSpPr>
      <p:sp>
        <p:nvSpPr>
          <p:cNvPr id="405" name="Google Shape;405;p3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6" name="Google Shape;406;p3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0" name="Shape 410"/>
        <p:cNvGrpSpPr/>
        <p:nvPr/>
      </p:nvGrpSpPr>
      <p:grpSpPr>
        <a:xfrm>
          <a:off x="0" y="0"/>
          <a:ext cx="0" cy="0"/>
          <a:chOff x="0" y="0"/>
          <a:chExt cx="0" cy="0"/>
        </a:xfrm>
      </p:grpSpPr>
      <p:sp>
        <p:nvSpPr>
          <p:cNvPr id="411" name="Google Shape;411;p4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2" name="Google Shape;412;p4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6" name="Shape 416"/>
        <p:cNvGrpSpPr/>
        <p:nvPr/>
      </p:nvGrpSpPr>
      <p:grpSpPr>
        <a:xfrm>
          <a:off x="0" y="0"/>
          <a:ext cx="0" cy="0"/>
          <a:chOff x="0" y="0"/>
          <a:chExt cx="0" cy="0"/>
        </a:xfrm>
      </p:grpSpPr>
      <p:sp>
        <p:nvSpPr>
          <p:cNvPr id="417" name="Google Shape;417;p4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8" name="Google Shape;418;p4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2" name="Shape 422"/>
        <p:cNvGrpSpPr/>
        <p:nvPr/>
      </p:nvGrpSpPr>
      <p:grpSpPr>
        <a:xfrm>
          <a:off x="0" y="0"/>
          <a:ext cx="0" cy="0"/>
          <a:chOff x="0" y="0"/>
          <a:chExt cx="0" cy="0"/>
        </a:xfrm>
      </p:grpSpPr>
      <p:sp>
        <p:nvSpPr>
          <p:cNvPr id="423" name="Google Shape;423;p4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4" name="Google Shape;424;p4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9" name="Shape 429"/>
        <p:cNvGrpSpPr/>
        <p:nvPr/>
      </p:nvGrpSpPr>
      <p:grpSpPr>
        <a:xfrm>
          <a:off x="0" y="0"/>
          <a:ext cx="0" cy="0"/>
          <a:chOff x="0" y="0"/>
          <a:chExt cx="0" cy="0"/>
        </a:xfrm>
      </p:grpSpPr>
      <p:sp>
        <p:nvSpPr>
          <p:cNvPr id="430" name="Google Shape;430;p4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1" name="Google Shape;431;p4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6" name="Shape 436"/>
        <p:cNvGrpSpPr/>
        <p:nvPr/>
      </p:nvGrpSpPr>
      <p:grpSpPr>
        <a:xfrm>
          <a:off x="0" y="0"/>
          <a:ext cx="0" cy="0"/>
          <a:chOff x="0" y="0"/>
          <a:chExt cx="0" cy="0"/>
        </a:xfrm>
      </p:grpSpPr>
      <p:sp>
        <p:nvSpPr>
          <p:cNvPr id="437" name="Google Shape;437;p4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8" name="Google Shape;438;p4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3" name="Shape 443"/>
        <p:cNvGrpSpPr/>
        <p:nvPr/>
      </p:nvGrpSpPr>
      <p:grpSpPr>
        <a:xfrm>
          <a:off x="0" y="0"/>
          <a:ext cx="0" cy="0"/>
          <a:chOff x="0" y="0"/>
          <a:chExt cx="0" cy="0"/>
        </a:xfrm>
      </p:grpSpPr>
      <p:sp>
        <p:nvSpPr>
          <p:cNvPr id="444" name="Google Shape;444;p4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5" name="Google Shape;445;p4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0" name="Shape 450"/>
        <p:cNvGrpSpPr/>
        <p:nvPr/>
      </p:nvGrpSpPr>
      <p:grpSpPr>
        <a:xfrm>
          <a:off x="0" y="0"/>
          <a:ext cx="0" cy="0"/>
          <a:chOff x="0" y="0"/>
          <a:chExt cx="0" cy="0"/>
        </a:xfrm>
      </p:grpSpPr>
      <p:sp>
        <p:nvSpPr>
          <p:cNvPr id="451" name="Google Shape;451;p4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2" name="Google Shape;452;p4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6" name="Shape 456"/>
        <p:cNvGrpSpPr/>
        <p:nvPr/>
      </p:nvGrpSpPr>
      <p:grpSpPr>
        <a:xfrm>
          <a:off x="0" y="0"/>
          <a:ext cx="0" cy="0"/>
          <a:chOff x="0" y="0"/>
          <a:chExt cx="0" cy="0"/>
        </a:xfrm>
      </p:grpSpPr>
      <p:sp>
        <p:nvSpPr>
          <p:cNvPr id="457" name="Google Shape;457;p4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8" name="Google Shape;458;p4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2" name="Shape 462"/>
        <p:cNvGrpSpPr/>
        <p:nvPr/>
      </p:nvGrpSpPr>
      <p:grpSpPr>
        <a:xfrm>
          <a:off x="0" y="0"/>
          <a:ext cx="0" cy="0"/>
          <a:chOff x="0" y="0"/>
          <a:chExt cx="0" cy="0"/>
        </a:xfrm>
      </p:grpSpPr>
      <p:sp>
        <p:nvSpPr>
          <p:cNvPr id="463" name="Google Shape;463;p4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4" name="Google Shape;464;p4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8" name="Shape 468"/>
        <p:cNvGrpSpPr/>
        <p:nvPr/>
      </p:nvGrpSpPr>
      <p:grpSpPr>
        <a:xfrm>
          <a:off x="0" y="0"/>
          <a:ext cx="0" cy="0"/>
          <a:chOff x="0" y="0"/>
          <a:chExt cx="0" cy="0"/>
        </a:xfrm>
      </p:grpSpPr>
      <p:sp>
        <p:nvSpPr>
          <p:cNvPr id="469" name="Google Shape;469;p4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0" name="Google Shape;470;p4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4" name="Shape 474"/>
        <p:cNvGrpSpPr/>
        <p:nvPr/>
      </p:nvGrpSpPr>
      <p:grpSpPr>
        <a:xfrm>
          <a:off x="0" y="0"/>
          <a:ext cx="0" cy="0"/>
          <a:chOff x="0" y="0"/>
          <a:chExt cx="0" cy="0"/>
        </a:xfrm>
      </p:grpSpPr>
      <p:sp>
        <p:nvSpPr>
          <p:cNvPr id="475" name="Google Shape;475;p5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6" name="Google Shape;476;p5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1" name="Shape 481"/>
        <p:cNvGrpSpPr/>
        <p:nvPr/>
      </p:nvGrpSpPr>
      <p:grpSpPr>
        <a:xfrm>
          <a:off x="0" y="0"/>
          <a:ext cx="0" cy="0"/>
          <a:chOff x="0" y="0"/>
          <a:chExt cx="0" cy="0"/>
        </a:xfrm>
      </p:grpSpPr>
      <p:sp>
        <p:nvSpPr>
          <p:cNvPr id="482" name="Google Shape;482;p5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3" name="Google Shape;483;p5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7" name="Shape 487"/>
        <p:cNvGrpSpPr/>
        <p:nvPr/>
      </p:nvGrpSpPr>
      <p:grpSpPr>
        <a:xfrm>
          <a:off x="0" y="0"/>
          <a:ext cx="0" cy="0"/>
          <a:chOff x="0" y="0"/>
          <a:chExt cx="0" cy="0"/>
        </a:xfrm>
      </p:grpSpPr>
      <p:sp>
        <p:nvSpPr>
          <p:cNvPr id="488" name="Google Shape;488;p5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9" name="Google Shape;489;p5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3" name="Shape 493"/>
        <p:cNvGrpSpPr/>
        <p:nvPr/>
      </p:nvGrpSpPr>
      <p:grpSpPr>
        <a:xfrm>
          <a:off x="0" y="0"/>
          <a:ext cx="0" cy="0"/>
          <a:chOff x="0" y="0"/>
          <a:chExt cx="0" cy="0"/>
        </a:xfrm>
      </p:grpSpPr>
      <p:sp>
        <p:nvSpPr>
          <p:cNvPr id="494" name="Google Shape;494;p5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5" name="Google Shape;495;p5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9" name="Shape 499"/>
        <p:cNvGrpSpPr/>
        <p:nvPr/>
      </p:nvGrpSpPr>
      <p:grpSpPr>
        <a:xfrm>
          <a:off x="0" y="0"/>
          <a:ext cx="0" cy="0"/>
          <a:chOff x="0" y="0"/>
          <a:chExt cx="0" cy="0"/>
        </a:xfrm>
      </p:grpSpPr>
      <p:sp>
        <p:nvSpPr>
          <p:cNvPr id="500" name="Google Shape;500;p5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1" name="Google Shape;501;p5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5" name="Shape 505"/>
        <p:cNvGrpSpPr/>
        <p:nvPr/>
      </p:nvGrpSpPr>
      <p:grpSpPr>
        <a:xfrm>
          <a:off x="0" y="0"/>
          <a:ext cx="0" cy="0"/>
          <a:chOff x="0" y="0"/>
          <a:chExt cx="0" cy="0"/>
        </a:xfrm>
      </p:grpSpPr>
      <p:sp>
        <p:nvSpPr>
          <p:cNvPr id="506" name="Google Shape;506;p5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7" name="Google Shape;507;p5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1" name="Shape 511"/>
        <p:cNvGrpSpPr/>
        <p:nvPr/>
      </p:nvGrpSpPr>
      <p:grpSpPr>
        <a:xfrm>
          <a:off x="0" y="0"/>
          <a:ext cx="0" cy="0"/>
          <a:chOff x="0" y="0"/>
          <a:chExt cx="0" cy="0"/>
        </a:xfrm>
      </p:grpSpPr>
      <p:sp>
        <p:nvSpPr>
          <p:cNvPr id="512" name="Google Shape;512;p5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13" name="Google Shape;513;p5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7" name="Shape 517"/>
        <p:cNvGrpSpPr/>
        <p:nvPr/>
      </p:nvGrpSpPr>
      <p:grpSpPr>
        <a:xfrm>
          <a:off x="0" y="0"/>
          <a:ext cx="0" cy="0"/>
          <a:chOff x="0" y="0"/>
          <a:chExt cx="0" cy="0"/>
        </a:xfrm>
      </p:grpSpPr>
      <p:sp>
        <p:nvSpPr>
          <p:cNvPr id="518" name="Google Shape;518;p5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19" name="Google Shape;519;p5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3" name="Shape 523"/>
        <p:cNvGrpSpPr/>
        <p:nvPr/>
      </p:nvGrpSpPr>
      <p:grpSpPr>
        <a:xfrm>
          <a:off x="0" y="0"/>
          <a:ext cx="0" cy="0"/>
          <a:chOff x="0" y="0"/>
          <a:chExt cx="0" cy="0"/>
        </a:xfrm>
      </p:grpSpPr>
      <p:sp>
        <p:nvSpPr>
          <p:cNvPr id="524" name="Google Shape;524;p5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5" name="Google Shape;525;p5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9" name="Shape 529"/>
        <p:cNvGrpSpPr/>
        <p:nvPr/>
      </p:nvGrpSpPr>
      <p:grpSpPr>
        <a:xfrm>
          <a:off x="0" y="0"/>
          <a:ext cx="0" cy="0"/>
          <a:chOff x="0" y="0"/>
          <a:chExt cx="0" cy="0"/>
        </a:xfrm>
      </p:grpSpPr>
      <p:sp>
        <p:nvSpPr>
          <p:cNvPr id="530" name="Google Shape;530;p5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31" name="Google Shape;531;p5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5" name="Shape 535"/>
        <p:cNvGrpSpPr/>
        <p:nvPr/>
      </p:nvGrpSpPr>
      <p:grpSpPr>
        <a:xfrm>
          <a:off x="0" y="0"/>
          <a:ext cx="0" cy="0"/>
          <a:chOff x="0" y="0"/>
          <a:chExt cx="0" cy="0"/>
        </a:xfrm>
      </p:grpSpPr>
      <p:sp>
        <p:nvSpPr>
          <p:cNvPr id="536" name="Google Shape;536;p6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37" name="Google Shape;537;p6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1" name="Shape 541"/>
        <p:cNvGrpSpPr/>
        <p:nvPr/>
      </p:nvGrpSpPr>
      <p:grpSpPr>
        <a:xfrm>
          <a:off x="0" y="0"/>
          <a:ext cx="0" cy="0"/>
          <a:chOff x="0" y="0"/>
          <a:chExt cx="0" cy="0"/>
        </a:xfrm>
      </p:grpSpPr>
      <p:sp>
        <p:nvSpPr>
          <p:cNvPr id="542" name="Google Shape;542;p6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43" name="Google Shape;543;p6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7" name="Shape 547"/>
        <p:cNvGrpSpPr/>
        <p:nvPr/>
      </p:nvGrpSpPr>
      <p:grpSpPr>
        <a:xfrm>
          <a:off x="0" y="0"/>
          <a:ext cx="0" cy="0"/>
          <a:chOff x="0" y="0"/>
          <a:chExt cx="0" cy="0"/>
        </a:xfrm>
      </p:grpSpPr>
      <p:sp>
        <p:nvSpPr>
          <p:cNvPr id="548" name="Google Shape;548;p6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49" name="Google Shape;549;p6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3" name="Shape 553"/>
        <p:cNvGrpSpPr/>
        <p:nvPr/>
      </p:nvGrpSpPr>
      <p:grpSpPr>
        <a:xfrm>
          <a:off x="0" y="0"/>
          <a:ext cx="0" cy="0"/>
          <a:chOff x="0" y="0"/>
          <a:chExt cx="0" cy="0"/>
        </a:xfrm>
      </p:grpSpPr>
      <p:sp>
        <p:nvSpPr>
          <p:cNvPr id="554" name="Google Shape;554;p6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55" name="Google Shape;555;p6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9" name="Shape 559"/>
        <p:cNvGrpSpPr/>
        <p:nvPr/>
      </p:nvGrpSpPr>
      <p:grpSpPr>
        <a:xfrm>
          <a:off x="0" y="0"/>
          <a:ext cx="0" cy="0"/>
          <a:chOff x="0" y="0"/>
          <a:chExt cx="0" cy="0"/>
        </a:xfrm>
      </p:grpSpPr>
      <p:sp>
        <p:nvSpPr>
          <p:cNvPr id="560" name="Google Shape;560;p6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61" name="Google Shape;561;p6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5" name="Shape 565"/>
        <p:cNvGrpSpPr/>
        <p:nvPr/>
      </p:nvGrpSpPr>
      <p:grpSpPr>
        <a:xfrm>
          <a:off x="0" y="0"/>
          <a:ext cx="0" cy="0"/>
          <a:chOff x="0" y="0"/>
          <a:chExt cx="0" cy="0"/>
        </a:xfrm>
      </p:grpSpPr>
      <p:sp>
        <p:nvSpPr>
          <p:cNvPr id="566" name="Google Shape;566;p6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67" name="Google Shape;567;p6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2" name="Shape 572"/>
        <p:cNvGrpSpPr/>
        <p:nvPr/>
      </p:nvGrpSpPr>
      <p:grpSpPr>
        <a:xfrm>
          <a:off x="0" y="0"/>
          <a:ext cx="0" cy="0"/>
          <a:chOff x="0" y="0"/>
          <a:chExt cx="0" cy="0"/>
        </a:xfrm>
      </p:grpSpPr>
      <p:sp>
        <p:nvSpPr>
          <p:cNvPr id="573" name="Google Shape;573;p6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74" name="Google Shape;574;p6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8" name="Shape 578"/>
        <p:cNvGrpSpPr/>
        <p:nvPr/>
      </p:nvGrpSpPr>
      <p:grpSpPr>
        <a:xfrm>
          <a:off x="0" y="0"/>
          <a:ext cx="0" cy="0"/>
          <a:chOff x="0" y="0"/>
          <a:chExt cx="0" cy="0"/>
        </a:xfrm>
      </p:grpSpPr>
      <p:sp>
        <p:nvSpPr>
          <p:cNvPr id="579" name="Google Shape;579;p6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80" name="Google Shape;580;p6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4" name="Shape 584"/>
        <p:cNvGrpSpPr/>
        <p:nvPr/>
      </p:nvGrpSpPr>
      <p:grpSpPr>
        <a:xfrm>
          <a:off x="0" y="0"/>
          <a:ext cx="0" cy="0"/>
          <a:chOff x="0" y="0"/>
          <a:chExt cx="0" cy="0"/>
        </a:xfrm>
      </p:grpSpPr>
      <p:sp>
        <p:nvSpPr>
          <p:cNvPr id="585" name="Google Shape;585;p6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86" name="Google Shape;586;p6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0" name="Shape 590"/>
        <p:cNvGrpSpPr/>
        <p:nvPr/>
      </p:nvGrpSpPr>
      <p:grpSpPr>
        <a:xfrm>
          <a:off x="0" y="0"/>
          <a:ext cx="0" cy="0"/>
          <a:chOff x="0" y="0"/>
          <a:chExt cx="0" cy="0"/>
        </a:xfrm>
      </p:grpSpPr>
      <p:sp>
        <p:nvSpPr>
          <p:cNvPr id="591" name="Google Shape;591;p6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92" name="Google Shape;592;p6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6" name="Shape 596"/>
        <p:cNvGrpSpPr/>
        <p:nvPr/>
      </p:nvGrpSpPr>
      <p:grpSpPr>
        <a:xfrm>
          <a:off x="0" y="0"/>
          <a:ext cx="0" cy="0"/>
          <a:chOff x="0" y="0"/>
          <a:chExt cx="0" cy="0"/>
        </a:xfrm>
      </p:grpSpPr>
      <p:sp>
        <p:nvSpPr>
          <p:cNvPr id="597" name="Google Shape;597;p7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98" name="Google Shape;598;p7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2" name="Shape 602"/>
        <p:cNvGrpSpPr/>
        <p:nvPr/>
      </p:nvGrpSpPr>
      <p:grpSpPr>
        <a:xfrm>
          <a:off x="0" y="0"/>
          <a:ext cx="0" cy="0"/>
          <a:chOff x="0" y="0"/>
          <a:chExt cx="0" cy="0"/>
        </a:xfrm>
      </p:grpSpPr>
      <p:sp>
        <p:nvSpPr>
          <p:cNvPr id="603" name="Google Shape;603;p7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04" name="Google Shape;604;p7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9" name="Shape 609"/>
        <p:cNvGrpSpPr/>
        <p:nvPr/>
      </p:nvGrpSpPr>
      <p:grpSpPr>
        <a:xfrm>
          <a:off x="0" y="0"/>
          <a:ext cx="0" cy="0"/>
          <a:chOff x="0" y="0"/>
          <a:chExt cx="0" cy="0"/>
        </a:xfrm>
      </p:grpSpPr>
      <p:sp>
        <p:nvSpPr>
          <p:cNvPr id="610" name="Google Shape;610;p7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11" name="Google Shape;611;p7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5" name="Shape 615"/>
        <p:cNvGrpSpPr/>
        <p:nvPr/>
      </p:nvGrpSpPr>
      <p:grpSpPr>
        <a:xfrm>
          <a:off x="0" y="0"/>
          <a:ext cx="0" cy="0"/>
          <a:chOff x="0" y="0"/>
          <a:chExt cx="0" cy="0"/>
        </a:xfrm>
      </p:grpSpPr>
      <p:sp>
        <p:nvSpPr>
          <p:cNvPr id="616" name="Google Shape;616;p7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17" name="Google Shape;617;p7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0" name="Shape 620"/>
        <p:cNvGrpSpPr/>
        <p:nvPr/>
      </p:nvGrpSpPr>
      <p:grpSpPr>
        <a:xfrm>
          <a:off x="0" y="0"/>
          <a:ext cx="0" cy="0"/>
          <a:chOff x="0" y="0"/>
          <a:chExt cx="0" cy="0"/>
        </a:xfrm>
      </p:grpSpPr>
      <p:sp>
        <p:nvSpPr>
          <p:cNvPr id="621" name="Google Shape;621;p7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22" name="Google Shape;622;p7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6" name="Shape 626"/>
        <p:cNvGrpSpPr/>
        <p:nvPr/>
      </p:nvGrpSpPr>
      <p:grpSpPr>
        <a:xfrm>
          <a:off x="0" y="0"/>
          <a:ext cx="0" cy="0"/>
          <a:chOff x="0" y="0"/>
          <a:chExt cx="0" cy="0"/>
        </a:xfrm>
      </p:grpSpPr>
      <p:sp>
        <p:nvSpPr>
          <p:cNvPr id="627" name="Google Shape;627;p7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28" name="Google Shape;628;p7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2" name="Shape 632"/>
        <p:cNvGrpSpPr/>
        <p:nvPr/>
      </p:nvGrpSpPr>
      <p:grpSpPr>
        <a:xfrm>
          <a:off x="0" y="0"/>
          <a:ext cx="0" cy="0"/>
          <a:chOff x="0" y="0"/>
          <a:chExt cx="0" cy="0"/>
        </a:xfrm>
      </p:grpSpPr>
      <p:sp>
        <p:nvSpPr>
          <p:cNvPr id="633" name="Google Shape;633;p7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34" name="Google Shape;634;p7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7" name="Shape 637"/>
        <p:cNvGrpSpPr/>
        <p:nvPr/>
      </p:nvGrpSpPr>
      <p:grpSpPr>
        <a:xfrm>
          <a:off x="0" y="0"/>
          <a:ext cx="0" cy="0"/>
          <a:chOff x="0" y="0"/>
          <a:chExt cx="0" cy="0"/>
        </a:xfrm>
      </p:grpSpPr>
      <p:sp>
        <p:nvSpPr>
          <p:cNvPr id="638" name="Google Shape;638;p7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39" name="Google Shape;639;p7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3" name="Shape 643"/>
        <p:cNvGrpSpPr/>
        <p:nvPr/>
      </p:nvGrpSpPr>
      <p:grpSpPr>
        <a:xfrm>
          <a:off x="0" y="0"/>
          <a:ext cx="0" cy="0"/>
          <a:chOff x="0" y="0"/>
          <a:chExt cx="0" cy="0"/>
        </a:xfrm>
      </p:grpSpPr>
      <p:sp>
        <p:nvSpPr>
          <p:cNvPr id="644" name="Google Shape;644;p7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45" name="Google Shape;645;p7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9" name="Shape 649"/>
        <p:cNvGrpSpPr/>
        <p:nvPr/>
      </p:nvGrpSpPr>
      <p:grpSpPr>
        <a:xfrm>
          <a:off x="0" y="0"/>
          <a:ext cx="0" cy="0"/>
          <a:chOff x="0" y="0"/>
          <a:chExt cx="0" cy="0"/>
        </a:xfrm>
      </p:grpSpPr>
      <p:sp>
        <p:nvSpPr>
          <p:cNvPr id="650" name="Google Shape;650;p7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51" name="Google Shape;651;p7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7" name="Shape 657"/>
        <p:cNvGrpSpPr/>
        <p:nvPr/>
      </p:nvGrpSpPr>
      <p:grpSpPr>
        <a:xfrm>
          <a:off x="0" y="0"/>
          <a:ext cx="0" cy="0"/>
          <a:chOff x="0" y="0"/>
          <a:chExt cx="0" cy="0"/>
        </a:xfrm>
      </p:grpSpPr>
      <p:sp>
        <p:nvSpPr>
          <p:cNvPr id="658" name="Google Shape;658;p8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59" name="Google Shape;659;p8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3" name="Shape 663"/>
        <p:cNvGrpSpPr/>
        <p:nvPr/>
      </p:nvGrpSpPr>
      <p:grpSpPr>
        <a:xfrm>
          <a:off x="0" y="0"/>
          <a:ext cx="0" cy="0"/>
          <a:chOff x="0" y="0"/>
          <a:chExt cx="0" cy="0"/>
        </a:xfrm>
      </p:grpSpPr>
      <p:sp>
        <p:nvSpPr>
          <p:cNvPr id="664" name="Google Shape;664;p8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65" name="Google Shape;665;p8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0" name="Shape 670"/>
        <p:cNvGrpSpPr/>
        <p:nvPr/>
      </p:nvGrpSpPr>
      <p:grpSpPr>
        <a:xfrm>
          <a:off x="0" y="0"/>
          <a:ext cx="0" cy="0"/>
          <a:chOff x="0" y="0"/>
          <a:chExt cx="0" cy="0"/>
        </a:xfrm>
      </p:grpSpPr>
      <p:sp>
        <p:nvSpPr>
          <p:cNvPr id="671" name="Google Shape;671;p8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72" name="Google Shape;672;p8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6" name="Shape 676"/>
        <p:cNvGrpSpPr/>
        <p:nvPr/>
      </p:nvGrpSpPr>
      <p:grpSpPr>
        <a:xfrm>
          <a:off x="0" y="0"/>
          <a:ext cx="0" cy="0"/>
          <a:chOff x="0" y="0"/>
          <a:chExt cx="0" cy="0"/>
        </a:xfrm>
      </p:grpSpPr>
      <p:sp>
        <p:nvSpPr>
          <p:cNvPr id="677" name="Google Shape;677;p8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78" name="Google Shape;678;p8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3" name="Shape 683"/>
        <p:cNvGrpSpPr/>
        <p:nvPr/>
      </p:nvGrpSpPr>
      <p:grpSpPr>
        <a:xfrm>
          <a:off x="0" y="0"/>
          <a:ext cx="0" cy="0"/>
          <a:chOff x="0" y="0"/>
          <a:chExt cx="0" cy="0"/>
        </a:xfrm>
      </p:grpSpPr>
      <p:sp>
        <p:nvSpPr>
          <p:cNvPr id="684" name="Google Shape;684;p8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85" name="Google Shape;685;p8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8" name="Shape 688"/>
        <p:cNvGrpSpPr/>
        <p:nvPr/>
      </p:nvGrpSpPr>
      <p:grpSpPr>
        <a:xfrm>
          <a:off x="0" y="0"/>
          <a:ext cx="0" cy="0"/>
          <a:chOff x="0" y="0"/>
          <a:chExt cx="0" cy="0"/>
        </a:xfrm>
      </p:grpSpPr>
      <p:sp>
        <p:nvSpPr>
          <p:cNvPr id="689" name="Google Shape;689;p8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90" name="Google Shape;690;p8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5" name="Shape 695"/>
        <p:cNvGrpSpPr/>
        <p:nvPr/>
      </p:nvGrpSpPr>
      <p:grpSpPr>
        <a:xfrm>
          <a:off x="0" y="0"/>
          <a:ext cx="0" cy="0"/>
          <a:chOff x="0" y="0"/>
          <a:chExt cx="0" cy="0"/>
        </a:xfrm>
      </p:grpSpPr>
      <p:sp>
        <p:nvSpPr>
          <p:cNvPr id="696" name="Google Shape;696;p8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97" name="Google Shape;697;p8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1" name="Shape 701"/>
        <p:cNvGrpSpPr/>
        <p:nvPr/>
      </p:nvGrpSpPr>
      <p:grpSpPr>
        <a:xfrm>
          <a:off x="0" y="0"/>
          <a:ext cx="0" cy="0"/>
          <a:chOff x="0" y="0"/>
          <a:chExt cx="0" cy="0"/>
        </a:xfrm>
      </p:grpSpPr>
      <p:sp>
        <p:nvSpPr>
          <p:cNvPr id="702" name="Google Shape;702;p8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03" name="Google Shape;703;p8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7" name="Shape 707"/>
        <p:cNvGrpSpPr/>
        <p:nvPr/>
      </p:nvGrpSpPr>
      <p:grpSpPr>
        <a:xfrm>
          <a:off x="0" y="0"/>
          <a:ext cx="0" cy="0"/>
          <a:chOff x="0" y="0"/>
          <a:chExt cx="0" cy="0"/>
        </a:xfrm>
      </p:grpSpPr>
      <p:sp>
        <p:nvSpPr>
          <p:cNvPr id="708" name="Google Shape;708;p8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09" name="Google Shape;709;p8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3" name="Shape 713"/>
        <p:cNvGrpSpPr/>
        <p:nvPr/>
      </p:nvGrpSpPr>
      <p:grpSpPr>
        <a:xfrm>
          <a:off x="0" y="0"/>
          <a:ext cx="0" cy="0"/>
          <a:chOff x="0" y="0"/>
          <a:chExt cx="0" cy="0"/>
        </a:xfrm>
      </p:grpSpPr>
      <p:sp>
        <p:nvSpPr>
          <p:cNvPr id="714" name="Google Shape;714;p8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15" name="Google Shape;715;p8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9" name="Shape 719"/>
        <p:cNvGrpSpPr/>
        <p:nvPr/>
      </p:nvGrpSpPr>
      <p:grpSpPr>
        <a:xfrm>
          <a:off x="0" y="0"/>
          <a:ext cx="0" cy="0"/>
          <a:chOff x="0" y="0"/>
          <a:chExt cx="0" cy="0"/>
        </a:xfrm>
      </p:grpSpPr>
      <p:sp>
        <p:nvSpPr>
          <p:cNvPr id="720" name="Google Shape;720;p9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21" name="Google Shape;721;p9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5" name="Shape 725"/>
        <p:cNvGrpSpPr/>
        <p:nvPr/>
      </p:nvGrpSpPr>
      <p:grpSpPr>
        <a:xfrm>
          <a:off x="0" y="0"/>
          <a:ext cx="0" cy="0"/>
          <a:chOff x="0" y="0"/>
          <a:chExt cx="0" cy="0"/>
        </a:xfrm>
      </p:grpSpPr>
      <p:sp>
        <p:nvSpPr>
          <p:cNvPr id="726" name="Google Shape;726;p9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27" name="Google Shape;727;p9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0" name="Shape 730"/>
        <p:cNvGrpSpPr/>
        <p:nvPr/>
      </p:nvGrpSpPr>
      <p:grpSpPr>
        <a:xfrm>
          <a:off x="0" y="0"/>
          <a:ext cx="0" cy="0"/>
          <a:chOff x="0" y="0"/>
          <a:chExt cx="0" cy="0"/>
        </a:xfrm>
      </p:grpSpPr>
      <p:sp>
        <p:nvSpPr>
          <p:cNvPr id="731" name="Google Shape;731;p9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32" name="Google Shape;732;p9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6" name="Shape 736"/>
        <p:cNvGrpSpPr/>
        <p:nvPr/>
      </p:nvGrpSpPr>
      <p:grpSpPr>
        <a:xfrm>
          <a:off x="0" y="0"/>
          <a:ext cx="0" cy="0"/>
          <a:chOff x="0" y="0"/>
          <a:chExt cx="0" cy="0"/>
        </a:xfrm>
      </p:grpSpPr>
      <p:sp>
        <p:nvSpPr>
          <p:cNvPr id="737" name="Google Shape;737;p9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38" name="Google Shape;738;p9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1" name="Shape 741"/>
        <p:cNvGrpSpPr/>
        <p:nvPr/>
      </p:nvGrpSpPr>
      <p:grpSpPr>
        <a:xfrm>
          <a:off x="0" y="0"/>
          <a:ext cx="0" cy="0"/>
          <a:chOff x="0" y="0"/>
          <a:chExt cx="0" cy="0"/>
        </a:xfrm>
      </p:grpSpPr>
      <p:sp>
        <p:nvSpPr>
          <p:cNvPr id="742" name="Google Shape;742;p9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43" name="Google Shape;743;p9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7" name="Shape 747"/>
        <p:cNvGrpSpPr/>
        <p:nvPr/>
      </p:nvGrpSpPr>
      <p:grpSpPr>
        <a:xfrm>
          <a:off x="0" y="0"/>
          <a:ext cx="0" cy="0"/>
          <a:chOff x="0" y="0"/>
          <a:chExt cx="0" cy="0"/>
        </a:xfrm>
      </p:grpSpPr>
      <p:sp>
        <p:nvSpPr>
          <p:cNvPr id="748" name="Google Shape;748;p9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49" name="Google Shape;749;p9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3" name="Shape 753"/>
        <p:cNvGrpSpPr/>
        <p:nvPr/>
      </p:nvGrpSpPr>
      <p:grpSpPr>
        <a:xfrm>
          <a:off x="0" y="0"/>
          <a:ext cx="0" cy="0"/>
          <a:chOff x="0" y="0"/>
          <a:chExt cx="0" cy="0"/>
        </a:xfrm>
      </p:grpSpPr>
      <p:sp>
        <p:nvSpPr>
          <p:cNvPr id="754" name="Google Shape;754;p9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55" name="Google Shape;755;p9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9" name="Shape 759"/>
        <p:cNvGrpSpPr/>
        <p:nvPr/>
      </p:nvGrpSpPr>
      <p:grpSpPr>
        <a:xfrm>
          <a:off x="0" y="0"/>
          <a:ext cx="0" cy="0"/>
          <a:chOff x="0" y="0"/>
          <a:chExt cx="0" cy="0"/>
        </a:xfrm>
      </p:grpSpPr>
      <p:sp>
        <p:nvSpPr>
          <p:cNvPr id="760" name="Google Shape;760;p9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61" name="Google Shape;761;p9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5" name="Shape 765"/>
        <p:cNvGrpSpPr/>
        <p:nvPr/>
      </p:nvGrpSpPr>
      <p:grpSpPr>
        <a:xfrm>
          <a:off x="0" y="0"/>
          <a:ext cx="0" cy="0"/>
          <a:chOff x="0" y="0"/>
          <a:chExt cx="0" cy="0"/>
        </a:xfrm>
      </p:grpSpPr>
      <p:sp>
        <p:nvSpPr>
          <p:cNvPr id="766" name="Google Shape;766;p9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67" name="Google Shape;767;p9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0" name="Shape 770"/>
        <p:cNvGrpSpPr/>
        <p:nvPr/>
      </p:nvGrpSpPr>
      <p:grpSpPr>
        <a:xfrm>
          <a:off x="0" y="0"/>
          <a:ext cx="0" cy="0"/>
          <a:chOff x="0" y="0"/>
          <a:chExt cx="0" cy="0"/>
        </a:xfrm>
      </p:grpSpPr>
      <p:sp>
        <p:nvSpPr>
          <p:cNvPr id="771" name="Google Shape;771;p9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72" name="Google Shape;772;p9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6" name="Shape 776"/>
        <p:cNvGrpSpPr/>
        <p:nvPr/>
      </p:nvGrpSpPr>
      <p:grpSpPr>
        <a:xfrm>
          <a:off x="0" y="0"/>
          <a:ext cx="0" cy="0"/>
          <a:chOff x="0" y="0"/>
          <a:chExt cx="0" cy="0"/>
        </a:xfrm>
      </p:grpSpPr>
      <p:sp>
        <p:nvSpPr>
          <p:cNvPr id="777" name="Google Shape;777;p10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78" name="Google Shape;778;p10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1" name="Shape 781"/>
        <p:cNvGrpSpPr/>
        <p:nvPr/>
      </p:nvGrpSpPr>
      <p:grpSpPr>
        <a:xfrm>
          <a:off x="0" y="0"/>
          <a:ext cx="0" cy="0"/>
          <a:chOff x="0" y="0"/>
          <a:chExt cx="0" cy="0"/>
        </a:xfrm>
      </p:grpSpPr>
      <p:sp>
        <p:nvSpPr>
          <p:cNvPr id="782" name="Google Shape;782;p10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83" name="Google Shape;783;p10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7" name="Shape 787"/>
        <p:cNvGrpSpPr/>
        <p:nvPr/>
      </p:nvGrpSpPr>
      <p:grpSpPr>
        <a:xfrm>
          <a:off x="0" y="0"/>
          <a:ext cx="0" cy="0"/>
          <a:chOff x="0" y="0"/>
          <a:chExt cx="0" cy="0"/>
        </a:xfrm>
      </p:grpSpPr>
      <p:sp>
        <p:nvSpPr>
          <p:cNvPr id="788" name="Google Shape;788;p10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89" name="Google Shape;789;p10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3" name="Shape 793"/>
        <p:cNvGrpSpPr/>
        <p:nvPr/>
      </p:nvGrpSpPr>
      <p:grpSpPr>
        <a:xfrm>
          <a:off x="0" y="0"/>
          <a:ext cx="0" cy="0"/>
          <a:chOff x="0" y="0"/>
          <a:chExt cx="0" cy="0"/>
        </a:xfrm>
      </p:grpSpPr>
      <p:sp>
        <p:nvSpPr>
          <p:cNvPr id="794" name="Google Shape;794;p10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95" name="Google Shape;795;p10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9" name="Shape 799"/>
        <p:cNvGrpSpPr/>
        <p:nvPr/>
      </p:nvGrpSpPr>
      <p:grpSpPr>
        <a:xfrm>
          <a:off x="0" y="0"/>
          <a:ext cx="0" cy="0"/>
          <a:chOff x="0" y="0"/>
          <a:chExt cx="0" cy="0"/>
        </a:xfrm>
      </p:grpSpPr>
      <p:sp>
        <p:nvSpPr>
          <p:cNvPr id="800" name="Google Shape;800;p10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01" name="Google Shape;801;p10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5" name="Shape 805"/>
        <p:cNvGrpSpPr/>
        <p:nvPr/>
      </p:nvGrpSpPr>
      <p:grpSpPr>
        <a:xfrm>
          <a:off x="0" y="0"/>
          <a:ext cx="0" cy="0"/>
          <a:chOff x="0" y="0"/>
          <a:chExt cx="0" cy="0"/>
        </a:xfrm>
      </p:grpSpPr>
      <p:sp>
        <p:nvSpPr>
          <p:cNvPr id="806" name="Google Shape;806;p10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07" name="Google Shape;807;p10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1" name="Shape 811"/>
        <p:cNvGrpSpPr/>
        <p:nvPr/>
      </p:nvGrpSpPr>
      <p:grpSpPr>
        <a:xfrm>
          <a:off x="0" y="0"/>
          <a:ext cx="0" cy="0"/>
          <a:chOff x="0" y="0"/>
          <a:chExt cx="0" cy="0"/>
        </a:xfrm>
      </p:grpSpPr>
      <p:sp>
        <p:nvSpPr>
          <p:cNvPr id="812" name="Google Shape;812;p10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13" name="Google Shape;813;p10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7" name="Shape 817"/>
        <p:cNvGrpSpPr/>
        <p:nvPr/>
      </p:nvGrpSpPr>
      <p:grpSpPr>
        <a:xfrm>
          <a:off x="0" y="0"/>
          <a:ext cx="0" cy="0"/>
          <a:chOff x="0" y="0"/>
          <a:chExt cx="0" cy="0"/>
        </a:xfrm>
      </p:grpSpPr>
      <p:sp>
        <p:nvSpPr>
          <p:cNvPr id="818" name="Google Shape;818;p10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19" name="Google Shape;819;p10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2" name="Shape 822"/>
        <p:cNvGrpSpPr/>
        <p:nvPr/>
      </p:nvGrpSpPr>
      <p:grpSpPr>
        <a:xfrm>
          <a:off x="0" y="0"/>
          <a:ext cx="0" cy="0"/>
          <a:chOff x="0" y="0"/>
          <a:chExt cx="0" cy="0"/>
        </a:xfrm>
      </p:grpSpPr>
      <p:sp>
        <p:nvSpPr>
          <p:cNvPr id="823" name="Google Shape;823;p10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24" name="Google Shape;824;p10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8" name="Shape 828"/>
        <p:cNvGrpSpPr/>
        <p:nvPr/>
      </p:nvGrpSpPr>
      <p:grpSpPr>
        <a:xfrm>
          <a:off x="0" y="0"/>
          <a:ext cx="0" cy="0"/>
          <a:chOff x="0" y="0"/>
          <a:chExt cx="0" cy="0"/>
        </a:xfrm>
      </p:grpSpPr>
      <p:sp>
        <p:nvSpPr>
          <p:cNvPr id="829" name="Google Shape;829;p10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30" name="Google Shape;830;p10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3" name="Shape 833"/>
        <p:cNvGrpSpPr/>
        <p:nvPr/>
      </p:nvGrpSpPr>
      <p:grpSpPr>
        <a:xfrm>
          <a:off x="0" y="0"/>
          <a:ext cx="0" cy="0"/>
          <a:chOff x="0" y="0"/>
          <a:chExt cx="0" cy="0"/>
        </a:xfrm>
      </p:grpSpPr>
      <p:sp>
        <p:nvSpPr>
          <p:cNvPr id="834" name="Google Shape;834;p11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35" name="Google Shape;835;p1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9" name="Shape 839"/>
        <p:cNvGrpSpPr/>
        <p:nvPr/>
      </p:nvGrpSpPr>
      <p:grpSpPr>
        <a:xfrm>
          <a:off x="0" y="0"/>
          <a:ext cx="0" cy="0"/>
          <a:chOff x="0" y="0"/>
          <a:chExt cx="0" cy="0"/>
        </a:xfrm>
      </p:grpSpPr>
      <p:sp>
        <p:nvSpPr>
          <p:cNvPr id="840" name="Google Shape;840;p11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41" name="Google Shape;841;p1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5" name="Shape 845"/>
        <p:cNvGrpSpPr/>
        <p:nvPr/>
      </p:nvGrpSpPr>
      <p:grpSpPr>
        <a:xfrm>
          <a:off x="0" y="0"/>
          <a:ext cx="0" cy="0"/>
          <a:chOff x="0" y="0"/>
          <a:chExt cx="0" cy="0"/>
        </a:xfrm>
      </p:grpSpPr>
      <p:sp>
        <p:nvSpPr>
          <p:cNvPr id="846" name="Google Shape;846;p11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47" name="Google Shape;847;p1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1" name="Shape 851"/>
        <p:cNvGrpSpPr/>
        <p:nvPr/>
      </p:nvGrpSpPr>
      <p:grpSpPr>
        <a:xfrm>
          <a:off x="0" y="0"/>
          <a:ext cx="0" cy="0"/>
          <a:chOff x="0" y="0"/>
          <a:chExt cx="0" cy="0"/>
        </a:xfrm>
      </p:grpSpPr>
      <p:sp>
        <p:nvSpPr>
          <p:cNvPr id="852" name="Google Shape;852;p11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53" name="Google Shape;853;p1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6" name="Shape 856"/>
        <p:cNvGrpSpPr/>
        <p:nvPr/>
      </p:nvGrpSpPr>
      <p:grpSpPr>
        <a:xfrm>
          <a:off x="0" y="0"/>
          <a:ext cx="0" cy="0"/>
          <a:chOff x="0" y="0"/>
          <a:chExt cx="0" cy="0"/>
        </a:xfrm>
      </p:grpSpPr>
      <p:sp>
        <p:nvSpPr>
          <p:cNvPr id="857" name="Google Shape;857;p11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58" name="Google Shape;858;p11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3" name="Shape 863"/>
        <p:cNvGrpSpPr/>
        <p:nvPr/>
      </p:nvGrpSpPr>
      <p:grpSpPr>
        <a:xfrm>
          <a:off x="0" y="0"/>
          <a:ext cx="0" cy="0"/>
          <a:chOff x="0" y="0"/>
          <a:chExt cx="0" cy="0"/>
        </a:xfrm>
      </p:grpSpPr>
      <p:sp>
        <p:nvSpPr>
          <p:cNvPr id="864" name="Google Shape;864;p11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65" name="Google Shape;865;p11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0" name="Shape 870"/>
        <p:cNvGrpSpPr/>
        <p:nvPr/>
      </p:nvGrpSpPr>
      <p:grpSpPr>
        <a:xfrm>
          <a:off x="0" y="0"/>
          <a:ext cx="0" cy="0"/>
          <a:chOff x="0" y="0"/>
          <a:chExt cx="0" cy="0"/>
        </a:xfrm>
      </p:grpSpPr>
      <p:sp>
        <p:nvSpPr>
          <p:cNvPr id="871" name="Google Shape;871;p11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72" name="Google Shape;872;p11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6" name="Shape 876"/>
        <p:cNvGrpSpPr/>
        <p:nvPr/>
      </p:nvGrpSpPr>
      <p:grpSpPr>
        <a:xfrm>
          <a:off x="0" y="0"/>
          <a:ext cx="0" cy="0"/>
          <a:chOff x="0" y="0"/>
          <a:chExt cx="0" cy="0"/>
        </a:xfrm>
      </p:grpSpPr>
      <p:sp>
        <p:nvSpPr>
          <p:cNvPr id="877" name="Google Shape;877;p11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78" name="Google Shape;878;p11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2" name="Shape 882"/>
        <p:cNvGrpSpPr/>
        <p:nvPr/>
      </p:nvGrpSpPr>
      <p:grpSpPr>
        <a:xfrm>
          <a:off x="0" y="0"/>
          <a:ext cx="0" cy="0"/>
          <a:chOff x="0" y="0"/>
          <a:chExt cx="0" cy="0"/>
        </a:xfrm>
      </p:grpSpPr>
      <p:sp>
        <p:nvSpPr>
          <p:cNvPr id="883" name="Google Shape;883;p11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84" name="Google Shape;884;p11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8" name="Shape 888"/>
        <p:cNvGrpSpPr/>
        <p:nvPr/>
      </p:nvGrpSpPr>
      <p:grpSpPr>
        <a:xfrm>
          <a:off x="0" y="0"/>
          <a:ext cx="0" cy="0"/>
          <a:chOff x="0" y="0"/>
          <a:chExt cx="0" cy="0"/>
        </a:xfrm>
      </p:grpSpPr>
      <p:sp>
        <p:nvSpPr>
          <p:cNvPr id="889" name="Google Shape;889;p11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90" name="Google Shape;890;p11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5" name="Shape 895"/>
        <p:cNvGrpSpPr/>
        <p:nvPr/>
      </p:nvGrpSpPr>
      <p:grpSpPr>
        <a:xfrm>
          <a:off x="0" y="0"/>
          <a:ext cx="0" cy="0"/>
          <a:chOff x="0" y="0"/>
          <a:chExt cx="0" cy="0"/>
        </a:xfrm>
      </p:grpSpPr>
      <p:sp>
        <p:nvSpPr>
          <p:cNvPr id="896" name="Google Shape;896;p12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97" name="Google Shape;897;p12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1" name="Shape 901"/>
        <p:cNvGrpSpPr/>
        <p:nvPr/>
      </p:nvGrpSpPr>
      <p:grpSpPr>
        <a:xfrm>
          <a:off x="0" y="0"/>
          <a:ext cx="0" cy="0"/>
          <a:chOff x="0" y="0"/>
          <a:chExt cx="0" cy="0"/>
        </a:xfrm>
      </p:grpSpPr>
      <p:sp>
        <p:nvSpPr>
          <p:cNvPr id="902" name="Google Shape;902;p12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03" name="Google Shape;903;p12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7" name="Shape 907"/>
        <p:cNvGrpSpPr/>
        <p:nvPr/>
      </p:nvGrpSpPr>
      <p:grpSpPr>
        <a:xfrm>
          <a:off x="0" y="0"/>
          <a:ext cx="0" cy="0"/>
          <a:chOff x="0" y="0"/>
          <a:chExt cx="0" cy="0"/>
        </a:xfrm>
      </p:grpSpPr>
      <p:sp>
        <p:nvSpPr>
          <p:cNvPr id="908" name="Google Shape;908;p12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09" name="Google Shape;909;p12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3" name="Shape 913"/>
        <p:cNvGrpSpPr/>
        <p:nvPr/>
      </p:nvGrpSpPr>
      <p:grpSpPr>
        <a:xfrm>
          <a:off x="0" y="0"/>
          <a:ext cx="0" cy="0"/>
          <a:chOff x="0" y="0"/>
          <a:chExt cx="0" cy="0"/>
        </a:xfrm>
      </p:grpSpPr>
      <p:sp>
        <p:nvSpPr>
          <p:cNvPr id="914" name="Google Shape;914;p12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15" name="Google Shape;915;p12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9" name="Shape 919"/>
        <p:cNvGrpSpPr/>
        <p:nvPr/>
      </p:nvGrpSpPr>
      <p:grpSpPr>
        <a:xfrm>
          <a:off x="0" y="0"/>
          <a:ext cx="0" cy="0"/>
          <a:chOff x="0" y="0"/>
          <a:chExt cx="0" cy="0"/>
        </a:xfrm>
      </p:grpSpPr>
      <p:sp>
        <p:nvSpPr>
          <p:cNvPr id="920" name="Google Shape;920;p12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21" name="Google Shape;921;p12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8" name="Shape 928"/>
        <p:cNvGrpSpPr/>
        <p:nvPr/>
      </p:nvGrpSpPr>
      <p:grpSpPr>
        <a:xfrm>
          <a:off x="0" y="0"/>
          <a:ext cx="0" cy="0"/>
          <a:chOff x="0" y="0"/>
          <a:chExt cx="0" cy="0"/>
        </a:xfrm>
      </p:grpSpPr>
      <p:sp>
        <p:nvSpPr>
          <p:cNvPr id="929" name="Google Shape;929;p12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30" name="Google Shape;930;p12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4" name="Shape 934"/>
        <p:cNvGrpSpPr/>
        <p:nvPr/>
      </p:nvGrpSpPr>
      <p:grpSpPr>
        <a:xfrm>
          <a:off x="0" y="0"/>
          <a:ext cx="0" cy="0"/>
          <a:chOff x="0" y="0"/>
          <a:chExt cx="0" cy="0"/>
        </a:xfrm>
      </p:grpSpPr>
      <p:sp>
        <p:nvSpPr>
          <p:cNvPr id="935" name="Google Shape;935;p12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36" name="Google Shape;936;p12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1" name="Shape 941"/>
        <p:cNvGrpSpPr/>
        <p:nvPr/>
      </p:nvGrpSpPr>
      <p:grpSpPr>
        <a:xfrm>
          <a:off x="0" y="0"/>
          <a:ext cx="0" cy="0"/>
          <a:chOff x="0" y="0"/>
          <a:chExt cx="0" cy="0"/>
        </a:xfrm>
      </p:grpSpPr>
      <p:sp>
        <p:nvSpPr>
          <p:cNvPr id="942" name="Google Shape;942;p13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43" name="Google Shape;943;p13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8" name="Shape 948"/>
        <p:cNvGrpSpPr/>
        <p:nvPr/>
      </p:nvGrpSpPr>
      <p:grpSpPr>
        <a:xfrm>
          <a:off x="0" y="0"/>
          <a:ext cx="0" cy="0"/>
          <a:chOff x="0" y="0"/>
          <a:chExt cx="0" cy="0"/>
        </a:xfrm>
      </p:grpSpPr>
      <p:sp>
        <p:nvSpPr>
          <p:cNvPr id="949" name="Google Shape;949;p12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50" name="Google Shape;950;p12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4" name="Shape 954"/>
        <p:cNvGrpSpPr/>
        <p:nvPr/>
      </p:nvGrpSpPr>
      <p:grpSpPr>
        <a:xfrm>
          <a:off x="0" y="0"/>
          <a:ext cx="0" cy="0"/>
          <a:chOff x="0" y="0"/>
          <a:chExt cx="0" cy="0"/>
        </a:xfrm>
      </p:grpSpPr>
      <p:sp>
        <p:nvSpPr>
          <p:cNvPr id="955" name="Google Shape;955;p12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56" name="Google Shape;956;p12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0" name="Shape 960"/>
        <p:cNvGrpSpPr/>
        <p:nvPr/>
      </p:nvGrpSpPr>
      <p:grpSpPr>
        <a:xfrm>
          <a:off x="0" y="0"/>
          <a:ext cx="0" cy="0"/>
          <a:chOff x="0" y="0"/>
          <a:chExt cx="0" cy="0"/>
        </a:xfrm>
      </p:grpSpPr>
      <p:sp>
        <p:nvSpPr>
          <p:cNvPr id="961" name="Google Shape;961;p12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62" name="Google Shape;962;p12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7" name="Shape 967"/>
        <p:cNvGrpSpPr/>
        <p:nvPr/>
      </p:nvGrpSpPr>
      <p:grpSpPr>
        <a:xfrm>
          <a:off x="0" y="0"/>
          <a:ext cx="0" cy="0"/>
          <a:chOff x="0" y="0"/>
          <a:chExt cx="0" cy="0"/>
        </a:xfrm>
      </p:grpSpPr>
      <p:sp>
        <p:nvSpPr>
          <p:cNvPr id="968" name="Google Shape;968;p13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69" name="Google Shape;969;p13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3" name="Shape 973"/>
        <p:cNvGrpSpPr/>
        <p:nvPr/>
      </p:nvGrpSpPr>
      <p:grpSpPr>
        <a:xfrm>
          <a:off x="0" y="0"/>
          <a:ext cx="0" cy="0"/>
          <a:chOff x="0" y="0"/>
          <a:chExt cx="0" cy="0"/>
        </a:xfrm>
      </p:grpSpPr>
      <p:sp>
        <p:nvSpPr>
          <p:cNvPr id="974" name="Google Shape;974;p13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75" name="Google Shape;975;p13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8" name="Shape 978"/>
        <p:cNvGrpSpPr/>
        <p:nvPr/>
      </p:nvGrpSpPr>
      <p:grpSpPr>
        <a:xfrm>
          <a:off x="0" y="0"/>
          <a:ext cx="0" cy="0"/>
          <a:chOff x="0" y="0"/>
          <a:chExt cx="0" cy="0"/>
        </a:xfrm>
      </p:grpSpPr>
      <p:sp>
        <p:nvSpPr>
          <p:cNvPr id="979" name="Google Shape;979;p13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80" name="Google Shape;980;p13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4" name="Shape 984"/>
        <p:cNvGrpSpPr/>
        <p:nvPr/>
      </p:nvGrpSpPr>
      <p:grpSpPr>
        <a:xfrm>
          <a:off x="0" y="0"/>
          <a:ext cx="0" cy="0"/>
          <a:chOff x="0" y="0"/>
          <a:chExt cx="0" cy="0"/>
        </a:xfrm>
      </p:grpSpPr>
      <p:sp>
        <p:nvSpPr>
          <p:cNvPr id="985" name="Google Shape;985;p13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86" name="Google Shape;986;p13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0" name="Shape 990"/>
        <p:cNvGrpSpPr/>
        <p:nvPr/>
      </p:nvGrpSpPr>
      <p:grpSpPr>
        <a:xfrm>
          <a:off x="0" y="0"/>
          <a:ext cx="0" cy="0"/>
          <a:chOff x="0" y="0"/>
          <a:chExt cx="0" cy="0"/>
        </a:xfrm>
      </p:grpSpPr>
      <p:sp>
        <p:nvSpPr>
          <p:cNvPr id="991" name="Google Shape;991;p13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92" name="Google Shape;992;p13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6" name="Shape 996"/>
        <p:cNvGrpSpPr/>
        <p:nvPr/>
      </p:nvGrpSpPr>
      <p:grpSpPr>
        <a:xfrm>
          <a:off x="0" y="0"/>
          <a:ext cx="0" cy="0"/>
          <a:chOff x="0" y="0"/>
          <a:chExt cx="0" cy="0"/>
        </a:xfrm>
      </p:grpSpPr>
      <p:sp>
        <p:nvSpPr>
          <p:cNvPr id="997" name="Google Shape;997;p13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98" name="Google Shape;998;p13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2" name="Shape 1002"/>
        <p:cNvGrpSpPr/>
        <p:nvPr/>
      </p:nvGrpSpPr>
      <p:grpSpPr>
        <a:xfrm>
          <a:off x="0" y="0"/>
          <a:ext cx="0" cy="0"/>
          <a:chOff x="0" y="0"/>
          <a:chExt cx="0" cy="0"/>
        </a:xfrm>
      </p:grpSpPr>
      <p:sp>
        <p:nvSpPr>
          <p:cNvPr id="1003" name="Google Shape;1003;p13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04" name="Google Shape;1004;p13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8" name="Shape 1008"/>
        <p:cNvGrpSpPr/>
        <p:nvPr/>
      </p:nvGrpSpPr>
      <p:grpSpPr>
        <a:xfrm>
          <a:off x="0" y="0"/>
          <a:ext cx="0" cy="0"/>
          <a:chOff x="0" y="0"/>
          <a:chExt cx="0" cy="0"/>
        </a:xfrm>
      </p:grpSpPr>
      <p:sp>
        <p:nvSpPr>
          <p:cNvPr id="1009" name="Google Shape;1009;p13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10" name="Google Shape;1010;p13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5" name="Shape 1015"/>
        <p:cNvGrpSpPr/>
        <p:nvPr/>
      </p:nvGrpSpPr>
      <p:grpSpPr>
        <a:xfrm>
          <a:off x="0" y="0"/>
          <a:ext cx="0" cy="0"/>
          <a:chOff x="0" y="0"/>
          <a:chExt cx="0" cy="0"/>
        </a:xfrm>
      </p:grpSpPr>
      <p:sp>
        <p:nvSpPr>
          <p:cNvPr id="1016" name="Google Shape;1016;p13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17" name="Google Shape;1017;p13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1" name="Shape 1021"/>
        <p:cNvGrpSpPr/>
        <p:nvPr/>
      </p:nvGrpSpPr>
      <p:grpSpPr>
        <a:xfrm>
          <a:off x="0" y="0"/>
          <a:ext cx="0" cy="0"/>
          <a:chOff x="0" y="0"/>
          <a:chExt cx="0" cy="0"/>
        </a:xfrm>
      </p:grpSpPr>
      <p:sp>
        <p:nvSpPr>
          <p:cNvPr id="1022" name="Google Shape;1022;p14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23" name="Google Shape;1023;p14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8" name="Shape 1028"/>
        <p:cNvGrpSpPr/>
        <p:nvPr/>
      </p:nvGrpSpPr>
      <p:grpSpPr>
        <a:xfrm>
          <a:off x="0" y="0"/>
          <a:ext cx="0" cy="0"/>
          <a:chOff x="0" y="0"/>
          <a:chExt cx="0" cy="0"/>
        </a:xfrm>
      </p:grpSpPr>
      <p:sp>
        <p:nvSpPr>
          <p:cNvPr id="1029" name="Google Shape;1029;p14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30" name="Google Shape;1030;p14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4" name="Shape 1034"/>
        <p:cNvGrpSpPr/>
        <p:nvPr/>
      </p:nvGrpSpPr>
      <p:grpSpPr>
        <a:xfrm>
          <a:off x="0" y="0"/>
          <a:ext cx="0" cy="0"/>
          <a:chOff x="0" y="0"/>
          <a:chExt cx="0" cy="0"/>
        </a:xfrm>
      </p:grpSpPr>
      <p:sp>
        <p:nvSpPr>
          <p:cNvPr id="1035" name="Google Shape;1035;p14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36" name="Google Shape;1036;p14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0" name="Shape 1040"/>
        <p:cNvGrpSpPr/>
        <p:nvPr/>
      </p:nvGrpSpPr>
      <p:grpSpPr>
        <a:xfrm>
          <a:off x="0" y="0"/>
          <a:ext cx="0" cy="0"/>
          <a:chOff x="0" y="0"/>
          <a:chExt cx="0" cy="0"/>
        </a:xfrm>
      </p:grpSpPr>
      <p:sp>
        <p:nvSpPr>
          <p:cNvPr id="1041" name="Google Shape;1041;p14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42" name="Google Shape;1042;p14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6" name="Shape 1046"/>
        <p:cNvGrpSpPr/>
        <p:nvPr/>
      </p:nvGrpSpPr>
      <p:grpSpPr>
        <a:xfrm>
          <a:off x="0" y="0"/>
          <a:ext cx="0" cy="0"/>
          <a:chOff x="0" y="0"/>
          <a:chExt cx="0" cy="0"/>
        </a:xfrm>
      </p:grpSpPr>
      <p:sp>
        <p:nvSpPr>
          <p:cNvPr id="1047" name="Google Shape;1047;p14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48" name="Google Shape;1048;p14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2" name="Shape 1052"/>
        <p:cNvGrpSpPr/>
        <p:nvPr/>
      </p:nvGrpSpPr>
      <p:grpSpPr>
        <a:xfrm>
          <a:off x="0" y="0"/>
          <a:ext cx="0" cy="0"/>
          <a:chOff x="0" y="0"/>
          <a:chExt cx="0" cy="0"/>
        </a:xfrm>
      </p:grpSpPr>
      <p:sp>
        <p:nvSpPr>
          <p:cNvPr id="1053" name="Google Shape;1053;p14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54" name="Google Shape;1054;p14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1" name="Shape 1061"/>
        <p:cNvGrpSpPr/>
        <p:nvPr/>
      </p:nvGrpSpPr>
      <p:grpSpPr>
        <a:xfrm>
          <a:off x="0" y="0"/>
          <a:ext cx="0" cy="0"/>
          <a:chOff x="0" y="0"/>
          <a:chExt cx="0" cy="0"/>
        </a:xfrm>
      </p:grpSpPr>
      <p:sp>
        <p:nvSpPr>
          <p:cNvPr id="1062" name="Google Shape;1062;p14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63" name="Google Shape;1063;p14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3" name="Shape 13"/>
        <p:cNvGrpSpPr/>
        <p:nvPr/>
      </p:nvGrpSpPr>
      <p:grpSpPr>
        <a:xfrm>
          <a:off x="0" y="0"/>
          <a:ext cx="0" cy="0"/>
          <a:chOff x="0" y="0"/>
          <a:chExt cx="0" cy="0"/>
        </a:xfrm>
      </p:grpSpPr>
      <p:cxnSp>
        <p:nvCxnSpPr>
          <p:cNvPr id="14" name="Google Shape;14;g2705da10941_0_88"/>
          <p:cNvCxnSpPr/>
          <p:nvPr/>
        </p:nvCxnSpPr>
        <p:spPr>
          <a:xfrm>
            <a:off x="7007735" y="4235850"/>
            <a:ext cx="562200" cy="0"/>
          </a:xfrm>
          <a:prstGeom prst="straightConnector1">
            <a:avLst/>
          </a:prstGeom>
          <a:noFill/>
          <a:ln cap="flat" cmpd="sng" w="76200">
            <a:solidFill>
              <a:schemeClr val="lt2"/>
            </a:solidFill>
            <a:prstDash val="solid"/>
            <a:round/>
            <a:headEnd len="sm" w="sm" type="none"/>
            <a:tailEnd len="sm" w="sm" type="none"/>
          </a:ln>
        </p:spPr>
      </p:cxnSp>
      <p:cxnSp>
        <p:nvCxnSpPr>
          <p:cNvPr id="15" name="Google Shape;15;g2705da10941_0_88"/>
          <p:cNvCxnSpPr/>
          <p:nvPr/>
        </p:nvCxnSpPr>
        <p:spPr>
          <a:xfrm>
            <a:off x="1575035" y="4211002"/>
            <a:ext cx="562200" cy="0"/>
          </a:xfrm>
          <a:prstGeom prst="straightConnector1">
            <a:avLst/>
          </a:prstGeom>
          <a:noFill/>
          <a:ln cap="flat" cmpd="sng" w="76200">
            <a:solidFill>
              <a:schemeClr val="lt2"/>
            </a:solidFill>
            <a:prstDash val="solid"/>
            <a:round/>
            <a:headEnd len="sm" w="sm" type="none"/>
            <a:tailEnd len="sm" w="sm" type="none"/>
          </a:ln>
        </p:spPr>
      </p:cxnSp>
      <p:grpSp>
        <p:nvGrpSpPr>
          <p:cNvPr id="16" name="Google Shape;16;g2705da10941_0_88"/>
          <p:cNvGrpSpPr/>
          <p:nvPr/>
        </p:nvGrpSpPr>
        <p:grpSpPr>
          <a:xfrm>
            <a:off x="1004144" y="1362666"/>
            <a:ext cx="7136668" cy="203195"/>
            <a:chOff x="1346429" y="1011300"/>
            <a:chExt cx="6452100" cy="152400"/>
          </a:xfrm>
        </p:grpSpPr>
        <p:cxnSp>
          <p:nvCxnSpPr>
            <p:cNvPr id="17" name="Google Shape;17;g2705da10941_0_88"/>
            <p:cNvCxnSpPr/>
            <p:nvPr/>
          </p:nvCxnSpPr>
          <p:spPr>
            <a:xfrm rot="10800000">
              <a:off x="1346429" y="1011300"/>
              <a:ext cx="6452100" cy="0"/>
            </a:xfrm>
            <a:prstGeom prst="straightConnector1">
              <a:avLst/>
            </a:prstGeom>
            <a:noFill/>
            <a:ln cap="flat" cmpd="sng" w="76200">
              <a:solidFill>
                <a:schemeClr val="accent3"/>
              </a:solidFill>
              <a:prstDash val="solid"/>
              <a:round/>
              <a:headEnd len="sm" w="sm" type="none"/>
              <a:tailEnd len="sm" w="sm" type="none"/>
            </a:ln>
          </p:spPr>
        </p:cxnSp>
        <p:cxnSp>
          <p:nvCxnSpPr>
            <p:cNvPr id="18" name="Google Shape;18;g2705da10941_0_88"/>
            <p:cNvCxnSpPr/>
            <p:nvPr/>
          </p:nvCxnSpPr>
          <p:spPr>
            <a:xfrm rot="10800000">
              <a:off x="1346429" y="1163700"/>
              <a:ext cx="6452100" cy="0"/>
            </a:xfrm>
            <a:prstGeom prst="straightConnector1">
              <a:avLst/>
            </a:prstGeom>
            <a:noFill/>
            <a:ln cap="flat" cmpd="sng" w="9525">
              <a:solidFill>
                <a:schemeClr val="accent3"/>
              </a:solidFill>
              <a:prstDash val="solid"/>
              <a:round/>
              <a:headEnd len="sm" w="sm" type="none"/>
              <a:tailEnd len="sm" w="sm" type="none"/>
            </a:ln>
          </p:spPr>
        </p:cxnSp>
      </p:grpSp>
      <p:grpSp>
        <p:nvGrpSpPr>
          <p:cNvPr id="19" name="Google Shape;19;g2705da10941_0_88"/>
          <p:cNvGrpSpPr/>
          <p:nvPr/>
        </p:nvGrpSpPr>
        <p:grpSpPr>
          <a:xfrm>
            <a:off x="1004151" y="5292001"/>
            <a:ext cx="7136668" cy="203195"/>
            <a:chOff x="1346435" y="3969088"/>
            <a:chExt cx="6452100" cy="152400"/>
          </a:xfrm>
        </p:grpSpPr>
        <p:cxnSp>
          <p:nvCxnSpPr>
            <p:cNvPr id="20" name="Google Shape;20;g2705da10941_0_88"/>
            <p:cNvCxnSpPr/>
            <p:nvPr/>
          </p:nvCxnSpPr>
          <p:spPr>
            <a:xfrm>
              <a:off x="1346435" y="4121488"/>
              <a:ext cx="6452100" cy="0"/>
            </a:xfrm>
            <a:prstGeom prst="straightConnector1">
              <a:avLst/>
            </a:prstGeom>
            <a:noFill/>
            <a:ln cap="flat" cmpd="sng" w="76200">
              <a:solidFill>
                <a:schemeClr val="accent3"/>
              </a:solidFill>
              <a:prstDash val="solid"/>
              <a:round/>
              <a:headEnd len="sm" w="sm" type="none"/>
              <a:tailEnd len="sm" w="sm" type="none"/>
            </a:ln>
          </p:spPr>
        </p:cxnSp>
        <p:cxnSp>
          <p:nvCxnSpPr>
            <p:cNvPr id="21" name="Google Shape;21;g2705da10941_0_88"/>
            <p:cNvCxnSpPr/>
            <p:nvPr/>
          </p:nvCxnSpPr>
          <p:spPr>
            <a:xfrm>
              <a:off x="1346435" y="3969088"/>
              <a:ext cx="6452100" cy="0"/>
            </a:xfrm>
            <a:prstGeom prst="straightConnector1">
              <a:avLst/>
            </a:prstGeom>
            <a:noFill/>
            <a:ln cap="flat" cmpd="sng" w="9525">
              <a:solidFill>
                <a:schemeClr val="accent3"/>
              </a:solidFill>
              <a:prstDash val="solid"/>
              <a:round/>
              <a:headEnd len="sm" w="sm" type="none"/>
              <a:tailEnd len="sm" w="sm" type="none"/>
            </a:ln>
          </p:spPr>
        </p:cxnSp>
      </p:grpSp>
      <p:sp>
        <p:nvSpPr>
          <p:cNvPr id="22" name="Google Shape;22;g2705da10941_0_88"/>
          <p:cNvSpPr txBox="1"/>
          <p:nvPr>
            <p:ph type="ctrTitle"/>
          </p:nvPr>
        </p:nvSpPr>
        <p:spPr>
          <a:xfrm>
            <a:off x="1004150" y="2335685"/>
            <a:ext cx="7136700" cy="1363200"/>
          </a:xfrm>
          <a:prstGeom prst="rect">
            <a:avLst/>
          </a:prstGeom>
        </p:spPr>
        <p:txBody>
          <a:bodyPr anchorCtr="0" anchor="b" bIns="91425" lIns="91425" spcFirstLastPara="1" rIns="91425" wrap="square" tIns="91425">
            <a:normAutofit/>
          </a:bodyPr>
          <a:lstStyle>
            <a:lvl1pPr lvl="0" algn="ctr">
              <a:spcBef>
                <a:spcPts val="0"/>
              </a:spcBef>
              <a:spcAft>
                <a:spcPts val="0"/>
              </a:spcAft>
              <a:buSzPts val="5400"/>
              <a:buNone/>
              <a:defRPr sz="5400"/>
            </a:lvl1pPr>
            <a:lvl2pPr lvl="1" algn="ctr">
              <a:spcBef>
                <a:spcPts val="0"/>
              </a:spcBef>
              <a:spcAft>
                <a:spcPts val="0"/>
              </a:spcAft>
              <a:buSzPts val="5400"/>
              <a:buNone/>
              <a:defRPr sz="5400"/>
            </a:lvl2pPr>
            <a:lvl3pPr lvl="2" algn="ctr">
              <a:spcBef>
                <a:spcPts val="0"/>
              </a:spcBef>
              <a:spcAft>
                <a:spcPts val="0"/>
              </a:spcAft>
              <a:buSzPts val="5400"/>
              <a:buNone/>
              <a:defRPr sz="5400"/>
            </a:lvl3pPr>
            <a:lvl4pPr lvl="3" algn="ctr">
              <a:spcBef>
                <a:spcPts val="0"/>
              </a:spcBef>
              <a:spcAft>
                <a:spcPts val="0"/>
              </a:spcAft>
              <a:buSzPts val="5400"/>
              <a:buNone/>
              <a:defRPr sz="5400"/>
            </a:lvl4pPr>
            <a:lvl5pPr lvl="4" algn="ctr">
              <a:spcBef>
                <a:spcPts val="0"/>
              </a:spcBef>
              <a:spcAft>
                <a:spcPts val="0"/>
              </a:spcAft>
              <a:buSzPts val="5400"/>
              <a:buNone/>
              <a:defRPr sz="5400"/>
            </a:lvl5pPr>
            <a:lvl6pPr lvl="5" algn="ctr">
              <a:spcBef>
                <a:spcPts val="0"/>
              </a:spcBef>
              <a:spcAft>
                <a:spcPts val="0"/>
              </a:spcAft>
              <a:buSzPts val="5400"/>
              <a:buNone/>
              <a:defRPr sz="5400"/>
            </a:lvl6pPr>
            <a:lvl7pPr lvl="6" algn="ctr">
              <a:spcBef>
                <a:spcPts val="0"/>
              </a:spcBef>
              <a:spcAft>
                <a:spcPts val="0"/>
              </a:spcAft>
              <a:buSzPts val="5400"/>
              <a:buNone/>
              <a:defRPr sz="5400"/>
            </a:lvl7pPr>
            <a:lvl8pPr lvl="7" algn="ctr">
              <a:spcBef>
                <a:spcPts val="0"/>
              </a:spcBef>
              <a:spcAft>
                <a:spcPts val="0"/>
              </a:spcAft>
              <a:buSzPts val="5400"/>
              <a:buNone/>
              <a:defRPr sz="5400"/>
            </a:lvl8pPr>
            <a:lvl9pPr lvl="8" algn="ctr">
              <a:spcBef>
                <a:spcPts val="0"/>
              </a:spcBef>
              <a:spcAft>
                <a:spcPts val="0"/>
              </a:spcAft>
              <a:buSzPts val="5400"/>
              <a:buNone/>
              <a:defRPr sz="5400"/>
            </a:lvl9pPr>
          </a:lstStyle>
          <a:p/>
        </p:txBody>
      </p:sp>
      <p:sp>
        <p:nvSpPr>
          <p:cNvPr id="23" name="Google Shape;23;g2705da10941_0_88"/>
          <p:cNvSpPr txBox="1"/>
          <p:nvPr>
            <p:ph idx="1" type="subTitle"/>
          </p:nvPr>
        </p:nvSpPr>
        <p:spPr>
          <a:xfrm>
            <a:off x="2137225" y="3800052"/>
            <a:ext cx="4870500" cy="10569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400"/>
              <a:buNone/>
              <a:defRPr sz="2400"/>
            </a:lvl1pPr>
            <a:lvl2pPr lvl="1" algn="ctr">
              <a:lnSpc>
                <a:spcPct val="100000"/>
              </a:lnSpc>
              <a:spcBef>
                <a:spcPts val="0"/>
              </a:spcBef>
              <a:spcAft>
                <a:spcPts val="0"/>
              </a:spcAft>
              <a:buSzPts val="2400"/>
              <a:buNone/>
              <a:defRPr sz="2400"/>
            </a:lvl2pPr>
            <a:lvl3pPr lvl="2" algn="ctr">
              <a:lnSpc>
                <a:spcPct val="100000"/>
              </a:lnSpc>
              <a:spcBef>
                <a:spcPts val="0"/>
              </a:spcBef>
              <a:spcAft>
                <a:spcPts val="0"/>
              </a:spcAft>
              <a:buSzPts val="2400"/>
              <a:buNone/>
              <a:defRPr sz="2400"/>
            </a:lvl3pPr>
            <a:lvl4pPr lvl="3" algn="ctr">
              <a:lnSpc>
                <a:spcPct val="100000"/>
              </a:lnSpc>
              <a:spcBef>
                <a:spcPts val="0"/>
              </a:spcBef>
              <a:spcAft>
                <a:spcPts val="0"/>
              </a:spcAft>
              <a:buSzPts val="2400"/>
              <a:buNone/>
              <a:defRPr sz="2400"/>
            </a:lvl4pPr>
            <a:lvl5pPr lvl="4" algn="ctr">
              <a:lnSpc>
                <a:spcPct val="100000"/>
              </a:lnSpc>
              <a:spcBef>
                <a:spcPts val="0"/>
              </a:spcBef>
              <a:spcAft>
                <a:spcPts val="0"/>
              </a:spcAft>
              <a:buSzPts val="2400"/>
              <a:buNone/>
              <a:defRPr sz="2400"/>
            </a:lvl5pPr>
            <a:lvl6pPr lvl="5" algn="ctr">
              <a:lnSpc>
                <a:spcPct val="100000"/>
              </a:lnSpc>
              <a:spcBef>
                <a:spcPts val="0"/>
              </a:spcBef>
              <a:spcAft>
                <a:spcPts val="0"/>
              </a:spcAft>
              <a:buSzPts val="2400"/>
              <a:buNone/>
              <a:defRPr sz="2400"/>
            </a:lvl6pPr>
            <a:lvl7pPr lvl="6" algn="ctr">
              <a:lnSpc>
                <a:spcPct val="100000"/>
              </a:lnSpc>
              <a:spcBef>
                <a:spcPts val="0"/>
              </a:spcBef>
              <a:spcAft>
                <a:spcPts val="0"/>
              </a:spcAft>
              <a:buSzPts val="2400"/>
              <a:buNone/>
              <a:defRPr sz="2400"/>
            </a:lvl7pPr>
            <a:lvl8pPr lvl="7" algn="ctr">
              <a:lnSpc>
                <a:spcPct val="100000"/>
              </a:lnSpc>
              <a:spcBef>
                <a:spcPts val="0"/>
              </a:spcBef>
              <a:spcAft>
                <a:spcPts val="0"/>
              </a:spcAft>
              <a:buSzPts val="2400"/>
              <a:buNone/>
              <a:defRPr sz="2400"/>
            </a:lvl8pPr>
            <a:lvl9pPr lvl="8" algn="ctr">
              <a:lnSpc>
                <a:spcPct val="100000"/>
              </a:lnSpc>
              <a:spcBef>
                <a:spcPts val="0"/>
              </a:spcBef>
              <a:spcAft>
                <a:spcPts val="0"/>
              </a:spcAft>
              <a:buSzPts val="2400"/>
              <a:buNone/>
              <a:defRPr sz="2400"/>
            </a:lvl9pPr>
          </a:lstStyle>
          <a:p/>
        </p:txBody>
      </p:sp>
      <p:sp>
        <p:nvSpPr>
          <p:cNvPr id="24" name="Google Shape;24;g2705da10941_0_88"/>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5" name="Shape 25"/>
        <p:cNvGrpSpPr/>
        <p:nvPr/>
      </p:nvGrpSpPr>
      <p:grpSpPr>
        <a:xfrm>
          <a:off x="0" y="0"/>
          <a:ext cx="0" cy="0"/>
          <a:chOff x="0" y="0"/>
          <a:chExt cx="0" cy="0"/>
        </a:xfrm>
      </p:grpSpPr>
      <p:sp>
        <p:nvSpPr>
          <p:cNvPr id="26" name="Google Shape;26;g2705da10941_0_100"/>
          <p:cNvSpPr/>
          <p:nvPr/>
        </p:nvSpPr>
        <p:spPr>
          <a:xfrm>
            <a:off x="-50" y="3429200"/>
            <a:ext cx="9144000" cy="34287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g2705da10941_0_100"/>
          <p:cNvSpPr txBox="1"/>
          <p:nvPr>
            <p:ph type="title"/>
          </p:nvPr>
        </p:nvSpPr>
        <p:spPr>
          <a:xfrm>
            <a:off x="311700" y="1086400"/>
            <a:ext cx="8571300" cy="12561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a:lvl1pPr>
            <a:lvl2pPr lvl="1" algn="ctr">
              <a:spcBef>
                <a:spcPts val="0"/>
              </a:spcBef>
              <a:spcAft>
                <a:spcPts val="0"/>
              </a:spcAft>
              <a:buSzPts val="3600"/>
              <a:buNone/>
              <a:defRPr/>
            </a:lvl2pPr>
            <a:lvl3pPr lvl="2" algn="ctr">
              <a:spcBef>
                <a:spcPts val="0"/>
              </a:spcBef>
              <a:spcAft>
                <a:spcPts val="0"/>
              </a:spcAft>
              <a:buSzPts val="3600"/>
              <a:buNone/>
              <a:defRPr/>
            </a:lvl3pPr>
            <a:lvl4pPr lvl="3" algn="ctr">
              <a:spcBef>
                <a:spcPts val="0"/>
              </a:spcBef>
              <a:spcAft>
                <a:spcPts val="0"/>
              </a:spcAft>
              <a:buSzPts val="3600"/>
              <a:buNone/>
              <a:defRPr/>
            </a:lvl4pPr>
            <a:lvl5pPr lvl="4" algn="ctr">
              <a:spcBef>
                <a:spcPts val="0"/>
              </a:spcBef>
              <a:spcAft>
                <a:spcPts val="0"/>
              </a:spcAft>
              <a:buSzPts val="3600"/>
              <a:buNone/>
              <a:defRPr/>
            </a:lvl5pPr>
            <a:lvl6pPr lvl="5" algn="ctr">
              <a:spcBef>
                <a:spcPts val="0"/>
              </a:spcBef>
              <a:spcAft>
                <a:spcPts val="0"/>
              </a:spcAft>
              <a:buSzPts val="3600"/>
              <a:buNone/>
              <a:defRPr/>
            </a:lvl6pPr>
            <a:lvl7pPr lvl="6" algn="ctr">
              <a:spcBef>
                <a:spcPts val="0"/>
              </a:spcBef>
              <a:spcAft>
                <a:spcPts val="0"/>
              </a:spcAft>
              <a:buSzPts val="3600"/>
              <a:buNone/>
              <a:defRPr/>
            </a:lvl7pPr>
            <a:lvl8pPr lvl="7" algn="ctr">
              <a:spcBef>
                <a:spcPts val="0"/>
              </a:spcBef>
              <a:spcAft>
                <a:spcPts val="0"/>
              </a:spcAft>
              <a:buSzPts val="3600"/>
              <a:buNone/>
              <a:defRPr/>
            </a:lvl8pPr>
            <a:lvl9pPr lvl="8" algn="ctr">
              <a:spcBef>
                <a:spcPts val="0"/>
              </a:spcBef>
              <a:spcAft>
                <a:spcPts val="0"/>
              </a:spcAft>
              <a:buSzPts val="3600"/>
              <a:buNone/>
              <a:defRPr/>
            </a:lvl9pPr>
          </a:lstStyle>
          <a:p/>
        </p:txBody>
      </p:sp>
      <p:sp>
        <p:nvSpPr>
          <p:cNvPr id="28" name="Google Shape;28;g2705da10941_0_100"/>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9" name="Shape 29"/>
        <p:cNvGrpSpPr/>
        <p:nvPr/>
      </p:nvGrpSpPr>
      <p:grpSpPr>
        <a:xfrm>
          <a:off x="0" y="0"/>
          <a:ext cx="0" cy="0"/>
          <a:chOff x="0" y="0"/>
          <a:chExt cx="0" cy="0"/>
        </a:xfrm>
      </p:grpSpPr>
      <p:sp>
        <p:nvSpPr>
          <p:cNvPr id="30" name="Google Shape;30;g2705da10941_0_104"/>
          <p:cNvSpPr/>
          <p:nvPr/>
        </p:nvSpPr>
        <p:spPr>
          <a:xfrm>
            <a:off x="-75" y="6727600"/>
            <a:ext cx="9144000" cy="1305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g2705da10941_0_104"/>
          <p:cNvSpPr txBox="1"/>
          <p:nvPr>
            <p:ph type="title"/>
          </p:nvPr>
        </p:nvSpPr>
        <p:spPr>
          <a:xfrm>
            <a:off x="311700" y="593367"/>
            <a:ext cx="8520600" cy="943200"/>
          </a:xfrm>
          <a:prstGeom prst="rect">
            <a:avLst/>
          </a:prstGeom>
        </p:spPr>
        <p:txBody>
          <a:bodyPr anchorCtr="0" anchor="t" bIns="91425" lIns="91425" spcFirstLastPara="1" rIns="91425" wrap="square" tIns="91425">
            <a:norm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32" name="Google Shape;32;g2705da10941_0_104"/>
          <p:cNvSpPr txBox="1"/>
          <p:nvPr>
            <p:ph idx="1" type="body"/>
          </p:nvPr>
        </p:nvSpPr>
        <p:spPr>
          <a:xfrm>
            <a:off x="311700" y="1688433"/>
            <a:ext cx="8520600" cy="44037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33" name="Google Shape;33;g2705da10941_0_104"/>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4" name="Shape 34"/>
        <p:cNvGrpSpPr/>
        <p:nvPr/>
      </p:nvGrpSpPr>
      <p:grpSpPr>
        <a:xfrm>
          <a:off x="0" y="0"/>
          <a:ext cx="0" cy="0"/>
          <a:chOff x="0" y="0"/>
          <a:chExt cx="0" cy="0"/>
        </a:xfrm>
      </p:grpSpPr>
      <p:sp>
        <p:nvSpPr>
          <p:cNvPr id="35" name="Google Shape;35;g2705da10941_0_109"/>
          <p:cNvSpPr txBox="1"/>
          <p:nvPr>
            <p:ph type="title"/>
          </p:nvPr>
        </p:nvSpPr>
        <p:spPr>
          <a:xfrm>
            <a:off x="311700" y="593367"/>
            <a:ext cx="8520600" cy="943200"/>
          </a:xfrm>
          <a:prstGeom prst="rect">
            <a:avLst/>
          </a:prstGeom>
        </p:spPr>
        <p:txBody>
          <a:bodyPr anchorCtr="0" anchor="t" bIns="91425" lIns="91425" spcFirstLastPara="1" rIns="91425" wrap="square" tIns="91425">
            <a:norm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36" name="Google Shape;36;g2705da10941_0_109"/>
          <p:cNvSpPr txBox="1"/>
          <p:nvPr>
            <p:ph idx="1" type="body"/>
          </p:nvPr>
        </p:nvSpPr>
        <p:spPr>
          <a:xfrm>
            <a:off x="311700" y="1688233"/>
            <a:ext cx="3999900" cy="44037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7" name="Google Shape;37;g2705da10941_0_109"/>
          <p:cNvSpPr txBox="1"/>
          <p:nvPr>
            <p:ph idx="2" type="body"/>
          </p:nvPr>
        </p:nvSpPr>
        <p:spPr>
          <a:xfrm>
            <a:off x="4832400" y="1688233"/>
            <a:ext cx="3999900" cy="44037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8" name="Google Shape;38;g2705da10941_0_109"/>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9" name="Shape 39"/>
        <p:cNvGrpSpPr/>
        <p:nvPr/>
      </p:nvGrpSpPr>
      <p:grpSpPr>
        <a:xfrm>
          <a:off x="0" y="0"/>
          <a:ext cx="0" cy="0"/>
          <a:chOff x="0" y="0"/>
          <a:chExt cx="0" cy="0"/>
        </a:xfrm>
      </p:grpSpPr>
      <p:sp>
        <p:nvSpPr>
          <p:cNvPr id="40" name="Google Shape;40;g2705da10941_0_114"/>
          <p:cNvSpPr txBox="1"/>
          <p:nvPr>
            <p:ph type="title"/>
          </p:nvPr>
        </p:nvSpPr>
        <p:spPr>
          <a:xfrm>
            <a:off x="311700" y="593367"/>
            <a:ext cx="8520600" cy="943200"/>
          </a:xfrm>
          <a:prstGeom prst="rect">
            <a:avLst/>
          </a:prstGeom>
        </p:spPr>
        <p:txBody>
          <a:bodyPr anchorCtr="0" anchor="t" bIns="91425" lIns="91425" spcFirstLastPara="1" rIns="91425" wrap="square" tIns="91425">
            <a:norm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41" name="Google Shape;41;g2705da10941_0_114"/>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42" name="Shape 42"/>
        <p:cNvGrpSpPr/>
        <p:nvPr/>
      </p:nvGrpSpPr>
      <p:grpSpPr>
        <a:xfrm>
          <a:off x="0" y="0"/>
          <a:ext cx="0" cy="0"/>
          <a:chOff x="0" y="0"/>
          <a:chExt cx="0" cy="0"/>
        </a:xfrm>
      </p:grpSpPr>
      <p:sp>
        <p:nvSpPr>
          <p:cNvPr id="43" name="Google Shape;43;g2705da10941_0_117"/>
          <p:cNvSpPr txBox="1"/>
          <p:nvPr>
            <p:ph type="title"/>
          </p:nvPr>
        </p:nvSpPr>
        <p:spPr>
          <a:xfrm>
            <a:off x="311700" y="740800"/>
            <a:ext cx="2808000" cy="1007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44" name="Google Shape;44;g2705da10941_0_117"/>
          <p:cNvSpPr txBox="1"/>
          <p:nvPr>
            <p:ph idx="1" type="body"/>
          </p:nvPr>
        </p:nvSpPr>
        <p:spPr>
          <a:xfrm>
            <a:off x="311700" y="1852800"/>
            <a:ext cx="2808000" cy="42393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45" name="Google Shape;45;g2705da10941_0_117"/>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6"/>
        </a:solidFill>
      </p:bgPr>
    </p:bg>
    <p:spTree>
      <p:nvGrpSpPr>
        <p:cNvPr id="46" name="Shape 46"/>
        <p:cNvGrpSpPr/>
        <p:nvPr/>
      </p:nvGrpSpPr>
      <p:grpSpPr>
        <a:xfrm>
          <a:off x="0" y="0"/>
          <a:ext cx="0" cy="0"/>
          <a:chOff x="0" y="0"/>
          <a:chExt cx="0" cy="0"/>
        </a:xfrm>
      </p:grpSpPr>
      <p:sp>
        <p:nvSpPr>
          <p:cNvPr id="47" name="Google Shape;47;g2705da10941_0_121"/>
          <p:cNvSpPr txBox="1"/>
          <p:nvPr>
            <p:ph type="title"/>
          </p:nvPr>
        </p:nvSpPr>
        <p:spPr>
          <a:xfrm>
            <a:off x="490250" y="701800"/>
            <a:ext cx="5613600" cy="54543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dk2"/>
              </a:buClr>
              <a:buSzPts val="5400"/>
              <a:buNone/>
              <a:defRPr b="0" sz="5400">
                <a:solidFill>
                  <a:schemeClr val="dk2"/>
                </a:solidFill>
              </a:defRPr>
            </a:lvl1pPr>
            <a:lvl2pPr lvl="1">
              <a:spcBef>
                <a:spcPts val="0"/>
              </a:spcBef>
              <a:spcAft>
                <a:spcPts val="0"/>
              </a:spcAft>
              <a:buClr>
                <a:schemeClr val="dk2"/>
              </a:buClr>
              <a:buSzPts val="5400"/>
              <a:buNone/>
              <a:defRPr b="0" sz="5400">
                <a:solidFill>
                  <a:schemeClr val="dk2"/>
                </a:solidFill>
              </a:defRPr>
            </a:lvl2pPr>
            <a:lvl3pPr lvl="2">
              <a:spcBef>
                <a:spcPts val="0"/>
              </a:spcBef>
              <a:spcAft>
                <a:spcPts val="0"/>
              </a:spcAft>
              <a:buClr>
                <a:schemeClr val="dk2"/>
              </a:buClr>
              <a:buSzPts val="5400"/>
              <a:buNone/>
              <a:defRPr b="0" sz="5400">
                <a:solidFill>
                  <a:schemeClr val="dk2"/>
                </a:solidFill>
              </a:defRPr>
            </a:lvl3pPr>
            <a:lvl4pPr lvl="3">
              <a:spcBef>
                <a:spcPts val="0"/>
              </a:spcBef>
              <a:spcAft>
                <a:spcPts val="0"/>
              </a:spcAft>
              <a:buClr>
                <a:schemeClr val="dk2"/>
              </a:buClr>
              <a:buSzPts val="5400"/>
              <a:buNone/>
              <a:defRPr b="0" sz="5400">
                <a:solidFill>
                  <a:schemeClr val="dk2"/>
                </a:solidFill>
              </a:defRPr>
            </a:lvl4pPr>
            <a:lvl5pPr lvl="4">
              <a:spcBef>
                <a:spcPts val="0"/>
              </a:spcBef>
              <a:spcAft>
                <a:spcPts val="0"/>
              </a:spcAft>
              <a:buClr>
                <a:schemeClr val="dk2"/>
              </a:buClr>
              <a:buSzPts val="5400"/>
              <a:buNone/>
              <a:defRPr b="0" sz="5400">
                <a:solidFill>
                  <a:schemeClr val="dk2"/>
                </a:solidFill>
              </a:defRPr>
            </a:lvl5pPr>
            <a:lvl6pPr lvl="5">
              <a:spcBef>
                <a:spcPts val="0"/>
              </a:spcBef>
              <a:spcAft>
                <a:spcPts val="0"/>
              </a:spcAft>
              <a:buClr>
                <a:schemeClr val="dk2"/>
              </a:buClr>
              <a:buSzPts val="5400"/>
              <a:buNone/>
              <a:defRPr b="0" sz="5400">
                <a:solidFill>
                  <a:schemeClr val="dk2"/>
                </a:solidFill>
              </a:defRPr>
            </a:lvl6pPr>
            <a:lvl7pPr lvl="6">
              <a:spcBef>
                <a:spcPts val="0"/>
              </a:spcBef>
              <a:spcAft>
                <a:spcPts val="0"/>
              </a:spcAft>
              <a:buClr>
                <a:schemeClr val="dk2"/>
              </a:buClr>
              <a:buSzPts val="5400"/>
              <a:buNone/>
              <a:defRPr b="0" sz="5400">
                <a:solidFill>
                  <a:schemeClr val="dk2"/>
                </a:solidFill>
              </a:defRPr>
            </a:lvl7pPr>
            <a:lvl8pPr lvl="7">
              <a:spcBef>
                <a:spcPts val="0"/>
              </a:spcBef>
              <a:spcAft>
                <a:spcPts val="0"/>
              </a:spcAft>
              <a:buClr>
                <a:schemeClr val="dk2"/>
              </a:buClr>
              <a:buSzPts val="5400"/>
              <a:buNone/>
              <a:defRPr b="0" sz="5400">
                <a:solidFill>
                  <a:schemeClr val="dk2"/>
                </a:solidFill>
              </a:defRPr>
            </a:lvl8pPr>
            <a:lvl9pPr lvl="8">
              <a:spcBef>
                <a:spcPts val="0"/>
              </a:spcBef>
              <a:spcAft>
                <a:spcPts val="0"/>
              </a:spcAft>
              <a:buClr>
                <a:schemeClr val="dk2"/>
              </a:buClr>
              <a:buSzPts val="5400"/>
              <a:buNone/>
              <a:defRPr b="0" sz="5400">
                <a:solidFill>
                  <a:schemeClr val="dk2"/>
                </a:solidFill>
              </a:defRPr>
            </a:lvl9pPr>
          </a:lstStyle>
          <a:p/>
        </p:txBody>
      </p:sp>
      <p:sp>
        <p:nvSpPr>
          <p:cNvPr id="48" name="Google Shape;48;g2705da10941_0_121"/>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9" name="Shape 49"/>
        <p:cNvGrpSpPr/>
        <p:nvPr/>
      </p:nvGrpSpPr>
      <p:grpSpPr>
        <a:xfrm>
          <a:off x="0" y="0"/>
          <a:ext cx="0" cy="0"/>
          <a:chOff x="0" y="0"/>
          <a:chExt cx="0" cy="0"/>
        </a:xfrm>
      </p:grpSpPr>
      <p:sp>
        <p:nvSpPr>
          <p:cNvPr id="50" name="Google Shape;50;g2705da10941_0_124"/>
          <p:cNvSpPr/>
          <p:nvPr/>
        </p:nvSpPr>
        <p:spPr>
          <a:xfrm>
            <a:off x="4572000" y="0"/>
            <a:ext cx="4572000" cy="68580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1" name="Google Shape;51;g2705da10941_0_124"/>
          <p:cNvCxnSpPr/>
          <p:nvPr/>
        </p:nvCxnSpPr>
        <p:spPr>
          <a:xfrm>
            <a:off x="5029675" y="5994000"/>
            <a:ext cx="468300" cy="0"/>
          </a:xfrm>
          <a:prstGeom prst="straightConnector1">
            <a:avLst/>
          </a:prstGeom>
          <a:noFill/>
          <a:ln cap="flat" cmpd="sng" w="19050">
            <a:solidFill>
              <a:schemeClr val="lt1"/>
            </a:solidFill>
            <a:prstDash val="solid"/>
            <a:round/>
            <a:headEnd len="sm" w="sm" type="none"/>
            <a:tailEnd len="sm" w="sm" type="none"/>
          </a:ln>
        </p:spPr>
      </p:cxnSp>
      <p:sp>
        <p:nvSpPr>
          <p:cNvPr id="52" name="Google Shape;52;g2705da10941_0_124"/>
          <p:cNvSpPr txBox="1"/>
          <p:nvPr>
            <p:ph type="title"/>
          </p:nvPr>
        </p:nvSpPr>
        <p:spPr>
          <a:xfrm>
            <a:off x="265500" y="1386233"/>
            <a:ext cx="4045200" cy="22344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53" name="Google Shape;53;g2705da10941_0_124"/>
          <p:cNvSpPr txBox="1"/>
          <p:nvPr>
            <p:ph idx="1" type="subTitle"/>
          </p:nvPr>
        </p:nvSpPr>
        <p:spPr>
          <a:xfrm>
            <a:off x="265500" y="3635833"/>
            <a:ext cx="4045200" cy="16467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54" name="Google Shape;54;g2705da10941_0_124"/>
          <p:cNvSpPr txBox="1"/>
          <p:nvPr>
            <p:ph idx="2" type="body"/>
          </p:nvPr>
        </p:nvSpPr>
        <p:spPr>
          <a:xfrm>
            <a:off x="4939500" y="965600"/>
            <a:ext cx="3837000" cy="49269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0"/>
              </a:spcBef>
              <a:spcAft>
                <a:spcPts val="0"/>
              </a:spcAft>
              <a:buClr>
                <a:schemeClr val="lt1"/>
              </a:buClr>
              <a:buSzPts val="1400"/>
              <a:buChar char="○"/>
              <a:defRPr>
                <a:solidFill>
                  <a:schemeClr val="lt1"/>
                </a:solidFill>
              </a:defRPr>
            </a:lvl2pPr>
            <a:lvl3pPr indent="-317500" lvl="2" marL="1371600">
              <a:spcBef>
                <a:spcPts val="0"/>
              </a:spcBef>
              <a:spcAft>
                <a:spcPts val="0"/>
              </a:spcAft>
              <a:buClr>
                <a:schemeClr val="lt1"/>
              </a:buClr>
              <a:buSzPts val="1400"/>
              <a:buChar char="■"/>
              <a:defRPr>
                <a:solidFill>
                  <a:schemeClr val="lt1"/>
                </a:solidFill>
              </a:defRPr>
            </a:lvl3pPr>
            <a:lvl4pPr indent="-317500" lvl="3" marL="1828800">
              <a:spcBef>
                <a:spcPts val="0"/>
              </a:spcBef>
              <a:spcAft>
                <a:spcPts val="0"/>
              </a:spcAft>
              <a:buClr>
                <a:schemeClr val="lt1"/>
              </a:buClr>
              <a:buSzPts val="1400"/>
              <a:buChar char="●"/>
              <a:defRPr>
                <a:solidFill>
                  <a:schemeClr val="lt1"/>
                </a:solidFill>
              </a:defRPr>
            </a:lvl4pPr>
            <a:lvl5pPr indent="-317500" lvl="4" marL="2286000">
              <a:spcBef>
                <a:spcPts val="0"/>
              </a:spcBef>
              <a:spcAft>
                <a:spcPts val="0"/>
              </a:spcAft>
              <a:buClr>
                <a:schemeClr val="lt1"/>
              </a:buClr>
              <a:buSzPts val="1400"/>
              <a:buChar char="○"/>
              <a:defRPr>
                <a:solidFill>
                  <a:schemeClr val="lt1"/>
                </a:solidFill>
              </a:defRPr>
            </a:lvl5pPr>
            <a:lvl6pPr indent="-317500" lvl="5" marL="2743200">
              <a:spcBef>
                <a:spcPts val="0"/>
              </a:spcBef>
              <a:spcAft>
                <a:spcPts val="0"/>
              </a:spcAft>
              <a:buClr>
                <a:schemeClr val="lt1"/>
              </a:buClr>
              <a:buSzPts val="1400"/>
              <a:buChar char="■"/>
              <a:defRPr>
                <a:solidFill>
                  <a:schemeClr val="lt1"/>
                </a:solidFill>
              </a:defRPr>
            </a:lvl6pPr>
            <a:lvl7pPr indent="-317500" lvl="6" marL="3200400">
              <a:spcBef>
                <a:spcPts val="0"/>
              </a:spcBef>
              <a:spcAft>
                <a:spcPts val="0"/>
              </a:spcAft>
              <a:buClr>
                <a:schemeClr val="lt1"/>
              </a:buClr>
              <a:buSzPts val="1400"/>
              <a:buChar char="●"/>
              <a:defRPr>
                <a:solidFill>
                  <a:schemeClr val="lt1"/>
                </a:solidFill>
              </a:defRPr>
            </a:lvl7pPr>
            <a:lvl8pPr indent="-317500" lvl="7" marL="3657600">
              <a:spcBef>
                <a:spcPts val="0"/>
              </a:spcBef>
              <a:spcAft>
                <a:spcPts val="0"/>
              </a:spcAft>
              <a:buClr>
                <a:schemeClr val="lt1"/>
              </a:buClr>
              <a:buSzPts val="1400"/>
              <a:buChar char="○"/>
              <a:defRPr>
                <a:solidFill>
                  <a:schemeClr val="lt1"/>
                </a:solidFill>
              </a:defRPr>
            </a:lvl8pPr>
            <a:lvl9pPr indent="-317500" lvl="8" marL="4114800">
              <a:spcBef>
                <a:spcPts val="0"/>
              </a:spcBef>
              <a:spcAft>
                <a:spcPts val="0"/>
              </a:spcAft>
              <a:buClr>
                <a:schemeClr val="lt1"/>
              </a:buClr>
              <a:buSzPts val="1400"/>
              <a:buChar char="■"/>
              <a:defRPr>
                <a:solidFill>
                  <a:schemeClr val="lt1"/>
                </a:solidFill>
              </a:defRPr>
            </a:lvl9pPr>
          </a:lstStyle>
          <a:p/>
        </p:txBody>
      </p:sp>
      <p:sp>
        <p:nvSpPr>
          <p:cNvPr id="55" name="Google Shape;55;g2705da10941_0_124"/>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6" name="Shape 56"/>
        <p:cNvGrpSpPr/>
        <p:nvPr/>
      </p:nvGrpSpPr>
      <p:grpSpPr>
        <a:xfrm>
          <a:off x="0" y="0"/>
          <a:ext cx="0" cy="0"/>
          <a:chOff x="0" y="0"/>
          <a:chExt cx="0" cy="0"/>
        </a:xfrm>
      </p:grpSpPr>
      <p:sp>
        <p:nvSpPr>
          <p:cNvPr id="57" name="Google Shape;57;g2705da10941_0_131"/>
          <p:cNvSpPr txBox="1"/>
          <p:nvPr>
            <p:ph idx="1" type="body"/>
          </p:nvPr>
        </p:nvSpPr>
        <p:spPr>
          <a:xfrm>
            <a:off x="311700" y="5640967"/>
            <a:ext cx="5998800" cy="7983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2400"/>
              <a:buFont typeface="PT Sans Narrow"/>
              <a:buNone/>
              <a:defRPr sz="2400">
                <a:latin typeface="PT Sans Narrow"/>
                <a:ea typeface="PT Sans Narrow"/>
                <a:cs typeface="PT Sans Narrow"/>
                <a:sym typeface="PT Sans Narrow"/>
              </a:defRPr>
            </a:lvl1pPr>
          </a:lstStyle>
          <a:p/>
        </p:txBody>
      </p:sp>
      <p:sp>
        <p:nvSpPr>
          <p:cNvPr id="58" name="Google Shape;58;g2705da10941_0_131"/>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9" name="Shape 59"/>
        <p:cNvGrpSpPr/>
        <p:nvPr/>
      </p:nvGrpSpPr>
      <p:grpSpPr>
        <a:xfrm>
          <a:off x="0" y="0"/>
          <a:ext cx="0" cy="0"/>
          <a:chOff x="0" y="0"/>
          <a:chExt cx="0" cy="0"/>
        </a:xfrm>
      </p:grpSpPr>
      <p:sp>
        <p:nvSpPr>
          <p:cNvPr id="60" name="Google Shape;60;g2705da10941_0_134"/>
          <p:cNvSpPr/>
          <p:nvPr/>
        </p:nvSpPr>
        <p:spPr>
          <a:xfrm>
            <a:off x="-75" y="6727600"/>
            <a:ext cx="9144000" cy="130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g2705da10941_0_134"/>
          <p:cNvSpPr txBox="1"/>
          <p:nvPr>
            <p:ph hasCustomPrompt="1" type="title"/>
          </p:nvPr>
        </p:nvSpPr>
        <p:spPr>
          <a:xfrm>
            <a:off x="311700" y="1739800"/>
            <a:ext cx="8520600" cy="20511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accent3"/>
              </a:buClr>
              <a:buSzPts val="13000"/>
              <a:buNone/>
              <a:defRPr sz="13000">
                <a:solidFill>
                  <a:schemeClr val="accent3"/>
                </a:solidFill>
              </a:defRPr>
            </a:lvl1pPr>
            <a:lvl2pPr lvl="1" algn="ctr">
              <a:spcBef>
                <a:spcPts val="0"/>
              </a:spcBef>
              <a:spcAft>
                <a:spcPts val="0"/>
              </a:spcAft>
              <a:buClr>
                <a:schemeClr val="accent3"/>
              </a:buClr>
              <a:buSzPts val="13000"/>
              <a:buNone/>
              <a:defRPr sz="13000">
                <a:solidFill>
                  <a:schemeClr val="accent3"/>
                </a:solidFill>
              </a:defRPr>
            </a:lvl2pPr>
            <a:lvl3pPr lvl="2" algn="ctr">
              <a:spcBef>
                <a:spcPts val="0"/>
              </a:spcBef>
              <a:spcAft>
                <a:spcPts val="0"/>
              </a:spcAft>
              <a:buClr>
                <a:schemeClr val="accent3"/>
              </a:buClr>
              <a:buSzPts val="13000"/>
              <a:buNone/>
              <a:defRPr sz="13000">
                <a:solidFill>
                  <a:schemeClr val="accent3"/>
                </a:solidFill>
              </a:defRPr>
            </a:lvl3pPr>
            <a:lvl4pPr lvl="3" algn="ctr">
              <a:spcBef>
                <a:spcPts val="0"/>
              </a:spcBef>
              <a:spcAft>
                <a:spcPts val="0"/>
              </a:spcAft>
              <a:buClr>
                <a:schemeClr val="accent3"/>
              </a:buClr>
              <a:buSzPts val="13000"/>
              <a:buNone/>
              <a:defRPr sz="13000">
                <a:solidFill>
                  <a:schemeClr val="accent3"/>
                </a:solidFill>
              </a:defRPr>
            </a:lvl4pPr>
            <a:lvl5pPr lvl="4" algn="ctr">
              <a:spcBef>
                <a:spcPts val="0"/>
              </a:spcBef>
              <a:spcAft>
                <a:spcPts val="0"/>
              </a:spcAft>
              <a:buClr>
                <a:schemeClr val="accent3"/>
              </a:buClr>
              <a:buSzPts val="13000"/>
              <a:buNone/>
              <a:defRPr sz="13000">
                <a:solidFill>
                  <a:schemeClr val="accent3"/>
                </a:solidFill>
              </a:defRPr>
            </a:lvl5pPr>
            <a:lvl6pPr lvl="5" algn="ctr">
              <a:spcBef>
                <a:spcPts val="0"/>
              </a:spcBef>
              <a:spcAft>
                <a:spcPts val="0"/>
              </a:spcAft>
              <a:buClr>
                <a:schemeClr val="accent3"/>
              </a:buClr>
              <a:buSzPts val="13000"/>
              <a:buNone/>
              <a:defRPr sz="13000">
                <a:solidFill>
                  <a:schemeClr val="accent3"/>
                </a:solidFill>
              </a:defRPr>
            </a:lvl6pPr>
            <a:lvl7pPr lvl="6" algn="ctr">
              <a:spcBef>
                <a:spcPts val="0"/>
              </a:spcBef>
              <a:spcAft>
                <a:spcPts val="0"/>
              </a:spcAft>
              <a:buClr>
                <a:schemeClr val="accent3"/>
              </a:buClr>
              <a:buSzPts val="13000"/>
              <a:buNone/>
              <a:defRPr sz="13000">
                <a:solidFill>
                  <a:schemeClr val="accent3"/>
                </a:solidFill>
              </a:defRPr>
            </a:lvl7pPr>
            <a:lvl8pPr lvl="7" algn="ctr">
              <a:spcBef>
                <a:spcPts val="0"/>
              </a:spcBef>
              <a:spcAft>
                <a:spcPts val="0"/>
              </a:spcAft>
              <a:buClr>
                <a:schemeClr val="accent3"/>
              </a:buClr>
              <a:buSzPts val="13000"/>
              <a:buNone/>
              <a:defRPr sz="13000">
                <a:solidFill>
                  <a:schemeClr val="accent3"/>
                </a:solidFill>
              </a:defRPr>
            </a:lvl8pPr>
            <a:lvl9pPr lvl="8" algn="ctr">
              <a:spcBef>
                <a:spcPts val="0"/>
              </a:spcBef>
              <a:spcAft>
                <a:spcPts val="0"/>
              </a:spcAft>
              <a:buClr>
                <a:schemeClr val="accent3"/>
              </a:buClr>
              <a:buSzPts val="13000"/>
              <a:buNone/>
              <a:defRPr sz="13000">
                <a:solidFill>
                  <a:schemeClr val="accent3"/>
                </a:solidFill>
              </a:defRPr>
            </a:lvl9pPr>
          </a:lstStyle>
          <a:p>
            <a:r>
              <a:t>xx%</a:t>
            </a:r>
          </a:p>
        </p:txBody>
      </p:sp>
      <p:sp>
        <p:nvSpPr>
          <p:cNvPr id="62" name="Google Shape;62;g2705da10941_0_134"/>
          <p:cNvSpPr txBox="1"/>
          <p:nvPr>
            <p:ph idx="1" type="body"/>
          </p:nvPr>
        </p:nvSpPr>
        <p:spPr>
          <a:xfrm>
            <a:off x="311700" y="3994200"/>
            <a:ext cx="8520600" cy="14289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63" name="Google Shape;63;g2705da10941_0_134"/>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4" name="Shape 64"/>
        <p:cNvGrpSpPr/>
        <p:nvPr/>
      </p:nvGrpSpPr>
      <p:grpSpPr>
        <a:xfrm>
          <a:off x="0" y="0"/>
          <a:ext cx="0" cy="0"/>
          <a:chOff x="0" y="0"/>
          <a:chExt cx="0" cy="0"/>
        </a:xfrm>
      </p:grpSpPr>
      <p:sp>
        <p:nvSpPr>
          <p:cNvPr id="65" name="Google Shape;65;g2705da10941_0_139"/>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66" name="Shape 66"/>
        <p:cNvGrpSpPr/>
        <p:nvPr/>
      </p:nvGrpSpPr>
      <p:grpSpPr>
        <a:xfrm>
          <a:off x="0" y="0"/>
          <a:ext cx="0" cy="0"/>
          <a:chOff x="0" y="0"/>
          <a:chExt cx="0" cy="0"/>
        </a:xfrm>
      </p:grpSpPr>
      <p:sp>
        <p:nvSpPr>
          <p:cNvPr id="67" name="Google Shape;67;g2705da10941_0_141"/>
          <p:cNvSpPr txBox="1"/>
          <p:nvPr>
            <p:ph type="title"/>
          </p:nvPr>
        </p:nvSpPr>
        <p:spPr>
          <a:xfrm>
            <a:off x="457200" y="274638"/>
            <a:ext cx="7620000" cy="11430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Clr>
                <a:schemeClr val="dk2"/>
              </a:buClr>
              <a:buSzPts val="18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p:txBody>
      </p:sp>
      <p:sp>
        <p:nvSpPr>
          <p:cNvPr id="68" name="Google Shape;68;g2705da10941_0_141"/>
          <p:cNvSpPr txBox="1"/>
          <p:nvPr>
            <p:ph idx="1" type="body"/>
          </p:nvPr>
        </p:nvSpPr>
        <p:spPr>
          <a:xfrm>
            <a:off x="457200" y="1600200"/>
            <a:ext cx="7620000" cy="4800600"/>
          </a:xfrm>
          <a:prstGeom prst="rect">
            <a:avLst/>
          </a:prstGeom>
          <a:noFill/>
          <a:ln>
            <a:noFill/>
          </a:ln>
        </p:spPr>
        <p:txBody>
          <a:bodyPr anchorCtr="0" anchor="t" bIns="45700" lIns="91425" spcFirstLastPara="1" rIns="91425" wrap="square" tIns="45700">
            <a:normAutofit/>
          </a:bodyPr>
          <a:lstStyle>
            <a:lvl1pPr indent="-342900" lvl="0" marL="457200" rtl="0" algn="l">
              <a:spcBef>
                <a:spcPts val="360"/>
              </a:spcBef>
              <a:spcAft>
                <a:spcPts val="0"/>
              </a:spcAft>
              <a:buSzPts val="1800"/>
              <a:buChar char="●"/>
              <a:defRPr/>
            </a:lvl1pPr>
            <a:lvl2pPr indent="-342900" lvl="1" marL="914400" rtl="0" algn="l">
              <a:spcBef>
                <a:spcPts val="1200"/>
              </a:spcBef>
              <a:spcAft>
                <a:spcPts val="0"/>
              </a:spcAft>
              <a:buSzPts val="1800"/>
              <a:buChar char="○"/>
              <a:defRPr/>
            </a:lvl2pPr>
            <a:lvl3pPr indent="-342900" lvl="2" marL="1371600" rtl="0" algn="l">
              <a:spcBef>
                <a:spcPts val="1200"/>
              </a:spcBef>
              <a:spcAft>
                <a:spcPts val="0"/>
              </a:spcAft>
              <a:buSzPts val="1800"/>
              <a:buChar char="■"/>
              <a:defRPr/>
            </a:lvl3pPr>
            <a:lvl4pPr indent="-342900" lvl="3" marL="1828800" rtl="0" algn="l">
              <a:spcBef>
                <a:spcPts val="1200"/>
              </a:spcBef>
              <a:spcAft>
                <a:spcPts val="0"/>
              </a:spcAft>
              <a:buSzPts val="1800"/>
              <a:buChar char="●"/>
              <a:defRPr/>
            </a:lvl4pPr>
            <a:lvl5pPr indent="-342900" lvl="4" marL="2286000" rtl="0" algn="l">
              <a:spcBef>
                <a:spcPts val="1200"/>
              </a:spcBef>
              <a:spcAft>
                <a:spcPts val="0"/>
              </a:spcAft>
              <a:buSzPts val="1800"/>
              <a:buChar char="○"/>
              <a:defRPr/>
            </a:lvl5pPr>
            <a:lvl6pPr indent="-342900" lvl="5" marL="2743200" rtl="0" algn="l">
              <a:spcBef>
                <a:spcPts val="1200"/>
              </a:spcBef>
              <a:spcAft>
                <a:spcPts val="0"/>
              </a:spcAft>
              <a:buSzPts val="1800"/>
              <a:buChar char="■"/>
              <a:defRPr/>
            </a:lvl6pPr>
            <a:lvl7pPr indent="-342900" lvl="6" marL="3200400" rtl="0" algn="l">
              <a:spcBef>
                <a:spcPts val="1200"/>
              </a:spcBef>
              <a:spcAft>
                <a:spcPts val="0"/>
              </a:spcAft>
              <a:buSzPts val="1800"/>
              <a:buChar char="●"/>
              <a:defRPr/>
            </a:lvl7pPr>
            <a:lvl8pPr indent="-342900" lvl="7" marL="3657600" rtl="0" algn="l">
              <a:spcBef>
                <a:spcPts val="1200"/>
              </a:spcBef>
              <a:spcAft>
                <a:spcPts val="0"/>
              </a:spcAft>
              <a:buSzPts val="1800"/>
              <a:buChar char="○"/>
              <a:defRPr/>
            </a:lvl8pPr>
            <a:lvl9pPr indent="-342900" lvl="8" marL="4114800" rtl="0" algn="l">
              <a:spcBef>
                <a:spcPts val="1200"/>
              </a:spcBef>
              <a:spcAft>
                <a:spcPts val="1200"/>
              </a:spcAft>
              <a:buSzPts val="1800"/>
              <a:buChar char="■"/>
              <a:defRPr/>
            </a:lvl9pPr>
          </a:lstStyle>
          <a:p/>
        </p:txBody>
      </p:sp>
      <p:sp>
        <p:nvSpPr>
          <p:cNvPr id="69" name="Google Shape;69;g2705da10941_0_141"/>
          <p:cNvSpPr txBox="1"/>
          <p:nvPr>
            <p:ph idx="10" type="dt"/>
          </p:nvPr>
        </p:nvSpPr>
        <p:spPr>
          <a:xfrm rot="-5400000">
            <a:off x="7551321" y="1645950"/>
            <a:ext cx="2438400" cy="3657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70" name="Google Shape;70;g2705da10941_0_141"/>
          <p:cNvSpPr txBox="1"/>
          <p:nvPr>
            <p:ph idx="11" type="ftr"/>
          </p:nvPr>
        </p:nvSpPr>
        <p:spPr>
          <a:xfrm rot="-5400000">
            <a:off x="7586871" y="4048781"/>
            <a:ext cx="2367300" cy="365700"/>
          </a:xfrm>
          <a:prstGeom prst="rect">
            <a:avLst/>
          </a:prstGeom>
          <a:noFill/>
          <a:ln>
            <a:noFill/>
          </a:ln>
        </p:spPr>
        <p:txBody>
          <a:bodyPr anchorCtr="0" anchor="ctr" bIns="45700" lIns="91425" spcFirstLastPara="1" rIns="91425" wrap="square" tIns="45700">
            <a:noAutofit/>
          </a:bodyPr>
          <a:lstStyle>
            <a:lvl1pPr lvl="0" rtl="0" algn="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71" name="Google Shape;71;g2705da10941_0_141"/>
          <p:cNvSpPr/>
          <p:nvPr>
            <p:ph idx="12" type="sldNum"/>
          </p:nvPr>
        </p:nvSpPr>
        <p:spPr>
          <a:xfrm>
            <a:off x="8531788" y="5648960"/>
            <a:ext cx="548700" cy="396300"/>
          </a:xfrm>
          <a:prstGeom prst="bracketPair">
            <a:avLst/>
          </a:prstGeom>
          <a:noFill/>
          <a:ln cap="flat" cmpd="sng" w="19050">
            <a:solidFill>
              <a:srgbClr val="FFFFFF"/>
            </a:solidFill>
            <a:prstDash val="solid"/>
            <a:round/>
            <a:headEnd len="sm" w="sm" type="none"/>
            <a:tailEnd len="sm" w="sm" type="none"/>
          </a:ln>
        </p:spPr>
        <p:txBody>
          <a:bodyPr anchorCtr="0" anchor="ctr" bIns="0" lIns="0" spcFirstLastPara="1" rIns="0" wrap="square" tIns="0">
            <a:normAutofit/>
          </a:bodyPr>
          <a:lstStyle>
            <a:lvl1pPr indent="0" lvl="0" marL="0" rtl="0" algn="ctr">
              <a:spcBef>
                <a:spcPts val="0"/>
              </a:spcBef>
              <a:buNone/>
              <a:defRPr/>
            </a:lvl1pPr>
            <a:lvl2pPr indent="0" lvl="1" marL="0" rtl="0" algn="ctr">
              <a:spcBef>
                <a:spcPts val="0"/>
              </a:spcBef>
              <a:buNone/>
              <a:defRPr/>
            </a:lvl2pPr>
            <a:lvl3pPr indent="0" lvl="2" marL="0" rtl="0" algn="ctr">
              <a:spcBef>
                <a:spcPts val="0"/>
              </a:spcBef>
              <a:buNone/>
              <a:defRPr/>
            </a:lvl3pPr>
            <a:lvl4pPr indent="0" lvl="3" marL="0" rtl="0" algn="ctr">
              <a:spcBef>
                <a:spcPts val="0"/>
              </a:spcBef>
              <a:buNone/>
              <a:defRPr/>
            </a:lvl4pPr>
            <a:lvl5pPr indent="0" lvl="4" marL="0" rtl="0" algn="ctr">
              <a:spcBef>
                <a:spcPts val="0"/>
              </a:spcBef>
              <a:buNone/>
              <a:defRPr/>
            </a:lvl5pPr>
            <a:lvl6pPr indent="0" lvl="5" marL="0" rtl="0" algn="ctr">
              <a:spcBef>
                <a:spcPts val="0"/>
              </a:spcBef>
              <a:buNone/>
              <a:defRPr/>
            </a:lvl6pPr>
            <a:lvl7pPr indent="0" lvl="6" marL="0" rtl="0" algn="ctr">
              <a:spcBef>
                <a:spcPts val="0"/>
              </a:spcBef>
              <a:buNone/>
              <a:defRPr/>
            </a:lvl7pPr>
            <a:lvl8pPr indent="0" lvl="7" marL="0" rtl="0" algn="ctr">
              <a:spcBef>
                <a:spcPts val="0"/>
              </a:spcBef>
              <a:buNone/>
              <a:defRPr/>
            </a:lvl8pPr>
            <a:lvl9pPr indent="0" lvl="8" marL="0" rtl="0" algn="ctr">
              <a:spcBef>
                <a:spcPts val="0"/>
              </a:spcBef>
              <a:buNone/>
              <a:defRPr/>
            </a:lvl9pPr>
          </a:lstStyle>
          <a:p>
            <a:pPr indent="0" lvl="0" marL="0" rtl="0" algn="ct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72" name="Shape 72"/>
        <p:cNvGrpSpPr/>
        <p:nvPr/>
      </p:nvGrpSpPr>
      <p:grpSpPr>
        <a:xfrm>
          <a:off x="0" y="0"/>
          <a:ext cx="0" cy="0"/>
          <a:chOff x="0" y="0"/>
          <a:chExt cx="0" cy="0"/>
        </a:xfrm>
      </p:grpSpPr>
      <p:sp>
        <p:nvSpPr>
          <p:cNvPr id="73" name="Google Shape;73;g2705da10941_0_147"/>
          <p:cNvSpPr txBox="1"/>
          <p:nvPr>
            <p:ph type="title"/>
          </p:nvPr>
        </p:nvSpPr>
        <p:spPr>
          <a:xfrm>
            <a:off x="304801" y="5495544"/>
            <a:ext cx="7772400" cy="594300"/>
          </a:xfrm>
          <a:prstGeom prst="rect">
            <a:avLst/>
          </a:prstGeom>
          <a:noFill/>
          <a:ln>
            <a:noFill/>
          </a:ln>
        </p:spPr>
        <p:txBody>
          <a:bodyPr anchorCtr="0" anchor="b" bIns="45700" lIns="91425" spcFirstLastPara="1" rIns="91425" wrap="square" tIns="45700">
            <a:noAutofit/>
          </a:bodyPr>
          <a:lstStyle>
            <a:lvl1pPr lvl="0" rtl="0" algn="ctr">
              <a:spcBef>
                <a:spcPts val="0"/>
              </a:spcBef>
              <a:spcAft>
                <a:spcPts val="0"/>
              </a:spcAft>
              <a:buClr>
                <a:schemeClr val="dk2"/>
              </a:buClr>
              <a:buSzPts val="2200"/>
              <a:buFont typeface="Cambria"/>
              <a:buNone/>
              <a:defRPr b="1" sz="2200"/>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p:txBody>
      </p:sp>
      <p:sp>
        <p:nvSpPr>
          <p:cNvPr id="74" name="Google Shape;74;g2705da10941_0_147"/>
          <p:cNvSpPr txBox="1"/>
          <p:nvPr>
            <p:ph idx="1" type="body"/>
          </p:nvPr>
        </p:nvSpPr>
        <p:spPr>
          <a:xfrm>
            <a:off x="304799" y="6096000"/>
            <a:ext cx="7772400" cy="609600"/>
          </a:xfrm>
          <a:prstGeom prst="rect">
            <a:avLst/>
          </a:prstGeom>
          <a:noFill/>
          <a:ln>
            <a:noFill/>
          </a:ln>
        </p:spPr>
        <p:txBody>
          <a:bodyPr anchorCtr="0" anchor="t" bIns="45700" lIns="91425" spcFirstLastPara="1" rIns="91425" wrap="square" tIns="45700">
            <a:normAutofit/>
          </a:bodyPr>
          <a:lstStyle>
            <a:lvl1pPr indent="-228600" lvl="0" marL="457200" rtl="0" algn="ctr">
              <a:spcBef>
                <a:spcPts val="320"/>
              </a:spcBef>
              <a:spcAft>
                <a:spcPts val="0"/>
              </a:spcAft>
              <a:buSzPts val="1600"/>
              <a:buNone/>
              <a:defRPr sz="1600"/>
            </a:lvl1pPr>
            <a:lvl2pPr indent="-228600" lvl="1" marL="914400" rtl="0" algn="l">
              <a:spcBef>
                <a:spcPts val="1200"/>
              </a:spcBef>
              <a:spcAft>
                <a:spcPts val="0"/>
              </a:spcAft>
              <a:buSzPts val="1200"/>
              <a:buNone/>
              <a:defRPr sz="1200"/>
            </a:lvl2pPr>
            <a:lvl3pPr indent="-228600" lvl="2" marL="1371600" rtl="0" algn="l">
              <a:spcBef>
                <a:spcPts val="1200"/>
              </a:spcBef>
              <a:spcAft>
                <a:spcPts val="0"/>
              </a:spcAft>
              <a:buSzPts val="1000"/>
              <a:buNone/>
              <a:defRPr sz="1000"/>
            </a:lvl3pPr>
            <a:lvl4pPr indent="-228600" lvl="3" marL="1828800" rtl="0" algn="l">
              <a:spcBef>
                <a:spcPts val="1200"/>
              </a:spcBef>
              <a:spcAft>
                <a:spcPts val="0"/>
              </a:spcAft>
              <a:buSzPts val="900"/>
              <a:buNone/>
              <a:defRPr sz="900"/>
            </a:lvl4pPr>
            <a:lvl5pPr indent="-228600" lvl="4" marL="2286000" rtl="0" algn="l">
              <a:spcBef>
                <a:spcPts val="1200"/>
              </a:spcBef>
              <a:spcAft>
                <a:spcPts val="0"/>
              </a:spcAft>
              <a:buSzPts val="900"/>
              <a:buNone/>
              <a:defRPr sz="900"/>
            </a:lvl5pPr>
            <a:lvl6pPr indent="-228600" lvl="5" marL="2743200" rtl="0" algn="l">
              <a:spcBef>
                <a:spcPts val="1200"/>
              </a:spcBef>
              <a:spcAft>
                <a:spcPts val="0"/>
              </a:spcAft>
              <a:buSzPts val="900"/>
              <a:buNone/>
              <a:defRPr sz="900"/>
            </a:lvl6pPr>
            <a:lvl7pPr indent="-228600" lvl="6" marL="3200400" rtl="0" algn="l">
              <a:spcBef>
                <a:spcPts val="1200"/>
              </a:spcBef>
              <a:spcAft>
                <a:spcPts val="0"/>
              </a:spcAft>
              <a:buSzPts val="900"/>
              <a:buNone/>
              <a:defRPr sz="900"/>
            </a:lvl7pPr>
            <a:lvl8pPr indent="-228600" lvl="7" marL="3657600" rtl="0" algn="l">
              <a:spcBef>
                <a:spcPts val="1200"/>
              </a:spcBef>
              <a:spcAft>
                <a:spcPts val="0"/>
              </a:spcAft>
              <a:buSzPts val="900"/>
              <a:buNone/>
              <a:defRPr sz="900"/>
            </a:lvl8pPr>
            <a:lvl9pPr indent="-228600" lvl="8" marL="4114800" rtl="0" algn="l">
              <a:spcBef>
                <a:spcPts val="1200"/>
              </a:spcBef>
              <a:spcAft>
                <a:spcPts val="1200"/>
              </a:spcAft>
              <a:buSzPts val="900"/>
              <a:buNone/>
              <a:defRPr sz="900"/>
            </a:lvl9pPr>
          </a:lstStyle>
          <a:p/>
        </p:txBody>
      </p:sp>
      <p:sp>
        <p:nvSpPr>
          <p:cNvPr id="75" name="Google Shape;75;g2705da10941_0_147"/>
          <p:cNvSpPr txBox="1"/>
          <p:nvPr>
            <p:ph idx="10" type="dt"/>
          </p:nvPr>
        </p:nvSpPr>
        <p:spPr>
          <a:xfrm rot="-5400000">
            <a:off x="7551321" y="1645950"/>
            <a:ext cx="2438400" cy="3657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76" name="Google Shape;76;g2705da10941_0_147"/>
          <p:cNvSpPr txBox="1"/>
          <p:nvPr>
            <p:ph idx="11" type="ftr"/>
          </p:nvPr>
        </p:nvSpPr>
        <p:spPr>
          <a:xfrm rot="-5400000">
            <a:off x="7586871" y="4048781"/>
            <a:ext cx="2367300" cy="365700"/>
          </a:xfrm>
          <a:prstGeom prst="rect">
            <a:avLst/>
          </a:prstGeom>
          <a:noFill/>
          <a:ln>
            <a:noFill/>
          </a:ln>
        </p:spPr>
        <p:txBody>
          <a:bodyPr anchorCtr="0" anchor="ctr" bIns="45700" lIns="91425" spcFirstLastPara="1" rIns="91425" wrap="square" tIns="45700">
            <a:noAutofit/>
          </a:bodyPr>
          <a:lstStyle>
            <a:lvl1pPr lvl="0" rtl="0" algn="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77" name="Google Shape;77;g2705da10941_0_147"/>
          <p:cNvSpPr/>
          <p:nvPr>
            <p:ph idx="12" type="sldNum"/>
          </p:nvPr>
        </p:nvSpPr>
        <p:spPr>
          <a:xfrm>
            <a:off x="8531788" y="5648960"/>
            <a:ext cx="548700" cy="396300"/>
          </a:xfrm>
          <a:prstGeom prst="bracketPair">
            <a:avLst/>
          </a:prstGeom>
          <a:noFill/>
          <a:ln cap="flat" cmpd="sng" w="19050">
            <a:solidFill>
              <a:srgbClr val="FFFFFF"/>
            </a:solidFill>
            <a:prstDash val="solid"/>
            <a:round/>
            <a:headEnd len="sm" w="sm" type="none"/>
            <a:tailEnd len="sm" w="sm" type="none"/>
          </a:ln>
        </p:spPr>
        <p:txBody>
          <a:bodyPr anchorCtr="0" anchor="ctr" bIns="0" lIns="0" spcFirstLastPara="1" rIns="0" wrap="square" tIns="0">
            <a:normAutofit/>
          </a:bodyPr>
          <a:lstStyle>
            <a:lvl1pPr indent="0" lvl="0" marL="0" rtl="0" algn="ctr">
              <a:spcBef>
                <a:spcPts val="0"/>
              </a:spcBef>
              <a:buNone/>
              <a:defRPr/>
            </a:lvl1pPr>
            <a:lvl2pPr indent="0" lvl="1" marL="0" rtl="0" algn="ctr">
              <a:spcBef>
                <a:spcPts val="0"/>
              </a:spcBef>
              <a:buNone/>
              <a:defRPr/>
            </a:lvl2pPr>
            <a:lvl3pPr indent="0" lvl="2" marL="0" rtl="0" algn="ctr">
              <a:spcBef>
                <a:spcPts val="0"/>
              </a:spcBef>
              <a:buNone/>
              <a:defRPr/>
            </a:lvl3pPr>
            <a:lvl4pPr indent="0" lvl="3" marL="0" rtl="0" algn="ctr">
              <a:spcBef>
                <a:spcPts val="0"/>
              </a:spcBef>
              <a:buNone/>
              <a:defRPr/>
            </a:lvl4pPr>
            <a:lvl5pPr indent="0" lvl="4" marL="0" rtl="0" algn="ctr">
              <a:spcBef>
                <a:spcPts val="0"/>
              </a:spcBef>
              <a:buNone/>
              <a:defRPr/>
            </a:lvl5pPr>
            <a:lvl6pPr indent="0" lvl="5" marL="0" rtl="0" algn="ctr">
              <a:spcBef>
                <a:spcPts val="0"/>
              </a:spcBef>
              <a:buNone/>
              <a:defRPr/>
            </a:lvl6pPr>
            <a:lvl7pPr indent="0" lvl="6" marL="0" rtl="0" algn="ctr">
              <a:spcBef>
                <a:spcPts val="0"/>
              </a:spcBef>
              <a:buNone/>
              <a:defRPr/>
            </a:lvl7pPr>
            <a:lvl8pPr indent="0" lvl="7" marL="0" rtl="0" algn="ctr">
              <a:spcBef>
                <a:spcPts val="0"/>
              </a:spcBef>
              <a:buNone/>
              <a:defRPr/>
            </a:lvl8pPr>
            <a:lvl9pPr indent="0" lvl="8" marL="0" rtl="0" algn="ctr">
              <a:spcBef>
                <a:spcPts val="0"/>
              </a:spcBef>
              <a:buNone/>
              <a:defRPr/>
            </a:lvl9pPr>
          </a:lstStyle>
          <a:p>
            <a:pPr indent="0" lvl="0" marL="0" rtl="0" algn="ctr">
              <a:spcBef>
                <a:spcPts val="0"/>
              </a:spcBef>
              <a:spcAft>
                <a:spcPts val="0"/>
              </a:spcAft>
              <a:buNone/>
            </a:pPr>
            <a:fld id="{00000000-1234-1234-1234-123412341234}" type="slidenum">
              <a:rPr lang="en-CA"/>
              <a:t>‹#›</a:t>
            </a:fld>
            <a:endParaRPr/>
          </a:p>
        </p:txBody>
      </p:sp>
      <p:sp>
        <p:nvSpPr>
          <p:cNvPr id="78" name="Google Shape;78;g2705da10941_0_147"/>
          <p:cNvSpPr txBox="1"/>
          <p:nvPr>
            <p:ph idx="2" type="body"/>
          </p:nvPr>
        </p:nvSpPr>
        <p:spPr>
          <a:xfrm>
            <a:off x="304800" y="381000"/>
            <a:ext cx="7772400" cy="4942800"/>
          </a:xfrm>
          <a:prstGeom prst="rect">
            <a:avLst/>
          </a:prstGeom>
          <a:noFill/>
          <a:ln>
            <a:noFill/>
          </a:ln>
        </p:spPr>
        <p:txBody>
          <a:bodyPr anchorCtr="0" anchor="t" bIns="45700" lIns="91425" spcFirstLastPara="1" rIns="91425" wrap="square" tIns="45700">
            <a:normAutofit/>
          </a:bodyPr>
          <a:lstStyle>
            <a:lvl1pPr indent="-342900" lvl="0" marL="457200" rtl="0" algn="l">
              <a:spcBef>
                <a:spcPts val="360"/>
              </a:spcBef>
              <a:spcAft>
                <a:spcPts val="0"/>
              </a:spcAft>
              <a:buSzPts val="1800"/>
              <a:buChar char="●"/>
              <a:defRPr/>
            </a:lvl1pPr>
            <a:lvl2pPr indent="-342900" lvl="1" marL="914400" rtl="0" algn="l">
              <a:spcBef>
                <a:spcPts val="1200"/>
              </a:spcBef>
              <a:spcAft>
                <a:spcPts val="0"/>
              </a:spcAft>
              <a:buSzPts val="1800"/>
              <a:buChar char="○"/>
              <a:defRPr/>
            </a:lvl2pPr>
            <a:lvl3pPr indent="-342900" lvl="2" marL="1371600" rtl="0" algn="l">
              <a:spcBef>
                <a:spcPts val="1200"/>
              </a:spcBef>
              <a:spcAft>
                <a:spcPts val="0"/>
              </a:spcAft>
              <a:buSzPts val="1800"/>
              <a:buChar char="■"/>
              <a:defRPr/>
            </a:lvl3pPr>
            <a:lvl4pPr indent="-342900" lvl="3" marL="1828800" rtl="0" algn="l">
              <a:spcBef>
                <a:spcPts val="1200"/>
              </a:spcBef>
              <a:spcAft>
                <a:spcPts val="0"/>
              </a:spcAft>
              <a:buSzPts val="1800"/>
              <a:buChar char="●"/>
              <a:defRPr/>
            </a:lvl4pPr>
            <a:lvl5pPr indent="-342900" lvl="4" marL="2286000" rtl="0" algn="l">
              <a:spcBef>
                <a:spcPts val="1200"/>
              </a:spcBef>
              <a:spcAft>
                <a:spcPts val="0"/>
              </a:spcAft>
              <a:buSzPts val="1800"/>
              <a:buChar char="○"/>
              <a:defRPr/>
            </a:lvl5pPr>
            <a:lvl6pPr indent="-342900" lvl="5" marL="2743200" rtl="0" algn="l">
              <a:spcBef>
                <a:spcPts val="1200"/>
              </a:spcBef>
              <a:spcAft>
                <a:spcPts val="0"/>
              </a:spcAft>
              <a:buSzPts val="1800"/>
              <a:buChar char="■"/>
              <a:defRPr/>
            </a:lvl6pPr>
            <a:lvl7pPr indent="-342900" lvl="6" marL="3200400" rtl="0" algn="l">
              <a:spcBef>
                <a:spcPts val="1200"/>
              </a:spcBef>
              <a:spcAft>
                <a:spcPts val="0"/>
              </a:spcAft>
              <a:buSzPts val="1800"/>
              <a:buChar char="●"/>
              <a:defRPr/>
            </a:lvl7pPr>
            <a:lvl8pPr indent="-342900" lvl="7" marL="3657600" rtl="0" algn="l">
              <a:spcBef>
                <a:spcPts val="1200"/>
              </a:spcBef>
              <a:spcAft>
                <a:spcPts val="0"/>
              </a:spcAft>
              <a:buSzPts val="1800"/>
              <a:buChar char="○"/>
              <a:defRPr/>
            </a:lvl8pPr>
            <a:lvl9pPr indent="-342900" lvl="8" marL="4114800" rtl="0" algn="l">
              <a:spcBef>
                <a:spcPts val="1200"/>
              </a:spcBef>
              <a:spcAft>
                <a:spcPts val="1200"/>
              </a:spcAft>
              <a:buSzPts val="1800"/>
              <a:buChar char="■"/>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79" name="Shape 79"/>
        <p:cNvGrpSpPr/>
        <p:nvPr/>
      </p:nvGrpSpPr>
      <p:grpSpPr>
        <a:xfrm>
          <a:off x="0" y="0"/>
          <a:ext cx="0" cy="0"/>
          <a:chOff x="0" y="0"/>
          <a:chExt cx="0" cy="0"/>
        </a:xfrm>
      </p:grpSpPr>
      <p:sp>
        <p:nvSpPr>
          <p:cNvPr id="80" name="Google Shape;80;g2705da10941_0_154"/>
          <p:cNvSpPr txBox="1"/>
          <p:nvPr>
            <p:ph type="title"/>
          </p:nvPr>
        </p:nvSpPr>
        <p:spPr>
          <a:xfrm>
            <a:off x="457200" y="274638"/>
            <a:ext cx="7620000" cy="11430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Clr>
                <a:schemeClr val="dk2"/>
              </a:buClr>
              <a:buSzPts val="18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p:txBody>
      </p:sp>
      <p:sp>
        <p:nvSpPr>
          <p:cNvPr id="81" name="Google Shape;81;g2705da10941_0_154"/>
          <p:cNvSpPr txBox="1"/>
          <p:nvPr>
            <p:ph idx="1" type="body"/>
          </p:nvPr>
        </p:nvSpPr>
        <p:spPr>
          <a:xfrm>
            <a:off x="457200" y="1536192"/>
            <a:ext cx="3657600" cy="4590300"/>
          </a:xfrm>
          <a:prstGeom prst="rect">
            <a:avLst/>
          </a:prstGeom>
          <a:noFill/>
          <a:ln>
            <a:noFill/>
          </a:ln>
        </p:spPr>
        <p:txBody>
          <a:bodyPr anchorCtr="0" anchor="t" bIns="45700" lIns="91425" spcFirstLastPara="1" rIns="91425" wrap="square" tIns="45700">
            <a:normAutofit/>
          </a:bodyPr>
          <a:lstStyle>
            <a:lvl1pPr indent="-406400" lvl="0" marL="457200" rtl="0" algn="l">
              <a:spcBef>
                <a:spcPts val="560"/>
              </a:spcBef>
              <a:spcAft>
                <a:spcPts val="0"/>
              </a:spcAft>
              <a:buSzPts val="2800"/>
              <a:buChar char="●"/>
              <a:defRPr sz="2800"/>
            </a:lvl1pPr>
            <a:lvl2pPr indent="-381000" lvl="1" marL="914400" rtl="0" algn="l">
              <a:spcBef>
                <a:spcPts val="1200"/>
              </a:spcBef>
              <a:spcAft>
                <a:spcPts val="0"/>
              </a:spcAft>
              <a:buSzPts val="2400"/>
              <a:buChar char="○"/>
              <a:defRPr sz="2400"/>
            </a:lvl2pPr>
            <a:lvl3pPr indent="-355600" lvl="2" marL="1371600" rtl="0" algn="l">
              <a:spcBef>
                <a:spcPts val="1200"/>
              </a:spcBef>
              <a:spcAft>
                <a:spcPts val="0"/>
              </a:spcAft>
              <a:buSzPts val="2000"/>
              <a:buChar char="■"/>
              <a:defRPr sz="2000"/>
            </a:lvl3pPr>
            <a:lvl4pPr indent="-342900" lvl="3" marL="1828800" rtl="0" algn="l">
              <a:spcBef>
                <a:spcPts val="1200"/>
              </a:spcBef>
              <a:spcAft>
                <a:spcPts val="0"/>
              </a:spcAft>
              <a:buSzPts val="1800"/>
              <a:buChar char="●"/>
              <a:defRPr sz="1800"/>
            </a:lvl4pPr>
            <a:lvl5pPr indent="-342900" lvl="4" marL="2286000" rtl="0" algn="l">
              <a:spcBef>
                <a:spcPts val="1200"/>
              </a:spcBef>
              <a:spcAft>
                <a:spcPts val="0"/>
              </a:spcAft>
              <a:buSzPts val="1800"/>
              <a:buChar char="○"/>
              <a:defRPr sz="1800"/>
            </a:lvl5pPr>
            <a:lvl6pPr indent="-342900" lvl="5" marL="2743200" rtl="0" algn="l">
              <a:spcBef>
                <a:spcPts val="1200"/>
              </a:spcBef>
              <a:spcAft>
                <a:spcPts val="0"/>
              </a:spcAft>
              <a:buSzPts val="1800"/>
              <a:buChar char="■"/>
              <a:defRPr sz="1800"/>
            </a:lvl6pPr>
            <a:lvl7pPr indent="-342900" lvl="6" marL="3200400" rtl="0" algn="l">
              <a:spcBef>
                <a:spcPts val="1200"/>
              </a:spcBef>
              <a:spcAft>
                <a:spcPts val="0"/>
              </a:spcAft>
              <a:buSzPts val="1800"/>
              <a:buChar char="●"/>
              <a:defRPr sz="1800"/>
            </a:lvl7pPr>
            <a:lvl8pPr indent="-342900" lvl="7" marL="3657600" rtl="0" algn="l">
              <a:spcBef>
                <a:spcPts val="1200"/>
              </a:spcBef>
              <a:spcAft>
                <a:spcPts val="0"/>
              </a:spcAft>
              <a:buSzPts val="1800"/>
              <a:buChar char="○"/>
              <a:defRPr sz="1800"/>
            </a:lvl8pPr>
            <a:lvl9pPr indent="-342900" lvl="8" marL="4114800" rtl="0" algn="l">
              <a:spcBef>
                <a:spcPts val="1200"/>
              </a:spcBef>
              <a:spcAft>
                <a:spcPts val="1200"/>
              </a:spcAft>
              <a:buSzPts val="1800"/>
              <a:buChar char="■"/>
              <a:defRPr sz="1800"/>
            </a:lvl9pPr>
          </a:lstStyle>
          <a:p/>
        </p:txBody>
      </p:sp>
      <p:sp>
        <p:nvSpPr>
          <p:cNvPr id="82" name="Google Shape;82;g2705da10941_0_154"/>
          <p:cNvSpPr txBox="1"/>
          <p:nvPr>
            <p:ph idx="2" type="body"/>
          </p:nvPr>
        </p:nvSpPr>
        <p:spPr>
          <a:xfrm>
            <a:off x="4419600" y="1536192"/>
            <a:ext cx="3657600" cy="4590300"/>
          </a:xfrm>
          <a:prstGeom prst="rect">
            <a:avLst/>
          </a:prstGeom>
          <a:noFill/>
          <a:ln>
            <a:noFill/>
          </a:ln>
        </p:spPr>
        <p:txBody>
          <a:bodyPr anchorCtr="0" anchor="t" bIns="45700" lIns="91425" spcFirstLastPara="1" rIns="91425" wrap="square" tIns="45700">
            <a:normAutofit/>
          </a:bodyPr>
          <a:lstStyle>
            <a:lvl1pPr indent="-406400" lvl="0" marL="457200" rtl="0" algn="l">
              <a:spcBef>
                <a:spcPts val="560"/>
              </a:spcBef>
              <a:spcAft>
                <a:spcPts val="0"/>
              </a:spcAft>
              <a:buSzPts val="2800"/>
              <a:buChar char="●"/>
              <a:defRPr sz="2800"/>
            </a:lvl1pPr>
            <a:lvl2pPr indent="-381000" lvl="1" marL="914400" rtl="0" algn="l">
              <a:spcBef>
                <a:spcPts val="1200"/>
              </a:spcBef>
              <a:spcAft>
                <a:spcPts val="0"/>
              </a:spcAft>
              <a:buSzPts val="2400"/>
              <a:buChar char="○"/>
              <a:defRPr sz="2400"/>
            </a:lvl2pPr>
            <a:lvl3pPr indent="-355600" lvl="2" marL="1371600" rtl="0" algn="l">
              <a:spcBef>
                <a:spcPts val="1200"/>
              </a:spcBef>
              <a:spcAft>
                <a:spcPts val="0"/>
              </a:spcAft>
              <a:buSzPts val="2000"/>
              <a:buChar char="■"/>
              <a:defRPr sz="2000"/>
            </a:lvl3pPr>
            <a:lvl4pPr indent="-342900" lvl="3" marL="1828800" rtl="0" algn="l">
              <a:spcBef>
                <a:spcPts val="1200"/>
              </a:spcBef>
              <a:spcAft>
                <a:spcPts val="0"/>
              </a:spcAft>
              <a:buSzPts val="1800"/>
              <a:buChar char="●"/>
              <a:defRPr sz="1800"/>
            </a:lvl4pPr>
            <a:lvl5pPr indent="-342900" lvl="4" marL="2286000" rtl="0" algn="l">
              <a:spcBef>
                <a:spcPts val="1200"/>
              </a:spcBef>
              <a:spcAft>
                <a:spcPts val="0"/>
              </a:spcAft>
              <a:buSzPts val="1800"/>
              <a:buChar char="○"/>
              <a:defRPr sz="1800"/>
            </a:lvl5pPr>
            <a:lvl6pPr indent="-342900" lvl="5" marL="2743200" rtl="0" algn="l">
              <a:spcBef>
                <a:spcPts val="1200"/>
              </a:spcBef>
              <a:spcAft>
                <a:spcPts val="0"/>
              </a:spcAft>
              <a:buSzPts val="1800"/>
              <a:buChar char="■"/>
              <a:defRPr sz="1800"/>
            </a:lvl6pPr>
            <a:lvl7pPr indent="-342900" lvl="6" marL="3200400" rtl="0" algn="l">
              <a:spcBef>
                <a:spcPts val="1200"/>
              </a:spcBef>
              <a:spcAft>
                <a:spcPts val="0"/>
              </a:spcAft>
              <a:buSzPts val="1800"/>
              <a:buChar char="●"/>
              <a:defRPr sz="1800"/>
            </a:lvl7pPr>
            <a:lvl8pPr indent="-342900" lvl="7" marL="3657600" rtl="0" algn="l">
              <a:spcBef>
                <a:spcPts val="1200"/>
              </a:spcBef>
              <a:spcAft>
                <a:spcPts val="0"/>
              </a:spcAft>
              <a:buSzPts val="1800"/>
              <a:buChar char="○"/>
              <a:defRPr sz="1800"/>
            </a:lvl8pPr>
            <a:lvl9pPr indent="-342900" lvl="8" marL="4114800" rtl="0" algn="l">
              <a:spcBef>
                <a:spcPts val="1200"/>
              </a:spcBef>
              <a:spcAft>
                <a:spcPts val="1200"/>
              </a:spcAft>
              <a:buSzPts val="1800"/>
              <a:buChar char="■"/>
              <a:defRPr sz="1800"/>
            </a:lvl9pPr>
          </a:lstStyle>
          <a:p/>
        </p:txBody>
      </p:sp>
      <p:sp>
        <p:nvSpPr>
          <p:cNvPr id="83" name="Google Shape;83;g2705da10941_0_154"/>
          <p:cNvSpPr txBox="1"/>
          <p:nvPr>
            <p:ph idx="10" type="dt"/>
          </p:nvPr>
        </p:nvSpPr>
        <p:spPr>
          <a:xfrm rot="-5400000">
            <a:off x="7551321" y="1645950"/>
            <a:ext cx="2438400" cy="3657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84" name="Google Shape;84;g2705da10941_0_154"/>
          <p:cNvSpPr txBox="1"/>
          <p:nvPr>
            <p:ph idx="11" type="ftr"/>
          </p:nvPr>
        </p:nvSpPr>
        <p:spPr>
          <a:xfrm rot="-5400000">
            <a:off x="7586871" y="4048781"/>
            <a:ext cx="2367300" cy="365700"/>
          </a:xfrm>
          <a:prstGeom prst="rect">
            <a:avLst/>
          </a:prstGeom>
          <a:noFill/>
          <a:ln>
            <a:noFill/>
          </a:ln>
        </p:spPr>
        <p:txBody>
          <a:bodyPr anchorCtr="0" anchor="ctr" bIns="45700" lIns="91425" spcFirstLastPara="1" rIns="91425" wrap="square" tIns="45700">
            <a:noAutofit/>
          </a:bodyPr>
          <a:lstStyle>
            <a:lvl1pPr lvl="0" rtl="0" algn="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85" name="Google Shape;85;g2705da10941_0_154"/>
          <p:cNvSpPr/>
          <p:nvPr>
            <p:ph idx="12" type="sldNum"/>
          </p:nvPr>
        </p:nvSpPr>
        <p:spPr>
          <a:xfrm>
            <a:off x="8531788" y="5648960"/>
            <a:ext cx="548700" cy="396300"/>
          </a:xfrm>
          <a:prstGeom prst="bracketPair">
            <a:avLst/>
          </a:prstGeom>
          <a:noFill/>
          <a:ln cap="flat" cmpd="sng" w="19050">
            <a:solidFill>
              <a:srgbClr val="FFFFFF"/>
            </a:solidFill>
            <a:prstDash val="solid"/>
            <a:round/>
            <a:headEnd len="sm" w="sm" type="none"/>
            <a:tailEnd len="sm" w="sm" type="none"/>
          </a:ln>
        </p:spPr>
        <p:txBody>
          <a:bodyPr anchorCtr="0" anchor="ctr" bIns="0" lIns="0" spcFirstLastPara="1" rIns="0" wrap="square" tIns="0">
            <a:normAutofit/>
          </a:bodyPr>
          <a:lstStyle>
            <a:lvl1pPr indent="0" lvl="0" marL="0" rtl="0" algn="ctr">
              <a:spcBef>
                <a:spcPts val="0"/>
              </a:spcBef>
              <a:buNone/>
              <a:defRPr/>
            </a:lvl1pPr>
            <a:lvl2pPr indent="0" lvl="1" marL="0" rtl="0" algn="ctr">
              <a:spcBef>
                <a:spcPts val="0"/>
              </a:spcBef>
              <a:buNone/>
              <a:defRPr/>
            </a:lvl2pPr>
            <a:lvl3pPr indent="0" lvl="2" marL="0" rtl="0" algn="ctr">
              <a:spcBef>
                <a:spcPts val="0"/>
              </a:spcBef>
              <a:buNone/>
              <a:defRPr/>
            </a:lvl3pPr>
            <a:lvl4pPr indent="0" lvl="3" marL="0" rtl="0" algn="ctr">
              <a:spcBef>
                <a:spcPts val="0"/>
              </a:spcBef>
              <a:buNone/>
              <a:defRPr/>
            </a:lvl4pPr>
            <a:lvl5pPr indent="0" lvl="4" marL="0" rtl="0" algn="ctr">
              <a:spcBef>
                <a:spcPts val="0"/>
              </a:spcBef>
              <a:buNone/>
              <a:defRPr/>
            </a:lvl5pPr>
            <a:lvl6pPr indent="0" lvl="5" marL="0" rtl="0" algn="ctr">
              <a:spcBef>
                <a:spcPts val="0"/>
              </a:spcBef>
              <a:buNone/>
              <a:defRPr/>
            </a:lvl6pPr>
            <a:lvl7pPr indent="0" lvl="6" marL="0" rtl="0" algn="ctr">
              <a:spcBef>
                <a:spcPts val="0"/>
              </a:spcBef>
              <a:buNone/>
              <a:defRPr/>
            </a:lvl7pPr>
            <a:lvl8pPr indent="0" lvl="7" marL="0" rtl="0" algn="ctr">
              <a:spcBef>
                <a:spcPts val="0"/>
              </a:spcBef>
              <a:buNone/>
              <a:defRPr/>
            </a:lvl8pPr>
            <a:lvl9pPr indent="0" lvl="8" marL="0" rtl="0" algn="ctr">
              <a:spcBef>
                <a:spcPts val="0"/>
              </a:spcBef>
              <a:buNone/>
              <a:defRPr/>
            </a:lvl9pPr>
          </a:lstStyle>
          <a:p>
            <a:pPr indent="0" lvl="0" marL="0" rtl="0" algn="ct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SECTION_HEADER_1">
    <p:spTree>
      <p:nvGrpSpPr>
        <p:cNvPr id="86" name="Shape 86"/>
        <p:cNvGrpSpPr/>
        <p:nvPr/>
      </p:nvGrpSpPr>
      <p:grpSpPr>
        <a:xfrm>
          <a:off x="0" y="0"/>
          <a:ext cx="0" cy="0"/>
          <a:chOff x="0" y="0"/>
          <a:chExt cx="0" cy="0"/>
        </a:xfrm>
      </p:grpSpPr>
      <p:sp>
        <p:nvSpPr>
          <p:cNvPr id="87" name="Google Shape;87;g2705da10941_0_161"/>
          <p:cNvSpPr txBox="1"/>
          <p:nvPr>
            <p:ph type="title"/>
          </p:nvPr>
        </p:nvSpPr>
        <p:spPr>
          <a:xfrm>
            <a:off x="722313" y="5486400"/>
            <a:ext cx="7659600" cy="1168500"/>
          </a:xfrm>
          <a:prstGeom prst="rect">
            <a:avLst/>
          </a:prstGeom>
          <a:noFill/>
          <a:ln>
            <a:noFill/>
          </a:ln>
        </p:spPr>
        <p:txBody>
          <a:bodyPr anchorCtr="0" anchor="t" bIns="45700" lIns="91425" spcFirstLastPara="1" rIns="91425" wrap="square" tIns="45700">
            <a:noAutofit/>
          </a:bodyPr>
          <a:lstStyle>
            <a:lvl1pPr lvl="0" rtl="0" algn="l">
              <a:spcBef>
                <a:spcPts val="0"/>
              </a:spcBef>
              <a:spcAft>
                <a:spcPts val="0"/>
              </a:spcAft>
              <a:buClr>
                <a:schemeClr val="dk2"/>
              </a:buClr>
              <a:buSzPts val="3600"/>
              <a:buFont typeface="Cambria"/>
              <a:buNone/>
              <a:defRPr b="0" sz="3600" cap="none"/>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p:txBody>
      </p:sp>
      <p:sp>
        <p:nvSpPr>
          <p:cNvPr id="88" name="Google Shape;88;g2705da10941_0_161"/>
          <p:cNvSpPr txBox="1"/>
          <p:nvPr>
            <p:ph idx="1" type="body"/>
          </p:nvPr>
        </p:nvSpPr>
        <p:spPr>
          <a:xfrm>
            <a:off x="722313" y="3852863"/>
            <a:ext cx="6135600" cy="1633500"/>
          </a:xfrm>
          <a:prstGeom prst="rect">
            <a:avLst/>
          </a:prstGeom>
          <a:noFill/>
          <a:ln>
            <a:noFill/>
          </a:ln>
        </p:spPr>
        <p:txBody>
          <a:bodyPr anchorCtr="0" anchor="b" bIns="45700" lIns="91425" spcFirstLastPara="1" rIns="91425" wrap="square" tIns="45700">
            <a:normAutofit/>
          </a:bodyPr>
          <a:lstStyle>
            <a:lvl1pPr indent="-228600" lvl="0" marL="457200" rtl="0" algn="l">
              <a:spcBef>
                <a:spcPts val="400"/>
              </a:spcBef>
              <a:spcAft>
                <a:spcPts val="0"/>
              </a:spcAft>
              <a:buSzPts val="2000"/>
              <a:buNone/>
              <a:defRPr sz="2000">
                <a:solidFill>
                  <a:srgbClr val="8C8B8A"/>
                </a:solidFill>
              </a:defRPr>
            </a:lvl1pPr>
            <a:lvl2pPr indent="-228600" lvl="1" marL="914400" rtl="0" algn="l">
              <a:spcBef>
                <a:spcPts val="1200"/>
              </a:spcBef>
              <a:spcAft>
                <a:spcPts val="0"/>
              </a:spcAft>
              <a:buSzPts val="1800"/>
              <a:buNone/>
              <a:defRPr sz="1800">
                <a:solidFill>
                  <a:srgbClr val="8C8B8A"/>
                </a:solidFill>
              </a:defRPr>
            </a:lvl2pPr>
            <a:lvl3pPr indent="-228600" lvl="2" marL="1371600" rtl="0" algn="l">
              <a:spcBef>
                <a:spcPts val="1200"/>
              </a:spcBef>
              <a:spcAft>
                <a:spcPts val="0"/>
              </a:spcAft>
              <a:buSzPts val="1600"/>
              <a:buNone/>
              <a:defRPr sz="1600">
                <a:solidFill>
                  <a:srgbClr val="8C8B8A"/>
                </a:solidFill>
              </a:defRPr>
            </a:lvl3pPr>
            <a:lvl4pPr indent="-228600" lvl="3" marL="1828800" rtl="0" algn="l">
              <a:spcBef>
                <a:spcPts val="1200"/>
              </a:spcBef>
              <a:spcAft>
                <a:spcPts val="0"/>
              </a:spcAft>
              <a:buSzPts val="1400"/>
              <a:buNone/>
              <a:defRPr sz="1400">
                <a:solidFill>
                  <a:srgbClr val="8C8B8A"/>
                </a:solidFill>
              </a:defRPr>
            </a:lvl4pPr>
            <a:lvl5pPr indent="-228600" lvl="4" marL="2286000" rtl="0" algn="l">
              <a:spcBef>
                <a:spcPts val="1200"/>
              </a:spcBef>
              <a:spcAft>
                <a:spcPts val="0"/>
              </a:spcAft>
              <a:buSzPts val="1400"/>
              <a:buNone/>
              <a:defRPr sz="1400">
                <a:solidFill>
                  <a:srgbClr val="8C8B8A"/>
                </a:solidFill>
              </a:defRPr>
            </a:lvl5pPr>
            <a:lvl6pPr indent="-228600" lvl="5" marL="2743200" rtl="0" algn="l">
              <a:spcBef>
                <a:spcPts val="1200"/>
              </a:spcBef>
              <a:spcAft>
                <a:spcPts val="0"/>
              </a:spcAft>
              <a:buSzPts val="1400"/>
              <a:buNone/>
              <a:defRPr sz="1400">
                <a:solidFill>
                  <a:srgbClr val="8C8B8A"/>
                </a:solidFill>
              </a:defRPr>
            </a:lvl6pPr>
            <a:lvl7pPr indent="-228600" lvl="6" marL="3200400" rtl="0" algn="l">
              <a:spcBef>
                <a:spcPts val="1200"/>
              </a:spcBef>
              <a:spcAft>
                <a:spcPts val="0"/>
              </a:spcAft>
              <a:buSzPts val="1400"/>
              <a:buNone/>
              <a:defRPr sz="1400">
                <a:solidFill>
                  <a:srgbClr val="8C8B8A"/>
                </a:solidFill>
              </a:defRPr>
            </a:lvl7pPr>
            <a:lvl8pPr indent="-228600" lvl="7" marL="3657600" rtl="0" algn="l">
              <a:spcBef>
                <a:spcPts val="1200"/>
              </a:spcBef>
              <a:spcAft>
                <a:spcPts val="0"/>
              </a:spcAft>
              <a:buSzPts val="1400"/>
              <a:buNone/>
              <a:defRPr sz="1400">
                <a:solidFill>
                  <a:srgbClr val="8C8B8A"/>
                </a:solidFill>
              </a:defRPr>
            </a:lvl8pPr>
            <a:lvl9pPr indent="-228600" lvl="8" marL="4114800" rtl="0" algn="l">
              <a:spcBef>
                <a:spcPts val="1200"/>
              </a:spcBef>
              <a:spcAft>
                <a:spcPts val="1200"/>
              </a:spcAft>
              <a:buSzPts val="1400"/>
              <a:buNone/>
              <a:defRPr sz="1400">
                <a:solidFill>
                  <a:srgbClr val="8C8B8A"/>
                </a:solidFill>
              </a:defRPr>
            </a:lvl9pPr>
          </a:lstStyle>
          <a:p/>
        </p:txBody>
      </p:sp>
      <p:sp>
        <p:nvSpPr>
          <p:cNvPr id="89" name="Google Shape;89;g2705da10941_0_161"/>
          <p:cNvSpPr txBox="1"/>
          <p:nvPr>
            <p:ph idx="10" type="dt"/>
          </p:nvPr>
        </p:nvSpPr>
        <p:spPr>
          <a:xfrm rot="-5400000">
            <a:off x="7551321" y="1645950"/>
            <a:ext cx="2438400" cy="3657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90" name="Google Shape;90;g2705da10941_0_161"/>
          <p:cNvSpPr txBox="1"/>
          <p:nvPr>
            <p:ph idx="11" type="ftr"/>
          </p:nvPr>
        </p:nvSpPr>
        <p:spPr>
          <a:xfrm rot="-5400000">
            <a:off x="7586871" y="4048781"/>
            <a:ext cx="2367300" cy="365700"/>
          </a:xfrm>
          <a:prstGeom prst="rect">
            <a:avLst/>
          </a:prstGeom>
          <a:noFill/>
          <a:ln>
            <a:noFill/>
          </a:ln>
        </p:spPr>
        <p:txBody>
          <a:bodyPr anchorCtr="0" anchor="ctr" bIns="45700" lIns="91425" spcFirstLastPara="1" rIns="91425" wrap="square" tIns="45700">
            <a:noAutofit/>
          </a:bodyPr>
          <a:lstStyle>
            <a:lvl1pPr lvl="0" rtl="0" algn="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91" name="Google Shape;91;g2705da10941_0_161"/>
          <p:cNvSpPr/>
          <p:nvPr>
            <p:ph idx="12" type="sldNum"/>
          </p:nvPr>
        </p:nvSpPr>
        <p:spPr>
          <a:xfrm>
            <a:off x="8531788" y="5648960"/>
            <a:ext cx="548700" cy="396300"/>
          </a:xfrm>
          <a:prstGeom prst="bracketPair">
            <a:avLst/>
          </a:prstGeom>
          <a:noFill/>
          <a:ln cap="flat" cmpd="sng" w="19050">
            <a:solidFill>
              <a:srgbClr val="FFFFFF"/>
            </a:solidFill>
            <a:prstDash val="solid"/>
            <a:round/>
            <a:headEnd len="sm" w="sm" type="none"/>
            <a:tailEnd len="sm" w="sm" type="none"/>
          </a:ln>
        </p:spPr>
        <p:txBody>
          <a:bodyPr anchorCtr="0" anchor="ctr" bIns="0" lIns="0" spcFirstLastPara="1" rIns="0" wrap="square" tIns="0">
            <a:normAutofit/>
          </a:bodyPr>
          <a:lstStyle>
            <a:lvl1pPr indent="0" lvl="0" marL="0" rtl="0" algn="ctr">
              <a:spcBef>
                <a:spcPts val="0"/>
              </a:spcBef>
              <a:buNone/>
              <a:defRPr/>
            </a:lvl1pPr>
            <a:lvl2pPr indent="0" lvl="1" marL="0" rtl="0" algn="ctr">
              <a:spcBef>
                <a:spcPts val="0"/>
              </a:spcBef>
              <a:buNone/>
              <a:defRPr/>
            </a:lvl2pPr>
            <a:lvl3pPr indent="0" lvl="2" marL="0" rtl="0" algn="ctr">
              <a:spcBef>
                <a:spcPts val="0"/>
              </a:spcBef>
              <a:buNone/>
              <a:defRPr/>
            </a:lvl3pPr>
            <a:lvl4pPr indent="0" lvl="3" marL="0" rtl="0" algn="ctr">
              <a:spcBef>
                <a:spcPts val="0"/>
              </a:spcBef>
              <a:buNone/>
              <a:defRPr/>
            </a:lvl4pPr>
            <a:lvl5pPr indent="0" lvl="4" marL="0" rtl="0" algn="ctr">
              <a:spcBef>
                <a:spcPts val="0"/>
              </a:spcBef>
              <a:buNone/>
              <a:defRPr/>
            </a:lvl5pPr>
            <a:lvl6pPr indent="0" lvl="5" marL="0" rtl="0" algn="ctr">
              <a:spcBef>
                <a:spcPts val="0"/>
              </a:spcBef>
              <a:buNone/>
              <a:defRPr/>
            </a:lvl6pPr>
            <a:lvl7pPr indent="0" lvl="6" marL="0" rtl="0" algn="ctr">
              <a:spcBef>
                <a:spcPts val="0"/>
              </a:spcBef>
              <a:buNone/>
              <a:defRPr/>
            </a:lvl7pPr>
            <a:lvl8pPr indent="0" lvl="7" marL="0" rtl="0" algn="ctr">
              <a:spcBef>
                <a:spcPts val="0"/>
              </a:spcBef>
              <a:buNone/>
              <a:defRPr/>
            </a:lvl8pPr>
            <a:lvl9pPr indent="0" lvl="8" marL="0" rtl="0" algn="ctr">
              <a:spcBef>
                <a:spcPts val="0"/>
              </a:spcBef>
              <a:buNone/>
              <a:defRPr/>
            </a:lvl9pPr>
          </a:lstStyle>
          <a:p>
            <a:pPr indent="0" lvl="0" marL="0" rtl="0" algn="ct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92" name="Shape 92"/>
        <p:cNvGrpSpPr/>
        <p:nvPr/>
      </p:nvGrpSpPr>
      <p:grpSpPr>
        <a:xfrm>
          <a:off x="0" y="0"/>
          <a:ext cx="0" cy="0"/>
          <a:chOff x="0" y="0"/>
          <a:chExt cx="0" cy="0"/>
        </a:xfrm>
      </p:grpSpPr>
      <p:sp>
        <p:nvSpPr>
          <p:cNvPr id="93" name="Google Shape;93;g2705da10941_0_167"/>
          <p:cNvSpPr txBox="1"/>
          <p:nvPr>
            <p:ph type="title"/>
          </p:nvPr>
        </p:nvSpPr>
        <p:spPr>
          <a:xfrm>
            <a:off x="457200" y="274638"/>
            <a:ext cx="7620000" cy="11430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Clr>
                <a:schemeClr val="dk2"/>
              </a:buClr>
              <a:buSzPts val="4600"/>
              <a:buFont typeface="Cambria"/>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p:txBody>
      </p:sp>
      <p:sp>
        <p:nvSpPr>
          <p:cNvPr id="94" name="Google Shape;94;g2705da10941_0_167"/>
          <p:cNvSpPr txBox="1"/>
          <p:nvPr>
            <p:ph idx="1" type="body"/>
          </p:nvPr>
        </p:nvSpPr>
        <p:spPr>
          <a:xfrm>
            <a:off x="457200" y="1535113"/>
            <a:ext cx="3657600" cy="639900"/>
          </a:xfrm>
          <a:prstGeom prst="rect">
            <a:avLst/>
          </a:prstGeom>
          <a:noFill/>
          <a:ln>
            <a:noFill/>
          </a:ln>
        </p:spPr>
        <p:txBody>
          <a:bodyPr anchorCtr="0" anchor="b" bIns="45700" lIns="91425" spcFirstLastPara="1" rIns="91425" wrap="square" tIns="45700">
            <a:noAutofit/>
          </a:bodyPr>
          <a:lstStyle>
            <a:lvl1pPr indent="-228600" lvl="0" marL="457200" rtl="0" algn="ctr">
              <a:spcBef>
                <a:spcPts val="400"/>
              </a:spcBef>
              <a:spcAft>
                <a:spcPts val="0"/>
              </a:spcAft>
              <a:buSzPts val="2000"/>
              <a:buNone/>
              <a:defRPr b="1" sz="2000">
                <a:solidFill>
                  <a:schemeClr val="dk2"/>
                </a:solidFill>
              </a:defRPr>
            </a:lvl1pPr>
            <a:lvl2pPr indent="-228600" lvl="1" marL="914400" rtl="0" algn="l">
              <a:spcBef>
                <a:spcPts val="1200"/>
              </a:spcBef>
              <a:spcAft>
                <a:spcPts val="0"/>
              </a:spcAft>
              <a:buSzPts val="2000"/>
              <a:buNone/>
              <a:defRPr b="1" sz="2000"/>
            </a:lvl2pPr>
            <a:lvl3pPr indent="-228600" lvl="2" marL="1371600" rtl="0" algn="l">
              <a:spcBef>
                <a:spcPts val="1200"/>
              </a:spcBef>
              <a:spcAft>
                <a:spcPts val="0"/>
              </a:spcAft>
              <a:buSzPts val="1800"/>
              <a:buNone/>
              <a:defRPr b="1" sz="1800"/>
            </a:lvl3pPr>
            <a:lvl4pPr indent="-228600" lvl="3" marL="1828800" rtl="0" algn="l">
              <a:spcBef>
                <a:spcPts val="1200"/>
              </a:spcBef>
              <a:spcAft>
                <a:spcPts val="0"/>
              </a:spcAft>
              <a:buSzPts val="1600"/>
              <a:buNone/>
              <a:defRPr b="1" sz="1600"/>
            </a:lvl4pPr>
            <a:lvl5pPr indent="-228600" lvl="4" marL="2286000" rtl="0" algn="l">
              <a:spcBef>
                <a:spcPts val="1200"/>
              </a:spcBef>
              <a:spcAft>
                <a:spcPts val="0"/>
              </a:spcAft>
              <a:buSzPts val="1600"/>
              <a:buNone/>
              <a:defRPr b="1" sz="1600"/>
            </a:lvl5pPr>
            <a:lvl6pPr indent="-228600" lvl="5" marL="2743200" rtl="0" algn="l">
              <a:spcBef>
                <a:spcPts val="1200"/>
              </a:spcBef>
              <a:spcAft>
                <a:spcPts val="0"/>
              </a:spcAft>
              <a:buSzPts val="1600"/>
              <a:buNone/>
              <a:defRPr b="1" sz="1600"/>
            </a:lvl6pPr>
            <a:lvl7pPr indent="-228600" lvl="6" marL="3200400" rtl="0" algn="l">
              <a:spcBef>
                <a:spcPts val="1200"/>
              </a:spcBef>
              <a:spcAft>
                <a:spcPts val="0"/>
              </a:spcAft>
              <a:buSzPts val="1600"/>
              <a:buNone/>
              <a:defRPr b="1" sz="1600"/>
            </a:lvl7pPr>
            <a:lvl8pPr indent="-228600" lvl="7" marL="3657600" rtl="0" algn="l">
              <a:spcBef>
                <a:spcPts val="1200"/>
              </a:spcBef>
              <a:spcAft>
                <a:spcPts val="0"/>
              </a:spcAft>
              <a:buSzPts val="1600"/>
              <a:buNone/>
              <a:defRPr b="1" sz="1600"/>
            </a:lvl8pPr>
            <a:lvl9pPr indent="-228600" lvl="8" marL="4114800" rtl="0" algn="l">
              <a:spcBef>
                <a:spcPts val="1200"/>
              </a:spcBef>
              <a:spcAft>
                <a:spcPts val="1200"/>
              </a:spcAft>
              <a:buSzPts val="1600"/>
              <a:buNone/>
              <a:defRPr b="1" sz="1600"/>
            </a:lvl9pPr>
          </a:lstStyle>
          <a:p/>
        </p:txBody>
      </p:sp>
      <p:sp>
        <p:nvSpPr>
          <p:cNvPr id="95" name="Google Shape;95;g2705da10941_0_167"/>
          <p:cNvSpPr txBox="1"/>
          <p:nvPr>
            <p:ph idx="2" type="body"/>
          </p:nvPr>
        </p:nvSpPr>
        <p:spPr>
          <a:xfrm>
            <a:off x="457200" y="2174875"/>
            <a:ext cx="3657600" cy="3951300"/>
          </a:xfrm>
          <a:prstGeom prst="rect">
            <a:avLst/>
          </a:prstGeom>
          <a:noFill/>
          <a:ln>
            <a:noFill/>
          </a:ln>
        </p:spPr>
        <p:txBody>
          <a:bodyPr anchorCtr="0" anchor="t" bIns="45700" lIns="91425" spcFirstLastPara="1" rIns="91425" wrap="square" tIns="45700">
            <a:normAutofit/>
          </a:bodyPr>
          <a:lstStyle>
            <a:lvl1pPr indent="-381000" lvl="0" marL="457200" rtl="0" algn="l">
              <a:spcBef>
                <a:spcPts val="480"/>
              </a:spcBef>
              <a:spcAft>
                <a:spcPts val="0"/>
              </a:spcAft>
              <a:buSzPts val="2400"/>
              <a:buChar char="●"/>
              <a:defRPr sz="2400"/>
            </a:lvl1pPr>
            <a:lvl2pPr indent="-355600" lvl="1" marL="914400" rtl="0" algn="l">
              <a:spcBef>
                <a:spcPts val="1200"/>
              </a:spcBef>
              <a:spcAft>
                <a:spcPts val="0"/>
              </a:spcAft>
              <a:buSzPts val="2000"/>
              <a:buChar char="○"/>
              <a:defRPr sz="2000"/>
            </a:lvl2pPr>
            <a:lvl3pPr indent="-342900" lvl="2" marL="1371600" rtl="0" algn="l">
              <a:spcBef>
                <a:spcPts val="1200"/>
              </a:spcBef>
              <a:spcAft>
                <a:spcPts val="0"/>
              </a:spcAft>
              <a:buSzPts val="1800"/>
              <a:buChar char="■"/>
              <a:defRPr sz="1800"/>
            </a:lvl3pPr>
            <a:lvl4pPr indent="-330200" lvl="3" marL="1828800" rtl="0" algn="l">
              <a:spcBef>
                <a:spcPts val="1200"/>
              </a:spcBef>
              <a:spcAft>
                <a:spcPts val="0"/>
              </a:spcAft>
              <a:buSzPts val="1600"/>
              <a:buChar char="●"/>
              <a:defRPr sz="1600"/>
            </a:lvl4pPr>
            <a:lvl5pPr indent="-330200" lvl="4" marL="2286000" rtl="0" algn="l">
              <a:spcBef>
                <a:spcPts val="1200"/>
              </a:spcBef>
              <a:spcAft>
                <a:spcPts val="0"/>
              </a:spcAft>
              <a:buSzPts val="1600"/>
              <a:buChar char="○"/>
              <a:defRPr sz="1600"/>
            </a:lvl5pPr>
            <a:lvl6pPr indent="-330200" lvl="5" marL="2743200" rtl="0" algn="l">
              <a:spcBef>
                <a:spcPts val="1200"/>
              </a:spcBef>
              <a:spcAft>
                <a:spcPts val="0"/>
              </a:spcAft>
              <a:buSzPts val="1600"/>
              <a:buChar char="■"/>
              <a:defRPr sz="1600"/>
            </a:lvl6pPr>
            <a:lvl7pPr indent="-330200" lvl="6" marL="3200400" rtl="0" algn="l">
              <a:spcBef>
                <a:spcPts val="1200"/>
              </a:spcBef>
              <a:spcAft>
                <a:spcPts val="0"/>
              </a:spcAft>
              <a:buSzPts val="1600"/>
              <a:buChar char="●"/>
              <a:defRPr sz="1600"/>
            </a:lvl7pPr>
            <a:lvl8pPr indent="-330200" lvl="7" marL="3657600" rtl="0" algn="l">
              <a:spcBef>
                <a:spcPts val="1200"/>
              </a:spcBef>
              <a:spcAft>
                <a:spcPts val="0"/>
              </a:spcAft>
              <a:buSzPts val="1600"/>
              <a:buChar char="○"/>
              <a:defRPr sz="1600"/>
            </a:lvl8pPr>
            <a:lvl9pPr indent="-330200" lvl="8" marL="4114800" rtl="0" algn="l">
              <a:spcBef>
                <a:spcPts val="1200"/>
              </a:spcBef>
              <a:spcAft>
                <a:spcPts val="1200"/>
              </a:spcAft>
              <a:buSzPts val="1600"/>
              <a:buChar char="■"/>
              <a:defRPr sz="1600"/>
            </a:lvl9pPr>
          </a:lstStyle>
          <a:p/>
        </p:txBody>
      </p:sp>
      <p:sp>
        <p:nvSpPr>
          <p:cNvPr id="96" name="Google Shape;96;g2705da10941_0_167"/>
          <p:cNvSpPr txBox="1"/>
          <p:nvPr>
            <p:ph idx="3" type="body"/>
          </p:nvPr>
        </p:nvSpPr>
        <p:spPr>
          <a:xfrm>
            <a:off x="4419600" y="1535113"/>
            <a:ext cx="3657600" cy="639900"/>
          </a:xfrm>
          <a:prstGeom prst="rect">
            <a:avLst/>
          </a:prstGeom>
          <a:noFill/>
          <a:ln>
            <a:noFill/>
          </a:ln>
        </p:spPr>
        <p:txBody>
          <a:bodyPr anchorCtr="0" anchor="b" bIns="45700" lIns="91425" spcFirstLastPara="1" rIns="91425" wrap="square" tIns="45700">
            <a:noAutofit/>
          </a:bodyPr>
          <a:lstStyle>
            <a:lvl1pPr indent="-228600" lvl="0" marL="457200" rtl="0" algn="ctr">
              <a:spcBef>
                <a:spcPts val="400"/>
              </a:spcBef>
              <a:spcAft>
                <a:spcPts val="0"/>
              </a:spcAft>
              <a:buSzPts val="2000"/>
              <a:buNone/>
              <a:defRPr b="1" sz="2000">
                <a:solidFill>
                  <a:schemeClr val="dk2"/>
                </a:solidFill>
              </a:defRPr>
            </a:lvl1pPr>
            <a:lvl2pPr indent="-228600" lvl="1" marL="914400" rtl="0" algn="l">
              <a:spcBef>
                <a:spcPts val="1200"/>
              </a:spcBef>
              <a:spcAft>
                <a:spcPts val="0"/>
              </a:spcAft>
              <a:buSzPts val="2000"/>
              <a:buNone/>
              <a:defRPr b="1" sz="2000"/>
            </a:lvl2pPr>
            <a:lvl3pPr indent="-228600" lvl="2" marL="1371600" rtl="0" algn="l">
              <a:spcBef>
                <a:spcPts val="1200"/>
              </a:spcBef>
              <a:spcAft>
                <a:spcPts val="0"/>
              </a:spcAft>
              <a:buSzPts val="1800"/>
              <a:buNone/>
              <a:defRPr b="1" sz="1800"/>
            </a:lvl3pPr>
            <a:lvl4pPr indent="-228600" lvl="3" marL="1828800" rtl="0" algn="l">
              <a:spcBef>
                <a:spcPts val="1200"/>
              </a:spcBef>
              <a:spcAft>
                <a:spcPts val="0"/>
              </a:spcAft>
              <a:buSzPts val="1600"/>
              <a:buNone/>
              <a:defRPr b="1" sz="1600"/>
            </a:lvl4pPr>
            <a:lvl5pPr indent="-228600" lvl="4" marL="2286000" rtl="0" algn="l">
              <a:spcBef>
                <a:spcPts val="1200"/>
              </a:spcBef>
              <a:spcAft>
                <a:spcPts val="0"/>
              </a:spcAft>
              <a:buSzPts val="1600"/>
              <a:buNone/>
              <a:defRPr b="1" sz="1600"/>
            </a:lvl5pPr>
            <a:lvl6pPr indent="-228600" lvl="5" marL="2743200" rtl="0" algn="l">
              <a:spcBef>
                <a:spcPts val="1200"/>
              </a:spcBef>
              <a:spcAft>
                <a:spcPts val="0"/>
              </a:spcAft>
              <a:buSzPts val="1600"/>
              <a:buNone/>
              <a:defRPr b="1" sz="1600"/>
            </a:lvl6pPr>
            <a:lvl7pPr indent="-228600" lvl="6" marL="3200400" rtl="0" algn="l">
              <a:spcBef>
                <a:spcPts val="1200"/>
              </a:spcBef>
              <a:spcAft>
                <a:spcPts val="0"/>
              </a:spcAft>
              <a:buSzPts val="1600"/>
              <a:buNone/>
              <a:defRPr b="1" sz="1600"/>
            </a:lvl7pPr>
            <a:lvl8pPr indent="-228600" lvl="7" marL="3657600" rtl="0" algn="l">
              <a:spcBef>
                <a:spcPts val="1200"/>
              </a:spcBef>
              <a:spcAft>
                <a:spcPts val="0"/>
              </a:spcAft>
              <a:buSzPts val="1600"/>
              <a:buNone/>
              <a:defRPr b="1" sz="1600"/>
            </a:lvl8pPr>
            <a:lvl9pPr indent="-228600" lvl="8" marL="4114800" rtl="0" algn="l">
              <a:spcBef>
                <a:spcPts val="1200"/>
              </a:spcBef>
              <a:spcAft>
                <a:spcPts val="1200"/>
              </a:spcAft>
              <a:buSzPts val="1600"/>
              <a:buNone/>
              <a:defRPr b="1" sz="1600"/>
            </a:lvl9pPr>
          </a:lstStyle>
          <a:p/>
        </p:txBody>
      </p:sp>
      <p:sp>
        <p:nvSpPr>
          <p:cNvPr id="97" name="Google Shape;97;g2705da10941_0_167"/>
          <p:cNvSpPr txBox="1"/>
          <p:nvPr>
            <p:ph idx="4" type="body"/>
          </p:nvPr>
        </p:nvSpPr>
        <p:spPr>
          <a:xfrm>
            <a:off x="4419600" y="2174875"/>
            <a:ext cx="3657600" cy="3951300"/>
          </a:xfrm>
          <a:prstGeom prst="rect">
            <a:avLst/>
          </a:prstGeom>
          <a:noFill/>
          <a:ln>
            <a:noFill/>
          </a:ln>
        </p:spPr>
        <p:txBody>
          <a:bodyPr anchorCtr="0" anchor="t" bIns="45700" lIns="91425" spcFirstLastPara="1" rIns="91425" wrap="square" tIns="45700">
            <a:normAutofit/>
          </a:bodyPr>
          <a:lstStyle>
            <a:lvl1pPr indent="-381000" lvl="0" marL="457200" rtl="0" algn="l">
              <a:spcBef>
                <a:spcPts val="480"/>
              </a:spcBef>
              <a:spcAft>
                <a:spcPts val="0"/>
              </a:spcAft>
              <a:buSzPts val="2400"/>
              <a:buChar char="●"/>
              <a:defRPr sz="2400"/>
            </a:lvl1pPr>
            <a:lvl2pPr indent="-355600" lvl="1" marL="914400" rtl="0" algn="l">
              <a:spcBef>
                <a:spcPts val="1200"/>
              </a:spcBef>
              <a:spcAft>
                <a:spcPts val="0"/>
              </a:spcAft>
              <a:buSzPts val="2000"/>
              <a:buChar char="○"/>
              <a:defRPr sz="2000"/>
            </a:lvl2pPr>
            <a:lvl3pPr indent="-342900" lvl="2" marL="1371600" rtl="0" algn="l">
              <a:spcBef>
                <a:spcPts val="1200"/>
              </a:spcBef>
              <a:spcAft>
                <a:spcPts val="0"/>
              </a:spcAft>
              <a:buSzPts val="1800"/>
              <a:buChar char="■"/>
              <a:defRPr sz="1800"/>
            </a:lvl3pPr>
            <a:lvl4pPr indent="-330200" lvl="3" marL="1828800" rtl="0" algn="l">
              <a:spcBef>
                <a:spcPts val="1200"/>
              </a:spcBef>
              <a:spcAft>
                <a:spcPts val="0"/>
              </a:spcAft>
              <a:buSzPts val="1600"/>
              <a:buChar char="●"/>
              <a:defRPr sz="1600"/>
            </a:lvl4pPr>
            <a:lvl5pPr indent="-330200" lvl="4" marL="2286000" rtl="0" algn="l">
              <a:spcBef>
                <a:spcPts val="1200"/>
              </a:spcBef>
              <a:spcAft>
                <a:spcPts val="0"/>
              </a:spcAft>
              <a:buSzPts val="1600"/>
              <a:buChar char="○"/>
              <a:defRPr sz="1600"/>
            </a:lvl5pPr>
            <a:lvl6pPr indent="-330200" lvl="5" marL="2743200" rtl="0" algn="l">
              <a:spcBef>
                <a:spcPts val="1200"/>
              </a:spcBef>
              <a:spcAft>
                <a:spcPts val="0"/>
              </a:spcAft>
              <a:buSzPts val="1600"/>
              <a:buChar char="■"/>
              <a:defRPr sz="1600"/>
            </a:lvl6pPr>
            <a:lvl7pPr indent="-330200" lvl="6" marL="3200400" rtl="0" algn="l">
              <a:spcBef>
                <a:spcPts val="1200"/>
              </a:spcBef>
              <a:spcAft>
                <a:spcPts val="0"/>
              </a:spcAft>
              <a:buSzPts val="1600"/>
              <a:buChar char="●"/>
              <a:defRPr sz="1600"/>
            </a:lvl7pPr>
            <a:lvl8pPr indent="-330200" lvl="7" marL="3657600" rtl="0" algn="l">
              <a:spcBef>
                <a:spcPts val="1200"/>
              </a:spcBef>
              <a:spcAft>
                <a:spcPts val="0"/>
              </a:spcAft>
              <a:buSzPts val="1600"/>
              <a:buChar char="○"/>
              <a:defRPr sz="1600"/>
            </a:lvl8pPr>
            <a:lvl9pPr indent="-330200" lvl="8" marL="4114800" rtl="0" algn="l">
              <a:spcBef>
                <a:spcPts val="1200"/>
              </a:spcBef>
              <a:spcAft>
                <a:spcPts val="1200"/>
              </a:spcAft>
              <a:buSzPts val="1600"/>
              <a:buChar char="■"/>
              <a:defRPr sz="1600"/>
            </a:lvl9pPr>
          </a:lstStyle>
          <a:p/>
        </p:txBody>
      </p:sp>
      <p:sp>
        <p:nvSpPr>
          <p:cNvPr id="98" name="Google Shape;98;g2705da10941_0_167"/>
          <p:cNvSpPr txBox="1"/>
          <p:nvPr>
            <p:ph idx="10" type="dt"/>
          </p:nvPr>
        </p:nvSpPr>
        <p:spPr>
          <a:xfrm rot="-5400000">
            <a:off x="7551321" y="1645950"/>
            <a:ext cx="2438400" cy="3657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99" name="Google Shape;99;g2705da10941_0_167"/>
          <p:cNvSpPr txBox="1"/>
          <p:nvPr>
            <p:ph idx="11" type="ftr"/>
          </p:nvPr>
        </p:nvSpPr>
        <p:spPr>
          <a:xfrm rot="-5400000">
            <a:off x="7586871" y="4048781"/>
            <a:ext cx="2367300" cy="365700"/>
          </a:xfrm>
          <a:prstGeom prst="rect">
            <a:avLst/>
          </a:prstGeom>
          <a:noFill/>
          <a:ln>
            <a:noFill/>
          </a:ln>
        </p:spPr>
        <p:txBody>
          <a:bodyPr anchorCtr="0" anchor="ctr" bIns="45700" lIns="91425" spcFirstLastPara="1" rIns="91425" wrap="square" tIns="45700">
            <a:noAutofit/>
          </a:bodyPr>
          <a:lstStyle>
            <a:lvl1pPr lvl="0" rtl="0" algn="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00" name="Google Shape;100;g2705da10941_0_167"/>
          <p:cNvSpPr/>
          <p:nvPr>
            <p:ph idx="12" type="sldNum"/>
          </p:nvPr>
        </p:nvSpPr>
        <p:spPr>
          <a:xfrm>
            <a:off x="8531788" y="5648960"/>
            <a:ext cx="548700" cy="396300"/>
          </a:xfrm>
          <a:prstGeom prst="bracketPair">
            <a:avLst/>
          </a:prstGeom>
          <a:noFill/>
          <a:ln cap="flat" cmpd="sng" w="19050">
            <a:solidFill>
              <a:srgbClr val="FFFFFF"/>
            </a:solidFill>
            <a:prstDash val="solid"/>
            <a:round/>
            <a:headEnd len="sm" w="sm" type="none"/>
            <a:tailEnd len="sm" w="sm" type="none"/>
          </a:ln>
        </p:spPr>
        <p:txBody>
          <a:bodyPr anchorCtr="0" anchor="ctr" bIns="0" lIns="0" spcFirstLastPara="1" rIns="0" wrap="square" tIns="0">
            <a:normAutofit/>
          </a:bodyPr>
          <a:lstStyle>
            <a:lvl1pPr indent="0" lvl="0" marL="0" rtl="0" algn="ctr">
              <a:spcBef>
                <a:spcPts val="0"/>
              </a:spcBef>
              <a:buNone/>
              <a:defRPr/>
            </a:lvl1pPr>
            <a:lvl2pPr indent="0" lvl="1" marL="0" rtl="0" algn="ctr">
              <a:spcBef>
                <a:spcPts val="0"/>
              </a:spcBef>
              <a:buNone/>
              <a:defRPr/>
            </a:lvl2pPr>
            <a:lvl3pPr indent="0" lvl="2" marL="0" rtl="0" algn="ctr">
              <a:spcBef>
                <a:spcPts val="0"/>
              </a:spcBef>
              <a:buNone/>
              <a:defRPr/>
            </a:lvl3pPr>
            <a:lvl4pPr indent="0" lvl="3" marL="0" rtl="0" algn="ctr">
              <a:spcBef>
                <a:spcPts val="0"/>
              </a:spcBef>
              <a:buNone/>
              <a:defRPr/>
            </a:lvl4pPr>
            <a:lvl5pPr indent="0" lvl="4" marL="0" rtl="0" algn="ctr">
              <a:spcBef>
                <a:spcPts val="0"/>
              </a:spcBef>
              <a:buNone/>
              <a:defRPr/>
            </a:lvl5pPr>
            <a:lvl6pPr indent="0" lvl="5" marL="0" rtl="0" algn="ctr">
              <a:spcBef>
                <a:spcPts val="0"/>
              </a:spcBef>
              <a:buNone/>
              <a:defRPr/>
            </a:lvl6pPr>
            <a:lvl7pPr indent="0" lvl="6" marL="0" rtl="0" algn="ctr">
              <a:spcBef>
                <a:spcPts val="0"/>
              </a:spcBef>
              <a:buNone/>
              <a:defRPr/>
            </a:lvl7pPr>
            <a:lvl8pPr indent="0" lvl="7" marL="0" rtl="0" algn="ctr">
              <a:spcBef>
                <a:spcPts val="0"/>
              </a:spcBef>
              <a:buNone/>
              <a:defRPr/>
            </a:lvl8pPr>
            <a:lvl9pPr indent="0" lvl="8" marL="0" rtl="0" algn="ctr">
              <a:spcBef>
                <a:spcPts val="0"/>
              </a:spcBef>
              <a:buNone/>
              <a:defRPr/>
            </a:lvl9pPr>
          </a:lstStyle>
          <a:p>
            <a:pPr indent="0" lvl="0" marL="0" rtl="0" algn="ctr">
              <a:spcBef>
                <a:spcPts val="0"/>
              </a:spcBef>
              <a:spcAft>
                <a:spcPts val="0"/>
              </a:spcAft>
              <a:buNone/>
            </a:pPr>
            <a:fld id="{00000000-1234-1234-1234-123412341234}" type="slidenum">
              <a:rPr lang="en-C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theme" Target="../theme/theme1.xml"/><Relationship Id="rId16" Type="http://schemas.openxmlformats.org/officeDocument/2006/relationships/slideLayout" Target="../slideLayouts/slideLayout16.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tropic">
    <p:bg>
      <p:bgPr>
        <a:solidFill>
          <a:schemeClr val="lt1"/>
        </a:solidFill>
      </p:bgPr>
    </p:bg>
    <p:spTree>
      <p:nvGrpSpPr>
        <p:cNvPr id="9" name="Shape 9"/>
        <p:cNvGrpSpPr/>
        <p:nvPr/>
      </p:nvGrpSpPr>
      <p:grpSpPr>
        <a:xfrm>
          <a:off x="0" y="0"/>
          <a:ext cx="0" cy="0"/>
          <a:chOff x="0" y="0"/>
          <a:chExt cx="0" cy="0"/>
        </a:xfrm>
      </p:grpSpPr>
      <p:sp>
        <p:nvSpPr>
          <p:cNvPr id="10" name="Google Shape;10;g2705da10941_0_84"/>
          <p:cNvSpPr txBox="1"/>
          <p:nvPr>
            <p:ph type="title"/>
          </p:nvPr>
        </p:nvSpPr>
        <p:spPr>
          <a:xfrm>
            <a:off x="311700" y="593367"/>
            <a:ext cx="8520600" cy="9432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1pPr>
            <a:lvl2pPr lvl="1">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2pPr>
            <a:lvl3pPr lvl="2">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3pPr>
            <a:lvl4pPr lvl="3">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4pPr>
            <a:lvl5pPr lvl="4">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5pPr>
            <a:lvl6pPr lvl="5">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6pPr>
            <a:lvl7pPr lvl="6">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7pPr>
            <a:lvl8pPr lvl="7">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8pPr>
            <a:lvl9pPr lvl="8">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9pPr>
          </a:lstStyle>
          <a:p/>
        </p:txBody>
      </p:sp>
      <p:sp>
        <p:nvSpPr>
          <p:cNvPr id="11" name="Google Shape;11;g2705da10941_0_84"/>
          <p:cNvSpPr txBox="1"/>
          <p:nvPr>
            <p:ph idx="1" type="body"/>
          </p:nvPr>
        </p:nvSpPr>
        <p:spPr>
          <a:xfrm>
            <a:off x="311700" y="1688433"/>
            <a:ext cx="8520600" cy="44037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Open Sans"/>
              <a:buChar char="●"/>
              <a:defRPr sz="1800">
                <a:solidFill>
                  <a:schemeClr val="dk2"/>
                </a:solidFill>
                <a:latin typeface="Open Sans"/>
                <a:ea typeface="Open Sans"/>
                <a:cs typeface="Open Sans"/>
                <a:sym typeface="Open Sans"/>
              </a:defRPr>
            </a:lvl1pPr>
            <a:lvl2pPr indent="-317500" lvl="1" marL="9144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2pPr>
            <a:lvl3pPr indent="-317500" lvl="2" marL="13716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3pPr>
            <a:lvl4pPr indent="-317500" lvl="3" marL="18288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4pPr>
            <a:lvl5pPr indent="-317500" lvl="4" marL="22860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5pPr>
            <a:lvl6pPr indent="-317500" lvl="5" marL="27432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6pPr>
            <a:lvl7pPr indent="-317500" lvl="6" marL="32004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7pPr>
            <a:lvl8pPr indent="-317500" lvl="7" marL="36576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8pPr>
            <a:lvl9pPr indent="-317500" lvl="8" marL="41148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9pPr>
          </a:lstStyle>
          <a:p/>
        </p:txBody>
      </p:sp>
      <p:sp>
        <p:nvSpPr>
          <p:cNvPr id="12" name="Google Shape;12;g2705da10941_0_84"/>
          <p:cNvSpPr txBox="1"/>
          <p:nvPr>
            <p:ph idx="12" type="sldNum"/>
          </p:nvPr>
        </p:nvSpPr>
        <p:spPr>
          <a:xfrm>
            <a:off x="8472458" y="6217622"/>
            <a:ext cx="548700" cy="5247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latin typeface="Open Sans"/>
                <a:ea typeface="Open Sans"/>
                <a:cs typeface="Open Sans"/>
                <a:sym typeface="Open Sans"/>
              </a:defRPr>
            </a:lvl1pPr>
            <a:lvl2pPr lvl="1" algn="r">
              <a:buNone/>
              <a:defRPr sz="1000">
                <a:solidFill>
                  <a:schemeClr val="dk2"/>
                </a:solidFill>
                <a:latin typeface="Open Sans"/>
                <a:ea typeface="Open Sans"/>
                <a:cs typeface="Open Sans"/>
                <a:sym typeface="Open Sans"/>
              </a:defRPr>
            </a:lvl2pPr>
            <a:lvl3pPr lvl="2" algn="r">
              <a:buNone/>
              <a:defRPr sz="1000">
                <a:solidFill>
                  <a:schemeClr val="dk2"/>
                </a:solidFill>
                <a:latin typeface="Open Sans"/>
                <a:ea typeface="Open Sans"/>
                <a:cs typeface="Open Sans"/>
                <a:sym typeface="Open Sans"/>
              </a:defRPr>
            </a:lvl3pPr>
            <a:lvl4pPr lvl="3" algn="r">
              <a:buNone/>
              <a:defRPr sz="1000">
                <a:solidFill>
                  <a:schemeClr val="dk2"/>
                </a:solidFill>
                <a:latin typeface="Open Sans"/>
                <a:ea typeface="Open Sans"/>
                <a:cs typeface="Open Sans"/>
                <a:sym typeface="Open Sans"/>
              </a:defRPr>
            </a:lvl4pPr>
            <a:lvl5pPr lvl="4" algn="r">
              <a:buNone/>
              <a:defRPr sz="1000">
                <a:solidFill>
                  <a:schemeClr val="dk2"/>
                </a:solidFill>
                <a:latin typeface="Open Sans"/>
                <a:ea typeface="Open Sans"/>
                <a:cs typeface="Open Sans"/>
                <a:sym typeface="Open Sans"/>
              </a:defRPr>
            </a:lvl5pPr>
            <a:lvl6pPr lvl="5" algn="r">
              <a:buNone/>
              <a:defRPr sz="1000">
                <a:solidFill>
                  <a:schemeClr val="dk2"/>
                </a:solidFill>
                <a:latin typeface="Open Sans"/>
                <a:ea typeface="Open Sans"/>
                <a:cs typeface="Open Sans"/>
                <a:sym typeface="Open Sans"/>
              </a:defRPr>
            </a:lvl6pPr>
            <a:lvl7pPr lvl="6" algn="r">
              <a:buNone/>
              <a:defRPr sz="1000">
                <a:solidFill>
                  <a:schemeClr val="dk2"/>
                </a:solidFill>
                <a:latin typeface="Open Sans"/>
                <a:ea typeface="Open Sans"/>
                <a:cs typeface="Open Sans"/>
                <a:sym typeface="Open Sans"/>
              </a:defRPr>
            </a:lvl7pPr>
            <a:lvl8pPr lvl="7" algn="r">
              <a:buNone/>
              <a:defRPr sz="1000">
                <a:solidFill>
                  <a:schemeClr val="dk2"/>
                </a:solidFill>
                <a:latin typeface="Open Sans"/>
                <a:ea typeface="Open Sans"/>
                <a:cs typeface="Open Sans"/>
                <a:sym typeface="Open Sans"/>
              </a:defRPr>
            </a:lvl8pPr>
            <a:lvl9pPr lvl="8" algn="r">
              <a:buNone/>
              <a:defRPr sz="1000">
                <a:solidFill>
                  <a:schemeClr val="dk2"/>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CA"/>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 Id="rId3" Type="http://schemas.openxmlformats.org/officeDocument/2006/relationships/image" Target="../media/image3.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xml"/><Relationship Id="rId3" Type="http://schemas.openxmlformats.org/officeDocument/2006/relationships/image" Target="../media/image5.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0.xml"/><Relationship Id="rId3" Type="http://schemas.openxmlformats.org/officeDocument/2006/relationships/image" Target="../media/image2.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1.xml"/><Relationship Id="rId3" Type="http://schemas.openxmlformats.org/officeDocument/2006/relationships/image" Target="../media/image4.gi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2.xml"/><Relationship Id="rId3" Type="http://schemas.openxmlformats.org/officeDocument/2006/relationships/image" Target="../media/image1.gi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xml"/><Relationship Id="rId3" Type="http://schemas.openxmlformats.org/officeDocument/2006/relationships/hyperlink" Target="https://youtu.be/UsOv0DcXk6w?feature=shared"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xml"/><Relationship Id="rId3" Type="http://schemas.openxmlformats.org/officeDocument/2006/relationships/image" Target="../media/image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8.xml"/><Relationship Id="rId3" Type="http://schemas.openxmlformats.org/officeDocument/2006/relationships/image" Target="../media/image9.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9.xml"/><Relationship Id="rId3" Type="http://schemas.openxmlformats.org/officeDocument/2006/relationships/image" Target="../media/image7.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0.xml"/><Relationship Id="rId3" Type="http://schemas.openxmlformats.org/officeDocument/2006/relationships/image" Target="../media/image8.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1.xml"/><Relationship Id="rId3" Type="http://schemas.openxmlformats.org/officeDocument/2006/relationships/hyperlink" Target="https://youtu.be/BIfK0L8xDP0"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2.xml"/><Relationship Id="rId3" Type="http://schemas.openxmlformats.org/officeDocument/2006/relationships/hyperlink" Target="https://youtu.be/9FdmxfXrygA" TargetMode="Externa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5.xml"/><Relationship Id="rId3" Type="http://schemas.openxmlformats.org/officeDocument/2006/relationships/image" Target="../media/image10.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6.xml"/><Relationship Id="rId3" Type="http://schemas.openxmlformats.org/officeDocument/2006/relationships/image" Target="../media/image17.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7.xml"/><Relationship Id="rId3" Type="http://schemas.openxmlformats.org/officeDocument/2006/relationships/image" Target="../media/image12.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8.xml"/><Relationship Id="rId3" Type="http://schemas.openxmlformats.org/officeDocument/2006/relationships/image" Target="../media/image11.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9.xml"/><Relationship Id="rId3" Type="http://schemas.openxmlformats.org/officeDocument/2006/relationships/image" Target="../media/image14.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0.xml"/><Relationship Id="rId3" Type="http://schemas.openxmlformats.org/officeDocument/2006/relationships/image" Target="../media/image15.jp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1.xml"/><Relationship Id="rId3" Type="http://schemas.openxmlformats.org/officeDocument/2006/relationships/image" Target="../media/image13.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2.xml"/><Relationship Id="rId3" Type="http://schemas.openxmlformats.org/officeDocument/2006/relationships/hyperlink" Target="https://youtu.be/Y-8b99rGpkM" TargetMode="External"/><Relationship Id="rId4" Type="http://schemas.openxmlformats.org/officeDocument/2006/relationships/image" Target="../media/image19.jp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3.xml"/><Relationship Id="rId3" Type="http://schemas.openxmlformats.org/officeDocument/2006/relationships/hyperlink" Target="https://youtu.be/qlwlCIRO3q8" TargetMode="External"/><Relationship Id="rId4" Type="http://schemas.openxmlformats.org/officeDocument/2006/relationships/image" Target="../media/image18.jp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4.xml"/><Relationship Id="rId3" Type="http://schemas.openxmlformats.org/officeDocument/2006/relationships/image" Target="../media/image20.jp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5.xml"/><Relationship Id="rId3" Type="http://schemas.openxmlformats.org/officeDocument/2006/relationships/hyperlink" Target="http://ggia.berkeley.edu" TargetMode="External"/><Relationship Id="rId4" Type="http://schemas.openxmlformats.org/officeDocument/2006/relationships/image" Target="../media/image16.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6.xml"/><Relationship Id="rId3" Type="http://schemas.openxmlformats.org/officeDocument/2006/relationships/image" Target="../media/image21.jp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9.xml"/><Relationship Id="rId3" Type="http://schemas.openxmlformats.org/officeDocument/2006/relationships/image" Target="../media/image22.jp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0.xml"/><Relationship Id="rId3" Type="http://schemas.openxmlformats.org/officeDocument/2006/relationships/image" Target="../media/image23.jp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1.xml"/><Relationship Id="rId3" Type="http://schemas.openxmlformats.org/officeDocument/2006/relationships/image" Target="../media/image25.jp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2.xml"/><Relationship Id="rId3" Type="http://schemas.openxmlformats.org/officeDocument/2006/relationships/image" Target="../media/image24.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3.xml"/><Relationship Id="rId3" Type="http://schemas.openxmlformats.org/officeDocument/2006/relationships/hyperlink" Target="https://youtu.be/xyihmc1Kerl" TargetMode="External"/><Relationship Id="rId4" Type="http://schemas.openxmlformats.org/officeDocument/2006/relationships/hyperlink" Target="https://youtu.be/ppH3n4cXkF4" TargetMode="Externa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55.xml"/><Relationship Id="rId3" Type="http://schemas.openxmlformats.org/officeDocument/2006/relationships/image" Target="../media/image26.jp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7.xml"/><Relationship Id="rId3" Type="http://schemas.openxmlformats.org/officeDocument/2006/relationships/image" Target="../media/image27.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58.xml"/><Relationship Id="rId3" Type="http://schemas.openxmlformats.org/officeDocument/2006/relationships/image" Target="../media/image28.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5.xml"/><Relationship Id="rId3" Type="http://schemas.openxmlformats.org/officeDocument/2006/relationships/hyperlink" Target="https://youtu.be/pahZv8MaUKs" TargetMode="Externa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66.xml"/><Relationship Id="rId3" Type="http://schemas.openxmlformats.org/officeDocument/2006/relationships/image" Target="../media/image30.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7.xml"/><Relationship Id="rId3" Type="http://schemas.openxmlformats.org/officeDocument/2006/relationships/hyperlink" Target="https://youtu.be/0GnTCuJt74o" TargetMode="Externa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68.xml"/><Relationship Id="rId3" Type="http://schemas.openxmlformats.org/officeDocument/2006/relationships/image" Target="../media/image29.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70.xml"/><Relationship Id="rId3" Type="http://schemas.openxmlformats.org/officeDocument/2006/relationships/image" Target="../media/image31.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2.xml"/><Relationship Id="rId3" Type="http://schemas.openxmlformats.org/officeDocument/2006/relationships/image" Target="../media/image32.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6.xml"/><Relationship Id="rId3" Type="http://schemas.openxmlformats.org/officeDocument/2006/relationships/hyperlink" Target="https://youtu.be/1vaEVcMfa1E" TargetMode="Externa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8.xml"/><Relationship Id="rId3" Type="http://schemas.openxmlformats.org/officeDocument/2006/relationships/image" Target="../media/image33.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0.xml"/><Relationship Id="rId3" Type="http://schemas.openxmlformats.org/officeDocument/2006/relationships/image" Target="../media/image34.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1.xml"/><Relationship Id="rId3" Type="http://schemas.openxmlformats.org/officeDocument/2006/relationships/hyperlink" Target="https://youtu.be/1vaEVcMfa1E" TargetMode="External"/><Relationship Id="rId4" Type="http://schemas.openxmlformats.org/officeDocument/2006/relationships/hyperlink" Target="https://www.proprofs.com/quiz-school/quizshow.php?title=pathophysiology-practice-test-i&amp;q=1" TargetMode="Externa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3.xml"/><Relationship Id="rId3" Type="http://schemas.openxmlformats.org/officeDocument/2006/relationships/image" Target="../media/image37.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85.xml"/><Relationship Id="rId3" Type="http://schemas.openxmlformats.org/officeDocument/2006/relationships/image" Target="../media/image36.pn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6.xml"/><Relationship Id="rId3" Type="http://schemas.openxmlformats.org/officeDocument/2006/relationships/image" Target="../media/image35.png"/><Relationship Id="rId4" Type="http://schemas.openxmlformats.org/officeDocument/2006/relationships/image" Target="../media/image38.jp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8.xml"/><Relationship Id="rId3" Type="http://schemas.openxmlformats.org/officeDocument/2006/relationships/image" Target="../media/image39.gif"/></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9.xml"/><Relationship Id="rId3" Type="http://schemas.openxmlformats.org/officeDocument/2006/relationships/hyperlink" Target="https://youtu.be/UIvU-OuZHww" TargetMode="Externa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0.xml"/><Relationship Id="rId3" Type="http://schemas.openxmlformats.org/officeDocument/2006/relationships/image" Target="../media/image41.pn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1.xml"/><Relationship Id="rId3" Type="http://schemas.openxmlformats.org/officeDocument/2006/relationships/image" Target="../media/image40.pn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92.xml"/><Relationship Id="rId3" Type="http://schemas.openxmlformats.org/officeDocument/2006/relationships/image" Target="../media/image42.pn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3.xml"/><Relationship Id="rId3" Type="http://schemas.openxmlformats.org/officeDocument/2006/relationships/hyperlink" Target="https://youtu.be/stmYYdpdV-E" TargetMode="Externa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95.xml"/><Relationship Id="rId3" Type="http://schemas.openxmlformats.org/officeDocument/2006/relationships/hyperlink" Target="https://youtu.be/cm8IK24RRvA" TargetMode="External"/><Relationship Id="rId4" Type="http://schemas.openxmlformats.org/officeDocument/2006/relationships/image" Target="../media/image43.pn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6.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7.xml"/><Relationship Id="rId3" Type="http://schemas.openxmlformats.org/officeDocument/2006/relationships/hyperlink" Target="https://youtu.be/0deCbmh7PHs" TargetMode="Externa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8.xml"/><Relationship Id="rId3" Type="http://schemas.openxmlformats.org/officeDocument/2006/relationships/image" Target="../media/image44.png"/></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9.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0.xml"/><Relationship Id="rId3" Type="http://schemas.openxmlformats.org/officeDocument/2006/relationships/image" Target="../media/image45.png"/></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1.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2.xml"/><Relationship Id="rId3" Type="http://schemas.openxmlformats.org/officeDocument/2006/relationships/hyperlink" Target="https://youtu.be/-EnL3bDG5J0" TargetMode="Externa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4.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5.xml"/><Relationship Id="rId3" Type="http://schemas.openxmlformats.org/officeDocument/2006/relationships/image" Target="../media/image46.pn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6.xml"/><Relationship Id="rId3" Type="http://schemas.openxmlformats.org/officeDocument/2006/relationships/hyperlink" Target="https://youtu.be/8cCgBp8DAb8" TargetMode="Externa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7.xml"/><Relationship Id="rId3" Type="http://schemas.openxmlformats.org/officeDocument/2006/relationships/image" Target="../media/image47.png"/></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8.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9.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10.xml"/><Relationship Id="rId3" Type="http://schemas.openxmlformats.org/officeDocument/2006/relationships/image" Target="../media/image48.png"/></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1.xml"/><Relationship Id="rId3" Type="http://schemas.openxmlformats.org/officeDocument/2006/relationships/hyperlink" Target="https://youtu.be/p5Ovu2uBYvc" TargetMode="Externa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2.xml"/><Relationship Id="rId3" Type="http://schemas.openxmlformats.org/officeDocument/2006/relationships/hyperlink" Target="https://youtu.be/gZnjCT17bHM" TargetMode="Externa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3.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14.xml"/><Relationship Id="rId3" Type="http://schemas.openxmlformats.org/officeDocument/2006/relationships/image" Target="../media/image50.png"/></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5.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16.xml"/><Relationship Id="rId3" Type="http://schemas.openxmlformats.org/officeDocument/2006/relationships/image" Target="../media/image56.png"/></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1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18.xml"/><Relationship Id="rId3" Type="http://schemas.openxmlformats.org/officeDocument/2006/relationships/image" Target="../media/image49.png"/><Relationship Id="rId4" Type="http://schemas.openxmlformats.org/officeDocument/2006/relationships/hyperlink" Target="https://youtu.be/GfjtBUwOdYU" TargetMode="Externa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9.xml"/><Relationship Id="rId3" Type="http://schemas.openxmlformats.org/officeDocument/2006/relationships/hyperlink" Target="https://youtu.be/DKFSH5MMPLM" TargetMode="Externa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20.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1.xml"/><Relationship Id="rId3" Type="http://schemas.openxmlformats.org/officeDocument/2006/relationships/image" Target="../media/image53.png"/></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2.xml"/><Relationship Id="rId3" Type="http://schemas.openxmlformats.org/officeDocument/2006/relationships/hyperlink" Target="https://youtu.be/gExUCrpAKyQ" TargetMode="External"/><Relationship Id="rId4" Type="http://schemas.openxmlformats.org/officeDocument/2006/relationships/image" Target="../media/image51.png"/></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23.xml"/><Relationship Id="rId3" Type="http://schemas.openxmlformats.org/officeDocument/2006/relationships/image" Target="../media/image52.png"/></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4.xml"/><Relationship Id="rId3" Type="http://schemas.openxmlformats.org/officeDocument/2006/relationships/hyperlink" Target="https://youtu.be/ttjn1jVACk8" TargetMode="Externa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25.xml"/><Relationship Id="rId3" Type="http://schemas.openxmlformats.org/officeDocument/2006/relationships/image" Target="../media/image55.png"/></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6.xml"/><Relationship Id="rId3" Type="http://schemas.openxmlformats.org/officeDocument/2006/relationships/image" Target="../media/image54.jpg"/></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8.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9.xml"/><Relationship Id="rId3" Type="http://schemas.openxmlformats.org/officeDocument/2006/relationships/hyperlink" Target="https://youtu.be/qcZKbjYyOfE" TargetMode="Externa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0.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31.xml"/><Relationship Id="rId3" Type="http://schemas.openxmlformats.org/officeDocument/2006/relationships/image" Target="../media/image59.jpg"/><Relationship Id="rId4" Type="http://schemas.openxmlformats.org/officeDocument/2006/relationships/image" Target="../media/image57.jpg"/><Relationship Id="rId5" Type="http://schemas.openxmlformats.org/officeDocument/2006/relationships/image" Target="../media/image60.jpg"/><Relationship Id="rId6" Type="http://schemas.openxmlformats.org/officeDocument/2006/relationships/image" Target="../media/image58.gif"/></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2.xml"/><Relationship Id="rId3" Type="http://schemas.openxmlformats.org/officeDocument/2006/relationships/hyperlink" Target="https://youtu.be/jr5aJi2a-3M" TargetMode="Externa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3.xml"/><Relationship Id="rId3" Type="http://schemas.openxmlformats.org/officeDocument/2006/relationships/hyperlink" Target="https://youtu.be/SqR8EJVOMQE" TargetMode="External"/><Relationship Id="rId4" Type="http://schemas.openxmlformats.org/officeDocument/2006/relationships/image" Target="../media/image62.jpg"/></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4.xml"/><Relationship Id="rId3" Type="http://schemas.openxmlformats.org/officeDocument/2006/relationships/image" Target="../media/image61.jpg"/></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5.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36.xml"/><Relationship Id="rId3" Type="http://schemas.openxmlformats.org/officeDocument/2006/relationships/image" Target="../media/image63.png"/><Relationship Id="rId4" Type="http://schemas.openxmlformats.org/officeDocument/2006/relationships/image" Target="../media/image64.png"/></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7.xml"/><Relationship Id="rId3" Type="http://schemas.openxmlformats.org/officeDocument/2006/relationships/hyperlink" Target="https://youtu.be/VLdhfsM5RHc" TargetMode="External"/><Relationship Id="rId4" Type="http://schemas.openxmlformats.org/officeDocument/2006/relationships/image" Target="../media/image66.png"/></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8.xml"/><Relationship Id="rId3" Type="http://schemas.openxmlformats.org/officeDocument/2006/relationships/hyperlink" Target="https://youtu.be/BoXBuJSURTI" TargetMode="External"/><Relationship Id="rId4" Type="http://schemas.openxmlformats.org/officeDocument/2006/relationships/hyperlink" Target="https://youtu.be/I-uYvkTVwiM" TargetMode="Externa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39.xml"/><Relationship Id="rId3" Type="http://schemas.openxmlformats.org/officeDocument/2006/relationships/image" Target="../media/image65.png"/></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0.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1.xml"/><Relationship Id="rId3" Type="http://schemas.openxmlformats.org/officeDocument/2006/relationships/hyperlink" Target="https://youtu.be/jFxCZ91sDpl" TargetMode="Externa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3.xml"/><Relationship Id="rId3" Type="http://schemas.openxmlformats.org/officeDocument/2006/relationships/hyperlink" Target="https://youtu.be/hJsH9VRjBQk" TargetMode="Externa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4.xml"/><Relationship Id="rId3" Type="http://schemas.openxmlformats.org/officeDocument/2006/relationships/hyperlink" Target="https://youtu.be/U-LHnufQK4Q" TargetMode="Externa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5.xml"/><Relationship Id="rId3" Type="http://schemas.openxmlformats.org/officeDocument/2006/relationships/image" Target="../media/image67.jpg"/></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6.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7.xml"/><Relationship Id="rId3" Type="http://schemas.openxmlformats.org/officeDocument/2006/relationships/image" Target="../media/image68.png"/></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8.xml"/><Relationship Id="rId3" Type="http://schemas.openxmlformats.org/officeDocument/2006/relationships/hyperlink" Target="https://youtu.be/qW3uP8D3mSs" TargetMode="Externa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9.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0.xml"/><Relationship Id="rId3" Type="http://schemas.openxmlformats.org/officeDocument/2006/relationships/hyperlink" Target="https://youtu.be/6xdgRo97YZM" TargetMode="Externa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1.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52.xml"/><Relationship Id="rId3" Type="http://schemas.openxmlformats.org/officeDocument/2006/relationships/hyperlink" Target="https://youtu.be/hp9XfGk4DQ8" TargetMode="Externa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3.xml"/><Relationship Id="rId3" Type="http://schemas.openxmlformats.org/officeDocument/2006/relationships/hyperlink" Target="https://youtu.be/vceJglmSuTI" TargetMode="External"/><Relationship Id="rId4" Type="http://schemas.openxmlformats.org/officeDocument/2006/relationships/hyperlink" Target="https://youtu.be/_XHsmJ8u-T4"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sp>
        <p:nvSpPr>
          <p:cNvPr id="105" name="Google Shape;105;p1"/>
          <p:cNvSpPr txBox="1"/>
          <p:nvPr>
            <p:ph type="ctrTitle"/>
          </p:nvPr>
        </p:nvSpPr>
        <p:spPr>
          <a:xfrm>
            <a:off x="1004150" y="2335685"/>
            <a:ext cx="7136700" cy="13632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chemeClr val="dk2"/>
              </a:buClr>
              <a:buSzPts val="6600"/>
              <a:buFont typeface="Cambria"/>
              <a:buNone/>
            </a:pPr>
            <a:r>
              <a:rPr lang="en-CA"/>
              <a:t>Pathophysiology 1</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p2"/>
          <p:cNvSpPr txBox="1"/>
          <p:nvPr>
            <p:ph type="title"/>
          </p:nvPr>
        </p:nvSpPr>
        <p:spPr>
          <a:xfrm>
            <a:off x="457200" y="274638"/>
            <a:ext cx="76200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4600"/>
              <a:buFont typeface="Cambria"/>
              <a:buNone/>
            </a:pPr>
            <a:r>
              <a:rPr lang="en-CA"/>
              <a:t>Course Outline</a:t>
            </a:r>
            <a:endParaRPr/>
          </a:p>
        </p:txBody>
      </p:sp>
      <p:sp>
        <p:nvSpPr>
          <p:cNvPr id="111" name="Google Shape;111;p2"/>
          <p:cNvSpPr txBox="1"/>
          <p:nvPr>
            <p:ph idx="1" type="body"/>
          </p:nvPr>
        </p:nvSpPr>
        <p:spPr>
          <a:xfrm>
            <a:off x="457200" y="1600200"/>
            <a:ext cx="7620000" cy="4800600"/>
          </a:xfrm>
          <a:prstGeom prst="rect">
            <a:avLst/>
          </a:prstGeom>
          <a:noFill/>
          <a:ln>
            <a:noFill/>
          </a:ln>
        </p:spPr>
        <p:txBody>
          <a:bodyPr anchorCtr="0" anchor="t" bIns="45700" lIns="91425" spcFirstLastPara="1" rIns="91425" wrap="square" tIns="45700">
            <a:normAutofit fontScale="85000" lnSpcReduction="20000"/>
          </a:bodyPr>
          <a:lstStyle/>
          <a:p>
            <a:pPr indent="-201930" lvl="0" marL="342900" rtl="0" algn="l">
              <a:spcBef>
                <a:spcPts val="0"/>
              </a:spcBef>
              <a:spcAft>
                <a:spcPts val="0"/>
              </a:spcAft>
              <a:buSzPct val="100000"/>
              <a:buChar char="●"/>
            </a:pPr>
            <a:r>
              <a:rPr lang="en-CA" sz="2800"/>
              <a:t>Section 1</a:t>
            </a:r>
            <a:endParaRPr/>
          </a:p>
          <a:p>
            <a:pPr indent="-203834" lvl="1" marL="640080" rtl="0" algn="l">
              <a:spcBef>
                <a:spcPts val="520"/>
              </a:spcBef>
              <a:spcAft>
                <a:spcPts val="0"/>
              </a:spcAft>
              <a:buSzPct val="100000"/>
              <a:buChar char="○"/>
            </a:pPr>
            <a:r>
              <a:rPr lang="en-CA" sz="2600"/>
              <a:t>Definitions of Health</a:t>
            </a:r>
            <a:endParaRPr/>
          </a:p>
          <a:p>
            <a:pPr indent="-203834" lvl="1" marL="640080" rtl="0" algn="l">
              <a:spcBef>
                <a:spcPts val="520"/>
              </a:spcBef>
              <a:spcAft>
                <a:spcPts val="0"/>
              </a:spcAft>
              <a:buSzPct val="100000"/>
              <a:buChar char="○"/>
            </a:pPr>
            <a:r>
              <a:rPr lang="en-CA" sz="2600"/>
              <a:t>The Study of Pathophysiology</a:t>
            </a:r>
            <a:endParaRPr/>
          </a:p>
          <a:p>
            <a:pPr indent="-203834" lvl="1" marL="640080" rtl="0" algn="l">
              <a:spcBef>
                <a:spcPts val="520"/>
              </a:spcBef>
              <a:spcAft>
                <a:spcPts val="0"/>
              </a:spcAft>
              <a:buSzPct val="100000"/>
              <a:buChar char="○"/>
            </a:pPr>
            <a:r>
              <a:rPr lang="en-CA" sz="2600"/>
              <a:t>Medical and Pathological Terms</a:t>
            </a:r>
            <a:endParaRPr/>
          </a:p>
          <a:p>
            <a:pPr indent="-203834" lvl="1" marL="640080" rtl="0" algn="l">
              <a:spcBef>
                <a:spcPts val="520"/>
              </a:spcBef>
              <a:spcAft>
                <a:spcPts val="0"/>
              </a:spcAft>
              <a:buSzPct val="100000"/>
              <a:buChar char="○"/>
            </a:pPr>
            <a:r>
              <a:rPr lang="en-CA" sz="2600"/>
              <a:t>Cellular  Adaptation</a:t>
            </a:r>
            <a:endParaRPr/>
          </a:p>
          <a:p>
            <a:pPr indent="-203834" lvl="1" marL="640080" rtl="0" algn="l">
              <a:spcBef>
                <a:spcPts val="520"/>
              </a:spcBef>
              <a:spcAft>
                <a:spcPts val="0"/>
              </a:spcAft>
              <a:buSzPct val="100000"/>
              <a:buChar char="○"/>
            </a:pPr>
            <a:r>
              <a:rPr lang="en-CA" sz="2600"/>
              <a:t>Factors Affecting Adaptation to Stressors</a:t>
            </a:r>
            <a:endParaRPr/>
          </a:p>
          <a:p>
            <a:pPr indent="-203834" lvl="1" marL="640080" rtl="0" algn="l">
              <a:spcBef>
                <a:spcPts val="520"/>
              </a:spcBef>
              <a:spcAft>
                <a:spcPts val="0"/>
              </a:spcAft>
              <a:buSzPct val="100000"/>
              <a:buChar char="○"/>
            </a:pPr>
            <a:r>
              <a:rPr lang="en-CA" sz="2600"/>
              <a:t>Aspects of the Disease Process</a:t>
            </a:r>
            <a:endParaRPr/>
          </a:p>
          <a:p>
            <a:pPr indent="-203834" lvl="1" marL="640080" rtl="0" algn="l">
              <a:spcBef>
                <a:spcPts val="520"/>
              </a:spcBef>
              <a:spcAft>
                <a:spcPts val="0"/>
              </a:spcAft>
              <a:buSzPct val="100000"/>
              <a:buChar char="○"/>
            </a:pPr>
            <a:r>
              <a:rPr lang="en-CA" sz="2600"/>
              <a:t>Levels of Disease Prevention</a:t>
            </a:r>
            <a:endParaRPr/>
          </a:p>
          <a:p>
            <a:pPr indent="-203834" lvl="1" marL="640080" rtl="0" algn="l">
              <a:spcBef>
                <a:spcPts val="520"/>
              </a:spcBef>
              <a:spcAft>
                <a:spcPts val="0"/>
              </a:spcAft>
              <a:buSzPct val="100000"/>
              <a:buChar char="○"/>
            </a:pPr>
            <a:r>
              <a:rPr lang="en-CA" sz="2600"/>
              <a:t>Cell Injury</a:t>
            </a:r>
            <a:endParaRPr/>
          </a:p>
          <a:p>
            <a:pPr indent="-63500" lvl="1" marL="640080" rtl="0" algn="l">
              <a:spcBef>
                <a:spcPts val="520"/>
              </a:spcBef>
              <a:spcAft>
                <a:spcPts val="0"/>
              </a:spcAft>
              <a:buSzPct val="100000"/>
              <a:buNone/>
            </a:pPr>
            <a:r>
              <a:t/>
            </a:r>
            <a:endParaRPr sz="2600"/>
          </a:p>
          <a:p>
            <a:pPr indent="-63500" lvl="1" marL="640080" rtl="0" algn="l">
              <a:spcBef>
                <a:spcPts val="520"/>
              </a:spcBef>
              <a:spcAft>
                <a:spcPts val="0"/>
              </a:spcAft>
              <a:buSzPct val="100000"/>
              <a:buNone/>
            </a:pPr>
            <a:r>
              <a:t/>
            </a:r>
            <a:endParaRPr sz="2600"/>
          </a:p>
          <a:p>
            <a:pPr indent="-63500" lvl="1" marL="640080" rtl="0" algn="l">
              <a:spcBef>
                <a:spcPts val="520"/>
              </a:spcBef>
              <a:spcAft>
                <a:spcPts val="1200"/>
              </a:spcAft>
              <a:buSzPct val="100000"/>
              <a:buNone/>
            </a:pPr>
            <a:r>
              <a:t/>
            </a:r>
            <a:endParaRPr sz="26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3"/>
          <p:cNvSpPr txBox="1"/>
          <p:nvPr>
            <p:ph type="title"/>
          </p:nvPr>
        </p:nvSpPr>
        <p:spPr>
          <a:xfrm>
            <a:off x="457200" y="274638"/>
            <a:ext cx="76200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4600"/>
              <a:buFont typeface="Cambria"/>
              <a:buNone/>
            </a:pPr>
            <a:r>
              <a:rPr lang="en-CA"/>
              <a:t>Section 2</a:t>
            </a:r>
            <a:endParaRPr/>
          </a:p>
        </p:txBody>
      </p:sp>
      <p:sp>
        <p:nvSpPr>
          <p:cNvPr id="117" name="Google Shape;117;p3"/>
          <p:cNvSpPr txBox="1"/>
          <p:nvPr>
            <p:ph idx="1" type="body"/>
          </p:nvPr>
        </p:nvSpPr>
        <p:spPr>
          <a:xfrm>
            <a:off x="457200" y="1600200"/>
            <a:ext cx="7620000" cy="4800600"/>
          </a:xfrm>
          <a:prstGeom prst="rect">
            <a:avLst/>
          </a:prstGeom>
          <a:noFill/>
          <a:ln>
            <a:noFill/>
          </a:ln>
        </p:spPr>
        <p:txBody>
          <a:bodyPr anchorCtr="0" anchor="t" bIns="45700" lIns="91425" spcFirstLastPara="1" rIns="91425" wrap="square" tIns="45700">
            <a:normAutofit fontScale="92500" lnSpcReduction="20000"/>
          </a:bodyPr>
          <a:lstStyle/>
          <a:p>
            <a:pPr indent="-228600" lvl="0" marL="342900" rtl="0" algn="l">
              <a:spcBef>
                <a:spcPts val="0"/>
              </a:spcBef>
              <a:spcAft>
                <a:spcPts val="0"/>
              </a:spcAft>
              <a:buSzPct val="100000"/>
              <a:buChar char="●"/>
            </a:pPr>
            <a:r>
              <a:rPr lang="en-CA" sz="2600"/>
              <a:t>Blood Cells and the Hematopoietic System</a:t>
            </a:r>
            <a:endParaRPr/>
          </a:p>
          <a:p>
            <a:pPr indent="-228600" lvl="0" marL="342900" rtl="0" algn="l">
              <a:spcBef>
                <a:spcPts val="481"/>
              </a:spcBef>
              <a:spcAft>
                <a:spcPts val="0"/>
              </a:spcAft>
              <a:buSzPct val="100000"/>
              <a:buChar char="●"/>
            </a:pPr>
            <a:r>
              <a:rPr lang="en-CA" sz="2600"/>
              <a:t>Blood Elements</a:t>
            </a:r>
            <a:endParaRPr/>
          </a:p>
          <a:p>
            <a:pPr indent="-228600" lvl="0" marL="342900" rtl="0" algn="l">
              <a:spcBef>
                <a:spcPts val="481"/>
              </a:spcBef>
              <a:spcAft>
                <a:spcPts val="0"/>
              </a:spcAft>
              <a:buSzPct val="100000"/>
              <a:buChar char="●"/>
            </a:pPr>
            <a:r>
              <a:rPr lang="en-CA" sz="2600"/>
              <a:t>Hematopoiesis</a:t>
            </a:r>
            <a:endParaRPr/>
          </a:p>
          <a:p>
            <a:pPr indent="-228600" lvl="0" marL="342900" rtl="0" algn="l">
              <a:spcBef>
                <a:spcPts val="481"/>
              </a:spcBef>
              <a:spcAft>
                <a:spcPts val="0"/>
              </a:spcAft>
              <a:buSzPct val="100000"/>
              <a:buChar char="●"/>
            </a:pPr>
            <a:r>
              <a:rPr lang="en-CA" sz="2600"/>
              <a:t>Anemia</a:t>
            </a:r>
            <a:endParaRPr/>
          </a:p>
          <a:p>
            <a:pPr indent="-228600" lvl="0" marL="342900" rtl="0" algn="l">
              <a:spcBef>
                <a:spcPts val="481"/>
              </a:spcBef>
              <a:spcAft>
                <a:spcPts val="0"/>
              </a:spcAft>
              <a:buSzPct val="100000"/>
              <a:buChar char="●"/>
            </a:pPr>
            <a:r>
              <a:rPr lang="en-CA" sz="2600"/>
              <a:t>Hemostasis</a:t>
            </a:r>
            <a:endParaRPr/>
          </a:p>
          <a:p>
            <a:pPr indent="-228600" lvl="0" marL="342900" rtl="0" algn="l">
              <a:spcBef>
                <a:spcPts val="481"/>
              </a:spcBef>
              <a:spcAft>
                <a:spcPts val="0"/>
              </a:spcAft>
              <a:buSzPct val="100000"/>
              <a:buChar char="●"/>
            </a:pPr>
            <a:r>
              <a:rPr lang="en-CA" sz="2600"/>
              <a:t>Blood Groups</a:t>
            </a:r>
            <a:endParaRPr/>
          </a:p>
          <a:p>
            <a:pPr indent="-228600" lvl="0" marL="342900" rtl="0" algn="l">
              <a:spcBef>
                <a:spcPts val="481"/>
              </a:spcBef>
              <a:spcAft>
                <a:spcPts val="0"/>
              </a:spcAft>
              <a:buSzPct val="100000"/>
              <a:buChar char="●"/>
            </a:pPr>
            <a:r>
              <a:rPr lang="en-CA" sz="2600"/>
              <a:t>Polycythemia</a:t>
            </a:r>
            <a:endParaRPr/>
          </a:p>
          <a:p>
            <a:pPr indent="-228600" lvl="0" marL="342900" rtl="0" algn="l">
              <a:spcBef>
                <a:spcPts val="481"/>
              </a:spcBef>
              <a:spcAft>
                <a:spcPts val="0"/>
              </a:spcAft>
              <a:buSzPct val="100000"/>
              <a:buChar char="●"/>
            </a:pPr>
            <a:r>
              <a:rPr lang="en-CA" sz="2600"/>
              <a:t>Infectious Mononucleosis</a:t>
            </a:r>
            <a:endParaRPr/>
          </a:p>
          <a:p>
            <a:pPr indent="-228600" lvl="0" marL="342900" rtl="0" algn="l">
              <a:spcBef>
                <a:spcPts val="481"/>
              </a:spcBef>
              <a:spcAft>
                <a:spcPts val="0"/>
              </a:spcAft>
              <a:buSzPct val="100000"/>
              <a:buChar char="●"/>
            </a:pPr>
            <a:r>
              <a:rPr lang="en-CA" sz="2600"/>
              <a:t>Hodgkin Disease and Non-Hodgkin Disease</a:t>
            </a:r>
            <a:endParaRPr/>
          </a:p>
          <a:p>
            <a:pPr indent="-228600" lvl="0" marL="342900" rtl="0" algn="l">
              <a:spcBef>
                <a:spcPts val="481"/>
              </a:spcBef>
              <a:spcAft>
                <a:spcPts val="0"/>
              </a:spcAft>
              <a:buSzPct val="100000"/>
              <a:buChar char="●"/>
            </a:pPr>
            <a:r>
              <a:rPr lang="en-CA" sz="2600"/>
              <a:t>Leukemia</a:t>
            </a:r>
            <a:endParaRPr/>
          </a:p>
          <a:p>
            <a:pPr indent="-228600" lvl="0" marL="342900" rtl="0" algn="l">
              <a:spcBef>
                <a:spcPts val="481"/>
              </a:spcBef>
              <a:spcAft>
                <a:spcPts val="1200"/>
              </a:spcAft>
              <a:buSzPct val="100000"/>
              <a:buChar char="●"/>
            </a:pPr>
            <a:r>
              <a:rPr b="1" lang="en-CA" sz="2600"/>
              <a:t>Test 1 after Section  1 &amp; 2</a:t>
            </a:r>
            <a:endParaRPr b="1"/>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4"/>
          <p:cNvSpPr txBox="1"/>
          <p:nvPr>
            <p:ph type="title"/>
          </p:nvPr>
        </p:nvSpPr>
        <p:spPr>
          <a:xfrm>
            <a:off x="457200" y="274638"/>
            <a:ext cx="76200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4600"/>
              <a:buFont typeface="Cambria"/>
              <a:buNone/>
            </a:pPr>
            <a:r>
              <a:rPr lang="en-CA"/>
              <a:t>Section 3</a:t>
            </a:r>
            <a:endParaRPr/>
          </a:p>
        </p:txBody>
      </p:sp>
      <p:sp>
        <p:nvSpPr>
          <p:cNvPr id="123" name="Google Shape;123;p4"/>
          <p:cNvSpPr txBox="1"/>
          <p:nvPr>
            <p:ph idx="1" type="body"/>
          </p:nvPr>
        </p:nvSpPr>
        <p:spPr>
          <a:xfrm>
            <a:off x="457200" y="1600200"/>
            <a:ext cx="7620000" cy="4800600"/>
          </a:xfrm>
          <a:prstGeom prst="rect">
            <a:avLst/>
          </a:prstGeom>
          <a:noFill/>
          <a:ln>
            <a:noFill/>
          </a:ln>
        </p:spPr>
        <p:txBody>
          <a:bodyPr anchorCtr="0" anchor="t" bIns="45700" lIns="91425" spcFirstLastPara="1" rIns="91425" wrap="square" tIns="45700">
            <a:normAutofit/>
          </a:bodyPr>
          <a:lstStyle/>
          <a:p>
            <a:pPr indent="-228600" lvl="0" marL="342900" rtl="0" algn="l">
              <a:spcBef>
                <a:spcPts val="0"/>
              </a:spcBef>
              <a:spcAft>
                <a:spcPts val="0"/>
              </a:spcAft>
              <a:buSzPts val="2600"/>
              <a:buChar char="●"/>
            </a:pPr>
            <a:r>
              <a:rPr lang="en-CA" sz="2600"/>
              <a:t>Source of infection</a:t>
            </a:r>
            <a:endParaRPr/>
          </a:p>
          <a:p>
            <a:pPr indent="-228600" lvl="0" marL="342900" rtl="0" algn="l">
              <a:spcBef>
                <a:spcPts val="520"/>
              </a:spcBef>
              <a:spcAft>
                <a:spcPts val="0"/>
              </a:spcAft>
              <a:buSzPts val="2600"/>
              <a:buChar char="●"/>
            </a:pPr>
            <a:r>
              <a:rPr lang="en-CA" sz="2600"/>
              <a:t>Patterns and Defenses against Infections</a:t>
            </a:r>
            <a:endParaRPr/>
          </a:p>
          <a:p>
            <a:pPr indent="-228600" lvl="0" marL="342900" rtl="0" algn="l">
              <a:spcBef>
                <a:spcPts val="520"/>
              </a:spcBef>
              <a:spcAft>
                <a:spcPts val="0"/>
              </a:spcAft>
              <a:buSzPts val="2600"/>
              <a:buChar char="●"/>
            </a:pPr>
            <a:r>
              <a:rPr lang="en-CA" sz="2600"/>
              <a:t>Spread of infections</a:t>
            </a:r>
            <a:endParaRPr/>
          </a:p>
          <a:p>
            <a:pPr indent="-228600" lvl="0" marL="342900" rtl="0" algn="l">
              <a:spcBef>
                <a:spcPts val="520"/>
              </a:spcBef>
              <a:spcAft>
                <a:spcPts val="0"/>
              </a:spcAft>
              <a:buSzPts val="2600"/>
              <a:buChar char="●"/>
            </a:pPr>
            <a:r>
              <a:rPr lang="en-CA" sz="2600"/>
              <a:t>Pathogenesis of Bacterial Infections</a:t>
            </a:r>
            <a:endParaRPr/>
          </a:p>
          <a:p>
            <a:pPr indent="-228600" lvl="0" marL="342900" rtl="0" algn="l">
              <a:spcBef>
                <a:spcPts val="520"/>
              </a:spcBef>
              <a:spcAft>
                <a:spcPts val="0"/>
              </a:spcAft>
              <a:buSzPts val="2600"/>
              <a:buChar char="●"/>
            </a:pPr>
            <a:r>
              <a:rPr lang="en-CA" sz="2600"/>
              <a:t>MRSA, H-PYLORI, VRSA-VISA, VRE</a:t>
            </a:r>
            <a:endParaRPr/>
          </a:p>
          <a:p>
            <a:pPr indent="-228600" lvl="0" marL="342900" rtl="0" algn="l">
              <a:spcBef>
                <a:spcPts val="520"/>
              </a:spcBef>
              <a:spcAft>
                <a:spcPts val="0"/>
              </a:spcAft>
              <a:buSzPts val="2600"/>
              <a:buChar char="●"/>
            </a:pPr>
            <a:r>
              <a:rPr lang="en-CA" sz="2600"/>
              <a:t>The Lymphatic System</a:t>
            </a:r>
            <a:endParaRPr/>
          </a:p>
          <a:p>
            <a:pPr indent="-63500" lvl="0" marL="342900" rtl="0" algn="l">
              <a:spcBef>
                <a:spcPts val="520"/>
              </a:spcBef>
              <a:spcAft>
                <a:spcPts val="1200"/>
              </a:spcAft>
              <a:buSzPts val="2600"/>
              <a:buNone/>
            </a:pPr>
            <a:r>
              <a:t/>
            </a:r>
            <a:endParaRPr sz="26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sp>
        <p:nvSpPr>
          <p:cNvPr id="128" name="Google Shape;128;p5"/>
          <p:cNvSpPr txBox="1"/>
          <p:nvPr>
            <p:ph type="title"/>
          </p:nvPr>
        </p:nvSpPr>
        <p:spPr>
          <a:xfrm>
            <a:off x="457200" y="274638"/>
            <a:ext cx="76200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4600"/>
              <a:buFont typeface="Cambria"/>
              <a:buNone/>
            </a:pPr>
            <a:r>
              <a:rPr lang="en-CA"/>
              <a:t>Section 4</a:t>
            </a:r>
            <a:endParaRPr/>
          </a:p>
        </p:txBody>
      </p:sp>
      <p:sp>
        <p:nvSpPr>
          <p:cNvPr id="129" name="Google Shape;129;p5"/>
          <p:cNvSpPr txBox="1"/>
          <p:nvPr>
            <p:ph idx="1" type="body"/>
          </p:nvPr>
        </p:nvSpPr>
        <p:spPr>
          <a:xfrm>
            <a:off x="457200" y="1600200"/>
            <a:ext cx="7620000" cy="4800600"/>
          </a:xfrm>
          <a:prstGeom prst="rect">
            <a:avLst/>
          </a:prstGeom>
          <a:noFill/>
          <a:ln>
            <a:noFill/>
          </a:ln>
        </p:spPr>
        <p:txBody>
          <a:bodyPr anchorCtr="0" anchor="t" bIns="45700" lIns="91425" spcFirstLastPara="1" rIns="91425" wrap="square" tIns="45700">
            <a:normAutofit/>
          </a:bodyPr>
          <a:lstStyle/>
          <a:p>
            <a:pPr indent="-228600" lvl="0" marL="342900" rtl="0" algn="l">
              <a:spcBef>
                <a:spcPts val="0"/>
              </a:spcBef>
              <a:spcAft>
                <a:spcPts val="0"/>
              </a:spcAft>
              <a:buSzPts val="2200"/>
              <a:buChar char="●"/>
            </a:pPr>
            <a:r>
              <a:rPr lang="en-CA"/>
              <a:t>The Immune System</a:t>
            </a:r>
            <a:endParaRPr/>
          </a:p>
          <a:p>
            <a:pPr indent="-228600" lvl="0" marL="342900" rtl="0" algn="l">
              <a:spcBef>
                <a:spcPts val="440"/>
              </a:spcBef>
              <a:spcAft>
                <a:spcPts val="0"/>
              </a:spcAft>
              <a:buSzPts val="2200"/>
              <a:buChar char="●"/>
            </a:pPr>
            <a:r>
              <a:rPr lang="en-CA"/>
              <a:t>Innate immunity</a:t>
            </a:r>
            <a:endParaRPr/>
          </a:p>
          <a:p>
            <a:pPr indent="-228600" lvl="0" marL="342900" rtl="0" algn="l">
              <a:spcBef>
                <a:spcPts val="440"/>
              </a:spcBef>
              <a:spcAft>
                <a:spcPts val="0"/>
              </a:spcAft>
              <a:buSzPts val="2200"/>
              <a:buChar char="●"/>
            </a:pPr>
            <a:r>
              <a:rPr lang="en-CA"/>
              <a:t>Adaptive Immunity</a:t>
            </a:r>
            <a:endParaRPr/>
          </a:p>
          <a:p>
            <a:pPr indent="-228600" lvl="0" marL="342900" rtl="0" algn="l">
              <a:spcBef>
                <a:spcPts val="440"/>
              </a:spcBef>
              <a:spcAft>
                <a:spcPts val="0"/>
              </a:spcAft>
              <a:buSzPts val="2200"/>
              <a:buChar char="●"/>
            </a:pPr>
            <a:r>
              <a:rPr lang="en-CA"/>
              <a:t>Immune Response</a:t>
            </a:r>
            <a:endParaRPr/>
          </a:p>
          <a:p>
            <a:pPr indent="-228600" lvl="0" marL="342900" rtl="0" algn="l">
              <a:spcBef>
                <a:spcPts val="440"/>
              </a:spcBef>
              <a:spcAft>
                <a:spcPts val="0"/>
              </a:spcAft>
              <a:buSzPts val="2200"/>
              <a:buChar char="●"/>
            </a:pPr>
            <a:r>
              <a:rPr lang="en-CA"/>
              <a:t>Acquired immunodeficiency syndrome (AIDS)</a:t>
            </a:r>
            <a:endParaRPr/>
          </a:p>
          <a:p>
            <a:pPr indent="-228600" lvl="0" marL="342900" rtl="0" algn="l">
              <a:spcBef>
                <a:spcPts val="440"/>
              </a:spcBef>
              <a:spcAft>
                <a:spcPts val="0"/>
              </a:spcAft>
              <a:buSzPts val="2200"/>
              <a:buChar char="●"/>
            </a:pPr>
            <a:r>
              <a:rPr lang="en-CA"/>
              <a:t>Inflammation</a:t>
            </a:r>
            <a:endParaRPr/>
          </a:p>
          <a:p>
            <a:pPr indent="-228600" lvl="0" marL="342900" rtl="0" algn="l">
              <a:spcBef>
                <a:spcPts val="440"/>
              </a:spcBef>
              <a:spcAft>
                <a:spcPts val="0"/>
              </a:spcAft>
              <a:buSzPts val="2200"/>
              <a:buChar char="●"/>
            </a:pPr>
            <a:r>
              <a:rPr lang="en-CA"/>
              <a:t>Hypersensitivity Disorders </a:t>
            </a:r>
            <a:endParaRPr/>
          </a:p>
          <a:p>
            <a:pPr indent="-228600" lvl="0" marL="342900" rtl="0" algn="l">
              <a:spcBef>
                <a:spcPts val="440"/>
              </a:spcBef>
              <a:spcAft>
                <a:spcPts val="1200"/>
              </a:spcAft>
              <a:buSzPts val="2200"/>
              <a:buChar char="●"/>
            </a:pPr>
            <a:r>
              <a:rPr b="1" lang="en-CA"/>
              <a:t>Test after section 3 and 4</a:t>
            </a:r>
            <a:endParaRPr b="1"/>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6"/>
          <p:cNvSpPr txBox="1"/>
          <p:nvPr>
            <p:ph type="title"/>
          </p:nvPr>
        </p:nvSpPr>
        <p:spPr>
          <a:xfrm>
            <a:off x="457200" y="274638"/>
            <a:ext cx="76200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4600"/>
              <a:buFont typeface="Cambria"/>
              <a:buNone/>
            </a:pPr>
            <a:r>
              <a:rPr lang="en-CA"/>
              <a:t>Section 5</a:t>
            </a:r>
            <a:endParaRPr/>
          </a:p>
        </p:txBody>
      </p:sp>
      <p:sp>
        <p:nvSpPr>
          <p:cNvPr id="135" name="Google Shape;135;p6"/>
          <p:cNvSpPr txBox="1"/>
          <p:nvPr>
            <p:ph idx="1" type="body"/>
          </p:nvPr>
        </p:nvSpPr>
        <p:spPr>
          <a:xfrm>
            <a:off x="457200" y="1600200"/>
            <a:ext cx="7620000" cy="4800600"/>
          </a:xfrm>
          <a:prstGeom prst="rect">
            <a:avLst/>
          </a:prstGeom>
          <a:noFill/>
          <a:ln>
            <a:noFill/>
          </a:ln>
        </p:spPr>
        <p:txBody>
          <a:bodyPr anchorCtr="0" anchor="t" bIns="45700" lIns="91425" spcFirstLastPara="1" rIns="91425" wrap="square" tIns="45700">
            <a:normAutofit/>
          </a:bodyPr>
          <a:lstStyle/>
          <a:p>
            <a:pPr indent="-101600" lvl="1" marL="640080" rtl="0" algn="l">
              <a:spcBef>
                <a:spcPts val="400"/>
              </a:spcBef>
              <a:spcAft>
                <a:spcPts val="0"/>
              </a:spcAft>
              <a:buSzPts val="2000"/>
              <a:buNone/>
            </a:pPr>
            <a:r>
              <a:rPr b="1" lang="en-CA" sz="1800"/>
              <a:t>Mental Health</a:t>
            </a:r>
            <a:endParaRPr b="1" sz="1800"/>
          </a:p>
          <a:p>
            <a:pPr indent="-342900" lvl="0" marL="457200" rtl="0" algn="l">
              <a:spcBef>
                <a:spcPts val="1200"/>
              </a:spcBef>
              <a:spcAft>
                <a:spcPts val="0"/>
              </a:spcAft>
              <a:buSzPts val="1800"/>
              <a:buChar char="-"/>
            </a:pPr>
            <a:r>
              <a:rPr lang="en-CA"/>
              <a:t>Stress</a:t>
            </a:r>
            <a:endParaRPr/>
          </a:p>
          <a:p>
            <a:pPr indent="-342900" lvl="0" marL="457200" rtl="0" algn="l">
              <a:spcBef>
                <a:spcPts val="0"/>
              </a:spcBef>
              <a:spcAft>
                <a:spcPts val="0"/>
              </a:spcAft>
              <a:buSzPts val="1800"/>
              <a:buChar char="-"/>
            </a:pPr>
            <a:r>
              <a:rPr lang="en-CA"/>
              <a:t>Insomnia</a:t>
            </a:r>
            <a:endParaRPr/>
          </a:p>
          <a:p>
            <a:pPr indent="-342900" lvl="0" marL="457200" rtl="0" algn="l">
              <a:spcBef>
                <a:spcPts val="0"/>
              </a:spcBef>
              <a:spcAft>
                <a:spcPts val="0"/>
              </a:spcAft>
              <a:buSzPts val="1800"/>
              <a:buChar char="-"/>
            </a:pPr>
            <a:r>
              <a:rPr lang="en-CA"/>
              <a:t>Sleep Disorders</a:t>
            </a:r>
            <a:endParaRPr/>
          </a:p>
          <a:p>
            <a:pPr indent="-342900" lvl="0" marL="457200" rtl="0" algn="l">
              <a:spcBef>
                <a:spcPts val="0"/>
              </a:spcBef>
              <a:spcAft>
                <a:spcPts val="0"/>
              </a:spcAft>
              <a:buSzPts val="1800"/>
              <a:buChar char="-"/>
            </a:pPr>
            <a:r>
              <a:rPr lang="en-CA"/>
              <a:t>Anxiety Disorders</a:t>
            </a:r>
            <a:endParaRPr/>
          </a:p>
          <a:p>
            <a:pPr indent="-342900" lvl="0" marL="457200" rtl="0" algn="l">
              <a:spcBef>
                <a:spcPts val="0"/>
              </a:spcBef>
              <a:spcAft>
                <a:spcPts val="0"/>
              </a:spcAft>
              <a:buSzPts val="1800"/>
              <a:buChar char="-"/>
            </a:pPr>
            <a:r>
              <a:rPr lang="en-CA"/>
              <a:t>Phobias</a:t>
            </a:r>
            <a:endParaRPr/>
          </a:p>
          <a:p>
            <a:pPr indent="-342900" lvl="0" marL="457200" rtl="0" algn="l">
              <a:spcBef>
                <a:spcPts val="0"/>
              </a:spcBef>
              <a:spcAft>
                <a:spcPts val="0"/>
              </a:spcAft>
              <a:buSzPts val="1800"/>
              <a:buChar char="-"/>
            </a:pPr>
            <a:r>
              <a:rPr lang="en-CA"/>
              <a:t>OCD</a:t>
            </a:r>
            <a:endParaRPr/>
          </a:p>
          <a:p>
            <a:pPr indent="-342900" lvl="0" marL="457200" rtl="0" algn="l">
              <a:spcBef>
                <a:spcPts val="0"/>
              </a:spcBef>
              <a:spcAft>
                <a:spcPts val="0"/>
              </a:spcAft>
              <a:buSzPts val="1800"/>
              <a:buChar char="-"/>
            </a:pPr>
            <a:r>
              <a:rPr lang="en-CA"/>
              <a:t>Mood Disorders</a:t>
            </a:r>
            <a:endParaRPr/>
          </a:p>
          <a:p>
            <a:pPr indent="-342900" lvl="0" marL="457200" rtl="0" algn="l">
              <a:spcBef>
                <a:spcPts val="0"/>
              </a:spcBef>
              <a:spcAft>
                <a:spcPts val="0"/>
              </a:spcAft>
              <a:buSzPts val="1800"/>
              <a:buChar char="-"/>
            </a:pPr>
            <a:r>
              <a:rPr lang="en-CA"/>
              <a:t>Depression</a:t>
            </a:r>
            <a:endParaRPr/>
          </a:p>
          <a:p>
            <a:pPr indent="-342900" lvl="0" marL="457200" rtl="0" algn="l">
              <a:spcBef>
                <a:spcPts val="0"/>
              </a:spcBef>
              <a:spcAft>
                <a:spcPts val="0"/>
              </a:spcAft>
              <a:buSzPts val="1800"/>
              <a:buChar char="-"/>
            </a:pPr>
            <a:r>
              <a:rPr lang="en-CA"/>
              <a:t>Bipolar</a:t>
            </a:r>
            <a:r>
              <a:rPr lang="en-CA"/>
              <a:t> Disorder</a:t>
            </a:r>
            <a:endParaRPr/>
          </a:p>
          <a:p>
            <a:pPr indent="-342900" lvl="0" marL="457200" rtl="0" algn="l">
              <a:spcBef>
                <a:spcPts val="0"/>
              </a:spcBef>
              <a:spcAft>
                <a:spcPts val="0"/>
              </a:spcAft>
              <a:buSzPts val="1800"/>
              <a:buChar char="-"/>
            </a:pPr>
            <a:r>
              <a:rPr lang="en-CA"/>
              <a:t>Eating Disorders</a:t>
            </a:r>
            <a:endParaRPr/>
          </a:p>
          <a:p>
            <a:pPr indent="-342900" lvl="0" marL="457200" rtl="0" algn="l">
              <a:spcBef>
                <a:spcPts val="0"/>
              </a:spcBef>
              <a:spcAft>
                <a:spcPts val="0"/>
              </a:spcAft>
              <a:buSzPts val="1800"/>
              <a:buChar char="-"/>
            </a:pPr>
            <a:r>
              <a:rPr lang="en-CA"/>
              <a:t>Schizophrenia</a:t>
            </a:r>
            <a:endParaRPr/>
          </a:p>
          <a:p>
            <a:pPr indent="-342900" lvl="0" marL="457200" rtl="0" algn="l">
              <a:spcBef>
                <a:spcPts val="0"/>
              </a:spcBef>
              <a:spcAft>
                <a:spcPts val="0"/>
              </a:spcAft>
              <a:buSzPts val="1800"/>
              <a:buChar char="-"/>
            </a:pPr>
            <a:r>
              <a:rPr lang="en-CA"/>
              <a:t>Test</a:t>
            </a:r>
            <a:endParaRPr/>
          </a:p>
          <a:p>
            <a:pPr indent="-342900" lvl="0" marL="457200" rtl="0" algn="l">
              <a:spcBef>
                <a:spcPts val="0"/>
              </a:spcBef>
              <a:spcAft>
                <a:spcPts val="0"/>
              </a:spcAft>
              <a:buSzPts val="1800"/>
              <a:buChar char="-"/>
            </a:pPr>
            <a:r>
              <a:rPr lang="en-CA"/>
              <a:t>FINAL EXAM</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8"/>
          <p:cNvSpPr txBox="1"/>
          <p:nvPr>
            <p:ph type="title"/>
          </p:nvPr>
        </p:nvSpPr>
        <p:spPr>
          <a:xfrm>
            <a:off x="457200" y="274638"/>
            <a:ext cx="76200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4600"/>
              <a:buFont typeface="Cambria"/>
              <a:buNone/>
            </a:pPr>
            <a:r>
              <a:rPr lang="en-CA"/>
              <a:t>Definition of Health</a:t>
            </a:r>
            <a:endParaRPr/>
          </a:p>
        </p:txBody>
      </p:sp>
      <p:sp>
        <p:nvSpPr>
          <p:cNvPr id="141" name="Google Shape;141;p8"/>
          <p:cNvSpPr txBox="1"/>
          <p:nvPr>
            <p:ph idx="2" type="body"/>
          </p:nvPr>
        </p:nvSpPr>
        <p:spPr>
          <a:xfrm>
            <a:off x="4419600" y="1536192"/>
            <a:ext cx="3657600" cy="4590288"/>
          </a:xfrm>
          <a:prstGeom prst="rect">
            <a:avLst/>
          </a:prstGeom>
          <a:noFill/>
          <a:ln>
            <a:noFill/>
          </a:ln>
        </p:spPr>
        <p:txBody>
          <a:bodyPr anchorCtr="0" anchor="t" bIns="45700" lIns="91425" spcFirstLastPara="1" rIns="91425" wrap="square" tIns="45700">
            <a:normAutofit fontScale="85000" lnSpcReduction="10000"/>
          </a:bodyPr>
          <a:lstStyle/>
          <a:p>
            <a:pPr indent="0" lvl="0" marL="114300" rtl="0" algn="l">
              <a:spcBef>
                <a:spcPts val="0"/>
              </a:spcBef>
              <a:spcAft>
                <a:spcPts val="0"/>
              </a:spcAft>
              <a:buSzPct val="100000"/>
              <a:buNone/>
            </a:pPr>
            <a:r>
              <a:rPr lang="en-CA"/>
              <a:t>“Health is a state of complete physical, mental, and social well-being and not merely the absence of disease and infirmity.”</a:t>
            </a:r>
            <a:endParaRPr/>
          </a:p>
          <a:p>
            <a:pPr indent="0" lvl="0" marL="114300" rtl="0" algn="l">
              <a:spcBef>
                <a:spcPts val="560"/>
              </a:spcBef>
              <a:spcAft>
                <a:spcPts val="0"/>
              </a:spcAft>
              <a:buSzPct val="100000"/>
              <a:buNone/>
            </a:pPr>
            <a:r>
              <a:t/>
            </a:r>
            <a:endParaRPr/>
          </a:p>
          <a:p>
            <a:pPr indent="0" lvl="0" marL="114300" rtl="0" algn="l">
              <a:spcBef>
                <a:spcPts val="560"/>
              </a:spcBef>
              <a:spcAft>
                <a:spcPts val="1200"/>
              </a:spcAft>
              <a:buSzPct val="100000"/>
              <a:buNone/>
            </a:pPr>
            <a:r>
              <a:rPr lang="en-CA"/>
              <a:t>Definition from the WHO in 1948 and has not been amended since</a:t>
            </a:r>
            <a:endParaRPr/>
          </a:p>
        </p:txBody>
      </p:sp>
      <p:sp>
        <p:nvSpPr>
          <p:cNvPr descr="C:\Users\student31\AppData\Local\Microsoft\Windows\INetCache\IE\AW9Y207L\heart_healthy_vegetab_a_ha[1].gif" id="142" name="Google Shape;142;p8"/>
          <p:cNvSpPr txBox="1"/>
          <p:nvPr>
            <p:ph idx="1" type="body"/>
          </p:nvPr>
        </p:nvSpPr>
        <p:spPr>
          <a:xfrm>
            <a:off x="619125" y="2316956"/>
            <a:ext cx="3333750" cy="3028950"/>
          </a:xfrm>
          <a:prstGeom prst="rect">
            <a:avLst/>
          </a:prstGeom>
          <a:noFill/>
          <a:ln>
            <a:noFill/>
          </a:ln>
        </p:spPr>
        <p:txBody>
          <a:bodyPr anchorCtr="0" anchor="t" bIns="45700" lIns="91425" spcFirstLastPara="1" rIns="91425" wrap="square" tIns="45700">
            <a:normAutofit/>
          </a:bodyPr>
          <a:lstStyle/>
          <a:p>
            <a:pPr indent="0" lvl="0" marL="0" rtl="0" algn="l">
              <a:spcBef>
                <a:spcPts val="560"/>
              </a:spcBef>
              <a:spcAft>
                <a:spcPts val="1200"/>
              </a:spcAft>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1">
                                            <p:txEl>
                                              <p:pRg end="0" st="0"/>
                                            </p:txEl>
                                          </p:spTgt>
                                        </p:tgtEl>
                                        <p:attrNameLst>
                                          <p:attrName>style.visibility</p:attrName>
                                        </p:attrNameLst>
                                      </p:cBhvr>
                                      <p:to>
                                        <p:strVal val="visible"/>
                                      </p:to>
                                    </p:set>
                                    <p:animEffect filter="fade" transition="in">
                                      <p:cBhvr>
                                        <p:cTn dur="1000"/>
                                        <p:tgtEl>
                                          <p:spTgt spid="141">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1">
                                            <p:txEl>
                                              <p:pRg end="1" st="1"/>
                                            </p:txEl>
                                          </p:spTgt>
                                        </p:tgtEl>
                                        <p:attrNameLst>
                                          <p:attrName>style.visibility</p:attrName>
                                        </p:attrNameLst>
                                      </p:cBhvr>
                                      <p:to>
                                        <p:strVal val="visible"/>
                                      </p:to>
                                    </p:set>
                                    <p:animEffect filter="fade" transition="in">
                                      <p:cBhvr>
                                        <p:cTn dur="1000"/>
                                        <p:tgtEl>
                                          <p:spTgt spid="141">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1">
                                            <p:txEl>
                                              <p:pRg end="2" st="2"/>
                                            </p:txEl>
                                          </p:spTgt>
                                        </p:tgtEl>
                                        <p:attrNameLst>
                                          <p:attrName>style.visibility</p:attrName>
                                        </p:attrNameLst>
                                      </p:cBhvr>
                                      <p:to>
                                        <p:strVal val="visible"/>
                                      </p:to>
                                    </p:set>
                                    <p:animEffect filter="fade" transition="in">
                                      <p:cBhvr>
                                        <p:cTn dur="1000"/>
                                        <p:tgtEl>
                                          <p:spTgt spid="141">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9"/>
          <p:cNvSpPr txBox="1"/>
          <p:nvPr>
            <p:ph type="title"/>
          </p:nvPr>
        </p:nvSpPr>
        <p:spPr>
          <a:xfrm>
            <a:off x="457200" y="274638"/>
            <a:ext cx="76200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4600"/>
              <a:buFont typeface="Cambria"/>
              <a:buNone/>
            </a:pPr>
            <a:r>
              <a:rPr lang="en-CA"/>
              <a:t>Determinants of Health</a:t>
            </a:r>
            <a:endParaRPr/>
          </a:p>
        </p:txBody>
      </p:sp>
      <p:sp>
        <p:nvSpPr>
          <p:cNvPr id="148" name="Google Shape;148;p9"/>
          <p:cNvSpPr txBox="1"/>
          <p:nvPr>
            <p:ph idx="1" type="body"/>
          </p:nvPr>
        </p:nvSpPr>
        <p:spPr>
          <a:xfrm>
            <a:off x="457200" y="1600200"/>
            <a:ext cx="7620000" cy="4800600"/>
          </a:xfrm>
          <a:prstGeom prst="rect">
            <a:avLst/>
          </a:prstGeom>
          <a:noFill/>
          <a:ln>
            <a:noFill/>
          </a:ln>
        </p:spPr>
        <p:txBody>
          <a:bodyPr anchorCtr="0" anchor="t" bIns="45700" lIns="91425" spcFirstLastPara="1" rIns="91425" wrap="square" tIns="45700">
            <a:normAutofit/>
          </a:bodyPr>
          <a:lstStyle/>
          <a:p>
            <a:pPr indent="-228600" lvl="0" marL="342900" rtl="0" algn="l">
              <a:spcBef>
                <a:spcPts val="0"/>
              </a:spcBef>
              <a:spcAft>
                <a:spcPts val="0"/>
              </a:spcAft>
              <a:buSzPts val="2400"/>
              <a:buChar char="●"/>
            </a:pPr>
            <a:r>
              <a:rPr lang="en-CA" sz="2400"/>
              <a:t>For many people attaining health based on</a:t>
            </a:r>
            <a:endParaRPr sz="2400"/>
          </a:p>
          <a:p>
            <a:pPr indent="0" lvl="0" marL="342900" rtl="0" algn="l">
              <a:spcBef>
                <a:spcPts val="0"/>
              </a:spcBef>
              <a:spcAft>
                <a:spcPts val="0"/>
              </a:spcAft>
              <a:buNone/>
            </a:pPr>
            <a:r>
              <a:rPr lang="en-CA" sz="2400"/>
              <a:t> the true definition is an unrealistic goal. </a:t>
            </a:r>
            <a:endParaRPr sz="2400"/>
          </a:p>
          <a:p>
            <a:pPr indent="0" lvl="0" marL="342900" rtl="0" algn="l">
              <a:spcBef>
                <a:spcPts val="0"/>
              </a:spcBef>
              <a:spcAft>
                <a:spcPts val="0"/>
              </a:spcAft>
              <a:buNone/>
            </a:pPr>
            <a:r>
              <a:rPr lang="en-CA" sz="2400"/>
              <a:t>The US Department of Health and Human Services in “Healthy People 2020” describe the determinants of health to as</a:t>
            </a:r>
            <a:endParaRPr/>
          </a:p>
          <a:p>
            <a:pPr indent="-457200" lvl="0" marL="571500" rtl="0" algn="l">
              <a:spcBef>
                <a:spcPts val="480"/>
              </a:spcBef>
              <a:spcAft>
                <a:spcPts val="0"/>
              </a:spcAft>
              <a:buSzPts val="2400"/>
              <a:buFont typeface="Cambria"/>
              <a:buAutoNum type="arabicPeriod"/>
            </a:pPr>
            <a:r>
              <a:rPr lang="en-CA" sz="2400"/>
              <a:t>Attain lives free of preventable disease, disability, injury and premature death</a:t>
            </a:r>
            <a:endParaRPr/>
          </a:p>
          <a:p>
            <a:pPr indent="-457200" lvl="0" marL="571500" rtl="0" algn="l">
              <a:spcBef>
                <a:spcPts val="480"/>
              </a:spcBef>
              <a:spcAft>
                <a:spcPts val="0"/>
              </a:spcAft>
              <a:buSzPts val="2400"/>
              <a:buFont typeface="Cambria"/>
              <a:buAutoNum type="arabicPeriod"/>
            </a:pPr>
            <a:r>
              <a:rPr lang="en-CA" sz="2400"/>
              <a:t>Achieve Health equity and eliminate disparities</a:t>
            </a:r>
            <a:endParaRPr/>
          </a:p>
          <a:p>
            <a:pPr indent="-457200" lvl="0" marL="571500" rtl="0" algn="l">
              <a:spcBef>
                <a:spcPts val="480"/>
              </a:spcBef>
              <a:spcAft>
                <a:spcPts val="0"/>
              </a:spcAft>
              <a:buSzPts val="2400"/>
              <a:buFont typeface="Cambria"/>
              <a:buAutoNum type="arabicPeriod"/>
            </a:pPr>
            <a:r>
              <a:rPr lang="en-CA" sz="2400"/>
              <a:t>Promote good health for all</a:t>
            </a:r>
            <a:endParaRPr/>
          </a:p>
          <a:p>
            <a:pPr indent="-457200" lvl="0" marL="571500" rtl="0" algn="l">
              <a:spcBef>
                <a:spcPts val="480"/>
              </a:spcBef>
              <a:spcAft>
                <a:spcPts val="1200"/>
              </a:spcAft>
              <a:buSzPts val="2400"/>
              <a:buFont typeface="Cambria"/>
              <a:buAutoNum type="arabicPeriod"/>
            </a:pPr>
            <a:r>
              <a:rPr lang="en-CA" sz="2400"/>
              <a:t>Promote healthy behaviors across the lifespan</a:t>
            </a:r>
            <a:endParaRPr/>
          </a:p>
        </p:txBody>
      </p:sp>
      <p:pic>
        <p:nvPicPr>
          <p:cNvPr descr="C:\Users\student31\AppData\Local\Microsoft\Windows\INetCache\IE\DLQJM873\gi다이어트1[1].jpg" id="149" name="Google Shape;149;p9"/>
          <p:cNvPicPr preferRelativeResize="0"/>
          <p:nvPr/>
        </p:nvPicPr>
        <p:blipFill rotWithShape="1">
          <a:blip r:embed="rId3">
            <a:alphaModFix/>
          </a:blip>
          <a:srcRect b="0" l="0" r="0" t="0"/>
          <a:stretch/>
        </p:blipFill>
        <p:spPr>
          <a:xfrm flipH="1">
            <a:off x="7178392" y="11"/>
            <a:ext cx="1965598" cy="1965598"/>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7"/>
          <p:cNvSpPr txBox="1"/>
          <p:nvPr>
            <p:ph type="title"/>
          </p:nvPr>
        </p:nvSpPr>
        <p:spPr>
          <a:xfrm>
            <a:off x="304801" y="5495544"/>
            <a:ext cx="7772400" cy="594360"/>
          </a:xfrm>
          <a:prstGeom prst="rect">
            <a:avLst/>
          </a:prstGeom>
          <a:noFill/>
          <a:ln>
            <a:noFill/>
          </a:ln>
        </p:spPr>
        <p:txBody>
          <a:bodyPr anchorCtr="0" anchor="b" bIns="45700" lIns="91425" spcFirstLastPara="1" rIns="91425" wrap="square" tIns="45700">
            <a:noAutofit/>
          </a:bodyPr>
          <a:lstStyle/>
          <a:p>
            <a:pPr indent="0" lvl="0" marL="0" rtl="0" algn="ctr">
              <a:spcBef>
                <a:spcPts val="0"/>
              </a:spcBef>
              <a:spcAft>
                <a:spcPts val="0"/>
              </a:spcAft>
              <a:buClr>
                <a:schemeClr val="dk2"/>
              </a:buClr>
              <a:buSzPts val="3200"/>
              <a:buFont typeface="Cambria"/>
              <a:buNone/>
            </a:pPr>
            <a:r>
              <a:rPr lang="en-CA" sz="3200"/>
              <a:t>Medical and Pathological Terminology</a:t>
            </a:r>
            <a:endParaRPr/>
          </a:p>
        </p:txBody>
      </p:sp>
      <p:sp>
        <p:nvSpPr>
          <p:cNvPr descr="C:\Users\student31\AppData\Local\Microsoft\Windows\INetCache\IE\W2W6AVNU\FCverb[1].gif" id="155" name="Google Shape;155;p7"/>
          <p:cNvSpPr txBox="1"/>
          <p:nvPr>
            <p:ph idx="2" type="body"/>
          </p:nvPr>
        </p:nvSpPr>
        <p:spPr>
          <a:xfrm>
            <a:off x="1259632" y="836713"/>
            <a:ext cx="5616624" cy="4104456"/>
          </a:xfrm>
          <a:prstGeom prst="rect">
            <a:avLst/>
          </a:prstGeom>
          <a:noFill/>
          <a:ln>
            <a:noFill/>
          </a:ln>
        </p:spPr>
        <p:txBody>
          <a:bodyPr anchorCtr="0" anchor="t" bIns="45700" lIns="91425" spcFirstLastPara="1" rIns="91425" wrap="square" tIns="45700">
            <a:normAutofit/>
          </a:bodyPr>
          <a:lstStyle/>
          <a:p>
            <a:pPr indent="0" lvl="0" marL="0" rtl="0" algn="l">
              <a:spcBef>
                <a:spcPts val="360"/>
              </a:spcBef>
              <a:spcAft>
                <a:spcPts val="1200"/>
              </a:spcAft>
              <a:buNone/>
            </a:pPr>
            <a:r>
              <a:t/>
            </a:r>
            <a:endParaRPr/>
          </a:p>
        </p:txBody>
      </p:sp>
      <p:pic>
        <p:nvPicPr>
          <p:cNvPr id="156" name="Google Shape;156;p7"/>
          <p:cNvPicPr preferRelativeResize="0"/>
          <p:nvPr/>
        </p:nvPicPr>
        <p:blipFill>
          <a:blip r:embed="rId3">
            <a:alphaModFix/>
          </a:blip>
          <a:stretch>
            <a:fillRect/>
          </a:stretch>
        </p:blipFill>
        <p:spPr>
          <a:xfrm>
            <a:off x="1259625" y="864348"/>
            <a:ext cx="5616625" cy="4049206"/>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sp>
        <p:nvSpPr>
          <p:cNvPr id="161" name="Google Shape;161;p11"/>
          <p:cNvSpPr txBox="1"/>
          <p:nvPr>
            <p:ph type="title"/>
          </p:nvPr>
        </p:nvSpPr>
        <p:spPr>
          <a:xfrm>
            <a:off x="457200" y="274638"/>
            <a:ext cx="76200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4600"/>
              <a:buFont typeface="Cambria"/>
              <a:buNone/>
            </a:pPr>
            <a:r>
              <a:rPr lang="en-CA"/>
              <a:t>Study of Pathology</a:t>
            </a:r>
            <a:endParaRPr/>
          </a:p>
        </p:txBody>
      </p:sp>
      <p:sp>
        <p:nvSpPr>
          <p:cNvPr id="162" name="Google Shape;162;p11"/>
          <p:cNvSpPr txBox="1"/>
          <p:nvPr>
            <p:ph idx="1" type="body"/>
          </p:nvPr>
        </p:nvSpPr>
        <p:spPr>
          <a:xfrm>
            <a:off x="457200" y="1536192"/>
            <a:ext cx="3657600" cy="4590288"/>
          </a:xfrm>
          <a:prstGeom prst="rect">
            <a:avLst/>
          </a:prstGeom>
          <a:noFill/>
          <a:ln>
            <a:noFill/>
          </a:ln>
        </p:spPr>
        <p:txBody>
          <a:bodyPr anchorCtr="0" anchor="t" bIns="45700" lIns="91425" spcFirstLastPara="1" rIns="91425" wrap="square" tIns="45700">
            <a:normAutofit/>
          </a:bodyPr>
          <a:lstStyle/>
          <a:p>
            <a:pPr indent="-228600" lvl="0" marL="342900" rtl="0" algn="l">
              <a:spcBef>
                <a:spcPts val="0"/>
              </a:spcBef>
              <a:spcAft>
                <a:spcPts val="1200"/>
              </a:spcAft>
              <a:buSzPts val="2800"/>
              <a:buChar char="●"/>
            </a:pPr>
            <a:r>
              <a:rPr lang="en-CA"/>
              <a:t>study of the body’s response to dysfunction or disease</a:t>
            </a:r>
            <a:endParaRPr/>
          </a:p>
        </p:txBody>
      </p:sp>
      <p:pic>
        <p:nvPicPr>
          <p:cNvPr descr="C:\Users\student31\AppData\Local\Microsoft\Windows\INetCache\IE\PQ83KMHV\135018281[1].jpg" id="163" name="Google Shape;163;p11"/>
          <p:cNvPicPr preferRelativeResize="0"/>
          <p:nvPr>
            <p:ph idx="2" type="body"/>
          </p:nvPr>
        </p:nvPicPr>
        <p:blipFill rotWithShape="1">
          <a:blip r:embed="rId3">
            <a:alphaModFix/>
          </a:blip>
          <a:srcRect b="0" l="0" r="0" t="0"/>
          <a:stretch/>
        </p:blipFill>
        <p:spPr>
          <a:xfrm>
            <a:off x="4419600" y="2612231"/>
            <a:ext cx="3657600" cy="24384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2">
                                            <p:txEl>
                                              <p:pRg end="0" st="0"/>
                                            </p:txEl>
                                          </p:spTgt>
                                        </p:tgtEl>
                                        <p:attrNameLst>
                                          <p:attrName>style.visibility</p:attrName>
                                        </p:attrNameLst>
                                      </p:cBhvr>
                                      <p:to>
                                        <p:strVal val="visible"/>
                                      </p:to>
                                    </p:set>
                                    <p:animEffect filter="fade" transition="in">
                                      <p:cBhvr>
                                        <p:cTn dur="2000"/>
                                        <p:tgtEl>
                                          <p:spTgt spid="162">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sp>
        <p:nvSpPr>
          <p:cNvPr id="168" name="Google Shape;168;p10"/>
          <p:cNvSpPr txBox="1"/>
          <p:nvPr>
            <p:ph type="title"/>
          </p:nvPr>
        </p:nvSpPr>
        <p:spPr>
          <a:xfrm>
            <a:off x="457200" y="274638"/>
            <a:ext cx="76200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4600"/>
              <a:buFont typeface="Cambria"/>
              <a:buNone/>
            </a:pPr>
            <a:r>
              <a:rPr lang="en-CA"/>
              <a:t>Study of Physiology</a:t>
            </a:r>
            <a:endParaRPr/>
          </a:p>
        </p:txBody>
      </p:sp>
      <p:sp>
        <p:nvSpPr>
          <p:cNvPr id="169" name="Google Shape;169;p10"/>
          <p:cNvSpPr txBox="1"/>
          <p:nvPr>
            <p:ph idx="2" type="body"/>
          </p:nvPr>
        </p:nvSpPr>
        <p:spPr>
          <a:xfrm>
            <a:off x="4419600" y="1536192"/>
            <a:ext cx="3657600" cy="4590288"/>
          </a:xfrm>
          <a:prstGeom prst="rect">
            <a:avLst/>
          </a:prstGeom>
          <a:noFill/>
          <a:ln>
            <a:noFill/>
          </a:ln>
        </p:spPr>
        <p:txBody>
          <a:bodyPr anchorCtr="0" anchor="t" bIns="45700" lIns="91425" spcFirstLastPara="1" rIns="91425" wrap="square" tIns="45700">
            <a:normAutofit lnSpcReduction="20000"/>
          </a:bodyPr>
          <a:lstStyle/>
          <a:p>
            <a:pPr indent="-228600" lvl="0" marL="342900" rtl="0" algn="l">
              <a:spcBef>
                <a:spcPts val="0"/>
              </a:spcBef>
              <a:spcAft>
                <a:spcPts val="1200"/>
              </a:spcAft>
              <a:buSzPts val="2800"/>
              <a:buChar char="●"/>
            </a:pPr>
            <a:r>
              <a:rPr lang="en-CA"/>
              <a:t> Branch of biology that deals with the functions and activities of life or of living matter (such as organs, tissues, or cells) and of the physical and chemical phenomena involved</a:t>
            </a:r>
            <a:endParaRPr/>
          </a:p>
        </p:txBody>
      </p:sp>
      <p:pic>
        <p:nvPicPr>
          <p:cNvPr descr="C:\Users\student31\AppData\Local\Microsoft\Windows\INetCache\IE\W2W6AVNU\science_body_systems[1].gif" id="170" name="Google Shape;170;p10"/>
          <p:cNvPicPr preferRelativeResize="0"/>
          <p:nvPr>
            <p:ph idx="1" type="body"/>
          </p:nvPr>
        </p:nvPicPr>
        <p:blipFill rotWithShape="1">
          <a:blip r:embed="rId3">
            <a:alphaModFix/>
          </a:blip>
          <a:srcRect b="0" l="0" r="0" t="0"/>
          <a:stretch/>
        </p:blipFill>
        <p:spPr>
          <a:xfrm>
            <a:off x="733425" y="1802606"/>
            <a:ext cx="3105150" cy="40576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9">
                                            <p:txEl>
                                              <p:pRg end="0" st="0"/>
                                            </p:txEl>
                                          </p:spTgt>
                                        </p:tgtEl>
                                        <p:attrNameLst>
                                          <p:attrName>style.visibility</p:attrName>
                                        </p:attrNameLst>
                                      </p:cBhvr>
                                      <p:to>
                                        <p:strVal val="visible"/>
                                      </p:to>
                                    </p:set>
                                    <p:animEffect filter="fade" transition="in">
                                      <p:cBhvr>
                                        <p:cTn dur="500"/>
                                        <p:tgtEl>
                                          <p:spTgt spid="169">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p12"/>
          <p:cNvSpPr txBox="1"/>
          <p:nvPr>
            <p:ph type="title"/>
          </p:nvPr>
        </p:nvSpPr>
        <p:spPr>
          <a:xfrm>
            <a:off x="457200" y="274638"/>
            <a:ext cx="76200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4600"/>
              <a:buFont typeface="Cambria"/>
              <a:buNone/>
            </a:pPr>
            <a:r>
              <a:rPr lang="en-CA"/>
              <a:t>Pathophysiology</a:t>
            </a:r>
            <a:endParaRPr/>
          </a:p>
        </p:txBody>
      </p:sp>
      <p:sp>
        <p:nvSpPr>
          <p:cNvPr id="176" name="Google Shape;176;p12"/>
          <p:cNvSpPr txBox="1"/>
          <p:nvPr>
            <p:ph idx="1" type="body"/>
          </p:nvPr>
        </p:nvSpPr>
        <p:spPr>
          <a:xfrm>
            <a:off x="457200" y="1536192"/>
            <a:ext cx="3657600" cy="4590288"/>
          </a:xfrm>
          <a:prstGeom prst="rect">
            <a:avLst/>
          </a:prstGeom>
          <a:noFill/>
          <a:ln>
            <a:noFill/>
          </a:ln>
        </p:spPr>
        <p:txBody>
          <a:bodyPr anchorCtr="0" anchor="t" bIns="45700" lIns="91425" spcFirstLastPara="1" rIns="91425" wrap="square" tIns="45700">
            <a:normAutofit/>
          </a:bodyPr>
          <a:lstStyle/>
          <a:p>
            <a:pPr indent="-228600" lvl="0" marL="342900" rtl="0" algn="l">
              <a:spcBef>
                <a:spcPts val="0"/>
              </a:spcBef>
              <a:spcAft>
                <a:spcPts val="1200"/>
              </a:spcAft>
              <a:buSzPts val="2800"/>
              <a:buChar char="●"/>
            </a:pPr>
            <a:r>
              <a:rPr lang="en-CA"/>
              <a:t>The study of the physiology of altered health</a:t>
            </a:r>
            <a:endParaRPr/>
          </a:p>
        </p:txBody>
      </p:sp>
      <p:pic>
        <p:nvPicPr>
          <p:cNvPr descr="C:\Users\student31\AppData\Local\Microsoft\Windows\INetCache\IE\W2W6AVNU\fever[1].gif" id="177" name="Google Shape;177;p12"/>
          <p:cNvPicPr preferRelativeResize="0"/>
          <p:nvPr>
            <p:ph idx="2" type="body"/>
          </p:nvPr>
        </p:nvPicPr>
        <p:blipFill rotWithShape="1">
          <a:blip r:embed="rId3">
            <a:alphaModFix/>
          </a:blip>
          <a:srcRect b="0" l="0" r="0" t="0"/>
          <a:stretch/>
        </p:blipFill>
        <p:spPr>
          <a:xfrm>
            <a:off x="4419600" y="2635853"/>
            <a:ext cx="3657600" cy="2391156"/>
          </a:xfrm>
          <a:prstGeom prst="rect">
            <a:avLst/>
          </a:prstGeom>
          <a:noFill/>
          <a:ln>
            <a:noFill/>
          </a:ln>
        </p:spPr>
      </p:pic>
      <p:sp>
        <p:nvSpPr>
          <p:cNvPr id="178" name="Google Shape;178;p12"/>
          <p:cNvSpPr txBox="1"/>
          <p:nvPr/>
        </p:nvSpPr>
        <p:spPr>
          <a:xfrm>
            <a:off x="757115" y="5072143"/>
            <a:ext cx="1528885"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CA" sz="1800" u="none" cap="none" strike="noStrike">
                <a:solidFill>
                  <a:schemeClr val="dk1"/>
                </a:solidFill>
                <a:latin typeface="Calibri"/>
                <a:ea typeface="Calibri"/>
                <a:cs typeface="Calibri"/>
                <a:sym typeface="Calibri"/>
              </a:rPr>
              <a:t>www.</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g2df56f37e98_0_0"/>
          <p:cNvSpPr txBox="1"/>
          <p:nvPr>
            <p:ph type="title"/>
          </p:nvPr>
        </p:nvSpPr>
        <p:spPr>
          <a:xfrm>
            <a:off x="457200" y="274638"/>
            <a:ext cx="7620000" cy="11430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CA"/>
              <a:t>Pathology Types</a:t>
            </a:r>
            <a:endParaRPr/>
          </a:p>
        </p:txBody>
      </p:sp>
      <p:sp>
        <p:nvSpPr>
          <p:cNvPr id="185" name="Google Shape;185;g2df56f37e98_0_0"/>
          <p:cNvSpPr txBox="1"/>
          <p:nvPr>
            <p:ph idx="1" type="body"/>
          </p:nvPr>
        </p:nvSpPr>
        <p:spPr>
          <a:xfrm>
            <a:off x="457200" y="1536200"/>
            <a:ext cx="7531800" cy="4590300"/>
          </a:xfrm>
          <a:prstGeom prst="rect">
            <a:avLst/>
          </a:prstGeom>
        </p:spPr>
        <p:txBody>
          <a:bodyPr anchorCtr="0" anchor="t" bIns="45700" lIns="91425" spcFirstLastPara="1" rIns="91425" wrap="square" tIns="45700">
            <a:normAutofit lnSpcReduction="10000"/>
          </a:bodyPr>
          <a:lstStyle/>
          <a:p>
            <a:pPr indent="0" lvl="0" marL="0" rtl="0" algn="l">
              <a:spcBef>
                <a:spcPts val="560"/>
              </a:spcBef>
              <a:spcAft>
                <a:spcPts val="0"/>
              </a:spcAft>
              <a:buNone/>
            </a:pPr>
            <a:r>
              <a:rPr b="1" lang="en-CA"/>
              <a:t>Pathology</a:t>
            </a:r>
            <a:r>
              <a:rPr lang="en-CA"/>
              <a:t> - </a:t>
            </a:r>
            <a:r>
              <a:rPr lang="en-CA"/>
              <a:t>Underlying processes and changes in an organ or tissue, related to disease. At</a:t>
            </a:r>
            <a:r>
              <a:rPr lang="en-CA"/>
              <a:t> the cellular level it is called </a:t>
            </a:r>
            <a:r>
              <a:rPr b="1" i="1" lang="en-CA"/>
              <a:t>Histopathology </a:t>
            </a:r>
            <a:r>
              <a:rPr lang="en-CA"/>
              <a:t>&amp; at the tissue level, it is called </a:t>
            </a:r>
            <a:r>
              <a:rPr b="1" i="1" lang="en-CA"/>
              <a:t>Gross Pathology</a:t>
            </a:r>
            <a:endParaRPr b="1" i="1"/>
          </a:p>
          <a:p>
            <a:pPr indent="0" lvl="0" marL="0" rtl="0" algn="l">
              <a:spcBef>
                <a:spcPts val="1200"/>
              </a:spcBef>
              <a:spcAft>
                <a:spcPts val="0"/>
              </a:spcAft>
              <a:buNone/>
            </a:pPr>
            <a:r>
              <a:rPr b="1" lang="en-CA"/>
              <a:t>Forensic Pathology - </a:t>
            </a:r>
            <a:r>
              <a:rPr lang="en-CA"/>
              <a:t>determination of a cause of death through examining human remains at the gross &amp; cellular levels. </a:t>
            </a:r>
            <a:endParaRPr/>
          </a:p>
          <a:p>
            <a:pPr indent="0" lvl="0" marL="0" rtl="0" algn="l">
              <a:spcBef>
                <a:spcPts val="1200"/>
              </a:spcBef>
              <a:spcAft>
                <a:spcPts val="1200"/>
              </a:spcAft>
              <a:buNone/>
            </a:pPr>
            <a:r>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p13"/>
          <p:cNvSpPr txBox="1"/>
          <p:nvPr>
            <p:ph type="title"/>
          </p:nvPr>
        </p:nvSpPr>
        <p:spPr>
          <a:xfrm>
            <a:off x="457200" y="274638"/>
            <a:ext cx="76200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4600"/>
              <a:buFont typeface="Cambria"/>
              <a:buNone/>
            </a:pPr>
            <a:r>
              <a:rPr lang="en-CA"/>
              <a:t>Definitions</a:t>
            </a:r>
            <a:endParaRPr/>
          </a:p>
        </p:txBody>
      </p:sp>
      <p:sp>
        <p:nvSpPr>
          <p:cNvPr id="191" name="Google Shape;191;p13"/>
          <p:cNvSpPr txBox="1"/>
          <p:nvPr>
            <p:ph idx="1" type="body"/>
          </p:nvPr>
        </p:nvSpPr>
        <p:spPr>
          <a:xfrm>
            <a:off x="457200" y="1600200"/>
            <a:ext cx="7620000" cy="4800600"/>
          </a:xfrm>
          <a:prstGeom prst="rect">
            <a:avLst/>
          </a:prstGeom>
          <a:noFill/>
          <a:ln>
            <a:noFill/>
          </a:ln>
        </p:spPr>
        <p:txBody>
          <a:bodyPr anchorCtr="0" anchor="t" bIns="45700" lIns="91425" spcFirstLastPara="1" rIns="91425" wrap="square" tIns="45700">
            <a:normAutofit fontScale="85000" lnSpcReduction="20000"/>
          </a:bodyPr>
          <a:lstStyle/>
          <a:p>
            <a:pPr indent="-216217" lvl="0" marL="342900" rtl="0" algn="l">
              <a:spcBef>
                <a:spcPts val="0"/>
              </a:spcBef>
              <a:spcAft>
                <a:spcPts val="0"/>
              </a:spcAft>
              <a:buSzPct val="100000"/>
              <a:buChar char="●"/>
            </a:pPr>
            <a:r>
              <a:rPr b="1" lang="en-CA" sz="2600"/>
              <a:t>Disease</a:t>
            </a:r>
            <a:r>
              <a:rPr lang="en-CA" sz="2600"/>
              <a:t>: The interruption, cessation, or disorder of a body system or organ structure. </a:t>
            </a:r>
            <a:endParaRPr/>
          </a:p>
          <a:p>
            <a:pPr indent="-216217" lvl="0" marL="342900" rtl="0" algn="l">
              <a:spcBef>
                <a:spcPts val="481"/>
              </a:spcBef>
              <a:spcAft>
                <a:spcPts val="0"/>
              </a:spcAft>
              <a:buSzPct val="100000"/>
              <a:buChar char="●"/>
            </a:pPr>
            <a:r>
              <a:rPr b="1" lang="en-CA" sz="2600"/>
              <a:t>Etiology</a:t>
            </a:r>
            <a:r>
              <a:rPr lang="en-CA" sz="2600"/>
              <a:t>: Cause or causes of the disease</a:t>
            </a:r>
            <a:endParaRPr/>
          </a:p>
          <a:p>
            <a:pPr indent="-216217" lvl="0" marL="342900" rtl="0" algn="l">
              <a:spcBef>
                <a:spcPts val="481"/>
              </a:spcBef>
              <a:spcAft>
                <a:spcPts val="0"/>
              </a:spcAft>
              <a:buSzPct val="100000"/>
              <a:buChar char="●"/>
            </a:pPr>
            <a:r>
              <a:rPr b="1" lang="en-CA" sz="2600"/>
              <a:t>Pathogenesis</a:t>
            </a:r>
            <a:r>
              <a:rPr lang="en-CA" sz="2600"/>
              <a:t>: Step by step development of the disease</a:t>
            </a:r>
            <a:endParaRPr/>
          </a:p>
          <a:p>
            <a:pPr indent="-216217" lvl="0" marL="342900" rtl="0" algn="l">
              <a:spcBef>
                <a:spcPts val="481"/>
              </a:spcBef>
              <a:spcAft>
                <a:spcPts val="0"/>
              </a:spcAft>
              <a:buSzPct val="100000"/>
              <a:buChar char="●"/>
            </a:pPr>
            <a:r>
              <a:rPr b="1" lang="en-CA" sz="2600"/>
              <a:t>Symptoms</a:t>
            </a:r>
            <a:r>
              <a:rPr lang="en-CA" sz="2600"/>
              <a:t>: Subjective manifestation of the disease such as pain</a:t>
            </a:r>
            <a:endParaRPr/>
          </a:p>
          <a:p>
            <a:pPr indent="-216217" lvl="0" marL="342900" rtl="0" algn="l">
              <a:spcBef>
                <a:spcPts val="481"/>
              </a:spcBef>
              <a:spcAft>
                <a:spcPts val="0"/>
              </a:spcAft>
              <a:buSzPct val="100000"/>
              <a:buChar char="●"/>
            </a:pPr>
            <a:r>
              <a:rPr b="1" lang="en-CA" sz="2600"/>
              <a:t>Signs</a:t>
            </a:r>
            <a:r>
              <a:rPr lang="en-CA" sz="2600"/>
              <a:t>: Objective (measurable) manifestations of the disease such as heart rate, BP, Size of swelling etc</a:t>
            </a:r>
            <a:endParaRPr/>
          </a:p>
          <a:p>
            <a:pPr indent="-216217" lvl="0" marL="342900" rtl="0" algn="l">
              <a:spcBef>
                <a:spcPts val="481"/>
              </a:spcBef>
              <a:spcAft>
                <a:spcPts val="0"/>
              </a:spcAft>
              <a:buSzPct val="100000"/>
              <a:buChar char="●"/>
            </a:pPr>
            <a:r>
              <a:rPr b="1" lang="en-CA" sz="2600"/>
              <a:t>Diagnosis</a:t>
            </a:r>
            <a:r>
              <a:rPr lang="en-CA" sz="2600"/>
              <a:t>: Designation of the nature or cause of a health problem  </a:t>
            </a:r>
            <a:endParaRPr sz="2600"/>
          </a:p>
          <a:p>
            <a:pPr indent="-277495" lvl="0" marL="342900" rtl="0" algn="l">
              <a:spcBef>
                <a:spcPts val="407"/>
              </a:spcBef>
              <a:spcAft>
                <a:spcPts val="0"/>
              </a:spcAft>
              <a:buSzPct val="115246"/>
              <a:buChar char="●"/>
            </a:pPr>
            <a:r>
              <a:rPr b="1" lang="en-CA" sz="2623"/>
              <a:t>Prognosis:</a:t>
            </a:r>
            <a:r>
              <a:rPr lang="en-CA" sz="2623"/>
              <a:t> A prediction of the outcome of the pathological process or disease.</a:t>
            </a:r>
            <a:endParaRPr sz="3423"/>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91">
                                            <p:txEl>
                                              <p:pRg end="0" st="0"/>
                                            </p:txEl>
                                          </p:spTgt>
                                        </p:tgtEl>
                                        <p:attrNameLst>
                                          <p:attrName>style.visibility</p:attrName>
                                        </p:attrNameLst>
                                      </p:cBhvr>
                                      <p:to>
                                        <p:strVal val="visible"/>
                                      </p:to>
                                    </p:set>
                                    <p:animEffect filter="fade" transition="in">
                                      <p:cBhvr>
                                        <p:cTn dur="500"/>
                                        <p:tgtEl>
                                          <p:spTgt spid="191">
                                            <p:txEl>
                                              <p:pRg end="0" st="0"/>
                                            </p:txEl>
                                          </p:spTgt>
                                        </p:tgtEl>
                                      </p:cBhvr>
                                    </p:animEffect>
                                  </p:childTnLst>
                                </p:cTn>
                              </p:par>
                              <p:par>
                                <p:cTn fill="hold" nodeType="withEffect" presetClass="entr" presetID="10" presetSubtype="0">
                                  <p:stCondLst>
                                    <p:cond delay="0"/>
                                  </p:stCondLst>
                                  <p:childTnLst>
                                    <p:set>
                                      <p:cBhvr>
                                        <p:cTn dur="1" fill="hold">
                                          <p:stCondLst>
                                            <p:cond delay="0"/>
                                          </p:stCondLst>
                                        </p:cTn>
                                        <p:tgtEl>
                                          <p:spTgt spid="191">
                                            <p:txEl>
                                              <p:pRg end="1" st="1"/>
                                            </p:txEl>
                                          </p:spTgt>
                                        </p:tgtEl>
                                        <p:attrNameLst>
                                          <p:attrName>style.visibility</p:attrName>
                                        </p:attrNameLst>
                                      </p:cBhvr>
                                      <p:to>
                                        <p:strVal val="visible"/>
                                      </p:to>
                                    </p:set>
                                    <p:animEffect filter="fade" transition="in">
                                      <p:cBhvr>
                                        <p:cTn dur="500"/>
                                        <p:tgtEl>
                                          <p:spTgt spid="191">
                                            <p:txEl>
                                              <p:pRg end="1" st="1"/>
                                            </p:txEl>
                                          </p:spTgt>
                                        </p:tgtEl>
                                      </p:cBhvr>
                                    </p:animEffect>
                                  </p:childTnLst>
                                </p:cTn>
                              </p:par>
                              <p:par>
                                <p:cTn fill="hold" nodeType="withEffect" presetClass="entr" presetID="10" presetSubtype="0">
                                  <p:stCondLst>
                                    <p:cond delay="0"/>
                                  </p:stCondLst>
                                  <p:childTnLst>
                                    <p:set>
                                      <p:cBhvr>
                                        <p:cTn dur="1" fill="hold">
                                          <p:stCondLst>
                                            <p:cond delay="0"/>
                                          </p:stCondLst>
                                        </p:cTn>
                                        <p:tgtEl>
                                          <p:spTgt spid="191">
                                            <p:txEl>
                                              <p:pRg end="2" st="2"/>
                                            </p:txEl>
                                          </p:spTgt>
                                        </p:tgtEl>
                                        <p:attrNameLst>
                                          <p:attrName>style.visibility</p:attrName>
                                        </p:attrNameLst>
                                      </p:cBhvr>
                                      <p:to>
                                        <p:strVal val="visible"/>
                                      </p:to>
                                    </p:set>
                                    <p:animEffect filter="fade" transition="in">
                                      <p:cBhvr>
                                        <p:cTn dur="500"/>
                                        <p:tgtEl>
                                          <p:spTgt spid="191">
                                            <p:txEl>
                                              <p:pRg end="2" st="2"/>
                                            </p:txEl>
                                          </p:spTgt>
                                        </p:tgtEl>
                                      </p:cBhvr>
                                    </p:animEffect>
                                  </p:childTnLst>
                                </p:cTn>
                              </p:par>
                              <p:par>
                                <p:cTn fill="hold" nodeType="withEffect" presetClass="entr" presetID="10" presetSubtype="0">
                                  <p:stCondLst>
                                    <p:cond delay="0"/>
                                  </p:stCondLst>
                                  <p:childTnLst>
                                    <p:set>
                                      <p:cBhvr>
                                        <p:cTn dur="1" fill="hold">
                                          <p:stCondLst>
                                            <p:cond delay="0"/>
                                          </p:stCondLst>
                                        </p:cTn>
                                        <p:tgtEl>
                                          <p:spTgt spid="191">
                                            <p:txEl>
                                              <p:pRg end="3" st="3"/>
                                            </p:txEl>
                                          </p:spTgt>
                                        </p:tgtEl>
                                        <p:attrNameLst>
                                          <p:attrName>style.visibility</p:attrName>
                                        </p:attrNameLst>
                                      </p:cBhvr>
                                      <p:to>
                                        <p:strVal val="visible"/>
                                      </p:to>
                                    </p:set>
                                    <p:animEffect filter="fade" transition="in">
                                      <p:cBhvr>
                                        <p:cTn dur="500"/>
                                        <p:tgtEl>
                                          <p:spTgt spid="191">
                                            <p:txEl>
                                              <p:pRg end="3" st="3"/>
                                            </p:txEl>
                                          </p:spTgt>
                                        </p:tgtEl>
                                      </p:cBhvr>
                                    </p:animEffect>
                                  </p:childTnLst>
                                </p:cTn>
                              </p:par>
                              <p:par>
                                <p:cTn fill="hold" nodeType="withEffect" presetClass="entr" presetID="10" presetSubtype="0">
                                  <p:stCondLst>
                                    <p:cond delay="0"/>
                                  </p:stCondLst>
                                  <p:childTnLst>
                                    <p:set>
                                      <p:cBhvr>
                                        <p:cTn dur="1" fill="hold">
                                          <p:stCondLst>
                                            <p:cond delay="0"/>
                                          </p:stCondLst>
                                        </p:cTn>
                                        <p:tgtEl>
                                          <p:spTgt spid="191">
                                            <p:txEl>
                                              <p:pRg end="4" st="4"/>
                                            </p:txEl>
                                          </p:spTgt>
                                        </p:tgtEl>
                                        <p:attrNameLst>
                                          <p:attrName>style.visibility</p:attrName>
                                        </p:attrNameLst>
                                      </p:cBhvr>
                                      <p:to>
                                        <p:strVal val="visible"/>
                                      </p:to>
                                    </p:set>
                                    <p:animEffect filter="fade" transition="in">
                                      <p:cBhvr>
                                        <p:cTn dur="500"/>
                                        <p:tgtEl>
                                          <p:spTgt spid="191">
                                            <p:txEl>
                                              <p:pRg end="4" st="4"/>
                                            </p:txEl>
                                          </p:spTgt>
                                        </p:tgtEl>
                                      </p:cBhvr>
                                    </p:animEffect>
                                  </p:childTnLst>
                                </p:cTn>
                              </p:par>
                              <p:par>
                                <p:cTn fill="hold" nodeType="withEffect" presetClass="entr" presetID="10" presetSubtype="0">
                                  <p:stCondLst>
                                    <p:cond delay="0"/>
                                  </p:stCondLst>
                                  <p:childTnLst>
                                    <p:set>
                                      <p:cBhvr>
                                        <p:cTn dur="1" fill="hold">
                                          <p:stCondLst>
                                            <p:cond delay="0"/>
                                          </p:stCondLst>
                                        </p:cTn>
                                        <p:tgtEl>
                                          <p:spTgt spid="191">
                                            <p:txEl>
                                              <p:pRg end="5" st="5"/>
                                            </p:txEl>
                                          </p:spTgt>
                                        </p:tgtEl>
                                        <p:attrNameLst>
                                          <p:attrName>style.visibility</p:attrName>
                                        </p:attrNameLst>
                                      </p:cBhvr>
                                      <p:to>
                                        <p:strVal val="visible"/>
                                      </p:to>
                                    </p:set>
                                    <p:animEffect filter="fade" transition="in">
                                      <p:cBhvr>
                                        <p:cTn dur="500"/>
                                        <p:tgtEl>
                                          <p:spTgt spid="191">
                                            <p:txEl>
                                              <p:pRg end="5" st="5"/>
                                            </p:txEl>
                                          </p:spTgt>
                                        </p:tgtEl>
                                      </p:cBhvr>
                                    </p:animEffect>
                                  </p:childTnLst>
                                </p:cTn>
                              </p:par>
                              <p:par>
                                <p:cTn fill="hold" nodeType="withEffect" presetClass="entr" presetID="10" presetSubtype="0">
                                  <p:stCondLst>
                                    <p:cond delay="0"/>
                                  </p:stCondLst>
                                  <p:childTnLst>
                                    <p:set>
                                      <p:cBhvr>
                                        <p:cTn dur="1" fill="hold">
                                          <p:stCondLst>
                                            <p:cond delay="0"/>
                                          </p:stCondLst>
                                        </p:cTn>
                                        <p:tgtEl>
                                          <p:spTgt spid="191">
                                            <p:txEl>
                                              <p:pRg end="6" st="6"/>
                                            </p:txEl>
                                          </p:spTgt>
                                        </p:tgtEl>
                                        <p:attrNameLst>
                                          <p:attrName>style.visibility</p:attrName>
                                        </p:attrNameLst>
                                      </p:cBhvr>
                                      <p:to>
                                        <p:strVal val="visible"/>
                                      </p:to>
                                    </p:set>
                                    <p:animEffect filter="fade" transition="in">
                                      <p:cBhvr>
                                        <p:cTn dur="500"/>
                                        <p:tgtEl>
                                          <p:spTgt spid="191">
                                            <p:txEl>
                                              <p:pRg end="6" st="6"/>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sp>
        <p:nvSpPr>
          <p:cNvPr id="197" name="Google Shape;197;g2705da10941_0_176"/>
          <p:cNvSpPr txBox="1"/>
          <p:nvPr>
            <p:ph type="title"/>
          </p:nvPr>
        </p:nvSpPr>
        <p:spPr>
          <a:xfrm>
            <a:off x="457200" y="274638"/>
            <a:ext cx="7620000" cy="11430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CA"/>
              <a:t>Disease Progression</a:t>
            </a:r>
            <a:endParaRPr/>
          </a:p>
        </p:txBody>
      </p:sp>
      <p:sp>
        <p:nvSpPr>
          <p:cNvPr id="198" name="Google Shape;198;g2705da10941_0_176"/>
          <p:cNvSpPr txBox="1"/>
          <p:nvPr>
            <p:ph idx="1" type="body"/>
          </p:nvPr>
        </p:nvSpPr>
        <p:spPr>
          <a:xfrm>
            <a:off x="457200" y="1600200"/>
            <a:ext cx="7620000" cy="4800600"/>
          </a:xfrm>
          <a:prstGeom prst="rect">
            <a:avLst/>
          </a:prstGeom>
        </p:spPr>
        <p:txBody>
          <a:bodyPr anchorCtr="0" anchor="t" bIns="45700" lIns="91425" spcFirstLastPara="1" rIns="91425" wrap="square" tIns="45700">
            <a:noAutofit/>
          </a:bodyPr>
          <a:lstStyle/>
          <a:p>
            <a:pPr indent="-254952" lvl="0" marL="342900" rtl="0" algn="l">
              <a:lnSpc>
                <a:spcPct val="95000"/>
              </a:lnSpc>
              <a:spcBef>
                <a:spcPts val="481"/>
              </a:spcBef>
              <a:spcAft>
                <a:spcPts val="0"/>
              </a:spcAft>
              <a:buSzPts val="2215"/>
              <a:buChar char="●"/>
            </a:pPr>
            <a:r>
              <a:rPr b="1" lang="en-CA" sz="2215"/>
              <a:t>Remission</a:t>
            </a:r>
            <a:r>
              <a:rPr lang="en-CA" sz="2215"/>
              <a:t>: Decrease or complete disappearance of the disease</a:t>
            </a:r>
            <a:endParaRPr sz="1595"/>
          </a:p>
          <a:p>
            <a:pPr indent="-254952" lvl="0" marL="342900" rtl="0" algn="l">
              <a:lnSpc>
                <a:spcPct val="95000"/>
              </a:lnSpc>
              <a:spcBef>
                <a:spcPts val="481"/>
              </a:spcBef>
              <a:spcAft>
                <a:spcPts val="0"/>
              </a:spcAft>
              <a:buSzPts val="2215"/>
              <a:buChar char="●"/>
            </a:pPr>
            <a:r>
              <a:rPr b="1" lang="en-CA" sz="2215"/>
              <a:t>Exacerbation:</a:t>
            </a:r>
            <a:r>
              <a:rPr lang="en-CA" sz="2215"/>
              <a:t> Disease gets worse</a:t>
            </a:r>
            <a:endParaRPr sz="2215"/>
          </a:p>
          <a:p>
            <a:pPr indent="0" lvl="0" marL="0" rtl="0" algn="l">
              <a:lnSpc>
                <a:spcPct val="95000"/>
              </a:lnSpc>
              <a:spcBef>
                <a:spcPts val="481"/>
              </a:spcBef>
              <a:spcAft>
                <a:spcPts val="0"/>
              </a:spcAft>
              <a:buSzPts val="852"/>
              <a:buNone/>
            </a:pPr>
            <a:r>
              <a:rPr lang="en-CA" sz="2215"/>
              <a:t>Autoimmune conditions such as rheumatoid arthritis, MS, &amp; fibromyalgia often have periods of remission and exacerbation (AKA “flare ups). </a:t>
            </a:r>
            <a:endParaRPr sz="2215"/>
          </a:p>
          <a:p>
            <a:pPr indent="0" lvl="0" marL="0" rtl="0" algn="l">
              <a:lnSpc>
                <a:spcPct val="95000"/>
              </a:lnSpc>
              <a:spcBef>
                <a:spcPts val="481"/>
              </a:spcBef>
              <a:spcAft>
                <a:spcPts val="0"/>
              </a:spcAft>
              <a:buNone/>
            </a:pPr>
            <a:r>
              <a:rPr b="1" lang="en-CA" sz="2215"/>
              <a:t>Complications:</a:t>
            </a:r>
            <a:r>
              <a:rPr lang="en-CA" sz="2215"/>
              <a:t> Secondary problem due to the initial problem ex. My friend with diabetes has now developed peripheral neuropathy as a complication</a:t>
            </a:r>
            <a:endParaRPr sz="1595"/>
          </a:p>
          <a:p>
            <a:pPr indent="0" lvl="0" marL="0" rtl="0" algn="l">
              <a:lnSpc>
                <a:spcPct val="95000"/>
              </a:lnSpc>
              <a:spcBef>
                <a:spcPts val="481"/>
              </a:spcBef>
              <a:spcAft>
                <a:spcPts val="0"/>
              </a:spcAft>
              <a:buNone/>
            </a:pPr>
            <a:r>
              <a:rPr b="1" lang="en-CA" sz="2215"/>
              <a:t>Healing:</a:t>
            </a:r>
            <a:r>
              <a:rPr lang="en-CA" sz="2215"/>
              <a:t> Process by which damaged tissues are restored towards normal</a:t>
            </a:r>
            <a:endParaRPr sz="1595"/>
          </a:p>
          <a:p>
            <a:pPr indent="0" lvl="0" marL="0" rtl="0" algn="l">
              <a:lnSpc>
                <a:spcPct val="95000"/>
              </a:lnSpc>
              <a:spcBef>
                <a:spcPts val="481"/>
              </a:spcBef>
              <a:spcAft>
                <a:spcPts val="0"/>
              </a:spcAft>
              <a:buNone/>
            </a:pPr>
            <a:r>
              <a:rPr b="1" lang="en-CA" sz="2215"/>
              <a:t>Resolution:</a:t>
            </a:r>
            <a:r>
              <a:rPr lang="en-CA" sz="2215"/>
              <a:t> Perfect healing</a:t>
            </a:r>
            <a:endParaRPr sz="1595"/>
          </a:p>
          <a:p>
            <a:pPr indent="0" lvl="0" marL="342900" rtl="0" algn="l">
              <a:lnSpc>
                <a:spcPct val="95000"/>
              </a:lnSpc>
              <a:spcBef>
                <a:spcPts val="481"/>
              </a:spcBef>
              <a:spcAft>
                <a:spcPts val="0"/>
              </a:spcAft>
              <a:buSzPts val="852"/>
              <a:buNone/>
            </a:pPr>
            <a:r>
              <a:t/>
            </a:r>
            <a:endParaRPr sz="1595"/>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g2705da10941_0_190"/>
          <p:cNvSpPr txBox="1"/>
          <p:nvPr>
            <p:ph type="title"/>
          </p:nvPr>
        </p:nvSpPr>
        <p:spPr>
          <a:xfrm>
            <a:off x="457200" y="274638"/>
            <a:ext cx="7620000" cy="11430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CA"/>
              <a:t>Disease Classifications - Congenital</a:t>
            </a:r>
            <a:endParaRPr/>
          </a:p>
        </p:txBody>
      </p:sp>
      <p:sp>
        <p:nvSpPr>
          <p:cNvPr id="205" name="Google Shape;205;g2705da10941_0_190"/>
          <p:cNvSpPr txBox="1"/>
          <p:nvPr>
            <p:ph idx="1" type="body"/>
          </p:nvPr>
        </p:nvSpPr>
        <p:spPr>
          <a:xfrm>
            <a:off x="457200" y="1600200"/>
            <a:ext cx="7620000" cy="4800600"/>
          </a:xfrm>
          <a:prstGeom prst="rect">
            <a:avLst/>
          </a:prstGeom>
        </p:spPr>
        <p:txBody>
          <a:bodyPr anchorCtr="0" anchor="t" bIns="45700" lIns="91425" spcFirstLastPara="1" rIns="91425" wrap="square" tIns="45700">
            <a:normAutofit/>
          </a:bodyPr>
          <a:lstStyle/>
          <a:p>
            <a:pPr indent="-240982" lvl="0" marL="342900" rtl="0" algn="l">
              <a:spcBef>
                <a:spcPts val="481"/>
              </a:spcBef>
              <a:spcAft>
                <a:spcPts val="0"/>
              </a:spcAft>
              <a:buSzPts val="2600"/>
              <a:buChar char="●"/>
            </a:pPr>
            <a:r>
              <a:rPr b="1" lang="en-CA" sz="2600"/>
              <a:t>Congenital disease</a:t>
            </a:r>
            <a:r>
              <a:rPr lang="en-CA" sz="2600"/>
              <a:t>: When the individual is </a:t>
            </a:r>
            <a:r>
              <a:rPr b="1" i="1" lang="en-CA" sz="2600"/>
              <a:t>born with</a:t>
            </a:r>
            <a:r>
              <a:rPr lang="en-CA" sz="2600"/>
              <a:t> the disease. This could be due to:</a:t>
            </a:r>
            <a:endParaRPr sz="2600"/>
          </a:p>
          <a:p>
            <a:pPr indent="-240982" lvl="0" marL="342900" rtl="0" algn="l">
              <a:spcBef>
                <a:spcPts val="1200"/>
              </a:spcBef>
              <a:spcAft>
                <a:spcPts val="0"/>
              </a:spcAft>
              <a:buSzPts val="2600"/>
              <a:buChar char="●"/>
            </a:pPr>
            <a:r>
              <a:rPr lang="en-CA" sz="2600"/>
              <a:t>a genetic or inherited problem of the DNA </a:t>
            </a:r>
            <a:r>
              <a:rPr lang="en-CA" sz="2000"/>
              <a:t>such as in Down Syndrome or Cystic fibrosis</a:t>
            </a:r>
            <a:endParaRPr sz="2000"/>
          </a:p>
          <a:p>
            <a:pPr indent="-240982" lvl="0" marL="342900" rtl="0" algn="l">
              <a:spcBef>
                <a:spcPts val="1200"/>
              </a:spcBef>
              <a:spcAft>
                <a:spcPts val="0"/>
              </a:spcAft>
              <a:buSzPts val="2600"/>
              <a:buChar char="●"/>
            </a:pPr>
            <a:r>
              <a:rPr lang="en-CA" sz="2600"/>
              <a:t> problems in the uterine environment </a:t>
            </a:r>
            <a:r>
              <a:rPr lang="en-CA" sz="2000"/>
              <a:t>such as congenital birth defects from exposure to the rubella virus or taking the drug Thalidomide</a:t>
            </a:r>
            <a:endParaRPr sz="2000"/>
          </a:p>
          <a:p>
            <a:pPr indent="-240982" lvl="0" marL="342900" rtl="0" algn="l">
              <a:spcBef>
                <a:spcPts val="1200"/>
              </a:spcBef>
              <a:spcAft>
                <a:spcPts val="0"/>
              </a:spcAft>
              <a:buSzPts val="2600"/>
              <a:buChar char="●"/>
            </a:pPr>
            <a:r>
              <a:rPr lang="en-CA" sz="2600"/>
              <a:t> problems during birth, </a:t>
            </a:r>
            <a:r>
              <a:rPr lang="en-CA" sz="2000"/>
              <a:t>such as cerebral palsy due to a lack of oxygen during the birth process. </a:t>
            </a:r>
            <a:endParaRPr sz="2000"/>
          </a:p>
          <a:p>
            <a:pPr indent="0" lvl="0" marL="0" rtl="0" algn="l">
              <a:spcBef>
                <a:spcPts val="1200"/>
              </a:spcBef>
              <a:spcAft>
                <a:spcPts val="1200"/>
              </a:spcAft>
              <a:buNone/>
            </a:pPr>
            <a:r>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sp>
        <p:nvSpPr>
          <p:cNvPr id="211" name="Google Shape;211;g2705da10941_0_196"/>
          <p:cNvSpPr txBox="1"/>
          <p:nvPr>
            <p:ph type="title"/>
          </p:nvPr>
        </p:nvSpPr>
        <p:spPr>
          <a:xfrm>
            <a:off x="457200" y="274638"/>
            <a:ext cx="7620000" cy="11430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CA"/>
              <a:t>Disease Classifications - Acquired</a:t>
            </a:r>
            <a:endParaRPr/>
          </a:p>
        </p:txBody>
      </p:sp>
      <p:sp>
        <p:nvSpPr>
          <p:cNvPr id="212" name="Google Shape;212;g2705da10941_0_196"/>
          <p:cNvSpPr txBox="1"/>
          <p:nvPr>
            <p:ph idx="1" type="body"/>
          </p:nvPr>
        </p:nvSpPr>
        <p:spPr>
          <a:xfrm>
            <a:off x="457200" y="1600200"/>
            <a:ext cx="7620000" cy="4800600"/>
          </a:xfrm>
          <a:prstGeom prst="rect">
            <a:avLst/>
          </a:prstGeom>
        </p:spPr>
        <p:txBody>
          <a:bodyPr anchorCtr="0" anchor="t" bIns="45700" lIns="91425" spcFirstLastPara="1" rIns="91425" wrap="square" tIns="45700">
            <a:normAutofit lnSpcReduction="20000"/>
          </a:bodyPr>
          <a:lstStyle/>
          <a:p>
            <a:pPr indent="0" lvl="0" marL="0" rtl="0" algn="l">
              <a:spcBef>
                <a:spcPts val="360"/>
              </a:spcBef>
              <a:spcAft>
                <a:spcPts val="0"/>
              </a:spcAft>
              <a:buNone/>
            </a:pPr>
            <a:r>
              <a:rPr lang="en-CA" sz="2516"/>
              <a:t>Any disease that is NOT present at birth is said to be an </a:t>
            </a:r>
            <a:r>
              <a:rPr b="1" lang="en-CA" sz="2516"/>
              <a:t>acquired disease.</a:t>
            </a:r>
            <a:r>
              <a:rPr lang="en-CA" sz="2516"/>
              <a:t> </a:t>
            </a:r>
            <a:endParaRPr sz="2516"/>
          </a:p>
          <a:p>
            <a:pPr indent="0" lvl="0" marL="0" rtl="0" algn="l">
              <a:spcBef>
                <a:spcPts val="1200"/>
              </a:spcBef>
              <a:spcAft>
                <a:spcPts val="0"/>
              </a:spcAft>
              <a:buNone/>
            </a:pPr>
            <a:r>
              <a:rPr lang="en-CA" sz="2200"/>
              <a:t>Diseases can be acquired in different ways:</a:t>
            </a:r>
            <a:endParaRPr sz="2200"/>
          </a:p>
          <a:p>
            <a:pPr indent="0" lvl="0" marL="0" rtl="0" algn="l">
              <a:spcBef>
                <a:spcPts val="1200"/>
              </a:spcBef>
              <a:spcAft>
                <a:spcPts val="0"/>
              </a:spcAft>
              <a:buNone/>
            </a:pPr>
            <a:r>
              <a:rPr b="1" lang="en-CA" sz="2200"/>
              <a:t>Infection</a:t>
            </a:r>
            <a:r>
              <a:rPr lang="en-CA" sz="2200"/>
              <a:t>: Disease due to a pathogenic organism such as a virus, bacteria, fungi or parasite.  These diseases can be further classified into </a:t>
            </a:r>
            <a:r>
              <a:rPr b="1" lang="en-CA" sz="2200"/>
              <a:t>contagious </a:t>
            </a:r>
            <a:r>
              <a:rPr lang="en-CA" sz="2200"/>
              <a:t>and </a:t>
            </a:r>
            <a:r>
              <a:rPr b="1" lang="en-CA" sz="2200"/>
              <a:t>non-contagious. </a:t>
            </a:r>
            <a:endParaRPr b="1" sz="2200"/>
          </a:p>
          <a:p>
            <a:pPr indent="0" lvl="0" marL="0" rtl="0" algn="l">
              <a:spcBef>
                <a:spcPts val="434"/>
              </a:spcBef>
              <a:spcAft>
                <a:spcPts val="0"/>
              </a:spcAft>
              <a:buNone/>
            </a:pPr>
            <a:r>
              <a:rPr b="1" lang="en-CA" sz="2200"/>
              <a:t>Degenerative disease:</a:t>
            </a:r>
            <a:r>
              <a:rPr lang="en-CA" sz="2200"/>
              <a:t> Disease caused by the structure or function of the tissues changing for the worse over time. Common examples are osteoarthritis, osteoporosis and coronary artery disease which are all very common findings in elderly people.</a:t>
            </a:r>
            <a:endParaRPr b="1" sz="1600"/>
          </a:p>
          <a:p>
            <a:pPr indent="0" lvl="0" marL="0" rtl="0" algn="l">
              <a:spcBef>
                <a:spcPts val="360"/>
              </a:spcBef>
              <a:spcAft>
                <a:spcPts val="1200"/>
              </a:spcAft>
              <a:buNone/>
            </a:pPr>
            <a:r>
              <a:t/>
            </a:r>
            <a:endParaRPr sz="2200"/>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sp>
        <p:nvSpPr>
          <p:cNvPr id="218" name="Google Shape;218;g2705da10941_0_202"/>
          <p:cNvSpPr txBox="1"/>
          <p:nvPr>
            <p:ph type="title"/>
          </p:nvPr>
        </p:nvSpPr>
        <p:spPr>
          <a:xfrm>
            <a:off x="457200" y="274638"/>
            <a:ext cx="7620000" cy="11430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CA"/>
              <a:t>Disease Classifications - Acquired</a:t>
            </a:r>
            <a:endParaRPr/>
          </a:p>
        </p:txBody>
      </p:sp>
      <p:sp>
        <p:nvSpPr>
          <p:cNvPr id="219" name="Google Shape;219;g2705da10941_0_202"/>
          <p:cNvSpPr txBox="1"/>
          <p:nvPr>
            <p:ph idx="1" type="body"/>
          </p:nvPr>
        </p:nvSpPr>
        <p:spPr>
          <a:xfrm>
            <a:off x="457200" y="1600200"/>
            <a:ext cx="7620000" cy="4945800"/>
          </a:xfrm>
          <a:prstGeom prst="rect">
            <a:avLst/>
          </a:prstGeom>
        </p:spPr>
        <p:txBody>
          <a:bodyPr anchorCtr="0" anchor="t" bIns="45700" lIns="91425" spcFirstLastPara="1" rIns="91425" wrap="square" tIns="45700">
            <a:normAutofit lnSpcReduction="10000"/>
          </a:bodyPr>
          <a:lstStyle/>
          <a:p>
            <a:pPr indent="0" lvl="0" marL="0" rtl="0" algn="l">
              <a:spcBef>
                <a:spcPts val="434"/>
              </a:spcBef>
              <a:spcAft>
                <a:spcPts val="0"/>
              </a:spcAft>
              <a:buSzPts val="1018"/>
              <a:buNone/>
            </a:pPr>
            <a:r>
              <a:rPr b="1" lang="en-CA" sz="2200"/>
              <a:t>Traumatic disease</a:t>
            </a:r>
            <a:r>
              <a:rPr lang="en-CA" sz="2200"/>
              <a:t>: Disease caused by injury</a:t>
            </a:r>
            <a:endParaRPr sz="2200"/>
          </a:p>
          <a:p>
            <a:pPr indent="0" lvl="0" marL="0" rtl="0" algn="l">
              <a:spcBef>
                <a:spcPts val="434"/>
              </a:spcBef>
              <a:spcAft>
                <a:spcPts val="0"/>
              </a:spcAft>
              <a:buSzPts val="1018"/>
              <a:buNone/>
            </a:pPr>
            <a:r>
              <a:rPr b="1" lang="en-CA" sz="2200"/>
              <a:t>Neoplastic disease</a:t>
            </a:r>
            <a:r>
              <a:rPr lang="en-CA" sz="2200"/>
              <a:t>: Uncontrolled growth of cells AKA Cancers</a:t>
            </a:r>
            <a:endParaRPr sz="2200"/>
          </a:p>
          <a:p>
            <a:pPr indent="0" lvl="0" marL="0" rtl="0" algn="l">
              <a:spcBef>
                <a:spcPts val="434"/>
              </a:spcBef>
              <a:spcAft>
                <a:spcPts val="0"/>
              </a:spcAft>
              <a:buNone/>
            </a:pPr>
            <a:r>
              <a:rPr b="1" lang="en-CA" sz="2200"/>
              <a:t>Deficiency Disease:</a:t>
            </a:r>
            <a:r>
              <a:rPr lang="en-CA" sz="2200"/>
              <a:t> caused by lack of a certain nutrient eg Scurvy from lack of Vit C, anemia from lack of iron</a:t>
            </a:r>
            <a:endParaRPr sz="2200"/>
          </a:p>
          <a:p>
            <a:pPr indent="0" lvl="0" marL="0" rtl="0" algn="l">
              <a:spcBef>
                <a:spcPts val="434"/>
              </a:spcBef>
              <a:spcAft>
                <a:spcPts val="0"/>
              </a:spcAft>
              <a:buNone/>
            </a:pPr>
            <a:r>
              <a:rPr b="1" lang="en-CA" sz="2200"/>
              <a:t>Autoimmune disease: </a:t>
            </a:r>
            <a:r>
              <a:rPr lang="en-CA" sz="2200"/>
              <a:t>a malfunction of the body’s immune system that causes it to attack components of our body ex. Rheumatoid arthritis, Multiple Sclerosis</a:t>
            </a:r>
            <a:endParaRPr sz="2200"/>
          </a:p>
          <a:p>
            <a:pPr indent="0" lvl="0" marL="0" rtl="0" algn="l">
              <a:spcBef>
                <a:spcPts val="434"/>
              </a:spcBef>
              <a:spcAft>
                <a:spcPts val="0"/>
              </a:spcAft>
              <a:buNone/>
            </a:pPr>
            <a:r>
              <a:rPr b="1" lang="en-CA" sz="2200"/>
              <a:t>Idiopathic disease:</a:t>
            </a:r>
            <a:r>
              <a:rPr lang="en-CA" sz="2200"/>
              <a:t> The medical professional does not know the cause of the disease</a:t>
            </a:r>
            <a:endParaRPr sz="2200"/>
          </a:p>
          <a:p>
            <a:pPr indent="0" lvl="0" marL="0" rtl="0" algn="l">
              <a:spcBef>
                <a:spcPts val="434"/>
              </a:spcBef>
              <a:spcAft>
                <a:spcPts val="0"/>
              </a:spcAft>
              <a:buNone/>
            </a:pPr>
            <a:r>
              <a:rPr b="1" lang="en-CA" sz="2200">
                <a:highlight>
                  <a:schemeClr val="lt1"/>
                </a:highlight>
              </a:rPr>
              <a:t>Iatrogenic </a:t>
            </a:r>
            <a:r>
              <a:rPr b="1" lang="en-CA" sz="2200"/>
              <a:t>disease: </a:t>
            </a:r>
            <a:r>
              <a:rPr lang="en-CA" sz="2200"/>
              <a:t>A disease caused by a medical intervention or mistake, such as paralysis after surgery or kidney disease caused by a toxic medication</a:t>
            </a:r>
            <a:endParaRPr sz="2200"/>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sp>
        <p:nvSpPr>
          <p:cNvPr id="225" name="Google Shape;225;g2705da10941_0_208"/>
          <p:cNvSpPr txBox="1"/>
          <p:nvPr>
            <p:ph type="title"/>
          </p:nvPr>
        </p:nvSpPr>
        <p:spPr>
          <a:xfrm>
            <a:off x="457200" y="274638"/>
            <a:ext cx="7620000" cy="11430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CA"/>
              <a:t>Testing for Diseases</a:t>
            </a:r>
            <a:endParaRPr/>
          </a:p>
        </p:txBody>
      </p:sp>
      <p:sp>
        <p:nvSpPr>
          <p:cNvPr id="226" name="Google Shape;226;g2705da10941_0_208"/>
          <p:cNvSpPr txBox="1"/>
          <p:nvPr>
            <p:ph idx="1" type="body"/>
          </p:nvPr>
        </p:nvSpPr>
        <p:spPr>
          <a:xfrm>
            <a:off x="457200" y="1600200"/>
            <a:ext cx="7620000" cy="4800600"/>
          </a:xfrm>
          <a:prstGeom prst="rect">
            <a:avLst/>
          </a:prstGeom>
        </p:spPr>
        <p:txBody>
          <a:bodyPr anchorCtr="0" anchor="t" bIns="45700" lIns="91425" spcFirstLastPara="1" rIns="91425" wrap="square" tIns="45700">
            <a:normAutofit lnSpcReduction="10000"/>
          </a:bodyPr>
          <a:lstStyle/>
          <a:p>
            <a:pPr indent="0" lvl="0" marL="0" rtl="0" algn="l">
              <a:spcBef>
                <a:spcPts val="440"/>
              </a:spcBef>
              <a:spcAft>
                <a:spcPts val="0"/>
              </a:spcAft>
              <a:buNone/>
            </a:pPr>
            <a:r>
              <a:rPr b="1" lang="en-CA" sz="2200"/>
              <a:t>Predictive value:</a:t>
            </a:r>
            <a:r>
              <a:rPr lang="en-CA" sz="2200"/>
              <a:t> Extent to which an observation or test result is able to predict the presence of a given disease or condition.</a:t>
            </a:r>
            <a:endParaRPr sz="2200"/>
          </a:p>
          <a:p>
            <a:pPr indent="0" lvl="0" marL="0" rtl="0" algn="l">
              <a:spcBef>
                <a:spcPts val="440"/>
              </a:spcBef>
              <a:spcAft>
                <a:spcPts val="0"/>
              </a:spcAft>
              <a:buNone/>
            </a:pPr>
            <a:r>
              <a:t/>
            </a:r>
            <a:endParaRPr sz="2200"/>
          </a:p>
          <a:p>
            <a:pPr indent="0" lvl="0" marL="0" rtl="0" algn="l">
              <a:spcBef>
                <a:spcPts val="440"/>
              </a:spcBef>
              <a:spcAft>
                <a:spcPts val="0"/>
              </a:spcAft>
              <a:buNone/>
            </a:pPr>
            <a:r>
              <a:rPr b="1" lang="en-CA" sz="2200"/>
              <a:t>Sensitivity:</a:t>
            </a:r>
            <a:r>
              <a:rPr lang="en-CA" sz="2200"/>
              <a:t> The sensitivity of a test refers to how well the test is able to find people with the disease. A highly sensitive test has very few false negatives and so is very good at identifying those with the condition. </a:t>
            </a:r>
            <a:endParaRPr sz="2200"/>
          </a:p>
          <a:p>
            <a:pPr indent="0" lvl="0" marL="0" rtl="0" algn="l">
              <a:spcBef>
                <a:spcPts val="440"/>
              </a:spcBef>
              <a:spcAft>
                <a:spcPts val="0"/>
              </a:spcAft>
              <a:buNone/>
            </a:pPr>
            <a:r>
              <a:rPr b="1" lang="en-CA" sz="2200"/>
              <a:t>Specificity: </a:t>
            </a:r>
            <a:r>
              <a:rPr lang="en-CA" sz="2200"/>
              <a:t>The specificity of a test refers to how well the test can rule OUT healthy people, with very few false positives. </a:t>
            </a:r>
            <a:endParaRPr sz="2200"/>
          </a:p>
          <a:p>
            <a:pPr indent="0" lvl="0" marL="0" rtl="0" algn="l">
              <a:spcBef>
                <a:spcPts val="440"/>
              </a:spcBef>
              <a:spcAft>
                <a:spcPts val="0"/>
              </a:spcAft>
              <a:buNone/>
            </a:pPr>
            <a:r>
              <a:rPr lang="en-CA" sz="2200" u="sng">
                <a:solidFill>
                  <a:schemeClr val="hlink"/>
                </a:solidFill>
                <a:hlinkClick r:id="rId3"/>
              </a:rPr>
              <a:t>https://youtu.be/UsOv0DcXk6w?feature=shared</a:t>
            </a:r>
            <a:endParaRPr sz="2200"/>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sp>
        <p:nvSpPr>
          <p:cNvPr id="232" name="Google Shape;232;g2705da10941_0_214"/>
          <p:cNvSpPr txBox="1"/>
          <p:nvPr>
            <p:ph type="title"/>
          </p:nvPr>
        </p:nvSpPr>
        <p:spPr>
          <a:xfrm>
            <a:off x="457200" y="274638"/>
            <a:ext cx="7620000" cy="11430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CA"/>
              <a:t>Sensitivity vs Specificity</a:t>
            </a:r>
            <a:endParaRPr/>
          </a:p>
        </p:txBody>
      </p:sp>
      <p:sp>
        <p:nvSpPr>
          <p:cNvPr id="233" name="Google Shape;233;g2705da10941_0_214"/>
          <p:cNvSpPr txBox="1"/>
          <p:nvPr/>
        </p:nvSpPr>
        <p:spPr>
          <a:xfrm>
            <a:off x="250975" y="5739375"/>
            <a:ext cx="8669100" cy="101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CA" sz="2000">
                <a:solidFill>
                  <a:schemeClr val="dk2"/>
                </a:solidFill>
                <a:latin typeface="Open Sans"/>
                <a:ea typeface="Open Sans"/>
                <a:cs typeface="Open Sans"/>
                <a:sym typeface="Open Sans"/>
              </a:rPr>
              <a:t>SPPIN - </a:t>
            </a:r>
            <a:r>
              <a:rPr lang="en-CA" sz="2000">
                <a:solidFill>
                  <a:schemeClr val="dk2"/>
                </a:solidFill>
                <a:latin typeface="Open Sans"/>
                <a:ea typeface="Open Sans"/>
                <a:cs typeface="Open Sans"/>
                <a:sym typeface="Open Sans"/>
              </a:rPr>
              <a:t>A highly </a:t>
            </a:r>
            <a:r>
              <a:rPr b="1" lang="en-CA" sz="2000">
                <a:solidFill>
                  <a:schemeClr val="dk2"/>
                </a:solidFill>
                <a:latin typeface="Open Sans"/>
                <a:ea typeface="Open Sans"/>
                <a:cs typeface="Open Sans"/>
                <a:sym typeface="Open Sans"/>
              </a:rPr>
              <a:t>sp</a:t>
            </a:r>
            <a:r>
              <a:rPr lang="en-CA" sz="2000">
                <a:solidFill>
                  <a:schemeClr val="dk2"/>
                </a:solidFill>
                <a:latin typeface="Open Sans"/>
                <a:ea typeface="Open Sans"/>
                <a:cs typeface="Open Sans"/>
                <a:sym typeface="Open Sans"/>
              </a:rPr>
              <a:t>ecific test, when</a:t>
            </a:r>
            <a:r>
              <a:rPr b="1" lang="en-CA" sz="2000">
                <a:solidFill>
                  <a:schemeClr val="dk2"/>
                </a:solidFill>
                <a:latin typeface="Open Sans"/>
                <a:ea typeface="Open Sans"/>
                <a:cs typeface="Open Sans"/>
                <a:sym typeface="Open Sans"/>
              </a:rPr>
              <a:t> p</a:t>
            </a:r>
            <a:r>
              <a:rPr lang="en-CA" sz="2000">
                <a:solidFill>
                  <a:schemeClr val="dk2"/>
                </a:solidFill>
                <a:latin typeface="Open Sans"/>
                <a:ea typeface="Open Sans"/>
                <a:cs typeface="Open Sans"/>
                <a:sym typeface="Open Sans"/>
              </a:rPr>
              <a:t>ositive, rules </a:t>
            </a:r>
            <a:r>
              <a:rPr b="1" lang="en-CA" sz="2000">
                <a:solidFill>
                  <a:schemeClr val="dk2"/>
                </a:solidFill>
                <a:latin typeface="Open Sans"/>
                <a:ea typeface="Open Sans"/>
                <a:cs typeface="Open Sans"/>
                <a:sym typeface="Open Sans"/>
              </a:rPr>
              <a:t>in</a:t>
            </a:r>
            <a:r>
              <a:rPr lang="en-CA" sz="2000">
                <a:solidFill>
                  <a:schemeClr val="dk2"/>
                </a:solidFill>
                <a:latin typeface="Open Sans"/>
                <a:ea typeface="Open Sans"/>
                <a:cs typeface="Open Sans"/>
                <a:sym typeface="Open Sans"/>
              </a:rPr>
              <a:t> a disease</a:t>
            </a:r>
            <a:endParaRPr sz="2000">
              <a:solidFill>
                <a:schemeClr val="dk2"/>
              </a:solidFill>
              <a:latin typeface="Open Sans"/>
              <a:ea typeface="Open Sans"/>
              <a:cs typeface="Open Sans"/>
              <a:sym typeface="Open Sans"/>
            </a:endParaRPr>
          </a:p>
          <a:p>
            <a:pPr indent="0" lvl="0" marL="0" rtl="0" algn="l">
              <a:spcBef>
                <a:spcPts val="0"/>
              </a:spcBef>
              <a:spcAft>
                <a:spcPts val="0"/>
              </a:spcAft>
              <a:buNone/>
            </a:pPr>
            <a:r>
              <a:rPr b="1" lang="en-CA" sz="2000">
                <a:solidFill>
                  <a:schemeClr val="dk2"/>
                </a:solidFill>
                <a:latin typeface="Open Sans"/>
                <a:ea typeface="Open Sans"/>
                <a:cs typeface="Open Sans"/>
                <a:sym typeface="Open Sans"/>
              </a:rPr>
              <a:t>SNNOUT - </a:t>
            </a:r>
            <a:r>
              <a:rPr lang="en-CA" sz="2000">
                <a:solidFill>
                  <a:schemeClr val="dk2"/>
                </a:solidFill>
                <a:latin typeface="Open Sans"/>
                <a:ea typeface="Open Sans"/>
                <a:cs typeface="Open Sans"/>
                <a:sym typeface="Open Sans"/>
              </a:rPr>
              <a:t>A highly </a:t>
            </a:r>
            <a:r>
              <a:rPr b="1" lang="en-CA" sz="2000">
                <a:solidFill>
                  <a:schemeClr val="dk2"/>
                </a:solidFill>
                <a:latin typeface="Open Sans"/>
                <a:ea typeface="Open Sans"/>
                <a:cs typeface="Open Sans"/>
                <a:sym typeface="Open Sans"/>
              </a:rPr>
              <a:t>s</a:t>
            </a:r>
            <a:r>
              <a:rPr lang="en-CA" sz="2000">
                <a:solidFill>
                  <a:schemeClr val="dk2"/>
                </a:solidFill>
                <a:latin typeface="Open Sans"/>
                <a:ea typeface="Open Sans"/>
                <a:cs typeface="Open Sans"/>
                <a:sym typeface="Open Sans"/>
              </a:rPr>
              <a:t>e</a:t>
            </a:r>
            <a:r>
              <a:rPr b="1" lang="en-CA" sz="2000">
                <a:solidFill>
                  <a:schemeClr val="dk2"/>
                </a:solidFill>
                <a:latin typeface="Open Sans"/>
                <a:ea typeface="Open Sans"/>
                <a:cs typeface="Open Sans"/>
                <a:sym typeface="Open Sans"/>
              </a:rPr>
              <a:t>n</a:t>
            </a:r>
            <a:r>
              <a:rPr lang="en-CA" sz="2000">
                <a:solidFill>
                  <a:schemeClr val="dk2"/>
                </a:solidFill>
                <a:latin typeface="Open Sans"/>
                <a:ea typeface="Open Sans"/>
                <a:cs typeface="Open Sans"/>
                <a:sym typeface="Open Sans"/>
              </a:rPr>
              <a:t>sitive test, when </a:t>
            </a:r>
            <a:r>
              <a:rPr b="1" lang="en-CA" sz="2000">
                <a:solidFill>
                  <a:schemeClr val="dk2"/>
                </a:solidFill>
                <a:latin typeface="Open Sans"/>
                <a:ea typeface="Open Sans"/>
                <a:cs typeface="Open Sans"/>
                <a:sym typeface="Open Sans"/>
              </a:rPr>
              <a:t>n</a:t>
            </a:r>
            <a:r>
              <a:rPr lang="en-CA" sz="2000">
                <a:solidFill>
                  <a:schemeClr val="dk2"/>
                </a:solidFill>
                <a:latin typeface="Open Sans"/>
                <a:ea typeface="Open Sans"/>
                <a:cs typeface="Open Sans"/>
                <a:sym typeface="Open Sans"/>
              </a:rPr>
              <a:t>egative, rules </a:t>
            </a:r>
            <a:r>
              <a:rPr b="1" lang="en-CA" sz="2000">
                <a:solidFill>
                  <a:schemeClr val="dk2"/>
                </a:solidFill>
                <a:latin typeface="Open Sans"/>
                <a:ea typeface="Open Sans"/>
                <a:cs typeface="Open Sans"/>
                <a:sym typeface="Open Sans"/>
              </a:rPr>
              <a:t>out</a:t>
            </a:r>
            <a:r>
              <a:rPr lang="en-CA" sz="2000">
                <a:solidFill>
                  <a:schemeClr val="dk2"/>
                </a:solidFill>
                <a:latin typeface="Open Sans"/>
                <a:ea typeface="Open Sans"/>
                <a:cs typeface="Open Sans"/>
                <a:sym typeface="Open Sans"/>
              </a:rPr>
              <a:t> a disease</a:t>
            </a:r>
            <a:endParaRPr sz="2000">
              <a:solidFill>
                <a:schemeClr val="dk2"/>
              </a:solidFill>
              <a:latin typeface="Open Sans"/>
              <a:ea typeface="Open Sans"/>
              <a:cs typeface="Open Sans"/>
              <a:sym typeface="Open Sans"/>
            </a:endParaRPr>
          </a:p>
        </p:txBody>
      </p:sp>
      <p:pic>
        <p:nvPicPr>
          <p:cNvPr id="234" name="Google Shape;234;g2705da10941_0_214"/>
          <p:cNvPicPr preferRelativeResize="0"/>
          <p:nvPr/>
        </p:nvPicPr>
        <p:blipFill>
          <a:blip r:embed="rId3">
            <a:alphaModFix/>
          </a:blip>
          <a:stretch>
            <a:fillRect/>
          </a:stretch>
        </p:blipFill>
        <p:spPr>
          <a:xfrm>
            <a:off x="441550" y="1420525"/>
            <a:ext cx="7651308" cy="4016937"/>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 name="Shape 239"/>
        <p:cNvGrpSpPr/>
        <p:nvPr/>
      </p:nvGrpSpPr>
      <p:grpSpPr>
        <a:xfrm>
          <a:off x="0" y="0"/>
          <a:ext cx="0" cy="0"/>
          <a:chOff x="0" y="0"/>
          <a:chExt cx="0" cy="0"/>
        </a:xfrm>
      </p:grpSpPr>
      <p:sp>
        <p:nvSpPr>
          <p:cNvPr id="240" name="Google Shape;240;g2705da10941_0_184"/>
          <p:cNvSpPr txBox="1"/>
          <p:nvPr>
            <p:ph type="title"/>
          </p:nvPr>
        </p:nvSpPr>
        <p:spPr>
          <a:xfrm>
            <a:off x="457200" y="274638"/>
            <a:ext cx="7620000" cy="11430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CA"/>
              <a:t>Epidemiology</a:t>
            </a:r>
            <a:endParaRPr/>
          </a:p>
        </p:txBody>
      </p:sp>
      <p:sp>
        <p:nvSpPr>
          <p:cNvPr id="241" name="Google Shape;241;g2705da10941_0_184"/>
          <p:cNvSpPr txBox="1"/>
          <p:nvPr>
            <p:ph idx="1" type="body"/>
          </p:nvPr>
        </p:nvSpPr>
        <p:spPr>
          <a:xfrm>
            <a:off x="457200" y="1600200"/>
            <a:ext cx="7620000" cy="49866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rPr b="1" lang="en-CA" sz="2000"/>
              <a:t>Epidemiology </a:t>
            </a:r>
            <a:r>
              <a:rPr lang="en-CA" sz="2000"/>
              <a:t>is the study of how a disease affects a population of people.</a:t>
            </a:r>
            <a:endParaRPr sz="2000"/>
          </a:p>
          <a:p>
            <a:pPr indent="0" lvl="0" marL="0" rtl="0" algn="l">
              <a:spcBef>
                <a:spcPts val="1200"/>
              </a:spcBef>
              <a:spcAft>
                <a:spcPts val="0"/>
              </a:spcAft>
              <a:buNone/>
            </a:pPr>
            <a:r>
              <a:rPr b="1" lang="en-CA" sz="2000"/>
              <a:t>Morbidity:</a:t>
            </a:r>
            <a:r>
              <a:rPr lang="en-CA" sz="2000"/>
              <a:t> The number of diseased persons in a given locality, nation etc. describes the effects of an illness on a person’s life</a:t>
            </a:r>
            <a:endParaRPr sz="2000"/>
          </a:p>
          <a:p>
            <a:pPr indent="-228600" lvl="1" marL="640080" rtl="0" algn="l">
              <a:spcBef>
                <a:spcPts val="400"/>
              </a:spcBef>
              <a:spcAft>
                <a:spcPts val="0"/>
              </a:spcAft>
              <a:buSzPts val="2000"/>
              <a:buChar char="○"/>
            </a:pPr>
            <a:r>
              <a:rPr lang="en-CA" sz="2000"/>
              <a:t>Concerned with the incidence, persistence, and long-term consequences of disease</a:t>
            </a:r>
            <a:endParaRPr sz="2000"/>
          </a:p>
          <a:p>
            <a:pPr indent="0" lvl="0" marL="0" rtl="0" algn="l">
              <a:spcBef>
                <a:spcPts val="360"/>
              </a:spcBef>
              <a:spcAft>
                <a:spcPts val="0"/>
              </a:spcAft>
              <a:buNone/>
            </a:pPr>
            <a:r>
              <a:rPr b="1" lang="en-CA" sz="2000"/>
              <a:t>Prevalence: </a:t>
            </a:r>
            <a:r>
              <a:rPr lang="en-CA" sz="2000"/>
              <a:t>The number of people affected by the disease currently in any defined </a:t>
            </a:r>
            <a:r>
              <a:rPr lang="en-CA" sz="2000"/>
              <a:t>population</a:t>
            </a:r>
            <a:r>
              <a:rPr lang="en-CA" sz="2000"/>
              <a:t>. </a:t>
            </a:r>
            <a:endParaRPr sz="2000"/>
          </a:p>
          <a:p>
            <a:pPr indent="0" lvl="0" marL="0" rtl="0" algn="l">
              <a:spcBef>
                <a:spcPts val="1200"/>
              </a:spcBef>
              <a:spcAft>
                <a:spcPts val="0"/>
              </a:spcAft>
              <a:buNone/>
            </a:pPr>
            <a:r>
              <a:rPr b="1" lang="en-CA" sz="2000"/>
              <a:t>Incidence:</a:t>
            </a:r>
            <a:r>
              <a:rPr lang="en-CA" sz="2000"/>
              <a:t> The number of new cases arising in a population at risk during a specified time </a:t>
            </a:r>
            <a:endParaRPr sz="2000"/>
          </a:p>
          <a:p>
            <a:pPr indent="0" lvl="0" marL="0" rtl="0" algn="l">
              <a:spcBef>
                <a:spcPts val="1200"/>
              </a:spcBef>
              <a:spcAft>
                <a:spcPts val="0"/>
              </a:spcAft>
              <a:buNone/>
            </a:pPr>
            <a:r>
              <a:rPr b="1" lang="en-CA" sz="2000"/>
              <a:t>Mortality: </a:t>
            </a:r>
            <a:r>
              <a:rPr lang="en-CA" sz="2000"/>
              <a:t>The number of deaths that have occurred in any defined population due to a specific disease or cause. </a:t>
            </a:r>
            <a:endParaRPr sz="2000"/>
          </a:p>
          <a:p>
            <a:pPr indent="0" lvl="0" marL="0" rtl="0" algn="l">
              <a:spcBef>
                <a:spcPts val="360"/>
              </a:spcBef>
              <a:spcAft>
                <a:spcPts val="1200"/>
              </a:spcAft>
              <a:buNone/>
            </a:pPr>
            <a:r>
              <a:t/>
            </a:r>
            <a:endParaRPr sz="2000"/>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 name="Shape 246"/>
        <p:cNvGrpSpPr/>
        <p:nvPr/>
      </p:nvGrpSpPr>
      <p:grpSpPr>
        <a:xfrm>
          <a:off x="0" y="0"/>
          <a:ext cx="0" cy="0"/>
          <a:chOff x="0" y="0"/>
          <a:chExt cx="0" cy="0"/>
        </a:xfrm>
      </p:grpSpPr>
      <p:sp>
        <p:nvSpPr>
          <p:cNvPr id="247" name="Google Shape;247;g2705da10941_0_224"/>
          <p:cNvSpPr txBox="1"/>
          <p:nvPr>
            <p:ph type="title"/>
          </p:nvPr>
        </p:nvSpPr>
        <p:spPr>
          <a:xfrm>
            <a:off x="457200" y="274638"/>
            <a:ext cx="7620000" cy="11430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CA"/>
              <a:t>Problems with Blood Oxygenation</a:t>
            </a:r>
            <a:endParaRPr/>
          </a:p>
        </p:txBody>
      </p:sp>
      <p:sp>
        <p:nvSpPr>
          <p:cNvPr id="248" name="Google Shape;248;g2705da10941_0_224"/>
          <p:cNvSpPr txBox="1"/>
          <p:nvPr>
            <p:ph idx="1" type="body"/>
          </p:nvPr>
        </p:nvSpPr>
        <p:spPr>
          <a:xfrm>
            <a:off x="457200" y="1600200"/>
            <a:ext cx="7620000" cy="4800600"/>
          </a:xfrm>
          <a:prstGeom prst="rect">
            <a:avLst/>
          </a:prstGeom>
        </p:spPr>
        <p:txBody>
          <a:bodyPr anchorCtr="0" anchor="t" bIns="45700" lIns="91425" spcFirstLastPara="1" rIns="91425" wrap="square" tIns="45700">
            <a:normAutofit lnSpcReduction="10000"/>
          </a:bodyPr>
          <a:lstStyle/>
          <a:p>
            <a:pPr indent="-254000" lvl="0" marL="342900" rtl="0" algn="l">
              <a:spcBef>
                <a:spcPts val="481"/>
              </a:spcBef>
              <a:spcAft>
                <a:spcPts val="0"/>
              </a:spcAft>
              <a:buSzPts val="2200"/>
              <a:buChar char="●"/>
            </a:pPr>
            <a:r>
              <a:rPr b="1" lang="en-CA" sz="2200"/>
              <a:t>Anemia</a:t>
            </a:r>
            <a:r>
              <a:rPr lang="en-CA" sz="2200"/>
              <a:t>: A condition in which a person doesn’t have enough healthy red blood cells or hemoglobin to carry adequate oxygen to his/her tissues.</a:t>
            </a:r>
            <a:endParaRPr sz="2200"/>
          </a:p>
          <a:p>
            <a:pPr indent="-279400" lvl="0" marL="342900" rtl="0" algn="l">
              <a:spcBef>
                <a:spcPts val="0"/>
              </a:spcBef>
              <a:spcAft>
                <a:spcPts val="0"/>
              </a:spcAft>
              <a:buSzPts val="2600"/>
              <a:buChar char="●"/>
            </a:pPr>
            <a:r>
              <a:rPr b="1" lang="en-CA" sz="2200"/>
              <a:t>Hypoxia</a:t>
            </a:r>
            <a:r>
              <a:rPr lang="en-CA" sz="2200"/>
              <a:t>: Inadequate oxygen supply</a:t>
            </a:r>
            <a:endParaRPr sz="2200"/>
          </a:p>
          <a:p>
            <a:pPr indent="-279400" lvl="0" marL="342900" rtl="0" algn="l">
              <a:spcBef>
                <a:spcPts val="440"/>
              </a:spcBef>
              <a:spcAft>
                <a:spcPts val="0"/>
              </a:spcAft>
              <a:buSzPts val="2600"/>
              <a:buChar char="●"/>
            </a:pPr>
            <a:r>
              <a:rPr b="1" lang="en-CA" sz="2200"/>
              <a:t>Ischemia:</a:t>
            </a:r>
            <a:r>
              <a:rPr lang="en-CA" sz="2200"/>
              <a:t> Loss of blood supply resulting in damaged tissues</a:t>
            </a:r>
            <a:endParaRPr sz="2200"/>
          </a:p>
          <a:p>
            <a:pPr indent="-279400" lvl="0" marL="342900" rtl="0" algn="l">
              <a:spcBef>
                <a:spcPts val="440"/>
              </a:spcBef>
              <a:spcAft>
                <a:spcPts val="0"/>
              </a:spcAft>
              <a:buSzPts val="2600"/>
              <a:buChar char="●"/>
            </a:pPr>
            <a:r>
              <a:rPr b="1" lang="en-CA" sz="2200"/>
              <a:t>Cyanosis:</a:t>
            </a:r>
            <a:r>
              <a:rPr lang="en-CA" sz="2200"/>
              <a:t> A bluish discoloration of the skin and mucous membranes due to an excessive concentration of reduced (deoxygenated) hemoglobin in the blood</a:t>
            </a:r>
            <a:endParaRPr sz="2200"/>
          </a:p>
          <a:p>
            <a:pPr indent="0" lvl="0" marL="342900" rtl="0" algn="l">
              <a:spcBef>
                <a:spcPts val="440"/>
              </a:spcBef>
              <a:spcAft>
                <a:spcPts val="0"/>
              </a:spcAft>
              <a:buNone/>
            </a:pPr>
            <a:r>
              <a:t/>
            </a:r>
            <a:endParaRPr sz="2200"/>
          </a:p>
          <a:p>
            <a:pPr indent="0" lvl="0" marL="0" rtl="0" algn="l">
              <a:spcBef>
                <a:spcPts val="360"/>
              </a:spcBef>
              <a:spcAft>
                <a:spcPts val="1200"/>
              </a:spcAft>
              <a:buNone/>
            </a:pPr>
            <a:r>
              <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 name="Shape 253"/>
        <p:cNvGrpSpPr/>
        <p:nvPr/>
      </p:nvGrpSpPr>
      <p:grpSpPr>
        <a:xfrm>
          <a:off x="0" y="0"/>
          <a:ext cx="0" cy="0"/>
          <a:chOff x="0" y="0"/>
          <a:chExt cx="0" cy="0"/>
        </a:xfrm>
      </p:grpSpPr>
      <p:sp>
        <p:nvSpPr>
          <p:cNvPr id="254" name="Google Shape;254;g2df56f37e98_0_7"/>
          <p:cNvSpPr txBox="1"/>
          <p:nvPr>
            <p:ph type="title"/>
          </p:nvPr>
        </p:nvSpPr>
        <p:spPr>
          <a:xfrm>
            <a:off x="457200" y="274638"/>
            <a:ext cx="7620000" cy="11430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CA"/>
              <a:t>Terms related to blood</a:t>
            </a:r>
            <a:endParaRPr/>
          </a:p>
        </p:txBody>
      </p:sp>
      <p:sp>
        <p:nvSpPr>
          <p:cNvPr id="255" name="Google Shape;255;g2df56f37e98_0_7"/>
          <p:cNvSpPr txBox="1"/>
          <p:nvPr>
            <p:ph idx="1" type="body"/>
          </p:nvPr>
        </p:nvSpPr>
        <p:spPr>
          <a:xfrm>
            <a:off x="457200" y="1600200"/>
            <a:ext cx="7620000" cy="4800600"/>
          </a:xfrm>
          <a:prstGeom prst="rect">
            <a:avLst/>
          </a:prstGeom>
        </p:spPr>
        <p:txBody>
          <a:bodyPr anchorCtr="0" anchor="t" bIns="45700" lIns="91425" spcFirstLastPara="1" rIns="91425" wrap="square" tIns="45700">
            <a:normAutofit lnSpcReduction="10000"/>
          </a:bodyPr>
          <a:lstStyle/>
          <a:p>
            <a:pPr indent="-239077" lvl="0" marL="342900" rtl="0" algn="l">
              <a:spcBef>
                <a:spcPts val="0"/>
              </a:spcBef>
              <a:spcAft>
                <a:spcPts val="0"/>
              </a:spcAft>
              <a:buSzPts val="2200"/>
              <a:buChar char="●"/>
            </a:pPr>
            <a:r>
              <a:rPr b="1" lang="en-CA"/>
              <a:t>Embolus: </a:t>
            </a:r>
            <a:r>
              <a:rPr lang="en-CA"/>
              <a:t>A clot, usually part or all of a thrombus, carried by a larger vessel and forced into a smaller vessel, thus obstructing blood flow.</a:t>
            </a:r>
            <a:endParaRPr/>
          </a:p>
          <a:p>
            <a:pPr indent="-239077" lvl="0" marL="342900" rtl="0" algn="l">
              <a:spcBef>
                <a:spcPts val="407"/>
              </a:spcBef>
              <a:spcAft>
                <a:spcPts val="0"/>
              </a:spcAft>
              <a:buSzPts val="2200"/>
              <a:buChar char="●"/>
            </a:pPr>
            <a:r>
              <a:rPr b="1" lang="en-CA"/>
              <a:t>Embolism: </a:t>
            </a:r>
            <a:r>
              <a:rPr lang="en-CA"/>
              <a:t>The sudden blocking of an artery by a clot of material (embolus). The process of the formation of an embolus.</a:t>
            </a:r>
            <a:endParaRPr/>
          </a:p>
          <a:p>
            <a:pPr indent="-239077" lvl="0" marL="342900" rtl="0" algn="l">
              <a:spcBef>
                <a:spcPts val="407"/>
              </a:spcBef>
              <a:spcAft>
                <a:spcPts val="0"/>
              </a:spcAft>
              <a:buSzPts val="2200"/>
              <a:buChar char="●"/>
            </a:pPr>
            <a:r>
              <a:rPr b="1" lang="en-CA"/>
              <a:t>Hematemesis: </a:t>
            </a:r>
            <a:r>
              <a:rPr lang="en-CA"/>
              <a:t>Vomiting blood.</a:t>
            </a:r>
            <a:endParaRPr/>
          </a:p>
          <a:p>
            <a:pPr indent="-239077" lvl="0" marL="342900" rtl="0" algn="l">
              <a:spcBef>
                <a:spcPts val="407"/>
              </a:spcBef>
              <a:spcAft>
                <a:spcPts val="0"/>
              </a:spcAft>
              <a:buSzPts val="2200"/>
              <a:buChar char="●"/>
            </a:pPr>
            <a:r>
              <a:rPr b="1" lang="en-CA"/>
              <a:t>Hemoptysis:</a:t>
            </a:r>
            <a:r>
              <a:rPr lang="en-CA"/>
              <a:t> Coughing-up blood.</a:t>
            </a:r>
            <a:endParaRPr/>
          </a:p>
          <a:p>
            <a:pPr indent="-254000" lvl="0" marL="342900" rtl="0" algn="l">
              <a:spcBef>
                <a:spcPts val="407"/>
              </a:spcBef>
              <a:spcAft>
                <a:spcPts val="0"/>
              </a:spcAft>
              <a:buSzPts val="2200"/>
              <a:buChar char="●"/>
            </a:pPr>
            <a:r>
              <a:rPr b="1" lang="en-CA"/>
              <a:t>Hematoma</a:t>
            </a:r>
            <a:r>
              <a:rPr lang="en-CA"/>
              <a:t>: A localized collection of extravasated blood, usually clotted.</a:t>
            </a:r>
            <a:endParaRPr/>
          </a:p>
          <a:p>
            <a:pPr indent="-239077" lvl="0" marL="342900" rtl="0" algn="l">
              <a:spcBef>
                <a:spcPts val="407"/>
              </a:spcBef>
              <a:spcAft>
                <a:spcPts val="0"/>
              </a:spcAft>
              <a:buSzPts val="2200"/>
              <a:buChar char="●"/>
            </a:pPr>
            <a:r>
              <a:rPr b="1" lang="en-CA"/>
              <a:t>Hemorrhage:</a:t>
            </a:r>
            <a:r>
              <a:rPr lang="en-CA"/>
              <a:t> Discharge of blood.</a:t>
            </a:r>
            <a:endParaRPr/>
          </a:p>
          <a:p>
            <a:pPr indent="-228600" lvl="0" marL="342900" rtl="0" algn="l">
              <a:spcBef>
                <a:spcPts val="407"/>
              </a:spcBef>
              <a:spcAft>
                <a:spcPts val="0"/>
              </a:spcAft>
              <a:buSzPts val="1800"/>
              <a:buChar char="●"/>
            </a:pPr>
            <a:r>
              <a:rPr b="1" lang="en-CA"/>
              <a:t>Syncope</a:t>
            </a:r>
            <a:r>
              <a:rPr lang="en-CA"/>
              <a:t>: A temporary loss of consciousness due to insufficient cerebral blood flow; fainting.</a:t>
            </a:r>
            <a:endParaRPr/>
          </a:p>
          <a:p>
            <a:pPr indent="0" lvl="0" marL="0" rtl="0" algn="l">
              <a:spcBef>
                <a:spcPts val="360"/>
              </a:spcBef>
              <a:spcAft>
                <a:spcPts val="1200"/>
              </a:spcAft>
              <a:buNone/>
            </a:pPr>
            <a:r>
              <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9" name="Shape 259"/>
        <p:cNvGrpSpPr/>
        <p:nvPr/>
      </p:nvGrpSpPr>
      <p:grpSpPr>
        <a:xfrm>
          <a:off x="0" y="0"/>
          <a:ext cx="0" cy="0"/>
          <a:chOff x="0" y="0"/>
          <a:chExt cx="0" cy="0"/>
        </a:xfrm>
      </p:grpSpPr>
      <p:sp>
        <p:nvSpPr>
          <p:cNvPr id="260" name="Google Shape;260;p16"/>
          <p:cNvSpPr txBox="1"/>
          <p:nvPr>
            <p:ph type="title"/>
          </p:nvPr>
        </p:nvSpPr>
        <p:spPr>
          <a:xfrm>
            <a:off x="457200" y="274638"/>
            <a:ext cx="76200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4600"/>
              <a:buFont typeface="Cambria"/>
              <a:buNone/>
            </a:pPr>
            <a:r>
              <a:rPr lang="en-CA"/>
              <a:t>Definitions</a:t>
            </a:r>
            <a:endParaRPr/>
          </a:p>
        </p:txBody>
      </p:sp>
      <p:sp>
        <p:nvSpPr>
          <p:cNvPr id="261" name="Google Shape;261;p16"/>
          <p:cNvSpPr txBox="1"/>
          <p:nvPr>
            <p:ph idx="1" type="body"/>
          </p:nvPr>
        </p:nvSpPr>
        <p:spPr>
          <a:xfrm>
            <a:off x="457200" y="1600200"/>
            <a:ext cx="7620000" cy="5141168"/>
          </a:xfrm>
          <a:prstGeom prst="rect">
            <a:avLst/>
          </a:prstGeom>
          <a:noFill/>
          <a:ln>
            <a:noFill/>
          </a:ln>
        </p:spPr>
        <p:txBody>
          <a:bodyPr anchorCtr="0" anchor="t" bIns="45700" lIns="91425" spcFirstLastPara="1" rIns="91425" wrap="square" tIns="45700">
            <a:normAutofit/>
          </a:bodyPr>
          <a:lstStyle/>
          <a:p>
            <a:pPr indent="0" lvl="0" marL="342900" rtl="0" algn="l">
              <a:spcBef>
                <a:spcPts val="440"/>
              </a:spcBef>
              <a:spcAft>
                <a:spcPts val="0"/>
              </a:spcAft>
              <a:buNone/>
            </a:pPr>
            <a:r>
              <a:t/>
            </a:r>
            <a:endParaRPr/>
          </a:p>
          <a:p>
            <a:pPr indent="-228600" lvl="0" marL="342900" rtl="0" algn="l">
              <a:spcBef>
                <a:spcPts val="440"/>
              </a:spcBef>
              <a:spcAft>
                <a:spcPts val="0"/>
              </a:spcAft>
              <a:buSzPts val="2200"/>
              <a:buChar char="●"/>
            </a:pPr>
            <a:r>
              <a:rPr b="1" lang="en-CA"/>
              <a:t>Abscess</a:t>
            </a:r>
            <a:r>
              <a:rPr lang="en-CA"/>
              <a:t>: A localized collection of pus in a cavity formed by the disintegration of tissue.</a:t>
            </a:r>
            <a:endParaRPr/>
          </a:p>
          <a:p>
            <a:pPr indent="-228600" lvl="0" marL="342900" rtl="0" algn="l">
              <a:spcBef>
                <a:spcPts val="440"/>
              </a:spcBef>
              <a:spcAft>
                <a:spcPts val="0"/>
              </a:spcAft>
              <a:buSzPts val="2200"/>
              <a:buChar char="●"/>
            </a:pPr>
            <a:r>
              <a:rPr b="1" lang="en-CA"/>
              <a:t>Cyst</a:t>
            </a:r>
            <a:r>
              <a:rPr lang="en-CA"/>
              <a:t>: An abnormal sac filled with gas, fluid, or semi-solid material that is lined by a membrane.</a:t>
            </a:r>
            <a:endParaRPr/>
          </a:p>
          <a:p>
            <a:pPr indent="-228600" lvl="0" marL="342900" rtl="0" algn="l">
              <a:spcBef>
                <a:spcPts val="0"/>
              </a:spcBef>
              <a:spcAft>
                <a:spcPts val="0"/>
              </a:spcAft>
              <a:buSzPts val="1800"/>
              <a:buChar char="●"/>
            </a:pPr>
            <a:r>
              <a:rPr b="1" lang="en-CA"/>
              <a:t>Polyp:</a:t>
            </a:r>
            <a:r>
              <a:rPr lang="en-CA"/>
              <a:t> A spheroidal mass that protrudes upwards or outwards from a normal surface. Polyps may be hyperplastic, inflammatory, or neoplastic.</a:t>
            </a:r>
            <a:endParaRPr/>
          </a:p>
          <a:p>
            <a:pPr indent="-228600" lvl="0" marL="342900" rtl="0" algn="l">
              <a:spcBef>
                <a:spcPts val="440"/>
              </a:spcBef>
              <a:spcAft>
                <a:spcPts val="0"/>
              </a:spcAft>
              <a:buSzPts val="2200"/>
              <a:buChar char="●"/>
            </a:pPr>
            <a:r>
              <a:rPr b="1" lang="en-CA"/>
              <a:t>Edema</a:t>
            </a:r>
            <a:r>
              <a:rPr lang="en-CA"/>
              <a:t>: An abnormal accumulation of fluid in the cavities and intercellular spaces of the body.</a:t>
            </a:r>
            <a:endParaRPr/>
          </a:p>
          <a:p>
            <a:pPr indent="-228600" lvl="0" marL="342900" rtl="0" algn="l">
              <a:spcBef>
                <a:spcPts val="407"/>
              </a:spcBef>
              <a:spcAft>
                <a:spcPts val="0"/>
              </a:spcAft>
              <a:buSzPts val="1800"/>
              <a:buChar char="●"/>
            </a:pPr>
            <a:r>
              <a:rPr b="1" lang="en-CA"/>
              <a:t>Ulcerated</a:t>
            </a:r>
            <a:r>
              <a:rPr lang="en-CA"/>
              <a:t>: Having a local defect or excavation of the epithelium of an organ or tissue through the basement membrane.</a:t>
            </a:r>
            <a:endParaRPr/>
          </a:p>
          <a:p>
            <a:pPr indent="-88900" lvl="0" marL="342900" rtl="0" algn="l">
              <a:spcBef>
                <a:spcPts val="440"/>
              </a:spcBef>
              <a:spcAft>
                <a:spcPts val="1200"/>
              </a:spcAft>
              <a:buSzPts val="2200"/>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3" presetSubtype="16">
                                  <p:stCondLst>
                                    <p:cond delay="0"/>
                                  </p:stCondLst>
                                  <p:childTnLst>
                                    <p:set>
                                      <p:cBhvr>
                                        <p:cTn dur="1" fill="hold">
                                          <p:stCondLst>
                                            <p:cond delay="0"/>
                                          </p:stCondLst>
                                        </p:cTn>
                                        <p:tgtEl>
                                          <p:spTgt spid="261">
                                            <p:txEl>
                                              <p:pRg end="0" st="0"/>
                                            </p:txEl>
                                          </p:spTgt>
                                        </p:tgtEl>
                                        <p:attrNameLst>
                                          <p:attrName>style.visibility</p:attrName>
                                        </p:attrNameLst>
                                      </p:cBhvr>
                                      <p:to>
                                        <p:strVal val="visible"/>
                                      </p:to>
                                    </p:set>
                                    <p:anim calcmode="lin" valueType="num">
                                      <p:cBhvr additive="base">
                                        <p:cTn dur="500"/>
                                        <p:tgtEl>
                                          <p:spTgt spid="261">
                                            <p:txEl>
                                              <p:pRg end="0" st="0"/>
                                            </p:txEl>
                                          </p:spTgt>
                                        </p:tgtEl>
                                        <p:attrNameLst>
                                          <p:attrName>ppt_w</p:attrName>
                                        </p:attrNameLst>
                                      </p:cBhvr>
                                      <p:tavLst>
                                        <p:tav fmla="" tm="0">
                                          <p:val>
                                            <p:strVal val="0"/>
                                          </p:val>
                                        </p:tav>
                                        <p:tav fmla="" tm="100000">
                                          <p:val>
                                            <p:strVal val="#ppt_w"/>
                                          </p:val>
                                        </p:tav>
                                      </p:tavLst>
                                    </p:anim>
                                    <p:anim calcmode="lin" valueType="num">
                                      <p:cBhvr additive="base">
                                        <p:cTn dur="500"/>
                                        <p:tgtEl>
                                          <p:spTgt spid="261">
                                            <p:txEl>
                                              <p:pRg end="0" st="0"/>
                                            </p:txEl>
                                          </p:spTgt>
                                        </p:tgtEl>
                                        <p:attrNameLst>
                                          <p:attrName>ppt_h</p:attrName>
                                        </p:attrNameLst>
                                      </p:cBhvr>
                                      <p:tavLst>
                                        <p:tav fmla="" tm="0">
                                          <p:val>
                                            <p:strVal val="0"/>
                                          </p:val>
                                        </p:tav>
                                        <p:tav fmla="" tm="100000">
                                          <p:val>
                                            <p:strVal val="#ppt_h"/>
                                          </p:val>
                                        </p:tav>
                                      </p:tavLst>
                                    </p:anim>
                                  </p:childTnLst>
                                </p:cTn>
                              </p:par>
                              <p:par>
                                <p:cTn fill="hold" nodeType="withEffect" presetClass="entr" presetID="23" presetSubtype="16">
                                  <p:stCondLst>
                                    <p:cond delay="0"/>
                                  </p:stCondLst>
                                  <p:childTnLst>
                                    <p:set>
                                      <p:cBhvr>
                                        <p:cTn dur="1" fill="hold">
                                          <p:stCondLst>
                                            <p:cond delay="0"/>
                                          </p:stCondLst>
                                        </p:cTn>
                                        <p:tgtEl>
                                          <p:spTgt spid="261">
                                            <p:txEl>
                                              <p:pRg end="1" st="1"/>
                                            </p:txEl>
                                          </p:spTgt>
                                        </p:tgtEl>
                                        <p:attrNameLst>
                                          <p:attrName>style.visibility</p:attrName>
                                        </p:attrNameLst>
                                      </p:cBhvr>
                                      <p:to>
                                        <p:strVal val="visible"/>
                                      </p:to>
                                    </p:set>
                                    <p:anim calcmode="lin" valueType="num">
                                      <p:cBhvr additive="base">
                                        <p:cTn dur="500"/>
                                        <p:tgtEl>
                                          <p:spTgt spid="261">
                                            <p:txEl>
                                              <p:pRg end="1" st="1"/>
                                            </p:txEl>
                                          </p:spTgt>
                                        </p:tgtEl>
                                        <p:attrNameLst>
                                          <p:attrName>ppt_w</p:attrName>
                                        </p:attrNameLst>
                                      </p:cBhvr>
                                      <p:tavLst>
                                        <p:tav fmla="" tm="0">
                                          <p:val>
                                            <p:strVal val="0"/>
                                          </p:val>
                                        </p:tav>
                                        <p:tav fmla="" tm="100000">
                                          <p:val>
                                            <p:strVal val="#ppt_w"/>
                                          </p:val>
                                        </p:tav>
                                      </p:tavLst>
                                    </p:anim>
                                    <p:anim calcmode="lin" valueType="num">
                                      <p:cBhvr additive="base">
                                        <p:cTn dur="500"/>
                                        <p:tgtEl>
                                          <p:spTgt spid="261">
                                            <p:txEl>
                                              <p:pRg end="1" st="1"/>
                                            </p:txEl>
                                          </p:spTgt>
                                        </p:tgtEl>
                                        <p:attrNameLst>
                                          <p:attrName>ppt_h</p:attrName>
                                        </p:attrNameLst>
                                      </p:cBhvr>
                                      <p:tavLst>
                                        <p:tav fmla="" tm="0">
                                          <p:val>
                                            <p:strVal val="0"/>
                                          </p:val>
                                        </p:tav>
                                        <p:tav fmla="" tm="100000">
                                          <p:val>
                                            <p:strVal val="#ppt_h"/>
                                          </p:val>
                                        </p:tav>
                                      </p:tavLst>
                                    </p:anim>
                                  </p:childTnLst>
                                </p:cTn>
                              </p:par>
                              <p:par>
                                <p:cTn fill="hold" nodeType="withEffect" presetClass="entr" presetID="23" presetSubtype="16">
                                  <p:stCondLst>
                                    <p:cond delay="0"/>
                                  </p:stCondLst>
                                  <p:childTnLst>
                                    <p:set>
                                      <p:cBhvr>
                                        <p:cTn dur="1" fill="hold">
                                          <p:stCondLst>
                                            <p:cond delay="0"/>
                                          </p:stCondLst>
                                        </p:cTn>
                                        <p:tgtEl>
                                          <p:spTgt spid="261">
                                            <p:txEl>
                                              <p:pRg end="2" st="2"/>
                                            </p:txEl>
                                          </p:spTgt>
                                        </p:tgtEl>
                                        <p:attrNameLst>
                                          <p:attrName>style.visibility</p:attrName>
                                        </p:attrNameLst>
                                      </p:cBhvr>
                                      <p:to>
                                        <p:strVal val="visible"/>
                                      </p:to>
                                    </p:set>
                                    <p:anim calcmode="lin" valueType="num">
                                      <p:cBhvr additive="base">
                                        <p:cTn dur="500"/>
                                        <p:tgtEl>
                                          <p:spTgt spid="261">
                                            <p:txEl>
                                              <p:pRg end="2" st="2"/>
                                            </p:txEl>
                                          </p:spTgt>
                                        </p:tgtEl>
                                        <p:attrNameLst>
                                          <p:attrName>ppt_w</p:attrName>
                                        </p:attrNameLst>
                                      </p:cBhvr>
                                      <p:tavLst>
                                        <p:tav fmla="" tm="0">
                                          <p:val>
                                            <p:strVal val="0"/>
                                          </p:val>
                                        </p:tav>
                                        <p:tav fmla="" tm="100000">
                                          <p:val>
                                            <p:strVal val="#ppt_w"/>
                                          </p:val>
                                        </p:tav>
                                      </p:tavLst>
                                    </p:anim>
                                    <p:anim calcmode="lin" valueType="num">
                                      <p:cBhvr additive="base">
                                        <p:cTn dur="500"/>
                                        <p:tgtEl>
                                          <p:spTgt spid="261">
                                            <p:txEl>
                                              <p:pRg end="2" st="2"/>
                                            </p:txEl>
                                          </p:spTgt>
                                        </p:tgtEl>
                                        <p:attrNameLst>
                                          <p:attrName>ppt_h</p:attrName>
                                        </p:attrNameLst>
                                      </p:cBhvr>
                                      <p:tavLst>
                                        <p:tav fmla="" tm="0">
                                          <p:val>
                                            <p:strVal val="0"/>
                                          </p:val>
                                        </p:tav>
                                        <p:tav fmla="" tm="100000">
                                          <p:val>
                                            <p:strVal val="#ppt_h"/>
                                          </p:val>
                                        </p:tav>
                                      </p:tavLst>
                                    </p:anim>
                                  </p:childTnLst>
                                </p:cTn>
                              </p:par>
                              <p:par>
                                <p:cTn fill="hold" nodeType="withEffect" presetClass="entr" presetID="23" presetSubtype="16">
                                  <p:stCondLst>
                                    <p:cond delay="0"/>
                                  </p:stCondLst>
                                  <p:childTnLst>
                                    <p:set>
                                      <p:cBhvr>
                                        <p:cTn dur="1" fill="hold">
                                          <p:stCondLst>
                                            <p:cond delay="0"/>
                                          </p:stCondLst>
                                        </p:cTn>
                                        <p:tgtEl>
                                          <p:spTgt spid="261">
                                            <p:txEl>
                                              <p:pRg end="3" st="3"/>
                                            </p:txEl>
                                          </p:spTgt>
                                        </p:tgtEl>
                                        <p:attrNameLst>
                                          <p:attrName>style.visibility</p:attrName>
                                        </p:attrNameLst>
                                      </p:cBhvr>
                                      <p:to>
                                        <p:strVal val="visible"/>
                                      </p:to>
                                    </p:set>
                                    <p:anim calcmode="lin" valueType="num">
                                      <p:cBhvr additive="base">
                                        <p:cTn dur="500"/>
                                        <p:tgtEl>
                                          <p:spTgt spid="261">
                                            <p:txEl>
                                              <p:pRg end="3" st="3"/>
                                            </p:txEl>
                                          </p:spTgt>
                                        </p:tgtEl>
                                        <p:attrNameLst>
                                          <p:attrName>ppt_w</p:attrName>
                                        </p:attrNameLst>
                                      </p:cBhvr>
                                      <p:tavLst>
                                        <p:tav fmla="" tm="0">
                                          <p:val>
                                            <p:strVal val="0"/>
                                          </p:val>
                                        </p:tav>
                                        <p:tav fmla="" tm="100000">
                                          <p:val>
                                            <p:strVal val="#ppt_w"/>
                                          </p:val>
                                        </p:tav>
                                      </p:tavLst>
                                    </p:anim>
                                    <p:anim calcmode="lin" valueType="num">
                                      <p:cBhvr additive="base">
                                        <p:cTn dur="500"/>
                                        <p:tgtEl>
                                          <p:spTgt spid="261">
                                            <p:txEl>
                                              <p:pRg end="3" st="3"/>
                                            </p:txEl>
                                          </p:spTgt>
                                        </p:tgtEl>
                                        <p:attrNameLst>
                                          <p:attrName>ppt_h</p:attrName>
                                        </p:attrNameLst>
                                      </p:cBhvr>
                                      <p:tavLst>
                                        <p:tav fmla="" tm="0">
                                          <p:val>
                                            <p:strVal val="0"/>
                                          </p:val>
                                        </p:tav>
                                        <p:tav fmla="" tm="100000">
                                          <p:val>
                                            <p:strVal val="#ppt_h"/>
                                          </p:val>
                                        </p:tav>
                                      </p:tavLst>
                                    </p:anim>
                                  </p:childTnLst>
                                </p:cTn>
                              </p:par>
                              <p:par>
                                <p:cTn fill="hold" nodeType="withEffect" presetClass="entr" presetID="23" presetSubtype="16">
                                  <p:stCondLst>
                                    <p:cond delay="0"/>
                                  </p:stCondLst>
                                  <p:childTnLst>
                                    <p:set>
                                      <p:cBhvr>
                                        <p:cTn dur="1" fill="hold">
                                          <p:stCondLst>
                                            <p:cond delay="0"/>
                                          </p:stCondLst>
                                        </p:cTn>
                                        <p:tgtEl>
                                          <p:spTgt spid="261">
                                            <p:txEl>
                                              <p:pRg end="4" st="4"/>
                                            </p:txEl>
                                          </p:spTgt>
                                        </p:tgtEl>
                                        <p:attrNameLst>
                                          <p:attrName>style.visibility</p:attrName>
                                        </p:attrNameLst>
                                      </p:cBhvr>
                                      <p:to>
                                        <p:strVal val="visible"/>
                                      </p:to>
                                    </p:set>
                                    <p:anim calcmode="lin" valueType="num">
                                      <p:cBhvr additive="base">
                                        <p:cTn dur="500"/>
                                        <p:tgtEl>
                                          <p:spTgt spid="261">
                                            <p:txEl>
                                              <p:pRg end="4" st="4"/>
                                            </p:txEl>
                                          </p:spTgt>
                                        </p:tgtEl>
                                        <p:attrNameLst>
                                          <p:attrName>ppt_w</p:attrName>
                                        </p:attrNameLst>
                                      </p:cBhvr>
                                      <p:tavLst>
                                        <p:tav fmla="" tm="0">
                                          <p:val>
                                            <p:strVal val="0"/>
                                          </p:val>
                                        </p:tav>
                                        <p:tav fmla="" tm="100000">
                                          <p:val>
                                            <p:strVal val="#ppt_w"/>
                                          </p:val>
                                        </p:tav>
                                      </p:tavLst>
                                    </p:anim>
                                    <p:anim calcmode="lin" valueType="num">
                                      <p:cBhvr additive="base">
                                        <p:cTn dur="500"/>
                                        <p:tgtEl>
                                          <p:spTgt spid="261">
                                            <p:txEl>
                                              <p:pRg end="4" st="4"/>
                                            </p:txEl>
                                          </p:spTgt>
                                        </p:tgtEl>
                                        <p:attrNameLst>
                                          <p:attrName>ppt_h</p:attrName>
                                        </p:attrNameLst>
                                      </p:cBhvr>
                                      <p:tavLst>
                                        <p:tav fmla="" tm="0">
                                          <p:val>
                                            <p:strVal val="0"/>
                                          </p:val>
                                        </p:tav>
                                        <p:tav fmla="" tm="100000">
                                          <p:val>
                                            <p:strVal val="#ppt_h"/>
                                          </p:val>
                                        </p:tav>
                                      </p:tavLst>
                                    </p:anim>
                                  </p:childTnLst>
                                </p:cTn>
                              </p:par>
                              <p:par>
                                <p:cTn fill="hold" nodeType="withEffect" presetClass="entr" presetID="23" presetSubtype="16">
                                  <p:stCondLst>
                                    <p:cond delay="0"/>
                                  </p:stCondLst>
                                  <p:childTnLst>
                                    <p:set>
                                      <p:cBhvr>
                                        <p:cTn dur="1" fill="hold">
                                          <p:stCondLst>
                                            <p:cond delay="0"/>
                                          </p:stCondLst>
                                        </p:cTn>
                                        <p:tgtEl>
                                          <p:spTgt spid="261">
                                            <p:txEl>
                                              <p:pRg end="5" st="5"/>
                                            </p:txEl>
                                          </p:spTgt>
                                        </p:tgtEl>
                                        <p:attrNameLst>
                                          <p:attrName>style.visibility</p:attrName>
                                        </p:attrNameLst>
                                      </p:cBhvr>
                                      <p:to>
                                        <p:strVal val="visible"/>
                                      </p:to>
                                    </p:set>
                                    <p:anim calcmode="lin" valueType="num">
                                      <p:cBhvr additive="base">
                                        <p:cTn dur="500"/>
                                        <p:tgtEl>
                                          <p:spTgt spid="261">
                                            <p:txEl>
                                              <p:pRg end="5" st="5"/>
                                            </p:txEl>
                                          </p:spTgt>
                                        </p:tgtEl>
                                        <p:attrNameLst>
                                          <p:attrName>ppt_w</p:attrName>
                                        </p:attrNameLst>
                                      </p:cBhvr>
                                      <p:tavLst>
                                        <p:tav fmla="" tm="0">
                                          <p:val>
                                            <p:strVal val="0"/>
                                          </p:val>
                                        </p:tav>
                                        <p:tav fmla="" tm="100000">
                                          <p:val>
                                            <p:strVal val="#ppt_w"/>
                                          </p:val>
                                        </p:tav>
                                      </p:tavLst>
                                    </p:anim>
                                    <p:anim calcmode="lin" valueType="num">
                                      <p:cBhvr additive="base">
                                        <p:cTn dur="500"/>
                                        <p:tgtEl>
                                          <p:spTgt spid="261">
                                            <p:txEl>
                                              <p:pRg end="5" st="5"/>
                                            </p:txEl>
                                          </p:spTgt>
                                        </p:tgtEl>
                                        <p:attrNameLst>
                                          <p:attrName>ppt_h</p:attrName>
                                        </p:attrNameLst>
                                      </p:cBhvr>
                                      <p:tavLst>
                                        <p:tav fmla="" tm="0">
                                          <p:val>
                                            <p:strVal val="0"/>
                                          </p:val>
                                        </p:tav>
                                        <p:tav fmla="" tm="100000">
                                          <p:val>
                                            <p:strVal val="#ppt_h"/>
                                          </p:val>
                                        </p:tav>
                                      </p:tavLst>
                                    </p:anim>
                                  </p:childTnLst>
                                </p:cTn>
                              </p:par>
                              <p:par>
                                <p:cTn fill="hold" nodeType="withEffect" presetClass="entr" presetID="23" presetSubtype="16">
                                  <p:stCondLst>
                                    <p:cond delay="0"/>
                                  </p:stCondLst>
                                  <p:childTnLst>
                                    <p:set>
                                      <p:cBhvr>
                                        <p:cTn dur="1" fill="hold">
                                          <p:stCondLst>
                                            <p:cond delay="0"/>
                                          </p:stCondLst>
                                        </p:cTn>
                                        <p:tgtEl>
                                          <p:spTgt spid="261">
                                            <p:txEl>
                                              <p:pRg end="6" st="6"/>
                                            </p:txEl>
                                          </p:spTgt>
                                        </p:tgtEl>
                                        <p:attrNameLst>
                                          <p:attrName>style.visibility</p:attrName>
                                        </p:attrNameLst>
                                      </p:cBhvr>
                                      <p:to>
                                        <p:strVal val="visible"/>
                                      </p:to>
                                    </p:set>
                                    <p:anim calcmode="lin" valueType="num">
                                      <p:cBhvr additive="base">
                                        <p:cTn dur="500"/>
                                        <p:tgtEl>
                                          <p:spTgt spid="261">
                                            <p:txEl>
                                              <p:pRg end="6" st="6"/>
                                            </p:txEl>
                                          </p:spTgt>
                                        </p:tgtEl>
                                        <p:attrNameLst>
                                          <p:attrName>ppt_w</p:attrName>
                                        </p:attrNameLst>
                                      </p:cBhvr>
                                      <p:tavLst>
                                        <p:tav fmla="" tm="0">
                                          <p:val>
                                            <p:strVal val="0"/>
                                          </p:val>
                                        </p:tav>
                                        <p:tav fmla="" tm="100000">
                                          <p:val>
                                            <p:strVal val="#ppt_w"/>
                                          </p:val>
                                        </p:tav>
                                      </p:tavLst>
                                    </p:anim>
                                    <p:anim calcmode="lin" valueType="num">
                                      <p:cBhvr additive="base">
                                        <p:cTn dur="500"/>
                                        <p:tgtEl>
                                          <p:spTgt spid="261">
                                            <p:txEl>
                                              <p:pRg end="6" st="6"/>
                                            </p:txEl>
                                          </p:spTgt>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5" name="Shape 265"/>
        <p:cNvGrpSpPr/>
        <p:nvPr/>
      </p:nvGrpSpPr>
      <p:grpSpPr>
        <a:xfrm>
          <a:off x="0" y="0"/>
          <a:ext cx="0" cy="0"/>
          <a:chOff x="0" y="0"/>
          <a:chExt cx="0" cy="0"/>
        </a:xfrm>
      </p:grpSpPr>
      <p:sp>
        <p:nvSpPr>
          <p:cNvPr id="266" name="Google Shape;266;p17"/>
          <p:cNvSpPr txBox="1"/>
          <p:nvPr>
            <p:ph type="title"/>
          </p:nvPr>
        </p:nvSpPr>
        <p:spPr>
          <a:xfrm>
            <a:off x="457200" y="274638"/>
            <a:ext cx="76200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4600"/>
              <a:buFont typeface="Cambria"/>
              <a:buNone/>
            </a:pPr>
            <a:r>
              <a:rPr lang="en-CA"/>
              <a:t>Continued</a:t>
            </a:r>
            <a:endParaRPr/>
          </a:p>
        </p:txBody>
      </p:sp>
      <p:sp>
        <p:nvSpPr>
          <p:cNvPr id="267" name="Google Shape;267;p17"/>
          <p:cNvSpPr txBox="1"/>
          <p:nvPr>
            <p:ph idx="1" type="body"/>
          </p:nvPr>
        </p:nvSpPr>
        <p:spPr>
          <a:xfrm>
            <a:off x="457200" y="1600200"/>
            <a:ext cx="7620000" cy="4800600"/>
          </a:xfrm>
          <a:prstGeom prst="rect">
            <a:avLst/>
          </a:prstGeom>
          <a:noFill/>
          <a:ln>
            <a:noFill/>
          </a:ln>
        </p:spPr>
        <p:txBody>
          <a:bodyPr anchorCtr="0" anchor="t" bIns="45700" lIns="91425" spcFirstLastPara="1" rIns="91425" wrap="square" tIns="45700">
            <a:normAutofit/>
          </a:bodyPr>
          <a:lstStyle/>
          <a:p>
            <a:pPr indent="-254000" lvl="0" marL="342900" rtl="0" algn="l">
              <a:spcBef>
                <a:spcPts val="440"/>
              </a:spcBef>
              <a:spcAft>
                <a:spcPts val="0"/>
              </a:spcAft>
              <a:buSzPts val="2200"/>
              <a:buChar char="●"/>
            </a:pPr>
            <a:r>
              <a:rPr b="1" lang="en-CA"/>
              <a:t>Dyspnea</a:t>
            </a:r>
            <a:r>
              <a:rPr lang="en-CA"/>
              <a:t>: Difficult breathing.</a:t>
            </a:r>
            <a:endParaRPr b="1"/>
          </a:p>
          <a:p>
            <a:pPr indent="-239077" lvl="0" marL="342900" rtl="0" algn="l">
              <a:spcBef>
                <a:spcPts val="407"/>
              </a:spcBef>
              <a:spcAft>
                <a:spcPts val="0"/>
              </a:spcAft>
              <a:buSzPts val="2200"/>
              <a:buChar char="●"/>
            </a:pPr>
            <a:r>
              <a:rPr b="1" lang="en-CA"/>
              <a:t>Fistula:</a:t>
            </a:r>
            <a:r>
              <a:rPr lang="en-CA"/>
              <a:t> An abnormal, tube-like passage from a hollow organ to the surface or from one organ to another</a:t>
            </a:r>
            <a:endParaRPr/>
          </a:p>
          <a:p>
            <a:pPr indent="-239077" lvl="0" marL="342900" rtl="0" algn="l">
              <a:spcBef>
                <a:spcPts val="407"/>
              </a:spcBef>
              <a:spcAft>
                <a:spcPts val="0"/>
              </a:spcAft>
              <a:buSzPts val="2200"/>
              <a:buChar char="●"/>
            </a:pPr>
            <a:r>
              <a:rPr b="1" lang="en-CA"/>
              <a:t>Gastroenteritis:</a:t>
            </a:r>
            <a:r>
              <a:rPr lang="en-CA"/>
              <a:t> Inflammation of the lining of the stomach and intestine.</a:t>
            </a:r>
            <a:endParaRPr/>
          </a:p>
          <a:p>
            <a:pPr indent="0" lvl="0" marL="342900" rtl="0" algn="l">
              <a:spcBef>
                <a:spcPts val="481"/>
              </a:spcBef>
              <a:spcAft>
                <a:spcPts val="0"/>
              </a:spcAft>
              <a:buNone/>
            </a:pPr>
            <a:r>
              <a:t/>
            </a:r>
            <a:endParaRPr/>
          </a:p>
          <a:p>
            <a:pPr indent="-228600" lvl="0" marL="342900" rtl="0" algn="l">
              <a:spcBef>
                <a:spcPts val="481"/>
              </a:spcBef>
              <a:spcAft>
                <a:spcPts val="0"/>
              </a:spcAft>
              <a:buSzPts val="1800"/>
              <a:buChar char="●"/>
            </a:pPr>
            <a:r>
              <a:rPr b="1" lang="en-CA"/>
              <a:t>Jaundice:</a:t>
            </a:r>
            <a:r>
              <a:rPr lang="en-CA"/>
              <a:t> Yellow staining of the skin and sclera (the whites of the eyes) by abnormally high blood levels of the bile pigment (bilirubin).</a:t>
            </a:r>
            <a:endParaRPr sz="1000"/>
          </a:p>
          <a:p>
            <a:pPr indent="-228600" lvl="0" marL="342900" rtl="0" algn="l">
              <a:spcBef>
                <a:spcPts val="440"/>
              </a:spcBef>
              <a:spcAft>
                <a:spcPts val="0"/>
              </a:spcAft>
              <a:buSzPts val="1800"/>
              <a:buChar char="●"/>
            </a:pPr>
            <a:r>
              <a:rPr b="1" lang="en-CA"/>
              <a:t>Necrosis:</a:t>
            </a:r>
            <a:r>
              <a:rPr lang="en-CA"/>
              <a:t> The morphologic changes indicative of cell death, indicated by characteristic nuclear and cytoplasmic changes.</a:t>
            </a:r>
            <a:endParaRPr/>
          </a:p>
          <a:p>
            <a:pPr indent="0" lvl="0" marL="342900" rtl="0" algn="l">
              <a:spcBef>
                <a:spcPts val="407"/>
              </a:spcBef>
              <a:spcAft>
                <a:spcPts val="0"/>
              </a:spcAft>
              <a:buNone/>
            </a:pPr>
            <a:r>
              <a:t/>
            </a:r>
            <a:endParaRPr/>
          </a:p>
          <a:p>
            <a:pPr indent="-99377" lvl="0" marL="342900" rtl="0" algn="l">
              <a:spcBef>
                <a:spcPts val="407"/>
              </a:spcBef>
              <a:spcAft>
                <a:spcPts val="1200"/>
              </a:spcAft>
              <a:buSzPts val="2200"/>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67">
                                            <p:txEl>
                                              <p:pRg end="0" st="0"/>
                                            </p:txEl>
                                          </p:spTgt>
                                        </p:tgtEl>
                                        <p:attrNameLst>
                                          <p:attrName>style.visibility</p:attrName>
                                        </p:attrNameLst>
                                      </p:cBhvr>
                                      <p:to>
                                        <p:strVal val="visible"/>
                                      </p:to>
                                    </p:set>
                                    <p:animEffect filter="fade" transition="in">
                                      <p:cBhvr>
                                        <p:cTn dur="1822"/>
                                        <p:tgtEl>
                                          <p:spTgt spid="267">
                                            <p:txEl>
                                              <p:pRg end="0" st="0"/>
                                            </p:txEl>
                                          </p:spTgt>
                                        </p:tgtEl>
                                      </p:cBhvr>
                                    </p:animEffect>
                                  </p:childTnLst>
                                </p:cTn>
                              </p:par>
                              <p:par>
                                <p:cTn fill="hold" nodeType="withEffect" presetClass="entr" presetID="10" presetSubtype="0">
                                  <p:stCondLst>
                                    <p:cond delay="0"/>
                                  </p:stCondLst>
                                  <p:childTnLst>
                                    <p:set>
                                      <p:cBhvr>
                                        <p:cTn dur="1" fill="hold">
                                          <p:stCondLst>
                                            <p:cond delay="0"/>
                                          </p:stCondLst>
                                        </p:cTn>
                                        <p:tgtEl>
                                          <p:spTgt spid="267">
                                            <p:txEl>
                                              <p:pRg end="1" st="1"/>
                                            </p:txEl>
                                          </p:spTgt>
                                        </p:tgtEl>
                                        <p:attrNameLst>
                                          <p:attrName>style.visibility</p:attrName>
                                        </p:attrNameLst>
                                      </p:cBhvr>
                                      <p:to>
                                        <p:strVal val="visible"/>
                                      </p:to>
                                    </p:set>
                                    <p:animEffect filter="fade" transition="in">
                                      <p:cBhvr>
                                        <p:cTn dur="1822"/>
                                        <p:tgtEl>
                                          <p:spTgt spid="267">
                                            <p:txEl>
                                              <p:pRg end="1" st="1"/>
                                            </p:txEl>
                                          </p:spTgt>
                                        </p:tgtEl>
                                      </p:cBhvr>
                                    </p:animEffect>
                                  </p:childTnLst>
                                </p:cTn>
                              </p:par>
                              <p:par>
                                <p:cTn fill="hold" nodeType="withEffect" presetClass="entr" presetID="10" presetSubtype="0">
                                  <p:stCondLst>
                                    <p:cond delay="0"/>
                                  </p:stCondLst>
                                  <p:childTnLst>
                                    <p:set>
                                      <p:cBhvr>
                                        <p:cTn dur="1" fill="hold">
                                          <p:stCondLst>
                                            <p:cond delay="0"/>
                                          </p:stCondLst>
                                        </p:cTn>
                                        <p:tgtEl>
                                          <p:spTgt spid="267">
                                            <p:txEl>
                                              <p:pRg end="2" st="2"/>
                                            </p:txEl>
                                          </p:spTgt>
                                        </p:tgtEl>
                                        <p:attrNameLst>
                                          <p:attrName>style.visibility</p:attrName>
                                        </p:attrNameLst>
                                      </p:cBhvr>
                                      <p:to>
                                        <p:strVal val="visible"/>
                                      </p:to>
                                    </p:set>
                                    <p:animEffect filter="fade" transition="in">
                                      <p:cBhvr>
                                        <p:cTn dur="1822"/>
                                        <p:tgtEl>
                                          <p:spTgt spid="267">
                                            <p:txEl>
                                              <p:pRg end="2" st="2"/>
                                            </p:txEl>
                                          </p:spTgt>
                                        </p:tgtEl>
                                      </p:cBhvr>
                                    </p:animEffect>
                                  </p:childTnLst>
                                </p:cTn>
                              </p:par>
                              <p:par>
                                <p:cTn fill="hold" nodeType="withEffect" presetClass="entr" presetID="10" presetSubtype="0">
                                  <p:stCondLst>
                                    <p:cond delay="0"/>
                                  </p:stCondLst>
                                  <p:childTnLst>
                                    <p:set>
                                      <p:cBhvr>
                                        <p:cTn dur="1" fill="hold">
                                          <p:stCondLst>
                                            <p:cond delay="0"/>
                                          </p:stCondLst>
                                        </p:cTn>
                                        <p:tgtEl>
                                          <p:spTgt spid="267">
                                            <p:txEl>
                                              <p:pRg end="3" st="3"/>
                                            </p:txEl>
                                          </p:spTgt>
                                        </p:tgtEl>
                                        <p:attrNameLst>
                                          <p:attrName>style.visibility</p:attrName>
                                        </p:attrNameLst>
                                      </p:cBhvr>
                                      <p:to>
                                        <p:strVal val="visible"/>
                                      </p:to>
                                    </p:set>
                                    <p:animEffect filter="fade" transition="in">
                                      <p:cBhvr>
                                        <p:cTn dur="1822"/>
                                        <p:tgtEl>
                                          <p:spTgt spid="267">
                                            <p:txEl>
                                              <p:pRg end="3" st="3"/>
                                            </p:txEl>
                                          </p:spTgt>
                                        </p:tgtEl>
                                      </p:cBhvr>
                                    </p:animEffect>
                                  </p:childTnLst>
                                </p:cTn>
                              </p:par>
                              <p:par>
                                <p:cTn fill="hold" nodeType="withEffect" presetClass="entr" presetID="10" presetSubtype="0">
                                  <p:stCondLst>
                                    <p:cond delay="0"/>
                                  </p:stCondLst>
                                  <p:childTnLst>
                                    <p:set>
                                      <p:cBhvr>
                                        <p:cTn dur="1" fill="hold">
                                          <p:stCondLst>
                                            <p:cond delay="0"/>
                                          </p:stCondLst>
                                        </p:cTn>
                                        <p:tgtEl>
                                          <p:spTgt spid="267">
                                            <p:txEl>
                                              <p:pRg end="4" st="4"/>
                                            </p:txEl>
                                          </p:spTgt>
                                        </p:tgtEl>
                                        <p:attrNameLst>
                                          <p:attrName>style.visibility</p:attrName>
                                        </p:attrNameLst>
                                      </p:cBhvr>
                                      <p:to>
                                        <p:strVal val="visible"/>
                                      </p:to>
                                    </p:set>
                                    <p:animEffect filter="fade" transition="in">
                                      <p:cBhvr>
                                        <p:cTn dur="1822"/>
                                        <p:tgtEl>
                                          <p:spTgt spid="267">
                                            <p:txEl>
                                              <p:pRg end="4" st="4"/>
                                            </p:txEl>
                                          </p:spTgt>
                                        </p:tgtEl>
                                      </p:cBhvr>
                                    </p:animEffect>
                                  </p:childTnLst>
                                </p:cTn>
                              </p:par>
                              <p:par>
                                <p:cTn fill="hold" nodeType="withEffect" presetClass="entr" presetID="10" presetSubtype="0">
                                  <p:stCondLst>
                                    <p:cond delay="0"/>
                                  </p:stCondLst>
                                  <p:childTnLst>
                                    <p:set>
                                      <p:cBhvr>
                                        <p:cTn dur="1" fill="hold">
                                          <p:stCondLst>
                                            <p:cond delay="0"/>
                                          </p:stCondLst>
                                        </p:cTn>
                                        <p:tgtEl>
                                          <p:spTgt spid="267">
                                            <p:txEl>
                                              <p:pRg end="5" st="5"/>
                                            </p:txEl>
                                          </p:spTgt>
                                        </p:tgtEl>
                                        <p:attrNameLst>
                                          <p:attrName>style.visibility</p:attrName>
                                        </p:attrNameLst>
                                      </p:cBhvr>
                                      <p:to>
                                        <p:strVal val="visible"/>
                                      </p:to>
                                    </p:set>
                                    <p:animEffect filter="fade" transition="in">
                                      <p:cBhvr>
                                        <p:cTn dur="1822"/>
                                        <p:tgtEl>
                                          <p:spTgt spid="267">
                                            <p:txEl>
                                              <p:pRg end="5" st="5"/>
                                            </p:txEl>
                                          </p:spTgt>
                                        </p:tgtEl>
                                      </p:cBhvr>
                                    </p:animEffect>
                                  </p:childTnLst>
                                </p:cTn>
                              </p:par>
                              <p:par>
                                <p:cTn fill="hold" nodeType="withEffect" presetClass="entr" presetID="10" presetSubtype="0">
                                  <p:stCondLst>
                                    <p:cond delay="0"/>
                                  </p:stCondLst>
                                  <p:childTnLst>
                                    <p:set>
                                      <p:cBhvr>
                                        <p:cTn dur="1" fill="hold">
                                          <p:stCondLst>
                                            <p:cond delay="0"/>
                                          </p:stCondLst>
                                        </p:cTn>
                                        <p:tgtEl>
                                          <p:spTgt spid="267">
                                            <p:txEl>
                                              <p:pRg end="6" st="6"/>
                                            </p:txEl>
                                          </p:spTgt>
                                        </p:tgtEl>
                                        <p:attrNameLst>
                                          <p:attrName>style.visibility</p:attrName>
                                        </p:attrNameLst>
                                      </p:cBhvr>
                                      <p:to>
                                        <p:strVal val="visible"/>
                                      </p:to>
                                    </p:set>
                                    <p:animEffect filter="fade" transition="in">
                                      <p:cBhvr>
                                        <p:cTn dur="1822"/>
                                        <p:tgtEl>
                                          <p:spTgt spid="267">
                                            <p:txEl>
                                              <p:pRg end="6" st="6"/>
                                            </p:txEl>
                                          </p:spTgt>
                                        </p:tgtEl>
                                      </p:cBhvr>
                                    </p:animEffect>
                                  </p:childTnLst>
                                </p:cTn>
                              </p:par>
                              <p:par>
                                <p:cTn fill="hold" nodeType="withEffect" presetClass="entr" presetID="10" presetSubtype="0">
                                  <p:stCondLst>
                                    <p:cond delay="0"/>
                                  </p:stCondLst>
                                  <p:childTnLst>
                                    <p:set>
                                      <p:cBhvr>
                                        <p:cTn dur="1" fill="hold">
                                          <p:stCondLst>
                                            <p:cond delay="0"/>
                                          </p:stCondLst>
                                        </p:cTn>
                                        <p:tgtEl>
                                          <p:spTgt spid="267">
                                            <p:txEl>
                                              <p:pRg end="7" st="7"/>
                                            </p:txEl>
                                          </p:spTgt>
                                        </p:tgtEl>
                                        <p:attrNameLst>
                                          <p:attrName>style.visibility</p:attrName>
                                        </p:attrNameLst>
                                      </p:cBhvr>
                                      <p:to>
                                        <p:strVal val="visible"/>
                                      </p:to>
                                    </p:set>
                                    <p:animEffect filter="fade" transition="in">
                                      <p:cBhvr>
                                        <p:cTn dur="1822"/>
                                        <p:tgtEl>
                                          <p:spTgt spid="267">
                                            <p:txEl>
                                              <p:pRg end="7" st="7"/>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 name="Shape 271"/>
        <p:cNvGrpSpPr/>
        <p:nvPr/>
      </p:nvGrpSpPr>
      <p:grpSpPr>
        <a:xfrm>
          <a:off x="0" y="0"/>
          <a:ext cx="0" cy="0"/>
          <a:chOff x="0" y="0"/>
          <a:chExt cx="0" cy="0"/>
        </a:xfrm>
      </p:grpSpPr>
      <p:sp>
        <p:nvSpPr>
          <p:cNvPr id="272" name="Google Shape;272;p18"/>
          <p:cNvSpPr txBox="1"/>
          <p:nvPr>
            <p:ph type="title"/>
          </p:nvPr>
        </p:nvSpPr>
        <p:spPr>
          <a:xfrm>
            <a:off x="457200" y="274638"/>
            <a:ext cx="76200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4600"/>
              <a:buFont typeface="Cambria"/>
              <a:buNone/>
            </a:pPr>
            <a:r>
              <a:rPr lang="en-CA"/>
              <a:t>Continued</a:t>
            </a:r>
            <a:endParaRPr/>
          </a:p>
        </p:txBody>
      </p:sp>
      <p:sp>
        <p:nvSpPr>
          <p:cNvPr id="273" name="Google Shape;273;p18"/>
          <p:cNvSpPr txBox="1"/>
          <p:nvPr>
            <p:ph idx="1" type="body"/>
          </p:nvPr>
        </p:nvSpPr>
        <p:spPr>
          <a:xfrm>
            <a:off x="457200" y="1240275"/>
            <a:ext cx="7841700" cy="5289300"/>
          </a:xfrm>
          <a:prstGeom prst="rect">
            <a:avLst/>
          </a:prstGeom>
          <a:noFill/>
          <a:ln>
            <a:noFill/>
          </a:ln>
        </p:spPr>
        <p:txBody>
          <a:bodyPr anchorCtr="0" anchor="t" bIns="45700" lIns="91425" spcFirstLastPara="1" rIns="91425" wrap="square" tIns="45700">
            <a:normAutofit lnSpcReduction="20000"/>
          </a:bodyPr>
          <a:lstStyle/>
          <a:p>
            <a:pPr indent="-228600" lvl="0" marL="342900" rtl="0" algn="l">
              <a:spcBef>
                <a:spcPts val="0"/>
              </a:spcBef>
              <a:spcAft>
                <a:spcPts val="0"/>
              </a:spcAft>
              <a:buSzPts val="2200"/>
              <a:buChar char="●"/>
            </a:pPr>
            <a:r>
              <a:rPr b="1" lang="en-CA"/>
              <a:t>Imperforate:</a:t>
            </a:r>
            <a:r>
              <a:rPr lang="en-CA"/>
              <a:t> Closed (when it should be open), ex. </a:t>
            </a:r>
            <a:r>
              <a:rPr lang="en-CA"/>
              <a:t>imperforate</a:t>
            </a:r>
            <a:r>
              <a:rPr lang="en-CA"/>
              <a:t> anus</a:t>
            </a:r>
            <a:endParaRPr/>
          </a:p>
          <a:p>
            <a:pPr indent="-228600" lvl="0" marL="342900" rtl="0" algn="l">
              <a:spcBef>
                <a:spcPts val="440"/>
              </a:spcBef>
              <a:spcAft>
                <a:spcPts val="0"/>
              </a:spcAft>
              <a:buSzPts val="2200"/>
              <a:buChar char="●"/>
            </a:pPr>
            <a:r>
              <a:rPr b="1" lang="en-CA"/>
              <a:t>Infarct: </a:t>
            </a:r>
            <a:r>
              <a:rPr lang="en-CA"/>
              <a:t>A localized area of ischemic necrosis produced by the occlusion of the blood vessels - either arterial supply or venous drainage.</a:t>
            </a:r>
            <a:endParaRPr/>
          </a:p>
          <a:p>
            <a:pPr indent="-228600" lvl="0" marL="342900" rtl="0" algn="l">
              <a:spcBef>
                <a:spcPts val="440"/>
              </a:spcBef>
              <a:spcAft>
                <a:spcPts val="0"/>
              </a:spcAft>
              <a:buSzPts val="2200"/>
              <a:buChar char="●"/>
            </a:pPr>
            <a:r>
              <a:rPr b="1" lang="en-CA"/>
              <a:t>Lesion:</a:t>
            </a:r>
            <a:r>
              <a:rPr lang="en-CA"/>
              <a:t> An alteration or abnormality in a tissue or cell; a pathological change.</a:t>
            </a:r>
            <a:endParaRPr/>
          </a:p>
          <a:p>
            <a:pPr indent="0" lvl="0" marL="342900" rtl="0" algn="l">
              <a:spcBef>
                <a:spcPts val="440"/>
              </a:spcBef>
              <a:spcAft>
                <a:spcPts val="0"/>
              </a:spcAft>
              <a:buNone/>
            </a:pPr>
            <a:r>
              <a:t/>
            </a:r>
            <a:endParaRPr/>
          </a:p>
          <a:p>
            <a:pPr indent="-228600" lvl="0" marL="342900" rtl="0" algn="l">
              <a:spcBef>
                <a:spcPts val="440"/>
              </a:spcBef>
              <a:spcAft>
                <a:spcPts val="0"/>
              </a:spcAft>
              <a:buSzPts val="2200"/>
              <a:buChar char="●"/>
            </a:pPr>
            <a:r>
              <a:rPr b="1" lang="en-CA"/>
              <a:t>Metastatic:</a:t>
            </a:r>
            <a:r>
              <a:rPr lang="en-CA"/>
              <a:t> A tumor that has transferred from one organ (or part) to another not directly connected to it</a:t>
            </a:r>
            <a:endParaRPr/>
          </a:p>
          <a:p>
            <a:pPr indent="-228600" lvl="0" marL="342900" rtl="0" algn="l">
              <a:spcBef>
                <a:spcPts val="440"/>
              </a:spcBef>
              <a:spcAft>
                <a:spcPts val="0"/>
              </a:spcAft>
              <a:buSzPts val="2200"/>
              <a:buChar char="●"/>
            </a:pPr>
            <a:r>
              <a:rPr b="1" lang="en-CA"/>
              <a:t>Malignant: </a:t>
            </a:r>
            <a:r>
              <a:rPr lang="en-CA"/>
              <a:t>Having the properties of anaplasia, invasiveness and metastasis; tending to become progressively worse and to result in death</a:t>
            </a:r>
            <a:endParaRPr/>
          </a:p>
          <a:p>
            <a:pPr indent="-228600" lvl="0" marL="342900" rtl="0" algn="l">
              <a:spcBef>
                <a:spcPts val="440"/>
              </a:spcBef>
              <a:spcAft>
                <a:spcPts val="0"/>
              </a:spcAft>
              <a:buSzPts val="2200"/>
              <a:buChar char="●"/>
            </a:pPr>
            <a:r>
              <a:rPr b="1" lang="en-CA"/>
              <a:t>Patent</a:t>
            </a:r>
            <a:r>
              <a:rPr lang="en-CA"/>
              <a:t>: Open (when it should be closed), exposed or unobstructed. e.g. patent ductus arteriosus - an abnormal persistence after birth of an open lumen in the ductus arteriosus, between the pulmonary artery and the aorta.</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73">
                                            <p:txEl>
                                              <p:pRg end="0" st="0"/>
                                            </p:txEl>
                                          </p:spTgt>
                                        </p:tgtEl>
                                        <p:attrNameLst>
                                          <p:attrName>style.visibility</p:attrName>
                                        </p:attrNameLst>
                                      </p:cBhvr>
                                      <p:to>
                                        <p:strVal val="visible"/>
                                      </p:to>
                                    </p:set>
                                    <p:animEffect filter="fade" transition="in">
                                      <p:cBhvr>
                                        <p:cTn dur="500"/>
                                        <p:tgtEl>
                                          <p:spTgt spid="273">
                                            <p:txEl>
                                              <p:pRg end="0" st="0"/>
                                            </p:txEl>
                                          </p:spTgt>
                                        </p:tgtEl>
                                      </p:cBhvr>
                                    </p:animEffect>
                                  </p:childTnLst>
                                </p:cTn>
                              </p:par>
                              <p:par>
                                <p:cTn fill="hold" nodeType="withEffect" presetClass="entr" presetID="10" presetSubtype="0">
                                  <p:stCondLst>
                                    <p:cond delay="0"/>
                                  </p:stCondLst>
                                  <p:childTnLst>
                                    <p:set>
                                      <p:cBhvr>
                                        <p:cTn dur="1" fill="hold">
                                          <p:stCondLst>
                                            <p:cond delay="0"/>
                                          </p:stCondLst>
                                        </p:cTn>
                                        <p:tgtEl>
                                          <p:spTgt spid="273">
                                            <p:txEl>
                                              <p:pRg end="1" st="1"/>
                                            </p:txEl>
                                          </p:spTgt>
                                        </p:tgtEl>
                                        <p:attrNameLst>
                                          <p:attrName>style.visibility</p:attrName>
                                        </p:attrNameLst>
                                      </p:cBhvr>
                                      <p:to>
                                        <p:strVal val="visible"/>
                                      </p:to>
                                    </p:set>
                                    <p:animEffect filter="fade" transition="in">
                                      <p:cBhvr>
                                        <p:cTn dur="500"/>
                                        <p:tgtEl>
                                          <p:spTgt spid="273">
                                            <p:txEl>
                                              <p:pRg end="1" st="1"/>
                                            </p:txEl>
                                          </p:spTgt>
                                        </p:tgtEl>
                                      </p:cBhvr>
                                    </p:animEffect>
                                  </p:childTnLst>
                                </p:cTn>
                              </p:par>
                              <p:par>
                                <p:cTn fill="hold" nodeType="withEffect" presetClass="entr" presetID="10" presetSubtype="0">
                                  <p:stCondLst>
                                    <p:cond delay="0"/>
                                  </p:stCondLst>
                                  <p:childTnLst>
                                    <p:set>
                                      <p:cBhvr>
                                        <p:cTn dur="1" fill="hold">
                                          <p:stCondLst>
                                            <p:cond delay="0"/>
                                          </p:stCondLst>
                                        </p:cTn>
                                        <p:tgtEl>
                                          <p:spTgt spid="273">
                                            <p:txEl>
                                              <p:pRg end="2" st="2"/>
                                            </p:txEl>
                                          </p:spTgt>
                                        </p:tgtEl>
                                        <p:attrNameLst>
                                          <p:attrName>style.visibility</p:attrName>
                                        </p:attrNameLst>
                                      </p:cBhvr>
                                      <p:to>
                                        <p:strVal val="visible"/>
                                      </p:to>
                                    </p:set>
                                    <p:animEffect filter="fade" transition="in">
                                      <p:cBhvr>
                                        <p:cTn dur="500"/>
                                        <p:tgtEl>
                                          <p:spTgt spid="273">
                                            <p:txEl>
                                              <p:pRg end="2" st="2"/>
                                            </p:txEl>
                                          </p:spTgt>
                                        </p:tgtEl>
                                      </p:cBhvr>
                                    </p:animEffect>
                                  </p:childTnLst>
                                </p:cTn>
                              </p:par>
                              <p:par>
                                <p:cTn fill="hold" nodeType="withEffect" presetClass="entr" presetID="10" presetSubtype="0">
                                  <p:stCondLst>
                                    <p:cond delay="0"/>
                                  </p:stCondLst>
                                  <p:childTnLst>
                                    <p:set>
                                      <p:cBhvr>
                                        <p:cTn dur="1" fill="hold">
                                          <p:stCondLst>
                                            <p:cond delay="0"/>
                                          </p:stCondLst>
                                        </p:cTn>
                                        <p:tgtEl>
                                          <p:spTgt spid="273">
                                            <p:txEl>
                                              <p:pRg end="3" st="3"/>
                                            </p:txEl>
                                          </p:spTgt>
                                        </p:tgtEl>
                                        <p:attrNameLst>
                                          <p:attrName>style.visibility</p:attrName>
                                        </p:attrNameLst>
                                      </p:cBhvr>
                                      <p:to>
                                        <p:strVal val="visible"/>
                                      </p:to>
                                    </p:set>
                                    <p:animEffect filter="fade" transition="in">
                                      <p:cBhvr>
                                        <p:cTn dur="500"/>
                                        <p:tgtEl>
                                          <p:spTgt spid="273">
                                            <p:txEl>
                                              <p:pRg end="3" st="3"/>
                                            </p:txEl>
                                          </p:spTgt>
                                        </p:tgtEl>
                                      </p:cBhvr>
                                    </p:animEffect>
                                  </p:childTnLst>
                                </p:cTn>
                              </p:par>
                              <p:par>
                                <p:cTn fill="hold" nodeType="withEffect" presetClass="entr" presetID="10" presetSubtype="0">
                                  <p:stCondLst>
                                    <p:cond delay="0"/>
                                  </p:stCondLst>
                                  <p:childTnLst>
                                    <p:set>
                                      <p:cBhvr>
                                        <p:cTn dur="1" fill="hold">
                                          <p:stCondLst>
                                            <p:cond delay="0"/>
                                          </p:stCondLst>
                                        </p:cTn>
                                        <p:tgtEl>
                                          <p:spTgt spid="273">
                                            <p:txEl>
                                              <p:pRg end="4" st="4"/>
                                            </p:txEl>
                                          </p:spTgt>
                                        </p:tgtEl>
                                        <p:attrNameLst>
                                          <p:attrName>style.visibility</p:attrName>
                                        </p:attrNameLst>
                                      </p:cBhvr>
                                      <p:to>
                                        <p:strVal val="visible"/>
                                      </p:to>
                                    </p:set>
                                    <p:animEffect filter="fade" transition="in">
                                      <p:cBhvr>
                                        <p:cTn dur="500"/>
                                        <p:tgtEl>
                                          <p:spTgt spid="273">
                                            <p:txEl>
                                              <p:pRg end="4" st="4"/>
                                            </p:txEl>
                                          </p:spTgt>
                                        </p:tgtEl>
                                      </p:cBhvr>
                                    </p:animEffect>
                                  </p:childTnLst>
                                </p:cTn>
                              </p:par>
                              <p:par>
                                <p:cTn fill="hold" nodeType="withEffect" presetClass="entr" presetID="10" presetSubtype="0">
                                  <p:stCondLst>
                                    <p:cond delay="0"/>
                                  </p:stCondLst>
                                  <p:childTnLst>
                                    <p:set>
                                      <p:cBhvr>
                                        <p:cTn dur="1" fill="hold">
                                          <p:stCondLst>
                                            <p:cond delay="0"/>
                                          </p:stCondLst>
                                        </p:cTn>
                                        <p:tgtEl>
                                          <p:spTgt spid="273">
                                            <p:txEl>
                                              <p:pRg end="5" st="5"/>
                                            </p:txEl>
                                          </p:spTgt>
                                        </p:tgtEl>
                                        <p:attrNameLst>
                                          <p:attrName>style.visibility</p:attrName>
                                        </p:attrNameLst>
                                      </p:cBhvr>
                                      <p:to>
                                        <p:strVal val="visible"/>
                                      </p:to>
                                    </p:set>
                                    <p:animEffect filter="fade" transition="in">
                                      <p:cBhvr>
                                        <p:cTn dur="500"/>
                                        <p:tgtEl>
                                          <p:spTgt spid="273">
                                            <p:txEl>
                                              <p:pRg end="5" st="5"/>
                                            </p:txEl>
                                          </p:spTgt>
                                        </p:tgtEl>
                                      </p:cBhvr>
                                    </p:animEffect>
                                  </p:childTnLst>
                                </p:cTn>
                              </p:par>
                              <p:par>
                                <p:cTn fill="hold" nodeType="withEffect" presetClass="entr" presetID="10" presetSubtype="0">
                                  <p:stCondLst>
                                    <p:cond delay="0"/>
                                  </p:stCondLst>
                                  <p:childTnLst>
                                    <p:set>
                                      <p:cBhvr>
                                        <p:cTn dur="1" fill="hold">
                                          <p:stCondLst>
                                            <p:cond delay="0"/>
                                          </p:stCondLst>
                                        </p:cTn>
                                        <p:tgtEl>
                                          <p:spTgt spid="273">
                                            <p:txEl>
                                              <p:pRg end="6" st="6"/>
                                            </p:txEl>
                                          </p:spTgt>
                                        </p:tgtEl>
                                        <p:attrNameLst>
                                          <p:attrName>style.visibility</p:attrName>
                                        </p:attrNameLst>
                                      </p:cBhvr>
                                      <p:to>
                                        <p:strVal val="visible"/>
                                      </p:to>
                                    </p:set>
                                    <p:animEffect filter="fade" transition="in">
                                      <p:cBhvr>
                                        <p:cTn dur="500"/>
                                        <p:tgtEl>
                                          <p:spTgt spid="273">
                                            <p:txEl>
                                              <p:pRg end="6" st="6"/>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7" name="Shape 277"/>
        <p:cNvGrpSpPr/>
        <p:nvPr/>
      </p:nvGrpSpPr>
      <p:grpSpPr>
        <a:xfrm>
          <a:off x="0" y="0"/>
          <a:ext cx="0" cy="0"/>
          <a:chOff x="0" y="0"/>
          <a:chExt cx="0" cy="0"/>
        </a:xfrm>
      </p:grpSpPr>
      <p:sp>
        <p:nvSpPr>
          <p:cNvPr id="278" name="Google Shape;278;p19"/>
          <p:cNvSpPr txBox="1"/>
          <p:nvPr>
            <p:ph type="title"/>
          </p:nvPr>
        </p:nvSpPr>
        <p:spPr>
          <a:xfrm>
            <a:off x="457200" y="274638"/>
            <a:ext cx="76200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4600"/>
              <a:buFont typeface="Cambria"/>
              <a:buNone/>
            </a:pPr>
            <a:r>
              <a:rPr lang="en-CA"/>
              <a:t>Continued</a:t>
            </a:r>
            <a:endParaRPr/>
          </a:p>
        </p:txBody>
      </p:sp>
      <p:sp>
        <p:nvSpPr>
          <p:cNvPr id="279" name="Google Shape;279;p19"/>
          <p:cNvSpPr txBox="1"/>
          <p:nvPr>
            <p:ph idx="1" type="body"/>
          </p:nvPr>
        </p:nvSpPr>
        <p:spPr>
          <a:xfrm>
            <a:off x="457200" y="1600200"/>
            <a:ext cx="7620000" cy="4800600"/>
          </a:xfrm>
          <a:prstGeom prst="rect">
            <a:avLst/>
          </a:prstGeom>
          <a:noFill/>
          <a:ln>
            <a:noFill/>
          </a:ln>
        </p:spPr>
        <p:txBody>
          <a:bodyPr anchorCtr="0" anchor="t" bIns="45700" lIns="91425" spcFirstLastPara="1" rIns="91425" wrap="square" tIns="45700">
            <a:normAutofit lnSpcReduction="10000"/>
          </a:bodyPr>
          <a:lstStyle/>
          <a:p>
            <a:pPr indent="-228600" lvl="0" marL="342900" rtl="0" algn="l">
              <a:spcBef>
                <a:spcPts val="0"/>
              </a:spcBef>
              <a:spcAft>
                <a:spcPts val="0"/>
              </a:spcAft>
              <a:buSzPts val="2200"/>
              <a:buChar char="●"/>
            </a:pPr>
            <a:r>
              <a:rPr b="1" lang="en-CA"/>
              <a:t>Splenomegaly</a:t>
            </a:r>
            <a:r>
              <a:rPr lang="en-CA"/>
              <a:t>: Enlargement of the spleen.</a:t>
            </a:r>
            <a:endParaRPr/>
          </a:p>
          <a:p>
            <a:pPr indent="-228600" lvl="0" marL="342900" rtl="0" algn="l">
              <a:spcBef>
                <a:spcPts val="440"/>
              </a:spcBef>
              <a:spcAft>
                <a:spcPts val="0"/>
              </a:spcAft>
              <a:buSzPts val="2200"/>
              <a:buChar char="●"/>
            </a:pPr>
            <a:r>
              <a:rPr b="1" lang="en-CA"/>
              <a:t>Hepatomegaly</a:t>
            </a:r>
            <a:r>
              <a:rPr lang="en-CA"/>
              <a:t>: Enlargement of the liver.</a:t>
            </a:r>
            <a:endParaRPr/>
          </a:p>
          <a:p>
            <a:pPr indent="-228600" lvl="0" marL="342900" rtl="0" algn="l">
              <a:spcBef>
                <a:spcPts val="440"/>
              </a:spcBef>
              <a:spcAft>
                <a:spcPts val="0"/>
              </a:spcAft>
              <a:buSzPts val="2200"/>
              <a:buChar char="●"/>
            </a:pPr>
            <a:r>
              <a:rPr b="1" lang="en-CA"/>
              <a:t>Cardiomegaly</a:t>
            </a:r>
            <a:r>
              <a:rPr lang="en-CA"/>
              <a:t>: Enlargement of the heart.</a:t>
            </a:r>
            <a:endParaRPr/>
          </a:p>
          <a:p>
            <a:pPr indent="0" lvl="0" marL="0" rtl="0" algn="l">
              <a:spcBef>
                <a:spcPts val="440"/>
              </a:spcBef>
              <a:spcAft>
                <a:spcPts val="0"/>
              </a:spcAft>
              <a:buNone/>
            </a:pPr>
            <a:r>
              <a:t/>
            </a:r>
            <a:endParaRPr/>
          </a:p>
          <a:p>
            <a:pPr indent="0" lvl="0" marL="0" rtl="0" algn="l">
              <a:spcBef>
                <a:spcPts val="440"/>
              </a:spcBef>
              <a:spcAft>
                <a:spcPts val="0"/>
              </a:spcAft>
              <a:buNone/>
            </a:pPr>
            <a:r>
              <a:t/>
            </a:r>
            <a:endParaRPr/>
          </a:p>
          <a:p>
            <a:pPr indent="-254000" lvl="0" marL="342900" rtl="0" algn="l">
              <a:spcBef>
                <a:spcPts val="407"/>
              </a:spcBef>
              <a:spcAft>
                <a:spcPts val="0"/>
              </a:spcAft>
              <a:buSzPts val="2200"/>
              <a:buChar char="●"/>
            </a:pPr>
            <a:r>
              <a:rPr b="1" lang="en-CA"/>
              <a:t>Hemiplegia</a:t>
            </a:r>
            <a:r>
              <a:rPr lang="en-CA"/>
              <a:t>:  Weakness/paralysis on one side of the body</a:t>
            </a:r>
            <a:endParaRPr/>
          </a:p>
          <a:p>
            <a:pPr indent="-254000" lvl="0" marL="342900" rtl="0" algn="l">
              <a:spcBef>
                <a:spcPts val="407"/>
              </a:spcBef>
              <a:spcAft>
                <a:spcPts val="0"/>
              </a:spcAft>
              <a:buSzPts val="2200"/>
              <a:buChar char="●"/>
            </a:pPr>
            <a:r>
              <a:rPr b="1" lang="en-CA"/>
              <a:t>Hemiparesis</a:t>
            </a:r>
            <a:r>
              <a:rPr lang="en-CA"/>
              <a:t>: Weakness/partial paralysis on one side of the body</a:t>
            </a:r>
            <a:endParaRPr/>
          </a:p>
          <a:p>
            <a:pPr indent="-254000" lvl="0" marL="342900" rtl="0" algn="l">
              <a:spcBef>
                <a:spcPts val="407"/>
              </a:spcBef>
              <a:spcAft>
                <a:spcPts val="0"/>
              </a:spcAft>
              <a:buSzPts val="2200"/>
              <a:buChar char="●"/>
            </a:pPr>
            <a:r>
              <a:rPr b="1" lang="en-CA"/>
              <a:t>Quadriplegia</a:t>
            </a:r>
            <a:r>
              <a:rPr lang="en-CA"/>
              <a:t>: Weakness/paralysis bilateral upper &amp; lower extremities</a:t>
            </a:r>
            <a:endParaRPr/>
          </a:p>
          <a:p>
            <a:pPr indent="-254000" lvl="0" marL="342900" rtl="0" algn="l">
              <a:spcBef>
                <a:spcPts val="407"/>
              </a:spcBef>
              <a:spcAft>
                <a:spcPts val="0"/>
              </a:spcAft>
              <a:buSzPts val="2200"/>
              <a:buChar char="●"/>
            </a:pPr>
            <a:r>
              <a:rPr b="1" lang="en-CA"/>
              <a:t>Paraplegia:</a:t>
            </a:r>
            <a:r>
              <a:rPr lang="en-CA"/>
              <a:t> Weakness/ paralysis bilateral lower extremities</a:t>
            </a:r>
            <a:endParaRPr/>
          </a:p>
          <a:p>
            <a:pPr indent="0" lvl="0" marL="342900" rtl="0" algn="l">
              <a:spcBef>
                <a:spcPts val="440"/>
              </a:spcBef>
              <a:spcAft>
                <a:spcPts val="0"/>
              </a:spcAft>
              <a:buNone/>
            </a:pPr>
            <a:r>
              <a:t/>
            </a:r>
            <a:endParaRPr/>
          </a:p>
          <a:p>
            <a:pPr indent="-88900" lvl="0" marL="342900" rtl="0" algn="l">
              <a:spcBef>
                <a:spcPts val="440"/>
              </a:spcBef>
              <a:spcAft>
                <a:spcPts val="1200"/>
              </a:spcAft>
              <a:buSzPts val="2200"/>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79">
                                            <p:txEl>
                                              <p:pRg end="0" st="0"/>
                                            </p:txEl>
                                          </p:spTgt>
                                        </p:tgtEl>
                                        <p:attrNameLst>
                                          <p:attrName>style.visibility</p:attrName>
                                        </p:attrNameLst>
                                      </p:cBhvr>
                                      <p:to>
                                        <p:strVal val="visible"/>
                                      </p:to>
                                    </p:set>
                                    <p:animEffect filter="fade" transition="in">
                                      <p:cBhvr>
                                        <p:cTn dur="2000"/>
                                        <p:tgtEl>
                                          <p:spTgt spid="279">
                                            <p:txEl>
                                              <p:pRg end="0" st="0"/>
                                            </p:txEl>
                                          </p:spTgt>
                                        </p:tgtEl>
                                      </p:cBhvr>
                                    </p:animEffect>
                                  </p:childTnLst>
                                </p:cTn>
                              </p:par>
                              <p:par>
                                <p:cTn fill="hold" nodeType="withEffect" presetClass="entr" presetID="10" presetSubtype="0">
                                  <p:stCondLst>
                                    <p:cond delay="0"/>
                                  </p:stCondLst>
                                  <p:childTnLst>
                                    <p:set>
                                      <p:cBhvr>
                                        <p:cTn dur="1" fill="hold">
                                          <p:stCondLst>
                                            <p:cond delay="0"/>
                                          </p:stCondLst>
                                        </p:cTn>
                                        <p:tgtEl>
                                          <p:spTgt spid="279">
                                            <p:txEl>
                                              <p:pRg end="1" st="1"/>
                                            </p:txEl>
                                          </p:spTgt>
                                        </p:tgtEl>
                                        <p:attrNameLst>
                                          <p:attrName>style.visibility</p:attrName>
                                        </p:attrNameLst>
                                      </p:cBhvr>
                                      <p:to>
                                        <p:strVal val="visible"/>
                                      </p:to>
                                    </p:set>
                                    <p:animEffect filter="fade" transition="in">
                                      <p:cBhvr>
                                        <p:cTn dur="2000"/>
                                        <p:tgtEl>
                                          <p:spTgt spid="279">
                                            <p:txEl>
                                              <p:pRg end="1" st="1"/>
                                            </p:txEl>
                                          </p:spTgt>
                                        </p:tgtEl>
                                      </p:cBhvr>
                                    </p:animEffect>
                                  </p:childTnLst>
                                </p:cTn>
                              </p:par>
                              <p:par>
                                <p:cTn fill="hold" nodeType="withEffect" presetClass="entr" presetID="10" presetSubtype="0">
                                  <p:stCondLst>
                                    <p:cond delay="0"/>
                                  </p:stCondLst>
                                  <p:childTnLst>
                                    <p:set>
                                      <p:cBhvr>
                                        <p:cTn dur="1" fill="hold">
                                          <p:stCondLst>
                                            <p:cond delay="0"/>
                                          </p:stCondLst>
                                        </p:cTn>
                                        <p:tgtEl>
                                          <p:spTgt spid="279">
                                            <p:txEl>
                                              <p:pRg end="2" st="2"/>
                                            </p:txEl>
                                          </p:spTgt>
                                        </p:tgtEl>
                                        <p:attrNameLst>
                                          <p:attrName>style.visibility</p:attrName>
                                        </p:attrNameLst>
                                      </p:cBhvr>
                                      <p:to>
                                        <p:strVal val="visible"/>
                                      </p:to>
                                    </p:set>
                                    <p:animEffect filter="fade" transition="in">
                                      <p:cBhvr>
                                        <p:cTn dur="2000"/>
                                        <p:tgtEl>
                                          <p:spTgt spid="279">
                                            <p:txEl>
                                              <p:pRg end="2" st="2"/>
                                            </p:txEl>
                                          </p:spTgt>
                                        </p:tgtEl>
                                      </p:cBhvr>
                                    </p:animEffect>
                                  </p:childTnLst>
                                </p:cTn>
                              </p:par>
                              <p:par>
                                <p:cTn fill="hold" nodeType="withEffect" presetClass="entr" presetID="10" presetSubtype="0">
                                  <p:stCondLst>
                                    <p:cond delay="0"/>
                                  </p:stCondLst>
                                  <p:childTnLst>
                                    <p:set>
                                      <p:cBhvr>
                                        <p:cTn dur="1" fill="hold">
                                          <p:stCondLst>
                                            <p:cond delay="0"/>
                                          </p:stCondLst>
                                        </p:cTn>
                                        <p:tgtEl>
                                          <p:spTgt spid="279">
                                            <p:txEl>
                                              <p:pRg end="3" st="3"/>
                                            </p:txEl>
                                          </p:spTgt>
                                        </p:tgtEl>
                                        <p:attrNameLst>
                                          <p:attrName>style.visibility</p:attrName>
                                        </p:attrNameLst>
                                      </p:cBhvr>
                                      <p:to>
                                        <p:strVal val="visible"/>
                                      </p:to>
                                    </p:set>
                                    <p:animEffect filter="fade" transition="in">
                                      <p:cBhvr>
                                        <p:cTn dur="2000"/>
                                        <p:tgtEl>
                                          <p:spTgt spid="279">
                                            <p:txEl>
                                              <p:pRg end="3" st="3"/>
                                            </p:txEl>
                                          </p:spTgt>
                                        </p:tgtEl>
                                      </p:cBhvr>
                                    </p:animEffect>
                                  </p:childTnLst>
                                </p:cTn>
                              </p:par>
                              <p:par>
                                <p:cTn fill="hold" nodeType="withEffect" presetClass="entr" presetID="10" presetSubtype="0">
                                  <p:stCondLst>
                                    <p:cond delay="0"/>
                                  </p:stCondLst>
                                  <p:childTnLst>
                                    <p:set>
                                      <p:cBhvr>
                                        <p:cTn dur="1" fill="hold">
                                          <p:stCondLst>
                                            <p:cond delay="0"/>
                                          </p:stCondLst>
                                        </p:cTn>
                                        <p:tgtEl>
                                          <p:spTgt spid="279">
                                            <p:txEl>
                                              <p:pRg end="4" st="4"/>
                                            </p:txEl>
                                          </p:spTgt>
                                        </p:tgtEl>
                                        <p:attrNameLst>
                                          <p:attrName>style.visibility</p:attrName>
                                        </p:attrNameLst>
                                      </p:cBhvr>
                                      <p:to>
                                        <p:strVal val="visible"/>
                                      </p:to>
                                    </p:set>
                                    <p:animEffect filter="fade" transition="in">
                                      <p:cBhvr>
                                        <p:cTn dur="2000"/>
                                        <p:tgtEl>
                                          <p:spTgt spid="279">
                                            <p:txEl>
                                              <p:pRg end="4" st="4"/>
                                            </p:txEl>
                                          </p:spTgt>
                                        </p:tgtEl>
                                      </p:cBhvr>
                                    </p:animEffect>
                                  </p:childTnLst>
                                </p:cTn>
                              </p:par>
                              <p:par>
                                <p:cTn fill="hold" nodeType="withEffect" presetClass="entr" presetID="10" presetSubtype="0">
                                  <p:stCondLst>
                                    <p:cond delay="0"/>
                                  </p:stCondLst>
                                  <p:childTnLst>
                                    <p:set>
                                      <p:cBhvr>
                                        <p:cTn dur="1" fill="hold">
                                          <p:stCondLst>
                                            <p:cond delay="0"/>
                                          </p:stCondLst>
                                        </p:cTn>
                                        <p:tgtEl>
                                          <p:spTgt spid="279">
                                            <p:txEl>
                                              <p:pRg end="5" st="5"/>
                                            </p:txEl>
                                          </p:spTgt>
                                        </p:tgtEl>
                                        <p:attrNameLst>
                                          <p:attrName>style.visibility</p:attrName>
                                        </p:attrNameLst>
                                      </p:cBhvr>
                                      <p:to>
                                        <p:strVal val="visible"/>
                                      </p:to>
                                    </p:set>
                                    <p:animEffect filter="fade" transition="in">
                                      <p:cBhvr>
                                        <p:cTn dur="2000"/>
                                        <p:tgtEl>
                                          <p:spTgt spid="279">
                                            <p:txEl>
                                              <p:pRg end="5" st="5"/>
                                            </p:txEl>
                                          </p:spTgt>
                                        </p:tgtEl>
                                      </p:cBhvr>
                                    </p:animEffect>
                                  </p:childTnLst>
                                </p:cTn>
                              </p:par>
                              <p:par>
                                <p:cTn fill="hold" nodeType="withEffect" presetClass="entr" presetID="10" presetSubtype="0">
                                  <p:stCondLst>
                                    <p:cond delay="0"/>
                                  </p:stCondLst>
                                  <p:childTnLst>
                                    <p:set>
                                      <p:cBhvr>
                                        <p:cTn dur="1" fill="hold">
                                          <p:stCondLst>
                                            <p:cond delay="0"/>
                                          </p:stCondLst>
                                        </p:cTn>
                                        <p:tgtEl>
                                          <p:spTgt spid="279">
                                            <p:txEl>
                                              <p:pRg end="6" st="6"/>
                                            </p:txEl>
                                          </p:spTgt>
                                        </p:tgtEl>
                                        <p:attrNameLst>
                                          <p:attrName>style.visibility</p:attrName>
                                        </p:attrNameLst>
                                      </p:cBhvr>
                                      <p:to>
                                        <p:strVal val="visible"/>
                                      </p:to>
                                    </p:set>
                                    <p:animEffect filter="fade" transition="in">
                                      <p:cBhvr>
                                        <p:cTn dur="2000"/>
                                        <p:tgtEl>
                                          <p:spTgt spid="279">
                                            <p:txEl>
                                              <p:pRg end="6" st="6"/>
                                            </p:txEl>
                                          </p:spTgt>
                                        </p:tgtEl>
                                      </p:cBhvr>
                                    </p:animEffect>
                                  </p:childTnLst>
                                </p:cTn>
                              </p:par>
                              <p:par>
                                <p:cTn fill="hold" nodeType="withEffect" presetClass="entr" presetID="10" presetSubtype="0">
                                  <p:stCondLst>
                                    <p:cond delay="0"/>
                                  </p:stCondLst>
                                  <p:childTnLst>
                                    <p:set>
                                      <p:cBhvr>
                                        <p:cTn dur="1" fill="hold">
                                          <p:stCondLst>
                                            <p:cond delay="0"/>
                                          </p:stCondLst>
                                        </p:cTn>
                                        <p:tgtEl>
                                          <p:spTgt spid="279">
                                            <p:txEl>
                                              <p:pRg end="7" st="7"/>
                                            </p:txEl>
                                          </p:spTgt>
                                        </p:tgtEl>
                                        <p:attrNameLst>
                                          <p:attrName>style.visibility</p:attrName>
                                        </p:attrNameLst>
                                      </p:cBhvr>
                                      <p:to>
                                        <p:strVal val="visible"/>
                                      </p:to>
                                    </p:set>
                                    <p:animEffect filter="fade" transition="in">
                                      <p:cBhvr>
                                        <p:cTn dur="2000"/>
                                        <p:tgtEl>
                                          <p:spTgt spid="279">
                                            <p:txEl>
                                              <p:pRg end="7" st="7"/>
                                            </p:txEl>
                                          </p:spTgt>
                                        </p:tgtEl>
                                      </p:cBhvr>
                                    </p:animEffect>
                                  </p:childTnLst>
                                </p:cTn>
                              </p:par>
                              <p:par>
                                <p:cTn fill="hold" nodeType="withEffect" presetClass="entr" presetID="10" presetSubtype="0">
                                  <p:stCondLst>
                                    <p:cond delay="0"/>
                                  </p:stCondLst>
                                  <p:childTnLst>
                                    <p:set>
                                      <p:cBhvr>
                                        <p:cTn dur="1" fill="hold">
                                          <p:stCondLst>
                                            <p:cond delay="0"/>
                                          </p:stCondLst>
                                        </p:cTn>
                                        <p:tgtEl>
                                          <p:spTgt spid="279">
                                            <p:txEl>
                                              <p:pRg end="8" st="8"/>
                                            </p:txEl>
                                          </p:spTgt>
                                        </p:tgtEl>
                                        <p:attrNameLst>
                                          <p:attrName>style.visibility</p:attrName>
                                        </p:attrNameLst>
                                      </p:cBhvr>
                                      <p:to>
                                        <p:strVal val="visible"/>
                                      </p:to>
                                    </p:set>
                                    <p:animEffect filter="fade" transition="in">
                                      <p:cBhvr>
                                        <p:cTn dur="2000"/>
                                        <p:tgtEl>
                                          <p:spTgt spid="279">
                                            <p:txEl>
                                              <p:pRg end="8" st="8"/>
                                            </p:txEl>
                                          </p:spTgt>
                                        </p:tgtEl>
                                      </p:cBhvr>
                                    </p:animEffect>
                                  </p:childTnLst>
                                </p:cTn>
                              </p:par>
                              <p:par>
                                <p:cTn fill="hold" nodeType="withEffect" presetClass="entr" presetID="10" presetSubtype="0">
                                  <p:stCondLst>
                                    <p:cond delay="0"/>
                                  </p:stCondLst>
                                  <p:childTnLst>
                                    <p:set>
                                      <p:cBhvr>
                                        <p:cTn dur="1" fill="hold">
                                          <p:stCondLst>
                                            <p:cond delay="0"/>
                                          </p:stCondLst>
                                        </p:cTn>
                                        <p:tgtEl>
                                          <p:spTgt spid="279">
                                            <p:txEl>
                                              <p:pRg end="9" st="9"/>
                                            </p:txEl>
                                          </p:spTgt>
                                        </p:tgtEl>
                                        <p:attrNameLst>
                                          <p:attrName>style.visibility</p:attrName>
                                        </p:attrNameLst>
                                      </p:cBhvr>
                                      <p:to>
                                        <p:strVal val="visible"/>
                                      </p:to>
                                    </p:set>
                                    <p:animEffect filter="fade" transition="in">
                                      <p:cBhvr>
                                        <p:cTn dur="2000"/>
                                        <p:tgtEl>
                                          <p:spTgt spid="279">
                                            <p:txEl>
                                              <p:pRg end="9" st="9"/>
                                            </p:txEl>
                                          </p:spTgt>
                                        </p:tgtEl>
                                      </p:cBhvr>
                                    </p:animEffect>
                                  </p:childTnLst>
                                </p:cTn>
                              </p:par>
                              <p:par>
                                <p:cTn fill="hold" nodeType="withEffect" presetClass="entr" presetID="10" presetSubtype="0">
                                  <p:stCondLst>
                                    <p:cond delay="0"/>
                                  </p:stCondLst>
                                  <p:childTnLst>
                                    <p:set>
                                      <p:cBhvr>
                                        <p:cTn dur="1" fill="hold">
                                          <p:stCondLst>
                                            <p:cond delay="0"/>
                                          </p:stCondLst>
                                        </p:cTn>
                                        <p:tgtEl>
                                          <p:spTgt spid="279">
                                            <p:txEl>
                                              <p:pRg end="10" st="10"/>
                                            </p:txEl>
                                          </p:spTgt>
                                        </p:tgtEl>
                                        <p:attrNameLst>
                                          <p:attrName>style.visibility</p:attrName>
                                        </p:attrNameLst>
                                      </p:cBhvr>
                                      <p:to>
                                        <p:strVal val="visible"/>
                                      </p:to>
                                    </p:set>
                                    <p:animEffect filter="fade" transition="in">
                                      <p:cBhvr>
                                        <p:cTn dur="2000"/>
                                        <p:tgtEl>
                                          <p:spTgt spid="279">
                                            <p:txEl>
                                              <p:pRg end="10" st="1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3" name="Shape 283"/>
        <p:cNvGrpSpPr/>
        <p:nvPr/>
      </p:nvGrpSpPr>
      <p:grpSpPr>
        <a:xfrm>
          <a:off x="0" y="0"/>
          <a:ext cx="0" cy="0"/>
          <a:chOff x="0" y="0"/>
          <a:chExt cx="0" cy="0"/>
        </a:xfrm>
      </p:grpSpPr>
      <p:sp>
        <p:nvSpPr>
          <p:cNvPr id="284" name="Google Shape;284;p22"/>
          <p:cNvSpPr txBox="1"/>
          <p:nvPr>
            <p:ph type="title"/>
          </p:nvPr>
        </p:nvSpPr>
        <p:spPr>
          <a:xfrm>
            <a:off x="457200" y="274638"/>
            <a:ext cx="76200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4600"/>
              <a:buFont typeface="Cambria"/>
              <a:buNone/>
            </a:pPr>
            <a:r>
              <a:rPr lang="en-CA"/>
              <a:t>Suffixes</a:t>
            </a:r>
            <a:endParaRPr/>
          </a:p>
        </p:txBody>
      </p:sp>
      <p:sp>
        <p:nvSpPr>
          <p:cNvPr id="285" name="Google Shape;285;p22"/>
          <p:cNvSpPr txBox="1"/>
          <p:nvPr>
            <p:ph idx="1" type="body"/>
          </p:nvPr>
        </p:nvSpPr>
        <p:spPr>
          <a:xfrm>
            <a:off x="457200" y="1536192"/>
            <a:ext cx="3657600" cy="4590288"/>
          </a:xfrm>
          <a:prstGeom prst="rect">
            <a:avLst/>
          </a:prstGeom>
          <a:noFill/>
          <a:ln>
            <a:noFill/>
          </a:ln>
        </p:spPr>
        <p:txBody>
          <a:bodyPr anchorCtr="0" anchor="t" bIns="45700" lIns="91425" spcFirstLastPara="1" rIns="91425" wrap="square" tIns="45700">
            <a:normAutofit fontScale="92500" lnSpcReduction="20000"/>
          </a:bodyPr>
          <a:lstStyle/>
          <a:p>
            <a:pPr indent="-215265" lvl="0" marL="342900" rtl="0" algn="l">
              <a:spcBef>
                <a:spcPts val="0"/>
              </a:spcBef>
              <a:spcAft>
                <a:spcPts val="0"/>
              </a:spcAft>
              <a:buSzPct val="100000"/>
              <a:buChar char="●"/>
            </a:pPr>
            <a:r>
              <a:rPr lang="en-CA"/>
              <a:t>-algia:   Pain</a:t>
            </a:r>
            <a:endParaRPr/>
          </a:p>
          <a:p>
            <a:pPr indent="-215265" lvl="0" marL="342900" rtl="0" algn="l">
              <a:spcBef>
                <a:spcPts val="560"/>
              </a:spcBef>
              <a:spcAft>
                <a:spcPts val="0"/>
              </a:spcAft>
              <a:buSzPct val="100000"/>
              <a:buChar char="●"/>
            </a:pPr>
            <a:r>
              <a:rPr lang="en-CA"/>
              <a:t>-itis:   Inflammation</a:t>
            </a:r>
            <a:endParaRPr/>
          </a:p>
          <a:p>
            <a:pPr indent="-215265" lvl="0" marL="342900" rtl="0" algn="l">
              <a:spcBef>
                <a:spcPts val="560"/>
              </a:spcBef>
              <a:spcAft>
                <a:spcPts val="0"/>
              </a:spcAft>
              <a:buSzPct val="100000"/>
              <a:buChar char="●"/>
            </a:pPr>
            <a:r>
              <a:rPr lang="en-CA"/>
              <a:t>-pathy:   Disease</a:t>
            </a:r>
            <a:endParaRPr/>
          </a:p>
          <a:p>
            <a:pPr indent="-215265" lvl="0" marL="342900" rtl="0" algn="l">
              <a:spcBef>
                <a:spcPts val="560"/>
              </a:spcBef>
              <a:spcAft>
                <a:spcPts val="0"/>
              </a:spcAft>
              <a:buSzPct val="100000"/>
              <a:buChar char="●"/>
            </a:pPr>
            <a:r>
              <a:rPr lang="en-CA"/>
              <a:t>-paresis:   Partial paralysis</a:t>
            </a:r>
            <a:endParaRPr/>
          </a:p>
          <a:p>
            <a:pPr indent="-215265" lvl="0" marL="342900" rtl="0" algn="l">
              <a:spcBef>
                <a:spcPts val="560"/>
              </a:spcBef>
              <a:spcAft>
                <a:spcPts val="0"/>
              </a:spcAft>
              <a:buSzPct val="100000"/>
              <a:buChar char="●"/>
            </a:pPr>
            <a:r>
              <a:rPr lang="en-CA"/>
              <a:t>-lysis:   Destruction, separation</a:t>
            </a:r>
            <a:endParaRPr/>
          </a:p>
          <a:p>
            <a:pPr indent="-215265" lvl="0" marL="342900" rtl="0" algn="l">
              <a:spcBef>
                <a:spcPts val="560"/>
              </a:spcBef>
              <a:spcAft>
                <a:spcPts val="0"/>
              </a:spcAft>
              <a:buSzPct val="100000"/>
              <a:buChar char="●"/>
            </a:pPr>
            <a:r>
              <a:rPr lang="en-CA"/>
              <a:t>-oma:   Tumor </a:t>
            </a:r>
            <a:endParaRPr/>
          </a:p>
          <a:p>
            <a:pPr indent="-215265" lvl="0" marL="342900" rtl="0" algn="l">
              <a:spcBef>
                <a:spcPts val="560"/>
              </a:spcBef>
              <a:spcAft>
                <a:spcPts val="0"/>
              </a:spcAft>
              <a:buSzPct val="100000"/>
              <a:buChar char="●"/>
            </a:pPr>
            <a:r>
              <a:rPr lang="en-CA"/>
              <a:t>-penia:   Deficiency</a:t>
            </a:r>
            <a:endParaRPr/>
          </a:p>
          <a:p>
            <a:pPr indent="-50800" lvl="0" marL="342900" rtl="0" algn="l">
              <a:spcBef>
                <a:spcPts val="560"/>
              </a:spcBef>
              <a:spcAft>
                <a:spcPts val="1200"/>
              </a:spcAft>
              <a:buSzPct val="100000"/>
              <a:buNone/>
            </a:pPr>
            <a:r>
              <a:t/>
            </a:r>
            <a:endParaRPr/>
          </a:p>
        </p:txBody>
      </p:sp>
      <p:pic>
        <p:nvPicPr>
          <p:cNvPr descr="C:\Users\student31\AppData\Local\Microsoft\Windows\INetCache\IE\AW9Y207L\batteri-clipart-dei-virus-dei-germi-thumb3131773[1].jpg" id="286" name="Google Shape;286;p22"/>
          <p:cNvPicPr preferRelativeResize="0"/>
          <p:nvPr>
            <p:ph idx="2" type="body"/>
          </p:nvPr>
        </p:nvPicPr>
        <p:blipFill rotWithShape="1">
          <a:blip r:embed="rId3">
            <a:alphaModFix/>
          </a:blip>
          <a:srcRect b="0" l="0" r="0" t="0"/>
          <a:stretch/>
        </p:blipFill>
        <p:spPr>
          <a:xfrm>
            <a:off x="4819650" y="2640806"/>
            <a:ext cx="2857500" cy="23812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85">
                                            <p:txEl>
                                              <p:pRg end="0" st="0"/>
                                            </p:txEl>
                                          </p:spTgt>
                                        </p:tgtEl>
                                        <p:attrNameLst>
                                          <p:attrName>style.visibility</p:attrName>
                                        </p:attrNameLst>
                                      </p:cBhvr>
                                      <p:to>
                                        <p:strVal val="visible"/>
                                      </p:to>
                                    </p:set>
                                    <p:animEffect filter="fade" transition="in">
                                      <p:cBhvr>
                                        <p:cTn dur="500"/>
                                        <p:tgtEl>
                                          <p:spTgt spid="285">
                                            <p:txEl>
                                              <p:pRg end="0" st="0"/>
                                            </p:txEl>
                                          </p:spTgt>
                                        </p:tgtEl>
                                      </p:cBhvr>
                                    </p:animEffect>
                                  </p:childTnLst>
                                </p:cTn>
                              </p:par>
                              <p:par>
                                <p:cTn fill="hold" nodeType="withEffect" presetClass="entr" presetID="10" presetSubtype="0">
                                  <p:stCondLst>
                                    <p:cond delay="0"/>
                                  </p:stCondLst>
                                  <p:childTnLst>
                                    <p:set>
                                      <p:cBhvr>
                                        <p:cTn dur="1" fill="hold">
                                          <p:stCondLst>
                                            <p:cond delay="0"/>
                                          </p:stCondLst>
                                        </p:cTn>
                                        <p:tgtEl>
                                          <p:spTgt spid="285">
                                            <p:txEl>
                                              <p:pRg end="1" st="1"/>
                                            </p:txEl>
                                          </p:spTgt>
                                        </p:tgtEl>
                                        <p:attrNameLst>
                                          <p:attrName>style.visibility</p:attrName>
                                        </p:attrNameLst>
                                      </p:cBhvr>
                                      <p:to>
                                        <p:strVal val="visible"/>
                                      </p:to>
                                    </p:set>
                                    <p:animEffect filter="fade" transition="in">
                                      <p:cBhvr>
                                        <p:cTn dur="500"/>
                                        <p:tgtEl>
                                          <p:spTgt spid="285">
                                            <p:txEl>
                                              <p:pRg end="1" st="1"/>
                                            </p:txEl>
                                          </p:spTgt>
                                        </p:tgtEl>
                                      </p:cBhvr>
                                    </p:animEffect>
                                  </p:childTnLst>
                                </p:cTn>
                              </p:par>
                              <p:par>
                                <p:cTn fill="hold" nodeType="withEffect" presetClass="entr" presetID="10" presetSubtype="0">
                                  <p:stCondLst>
                                    <p:cond delay="0"/>
                                  </p:stCondLst>
                                  <p:childTnLst>
                                    <p:set>
                                      <p:cBhvr>
                                        <p:cTn dur="1" fill="hold">
                                          <p:stCondLst>
                                            <p:cond delay="0"/>
                                          </p:stCondLst>
                                        </p:cTn>
                                        <p:tgtEl>
                                          <p:spTgt spid="285">
                                            <p:txEl>
                                              <p:pRg end="2" st="2"/>
                                            </p:txEl>
                                          </p:spTgt>
                                        </p:tgtEl>
                                        <p:attrNameLst>
                                          <p:attrName>style.visibility</p:attrName>
                                        </p:attrNameLst>
                                      </p:cBhvr>
                                      <p:to>
                                        <p:strVal val="visible"/>
                                      </p:to>
                                    </p:set>
                                    <p:animEffect filter="fade" transition="in">
                                      <p:cBhvr>
                                        <p:cTn dur="500"/>
                                        <p:tgtEl>
                                          <p:spTgt spid="285">
                                            <p:txEl>
                                              <p:pRg end="2" st="2"/>
                                            </p:txEl>
                                          </p:spTgt>
                                        </p:tgtEl>
                                      </p:cBhvr>
                                    </p:animEffect>
                                  </p:childTnLst>
                                </p:cTn>
                              </p:par>
                              <p:par>
                                <p:cTn fill="hold" nodeType="withEffect" presetClass="entr" presetID="10" presetSubtype="0">
                                  <p:stCondLst>
                                    <p:cond delay="0"/>
                                  </p:stCondLst>
                                  <p:childTnLst>
                                    <p:set>
                                      <p:cBhvr>
                                        <p:cTn dur="1" fill="hold">
                                          <p:stCondLst>
                                            <p:cond delay="0"/>
                                          </p:stCondLst>
                                        </p:cTn>
                                        <p:tgtEl>
                                          <p:spTgt spid="285">
                                            <p:txEl>
                                              <p:pRg end="3" st="3"/>
                                            </p:txEl>
                                          </p:spTgt>
                                        </p:tgtEl>
                                        <p:attrNameLst>
                                          <p:attrName>style.visibility</p:attrName>
                                        </p:attrNameLst>
                                      </p:cBhvr>
                                      <p:to>
                                        <p:strVal val="visible"/>
                                      </p:to>
                                    </p:set>
                                    <p:animEffect filter="fade" transition="in">
                                      <p:cBhvr>
                                        <p:cTn dur="500"/>
                                        <p:tgtEl>
                                          <p:spTgt spid="285">
                                            <p:txEl>
                                              <p:pRg end="3" st="3"/>
                                            </p:txEl>
                                          </p:spTgt>
                                        </p:tgtEl>
                                      </p:cBhvr>
                                    </p:animEffect>
                                  </p:childTnLst>
                                </p:cTn>
                              </p:par>
                              <p:par>
                                <p:cTn fill="hold" nodeType="withEffect" presetClass="entr" presetID="10" presetSubtype="0">
                                  <p:stCondLst>
                                    <p:cond delay="0"/>
                                  </p:stCondLst>
                                  <p:childTnLst>
                                    <p:set>
                                      <p:cBhvr>
                                        <p:cTn dur="1" fill="hold">
                                          <p:stCondLst>
                                            <p:cond delay="0"/>
                                          </p:stCondLst>
                                        </p:cTn>
                                        <p:tgtEl>
                                          <p:spTgt spid="285">
                                            <p:txEl>
                                              <p:pRg end="4" st="4"/>
                                            </p:txEl>
                                          </p:spTgt>
                                        </p:tgtEl>
                                        <p:attrNameLst>
                                          <p:attrName>style.visibility</p:attrName>
                                        </p:attrNameLst>
                                      </p:cBhvr>
                                      <p:to>
                                        <p:strVal val="visible"/>
                                      </p:to>
                                    </p:set>
                                    <p:animEffect filter="fade" transition="in">
                                      <p:cBhvr>
                                        <p:cTn dur="500"/>
                                        <p:tgtEl>
                                          <p:spTgt spid="285">
                                            <p:txEl>
                                              <p:pRg end="4" st="4"/>
                                            </p:txEl>
                                          </p:spTgt>
                                        </p:tgtEl>
                                      </p:cBhvr>
                                    </p:animEffect>
                                  </p:childTnLst>
                                </p:cTn>
                              </p:par>
                              <p:par>
                                <p:cTn fill="hold" nodeType="withEffect" presetClass="entr" presetID="10" presetSubtype="0">
                                  <p:stCondLst>
                                    <p:cond delay="0"/>
                                  </p:stCondLst>
                                  <p:childTnLst>
                                    <p:set>
                                      <p:cBhvr>
                                        <p:cTn dur="1" fill="hold">
                                          <p:stCondLst>
                                            <p:cond delay="0"/>
                                          </p:stCondLst>
                                        </p:cTn>
                                        <p:tgtEl>
                                          <p:spTgt spid="285">
                                            <p:txEl>
                                              <p:pRg end="5" st="5"/>
                                            </p:txEl>
                                          </p:spTgt>
                                        </p:tgtEl>
                                        <p:attrNameLst>
                                          <p:attrName>style.visibility</p:attrName>
                                        </p:attrNameLst>
                                      </p:cBhvr>
                                      <p:to>
                                        <p:strVal val="visible"/>
                                      </p:to>
                                    </p:set>
                                    <p:animEffect filter="fade" transition="in">
                                      <p:cBhvr>
                                        <p:cTn dur="500"/>
                                        <p:tgtEl>
                                          <p:spTgt spid="285">
                                            <p:txEl>
                                              <p:pRg end="5" st="5"/>
                                            </p:txEl>
                                          </p:spTgt>
                                        </p:tgtEl>
                                      </p:cBhvr>
                                    </p:animEffect>
                                  </p:childTnLst>
                                </p:cTn>
                              </p:par>
                              <p:par>
                                <p:cTn fill="hold" nodeType="withEffect" presetClass="entr" presetID="10" presetSubtype="0">
                                  <p:stCondLst>
                                    <p:cond delay="0"/>
                                  </p:stCondLst>
                                  <p:childTnLst>
                                    <p:set>
                                      <p:cBhvr>
                                        <p:cTn dur="1" fill="hold">
                                          <p:stCondLst>
                                            <p:cond delay="0"/>
                                          </p:stCondLst>
                                        </p:cTn>
                                        <p:tgtEl>
                                          <p:spTgt spid="285">
                                            <p:txEl>
                                              <p:pRg end="6" st="6"/>
                                            </p:txEl>
                                          </p:spTgt>
                                        </p:tgtEl>
                                        <p:attrNameLst>
                                          <p:attrName>style.visibility</p:attrName>
                                        </p:attrNameLst>
                                      </p:cBhvr>
                                      <p:to>
                                        <p:strVal val="visible"/>
                                      </p:to>
                                    </p:set>
                                    <p:animEffect filter="fade" transition="in">
                                      <p:cBhvr>
                                        <p:cTn dur="500"/>
                                        <p:tgtEl>
                                          <p:spTgt spid="285">
                                            <p:txEl>
                                              <p:pRg end="6" st="6"/>
                                            </p:txEl>
                                          </p:spTgt>
                                        </p:tgtEl>
                                      </p:cBhvr>
                                    </p:animEffect>
                                  </p:childTnLst>
                                </p:cTn>
                              </p:par>
                              <p:par>
                                <p:cTn fill="hold" nodeType="withEffect" presetClass="entr" presetID="10" presetSubtype="0">
                                  <p:stCondLst>
                                    <p:cond delay="0"/>
                                  </p:stCondLst>
                                  <p:childTnLst>
                                    <p:set>
                                      <p:cBhvr>
                                        <p:cTn dur="1" fill="hold">
                                          <p:stCondLst>
                                            <p:cond delay="0"/>
                                          </p:stCondLst>
                                        </p:cTn>
                                        <p:tgtEl>
                                          <p:spTgt spid="285">
                                            <p:txEl>
                                              <p:pRg end="7" st="7"/>
                                            </p:txEl>
                                          </p:spTgt>
                                        </p:tgtEl>
                                        <p:attrNameLst>
                                          <p:attrName>style.visibility</p:attrName>
                                        </p:attrNameLst>
                                      </p:cBhvr>
                                      <p:to>
                                        <p:strVal val="visible"/>
                                      </p:to>
                                    </p:set>
                                    <p:animEffect filter="fade" transition="in">
                                      <p:cBhvr>
                                        <p:cTn dur="500"/>
                                        <p:tgtEl>
                                          <p:spTgt spid="285">
                                            <p:txEl>
                                              <p:pRg end="7" st="7"/>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0" name="Shape 290"/>
        <p:cNvGrpSpPr/>
        <p:nvPr/>
      </p:nvGrpSpPr>
      <p:grpSpPr>
        <a:xfrm>
          <a:off x="0" y="0"/>
          <a:ext cx="0" cy="0"/>
          <a:chOff x="0" y="0"/>
          <a:chExt cx="0" cy="0"/>
        </a:xfrm>
      </p:grpSpPr>
      <p:sp>
        <p:nvSpPr>
          <p:cNvPr id="291" name="Google Shape;291;p23"/>
          <p:cNvSpPr txBox="1"/>
          <p:nvPr>
            <p:ph type="title"/>
          </p:nvPr>
        </p:nvSpPr>
        <p:spPr>
          <a:xfrm>
            <a:off x="722313" y="5486400"/>
            <a:ext cx="7659687" cy="11684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2"/>
              </a:buClr>
              <a:buSzPts val="3600"/>
              <a:buFont typeface="Cambria"/>
              <a:buNone/>
            </a:pPr>
            <a:r>
              <a:rPr lang="en-CA"/>
              <a:t>STRESS &amp; HEALTH</a:t>
            </a:r>
            <a:endParaRPr/>
          </a:p>
        </p:txBody>
      </p:sp>
      <p:sp>
        <p:nvSpPr>
          <p:cNvPr id="292" name="Google Shape;292;p23"/>
          <p:cNvSpPr txBox="1"/>
          <p:nvPr>
            <p:ph idx="1" type="body"/>
          </p:nvPr>
        </p:nvSpPr>
        <p:spPr>
          <a:xfrm>
            <a:off x="722313" y="3852863"/>
            <a:ext cx="6135687" cy="1633538"/>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1200"/>
              </a:spcAft>
              <a:buSzPts val="2000"/>
              <a:buNone/>
            </a:pPr>
            <a:r>
              <a:rPr lang="en-CA"/>
              <a:t>Factors Affecting Adaptation to Stressors</a:t>
            </a:r>
            <a:endParaRPr/>
          </a:p>
        </p:txBody>
      </p:sp>
      <p:pic>
        <p:nvPicPr>
          <p:cNvPr descr="C:\Users\student31\AppData\Local\Microsoft\Windows\INetCache\IE\DLQJM873\estres[1].jpg" id="293" name="Google Shape;293;p23"/>
          <p:cNvPicPr preferRelativeResize="0"/>
          <p:nvPr/>
        </p:nvPicPr>
        <p:blipFill rotWithShape="1">
          <a:blip r:embed="rId3">
            <a:alphaModFix/>
          </a:blip>
          <a:srcRect b="0" l="0" r="0" t="0"/>
          <a:stretch/>
        </p:blipFill>
        <p:spPr>
          <a:xfrm>
            <a:off x="2627784" y="1052736"/>
            <a:ext cx="3657600" cy="292608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91"/>
                                        </p:tgtEl>
                                        <p:attrNameLst>
                                          <p:attrName>style.visibility</p:attrName>
                                        </p:attrNameLst>
                                      </p:cBhvr>
                                      <p:to>
                                        <p:strVal val="visible"/>
                                      </p:to>
                                    </p:set>
                                    <p:animEffect filter="fade" transition="in">
                                      <p:cBhvr>
                                        <p:cTn dur="1000"/>
                                        <p:tgtEl>
                                          <p:spTgt spid="291"/>
                                        </p:tgtEl>
                                      </p:cBhvr>
                                    </p:animEffect>
                                  </p:childTnLst>
                                </p:cTn>
                              </p:par>
                            </p:childTnLst>
                          </p:cTn>
                        </p:par>
                        <p:par>
                          <p:cTn fill="hold">
                            <p:stCondLst>
                              <p:cond delay="1000"/>
                            </p:stCondLst>
                            <p:childTnLst>
                              <p:par>
                                <p:cTn fill="hold" nodeType="afterEffect" presetClass="entr" presetID="2" presetSubtype="4">
                                  <p:stCondLst>
                                    <p:cond delay="0"/>
                                  </p:stCondLst>
                                  <p:childTnLst>
                                    <p:set>
                                      <p:cBhvr>
                                        <p:cTn dur="1" fill="hold">
                                          <p:stCondLst>
                                            <p:cond delay="0"/>
                                          </p:stCondLst>
                                        </p:cTn>
                                        <p:tgtEl>
                                          <p:spTgt spid="292">
                                            <p:txEl>
                                              <p:pRg end="0" st="0"/>
                                            </p:txEl>
                                          </p:spTgt>
                                        </p:tgtEl>
                                        <p:attrNameLst>
                                          <p:attrName>style.visibility</p:attrName>
                                        </p:attrNameLst>
                                      </p:cBhvr>
                                      <p:to>
                                        <p:strVal val="visible"/>
                                      </p:to>
                                    </p:set>
                                    <p:anim calcmode="lin" valueType="num">
                                      <p:cBhvr additive="base">
                                        <p:cTn dur="500"/>
                                        <p:tgtEl>
                                          <p:spTgt spid="292">
                                            <p:txEl>
                                              <p:pRg end="0" st="0"/>
                                            </p:txEl>
                                          </p:spTgt>
                                        </p:tgtEl>
                                        <p:attrNameLst>
                                          <p:attrName>ppt_y</p:attrName>
                                        </p:attrNameLst>
                                      </p:cBhvr>
                                      <p:tavLst>
                                        <p:tav fmla="" tm="0">
                                          <p:val>
                                            <p:strVal val="#ppt_y+1"/>
                                          </p:val>
                                        </p:tav>
                                        <p:tav fmla="" tm="100000">
                                          <p:val>
                                            <p:strVal val="#ppt_y"/>
                                          </p:val>
                                        </p:tav>
                                      </p:tavLst>
                                    </p:anim>
                                  </p:childTnLst>
                                </p:cTn>
                              </p:par>
                            </p:childTnLst>
                          </p:cTn>
                        </p:par>
                        <p:par>
                          <p:cTn fill="hold">
                            <p:stCondLst>
                              <p:cond delay="1500"/>
                            </p:stCondLst>
                            <p:childTnLst>
                              <p:par>
                                <p:cTn fill="hold" nodeType="afterEffect" presetClass="entr" presetID="10" presetSubtype="0">
                                  <p:stCondLst>
                                    <p:cond delay="250"/>
                                  </p:stCondLst>
                                  <p:childTnLst>
                                    <p:set>
                                      <p:cBhvr>
                                        <p:cTn dur="1" fill="hold">
                                          <p:stCondLst>
                                            <p:cond delay="0"/>
                                          </p:stCondLst>
                                        </p:cTn>
                                        <p:tgtEl>
                                          <p:spTgt spid="293"/>
                                        </p:tgtEl>
                                        <p:attrNameLst>
                                          <p:attrName>style.visibility</p:attrName>
                                        </p:attrNameLst>
                                      </p:cBhvr>
                                      <p:to>
                                        <p:strVal val="visible"/>
                                      </p:to>
                                    </p:set>
                                    <p:animEffect filter="fade" transition="in">
                                      <p:cBhvr>
                                        <p:cTn dur="1000"/>
                                        <p:tgtEl>
                                          <p:spTgt spid="29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7" name="Shape 297"/>
        <p:cNvGrpSpPr/>
        <p:nvPr/>
      </p:nvGrpSpPr>
      <p:grpSpPr>
        <a:xfrm>
          <a:off x="0" y="0"/>
          <a:ext cx="0" cy="0"/>
          <a:chOff x="0" y="0"/>
          <a:chExt cx="0" cy="0"/>
        </a:xfrm>
      </p:grpSpPr>
      <p:sp>
        <p:nvSpPr>
          <p:cNvPr id="298" name="Google Shape;298;p24"/>
          <p:cNvSpPr txBox="1"/>
          <p:nvPr>
            <p:ph type="title"/>
          </p:nvPr>
        </p:nvSpPr>
        <p:spPr>
          <a:xfrm>
            <a:off x="457200" y="274638"/>
            <a:ext cx="76200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4600"/>
              <a:buFont typeface="Cambria"/>
              <a:buNone/>
            </a:pPr>
            <a:r>
              <a:rPr lang="en-CA"/>
              <a:t>A few more definitions</a:t>
            </a:r>
            <a:endParaRPr/>
          </a:p>
        </p:txBody>
      </p:sp>
      <p:sp>
        <p:nvSpPr>
          <p:cNvPr id="299" name="Google Shape;299;p24"/>
          <p:cNvSpPr txBox="1"/>
          <p:nvPr>
            <p:ph idx="1" type="body"/>
          </p:nvPr>
        </p:nvSpPr>
        <p:spPr>
          <a:xfrm>
            <a:off x="457200" y="1600200"/>
            <a:ext cx="7620000" cy="4800600"/>
          </a:xfrm>
          <a:prstGeom prst="rect">
            <a:avLst/>
          </a:prstGeom>
          <a:noFill/>
          <a:ln>
            <a:noFill/>
          </a:ln>
        </p:spPr>
        <p:txBody>
          <a:bodyPr anchorCtr="0" anchor="t" bIns="45700" lIns="91425" spcFirstLastPara="1" rIns="91425" wrap="square" tIns="45700">
            <a:normAutofit/>
          </a:bodyPr>
          <a:lstStyle/>
          <a:p>
            <a:pPr indent="-228600" lvl="0" marL="342900" rtl="0" algn="l">
              <a:spcBef>
                <a:spcPts val="0"/>
              </a:spcBef>
              <a:spcAft>
                <a:spcPts val="0"/>
              </a:spcAft>
              <a:buSzPts val="2400"/>
              <a:buChar char="●"/>
            </a:pPr>
            <a:r>
              <a:rPr b="1" lang="en-CA" sz="2400"/>
              <a:t>Homeostasis</a:t>
            </a:r>
            <a:r>
              <a:rPr lang="en-CA" sz="2400"/>
              <a:t> -  tendency of organisms to auto-regulate and maintain their internal environment in a stable state</a:t>
            </a:r>
            <a:endParaRPr/>
          </a:p>
          <a:p>
            <a:pPr indent="-228600" lvl="0" marL="342900" rtl="0" algn="l">
              <a:spcBef>
                <a:spcPts val="480"/>
              </a:spcBef>
              <a:spcAft>
                <a:spcPts val="0"/>
              </a:spcAft>
              <a:buSzPts val="2400"/>
              <a:buChar char="●"/>
            </a:pPr>
            <a:r>
              <a:rPr b="1" lang="en-CA" sz="2400"/>
              <a:t>Stress</a:t>
            </a:r>
            <a:r>
              <a:rPr lang="en-CA" sz="2400"/>
              <a:t> -  is a condition in which the human system responds to changes in its normal balanced state.</a:t>
            </a:r>
            <a:endParaRPr/>
          </a:p>
          <a:p>
            <a:pPr indent="-228600" lvl="0" marL="342900" rtl="0" algn="l">
              <a:spcBef>
                <a:spcPts val="480"/>
              </a:spcBef>
              <a:spcAft>
                <a:spcPts val="0"/>
              </a:spcAft>
              <a:buSzPts val="2400"/>
              <a:buChar char="●"/>
            </a:pPr>
            <a:r>
              <a:rPr b="1" lang="en-CA" sz="2400"/>
              <a:t>Stressor</a:t>
            </a:r>
            <a:r>
              <a:rPr lang="en-CA" sz="2400"/>
              <a:t> - anything that is perceived as challenging, threatening or demanding</a:t>
            </a:r>
            <a:endParaRPr/>
          </a:p>
          <a:p>
            <a:pPr indent="-228600" lvl="0" marL="342900" rtl="0" algn="l">
              <a:spcBef>
                <a:spcPts val="480"/>
              </a:spcBef>
              <a:spcAft>
                <a:spcPts val="1200"/>
              </a:spcAft>
              <a:buSzPts val="2400"/>
              <a:buChar char="●"/>
            </a:pPr>
            <a:r>
              <a:rPr b="1" lang="en-CA" sz="2400"/>
              <a:t>Adaptation</a:t>
            </a:r>
            <a:r>
              <a:rPr lang="en-CA" sz="2400"/>
              <a:t> - is the change that takes place as a result of the response to a stressor</a:t>
            </a:r>
            <a:endParaRPr/>
          </a:p>
        </p:txBody>
      </p:sp>
      <p:pic>
        <p:nvPicPr>
          <p:cNvPr descr="C:\Users\student31\AppData\Local\Microsoft\Windows\INetCache\IE\W2W6AVNU\scale-306515_960_720[1].png" id="300" name="Google Shape;300;p24"/>
          <p:cNvPicPr preferRelativeResize="0"/>
          <p:nvPr/>
        </p:nvPicPr>
        <p:blipFill rotWithShape="1">
          <a:blip r:embed="rId3">
            <a:alphaModFix/>
          </a:blip>
          <a:srcRect b="0" l="0" r="0" t="0"/>
          <a:stretch/>
        </p:blipFill>
        <p:spPr>
          <a:xfrm>
            <a:off x="4716016" y="4641321"/>
            <a:ext cx="3168352" cy="180710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99">
                                            <p:txEl>
                                              <p:pRg end="0" st="0"/>
                                            </p:txEl>
                                          </p:spTgt>
                                        </p:tgtEl>
                                        <p:attrNameLst>
                                          <p:attrName>style.visibility</p:attrName>
                                        </p:attrNameLst>
                                      </p:cBhvr>
                                      <p:to>
                                        <p:strVal val="visible"/>
                                      </p:to>
                                    </p:set>
                                    <p:animEffect filter="fade" transition="in">
                                      <p:cBhvr>
                                        <p:cTn dur="500"/>
                                        <p:tgtEl>
                                          <p:spTgt spid="299">
                                            <p:txEl>
                                              <p:pRg end="0" st="0"/>
                                            </p:txEl>
                                          </p:spTgt>
                                        </p:tgtEl>
                                      </p:cBhvr>
                                    </p:animEffect>
                                  </p:childTnLst>
                                </p:cTn>
                              </p:par>
                              <p:par>
                                <p:cTn fill="hold" nodeType="withEffect" presetClass="entr" presetID="10" presetSubtype="0">
                                  <p:stCondLst>
                                    <p:cond delay="0"/>
                                  </p:stCondLst>
                                  <p:childTnLst>
                                    <p:set>
                                      <p:cBhvr>
                                        <p:cTn dur="1" fill="hold">
                                          <p:stCondLst>
                                            <p:cond delay="0"/>
                                          </p:stCondLst>
                                        </p:cTn>
                                        <p:tgtEl>
                                          <p:spTgt spid="299">
                                            <p:txEl>
                                              <p:pRg end="1" st="1"/>
                                            </p:txEl>
                                          </p:spTgt>
                                        </p:tgtEl>
                                        <p:attrNameLst>
                                          <p:attrName>style.visibility</p:attrName>
                                        </p:attrNameLst>
                                      </p:cBhvr>
                                      <p:to>
                                        <p:strVal val="visible"/>
                                      </p:to>
                                    </p:set>
                                    <p:animEffect filter="fade" transition="in">
                                      <p:cBhvr>
                                        <p:cTn dur="500"/>
                                        <p:tgtEl>
                                          <p:spTgt spid="299">
                                            <p:txEl>
                                              <p:pRg end="1" st="1"/>
                                            </p:txEl>
                                          </p:spTgt>
                                        </p:tgtEl>
                                      </p:cBhvr>
                                    </p:animEffect>
                                  </p:childTnLst>
                                </p:cTn>
                              </p:par>
                              <p:par>
                                <p:cTn fill="hold" nodeType="withEffect" presetClass="entr" presetID="10" presetSubtype="0">
                                  <p:stCondLst>
                                    <p:cond delay="0"/>
                                  </p:stCondLst>
                                  <p:childTnLst>
                                    <p:set>
                                      <p:cBhvr>
                                        <p:cTn dur="1" fill="hold">
                                          <p:stCondLst>
                                            <p:cond delay="0"/>
                                          </p:stCondLst>
                                        </p:cTn>
                                        <p:tgtEl>
                                          <p:spTgt spid="299">
                                            <p:txEl>
                                              <p:pRg end="2" st="2"/>
                                            </p:txEl>
                                          </p:spTgt>
                                        </p:tgtEl>
                                        <p:attrNameLst>
                                          <p:attrName>style.visibility</p:attrName>
                                        </p:attrNameLst>
                                      </p:cBhvr>
                                      <p:to>
                                        <p:strVal val="visible"/>
                                      </p:to>
                                    </p:set>
                                    <p:animEffect filter="fade" transition="in">
                                      <p:cBhvr>
                                        <p:cTn dur="500"/>
                                        <p:tgtEl>
                                          <p:spTgt spid="299">
                                            <p:txEl>
                                              <p:pRg end="2" st="2"/>
                                            </p:txEl>
                                          </p:spTgt>
                                        </p:tgtEl>
                                      </p:cBhvr>
                                    </p:animEffect>
                                  </p:childTnLst>
                                </p:cTn>
                              </p:par>
                              <p:par>
                                <p:cTn fill="hold" nodeType="withEffect" presetClass="entr" presetID="10" presetSubtype="0">
                                  <p:stCondLst>
                                    <p:cond delay="0"/>
                                  </p:stCondLst>
                                  <p:childTnLst>
                                    <p:set>
                                      <p:cBhvr>
                                        <p:cTn dur="1" fill="hold">
                                          <p:stCondLst>
                                            <p:cond delay="0"/>
                                          </p:stCondLst>
                                        </p:cTn>
                                        <p:tgtEl>
                                          <p:spTgt spid="299">
                                            <p:txEl>
                                              <p:pRg end="3" st="3"/>
                                            </p:txEl>
                                          </p:spTgt>
                                        </p:tgtEl>
                                        <p:attrNameLst>
                                          <p:attrName>style.visibility</p:attrName>
                                        </p:attrNameLst>
                                      </p:cBhvr>
                                      <p:to>
                                        <p:strVal val="visible"/>
                                      </p:to>
                                    </p:set>
                                    <p:animEffect filter="fade" transition="in">
                                      <p:cBhvr>
                                        <p:cTn dur="500"/>
                                        <p:tgtEl>
                                          <p:spTgt spid="299">
                                            <p:txEl>
                                              <p:pRg end="3" st="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4" name="Shape 304"/>
        <p:cNvGrpSpPr/>
        <p:nvPr/>
      </p:nvGrpSpPr>
      <p:grpSpPr>
        <a:xfrm>
          <a:off x="0" y="0"/>
          <a:ext cx="0" cy="0"/>
          <a:chOff x="0" y="0"/>
          <a:chExt cx="0" cy="0"/>
        </a:xfrm>
      </p:grpSpPr>
      <p:sp>
        <p:nvSpPr>
          <p:cNvPr id="305" name="Google Shape;305;p25"/>
          <p:cNvSpPr txBox="1"/>
          <p:nvPr>
            <p:ph type="title"/>
          </p:nvPr>
        </p:nvSpPr>
        <p:spPr>
          <a:xfrm>
            <a:off x="457200" y="274638"/>
            <a:ext cx="76200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4600"/>
              <a:buFont typeface="Cambria"/>
              <a:buNone/>
            </a:pPr>
            <a:r>
              <a:rPr lang="en-CA"/>
              <a:t>Stress Response </a:t>
            </a:r>
            <a:br>
              <a:rPr lang="en-CA"/>
            </a:br>
            <a:r>
              <a:rPr lang="en-CA"/>
              <a:t>A Control System</a:t>
            </a:r>
            <a:endParaRPr/>
          </a:p>
        </p:txBody>
      </p:sp>
      <p:sp>
        <p:nvSpPr>
          <p:cNvPr id="306" name="Google Shape;306;p25"/>
          <p:cNvSpPr txBox="1"/>
          <p:nvPr>
            <p:ph idx="1" type="body"/>
          </p:nvPr>
        </p:nvSpPr>
        <p:spPr>
          <a:xfrm>
            <a:off x="457200" y="1600200"/>
            <a:ext cx="7620000" cy="4800600"/>
          </a:xfrm>
          <a:prstGeom prst="rect">
            <a:avLst/>
          </a:prstGeom>
          <a:noFill/>
          <a:ln>
            <a:noFill/>
          </a:ln>
        </p:spPr>
        <p:txBody>
          <a:bodyPr anchorCtr="0" anchor="t" bIns="45700" lIns="91425" spcFirstLastPara="1" rIns="91425" wrap="square" tIns="45700">
            <a:normAutofit/>
          </a:bodyPr>
          <a:lstStyle/>
          <a:p>
            <a:pPr indent="-228600" lvl="0" marL="342900" rtl="0" algn="l">
              <a:spcBef>
                <a:spcPts val="0"/>
              </a:spcBef>
              <a:spcAft>
                <a:spcPts val="0"/>
              </a:spcAft>
              <a:buSzPts val="2400"/>
              <a:buChar char="●"/>
            </a:pPr>
            <a:r>
              <a:rPr lang="en-CA" sz="2400"/>
              <a:t>The Stress response  </a:t>
            </a:r>
            <a:endParaRPr/>
          </a:p>
          <a:p>
            <a:pPr indent="-228600" lvl="1" marL="640080" rtl="0" algn="l">
              <a:spcBef>
                <a:spcPts val="400"/>
              </a:spcBef>
              <a:spcAft>
                <a:spcPts val="0"/>
              </a:spcAft>
              <a:buSzPts val="2000"/>
              <a:buChar char="○"/>
            </a:pPr>
            <a:r>
              <a:rPr lang="en-CA"/>
              <a:t>A collection of control systems in the brain that serve to control nerve activity, regulate information flow that ultimately control behavior. They mediate the physical, emotional and behavioral reactions to stressors</a:t>
            </a:r>
            <a:endParaRPr/>
          </a:p>
          <a:p>
            <a:pPr indent="-228600" lvl="0" marL="342900" rtl="0" algn="l">
              <a:spcBef>
                <a:spcPts val="440"/>
              </a:spcBef>
              <a:spcAft>
                <a:spcPts val="0"/>
              </a:spcAft>
              <a:buSzPts val="2200"/>
              <a:buChar char="●"/>
            </a:pPr>
            <a:r>
              <a:rPr lang="en-CA"/>
              <a:t>Parts of a control System</a:t>
            </a:r>
            <a:endParaRPr/>
          </a:p>
          <a:p>
            <a:pPr indent="-228600" lvl="1" marL="640080" rtl="0" algn="l">
              <a:spcBef>
                <a:spcPts val="400"/>
              </a:spcBef>
              <a:spcAft>
                <a:spcPts val="0"/>
              </a:spcAft>
              <a:buSzPts val="2000"/>
              <a:buChar char="○"/>
            </a:pPr>
            <a:r>
              <a:rPr lang="en-CA"/>
              <a:t>Sensor – Detects change</a:t>
            </a:r>
            <a:endParaRPr/>
          </a:p>
          <a:p>
            <a:pPr indent="-228600" lvl="1" marL="640080" rtl="0" algn="l">
              <a:spcBef>
                <a:spcPts val="400"/>
              </a:spcBef>
              <a:spcAft>
                <a:spcPts val="0"/>
              </a:spcAft>
              <a:buSzPts val="2000"/>
              <a:buChar char="○"/>
            </a:pPr>
            <a:r>
              <a:rPr lang="en-CA"/>
              <a:t>Integrator – compares incoming data with normal</a:t>
            </a:r>
            <a:endParaRPr/>
          </a:p>
          <a:p>
            <a:pPr indent="-228600" lvl="1" marL="640080" rtl="0" algn="l">
              <a:spcBef>
                <a:spcPts val="400"/>
              </a:spcBef>
              <a:spcAft>
                <a:spcPts val="0"/>
              </a:spcAft>
              <a:buSzPts val="2000"/>
              <a:buChar char="○"/>
            </a:pPr>
            <a:r>
              <a:rPr lang="en-CA"/>
              <a:t>Effector – Tries to reverse the change</a:t>
            </a:r>
            <a:endParaRPr/>
          </a:p>
          <a:p>
            <a:pPr indent="-228600" lvl="0" marL="342900" rtl="0" algn="l">
              <a:spcBef>
                <a:spcPts val="440"/>
              </a:spcBef>
              <a:spcAft>
                <a:spcPts val="0"/>
              </a:spcAft>
              <a:buSzPts val="2200"/>
              <a:buChar char="●"/>
            </a:pPr>
            <a:r>
              <a:rPr lang="en-CA"/>
              <a:t>More complex Stressor  invoke more complex control systems and sometimes the stress response cannot restore balance or homeostasis</a:t>
            </a:r>
            <a:endParaRPr/>
          </a:p>
          <a:p>
            <a:pPr indent="0" lvl="0" marL="114300" rtl="0" algn="l">
              <a:spcBef>
                <a:spcPts val="440"/>
              </a:spcBef>
              <a:spcAft>
                <a:spcPts val="1200"/>
              </a:spcAft>
              <a:buSzPts val="2200"/>
              <a:buNone/>
            </a:pPr>
            <a:r>
              <a:rPr lang="en-CA" u="sng">
                <a:solidFill>
                  <a:schemeClr val="hlink"/>
                </a:solidFill>
                <a:hlinkClick r:id="rId3"/>
              </a:rPr>
              <a:t>https://youtu.be/BIfK0L8xDP0</a:t>
            </a:r>
            <a:r>
              <a:rPr lang="en-CA"/>
              <a:t>  (Page 205 Porth’s)</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0" name="Shape 310"/>
        <p:cNvGrpSpPr/>
        <p:nvPr/>
      </p:nvGrpSpPr>
      <p:grpSpPr>
        <a:xfrm>
          <a:off x="0" y="0"/>
          <a:ext cx="0" cy="0"/>
          <a:chOff x="0" y="0"/>
          <a:chExt cx="0" cy="0"/>
        </a:xfrm>
      </p:grpSpPr>
      <p:sp>
        <p:nvSpPr>
          <p:cNvPr id="311" name="Google Shape;311;p26"/>
          <p:cNvSpPr txBox="1"/>
          <p:nvPr>
            <p:ph type="title"/>
          </p:nvPr>
        </p:nvSpPr>
        <p:spPr>
          <a:xfrm>
            <a:off x="457200" y="198438"/>
            <a:ext cx="76200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4600"/>
              <a:buFont typeface="Cambria"/>
              <a:buNone/>
            </a:pPr>
            <a:r>
              <a:rPr lang="en-CA"/>
              <a:t>Stress &amp; Adaptation</a:t>
            </a:r>
            <a:endParaRPr/>
          </a:p>
        </p:txBody>
      </p:sp>
      <p:sp>
        <p:nvSpPr>
          <p:cNvPr id="312" name="Google Shape;312;p26"/>
          <p:cNvSpPr txBox="1"/>
          <p:nvPr>
            <p:ph idx="1" type="body"/>
          </p:nvPr>
        </p:nvSpPr>
        <p:spPr>
          <a:xfrm>
            <a:off x="457200" y="1624623"/>
            <a:ext cx="7620000" cy="4800600"/>
          </a:xfrm>
          <a:prstGeom prst="rect">
            <a:avLst/>
          </a:prstGeom>
          <a:noFill/>
          <a:ln>
            <a:noFill/>
          </a:ln>
        </p:spPr>
        <p:txBody>
          <a:bodyPr anchorCtr="0" anchor="t" bIns="45700" lIns="91425" spcFirstLastPara="1" rIns="91425" wrap="square" tIns="45700">
            <a:normAutofit lnSpcReduction="20000"/>
          </a:bodyPr>
          <a:lstStyle/>
          <a:p>
            <a:pPr indent="-228600" lvl="0" marL="342900" rtl="0" algn="l">
              <a:spcBef>
                <a:spcPts val="0"/>
              </a:spcBef>
              <a:spcAft>
                <a:spcPts val="0"/>
              </a:spcAft>
              <a:buSzPts val="2400"/>
              <a:buChar char="●"/>
            </a:pPr>
            <a:r>
              <a:rPr lang="en-CA" sz="2400"/>
              <a:t>Humans usually have alternative mechanisms for adapting and have the ability to control many aspects of the environment</a:t>
            </a:r>
            <a:endParaRPr/>
          </a:p>
          <a:p>
            <a:pPr indent="-228600" lvl="0" marL="342900" rtl="0" algn="l">
              <a:spcBef>
                <a:spcPts val="480"/>
              </a:spcBef>
              <a:spcAft>
                <a:spcPts val="0"/>
              </a:spcAft>
              <a:buSzPts val="2400"/>
              <a:buChar char="●"/>
            </a:pPr>
            <a:r>
              <a:rPr lang="en-CA" sz="2400"/>
              <a:t>Many of the bodies physiologic disturbances are controlled by moment by moment feedback mechanisms that limit their application and duration of action</a:t>
            </a:r>
            <a:endParaRPr/>
          </a:p>
          <a:p>
            <a:pPr indent="-228600" lvl="0" marL="342900" rtl="0" algn="l">
              <a:spcBef>
                <a:spcPts val="480"/>
              </a:spcBef>
              <a:spcAft>
                <a:spcPts val="0"/>
              </a:spcAft>
              <a:buSzPts val="2400"/>
              <a:buChar char="●"/>
            </a:pPr>
            <a:r>
              <a:rPr lang="en-CA" sz="2400"/>
              <a:t>Systems that control physiologic responses are specific, where as psychological disturbances are not regulated with same degree of specificity and feedback control</a:t>
            </a:r>
            <a:endParaRPr sz="2400"/>
          </a:p>
          <a:p>
            <a:pPr indent="-228600" lvl="0" marL="342900" rtl="0" algn="l">
              <a:spcBef>
                <a:spcPts val="480"/>
              </a:spcBef>
              <a:spcAft>
                <a:spcPts val="1200"/>
              </a:spcAft>
              <a:buSzPts val="2400"/>
              <a:buChar char="●"/>
            </a:pPr>
            <a:r>
              <a:rPr lang="en-CA" sz="2400" u="sng">
                <a:solidFill>
                  <a:schemeClr val="hlink"/>
                </a:solidFill>
                <a:hlinkClick r:id="rId3"/>
              </a:rPr>
              <a:t>General Adaptation Syndrome HPA Axis</a:t>
            </a:r>
            <a:endParaRPr sz="24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312">
                                            <p:txEl>
                                              <p:pRg end="0" st="0"/>
                                            </p:txEl>
                                          </p:spTgt>
                                        </p:tgtEl>
                                        <p:attrNameLst>
                                          <p:attrName>style.visibility</p:attrName>
                                        </p:attrNameLst>
                                      </p:cBhvr>
                                      <p:to>
                                        <p:strVal val="visible"/>
                                      </p:to>
                                    </p:set>
                                    <p:animEffect filter="fade" transition="in">
                                      <p:cBhvr>
                                        <p:cTn dur="500"/>
                                        <p:tgtEl>
                                          <p:spTgt spid="312">
                                            <p:txEl>
                                              <p:pRg end="0" st="0"/>
                                            </p:txEl>
                                          </p:spTgt>
                                        </p:tgtEl>
                                      </p:cBhvr>
                                    </p:animEffect>
                                  </p:childTnLst>
                                </p:cTn>
                              </p:par>
                              <p:par>
                                <p:cTn fill="hold" nodeType="withEffect" presetClass="entr" presetID="10" presetSubtype="0">
                                  <p:stCondLst>
                                    <p:cond delay="0"/>
                                  </p:stCondLst>
                                  <p:childTnLst>
                                    <p:set>
                                      <p:cBhvr>
                                        <p:cTn dur="1" fill="hold">
                                          <p:stCondLst>
                                            <p:cond delay="0"/>
                                          </p:stCondLst>
                                        </p:cTn>
                                        <p:tgtEl>
                                          <p:spTgt spid="312">
                                            <p:txEl>
                                              <p:pRg end="1" st="1"/>
                                            </p:txEl>
                                          </p:spTgt>
                                        </p:tgtEl>
                                        <p:attrNameLst>
                                          <p:attrName>style.visibility</p:attrName>
                                        </p:attrNameLst>
                                      </p:cBhvr>
                                      <p:to>
                                        <p:strVal val="visible"/>
                                      </p:to>
                                    </p:set>
                                    <p:animEffect filter="fade" transition="in">
                                      <p:cBhvr>
                                        <p:cTn dur="500"/>
                                        <p:tgtEl>
                                          <p:spTgt spid="312">
                                            <p:txEl>
                                              <p:pRg end="1" st="1"/>
                                            </p:txEl>
                                          </p:spTgt>
                                        </p:tgtEl>
                                      </p:cBhvr>
                                    </p:animEffect>
                                  </p:childTnLst>
                                </p:cTn>
                              </p:par>
                              <p:par>
                                <p:cTn fill="hold" nodeType="withEffect" presetClass="entr" presetID="10" presetSubtype="0">
                                  <p:stCondLst>
                                    <p:cond delay="0"/>
                                  </p:stCondLst>
                                  <p:childTnLst>
                                    <p:set>
                                      <p:cBhvr>
                                        <p:cTn dur="1" fill="hold">
                                          <p:stCondLst>
                                            <p:cond delay="0"/>
                                          </p:stCondLst>
                                        </p:cTn>
                                        <p:tgtEl>
                                          <p:spTgt spid="312">
                                            <p:txEl>
                                              <p:pRg end="2" st="2"/>
                                            </p:txEl>
                                          </p:spTgt>
                                        </p:tgtEl>
                                        <p:attrNameLst>
                                          <p:attrName>style.visibility</p:attrName>
                                        </p:attrNameLst>
                                      </p:cBhvr>
                                      <p:to>
                                        <p:strVal val="visible"/>
                                      </p:to>
                                    </p:set>
                                    <p:animEffect filter="fade" transition="in">
                                      <p:cBhvr>
                                        <p:cTn dur="500"/>
                                        <p:tgtEl>
                                          <p:spTgt spid="312">
                                            <p:txEl>
                                              <p:pRg end="2" st="2"/>
                                            </p:txEl>
                                          </p:spTgt>
                                        </p:tgtEl>
                                      </p:cBhvr>
                                    </p:animEffect>
                                  </p:childTnLst>
                                </p:cTn>
                              </p:par>
                              <p:par>
                                <p:cTn fill="hold" nodeType="withEffect" presetClass="entr" presetID="10" presetSubtype="0">
                                  <p:stCondLst>
                                    <p:cond delay="0"/>
                                  </p:stCondLst>
                                  <p:childTnLst>
                                    <p:set>
                                      <p:cBhvr>
                                        <p:cTn dur="1" fill="hold">
                                          <p:stCondLst>
                                            <p:cond delay="0"/>
                                          </p:stCondLst>
                                        </p:cTn>
                                        <p:tgtEl>
                                          <p:spTgt spid="312">
                                            <p:txEl>
                                              <p:pRg end="3" st="3"/>
                                            </p:txEl>
                                          </p:spTgt>
                                        </p:tgtEl>
                                        <p:attrNameLst>
                                          <p:attrName>style.visibility</p:attrName>
                                        </p:attrNameLst>
                                      </p:cBhvr>
                                      <p:to>
                                        <p:strVal val="visible"/>
                                      </p:to>
                                    </p:set>
                                    <p:animEffect filter="fade" transition="in">
                                      <p:cBhvr>
                                        <p:cTn dur="500"/>
                                        <p:tgtEl>
                                          <p:spTgt spid="312">
                                            <p:txEl>
                                              <p:pRg end="3" st="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7" name="Shape 317"/>
        <p:cNvGrpSpPr/>
        <p:nvPr/>
      </p:nvGrpSpPr>
      <p:grpSpPr>
        <a:xfrm>
          <a:off x="0" y="0"/>
          <a:ext cx="0" cy="0"/>
          <a:chOff x="0" y="0"/>
          <a:chExt cx="0" cy="0"/>
        </a:xfrm>
      </p:grpSpPr>
      <p:sp>
        <p:nvSpPr>
          <p:cNvPr id="318" name="Google Shape;318;g2257666f506_0_0"/>
          <p:cNvSpPr txBox="1"/>
          <p:nvPr>
            <p:ph type="title"/>
          </p:nvPr>
        </p:nvSpPr>
        <p:spPr>
          <a:xfrm>
            <a:off x="457200" y="274653"/>
            <a:ext cx="7620000" cy="14667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CA"/>
              <a:t>HPA Axis &amp; General Adaptation Response</a:t>
            </a:r>
            <a:endParaRPr/>
          </a:p>
        </p:txBody>
      </p:sp>
      <p:sp>
        <p:nvSpPr>
          <p:cNvPr id="319" name="Google Shape;319;g2257666f506_0_0"/>
          <p:cNvSpPr txBox="1"/>
          <p:nvPr>
            <p:ph idx="1" type="body"/>
          </p:nvPr>
        </p:nvSpPr>
        <p:spPr>
          <a:xfrm>
            <a:off x="457200" y="1741350"/>
            <a:ext cx="7620000" cy="4659600"/>
          </a:xfrm>
          <a:prstGeom prst="rect">
            <a:avLst/>
          </a:prstGeom>
        </p:spPr>
        <p:txBody>
          <a:bodyPr anchorCtr="0" anchor="t" bIns="45700" lIns="91425" spcFirstLastPara="1" rIns="91425" wrap="square" tIns="45700">
            <a:normAutofit lnSpcReduction="10000"/>
          </a:bodyPr>
          <a:lstStyle/>
          <a:p>
            <a:pPr indent="0" lvl="0" marL="0" rtl="0" algn="l">
              <a:spcBef>
                <a:spcPts val="360"/>
              </a:spcBef>
              <a:spcAft>
                <a:spcPts val="0"/>
              </a:spcAft>
              <a:buNone/>
            </a:pPr>
            <a:r>
              <a:t/>
            </a:r>
            <a:endParaRPr/>
          </a:p>
          <a:p>
            <a:pPr indent="-342900" lvl="0" marL="457200" rtl="0" algn="l">
              <a:spcBef>
                <a:spcPts val="1200"/>
              </a:spcBef>
              <a:spcAft>
                <a:spcPts val="0"/>
              </a:spcAft>
              <a:buSzPts val="1800"/>
              <a:buChar char="●"/>
            </a:pPr>
            <a:r>
              <a:rPr lang="en-CA"/>
              <a:t>Discovered by Dr. Hans Selye</a:t>
            </a:r>
            <a:endParaRPr/>
          </a:p>
          <a:p>
            <a:pPr indent="-342900" lvl="0" marL="457200" rtl="0" algn="l">
              <a:spcBef>
                <a:spcPts val="0"/>
              </a:spcBef>
              <a:spcAft>
                <a:spcPts val="0"/>
              </a:spcAft>
              <a:buSzPts val="1800"/>
              <a:buChar char="●"/>
            </a:pPr>
            <a:r>
              <a:rPr lang="en-CA"/>
              <a:t>Response to a perceived stressor,, physical or mental/emotional,  causes a </a:t>
            </a:r>
            <a:r>
              <a:rPr lang="en-CA"/>
              <a:t>response</a:t>
            </a:r>
            <a:r>
              <a:rPr lang="en-CA"/>
              <a:t> by the </a:t>
            </a:r>
            <a:r>
              <a:rPr b="1" lang="en-CA"/>
              <a:t>HPA Axis:</a:t>
            </a:r>
            <a:endParaRPr b="1"/>
          </a:p>
          <a:p>
            <a:pPr indent="0" lvl="0" marL="457200" rtl="0" algn="l">
              <a:spcBef>
                <a:spcPts val="1200"/>
              </a:spcBef>
              <a:spcAft>
                <a:spcPts val="0"/>
              </a:spcAft>
              <a:buNone/>
            </a:pPr>
            <a:r>
              <a:rPr b="1" lang="en-CA"/>
              <a:t>Hypothalamus -&gt; Pituitary gland -&gt; Adrenal Gland</a:t>
            </a:r>
            <a:endParaRPr b="1"/>
          </a:p>
          <a:p>
            <a:pPr indent="0" lvl="0" marL="457200" rtl="0" algn="l">
              <a:spcBef>
                <a:spcPts val="1200"/>
              </a:spcBef>
              <a:spcAft>
                <a:spcPts val="0"/>
              </a:spcAft>
              <a:buNone/>
            </a:pPr>
            <a:r>
              <a:rPr lang="en-CA"/>
              <a:t>ultimately resulting in the production of more </a:t>
            </a:r>
            <a:r>
              <a:rPr i="1" lang="en-CA"/>
              <a:t>cortisol </a:t>
            </a:r>
            <a:r>
              <a:rPr lang="en-CA"/>
              <a:t>hormone and an increased </a:t>
            </a:r>
            <a:r>
              <a:rPr i="1" lang="en-CA"/>
              <a:t>sympathetic nervous system</a:t>
            </a:r>
            <a:r>
              <a:rPr lang="en-CA"/>
              <a:t> response</a:t>
            </a:r>
            <a:endParaRPr/>
          </a:p>
          <a:p>
            <a:pPr indent="0" lvl="0" marL="457200" rtl="0" algn="l">
              <a:spcBef>
                <a:spcPts val="1200"/>
              </a:spcBef>
              <a:spcAft>
                <a:spcPts val="0"/>
              </a:spcAft>
              <a:buNone/>
            </a:pPr>
            <a:r>
              <a:rPr lang="en-CA"/>
              <a:t>-General </a:t>
            </a:r>
            <a:r>
              <a:rPr lang="en-CA"/>
              <a:t>Adaptation</a:t>
            </a:r>
            <a:r>
              <a:rPr lang="en-CA"/>
              <a:t> Syndrome has 3 phases: alarm, resistance, &amp; exhaustion</a:t>
            </a:r>
            <a:endParaRPr/>
          </a:p>
          <a:p>
            <a:pPr indent="0" lvl="0" marL="457200" rtl="0" algn="l">
              <a:spcBef>
                <a:spcPts val="1200"/>
              </a:spcBef>
              <a:spcAft>
                <a:spcPts val="1200"/>
              </a:spcAft>
              <a:buNone/>
            </a:pPr>
            <a:r>
              <a:rPr lang="en-CA"/>
              <a:t>- If the stressor persists &amp; the General Adaptation response cannot restore homeostasis, that is when the exhaustion phase sets in. Symptoms include: fatigue, burnout, decreased tolerance of stressors &amp; more frequent illness.</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3" name="Shape 323"/>
        <p:cNvGrpSpPr/>
        <p:nvPr/>
      </p:nvGrpSpPr>
      <p:grpSpPr>
        <a:xfrm>
          <a:off x="0" y="0"/>
          <a:ext cx="0" cy="0"/>
          <a:chOff x="0" y="0"/>
          <a:chExt cx="0" cy="0"/>
        </a:xfrm>
      </p:grpSpPr>
      <p:sp>
        <p:nvSpPr>
          <p:cNvPr id="324" name="Google Shape;324;p27"/>
          <p:cNvSpPr txBox="1"/>
          <p:nvPr>
            <p:ph type="title"/>
          </p:nvPr>
        </p:nvSpPr>
        <p:spPr>
          <a:xfrm>
            <a:off x="457200" y="274638"/>
            <a:ext cx="76200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4600"/>
              <a:buFont typeface="Cambria"/>
              <a:buNone/>
            </a:pPr>
            <a:r>
              <a:rPr lang="en-CA"/>
              <a:t>Factors that affect Adaptation</a:t>
            </a:r>
            <a:endParaRPr/>
          </a:p>
        </p:txBody>
      </p:sp>
      <p:sp>
        <p:nvSpPr>
          <p:cNvPr id="325" name="Google Shape;325;p27"/>
          <p:cNvSpPr txBox="1"/>
          <p:nvPr>
            <p:ph idx="1" type="body"/>
          </p:nvPr>
        </p:nvSpPr>
        <p:spPr>
          <a:xfrm>
            <a:off x="457200" y="1600200"/>
            <a:ext cx="7620000" cy="4800600"/>
          </a:xfrm>
          <a:prstGeom prst="rect">
            <a:avLst/>
          </a:prstGeom>
          <a:noFill/>
          <a:ln>
            <a:noFill/>
          </a:ln>
        </p:spPr>
        <p:txBody>
          <a:bodyPr anchorCtr="0" anchor="t" bIns="45700" lIns="91425" spcFirstLastPara="1" rIns="91425" wrap="square" tIns="45700">
            <a:normAutofit fontScale="85000" lnSpcReduction="20000"/>
          </a:bodyPr>
          <a:lstStyle/>
          <a:p>
            <a:pPr indent="-217169" lvl="0" marL="342900" rtl="0" algn="l">
              <a:spcBef>
                <a:spcPts val="0"/>
              </a:spcBef>
              <a:spcAft>
                <a:spcPts val="0"/>
              </a:spcAft>
              <a:buSzPct val="100000"/>
              <a:buChar char="●"/>
            </a:pPr>
            <a:r>
              <a:rPr lang="en-CA" sz="2400"/>
              <a:t>Adaptation implies  and individual has created a new  balance between the stressor and ability to deal with it</a:t>
            </a:r>
            <a:endParaRPr/>
          </a:p>
          <a:p>
            <a:pPr indent="-217169" lvl="0" marL="342900" rtl="0" algn="l">
              <a:spcBef>
                <a:spcPts val="444"/>
              </a:spcBef>
              <a:spcAft>
                <a:spcPts val="0"/>
              </a:spcAft>
              <a:buSzPct val="100000"/>
              <a:buChar char="●"/>
            </a:pPr>
            <a:r>
              <a:rPr lang="en-CA" sz="2400"/>
              <a:t>How we cope with stressful events depends on how we perceive and interpret the event</a:t>
            </a:r>
            <a:endParaRPr/>
          </a:p>
          <a:p>
            <a:pPr indent="-217169" lvl="0" marL="342900" rtl="0" algn="l">
              <a:spcBef>
                <a:spcPts val="444"/>
              </a:spcBef>
              <a:spcAft>
                <a:spcPts val="0"/>
              </a:spcAft>
              <a:buSzPct val="100000"/>
              <a:buChar char="●"/>
            </a:pPr>
            <a:r>
              <a:rPr lang="en-CA" sz="2400"/>
              <a:t>Factors  that affect our ability to adapt include</a:t>
            </a:r>
            <a:endParaRPr/>
          </a:p>
          <a:p>
            <a:pPr indent="-219075" lvl="1" marL="640080" rtl="0" algn="l">
              <a:spcBef>
                <a:spcPts val="370"/>
              </a:spcBef>
              <a:spcAft>
                <a:spcPts val="0"/>
              </a:spcAft>
              <a:buSzPct val="142857"/>
              <a:buChar char="○"/>
            </a:pPr>
            <a:r>
              <a:rPr b="1" lang="en-CA"/>
              <a:t>Physiologic and Anatomic Reserve</a:t>
            </a:r>
            <a:endParaRPr b="1"/>
          </a:p>
          <a:p>
            <a:pPr indent="-219075" lvl="1" marL="640080" rtl="0" algn="l">
              <a:spcBef>
                <a:spcPts val="370"/>
              </a:spcBef>
              <a:spcAft>
                <a:spcPts val="0"/>
              </a:spcAft>
              <a:buSzPct val="142857"/>
              <a:buChar char="○"/>
            </a:pPr>
            <a:r>
              <a:rPr b="1" lang="en-CA"/>
              <a:t>Time</a:t>
            </a:r>
            <a:endParaRPr b="1"/>
          </a:p>
          <a:p>
            <a:pPr indent="-219075" lvl="1" marL="640080" rtl="0" algn="l">
              <a:spcBef>
                <a:spcPts val="370"/>
              </a:spcBef>
              <a:spcAft>
                <a:spcPts val="0"/>
              </a:spcAft>
              <a:buSzPct val="142857"/>
              <a:buChar char="○"/>
            </a:pPr>
            <a:r>
              <a:rPr b="1" lang="en-CA"/>
              <a:t>Genetics</a:t>
            </a:r>
            <a:endParaRPr b="1"/>
          </a:p>
          <a:p>
            <a:pPr indent="-219075" lvl="1" marL="640080" rtl="0" algn="l">
              <a:spcBef>
                <a:spcPts val="370"/>
              </a:spcBef>
              <a:spcAft>
                <a:spcPts val="0"/>
              </a:spcAft>
              <a:buSzPct val="142857"/>
              <a:buChar char="○"/>
            </a:pPr>
            <a:r>
              <a:rPr b="1" lang="en-CA"/>
              <a:t>Age</a:t>
            </a:r>
            <a:endParaRPr b="1"/>
          </a:p>
          <a:p>
            <a:pPr indent="-219075" lvl="1" marL="640080" rtl="0" algn="l">
              <a:spcBef>
                <a:spcPts val="370"/>
              </a:spcBef>
              <a:spcAft>
                <a:spcPts val="0"/>
              </a:spcAft>
              <a:buSzPct val="142857"/>
              <a:buChar char="○"/>
            </a:pPr>
            <a:r>
              <a:rPr b="1" lang="en-CA"/>
              <a:t>Gender</a:t>
            </a:r>
            <a:endParaRPr b="1"/>
          </a:p>
          <a:p>
            <a:pPr indent="-219075" lvl="1" marL="640080" rtl="0" algn="l">
              <a:spcBef>
                <a:spcPts val="370"/>
              </a:spcBef>
              <a:spcAft>
                <a:spcPts val="0"/>
              </a:spcAft>
              <a:buSzPct val="142857"/>
              <a:buChar char="○"/>
            </a:pPr>
            <a:r>
              <a:rPr b="1" lang="en-CA"/>
              <a:t>Health Status</a:t>
            </a:r>
            <a:endParaRPr b="1"/>
          </a:p>
          <a:p>
            <a:pPr indent="-219075" lvl="1" marL="640080" rtl="0" algn="l">
              <a:spcBef>
                <a:spcPts val="370"/>
              </a:spcBef>
              <a:spcAft>
                <a:spcPts val="0"/>
              </a:spcAft>
              <a:buSzPct val="142857"/>
              <a:buChar char="○"/>
            </a:pPr>
            <a:r>
              <a:rPr b="1" lang="en-CA"/>
              <a:t>Nutrition</a:t>
            </a:r>
            <a:endParaRPr b="1"/>
          </a:p>
          <a:p>
            <a:pPr indent="-219075" lvl="1" marL="640080" rtl="0" algn="l">
              <a:spcBef>
                <a:spcPts val="370"/>
              </a:spcBef>
              <a:spcAft>
                <a:spcPts val="0"/>
              </a:spcAft>
              <a:buSzPct val="142857"/>
              <a:buChar char="○"/>
            </a:pPr>
            <a:r>
              <a:rPr b="1" lang="en-CA"/>
              <a:t>Sleep-wake cycles</a:t>
            </a:r>
            <a:endParaRPr b="1"/>
          </a:p>
          <a:p>
            <a:pPr indent="-219075" lvl="1" marL="640080" rtl="0" algn="l">
              <a:spcBef>
                <a:spcPts val="370"/>
              </a:spcBef>
              <a:spcAft>
                <a:spcPts val="0"/>
              </a:spcAft>
              <a:buSzPct val="142857"/>
              <a:buChar char="○"/>
            </a:pPr>
            <a:r>
              <a:rPr b="1" lang="en-CA"/>
              <a:t>Resilience</a:t>
            </a:r>
            <a:endParaRPr b="1"/>
          </a:p>
          <a:p>
            <a:pPr indent="-219075" lvl="1" marL="640080" rtl="0" algn="l">
              <a:spcBef>
                <a:spcPts val="370"/>
              </a:spcBef>
              <a:spcAft>
                <a:spcPts val="1200"/>
              </a:spcAft>
              <a:buSzPct val="142857"/>
              <a:buChar char="○"/>
            </a:pPr>
            <a:r>
              <a:rPr b="1" lang="en-CA"/>
              <a:t>Psychosocial Factors</a:t>
            </a:r>
            <a:endParaRPr b="1"/>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9" name="Shape 329"/>
        <p:cNvGrpSpPr/>
        <p:nvPr/>
      </p:nvGrpSpPr>
      <p:grpSpPr>
        <a:xfrm>
          <a:off x="0" y="0"/>
          <a:ext cx="0" cy="0"/>
          <a:chOff x="0" y="0"/>
          <a:chExt cx="0" cy="0"/>
        </a:xfrm>
      </p:grpSpPr>
      <p:sp>
        <p:nvSpPr>
          <p:cNvPr id="330" name="Google Shape;330;p28"/>
          <p:cNvSpPr txBox="1"/>
          <p:nvPr>
            <p:ph type="title"/>
          </p:nvPr>
        </p:nvSpPr>
        <p:spPr>
          <a:xfrm>
            <a:off x="457200" y="274638"/>
            <a:ext cx="76200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4600"/>
              <a:buFont typeface="Cambria"/>
              <a:buNone/>
            </a:pPr>
            <a:r>
              <a:rPr lang="en-CA"/>
              <a:t>Physiologic &amp; Anatomic Reserve</a:t>
            </a:r>
            <a:endParaRPr/>
          </a:p>
        </p:txBody>
      </p:sp>
      <p:sp>
        <p:nvSpPr>
          <p:cNvPr id="331" name="Google Shape;331;p28"/>
          <p:cNvSpPr txBox="1"/>
          <p:nvPr>
            <p:ph idx="1" type="body"/>
          </p:nvPr>
        </p:nvSpPr>
        <p:spPr>
          <a:xfrm>
            <a:off x="457200" y="1536192"/>
            <a:ext cx="3657600" cy="4590288"/>
          </a:xfrm>
          <a:prstGeom prst="rect">
            <a:avLst/>
          </a:prstGeom>
          <a:noFill/>
          <a:ln>
            <a:noFill/>
          </a:ln>
        </p:spPr>
        <p:txBody>
          <a:bodyPr anchorCtr="0" anchor="t" bIns="45700" lIns="91425" spcFirstLastPara="1" rIns="91425" wrap="square" tIns="45700">
            <a:normAutofit fontScale="92500" lnSpcReduction="10000"/>
          </a:bodyPr>
          <a:lstStyle/>
          <a:p>
            <a:pPr indent="-215265" lvl="0" marL="342900" rtl="0" algn="l">
              <a:spcBef>
                <a:spcPts val="0"/>
              </a:spcBef>
              <a:spcAft>
                <a:spcPts val="0"/>
              </a:spcAft>
              <a:buSzPct val="100000"/>
              <a:buChar char="●"/>
            </a:pPr>
            <a:r>
              <a:rPr lang="en-CA"/>
              <a:t>The ability of body systems to increase their function given the need to adapt is Physiologic Reserve</a:t>
            </a:r>
            <a:endParaRPr/>
          </a:p>
          <a:p>
            <a:pPr indent="-215265" lvl="0" marL="342900" rtl="0" algn="l">
              <a:spcBef>
                <a:spcPts val="560"/>
              </a:spcBef>
              <a:spcAft>
                <a:spcPts val="1200"/>
              </a:spcAft>
              <a:buSzPct val="100000"/>
              <a:buChar char="●"/>
            </a:pPr>
            <a:r>
              <a:rPr lang="en-CA"/>
              <a:t>Many body organs are paired which provide an anatomic reserve (kidneys)</a:t>
            </a:r>
            <a:endParaRPr/>
          </a:p>
        </p:txBody>
      </p:sp>
      <p:pic>
        <p:nvPicPr>
          <p:cNvPr descr="C:\Users\student31\AppData\Local\Microsoft\Windows\INetCache\IE\PQ83KMHV\foto-podista[1].jpg" id="332" name="Google Shape;332;p28"/>
          <p:cNvPicPr preferRelativeResize="0"/>
          <p:nvPr>
            <p:ph idx="2" type="body"/>
          </p:nvPr>
        </p:nvPicPr>
        <p:blipFill rotWithShape="1">
          <a:blip r:embed="rId3">
            <a:alphaModFix/>
          </a:blip>
          <a:srcRect b="0" l="0" r="0" t="0"/>
          <a:stretch/>
        </p:blipFill>
        <p:spPr>
          <a:xfrm>
            <a:off x="4572000" y="1340768"/>
            <a:ext cx="2948508" cy="4176464"/>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6" name="Shape 336"/>
        <p:cNvGrpSpPr/>
        <p:nvPr/>
      </p:nvGrpSpPr>
      <p:grpSpPr>
        <a:xfrm>
          <a:off x="0" y="0"/>
          <a:ext cx="0" cy="0"/>
          <a:chOff x="0" y="0"/>
          <a:chExt cx="0" cy="0"/>
        </a:xfrm>
      </p:grpSpPr>
      <p:sp>
        <p:nvSpPr>
          <p:cNvPr id="337" name="Google Shape;337;p29"/>
          <p:cNvSpPr txBox="1"/>
          <p:nvPr>
            <p:ph type="title"/>
          </p:nvPr>
        </p:nvSpPr>
        <p:spPr>
          <a:xfrm>
            <a:off x="457200" y="274638"/>
            <a:ext cx="76200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4600"/>
              <a:buFont typeface="Cambria"/>
              <a:buNone/>
            </a:pPr>
            <a:r>
              <a:rPr lang="en-CA"/>
              <a:t>Time</a:t>
            </a:r>
            <a:endParaRPr/>
          </a:p>
        </p:txBody>
      </p:sp>
      <p:sp>
        <p:nvSpPr>
          <p:cNvPr id="338" name="Google Shape;338;p29"/>
          <p:cNvSpPr txBox="1"/>
          <p:nvPr>
            <p:ph idx="1" type="body"/>
          </p:nvPr>
        </p:nvSpPr>
        <p:spPr>
          <a:xfrm>
            <a:off x="457200" y="1536192"/>
            <a:ext cx="3657600" cy="4590288"/>
          </a:xfrm>
          <a:prstGeom prst="rect">
            <a:avLst/>
          </a:prstGeom>
          <a:noFill/>
          <a:ln>
            <a:noFill/>
          </a:ln>
        </p:spPr>
        <p:txBody>
          <a:bodyPr anchorCtr="0" anchor="t" bIns="45700" lIns="91425" spcFirstLastPara="1" rIns="91425" wrap="square" tIns="45700">
            <a:normAutofit fontScale="85000" lnSpcReduction="20000"/>
          </a:bodyPr>
          <a:lstStyle/>
          <a:p>
            <a:pPr indent="-215264" lvl="0" marL="342900" rtl="0" algn="l">
              <a:spcBef>
                <a:spcPts val="0"/>
              </a:spcBef>
              <a:spcAft>
                <a:spcPts val="0"/>
              </a:spcAft>
              <a:buSzPct val="100000"/>
              <a:buChar char="●"/>
            </a:pPr>
            <a:r>
              <a:rPr lang="en-CA"/>
              <a:t>Adaptation is most efficient  when changes occur gradually rather than quickly</a:t>
            </a:r>
            <a:endParaRPr/>
          </a:p>
          <a:p>
            <a:pPr indent="-215264" lvl="0" marL="342900" rtl="0" algn="l">
              <a:spcBef>
                <a:spcPts val="518"/>
              </a:spcBef>
              <a:spcAft>
                <a:spcPts val="1200"/>
              </a:spcAft>
              <a:buSzPct val="100000"/>
              <a:buChar char="●"/>
            </a:pPr>
            <a:r>
              <a:rPr lang="en-CA"/>
              <a:t>Ex – losing blood over a week with a GI bleed will likely not manifest signs of shock, where as happening suddenly it would</a:t>
            </a:r>
            <a:endParaRPr/>
          </a:p>
        </p:txBody>
      </p:sp>
      <p:pic>
        <p:nvPicPr>
          <p:cNvPr descr="C:\Users\student31\AppData\Local\Microsoft\Windows\INetCache\IE\AW9Y207L\Red_clock[1].png" id="339" name="Google Shape;339;p29"/>
          <p:cNvPicPr preferRelativeResize="0"/>
          <p:nvPr>
            <p:ph idx="2" type="body"/>
          </p:nvPr>
        </p:nvPicPr>
        <p:blipFill rotWithShape="1">
          <a:blip r:embed="rId3">
            <a:alphaModFix/>
          </a:blip>
          <a:srcRect b="0" l="0" r="0" t="0"/>
          <a:stretch/>
        </p:blipFill>
        <p:spPr>
          <a:xfrm>
            <a:off x="4551533" y="2134564"/>
            <a:ext cx="3393734" cy="3393734"/>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3" name="Shape 343"/>
        <p:cNvGrpSpPr/>
        <p:nvPr/>
      </p:nvGrpSpPr>
      <p:grpSpPr>
        <a:xfrm>
          <a:off x="0" y="0"/>
          <a:ext cx="0" cy="0"/>
          <a:chOff x="0" y="0"/>
          <a:chExt cx="0" cy="0"/>
        </a:xfrm>
      </p:grpSpPr>
      <p:sp>
        <p:nvSpPr>
          <p:cNvPr id="344" name="Google Shape;344;p30"/>
          <p:cNvSpPr txBox="1"/>
          <p:nvPr>
            <p:ph type="title"/>
          </p:nvPr>
        </p:nvSpPr>
        <p:spPr>
          <a:xfrm>
            <a:off x="457200" y="274638"/>
            <a:ext cx="76200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4600"/>
              <a:buFont typeface="Cambria"/>
              <a:buNone/>
            </a:pPr>
            <a:r>
              <a:rPr lang="en-CA"/>
              <a:t>Genetics</a:t>
            </a:r>
            <a:endParaRPr/>
          </a:p>
        </p:txBody>
      </p:sp>
      <p:sp>
        <p:nvSpPr>
          <p:cNvPr id="345" name="Google Shape;345;p30"/>
          <p:cNvSpPr txBox="1"/>
          <p:nvPr>
            <p:ph idx="1" type="body"/>
          </p:nvPr>
        </p:nvSpPr>
        <p:spPr>
          <a:xfrm>
            <a:off x="457200" y="1536192"/>
            <a:ext cx="3657600" cy="4590288"/>
          </a:xfrm>
          <a:prstGeom prst="rect">
            <a:avLst/>
          </a:prstGeom>
          <a:noFill/>
          <a:ln>
            <a:noFill/>
          </a:ln>
        </p:spPr>
        <p:txBody>
          <a:bodyPr anchorCtr="0" anchor="t" bIns="45700" lIns="91425" spcFirstLastPara="1" rIns="91425" wrap="square" tIns="45700">
            <a:normAutofit fontScale="92500" lnSpcReduction="20000"/>
          </a:bodyPr>
          <a:lstStyle/>
          <a:p>
            <a:pPr indent="-215265" lvl="0" marL="342900" rtl="0" algn="l">
              <a:spcBef>
                <a:spcPts val="0"/>
              </a:spcBef>
              <a:spcAft>
                <a:spcPts val="0"/>
              </a:spcAft>
              <a:buSzPct val="100000"/>
              <a:buChar char="●"/>
            </a:pPr>
            <a:r>
              <a:rPr lang="en-CA"/>
              <a:t>Adaptation is further affected by availability of adaptive responses and flexibility to select the appropriate one</a:t>
            </a:r>
            <a:endParaRPr/>
          </a:p>
          <a:p>
            <a:pPr indent="-215265" lvl="0" marL="342900" rtl="0" algn="l">
              <a:spcBef>
                <a:spcPts val="560"/>
              </a:spcBef>
              <a:spcAft>
                <a:spcPts val="1200"/>
              </a:spcAft>
              <a:buSzPct val="100000"/>
              <a:buChar char="●"/>
            </a:pPr>
            <a:r>
              <a:rPr lang="en-CA"/>
              <a:t>Genetics can ensure that systems for adaptation function adequately </a:t>
            </a:r>
            <a:endParaRPr/>
          </a:p>
        </p:txBody>
      </p:sp>
      <p:pic>
        <p:nvPicPr>
          <p:cNvPr descr="C:\Users\student31\AppData\Local\Microsoft\Windows\INetCache\IE\AW9Y207L\fsea-genetics1[1].jpg" id="346" name="Google Shape;346;p30"/>
          <p:cNvPicPr preferRelativeResize="0"/>
          <p:nvPr>
            <p:ph idx="2" type="body"/>
          </p:nvPr>
        </p:nvPicPr>
        <p:blipFill rotWithShape="1">
          <a:blip r:embed="rId3">
            <a:alphaModFix/>
          </a:blip>
          <a:srcRect b="0" l="0" r="0" t="0"/>
          <a:stretch/>
        </p:blipFill>
        <p:spPr>
          <a:xfrm>
            <a:off x="4710112" y="2293144"/>
            <a:ext cx="3076575" cy="3076575"/>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0" name="Shape 350"/>
        <p:cNvGrpSpPr/>
        <p:nvPr/>
      </p:nvGrpSpPr>
      <p:grpSpPr>
        <a:xfrm>
          <a:off x="0" y="0"/>
          <a:ext cx="0" cy="0"/>
          <a:chOff x="0" y="0"/>
          <a:chExt cx="0" cy="0"/>
        </a:xfrm>
      </p:grpSpPr>
      <p:sp>
        <p:nvSpPr>
          <p:cNvPr id="351" name="Google Shape;351;p31"/>
          <p:cNvSpPr txBox="1"/>
          <p:nvPr>
            <p:ph type="title"/>
          </p:nvPr>
        </p:nvSpPr>
        <p:spPr>
          <a:xfrm>
            <a:off x="457200" y="274638"/>
            <a:ext cx="76200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4600"/>
              <a:buFont typeface="Cambria"/>
              <a:buNone/>
            </a:pPr>
            <a:r>
              <a:rPr lang="en-CA"/>
              <a:t>Age</a:t>
            </a:r>
            <a:endParaRPr/>
          </a:p>
        </p:txBody>
      </p:sp>
      <p:sp>
        <p:nvSpPr>
          <p:cNvPr id="352" name="Google Shape;352;p31"/>
          <p:cNvSpPr txBox="1"/>
          <p:nvPr>
            <p:ph idx="1" type="body"/>
          </p:nvPr>
        </p:nvSpPr>
        <p:spPr>
          <a:xfrm>
            <a:off x="457200" y="1536192"/>
            <a:ext cx="3657600" cy="4590288"/>
          </a:xfrm>
          <a:prstGeom prst="rect">
            <a:avLst/>
          </a:prstGeom>
          <a:noFill/>
          <a:ln>
            <a:noFill/>
          </a:ln>
        </p:spPr>
        <p:txBody>
          <a:bodyPr anchorCtr="0" anchor="t" bIns="45700" lIns="91425" spcFirstLastPara="1" rIns="91425" wrap="square" tIns="45700">
            <a:normAutofit lnSpcReduction="20000"/>
          </a:bodyPr>
          <a:lstStyle/>
          <a:p>
            <a:pPr indent="-228600" lvl="0" marL="342900" rtl="0" algn="l">
              <a:spcBef>
                <a:spcPts val="0"/>
              </a:spcBef>
              <a:spcAft>
                <a:spcPts val="0"/>
              </a:spcAft>
              <a:buSzPts val="2800"/>
              <a:buChar char="●"/>
            </a:pPr>
            <a:r>
              <a:rPr lang="en-CA"/>
              <a:t>Capacity to adapt is decreased at extremes of age</a:t>
            </a:r>
            <a:endParaRPr/>
          </a:p>
          <a:p>
            <a:pPr indent="-228600" lvl="0" marL="342900" rtl="0" algn="l">
              <a:spcBef>
                <a:spcPts val="560"/>
              </a:spcBef>
              <a:spcAft>
                <a:spcPts val="0"/>
              </a:spcAft>
              <a:buSzPts val="2800"/>
              <a:buChar char="●"/>
            </a:pPr>
            <a:r>
              <a:rPr lang="en-CA"/>
              <a:t>Ability in infants is impaired by immaturity of body etc.</a:t>
            </a:r>
            <a:endParaRPr/>
          </a:p>
          <a:p>
            <a:pPr indent="-228600" lvl="0" marL="342900" rtl="0" algn="l">
              <a:spcBef>
                <a:spcPts val="560"/>
              </a:spcBef>
              <a:spcAft>
                <a:spcPts val="1200"/>
              </a:spcAft>
              <a:buSzPts val="2800"/>
              <a:buChar char="●"/>
            </a:pPr>
            <a:r>
              <a:rPr lang="en-CA"/>
              <a:t>Ability in elders due to decline in functional reserve</a:t>
            </a:r>
            <a:endParaRPr/>
          </a:p>
        </p:txBody>
      </p:sp>
      <p:pic>
        <p:nvPicPr>
          <p:cNvPr descr="C:\Users\student31\AppData\Local\Microsoft\Windows\INetCache\IE\PQ83KMHV\Life-stages[1].jpg" id="353" name="Google Shape;353;p31"/>
          <p:cNvPicPr preferRelativeResize="0"/>
          <p:nvPr>
            <p:ph idx="2" type="body"/>
          </p:nvPr>
        </p:nvPicPr>
        <p:blipFill rotWithShape="1">
          <a:blip r:embed="rId3">
            <a:alphaModFix/>
          </a:blip>
          <a:srcRect b="0" l="0" r="0" t="0"/>
          <a:stretch/>
        </p:blipFill>
        <p:spPr>
          <a:xfrm>
            <a:off x="4419600" y="2552821"/>
            <a:ext cx="3657600" cy="2557220"/>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7" name="Shape 357"/>
        <p:cNvGrpSpPr/>
        <p:nvPr/>
      </p:nvGrpSpPr>
      <p:grpSpPr>
        <a:xfrm>
          <a:off x="0" y="0"/>
          <a:ext cx="0" cy="0"/>
          <a:chOff x="0" y="0"/>
          <a:chExt cx="0" cy="0"/>
        </a:xfrm>
      </p:grpSpPr>
      <p:sp>
        <p:nvSpPr>
          <p:cNvPr id="358" name="Google Shape;358;p32"/>
          <p:cNvSpPr txBox="1"/>
          <p:nvPr>
            <p:ph type="title"/>
          </p:nvPr>
        </p:nvSpPr>
        <p:spPr>
          <a:xfrm>
            <a:off x="457200" y="274638"/>
            <a:ext cx="76200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4600"/>
              <a:buFont typeface="Cambria"/>
              <a:buNone/>
            </a:pPr>
            <a:r>
              <a:rPr lang="en-CA"/>
              <a:t>Gender</a:t>
            </a:r>
            <a:endParaRPr/>
          </a:p>
        </p:txBody>
      </p:sp>
      <p:sp>
        <p:nvSpPr>
          <p:cNvPr id="359" name="Google Shape;359;p32"/>
          <p:cNvSpPr txBox="1"/>
          <p:nvPr>
            <p:ph idx="1" type="body"/>
          </p:nvPr>
        </p:nvSpPr>
        <p:spPr>
          <a:xfrm>
            <a:off x="457200" y="1536192"/>
            <a:ext cx="3657600" cy="4590288"/>
          </a:xfrm>
          <a:prstGeom prst="rect">
            <a:avLst/>
          </a:prstGeom>
          <a:noFill/>
          <a:ln>
            <a:noFill/>
          </a:ln>
        </p:spPr>
        <p:txBody>
          <a:bodyPr anchorCtr="0" anchor="t" bIns="45700" lIns="91425" spcFirstLastPara="1" rIns="91425" wrap="square" tIns="45700">
            <a:normAutofit fontScale="77500" lnSpcReduction="10000"/>
          </a:bodyPr>
          <a:lstStyle/>
          <a:p>
            <a:pPr indent="-201930" lvl="0" marL="342900" rtl="0" algn="l">
              <a:spcBef>
                <a:spcPts val="0"/>
              </a:spcBef>
              <a:spcAft>
                <a:spcPts val="0"/>
              </a:spcAft>
              <a:buSzPct val="100000"/>
              <a:buChar char="●"/>
            </a:pPr>
            <a:r>
              <a:rPr lang="en-CA"/>
              <a:t>Premenopausal women tend to have a lower activation of their sympathetic nervous system than men in response to stressors</a:t>
            </a:r>
            <a:endParaRPr/>
          </a:p>
          <a:p>
            <a:pPr indent="-201930" lvl="0" marL="342900" rtl="0" algn="l">
              <a:spcBef>
                <a:spcPts val="518"/>
              </a:spcBef>
              <a:spcAft>
                <a:spcPts val="1200"/>
              </a:spcAft>
              <a:buSzPct val="100000"/>
              <a:buChar char="●"/>
            </a:pPr>
            <a:r>
              <a:rPr lang="en-CA"/>
              <a:t>This may account for differences in susceptibilities to diseases which the stress response plays a causal role</a:t>
            </a:r>
            <a:endParaRPr/>
          </a:p>
        </p:txBody>
      </p:sp>
      <p:pic>
        <p:nvPicPr>
          <p:cNvPr descr="C:\Users\student31\AppData\Local\Microsoft\Windows\INetCache\IE\DLQJM873\le-genre-des-noms-communs-grammaire-bdf-19[1].jpg" id="360" name="Google Shape;360;p32"/>
          <p:cNvPicPr preferRelativeResize="0"/>
          <p:nvPr>
            <p:ph idx="2" type="body"/>
          </p:nvPr>
        </p:nvPicPr>
        <p:blipFill rotWithShape="1">
          <a:blip r:embed="rId3">
            <a:alphaModFix/>
          </a:blip>
          <a:srcRect b="0" l="0" r="0" t="0"/>
          <a:stretch/>
        </p:blipFill>
        <p:spPr>
          <a:xfrm>
            <a:off x="4419600" y="2459831"/>
            <a:ext cx="3657600" cy="2743200"/>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4" name="Shape 364"/>
        <p:cNvGrpSpPr/>
        <p:nvPr/>
      </p:nvGrpSpPr>
      <p:grpSpPr>
        <a:xfrm>
          <a:off x="0" y="0"/>
          <a:ext cx="0" cy="0"/>
          <a:chOff x="0" y="0"/>
          <a:chExt cx="0" cy="0"/>
        </a:xfrm>
      </p:grpSpPr>
      <p:sp>
        <p:nvSpPr>
          <p:cNvPr id="365" name="Google Shape;365;p33"/>
          <p:cNvSpPr txBox="1"/>
          <p:nvPr>
            <p:ph type="title"/>
          </p:nvPr>
        </p:nvSpPr>
        <p:spPr>
          <a:xfrm>
            <a:off x="457200" y="274638"/>
            <a:ext cx="76200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4600"/>
              <a:buFont typeface="Cambria"/>
              <a:buNone/>
            </a:pPr>
            <a:r>
              <a:rPr lang="en-CA"/>
              <a:t>Health Status</a:t>
            </a:r>
            <a:endParaRPr/>
          </a:p>
        </p:txBody>
      </p:sp>
      <p:sp>
        <p:nvSpPr>
          <p:cNvPr id="366" name="Google Shape;366;p33"/>
          <p:cNvSpPr txBox="1"/>
          <p:nvPr>
            <p:ph idx="1" type="body"/>
          </p:nvPr>
        </p:nvSpPr>
        <p:spPr>
          <a:xfrm>
            <a:off x="457200" y="1536192"/>
            <a:ext cx="3657600" cy="4590288"/>
          </a:xfrm>
          <a:prstGeom prst="rect">
            <a:avLst/>
          </a:prstGeom>
          <a:noFill/>
          <a:ln>
            <a:noFill/>
          </a:ln>
        </p:spPr>
        <p:txBody>
          <a:bodyPr anchorCtr="0" anchor="t" bIns="45700" lIns="91425" spcFirstLastPara="1" rIns="91425" wrap="square" tIns="45700">
            <a:normAutofit fontScale="85000"/>
          </a:bodyPr>
          <a:lstStyle/>
          <a:p>
            <a:pPr indent="-201930" lvl="0" marL="342900" rtl="0" algn="l">
              <a:spcBef>
                <a:spcPts val="0"/>
              </a:spcBef>
              <a:spcAft>
                <a:spcPts val="0"/>
              </a:spcAft>
              <a:buSzPct val="100000"/>
              <a:buChar char="●"/>
            </a:pPr>
            <a:r>
              <a:rPr lang="en-CA"/>
              <a:t>Strong Determinant of the ability to adapt</a:t>
            </a:r>
            <a:endParaRPr/>
          </a:p>
          <a:p>
            <a:pPr indent="-201930" lvl="0" marL="342900" rtl="0" algn="l">
              <a:spcBef>
                <a:spcPts val="560"/>
              </a:spcBef>
              <a:spcAft>
                <a:spcPts val="0"/>
              </a:spcAft>
              <a:buSzPct val="100000"/>
              <a:buChar char="●"/>
            </a:pPr>
            <a:r>
              <a:rPr lang="en-CA"/>
              <a:t>Has an effect on physiologic and anatomical reserves</a:t>
            </a:r>
            <a:endParaRPr/>
          </a:p>
          <a:p>
            <a:pPr indent="-201930" lvl="0" marL="342900" rtl="0" algn="l">
              <a:spcBef>
                <a:spcPts val="560"/>
              </a:spcBef>
              <a:spcAft>
                <a:spcPts val="1200"/>
              </a:spcAft>
              <a:buSzPct val="100000"/>
              <a:buChar char="●"/>
            </a:pPr>
            <a:r>
              <a:rPr lang="en-CA"/>
              <a:t>Ex – heart disease less able to deal with stresses that require cardiovascular responses</a:t>
            </a:r>
            <a:endParaRPr/>
          </a:p>
        </p:txBody>
      </p:sp>
      <p:pic>
        <p:nvPicPr>
          <p:cNvPr descr="C:\Users\student31\AppData\Local\Microsoft\Windows\INetCache\IE\W2W6AVNU\health-map[1].jpg" id="367" name="Google Shape;367;p33"/>
          <p:cNvPicPr preferRelativeResize="0"/>
          <p:nvPr>
            <p:ph idx="2" type="body"/>
          </p:nvPr>
        </p:nvPicPr>
        <p:blipFill rotWithShape="1">
          <a:blip r:embed="rId3">
            <a:alphaModFix/>
          </a:blip>
          <a:srcRect b="0" l="0" r="0" t="0"/>
          <a:stretch/>
        </p:blipFill>
        <p:spPr>
          <a:xfrm>
            <a:off x="4355976" y="1412776"/>
            <a:ext cx="4320480" cy="4896544"/>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1" name="Shape 371"/>
        <p:cNvGrpSpPr/>
        <p:nvPr/>
      </p:nvGrpSpPr>
      <p:grpSpPr>
        <a:xfrm>
          <a:off x="0" y="0"/>
          <a:ext cx="0" cy="0"/>
          <a:chOff x="0" y="0"/>
          <a:chExt cx="0" cy="0"/>
        </a:xfrm>
      </p:grpSpPr>
      <p:sp>
        <p:nvSpPr>
          <p:cNvPr id="372" name="Google Shape;372;p34"/>
          <p:cNvSpPr txBox="1"/>
          <p:nvPr>
            <p:ph type="title"/>
          </p:nvPr>
        </p:nvSpPr>
        <p:spPr>
          <a:xfrm>
            <a:off x="457200" y="274638"/>
            <a:ext cx="76200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4600"/>
              <a:buFont typeface="Cambria"/>
              <a:buNone/>
            </a:pPr>
            <a:r>
              <a:rPr lang="en-CA"/>
              <a:t>Nutrition</a:t>
            </a:r>
            <a:endParaRPr/>
          </a:p>
        </p:txBody>
      </p:sp>
      <p:sp>
        <p:nvSpPr>
          <p:cNvPr id="373" name="Google Shape;373;p34"/>
          <p:cNvSpPr txBox="1"/>
          <p:nvPr>
            <p:ph idx="1" type="body"/>
          </p:nvPr>
        </p:nvSpPr>
        <p:spPr>
          <a:xfrm>
            <a:off x="457200" y="1536192"/>
            <a:ext cx="3657600" cy="4590288"/>
          </a:xfrm>
          <a:prstGeom prst="rect">
            <a:avLst/>
          </a:prstGeom>
          <a:noFill/>
          <a:ln>
            <a:noFill/>
          </a:ln>
        </p:spPr>
        <p:txBody>
          <a:bodyPr anchorCtr="0" anchor="t" bIns="45700" lIns="91425" spcFirstLastPara="1" rIns="91425" wrap="square" tIns="45700">
            <a:normAutofit/>
          </a:bodyPr>
          <a:lstStyle/>
          <a:p>
            <a:pPr indent="-228600" lvl="0" marL="342900" rtl="0" algn="l">
              <a:spcBef>
                <a:spcPts val="0"/>
              </a:spcBef>
              <a:spcAft>
                <a:spcPts val="1200"/>
              </a:spcAft>
              <a:buSzPts val="2800"/>
              <a:buChar char="●"/>
            </a:pPr>
            <a:r>
              <a:rPr lang="en-CA"/>
              <a:t>Lack of or excesses in any essential nutrient can impair the </a:t>
            </a:r>
            <a:r>
              <a:rPr lang="en-CA"/>
              <a:t>body's</a:t>
            </a:r>
            <a:r>
              <a:rPr lang="en-CA"/>
              <a:t> ability to adapt</a:t>
            </a:r>
            <a:endParaRPr/>
          </a:p>
        </p:txBody>
      </p:sp>
      <p:pic>
        <p:nvPicPr>
          <p:cNvPr descr="C:\Users\student31\AppData\Local\Microsoft\Windows\INetCache\IE\PQ83KMHV\nutrition_myplate[1].jpg" id="374" name="Google Shape;374;p34"/>
          <p:cNvPicPr preferRelativeResize="0"/>
          <p:nvPr>
            <p:ph idx="2" type="body"/>
          </p:nvPr>
        </p:nvPicPr>
        <p:blipFill rotWithShape="1">
          <a:blip r:embed="rId3">
            <a:alphaModFix/>
          </a:blip>
          <a:srcRect b="0" l="0" r="0" t="0"/>
          <a:stretch/>
        </p:blipFill>
        <p:spPr>
          <a:xfrm>
            <a:off x="4419600" y="2430999"/>
            <a:ext cx="3657600" cy="2800864"/>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8" name="Shape 378"/>
        <p:cNvGrpSpPr/>
        <p:nvPr/>
      </p:nvGrpSpPr>
      <p:grpSpPr>
        <a:xfrm>
          <a:off x="0" y="0"/>
          <a:ext cx="0" cy="0"/>
          <a:chOff x="0" y="0"/>
          <a:chExt cx="0" cy="0"/>
        </a:xfrm>
      </p:grpSpPr>
      <p:sp>
        <p:nvSpPr>
          <p:cNvPr id="379" name="Google Shape;379;p35"/>
          <p:cNvSpPr txBox="1"/>
          <p:nvPr>
            <p:ph type="title"/>
          </p:nvPr>
        </p:nvSpPr>
        <p:spPr>
          <a:xfrm>
            <a:off x="457200" y="274638"/>
            <a:ext cx="76200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4600"/>
              <a:buFont typeface="Cambria"/>
              <a:buNone/>
            </a:pPr>
            <a:r>
              <a:rPr lang="en-CA"/>
              <a:t>Sleep-Wake Cycles</a:t>
            </a:r>
            <a:endParaRPr/>
          </a:p>
        </p:txBody>
      </p:sp>
      <p:sp>
        <p:nvSpPr>
          <p:cNvPr id="380" name="Google Shape;380;p35"/>
          <p:cNvSpPr txBox="1"/>
          <p:nvPr>
            <p:ph idx="1" type="body"/>
          </p:nvPr>
        </p:nvSpPr>
        <p:spPr>
          <a:xfrm>
            <a:off x="457200" y="1560615"/>
            <a:ext cx="3657600" cy="4590288"/>
          </a:xfrm>
          <a:prstGeom prst="rect">
            <a:avLst/>
          </a:prstGeom>
          <a:noFill/>
          <a:ln>
            <a:noFill/>
          </a:ln>
        </p:spPr>
        <p:txBody>
          <a:bodyPr anchorCtr="0" anchor="t" bIns="45700" lIns="91425" spcFirstLastPara="1" rIns="91425" wrap="square" tIns="45700">
            <a:normAutofit fontScale="77500" lnSpcReduction="20000"/>
          </a:bodyPr>
          <a:lstStyle/>
          <a:p>
            <a:pPr indent="-201930" lvl="0" marL="342900" rtl="0" algn="l">
              <a:spcBef>
                <a:spcPts val="0"/>
              </a:spcBef>
              <a:spcAft>
                <a:spcPts val="0"/>
              </a:spcAft>
              <a:buSzPct val="100000"/>
              <a:buChar char="●"/>
            </a:pPr>
            <a:r>
              <a:rPr lang="en-CA"/>
              <a:t>Sleep is restorative in which energy is restored and tissues are regenerated</a:t>
            </a:r>
            <a:endParaRPr/>
          </a:p>
          <a:p>
            <a:pPr indent="-201930" lvl="0" marL="342900" rtl="0" algn="l">
              <a:spcBef>
                <a:spcPts val="518"/>
              </a:spcBef>
              <a:spcAft>
                <a:spcPts val="0"/>
              </a:spcAft>
              <a:buSzPct val="100000"/>
              <a:buChar char="●"/>
            </a:pPr>
            <a:r>
              <a:rPr lang="en-CA"/>
              <a:t>Sleep deprivation has been shown to alter immune responses, hormone secretion, physical and physiological functioning</a:t>
            </a:r>
            <a:endParaRPr/>
          </a:p>
          <a:p>
            <a:pPr indent="-201930" lvl="0" marL="342900" rtl="0" algn="l">
              <a:spcBef>
                <a:spcPts val="518"/>
              </a:spcBef>
              <a:spcAft>
                <a:spcPts val="1200"/>
              </a:spcAft>
              <a:buSzPct val="100000"/>
              <a:buChar char="●"/>
            </a:pPr>
            <a:r>
              <a:rPr lang="en-CA" u="sng">
                <a:solidFill>
                  <a:schemeClr val="hlink"/>
                </a:solidFill>
                <a:hlinkClick r:id="rId3"/>
              </a:rPr>
              <a:t>Lack of Sleep affects health</a:t>
            </a:r>
            <a:endParaRPr/>
          </a:p>
        </p:txBody>
      </p:sp>
      <p:pic>
        <p:nvPicPr>
          <p:cNvPr descr="C:\Users\student31\AppData\Local\Microsoft\Windows\INetCache\IE\AW9Y207L\image4[1].jpg" id="381" name="Google Shape;381;p35"/>
          <p:cNvPicPr preferRelativeResize="0"/>
          <p:nvPr>
            <p:ph idx="2" type="body"/>
          </p:nvPr>
        </p:nvPicPr>
        <p:blipFill rotWithShape="1">
          <a:blip r:embed="rId4">
            <a:alphaModFix/>
          </a:blip>
          <a:srcRect b="0" l="0" r="0" t="0"/>
          <a:stretch/>
        </p:blipFill>
        <p:spPr>
          <a:xfrm>
            <a:off x="4419600" y="2570607"/>
            <a:ext cx="3657600" cy="2521649"/>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5" name="Shape 385"/>
        <p:cNvGrpSpPr/>
        <p:nvPr/>
      </p:nvGrpSpPr>
      <p:grpSpPr>
        <a:xfrm>
          <a:off x="0" y="0"/>
          <a:ext cx="0" cy="0"/>
          <a:chOff x="0" y="0"/>
          <a:chExt cx="0" cy="0"/>
        </a:xfrm>
      </p:grpSpPr>
      <p:sp>
        <p:nvSpPr>
          <p:cNvPr id="386" name="Google Shape;386;p36"/>
          <p:cNvSpPr txBox="1"/>
          <p:nvPr>
            <p:ph type="title"/>
          </p:nvPr>
        </p:nvSpPr>
        <p:spPr>
          <a:xfrm>
            <a:off x="457200" y="274638"/>
            <a:ext cx="76200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4600"/>
              <a:buFont typeface="Cambria"/>
              <a:buNone/>
            </a:pPr>
            <a:r>
              <a:rPr lang="en-CA"/>
              <a:t>Resilience or Hardiness</a:t>
            </a:r>
            <a:endParaRPr/>
          </a:p>
        </p:txBody>
      </p:sp>
      <p:sp>
        <p:nvSpPr>
          <p:cNvPr id="387" name="Google Shape;387;p36"/>
          <p:cNvSpPr txBox="1"/>
          <p:nvPr>
            <p:ph idx="1" type="body"/>
          </p:nvPr>
        </p:nvSpPr>
        <p:spPr>
          <a:xfrm>
            <a:off x="457200" y="1560625"/>
            <a:ext cx="4193700" cy="4930200"/>
          </a:xfrm>
          <a:prstGeom prst="rect">
            <a:avLst/>
          </a:prstGeom>
          <a:noFill/>
          <a:ln>
            <a:noFill/>
          </a:ln>
        </p:spPr>
        <p:txBody>
          <a:bodyPr anchorCtr="0" anchor="t" bIns="45700" lIns="91425" spcFirstLastPara="1" rIns="91425" wrap="square" tIns="45700">
            <a:normAutofit fontScale="77500" lnSpcReduction="20000"/>
          </a:bodyPr>
          <a:lstStyle/>
          <a:p>
            <a:pPr indent="-215265" lvl="0" marL="342900" rtl="0" algn="l">
              <a:spcBef>
                <a:spcPts val="0"/>
              </a:spcBef>
              <a:spcAft>
                <a:spcPts val="0"/>
              </a:spcAft>
              <a:buSzPct val="100000"/>
              <a:buChar char="●"/>
            </a:pPr>
            <a:r>
              <a:rPr lang="en-CA"/>
              <a:t>Personality characteristic that includes: Sense of control over one’s life, sense of purpose, ability to look at stressors as challenges rather than a threat. Studies suggest that hardiness is related to positive health outcomes</a:t>
            </a:r>
            <a:endParaRPr/>
          </a:p>
          <a:p>
            <a:pPr indent="-215265" lvl="0" marL="342900" rtl="0" algn="l">
              <a:spcBef>
                <a:spcPts val="0"/>
              </a:spcBef>
              <a:spcAft>
                <a:spcPts val="0"/>
              </a:spcAft>
              <a:buSzPct val="100000"/>
              <a:buChar char="●"/>
            </a:pPr>
            <a:r>
              <a:rPr lang="en-CA"/>
              <a:t>Can be improved through many exercises including mindfulness meditation</a:t>
            </a:r>
            <a:endParaRPr/>
          </a:p>
          <a:p>
            <a:pPr indent="-215265" lvl="0" marL="342900" rtl="0" algn="l">
              <a:spcBef>
                <a:spcPts val="476"/>
              </a:spcBef>
              <a:spcAft>
                <a:spcPts val="1200"/>
              </a:spcAft>
              <a:buSzPct val="100000"/>
              <a:buChar char="●"/>
            </a:pPr>
            <a:r>
              <a:rPr lang="en-CA" u="sng">
                <a:solidFill>
                  <a:schemeClr val="hlink"/>
                </a:solidFill>
                <a:hlinkClick r:id="rId3"/>
              </a:rPr>
              <a:t>Building Resilience in Healthcare</a:t>
            </a:r>
            <a:endParaRPr/>
          </a:p>
        </p:txBody>
      </p:sp>
      <p:pic>
        <p:nvPicPr>
          <p:cNvPr descr="C:\Users\student31\AppData\Local\Microsoft\Windows\INetCache\IE\AW9Y207L\Visite[1].jpg" id="388" name="Google Shape;388;p36"/>
          <p:cNvPicPr preferRelativeResize="0"/>
          <p:nvPr>
            <p:ph idx="2" type="body"/>
          </p:nvPr>
        </p:nvPicPr>
        <p:blipFill rotWithShape="1">
          <a:blip r:embed="rId4">
            <a:alphaModFix/>
          </a:blip>
          <a:srcRect b="0" l="0" r="0" t="0"/>
          <a:stretch/>
        </p:blipFill>
        <p:spPr>
          <a:xfrm>
            <a:off x="5052300" y="2368400"/>
            <a:ext cx="3024900" cy="2926200"/>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2" name="Shape 392"/>
        <p:cNvGrpSpPr/>
        <p:nvPr/>
      </p:nvGrpSpPr>
      <p:grpSpPr>
        <a:xfrm>
          <a:off x="0" y="0"/>
          <a:ext cx="0" cy="0"/>
          <a:chOff x="0" y="0"/>
          <a:chExt cx="0" cy="0"/>
        </a:xfrm>
      </p:grpSpPr>
      <p:sp>
        <p:nvSpPr>
          <p:cNvPr id="393" name="Google Shape;393;p37"/>
          <p:cNvSpPr txBox="1"/>
          <p:nvPr>
            <p:ph type="title"/>
          </p:nvPr>
        </p:nvSpPr>
        <p:spPr>
          <a:xfrm>
            <a:off x="457200" y="274638"/>
            <a:ext cx="76200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4600"/>
              <a:buFont typeface="Cambria"/>
              <a:buNone/>
            </a:pPr>
            <a:r>
              <a:rPr lang="en-CA"/>
              <a:t>Psychosocial Factors</a:t>
            </a:r>
            <a:endParaRPr/>
          </a:p>
        </p:txBody>
      </p:sp>
      <p:sp>
        <p:nvSpPr>
          <p:cNvPr id="394" name="Google Shape;394;p37"/>
          <p:cNvSpPr txBox="1"/>
          <p:nvPr>
            <p:ph idx="1" type="body"/>
          </p:nvPr>
        </p:nvSpPr>
        <p:spPr>
          <a:xfrm>
            <a:off x="457200" y="1536200"/>
            <a:ext cx="4029600" cy="4590300"/>
          </a:xfrm>
          <a:prstGeom prst="rect">
            <a:avLst/>
          </a:prstGeom>
          <a:noFill/>
          <a:ln>
            <a:noFill/>
          </a:ln>
        </p:spPr>
        <p:txBody>
          <a:bodyPr anchorCtr="0" anchor="t" bIns="45700" lIns="91425" spcFirstLastPara="1" rIns="91425" wrap="square" tIns="45700">
            <a:normAutofit/>
          </a:bodyPr>
          <a:lstStyle/>
          <a:p>
            <a:pPr indent="-228600" lvl="0" marL="342900" rtl="0" algn="l">
              <a:spcBef>
                <a:spcPts val="0"/>
              </a:spcBef>
              <a:spcAft>
                <a:spcPts val="1200"/>
              </a:spcAft>
              <a:buSzPts val="2800"/>
              <a:buChar char="●"/>
            </a:pPr>
            <a:r>
              <a:rPr lang="en-CA"/>
              <a:t>People who can mobilize strong supportive resources from within their social relationships are better able to withstand negative effects of stress on their health</a:t>
            </a:r>
            <a:endParaRPr/>
          </a:p>
        </p:txBody>
      </p:sp>
      <p:pic>
        <p:nvPicPr>
          <p:cNvPr descr="C:\Users\student31\AppData\Local\Microsoft\Windows\INetCache\IE\W2W6AVNU\logo[1].jpg" id="395" name="Google Shape;395;p37"/>
          <p:cNvPicPr preferRelativeResize="0"/>
          <p:nvPr>
            <p:ph idx="2" type="body"/>
          </p:nvPr>
        </p:nvPicPr>
        <p:blipFill rotWithShape="1">
          <a:blip r:embed="rId3">
            <a:alphaModFix/>
          </a:blip>
          <a:srcRect b="0" l="0" r="0" t="0"/>
          <a:stretch/>
        </p:blipFill>
        <p:spPr>
          <a:xfrm>
            <a:off x="5034074" y="1628800"/>
            <a:ext cx="2850300" cy="4176600"/>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9" name="Shape 399"/>
        <p:cNvGrpSpPr/>
        <p:nvPr/>
      </p:nvGrpSpPr>
      <p:grpSpPr>
        <a:xfrm>
          <a:off x="0" y="0"/>
          <a:ext cx="0" cy="0"/>
          <a:chOff x="0" y="0"/>
          <a:chExt cx="0" cy="0"/>
        </a:xfrm>
      </p:grpSpPr>
      <p:sp>
        <p:nvSpPr>
          <p:cNvPr id="400" name="Google Shape;400;p38"/>
          <p:cNvSpPr txBox="1"/>
          <p:nvPr>
            <p:ph type="title"/>
          </p:nvPr>
        </p:nvSpPr>
        <p:spPr>
          <a:xfrm>
            <a:off x="722313" y="5486400"/>
            <a:ext cx="7659687" cy="11684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2"/>
              </a:buClr>
              <a:buSzPts val="3600"/>
              <a:buFont typeface="Cambria"/>
              <a:buNone/>
            </a:pPr>
            <a:r>
              <a:rPr lang="en-CA"/>
              <a:t>REVIEW OF FACTORS THAT AFFECT ADAPTATIONS TO STRESSORS</a:t>
            </a:r>
            <a:endParaRPr/>
          </a:p>
        </p:txBody>
      </p:sp>
      <p:sp>
        <p:nvSpPr>
          <p:cNvPr id="401" name="Google Shape;401;p38"/>
          <p:cNvSpPr txBox="1"/>
          <p:nvPr>
            <p:ph idx="1" type="body"/>
          </p:nvPr>
        </p:nvSpPr>
        <p:spPr>
          <a:xfrm>
            <a:off x="722313" y="2198077"/>
            <a:ext cx="6135687" cy="3288324"/>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1200"/>
              </a:spcAft>
              <a:buSzPts val="2000"/>
              <a:buNone/>
            </a:pPr>
            <a:r>
              <a:rPr lang="en-CA"/>
              <a:t>.</a:t>
            </a:r>
            <a:r>
              <a:rPr lang="en-CA" u="sng">
                <a:solidFill>
                  <a:schemeClr val="hlink"/>
                </a:solidFill>
                <a:hlinkClick r:id="rId3"/>
              </a:rPr>
              <a:t>Berkeley Greater Good in Action</a:t>
            </a:r>
            <a:endParaRPr/>
          </a:p>
        </p:txBody>
      </p:sp>
      <p:sp>
        <p:nvSpPr>
          <p:cNvPr id="402" name="Google Shape;402;p38"/>
          <p:cNvSpPr txBox="1"/>
          <p:nvPr/>
        </p:nvSpPr>
        <p:spPr>
          <a:xfrm>
            <a:off x="1172308" y="586155"/>
            <a:ext cx="6135600" cy="5618100"/>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chemeClr val="dk1"/>
              </a:buClr>
              <a:buSzPts val="2000"/>
              <a:buFont typeface="Calibri"/>
              <a:buAutoNum type="arabicPeriod"/>
            </a:pPr>
            <a:r>
              <a:rPr i="0" lang="en-CA" sz="2100" u="none" cap="none" strike="noStrike">
                <a:solidFill>
                  <a:schemeClr val="dk1"/>
                </a:solidFill>
                <a:latin typeface="Calibri"/>
                <a:ea typeface="Calibri"/>
                <a:cs typeface="Calibri"/>
                <a:sym typeface="Calibri"/>
              </a:rPr>
              <a:t>Physiologic</a:t>
            </a:r>
            <a:r>
              <a:rPr i="0" lang="en-CA" sz="1900" u="none" cap="none" strike="noStrike">
                <a:solidFill>
                  <a:schemeClr val="dk1"/>
                </a:solidFill>
                <a:latin typeface="Calibri"/>
                <a:ea typeface="Calibri"/>
                <a:cs typeface="Calibri"/>
                <a:sym typeface="Calibri"/>
              </a:rPr>
              <a:t> &amp; Anatomic Reserve</a:t>
            </a:r>
            <a:endParaRPr sz="1500">
              <a:latin typeface="Calibri"/>
              <a:ea typeface="Calibri"/>
              <a:cs typeface="Calibri"/>
              <a:sym typeface="Calibri"/>
            </a:endParaRPr>
          </a:p>
          <a:p>
            <a:pPr indent="-228600" lvl="0" marL="342900" marR="0" rtl="0" algn="l">
              <a:spcBef>
                <a:spcPts val="0"/>
              </a:spcBef>
              <a:spcAft>
                <a:spcPts val="0"/>
              </a:spcAft>
              <a:buClr>
                <a:schemeClr val="dk1"/>
              </a:buClr>
              <a:buSzPts val="1800"/>
              <a:buFont typeface="Calibri"/>
              <a:buNone/>
            </a:pPr>
            <a:r>
              <a:t/>
            </a:r>
            <a:endParaRPr i="0" sz="1900" u="none" cap="none" strike="noStrike">
              <a:solidFill>
                <a:schemeClr val="dk1"/>
              </a:solidFill>
              <a:latin typeface="Calibri"/>
              <a:ea typeface="Calibri"/>
              <a:cs typeface="Calibri"/>
              <a:sym typeface="Calibri"/>
            </a:endParaRPr>
          </a:p>
          <a:p>
            <a:pPr indent="-349250" lvl="0" marL="342900" marR="0" rtl="0" algn="l">
              <a:spcBef>
                <a:spcPts val="0"/>
              </a:spcBef>
              <a:spcAft>
                <a:spcPts val="0"/>
              </a:spcAft>
              <a:buClr>
                <a:schemeClr val="dk1"/>
              </a:buClr>
              <a:buSzPts val="1900"/>
              <a:buFont typeface="Calibri"/>
              <a:buAutoNum type="arabicPeriod"/>
            </a:pPr>
            <a:r>
              <a:rPr i="0" lang="en-CA" sz="1900" u="none" cap="none" strike="noStrike">
                <a:solidFill>
                  <a:schemeClr val="dk1"/>
                </a:solidFill>
                <a:latin typeface="Calibri"/>
                <a:ea typeface="Calibri"/>
                <a:cs typeface="Calibri"/>
                <a:sym typeface="Calibri"/>
              </a:rPr>
              <a:t>Time			3. Age</a:t>
            </a:r>
            <a:endParaRPr sz="1500">
              <a:latin typeface="Calibri"/>
              <a:ea typeface="Calibri"/>
              <a:cs typeface="Calibri"/>
              <a:sym typeface="Calibri"/>
            </a:endParaRPr>
          </a:p>
          <a:p>
            <a:pPr indent="-228600" lvl="0" marL="342900" marR="0" rtl="0" algn="l">
              <a:spcBef>
                <a:spcPts val="0"/>
              </a:spcBef>
              <a:spcAft>
                <a:spcPts val="0"/>
              </a:spcAft>
              <a:buClr>
                <a:schemeClr val="dk1"/>
              </a:buClr>
              <a:buSzPts val="1800"/>
              <a:buFont typeface="Calibri"/>
              <a:buNone/>
            </a:pPr>
            <a:r>
              <a:t/>
            </a:r>
            <a:endParaRPr i="0" sz="1900" u="none" cap="none" strike="noStrike">
              <a:solidFill>
                <a:schemeClr val="dk1"/>
              </a:solidFill>
              <a:latin typeface="Calibri"/>
              <a:ea typeface="Calibri"/>
              <a:cs typeface="Calibri"/>
              <a:sym typeface="Calibri"/>
            </a:endParaRPr>
          </a:p>
          <a:p>
            <a:pPr indent="-349250" lvl="0" marL="342900" marR="0" rtl="0" algn="l">
              <a:spcBef>
                <a:spcPts val="0"/>
              </a:spcBef>
              <a:spcAft>
                <a:spcPts val="0"/>
              </a:spcAft>
              <a:buClr>
                <a:schemeClr val="dk1"/>
              </a:buClr>
              <a:buSzPts val="1900"/>
              <a:buFont typeface="Calibri"/>
              <a:buAutoNum type="arabicPeriod"/>
            </a:pPr>
            <a:r>
              <a:rPr i="0" lang="en-CA" sz="1900" u="none" cap="none" strike="noStrike">
                <a:solidFill>
                  <a:schemeClr val="dk1"/>
                </a:solidFill>
                <a:latin typeface="Calibri"/>
                <a:ea typeface="Calibri"/>
                <a:cs typeface="Calibri"/>
                <a:sym typeface="Calibri"/>
              </a:rPr>
              <a:t>Genetics		5. Gender</a:t>
            </a:r>
            <a:endParaRPr sz="1500">
              <a:latin typeface="Calibri"/>
              <a:ea typeface="Calibri"/>
              <a:cs typeface="Calibri"/>
              <a:sym typeface="Calibri"/>
            </a:endParaRPr>
          </a:p>
          <a:p>
            <a:pPr indent="0" lvl="0" marL="0" marR="0" rtl="0" algn="l">
              <a:spcBef>
                <a:spcPts val="0"/>
              </a:spcBef>
              <a:spcAft>
                <a:spcPts val="0"/>
              </a:spcAft>
              <a:buNone/>
            </a:pPr>
            <a:r>
              <a:t/>
            </a:r>
            <a:endParaRPr i="0" sz="19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i="0" lang="en-CA" sz="1900" u="none" cap="none" strike="noStrike">
                <a:solidFill>
                  <a:schemeClr val="dk1"/>
                </a:solidFill>
                <a:latin typeface="Calibri"/>
                <a:ea typeface="Calibri"/>
                <a:cs typeface="Calibri"/>
                <a:sym typeface="Calibri"/>
              </a:rPr>
              <a:t>6.   Nutrition</a:t>
            </a:r>
            <a:endParaRPr sz="1500">
              <a:latin typeface="Calibri"/>
              <a:ea typeface="Calibri"/>
              <a:cs typeface="Calibri"/>
              <a:sym typeface="Calibri"/>
            </a:endParaRPr>
          </a:p>
          <a:p>
            <a:pPr indent="0" lvl="0" marL="0" marR="0" rtl="0" algn="l">
              <a:spcBef>
                <a:spcPts val="0"/>
              </a:spcBef>
              <a:spcAft>
                <a:spcPts val="0"/>
              </a:spcAft>
              <a:buNone/>
            </a:pPr>
            <a:r>
              <a:t/>
            </a:r>
            <a:endParaRPr i="0" sz="19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i="0" lang="en-CA" sz="1900" u="none" cap="none" strike="noStrike">
                <a:solidFill>
                  <a:schemeClr val="dk1"/>
                </a:solidFill>
                <a:latin typeface="Calibri"/>
                <a:ea typeface="Calibri"/>
                <a:cs typeface="Calibri"/>
                <a:sym typeface="Calibri"/>
              </a:rPr>
              <a:t>7.  Health Status</a:t>
            </a:r>
            <a:endParaRPr sz="1500">
              <a:latin typeface="Calibri"/>
              <a:ea typeface="Calibri"/>
              <a:cs typeface="Calibri"/>
              <a:sym typeface="Calibri"/>
            </a:endParaRPr>
          </a:p>
          <a:p>
            <a:pPr indent="0" lvl="0" marL="0" marR="0" rtl="0" algn="l">
              <a:spcBef>
                <a:spcPts val="0"/>
              </a:spcBef>
              <a:spcAft>
                <a:spcPts val="0"/>
              </a:spcAft>
              <a:buNone/>
            </a:pPr>
            <a:r>
              <a:t/>
            </a:r>
            <a:endParaRPr i="0" sz="1900" u="none" cap="none" strike="noStrike">
              <a:solidFill>
                <a:schemeClr val="dk1"/>
              </a:solidFill>
              <a:latin typeface="Calibri"/>
              <a:ea typeface="Calibri"/>
              <a:cs typeface="Calibri"/>
              <a:sym typeface="Calibri"/>
            </a:endParaRPr>
          </a:p>
          <a:p>
            <a:pPr indent="-349250" lvl="0" marL="342900" marR="0" rtl="0" algn="l">
              <a:spcBef>
                <a:spcPts val="0"/>
              </a:spcBef>
              <a:spcAft>
                <a:spcPts val="0"/>
              </a:spcAft>
              <a:buClr>
                <a:schemeClr val="dk1"/>
              </a:buClr>
              <a:buSzPts val="1900"/>
              <a:buFont typeface="Calibri"/>
              <a:buAutoNum type="arabicPeriod" startAt="8"/>
            </a:pPr>
            <a:r>
              <a:rPr i="0" lang="en-CA" sz="1900" u="none" cap="none" strike="noStrike">
                <a:solidFill>
                  <a:schemeClr val="dk1"/>
                </a:solidFill>
                <a:latin typeface="Calibri"/>
                <a:ea typeface="Calibri"/>
                <a:cs typeface="Calibri"/>
                <a:sym typeface="Calibri"/>
              </a:rPr>
              <a:t>Psychosocial Factors</a:t>
            </a:r>
            <a:endParaRPr sz="1500">
              <a:latin typeface="Calibri"/>
              <a:ea typeface="Calibri"/>
              <a:cs typeface="Calibri"/>
              <a:sym typeface="Calibri"/>
            </a:endParaRPr>
          </a:p>
          <a:p>
            <a:pPr indent="-228600" lvl="0" marL="342900" marR="0" rtl="0" algn="l">
              <a:spcBef>
                <a:spcPts val="0"/>
              </a:spcBef>
              <a:spcAft>
                <a:spcPts val="0"/>
              </a:spcAft>
              <a:buClr>
                <a:schemeClr val="dk1"/>
              </a:buClr>
              <a:buSzPts val="1800"/>
              <a:buFont typeface="Calibri"/>
              <a:buNone/>
            </a:pPr>
            <a:r>
              <a:t/>
            </a:r>
            <a:endParaRPr i="0" sz="1900" u="none" cap="none" strike="noStrike">
              <a:solidFill>
                <a:schemeClr val="dk1"/>
              </a:solidFill>
              <a:latin typeface="Calibri"/>
              <a:ea typeface="Calibri"/>
              <a:cs typeface="Calibri"/>
              <a:sym typeface="Calibri"/>
            </a:endParaRPr>
          </a:p>
          <a:p>
            <a:pPr indent="-349250" lvl="0" marL="342900" marR="0" rtl="0" algn="l">
              <a:spcBef>
                <a:spcPts val="0"/>
              </a:spcBef>
              <a:spcAft>
                <a:spcPts val="0"/>
              </a:spcAft>
              <a:buClr>
                <a:schemeClr val="dk1"/>
              </a:buClr>
              <a:buSzPts val="1900"/>
              <a:buFont typeface="Calibri"/>
              <a:buAutoNum type="arabicPeriod" startAt="8"/>
            </a:pPr>
            <a:r>
              <a:rPr i="0" lang="en-CA" sz="1900" u="none" cap="none" strike="noStrike">
                <a:solidFill>
                  <a:schemeClr val="dk1"/>
                </a:solidFill>
                <a:latin typeface="Calibri"/>
                <a:ea typeface="Calibri"/>
                <a:cs typeface="Calibri"/>
                <a:sym typeface="Calibri"/>
              </a:rPr>
              <a:t>Sleep-Wake Cycles</a:t>
            </a:r>
            <a:endParaRPr sz="1500">
              <a:latin typeface="Calibri"/>
              <a:ea typeface="Calibri"/>
              <a:cs typeface="Calibri"/>
              <a:sym typeface="Calibri"/>
            </a:endParaRPr>
          </a:p>
          <a:p>
            <a:pPr indent="-228600" lvl="0" marL="342900" marR="0" rtl="0" algn="l">
              <a:spcBef>
                <a:spcPts val="0"/>
              </a:spcBef>
              <a:spcAft>
                <a:spcPts val="0"/>
              </a:spcAft>
              <a:buClr>
                <a:schemeClr val="dk1"/>
              </a:buClr>
              <a:buSzPts val="1800"/>
              <a:buFont typeface="Calibri"/>
              <a:buNone/>
            </a:pPr>
            <a:r>
              <a:t/>
            </a:r>
            <a:endParaRPr i="0" sz="19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i="0" lang="en-CA" sz="1900" u="none" cap="none" strike="noStrike">
                <a:solidFill>
                  <a:schemeClr val="dk1"/>
                </a:solidFill>
                <a:latin typeface="Calibri"/>
                <a:ea typeface="Calibri"/>
                <a:cs typeface="Calibri"/>
                <a:sym typeface="Calibri"/>
              </a:rPr>
              <a:t>10.  Resilience</a:t>
            </a:r>
            <a:endParaRPr sz="1500">
              <a:latin typeface="Calibri"/>
              <a:ea typeface="Calibri"/>
              <a:cs typeface="Calibri"/>
              <a:sym typeface="Calibri"/>
            </a:endParaRPr>
          </a:p>
          <a:p>
            <a:pPr indent="-228600" lvl="0" marL="342900" marR="0" rtl="0" algn="l">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a:p>
            <a:pPr indent="-228600" lvl="0" marL="342900" marR="0" rtl="0" algn="l">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a:p>
            <a:pPr indent="-228600" lvl="0" marL="342900" marR="0" rtl="0" algn="l">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a:p>
            <a:pPr indent="-228600" lvl="0" marL="342900" marR="0" rtl="0" algn="l">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p:txBody>
      </p:sp>
      <p:pic>
        <p:nvPicPr>
          <p:cNvPr id="403" name="Google Shape;403;p38"/>
          <p:cNvPicPr preferRelativeResize="0"/>
          <p:nvPr/>
        </p:nvPicPr>
        <p:blipFill rotWithShape="1">
          <a:blip r:embed="rId4">
            <a:alphaModFix/>
          </a:blip>
          <a:srcRect b="0" l="0" r="0" t="0"/>
          <a:stretch/>
        </p:blipFill>
        <p:spPr>
          <a:xfrm>
            <a:off x="4900490" y="2564423"/>
            <a:ext cx="3071202" cy="223942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00"/>
                                        </p:tgtEl>
                                        <p:attrNameLst>
                                          <p:attrName>style.visibility</p:attrName>
                                        </p:attrNameLst>
                                      </p:cBhvr>
                                      <p:to>
                                        <p:strVal val="visible"/>
                                      </p:to>
                                    </p:set>
                                    <p:animEffect filter="fade" transition="in">
                                      <p:cBhvr>
                                        <p:cTn dur="500"/>
                                        <p:tgtEl>
                                          <p:spTgt spid="40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7" name="Shape 407"/>
        <p:cNvGrpSpPr/>
        <p:nvPr/>
      </p:nvGrpSpPr>
      <p:grpSpPr>
        <a:xfrm>
          <a:off x="0" y="0"/>
          <a:ext cx="0" cy="0"/>
          <a:chOff x="0" y="0"/>
          <a:chExt cx="0" cy="0"/>
        </a:xfrm>
      </p:grpSpPr>
      <p:sp>
        <p:nvSpPr>
          <p:cNvPr id="408" name="Google Shape;408;p39"/>
          <p:cNvSpPr txBox="1"/>
          <p:nvPr>
            <p:ph type="title"/>
          </p:nvPr>
        </p:nvSpPr>
        <p:spPr>
          <a:xfrm>
            <a:off x="722313" y="5486400"/>
            <a:ext cx="7659687" cy="11684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2"/>
              </a:buClr>
              <a:buSzPts val="3600"/>
              <a:buFont typeface="Cambria"/>
              <a:buNone/>
            </a:pPr>
            <a:r>
              <a:rPr lang="en-CA"/>
              <a:t>ASPECTS OF THE DISEASE PROCESS</a:t>
            </a:r>
            <a:endParaRPr/>
          </a:p>
        </p:txBody>
      </p:sp>
      <p:pic>
        <p:nvPicPr>
          <p:cNvPr descr="C:\Users\student31\AppData\Local\Microsoft\Windows\INetCache\IE\DLQJM873\814633njp5e1udzf[1].jpg" id="409" name="Google Shape;409;p39"/>
          <p:cNvPicPr preferRelativeResize="0"/>
          <p:nvPr/>
        </p:nvPicPr>
        <p:blipFill rotWithShape="1">
          <a:blip r:embed="rId3">
            <a:alphaModFix/>
          </a:blip>
          <a:srcRect b="0" l="0" r="0" t="0"/>
          <a:stretch/>
        </p:blipFill>
        <p:spPr>
          <a:xfrm>
            <a:off x="1691680" y="433054"/>
            <a:ext cx="5156795" cy="4677109"/>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3" name="Shape 413"/>
        <p:cNvGrpSpPr/>
        <p:nvPr/>
      </p:nvGrpSpPr>
      <p:grpSpPr>
        <a:xfrm>
          <a:off x="0" y="0"/>
          <a:ext cx="0" cy="0"/>
          <a:chOff x="0" y="0"/>
          <a:chExt cx="0" cy="0"/>
        </a:xfrm>
      </p:grpSpPr>
      <p:sp>
        <p:nvSpPr>
          <p:cNvPr id="414" name="Google Shape;414;p40"/>
          <p:cNvSpPr txBox="1"/>
          <p:nvPr>
            <p:ph type="title"/>
          </p:nvPr>
        </p:nvSpPr>
        <p:spPr>
          <a:xfrm>
            <a:off x="457200" y="274638"/>
            <a:ext cx="76200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4600"/>
              <a:buFont typeface="Cambria"/>
              <a:buNone/>
            </a:pPr>
            <a:r>
              <a:rPr lang="en-CA"/>
              <a:t>Aspects of the disease process</a:t>
            </a:r>
            <a:endParaRPr/>
          </a:p>
        </p:txBody>
      </p:sp>
      <p:sp>
        <p:nvSpPr>
          <p:cNvPr id="415" name="Google Shape;415;p40"/>
          <p:cNvSpPr txBox="1"/>
          <p:nvPr>
            <p:ph idx="1" type="body"/>
          </p:nvPr>
        </p:nvSpPr>
        <p:spPr>
          <a:xfrm>
            <a:off x="457200" y="1600200"/>
            <a:ext cx="7620000" cy="4800600"/>
          </a:xfrm>
          <a:prstGeom prst="rect">
            <a:avLst/>
          </a:prstGeom>
          <a:noFill/>
          <a:ln>
            <a:noFill/>
          </a:ln>
        </p:spPr>
        <p:txBody>
          <a:bodyPr anchorCtr="0" anchor="t" bIns="45700" lIns="91425" spcFirstLastPara="1" rIns="91425" wrap="square" tIns="45700">
            <a:normAutofit/>
          </a:bodyPr>
          <a:lstStyle/>
          <a:p>
            <a:pPr indent="-228600" lvl="0" marL="342900" rtl="0" algn="l">
              <a:spcBef>
                <a:spcPts val="0"/>
              </a:spcBef>
              <a:spcAft>
                <a:spcPts val="0"/>
              </a:spcAft>
              <a:buSzPts val="2400"/>
              <a:buChar char="●"/>
            </a:pPr>
            <a:r>
              <a:rPr lang="en-CA" sz="2400"/>
              <a:t>Etiology</a:t>
            </a:r>
            <a:endParaRPr/>
          </a:p>
          <a:p>
            <a:pPr indent="-228600" lvl="0" marL="342900" rtl="0" algn="l">
              <a:spcBef>
                <a:spcPts val="480"/>
              </a:spcBef>
              <a:spcAft>
                <a:spcPts val="0"/>
              </a:spcAft>
              <a:buSzPts val="2400"/>
              <a:buChar char="●"/>
            </a:pPr>
            <a:r>
              <a:rPr lang="en-CA" sz="2400"/>
              <a:t>Pathogenesis</a:t>
            </a:r>
            <a:endParaRPr/>
          </a:p>
          <a:p>
            <a:pPr indent="-228600" lvl="0" marL="342900" rtl="0" algn="l">
              <a:spcBef>
                <a:spcPts val="480"/>
              </a:spcBef>
              <a:spcAft>
                <a:spcPts val="0"/>
              </a:spcAft>
              <a:buSzPts val="2400"/>
              <a:buChar char="●"/>
            </a:pPr>
            <a:r>
              <a:rPr lang="en-CA" sz="2400"/>
              <a:t>Morphologic changes(morphology of the tissue changes)</a:t>
            </a:r>
            <a:endParaRPr/>
          </a:p>
          <a:p>
            <a:pPr indent="-228600" lvl="0" marL="342900" rtl="0" algn="l">
              <a:spcBef>
                <a:spcPts val="480"/>
              </a:spcBef>
              <a:spcAft>
                <a:spcPts val="0"/>
              </a:spcAft>
              <a:buSzPts val="2400"/>
              <a:buChar char="●"/>
            </a:pPr>
            <a:r>
              <a:rPr lang="en-CA" sz="2400"/>
              <a:t>Clinical manifestations</a:t>
            </a:r>
            <a:endParaRPr/>
          </a:p>
          <a:p>
            <a:pPr indent="-228600" lvl="0" marL="342900" rtl="0" algn="l">
              <a:spcBef>
                <a:spcPts val="480"/>
              </a:spcBef>
              <a:spcAft>
                <a:spcPts val="0"/>
              </a:spcAft>
              <a:buSzPts val="2400"/>
              <a:buChar char="●"/>
            </a:pPr>
            <a:r>
              <a:rPr lang="en-CA" sz="2400"/>
              <a:t>Diagnosis</a:t>
            </a:r>
            <a:endParaRPr/>
          </a:p>
          <a:p>
            <a:pPr indent="-228600" lvl="0" marL="342900" rtl="0" algn="l">
              <a:spcBef>
                <a:spcPts val="480"/>
              </a:spcBef>
              <a:spcAft>
                <a:spcPts val="0"/>
              </a:spcAft>
              <a:buSzPts val="2400"/>
              <a:buChar char="●"/>
            </a:pPr>
            <a:r>
              <a:rPr lang="en-CA" sz="2400"/>
              <a:t>Clinical course</a:t>
            </a:r>
            <a:endParaRPr/>
          </a:p>
          <a:p>
            <a:pPr indent="-76200" lvl="0" marL="342900" rtl="0" algn="l">
              <a:spcBef>
                <a:spcPts val="480"/>
              </a:spcBef>
              <a:spcAft>
                <a:spcPts val="1200"/>
              </a:spcAft>
              <a:buSzPts val="2400"/>
              <a:buNone/>
            </a:pPr>
            <a:r>
              <a:t/>
            </a:r>
            <a:endParaRPr sz="2400"/>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9" name="Shape 419"/>
        <p:cNvGrpSpPr/>
        <p:nvPr/>
      </p:nvGrpSpPr>
      <p:grpSpPr>
        <a:xfrm>
          <a:off x="0" y="0"/>
          <a:ext cx="0" cy="0"/>
          <a:chOff x="0" y="0"/>
          <a:chExt cx="0" cy="0"/>
        </a:xfrm>
      </p:grpSpPr>
      <p:sp>
        <p:nvSpPr>
          <p:cNvPr id="420" name="Google Shape;420;p41"/>
          <p:cNvSpPr txBox="1"/>
          <p:nvPr>
            <p:ph type="title"/>
          </p:nvPr>
        </p:nvSpPr>
        <p:spPr>
          <a:xfrm>
            <a:off x="457200" y="274638"/>
            <a:ext cx="76200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4600"/>
              <a:buFont typeface="Cambria"/>
              <a:buNone/>
            </a:pPr>
            <a:r>
              <a:rPr lang="en-CA"/>
              <a:t>Etiology</a:t>
            </a:r>
            <a:endParaRPr/>
          </a:p>
        </p:txBody>
      </p:sp>
      <p:sp>
        <p:nvSpPr>
          <p:cNvPr id="421" name="Google Shape;421;p41"/>
          <p:cNvSpPr txBox="1"/>
          <p:nvPr>
            <p:ph idx="1" type="body"/>
          </p:nvPr>
        </p:nvSpPr>
        <p:spPr>
          <a:xfrm>
            <a:off x="457200" y="1600200"/>
            <a:ext cx="7620000" cy="4800600"/>
          </a:xfrm>
          <a:prstGeom prst="rect">
            <a:avLst/>
          </a:prstGeom>
          <a:noFill/>
          <a:ln>
            <a:noFill/>
          </a:ln>
        </p:spPr>
        <p:txBody>
          <a:bodyPr anchorCtr="0" anchor="t" bIns="45700" lIns="91425" spcFirstLastPara="1" rIns="91425" wrap="square" tIns="45700">
            <a:normAutofit/>
          </a:bodyPr>
          <a:lstStyle/>
          <a:p>
            <a:pPr indent="-228600" lvl="0" marL="342900" rtl="0" algn="l">
              <a:spcBef>
                <a:spcPts val="0"/>
              </a:spcBef>
              <a:spcAft>
                <a:spcPts val="0"/>
              </a:spcAft>
              <a:buSzPts val="2400"/>
              <a:buChar char="●"/>
            </a:pPr>
            <a:r>
              <a:rPr lang="en-CA" sz="2400"/>
              <a:t>Causes of disease known as Etiologic factors</a:t>
            </a:r>
            <a:endParaRPr/>
          </a:p>
          <a:p>
            <a:pPr indent="-228600" lvl="0" marL="342900" rtl="0" algn="l">
              <a:spcBef>
                <a:spcPts val="480"/>
              </a:spcBef>
              <a:spcAft>
                <a:spcPts val="0"/>
              </a:spcAft>
              <a:buSzPts val="2400"/>
              <a:buChar char="●"/>
            </a:pPr>
            <a:r>
              <a:rPr lang="en-CA" sz="2400"/>
              <a:t>Recognized etiologic agents</a:t>
            </a:r>
            <a:endParaRPr/>
          </a:p>
          <a:p>
            <a:pPr indent="-228600" lvl="1" marL="640080" rtl="0" algn="l">
              <a:spcBef>
                <a:spcPts val="400"/>
              </a:spcBef>
              <a:spcAft>
                <a:spcPts val="0"/>
              </a:spcAft>
              <a:buSzPts val="2000"/>
              <a:buChar char="○"/>
            </a:pPr>
            <a:r>
              <a:rPr lang="en-CA"/>
              <a:t>Biologic Agents (bacteria, viruses)</a:t>
            </a:r>
            <a:endParaRPr/>
          </a:p>
          <a:p>
            <a:pPr indent="-228600" lvl="1" marL="640080" rtl="0" algn="l">
              <a:spcBef>
                <a:spcPts val="400"/>
              </a:spcBef>
              <a:spcAft>
                <a:spcPts val="0"/>
              </a:spcAft>
              <a:buSzPts val="2000"/>
              <a:buChar char="○"/>
            </a:pPr>
            <a:r>
              <a:rPr lang="en-CA"/>
              <a:t>Physical Forces (Burns, Trauma, radiation)</a:t>
            </a:r>
            <a:endParaRPr/>
          </a:p>
          <a:p>
            <a:pPr indent="-228600" lvl="1" marL="640080" rtl="0" algn="l">
              <a:spcBef>
                <a:spcPts val="400"/>
              </a:spcBef>
              <a:spcAft>
                <a:spcPts val="0"/>
              </a:spcAft>
              <a:buSzPts val="2000"/>
              <a:buChar char="○"/>
            </a:pPr>
            <a:r>
              <a:rPr lang="en-CA"/>
              <a:t>Chemical Agents (Poisons, Alcohol)</a:t>
            </a:r>
            <a:endParaRPr/>
          </a:p>
          <a:p>
            <a:pPr indent="-228600" lvl="1" marL="640080" rtl="0" algn="l">
              <a:spcBef>
                <a:spcPts val="400"/>
              </a:spcBef>
              <a:spcAft>
                <a:spcPts val="0"/>
              </a:spcAft>
              <a:buSzPts val="2000"/>
              <a:buChar char="○"/>
            </a:pPr>
            <a:r>
              <a:rPr lang="en-CA"/>
              <a:t>Genetic Inheritance </a:t>
            </a:r>
            <a:endParaRPr/>
          </a:p>
          <a:p>
            <a:pPr indent="-228600" lvl="1" marL="640080" rtl="0" algn="l">
              <a:spcBef>
                <a:spcPts val="400"/>
              </a:spcBef>
              <a:spcAft>
                <a:spcPts val="0"/>
              </a:spcAft>
              <a:buSzPts val="2000"/>
              <a:buChar char="○"/>
            </a:pPr>
            <a:r>
              <a:rPr lang="en-CA"/>
              <a:t>Nutritional excesses or deficits</a:t>
            </a:r>
            <a:endParaRPr/>
          </a:p>
          <a:p>
            <a:pPr indent="-228600" lvl="0" marL="342900" rtl="0" algn="l">
              <a:spcBef>
                <a:spcPts val="440"/>
              </a:spcBef>
              <a:spcAft>
                <a:spcPts val="0"/>
              </a:spcAft>
              <a:buSzPts val="2200"/>
              <a:buChar char="●"/>
            </a:pPr>
            <a:r>
              <a:rPr lang="en-CA"/>
              <a:t>Many different agents can cause disease of a single organ</a:t>
            </a:r>
            <a:endParaRPr/>
          </a:p>
          <a:p>
            <a:pPr indent="-228600" lvl="0" marL="342900" rtl="0" algn="l">
              <a:spcBef>
                <a:spcPts val="440"/>
              </a:spcBef>
              <a:spcAft>
                <a:spcPts val="0"/>
              </a:spcAft>
              <a:buSzPts val="2200"/>
              <a:buChar char="●"/>
            </a:pPr>
            <a:r>
              <a:rPr lang="en-CA"/>
              <a:t>A single agent can cause disease to a number of organs or systems (cystic Fibrous)</a:t>
            </a:r>
            <a:endParaRPr/>
          </a:p>
          <a:p>
            <a:pPr indent="-228600" lvl="0" marL="342900" rtl="0" algn="l">
              <a:spcBef>
                <a:spcPts val="440"/>
              </a:spcBef>
              <a:spcAft>
                <a:spcPts val="1200"/>
              </a:spcAft>
              <a:buSzPts val="2200"/>
              <a:buChar char="●"/>
            </a:pPr>
            <a:r>
              <a:rPr lang="en-CA"/>
              <a:t>Most diseases are multifactorial in nature (cancer, heart disease)</a:t>
            </a:r>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5" name="Shape 425"/>
        <p:cNvGrpSpPr/>
        <p:nvPr/>
      </p:nvGrpSpPr>
      <p:grpSpPr>
        <a:xfrm>
          <a:off x="0" y="0"/>
          <a:ext cx="0" cy="0"/>
          <a:chOff x="0" y="0"/>
          <a:chExt cx="0" cy="0"/>
        </a:xfrm>
      </p:grpSpPr>
      <p:sp>
        <p:nvSpPr>
          <p:cNvPr id="426" name="Google Shape;426;p42"/>
          <p:cNvSpPr txBox="1"/>
          <p:nvPr>
            <p:ph type="title"/>
          </p:nvPr>
        </p:nvSpPr>
        <p:spPr>
          <a:xfrm>
            <a:off x="457200" y="274638"/>
            <a:ext cx="76200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4600"/>
              <a:buFont typeface="Cambria"/>
              <a:buNone/>
            </a:pPr>
            <a:r>
              <a:rPr lang="en-CA"/>
              <a:t>Etiology Continued</a:t>
            </a:r>
            <a:endParaRPr/>
          </a:p>
        </p:txBody>
      </p:sp>
      <p:sp>
        <p:nvSpPr>
          <p:cNvPr id="427" name="Google Shape;427;p42"/>
          <p:cNvSpPr txBox="1"/>
          <p:nvPr>
            <p:ph idx="1" type="body"/>
          </p:nvPr>
        </p:nvSpPr>
        <p:spPr>
          <a:xfrm>
            <a:off x="457200" y="1600200"/>
            <a:ext cx="7620000" cy="4800600"/>
          </a:xfrm>
          <a:prstGeom prst="rect">
            <a:avLst/>
          </a:prstGeom>
          <a:noFill/>
          <a:ln>
            <a:noFill/>
          </a:ln>
        </p:spPr>
        <p:txBody>
          <a:bodyPr anchorCtr="0" anchor="t" bIns="45700" lIns="91425" spcFirstLastPara="1" rIns="91425" wrap="square" tIns="45700">
            <a:normAutofit/>
          </a:bodyPr>
          <a:lstStyle/>
          <a:p>
            <a:pPr indent="-228600" lvl="0" marL="342900" rtl="0" algn="l">
              <a:spcBef>
                <a:spcPts val="0"/>
              </a:spcBef>
              <a:spcAft>
                <a:spcPts val="1200"/>
              </a:spcAft>
              <a:buSzPts val="2400"/>
              <a:buChar char="●"/>
            </a:pPr>
            <a:r>
              <a:rPr lang="en-CA" sz="2400"/>
              <a:t>Diseases can be grouped  as either congenital (present at birth)or acquired</a:t>
            </a:r>
            <a:endParaRPr/>
          </a:p>
        </p:txBody>
      </p:sp>
      <p:pic>
        <p:nvPicPr>
          <p:cNvPr descr="C:\Users\student31\AppData\Local\Microsoft\Windows\INetCache\IE\DLQJM873\400-04155647w[1].jpg" id="428" name="Google Shape;428;p42"/>
          <p:cNvPicPr preferRelativeResize="0"/>
          <p:nvPr/>
        </p:nvPicPr>
        <p:blipFill rotWithShape="1">
          <a:blip r:embed="rId3">
            <a:alphaModFix/>
          </a:blip>
          <a:srcRect b="0" l="0" r="0" t="0"/>
          <a:stretch/>
        </p:blipFill>
        <p:spPr>
          <a:xfrm>
            <a:off x="4355976" y="2420888"/>
            <a:ext cx="2889009" cy="3933056"/>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2" name="Shape 432"/>
        <p:cNvGrpSpPr/>
        <p:nvPr/>
      </p:nvGrpSpPr>
      <p:grpSpPr>
        <a:xfrm>
          <a:off x="0" y="0"/>
          <a:ext cx="0" cy="0"/>
          <a:chOff x="0" y="0"/>
          <a:chExt cx="0" cy="0"/>
        </a:xfrm>
      </p:grpSpPr>
      <p:sp>
        <p:nvSpPr>
          <p:cNvPr id="433" name="Google Shape;433;p43"/>
          <p:cNvSpPr txBox="1"/>
          <p:nvPr>
            <p:ph type="title"/>
          </p:nvPr>
        </p:nvSpPr>
        <p:spPr>
          <a:xfrm>
            <a:off x="457200" y="274638"/>
            <a:ext cx="76200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4600"/>
              <a:buFont typeface="Cambria"/>
              <a:buNone/>
            </a:pPr>
            <a:r>
              <a:rPr lang="en-CA"/>
              <a:t>Pathogenesis</a:t>
            </a:r>
            <a:endParaRPr/>
          </a:p>
        </p:txBody>
      </p:sp>
      <p:sp>
        <p:nvSpPr>
          <p:cNvPr id="434" name="Google Shape;434;p43"/>
          <p:cNvSpPr txBox="1"/>
          <p:nvPr>
            <p:ph idx="1" type="body"/>
          </p:nvPr>
        </p:nvSpPr>
        <p:spPr>
          <a:xfrm>
            <a:off x="457200" y="1600200"/>
            <a:ext cx="7620000" cy="4800600"/>
          </a:xfrm>
          <a:prstGeom prst="rect">
            <a:avLst/>
          </a:prstGeom>
          <a:noFill/>
          <a:ln>
            <a:noFill/>
          </a:ln>
        </p:spPr>
        <p:txBody>
          <a:bodyPr anchorCtr="0" anchor="t" bIns="45700" lIns="91425" spcFirstLastPara="1" rIns="91425" wrap="square" tIns="45700">
            <a:normAutofit/>
          </a:bodyPr>
          <a:lstStyle/>
          <a:p>
            <a:pPr indent="-228600" lvl="0" marL="342900" rtl="0" algn="l">
              <a:spcBef>
                <a:spcPts val="0"/>
              </a:spcBef>
              <a:spcAft>
                <a:spcPts val="0"/>
              </a:spcAft>
              <a:buSzPts val="2800"/>
              <a:buChar char="●"/>
            </a:pPr>
            <a:r>
              <a:rPr lang="en-CA" sz="2800"/>
              <a:t>Explains how the disease process evolves</a:t>
            </a:r>
            <a:endParaRPr/>
          </a:p>
          <a:p>
            <a:pPr indent="-228600" lvl="0" marL="342900" rtl="0" algn="l">
              <a:spcBef>
                <a:spcPts val="560"/>
              </a:spcBef>
              <a:spcAft>
                <a:spcPts val="0"/>
              </a:spcAft>
              <a:buSzPts val="2800"/>
              <a:buChar char="●"/>
            </a:pPr>
            <a:r>
              <a:rPr lang="en-CA" sz="2800"/>
              <a:t>Sequence of cellular and tissue events that take place from time of initial contact of the etiologic agent until expression of the disease</a:t>
            </a:r>
            <a:endParaRPr/>
          </a:p>
          <a:p>
            <a:pPr indent="-50800" lvl="0" marL="342900" rtl="0" algn="l">
              <a:spcBef>
                <a:spcPts val="560"/>
              </a:spcBef>
              <a:spcAft>
                <a:spcPts val="1200"/>
              </a:spcAft>
              <a:buSzPts val="2800"/>
              <a:buNone/>
            </a:pPr>
            <a:r>
              <a:t/>
            </a:r>
            <a:endParaRPr sz="2800"/>
          </a:p>
        </p:txBody>
      </p:sp>
      <p:pic>
        <p:nvPicPr>
          <p:cNvPr descr="C:\Users\student31\AppData\Local\Microsoft\Windows\INetCache\IE\W2W6AVNU\673700_xlarge[1].jpg" id="435" name="Google Shape;435;p43"/>
          <p:cNvPicPr preferRelativeResize="0"/>
          <p:nvPr/>
        </p:nvPicPr>
        <p:blipFill rotWithShape="1">
          <a:blip r:embed="rId3">
            <a:alphaModFix/>
          </a:blip>
          <a:srcRect b="0" l="0" r="0" t="0"/>
          <a:stretch/>
        </p:blipFill>
        <p:spPr>
          <a:xfrm>
            <a:off x="3275856" y="3645024"/>
            <a:ext cx="4000500" cy="3000375"/>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9" name="Shape 439"/>
        <p:cNvGrpSpPr/>
        <p:nvPr/>
      </p:nvGrpSpPr>
      <p:grpSpPr>
        <a:xfrm>
          <a:off x="0" y="0"/>
          <a:ext cx="0" cy="0"/>
          <a:chOff x="0" y="0"/>
          <a:chExt cx="0" cy="0"/>
        </a:xfrm>
      </p:grpSpPr>
      <p:sp>
        <p:nvSpPr>
          <p:cNvPr id="440" name="Google Shape;440;p44"/>
          <p:cNvSpPr txBox="1"/>
          <p:nvPr>
            <p:ph type="title"/>
          </p:nvPr>
        </p:nvSpPr>
        <p:spPr>
          <a:xfrm>
            <a:off x="457200" y="274638"/>
            <a:ext cx="76200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4600"/>
              <a:buFont typeface="Cambria"/>
              <a:buNone/>
            </a:pPr>
            <a:r>
              <a:rPr lang="en-CA"/>
              <a:t>Morphologic Changes</a:t>
            </a:r>
            <a:endParaRPr/>
          </a:p>
        </p:txBody>
      </p:sp>
      <p:sp>
        <p:nvSpPr>
          <p:cNvPr id="441" name="Google Shape;441;p44"/>
          <p:cNvSpPr txBox="1"/>
          <p:nvPr>
            <p:ph idx="1" type="body"/>
          </p:nvPr>
        </p:nvSpPr>
        <p:spPr>
          <a:xfrm>
            <a:off x="457200" y="1600200"/>
            <a:ext cx="7620000" cy="4800600"/>
          </a:xfrm>
          <a:prstGeom prst="rect">
            <a:avLst/>
          </a:prstGeom>
          <a:noFill/>
          <a:ln>
            <a:noFill/>
          </a:ln>
        </p:spPr>
        <p:txBody>
          <a:bodyPr anchorCtr="0" anchor="t" bIns="45700" lIns="91425" spcFirstLastPara="1" rIns="91425" wrap="square" tIns="45700">
            <a:normAutofit fontScale="92500" lnSpcReduction="20000"/>
          </a:bodyPr>
          <a:lstStyle/>
          <a:p>
            <a:pPr indent="-215265" lvl="0" marL="342900" rtl="0" algn="l">
              <a:spcBef>
                <a:spcPts val="0"/>
              </a:spcBef>
              <a:spcAft>
                <a:spcPts val="0"/>
              </a:spcAft>
              <a:buSzPct val="100000"/>
              <a:buChar char="●"/>
            </a:pPr>
            <a:r>
              <a:rPr lang="en-CA" sz="2800"/>
              <a:t>Refers to the fundamental structure or form of cells or tissues</a:t>
            </a:r>
            <a:endParaRPr/>
          </a:p>
          <a:p>
            <a:pPr indent="-215265" lvl="0" marL="342900" rtl="0" algn="l">
              <a:spcBef>
                <a:spcPts val="560"/>
              </a:spcBef>
              <a:spcAft>
                <a:spcPts val="0"/>
              </a:spcAft>
              <a:buSzPct val="100000"/>
              <a:buChar char="●"/>
            </a:pPr>
            <a:r>
              <a:rPr lang="en-CA" sz="2800"/>
              <a:t> concerned with both gross anatomic and microscopic changes that are characteristic of a disease</a:t>
            </a:r>
            <a:endParaRPr/>
          </a:p>
          <a:p>
            <a:pPr indent="-215265" lvl="0" marL="342900" rtl="0" algn="l">
              <a:spcBef>
                <a:spcPts val="560"/>
              </a:spcBef>
              <a:spcAft>
                <a:spcPts val="0"/>
              </a:spcAft>
              <a:buSzPct val="100000"/>
              <a:buChar char="●"/>
            </a:pPr>
            <a:r>
              <a:rPr lang="en-CA" sz="2800"/>
              <a:t>Histology – Study of cells, extracellular matrix of body tissues</a:t>
            </a:r>
            <a:endParaRPr/>
          </a:p>
          <a:p>
            <a:pPr indent="-215265" lvl="0" marL="342900" rtl="0" algn="l">
              <a:spcBef>
                <a:spcPts val="560"/>
              </a:spcBef>
              <a:spcAft>
                <a:spcPts val="0"/>
              </a:spcAft>
              <a:buSzPct val="100000"/>
              <a:buChar char="●"/>
            </a:pPr>
            <a:r>
              <a:rPr lang="en-CA" sz="2800"/>
              <a:t>Plays an important role in diagnosing many types of cancers</a:t>
            </a:r>
            <a:endParaRPr/>
          </a:p>
          <a:p>
            <a:pPr indent="-50800" lvl="0" marL="342900" rtl="0" algn="l">
              <a:spcBef>
                <a:spcPts val="560"/>
              </a:spcBef>
              <a:spcAft>
                <a:spcPts val="0"/>
              </a:spcAft>
              <a:buSzPct val="100000"/>
              <a:buNone/>
            </a:pPr>
            <a:r>
              <a:t/>
            </a:r>
            <a:endParaRPr sz="2800"/>
          </a:p>
          <a:p>
            <a:pPr indent="-50800" lvl="0" marL="342900" rtl="0" algn="l">
              <a:spcBef>
                <a:spcPts val="560"/>
              </a:spcBef>
              <a:spcAft>
                <a:spcPts val="1200"/>
              </a:spcAft>
              <a:buSzPct val="100000"/>
              <a:buNone/>
            </a:pPr>
            <a:r>
              <a:t/>
            </a:r>
            <a:endParaRPr sz="2800"/>
          </a:p>
        </p:txBody>
      </p:sp>
      <p:pic>
        <p:nvPicPr>
          <p:cNvPr descr="C:\Users\student31\AppData\Local\Microsoft\Windows\INetCache\IE\DLQJM873\kVLZ6[1].jpg" id="442" name="Google Shape;442;p44"/>
          <p:cNvPicPr preferRelativeResize="0"/>
          <p:nvPr/>
        </p:nvPicPr>
        <p:blipFill rotWithShape="1">
          <a:blip r:embed="rId3">
            <a:alphaModFix/>
          </a:blip>
          <a:srcRect b="0" l="0" r="0" t="0"/>
          <a:stretch/>
        </p:blipFill>
        <p:spPr>
          <a:xfrm>
            <a:off x="5292079" y="5517232"/>
            <a:ext cx="2851795" cy="1140718"/>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6" name="Shape 446"/>
        <p:cNvGrpSpPr/>
        <p:nvPr/>
      </p:nvGrpSpPr>
      <p:grpSpPr>
        <a:xfrm>
          <a:off x="0" y="0"/>
          <a:ext cx="0" cy="0"/>
          <a:chOff x="0" y="0"/>
          <a:chExt cx="0" cy="0"/>
        </a:xfrm>
      </p:grpSpPr>
      <p:sp>
        <p:nvSpPr>
          <p:cNvPr id="447" name="Google Shape;447;p45"/>
          <p:cNvSpPr txBox="1"/>
          <p:nvPr>
            <p:ph type="title"/>
          </p:nvPr>
        </p:nvSpPr>
        <p:spPr>
          <a:xfrm>
            <a:off x="457200" y="274638"/>
            <a:ext cx="76200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4600"/>
              <a:buFont typeface="Cambria"/>
              <a:buNone/>
            </a:pPr>
            <a:r>
              <a:rPr lang="en-CA"/>
              <a:t>Clinical Manifestations</a:t>
            </a:r>
            <a:endParaRPr/>
          </a:p>
        </p:txBody>
      </p:sp>
      <p:sp>
        <p:nvSpPr>
          <p:cNvPr id="448" name="Google Shape;448;p45"/>
          <p:cNvSpPr txBox="1"/>
          <p:nvPr>
            <p:ph idx="1" type="body"/>
          </p:nvPr>
        </p:nvSpPr>
        <p:spPr>
          <a:xfrm>
            <a:off x="457200" y="1600200"/>
            <a:ext cx="7620000" cy="4800600"/>
          </a:xfrm>
          <a:prstGeom prst="rect">
            <a:avLst/>
          </a:prstGeom>
          <a:noFill/>
          <a:ln>
            <a:noFill/>
          </a:ln>
        </p:spPr>
        <p:txBody>
          <a:bodyPr anchorCtr="0" anchor="t" bIns="45700" lIns="91425" spcFirstLastPara="1" rIns="91425" wrap="square" tIns="45700">
            <a:normAutofit lnSpcReduction="20000"/>
          </a:bodyPr>
          <a:lstStyle/>
          <a:p>
            <a:pPr indent="-228600" lvl="0" marL="342900" rtl="0" algn="l">
              <a:spcBef>
                <a:spcPts val="0"/>
              </a:spcBef>
              <a:spcAft>
                <a:spcPts val="0"/>
              </a:spcAft>
              <a:buSzPts val="2800"/>
              <a:buChar char="●"/>
            </a:pPr>
            <a:r>
              <a:rPr lang="en-CA" sz="2800"/>
              <a:t>Disease can Manifest in many different ways</a:t>
            </a:r>
            <a:endParaRPr/>
          </a:p>
          <a:p>
            <a:pPr indent="-228600" lvl="1" marL="640080" rtl="0" algn="l">
              <a:spcBef>
                <a:spcPts val="520"/>
              </a:spcBef>
              <a:spcAft>
                <a:spcPts val="0"/>
              </a:spcAft>
              <a:buSzPts val="2600"/>
              <a:buChar char="○"/>
            </a:pPr>
            <a:r>
              <a:rPr lang="en-CA" sz="2600"/>
              <a:t>Some processes manifest quickly and display signs quickly like fever</a:t>
            </a:r>
            <a:endParaRPr/>
          </a:p>
          <a:p>
            <a:pPr indent="-228600" lvl="1" marL="640080" rtl="0" algn="l">
              <a:spcBef>
                <a:spcPts val="520"/>
              </a:spcBef>
              <a:spcAft>
                <a:spcPts val="0"/>
              </a:spcAft>
              <a:buSzPts val="2600"/>
              <a:buChar char="○"/>
            </a:pPr>
            <a:r>
              <a:rPr lang="en-CA" sz="2600"/>
              <a:t>Some are silent at onset and usually diagnosed  when examining  for other reasons or when disease are far advanced</a:t>
            </a:r>
            <a:endParaRPr/>
          </a:p>
          <a:p>
            <a:pPr indent="-279400" lvl="4" marL="1554480" rtl="0" algn="l">
              <a:spcBef>
                <a:spcPts val="520"/>
              </a:spcBef>
              <a:spcAft>
                <a:spcPts val="0"/>
              </a:spcAft>
              <a:buSzPts val="2600"/>
              <a:buChar char="○"/>
            </a:pPr>
            <a:r>
              <a:rPr b="1" lang="en-CA" sz="2600"/>
              <a:t>Signs</a:t>
            </a:r>
            <a:r>
              <a:rPr lang="en-CA" sz="2600"/>
              <a:t> (objective, observable, often measurable)</a:t>
            </a:r>
            <a:endParaRPr sz="2600"/>
          </a:p>
          <a:p>
            <a:pPr indent="-279400" lvl="4" marL="1554480" rtl="0" algn="l">
              <a:spcBef>
                <a:spcPts val="1200"/>
              </a:spcBef>
              <a:spcAft>
                <a:spcPts val="1200"/>
              </a:spcAft>
              <a:buSzPts val="2600"/>
              <a:buChar char="○"/>
            </a:pPr>
            <a:r>
              <a:rPr b="1" lang="en-CA" sz="2600"/>
              <a:t>S</a:t>
            </a:r>
            <a:r>
              <a:rPr b="1" lang="en-CA" sz="2600"/>
              <a:t>ymptoms</a:t>
            </a:r>
            <a:r>
              <a:rPr lang="en-CA" sz="2600"/>
              <a:t> (subjective, hard to measure) used to describe the changes that accompany disease</a:t>
            </a:r>
            <a:endParaRPr/>
          </a:p>
        </p:txBody>
      </p:sp>
      <p:pic>
        <p:nvPicPr>
          <p:cNvPr descr="C:\Users\student31\AppData\Local\Microsoft\Windows\INetCache\IE\PQ83KMHV\Italian_traffic_signs_-_altri_pericoli_-_provvisorio.svg[1].png" id="449" name="Google Shape;449;p45"/>
          <p:cNvPicPr preferRelativeResize="0"/>
          <p:nvPr/>
        </p:nvPicPr>
        <p:blipFill rotWithShape="1">
          <a:blip r:embed="rId3">
            <a:alphaModFix/>
          </a:blip>
          <a:srcRect b="0" l="0" r="0" t="0"/>
          <a:stretch/>
        </p:blipFill>
        <p:spPr>
          <a:xfrm>
            <a:off x="112962" y="5013176"/>
            <a:ext cx="2097046" cy="1844824"/>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3" name="Shape 453"/>
        <p:cNvGrpSpPr/>
        <p:nvPr/>
      </p:nvGrpSpPr>
      <p:grpSpPr>
        <a:xfrm>
          <a:off x="0" y="0"/>
          <a:ext cx="0" cy="0"/>
          <a:chOff x="0" y="0"/>
          <a:chExt cx="0" cy="0"/>
        </a:xfrm>
      </p:grpSpPr>
      <p:sp>
        <p:nvSpPr>
          <p:cNvPr id="454" name="Google Shape;454;p46"/>
          <p:cNvSpPr txBox="1"/>
          <p:nvPr>
            <p:ph type="title"/>
          </p:nvPr>
        </p:nvSpPr>
        <p:spPr>
          <a:xfrm>
            <a:off x="457200" y="274638"/>
            <a:ext cx="76200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4600"/>
              <a:buFont typeface="Cambria"/>
              <a:buNone/>
            </a:pPr>
            <a:r>
              <a:rPr lang="en-CA"/>
              <a:t>Diagnosis </a:t>
            </a:r>
            <a:endParaRPr/>
          </a:p>
        </p:txBody>
      </p:sp>
      <p:sp>
        <p:nvSpPr>
          <p:cNvPr id="455" name="Google Shape;455;p46"/>
          <p:cNvSpPr txBox="1"/>
          <p:nvPr>
            <p:ph idx="1" type="body"/>
          </p:nvPr>
        </p:nvSpPr>
        <p:spPr>
          <a:xfrm>
            <a:off x="457200" y="1600200"/>
            <a:ext cx="7620000" cy="4983162"/>
          </a:xfrm>
          <a:prstGeom prst="rect">
            <a:avLst/>
          </a:prstGeom>
          <a:noFill/>
          <a:ln>
            <a:noFill/>
          </a:ln>
        </p:spPr>
        <p:txBody>
          <a:bodyPr anchorCtr="0" anchor="t" bIns="45700" lIns="91425" spcFirstLastPara="1" rIns="91425" wrap="square" tIns="45700">
            <a:normAutofit fontScale="85000" lnSpcReduction="20000"/>
          </a:bodyPr>
          <a:lstStyle/>
          <a:p>
            <a:pPr indent="-215264" lvl="0" marL="342900" rtl="0" algn="l">
              <a:spcBef>
                <a:spcPts val="0"/>
              </a:spcBef>
              <a:spcAft>
                <a:spcPts val="0"/>
              </a:spcAft>
              <a:buSzPct val="100000"/>
              <a:buChar char="●"/>
            </a:pPr>
            <a:r>
              <a:rPr lang="en-CA" sz="2800"/>
              <a:t>Designation as to nature of the health problem</a:t>
            </a:r>
            <a:endParaRPr/>
          </a:p>
          <a:p>
            <a:pPr indent="-215264" lvl="0" marL="342900" rtl="0" algn="l">
              <a:spcBef>
                <a:spcPts val="518"/>
              </a:spcBef>
              <a:spcAft>
                <a:spcPts val="0"/>
              </a:spcAft>
              <a:buSzPct val="100000"/>
              <a:buChar char="●"/>
            </a:pPr>
            <a:r>
              <a:rPr lang="en-CA" sz="2800"/>
              <a:t>Involves</a:t>
            </a:r>
            <a:endParaRPr/>
          </a:p>
          <a:p>
            <a:pPr indent="-216217" lvl="1" marL="640080" rtl="0" algn="l">
              <a:spcBef>
                <a:spcPts val="481"/>
              </a:spcBef>
              <a:spcAft>
                <a:spcPts val="0"/>
              </a:spcAft>
              <a:buSzPct val="100000"/>
              <a:buChar char="○"/>
            </a:pPr>
            <a:r>
              <a:rPr lang="en-CA" sz="2600"/>
              <a:t>Physical exam</a:t>
            </a:r>
            <a:endParaRPr/>
          </a:p>
          <a:p>
            <a:pPr indent="-216217" lvl="1" marL="640080" rtl="0" algn="l">
              <a:spcBef>
                <a:spcPts val="481"/>
              </a:spcBef>
              <a:spcAft>
                <a:spcPts val="0"/>
              </a:spcAft>
              <a:buSzPct val="100000"/>
              <a:buChar char="○"/>
            </a:pPr>
            <a:r>
              <a:rPr lang="en-CA" sz="2600"/>
              <a:t>Health History</a:t>
            </a:r>
            <a:endParaRPr/>
          </a:p>
          <a:p>
            <a:pPr indent="-216217" lvl="1" marL="640080" rtl="0" algn="l">
              <a:spcBef>
                <a:spcPts val="481"/>
              </a:spcBef>
              <a:spcAft>
                <a:spcPts val="0"/>
              </a:spcAft>
              <a:buSzPct val="100000"/>
              <a:buChar char="○"/>
            </a:pPr>
            <a:r>
              <a:rPr lang="en-CA" sz="2600"/>
              <a:t>Diagnostic Tests</a:t>
            </a:r>
            <a:endParaRPr/>
          </a:p>
          <a:p>
            <a:pPr indent="-215264" lvl="0" marL="342900" rtl="0" algn="l">
              <a:spcBef>
                <a:spcPts val="518"/>
              </a:spcBef>
              <a:spcAft>
                <a:spcPts val="0"/>
              </a:spcAft>
              <a:buSzPct val="100000"/>
              <a:buChar char="●"/>
            </a:pPr>
            <a:r>
              <a:rPr lang="en-CA" sz="2800"/>
              <a:t>Development of diagnoses involves competing possibilities and selecting the most likely one from among the conditions that might be responsible for the persons clinical presentation.</a:t>
            </a:r>
            <a:endParaRPr/>
          </a:p>
          <a:p>
            <a:pPr indent="-215264" lvl="0" marL="342900" rtl="0" algn="l">
              <a:spcBef>
                <a:spcPts val="518"/>
              </a:spcBef>
              <a:spcAft>
                <a:spcPts val="0"/>
              </a:spcAft>
              <a:buSzPct val="100000"/>
              <a:buChar char="●"/>
            </a:pPr>
            <a:r>
              <a:rPr lang="en-CA" sz="2800"/>
              <a:t>This is referred to as Differential Diagnosis.</a:t>
            </a:r>
            <a:endParaRPr/>
          </a:p>
          <a:p>
            <a:pPr indent="-215264" lvl="0" marL="342900" rtl="0" algn="l">
              <a:spcBef>
                <a:spcPts val="518"/>
              </a:spcBef>
              <a:spcAft>
                <a:spcPts val="0"/>
              </a:spcAft>
              <a:buSzPct val="100000"/>
              <a:buChar char="●"/>
            </a:pPr>
            <a:r>
              <a:rPr lang="en-CA" sz="2800" u="sng">
                <a:solidFill>
                  <a:schemeClr val="hlink"/>
                </a:solidFill>
                <a:hlinkClick r:id="rId3"/>
              </a:rPr>
              <a:t>ddx video</a:t>
            </a:r>
            <a:endParaRPr sz="2800"/>
          </a:p>
          <a:p>
            <a:pPr indent="-215264" lvl="0" marL="342900" rtl="0" algn="l">
              <a:spcBef>
                <a:spcPts val="518"/>
              </a:spcBef>
              <a:spcAft>
                <a:spcPts val="1200"/>
              </a:spcAft>
              <a:buSzPct val="100000"/>
              <a:buChar char="●"/>
            </a:pPr>
            <a:r>
              <a:rPr lang="en-CA" sz="2800"/>
              <a:t> </a:t>
            </a:r>
            <a:r>
              <a:rPr lang="en-CA" sz="2800" u="sng">
                <a:solidFill>
                  <a:schemeClr val="hlink"/>
                </a:solidFill>
                <a:hlinkClick r:id="rId4"/>
              </a:rPr>
              <a:t>Dr House</a:t>
            </a:r>
            <a:endParaRPr sz="2800"/>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9" name="Shape 459"/>
        <p:cNvGrpSpPr/>
        <p:nvPr/>
      </p:nvGrpSpPr>
      <p:grpSpPr>
        <a:xfrm>
          <a:off x="0" y="0"/>
          <a:ext cx="0" cy="0"/>
          <a:chOff x="0" y="0"/>
          <a:chExt cx="0" cy="0"/>
        </a:xfrm>
      </p:grpSpPr>
      <p:sp>
        <p:nvSpPr>
          <p:cNvPr id="460" name="Google Shape;460;p47"/>
          <p:cNvSpPr txBox="1"/>
          <p:nvPr>
            <p:ph type="title"/>
          </p:nvPr>
        </p:nvSpPr>
        <p:spPr>
          <a:xfrm>
            <a:off x="457200" y="274638"/>
            <a:ext cx="76200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4600"/>
              <a:buFont typeface="Cambria"/>
              <a:buNone/>
            </a:pPr>
            <a:r>
              <a:rPr lang="en-CA"/>
              <a:t>Clinical Course</a:t>
            </a:r>
            <a:endParaRPr/>
          </a:p>
        </p:txBody>
      </p:sp>
      <p:sp>
        <p:nvSpPr>
          <p:cNvPr id="461" name="Google Shape;461;p47"/>
          <p:cNvSpPr txBox="1"/>
          <p:nvPr>
            <p:ph idx="1" type="body"/>
          </p:nvPr>
        </p:nvSpPr>
        <p:spPr>
          <a:xfrm>
            <a:off x="457200" y="1600200"/>
            <a:ext cx="7620000" cy="4800600"/>
          </a:xfrm>
          <a:prstGeom prst="rect">
            <a:avLst/>
          </a:prstGeom>
          <a:noFill/>
          <a:ln>
            <a:noFill/>
          </a:ln>
        </p:spPr>
        <p:txBody>
          <a:bodyPr anchorCtr="0" anchor="t" bIns="45700" lIns="91425" spcFirstLastPara="1" rIns="91425" wrap="square" tIns="45700">
            <a:normAutofit fontScale="77500" lnSpcReduction="10000"/>
          </a:bodyPr>
          <a:lstStyle/>
          <a:p>
            <a:pPr indent="-215265" lvl="0" marL="342900" rtl="0" algn="l">
              <a:spcBef>
                <a:spcPts val="0"/>
              </a:spcBef>
              <a:spcAft>
                <a:spcPts val="0"/>
              </a:spcAft>
              <a:buSzPct val="100000"/>
              <a:buChar char="●"/>
            </a:pPr>
            <a:r>
              <a:rPr lang="en-CA" sz="2800"/>
              <a:t>Describes evolution of disease</a:t>
            </a:r>
            <a:endParaRPr/>
          </a:p>
          <a:p>
            <a:pPr indent="-215265" lvl="0" marL="342900" rtl="0" algn="l">
              <a:spcBef>
                <a:spcPts val="476"/>
              </a:spcBef>
              <a:spcAft>
                <a:spcPts val="0"/>
              </a:spcAft>
              <a:buSzPct val="100000"/>
              <a:buChar char="●"/>
            </a:pPr>
            <a:r>
              <a:rPr lang="en-CA" sz="2800"/>
              <a:t>Acute, Subacute and chronic course possibilities</a:t>
            </a:r>
            <a:endParaRPr/>
          </a:p>
          <a:p>
            <a:pPr indent="-215265" lvl="0" marL="342900" rtl="0" algn="l">
              <a:spcBef>
                <a:spcPts val="476"/>
              </a:spcBef>
              <a:spcAft>
                <a:spcPts val="0"/>
              </a:spcAft>
              <a:buSzPct val="100000"/>
              <a:buChar char="●"/>
            </a:pPr>
            <a:r>
              <a:rPr lang="en-CA" sz="2800"/>
              <a:t>Chronic can have stages of remission or aggravation</a:t>
            </a:r>
            <a:endParaRPr/>
          </a:p>
          <a:p>
            <a:pPr indent="-215265" lvl="0" marL="342900" rtl="0" algn="l">
              <a:spcBef>
                <a:spcPts val="476"/>
              </a:spcBef>
              <a:spcAft>
                <a:spcPts val="0"/>
              </a:spcAft>
              <a:buSzPct val="100000"/>
              <a:buChar char="●"/>
            </a:pPr>
            <a:r>
              <a:rPr lang="en-CA" sz="2800"/>
              <a:t>Infectious diseases can run a course from preclinical to persistent chronic infection (HepB)</a:t>
            </a:r>
            <a:endParaRPr/>
          </a:p>
          <a:p>
            <a:pPr indent="-215265" lvl="0" marL="342900" rtl="0" algn="l">
              <a:spcBef>
                <a:spcPts val="476"/>
              </a:spcBef>
              <a:spcAft>
                <a:spcPts val="0"/>
              </a:spcAft>
              <a:buSzPct val="100000"/>
              <a:buChar char="●"/>
            </a:pPr>
            <a:r>
              <a:rPr lang="en-CA" sz="2800"/>
              <a:t>Possible to transmit to others in preclinical stage</a:t>
            </a:r>
            <a:endParaRPr/>
          </a:p>
          <a:p>
            <a:pPr indent="-215265" lvl="0" marL="342900" rtl="0" algn="l">
              <a:spcBef>
                <a:spcPts val="476"/>
              </a:spcBef>
              <a:spcAft>
                <a:spcPts val="0"/>
              </a:spcAft>
              <a:buSzPct val="100000"/>
              <a:buChar char="●"/>
            </a:pPr>
            <a:r>
              <a:rPr lang="en-CA" sz="2800"/>
              <a:t>Subclinical not clinically apparent and not always destined to become clinical. Diagnosed with antibodies or cultures</a:t>
            </a:r>
            <a:endParaRPr/>
          </a:p>
          <a:p>
            <a:pPr indent="-215265" lvl="0" marL="342900" rtl="0" algn="l">
              <a:spcBef>
                <a:spcPts val="476"/>
              </a:spcBef>
              <a:spcAft>
                <a:spcPts val="0"/>
              </a:spcAft>
              <a:buSzPct val="100000"/>
              <a:buChar char="●"/>
            </a:pPr>
            <a:r>
              <a:rPr lang="en-CA" sz="2800"/>
              <a:t>Clinical stage manifested by signs and symptoms</a:t>
            </a:r>
            <a:endParaRPr/>
          </a:p>
          <a:p>
            <a:pPr indent="-215265" lvl="0" marL="342900" rtl="0" algn="l">
              <a:spcBef>
                <a:spcPts val="476"/>
              </a:spcBef>
              <a:spcAft>
                <a:spcPts val="1200"/>
              </a:spcAft>
              <a:buSzPct val="100000"/>
              <a:buChar char="●"/>
            </a:pPr>
            <a:r>
              <a:rPr lang="en-CA" sz="2800"/>
              <a:t>Persistent chronic infection can last years or a lifetime. Carrier has organism but is not infected but can pass an infection to others</a:t>
            </a:r>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5" name="Shape 465"/>
        <p:cNvGrpSpPr/>
        <p:nvPr/>
      </p:nvGrpSpPr>
      <p:grpSpPr>
        <a:xfrm>
          <a:off x="0" y="0"/>
          <a:ext cx="0" cy="0"/>
          <a:chOff x="0" y="0"/>
          <a:chExt cx="0" cy="0"/>
        </a:xfrm>
      </p:grpSpPr>
      <p:sp>
        <p:nvSpPr>
          <p:cNvPr id="466" name="Google Shape;466;p48"/>
          <p:cNvSpPr txBox="1"/>
          <p:nvPr>
            <p:ph type="title"/>
          </p:nvPr>
        </p:nvSpPr>
        <p:spPr>
          <a:xfrm>
            <a:off x="722313" y="5486400"/>
            <a:ext cx="7659687" cy="11684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2"/>
              </a:buClr>
              <a:buSzPts val="3600"/>
              <a:buFont typeface="Cambria"/>
              <a:buNone/>
            </a:pPr>
            <a:r>
              <a:rPr lang="en-CA"/>
              <a:t>LEVELS OF DISEASE PREVENTION</a:t>
            </a:r>
            <a:endParaRPr/>
          </a:p>
        </p:txBody>
      </p:sp>
      <p:pic>
        <p:nvPicPr>
          <p:cNvPr descr="C:\Users\student31\AppData\Local\Microsoft\Windows\INetCache\IE\W2W6AVNU\prevention_for_progeria[1].jpg" id="467" name="Google Shape;467;p48"/>
          <p:cNvPicPr preferRelativeResize="0"/>
          <p:nvPr/>
        </p:nvPicPr>
        <p:blipFill rotWithShape="1">
          <a:blip r:embed="rId3">
            <a:alphaModFix/>
          </a:blip>
          <a:srcRect b="0" l="0" r="0" t="0"/>
          <a:stretch/>
        </p:blipFill>
        <p:spPr>
          <a:xfrm>
            <a:off x="3131840" y="1010954"/>
            <a:ext cx="2211685" cy="3713446"/>
          </a:xfrm>
          <a:prstGeom prst="rect">
            <a:avLst/>
          </a:prstGeom>
          <a:noFill/>
          <a:ln>
            <a:noFill/>
          </a:ln>
        </p:spPr>
      </p:pic>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1" name="Shape 471"/>
        <p:cNvGrpSpPr/>
        <p:nvPr/>
      </p:nvGrpSpPr>
      <p:grpSpPr>
        <a:xfrm>
          <a:off x="0" y="0"/>
          <a:ext cx="0" cy="0"/>
          <a:chOff x="0" y="0"/>
          <a:chExt cx="0" cy="0"/>
        </a:xfrm>
      </p:grpSpPr>
      <p:sp>
        <p:nvSpPr>
          <p:cNvPr id="472" name="Google Shape;472;p49"/>
          <p:cNvSpPr txBox="1"/>
          <p:nvPr>
            <p:ph type="title"/>
          </p:nvPr>
        </p:nvSpPr>
        <p:spPr>
          <a:xfrm>
            <a:off x="457200" y="274638"/>
            <a:ext cx="76200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4600"/>
              <a:buFont typeface="Cambria"/>
              <a:buNone/>
            </a:pPr>
            <a:r>
              <a:rPr lang="en-CA"/>
              <a:t>Three levels of Prevention</a:t>
            </a:r>
            <a:endParaRPr/>
          </a:p>
        </p:txBody>
      </p:sp>
      <p:sp>
        <p:nvSpPr>
          <p:cNvPr id="473" name="Google Shape;473;p49"/>
          <p:cNvSpPr txBox="1"/>
          <p:nvPr>
            <p:ph idx="1" type="body"/>
          </p:nvPr>
        </p:nvSpPr>
        <p:spPr>
          <a:xfrm>
            <a:off x="457200" y="1600200"/>
            <a:ext cx="7620000" cy="4985400"/>
          </a:xfrm>
          <a:prstGeom prst="rect">
            <a:avLst/>
          </a:prstGeom>
          <a:noFill/>
          <a:ln>
            <a:noFill/>
          </a:ln>
        </p:spPr>
        <p:txBody>
          <a:bodyPr anchorCtr="0" anchor="t" bIns="45700" lIns="91425" spcFirstLastPara="1" rIns="91425" wrap="square" tIns="45700">
            <a:normAutofit fontScale="70000" lnSpcReduction="20000"/>
          </a:bodyPr>
          <a:lstStyle/>
          <a:p>
            <a:pPr indent="-201930" lvl="0" marL="342900" rtl="0" algn="l">
              <a:spcBef>
                <a:spcPts val="0"/>
              </a:spcBef>
              <a:spcAft>
                <a:spcPts val="0"/>
              </a:spcAft>
              <a:buSzPct val="100000"/>
              <a:buChar char="●"/>
            </a:pPr>
            <a:r>
              <a:rPr lang="en-CA" sz="2800"/>
              <a:t>Leading a healthy life contributes to the prevention of disease. The three fundamentals of prevention include:</a:t>
            </a:r>
            <a:endParaRPr/>
          </a:p>
          <a:p>
            <a:pPr indent="-203835" lvl="1" marL="640080" rtl="0" algn="l">
              <a:spcBef>
                <a:spcPts val="442"/>
              </a:spcBef>
              <a:spcAft>
                <a:spcPts val="0"/>
              </a:spcAft>
              <a:buSzPct val="100000"/>
              <a:buChar char="○"/>
            </a:pPr>
            <a:r>
              <a:rPr b="1" lang="en-CA" sz="2600"/>
              <a:t>Primary Prevention</a:t>
            </a:r>
            <a:r>
              <a:rPr lang="en-CA" sz="2600"/>
              <a:t> (e.g., immunizations, using seatbelt): removing risk factors so disease does not occur, we use primary prevention methods before the person gets the disease. Primary prevention aims to prevent the disease from occurring. So primary prevention reduces both the incidence and prevalence of a disease</a:t>
            </a:r>
            <a:endParaRPr/>
          </a:p>
          <a:p>
            <a:pPr indent="-203835" lvl="1" marL="640080" rtl="0" algn="l">
              <a:spcBef>
                <a:spcPts val="442"/>
              </a:spcBef>
              <a:spcAft>
                <a:spcPts val="0"/>
              </a:spcAft>
              <a:buSzPct val="100000"/>
              <a:buChar char="○"/>
            </a:pPr>
            <a:r>
              <a:rPr b="1" lang="en-CA" sz="2600"/>
              <a:t>Secondary Prevention </a:t>
            </a:r>
            <a:r>
              <a:rPr lang="en-CA" sz="2600"/>
              <a:t>(e.g., Pap smears): detecting disease while it is still curable, Secondary prevention is used after the disease has occurred, but before the person notices that anything is wrong.</a:t>
            </a:r>
            <a:endParaRPr/>
          </a:p>
          <a:p>
            <a:pPr indent="-203835" lvl="1" marL="640080" rtl="0" algn="l">
              <a:spcBef>
                <a:spcPts val="442"/>
              </a:spcBef>
              <a:spcAft>
                <a:spcPts val="0"/>
              </a:spcAft>
              <a:buSzPct val="100000"/>
              <a:buChar char="○"/>
            </a:pPr>
            <a:r>
              <a:rPr b="1" lang="en-CA" sz="2600"/>
              <a:t>Tertiary Prevention</a:t>
            </a:r>
            <a:r>
              <a:rPr lang="en-CA" sz="2600"/>
              <a:t> (e.g., antibiotic use): preventing further deterioration or reducing complications of disease, Tertiary prevention targets the person who already has symptoms of the disease. </a:t>
            </a:r>
            <a:endParaRPr/>
          </a:p>
          <a:p>
            <a:pPr indent="-88265" lvl="1" marL="640080" rtl="0" algn="l">
              <a:spcBef>
                <a:spcPts val="442"/>
              </a:spcBef>
              <a:spcAft>
                <a:spcPts val="1200"/>
              </a:spcAft>
              <a:buSzPct val="100000"/>
              <a:buNone/>
            </a:pPr>
            <a:r>
              <a:t/>
            </a:r>
            <a:endParaRPr sz="2600"/>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7" name="Shape 477"/>
        <p:cNvGrpSpPr/>
        <p:nvPr/>
      </p:nvGrpSpPr>
      <p:grpSpPr>
        <a:xfrm>
          <a:off x="0" y="0"/>
          <a:ext cx="0" cy="0"/>
          <a:chOff x="0" y="0"/>
          <a:chExt cx="0" cy="0"/>
        </a:xfrm>
      </p:grpSpPr>
      <p:sp>
        <p:nvSpPr>
          <p:cNvPr id="478" name="Google Shape;478;p50"/>
          <p:cNvSpPr txBox="1"/>
          <p:nvPr>
            <p:ph type="title"/>
          </p:nvPr>
        </p:nvSpPr>
        <p:spPr>
          <a:xfrm>
            <a:off x="457200" y="274638"/>
            <a:ext cx="76200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4600"/>
              <a:buFont typeface="Cambria"/>
              <a:buNone/>
            </a:pPr>
            <a:r>
              <a:rPr lang="en-CA"/>
              <a:t>Goals of Tertiary Prevention</a:t>
            </a:r>
            <a:endParaRPr/>
          </a:p>
        </p:txBody>
      </p:sp>
      <p:sp>
        <p:nvSpPr>
          <p:cNvPr id="479" name="Google Shape;479;p50"/>
          <p:cNvSpPr txBox="1"/>
          <p:nvPr>
            <p:ph idx="1" type="body"/>
          </p:nvPr>
        </p:nvSpPr>
        <p:spPr>
          <a:xfrm>
            <a:off x="457200" y="1600200"/>
            <a:ext cx="7620000" cy="4800600"/>
          </a:xfrm>
          <a:prstGeom prst="rect">
            <a:avLst/>
          </a:prstGeom>
          <a:noFill/>
          <a:ln>
            <a:noFill/>
          </a:ln>
        </p:spPr>
        <p:txBody>
          <a:bodyPr anchorCtr="0" anchor="t" bIns="45700" lIns="91425" spcFirstLastPara="1" rIns="91425" wrap="square" tIns="45700">
            <a:normAutofit/>
          </a:bodyPr>
          <a:lstStyle/>
          <a:p>
            <a:pPr indent="-228600" lvl="0" marL="342900" rtl="0" algn="l">
              <a:spcBef>
                <a:spcPts val="0"/>
              </a:spcBef>
              <a:spcAft>
                <a:spcPts val="0"/>
              </a:spcAft>
              <a:buSzPts val="2800"/>
              <a:buChar char="●"/>
            </a:pPr>
            <a:r>
              <a:rPr lang="en-CA" sz="2800"/>
              <a:t>Prevent damage and pain from the disease</a:t>
            </a:r>
            <a:endParaRPr/>
          </a:p>
          <a:p>
            <a:pPr indent="-228600" lvl="0" marL="342900" rtl="0" algn="l">
              <a:spcBef>
                <a:spcPts val="560"/>
              </a:spcBef>
              <a:spcAft>
                <a:spcPts val="0"/>
              </a:spcAft>
              <a:buSzPts val="2800"/>
              <a:buChar char="●"/>
            </a:pPr>
            <a:r>
              <a:rPr lang="en-CA" sz="2800"/>
              <a:t>Slow down the disease</a:t>
            </a:r>
            <a:endParaRPr/>
          </a:p>
          <a:p>
            <a:pPr indent="-228600" lvl="0" marL="342900" rtl="0" algn="l">
              <a:spcBef>
                <a:spcPts val="560"/>
              </a:spcBef>
              <a:spcAft>
                <a:spcPts val="0"/>
              </a:spcAft>
              <a:buSzPts val="2800"/>
              <a:buChar char="●"/>
            </a:pPr>
            <a:r>
              <a:rPr lang="en-CA" sz="2800"/>
              <a:t>Prevent the disease from causing  complications</a:t>
            </a:r>
            <a:endParaRPr/>
          </a:p>
          <a:p>
            <a:pPr indent="-228600" lvl="0" marL="342900" rtl="0" algn="l">
              <a:spcBef>
                <a:spcPts val="560"/>
              </a:spcBef>
              <a:spcAft>
                <a:spcPts val="0"/>
              </a:spcAft>
              <a:buSzPts val="2800"/>
              <a:buChar char="●"/>
            </a:pPr>
            <a:r>
              <a:rPr lang="en-CA" sz="2800"/>
              <a:t>Give better care to people with the disease</a:t>
            </a:r>
            <a:endParaRPr/>
          </a:p>
          <a:p>
            <a:pPr indent="-228600" lvl="0" marL="342900" rtl="0" algn="l">
              <a:spcBef>
                <a:spcPts val="560"/>
              </a:spcBef>
              <a:spcAft>
                <a:spcPts val="0"/>
              </a:spcAft>
              <a:buSzPts val="2800"/>
              <a:buChar char="●"/>
            </a:pPr>
            <a:r>
              <a:rPr lang="en-CA" sz="2800"/>
              <a:t>Return the person to health again and return them to their normal activities of living</a:t>
            </a:r>
            <a:endParaRPr/>
          </a:p>
          <a:p>
            <a:pPr indent="-50800" lvl="0" marL="342900" rtl="0" algn="l">
              <a:spcBef>
                <a:spcPts val="560"/>
              </a:spcBef>
              <a:spcAft>
                <a:spcPts val="1200"/>
              </a:spcAft>
              <a:buSzPts val="2800"/>
              <a:buNone/>
            </a:pPr>
            <a:r>
              <a:t/>
            </a:r>
            <a:endParaRPr sz="2800"/>
          </a:p>
        </p:txBody>
      </p:sp>
      <p:pic>
        <p:nvPicPr>
          <p:cNvPr descr="C:\Program Files (x86)\Microsoft Office\MEDIA\CAGCAT10\j0199755.wmf" id="480" name="Google Shape;480;p50"/>
          <p:cNvPicPr preferRelativeResize="0"/>
          <p:nvPr/>
        </p:nvPicPr>
        <p:blipFill rotWithShape="1">
          <a:blip r:embed="rId3">
            <a:alphaModFix/>
          </a:blip>
          <a:srcRect b="0" l="0" r="0" t="0"/>
          <a:stretch/>
        </p:blipFill>
        <p:spPr>
          <a:xfrm>
            <a:off x="6372200" y="4869160"/>
            <a:ext cx="1724558" cy="1760220"/>
          </a:xfrm>
          <a:prstGeom prst="rect">
            <a:avLst/>
          </a:prstGeom>
          <a:noFill/>
          <a:ln>
            <a:noFill/>
          </a:ln>
        </p:spPr>
      </p:pic>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4" name="Shape 484"/>
        <p:cNvGrpSpPr/>
        <p:nvPr/>
      </p:nvGrpSpPr>
      <p:grpSpPr>
        <a:xfrm>
          <a:off x="0" y="0"/>
          <a:ext cx="0" cy="0"/>
          <a:chOff x="0" y="0"/>
          <a:chExt cx="0" cy="0"/>
        </a:xfrm>
      </p:grpSpPr>
      <p:sp>
        <p:nvSpPr>
          <p:cNvPr id="485" name="Google Shape;485;p51"/>
          <p:cNvSpPr txBox="1"/>
          <p:nvPr>
            <p:ph type="title"/>
          </p:nvPr>
        </p:nvSpPr>
        <p:spPr>
          <a:xfrm>
            <a:off x="722313" y="5486400"/>
            <a:ext cx="7659687" cy="11684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2"/>
              </a:buClr>
              <a:buSzPts val="3600"/>
              <a:buFont typeface="Cambria"/>
              <a:buNone/>
            </a:pPr>
            <a:r>
              <a:rPr lang="en-CA"/>
              <a:t>CELLULAR ADAPTATION</a:t>
            </a:r>
            <a:endParaRPr/>
          </a:p>
        </p:txBody>
      </p:sp>
      <p:pic>
        <p:nvPicPr>
          <p:cNvPr descr="C:\Users\student31\AppData\Local\Microsoft\Windows\INetCache\IE\PQ83KMHV\1200px-Hyperplasia_vs_Hypertrophy.svg[1].png" id="486" name="Google Shape;486;p51"/>
          <p:cNvPicPr preferRelativeResize="0"/>
          <p:nvPr/>
        </p:nvPicPr>
        <p:blipFill rotWithShape="1">
          <a:blip r:embed="rId3">
            <a:alphaModFix/>
          </a:blip>
          <a:srcRect b="0" l="0" r="0" t="0"/>
          <a:stretch/>
        </p:blipFill>
        <p:spPr>
          <a:xfrm>
            <a:off x="1475656" y="692696"/>
            <a:ext cx="5616624" cy="4437112"/>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0" name="Shape 490"/>
        <p:cNvGrpSpPr/>
        <p:nvPr/>
      </p:nvGrpSpPr>
      <p:grpSpPr>
        <a:xfrm>
          <a:off x="0" y="0"/>
          <a:ext cx="0" cy="0"/>
          <a:chOff x="0" y="0"/>
          <a:chExt cx="0" cy="0"/>
        </a:xfrm>
      </p:grpSpPr>
      <p:sp>
        <p:nvSpPr>
          <p:cNvPr id="491" name="Google Shape;491;p52"/>
          <p:cNvSpPr txBox="1"/>
          <p:nvPr>
            <p:ph type="title"/>
          </p:nvPr>
        </p:nvSpPr>
        <p:spPr>
          <a:xfrm>
            <a:off x="457200" y="274638"/>
            <a:ext cx="76200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4600"/>
              <a:buFont typeface="Cambria"/>
              <a:buNone/>
            </a:pPr>
            <a:r>
              <a:rPr lang="en-CA"/>
              <a:t>Cellular Adaptation</a:t>
            </a:r>
            <a:endParaRPr/>
          </a:p>
        </p:txBody>
      </p:sp>
      <p:sp>
        <p:nvSpPr>
          <p:cNvPr id="492" name="Google Shape;492;p52"/>
          <p:cNvSpPr txBox="1"/>
          <p:nvPr>
            <p:ph idx="1" type="body"/>
          </p:nvPr>
        </p:nvSpPr>
        <p:spPr>
          <a:xfrm>
            <a:off x="457200" y="1600200"/>
            <a:ext cx="7620000" cy="4800600"/>
          </a:xfrm>
          <a:prstGeom prst="rect">
            <a:avLst/>
          </a:prstGeom>
          <a:noFill/>
          <a:ln>
            <a:noFill/>
          </a:ln>
        </p:spPr>
        <p:txBody>
          <a:bodyPr anchorCtr="0" anchor="t" bIns="45700" lIns="91425" spcFirstLastPara="1" rIns="91425" wrap="square" tIns="45700">
            <a:normAutofit/>
          </a:bodyPr>
          <a:lstStyle/>
          <a:p>
            <a:pPr indent="-228600" lvl="0" marL="342900" rtl="0" algn="l">
              <a:spcBef>
                <a:spcPts val="0"/>
              </a:spcBef>
              <a:spcAft>
                <a:spcPts val="0"/>
              </a:spcAft>
              <a:buSzPts val="2800"/>
              <a:buChar char="●"/>
            </a:pPr>
            <a:r>
              <a:rPr lang="en-CA" sz="2800"/>
              <a:t>Occurs when cells are confronted with stresses that endanger its normal structure and function </a:t>
            </a:r>
            <a:endParaRPr/>
          </a:p>
          <a:p>
            <a:pPr indent="-228600" lvl="0" marL="342900" rtl="0" algn="l">
              <a:spcBef>
                <a:spcPts val="560"/>
              </a:spcBef>
              <a:spcAft>
                <a:spcPts val="0"/>
              </a:spcAft>
              <a:buSzPts val="2800"/>
              <a:buChar char="●"/>
            </a:pPr>
            <a:r>
              <a:rPr lang="en-CA" sz="2800"/>
              <a:t>These changes permit survival and maintenance  of function</a:t>
            </a:r>
            <a:endParaRPr/>
          </a:p>
          <a:p>
            <a:pPr indent="-228600" lvl="0" marL="342900" rtl="0" algn="l">
              <a:spcBef>
                <a:spcPts val="560"/>
              </a:spcBef>
              <a:spcAft>
                <a:spcPts val="0"/>
              </a:spcAft>
              <a:buSzPts val="2800"/>
              <a:buChar char="●"/>
            </a:pPr>
            <a:r>
              <a:rPr lang="en-CA" sz="2800"/>
              <a:t>Cell injury and death occur when stress is overwhelming or adaptation is ineffective</a:t>
            </a:r>
            <a:endParaRPr/>
          </a:p>
          <a:p>
            <a:pPr indent="-228600" lvl="0" marL="342900" rtl="0" algn="l">
              <a:spcBef>
                <a:spcPts val="560"/>
              </a:spcBef>
              <a:spcAft>
                <a:spcPts val="1200"/>
              </a:spcAft>
              <a:buSzPts val="2800"/>
              <a:buChar char="●"/>
            </a:pPr>
            <a:r>
              <a:rPr lang="en-CA" sz="2800"/>
              <a:t>Cells adapt to changes in the internal environment</a:t>
            </a:r>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6" name="Shape 496"/>
        <p:cNvGrpSpPr/>
        <p:nvPr/>
      </p:nvGrpSpPr>
      <p:grpSpPr>
        <a:xfrm>
          <a:off x="0" y="0"/>
          <a:ext cx="0" cy="0"/>
          <a:chOff x="0" y="0"/>
          <a:chExt cx="0" cy="0"/>
        </a:xfrm>
      </p:grpSpPr>
      <p:sp>
        <p:nvSpPr>
          <p:cNvPr id="497" name="Google Shape;497;p53"/>
          <p:cNvSpPr txBox="1"/>
          <p:nvPr>
            <p:ph type="title"/>
          </p:nvPr>
        </p:nvSpPr>
        <p:spPr>
          <a:xfrm>
            <a:off x="457200" y="274638"/>
            <a:ext cx="76200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4600"/>
              <a:buFont typeface="Cambria"/>
              <a:buNone/>
            </a:pPr>
            <a:r>
              <a:rPr lang="en-CA"/>
              <a:t>How Cells Adapt</a:t>
            </a:r>
            <a:endParaRPr/>
          </a:p>
        </p:txBody>
      </p:sp>
      <p:sp>
        <p:nvSpPr>
          <p:cNvPr id="498" name="Google Shape;498;p53"/>
          <p:cNvSpPr txBox="1"/>
          <p:nvPr>
            <p:ph idx="1" type="body"/>
          </p:nvPr>
        </p:nvSpPr>
        <p:spPr>
          <a:xfrm>
            <a:off x="457200" y="1600200"/>
            <a:ext cx="7620000" cy="4800600"/>
          </a:xfrm>
          <a:prstGeom prst="rect">
            <a:avLst/>
          </a:prstGeom>
          <a:noFill/>
          <a:ln>
            <a:noFill/>
          </a:ln>
        </p:spPr>
        <p:txBody>
          <a:bodyPr anchorCtr="0" anchor="t" bIns="45700" lIns="91425" spcFirstLastPara="1" rIns="91425" wrap="square" tIns="45700">
            <a:normAutofit lnSpcReduction="20000"/>
          </a:bodyPr>
          <a:lstStyle/>
          <a:p>
            <a:pPr indent="-228600" lvl="0" marL="342900" rtl="0" algn="l">
              <a:spcBef>
                <a:spcPts val="0"/>
              </a:spcBef>
              <a:spcAft>
                <a:spcPts val="0"/>
              </a:spcAft>
              <a:buSzPts val="2400"/>
              <a:buChar char="●"/>
            </a:pPr>
            <a:r>
              <a:rPr lang="en-CA" sz="2400"/>
              <a:t>Cells may adapt  by undergoing changes in size, number, and type</a:t>
            </a:r>
            <a:endParaRPr/>
          </a:p>
          <a:p>
            <a:pPr indent="-228600" lvl="0" marL="342900" rtl="0" algn="l">
              <a:spcBef>
                <a:spcPts val="480"/>
              </a:spcBef>
              <a:spcAft>
                <a:spcPts val="0"/>
              </a:spcAft>
              <a:buSzPts val="2400"/>
              <a:buChar char="●"/>
            </a:pPr>
            <a:r>
              <a:rPr lang="en-CA" sz="2400"/>
              <a:t>These changes occur singly or in combination, may lead to</a:t>
            </a:r>
            <a:endParaRPr/>
          </a:p>
          <a:p>
            <a:pPr indent="-228600" lvl="1" marL="640080" rtl="0" algn="l">
              <a:spcBef>
                <a:spcPts val="400"/>
              </a:spcBef>
              <a:spcAft>
                <a:spcPts val="0"/>
              </a:spcAft>
              <a:buSzPts val="2000"/>
              <a:buChar char="○"/>
            </a:pPr>
            <a:r>
              <a:rPr lang="en-CA"/>
              <a:t>Atrophy</a:t>
            </a:r>
            <a:endParaRPr/>
          </a:p>
          <a:p>
            <a:pPr indent="-228600" lvl="1" marL="640080" rtl="0" algn="l">
              <a:spcBef>
                <a:spcPts val="400"/>
              </a:spcBef>
              <a:spcAft>
                <a:spcPts val="0"/>
              </a:spcAft>
              <a:buSzPts val="2000"/>
              <a:buChar char="○"/>
            </a:pPr>
            <a:r>
              <a:rPr lang="en-CA"/>
              <a:t>Hypertrophy</a:t>
            </a:r>
            <a:endParaRPr/>
          </a:p>
          <a:p>
            <a:pPr indent="-228600" lvl="1" marL="640080" rtl="0" algn="l">
              <a:spcBef>
                <a:spcPts val="400"/>
              </a:spcBef>
              <a:spcAft>
                <a:spcPts val="0"/>
              </a:spcAft>
              <a:buSzPts val="2000"/>
              <a:buChar char="○"/>
            </a:pPr>
            <a:r>
              <a:rPr lang="en-CA"/>
              <a:t>Hyperplasia</a:t>
            </a:r>
            <a:endParaRPr/>
          </a:p>
          <a:p>
            <a:pPr indent="-228600" lvl="1" marL="640080" rtl="0" algn="l">
              <a:spcBef>
                <a:spcPts val="400"/>
              </a:spcBef>
              <a:spcAft>
                <a:spcPts val="0"/>
              </a:spcAft>
              <a:buSzPts val="2000"/>
              <a:buChar char="○"/>
            </a:pPr>
            <a:r>
              <a:rPr lang="en-CA"/>
              <a:t>Metaplasia</a:t>
            </a:r>
            <a:endParaRPr/>
          </a:p>
          <a:p>
            <a:pPr indent="-228600" lvl="1" marL="640080" rtl="0" algn="l">
              <a:spcBef>
                <a:spcPts val="400"/>
              </a:spcBef>
              <a:spcAft>
                <a:spcPts val="0"/>
              </a:spcAft>
              <a:buSzPts val="2000"/>
              <a:buChar char="○"/>
            </a:pPr>
            <a:r>
              <a:rPr lang="en-CA"/>
              <a:t>Dysplasia</a:t>
            </a:r>
            <a:endParaRPr/>
          </a:p>
          <a:p>
            <a:pPr indent="-228600" lvl="0" marL="342900" rtl="0" algn="l">
              <a:spcBef>
                <a:spcPts val="480"/>
              </a:spcBef>
              <a:spcAft>
                <a:spcPts val="0"/>
              </a:spcAft>
              <a:buSzPts val="2400"/>
              <a:buChar char="●"/>
            </a:pPr>
            <a:r>
              <a:rPr lang="en-CA" sz="2400"/>
              <a:t>Adaptive  cellular responses also include intracellular accumulations and storage of products in abnormal amounts</a:t>
            </a:r>
            <a:endParaRPr/>
          </a:p>
          <a:p>
            <a:pPr indent="-101600" lvl="1" marL="640080" rtl="0" algn="l">
              <a:spcBef>
                <a:spcPts val="400"/>
              </a:spcBef>
              <a:spcAft>
                <a:spcPts val="1200"/>
              </a:spcAft>
              <a:buSzPts val="2000"/>
              <a:buNone/>
            </a:pPr>
            <a:r>
              <a:t/>
            </a:r>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2" name="Shape 502"/>
        <p:cNvGrpSpPr/>
        <p:nvPr/>
      </p:nvGrpSpPr>
      <p:grpSpPr>
        <a:xfrm>
          <a:off x="0" y="0"/>
          <a:ext cx="0" cy="0"/>
          <a:chOff x="0" y="0"/>
          <a:chExt cx="0" cy="0"/>
        </a:xfrm>
      </p:grpSpPr>
      <p:sp>
        <p:nvSpPr>
          <p:cNvPr id="503" name="Google Shape;503;p54"/>
          <p:cNvSpPr txBox="1"/>
          <p:nvPr>
            <p:ph type="title"/>
          </p:nvPr>
        </p:nvSpPr>
        <p:spPr>
          <a:xfrm>
            <a:off x="457200" y="274638"/>
            <a:ext cx="76200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4600"/>
              <a:buFont typeface="Cambria"/>
              <a:buNone/>
            </a:pPr>
            <a:r>
              <a:rPr lang="en-CA"/>
              <a:t>Dysplasia</a:t>
            </a:r>
            <a:endParaRPr/>
          </a:p>
        </p:txBody>
      </p:sp>
      <p:sp>
        <p:nvSpPr>
          <p:cNvPr id="504" name="Google Shape;504;p54"/>
          <p:cNvSpPr txBox="1"/>
          <p:nvPr>
            <p:ph idx="1" type="body"/>
          </p:nvPr>
        </p:nvSpPr>
        <p:spPr>
          <a:xfrm>
            <a:off x="457200" y="1600200"/>
            <a:ext cx="7620000" cy="4800600"/>
          </a:xfrm>
          <a:prstGeom prst="rect">
            <a:avLst/>
          </a:prstGeom>
          <a:noFill/>
          <a:ln>
            <a:noFill/>
          </a:ln>
        </p:spPr>
        <p:txBody>
          <a:bodyPr anchorCtr="0" anchor="t" bIns="45700" lIns="91425" spcFirstLastPara="1" rIns="91425" wrap="square" tIns="45700">
            <a:normAutofit/>
          </a:bodyPr>
          <a:lstStyle/>
          <a:p>
            <a:pPr indent="-228600" lvl="0" marL="342900" rtl="0" algn="l">
              <a:spcBef>
                <a:spcPts val="0"/>
              </a:spcBef>
              <a:spcAft>
                <a:spcPts val="0"/>
              </a:spcAft>
              <a:buSzPts val="2400"/>
              <a:buChar char="●"/>
            </a:pPr>
            <a:r>
              <a:rPr lang="en-CA" sz="2400"/>
              <a:t>Characterized by deranged cell growth of a specific tissue that results in cells that vary in shape, size and organization</a:t>
            </a:r>
            <a:endParaRPr/>
          </a:p>
          <a:p>
            <a:pPr indent="-228600" lvl="0" marL="342900" rtl="0" algn="l">
              <a:spcBef>
                <a:spcPts val="480"/>
              </a:spcBef>
              <a:spcAft>
                <a:spcPts val="0"/>
              </a:spcAft>
              <a:buSzPts val="2400"/>
              <a:buChar char="●"/>
            </a:pPr>
            <a:r>
              <a:rPr lang="en-CA" sz="2400"/>
              <a:t>Dysplasia is abnormal</a:t>
            </a:r>
            <a:endParaRPr/>
          </a:p>
          <a:p>
            <a:pPr indent="-228600" lvl="0" marL="342900" rtl="0" algn="l">
              <a:spcBef>
                <a:spcPts val="480"/>
              </a:spcBef>
              <a:spcAft>
                <a:spcPts val="0"/>
              </a:spcAft>
              <a:buSzPts val="2400"/>
              <a:buChar char="●"/>
            </a:pPr>
            <a:r>
              <a:rPr lang="en-CA" sz="2400"/>
              <a:t>Can be potentially reversible as it is an adaptive response to chronic inflammation or irritation</a:t>
            </a:r>
            <a:endParaRPr/>
          </a:p>
          <a:p>
            <a:pPr indent="-76200" lvl="0" marL="342900" rtl="0" algn="l">
              <a:spcBef>
                <a:spcPts val="480"/>
              </a:spcBef>
              <a:spcAft>
                <a:spcPts val="1200"/>
              </a:spcAft>
              <a:buSzPts val="2400"/>
              <a:buNone/>
            </a:pPr>
            <a:r>
              <a:t/>
            </a:r>
            <a:endParaRPr sz="2400"/>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8" name="Shape 508"/>
        <p:cNvGrpSpPr/>
        <p:nvPr/>
      </p:nvGrpSpPr>
      <p:grpSpPr>
        <a:xfrm>
          <a:off x="0" y="0"/>
          <a:ext cx="0" cy="0"/>
          <a:chOff x="0" y="0"/>
          <a:chExt cx="0" cy="0"/>
        </a:xfrm>
      </p:grpSpPr>
      <p:sp>
        <p:nvSpPr>
          <p:cNvPr id="509" name="Google Shape;509;p55"/>
          <p:cNvSpPr txBox="1"/>
          <p:nvPr>
            <p:ph type="title"/>
          </p:nvPr>
        </p:nvSpPr>
        <p:spPr>
          <a:xfrm>
            <a:off x="457200" y="274638"/>
            <a:ext cx="76200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4600"/>
              <a:buFont typeface="Cambria"/>
              <a:buNone/>
            </a:pPr>
            <a:r>
              <a:rPr lang="en-CA"/>
              <a:t>Atrophy</a:t>
            </a:r>
            <a:endParaRPr/>
          </a:p>
        </p:txBody>
      </p:sp>
      <p:sp>
        <p:nvSpPr>
          <p:cNvPr id="510" name="Google Shape;510;p55"/>
          <p:cNvSpPr txBox="1"/>
          <p:nvPr>
            <p:ph idx="1" type="body"/>
          </p:nvPr>
        </p:nvSpPr>
        <p:spPr>
          <a:xfrm>
            <a:off x="457200" y="1600200"/>
            <a:ext cx="7620000" cy="4800600"/>
          </a:xfrm>
          <a:prstGeom prst="rect">
            <a:avLst/>
          </a:prstGeom>
          <a:noFill/>
          <a:ln>
            <a:noFill/>
          </a:ln>
        </p:spPr>
        <p:txBody>
          <a:bodyPr anchorCtr="0" anchor="t" bIns="45700" lIns="91425" spcFirstLastPara="1" rIns="91425" wrap="square" tIns="45700">
            <a:normAutofit lnSpcReduction="20000"/>
          </a:bodyPr>
          <a:lstStyle/>
          <a:p>
            <a:pPr indent="-228600" lvl="0" marL="342900" rtl="0" algn="l">
              <a:spcBef>
                <a:spcPts val="0"/>
              </a:spcBef>
              <a:spcAft>
                <a:spcPts val="0"/>
              </a:spcAft>
              <a:buSzPts val="2400"/>
              <a:buChar char="●"/>
            </a:pPr>
            <a:r>
              <a:rPr b="1" lang="en-CA" sz="2400"/>
              <a:t>Reverting to a smaller size is known as atrophy</a:t>
            </a:r>
            <a:endParaRPr b="1"/>
          </a:p>
          <a:p>
            <a:pPr indent="-228600" lvl="0" marL="342900" rtl="0" algn="l">
              <a:spcBef>
                <a:spcPts val="480"/>
              </a:spcBef>
              <a:spcAft>
                <a:spcPts val="0"/>
              </a:spcAft>
              <a:buSzPts val="2400"/>
              <a:buChar char="●"/>
            </a:pPr>
            <a:r>
              <a:rPr lang="en-CA" sz="2400"/>
              <a:t>An adaptation to decrease in work demands or adverse environmental condition</a:t>
            </a:r>
            <a:endParaRPr/>
          </a:p>
          <a:p>
            <a:pPr indent="-228600" lvl="0" marL="342900" rtl="0" algn="l">
              <a:spcBef>
                <a:spcPts val="480"/>
              </a:spcBef>
              <a:spcAft>
                <a:spcPts val="0"/>
              </a:spcAft>
              <a:buSzPts val="2400"/>
              <a:buChar char="●"/>
            </a:pPr>
            <a:r>
              <a:rPr lang="en-CA" sz="2400"/>
              <a:t>Cell functions more efficiently</a:t>
            </a:r>
            <a:endParaRPr/>
          </a:p>
          <a:p>
            <a:pPr indent="-228600" lvl="0" marL="342900" rtl="0" algn="l">
              <a:spcBef>
                <a:spcPts val="480"/>
              </a:spcBef>
              <a:spcAft>
                <a:spcPts val="0"/>
              </a:spcAft>
              <a:buSzPts val="2400"/>
              <a:buChar char="●"/>
            </a:pPr>
            <a:r>
              <a:rPr lang="en-CA" sz="2400"/>
              <a:t>General causes</a:t>
            </a:r>
            <a:endParaRPr/>
          </a:p>
          <a:p>
            <a:pPr indent="-228600" lvl="1" marL="640080" rtl="0" algn="l">
              <a:spcBef>
                <a:spcPts val="400"/>
              </a:spcBef>
              <a:spcAft>
                <a:spcPts val="0"/>
              </a:spcAft>
              <a:buSzPts val="2000"/>
              <a:buChar char="○"/>
            </a:pPr>
            <a:r>
              <a:rPr lang="en-CA"/>
              <a:t>Disuse</a:t>
            </a:r>
            <a:endParaRPr/>
          </a:p>
          <a:p>
            <a:pPr indent="-228600" lvl="1" marL="640080" rtl="0" algn="l">
              <a:spcBef>
                <a:spcPts val="400"/>
              </a:spcBef>
              <a:spcAft>
                <a:spcPts val="0"/>
              </a:spcAft>
              <a:buSzPts val="2000"/>
              <a:buChar char="○"/>
            </a:pPr>
            <a:r>
              <a:rPr lang="en-CA"/>
              <a:t>Denervation</a:t>
            </a:r>
            <a:endParaRPr/>
          </a:p>
          <a:p>
            <a:pPr indent="-228600" lvl="1" marL="640080" rtl="0" algn="l">
              <a:spcBef>
                <a:spcPts val="400"/>
              </a:spcBef>
              <a:spcAft>
                <a:spcPts val="0"/>
              </a:spcAft>
              <a:buSzPts val="2000"/>
              <a:buChar char="○"/>
            </a:pPr>
            <a:r>
              <a:rPr lang="en-CA"/>
              <a:t>Loss of endocrine stimulation</a:t>
            </a:r>
            <a:endParaRPr/>
          </a:p>
          <a:p>
            <a:pPr indent="-228600" lvl="1" marL="640080" rtl="0" algn="l">
              <a:spcBef>
                <a:spcPts val="400"/>
              </a:spcBef>
              <a:spcAft>
                <a:spcPts val="0"/>
              </a:spcAft>
              <a:buSzPts val="2000"/>
              <a:buChar char="○"/>
            </a:pPr>
            <a:r>
              <a:rPr lang="en-CA"/>
              <a:t>Inadequate nutrition</a:t>
            </a:r>
            <a:endParaRPr/>
          </a:p>
          <a:p>
            <a:pPr indent="-228600" lvl="1" marL="640080" rtl="0" algn="l">
              <a:spcBef>
                <a:spcPts val="400"/>
              </a:spcBef>
              <a:spcAft>
                <a:spcPts val="0"/>
              </a:spcAft>
              <a:buSzPts val="2000"/>
              <a:buChar char="○"/>
            </a:pPr>
            <a:r>
              <a:rPr lang="en-CA"/>
              <a:t>Ischemia or decreased blood flow</a:t>
            </a:r>
            <a:endParaRPr/>
          </a:p>
          <a:p>
            <a:pPr indent="-76200" lvl="0" marL="342900" rtl="0" algn="l">
              <a:spcBef>
                <a:spcPts val="480"/>
              </a:spcBef>
              <a:spcAft>
                <a:spcPts val="1200"/>
              </a:spcAft>
              <a:buSzPts val="2400"/>
              <a:buNone/>
            </a:pPr>
            <a:r>
              <a:t/>
            </a:r>
            <a:endParaRPr sz="2400"/>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4" name="Shape 514"/>
        <p:cNvGrpSpPr/>
        <p:nvPr/>
      </p:nvGrpSpPr>
      <p:grpSpPr>
        <a:xfrm>
          <a:off x="0" y="0"/>
          <a:ext cx="0" cy="0"/>
          <a:chOff x="0" y="0"/>
          <a:chExt cx="0" cy="0"/>
        </a:xfrm>
      </p:grpSpPr>
      <p:sp>
        <p:nvSpPr>
          <p:cNvPr id="515" name="Google Shape;515;p56"/>
          <p:cNvSpPr txBox="1"/>
          <p:nvPr>
            <p:ph type="title"/>
          </p:nvPr>
        </p:nvSpPr>
        <p:spPr>
          <a:xfrm>
            <a:off x="457200" y="274638"/>
            <a:ext cx="76200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4600"/>
              <a:buFont typeface="Cambria"/>
              <a:buNone/>
            </a:pPr>
            <a:r>
              <a:rPr lang="en-CA"/>
              <a:t>Hypertrophy</a:t>
            </a:r>
            <a:endParaRPr/>
          </a:p>
        </p:txBody>
      </p:sp>
      <p:sp>
        <p:nvSpPr>
          <p:cNvPr id="516" name="Google Shape;516;p56"/>
          <p:cNvSpPr txBox="1"/>
          <p:nvPr>
            <p:ph idx="1" type="body"/>
          </p:nvPr>
        </p:nvSpPr>
        <p:spPr>
          <a:xfrm>
            <a:off x="457200" y="1600200"/>
            <a:ext cx="7620000" cy="4800600"/>
          </a:xfrm>
          <a:prstGeom prst="rect">
            <a:avLst/>
          </a:prstGeom>
          <a:noFill/>
          <a:ln>
            <a:noFill/>
          </a:ln>
        </p:spPr>
        <p:txBody>
          <a:bodyPr anchorCtr="0" anchor="t" bIns="45700" lIns="91425" spcFirstLastPara="1" rIns="91425" wrap="square" tIns="45700">
            <a:normAutofit/>
          </a:bodyPr>
          <a:lstStyle/>
          <a:p>
            <a:pPr indent="-228600" lvl="0" marL="342900" rtl="0" algn="l">
              <a:spcBef>
                <a:spcPts val="0"/>
              </a:spcBef>
              <a:spcAft>
                <a:spcPts val="0"/>
              </a:spcAft>
              <a:buSzPts val="2400"/>
              <a:buChar char="●"/>
            </a:pPr>
            <a:r>
              <a:rPr b="1" lang="en-CA" sz="2400"/>
              <a:t>Increase in cell size</a:t>
            </a:r>
            <a:r>
              <a:rPr lang="en-CA" sz="2400"/>
              <a:t> , increase in the amount of functioning tissue mass</a:t>
            </a:r>
            <a:endParaRPr/>
          </a:p>
          <a:p>
            <a:pPr indent="-228600" lvl="0" marL="342900" rtl="0" algn="l">
              <a:spcBef>
                <a:spcPts val="480"/>
              </a:spcBef>
              <a:spcAft>
                <a:spcPts val="0"/>
              </a:spcAft>
              <a:buSzPts val="2400"/>
              <a:buChar char="●"/>
            </a:pPr>
            <a:r>
              <a:rPr lang="en-CA" sz="2400"/>
              <a:t>Results from an increased workload imposed on a organ or body part</a:t>
            </a:r>
            <a:endParaRPr/>
          </a:p>
          <a:p>
            <a:pPr indent="-228600" lvl="0" marL="342900" rtl="0" algn="l">
              <a:spcBef>
                <a:spcPts val="480"/>
              </a:spcBef>
              <a:spcAft>
                <a:spcPts val="0"/>
              </a:spcAft>
              <a:buSzPts val="2400"/>
              <a:buChar char="●"/>
            </a:pPr>
            <a:r>
              <a:rPr lang="en-CA" sz="2400"/>
              <a:t>Commonly found in skeletal and cardiac muscle, which cannot adapt by formation of new cells</a:t>
            </a:r>
            <a:endParaRPr/>
          </a:p>
          <a:p>
            <a:pPr indent="-228600" lvl="0" marL="342900" rtl="0" algn="l">
              <a:spcBef>
                <a:spcPts val="480"/>
              </a:spcBef>
              <a:spcAft>
                <a:spcPts val="0"/>
              </a:spcAft>
              <a:buSzPts val="2400"/>
              <a:buChar char="●"/>
            </a:pPr>
            <a:r>
              <a:rPr lang="en-CA" sz="2400"/>
              <a:t>May result as normal physiologic or abnormal pathologic conditions (skeletal, myocardial hypertrophy)</a:t>
            </a:r>
            <a:endParaRPr/>
          </a:p>
          <a:p>
            <a:pPr indent="-76200" lvl="0" marL="342900" rtl="0" algn="l">
              <a:spcBef>
                <a:spcPts val="480"/>
              </a:spcBef>
              <a:spcAft>
                <a:spcPts val="1200"/>
              </a:spcAft>
              <a:buSzPts val="2400"/>
              <a:buNone/>
            </a:pPr>
            <a:r>
              <a:t/>
            </a:r>
            <a:endParaRPr sz="2400"/>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0" name="Shape 520"/>
        <p:cNvGrpSpPr/>
        <p:nvPr/>
      </p:nvGrpSpPr>
      <p:grpSpPr>
        <a:xfrm>
          <a:off x="0" y="0"/>
          <a:ext cx="0" cy="0"/>
          <a:chOff x="0" y="0"/>
          <a:chExt cx="0" cy="0"/>
        </a:xfrm>
      </p:grpSpPr>
      <p:sp>
        <p:nvSpPr>
          <p:cNvPr id="521" name="Google Shape;521;p57"/>
          <p:cNvSpPr txBox="1"/>
          <p:nvPr>
            <p:ph type="title"/>
          </p:nvPr>
        </p:nvSpPr>
        <p:spPr>
          <a:xfrm>
            <a:off x="457200" y="274638"/>
            <a:ext cx="76200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4600"/>
              <a:buFont typeface="Cambria"/>
              <a:buNone/>
            </a:pPr>
            <a:r>
              <a:rPr lang="en-CA"/>
              <a:t>Hyperplasia</a:t>
            </a:r>
            <a:endParaRPr/>
          </a:p>
        </p:txBody>
      </p:sp>
      <p:sp>
        <p:nvSpPr>
          <p:cNvPr id="522" name="Google Shape;522;p57"/>
          <p:cNvSpPr txBox="1"/>
          <p:nvPr>
            <p:ph idx="1" type="body"/>
          </p:nvPr>
        </p:nvSpPr>
        <p:spPr>
          <a:xfrm>
            <a:off x="457200" y="1600200"/>
            <a:ext cx="7620000" cy="4800600"/>
          </a:xfrm>
          <a:prstGeom prst="rect">
            <a:avLst/>
          </a:prstGeom>
          <a:noFill/>
          <a:ln>
            <a:noFill/>
          </a:ln>
        </p:spPr>
        <p:txBody>
          <a:bodyPr anchorCtr="0" anchor="t" bIns="45700" lIns="91425" spcFirstLastPara="1" rIns="91425" wrap="square" tIns="45700">
            <a:normAutofit fontScale="92500" lnSpcReduction="20000"/>
          </a:bodyPr>
          <a:lstStyle/>
          <a:p>
            <a:pPr indent="-217170" lvl="0" marL="342900" rtl="0" algn="l">
              <a:spcBef>
                <a:spcPts val="0"/>
              </a:spcBef>
              <a:spcAft>
                <a:spcPts val="0"/>
              </a:spcAft>
              <a:buSzPct val="100000"/>
              <a:buChar char="●"/>
            </a:pPr>
            <a:r>
              <a:rPr b="1" lang="en-CA" sz="2400"/>
              <a:t>Increase number of cells</a:t>
            </a:r>
            <a:r>
              <a:rPr lang="en-CA" sz="2400"/>
              <a:t> in an organ or tissue</a:t>
            </a:r>
            <a:endParaRPr/>
          </a:p>
          <a:p>
            <a:pPr indent="-217170" lvl="0" marL="342900" rtl="0" algn="l">
              <a:spcBef>
                <a:spcPts val="480"/>
              </a:spcBef>
              <a:spcAft>
                <a:spcPts val="0"/>
              </a:spcAft>
              <a:buSzPct val="100000"/>
              <a:buChar char="●"/>
            </a:pPr>
            <a:r>
              <a:rPr lang="en-CA" sz="2400"/>
              <a:t>Occurs in epidermis, intestinal epithelium, glandular tissue – cells that do a lot of mitotic division</a:t>
            </a:r>
            <a:endParaRPr/>
          </a:p>
          <a:p>
            <a:pPr indent="-217170" lvl="0" marL="342900" rtl="0" algn="l">
              <a:spcBef>
                <a:spcPts val="480"/>
              </a:spcBef>
              <a:spcAft>
                <a:spcPts val="0"/>
              </a:spcAft>
              <a:buSzPct val="100000"/>
              <a:buChar char="●"/>
            </a:pPr>
            <a:r>
              <a:rPr lang="en-CA" sz="2400"/>
              <a:t>Rarely seen in neurons because of their slow &amp; low rate of mitosis</a:t>
            </a:r>
            <a:endParaRPr/>
          </a:p>
          <a:p>
            <a:pPr indent="-217170" lvl="0" marL="342900" rtl="0" algn="l">
              <a:spcBef>
                <a:spcPts val="480"/>
              </a:spcBef>
              <a:spcAft>
                <a:spcPts val="0"/>
              </a:spcAft>
              <a:buSzPct val="100000"/>
              <a:buChar char="●"/>
            </a:pPr>
            <a:r>
              <a:rPr lang="en-CA" sz="2400"/>
              <a:t>2 types of </a:t>
            </a:r>
            <a:r>
              <a:rPr b="1" lang="en-CA" sz="2400"/>
              <a:t>physiologic </a:t>
            </a:r>
            <a:r>
              <a:rPr lang="en-CA" sz="2400"/>
              <a:t>(normal)</a:t>
            </a:r>
            <a:r>
              <a:rPr lang="en-CA" sz="2400"/>
              <a:t> hyperplasia</a:t>
            </a:r>
            <a:endParaRPr/>
          </a:p>
          <a:p>
            <a:pPr indent="-219075" lvl="1" marL="640080" rtl="0" algn="l">
              <a:spcBef>
                <a:spcPts val="400"/>
              </a:spcBef>
              <a:spcAft>
                <a:spcPts val="0"/>
              </a:spcAft>
              <a:buSzPct val="142857"/>
              <a:buChar char="○"/>
            </a:pPr>
            <a:r>
              <a:rPr lang="en-CA"/>
              <a:t>Hormonal – breast enlargement during pregnancy</a:t>
            </a:r>
            <a:endParaRPr/>
          </a:p>
          <a:p>
            <a:pPr indent="-219075" lvl="1" marL="640080" rtl="0" algn="l">
              <a:spcBef>
                <a:spcPts val="400"/>
              </a:spcBef>
              <a:spcAft>
                <a:spcPts val="0"/>
              </a:spcAft>
              <a:buSzPct val="142857"/>
              <a:buChar char="○"/>
            </a:pPr>
            <a:r>
              <a:rPr lang="en-CA"/>
              <a:t>Compensatory – regeneration of liver after surgery</a:t>
            </a:r>
            <a:endParaRPr/>
          </a:p>
          <a:p>
            <a:pPr indent="-217170" lvl="0" marL="342900" rtl="0" algn="l">
              <a:spcBef>
                <a:spcPts val="480"/>
              </a:spcBef>
              <a:spcAft>
                <a:spcPts val="0"/>
              </a:spcAft>
              <a:buSzPct val="100000"/>
              <a:buChar char="●"/>
            </a:pPr>
            <a:r>
              <a:rPr lang="en-CA" sz="2400"/>
              <a:t>Non physiologic, </a:t>
            </a:r>
            <a:r>
              <a:rPr b="1" lang="en-CA" sz="2400"/>
              <a:t>pathological </a:t>
            </a:r>
            <a:r>
              <a:rPr lang="en-CA" sz="2400"/>
              <a:t>hyperplasia </a:t>
            </a:r>
            <a:endParaRPr/>
          </a:p>
          <a:p>
            <a:pPr indent="-219075" lvl="1" marL="640080" rtl="0" algn="l">
              <a:spcBef>
                <a:spcPts val="400"/>
              </a:spcBef>
              <a:spcAft>
                <a:spcPts val="0"/>
              </a:spcAft>
              <a:buSzPct val="142857"/>
              <a:buChar char="○"/>
            </a:pPr>
            <a:r>
              <a:rPr lang="en-CA"/>
              <a:t>Mostly due to excessive hormonal stimulation</a:t>
            </a:r>
            <a:endParaRPr/>
          </a:p>
          <a:p>
            <a:pPr indent="-219075" lvl="1" marL="640080" rtl="0" algn="l">
              <a:spcBef>
                <a:spcPts val="400"/>
              </a:spcBef>
              <a:spcAft>
                <a:spcPts val="0"/>
              </a:spcAft>
              <a:buSzPct val="142857"/>
              <a:buChar char="○"/>
            </a:pPr>
            <a:r>
              <a:rPr lang="en-CA"/>
              <a:t>Can be caused by effects of growth factors on target tissues</a:t>
            </a:r>
            <a:endParaRPr/>
          </a:p>
          <a:p>
            <a:pPr indent="-217170" lvl="0" marL="342900" rtl="0" algn="l">
              <a:spcBef>
                <a:spcPts val="480"/>
              </a:spcBef>
              <a:spcAft>
                <a:spcPts val="0"/>
              </a:spcAft>
              <a:buSzPct val="100000"/>
              <a:buChar char="●"/>
            </a:pPr>
            <a:r>
              <a:rPr lang="en-CA" sz="2400"/>
              <a:t>Hypertrophy and hyperplasia often work together</a:t>
            </a:r>
            <a:endParaRPr/>
          </a:p>
          <a:p>
            <a:pPr indent="-88900" lvl="0" marL="342900" rtl="0" algn="l">
              <a:spcBef>
                <a:spcPts val="440"/>
              </a:spcBef>
              <a:spcAft>
                <a:spcPts val="1200"/>
              </a:spcAft>
              <a:buSzPct val="122222"/>
              <a:buNone/>
            </a:pPr>
            <a:r>
              <a:t/>
            </a:r>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6" name="Shape 526"/>
        <p:cNvGrpSpPr/>
        <p:nvPr/>
      </p:nvGrpSpPr>
      <p:grpSpPr>
        <a:xfrm>
          <a:off x="0" y="0"/>
          <a:ext cx="0" cy="0"/>
          <a:chOff x="0" y="0"/>
          <a:chExt cx="0" cy="0"/>
        </a:xfrm>
      </p:grpSpPr>
      <p:sp>
        <p:nvSpPr>
          <p:cNvPr id="527" name="Google Shape;527;p58"/>
          <p:cNvSpPr txBox="1"/>
          <p:nvPr>
            <p:ph type="title"/>
          </p:nvPr>
        </p:nvSpPr>
        <p:spPr>
          <a:xfrm>
            <a:off x="457200" y="274638"/>
            <a:ext cx="76200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4600"/>
              <a:buFont typeface="Cambria"/>
              <a:buNone/>
            </a:pPr>
            <a:r>
              <a:rPr lang="en-CA"/>
              <a:t>Metaplasia</a:t>
            </a:r>
            <a:endParaRPr/>
          </a:p>
        </p:txBody>
      </p:sp>
      <p:sp>
        <p:nvSpPr>
          <p:cNvPr id="528" name="Google Shape;528;p58"/>
          <p:cNvSpPr txBox="1"/>
          <p:nvPr>
            <p:ph idx="1" type="body"/>
          </p:nvPr>
        </p:nvSpPr>
        <p:spPr>
          <a:xfrm>
            <a:off x="457200" y="1600200"/>
            <a:ext cx="7620000" cy="4800600"/>
          </a:xfrm>
          <a:prstGeom prst="rect">
            <a:avLst/>
          </a:prstGeom>
          <a:noFill/>
          <a:ln>
            <a:noFill/>
          </a:ln>
        </p:spPr>
        <p:txBody>
          <a:bodyPr anchorCtr="0" anchor="t" bIns="45700" lIns="91425" spcFirstLastPara="1" rIns="91425" wrap="square" tIns="45700">
            <a:normAutofit fontScale="85000" lnSpcReduction="20000"/>
          </a:bodyPr>
          <a:lstStyle/>
          <a:p>
            <a:pPr indent="-205740" lvl="0" marL="342900" rtl="0" algn="l">
              <a:spcBef>
                <a:spcPts val="0"/>
              </a:spcBef>
              <a:spcAft>
                <a:spcPts val="0"/>
              </a:spcAft>
              <a:buSzPct val="100000"/>
              <a:buChar char="●"/>
            </a:pPr>
            <a:r>
              <a:rPr b="1" lang="en-CA" sz="2400"/>
              <a:t>A reversible change in cells in which one adult (epithelial or mesenchymal) is replaced by another cell type</a:t>
            </a:r>
            <a:endParaRPr b="1"/>
          </a:p>
          <a:p>
            <a:pPr indent="-205740" lvl="0" marL="342900" rtl="0" algn="l">
              <a:spcBef>
                <a:spcPts val="480"/>
              </a:spcBef>
              <a:spcAft>
                <a:spcPts val="0"/>
              </a:spcAft>
              <a:buSzPct val="100000"/>
              <a:buChar char="●"/>
            </a:pPr>
            <a:r>
              <a:rPr lang="en-CA" sz="2400"/>
              <a:t>Thought to involve reprogramming of undifferentiated stem cells that are present in the tissue undergoing the metaplastic changes</a:t>
            </a:r>
            <a:endParaRPr/>
          </a:p>
          <a:p>
            <a:pPr indent="-205740" lvl="0" marL="342900" rtl="0" algn="l">
              <a:spcBef>
                <a:spcPts val="480"/>
              </a:spcBef>
              <a:spcAft>
                <a:spcPts val="0"/>
              </a:spcAft>
              <a:buSzPct val="100000"/>
              <a:buChar char="●"/>
            </a:pPr>
            <a:r>
              <a:rPr lang="en-CA" sz="2400"/>
              <a:t>Usually results from chronic irritation or inflammation</a:t>
            </a:r>
            <a:endParaRPr/>
          </a:p>
          <a:p>
            <a:pPr indent="-205740" lvl="0" marL="342900" rtl="0" algn="l">
              <a:spcBef>
                <a:spcPts val="480"/>
              </a:spcBef>
              <a:spcAft>
                <a:spcPts val="0"/>
              </a:spcAft>
              <a:buSzPct val="100000"/>
              <a:buChar char="●"/>
            </a:pPr>
            <a:r>
              <a:rPr lang="en-CA" sz="2400"/>
              <a:t>Never oversteps boundaries of original cell type – epithelium – epithelium</a:t>
            </a:r>
            <a:endParaRPr/>
          </a:p>
          <a:p>
            <a:pPr indent="-205740" lvl="0" marL="342900" rtl="0" algn="l">
              <a:spcBef>
                <a:spcPts val="480"/>
              </a:spcBef>
              <a:spcAft>
                <a:spcPts val="0"/>
              </a:spcAft>
              <a:buSzPct val="100000"/>
              <a:buChar char="●"/>
            </a:pPr>
            <a:r>
              <a:rPr lang="en-CA" sz="2400"/>
              <a:t>Ex. Squamous epithelial to columnar-lined epithelium for those suffering GERD. Becomes a risk factor for adenocarcinoma ( *classic example of metaplasia - know this)</a:t>
            </a:r>
            <a:endParaRPr sz="2400"/>
          </a:p>
          <a:p>
            <a:pPr indent="-205740" lvl="0" marL="342900" rtl="0" algn="l">
              <a:spcBef>
                <a:spcPts val="480"/>
              </a:spcBef>
              <a:spcAft>
                <a:spcPts val="1200"/>
              </a:spcAft>
              <a:buSzPct val="100000"/>
              <a:buChar char="●"/>
            </a:pPr>
            <a:r>
              <a:rPr lang="en-CA" sz="2400" u="sng">
                <a:solidFill>
                  <a:schemeClr val="hlink"/>
                </a:solidFill>
                <a:hlinkClick r:id="rId3"/>
              </a:rPr>
              <a:t>Review of Cellular Adaptations</a:t>
            </a:r>
            <a:endParaRPr sz="2400"/>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2" name="Shape 532"/>
        <p:cNvGrpSpPr/>
        <p:nvPr/>
      </p:nvGrpSpPr>
      <p:grpSpPr>
        <a:xfrm>
          <a:off x="0" y="0"/>
          <a:ext cx="0" cy="0"/>
          <a:chOff x="0" y="0"/>
          <a:chExt cx="0" cy="0"/>
        </a:xfrm>
      </p:grpSpPr>
      <p:sp>
        <p:nvSpPr>
          <p:cNvPr id="533" name="Google Shape;533;p59"/>
          <p:cNvSpPr txBox="1"/>
          <p:nvPr>
            <p:ph type="title"/>
          </p:nvPr>
        </p:nvSpPr>
        <p:spPr>
          <a:xfrm>
            <a:off x="722313" y="5486400"/>
            <a:ext cx="7659687" cy="11684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2"/>
              </a:buClr>
              <a:buSzPts val="3600"/>
              <a:buFont typeface="Cambria"/>
              <a:buNone/>
            </a:pPr>
            <a:r>
              <a:rPr lang="en-CA"/>
              <a:t>INTRACELLULAR ACCUMULATIONS </a:t>
            </a:r>
            <a:endParaRPr/>
          </a:p>
        </p:txBody>
      </p:sp>
      <p:pic>
        <p:nvPicPr>
          <p:cNvPr id="534" name="Google Shape;534;p59"/>
          <p:cNvPicPr preferRelativeResize="0"/>
          <p:nvPr/>
        </p:nvPicPr>
        <p:blipFill rotWithShape="1">
          <a:blip r:embed="rId3">
            <a:alphaModFix/>
          </a:blip>
          <a:srcRect b="0" l="0" r="0" t="0"/>
          <a:stretch/>
        </p:blipFill>
        <p:spPr>
          <a:xfrm>
            <a:off x="1104853" y="836712"/>
            <a:ext cx="5837634" cy="3744415"/>
          </a:xfrm>
          <a:prstGeom prst="rect">
            <a:avLst/>
          </a:prstGeom>
          <a:noFill/>
          <a:ln>
            <a:noFill/>
          </a:ln>
        </p:spPr>
      </p:pic>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8" name="Shape 538"/>
        <p:cNvGrpSpPr/>
        <p:nvPr/>
      </p:nvGrpSpPr>
      <p:grpSpPr>
        <a:xfrm>
          <a:off x="0" y="0"/>
          <a:ext cx="0" cy="0"/>
          <a:chOff x="0" y="0"/>
          <a:chExt cx="0" cy="0"/>
        </a:xfrm>
      </p:grpSpPr>
      <p:sp>
        <p:nvSpPr>
          <p:cNvPr id="539" name="Google Shape;539;p60"/>
          <p:cNvSpPr txBox="1"/>
          <p:nvPr>
            <p:ph type="title"/>
          </p:nvPr>
        </p:nvSpPr>
        <p:spPr>
          <a:xfrm>
            <a:off x="457200" y="274638"/>
            <a:ext cx="76200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4600"/>
              <a:buFont typeface="Cambria"/>
              <a:buNone/>
            </a:pPr>
            <a:r>
              <a:rPr lang="en-CA"/>
              <a:t>Intracellular Accumulations</a:t>
            </a:r>
            <a:endParaRPr/>
          </a:p>
        </p:txBody>
      </p:sp>
      <p:sp>
        <p:nvSpPr>
          <p:cNvPr id="540" name="Google Shape;540;p60"/>
          <p:cNvSpPr txBox="1"/>
          <p:nvPr>
            <p:ph idx="1" type="body"/>
          </p:nvPr>
        </p:nvSpPr>
        <p:spPr>
          <a:xfrm>
            <a:off x="457200" y="1600200"/>
            <a:ext cx="7620000" cy="4800600"/>
          </a:xfrm>
          <a:prstGeom prst="rect">
            <a:avLst/>
          </a:prstGeom>
          <a:noFill/>
          <a:ln>
            <a:noFill/>
          </a:ln>
        </p:spPr>
        <p:txBody>
          <a:bodyPr anchorCtr="0" anchor="t" bIns="45700" lIns="91425" spcFirstLastPara="1" rIns="91425" wrap="square" tIns="45700">
            <a:normAutofit fontScale="92500" lnSpcReduction="20000"/>
          </a:bodyPr>
          <a:lstStyle/>
          <a:p>
            <a:pPr indent="-217170" lvl="0" marL="342900" rtl="0" algn="l">
              <a:spcBef>
                <a:spcPts val="0"/>
              </a:spcBef>
              <a:spcAft>
                <a:spcPts val="0"/>
              </a:spcAft>
              <a:buSzPct val="100000"/>
              <a:buChar char="●"/>
            </a:pPr>
            <a:r>
              <a:rPr lang="en-CA" sz="2400"/>
              <a:t>Build up of substances that cells cannot immediately use or eliminate</a:t>
            </a:r>
            <a:endParaRPr/>
          </a:p>
          <a:p>
            <a:pPr indent="-217170" lvl="0" marL="342900" rtl="0" algn="l">
              <a:spcBef>
                <a:spcPts val="480"/>
              </a:spcBef>
              <a:spcAft>
                <a:spcPts val="0"/>
              </a:spcAft>
              <a:buSzPct val="100000"/>
              <a:buChar char="●"/>
            </a:pPr>
            <a:r>
              <a:rPr lang="en-CA" sz="2400"/>
              <a:t>May accumulate transiently or permanently, harmless  or toxic</a:t>
            </a:r>
            <a:endParaRPr/>
          </a:p>
          <a:p>
            <a:pPr indent="-217170" lvl="0" marL="342900" rtl="0" algn="l">
              <a:spcBef>
                <a:spcPts val="480"/>
              </a:spcBef>
              <a:spcAft>
                <a:spcPts val="0"/>
              </a:spcAft>
              <a:buSzPct val="100000"/>
              <a:buChar char="●"/>
            </a:pPr>
            <a:r>
              <a:rPr lang="en-CA" sz="2400"/>
              <a:t>Grouped into three categories</a:t>
            </a:r>
            <a:endParaRPr/>
          </a:p>
          <a:p>
            <a:pPr indent="-219075" lvl="1" marL="640080" rtl="0" algn="l">
              <a:spcBef>
                <a:spcPts val="400"/>
              </a:spcBef>
              <a:spcAft>
                <a:spcPts val="0"/>
              </a:spcAft>
              <a:buSzPct val="142857"/>
              <a:buChar char="○"/>
            </a:pPr>
            <a:r>
              <a:rPr lang="en-CA"/>
              <a:t>Normal body substances</a:t>
            </a:r>
            <a:endParaRPr/>
          </a:p>
          <a:p>
            <a:pPr indent="-220027" lvl="2" marL="1005839" rtl="0" algn="l">
              <a:spcBef>
                <a:spcPts val="360"/>
              </a:spcBef>
              <a:spcAft>
                <a:spcPts val="0"/>
              </a:spcAft>
              <a:buSzPct val="128571"/>
              <a:buChar char="■"/>
            </a:pPr>
            <a:r>
              <a:rPr lang="en-CA"/>
              <a:t>Lipids, proteins, carbohydrates, melanin, etc.</a:t>
            </a:r>
            <a:endParaRPr/>
          </a:p>
          <a:p>
            <a:pPr indent="-219075" lvl="1" marL="640080" rtl="0" algn="l">
              <a:spcBef>
                <a:spcPts val="400"/>
              </a:spcBef>
              <a:spcAft>
                <a:spcPts val="0"/>
              </a:spcAft>
              <a:buSzPct val="142857"/>
              <a:buChar char="○"/>
            </a:pPr>
            <a:r>
              <a:rPr lang="en-CA"/>
              <a:t>Abnormal endogenous products</a:t>
            </a:r>
            <a:endParaRPr/>
          </a:p>
          <a:p>
            <a:pPr indent="-220027" lvl="2" marL="1005839" rtl="0" algn="l">
              <a:spcBef>
                <a:spcPts val="360"/>
              </a:spcBef>
              <a:spcAft>
                <a:spcPts val="0"/>
              </a:spcAft>
              <a:buSzPct val="128571"/>
              <a:buChar char="■"/>
            </a:pPr>
            <a:r>
              <a:rPr lang="en-CA"/>
              <a:t>Those resulting from inborn errors of metabolism</a:t>
            </a:r>
            <a:endParaRPr/>
          </a:p>
          <a:p>
            <a:pPr indent="-219075" lvl="1" marL="640080" rtl="0" algn="l">
              <a:spcBef>
                <a:spcPts val="400"/>
              </a:spcBef>
              <a:spcAft>
                <a:spcPts val="0"/>
              </a:spcAft>
              <a:buSzPct val="142857"/>
              <a:buChar char="○"/>
            </a:pPr>
            <a:r>
              <a:rPr lang="en-CA"/>
              <a:t>Exogenous products</a:t>
            </a:r>
            <a:endParaRPr/>
          </a:p>
          <a:p>
            <a:pPr indent="-220027" lvl="2" marL="1005839" rtl="0" algn="l">
              <a:spcBef>
                <a:spcPts val="360"/>
              </a:spcBef>
              <a:spcAft>
                <a:spcPts val="0"/>
              </a:spcAft>
              <a:buSzPct val="128571"/>
              <a:buChar char="■"/>
            </a:pPr>
            <a:r>
              <a:rPr lang="en-CA"/>
              <a:t>Environmental agents and pigments not broken down by the cell</a:t>
            </a:r>
            <a:endParaRPr/>
          </a:p>
          <a:p>
            <a:pPr indent="-114300" lvl="2" marL="1005839" rtl="0" algn="l">
              <a:spcBef>
                <a:spcPts val="360"/>
              </a:spcBef>
              <a:spcAft>
                <a:spcPts val="0"/>
              </a:spcAft>
              <a:buSzPct val="128571"/>
              <a:buNone/>
            </a:pPr>
            <a:r>
              <a:t/>
            </a:r>
            <a:endParaRPr/>
          </a:p>
          <a:p>
            <a:pPr indent="-220027" lvl="2" marL="1005839" rtl="0" algn="l">
              <a:spcBef>
                <a:spcPts val="360"/>
              </a:spcBef>
              <a:spcAft>
                <a:spcPts val="0"/>
              </a:spcAft>
              <a:buSzPct val="128571"/>
              <a:buChar char="■"/>
            </a:pPr>
            <a:r>
              <a:rPr lang="en-CA" u="sng">
                <a:solidFill>
                  <a:schemeClr val="hlink"/>
                </a:solidFill>
                <a:hlinkClick r:id="rId3"/>
              </a:rPr>
              <a:t>https://youtu.be/0GnTCuJt74o</a:t>
            </a:r>
            <a:endParaRPr/>
          </a:p>
          <a:p>
            <a:pPr indent="-101600" lvl="1" marL="640080" rtl="0" algn="l">
              <a:spcBef>
                <a:spcPts val="400"/>
              </a:spcBef>
              <a:spcAft>
                <a:spcPts val="0"/>
              </a:spcAft>
              <a:buSzPct val="142857"/>
              <a:buNone/>
            </a:pPr>
            <a:r>
              <a:t/>
            </a:r>
            <a:endParaRPr/>
          </a:p>
          <a:p>
            <a:pPr indent="-101600" lvl="1" marL="640080" rtl="0" algn="l">
              <a:spcBef>
                <a:spcPts val="400"/>
              </a:spcBef>
              <a:spcAft>
                <a:spcPts val="1200"/>
              </a:spcAft>
              <a:buSzPct val="142857"/>
              <a:buNone/>
            </a:pPr>
            <a:r>
              <a:t/>
            </a:r>
            <a:endParaRPr/>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4" name="Shape 544"/>
        <p:cNvGrpSpPr/>
        <p:nvPr/>
      </p:nvGrpSpPr>
      <p:grpSpPr>
        <a:xfrm>
          <a:off x="0" y="0"/>
          <a:ext cx="0" cy="0"/>
          <a:chOff x="0" y="0"/>
          <a:chExt cx="0" cy="0"/>
        </a:xfrm>
      </p:grpSpPr>
      <p:sp>
        <p:nvSpPr>
          <p:cNvPr id="545" name="Google Shape;545;p61"/>
          <p:cNvSpPr txBox="1"/>
          <p:nvPr>
            <p:ph type="title"/>
          </p:nvPr>
        </p:nvSpPr>
        <p:spPr>
          <a:xfrm>
            <a:off x="722313" y="5486400"/>
            <a:ext cx="7659687" cy="11684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2"/>
              </a:buClr>
              <a:buSzPts val="3600"/>
              <a:buFont typeface="Cambria"/>
              <a:buNone/>
            </a:pPr>
            <a:r>
              <a:rPr lang="en-CA"/>
              <a:t>PATHOLOGIC  CALCIFICATION</a:t>
            </a:r>
            <a:endParaRPr/>
          </a:p>
        </p:txBody>
      </p:sp>
      <p:pic>
        <p:nvPicPr>
          <p:cNvPr id="546" name="Google Shape;546;p61"/>
          <p:cNvPicPr preferRelativeResize="0"/>
          <p:nvPr/>
        </p:nvPicPr>
        <p:blipFill rotWithShape="1">
          <a:blip r:embed="rId3">
            <a:alphaModFix/>
          </a:blip>
          <a:srcRect b="0" l="0" r="0" t="0"/>
          <a:stretch/>
        </p:blipFill>
        <p:spPr>
          <a:xfrm>
            <a:off x="827584" y="626526"/>
            <a:ext cx="6035179" cy="4516974"/>
          </a:xfrm>
          <a:prstGeom prst="rect">
            <a:avLst/>
          </a:prstGeom>
          <a:noFill/>
          <a:ln>
            <a:noFill/>
          </a:ln>
        </p:spPr>
      </p:pic>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0" name="Shape 550"/>
        <p:cNvGrpSpPr/>
        <p:nvPr/>
      </p:nvGrpSpPr>
      <p:grpSpPr>
        <a:xfrm>
          <a:off x="0" y="0"/>
          <a:ext cx="0" cy="0"/>
          <a:chOff x="0" y="0"/>
          <a:chExt cx="0" cy="0"/>
        </a:xfrm>
      </p:grpSpPr>
      <p:sp>
        <p:nvSpPr>
          <p:cNvPr id="551" name="Google Shape;551;p62"/>
          <p:cNvSpPr txBox="1"/>
          <p:nvPr>
            <p:ph type="title"/>
          </p:nvPr>
        </p:nvSpPr>
        <p:spPr>
          <a:xfrm>
            <a:off x="457200" y="274638"/>
            <a:ext cx="76200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4600"/>
              <a:buFont typeface="Cambria"/>
              <a:buNone/>
            </a:pPr>
            <a:r>
              <a:rPr lang="en-CA"/>
              <a:t>Pathologic Calcifications</a:t>
            </a:r>
            <a:endParaRPr/>
          </a:p>
        </p:txBody>
      </p:sp>
      <p:sp>
        <p:nvSpPr>
          <p:cNvPr id="552" name="Google Shape;552;p62"/>
          <p:cNvSpPr txBox="1"/>
          <p:nvPr>
            <p:ph idx="1" type="body"/>
          </p:nvPr>
        </p:nvSpPr>
        <p:spPr>
          <a:xfrm>
            <a:off x="457200" y="1417638"/>
            <a:ext cx="7620000" cy="4983162"/>
          </a:xfrm>
          <a:prstGeom prst="rect">
            <a:avLst/>
          </a:prstGeom>
          <a:noFill/>
          <a:ln>
            <a:noFill/>
          </a:ln>
        </p:spPr>
        <p:txBody>
          <a:bodyPr anchorCtr="0" anchor="t" bIns="45700" lIns="91425" spcFirstLastPara="1" rIns="91425" wrap="square" tIns="45700">
            <a:normAutofit fontScale="92500" lnSpcReduction="20000"/>
          </a:bodyPr>
          <a:lstStyle/>
          <a:p>
            <a:pPr indent="-217170" lvl="0" marL="342900" rtl="0" algn="l">
              <a:spcBef>
                <a:spcPts val="0"/>
              </a:spcBef>
              <a:spcAft>
                <a:spcPts val="0"/>
              </a:spcAft>
              <a:buSzPct val="100000"/>
              <a:buChar char="●"/>
            </a:pPr>
            <a:r>
              <a:rPr lang="en-CA" sz="2400"/>
              <a:t>Occurs when Calcium salts are deposited in tissues where it is not supposed to be. Eg arteries, lung, kidney tubules, lymph node</a:t>
            </a:r>
            <a:endParaRPr/>
          </a:p>
          <a:p>
            <a:pPr indent="-217170" lvl="0" marL="342900" rtl="0" algn="l">
              <a:spcBef>
                <a:spcPts val="480"/>
              </a:spcBef>
              <a:spcAft>
                <a:spcPts val="0"/>
              </a:spcAft>
              <a:buSzPct val="100000"/>
              <a:buChar char="●"/>
            </a:pPr>
            <a:r>
              <a:rPr lang="en-CA" sz="2400"/>
              <a:t>Contrast with Physiologic Calcification in which Calcium is deposited where it is supposed to be ie. Teeth, bone</a:t>
            </a:r>
            <a:endParaRPr/>
          </a:p>
          <a:p>
            <a:pPr indent="-217170" lvl="0" marL="342900" rtl="0" algn="l">
              <a:spcBef>
                <a:spcPts val="480"/>
              </a:spcBef>
              <a:spcAft>
                <a:spcPts val="0"/>
              </a:spcAft>
              <a:buSzPct val="100000"/>
              <a:buChar char="●"/>
            </a:pPr>
            <a:r>
              <a:rPr lang="en-CA" sz="2400"/>
              <a:t>Abnormal tissue deposits of calcium salts, together with smaller amounts or iron, magnesium and other minerals.</a:t>
            </a:r>
            <a:endParaRPr/>
          </a:p>
          <a:p>
            <a:pPr indent="-217170" lvl="0" marL="342900" rtl="0" algn="l">
              <a:spcBef>
                <a:spcPts val="480"/>
              </a:spcBef>
              <a:spcAft>
                <a:spcPts val="0"/>
              </a:spcAft>
              <a:buSzPct val="100000"/>
              <a:buChar char="●"/>
            </a:pPr>
            <a:r>
              <a:rPr lang="en-CA" sz="2400"/>
              <a:t>Dystrophic calcification – when occurs in injured, dying or dead tissue. Eg atherosclerosis, damaged heart valves</a:t>
            </a:r>
            <a:endParaRPr/>
          </a:p>
          <a:p>
            <a:pPr indent="-217170" lvl="0" marL="342900" rtl="0" algn="l">
              <a:spcBef>
                <a:spcPts val="480"/>
              </a:spcBef>
              <a:spcAft>
                <a:spcPts val="1200"/>
              </a:spcAft>
              <a:buSzPct val="100000"/>
              <a:buChar char="●"/>
            </a:pPr>
            <a:r>
              <a:rPr lang="en-CA" sz="2400"/>
              <a:t>Metastatic Calcification – occurs in normal tissues as a result of high serum calcium (hypercalcemia). Eg calcifications in lung, kidney and blood vessels as a result of hyperparathyroidism, Paget disease etc</a:t>
            </a:r>
            <a:endParaRPr sz="2400"/>
          </a:p>
        </p:txBody>
      </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6" name="Shape 556"/>
        <p:cNvGrpSpPr/>
        <p:nvPr/>
      </p:nvGrpSpPr>
      <p:grpSpPr>
        <a:xfrm>
          <a:off x="0" y="0"/>
          <a:ext cx="0" cy="0"/>
          <a:chOff x="0" y="0"/>
          <a:chExt cx="0" cy="0"/>
        </a:xfrm>
      </p:grpSpPr>
      <p:sp>
        <p:nvSpPr>
          <p:cNvPr id="557" name="Google Shape;557;p63"/>
          <p:cNvSpPr txBox="1"/>
          <p:nvPr>
            <p:ph type="title"/>
          </p:nvPr>
        </p:nvSpPr>
        <p:spPr>
          <a:xfrm>
            <a:off x="722313" y="5486400"/>
            <a:ext cx="7659687" cy="11684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2"/>
              </a:buClr>
              <a:buSzPts val="3600"/>
              <a:buFont typeface="Cambria"/>
              <a:buNone/>
            </a:pPr>
            <a:r>
              <a:rPr lang="en-CA"/>
              <a:t>CELL INJURY</a:t>
            </a:r>
            <a:endParaRPr/>
          </a:p>
        </p:txBody>
      </p:sp>
      <p:pic>
        <p:nvPicPr>
          <p:cNvPr descr="C:\Users\Student4\AppData\Local\Microsoft\Windows\Temporary Internet Files\Content.IE5\FB4NW19N\help_r[1].png" id="558" name="Google Shape;558;p63"/>
          <p:cNvPicPr preferRelativeResize="0"/>
          <p:nvPr/>
        </p:nvPicPr>
        <p:blipFill rotWithShape="1">
          <a:blip r:embed="rId3">
            <a:alphaModFix/>
          </a:blip>
          <a:srcRect b="0" l="0" r="0" t="0"/>
          <a:stretch/>
        </p:blipFill>
        <p:spPr>
          <a:xfrm>
            <a:off x="2339752" y="548680"/>
            <a:ext cx="3522687" cy="4837823"/>
          </a:xfrm>
          <a:prstGeom prst="rect">
            <a:avLst/>
          </a:prstGeom>
          <a:noFill/>
          <a:ln>
            <a:noFill/>
          </a:ln>
        </p:spPr>
      </p:pic>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2" name="Shape 562"/>
        <p:cNvGrpSpPr/>
        <p:nvPr/>
      </p:nvGrpSpPr>
      <p:grpSpPr>
        <a:xfrm>
          <a:off x="0" y="0"/>
          <a:ext cx="0" cy="0"/>
          <a:chOff x="0" y="0"/>
          <a:chExt cx="0" cy="0"/>
        </a:xfrm>
      </p:grpSpPr>
      <p:sp>
        <p:nvSpPr>
          <p:cNvPr id="563" name="Google Shape;563;p64"/>
          <p:cNvSpPr txBox="1"/>
          <p:nvPr>
            <p:ph type="title"/>
          </p:nvPr>
        </p:nvSpPr>
        <p:spPr>
          <a:xfrm>
            <a:off x="457200" y="274638"/>
            <a:ext cx="76200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4600"/>
              <a:buFont typeface="Cambria"/>
              <a:buNone/>
            </a:pPr>
            <a:r>
              <a:rPr lang="en-CA"/>
              <a:t>Causes of Cell Injury</a:t>
            </a:r>
            <a:endParaRPr/>
          </a:p>
        </p:txBody>
      </p:sp>
      <p:sp>
        <p:nvSpPr>
          <p:cNvPr id="564" name="Google Shape;564;p64"/>
          <p:cNvSpPr txBox="1"/>
          <p:nvPr>
            <p:ph idx="1" type="body"/>
          </p:nvPr>
        </p:nvSpPr>
        <p:spPr>
          <a:xfrm>
            <a:off x="457200" y="1600200"/>
            <a:ext cx="7620000" cy="4800600"/>
          </a:xfrm>
          <a:prstGeom prst="rect">
            <a:avLst/>
          </a:prstGeom>
          <a:noFill/>
          <a:ln>
            <a:noFill/>
          </a:ln>
        </p:spPr>
        <p:txBody>
          <a:bodyPr anchorCtr="0" anchor="t" bIns="45700" lIns="91425" spcFirstLastPara="1" rIns="91425" wrap="square" tIns="45700">
            <a:normAutofit fontScale="77500" lnSpcReduction="20000"/>
          </a:bodyPr>
          <a:lstStyle/>
          <a:p>
            <a:pPr indent="-205740" lvl="0" marL="342900" rtl="0" algn="l">
              <a:spcBef>
                <a:spcPts val="0"/>
              </a:spcBef>
              <a:spcAft>
                <a:spcPts val="0"/>
              </a:spcAft>
              <a:buSzPct val="100000"/>
              <a:buChar char="●"/>
            </a:pPr>
            <a:r>
              <a:rPr lang="en-CA" sz="2400"/>
              <a:t>Damage can occur in many ways</a:t>
            </a:r>
            <a:endParaRPr/>
          </a:p>
          <a:p>
            <a:pPr indent="-205740" lvl="0" marL="342900" rtl="0" algn="l">
              <a:spcBef>
                <a:spcPts val="444"/>
              </a:spcBef>
              <a:spcAft>
                <a:spcPts val="0"/>
              </a:spcAft>
              <a:buSzPct val="100000"/>
              <a:buChar char="●"/>
            </a:pPr>
            <a:r>
              <a:rPr lang="en-CA" sz="2400"/>
              <a:t>Grouped into five categories</a:t>
            </a:r>
            <a:endParaRPr/>
          </a:p>
          <a:p>
            <a:pPr indent="-207645" lvl="0" marL="342900" rtl="0" algn="l">
              <a:spcBef>
                <a:spcPts val="407"/>
              </a:spcBef>
              <a:spcAft>
                <a:spcPts val="0"/>
              </a:spcAft>
              <a:buSzPct val="122222"/>
              <a:buChar char="●"/>
            </a:pPr>
            <a:r>
              <a:rPr lang="en-CA"/>
              <a:t>Injury from physical agents</a:t>
            </a:r>
            <a:endParaRPr/>
          </a:p>
          <a:p>
            <a:pPr indent="-209550" lvl="1" marL="640080" rtl="0" algn="l">
              <a:spcBef>
                <a:spcPts val="370"/>
              </a:spcBef>
              <a:spcAft>
                <a:spcPts val="0"/>
              </a:spcAft>
              <a:buSzPct val="142857"/>
              <a:buChar char="○"/>
            </a:pPr>
            <a:r>
              <a:rPr lang="en-CA"/>
              <a:t>Mechanical forces</a:t>
            </a:r>
            <a:endParaRPr/>
          </a:p>
          <a:p>
            <a:pPr indent="-209550" lvl="1" marL="640080" rtl="0" algn="l">
              <a:spcBef>
                <a:spcPts val="370"/>
              </a:spcBef>
              <a:spcAft>
                <a:spcPts val="0"/>
              </a:spcAft>
              <a:buSzPct val="142857"/>
              <a:buChar char="○"/>
            </a:pPr>
            <a:r>
              <a:rPr lang="en-CA"/>
              <a:t>Extremes of temperature</a:t>
            </a:r>
            <a:endParaRPr/>
          </a:p>
          <a:p>
            <a:pPr indent="-209550" lvl="1" marL="640080" rtl="0" algn="l">
              <a:spcBef>
                <a:spcPts val="370"/>
              </a:spcBef>
              <a:spcAft>
                <a:spcPts val="0"/>
              </a:spcAft>
              <a:buSzPct val="142857"/>
              <a:buChar char="○"/>
            </a:pPr>
            <a:r>
              <a:rPr lang="en-CA"/>
              <a:t>Electrical forces</a:t>
            </a:r>
            <a:endParaRPr/>
          </a:p>
          <a:p>
            <a:pPr indent="-207645" lvl="0" marL="342900" rtl="0" algn="l">
              <a:spcBef>
                <a:spcPts val="407"/>
              </a:spcBef>
              <a:spcAft>
                <a:spcPts val="0"/>
              </a:spcAft>
              <a:buSzPct val="122222"/>
              <a:buChar char="●"/>
            </a:pPr>
            <a:r>
              <a:rPr lang="en-CA"/>
              <a:t>Radiation injury</a:t>
            </a:r>
            <a:endParaRPr/>
          </a:p>
          <a:p>
            <a:pPr indent="-209550" lvl="1" marL="640080" rtl="0" algn="l">
              <a:spcBef>
                <a:spcPts val="370"/>
              </a:spcBef>
              <a:spcAft>
                <a:spcPts val="0"/>
              </a:spcAft>
              <a:buSzPct val="142857"/>
              <a:buChar char="○"/>
            </a:pPr>
            <a:r>
              <a:rPr lang="en-CA"/>
              <a:t>Ionizing radiation</a:t>
            </a:r>
            <a:endParaRPr/>
          </a:p>
          <a:p>
            <a:pPr indent="-209550" lvl="1" marL="640080" rtl="0" algn="l">
              <a:spcBef>
                <a:spcPts val="370"/>
              </a:spcBef>
              <a:spcAft>
                <a:spcPts val="0"/>
              </a:spcAft>
              <a:buSzPct val="142857"/>
              <a:buChar char="○"/>
            </a:pPr>
            <a:r>
              <a:rPr lang="en-CA"/>
              <a:t>Ultraviolet radiation</a:t>
            </a:r>
            <a:endParaRPr/>
          </a:p>
          <a:p>
            <a:pPr indent="-209550" lvl="1" marL="640080" rtl="0" algn="l">
              <a:spcBef>
                <a:spcPts val="370"/>
              </a:spcBef>
              <a:spcAft>
                <a:spcPts val="0"/>
              </a:spcAft>
              <a:buSzPct val="142857"/>
              <a:buChar char="○"/>
            </a:pPr>
            <a:r>
              <a:rPr lang="en-CA"/>
              <a:t>Nonionizing radiation</a:t>
            </a:r>
            <a:endParaRPr/>
          </a:p>
          <a:p>
            <a:pPr indent="-207645" lvl="0" marL="342900" rtl="0" algn="l">
              <a:spcBef>
                <a:spcPts val="407"/>
              </a:spcBef>
              <a:spcAft>
                <a:spcPts val="0"/>
              </a:spcAft>
              <a:buSzPct val="122222"/>
              <a:buChar char="●"/>
            </a:pPr>
            <a:r>
              <a:rPr lang="en-CA"/>
              <a:t>Chemical agents</a:t>
            </a:r>
            <a:endParaRPr/>
          </a:p>
          <a:p>
            <a:pPr indent="-209550" lvl="1" marL="640080" rtl="0" algn="l">
              <a:spcBef>
                <a:spcPts val="370"/>
              </a:spcBef>
              <a:spcAft>
                <a:spcPts val="0"/>
              </a:spcAft>
              <a:buSzPct val="142857"/>
              <a:buChar char="○"/>
            </a:pPr>
            <a:r>
              <a:rPr lang="en-CA"/>
              <a:t>Drugs</a:t>
            </a:r>
            <a:endParaRPr/>
          </a:p>
          <a:p>
            <a:pPr indent="-209550" lvl="1" marL="640080" rtl="0" algn="l">
              <a:spcBef>
                <a:spcPts val="370"/>
              </a:spcBef>
              <a:spcAft>
                <a:spcPts val="0"/>
              </a:spcAft>
              <a:buSzPct val="142857"/>
              <a:buChar char="○"/>
            </a:pPr>
            <a:r>
              <a:rPr lang="en-CA"/>
              <a:t>Carbon tetrachloride </a:t>
            </a:r>
            <a:endParaRPr/>
          </a:p>
          <a:p>
            <a:pPr indent="-209550" lvl="1" marL="640080" rtl="0" algn="l">
              <a:spcBef>
                <a:spcPts val="370"/>
              </a:spcBef>
              <a:spcAft>
                <a:spcPts val="0"/>
              </a:spcAft>
              <a:buSzPct val="142857"/>
              <a:buChar char="○"/>
            </a:pPr>
            <a:r>
              <a:rPr lang="en-CA"/>
              <a:t>Lead toxicity</a:t>
            </a:r>
            <a:endParaRPr/>
          </a:p>
          <a:p>
            <a:pPr indent="-209550" lvl="1" marL="640080" rtl="0" algn="l">
              <a:spcBef>
                <a:spcPts val="370"/>
              </a:spcBef>
              <a:spcAft>
                <a:spcPts val="0"/>
              </a:spcAft>
              <a:buSzPct val="142857"/>
              <a:buChar char="○"/>
            </a:pPr>
            <a:r>
              <a:rPr lang="en-CA"/>
              <a:t>Mercury</a:t>
            </a:r>
            <a:endParaRPr/>
          </a:p>
          <a:p>
            <a:pPr indent="-111125" lvl="1" marL="640080" rtl="0" algn="l">
              <a:spcBef>
                <a:spcPts val="370"/>
              </a:spcBef>
              <a:spcAft>
                <a:spcPts val="0"/>
              </a:spcAft>
              <a:buSzPct val="142857"/>
              <a:buNone/>
            </a:pPr>
            <a:r>
              <a:t/>
            </a:r>
            <a:endParaRPr/>
          </a:p>
          <a:p>
            <a:pPr indent="-111125" lvl="1" marL="640080" rtl="0" algn="l">
              <a:spcBef>
                <a:spcPts val="370"/>
              </a:spcBef>
              <a:spcAft>
                <a:spcPts val="1200"/>
              </a:spcAft>
              <a:buSzPct val="142857"/>
              <a:buNone/>
            </a:pPr>
            <a:r>
              <a:t/>
            </a:r>
            <a:endParaRPr/>
          </a:p>
        </p:txBody>
      </p:sp>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8" name="Shape 568"/>
        <p:cNvGrpSpPr/>
        <p:nvPr/>
      </p:nvGrpSpPr>
      <p:grpSpPr>
        <a:xfrm>
          <a:off x="0" y="0"/>
          <a:ext cx="0" cy="0"/>
          <a:chOff x="0" y="0"/>
          <a:chExt cx="0" cy="0"/>
        </a:xfrm>
      </p:grpSpPr>
      <p:sp>
        <p:nvSpPr>
          <p:cNvPr id="569" name="Google Shape;569;p65"/>
          <p:cNvSpPr txBox="1"/>
          <p:nvPr>
            <p:ph type="title"/>
          </p:nvPr>
        </p:nvSpPr>
        <p:spPr>
          <a:xfrm>
            <a:off x="457200" y="274638"/>
            <a:ext cx="76200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4600"/>
              <a:buFont typeface="Cambria"/>
              <a:buNone/>
            </a:pPr>
            <a:r>
              <a:rPr lang="en-CA"/>
              <a:t>Continued</a:t>
            </a:r>
            <a:endParaRPr/>
          </a:p>
        </p:txBody>
      </p:sp>
      <p:sp>
        <p:nvSpPr>
          <p:cNvPr id="570" name="Google Shape;570;p65"/>
          <p:cNvSpPr txBox="1"/>
          <p:nvPr>
            <p:ph idx="1" type="body"/>
          </p:nvPr>
        </p:nvSpPr>
        <p:spPr>
          <a:xfrm>
            <a:off x="457200" y="1600200"/>
            <a:ext cx="7620000" cy="4800600"/>
          </a:xfrm>
          <a:prstGeom prst="rect">
            <a:avLst/>
          </a:prstGeom>
          <a:noFill/>
          <a:ln>
            <a:noFill/>
          </a:ln>
        </p:spPr>
        <p:txBody>
          <a:bodyPr anchorCtr="0" anchor="t" bIns="45700" lIns="91425" spcFirstLastPara="1" rIns="91425" wrap="square" tIns="45700">
            <a:normAutofit/>
          </a:bodyPr>
          <a:lstStyle/>
          <a:p>
            <a:pPr indent="-228600" lvl="0" marL="342900" rtl="0" algn="l">
              <a:spcBef>
                <a:spcPts val="0"/>
              </a:spcBef>
              <a:spcAft>
                <a:spcPts val="0"/>
              </a:spcAft>
              <a:buSzPts val="2200"/>
              <a:buChar char="●"/>
            </a:pPr>
            <a:r>
              <a:rPr lang="en-CA"/>
              <a:t>Injury from biologic agents</a:t>
            </a:r>
            <a:endParaRPr/>
          </a:p>
          <a:p>
            <a:pPr indent="-228600" lvl="1" marL="640080" rtl="0" algn="l">
              <a:spcBef>
                <a:spcPts val="400"/>
              </a:spcBef>
              <a:spcAft>
                <a:spcPts val="0"/>
              </a:spcAft>
              <a:buSzPts val="2000"/>
              <a:buChar char="○"/>
            </a:pPr>
            <a:r>
              <a:rPr lang="en-CA"/>
              <a:t>Viruses, parasites, bacteria</a:t>
            </a:r>
            <a:endParaRPr/>
          </a:p>
          <a:p>
            <a:pPr indent="-228600" lvl="0" marL="342900" rtl="0" algn="l">
              <a:spcBef>
                <a:spcPts val="440"/>
              </a:spcBef>
              <a:spcAft>
                <a:spcPts val="0"/>
              </a:spcAft>
              <a:buSzPts val="2200"/>
              <a:buChar char="●"/>
            </a:pPr>
            <a:r>
              <a:rPr lang="en-CA"/>
              <a:t>Injury from nutritional imbalances</a:t>
            </a:r>
            <a:endParaRPr/>
          </a:p>
          <a:p>
            <a:pPr indent="-228600" lvl="1" marL="640080" rtl="0" algn="l">
              <a:spcBef>
                <a:spcPts val="400"/>
              </a:spcBef>
              <a:spcAft>
                <a:spcPts val="0"/>
              </a:spcAft>
              <a:buSzPts val="2000"/>
              <a:buChar char="○"/>
            </a:pPr>
            <a:r>
              <a:rPr lang="en-CA"/>
              <a:t>Excesses and shortnesses</a:t>
            </a:r>
            <a:endParaRPr/>
          </a:p>
          <a:p>
            <a:pPr indent="-101600" lvl="1" marL="640080" rtl="0" algn="l">
              <a:spcBef>
                <a:spcPts val="400"/>
              </a:spcBef>
              <a:spcAft>
                <a:spcPts val="1200"/>
              </a:spcAft>
              <a:buSzPts val="2000"/>
              <a:buNone/>
            </a:pPr>
            <a:r>
              <a:t/>
            </a:r>
            <a:endParaRPr/>
          </a:p>
        </p:txBody>
      </p:sp>
      <p:pic>
        <p:nvPicPr>
          <p:cNvPr id="571" name="Google Shape;571;p65"/>
          <p:cNvPicPr preferRelativeResize="0"/>
          <p:nvPr/>
        </p:nvPicPr>
        <p:blipFill rotWithShape="1">
          <a:blip r:embed="rId3">
            <a:alphaModFix/>
          </a:blip>
          <a:srcRect b="0" l="0" r="0" t="0"/>
          <a:stretch/>
        </p:blipFill>
        <p:spPr>
          <a:xfrm>
            <a:off x="395536" y="3429000"/>
            <a:ext cx="7308304" cy="3087984"/>
          </a:xfrm>
          <a:prstGeom prst="rect">
            <a:avLst/>
          </a:prstGeom>
          <a:noFill/>
          <a:ln>
            <a:noFill/>
          </a:ln>
        </p:spPr>
      </p:pic>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5" name="Shape 575"/>
        <p:cNvGrpSpPr/>
        <p:nvPr/>
      </p:nvGrpSpPr>
      <p:grpSpPr>
        <a:xfrm>
          <a:off x="0" y="0"/>
          <a:ext cx="0" cy="0"/>
          <a:chOff x="0" y="0"/>
          <a:chExt cx="0" cy="0"/>
        </a:xfrm>
      </p:grpSpPr>
      <p:sp>
        <p:nvSpPr>
          <p:cNvPr id="576" name="Google Shape;576;p66"/>
          <p:cNvSpPr txBox="1"/>
          <p:nvPr>
            <p:ph type="title"/>
          </p:nvPr>
        </p:nvSpPr>
        <p:spPr>
          <a:xfrm>
            <a:off x="457200" y="274638"/>
            <a:ext cx="76200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4600"/>
              <a:buFont typeface="Cambria"/>
              <a:buNone/>
            </a:pPr>
            <a:r>
              <a:rPr lang="en-CA"/>
              <a:t>Mechanisms of Cell Injury</a:t>
            </a:r>
            <a:endParaRPr/>
          </a:p>
        </p:txBody>
      </p:sp>
      <p:sp>
        <p:nvSpPr>
          <p:cNvPr id="577" name="Google Shape;577;p66"/>
          <p:cNvSpPr txBox="1"/>
          <p:nvPr>
            <p:ph idx="1" type="body"/>
          </p:nvPr>
        </p:nvSpPr>
        <p:spPr>
          <a:xfrm>
            <a:off x="457200" y="1600200"/>
            <a:ext cx="7620000" cy="4800600"/>
          </a:xfrm>
          <a:prstGeom prst="rect">
            <a:avLst/>
          </a:prstGeom>
          <a:noFill/>
          <a:ln>
            <a:noFill/>
          </a:ln>
        </p:spPr>
        <p:txBody>
          <a:bodyPr anchorCtr="0" anchor="t" bIns="45700" lIns="91425" spcFirstLastPara="1" rIns="91425" wrap="square" tIns="45700">
            <a:normAutofit/>
          </a:bodyPr>
          <a:lstStyle/>
          <a:p>
            <a:pPr indent="-228600" lvl="0" marL="342900" rtl="0" algn="l">
              <a:spcBef>
                <a:spcPts val="0"/>
              </a:spcBef>
              <a:spcAft>
                <a:spcPts val="1200"/>
              </a:spcAft>
              <a:buSzPts val="3200"/>
              <a:buChar char="●"/>
            </a:pPr>
            <a:r>
              <a:rPr lang="en-CA" sz="3200"/>
              <a:t>The cellular response to injurious stimuli depends on the type of injury, its duration, and its severity. Thus, low doses of toxins or a brief duration of ischemia may lead to reversible cell injury, whereas larger toxin doses or longer ischemic intervals may result in irreversible injury and cell death.</a:t>
            </a:r>
            <a:endParaRPr/>
          </a:p>
        </p:txBody>
      </p:sp>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1" name="Shape 581"/>
        <p:cNvGrpSpPr/>
        <p:nvPr/>
      </p:nvGrpSpPr>
      <p:grpSpPr>
        <a:xfrm>
          <a:off x="0" y="0"/>
          <a:ext cx="0" cy="0"/>
          <a:chOff x="0" y="0"/>
          <a:chExt cx="0" cy="0"/>
        </a:xfrm>
      </p:grpSpPr>
      <p:sp>
        <p:nvSpPr>
          <p:cNvPr id="582" name="Google Shape;582;p67"/>
          <p:cNvSpPr txBox="1"/>
          <p:nvPr>
            <p:ph type="title"/>
          </p:nvPr>
        </p:nvSpPr>
        <p:spPr>
          <a:xfrm>
            <a:off x="457200" y="274638"/>
            <a:ext cx="76200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4600"/>
              <a:buFont typeface="Cambria"/>
              <a:buNone/>
            </a:pPr>
            <a:r>
              <a:rPr lang="en-CA"/>
              <a:t>Hypoxic Cell Injury</a:t>
            </a:r>
            <a:endParaRPr/>
          </a:p>
        </p:txBody>
      </p:sp>
      <p:sp>
        <p:nvSpPr>
          <p:cNvPr id="583" name="Google Shape;583;p67"/>
          <p:cNvSpPr txBox="1"/>
          <p:nvPr>
            <p:ph idx="1" type="body"/>
          </p:nvPr>
        </p:nvSpPr>
        <p:spPr>
          <a:xfrm>
            <a:off x="457200" y="1600200"/>
            <a:ext cx="7620000" cy="4800600"/>
          </a:xfrm>
          <a:prstGeom prst="rect">
            <a:avLst/>
          </a:prstGeom>
          <a:noFill/>
          <a:ln>
            <a:noFill/>
          </a:ln>
        </p:spPr>
        <p:txBody>
          <a:bodyPr anchorCtr="0" anchor="t" bIns="45700" lIns="91425" spcFirstLastPara="1" rIns="91425" wrap="square" tIns="45700">
            <a:normAutofit/>
          </a:bodyPr>
          <a:lstStyle/>
          <a:p>
            <a:pPr indent="-228600" lvl="0" marL="342900" rtl="0" algn="l">
              <a:spcBef>
                <a:spcPts val="0"/>
              </a:spcBef>
              <a:spcAft>
                <a:spcPts val="0"/>
              </a:spcAft>
              <a:buSzPts val="2400"/>
              <a:buChar char="●"/>
            </a:pPr>
            <a:r>
              <a:rPr lang="en-CA" sz="2400"/>
              <a:t>Deprives the cell of oxygen and interrupts oxidative metabolism and the generation of ATP</a:t>
            </a:r>
            <a:endParaRPr/>
          </a:p>
          <a:p>
            <a:pPr indent="-228600" lvl="1" marL="640080" rtl="0" algn="l">
              <a:spcBef>
                <a:spcPts val="400"/>
              </a:spcBef>
              <a:spcAft>
                <a:spcPts val="0"/>
              </a:spcAft>
              <a:buSzPts val="2000"/>
              <a:buChar char="○"/>
            </a:pPr>
            <a:r>
              <a:rPr lang="en-CA"/>
              <a:t>Acute cellular swelling (edema)</a:t>
            </a:r>
            <a:endParaRPr/>
          </a:p>
          <a:p>
            <a:pPr indent="-228600" lvl="1" marL="640080" rtl="0" algn="l">
              <a:spcBef>
                <a:spcPts val="400"/>
              </a:spcBef>
              <a:spcAft>
                <a:spcPts val="0"/>
              </a:spcAft>
              <a:buSzPts val="2000"/>
              <a:buChar char="○"/>
            </a:pPr>
            <a:r>
              <a:rPr lang="en-CA"/>
              <a:t>The longer the tissue is hypoxic, the greater chance of irreversible cellular injury.</a:t>
            </a:r>
            <a:endParaRPr/>
          </a:p>
          <a:p>
            <a:pPr indent="-228600" lvl="0" marL="342900" rtl="0" algn="l">
              <a:spcBef>
                <a:spcPts val="520"/>
              </a:spcBef>
              <a:spcAft>
                <a:spcPts val="0"/>
              </a:spcAft>
              <a:buSzPts val="2600"/>
              <a:buChar char="●"/>
            </a:pPr>
            <a:r>
              <a:rPr lang="en-CA" sz="2600"/>
              <a:t>Causes of hypoxia:</a:t>
            </a:r>
            <a:endParaRPr/>
          </a:p>
          <a:p>
            <a:pPr indent="-228600" lvl="1" marL="640080" rtl="0" algn="l">
              <a:spcBef>
                <a:spcPts val="400"/>
              </a:spcBef>
              <a:spcAft>
                <a:spcPts val="0"/>
              </a:spcAft>
              <a:buSzPts val="2000"/>
              <a:buChar char="○"/>
            </a:pPr>
            <a:r>
              <a:rPr lang="en-CA"/>
              <a:t>Inadequate amount of oxygen in the air 		</a:t>
            </a:r>
            <a:endParaRPr/>
          </a:p>
          <a:p>
            <a:pPr indent="-228600" lvl="1" marL="640080" rtl="0" algn="l">
              <a:spcBef>
                <a:spcPts val="400"/>
              </a:spcBef>
              <a:spcAft>
                <a:spcPts val="0"/>
              </a:spcAft>
              <a:buSzPts val="2000"/>
              <a:buChar char="○"/>
            </a:pPr>
            <a:r>
              <a:rPr lang="en-CA"/>
              <a:t>Respiratory disease</a:t>
            </a:r>
            <a:endParaRPr/>
          </a:p>
          <a:p>
            <a:pPr indent="-228600" lvl="1" marL="640080" rtl="0" algn="l">
              <a:spcBef>
                <a:spcPts val="400"/>
              </a:spcBef>
              <a:spcAft>
                <a:spcPts val="0"/>
              </a:spcAft>
              <a:buSzPts val="2000"/>
              <a:buChar char="○"/>
            </a:pPr>
            <a:r>
              <a:rPr lang="en-CA"/>
              <a:t>Inability of the cells to use oxygen </a:t>
            </a:r>
            <a:endParaRPr/>
          </a:p>
          <a:p>
            <a:pPr indent="-228600" lvl="1" marL="640080" rtl="0" algn="l">
              <a:spcBef>
                <a:spcPts val="400"/>
              </a:spcBef>
              <a:spcAft>
                <a:spcPts val="0"/>
              </a:spcAft>
              <a:buSzPts val="2000"/>
              <a:buChar char="○"/>
            </a:pPr>
            <a:r>
              <a:rPr lang="en-CA"/>
              <a:t>Edema</a:t>
            </a:r>
            <a:endParaRPr/>
          </a:p>
          <a:p>
            <a:pPr indent="-228600" lvl="1" marL="640080" rtl="0" algn="l">
              <a:spcBef>
                <a:spcPts val="400"/>
              </a:spcBef>
              <a:spcAft>
                <a:spcPts val="1200"/>
              </a:spcAft>
              <a:buSzPts val="2000"/>
              <a:buChar char="○"/>
            </a:pPr>
            <a:r>
              <a:rPr lang="en-CA"/>
              <a:t>Ischemia </a:t>
            </a:r>
            <a:endParaRPr/>
          </a:p>
        </p:txBody>
      </p:sp>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7" name="Shape 587"/>
        <p:cNvGrpSpPr/>
        <p:nvPr/>
      </p:nvGrpSpPr>
      <p:grpSpPr>
        <a:xfrm>
          <a:off x="0" y="0"/>
          <a:ext cx="0" cy="0"/>
          <a:chOff x="0" y="0"/>
          <a:chExt cx="0" cy="0"/>
        </a:xfrm>
      </p:grpSpPr>
      <p:sp>
        <p:nvSpPr>
          <p:cNvPr id="588" name="Google Shape;588;p68"/>
          <p:cNvSpPr txBox="1"/>
          <p:nvPr>
            <p:ph type="title"/>
          </p:nvPr>
        </p:nvSpPr>
        <p:spPr>
          <a:xfrm>
            <a:off x="457200" y="274638"/>
            <a:ext cx="76200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4600"/>
              <a:buFont typeface="Cambria"/>
              <a:buNone/>
            </a:pPr>
            <a:r>
              <a:rPr lang="en-CA"/>
              <a:t>Reversible Cell Injury</a:t>
            </a:r>
            <a:endParaRPr/>
          </a:p>
        </p:txBody>
      </p:sp>
      <p:sp>
        <p:nvSpPr>
          <p:cNvPr id="589" name="Google Shape;589;p68"/>
          <p:cNvSpPr txBox="1"/>
          <p:nvPr>
            <p:ph idx="1" type="body"/>
          </p:nvPr>
        </p:nvSpPr>
        <p:spPr>
          <a:xfrm>
            <a:off x="457200" y="1600200"/>
            <a:ext cx="7620000" cy="4800600"/>
          </a:xfrm>
          <a:prstGeom prst="rect">
            <a:avLst/>
          </a:prstGeom>
          <a:noFill/>
          <a:ln>
            <a:noFill/>
          </a:ln>
        </p:spPr>
        <p:txBody>
          <a:bodyPr anchorCtr="0" anchor="t" bIns="45700" lIns="91425" spcFirstLastPara="1" rIns="91425" wrap="square" tIns="45700">
            <a:normAutofit fontScale="85000" lnSpcReduction="10000"/>
          </a:bodyPr>
          <a:lstStyle/>
          <a:p>
            <a:pPr indent="-198120" lvl="0" marL="342900" rtl="0" algn="l">
              <a:spcBef>
                <a:spcPts val="0"/>
              </a:spcBef>
              <a:spcAft>
                <a:spcPts val="0"/>
              </a:spcAft>
              <a:buSzPct val="100000"/>
              <a:buChar char="●"/>
            </a:pPr>
            <a:r>
              <a:rPr lang="en-CA" sz="3200"/>
              <a:t>Impairs cell function but does not result in cell death</a:t>
            </a:r>
            <a:endParaRPr/>
          </a:p>
          <a:p>
            <a:pPr indent="-198120" lvl="0" marL="342900" rtl="0" algn="l">
              <a:spcBef>
                <a:spcPts val="640"/>
              </a:spcBef>
              <a:spcAft>
                <a:spcPts val="0"/>
              </a:spcAft>
              <a:buSzPct val="100000"/>
              <a:buChar char="●"/>
            </a:pPr>
            <a:r>
              <a:rPr lang="en-CA" sz="3200"/>
              <a:t>Two patterns of reversible cell injury occur: </a:t>
            </a:r>
            <a:endParaRPr/>
          </a:p>
          <a:p>
            <a:pPr indent="-198119" lvl="1" marL="640080" rtl="0" algn="l">
              <a:spcBef>
                <a:spcPts val="640"/>
              </a:spcBef>
              <a:spcAft>
                <a:spcPts val="0"/>
              </a:spcAft>
              <a:buSzPct val="100000"/>
              <a:buChar char="○"/>
            </a:pPr>
            <a:r>
              <a:rPr lang="en-CA" sz="3200"/>
              <a:t>Cellular swelling: impairment of the energy-dependent Na+/K+ ATPase membrane pump, usually as the result of hypoxic cell injury.</a:t>
            </a:r>
            <a:endParaRPr/>
          </a:p>
          <a:p>
            <a:pPr indent="-198119" lvl="1" marL="640080" rtl="0" algn="l">
              <a:spcBef>
                <a:spcPts val="640"/>
              </a:spcBef>
              <a:spcAft>
                <a:spcPts val="0"/>
              </a:spcAft>
              <a:buSzPct val="100000"/>
              <a:buChar char="○"/>
            </a:pPr>
            <a:r>
              <a:rPr lang="en-CA" sz="3200"/>
              <a:t>fatty change: linked to intracellular accumulation of fat</a:t>
            </a:r>
            <a:endParaRPr/>
          </a:p>
          <a:p>
            <a:pPr indent="-88900" lvl="0" marL="342900" rtl="0" algn="l">
              <a:spcBef>
                <a:spcPts val="440"/>
              </a:spcBef>
              <a:spcAft>
                <a:spcPts val="1200"/>
              </a:spcAft>
              <a:buSzPct val="122222"/>
              <a:buNone/>
            </a:pPr>
            <a:r>
              <a:t/>
            </a:r>
            <a:endParaRPr/>
          </a:p>
        </p:txBody>
      </p:sp>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3" name="Shape 593"/>
        <p:cNvGrpSpPr/>
        <p:nvPr/>
      </p:nvGrpSpPr>
      <p:grpSpPr>
        <a:xfrm>
          <a:off x="0" y="0"/>
          <a:ext cx="0" cy="0"/>
          <a:chOff x="0" y="0"/>
          <a:chExt cx="0" cy="0"/>
        </a:xfrm>
      </p:grpSpPr>
      <p:sp>
        <p:nvSpPr>
          <p:cNvPr id="594" name="Google Shape;594;p69"/>
          <p:cNvSpPr txBox="1"/>
          <p:nvPr>
            <p:ph type="title"/>
          </p:nvPr>
        </p:nvSpPr>
        <p:spPr>
          <a:xfrm>
            <a:off x="457200" y="274638"/>
            <a:ext cx="76200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4600"/>
              <a:buFont typeface="Cambria"/>
              <a:buNone/>
            </a:pPr>
            <a:r>
              <a:rPr lang="en-CA"/>
              <a:t> Cell Death</a:t>
            </a:r>
            <a:endParaRPr/>
          </a:p>
        </p:txBody>
      </p:sp>
      <p:sp>
        <p:nvSpPr>
          <p:cNvPr id="595" name="Google Shape;595;p69"/>
          <p:cNvSpPr txBox="1"/>
          <p:nvPr>
            <p:ph idx="1" type="body"/>
          </p:nvPr>
        </p:nvSpPr>
        <p:spPr>
          <a:xfrm>
            <a:off x="457200" y="1600200"/>
            <a:ext cx="7620000" cy="4800600"/>
          </a:xfrm>
          <a:prstGeom prst="rect">
            <a:avLst/>
          </a:prstGeom>
          <a:noFill/>
          <a:ln>
            <a:noFill/>
          </a:ln>
        </p:spPr>
        <p:txBody>
          <a:bodyPr anchorCtr="0" anchor="t" bIns="45700" lIns="91425" spcFirstLastPara="1" rIns="91425" wrap="square" tIns="45700">
            <a:normAutofit fontScale="70000" lnSpcReduction="20000"/>
          </a:bodyPr>
          <a:lstStyle/>
          <a:p>
            <a:pPr indent="-201930" lvl="0" marL="342900" rtl="0" algn="l">
              <a:spcBef>
                <a:spcPts val="0"/>
              </a:spcBef>
              <a:spcAft>
                <a:spcPts val="0"/>
              </a:spcAft>
              <a:buSzPct val="100000"/>
              <a:buChar char="●"/>
            </a:pPr>
            <a:r>
              <a:rPr lang="en-CA" sz="2800"/>
              <a:t>Apoptosis (programmed Cell Death)</a:t>
            </a:r>
            <a:endParaRPr/>
          </a:p>
          <a:p>
            <a:pPr indent="-201930" lvl="0" marL="342900" rtl="0" algn="l">
              <a:spcBef>
                <a:spcPts val="476"/>
              </a:spcBef>
              <a:spcAft>
                <a:spcPts val="0"/>
              </a:spcAft>
              <a:buSzPct val="100000"/>
              <a:buChar char="●"/>
            </a:pPr>
            <a:r>
              <a:rPr lang="en-CA" sz="2800"/>
              <a:t>This process eliminates cells that are:</a:t>
            </a:r>
            <a:endParaRPr/>
          </a:p>
          <a:p>
            <a:pPr indent="-203835" lvl="1" marL="640080" rtl="0" algn="l">
              <a:spcBef>
                <a:spcPts val="442"/>
              </a:spcBef>
              <a:spcAft>
                <a:spcPts val="0"/>
              </a:spcAft>
              <a:buSzPct val="100000"/>
              <a:buChar char="○"/>
            </a:pPr>
            <a:r>
              <a:rPr lang="en-CA" sz="2600"/>
              <a:t>Worn out – natural life cycle of cell</a:t>
            </a:r>
            <a:endParaRPr/>
          </a:p>
          <a:p>
            <a:pPr indent="-203835" lvl="1" marL="640080" rtl="0" algn="l">
              <a:spcBef>
                <a:spcPts val="442"/>
              </a:spcBef>
              <a:spcAft>
                <a:spcPts val="0"/>
              </a:spcAft>
              <a:buSzPct val="100000"/>
              <a:buChar char="○"/>
            </a:pPr>
            <a:r>
              <a:rPr lang="en-CA" sz="2600"/>
              <a:t>Have been produced in excess </a:t>
            </a:r>
            <a:endParaRPr/>
          </a:p>
          <a:p>
            <a:pPr indent="-203835" lvl="1" marL="640080" rtl="0" algn="l">
              <a:spcBef>
                <a:spcPts val="442"/>
              </a:spcBef>
              <a:spcAft>
                <a:spcPts val="0"/>
              </a:spcAft>
              <a:buSzPct val="100000"/>
              <a:buChar char="○"/>
            </a:pPr>
            <a:r>
              <a:rPr lang="en-CA" sz="2600"/>
              <a:t>Have developed improperly </a:t>
            </a:r>
            <a:endParaRPr/>
          </a:p>
          <a:p>
            <a:pPr indent="-203835" lvl="1" marL="640080" rtl="0" algn="l">
              <a:spcBef>
                <a:spcPts val="442"/>
              </a:spcBef>
              <a:spcAft>
                <a:spcPts val="0"/>
              </a:spcAft>
              <a:buSzPct val="100000"/>
              <a:buChar char="○"/>
            </a:pPr>
            <a:r>
              <a:rPr lang="en-CA" sz="2600"/>
              <a:t>Have genetic damage</a:t>
            </a:r>
            <a:endParaRPr/>
          </a:p>
          <a:p>
            <a:pPr indent="-201930" lvl="0" marL="342900" rtl="0" algn="l">
              <a:spcBef>
                <a:spcPts val="476"/>
              </a:spcBef>
              <a:spcAft>
                <a:spcPts val="0"/>
              </a:spcAft>
              <a:buSzPct val="100000"/>
              <a:buChar char="●"/>
            </a:pPr>
            <a:r>
              <a:rPr lang="en-CA" sz="2800"/>
              <a:t> Necrosis: </a:t>
            </a:r>
            <a:endParaRPr/>
          </a:p>
          <a:p>
            <a:pPr indent="-203835" lvl="1" marL="640080" rtl="0" algn="l">
              <a:spcBef>
                <a:spcPts val="442"/>
              </a:spcBef>
              <a:spcAft>
                <a:spcPts val="0"/>
              </a:spcAft>
              <a:buSzPct val="100000"/>
              <a:buChar char="○"/>
            </a:pPr>
            <a:r>
              <a:rPr lang="en-CA" sz="2600"/>
              <a:t>Refers to cell death in an organ or in tissues that are still part of a living person</a:t>
            </a:r>
            <a:endParaRPr/>
          </a:p>
          <a:p>
            <a:pPr indent="-203835" lvl="1" marL="640080" rtl="0" algn="l">
              <a:spcBef>
                <a:spcPts val="442"/>
              </a:spcBef>
              <a:spcAft>
                <a:spcPts val="0"/>
              </a:spcAft>
              <a:buSzPct val="100000"/>
              <a:buChar char="○"/>
            </a:pPr>
            <a:r>
              <a:rPr lang="en-CA" sz="2600"/>
              <a:t>Often interferes with cell replacement and tissue regeneration</a:t>
            </a:r>
            <a:endParaRPr/>
          </a:p>
          <a:p>
            <a:pPr indent="-203835" lvl="1" marL="640080" rtl="0" algn="l">
              <a:spcBef>
                <a:spcPts val="442"/>
              </a:spcBef>
              <a:spcAft>
                <a:spcPts val="0"/>
              </a:spcAft>
              <a:buSzPct val="100000"/>
              <a:buChar char="○"/>
            </a:pPr>
            <a:r>
              <a:rPr lang="en-CA" sz="2600"/>
              <a:t>Gangrene occurs when a considerable mass of tissue undergoes necrosis</a:t>
            </a:r>
            <a:endParaRPr/>
          </a:p>
          <a:p>
            <a:pPr indent="-203835" lvl="1" marL="640080" rtl="0" algn="l">
              <a:spcBef>
                <a:spcPts val="442"/>
              </a:spcBef>
              <a:spcAft>
                <a:spcPts val="0"/>
              </a:spcAft>
              <a:buSzPct val="100000"/>
              <a:buChar char="○"/>
            </a:pPr>
            <a:r>
              <a:rPr lang="en-CA" sz="2600" u="sng">
                <a:solidFill>
                  <a:schemeClr val="hlink"/>
                </a:solidFill>
                <a:hlinkClick r:id="rId3"/>
              </a:rPr>
              <a:t>https://youtu.be/1vaEVcMfa1E</a:t>
            </a:r>
            <a:endParaRPr sz="2600"/>
          </a:p>
          <a:p>
            <a:pPr indent="-77470" lvl="0" marL="342900" rtl="0" algn="l">
              <a:spcBef>
                <a:spcPts val="476"/>
              </a:spcBef>
              <a:spcAft>
                <a:spcPts val="1200"/>
              </a:spcAft>
              <a:buSzPct val="100000"/>
              <a:buNone/>
            </a:pPr>
            <a:r>
              <a:t/>
            </a:r>
            <a:endParaRPr sz="2800"/>
          </a:p>
        </p:txBody>
      </p:sp>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9" name="Shape 599"/>
        <p:cNvGrpSpPr/>
        <p:nvPr/>
      </p:nvGrpSpPr>
      <p:grpSpPr>
        <a:xfrm>
          <a:off x="0" y="0"/>
          <a:ext cx="0" cy="0"/>
          <a:chOff x="0" y="0"/>
          <a:chExt cx="0" cy="0"/>
        </a:xfrm>
      </p:grpSpPr>
      <p:sp>
        <p:nvSpPr>
          <p:cNvPr id="600" name="Google Shape;600;p70"/>
          <p:cNvSpPr txBox="1"/>
          <p:nvPr>
            <p:ph type="title"/>
          </p:nvPr>
        </p:nvSpPr>
        <p:spPr>
          <a:xfrm>
            <a:off x="457200" y="274638"/>
            <a:ext cx="76200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4600"/>
              <a:buFont typeface="Cambria"/>
              <a:buNone/>
            </a:pPr>
            <a:r>
              <a:rPr lang="en-CA"/>
              <a:t>Gangrene</a:t>
            </a:r>
            <a:endParaRPr/>
          </a:p>
        </p:txBody>
      </p:sp>
      <p:sp>
        <p:nvSpPr>
          <p:cNvPr id="601" name="Google Shape;601;p70"/>
          <p:cNvSpPr txBox="1"/>
          <p:nvPr>
            <p:ph idx="1" type="body"/>
          </p:nvPr>
        </p:nvSpPr>
        <p:spPr>
          <a:xfrm>
            <a:off x="457200" y="1600200"/>
            <a:ext cx="7620000" cy="4800600"/>
          </a:xfrm>
          <a:prstGeom prst="rect">
            <a:avLst/>
          </a:prstGeom>
          <a:noFill/>
          <a:ln>
            <a:noFill/>
          </a:ln>
        </p:spPr>
        <p:txBody>
          <a:bodyPr anchorCtr="0" anchor="t" bIns="45700" lIns="91425" spcFirstLastPara="1" rIns="91425" wrap="square" tIns="45700">
            <a:normAutofit fontScale="92500" lnSpcReduction="10000"/>
          </a:bodyPr>
          <a:lstStyle/>
          <a:p>
            <a:pPr indent="-215265" lvl="0" marL="342900" rtl="0" algn="l">
              <a:spcBef>
                <a:spcPts val="0"/>
              </a:spcBef>
              <a:spcAft>
                <a:spcPts val="1200"/>
              </a:spcAft>
              <a:buSzPct val="100000"/>
              <a:buChar char="●"/>
            </a:pPr>
            <a:r>
              <a:rPr lang="en-CA" sz="2800"/>
              <a:t>The term gangrene is applied when a considerable mass of tissue undergoes necrosis due to a lack of blood flow or a bacterial infection. Gangrene most commonly affects the extremities, including toes, fingers and limbs, but it can also occur in muscles and internal organs. Treatments for gangrene include surgery to remove dead tissue, antibiotics and other approaches. The prognosis for recovery is better if gangrene is identified early and treated quickly.</a:t>
            </a:r>
            <a:endParaRPr/>
          </a:p>
        </p:txBody>
      </p:sp>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5" name="Shape 605"/>
        <p:cNvGrpSpPr/>
        <p:nvPr/>
      </p:nvGrpSpPr>
      <p:grpSpPr>
        <a:xfrm>
          <a:off x="0" y="0"/>
          <a:ext cx="0" cy="0"/>
          <a:chOff x="0" y="0"/>
          <a:chExt cx="0" cy="0"/>
        </a:xfrm>
      </p:grpSpPr>
      <p:sp>
        <p:nvSpPr>
          <p:cNvPr id="606" name="Google Shape;606;p71"/>
          <p:cNvSpPr txBox="1"/>
          <p:nvPr>
            <p:ph type="title"/>
          </p:nvPr>
        </p:nvSpPr>
        <p:spPr>
          <a:xfrm>
            <a:off x="457200" y="274638"/>
            <a:ext cx="76200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4600"/>
              <a:buFont typeface="Cambria"/>
              <a:buNone/>
            </a:pPr>
            <a:r>
              <a:rPr lang="en-CA"/>
              <a:t>Dry Gangrene</a:t>
            </a:r>
            <a:endParaRPr/>
          </a:p>
        </p:txBody>
      </p:sp>
      <p:sp>
        <p:nvSpPr>
          <p:cNvPr id="607" name="Google Shape;607;p71"/>
          <p:cNvSpPr txBox="1"/>
          <p:nvPr>
            <p:ph idx="1" type="body"/>
          </p:nvPr>
        </p:nvSpPr>
        <p:spPr>
          <a:xfrm>
            <a:off x="457200" y="1600200"/>
            <a:ext cx="7620000" cy="4800600"/>
          </a:xfrm>
          <a:prstGeom prst="rect">
            <a:avLst/>
          </a:prstGeom>
          <a:noFill/>
          <a:ln>
            <a:noFill/>
          </a:ln>
        </p:spPr>
        <p:txBody>
          <a:bodyPr anchorCtr="0" anchor="t" bIns="45700" lIns="91425" spcFirstLastPara="1" rIns="91425" wrap="square" tIns="45700">
            <a:normAutofit/>
          </a:bodyPr>
          <a:lstStyle/>
          <a:p>
            <a:pPr indent="-228600" lvl="0" marL="342900" rtl="0" algn="l">
              <a:spcBef>
                <a:spcPts val="0"/>
              </a:spcBef>
              <a:spcAft>
                <a:spcPts val="0"/>
              </a:spcAft>
              <a:buSzPts val="2200"/>
              <a:buChar char="●"/>
            </a:pPr>
            <a:r>
              <a:rPr lang="en-CA"/>
              <a:t>begins at the distal part of the limb due to ischemia, and often occurs in the toes and feet of elderly patients due to arteriosclerosis</a:t>
            </a:r>
            <a:endParaRPr/>
          </a:p>
          <a:p>
            <a:pPr indent="-228600" lvl="1" marL="640080" rtl="0" algn="l">
              <a:spcBef>
                <a:spcPts val="400"/>
              </a:spcBef>
              <a:spcAft>
                <a:spcPts val="0"/>
              </a:spcAft>
              <a:buSzPts val="2000"/>
              <a:buChar char="○"/>
            </a:pPr>
            <a:r>
              <a:rPr lang="en-CA"/>
              <a:t>The affected tissue becomes dry and shrinks, the skin wrinkles, and its color changes to dark brown or black. The spread of dry gangrene is slow.</a:t>
            </a:r>
            <a:endParaRPr/>
          </a:p>
          <a:p>
            <a:pPr indent="-88900" lvl="0" marL="342900" rtl="0" algn="l">
              <a:spcBef>
                <a:spcPts val="440"/>
              </a:spcBef>
              <a:spcAft>
                <a:spcPts val="1200"/>
              </a:spcAft>
              <a:buSzPts val="2200"/>
              <a:buNone/>
            </a:pPr>
            <a:r>
              <a:t/>
            </a:r>
            <a:endParaRPr/>
          </a:p>
        </p:txBody>
      </p:sp>
      <p:pic>
        <p:nvPicPr>
          <p:cNvPr id="608" name="Google Shape;608;p71"/>
          <p:cNvPicPr preferRelativeResize="0"/>
          <p:nvPr/>
        </p:nvPicPr>
        <p:blipFill rotWithShape="1">
          <a:blip r:embed="rId3">
            <a:alphaModFix/>
          </a:blip>
          <a:srcRect b="0" l="0" r="0" t="0"/>
          <a:stretch/>
        </p:blipFill>
        <p:spPr>
          <a:xfrm>
            <a:off x="3851920" y="3501008"/>
            <a:ext cx="4125874" cy="3106353"/>
          </a:xfrm>
          <a:prstGeom prst="rect">
            <a:avLst/>
          </a:prstGeom>
          <a:noFill/>
          <a:ln>
            <a:noFill/>
          </a:ln>
        </p:spPr>
      </p:pic>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2" name="Shape 612"/>
        <p:cNvGrpSpPr/>
        <p:nvPr/>
      </p:nvGrpSpPr>
      <p:grpSpPr>
        <a:xfrm>
          <a:off x="0" y="0"/>
          <a:ext cx="0" cy="0"/>
          <a:chOff x="0" y="0"/>
          <a:chExt cx="0" cy="0"/>
        </a:xfrm>
      </p:grpSpPr>
      <p:sp>
        <p:nvSpPr>
          <p:cNvPr id="613" name="Google Shape;613;p72"/>
          <p:cNvSpPr txBox="1"/>
          <p:nvPr>
            <p:ph type="title"/>
          </p:nvPr>
        </p:nvSpPr>
        <p:spPr>
          <a:xfrm>
            <a:off x="457200" y="274638"/>
            <a:ext cx="76200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4600"/>
              <a:buFont typeface="Cambria"/>
              <a:buNone/>
            </a:pPr>
            <a:r>
              <a:rPr lang="en-CA"/>
              <a:t>Wet Gangrene</a:t>
            </a:r>
            <a:endParaRPr/>
          </a:p>
        </p:txBody>
      </p:sp>
      <p:sp>
        <p:nvSpPr>
          <p:cNvPr id="614" name="Google Shape;614;p72"/>
          <p:cNvSpPr txBox="1"/>
          <p:nvPr>
            <p:ph idx="1" type="body"/>
          </p:nvPr>
        </p:nvSpPr>
        <p:spPr>
          <a:xfrm>
            <a:off x="457200" y="1600200"/>
            <a:ext cx="7620000" cy="4800600"/>
          </a:xfrm>
          <a:prstGeom prst="rect">
            <a:avLst/>
          </a:prstGeom>
          <a:noFill/>
          <a:ln>
            <a:noFill/>
          </a:ln>
        </p:spPr>
        <p:txBody>
          <a:bodyPr anchorCtr="0" anchor="t" bIns="45700" lIns="91425" spcFirstLastPara="1" rIns="91425" wrap="square" tIns="45700">
            <a:normAutofit/>
          </a:bodyPr>
          <a:lstStyle/>
          <a:p>
            <a:pPr indent="0" lvl="0" marL="114300" rtl="0" algn="l">
              <a:spcBef>
                <a:spcPts val="0"/>
              </a:spcBef>
              <a:spcAft>
                <a:spcPts val="0"/>
              </a:spcAft>
              <a:buSzPts val="2200"/>
              <a:buNone/>
            </a:pPr>
            <a:r>
              <a:t/>
            </a:r>
            <a:endParaRPr/>
          </a:p>
          <a:p>
            <a:pPr indent="-228600" lvl="0" marL="342900" rtl="0" algn="l">
              <a:spcBef>
                <a:spcPts val="440"/>
              </a:spcBef>
              <a:spcAft>
                <a:spcPts val="0"/>
              </a:spcAft>
              <a:buSzPts val="2200"/>
              <a:buChar char="●"/>
            </a:pPr>
            <a:r>
              <a:rPr lang="en-CA"/>
              <a:t>occurs in naturally moist tissue and organs such as the mouth, bowel, lungs, cervix, and vulva. This condition is characterized by thriving bacteria and has a poor prognosis (compared to dry gangrene) due to septicemia resulting from the free communication between infected fluid and circulatory fluid.</a:t>
            </a:r>
            <a:endParaRPr/>
          </a:p>
          <a:p>
            <a:pPr indent="-228600" lvl="1" marL="640080" rtl="0" algn="l">
              <a:spcBef>
                <a:spcPts val="400"/>
              </a:spcBef>
              <a:spcAft>
                <a:spcPts val="0"/>
              </a:spcAft>
              <a:buSzPts val="2000"/>
              <a:buChar char="○"/>
            </a:pPr>
            <a:r>
              <a:rPr lang="en-CA"/>
              <a:t>The affected area is cold, swollen, and pulseless. The skin is moist, black, and under tension. Blebs form on the surface, liquefaction occurs, and a foul odor is caused by bacterial action. </a:t>
            </a:r>
            <a:endParaRPr/>
          </a:p>
          <a:p>
            <a:pPr indent="-228600" lvl="1" marL="640080" rtl="0" algn="l">
              <a:spcBef>
                <a:spcPts val="400"/>
              </a:spcBef>
              <a:spcAft>
                <a:spcPts val="0"/>
              </a:spcAft>
              <a:buSzPts val="2000"/>
              <a:buChar char="○"/>
            </a:pPr>
            <a:r>
              <a:rPr lang="en-CA"/>
              <a:t>The spread of tissue damage is rapid.</a:t>
            </a:r>
            <a:endParaRPr/>
          </a:p>
          <a:p>
            <a:pPr indent="-88900" lvl="0" marL="342900" rtl="0" algn="l">
              <a:spcBef>
                <a:spcPts val="440"/>
              </a:spcBef>
              <a:spcAft>
                <a:spcPts val="1200"/>
              </a:spcAft>
              <a:buSzPts val="2200"/>
              <a:buNone/>
            </a:pPr>
            <a:r>
              <a:t/>
            </a:r>
            <a:endParaRPr/>
          </a:p>
        </p:txBody>
      </p:sp>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8" name="Shape 618"/>
        <p:cNvGrpSpPr/>
        <p:nvPr/>
      </p:nvGrpSpPr>
      <p:grpSpPr>
        <a:xfrm>
          <a:off x="0" y="0"/>
          <a:ext cx="0" cy="0"/>
          <a:chOff x="0" y="0"/>
          <a:chExt cx="0" cy="0"/>
        </a:xfrm>
      </p:grpSpPr>
      <p:pic>
        <p:nvPicPr>
          <p:cNvPr id="619" name="Google Shape;619;p73"/>
          <p:cNvPicPr preferRelativeResize="0"/>
          <p:nvPr>
            <p:ph idx="4294967295" type="body"/>
          </p:nvPr>
        </p:nvPicPr>
        <p:blipFill rotWithShape="1">
          <a:blip r:embed="rId3">
            <a:alphaModFix/>
          </a:blip>
          <a:srcRect b="0" l="0" r="0" t="0"/>
          <a:stretch/>
        </p:blipFill>
        <p:spPr>
          <a:xfrm>
            <a:off x="1547664" y="980728"/>
            <a:ext cx="6076950" cy="4562475"/>
          </a:xfrm>
          <a:prstGeom prst="rect">
            <a:avLst/>
          </a:prstGeom>
          <a:noFill/>
          <a:ln>
            <a:noFill/>
          </a:ln>
        </p:spPr>
      </p:pic>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3" name="Shape 623"/>
        <p:cNvGrpSpPr/>
        <p:nvPr/>
      </p:nvGrpSpPr>
      <p:grpSpPr>
        <a:xfrm>
          <a:off x="0" y="0"/>
          <a:ext cx="0" cy="0"/>
          <a:chOff x="0" y="0"/>
          <a:chExt cx="0" cy="0"/>
        </a:xfrm>
      </p:grpSpPr>
      <p:sp>
        <p:nvSpPr>
          <p:cNvPr id="624" name="Google Shape;624;p74"/>
          <p:cNvSpPr txBox="1"/>
          <p:nvPr>
            <p:ph type="title"/>
          </p:nvPr>
        </p:nvSpPr>
        <p:spPr>
          <a:xfrm>
            <a:off x="457200" y="274638"/>
            <a:ext cx="76200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4600"/>
              <a:buFont typeface="Cambria"/>
              <a:buNone/>
            </a:pPr>
            <a:r>
              <a:rPr lang="en-CA"/>
              <a:t>References</a:t>
            </a:r>
            <a:br>
              <a:rPr lang="en-CA"/>
            </a:br>
            <a:endParaRPr/>
          </a:p>
        </p:txBody>
      </p:sp>
      <p:sp>
        <p:nvSpPr>
          <p:cNvPr id="625" name="Google Shape;625;p74"/>
          <p:cNvSpPr txBox="1"/>
          <p:nvPr>
            <p:ph idx="1" type="body"/>
          </p:nvPr>
        </p:nvSpPr>
        <p:spPr>
          <a:xfrm>
            <a:off x="395536" y="1268760"/>
            <a:ext cx="7620000" cy="5155223"/>
          </a:xfrm>
          <a:prstGeom prst="rect">
            <a:avLst/>
          </a:prstGeom>
          <a:noFill/>
          <a:ln>
            <a:noFill/>
          </a:ln>
        </p:spPr>
        <p:txBody>
          <a:bodyPr anchorCtr="0" anchor="t" bIns="45700" lIns="91425" spcFirstLastPara="1" rIns="91425" wrap="square" tIns="45700">
            <a:normAutofit/>
          </a:bodyPr>
          <a:lstStyle/>
          <a:p>
            <a:pPr indent="0" lvl="0" marL="114300" rtl="0" algn="l">
              <a:spcBef>
                <a:spcPts val="0"/>
              </a:spcBef>
              <a:spcAft>
                <a:spcPts val="0"/>
              </a:spcAft>
              <a:buSzPts val="2200"/>
              <a:buNone/>
            </a:pPr>
            <a:r>
              <a:rPr lang="en-CA"/>
              <a:t>Lippincott Williams &amp; Wilkins</a:t>
            </a:r>
            <a:endParaRPr/>
          </a:p>
          <a:p>
            <a:pPr indent="0" lvl="0" marL="114300" rtl="0" algn="l">
              <a:spcBef>
                <a:spcPts val="440"/>
              </a:spcBef>
              <a:spcAft>
                <a:spcPts val="0"/>
              </a:spcAft>
              <a:buSzPts val="2200"/>
              <a:buNone/>
            </a:pPr>
            <a:r>
              <a:rPr lang="en-CA"/>
              <a:t>http://www.who.int/about/definition/en/print.html</a:t>
            </a:r>
            <a:endParaRPr/>
          </a:p>
          <a:p>
            <a:pPr indent="0" lvl="0" marL="114300" rtl="0" algn="l">
              <a:spcBef>
                <a:spcPts val="440"/>
              </a:spcBef>
              <a:spcAft>
                <a:spcPts val="0"/>
              </a:spcAft>
              <a:buSzPts val="2200"/>
              <a:buNone/>
            </a:pPr>
            <a:r>
              <a:rPr lang="en-CA"/>
              <a:t>http://undp.by/en/who/healthforall</a:t>
            </a:r>
            <a:endParaRPr/>
          </a:p>
          <a:p>
            <a:pPr indent="0" lvl="0" marL="114300" rtl="0" algn="l">
              <a:spcBef>
                <a:spcPts val="440"/>
              </a:spcBef>
              <a:spcAft>
                <a:spcPts val="0"/>
              </a:spcAft>
              <a:buSzPts val="2200"/>
              <a:buNone/>
            </a:pPr>
            <a:r>
              <a:rPr lang="en-CA"/>
              <a:t>www.cdc.gov</a:t>
            </a:r>
            <a:endParaRPr/>
          </a:p>
          <a:p>
            <a:pPr indent="0" lvl="0" marL="114300" rtl="0" algn="l">
              <a:spcBef>
                <a:spcPts val="440"/>
              </a:spcBef>
              <a:spcAft>
                <a:spcPts val="0"/>
              </a:spcAft>
              <a:buSzPts val="2200"/>
              <a:buNone/>
            </a:pPr>
            <a:r>
              <a:rPr lang="en-CA"/>
              <a:t>http://kidshealth.org</a:t>
            </a:r>
            <a:endParaRPr/>
          </a:p>
          <a:p>
            <a:pPr indent="0" lvl="0" marL="114300" rtl="0" algn="l">
              <a:spcBef>
                <a:spcPts val="440"/>
              </a:spcBef>
              <a:spcAft>
                <a:spcPts val="0"/>
              </a:spcAft>
              <a:buSzPts val="2200"/>
              <a:buNone/>
            </a:pPr>
            <a:r>
              <a:rPr lang="en-CA"/>
              <a:t>onlinelibrary.wiley.com</a:t>
            </a:r>
            <a:endParaRPr/>
          </a:p>
          <a:p>
            <a:pPr indent="0" lvl="0" marL="114300" rtl="0" algn="l">
              <a:spcBef>
                <a:spcPts val="440"/>
              </a:spcBef>
              <a:spcAft>
                <a:spcPts val="0"/>
              </a:spcAft>
              <a:buSzPts val="2200"/>
              <a:buNone/>
            </a:pPr>
            <a:r>
              <a:rPr lang="en-CA"/>
              <a:t>www.merckmanuals.com</a:t>
            </a:r>
            <a:endParaRPr/>
          </a:p>
          <a:p>
            <a:pPr indent="0" lvl="0" marL="114300" rtl="0" algn="l">
              <a:spcBef>
                <a:spcPts val="440"/>
              </a:spcBef>
              <a:spcAft>
                <a:spcPts val="0"/>
              </a:spcAft>
              <a:buSzPts val="2200"/>
              <a:buNone/>
            </a:pPr>
            <a:r>
              <a:rPr lang="en-CA"/>
              <a:t>www.princeton.edu</a:t>
            </a:r>
            <a:endParaRPr/>
          </a:p>
          <a:p>
            <a:pPr indent="0" lvl="0" marL="114300" rtl="0" algn="l">
              <a:spcBef>
                <a:spcPts val="440"/>
              </a:spcBef>
              <a:spcAft>
                <a:spcPts val="0"/>
              </a:spcAft>
              <a:buSzPts val="2200"/>
              <a:buNone/>
            </a:pPr>
            <a:r>
              <a:rPr lang="en-CA"/>
              <a:t>www.cliffsnotes.com</a:t>
            </a:r>
            <a:endParaRPr/>
          </a:p>
          <a:p>
            <a:pPr indent="0" lvl="0" marL="114300" rtl="0" algn="l">
              <a:spcBef>
                <a:spcPts val="440"/>
              </a:spcBef>
              <a:spcAft>
                <a:spcPts val="0"/>
              </a:spcAft>
              <a:buSzPts val="2200"/>
              <a:buNone/>
            </a:pPr>
            <a:r>
              <a:rPr lang="en-CA"/>
              <a:t>http://biology.about.com </a:t>
            </a:r>
            <a:endParaRPr/>
          </a:p>
          <a:p>
            <a:pPr indent="0" lvl="0" marL="114300" rtl="0" algn="l">
              <a:spcBef>
                <a:spcPts val="440"/>
              </a:spcBef>
              <a:spcAft>
                <a:spcPts val="0"/>
              </a:spcAft>
              <a:buSzPts val="2200"/>
              <a:buNone/>
            </a:pPr>
            <a:r>
              <a:rPr lang="en-CA" u="sng">
                <a:solidFill>
                  <a:schemeClr val="hlink"/>
                </a:solidFill>
                <a:hlinkClick r:id="rId3"/>
              </a:rPr>
              <a:t>https://youtu.be/1vaEVcMfa1E</a:t>
            </a:r>
            <a:endParaRPr/>
          </a:p>
          <a:p>
            <a:pPr indent="0" lvl="0" marL="114300" rtl="0" algn="l">
              <a:spcBef>
                <a:spcPts val="440"/>
              </a:spcBef>
              <a:spcAft>
                <a:spcPts val="1200"/>
              </a:spcAft>
              <a:buSzPts val="2200"/>
              <a:buNone/>
            </a:pPr>
            <a:r>
              <a:rPr lang="en-CA" u="sng">
                <a:solidFill>
                  <a:schemeClr val="hlink"/>
                </a:solidFill>
                <a:hlinkClick r:id="rId4"/>
              </a:rPr>
              <a:t>https://www.proprofs.com/quiz-school/quizshow.php?title=pathophysiology-practice-test-i&amp;q=1</a:t>
            </a:r>
            <a:endParaRPr/>
          </a:p>
        </p:txBody>
      </p:sp>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9" name="Shape 629"/>
        <p:cNvGrpSpPr/>
        <p:nvPr/>
      </p:nvGrpSpPr>
      <p:grpSpPr>
        <a:xfrm>
          <a:off x="0" y="0"/>
          <a:ext cx="0" cy="0"/>
          <a:chOff x="0" y="0"/>
          <a:chExt cx="0" cy="0"/>
        </a:xfrm>
      </p:grpSpPr>
      <p:sp>
        <p:nvSpPr>
          <p:cNvPr id="630" name="Google Shape;630;p75"/>
          <p:cNvSpPr txBox="1"/>
          <p:nvPr>
            <p:ph type="ctrTitle"/>
          </p:nvPr>
        </p:nvSpPr>
        <p:spPr>
          <a:xfrm>
            <a:off x="1004150" y="2335685"/>
            <a:ext cx="7136700" cy="13632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chemeClr val="dk2"/>
              </a:buClr>
              <a:buSzPts val="6600"/>
              <a:buFont typeface="Cambria"/>
              <a:buNone/>
            </a:pPr>
            <a:r>
              <a:rPr lang="en-CA"/>
              <a:t>Hematology</a:t>
            </a:r>
            <a:endParaRPr/>
          </a:p>
        </p:txBody>
      </p:sp>
      <p:sp>
        <p:nvSpPr>
          <p:cNvPr id="631" name="Google Shape;631;p75"/>
          <p:cNvSpPr txBox="1"/>
          <p:nvPr>
            <p:ph idx="1" type="subTitle"/>
          </p:nvPr>
        </p:nvSpPr>
        <p:spPr>
          <a:xfrm>
            <a:off x="2137225" y="3800052"/>
            <a:ext cx="4870500" cy="1056900"/>
          </a:xfrm>
          <a:prstGeom prst="rect">
            <a:avLst/>
          </a:prstGeom>
          <a:noFill/>
          <a:ln>
            <a:noFill/>
          </a:ln>
        </p:spPr>
        <p:txBody>
          <a:bodyPr anchorCtr="0" anchor="t" bIns="45700" lIns="91425" spcFirstLastPara="1" rIns="91425" wrap="square" tIns="45700">
            <a:normAutofit fontScale="85000" lnSpcReduction="10000"/>
          </a:bodyPr>
          <a:lstStyle/>
          <a:p>
            <a:pPr indent="0" lvl="0" marL="0" rtl="0" algn="l">
              <a:spcBef>
                <a:spcPts val="0"/>
              </a:spcBef>
              <a:spcAft>
                <a:spcPts val="0"/>
              </a:spcAft>
              <a:buSzPct val="83333"/>
              <a:buNone/>
            </a:pPr>
            <a:r>
              <a:rPr lang="en-CA"/>
              <a:t>Section 2</a:t>
            </a:r>
            <a:endParaRPr/>
          </a:p>
          <a:p>
            <a:pPr indent="0" lvl="0" marL="0" rtl="0" algn="l">
              <a:spcBef>
                <a:spcPts val="400"/>
              </a:spcBef>
              <a:spcAft>
                <a:spcPts val="0"/>
              </a:spcAft>
              <a:buSzPct val="83333"/>
              <a:buNone/>
            </a:pPr>
            <a:r>
              <a:rPr lang="en-CA"/>
              <a:t>Study of the pathophysiology of Blood</a:t>
            </a:r>
            <a:endParaRPr/>
          </a:p>
          <a:p>
            <a:pPr indent="0" lvl="0" marL="0" rtl="0" algn="l">
              <a:spcBef>
                <a:spcPts val="400"/>
              </a:spcBef>
              <a:spcAft>
                <a:spcPts val="0"/>
              </a:spcAft>
              <a:buSzPct val="83333"/>
              <a:buNone/>
            </a:pPr>
            <a:r>
              <a:rPr lang="en-CA"/>
              <a:t>Porth’s Chapter 25 pg 638</a:t>
            </a:r>
            <a:endParaRPr/>
          </a:p>
        </p:txBody>
      </p:sp>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5" name="Shape 635"/>
        <p:cNvGrpSpPr/>
        <p:nvPr/>
      </p:nvGrpSpPr>
      <p:grpSpPr>
        <a:xfrm>
          <a:off x="0" y="0"/>
          <a:ext cx="0" cy="0"/>
          <a:chOff x="0" y="0"/>
          <a:chExt cx="0" cy="0"/>
        </a:xfrm>
      </p:grpSpPr>
      <p:pic>
        <p:nvPicPr>
          <p:cNvPr id="636" name="Google Shape;636;p76"/>
          <p:cNvPicPr preferRelativeResize="0"/>
          <p:nvPr/>
        </p:nvPicPr>
        <p:blipFill rotWithShape="1">
          <a:blip r:embed="rId3">
            <a:alphaModFix/>
          </a:blip>
          <a:srcRect b="0" l="0" r="0" t="0"/>
          <a:stretch/>
        </p:blipFill>
        <p:spPr>
          <a:xfrm>
            <a:off x="0" y="0"/>
            <a:ext cx="9144000" cy="7029400"/>
          </a:xfrm>
          <a:prstGeom prst="rect">
            <a:avLst/>
          </a:prstGeom>
          <a:noFill/>
          <a:ln>
            <a:noFill/>
          </a:ln>
        </p:spPr>
      </p:pic>
    </p:spTree>
  </p:cSld>
  <p:clrMapOvr>
    <a:masterClrMapping/>
  </p:clrMapOvr>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0" name="Shape 640"/>
        <p:cNvGrpSpPr/>
        <p:nvPr/>
      </p:nvGrpSpPr>
      <p:grpSpPr>
        <a:xfrm>
          <a:off x="0" y="0"/>
          <a:ext cx="0" cy="0"/>
          <a:chOff x="0" y="0"/>
          <a:chExt cx="0" cy="0"/>
        </a:xfrm>
      </p:grpSpPr>
      <p:sp>
        <p:nvSpPr>
          <p:cNvPr id="641" name="Google Shape;641;p77"/>
          <p:cNvSpPr txBox="1"/>
          <p:nvPr>
            <p:ph type="title"/>
          </p:nvPr>
        </p:nvSpPr>
        <p:spPr>
          <a:xfrm>
            <a:off x="457200" y="274638"/>
            <a:ext cx="76200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4600"/>
              <a:buFont typeface="Cambria"/>
              <a:buNone/>
            </a:pPr>
            <a:r>
              <a:rPr lang="en-CA"/>
              <a:t>Outline</a:t>
            </a:r>
            <a:endParaRPr/>
          </a:p>
        </p:txBody>
      </p:sp>
      <p:sp>
        <p:nvSpPr>
          <p:cNvPr id="642" name="Google Shape;642;p77"/>
          <p:cNvSpPr txBox="1"/>
          <p:nvPr>
            <p:ph idx="1" type="body"/>
          </p:nvPr>
        </p:nvSpPr>
        <p:spPr>
          <a:xfrm>
            <a:off x="457200" y="1600200"/>
            <a:ext cx="7620000" cy="4800600"/>
          </a:xfrm>
          <a:prstGeom prst="rect">
            <a:avLst/>
          </a:prstGeom>
          <a:noFill/>
          <a:ln>
            <a:noFill/>
          </a:ln>
        </p:spPr>
        <p:txBody>
          <a:bodyPr anchorCtr="0" anchor="t" bIns="45700" lIns="91425" spcFirstLastPara="1" rIns="91425" wrap="square" tIns="45700">
            <a:normAutofit lnSpcReduction="20000"/>
          </a:bodyPr>
          <a:lstStyle/>
          <a:p>
            <a:pPr indent="-228600" lvl="0" marL="342900" rtl="0" algn="l">
              <a:spcBef>
                <a:spcPts val="0"/>
              </a:spcBef>
              <a:spcAft>
                <a:spcPts val="0"/>
              </a:spcAft>
              <a:buSzPts val="2400"/>
              <a:buChar char="●"/>
            </a:pPr>
            <a:r>
              <a:rPr lang="en-CA" sz="2400"/>
              <a:t>Blood Cells and the Hematopoietic System</a:t>
            </a:r>
            <a:endParaRPr/>
          </a:p>
          <a:p>
            <a:pPr indent="-228600" lvl="0" marL="342900" rtl="0" algn="l">
              <a:spcBef>
                <a:spcPts val="480"/>
              </a:spcBef>
              <a:spcAft>
                <a:spcPts val="0"/>
              </a:spcAft>
              <a:buSzPts val="2400"/>
              <a:buChar char="●"/>
            </a:pPr>
            <a:r>
              <a:rPr lang="en-CA" sz="2400"/>
              <a:t>Blood Elements</a:t>
            </a:r>
            <a:endParaRPr/>
          </a:p>
          <a:p>
            <a:pPr indent="-228600" lvl="0" marL="342900" rtl="0" algn="l">
              <a:spcBef>
                <a:spcPts val="480"/>
              </a:spcBef>
              <a:spcAft>
                <a:spcPts val="0"/>
              </a:spcAft>
              <a:buSzPts val="2400"/>
              <a:buChar char="●"/>
            </a:pPr>
            <a:r>
              <a:rPr lang="en-CA" sz="2400"/>
              <a:t>Hematopoiesis</a:t>
            </a:r>
            <a:endParaRPr/>
          </a:p>
          <a:p>
            <a:pPr indent="-228600" lvl="0" marL="342900" rtl="0" algn="l">
              <a:spcBef>
                <a:spcPts val="480"/>
              </a:spcBef>
              <a:spcAft>
                <a:spcPts val="0"/>
              </a:spcAft>
              <a:buSzPts val="2400"/>
              <a:buChar char="●"/>
            </a:pPr>
            <a:r>
              <a:rPr lang="en-CA" sz="2400"/>
              <a:t>Anemia</a:t>
            </a:r>
            <a:endParaRPr/>
          </a:p>
          <a:p>
            <a:pPr indent="-228600" lvl="0" marL="342900" rtl="0" algn="l">
              <a:spcBef>
                <a:spcPts val="480"/>
              </a:spcBef>
              <a:spcAft>
                <a:spcPts val="0"/>
              </a:spcAft>
              <a:buSzPts val="2400"/>
              <a:buChar char="●"/>
            </a:pPr>
            <a:r>
              <a:rPr lang="en-CA" sz="2400"/>
              <a:t>Hemostasis</a:t>
            </a:r>
            <a:endParaRPr/>
          </a:p>
          <a:p>
            <a:pPr indent="-228600" lvl="0" marL="342900" rtl="0" algn="l">
              <a:spcBef>
                <a:spcPts val="480"/>
              </a:spcBef>
              <a:spcAft>
                <a:spcPts val="0"/>
              </a:spcAft>
              <a:buSzPts val="2400"/>
              <a:buChar char="●"/>
            </a:pPr>
            <a:r>
              <a:rPr lang="en-CA" sz="2400"/>
              <a:t>Blood Groups</a:t>
            </a:r>
            <a:endParaRPr/>
          </a:p>
          <a:p>
            <a:pPr indent="-228600" lvl="0" marL="342900" rtl="0" algn="l">
              <a:spcBef>
                <a:spcPts val="480"/>
              </a:spcBef>
              <a:spcAft>
                <a:spcPts val="0"/>
              </a:spcAft>
              <a:buSzPts val="2400"/>
              <a:buChar char="●"/>
            </a:pPr>
            <a:r>
              <a:rPr lang="en-CA" sz="2400"/>
              <a:t>Polycythemia</a:t>
            </a:r>
            <a:endParaRPr/>
          </a:p>
          <a:p>
            <a:pPr indent="-228600" lvl="0" marL="342900" rtl="0" algn="l">
              <a:spcBef>
                <a:spcPts val="480"/>
              </a:spcBef>
              <a:spcAft>
                <a:spcPts val="0"/>
              </a:spcAft>
              <a:buSzPts val="2400"/>
              <a:buChar char="●"/>
            </a:pPr>
            <a:r>
              <a:rPr lang="en-CA" sz="2400"/>
              <a:t>Infectious Mononucleosis</a:t>
            </a:r>
            <a:endParaRPr/>
          </a:p>
          <a:p>
            <a:pPr indent="-228600" lvl="0" marL="342900" rtl="0" algn="l">
              <a:spcBef>
                <a:spcPts val="480"/>
              </a:spcBef>
              <a:spcAft>
                <a:spcPts val="0"/>
              </a:spcAft>
              <a:buSzPts val="2400"/>
              <a:buChar char="●"/>
            </a:pPr>
            <a:r>
              <a:rPr lang="en-CA" sz="2400"/>
              <a:t>Hodgkin Disease and Non-Hodgkin Disease</a:t>
            </a:r>
            <a:endParaRPr/>
          </a:p>
          <a:p>
            <a:pPr indent="-228600" lvl="0" marL="342900" rtl="0" algn="l">
              <a:spcBef>
                <a:spcPts val="480"/>
              </a:spcBef>
              <a:spcAft>
                <a:spcPts val="0"/>
              </a:spcAft>
              <a:buSzPts val="2400"/>
              <a:buChar char="●"/>
            </a:pPr>
            <a:r>
              <a:rPr lang="en-CA" sz="2400"/>
              <a:t>Leukemia</a:t>
            </a:r>
            <a:endParaRPr/>
          </a:p>
          <a:p>
            <a:pPr indent="-76200" lvl="0" marL="342900" rtl="0" algn="l">
              <a:spcBef>
                <a:spcPts val="480"/>
              </a:spcBef>
              <a:spcAft>
                <a:spcPts val="1200"/>
              </a:spcAft>
              <a:buSzPts val="2400"/>
              <a:buNone/>
            </a:pPr>
            <a:r>
              <a:t/>
            </a:r>
            <a:endParaRPr sz="2400"/>
          </a:p>
        </p:txBody>
      </p:sp>
    </p:spTree>
  </p:cSld>
  <p:clrMapOvr>
    <a:masterClrMapping/>
  </p:clrMapOvr>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6" name="Shape 646"/>
        <p:cNvGrpSpPr/>
        <p:nvPr/>
      </p:nvGrpSpPr>
      <p:grpSpPr>
        <a:xfrm>
          <a:off x="0" y="0"/>
          <a:ext cx="0" cy="0"/>
          <a:chOff x="0" y="0"/>
          <a:chExt cx="0" cy="0"/>
        </a:xfrm>
      </p:grpSpPr>
      <p:sp>
        <p:nvSpPr>
          <p:cNvPr id="647" name="Google Shape;647;p78"/>
          <p:cNvSpPr txBox="1"/>
          <p:nvPr>
            <p:ph type="title"/>
          </p:nvPr>
        </p:nvSpPr>
        <p:spPr>
          <a:xfrm>
            <a:off x="722313" y="5486400"/>
            <a:ext cx="7659687" cy="11684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2"/>
              </a:buClr>
              <a:buSzPts val="3600"/>
              <a:buFont typeface="Cambria"/>
              <a:buNone/>
            </a:pPr>
            <a:r>
              <a:rPr lang="en-CA"/>
              <a:t>BLOOD CELLS AND THE HEMATOPOIETIC SYSTEM</a:t>
            </a:r>
            <a:endParaRPr/>
          </a:p>
        </p:txBody>
      </p:sp>
      <p:pic>
        <p:nvPicPr>
          <p:cNvPr id="648" name="Google Shape;648;p78"/>
          <p:cNvPicPr preferRelativeResize="0"/>
          <p:nvPr/>
        </p:nvPicPr>
        <p:blipFill rotWithShape="1">
          <a:blip r:embed="rId3">
            <a:alphaModFix/>
          </a:blip>
          <a:srcRect b="0" l="0" r="0" t="0"/>
          <a:stretch/>
        </p:blipFill>
        <p:spPr>
          <a:xfrm>
            <a:off x="1835696" y="610192"/>
            <a:ext cx="4752527" cy="4616741"/>
          </a:xfrm>
          <a:prstGeom prst="rect">
            <a:avLst/>
          </a:prstGeom>
          <a:noFill/>
          <a:ln>
            <a:noFill/>
          </a:ln>
        </p:spPr>
      </p:pic>
    </p:spTree>
  </p:cSld>
  <p:clrMapOvr>
    <a:masterClrMapping/>
  </p:clrMapOvr>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2" name="Shape 652"/>
        <p:cNvGrpSpPr/>
        <p:nvPr/>
      </p:nvGrpSpPr>
      <p:grpSpPr>
        <a:xfrm>
          <a:off x="0" y="0"/>
          <a:ext cx="0" cy="0"/>
          <a:chOff x="0" y="0"/>
          <a:chExt cx="0" cy="0"/>
        </a:xfrm>
      </p:grpSpPr>
      <p:sp>
        <p:nvSpPr>
          <p:cNvPr id="653" name="Google Shape;653;p79"/>
          <p:cNvSpPr txBox="1"/>
          <p:nvPr>
            <p:ph type="title"/>
          </p:nvPr>
        </p:nvSpPr>
        <p:spPr>
          <a:xfrm>
            <a:off x="457200" y="274638"/>
            <a:ext cx="76200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4600"/>
              <a:buFont typeface="Cambria"/>
              <a:buNone/>
            </a:pPr>
            <a:r>
              <a:rPr lang="en-CA"/>
              <a:t>Cardiovascular System</a:t>
            </a:r>
            <a:endParaRPr/>
          </a:p>
        </p:txBody>
      </p:sp>
      <p:sp>
        <p:nvSpPr>
          <p:cNvPr id="654" name="Google Shape;654;p79"/>
          <p:cNvSpPr txBox="1"/>
          <p:nvPr>
            <p:ph idx="1" type="body"/>
          </p:nvPr>
        </p:nvSpPr>
        <p:spPr>
          <a:xfrm>
            <a:off x="457200" y="1600200"/>
            <a:ext cx="7620000" cy="4800600"/>
          </a:xfrm>
          <a:prstGeom prst="rect">
            <a:avLst/>
          </a:prstGeom>
          <a:noFill/>
          <a:ln>
            <a:noFill/>
          </a:ln>
        </p:spPr>
        <p:txBody>
          <a:bodyPr anchorCtr="0" anchor="t" bIns="45700" lIns="91425" spcFirstLastPara="1" rIns="91425" wrap="square" tIns="45700">
            <a:normAutofit/>
          </a:bodyPr>
          <a:lstStyle/>
          <a:p>
            <a:pPr indent="-228600" lvl="0" marL="342900" rtl="0" algn="l">
              <a:spcBef>
                <a:spcPts val="0"/>
              </a:spcBef>
              <a:spcAft>
                <a:spcPts val="0"/>
              </a:spcAft>
              <a:buSzPts val="2200"/>
              <a:buChar char="●"/>
            </a:pPr>
            <a:r>
              <a:rPr lang="en-CA"/>
              <a:t>The cardiovascular system consists of three interrelated components: the blood, the heart, and blood vessels.</a:t>
            </a:r>
            <a:endParaRPr/>
          </a:p>
          <a:p>
            <a:pPr indent="-228600" lvl="0" marL="342900" rtl="0" algn="l">
              <a:spcBef>
                <a:spcPts val="440"/>
              </a:spcBef>
              <a:spcAft>
                <a:spcPts val="0"/>
              </a:spcAft>
              <a:buSzPts val="2200"/>
              <a:buChar char="●"/>
            </a:pPr>
            <a:r>
              <a:rPr lang="en-CA"/>
              <a:t>Blood contributes to homeostasis by transporting respiratory gasses, nutrients, and hormones to and from your body’s cells. It helps regulate body pH and temperature, and provides protection through its clotting mechanisms and immune defenses</a:t>
            </a:r>
            <a:endParaRPr/>
          </a:p>
          <a:p>
            <a:pPr indent="-88900" lvl="0" marL="342900" rtl="0" algn="l">
              <a:spcBef>
                <a:spcPts val="440"/>
              </a:spcBef>
              <a:spcAft>
                <a:spcPts val="1200"/>
              </a:spcAft>
              <a:buSzPts val="2200"/>
              <a:buNone/>
            </a:pPr>
            <a:r>
              <a:t/>
            </a:r>
            <a:endParaRPr/>
          </a:p>
        </p:txBody>
      </p:sp>
      <p:pic>
        <p:nvPicPr>
          <p:cNvPr descr="C:\Users\Student4\AppData\Local\Microsoft\Windows\Temporary Internet Files\Content.IE5\ZPSXAXP4\heart%20pic[1].png" id="655" name="Google Shape;655;p79"/>
          <p:cNvPicPr preferRelativeResize="0"/>
          <p:nvPr/>
        </p:nvPicPr>
        <p:blipFill rotWithShape="1">
          <a:blip r:embed="rId3">
            <a:alphaModFix/>
          </a:blip>
          <a:srcRect b="0" l="0" r="0" t="0"/>
          <a:stretch/>
        </p:blipFill>
        <p:spPr>
          <a:xfrm>
            <a:off x="5004048" y="3789040"/>
            <a:ext cx="2514286" cy="2617143"/>
          </a:xfrm>
          <a:prstGeom prst="rect">
            <a:avLst/>
          </a:prstGeom>
          <a:noFill/>
          <a:ln>
            <a:noFill/>
          </a:ln>
        </p:spPr>
      </p:pic>
      <p:pic>
        <p:nvPicPr>
          <p:cNvPr descr="C:\Users\Student4\AppData\Local\Microsoft\Windows\Temporary Internet Files\Content.IE5\O6EG6LTP\jla90002fa[1].jpg" id="656" name="Google Shape;656;p79"/>
          <p:cNvPicPr preferRelativeResize="0"/>
          <p:nvPr/>
        </p:nvPicPr>
        <p:blipFill rotWithShape="1">
          <a:blip r:embed="rId4">
            <a:alphaModFix/>
          </a:blip>
          <a:srcRect b="0" l="0" r="0" t="0"/>
          <a:stretch/>
        </p:blipFill>
        <p:spPr>
          <a:xfrm>
            <a:off x="2195736" y="3890911"/>
            <a:ext cx="2474113" cy="2413399"/>
          </a:xfrm>
          <a:prstGeom prst="rect">
            <a:avLst/>
          </a:prstGeom>
          <a:noFill/>
          <a:ln>
            <a:noFill/>
          </a:ln>
        </p:spPr>
      </p:pic>
    </p:spTree>
  </p:cSld>
  <p:clrMapOvr>
    <a:masterClrMapping/>
  </p:clrMapOvr>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0" name="Shape 660"/>
        <p:cNvGrpSpPr/>
        <p:nvPr/>
      </p:nvGrpSpPr>
      <p:grpSpPr>
        <a:xfrm>
          <a:off x="0" y="0"/>
          <a:ext cx="0" cy="0"/>
          <a:chOff x="0" y="0"/>
          <a:chExt cx="0" cy="0"/>
        </a:xfrm>
      </p:grpSpPr>
      <p:sp>
        <p:nvSpPr>
          <p:cNvPr id="661" name="Google Shape;661;p80"/>
          <p:cNvSpPr txBox="1"/>
          <p:nvPr>
            <p:ph type="title"/>
          </p:nvPr>
        </p:nvSpPr>
        <p:spPr>
          <a:xfrm>
            <a:off x="457200" y="274638"/>
            <a:ext cx="76200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4600"/>
              <a:buFont typeface="Cambria"/>
              <a:buNone/>
            </a:pPr>
            <a:r>
              <a:rPr lang="en-CA"/>
              <a:t>Blood</a:t>
            </a:r>
            <a:endParaRPr/>
          </a:p>
        </p:txBody>
      </p:sp>
      <p:sp>
        <p:nvSpPr>
          <p:cNvPr id="662" name="Google Shape;662;p80"/>
          <p:cNvSpPr txBox="1"/>
          <p:nvPr>
            <p:ph idx="1" type="body"/>
          </p:nvPr>
        </p:nvSpPr>
        <p:spPr>
          <a:xfrm>
            <a:off x="457200" y="1600200"/>
            <a:ext cx="7620000" cy="4800600"/>
          </a:xfrm>
          <a:prstGeom prst="rect">
            <a:avLst/>
          </a:prstGeom>
          <a:noFill/>
          <a:ln>
            <a:noFill/>
          </a:ln>
        </p:spPr>
        <p:txBody>
          <a:bodyPr anchorCtr="0" anchor="t" bIns="45700" lIns="91425" spcFirstLastPara="1" rIns="91425" wrap="square" tIns="45700">
            <a:normAutofit fontScale="85000" lnSpcReduction="10000"/>
          </a:bodyPr>
          <a:lstStyle/>
          <a:p>
            <a:pPr indent="-217169" lvl="0" marL="342900" rtl="0" algn="l">
              <a:spcBef>
                <a:spcPts val="0"/>
              </a:spcBef>
              <a:spcAft>
                <a:spcPts val="0"/>
              </a:spcAft>
              <a:buSzPct val="100000"/>
              <a:buChar char="●"/>
            </a:pPr>
            <a:r>
              <a:rPr lang="en-CA" sz="2400"/>
              <a:t>A </a:t>
            </a:r>
            <a:r>
              <a:rPr i="1" lang="en-CA" sz="2400"/>
              <a:t>connective tissue </a:t>
            </a:r>
            <a:r>
              <a:rPr lang="en-CA" sz="2400"/>
              <a:t>composed of liquid extracellular matrix called blood plasma that dissolves and suspends various cells (Erythrocytes, Leukocytes) and cell fragments (</a:t>
            </a:r>
            <a:r>
              <a:rPr lang="en-CA" sz="2400"/>
              <a:t>Platelets)</a:t>
            </a:r>
            <a:endParaRPr/>
          </a:p>
          <a:p>
            <a:pPr indent="-217169" lvl="0" marL="342900" rtl="0" algn="l">
              <a:spcBef>
                <a:spcPts val="444"/>
              </a:spcBef>
              <a:spcAft>
                <a:spcPts val="0"/>
              </a:spcAft>
              <a:buSzPct val="100000"/>
              <a:buChar char="●"/>
            </a:pPr>
            <a:r>
              <a:rPr lang="en-CA" sz="2400"/>
              <a:t>Interstitial fluid is the fluid that bathes the body cells and is constantly renewed by the blood. </a:t>
            </a:r>
            <a:endParaRPr/>
          </a:p>
          <a:p>
            <a:pPr indent="-217169" lvl="0" marL="342900" rtl="0" algn="l">
              <a:spcBef>
                <a:spcPts val="444"/>
              </a:spcBef>
              <a:spcAft>
                <a:spcPts val="0"/>
              </a:spcAft>
              <a:buSzPct val="100000"/>
              <a:buChar char="●"/>
            </a:pPr>
            <a:r>
              <a:rPr lang="en-CA" sz="2400"/>
              <a:t>Blood transports oxygen from the lungs and nutrients from the gastrointestinal tract, which diffuse from the blood into the interstitial fluid and then into the body cells. Carbon dioxide and other wastes move in the reverse direction, from body cells to interstitial fluid to blood. Blood then transports the wastes to various organs-the lungs, kidneys, and skin-for elimination from the body. </a:t>
            </a:r>
            <a:endParaRPr/>
          </a:p>
          <a:p>
            <a:pPr indent="-87629" lvl="0" marL="342900" rtl="0" algn="l">
              <a:spcBef>
                <a:spcPts val="444"/>
              </a:spcBef>
              <a:spcAft>
                <a:spcPts val="1200"/>
              </a:spcAft>
              <a:buSzPct val="100000"/>
              <a:buNone/>
            </a:pPr>
            <a:r>
              <a:t/>
            </a:r>
            <a:endParaRPr sz="2400"/>
          </a:p>
        </p:txBody>
      </p:sp>
    </p:spTree>
  </p:cSld>
  <p:clrMapOvr>
    <a:masterClrMapping/>
  </p:clrMapOvr>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6" name="Shape 666"/>
        <p:cNvGrpSpPr/>
        <p:nvPr/>
      </p:nvGrpSpPr>
      <p:grpSpPr>
        <a:xfrm>
          <a:off x="0" y="0"/>
          <a:ext cx="0" cy="0"/>
          <a:chOff x="0" y="0"/>
          <a:chExt cx="0" cy="0"/>
        </a:xfrm>
      </p:grpSpPr>
      <p:sp>
        <p:nvSpPr>
          <p:cNvPr id="667" name="Google Shape;667;p81"/>
          <p:cNvSpPr txBox="1"/>
          <p:nvPr>
            <p:ph type="title"/>
          </p:nvPr>
        </p:nvSpPr>
        <p:spPr>
          <a:xfrm>
            <a:off x="457200" y="274638"/>
            <a:ext cx="76200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4600"/>
              <a:buFont typeface="Cambria"/>
              <a:buNone/>
            </a:pPr>
            <a:r>
              <a:rPr lang="en-CA"/>
              <a:t>Blood Continued</a:t>
            </a:r>
            <a:endParaRPr/>
          </a:p>
        </p:txBody>
      </p:sp>
      <p:sp>
        <p:nvSpPr>
          <p:cNvPr id="668" name="Google Shape;668;p81"/>
          <p:cNvSpPr txBox="1"/>
          <p:nvPr>
            <p:ph idx="1" type="body"/>
          </p:nvPr>
        </p:nvSpPr>
        <p:spPr>
          <a:xfrm>
            <a:off x="457200" y="1600200"/>
            <a:ext cx="7620000" cy="4800600"/>
          </a:xfrm>
          <a:prstGeom prst="rect">
            <a:avLst/>
          </a:prstGeom>
          <a:noFill/>
          <a:ln>
            <a:noFill/>
          </a:ln>
        </p:spPr>
        <p:txBody>
          <a:bodyPr anchorCtr="0" anchor="t" bIns="45700" lIns="91425" spcFirstLastPara="1" rIns="91425" wrap="square" tIns="45700">
            <a:normAutofit/>
          </a:bodyPr>
          <a:lstStyle/>
          <a:p>
            <a:pPr indent="-228600" lvl="0" marL="342900" rtl="0" algn="l">
              <a:spcBef>
                <a:spcPts val="0"/>
              </a:spcBef>
              <a:spcAft>
                <a:spcPts val="1200"/>
              </a:spcAft>
              <a:buSzPts val="2400"/>
              <a:buChar char="●"/>
            </a:pPr>
            <a:r>
              <a:rPr lang="en-CA" sz="2400"/>
              <a:t>The colour of blood varies with its oxygen content. When it has high oxygen content it is bright red. When it has low oxygen content it is dark red. Blood is approximately 8% of the total body mass, and totals between 4-6 litres.</a:t>
            </a:r>
            <a:endParaRPr/>
          </a:p>
        </p:txBody>
      </p:sp>
      <p:pic>
        <p:nvPicPr>
          <p:cNvPr descr="C:\Users\Student4\AppData\Local\Microsoft\Windows\Temporary Internet Files\Content.IE5\O6EG6LTP\circulation[1].gif" id="669" name="Google Shape;669;p81"/>
          <p:cNvPicPr preferRelativeResize="0"/>
          <p:nvPr/>
        </p:nvPicPr>
        <p:blipFill rotWithShape="1">
          <a:blip r:embed="rId3">
            <a:alphaModFix/>
          </a:blip>
          <a:srcRect b="0" l="0" r="0" t="0"/>
          <a:stretch/>
        </p:blipFill>
        <p:spPr>
          <a:xfrm>
            <a:off x="1835696" y="3415710"/>
            <a:ext cx="4933950" cy="3114675"/>
          </a:xfrm>
          <a:prstGeom prst="rect">
            <a:avLst/>
          </a:prstGeom>
          <a:noFill/>
          <a:ln>
            <a:noFill/>
          </a:ln>
        </p:spPr>
      </p:pic>
    </p:spTree>
  </p:cSld>
  <p:clrMapOvr>
    <a:masterClrMapping/>
  </p:clrMapOvr>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3" name="Shape 673"/>
        <p:cNvGrpSpPr/>
        <p:nvPr/>
      </p:nvGrpSpPr>
      <p:grpSpPr>
        <a:xfrm>
          <a:off x="0" y="0"/>
          <a:ext cx="0" cy="0"/>
          <a:chOff x="0" y="0"/>
          <a:chExt cx="0" cy="0"/>
        </a:xfrm>
      </p:grpSpPr>
      <p:sp>
        <p:nvSpPr>
          <p:cNvPr id="674" name="Google Shape;674;p82"/>
          <p:cNvSpPr txBox="1"/>
          <p:nvPr>
            <p:ph type="title"/>
          </p:nvPr>
        </p:nvSpPr>
        <p:spPr>
          <a:xfrm>
            <a:off x="457200" y="274638"/>
            <a:ext cx="76200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4600"/>
              <a:buFont typeface="Cambria"/>
              <a:buNone/>
            </a:pPr>
            <a:r>
              <a:rPr lang="en-CA"/>
              <a:t>Functions of the Blood</a:t>
            </a:r>
            <a:endParaRPr/>
          </a:p>
        </p:txBody>
      </p:sp>
      <p:sp>
        <p:nvSpPr>
          <p:cNvPr id="675" name="Google Shape;675;p82"/>
          <p:cNvSpPr txBox="1"/>
          <p:nvPr>
            <p:ph idx="1" type="body"/>
          </p:nvPr>
        </p:nvSpPr>
        <p:spPr>
          <a:xfrm>
            <a:off x="457200" y="1600200"/>
            <a:ext cx="7620000" cy="4800600"/>
          </a:xfrm>
          <a:prstGeom prst="rect">
            <a:avLst/>
          </a:prstGeom>
          <a:noFill/>
          <a:ln>
            <a:noFill/>
          </a:ln>
        </p:spPr>
        <p:txBody>
          <a:bodyPr anchorCtr="0" anchor="t" bIns="45700" lIns="91425" spcFirstLastPara="1" rIns="91425" wrap="square" tIns="45700">
            <a:normAutofit lnSpcReduction="20000"/>
          </a:bodyPr>
          <a:lstStyle/>
          <a:p>
            <a:pPr indent="-228600" lvl="0" marL="342900" rtl="0" algn="l">
              <a:spcBef>
                <a:spcPts val="0"/>
              </a:spcBef>
              <a:spcAft>
                <a:spcPts val="0"/>
              </a:spcAft>
              <a:buSzPts val="2800"/>
              <a:buChar char="●"/>
            </a:pPr>
            <a:r>
              <a:rPr lang="en-CA" sz="2800"/>
              <a:t>Blood has 3 functions:</a:t>
            </a:r>
            <a:endParaRPr/>
          </a:p>
          <a:p>
            <a:pPr indent="-228600" lvl="0" marL="342900" rtl="0" algn="l">
              <a:spcBef>
                <a:spcPts val="560"/>
              </a:spcBef>
              <a:spcAft>
                <a:spcPts val="0"/>
              </a:spcAft>
              <a:buSzPts val="2800"/>
              <a:buChar char="●"/>
            </a:pPr>
            <a:r>
              <a:rPr lang="en-CA" sz="2800"/>
              <a:t>1. Transportation-oxygen, nutrients, heat, waste products</a:t>
            </a:r>
            <a:endParaRPr/>
          </a:p>
          <a:p>
            <a:pPr indent="-228600" lvl="0" marL="342900" rtl="0" algn="l">
              <a:spcBef>
                <a:spcPts val="560"/>
              </a:spcBef>
              <a:spcAft>
                <a:spcPts val="0"/>
              </a:spcAft>
              <a:buSzPts val="2800"/>
              <a:buChar char="●"/>
            </a:pPr>
            <a:r>
              <a:rPr lang="en-CA" sz="2800"/>
              <a:t>2. Regulation-pH, body temperature, and the water content of cells</a:t>
            </a:r>
            <a:endParaRPr/>
          </a:p>
          <a:p>
            <a:pPr indent="-228600" lvl="0" marL="342900" rtl="0" algn="l">
              <a:spcBef>
                <a:spcPts val="560"/>
              </a:spcBef>
              <a:spcAft>
                <a:spcPts val="0"/>
              </a:spcAft>
              <a:buSzPts val="2800"/>
              <a:buChar char="●"/>
            </a:pPr>
            <a:r>
              <a:rPr lang="en-CA" sz="2800"/>
              <a:t>3. Protection-clotting after injury, white blood cells (WBC) through phagocytosis, antibodies, interferons, and complement protect against disease</a:t>
            </a:r>
            <a:endParaRPr/>
          </a:p>
          <a:p>
            <a:pPr indent="-228600" lvl="0" marL="342900" rtl="0" algn="l">
              <a:spcBef>
                <a:spcPts val="560"/>
              </a:spcBef>
              <a:spcAft>
                <a:spcPts val="1200"/>
              </a:spcAft>
              <a:buSzPts val="2800"/>
              <a:buChar char="●"/>
            </a:pPr>
            <a:r>
              <a:rPr lang="en-CA" sz="2800" u="sng">
                <a:solidFill>
                  <a:schemeClr val="hlink"/>
                </a:solidFill>
                <a:hlinkClick r:id="rId3"/>
              </a:rPr>
              <a:t>https://youtu.be/UIvU-OuZHww</a:t>
            </a:r>
            <a:endParaRPr sz="2800"/>
          </a:p>
        </p:txBody>
      </p:sp>
    </p:spTree>
  </p:cSld>
  <p:clrMapOvr>
    <a:masterClrMapping/>
  </p:clrMapOvr>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9" name="Shape 679"/>
        <p:cNvGrpSpPr/>
        <p:nvPr/>
      </p:nvGrpSpPr>
      <p:grpSpPr>
        <a:xfrm>
          <a:off x="0" y="0"/>
          <a:ext cx="0" cy="0"/>
          <a:chOff x="0" y="0"/>
          <a:chExt cx="0" cy="0"/>
        </a:xfrm>
      </p:grpSpPr>
      <p:sp>
        <p:nvSpPr>
          <p:cNvPr id="680" name="Google Shape;680;p83"/>
          <p:cNvSpPr txBox="1"/>
          <p:nvPr>
            <p:ph type="title"/>
          </p:nvPr>
        </p:nvSpPr>
        <p:spPr>
          <a:xfrm>
            <a:off x="457200" y="274638"/>
            <a:ext cx="76200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4600"/>
              <a:buFont typeface="Cambria"/>
              <a:buNone/>
            </a:pPr>
            <a:r>
              <a:rPr lang="en-CA"/>
              <a:t>Components of Blood</a:t>
            </a:r>
            <a:endParaRPr/>
          </a:p>
        </p:txBody>
      </p:sp>
      <p:sp>
        <p:nvSpPr>
          <p:cNvPr id="681" name="Google Shape;681;p83"/>
          <p:cNvSpPr txBox="1"/>
          <p:nvPr>
            <p:ph idx="1" type="body"/>
          </p:nvPr>
        </p:nvSpPr>
        <p:spPr>
          <a:xfrm>
            <a:off x="457200" y="1221154"/>
            <a:ext cx="7620000" cy="5179646"/>
          </a:xfrm>
          <a:prstGeom prst="rect">
            <a:avLst/>
          </a:prstGeom>
          <a:noFill/>
          <a:ln>
            <a:noFill/>
          </a:ln>
        </p:spPr>
        <p:txBody>
          <a:bodyPr anchorCtr="0" anchor="t" bIns="45700" lIns="91425" spcFirstLastPara="1" rIns="91425" wrap="square" tIns="45700">
            <a:normAutofit/>
          </a:bodyPr>
          <a:lstStyle/>
          <a:p>
            <a:pPr indent="-228600" lvl="0" marL="342900" rtl="0" algn="l">
              <a:spcBef>
                <a:spcPts val="0"/>
              </a:spcBef>
              <a:spcAft>
                <a:spcPts val="0"/>
              </a:spcAft>
              <a:buSzPts val="2200"/>
              <a:buChar char="●"/>
            </a:pPr>
            <a:r>
              <a:rPr lang="en-CA"/>
              <a:t>Blood has two components: about 55% blood plasma and about 45% formed elements.</a:t>
            </a:r>
            <a:endParaRPr/>
          </a:p>
          <a:p>
            <a:pPr indent="-228600" lvl="1" marL="640080" rtl="0" algn="l">
              <a:spcBef>
                <a:spcPts val="400"/>
              </a:spcBef>
              <a:spcAft>
                <a:spcPts val="0"/>
              </a:spcAft>
              <a:buSzPts val="2000"/>
              <a:buChar char="○"/>
            </a:pPr>
            <a:r>
              <a:rPr lang="en-CA"/>
              <a:t>Plasma is a straw-coloured watery liquid extracellular matrix that contains 91.5% water and 8.5% solutes, most of which are plasma proteins.</a:t>
            </a:r>
            <a:endParaRPr/>
          </a:p>
          <a:p>
            <a:pPr indent="-228600" lvl="1" marL="640080" rtl="0" algn="l">
              <a:spcBef>
                <a:spcPts val="400"/>
              </a:spcBef>
              <a:spcAft>
                <a:spcPts val="0"/>
              </a:spcAft>
              <a:buSzPts val="2000"/>
              <a:buChar char="○"/>
            </a:pPr>
            <a:r>
              <a:rPr lang="en-CA"/>
              <a:t>Formed Elements are cells and cell fragments. More than 99% are red blood cells (RBCs), and less than 1% are platelets and white blood cells (WBCs)</a:t>
            </a:r>
            <a:endParaRPr/>
          </a:p>
          <a:p>
            <a:pPr indent="0" lvl="0" marL="114300" rtl="0" algn="l">
              <a:spcBef>
                <a:spcPts val="440"/>
              </a:spcBef>
              <a:spcAft>
                <a:spcPts val="1200"/>
              </a:spcAft>
              <a:buSzPts val="2200"/>
              <a:buNone/>
            </a:pPr>
            <a:r>
              <a:t/>
            </a:r>
            <a:endParaRPr/>
          </a:p>
        </p:txBody>
      </p:sp>
      <p:pic>
        <p:nvPicPr>
          <p:cNvPr id="682" name="Google Shape;682;p83"/>
          <p:cNvPicPr preferRelativeResize="0"/>
          <p:nvPr/>
        </p:nvPicPr>
        <p:blipFill rotWithShape="1">
          <a:blip r:embed="rId3">
            <a:alphaModFix/>
          </a:blip>
          <a:srcRect b="0" l="0" r="0" t="0"/>
          <a:stretch/>
        </p:blipFill>
        <p:spPr>
          <a:xfrm>
            <a:off x="107504" y="4293096"/>
            <a:ext cx="8280920" cy="2454068"/>
          </a:xfrm>
          <a:prstGeom prst="rect">
            <a:avLst/>
          </a:prstGeom>
          <a:noFill/>
          <a:ln>
            <a:noFill/>
          </a:ln>
        </p:spPr>
      </p:pic>
    </p:spTree>
  </p:cSld>
  <p:clrMapOvr>
    <a:masterClrMapping/>
  </p:clrMapOvr>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6" name="Shape 686"/>
        <p:cNvGrpSpPr/>
        <p:nvPr/>
      </p:nvGrpSpPr>
      <p:grpSpPr>
        <a:xfrm>
          <a:off x="0" y="0"/>
          <a:ext cx="0" cy="0"/>
          <a:chOff x="0" y="0"/>
          <a:chExt cx="0" cy="0"/>
        </a:xfrm>
      </p:grpSpPr>
      <p:pic>
        <p:nvPicPr>
          <p:cNvPr id="687" name="Google Shape;687;p84"/>
          <p:cNvPicPr preferRelativeResize="0"/>
          <p:nvPr/>
        </p:nvPicPr>
        <p:blipFill rotWithShape="1">
          <a:blip r:embed="rId3">
            <a:alphaModFix/>
          </a:blip>
          <a:srcRect b="0" l="0" r="0" t="0"/>
          <a:stretch/>
        </p:blipFill>
        <p:spPr>
          <a:xfrm>
            <a:off x="323528" y="260649"/>
            <a:ext cx="7992888" cy="6418122"/>
          </a:xfrm>
          <a:prstGeom prst="rect">
            <a:avLst/>
          </a:prstGeom>
          <a:noFill/>
          <a:ln>
            <a:noFill/>
          </a:ln>
        </p:spPr>
      </p:pic>
    </p:spTree>
  </p:cSld>
  <p:clrMapOvr>
    <a:masterClrMapping/>
  </p:clrMapOvr>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1" name="Shape 691"/>
        <p:cNvGrpSpPr/>
        <p:nvPr/>
      </p:nvGrpSpPr>
      <p:grpSpPr>
        <a:xfrm>
          <a:off x="0" y="0"/>
          <a:ext cx="0" cy="0"/>
          <a:chOff x="0" y="0"/>
          <a:chExt cx="0" cy="0"/>
        </a:xfrm>
      </p:grpSpPr>
      <p:sp>
        <p:nvSpPr>
          <p:cNvPr id="692" name="Google Shape;692;p85"/>
          <p:cNvSpPr txBox="1"/>
          <p:nvPr>
            <p:ph type="title"/>
          </p:nvPr>
        </p:nvSpPr>
        <p:spPr>
          <a:xfrm>
            <a:off x="457200" y="274638"/>
            <a:ext cx="76200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4600"/>
              <a:buFont typeface="Cambria"/>
              <a:buNone/>
            </a:pPr>
            <a:r>
              <a:rPr lang="en-CA"/>
              <a:t>Functions of  Plasma</a:t>
            </a:r>
            <a:endParaRPr/>
          </a:p>
        </p:txBody>
      </p:sp>
      <p:sp>
        <p:nvSpPr>
          <p:cNvPr id="693" name="Google Shape;693;p85"/>
          <p:cNvSpPr txBox="1"/>
          <p:nvPr>
            <p:ph idx="1" type="body"/>
          </p:nvPr>
        </p:nvSpPr>
        <p:spPr>
          <a:xfrm>
            <a:off x="457200" y="1536192"/>
            <a:ext cx="3657600" cy="4590288"/>
          </a:xfrm>
          <a:prstGeom prst="rect">
            <a:avLst/>
          </a:prstGeom>
          <a:noFill/>
          <a:ln>
            <a:noFill/>
          </a:ln>
        </p:spPr>
        <p:txBody>
          <a:bodyPr anchorCtr="0" anchor="t" bIns="45700" lIns="91425" spcFirstLastPara="1" rIns="91425" wrap="square" tIns="45700">
            <a:normAutofit/>
          </a:bodyPr>
          <a:lstStyle/>
          <a:p>
            <a:pPr indent="-228600" lvl="0" marL="342900" rtl="0" algn="l">
              <a:spcBef>
                <a:spcPts val="0"/>
              </a:spcBef>
              <a:spcAft>
                <a:spcPts val="0"/>
              </a:spcAft>
              <a:buSzPts val="2800"/>
              <a:buChar char="●"/>
            </a:pPr>
            <a:r>
              <a:rPr lang="en-CA"/>
              <a:t> Carries the cells that transport gases</a:t>
            </a:r>
            <a:endParaRPr/>
          </a:p>
          <a:p>
            <a:pPr indent="-228600" lvl="0" marL="342900" rtl="0" algn="l">
              <a:spcBef>
                <a:spcPts val="560"/>
              </a:spcBef>
              <a:spcAft>
                <a:spcPts val="0"/>
              </a:spcAft>
              <a:buSzPts val="2800"/>
              <a:buChar char="●"/>
            </a:pPr>
            <a:r>
              <a:rPr lang="en-CA"/>
              <a:t> Aids in body defenses</a:t>
            </a:r>
            <a:endParaRPr/>
          </a:p>
          <a:p>
            <a:pPr indent="-228600" lvl="0" marL="342900" rtl="0" algn="l">
              <a:spcBef>
                <a:spcPts val="560"/>
              </a:spcBef>
              <a:spcAft>
                <a:spcPts val="0"/>
              </a:spcAft>
              <a:buSzPts val="2800"/>
              <a:buChar char="●"/>
            </a:pPr>
            <a:r>
              <a:rPr lang="en-CA"/>
              <a:t> Prevents blood loss</a:t>
            </a:r>
            <a:endParaRPr/>
          </a:p>
          <a:p>
            <a:pPr indent="-50800" lvl="0" marL="342900" rtl="0" algn="l">
              <a:spcBef>
                <a:spcPts val="560"/>
              </a:spcBef>
              <a:spcAft>
                <a:spcPts val="1200"/>
              </a:spcAft>
              <a:buSzPts val="2800"/>
              <a:buNone/>
            </a:pPr>
            <a:r>
              <a:t/>
            </a:r>
            <a:endParaRPr/>
          </a:p>
        </p:txBody>
      </p:sp>
      <p:pic>
        <p:nvPicPr>
          <p:cNvPr id="694" name="Google Shape;694;p85"/>
          <p:cNvPicPr preferRelativeResize="0"/>
          <p:nvPr>
            <p:ph idx="2" type="body"/>
          </p:nvPr>
        </p:nvPicPr>
        <p:blipFill rotWithShape="1">
          <a:blip r:embed="rId3">
            <a:alphaModFix/>
          </a:blip>
          <a:srcRect b="0" l="0" r="0" t="0"/>
          <a:stretch/>
        </p:blipFill>
        <p:spPr>
          <a:xfrm>
            <a:off x="4139952" y="1412776"/>
            <a:ext cx="4104456" cy="4968552"/>
          </a:xfrm>
          <a:prstGeom prst="rect">
            <a:avLst/>
          </a:prstGeom>
          <a:noFill/>
          <a:ln>
            <a:noFill/>
          </a:ln>
        </p:spPr>
      </p:pic>
    </p:spTree>
  </p:cSld>
  <p:clrMapOvr>
    <a:masterClrMapping/>
  </p:clrMapOvr>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8" name="Shape 698"/>
        <p:cNvGrpSpPr/>
        <p:nvPr/>
      </p:nvGrpSpPr>
      <p:grpSpPr>
        <a:xfrm>
          <a:off x="0" y="0"/>
          <a:ext cx="0" cy="0"/>
          <a:chOff x="0" y="0"/>
          <a:chExt cx="0" cy="0"/>
        </a:xfrm>
      </p:grpSpPr>
      <p:sp>
        <p:nvSpPr>
          <p:cNvPr id="699" name="Google Shape;699;p86"/>
          <p:cNvSpPr txBox="1"/>
          <p:nvPr>
            <p:ph type="title"/>
          </p:nvPr>
        </p:nvSpPr>
        <p:spPr>
          <a:xfrm>
            <a:off x="457200" y="274638"/>
            <a:ext cx="76200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4600"/>
              <a:buFont typeface="Cambria"/>
              <a:buNone/>
            </a:pPr>
            <a:r>
              <a:rPr lang="en-CA"/>
              <a:t>Plasma Proteins</a:t>
            </a:r>
            <a:endParaRPr/>
          </a:p>
        </p:txBody>
      </p:sp>
      <p:sp>
        <p:nvSpPr>
          <p:cNvPr id="700" name="Google Shape;700;p86"/>
          <p:cNvSpPr txBox="1"/>
          <p:nvPr>
            <p:ph idx="1" type="body"/>
          </p:nvPr>
        </p:nvSpPr>
        <p:spPr>
          <a:xfrm>
            <a:off x="457200" y="1600200"/>
            <a:ext cx="7620000" cy="4800600"/>
          </a:xfrm>
          <a:prstGeom prst="rect">
            <a:avLst/>
          </a:prstGeom>
          <a:noFill/>
          <a:ln>
            <a:noFill/>
          </a:ln>
        </p:spPr>
        <p:txBody>
          <a:bodyPr anchorCtr="0" anchor="t" bIns="45700" lIns="91425" spcFirstLastPara="1" rIns="91425" wrap="square" tIns="45700">
            <a:normAutofit fontScale="92500" lnSpcReduction="20000"/>
          </a:bodyPr>
          <a:lstStyle/>
          <a:p>
            <a:pPr indent="-217170" lvl="0" marL="342900" rtl="0" algn="l">
              <a:spcBef>
                <a:spcPts val="0"/>
              </a:spcBef>
              <a:spcAft>
                <a:spcPts val="0"/>
              </a:spcAft>
              <a:buSzPct val="100000"/>
              <a:buChar char="●"/>
            </a:pPr>
            <a:r>
              <a:rPr lang="en-CA" sz="2400"/>
              <a:t>Some of the proteins in blood plasma are found elsewhere in the body, but those confined to blood are  called Blood proteins </a:t>
            </a:r>
            <a:endParaRPr/>
          </a:p>
          <a:p>
            <a:pPr indent="-217170" lvl="0" marL="342900" rtl="0" algn="l">
              <a:spcBef>
                <a:spcPts val="480"/>
              </a:spcBef>
              <a:spcAft>
                <a:spcPts val="0"/>
              </a:spcAft>
              <a:buSzPct val="100000"/>
              <a:buChar char="●"/>
            </a:pPr>
            <a:r>
              <a:rPr lang="en-CA" sz="2400"/>
              <a:t>Hepatocytes synthesize most of the plasma proteins. </a:t>
            </a:r>
            <a:endParaRPr/>
          </a:p>
          <a:p>
            <a:pPr indent="-217170" lvl="0" marL="342900" rtl="0" algn="l">
              <a:spcBef>
                <a:spcPts val="480"/>
              </a:spcBef>
              <a:spcAft>
                <a:spcPts val="0"/>
              </a:spcAft>
              <a:buSzPct val="100000"/>
              <a:buChar char="●"/>
            </a:pPr>
            <a:r>
              <a:rPr lang="en-CA" sz="2400"/>
              <a:t>Plasma proteins include</a:t>
            </a:r>
            <a:endParaRPr/>
          </a:p>
          <a:p>
            <a:pPr indent="-219075" lvl="1" marL="640080" rtl="0" algn="l">
              <a:spcBef>
                <a:spcPts val="400"/>
              </a:spcBef>
              <a:spcAft>
                <a:spcPts val="0"/>
              </a:spcAft>
              <a:buSzPct val="142857"/>
              <a:buChar char="○"/>
            </a:pPr>
            <a:r>
              <a:rPr lang="en-CA"/>
              <a:t>Albumins</a:t>
            </a:r>
            <a:endParaRPr/>
          </a:p>
          <a:p>
            <a:pPr indent="-219075" lvl="1" marL="640080" rtl="0" algn="l">
              <a:spcBef>
                <a:spcPts val="400"/>
              </a:spcBef>
              <a:spcAft>
                <a:spcPts val="0"/>
              </a:spcAft>
              <a:buSzPct val="142857"/>
              <a:buChar char="○"/>
            </a:pPr>
            <a:r>
              <a:rPr lang="en-CA"/>
              <a:t>Globulins</a:t>
            </a:r>
            <a:endParaRPr/>
          </a:p>
          <a:p>
            <a:pPr indent="-219075" lvl="1" marL="640080" rtl="0" algn="l">
              <a:spcBef>
                <a:spcPts val="400"/>
              </a:spcBef>
              <a:spcAft>
                <a:spcPts val="0"/>
              </a:spcAft>
              <a:buSzPct val="83333"/>
              <a:buChar char="○"/>
            </a:pPr>
            <a:r>
              <a:rPr lang="en-CA"/>
              <a:t>Fibrinogen</a:t>
            </a:r>
            <a:endParaRPr sz="2400"/>
          </a:p>
          <a:p>
            <a:pPr indent="-217170" lvl="0" marL="342900" rtl="0" algn="l">
              <a:spcBef>
                <a:spcPts val="480"/>
              </a:spcBef>
              <a:spcAft>
                <a:spcPts val="0"/>
              </a:spcAft>
              <a:buSzPct val="100000"/>
              <a:buChar char="●"/>
            </a:pPr>
            <a:r>
              <a:rPr lang="en-CA" sz="2400"/>
              <a:t>Other solutes include electrolytes, nutrients, regulatory substances (enzymes, hormones), gases, waste products (urea, uric acid, creatinine, ammonia &amp; bilirubin)</a:t>
            </a:r>
            <a:endParaRPr/>
          </a:p>
          <a:p>
            <a:pPr indent="0" lvl="0" marL="114300" rtl="0" algn="l">
              <a:spcBef>
                <a:spcPts val="480"/>
              </a:spcBef>
              <a:spcAft>
                <a:spcPts val="1200"/>
              </a:spcAft>
              <a:buSzPct val="100000"/>
              <a:buNone/>
            </a:pPr>
            <a:r>
              <a:rPr lang="en-CA" sz="2400" u="sng">
                <a:solidFill>
                  <a:schemeClr val="hlink"/>
                </a:solidFill>
                <a:hlinkClick r:id="rId3"/>
              </a:rPr>
              <a:t>https://youtu.be/stmYYdpdV-E</a:t>
            </a:r>
            <a:endParaRPr sz="2400"/>
          </a:p>
        </p:txBody>
      </p:sp>
    </p:spTree>
  </p:cSld>
  <p:clrMapOvr>
    <a:masterClrMapping/>
  </p:clrMapOvr>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4" name="Shape 704"/>
        <p:cNvGrpSpPr/>
        <p:nvPr/>
      </p:nvGrpSpPr>
      <p:grpSpPr>
        <a:xfrm>
          <a:off x="0" y="0"/>
          <a:ext cx="0" cy="0"/>
          <a:chOff x="0" y="0"/>
          <a:chExt cx="0" cy="0"/>
        </a:xfrm>
      </p:grpSpPr>
      <p:sp>
        <p:nvSpPr>
          <p:cNvPr id="705" name="Google Shape;705;p87"/>
          <p:cNvSpPr txBox="1"/>
          <p:nvPr>
            <p:ph type="title"/>
          </p:nvPr>
        </p:nvSpPr>
        <p:spPr>
          <a:xfrm>
            <a:off x="457200" y="274638"/>
            <a:ext cx="76200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4600"/>
              <a:buFont typeface="Cambria"/>
              <a:buNone/>
            </a:pPr>
            <a:r>
              <a:rPr lang="en-CA"/>
              <a:t>Continued</a:t>
            </a:r>
            <a:endParaRPr/>
          </a:p>
        </p:txBody>
      </p:sp>
      <p:sp>
        <p:nvSpPr>
          <p:cNvPr id="706" name="Google Shape;706;p87"/>
          <p:cNvSpPr txBox="1"/>
          <p:nvPr>
            <p:ph idx="1" type="body"/>
          </p:nvPr>
        </p:nvSpPr>
        <p:spPr>
          <a:xfrm>
            <a:off x="457200" y="1600200"/>
            <a:ext cx="7620000" cy="4800600"/>
          </a:xfrm>
          <a:prstGeom prst="rect">
            <a:avLst/>
          </a:prstGeom>
          <a:noFill/>
          <a:ln>
            <a:noFill/>
          </a:ln>
        </p:spPr>
        <p:txBody>
          <a:bodyPr anchorCtr="0" anchor="t" bIns="45700" lIns="91425" spcFirstLastPara="1" rIns="91425" wrap="square" tIns="45700">
            <a:normAutofit lnSpcReduction="20000"/>
          </a:bodyPr>
          <a:lstStyle/>
          <a:p>
            <a:pPr indent="-240030" lvl="0" marL="342900" rtl="0" algn="l">
              <a:spcBef>
                <a:spcPts val="0"/>
              </a:spcBef>
              <a:spcAft>
                <a:spcPts val="0"/>
              </a:spcAft>
              <a:buSzPts val="2400"/>
              <a:buChar char="●"/>
            </a:pPr>
            <a:r>
              <a:rPr b="1" lang="en-CA" sz="2400"/>
              <a:t>Albumin </a:t>
            </a:r>
            <a:endParaRPr b="1"/>
          </a:p>
          <a:p>
            <a:pPr indent="-238125" lvl="1" marL="640080" rtl="0" algn="l">
              <a:spcBef>
                <a:spcPts val="370"/>
              </a:spcBef>
              <a:spcAft>
                <a:spcPts val="0"/>
              </a:spcAft>
              <a:buSzPts val="2000"/>
              <a:buChar char="○"/>
            </a:pPr>
            <a:r>
              <a:rPr lang="en-CA"/>
              <a:t>Comprises approximately 54% of the plasma proteins</a:t>
            </a:r>
            <a:endParaRPr/>
          </a:p>
          <a:p>
            <a:pPr indent="-238125" lvl="1" marL="640080" rtl="0" algn="l">
              <a:spcBef>
                <a:spcPts val="370"/>
              </a:spcBef>
              <a:spcAft>
                <a:spcPts val="0"/>
              </a:spcAft>
              <a:buSzPts val="2000"/>
              <a:buChar char="○"/>
            </a:pPr>
            <a:r>
              <a:rPr lang="en-CA"/>
              <a:t>Contributes to plasma osmotic pressure and the maintenance of blood volume </a:t>
            </a:r>
            <a:endParaRPr/>
          </a:p>
          <a:p>
            <a:pPr indent="-238125" lvl="1" marL="640080" rtl="0" algn="l">
              <a:spcBef>
                <a:spcPts val="370"/>
              </a:spcBef>
              <a:spcAft>
                <a:spcPts val="0"/>
              </a:spcAft>
              <a:buSzPts val="2000"/>
              <a:buChar char="○"/>
            </a:pPr>
            <a:r>
              <a:rPr lang="en-CA"/>
              <a:t>Serves as a carrier for certain substances </a:t>
            </a:r>
            <a:endParaRPr/>
          </a:p>
          <a:p>
            <a:pPr indent="-240030" lvl="0" marL="342900" rtl="0" algn="l">
              <a:spcBef>
                <a:spcPts val="444"/>
              </a:spcBef>
              <a:spcAft>
                <a:spcPts val="0"/>
              </a:spcAft>
              <a:buSzPts val="2400"/>
              <a:buChar char="●"/>
            </a:pPr>
            <a:r>
              <a:rPr b="1" lang="en-CA" sz="2400"/>
              <a:t>Globulins </a:t>
            </a:r>
            <a:endParaRPr b="1"/>
          </a:p>
          <a:p>
            <a:pPr indent="-238125" lvl="1" marL="640080" rtl="0" algn="l">
              <a:spcBef>
                <a:spcPts val="370"/>
              </a:spcBef>
              <a:spcAft>
                <a:spcPts val="0"/>
              </a:spcAft>
              <a:buSzPts val="2000"/>
              <a:buChar char="○"/>
            </a:pPr>
            <a:r>
              <a:rPr lang="en-CA"/>
              <a:t>Comprise approximately 38% of plasma proteins </a:t>
            </a:r>
            <a:endParaRPr/>
          </a:p>
          <a:p>
            <a:pPr indent="-238125" lvl="1" marL="640080" rtl="0" algn="l">
              <a:spcBef>
                <a:spcPts val="370"/>
              </a:spcBef>
              <a:spcAft>
                <a:spcPts val="0"/>
              </a:spcAft>
              <a:buSzPts val="2000"/>
              <a:buChar char="○"/>
            </a:pPr>
            <a:r>
              <a:rPr lang="en-CA"/>
              <a:t>Alpha globulins transport bilirubin and steroids.</a:t>
            </a:r>
            <a:endParaRPr/>
          </a:p>
          <a:p>
            <a:pPr indent="-238125" lvl="1" marL="640080" rtl="0" algn="l">
              <a:spcBef>
                <a:spcPts val="370"/>
              </a:spcBef>
              <a:spcAft>
                <a:spcPts val="0"/>
              </a:spcAft>
              <a:buSzPts val="2000"/>
              <a:buChar char="○"/>
            </a:pPr>
            <a:r>
              <a:rPr lang="en-CA"/>
              <a:t>Beta globulins transport iron and copper.</a:t>
            </a:r>
            <a:endParaRPr/>
          </a:p>
          <a:p>
            <a:pPr indent="-238125" lvl="1" marL="640080" rtl="0" algn="l">
              <a:spcBef>
                <a:spcPts val="370"/>
              </a:spcBef>
              <a:spcAft>
                <a:spcPts val="0"/>
              </a:spcAft>
              <a:buSzPts val="2000"/>
              <a:buChar char="○"/>
            </a:pPr>
            <a:r>
              <a:rPr lang="en-CA"/>
              <a:t>Gamma globulins constitute the antibodies (immunoglobulins) of the immune system.</a:t>
            </a:r>
            <a:endParaRPr/>
          </a:p>
          <a:p>
            <a:pPr indent="-240030" lvl="0" marL="342900" rtl="0" algn="l">
              <a:spcBef>
                <a:spcPts val="444"/>
              </a:spcBef>
              <a:spcAft>
                <a:spcPts val="0"/>
              </a:spcAft>
              <a:buSzPts val="2400"/>
              <a:buChar char="●"/>
            </a:pPr>
            <a:r>
              <a:rPr b="1" lang="en-CA" sz="2400"/>
              <a:t>Fibrinogen </a:t>
            </a:r>
            <a:endParaRPr b="1"/>
          </a:p>
          <a:p>
            <a:pPr indent="-238125" lvl="1" marL="640080" rtl="0" algn="l">
              <a:spcBef>
                <a:spcPts val="370"/>
              </a:spcBef>
              <a:spcAft>
                <a:spcPts val="0"/>
              </a:spcAft>
              <a:buSzPts val="2000"/>
              <a:buChar char="○"/>
            </a:pPr>
            <a:r>
              <a:rPr lang="en-CA"/>
              <a:t>Make up approximately 7% of the plasma proteins</a:t>
            </a:r>
            <a:endParaRPr/>
          </a:p>
          <a:p>
            <a:pPr indent="-238125" lvl="1" marL="640080" rtl="0" algn="l">
              <a:spcBef>
                <a:spcPts val="370"/>
              </a:spcBef>
              <a:spcAft>
                <a:spcPts val="0"/>
              </a:spcAft>
              <a:buSzPts val="2000"/>
              <a:buChar char="○"/>
            </a:pPr>
            <a:r>
              <a:rPr lang="en-CA"/>
              <a:t>Converted to fibrin in the clotting process</a:t>
            </a:r>
            <a:endParaRPr/>
          </a:p>
          <a:p>
            <a:pPr indent="-87629" lvl="0" marL="342900" rtl="0" algn="l">
              <a:spcBef>
                <a:spcPts val="444"/>
              </a:spcBef>
              <a:spcAft>
                <a:spcPts val="1200"/>
              </a:spcAft>
              <a:buSzPts val="2400"/>
              <a:buNone/>
            </a:pPr>
            <a:r>
              <a:t/>
            </a:r>
            <a:endParaRPr sz="2400"/>
          </a:p>
        </p:txBody>
      </p:sp>
    </p:spTree>
  </p:cSld>
  <p:clrMapOvr>
    <a:masterClrMapping/>
  </p:clrMapOvr>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0" name="Shape 710"/>
        <p:cNvGrpSpPr/>
        <p:nvPr/>
      </p:nvGrpSpPr>
      <p:grpSpPr>
        <a:xfrm>
          <a:off x="0" y="0"/>
          <a:ext cx="0" cy="0"/>
          <a:chOff x="0" y="0"/>
          <a:chExt cx="0" cy="0"/>
        </a:xfrm>
      </p:grpSpPr>
      <p:sp>
        <p:nvSpPr>
          <p:cNvPr id="711" name="Google Shape;711;p88"/>
          <p:cNvSpPr txBox="1"/>
          <p:nvPr>
            <p:ph type="title"/>
          </p:nvPr>
        </p:nvSpPr>
        <p:spPr>
          <a:xfrm>
            <a:off x="722313" y="5486400"/>
            <a:ext cx="7659687" cy="11684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2"/>
              </a:buClr>
              <a:buSzPts val="3600"/>
              <a:buFont typeface="Cambria"/>
              <a:buNone/>
            </a:pPr>
            <a:r>
              <a:rPr lang="en-CA"/>
              <a:t>HEMATOPOIESIS/HEMOPOIESIS</a:t>
            </a:r>
            <a:br>
              <a:rPr lang="en-CA"/>
            </a:br>
            <a:r>
              <a:rPr lang="en-CA" u="sng">
                <a:solidFill>
                  <a:schemeClr val="hlink"/>
                </a:solidFill>
                <a:hlinkClick r:id="rId3"/>
              </a:rPr>
              <a:t>HTTPS://YOUTU.BE/CM8IK24RRVA</a:t>
            </a:r>
            <a:endParaRPr/>
          </a:p>
        </p:txBody>
      </p:sp>
      <p:pic>
        <p:nvPicPr>
          <p:cNvPr id="712" name="Google Shape;712;p88"/>
          <p:cNvPicPr preferRelativeResize="0"/>
          <p:nvPr/>
        </p:nvPicPr>
        <p:blipFill rotWithShape="1">
          <a:blip r:embed="rId4">
            <a:alphaModFix/>
          </a:blip>
          <a:srcRect b="0" l="0" r="0" t="0"/>
          <a:stretch/>
        </p:blipFill>
        <p:spPr>
          <a:xfrm>
            <a:off x="1115616" y="189873"/>
            <a:ext cx="5904656" cy="5111335"/>
          </a:xfrm>
          <a:prstGeom prst="rect">
            <a:avLst/>
          </a:prstGeom>
          <a:noFill/>
          <a:ln>
            <a:noFill/>
          </a:ln>
        </p:spPr>
      </p:pic>
    </p:spTree>
  </p:cSld>
  <p:clrMapOvr>
    <a:masterClrMapping/>
  </p:clrMapOvr>
</p:sld>
</file>

<file path=ppt/slides/slide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6" name="Shape 716"/>
        <p:cNvGrpSpPr/>
        <p:nvPr/>
      </p:nvGrpSpPr>
      <p:grpSpPr>
        <a:xfrm>
          <a:off x="0" y="0"/>
          <a:ext cx="0" cy="0"/>
          <a:chOff x="0" y="0"/>
          <a:chExt cx="0" cy="0"/>
        </a:xfrm>
      </p:grpSpPr>
      <p:sp>
        <p:nvSpPr>
          <p:cNvPr id="717" name="Google Shape;717;p89"/>
          <p:cNvSpPr txBox="1"/>
          <p:nvPr>
            <p:ph type="title"/>
          </p:nvPr>
        </p:nvSpPr>
        <p:spPr>
          <a:xfrm>
            <a:off x="457200" y="274638"/>
            <a:ext cx="76200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4600"/>
              <a:buFont typeface="Cambria"/>
              <a:buNone/>
            </a:pPr>
            <a:r>
              <a:rPr lang="en-CA"/>
              <a:t>Hematopoiesis</a:t>
            </a:r>
            <a:endParaRPr/>
          </a:p>
        </p:txBody>
      </p:sp>
      <p:sp>
        <p:nvSpPr>
          <p:cNvPr id="718" name="Google Shape;718;p89"/>
          <p:cNvSpPr txBox="1"/>
          <p:nvPr>
            <p:ph idx="1" type="body"/>
          </p:nvPr>
        </p:nvSpPr>
        <p:spPr>
          <a:xfrm>
            <a:off x="457200" y="1600200"/>
            <a:ext cx="7620000" cy="4800600"/>
          </a:xfrm>
          <a:prstGeom prst="rect">
            <a:avLst/>
          </a:prstGeom>
          <a:noFill/>
          <a:ln>
            <a:noFill/>
          </a:ln>
        </p:spPr>
        <p:txBody>
          <a:bodyPr anchorCtr="0" anchor="t" bIns="45700" lIns="91425" spcFirstLastPara="1" rIns="91425" wrap="square" tIns="45700">
            <a:normAutofit fontScale="85000" lnSpcReduction="20000"/>
          </a:bodyPr>
          <a:lstStyle/>
          <a:p>
            <a:pPr indent="-205740" lvl="0" marL="342900" rtl="0" algn="l">
              <a:spcBef>
                <a:spcPts val="0"/>
              </a:spcBef>
              <a:spcAft>
                <a:spcPts val="0"/>
              </a:spcAft>
              <a:buSzPct val="100000"/>
              <a:buChar char="●"/>
            </a:pPr>
            <a:r>
              <a:rPr lang="en-CA" sz="2400"/>
              <a:t>The process by which the formed elements of blood develop is called</a:t>
            </a:r>
            <a:r>
              <a:rPr b="1" lang="en-CA" sz="2400"/>
              <a:t> </a:t>
            </a:r>
            <a:r>
              <a:rPr b="1" lang="en-CA" sz="2800"/>
              <a:t>Hematopoiesis</a:t>
            </a:r>
            <a:r>
              <a:rPr lang="en-CA" sz="2400"/>
              <a:t>. </a:t>
            </a:r>
            <a:endParaRPr sz="2400"/>
          </a:p>
          <a:p>
            <a:pPr indent="-205740" lvl="0" marL="342900" rtl="0" algn="l">
              <a:spcBef>
                <a:spcPts val="1200"/>
              </a:spcBef>
              <a:spcAft>
                <a:spcPts val="0"/>
              </a:spcAft>
              <a:buSzPct val="100000"/>
              <a:buChar char="●"/>
            </a:pPr>
            <a:r>
              <a:rPr lang="en-CA" sz="2400"/>
              <a:t>Before birth, </a:t>
            </a:r>
            <a:r>
              <a:rPr lang="en-CA" sz="2400"/>
              <a:t>hematopoiesis</a:t>
            </a:r>
            <a:r>
              <a:rPr lang="en-CA" sz="2400"/>
              <a:t> occurs in the </a:t>
            </a:r>
            <a:r>
              <a:rPr b="1" i="1" lang="en-CA" sz="2400"/>
              <a:t>spleen &amp; liver.</a:t>
            </a:r>
            <a:endParaRPr b="1" i="1" sz="2400"/>
          </a:p>
          <a:p>
            <a:pPr indent="-205740" lvl="0" marL="342900" rtl="0" algn="l">
              <a:spcBef>
                <a:spcPts val="1200"/>
              </a:spcBef>
              <a:spcAft>
                <a:spcPts val="0"/>
              </a:spcAft>
              <a:buSzPct val="100000"/>
              <a:buChar char="●"/>
            </a:pPr>
            <a:r>
              <a:rPr lang="en-CA" sz="2400"/>
              <a:t>After birth &amp; throughout life, </a:t>
            </a:r>
            <a:r>
              <a:rPr b="1" i="1" lang="en-CA" sz="2400"/>
              <a:t>Red bone marrow </a:t>
            </a:r>
            <a:r>
              <a:rPr lang="en-CA" sz="2400"/>
              <a:t>is the source of blood cells. </a:t>
            </a:r>
            <a:endParaRPr sz="2400"/>
          </a:p>
          <a:p>
            <a:pPr indent="-205740" lvl="0" marL="342900" rtl="0" algn="l">
              <a:spcBef>
                <a:spcPts val="1200"/>
              </a:spcBef>
              <a:spcAft>
                <a:spcPts val="1200"/>
              </a:spcAft>
              <a:buSzPct val="100000"/>
              <a:buChar char="●"/>
            </a:pPr>
            <a:r>
              <a:rPr lang="en-CA" sz="2400"/>
              <a:t>Red bone marrow is a highly vascularized connective tissue located in the microscopic spaces between trabeculae of spongy bone tissue. It is chiefly found in the </a:t>
            </a:r>
            <a:r>
              <a:rPr i="1" lang="en-CA" sz="2400"/>
              <a:t>axial skeleton, pectoral, and pelvic girdles</a:t>
            </a:r>
            <a:r>
              <a:rPr lang="en-CA" sz="2400"/>
              <a:t>, and the proximal epiphyses of the humerus and femur. Once blood cells are produced they enter the bloodstream through sinusoids (sinuses)-enlarged and leaky capillaries that surround red bone marrow cells and fibers.</a:t>
            </a:r>
            <a:endParaRPr/>
          </a:p>
        </p:txBody>
      </p:sp>
    </p:spTree>
  </p:cSld>
  <p:clrMapOvr>
    <a:masterClrMapping/>
  </p:clrMapOvr>
</p:sld>
</file>

<file path=ppt/slides/slide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2" name="Shape 722"/>
        <p:cNvGrpSpPr/>
        <p:nvPr/>
      </p:nvGrpSpPr>
      <p:grpSpPr>
        <a:xfrm>
          <a:off x="0" y="0"/>
          <a:ext cx="0" cy="0"/>
          <a:chOff x="0" y="0"/>
          <a:chExt cx="0" cy="0"/>
        </a:xfrm>
      </p:grpSpPr>
      <p:sp>
        <p:nvSpPr>
          <p:cNvPr id="723" name="Google Shape;723;p90"/>
          <p:cNvSpPr txBox="1"/>
          <p:nvPr>
            <p:ph type="title"/>
          </p:nvPr>
        </p:nvSpPr>
        <p:spPr>
          <a:xfrm>
            <a:off x="457200" y="274638"/>
            <a:ext cx="76200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4600"/>
              <a:buFont typeface="Cambria"/>
              <a:buNone/>
            </a:pPr>
            <a:r>
              <a:rPr lang="en-CA"/>
              <a:t>Continued</a:t>
            </a:r>
            <a:endParaRPr/>
          </a:p>
        </p:txBody>
      </p:sp>
      <p:sp>
        <p:nvSpPr>
          <p:cNvPr id="724" name="Google Shape;724;p90"/>
          <p:cNvSpPr txBox="1"/>
          <p:nvPr>
            <p:ph idx="1" type="body"/>
          </p:nvPr>
        </p:nvSpPr>
        <p:spPr>
          <a:xfrm>
            <a:off x="457200" y="1600200"/>
            <a:ext cx="7620000" cy="4800600"/>
          </a:xfrm>
          <a:prstGeom prst="rect">
            <a:avLst/>
          </a:prstGeom>
          <a:noFill/>
          <a:ln>
            <a:noFill/>
          </a:ln>
        </p:spPr>
        <p:txBody>
          <a:bodyPr anchorCtr="0" anchor="t" bIns="45700" lIns="91425" spcFirstLastPara="1" rIns="91425" wrap="square" tIns="45700">
            <a:normAutofit/>
          </a:bodyPr>
          <a:lstStyle/>
          <a:p>
            <a:pPr indent="-228600" lvl="0" marL="342900" rtl="0" algn="l">
              <a:spcBef>
                <a:spcPts val="0"/>
              </a:spcBef>
              <a:spcAft>
                <a:spcPts val="0"/>
              </a:spcAft>
              <a:buSzPts val="2200"/>
              <a:buChar char="●"/>
            </a:pPr>
            <a:r>
              <a:rPr lang="en-CA"/>
              <a:t>Blood cells originate from pluripotent stem cells in the bone marrow</a:t>
            </a:r>
            <a:endParaRPr/>
          </a:p>
          <a:p>
            <a:pPr indent="-228600" lvl="0" marL="342900" rtl="0" algn="l">
              <a:spcBef>
                <a:spcPts val="440"/>
              </a:spcBef>
              <a:spcAft>
                <a:spcPts val="0"/>
              </a:spcAft>
              <a:buSzPts val="2200"/>
              <a:buChar char="●"/>
            </a:pPr>
            <a:r>
              <a:rPr lang="en-CA"/>
              <a:t>The proliferation, differentiation, and functional abilities of the various blood cells are controlled by </a:t>
            </a:r>
            <a:r>
              <a:rPr b="1" i="1" lang="en-CA"/>
              <a:t>cytokines</a:t>
            </a:r>
            <a:endParaRPr b="1" i="1"/>
          </a:p>
          <a:p>
            <a:pPr indent="-228600" lvl="0" marL="342900" rtl="0" algn="l">
              <a:spcBef>
                <a:spcPts val="440"/>
              </a:spcBef>
              <a:spcAft>
                <a:spcPts val="0"/>
              </a:spcAft>
              <a:buSzPts val="2200"/>
              <a:buChar char="●"/>
            </a:pPr>
            <a:r>
              <a:rPr lang="en-CA"/>
              <a:t>Cytokines are hormone-like growth factors</a:t>
            </a:r>
            <a:endParaRPr/>
          </a:p>
          <a:p>
            <a:pPr indent="-228600" lvl="0" marL="342900" rtl="0" algn="l">
              <a:spcBef>
                <a:spcPts val="440"/>
              </a:spcBef>
              <a:spcAft>
                <a:spcPts val="0"/>
              </a:spcAft>
              <a:buSzPts val="2200"/>
              <a:buChar char="●"/>
            </a:pPr>
            <a:r>
              <a:rPr lang="en-CA"/>
              <a:t>Hematopoietic Growth Factors</a:t>
            </a:r>
            <a:endParaRPr/>
          </a:p>
          <a:p>
            <a:pPr indent="-228600" lvl="1" marL="640080" rtl="0" algn="l">
              <a:spcBef>
                <a:spcPts val="400"/>
              </a:spcBef>
              <a:spcAft>
                <a:spcPts val="0"/>
              </a:spcAft>
              <a:buSzPts val="2000"/>
              <a:buChar char="○"/>
            </a:pPr>
            <a:r>
              <a:rPr lang="en-CA"/>
              <a:t>Increase peripheral stem cells for transplantation</a:t>
            </a:r>
            <a:endParaRPr/>
          </a:p>
          <a:p>
            <a:pPr indent="-228600" lvl="1" marL="640080" rtl="0" algn="l">
              <a:spcBef>
                <a:spcPts val="400"/>
              </a:spcBef>
              <a:spcAft>
                <a:spcPts val="0"/>
              </a:spcAft>
              <a:buSzPts val="2000"/>
              <a:buChar char="○"/>
            </a:pPr>
            <a:r>
              <a:rPr lang="en-CA"/>
              <a:t>Accelerate cell proliferation after bone marrow engraftment</a:t>
            </a:r>
            <a:endParaRPr/>
          </a:p>
          <a:p>
            <a:pPr indent="-88900" lvl="0" marL="342900" rtl="0" algn="l">
              <a:spcBef>
                <a:spcPts val="440"/>
              </a:spcBef>
              <a:spcAft>
                <a:spcPts val="0"/>
              </a:spcAft>
              <a:buSzPts val="2200"/>
              <a:buNone/>
            </a:pPr>
            <a:r>
              <a:t/>
            </a:r>
            <a:endParaRPr/>
          </a:p>
          <a:p>
            <a:pPr indent="-228600" lvl="0" marL="342900" rtl="0" algn="l">
              <a:spcBef>
                <a:spcPts val="440"/>
              </a:spcBef>
              <a:spcAft>
                <a:spcPts val="1200"/>
              </a:spcAft>
              <a:buSzPts val="2200"/>
              <a:buChar char="●"/>
            </a:pPr>
            <a:r>
              <a:rPr lang="en-CA" u="sng">
                <a:solidFill>
                  <a:schemeClr val="hlink"/>
                </a:solidFill>
                <a:hlinkClick r:id="rId3"/>
              </a:rPr>
              <a:t>https://youtu.be/0deCbmh7PHs</a:t>
            </a:r>
            <a:endParaRPr/>
          </a:p>
        </p:txBody>
      </p:sp>
    </p:spTree>
  </p:cSld>
  <p:clrMapOvr>
    <a:masterClrMapping/>
  </p:clrMapOvr>
</p:sld>
</file>

<file path=ppt/slides/slide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8" name="Shape 728"/>
        <p:cNvGrpSpPr/>
        <p:nvPr/>
      </p:nvGrpSpPr>
      <p:grpSpPr>
        <a:xfrm>
          <a:off x="0" y="0"/>
          <a:ext cx="0" cy="0"/>
          <a:chOff x="0" y="0"/>
          <a:chExt cx="0" cy="0"/>
        </a:xfrm>
      </p:grpSpPr>
      <p:pic>
        <p:nvPicPr>
          <p:cNvPr id="729" name="Google Shape;729;p91"/>
          <p:cNvPicPr preferRelativeResize="0"/>
          <p:nvPr/>
        </p:nvPicPr>
        <p:blipFill rotWithShape="1">
          <a:blip r:embed="rId3">
            <a:alphaModFix/>
          </a:blip>
          <a:srcRect b="0" l="0" r="0" t="0"/>
          <a:stretch/>
        </p:blipFill>
        <p:spPr>
          <a:xfrm>
            <a:off x="467544" y="332656"/>
            <a:ext cx="7488832" cy="6359014"/>
          </a:xfrm>
          <a:prstGeom prst="rect">
            <a:avLst/>
          </a:prstGeom>
          <a:noFill/>
          <a:ln>
            <a:noFill/>
          </a:ln>
        </p:spPr>
      </p:pic>
    </p:spTree>
  </p:cSld>
  <p:clrMapOvr>
    <a:masterClrMapping/>
  </p:clrMapOvr>
</p:sld>
</file>

<file path=ppt/slides/slide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3" name="Shape 733"/>
        <p:cNvGrpSpPr/>
        <p:nvPr/>
      </p:nvGrpSpPr>
      <p:grpSpPr>
        <a:xfrm>
          <a:off x="0" y="0"/>
          <a:ext cx="0" cy="0"/>
          <a:chOff x="0" y="0"/>
          <a:chExt cx="0" cy="0"/>
        </a:xfrm>
      </p:grpSpPr>
      <p:sp>
        <p:nvSpPr>
          <p:cNvPr id="734" name="Google Shape;734;p92"/>
          <p:cNvSpPr txBox="1"/>
          <p:nvPr>
            <p:ph type="title"/>
          </p:nvPr>
        </p:nvSpPr>
        <p:spPr>
          <a:xfrm>
            <a:off x="457200" y="274638"/>
            <a:ext cx="76200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4600"/>
              <a:buFont typeface="Cambria"/>
              <a:buNone/>
            </a:pPr>
            <a:r>
              <a:rPr lang="en-CA"/>
              <a:t>Red Blood Cells</a:t>
            </a:r>
            <a:endParaRPr/>
          </a:p>
        </p:txBody>
      </p:sp>
      <p:sp>
        <p:nvSpPr>
          <p:cNvPr id="735" name="Google Shape;735;p92"/>
          <p:cNvSpPr txBox="1"/>
          <p:nvPr>
            <p:ph idx="1" type="body"/>
          </p:nvPr>
        </p:nvSpPr>
        <p:spPr>
          <a:xfrm>
            <a:off x="457200" y="1600200"/>
            <a:ext cx="7620000" cy="4800600"/>
          </a:xfrm>
          <a:prstGeom prst="rect">
            <a:avLst/>
          </a:prstGeom>
          <a:noFill/>
          <a:ln>
            <a:noFill/>
          </a:ln>
        </p:spPr>
        <p:txBody>
          <a:bodyPr anchorCtr="0" anchor="t" bIns="45700" lIns="91425" spcFirstLastPara="1" rIns="91425" wrap="square" tIns="45700">
            <a:normAutofit fontScale="70000" lnSpcReduction="20000"/>
          </a:bodyPr>
          <a:lstStyle/>
          <a:p>
            <a:pPr indent="-205739" lvl="0" marL="342900" rtl="0" algn="l">
              <a:spcBef>
                <a:spcPts val="0"/>
              </a:spcBef>
              <a:spcAft>
                <a:spcPts val="0"/>
              </a:spcAft>
              <a:buSzPct val="100000"/>
              <a:buChar char="●"/>
            </a:pPr>
            <a:r>
              <a:rPr lang="en-CA" sz="2400"/>
              <a:t>RBCs contain the oxygen carrying protein hemoglobin, which is a pigment that gives whole blood its red colour. To maintain normal numbers of RBCs, new mature cells must enter the circulation at the astonishing rate of at least 2 million per second, a pace that balances the equally high rate of RBC destruction.</a:t>
            </a:r>
            <a:endParaRPr/>
          </a:p>
          <a:p>
            <a:pPr indent="0" lvl="0" marL="114300" rtl="0" algn="l">
              <a:spcBef>
                <a:spcPts val="408"/>
              </a:spcBef>
              <a:spcAft>
                <a:spcPts val="0"/>
              </a:spcAft>
              <a:buSzPct val="100000"/>
              <a:buNone/>
            </a:pPr>
            <a:r>
              <a:t/>
            </a:r>
            <a:endParaRPr sz="2400"/>
          </a:p>
          <a:p>
            <a:pPr indent="0" lvl="8" marL="2057400" rtl="0" algn="l">
              <a:spcBef>
                <a:spcPts val="272"/>
              </a:spcBef>
              <a:spcAft>
                <a:spcPts val="0"/>
              </a:spcAft>
              <a:buSzPct val="100000"/>
              <a:buNone/>
            </a:pPr>
            <a:r>
              <a:rPr lang="en-CA" sz="1600"/>
              <a:t>RBC Anatomy</a:t>
            </a:r>
            <a:endParaRPr/>
          </a:p>
          <a:p>
            <a:pPr indent="-99059" lvl="0" marL="342900" rtl="0" algn="l">
              <a:spcBef>
                <a:spcPts val="408"/>
              </a:spcBef>
              <a:spcAft>
                <a:spcPts val="0"/>
              </a:spcAft>
              <a:buSzPct val="100000"/>
              <a:buNone/>
            </a:pPr>
            <a:r>
              <a:t/>
            </a:r>
            <a:endParaRPr sz="2400"/>
          </a:p>
          <a:p>
            <a:pPr indent="-205739" lvl="0" marL="342900" rtl="0" algn="l">
              <a:spcBef>
                <a:spcPts val="408"/>
              </a:spcBef>
              <a:spcAft>
                <a:spcPts val="0"/>
              </a:spcAft>
              <a:buSzPct val="100000"/>
              <a:buChar char="●"/>
            </a:pPr>
            <a:r>
              <a:rPr lang="en-CA" sz="2400"/>
              <a:t>RBCs are biconcave discs without nuclei that contain hemoglobin . Their plasma membrane is both strong and flexible, which allows them to deform without rupturing as they squeeze through narrow capillaries. RBCs lack of a nucleus means it can neither reproduce nor carry on extensive metabolic activities.</a:t>
            </a:r>
            <a:endParaRPr/>
          </a:p>
          <a:p>
            <a:pPr indent="-99059" lvl="0" marL="342900" rtl="0" algn="l">
              <a:spcBef>
                <a:spcPts val="408"/>
              </a:spcBef>
              <a:spcAft>
                <a:spcPts val="0"/>
              </a:spcAft>
              <a:buSzPct val="100000"/>
              <a:buNone/>
            </a:pPr>
            <a:r>
              <a:t/>
            </a:r>
            <a:endParaRPr sz="2400"/>
          </a:p>
          <a:p>
            <a:pPr indent="-205739" lvl="0" marL="342900" rtl="0" algn="l">
              <a:spcBef>
                <a:spcPts val="408"/>
              </a:spcBef>
              <a:spcAft>
                <a:spcPts val="0"/>
              </a:spcAft>
              <a:buSzPct val="100000"/>
              <a:buChar char="●"/>
            </a:pPr>
            <a:r>
              <a:rPr lang="en-CA" sz="2400"/>
              <a:t>The cytosol of RBCs contains hemoglobin molecules; these important molecules are synthesized before loss of the nucleus during RBC production and constitute about 33% of the cell’s weight.</a:t>
            </a:r>
            <a:endParaRPr/>
          </a:p>
          <a:p>
            <a:pPr indent="-99059" lvl="0" marL="342900" rtl="0" algn="l">
              <a:spcBef>
                <a:spcPts val="408"/>
              </a:spcBef>
              <a:spcAft>
                <a:spcPts val="1200"/>
              </a:spcAft>
              <a:buSzPct val="100000"/>
              <a:buNone/>
            </a:pPr>
            <a:r>
              <a:t/>
            </a:r>
            <a:endParaRPr sz="2400"/>
          </a:p>
        </p:txBody>
      </p:sp>
    </p:spTree>
  </p:cSld>
  <p:clrMapOvr>
    <a:masterClrMapping/>
  </p:clrMapOvr>
</p:sld>
</file>

<file path=ppt/slides/slide10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9" name="Shape 739"/>
        <p:cNvGrpSpPr/>
        <p:nvPr/>
      </p:nvGrpSpPr>
      <p:grpSpPr>
        <a:xfrm>
          <a:off x="0" y="0"/>
          <a:ext cx="0" cy="0"/>
          <a:chOff x="0" y="0"/>
          <a:chExt cx="0" cy="0"/>
        </a:xfrm>
      </p:grpSpPr>
      <p:pic>
        <p:nvPicPr>
          <p:cNvPr id="740" name="Google Shape;740;p93"/>
          <p:cNvPicPr preferRelativeResize="0"/>
          <p:nvPr/>
        </p:nvPicPr>
        <p:blipFill rotWithShape="1">
          <a:blip r:embed="rId3">
            <a:alphaModFix/>
          </a:blip>
          <a:srcRect b="0" l="0" r="0" t="0"/>
          <a:stretch/>
        </p:blipFill>
        <p:spPr>
          <a:xfrm>
            <a:off x="107504" y="548680"/>
            <a:ext cx="8018579" cy="4896544"/>
          </a:xfrm>
          <a:prstGeom prst="rect">
            <a:avLst/>
          </a:prstGeom>
          <a:noFill/>
          <a:ln>
            <a:noFill/>
          </a:ln>
        </p:spPr>
      </p:pic>
    </p:spTree>
  </p:cSld>
  <p:clrMapOvr>
    <a:masterClrMapping/>
  </p:clrMapOvr>
</p:sld>
</file>

<file path=ppt/slides/slide10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4" name="Shape 744"/>
        <p:cNvGrpSpPr/>
        <p:nvPr/>
      </p:nvGrpSpPr>
      <p:grpSpPr>
        <a:xfrm>
          <a:off x="0" y="0"/>
          <a:ext cx="0" cy="0"/>
          <a:chOff x="0" y="0"/>
          <a:chExt cx="0" cy="0"/>
        </a:xfrm>
      </p:grpSpPr>
      <p:sp>
        <p:nvSpPr>
          <p:cNvPr id="745" name="Google Shape;745;p94"/>
          <p:cNvSpPr txBox="1"/>
          <p:nvPr>
            <p:ph type="title"/>
          </p:nvPr>
        </p:nvSpPr>
        <p:spPr>
          <a:xfrm>
            <a:off x="457200" y="274638"/>
            <a:ext cx="76200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4600"/>
              <a:buFont typeface="Cambria"/>
              <a:buNone/>
            </a:pPr>
            <a:r>
              <a:rPr lang="en-CA"/>
              <a:t>RBC Physiology</a:t>
            </a:r>
            <a:endParaRPr/>
          </a:p>
        </p:txBody>
      </p:sp>
      <p:sp>
        <p:nvSpPr>
          <p:cNvPr id="746" name="Google Shape;746;p94"/>
          <p:cNvSpPr txBox="1"/>
          <p:nvPr>
            <p:ph idx="1" type="body"/>
          </p:nvPr>
        </p:nvSpPr>
        <p:spPr>
          <a:xfrm>
            <a:off x="457200" y="1600200"/>
            <a:ext cx="7620000" cy="4800600"/>
          </a:xfrm>
          <a:prstGeom prst="rect">
            <a:avLst/>
          </a:prstGeom>
          <a:noFill/>
          <a:ln>
            <a:noFill/>
          </a:ln>
        </p:spPr>
        <p:txBody>
          <a:bodyPr anchorCtr="0" anchor="t" bIns="45700" lIns="91425" spcFirstLastPara="1" rIns="91425" wrap="square" tIns="45700">
            <a:normAutofit fontScale="85000" lnSpcReduction="20000"/>
          </a:bodyPr>
          <a:lstStyle/>
          <a:p>
            <a:pPr indent="-205740" lvl="0" marL="342900" rtl="0" algn="l">
              <a:spcBef>
                <a:spcPts val="0"/>
              </a:spcBef>
              <a:spcAft>
                <a:spcPts val="0"/>
              </a:spcAft>
              <a:buSzPct val="100000"/>
              <a:buChar char="●"/>
            </a:pPr>
            <a:r>
              <a:rPr lang="en-CA" sz="2400"/>
              <a:t>specialized for their oxygen transportation function because they have </a:t>
            </a:r>
            <a:r>
              <a:rPr b="1" lang="en-CA" sz="2400"/>
              <a:t>no nucleus</a:t>
            </a:r>
            <a:r>
              <a:rPr lang="en-CA" sz="2400"/>
              <a:t>, all their internal space is available for oxygen transport</a:t>
            </a:r>
            <a:endParaRPr/>
          </a:p>
          <a:p>
            <a:pPr indent="-205740" lvl="0" marL="342900" rtl="0" algn="l">
              <a:spcBef>
                <a:spcPts val="480"/>
              </a:spcBef>
              <a:spcAft>
                <a:spcPts val="0"/>
              </a:spcAft>
              <a:buSzPct val="100000"/>
              <a:buChar char="●"/>
            </a:pPr>
            <a:r>
              <a:rPr b="1" lang="en-CA" sz="2400"/>
              <a:t>l</a:t>
            </a:r>
            <a:r>
              <a:rPr b="1" lang="en-CA" sz="2400"/>
              <a:t>ack mitochondria</a:t>
            </a:r>
            <a:r>
              <a:rPr lang="en-CA" sz="2400"/>
              <a:t> so they </a:t>
            </a:r>
            <a:r>
              <a:rPr lang="en-CA" sz="2400"/>
              <a:t>cannot generate ATP aerobically, they do not use up any of the oxygen they transport. (they create ATP through glycolysis only)</a:t>
            </a:r>
            <a:endParaRPr/>
          </a:p>
          <a:p>
            <a:pPr indent="-205740" lvl="0" marL="342900" rtl="0" algn="l">
              <a:spcBef>
                <a:spcPts val="480"/>
              </a:spcBef>
              <a:spcAft>
                <a:spcPts val="0"/>
              </a:spcAft>
              <a:buSzPct val="100000"/>
              <a:buChar char="●"/>
            </a:pPr>
            <a:r>
              <a:rPr lang="en-CA" sz="2400"/>
              <a:t> Contains 280 million hemoglobin molecules.</a:t>
            </a:r>
            <a:endParaRPr sz="2400"/>
          </a:p>
          <a:p>
            <a:pPr indent="-205740" lvl="0" marL="342900" rtl="0" algn="l">
              <a:spcBef>
                <a:spcPts val="480"/>
              </a:spcBef>
              <a:spcAft>
                <a:spcPts val="0"/>
              </a:spcAft>
              <a:buSzPct val="100000"/>
              <a:buChar char="●"/>
            </a:pPr>
            <a:r>
              <a:rPr lang="en-CA" sz="2400"/>
              <a:t> A hemoglobin consists of a protein called a globin, composed of 4 polypeptide chains, and a heme, composed of a ringlike </a:t>
            </a:r>
            <a:r>
              <a:rPr lang="en-CA" sz="2400"/>
              <a:t>non protein</a:t>
            </a:r>
            <a:r>
              <a:rPr lang="en-CA" sz="2400"/>
              <a:t> pigment. At the center of each heme ring is an iron ion that can combine reversibly with one oxygen molecule, allowing </a:t>
            </a:r>
            <a:r>
              <a:rPr b="1" i="1" lang="en-CA" sz="2400"/>
              <a:t>each hemoglobin to combine with 4 oxygen molecules</a:t>
            </a:r>
            <a:endParaRPr b="1" i="1"/>
          </a:p>
          <a:p>
            <a:pPr indent="-76200" lvl="0" marL="342900" rtl="0" algn="l">
              <a:spcBef>
                <a:spcPts val="480"/>
              </a:spcBef>
              <a:spcAft>
                <a:spcPts val="1200"/>
              </a:spcAft>
              <a:buSzPct val="100000"/>
              <a:buNone/>
            </a:pPr>
            <a:r>
              <a:t/>
            </a:r>
            <a:endParaRPr sz="2400"/>
          </a:p>
        </p:txBody>
      </p:sp>
    </p:spTree>
  </p:cSld>
  <p:clrMapOvr>
    <a:masterClrMapping/>
  </p:clrMapOvr>
</p:sld>
</file>

<file path=ppt/slides/slide10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0" name="Shape 750"/>
        <p:cNvGrpSpPr/>
        <p:nvPr/>
      </p:nvGrpSpPr>
      <p:grpSpPr>
        <a:xfrm>
          <a:off x="0" y="0"/>
          <a:ext cx="0" cy="0"/>
          <a:chOff x="0" y="0"/>
          <a:chExt cx="0" cy="0"/>
        </a:xfrm>
      </p:grpSpPr>
      <p:sp>
        <p:nvSpPr>
          <p:cNvPr id="751" name="Google Shape;751;p95"/>
          <p:cNvSpPr txBox="1"/>
          <p:nvPr>
            <p:ph type="title"/>
          </p:nvPr>
        </p:nvSpPr>
        <p:spPr>
          <a:xfrm>
            <a:off x="191250" y="236653"/>
            <a:ext cx="7620000" cy="13635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4600"/>
              <a:buFont typeface="Cambria"/>
              <a:buNone/>
            </a:pPr>
            <a:r>
              <a:rPr lang="en-CA"/>
              <a:t> Hemoglobin, Nitric Oxide &amp; Blood Pressure</a:t>
            </a:r>
            <a:endParaRPr/>
          </a:p>
        </p:txBody>
      </p:sp>
      <p:sp>
        <p:nvSpPr>
          <p:cNvPr id="752" name="Google Shape;752;p95"/>
          <p:cNvSpPr txBox="1"/>
          <p:nvPr>
            <p:ph idx="1" type="body"/>
          </p:nvPr>
        </p:nvSpPr>
        <p:spPr>
          <a:xfrm>
            <a:off x="457200" y="1600200"/>
            <a:ext cx="7620000" cy="4800600"/>
          </a:xfrm>
          <a:prstGeom prst="rect">
            <a:avLst/>
          </a:prstGeom>
          <a:noFill/>
          <a:ln>
            <a:noFill/>
          </a:ln>
        </p:spPr>
        <p:txBody>
          <a:bodyPr anchorCtr="0" anchor="t" bIns="45700" lIns="91425" spcFirstLastPara="1" rIns="91425" wrap="square" tIns="45700">
            <a:normAutofit/>
          </a:bodyPr>
          <a:lstStyle/>
          <a:p>
            <a:pPr indent="-228600" lvl="0" marL="342900" rtl="0" algn="l">
              <a:spcBef>
                <a:spcPts val="0"/>
              </a:spcBef>
              <a:spcAft>
                <a:spcPts val="0"/>
              </a:spcAft>
              <a:buSzPts val="2200"/>
              <a:buChar char="●"/>
            </a:pPr>
            <a:r>
              <a:rPr lang="en-CA"/>
              <a:t>Hemoglobin also functions in blood pressure regulation.</a:t>
            </a:r>
            <a:endParaRPr/>
          </a:p>
          <a:p>
            <a:pPr indent="-228600" lvl="0" marL="342900" rtl="0" algn="l">
              <a:spcBef>
                <a:spcPts val="440"/>
              </a:spcBef>
              <a:spcAft>
                <a:spcPts val="0"/>
              </a:spcAft>
              <a:buSzPts val="2200"/>
              <a:buChar char="●"/>
            </a:pPr>
            <a:r>
              <a:rPr lang="en-CA"/>
              <a:t>The gaseous hormone </a:t>
            </a:r>
            <a:r>
              <a:rPr b="1" lang="en-CA"/>
              <a:t>nitric oxide (NO)</a:t>
            </a:r>
            <a:r>
              <a:rPr lang="en-CA"/>
              <a:t>, produced by endothelial cells that line the blood vessels, binds to hemoglobin. Under some circumstances, hemoglobin releases the NO, which then causes </a:t>
            </a:r>
            <a:r>
              <a:rPr b="1" lang="en-CA"/>
              <a:t>vasodilation.</a:t>
            </a:r>
            <a:r>
              <a:rPr lang="en-CA"/>
              <a:t> Vasodilation improves blood flow and enhances oxygen delivery to cells near the site of the NO release.</a:t>
            </a:r>
            <a:endParaRPr/>
          </a:p>
          <a:p>
            <a:pPr indent="-88900" lvl="0" marL="342900" rtl="0" algn="l">
              <a:spcBef>
                <a:spcPts val="440"/>
              </a:spcBef>
              <a:spcAft>
                <a:spcPts val="0"/>
              </a:spcAft>
              <a:buSzPts val="2200"/>
              <a:buNone/>
            </a:pPr>
            <a:r>
              <a:t/>
            </a:r>
            <a:endParaRPr/>
          </a:p>
          <a:p>
            <a:pPr indent="-228600" lvl="0" marL="342900" rtl="0" algn="l">
              <a:spcBef>
                <a:spcPts val="440"/>
              </a:spcBef>
              <a:spcAft>
                <a:spcPts val="0"/>
              </a:spcAft>
              <a:buSzPts val="2200"/>
              <a:buChar char="●"/>
            </a:pPr>
            <a:r>
              <a:rPr lang="en-CA" u="sng">
                <a:solidFill>
                  <a:schemeClr val="hlink"/>
                </a:solidFill>
                <a:hlinkClick r:id="rId3"/>
              </a:rPr>
              <a:t>https://youtu.be/-EnL3bDG5J0</a:t>
            </a:r>
            <a:endParaRPr/>
          </a:p>
          <a:p>
            <a:pPr indent="-88900" lvl="0" marL="342900" rtl="0" algn="l">
              <a:spcBef>
                <a:spcPts val="440"/>
              </a:spcBef>
              <a:spcAft>
                <a:spcPts val="0"/>
              </a:spcAft>
              <a:buSzPts val="2200"/>
              <a:buNone/>
            </a:pPr>
            <a:r>
              <a:t/>
            </a:r>
            <a:endParaRPr/>
          </a:p>
          <a:p>
            <a:pPr indent="-228600" lvl="0" marL="342900" rtl="0" algn="l">
              <a:spcBef>
                <a:spcPts val="440"/>
              </a:spcBef>
              <a:spcAft>
                <a:spcPts val="0"/>
              </a:spcAft>
              <a:buSzPts val="2200"/>
              <a:buChar char="●"/>
            </a:pPr>
            <a:r>
              <a:rPr lang="en-CA"/>
              <a:t>FYI- Foods that boost NO: beets, garlic, dark chocolate, leafy green vegetables (lettuce, spinach, spinach), celery, citrus fruits</a:t>
            </a:r>
            <a:endParaRPr/>
          </a:p>
          <a:p>
            <a:pPr indent="-88900" lvl="0" marL="342900" rtl="0" algn="l">
              <a:spcBef>
                <a:spcPts val="440"/>
              </a:spcBef>
              <a:spcAft>
                <a:spcPts val="1200"/>
              </a:spcAft>
              <a:buSzPts val="2200"/>
              <a:buNone/>
            </a:pPr>
            <a:r>
              <a:t/>
            </a:r>
            <a:endParaRPr/>
          </a:p>
        </p:txBody>
      </p:sp>
    </p:spTree>
  </p:cSld>
  <p:clrMapOvr>
    <a:masterClrMapping/>
  </p:clrMapOvr>
</p:sld>
</file>

<file path=ppt/slides/slide10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6" name="Shape 756"/>
        <p:cNvGrpSpPr/>
        <p:nvPr/>
      </p:nvGrpSpPr>
      <p:grpSpPr>
        <a:xfrm>
          <a:off x="0" y="0"/>
          <a:ext cx="0" cy="0"/>
          <a:chOff x="0" y="0"/>
          <a:chExt cx="0" cy="0"/>
        </a:xfrm>
      </p:grpSpPr>
      <p:sp>
        <p:nvSpPr>
          <p:cNvPr id="757" name="Google Shape;757;p96"/>
          <p:cNvSpPr txBox="1"/>
          <p:nvPr>
            <p:ph type="title"/>
          </p:nvPr>
        </p:nvSpPr>
        <p:spPr>
          <a:xfrm>
            <a:off x="457200" y="274638"/>
            <a:ext cx="76200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4600"/>
              <a:buFont typeface="Cambria"/>
              <a:buNone/>
            </a:pPr>
            <a:r>
              <a:rPr lang="en-CA"/>
              <a:t>RBC Life Cycle</a:t>
            </a:r>
            <a:endParaRPr/>
          </a:p>
        </p:txBody>
      </p:sp>
      <p:sp>
        <p:nvSpPr>
          <p:cNvPr id="758" name="Google Shape;758;p96"/>
          <p:cNvSpPr txBox="1"/>
          <p:nvPr>
            <p:ph idx="1" type="body"/>
          </p:nvPr>
        </p:nvSpPr>
        <p:spPr>
          <a:xfrm>
            <a:off x="457200" y="1600200"/>
            <a:ext cx="7620000" cy="4800600"/>
          </a:xfrm>
          <a:prstGeom prst="rect">
            <a:avLst/>
          </a:prstGeom>
          <a:noFill/>
          <a:ln>
            <a:noFill/>
          </a:ln>
        </p:spPr>
        <p:txBody>
          <a:bodyPr anchorCtr="0" anchor="t" bIns="45700" lIns="91425" spcFirstLastPara="1" rIns="91425" wrap="square" tIns="45700">
            <a:normAutofit fontScale="92500" lnSpcReduction="20000"/>
          </a:bodyPr>
          <a:lstStyle/>
          <a:p>
            <a:pPr indent="-217170" lvl="0" marL="342900" rtl="0" algn="l">
              <a:spcBef>
                <a:spcPts val="0"/>
              </a:spcBef>
              <a:spcAft>
                <a:spcPts val="0"/>
              </a:spcAft>
              <a:buSzPct val="100000"/>
              <a:buChar char="●"/>
            </a:pPr>
            <a:r>
              <a:rPr lang="en-CA" sz="2400"/>
              <a:t>Red blood cells only live about </a:t>
            </a:r>
            <a:r>
              <a:rPr b="1" lang="en-CA" sz="2400"/>
              <a:t>120 days </a:t>
            </a:r>
            <a:endParaRPr b="1"/>
          </a:p>
          <a:p>
            <a:pPr indent="-217170" lvl="0" marL="342900" rtl="0" algn="l">
              <a:spcBef>
                <a:spcPts val="480"/>
              </a:spcBef>
              <a:spcAft>
                <a:spcPts val="0"/>
              </a:spcAft>
              <a:buSzPct val="100000"/>
              <a:buChar char="●"/>
            </a:pPr>
            <a:r>
              <a:rPr lang="en-CA" sz="2400"/>
              <a:t> Worn out RBCs are removed from circulation and destroyed by fixed phagocytic macrophages in the spleen and liver, and the products are recycled.</a:t>
            </a:r>
            <a:endParaRPr/>
          </a:p>
          <a:p>
            <a:pPr indent="-217169" lvl="1" marL="640080" rtl="0" algn="l">
              <a:spcBef>
                <a:spcPts val="480"/>
              </a:spcBef>
              <a:spcAft>
                <a:spcPts val="0"/>
              </a:spcAft>
              <a:buSzPct val="100000"/>
              <a:buChar char="○"/>
            </a:pPr>
            <a:r>
              <a:rPr lang="en-CA" sz="2400"/>
              <a:t>1. Phagocytosis of worn out RBCs</a:t>
            </a:r>
            <a:endParaRPr/>
          </a:p>
          <a:p>
            <a:pPr indent="-217169" lvl="1" marL="640080" rtl="0" algn="l">
              <a:spcBef>
                <a:spcPts val="480"/>
              </a:spcBef>
              <a:spcAft>
                <a:spcPts val="0"/>
              </a:spcAft>
              <a:buSzPct val="100000"/>
              <a:buChar char="○"/>
            </a:pPr>
            <a:r>
              <a:rPr lang="en-CA" sz="2400"/>
              <a:t>2. The globin portion is split from the heme </a:t>
            </a:r>
            <a:endParaRPr/>
          </a:p>
          <a:p>
            <a:pPr indent="-217169" lvl="1" marL="640080" rtl="0" algn="l">
              <a:spcBef>
                <a:spcPts val="480"/>
              </a:spcBef>
              <a:spcAft>
                <a:spcPts val="0"/>
              </a:spcAft>
              <a:buSzPct val="100000"/>
              <a:buChar char="○"/>
            </a:pPr>
            <a:r>
              <a:rPr lang="en-CA" sz="2400"/>
              <a:t>3. Globin is broken down into amino acids, which can be reused for protein synthesis </a:t>
            </a:r>
            <a:endParaRPr/>
          </a:p>
          <a:p>
            <a:pPr indent="-217169" lvl="1" marL="640080" rtl="0" algn="l">
              <a:spcBef>
                <a:spcPts val="480"/>
              </a:spcBef>
              <a:spcAft>
                <a:spcPts val="0"/>
              </a:spcAft>
              <a:buSzPct val="100000"/>
              <a:buChar char="○"/>
            </a:pPr>
            <a:r>
              <a:rPr lang="en-CA" sz="2400"/>
              <a:t>4. The iron in the heme portion travels to the liver where it is stored as </a:t>
            </a:r>
            <a:r>
              <a:rPr b="1" i="1" lang="en-CA" sz="2400"/>
              <a:t>Ferritin</a:t>
            </a:r>
            <a:r>
              <a:rPr lang="en-CA" sz="2400"/>
              <a:t>. The rest of the heme molecule becomes a component of bile which is produced in the liver. </a:t>
            </a:r>
            <a:endParaRPr/>
          </a:p>
          <a:p>
            <a:pPr indent="-88900" lvl="0" marL="342900" rtl="0" algn="l">
              <a:spcBef>
                <a:spcPts val="440"/>
              </a:spcBef>
              <a:spcAft>
                <a:spcPts val="1200"/>
              </a:spcAft>
              <a:buSzPct val="122222"/>
              <a:buNone/>
            </a:pPr>
            <a:r>
              <a:t/>
            </a:r>
            <a:endParaRPr/>
          </a:p>
        </p:txBody>
      </p:sp>
    </p:spTree>
  </p:cSld>
  <p:clrMapOvr>
    <a:masterClrMapping/>
  </p:clrMapOvr>
</p:sld>
</file>

<file path=ppt/slides/slide10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2" name="Shape 762"/>
        <p:cNvGrpSpPr/>
        <p:nvPr/>
      </p:nvGrpSpPr>
      <p:grpSpPr>
        <a:xfrm>
          <a:off x="0" y="0"/>
          <a:ext cx="0" cy="0"/>
          <a:chOff x="0" y="0"/>
          <a:chExt cx="0" cy="0"/>
        </a:xfrm>
      </p:grpSpPr>
      <p:sp>
        <p:nvSpPr>
          <p:cNvPr id="763" name="Google Shape;763;p97"/>
          <p:cNvSpPr txBox="1"/>
          <p:nvPr>
            <p:ph type="title"/>
          </p:nvPr>
        </p:nvSpPr>
        <p:spPr>
          <a:xfrm>
            <a:off x="457200" y="274638"/>
            <a:ext cx="76200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4600"/>
              <a:buFont typeface="Cambria"/>
              <a:buNone/>
            </a:pPr>
            <a:r>
              <a:rPr lang="en-CA"/>
              <a:t>Iron Overload</a:t>
            </a:r>
            <a:endParaRPr/>
          </a:p>
        </p:txBody>
      </p:sp>
      <p:sp>
        <p:nvSpPr>
          <p:cNvPr id="764" name="Google Shape;764;p97"/>
          <p:cNvSpPr txBox="1"/>
          <p:nvPr>
            <p:ph idx="1" type="body"/>
          </p:nvPr>
        </p:nvSpPr>
        <p:spPr>
          <a:xfrm>
            <a:off x="457200" y="1600200"/>
            <a:ext cx="7620000" cy="4800600"/>
          </a:xfrm>
          <a:prstGeom prst="rect">
            <a:avLst/>
          </a:prstGeom>
          <a:noFill/>
          <a:ln>
            <a:noFill/>
          </a:ln>
        </p:spPr>
        <p:txBody>
          <a:bodyPr anchorCtr="0" anchor="t" bIns="45700" lIns="91425" spcFirstLastPara="1" rIns="91425" wrap="square" tIns="45700">
            <a:normAutofit fontScale="92500" lnSpcReduction="10000"/>
          </a:bodyPr>
          <a:lstStyle/>
          <a:p>
            <a:pPr indent="-218122" lvl="0" marL="342900" rtl="0" algn="l">
              <a:spcBef>
                <a:spcPts val="0"/>
              </a:spcBef>
              <a:spcAft>
                <a:spcPts val="0"/>
              </a:spcAft>
              <a:buSzPct val="122222"/>
              <a:buChar char="●"/>
            </a:pPr>
            <a:r>
              <a:rPr lang="en-CA"/>
              <a:t>Under normal conditions plasma contains almost no free iron. Iron should be bound to hemoglobin in the RBCs or stored in the liver as ferritin.</a:t>
            </a:r>
            <a:endParaRPr/>
          </a:p>
          <a:p>
            <a:pPr indent="-218122" lvl="0" marL="342900" rtl="0" algn="l">
              <a:spcBef>
                <a:spcPts val="1200"/>
              </a:spcBef>
              <a:spcAft>
                <a:spcPts val="0"/>
              </a:spcAft>
              <a:buSzPct val="122222"/>
              <a:buChar char="●"/>
            </a:pPr>
            <a:r>
              <a:rPr lang="en-CA"/>
              <a:t>  If the amount of iron present in the body builds up, iron overload results which causes diseases of the liver, heart, pancreatic islets, and gonads.  Iron overload also permits iron dependent microbes to flourish. Such microbes are normally not pathogenic, but they multiply rapidly and can cause lethal effects in a short time when free iron is present. </a:t>
            </a:r>
            <a:endParaRPr/>
          </a:p>
          <a:p>
            <a:pPr indent="-194627" lvl="0" marL="342900" rtl="0" algn="l">
              <a:spcBef>
                <a:spcPts val="1200"/>
              </a:spcBef>
              <a:spcAft>
                <a:spcPts val="0"/>
              </a:spcAft>
              <a:buSzPct val="100000"/>
              <a:buChar char="●"/>
            </a:pPr>
            <a:r>
              <a:rPr b="1" lang="en-CA"/>
              <a:t>Primary Iron Overload - </a:t>
            </a:r>
            <a:r>
              <a:rPr lang="en-CA"/>
              <a:t>Genetic </a:t>
            </a:r>
            <a:r>
              <a:rPr lang="en-CA"/>
              <a:t>inheritance</a:t>
            </a:r>
            <a:r>
              <a:rPr lang="en-CA"/>
              <a:t>, most commonly Hereditary Hemochromatosis</a:t>
            </a:r>
            <a:endParaRPr/>
          </a:p>
          <a:p>
            <a:pPr indent="-194627" lvl="0" marL="342900" rtl="0" algn="l">
              <a:spcBef>
                <a:spcPts val="1200"/>
              </a:spcBef>
              <a:spcAft>
                <a:spcPts val="0"/>
              </a:spcAft>
              <a:buSzPct val="100000"/>
              <a:buChar char="●"/>
            </a:pPr>
            <a:r>
              <a:rPr b="1" lang="en-CA"/>
              <a:t>Secondary Iron Overload - </a:t>
            </a:r>
            <a:r>
              <a:rPr lang="en-CA"/>
              <a:t>Excessive intake of Iron, transfusion, hemolysis</a:t>
            </a:r>
            <a:endParaRPr/>
          </a:p>
          <a:p>
            <a:pPr indent="-194627" lvl="0" marL="342900" rtl="0" algn="l">
              <a:spcBef>
                <a:spcPts val="1200"/>
              </a:spcBef>
              <a:spcAft>
                <a:spcPts val="0"/>
              </a:spcAft>
              <a:buSzPct val="100000"/>
              <a:buChar char="●"/>
            </a:pPr>
            <a:r>
              <a:rPr lang="en-CA"/>
              <a:t>Iron overload is more likely to occur in men because female menses is protective against iron buildup.</a:t>
            </a:r>
            <a:endParaRPr/>
          </a:p>
          <a:p>
            <a:pPr indent="-194627" lvl="0" marL="342900" rtl="0" algn="l">
              <a:spcBef>
                <a:spcPts val="1200"/>
              </a:spcBef>
              <a:spcAft>
                <a:spcPts val="1200"/>
              </a:spcAft>
              <a:buSzPct val="100000"/>
              <a:buChar char="●"/>
            </a:pPr>
            <a:r>
              <a:rPr lang="en-CA"/>
              <a:t>Treatment is primarily blood donation.</a:t>
            </a:r>
            <a:endParaRPr/>
          </a:p>
        </p:txBody>
      </p:sp>
    </p:spTree>
  </p:cSld>
  <p:clrMapOvr>
    <a:masterClrMapping/>
  </p:clrMapOvr>
</p:sld>
</file>

<file path=ppt/slides/slide10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8" name="Shape 768"/>
        <p:cNvGrpSpPr/>
        <p:nvPr/>
      </p:nvGrpSpPr>
      <p:grpSpPr>
        <a:xfrm>
          <a:off x="0" y="0"/>
          <a:ext cx="0" cy="0"/>
          <a:chOff x="0" y="0"/>
          <a:chExt cx="0" cy="0"/>
        </a:xfrm>
      </p:grpSpPr>
      <p:pic>
        <p:nvPicPr>
          <p:cNvPr id="769" name="Google Shape;769;p98"/>
          <p:cNvPicPr preferRelativeResize="0"/>
          <p:nvPr/>
        </p:nvPicPr>
        <p:blipFill rotWithShape="1">
          <a:blip r:embed="rId3">
            <a:alphaModFix/>
          </a:blip>
          <a:srcRect b="0" l="0" r="0" t="0"/>
          <a:stretch/>
        </p:blipFill>
        <p:spPr>
          <a:xfrm>
            <a:off x="43967" y="620688"/>
            <a:ext cx="7908218" cy="5544616"/>
          </a:xfrm>
          <a:prstGeom prst="rect">
            <a:avLst/>
          </a:prstGeom>
          <a:noFill/>
          <a:ln>
            <a:noFill/>
          </a:ln>
        </p:spPr>
      </p:pic>
    </p:spTree>
  </p:cSld>
  <p:clrMapOvr>
    <a:masterClrMapping/>
  </p:clrMapOvr>
</p:sld>
</file>

<file path=ppt/slides/slide10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3" name="Shape 773"/>
        <p:cNvGrpSpPr/>
        <p:nvPr/>
      </p:nvGrpSpPr>
      <p:grpSpPr>
        <a:xfrm>
          <a:off x="0" y="0"/>
          <a:ext cx="0" cy="0"/>
          <a:chOff x="0" y="0"/>
          <a:chExt cx="0" cy="0"/>
        </a:xfrm>
      </p:grpSpPr>
      <p:sp>
        <p:nvSpPr>
          <p:cNvPr id="774" name="Google Shape;774;p99"/>
          <p:cNvSpPr txBox="1"/>
          <p:nvPr>
            <p:ph type="title"/>
          </p:nvPr>
        </p:nvSpPr>
        <p:spPr>
          <a:xfrm>
            <a:off x="457200" y="274638"/>
            <a:ext cx="76200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4600"/>
              <a:buFont typeface="Cambria"/>
              <a:buNone/>
            </a:pPr>
            <a:r>
              <a:rPr lang="en-CA"/>
              <a:t>Erythropoiesis: Production of RBCs</a:t>
            </a:r>
            <a:endParaRPr/>
          </a:p>
        </p:txBody>
      </p:sp>
      <p:sp>
        <p:nvSpPr>
          <p:cNvPr id="775" name="Google Shape;775;p99"/>
          <p:cNvSpPr txBox="1"/>
          <p:nvPr>
            <p:ph idx="1" type="body"/>
          </p:nvPr>
        </p:nvSpPr>
        <p:spPr>
          <a:xfrm>
            <a:off x="457200" y="1600200"/>
            <a:ext cx="7620000" cy="4983162"/>
          </a:xfrm>
          <a:prstGeom prst="rect">
            <a:avLst/>
          </a:prstGeom>
          <a:noFill/>
          <a:ln>
            <a:noFill/>
          </a:ln>
        </p:spPr>
        <p:txBody>
          <a:bodyPr anchorCtr="0" anchor="t" bIns="45700" lIns="91425" spcFirstLastPara="1" rIns="91425" wrap="square" tIns="45700">
            <a:normAutofit lnSpcReduction="10000"/>
          </a:bodyPr>
          <a:lstStyle/>
          <a:p>
            <a:pPr indent="-228600" lvl="0" marL="342900" rtl="0" algn="l">
              <a:spcBef>
                <a:spcPts val="0"/>
              </a:spcBef>
              <a:spcAft>
                <a:spcPts val="0"/>
              </a:spcAft>
              <a:buSzPts val="2200"/>
              <a:buChar char="●"/>
            </a:pPr>
            <a:r>
              <a:rPr lang="en-CA"/>
              <a:t>Erythrocyte formation, called erythropoiesis, occurs in adult red bone marrow of certain bones. Ultimately a cell near the end of the development sequence ejects its nucleus and becomes a reticulocyte. Loss of the nucleus causes the center of the cell to indent, producing the RBCs distinctive biconcave shape. Reticulocytes mature into RBCs within 1 to 2 days after their release from red bone marrow.</a:t>
            </a:r>
            <a:endParaRPr/>
          </a:p>
          <a:p>
            <a:pPr indent="-88900" lvl="0" marL="342900" rtl="0" algn="l">
              <a:spcBef>
                <a:spcPts val="440"/>
              </a:spcBef>
              <a:spcAft>
                <a:spcPts val="0"/>
              </a:spcAft>
              <a:buSzPts val="2200"/>
              <a:buNone/>
            </a:pPr>
            <a:r>
              <a:t/>
            </a:r>
            <a:endParaRPr/>
          </a:p>
          <a:p>
            <a:pPr indent="-228600" lvl="0" marL="342900" rtl="0" algn="l">
              <a:spcBef>
                <a:spcPts val="440"/>
              </a:spcBef>
              <a:spcAft>
                <a:spcPts val="0"/>
              </a:spcAft>
              <a:buSzPts val="2200"/>
              <a:buChar char="●"/>
            </a:pPr>
            <a:r>
              <a:rPr lang="en-CA"/>
              <a:t>Normally creation and destruction of RBCs proceed at roughly the same pace. If the oxygen carrying capacity of the blood falls because erythropoiesis is not keeping up with RBC destruction, a negative feedback system steps up RBC production</a:t>
            </a:r>
            <a:endParaRPr/>
          </a:p>
          <a:p>
            <a:pPr indent="-228600" lvl="0" marL="342900" rtl="0" algn="l">
              <a:spcBef>
                <a:spcPts val="440"/>
              </a:spcBef>
              <a:spcAft>
                <a:spcPts val="0"/>
              </a:spcAft>
              <a:buSzPts val="2200"/>
              <a:buChar char="●"/>
            </a:pPr>
            <a:r>
              <a:rPr lang="en-CA"/>
              <a:t>.</a:t>
            </a:r>
            <a:r>
              <a:rPr lang="en-CA" u="sng">
                <a:solidFill>
                  <a:schemeClr val="hlink"/>
                </a:solidFill>
                <a:hlinkClick r:id="rId3"/>
              </a:rPr>
              <a:t>https://youtu.be/8cCgBp8DAb8</a:t>
            </a:r>
            <a:endParaRPr/>
          </a:p>
          <a:p>
            <a:pPr indent="-88900" lvl="0" marL="342900" rtl="0" algn="l">
              <a:spcBef>
                <a:spcPts val="440"/>
              </a:spcBef>
              <a:spcAft>
                <a:spcPts val="0"/>
              </a:spcAft>
              <a:buSzPts val="2200"/>
              <a:buNone/>
            </a:pPr>
            <a:r>
              <a:t/>
            </a:r>
            <a:endParaRPr/>
          </a:p>
          <a:p>
            <a:pPr indent="-88900" lvl="0" marL="342900" rtl="0" algn="l">
              <a:spcBef>
                <a:spcPts val="440"/>
              </a:spcBef>
              <a:spcAft>
                <a:spcPts val="0"/>
              </a:spcAft>
              <a:buSzPts val="2200"/>
              <a:buNone/>
            </a:pPr>
            <a:r>
              <a:t/>
            </a:r>
            <a:endParaRPr/>
          </a:p>
          <a:p>
            <a:pPr indent="-88900" lvl="0" marL="342900" rtl="0" algn="l">
              <a:spcBef>
                <a:spcPts val="440"/>
              </a:spcBef>
              <a:spcAft>
                <a:spcPts val="1200"/>
              </a:spcAft>
              <a:buSzPts val="2200"/>
              <a:buNone/>
            </a:pPr>
            <a:r>
              <a:t/>
            </a:r>
            <a:endParaRPr/>
          </a:p>
        </p:txBody>
      </p:sp>
    </p:spTree>
  </p:cSld>
  <p:clrMapOvr>
    <a:masterClrMapping/>
  </p:clrMapOvr>
</p:sld>
</file>

<file path=ppt/slides/slide10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9" name="Shape 779"/>
        <p:cNvGrpSpPr/>
        <p:nvPr/>
      </p:nvGrpSpPr>
      <p:grpSpPr>
        <a:xfrm>
          <a:off x="0" y="0"/>
          <a:ext cx="0" cy="0"/>
          <a:chOff x="0" y="0"/>
          <a:chExt cx="0" cy="0"/>
        </a:xfrm>
      </p:grpSpPr>
      <p:pic>
        <p:nvPicPr>
          <p:cNvPr id="780" name="Google Shape;780;p100"/>
          <p:cNvPicPr preferRelativeResize="0"/>
          <p:nvPr/>
        </p:nvPicPr>
        <p:blipFill rotWithShape="1">
          <a:blip r:embed="rId3">
            <a:alphaModFix/>
          </a:blip>
          <a:srcRect b="0" l="0" r="0" t="0"/>
          <a:stretch/>
        </p:blipFill>
        <p:spPr>
          <a:xfrm>
            <a:off x="1619672" y="400083"/>
            <a:ext cx="5688632" cy="6016625"/>
          </a:xfrm>
          <a:prstGeom prst="rect">
            <a:avLst/>
          </a:prstGeom>
          <a:noFill/>
          <a:ln>
            <a:noFill/>
          </a:ln>
        </p:spPr>
      </p:pic>
    </p:spTree>
  </p:cSld>
  <p:clrMapOvr>
    <a:masterClrMapping/>
  </p:clrMapOvr>
</p:sld>
</file>

<file path=ppt/slides/slide10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4" name="Shape 784"/>
        <p:cNvGrpSpPr/>
        <p:nvPr/>
      </p:nvGrpSpPr>
      <p:grpSpPr>
        <a:xfrm>
          <a:off x="0" y="0"/>
          <a:ext cx="0" cy="0"/>
          <a:chOff x="0" y="0"/>
          <a:chExt cx="0" cy="0"/>
        </a:xfrm>
      </p:grpSpPr>
      <p:sp>
        <p:nvSpPr>
          <p:cNvPr id="785" name="Google Shape;785;p101"/>
          <p:cNvSpPr txBox="1"/>
          <p:nvPr>
            <p:ph type="title"/>
          </p:nvPr>
        </p:nvSpPr>
        <p:spPr>
          <a:xfrm>
            <a:off x="457200" y="274638"/>
            <a:ext cx="76200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4600"/>
              <a:buFont typeface="Cambria"/>
              <a:buNone/>
            </a:pPr>
            <a:r>
              <a:rPr lang="en-CA"/>
              <a:t>Leukocytes (White Blood Cells)</a:t>
            </a:r>
            <a:endParaRPr/>
          </a:p>
        </p:txBody>
      </p:sp>
      <p:sp>
        <p:nvSpPr>
          <p:cNvPr id="786" name="Google Shape;786;p101"/>
          <p:cNvSpPr txBox="1"/>
          <p:nvPr>
            <p:ph idx="1" type="body"/>
          </p:nvPr>
        </p:nvSpPr>
        <p:spPr>
          <a:xfrm>
            <a:off x="457200" y="1600200"/>
            <a:ext cx="7620000" cy="4800600"/>
          </a:xfrm>
          <a:prstGeom prst="rect">
            <a:avLst/>
          </a:prstGeom>
          <a:noFill/>
          <a:ln>
            <a:noFill/>
          </a:ln>
        </p:spPr>
        <p:txBody>
          <a:bodyPr anchorCtr="0" anchor="t" bIns="45700" lIns="91425" spcFirstLastPara="1" rIns="91425" wrap="square" tIns="45700">
            <a:normAutofit fontScale="92500" lnSpcReduction="20000"/>
          </a:bodyPr>
          <a:lstStyle/>
          <a:p>
            <a:pPr indent="-217170" lvl="0" marL="342900" rtl="0" algn="l">
              <a:spcBef>
                <a:spcPts val="0"/>
              </a:spcBef>
              <a:spcAft>
                <a:spcPts val="0"/>
              </a:spcAft>
              <a:buSzPct val="100000"/>
              <a:buChar char="●"/>
            </a:pPr>
            <a:r>
              <a:rPr lang="en-CA" sz="2400"/>
              <a:t>Leukocytes (white blood cells or WBCs) are </a:t>
            </a:r>
            <a:r>
              <a:rPr b="1" lang="en-CA" sz="2400"/>
              <a:t>nucleated </a:t>
            </a:r>
            <a:r>
              <a:rPr lang="en-CA" sz="2400"/>
              <a:t>cells and do not contain hemoglobin. </a:t>
            </a:r>
            <a:endParaRPr sz="2400"/>
          </a:p>
          <a:p>
            <a:pPr indent="-217170" lvl="0" marL="342900" rtl="0" algn="l">
              <a:spcBef>
                <a:spcPts val="1200"/>
              </a:spcBef>
              <a:spcAft>
                <a:spcPts val="0"/>
              </a:spcAft>
              <a:buSzPct val="100000"/>
              <a:buChar char="●"/>
            </a:pPr>
            <a:r>
              <a:rPr lang="en-CA" sz="2400"/>
              <a:t>These cells are classified as either </a:t>
            </a:r>
            <a:r>
              <a:rPr b="1" lang="en-CA" sz="2400"/>
              <a:t>granular</a:t>
            </a:r>
            <a:r>
              <a:rPr lang="en-CA" sz="2400"/>
              <a:t> (neutrophils, eosinophils, basophils) or </a:t>
            </a:r>
            <a:r>
              <a:rPr b="1" lang="en-CA" sz="2400"/>
              <a:t>agranular</a:t>
            </a:r>
            <a:r>
              <a:rPr lang="en-CA" sz="2400"/>
              <a:t> (lymphocytes and monocytes), based on the straining of the granules under the microscope.</a:t>
            </a:r>
            <a:endParaRPr sz="2400"/>
          </a:p>
          <a:p>
            <a:pPr indent="-217170" lvl="0" marL="342900" rtl="0" algn="l">
              <a:spcBef>
                <a:spcPts val="1200"/>
              </a:spcBef>
              <a:spcAft>
                <a:spcPts val="1200"/>
              </a:spcAft>
              <a:buSzPct val="100000"/>
              <a:buChar char="●"/>
            </a:pPr>
            <a:r>
              <a:rPr b="1" lang="en-CA" sz="2400"/>
              <a:t>Agranular leukocytes</a:t>
            </a:r>
            <a:r>
              <a:rPr lang="en-CA" sz="2400"/>
              <a:t> do not have cytoplasmic granules and include the </a:t>
            </a:r>
            <a:r>
              <a:rPr i="1" lang="en-CA" sz="2400"/>
              <a:t>lymphocytes</a:t>
            </a:r>
            <a:r>
              <a:rPr lang="en-CA" sz="2400"/>
              <a:t> and </a:t>
            </a:r>
            <a:r>
              <a:rPr i="1" lang="en-CA" sz="2400"/>
              <a:t>monocytes</a:t>
            </a:r>
            <a:r>
              <a:rPr lang="en-CA" sz="2400"/>
              <a:t>, which differentiate into </a:t>
            </a:r>
            <a:r>
              <a:rPr i="1" lang="en-CA" sz="2400"/>
              <a:t>macrophages</a:t>
            </a:r>
            <a:r>
              <a:rPr lang="en-CA" sz="2400"/>
              <a:t> (fixed and wandering). Leukocytes have surface proteins, as do erythrocytes. They are called major histocompatibility antigens (MHC), are unique for each person (except for identical siblings), and can be used to identify a tissue.</a:t>
            </a:r>
            <a:endParaRPr/>
          </a:p>
        </p:txBody>
      </p:sp>
    </p:spTree>
  </p:cSld>
  <p:clrMapOvr>
    <a:masterClrMapping/>
  </p:clrMapOvr>
</p:sld>
</file>

<file path=ppt/slides/slide10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0" name="Shape 790"/>
        <p:cNvGrpSpPr/>
        <p:nvPr/>
      </p:nvGrpSpPr>
      <p:grpSpPr>
        <a:xfrm>
          <a:off x="0" y="0"/>
          <a:ext cx="0" cy="0"/>
          <a:chOff x="0" y="0"/>
          <a:chExt cx="0" cy="0"/>
        </a:xfrm>
      </p:grpSpPr>
      <p:sp>
        <p:nvSpPr>
          <p:cNvPr id="791" name="Google Shape;791;p102"/>
          <p:cNvSpPr txBox="1"/>
          <p:nvPr>
            <p:ph type="title"/>
          </p:nvPr>
        </p:nvSpPr>
        <p:spPr>
          <a:xfrm>
            <a:off x="457200" y="274638"/>
            <a:ext cx="76200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4600"/>
              <a:buFont typeface="Cambria"/>
              <a:buNone/>
            </a:pPr>
            <a:r>
              <a:rPr lang="en-CA"/>
              <a:t>Functions of White Blood Cells</a:t>
            </a:r>
            <a:endParaRPr/>
          </a:p>
        </p:txBody>
      </p:sp>
      <p:sp>
        <p:nvSpPr>
          <p:cNvPr id="792" name="Google Shape;792;p102"/>
          <p:cNvSpPr txBox="1"/>
          <p:nvPr>
            <p:ph idx="1" type="body"/>
          </p:nvPr>
        </p:nvSpPr>
        <p:spPr>
          <a:xfrm>
            <a:off x="457200" y="1600200"/>
            <a:ext cx="7620000" cy="5042400"/>
          </a:xfrm>
          <a:prstGeom prst="rect">
            <a:avLst/>
          </a:prstGeom>
          <a:noFill/>
          <a:ln>
            <a:noFill/>
          </a:ln>
        </p:spPr>
        <p:txBody>
          <a:bodyPr anchorCtr="0" anchor="t" bIns="45700" lIns="91425" spcFirstLastPara="1" rIns="91425" wrap="square" tIns="45700">
            <a:normAutofit fontScale="92500" lnSpcReduction="10000"/>
          </a:bodyPr>
          <a:lstStyle/>
          <a:p>
            <a:pPr indent="-218122" lvl="0" marL="342900" rtl="0" algn="l">
              <a:spcBef>
                <a:spcPts val="0"/>
              </a:spcBef>
              <a:spcAft>
                <a:spcPts val="0"/>
              </a:spcAft>
              <a:buSzPct val="122222"/>
              <a:buChar char="●"/>
            </a:pPr>
            <a:r>
              <a:rPr lang="en-CA"/>
              <a:t>White blood cells can live for several months or years but </a:t>
            </a:r>
            <a:r>
              <a:rPr b="1" lang="en-CA"/>
              <a:t>usually live for only a few hours or a few days</a:t>
            </a:r>
            <a:r>
              <a:rPr lang="en-CA"/>
              <a:t>.</a:t>
            </a:r>
            <a:endParaRPr/>
          </a:p>
          <a:p>
            <a:pPr indent="-218122" lvl="0" marL="342900" rtl="0" algn="l">
              <a:spcBef>
                <a:spcPts val="0"/>
              </a:spcBef>
              <a:spcAft>
                <a:spcPts val="0"/>
              </a:spcAft>
              <a:buSzPct val="122222"/>
              <a:buChar char="●"/>
            </a:pPr>
            <a:r>
              <a:rPr lang="en-CA"/>
              <a:t>Normal blood contains 5,000-10,000 leukocytes/mm3, they are </a:t>
            </a:r>
            <a:r>
              <a:rPr b="1" lang="en-CA"/>
              <a:t>outnumbered by RBCs about 700:1.</a:t>
            </a:r>
            <a:endParaRPr b="1"/>
          </a:p>
          <a:p>
            <a:pPr indent="-218122" lvl="0" marL="342900" rtl="0" algn="l">
              <a:spcBef>
                <a:spcPts val="440"/>
              </a:spcBef>
              <a:spcAft>
                <a:spcPts val="0"/>
              </a:spcAft>
              <a:buSzPct val="122222"/>
              <a:buChar char="●"/>
            </a:pPr>
            <a:r>
              <a:rPr b="1" lang="en-CA">
                <a:solidFill>
                  <a:srgbClr val="7030A0"/>
                </a:solidFill>
              </a:rPr>
              <a:t>Leukocytosis</a:t>
            </a:r>
            <a:r>
              <a:rPr lang="en-CA">
                <a:solidFill>
                  <a:srgbClr val="7030A0"/>
                </a:solidFill>
              </a:rPr>
              <a:t> r</a:t>
            </a:r>
            <a:r>
              <a:rPr lang="en-CA"/>
              <a:t>efers to an increase in the number of WBCs.</a:t>
            </a:r>
            <a:endParaRPr/>
          </a:p>
          <a:p>
            <a:pPr indent="-218122" lvl="0" marL="342900" rtl="0" algn="l">
              <a:spcBef>
                <a:spcPts val="440"/>
              </a:spcBef>
              <a:spcAft>
                <a:spcPts val="0"/>
              </a:spcAft>
              <a:buSzPct val="122222"/>
              <a:buChar char="●"/>
            </a:pPr>
            <a:r>
              <a:rPr b="1" lang="en-CA">
                <a:solidFill>
                  <a:srgbClr val="C00000"/>
                </a:solidFill>
              </a:rPr>
              <a:t>Leukopenia </a:t>
            </a:r>
            <a:r>
              <a:rPr lang="en-CA"/>
              <a:t>refers to an abnormally low number of WBCs.</a:t>
            </a:r>
            <a:endParaRPr/>
          </a:p>
          <a:p>
            <a:pPr indent="-88900" lvl="0" marL="342900" rtl="0" algn="l">
              <a:spcBef>
                <a:spcPts val="440"/>
              </a:spcBef>
              <a:spcAft>
                <a:spcPts val="0"/>
              </a:spcAft>
              <a:buSzPct val="122222"/>
              <a:buNone/>
            </a:pPr>
            <a:r>
              <a:t/>
            </a:r>
            <a:endParaRPr/>
          </a:p>
          <a:p>
            <a:pPr indent="-218122" lvl="0" marL="342900" rtl="0" algn="l">
              <a:spcBef>
                <a:spcPts val="440"/>
              </a:spcBef>
              <a:spcAft>
                <a:spcPts val="0"/>
              </a:spcAft>
              <a:buSzPct val="122222"/>
              <a:buChar char="●"/>
            </a:pPr>
            <a:r>
              <a:rPr i="1" lang="en-CA"/>
              <a:t>The general function of leukocytes is to combat inflammation and infection</a:t>
            </a:r>
            <a:r>
              <a:rPr lang="en-CA"/>
              <a:t>. </a:t>
            </a:r>
            <a:endParaRPr/>
          </a:p>
          <a:p>
            <a:pPr indent="-218122" lvl="0" marL="342900" rtl="0" algn="l">
              <a:spcBef>
                <a:spcPts val="440"/>
              </a:spcBef>
              <a:spcAft>
                <a:spcPts val="0"/>
              </a:spcAft>
              <a:buSzPct val="122222"/>
              <a:buChar char="●"/>
            </a:pPr>
            <a:r>
              <a:rPr lang="en-CA"/>
              <a:t>Once pathogens enter the body, WBCs leave the </a:t>
            </a:r>
            <a:r>
              <a:rPr lang="en-CA"/>
              <a:t>bloodstream</a:t>
            </a:r>
            <a:r>
              <a:rPr lang="en-CA"/>
              <a:t> by the process of </a:t>
            </a:r>
            <a:r>
              <a:rPr i="1" lang="en-CA"/>
              <a:t>diapedesis</a:t>
            </a:r>
            <a:r>
              <a:rPr lang="en-CA"/>
              <a:t>, and collect at the site of invasion. </a:t>
            </a:r>
            <a:endParaRPr/>
          </a:p>
          <a:p>
            <a:pPr indent="-218122" lvl="0" marL="342900" rtl="0" algn="l">
              <a:spcBef>
                <a:spcPts val="440"/>
              </a:spcBef>
              <a:spcAft>
                <a:spcPts val="0"/>
              </a:spcAft>
              <a:buSzPct val="122222"/>
              <a:buChar char="●"/>
            </a:pPr>
            <a:r>
              <a:rPr lang="en-CA"/>
              <a:t>Some WBCs, particularly neutrophils and macrophages, are active in phagocytosis and can ingest bacteria and dispose of dead matter. The chemical attraction of WBCs to a disease or injury site is termed </a:t>
            </a:r>
            <a:r>
              <a:rPr i="1" lang="en-CA"/>
              <a:t>chemotaxis</a:t>
            </a:r>
            <a:r>
              <a:rPr lang="en-CA"/>
              <a:t>. </a:t>
            </a:r>
            <a:endParaRPr/>
          </a:p>
          <a:p>
            <a:pPr indent="-88900" lvl="0" marL="342900" rtl="0" algn="l">
              <a:spcBef>
                <a:spcPts val="440"/>
              </a:spcBef>
              <a:spcAft>
                <a:spcPts val="1200"/>
              </a:spcAft>
              <a:buSzPct val="122222"/>
              <a:buNone/>
            </a:pPr>
            <a:r>
              <a:t/>
            </a:r>
            <a:endParaRPr/>
          </a:p>
        </p:txBody>
      </p:sp>
    </p:spTree>
  </p:cSld>
  <p:clrMapOvr>
    <a:masterClrMapping/>
  </p:clrMapOvr>
</p:sld>
</file>

<file path=ppt/slides/slide1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6" name="Shape 796"/>
        <p:cNvGrpSpPr/>
        <p:nvPr/>
      </p:nvGrpSpPr>
      <p:grpSpPr>
        <a:xfrm>
          <a:off x="0" y="0"/>
          <a:ext cx="0" cy="0"/>
          <a:chOff x="0" y="0"/>
          <a:chExt cx="0" cy="0"/>
        </a:xfrm>
      </p:grpSpPr>
      <p:pic>
        <p:nvPicPr>
          <p:cNvPr id="797" name="Google Shape;797;p103"/>
          <p:cNvPicPr preferRelativeResize="0"/>
          <p:nvPr/>
        </p:nvPicPr>
        <p:blipFill rotWithShape="1">
          <a:blip r:embed="rId3">
            <a:alphaModFix/>
          </a:blip>
          <a:srcRect b="0" l="0" r="0" t="0"/>
          <a:stretch/>
        </p:blipFill>
        <p:spPr>
          <a:xfrm>
            <a:off x="1259631" y="476672"/>
            <a:ext cx="6192689" cy="5433528"/>
          </a:xfrm>
          <a:prstGeom prst="rect">
            <a:avLst/>
          </a:prstGeom>
          <a:noFill/>
          <a:ln>
            <a:noFill/>
          </a:ln>
        </p:spPr>
      </p:pic>
      <p:sp>
        <p:nvSpPr>
          <p:cNvPr id="798" name="Google Shape;798;p103"/>
          <p:cNvSpPr txBox="1"/>
          <p:nvPr/>
        </p:nvSpPr>
        <p:spPr>
          <a:xfrm>
            <a:off x="2305000" y="6167775"/>
            <a:ext cx="48252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CA" sz="2000">
                <a:latin typeface="Calibri"/>
                <a:ea typeface="Calibri"/>
                <a:cs typeface="Calibri"/>
                <a:sym typeface="Calibri"/>
              </a:rPr>
              <a:t>Diapedesis</a:t>
            </a:r>
            <a:endParaRPr b="1" sz="2000">
              <a:latin typeface="Calibri"/>
              <a:ea typeface="Calibri"/>
              <a:cs typeface="Calibri"/>
              <a:sym typeface="Calibri"/>
            </a:endParaRPr>
          </a:p>
        </p:txBody>
      </p:sp>
    </p:spTree>
  </p:cSld>
  <p:clrMapOvr>
    <a:masterClrMapping/>
  </p:clrMapOvr>
</p:sld>
</file>

<file path=ppt/slides/slide1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2" name="Shape 802"/>
        <p:cNvGrpSpPr/>
        <p:nvPr/>
      </p:nvGrpSpPr>
      <p:grpSpPr>
        <a:xfrm>
          <a:off x="0" y="0"/>
          <a:ext cx="0" cy="0"/>
          <a:chOff x="0" y="0"/>
          <a:chExt cx="0" cy="0"/>
        </a:xfrm>
      </p:grpSpPr>
      <p:sp>
        <p:nvSpPr>
          <p:cNvPr id="803" name="Google Shape;803;p104"/>
          <p:cNvSpPr txBox="1"/>
          <p:nvPr>
            <p:ph type="title"/>
          </p:nvPr>
        </p:nvSpPr>
        <p:spPr>
          <a:xfrm>
            <a:off x="457200" y="274638"/>
            <a:ext cx="76200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4600"/>
              <a:buFont typeface="Cambria"/>
              <a:buNone/>
            </a:pPr>
            <a:r>
              <a:rPr lang="en-CA"/>
              <a:t>Continued</a:t>
            </a:r>
            <a:endParaRPr/>
          </a:p>
        </p:txBody>
      </p:sp>
      <p:sp>
        <p:nvSpPr>
          <p:cNvPr id="804" name="Google Shape;804;p104"/>
          <p:cNvSpPr txBox="1"/>
          <p:nvPr>
            <p:ph idx="1" type="body"/>
          </p:nvPr>
        </p:nvSpPr>
        <p:spPr>
          <a:xfrm>
            <a:off x="457200" y="1600200"/>
            <a:ext cx="7620000" cy="4983162"/>
          </a:xfrm>
          <a:prstGeom prst="rect">
            <a:avLst/>
          </a:prstGeom>
          <a:noFill/>
          <a:ln>
            <a:noFill/>
          </a:ln>
        </p:spPr>
        <p:txBody>
          <a:bodyPr anchorCtr="0" anchor="t" bIns="45700" lIns="91425" spcFirstLastPara="1" rIns="91425" wrap="square" tIns="45700">
            <a:normAutofit fontScale="92500" lnSpcReduction="20000"/>
          </a:bodyPr>
          <a:lstStyle/>
          <a:p>
            <a:pPr indent="-228600" lvl="0" marL="342900" rtl="0" algn="l">
              <a:spcBef>
                <a:spcPts val="0"/>
              </a:spcBef>
              <a:spcAft>
                <a:spcPts val="0"/>
              </a:spcAft>
              <a:buSzPct val="122222"/>
              <a:buChar char="●"/>
            </a:pPr>
            <a:r>
              <a:rPr lang="en-CA"/>
              <a:t>Different WBCs combat inflammation and infection in different ways:</a:t>
            </a:r>
            <a:endParaRPr/>
          </a:p>
          <a:p>
            <a:pPr indent="-228600" lvl="0" marL="342900" rtl="0" algn="l">
              <a:spcBef>
                <a:spcPts val="407"/>
              </a:spcBef>
              <a:spcAft>
                <a:spcPts val="0"/>
              </a:spcAft>
              <a:buSzPct val="122222"/>
              <a:buChar char="●"/>
            </a:pPr>
            <a:r>
              <a:rPr b="1" lang="en-CA">
                <a:solidFill>
                  <a:srgbClr val="C00000"/>
                </a:solidFill>
              </a:rPr>
              <a:t>A) Granular Leukocytes</a:t>
            </a:r>
            <a:endParaRPr b="1"/>
          </a:p>
          <a:p>
            <a:pPr indent="-228600" lvl="0" marL="342900" rtl="0" algn="l">
              <a:spcBef>
                <a:spcPts val="407"/>
              </a:spcBef>
              <a:spcAft>
                <a:spcPts val="0"/>
              </a:spcAft>
              <a:buSzPct val="122222"/>
              <a:buChar char="●"/>
            </a:pPr>
            <a:r>
              <a:rPr lang="en-CA"/>
              <a:t>1. </a:t>
            </a:r>
            <a:r>
              <a:rPr lang="en-CA">
                <a:solidFill>
                  <a:srgbClr val="C00000"/>
                </a:solidFill>
              </a:rPr>
              <a:t>Neutrophils </a:t>
            </a:r>
            <a:r>
              <a:rPr lang="en-CA"/>
              <a:t>do so through </a:t>
            </a:r>
            <a:r>
              <a:rPr i="1" lang="en-CA"/>
              <a:t>phagocytosis</a:t>
            </a:r>
            <a:r>
              <a:rPr lang="en-CA"/>
              <a:t>.</a:t>
            </a:r>
            <a:endParaRPr/>
          </a:p>
          <a:p>
            <a:pPr indent="-228600" lvl="0" marL="342900" rtl="0" algn="l">
              <a:spcBef>
                <a:spcPts val="407"/>
              </a:spcBef>
              <a:spcAft>
                <a:spcPts val="0"/>
              </a:spcAft>
              <a:buSzPct val="122222"/>
              <a:buChar char="●"/>
            </a:pPr>
            <a:r>
              <a:rPr lang="en-CA"/>
              <a:t>2. </a:t>
            </a:r>
            <a:r>
              <a:rPr lang="en-CA">
                <a:solidFill>
                  <a:srgbClr val="C00000"/>
                </a:solidFill>
              </a:rPr>
              <a:t>Eosinophils</a:t>
            </a:r>
            <a:r>
              <a:rPr lang="en-CA"/>
              <a:t> combat the effects of histamine in allergic reactions, phagocytize antigen-antibody complexes, and combat </a:t>
            </a:r>
            <a:r>
              <a:rPr i="1" lang="en-CA"/>
              <a:t>parasitic worms</a:t>
            </a:r>
            <a:r>
              <a:rPr lang="en-CA"/>
              <a:t>.</a:t>
            </a:r>
            <a:endParaRPr/>
          </a:p>
          <a:p>
            <a:pPr indent="-228600" lvl="0" marL="342900" rtl="0" algn="l">
              <a:spcBef>
                <a:spcPts val="407"/>
              </a:spcBef>
              <a:spcAft>
                <a:spcPts val="0"/>
              </a:spcAft>
              <a:buSzPct val="122222"/>
              <a:buChar char="●"/>
            </a:pPr>
            <a:r>
              <a:rPr lang="en-CA"/>
              <a:t>3</a:t>
            </a:r>
            <a:r>
              <a:rPr lang="en-CA">
                <a:solidFill>
                  <a:srgbClr val="C00000"/>
                </a:solidFill>
              </a:rPr>
              <a:t>. Basophils </a:t>
            </a:r>
            <a:r>
              <a:rPr lang="en-CA"/>
              <a:t>develop into </a:t>
            </a:r>
            <a:r>
              <a:rPr i="1" lang="en-CA"/>
              <a:t>mast cells</a:t>
            </a:r>
            <a:r>
              <a:rPr lang="en-CA"/>
              <a:t> that liberate heparin, histamine, and serotonin in </a:t>
            </a:r>
            <a:r>
              <a:rPr i="1" lang="en-CA"/>
              <a:t>allergic reactions</a:t>
            </a:r>
            <a:r>
              <a:rPr lang="en-CA"/>
              <a:t> that intensify the inflammatory response e.g allergic and hypersensitivity reactions. </a:t>
            </a:r>
            <a:endParaRPr/>
          </a:p>
          <a:p>
            <a:pPr indent="-228600" lvl="0" marL="342900" rtl="0" algn="l">
              <a:spcBef>
                <a:spcPts val="407"/>
              </a:spcBef>
              <a:spcAft>
                <a:spcPts val="0"/>
              </a:spcAft>
              <a:buSzPct val="122222"/>
              <a:buChar char="●"/>
            </a:pPr>
            <a:r>
              <a:rPr b="1" lang="en-CA">
                <a:solidFill>
                  <a:srgbClr val="351C75"/>
                </a:solidFill>
              </a:rPr>
              <a:t>B) </a:t>
            </a:r>
            <a:r>
              <a:rPr b="1" lang="en-CA">
                <a:solidFill>
                  <a:srgbClr val="674EA7"/>
                </a:solidFill>
              </a:rPr>
              <a:t>Agranular Leukocytes</a:t>
            </a:r>
            <a:endParaRPr b="1">
              <a:solidFill>
                <a:srgbClr val="674EA7"/>
              </a:solidFill>
            </a:endParaRPr>
          </a:p>
          <a:p>
            <a:pPr indent="-228600" lvl="0" marL="342900" rtl="0" algn="l">
              <a:spcBef>
                <a:spcPts val="407"/>
              </a:spcBef>
              <a:spcAft>
                <a:spcPts val="0"/>
              </a:spcAft>
              <a:buSzPct val="122222"/>
              <a:buChar char="●"/>
            </a:pPr>
            <a:r>
              <a:rPr lang="en-CA"/>
              <a:t>4</a:t>
            </a:r>
            <a:r>
              <a:rPr lang="en-CA">
                <a:solidFill>
                  <a:srgbClr val="00B050"/>
                </a:solidFill>
              </a:rPr>
              <a:t>. </a:t>
            </a:r>
            <a:r>
              <a:rPr lang="en-CA">
                <a:solidFill>
                  <a:srgbClr val="674EA7"/>
                </a:solidFill>
              </a:rPr>
              <a:t>B lymphocytes</a:t>
            </a:r>
            <a:r>
              <a:rPr lang="en-CA"/>
              <a:t>, in response to the presence of foreign substances called antigens, differentiate into tissue </a:t>
            </a:r>
            <a:r>
              <a:rPr i="1" lang="en-CA"/>
              <a:t>plasma cells</a:t>
            </a:r>
            <a:r>
              <a:rPr lang="en-CA"/>
              <a:t> that </a:t>
            </a:r>
            <a:r>
              <a:rPr i="1" lang="en-CA"/>
              <a:t>produce antibodies.</a:t>
            </a:r>
            <a:endParaRPr i="1"/>
          </a:p>
          <a:p>
            <a:pPr indent="-228600" lvl="0" marL="342900" rtl="0" algn="l">
              <a:spcBef>
                <a:spcPts val="407"/>
              </a:spcBef>
              <a:spcAft>
                <a:spcPts val="0"/>
              </a:spcAft>
              <a:buSzPct val="122222"/>
              <a:buChar char="●"/>
            </a:pPr>
            <a:r>
              <a:rPr lang="en-CA"/>
              <a:t>5</a:t>
            </a:r>
            <a:r>
              <a:rPr lang="en-CA">
                <a:solidFill>
                  <a:srgbClr val="00B050"/>
                </a:solidFill>
              </a:rPr>
              <a:t>. </a:t>
            </a:r>
            <a:r>
              <a:rPr lang="en-CA">
                <a:solidFill>
                  <a:srgbClr val="674EA7"/>
                </a:solidFill>
              </a:rPr>
              <a:t>T lymphocytes</a:t>
            </a:r>
            <a:r>
              <a:rPr lang="en-CA">
                <a:solidFill>
                  <a:srgbClr val="00B050"/>
                </a:solidFill>
              </a:rPr>
              <a:t> </a:t>
            </a:r>
            <a:r>
              <a:rPr i="1" lang="en-CA"/>
              <a:t>destroy foreign invaders directly.</a:t>
            </a:r>
            <a:endParaRPr i="1"/>
          </a:p>
          <a:p>
            <a:pPr indent="-228600" lvl="0" marL="342900" rtl="0" algn="l">
              <a:spcBef>
                <a:spcPts val="407"/>
              </a:spcBef>
              <a:spcAft>
                <a:spcPts val="0"/>
              </a:spcAft>
              <a:buSzPct val="122222"/>
              <a:buChar char="●"/>
            </a:pPr>
            <a:r>
              <a:rPr lang="en-CA"/>
              <a:t>6</a:t>
            </a:r>
            <a:r>
              <a:rPr lang="en-CA">
                <a:solidFill>
                  <a:srgbClr val="00B050"/>
                </a:solidFill>
              </a:rPr>
              <a:t>. </a:t>
            </a:r>
            <a:r>
              <a:rPr lang="en-CA">
                <a:solidFill>
                  <a:srgbClr val="351C75"/>
                </a:solidFill>
              </a:rPr>
              <a:t>Monocytes</a:t>
            </a:r>
            <a:r>
              <a:rPr lang="en-CA">
                <a:solidFill>
                  <a:srgbClr val="00B050"/>
                </a:solidFill>
              </a:rPr>
              <a:t> </a:t>
            </a:r>
            <a:r>
              <a:rPr lang="en-CA"/>
              <a:t>– </a:t>
            </a:r>
            <a:r>
              <a:rPr i="1" lang="en-CA"/>
              <a:t>Phagocytic</a:t>
            </a:r>
            <a:r>
              <a:rPr lang="en-CA"/>
              <a:t> action</a:t>
            </a:r>
            <a:endParaRPr/>
          </a:p>
          <a:p>
            <a:pPr indent="-228600" lvl="0" marL="342900" rtl="0" algn="l">
              <a:spcBef>
                <a:spcPts val="407"/>
              </a:spcBef>
              <a:spcAft>
                <a:spcPts val="0"/>
              </a:spcAft>
              <a:buSzPct val="122222"/>
              <a:buChar char="●"/>
            </a:pPr>
            <a:r>
              <a:rPr lang="en-CA" u="sng">
                <a:solidFill>
                  <a:schemeClr val="hlink"/>
                </a:solidFill>
                <a:hlinkClick r:id="rId3"/>
              </a:rPr>
              <a:t>https://youtu.be/p5Ovu2uBYvc</a:t>
            </a:r>
            <a:endParaRPr/>
          </a:p>
          <a:p>
            <a:pPr indent="-99377" lvl="0" marL="342900" rtl="0" algn="l">
              <a:spcBef>
                <a:spcPts val="407"/>
              </a:spcBef>
              <a:spcAft>
                <a:spcPts val="1200"/>
              </a:spcAft>
              <a:buSzPct val="122222"/>
              <a:buNone/>
            </a:pPr>
            <a:r>
              <a:t/>
            </a:r>
            <a:endParaRPr/>
          </a:p>
        </p:txBody>
      </p:sp>
    </p:spTree>
  </p:cSld>
  <p:clrMapOvr>
    <a:masterClrMapping/>
  </p:clrMapOvr>
</p:sld>
</file>

<file path=ppt/slides/slide1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8" name="Shape 808"/>
        <p:cNvGrpSpPr/>
        <p:nvPr/>
      </p:nvGrpSpPr>
      <p:grpSpPr>
        <a:xfrm>
          <a:off x="0" y="0"/>
          <a:ext cx="0" cy="0"/>
          <a:chOff x="0" y="0"/>
          <a:chExt cx="0" cy="0"/>
        </a:xfrm>
      </p:grpSpPr>
      <p:sp>
        <p:nvSpPr>
          <p:cNvPr id="809" name="Google Shape;809;p105"/>
          <p:cNvSpPr txBox="1"/>
          <p:nvPr>
            <p:ph type="title"/>
          </p:nvPr>
        </p:nvSpPr>
        <p:spPr>
          <a:xfrm>
            <a:off x="457200" y="274638"/>
            <a:ext cx="76200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4600"/>
              <a:buFont typeface="Cambria"/>
              <a:buNone/>
            </a:pPr>
            <a:r>
              <a:rPr lang="en-CA"/>
              <a:t>Platelets</a:t>
            </a:r>
            <a:endParaRPr/>
          </a:p>
        </p:txBody>
      </p:sp>
      <p:sp>
        <p:nvSpPr>
          <p:cNvPr id="810" name="Google Shape;810;p105"/>
          <p:cNvSpPr txBox="1"/>
          <p:nvPr>
            <p:ph idx="1" type="body"/>
          </p:nvPr>
        </p:nvSpPr>
        <p:spPr>
          <a:xfrm>
            <a:off x="457200" y="1624623"/>
            <a:ext cx="7620000" cy="4983162"/>
          </a:xfrm>
          <a:prstGeom prst="rect">
            <a:avLst/>
          </a:prstGeom>
          <a:noFill/>
          <a:ln>
            <a:noFill/>
          </a:ln>
        </p:spPr>
        <p:txBody>
          <a:bodyPr anchorCtr="0" anchor="t" bIns="45700" lIns="91425" spcFirstLastPara="1" rIns="91425" wrap="square" tIns="45700">
            <a:normAutofit fontScale="77500" lnSpcReduction="10000"/>
          </a:bodyPr>
          <a:lstStyle/>
          <a:p>
            <a:pPr indent="-201930" lvl="0" marL="342900" rtl="0" algn="l">
              <a:spcBef>
                <a:spcPts val="0"/>
              </a:spcBef>
              <a:spcAft>
                <a:spcPts val="0"/>
              </a:spcAft>
              <a:buSzPct val="100000"/>
              <a:buChar char="●"/>
            </a:pPr>
            <a:r>
              <a:rPr lang="en-CA" sz="2800"/>
              <a:t>Besides the immature cells that develop into RBCs and WBCs, hematopoietic stem cells also differentiate into cells called </a:t>
            </a:r>
            <a:r>
              <a:rPr b="1" lang="en-CA" sz="2800"/>
              <a:t>megakaryocytes</a:t>
            </a:r>
            <a:r>
              <a:rPr lang="en-CA" sz="2800"/>
              <a:t> that produce platelets by breaking apart. </a:t>
            </a:r>
            <a:endParaRPr sz="2800"/>
          </a:p>
          <a:p>
            <a:pPr indent="-201930" lvl="0" marL="342900" rtl="0" algn="l">
              <a:spcBef>
                <a:spcPts val="0"/>
              </a:spcBef>
              <a:spcAft>
                <a:spcPts val="0"/>
              </a:spcAft>
              <a:buSzPct val="100000"/>
              <a:buChar char="●"/>
            </a:pPr>
            <a:r>
              <a:rPr lang="en-CA" sz="2800"/>
              <a:t>Normal blood contains 250,000 to 400,000 platelets/mm3. </a:t>
            </a:r>
            <a:endParaRPr sz="2800"/>
          </a:p>
          <a:p>
            <a:pPr indent="-201930" lvl="0" marL="342900" rtl="0" algn="l">
              <a:spcBef>
                <a:spcPts val="0"/>
              </a:spcBef>
              <a:spcAft>
                <a:spcPts val="0"/>
              </a:spcAft>
              <a:buSzPct val="100000"/>
              <a:buChar char="●"/>
            </a:pPr>
            <a:r>
              <a:rPr lang="en-CA" sz="2800"/>
              <a:t>Platelets have a </a:t>
            </a:r>
            <a:r>
              <a:rPr b="1" lang="en-CA" sz="2800"/>
              <a:t>lifespan</a:t>
            </a:r>
            <a:r>
              <a:rPr b="1" lang="en-CA" sz="2800"/>
              <a:t> of 5 to 9 days</a:t>
            </a:r>
            <a:r>
              <a:rPr lang="en-CA" sz="2800"/>
              <a:t>; </a:t>
            </a:r>
            <a:endParaRPr sz="2800"/>
          </a:p>
          <a:p>
            <a:pPr indent="-201930" lvl="0" marL="342900" rtl="0" algn="l">
              <a:spcBef>
                <a:spcPts val="0"/>
              </a:spcBef>
              <a:spcAft>
                <a:spcPts val="0"/>
              </a:spcAft>
              <a:buSzPct val="100000"/>
              <a:buChar char="●"/>
            </a:pPr>
            <a:r>
              <a:rPr lang="en-CA" sz="2800"/>
              <a:t>Aged and dead platelets are removed by fixed macrophages in the spleen and liver.</a:t>
            </a:r>
            <a:endParaRPr/>
          </a:p>
          <a:p>
            <a:pPr indent="-64134" lvl="0" marL="342900" rtl="0" algn="l">
              <a:spcBef>
                <a:spcPts val="518"/>
              </a:spcBef>
              <a:spcAft>
                <a:spcPts val="0"/>
              </a:spcAft>
              <a:buSzPct val="100000"/>
              <a:buNone/>
            </a:pPr>
            <a:r>
              <a:t/>
            </a:r>
            <a:endParaRPr sz="2800"/>
          </a:p>
          <a:p>
            <a:pPr indent="-201930" lvl="0" marL="342900" rtl="0" algn="l">
              <a:spcBef>
                <a:spcPts val="518"/>
              </a:spcBef>
              <a:spcAft>
                <a:spcPts val="0"/>
              </a:spcAft>
              <a:buSzPct val="100000"/>
              <a:buChar char="●"/>
            </a:pPr>
            <a:r>
              <a:rPr lang="en-CA" sz="2800"/>
              <a:t>Platelets help stop blood loss from damaged vessels by forming a </a:t>
            </a:r>
            <a:r>
              <a:rPr i="1" lang="en-CA" sz="2800"/>
              <a:t>platelet plug.</a:t>
            </a:r>
            <a:r>
              <a:rPr lang="en-CA" sz="2800"/>
              <a:t> Their granules also contain chemicals that promote blood clotting.</a:t>
            </a:r>
            <a:endParaRPr/>
          </a:p>
          <a:p>
            <a:pPr indent="-207645" lvl="0" marL="342900" rtl="0" algn="l">
              <a:spcBef>
                <a:spcPts val="407"/>
              </a:spcBef>
              <a:spcAft>
                <a:spcPts val="0"/>
              </a:spcAft>
              <a:buSzPct val="122222"/>
              <a:buChar char="●"/>
            </a:pPr>
            <a:r>
              <a:rPr lang="en-CA" u="sng">
                <a:solidFill>
                  <a:schemeClr val="hlink"/>
                </a:solidFill>
                <a:hlinkClick r:id="rId3"/>
              </a:rPr>
              <a:t>https://youtu.be/gZnjCT17bHM</a:t>
            </a:r>
            <a:endParaRPr/>
          </a:p>
          <a:p>
            <a:pPr indent="-99377" lvl="0" marL="342900" rtl="0" algn="l">
              <a:spcBef>
                <a:spcPts val="407"/>
              </a:spcBef>
              <a:spcAft>
                <a:spcPts val="1200"/>
              </a:spcAft>
              <a:buSzPct val="122222"/>
              <a:buNone/>
            </a:pPr>
            <a:r>
              <a:t/>
            </a:r>
            <a:endParaRPr/>
          </a:p>
        </p:txBody>
      </p:sp>
    </p:spTree>
  </p:cSld>
  <p:clrMapOvr>
    <a:masterClrMapping/>
  </p:clrMapOvr>
</p:sld>
</file>

<file path=ppt/slides/slide1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4" name="Shape 814"/>
        <p:cNvGrpSpPr/>
        <p:nvPr/>
      </p:nvGrpSpPr>
      <p:grpSpPr>
        <a:xfrm>
          <a:off x="0" y="0"/>
          <a:ext cx="0" cy="0"/>
          <a:chOff x="0" y="0"/>
          <a:chExt cx="0" cy="0"/>
        </a:xfrm>
      </p:grpSpPr>
      <p:sp>
        <p:nvSpPr>
          <p:cNvPr id="815" name="Google Shape;815;p106"/>
          <p:cNvSpPr txBox="1"/>
          <p:nvPr>
            <p:ph type="title"/>
          </p:nvPr>
        </p:nvSpPr>
        <p:spPr>
          <a:xfrm>
            <a:off x="457200" y="274638"/>
            <a:ext cx="76200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4600"/>
              <a:buFont typeface="Cambria"/>
              <a:buNone/>
            </a:pPr>
            <a:r>
              <a:rPr lang="en-CA"/>
              <a:t>Hemostasis</a:t>
            </a:r>
            <a:endParaRPr/>
          </a:p>
        </p:txBody>
      </p:sp>
      <p:sp>
        <p:nvSpPr>
          <p:cNvPr id="816" name="Google Shape;816;p106"/>
          <p:cNvSpPr txBox="1"/>
          <p:nvPr>
            <p:ph idx="1" type="body"/>
          </p:nvPr>
        </p:nvSpPr>
        <p:spPr>
          <a:xfrm>
            <a:off x="457200" y="1624625"/>
            <a:ext cx="7620000" cy="5233500"/>
          </a:xfrm>
          <a:prstGeom prst="rect">
            <a:avLst/>
          </a:prstGeom>
          <a:noFill/>
          <a:ln>
            <a:noFill/>
          </a:ln>
        </p:spPr>
        <p:txBody>
          <a:bodyPr anchorCtr="0" anchor="t" bIns="45700" lIns="91425" spcFirstLastPara="1" rIns="91425" wrap="square" tIns="45700">
            <a:normAutofit/>
          </a:bodyPr>
          <a:lstStyle/>
          <a:p>
            <a:pPr indent="-228600" lvl="0" marL="342900" rtl="0" algn="l">
              <a:spcBef>
                <a:spcPts val="0"/>
              </a:spcBef>
              <a:spcAft>
                <a:spcPts val="0"/>
              </a:spcAft>
              <a:buSzPts val="2200"/>
              <a:buChar char="●"/>
            </a:pPr>
            <a:r>
              <a:rPr b="1" lang="en-CA"/>
              <a:t>Hemostasis refers to the stoppage of bleeding</a:t>
            </a:r>
            <a:r>
              <a:rPr lang="en-CA"/>
              <a:t>. When blood vessels are damaged or ruptured, the hemostatic response must be quick, localized to the region of damage, and carefully controlled. When successful, hemostasis prevents hemorrhage.</a:t>
            </a:r>
            <a:endParaRPr/>
          </a:p>
          <a:p>
            <a:pPr indent="-228600" lvl="0" marL="342900" rtl="0" algn="l">
              <a:spcBef>
                <a:spcPts val="440"/>
              </a:spcBef>
              <a:spcAft>
                <a:spcPts val="0"/>
              </a:spcAft>
              <a:buSzPts val="2200"/>
              <a:buChar char="●"/>
            </a:pPr>
            <a:r>
              <a:rPr lang="en-CA"/>
              <a:t>Hemostasis (a sequence of responses that stops bleeding), requires: </a:t>
            </a:r>
            <a:r>
              <a:rPr b="1" i="1" lang="en-CA"/>
              <a:t>platelets, calcium, vitamin K and Clotting factors.</a:t>
            </a:r>
            <a:endParaRPr b="1" i="1"/>
          </a:p>
          <a:p>
            <a:pPr indent="-228600" lvl="0" marL="342900" rtl="0" algn="l">
              <a:spcBef>
                <a:spcPts val="440"/>
              </a:spcBef>
              <a:spcAft>
                <a:spcPts val="0"/>
              </a:spcAft>
              <a:buSzPts val="2200"/>
              <a:buChar char="●"/>
            </a:pPr>
            <a:r>
              <a:rPr lang="en-CA"/>
              <a:t>Three mechanisms reduce blood loss: </a:t>
            </a:r>
            <a:endParaRPr/>
          </a:p>
          <a:p>
            <a:pPr indent="-228600" lvl="0" marL="342900" rtl="0" algn="l">
              <a:spcBef>
                <a:spcPts val="440"/>
              </a:spcBef>
              <a:spcAft>
                <a:spcPts val="0"/>
              </a:spcAft>
              <a:buSzPts val="2200"/>
              <a:buChar char="●"/>
            </a:pPr>
            <a:r>
              <a:rPr lang="en-CA"/>
              <a:t>1) </a:t>
            </a:r>
            <a:r>
              <a:rPr b="1" lang="en-CA"/>
              <a:t>v</a:t>
            </a:r>
            <a:r>
              <a:rPr b="1" lang="en-CA"/>
              <a:t>ascular spasm</a:t>
            </a:r>
            <a:r>
              <a:rPr lang="en-CA"/>
              <a:t> -the smooth muscle of a blood vessel wall contracts to stop bleeding.</a:t>
            </a:r>
            <a:endParaRPr/>
          </a:p>
          <a:p>
            <a:pPr indent="-228600" lvl="0" marL="342900" rtl="0" algn="l">
              <a:spcBef>
                <a:spcPts val="440"/>
              </a:spcBef>
              <a:spcAft>
                <a:spcPts val="0"/>
              </a:spcAft>
              <a:buSzPts val="2200"/>
              <a:buChar char="●"/>
            </a:pPr>
            <a:r>
              <a:rPr lang="en-CA"/>
              <a:t>2) </a:t>
            </a:r>
            <a:r>
              <a:rPr b="1" lang="en-CA"/>
              <a:t>platelet plug formation</a:t>
            </a:r>
            <a:r>
              <a:rPr lang="en-CA"/>
              <a:t>-</a:t>
            </a:r>
            <a:r>
              <a:rPr lang="en-CA"/>
              <a:t>clumping of platelets around the damage to stop the bleeding. </a:t>
            </a:r>
            <a:endParaRPr/>
          </a:p>
          <a:p>
            <a:pPr indent="-228600" lvl="0" marL="342900" rtl="0" algn="l">
              <a:spcBef>
                <a:spcPts val="440"/>
              </a:spcBef>
              <a:spcAft>
                <a:spcPts val="0"/>
              </a:spcAft>
              <a:buSzPts val="2200"/>
              <a:buChar char="●"/>
            </a:pPr>
            <a:r>
              <a:rPr lang="en-CA"/>
              <a:t>3) </a:t>
            </a:r>
            <a:r>
              <a:rPr b="1" lang="en-CA"/>
              <a:t>blood coagulation (clotting)</a:t>
            </a:r>
            <a:endParaRPr/>
          </a:p>
          <a:p>
            <a:pPr indent="0" lvl="0" marL="342900" rtl="0" algn="l">
              <a:spcBef>
                <a:spcPts val="440"/>
              </a:spcBef>
              <a:spcAft>
                <a:spcPts val="0"/>
              </a:spcAft>
              <a:buNone/>
            </a:pPr>
            <a:r>
              <a:t/>
            </a:r>
            <a:endParaRPr/>
          </a:p>
        </p:txBody>
      </p:sp>
    </p:spTree>
  </p:cSld>
  <p:clrMapOvr>
    <a:masterClrMapping/>
  </p:clrMapOvr>
</p:sld>
</file>

<file path=ppt/slides/slide1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0" name="Shape 820"/>
        <p:cNvGrpSpPr/>
        <p:nvPr/>
      </p:nvGrpSpPr>
      <p:grpSpPr>
        <a:xfrm>
          <a:off x="0" y="0"/>
          <a:ext cx="0" cy="0"/>
          <a:chOff x="0" y="0"/>
          <a:chExt cx="0" cy="0"/>
        </a:xfrm>
      </p:grpSpPr>
      <p:pic>
        <p:nvPicPr>
          <p:cNvPr id="821" name="Google Shape;821;p107"/>
          <p:cNvPicPr preferRelativeResize="0"/>
          <p:nvPr/>
        </p:nvPicPr>
        <p:blipFill rotWithShape="1">
          <a:blip r:embed="rId3">
            <a:alphaModFix/>
          </a:blip>
          <a:srcRect b="0" l="0" r="0" t="0"/>
          <a:stretch/>
        </p:blipFill>
        <p:spPr>
          <a:xfrm>
            <a:off x="1187624" y="471488"/>
            <a:ext cx="5904656" cy="5913437"/>
          </a:xfrm>
          <a:prstGeom prst="rect">
            <a:avLst/>
          </a:prstGeom>
          <a:noFill/>
          <a:ln>
            <a:noFill/>
          </a:ln>
        </p:spPr>
      </p:pic>
    </p:spTree>
  </p:cSld>
  <p:clrMapOvr>
    <a:masterClrMapping/>
  </p:clrMapOvr>
</p:sld>
</file>

<file path=ppt/slides/slide1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5" name="Shape 825"/>
        <p:cNvGrpSpPr/>
        <p:nvPr/>
      </p:nvGrpSpPr>
      <p:grpSpPr>
        <a:xfrm>
          <a:off x="0" y="0"/>
          <a:ext cx="0" cy="0"/>
          <a:chOff x="0" y="0"/>
          <a:chExt cx="0" cy="0"/>
        </a:xfrm>
      </p:grpSpPr>
      <p:sp>
        <p:nvSpPr>
          <p:cNvPr id="826" name="Google Shape;826;p108"/>
          <p:cNvSpPr txBox="1"/>
          <p:nvPr>
            <p:ph type="title"/>
          </p:nvPr>
        </p:nvSpPr>
        <p:spPr>
          <a:xfrm>
            <a:off x="457200" y="274638"/>
            <a:ext cx="76200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4600"/>
              <a:buFont typeface="Cambria"/>
              <a:buNone/>
            </a:pPr>
            <a:r>
              <a:rPr lang="en-CA"/>
              <a:t>Clotting</a:t>
            </a:r>
            <a:endParaRPr/>
          </a:p>
        </p:txBody>
      </p:sp>
      <p:sp>
        <p:nvSpPr>
          <p:cNvPr id="827" name="Google Shape;827;p108"/>
          <p:cNvSpPr txBox="1"/>
          <p:nvPr>
            <p:ph idx="1" type="body"/>
          </p:nvPr>
        </p:nvSpPr>
        <p:spPr>
          <a:xfrm>
            <a:off x="457200" y="1600200"/>
            <a:ext cx="7620000" cy="4800600"/>
          </a:xfrm>
          <a:prstGeom prst="rect">
            <a:avLst/>
          </a:prstGeom>
          <a:noFill/>
          <a:ln>
            <a:noFill/>
          </a:ln>
        </p:spPr>
        <p:txBody>
          <a:bodyPr anchorCtr="0" anchor="t" bIns="45700" lIns="91425" spcFirstLastPara="1" rIns="91425" wrap="square" tIns="45700">
            <a:normAutofit/>
          </a:bodyPr>
          <a:lstStyle/>
          <a:p>
            <a:pPr indent="-228600" lvl="0" marL="342900" rtl="0" algn="l">
              <a:spcBef>
                <a:spcPts val="0"/>
              </a:spcBef>
              <a:spcAft>
                <a:spcPts val="0"/>
              </a:spcAft>
              <a:buSzPts val="2200"/>
              <a:buChar char="●"/>
            </a:pPr>
            <a:r>
              <a:rPr lang="en-CA"/>
              <a:t>A clot is a gel consisting of a network of insoluble protein fibers (fibrin) in which formed elements of blood are trapped .The chemicals involved in clotting are known as</a:t>
            </a:r>
            <a:r>
              <a:rPr i="1" lang="en-CA"/>
              <a:t> coagulation (clotting) factors</a:t>
            </a:r>
            <a:r>
              <a:rPr lang="en-CA"/>
              <a:t>; most are in blood plasma, some are released by platelets, and one is released from damaged tissue cells. Blood clotting involves a complex cascade of reactions that may be divided into three stages: </a:t>
            </a:r>
            <a:endParaRPr/>
          </a:p>
          <a:p>
            <a:pPr indent="-228600" lvl="0" marL="342900" rtl="0" algn="l">
              <a:spcBef>
                <a:spcPts val="1200"/>
              </a:spcBef>
              <a:spcAft>
                <a:spcPts val="0"/>
              </a:spcAft>
              <a:buSzPts val="2200"/>
              <a:buChar char="●"/>
            </a:pPr>
            <a:r>
              <a:rPr lang="en-CA"/>
              <a:t>formation of prothrombinase (prothrombin activator)</a:t>
            </a:r>
            <a:endParaRPr/>
          </a:p>
          <a:p>
            <a:pPr indent="-228600" lvl="0" marL="342900" rtl="0" algn="l">
              <a:spcBef>
                <a:spcPts val="1200"/>
              </a:spcBef>
              <a:spcAft>
                <a:spcPts val="0"/>
              </a:spcAft>
              <a:buSzPts val="2200"/>
              <a:buChar char="●"/>
            </a:pPr>
            <a:r>
              <a:rPr lang="en-CA"/>
              <a:t>conversion of prothrombin into </a:t>
            </a:r>
            <a:r>
              <a:rPr i="1" lang="en-CA"/>
              <a:t>thrombin</a:t>
            </a:r>
            <a:endParaRPr i="1"/>
          </a:p>
          <a:p>
            <a:pPr indent="-228600" lvl="0" marL="342900" rtl="0" algn="l">
              <a:spcBef>
                <a:spcPts val="1200"/>
              </a:spcBef>
              <a:spcAft>
                <a:spcPts val="1200"/>
              </a:spcAft>
              <a:buSzPts val="2200"/>
              <a:buChar char="●"/>
            </a:pPr>
            <a:r>
              <a:rPr i="1" lang="en-CA"/>
              <a:t>conversion of soluble fibrinogen into insoluble fibrin</a:t>
            </a:r>
            <a:r>
              <a:rPr lang="en-CA"/>
              <a:t>.</a:t>
            </a:r>
            <a:endParaRPr/>
          </a:p>
        </p:txBody>
      </p:sp>
    </p:spTree>
  </p:cSld>
  <p:clrMapOvr>
    <a:masterClrMapping/>
  </p:clrMapOvr>
</p:sld>
</file>

<file path=ppt/slides/slide1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1" name="Shape 831"/>
        <p:cNvGrpSpPr/>
        <p:nvPr/>
      </p:nvGrpSpPr>
      <p:grpSpPr>
        <a:xfrm>
          <a:off x="0" y="0"/>
          <a:ext cx="0" cy="0"/>
          <a:chOff x="0" y="0"/>
          <a:chExt cx="0" cy="0"/>
        </a:xfrm>
      </p:grpSpPr>
      <p:pic>
        <p:nvPicPr>
          <p:cNvPr id="832" name="Google Shape;832;p109"/>
          <p:cNvPicPr preferRelativeResize="0"/>
          <p:nvPr>
            <p:ph idx="4294967295" type="body"/>
          </p:nvPr>
        </p:nvPicPr>
        <p:blipFill rotWithShape="1">
          <a:blip r:embed="rId3">
            <a:alphaModFix/>
          </a:blip>
          <a:srcRect b="0" l="0" r="0" t="0"/>
          <a:stretch/>
        </p:blipFill>
        <p:spPr>
          <a:xfrm>
            <a:off x="755576" y="318313"/>
            <a:ext cx="7272808" cy="5967071"/>
          </a:xfrm>
          <a:prstGeom prst="rect">
            <a:avLst/>
          </a:prstGeom>
          <a:noFill/>
          <a:ln>
            <a:noFill/>
          </a:ln>
        </p:spPr>
      </p:pic>
    </p:spTree>
  </p:cSld>
  <p:clrMapOvr>
    <a:masterClrMapping/>
  </p:clrMapOvr>
</p:sld>
</file>

<file path=ppt/slides/slide1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6" name="Shape 836"/>
        <p:cNvGrpSpPr/>
        <p:nvPr/>
      </p:nvGrpSpPr>
      <p:grpSpPr>
        <a:xfrm>
          <a:off x="0" y="0"/>
          <a:ext cx="0" cy="0"/>
          <a:chOff x="0" y="0"/>
          <a:chExt cx="0" cy="0"/>
        </a:xfrm>
      </p:grpSpPr>
      <p:sp>
        <p:nvSpPr>
          <p:cNvPr id="837" name="Google Shape;837;p110"/>
          <p:cNvSpPr txBox="1"/>
          <p:nvPr>
            <p:ph type="title"/>
          </p:nvPr>
        </p:nvSpPr>
        <p:spPr>
          <a:xfrm>
            <a:off x="457200" y="274638"/>
            <a:ext cx="76200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4600"/>
              <a:buFont typeface="Cambria"/>
              <a:buNone/>
            </a:pPr>
            <a:r>
              <a:rPr lang="en-CA"/>
              <a:t>Clotting Pathway</a:t>
            </a:r>
            <a:endParaRPr/>
          </a:p>
        </p:txBody>
      </p:sp>
      <p:sp>
        <p:nvSpPr>
          <p:cNvPr id="838" name="Google Shape;838;p110"/>
          <p:cNvSpPr txBox="1"/>
          <p:nvPr>
            <p:ph idx="2" type="body"/>
          </p:nvPr>
        </p:nvSpPr>
        <p:spPr>
          <a:xfrm>
            <a:off x="1096200" y="1608425"/>
            <a:ext cx="6342000" cy="4559400"/>
          </a:xfrm>
          <a:prstGeom prst="rect">
            <a:avLst/>
          </a:prstGeom>
          <a:noFill/>
          <a:ln>
            <a:noFill/>
          </a:ln>
        </p:spPr>
        <p:txBody>
          <a:bodyPr anchorCtr="0" anchor="t" bIns="45700" lIns="91425" spcFirstLastPara="1" rIns="91425" wrap="square" tIns="45700">
            <a:normAutofit lnSpcReduction="10000"/>
          </a:bodyPr>
          <a:lstStyle/>
          <a:p>
            <a:pPr indent="-203200" lvl="0" marL="342900" rtl="0" algn="l">
              <a:spcBef>
                <a:spcPts val="0"/>
              </a:spcBef>
              <a:spcAft>
                <a:spcPts val="0"/>
              </a:spcAft>
              <a:buSzPts val="2400"/>
              <a:buChar char="●"/>
            </a:pPr>
            <a:r>
              <a:rPr lang="en-CA" sz="2400"/>
              <a:t>Either the </a:t>
            </a:r>
            <a:r>
              <a:rPr b="1" lang="en-CA" sz="2400"/>
              <a:t>extrinsic pathway</a:t>
            </a:r>
            <a:r>
              <a:rPr lang="en-CA" sz="2400"/>
              <a:t> or the </a:t>
            </a:r>
            <a:r>
              <a:rPr b="1" lang="en-CA" sz="2400"/>
              <a:t>intrinsic pathway</a:t>
            </a:r>
            <a:r>
              <a:rPr lang="en-CA" sz="2400"/>
              <a:t> can initiate the clotting cascade.</a:t>
            </a:r>
            <a:endParaRPr sz="2400"/>
          </a:p>
          <a:p>
            <a:pPr indent="-177800" lvl="0" marL="342900" rtl="0" algn="l">
              <a:spcBef>
                <a:spcPts val="1200"/>
              </a:spcBef>
              <a:spcAft>
                <a:spcPts val="0"/>
              </a:spcAft>
              <a:buSzPts val="2000"/>
              <a:buChar char="●"/>
            </a:pPr>
            <a:r>
              <a:rPr lang="en-CA" sz="2000"/>
              <a:t>Extrinsic or primary hemostasis begins with the release of </a:t>
            </a:r>
            <a:r>
              <a:rPr i="1" lang="en-CA" sz="2000"/>
              <a:t>Tissue factor </a:t>
            </a:r>
            <a:r>
              <a:rPr lang="en-CA" sz="2000"/>
              <a:t>from </a:t>
            </a:r>
            <a:r>
              <a:rPr i="1" lang="en-CA" sz="2000"/>
              <a:t>external trauma</a:t>
            </a:r>
            <a:endParaRPr i="1" sz="2000"/>
          </a:p>
          <a:p>
            <a:pPr indent="0" lvl="0" marL="342900" rtl="0" algn="l">
              <a:spcBef>
                <a:spcPts val="1200"/>
              </a:spcBef>
              <a:spcAft>
                <a:spcPts val="0"/>
              </a:spcAft>
              <a:buNone/>
            </a:pPr>
            <a:r>
              <a:rPr lang="en-CA" sz="2083"/>
              <a:t>-Intrinsic or secondary hemostasis begins with exposure of </a:t>
            </a:r>
            <a:r>
              <a:rPr i="1" lang="en-CA" sz="2083"/>
              <a:t>collagen &amp; </a:t>
            </a:r>
            <a:r>
              <a:rPr i="1" lang="en-CA" sz="2083"/>
              <a:t>von Willebrand</a:t>
            </a:r>
            <a:r>
              <a:rPr i="1" lang="en-CA" sz="2083"/>
              <a:t> factor </a:t>
            </a:r>
            <a:r>
              <a:rPr lang="en-CA" sz="2083"/>
              <a:t>from the </a:t>
            </a:r>
            <a:r>
              <a:rPr i="1" lang="en-CA" sz="2083"/>
              <a:t>damaged lining of a blood vessel.</a:t>
            </a:r>
            <a:endParaRPr i="1" sz="2083"/>
          </a:p>
          <a:p>
            <a:pPr indent="0" lvl="0" marL="342900" rtl="0" algn="l">
              <a:spcBef>
                <a:spcPts val="1200"/>
              </a:spcBef>
              <a:spcAft>
                <a:spcPts val="1200"/>
              </a:spcAft>
              <a:buNone/>
            </a:pPr>
            <a:r>
              <a:rPr b="1" lang="en-CA" sz="2083"/>
              <a:t>Both types of hemostasis still require platelets, Vitamin K, Calcium &amp; clotting factors.</a:t>
            </a:r>
            <a:endParaRPr b="1" sz="2083"/>
          </a:p>
        </p:txBody>
      </p:sp>
    </p:spTree>
  </p:cSld>
  <p:clrMapOvr>
    <a:masterClrMapping/>
  </p:clrMapOvr>
</p:sld>
</file>

<file path=ppt/slides/slide1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2" name="Shape 842"/>
        <p:cNvGrpSpPr/>
        <p:nvPr/>
      </p:nvGrpSpPr>
      <p:grpSpPr>
        <a:xfrm>
          <a:off x="0" y="0"/>
          <a:ext cx="0" cy="0"/>
          <a:chOff x="0" y="0"/>
          <a:chExt cx="0" cy="0"/>
        </a:xfrm>
      </p:grpSpPr>
      <p:pic>
        <p:nvPicPr>
          <p:cNvPr id="843" name="Google Shape;843;p111"/>
          <p:cNvPicPr preferRelativeResize="0"/>
          <p:nvPr/>
        </p:nvPicPr>
        <p:blipFill rotWithShape="1">
          <a:blip r:embed="rId3">
            <a:alphaModFix/>
          </a:blip>
          <a:srcRect b="0" l="0" r="0" t="0"/>
          <a:stretch/>
        </p:blipFill>
        <p:spPr>
          <a:xfrm>
            <a:off x="956200" y="188650"/>
            <a:ext cx="6856151" cy="6101975"/>
          </a:xfrm>
          <a:prstGeom prst="rect">
            <a:avLst/>
          </a:prstGeom>
          <a:noFill/>
          <a:ln>
            <a:noFill/>
          </a:ln>
        </p:spPr>
      </p:pic>
      <p:sp>
        <p:nvSpPr>
          <p:cNvPr id="844" name="Google Shape;844;p111"/>
          <p:cNvSpPr txBox="1"/>
          <p:nvPr/>
        </p:nvSpPr>
        <p:spPr>
          <a:xfrm>
            <a:off x="2450625" y="6290625"/>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CA" u="sng">
                <a:solidFill>
                  <a:schemeClr val="hlink"/>
                </a:solidFill>
                <a:hlinkClick r:id="rId4"/>
              </a:rPr>
              <a:t>https://youtu.be/GfjtBUwOdYU</a:t>
            </a:r>
            <a:endParaRPr/>
          </a:p>
        </p:txBody>
      </p:sp>
    </p:spTree>
  </p:cSld>
  <p:clrMapOvr>
    <a:masterClrMapping/>
  </p:clrMapOvr>
</p:sld>
</file>

<file path=ppt/slides/slide1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8" name="Shape 848"/>
        <p:cNvGrpSpPr/>
        <p:nvPr/>
      </p:nvGrpSpPr>
      <p:grpSpPr>
        <a:xfrm>
          <a:off x="0" y="0"/>
          <a:ext cx="0" cy="0"/>
          <a:chOff x="0" y="0"/>
          <a:chExt cx="0" cy="0"/>
        </a:xfrm>
      </p:grpSpPr>
      <p:sp>
        <p:nvSpPr>
          <p:cNvPr id="849" name="Google Shape;849;p112"/>
          <p:cNvSpPr txBox="1"/>
          <p:nvPr>
            <p:ph type="title"/>
          </p:nvPr>
        </p:nvSpPr>
        <p:spPr>
          <a:xfrm>
            <a:off x="457200" y="274638"/>
            <a:ext cx="76200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4600"/>
              <a:buFont typeface="Cambria"/>
              <a:buNone/>
            </a:pPr>
            <a:r>
              <a:rPr lang="en-CA"/>
              <a:t>Clotting Retraction/Healing</a:t>
            </a:r>
            <a:endParaRPr/>
          </a:p>
        </p:txBody>
      </p:sp>
      <p:sp>
        <p:nvSpPr>
          <p:cNvPr id="850" name="Google Shape;850;p112"/>
          <p:cNvSpPr txBox="1"/>
          <p:nvPr>
            <p:ph idx="1" type="body"/>
          </p:nvPr>
        </p:nvSpPr>
        <p:spPr>
          <a:xfrm>
            <a:off x="457200" y="1600200"/>
            <a:ext cx="7620000" cy="4800600"/>
          </a:xfrm>
          <a:prstGeom prst="rect">
            <a:avLst/>
          </a:prstGeom>
          <a:noFill/>
          <a:ln>
            <a:noFill/>
          </a:ln>
        </p:spPr>
        <p:txBody>
          <a:bodyPr anchorCtr="0" anchor="t" bIns="45700" lIns="91425" spcFirstLastPara="1" rIns="91425" wrap="square" tIns="45700">
            <a:normAutofit/>
          </a:bodyPr>
          <a:lstStyle/>
          <a:p>
            <a:pPr indent="-228600" lvl="0" marL="342900" rtl="0" algn="l">
              <a:spcBef>
                <a:spcPts val="0"/>
              </a:spcBef>
              <a:spcAft>
                <a:spcPts val="0"/>
              </a:spcAft>
              <a:buSzPts val="2200"/>
              <a:buChar char="●"/>
            </a:pPr>
            <a:r>
              <a:rPr lang="en-CA"/>
              <a:t>Clot retraction is a consolidation or tightening of the fibrin clot. The fibrin threads attached to the damaged surfaces of the blood vessels gradually contract as platelets pull on them. As the clot retracts it pulls the edges of the damaged vessel closer together, decreasing the risk of further damage.</a:t>
            </a:r>
            <a:endParaRPr/>
          </a:p>
          <a:p>
            <a:pPr indent="-228600" lvl="0" marL="342900" rtl="0" algn="l">
              <a:spcBef>
                <a:spcPts val="0"/>
              </a:spcBef>
              <a:spcAft>
                <a:spcPts val="0"/>
              </a:spcAft>
              <a:buSzPts val="2200"/>
              <a:buChar char="●"/>
            </a:pPr>
            <a:r>
              <a:rPr lang="en-CA"/>
              <a:t>During contraction some serum can escape between the fibrin threads, but the formed elements in blood cannot. </a:t>
            </a:r>
            <a:endParaRPr/>
          </a:p>
          <a:p>
            <a:pPr indent="-228600" lvl="0" marL="342900" rtl="0" algn="l">
              <a:spcBef>
                <a:spcPts val="0"/>
              </a:spcBef>
              <a:spcAft>
                <a:spcPts val="0"/>
              </a:spcAft>
              <a:buSzPts val="2200"/>
              <a:buChar char="●"/>
            </a:pPr>
            <a:r>
              <a:rPr lang="en-CA"/>
              <a:t>In time, fibroblasts form connective tissue in the ruptured area, and new endothelial cells repair the vessel lining.</a:t>
            </a:r>
            <a:endParaRPr/>
          </a:p>
          <a:p>
            <a:pPr indent="-228600" lvl="0" marL="342900" rtl="0" algn="l">
              <a:spcBef>
                <a:spcPts val="440"/>
              </a:spcBef>
              <a:spcAft>
                <a:spcPts val="1200"/>
              </a:spcAft>
              <a:buSzPts val="2200"/>
              <a:buChar char="●"/>
            </a:pPr>
            <a:r>
              <a:rPr lang="en-CA" u="sng">
                <a:solidFill>
                  <a:schemeClr val="hlink"/>
                </a:solidFill>
                <a:hlinkClick r:id="rId3"/>
              </a:rPr>
              <a:t>https:youtu.be/DKFSH5MMPLM</a:t>
            </a:r>
            <a:endParaRPr/>
          </a:p>
        </p:txBody>
      </p:sp>
    </p:spTree>
  </p:cSld>
  <p:clrMapOvr>
    <a:masterClrMapping/>
  </p:clrMapOvr>
</p:sld>
</file>

<file path=ppt/slides/slide1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4" name="Shape 854"/>
        <p:cNvGrpSpPr/>
        <p:nvPr/>
      </p:nvGrpSpPr>
      <p:grpSpPr>
        <a:xfrm>
          <a:off x="0" y="0"/>
          <a:ext cx="0" cy="0"/>
          <a:chOff x="0" y="0"/>
          <a:chExt cx="0" cy="0"/>
        </a:xfrm>
      </p:grpSpPr>
      <p:sp>
        <p:nvSpPr>
          <p:cNvPr id="855" name="Google Shape;855;p113"/>
          <p:cNvSpPr/>
          <p:nvPr/>
        </p:nvSpPr>
        <p:spPr>
          <a:xfrm>
            <a:off x="395536" y="476672"/>
            <a:ext cx="7776900" cy="60015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CA" sz="2400" u="none" cap="none" strike="noStrike">
                <a:solidFill>
                  <a:schemeClr val="dk1"/>
                </a:solidFill>
                <a:latin typeface="Calibri"/>
                <a:ea typeface="Calibri"/>
                <a:cs typeface="Calibri"/>
                <a:sym typeface="Calibri"/>
              </a:rPr>
              <a:t>Normal coagulation requires </a:t>
            </a:r>
            <a:r>
              <a:rPr b="1" i="0" lang="en-CA" sz="2400" u="none" cap="none" strike="noStrike">
                <a:solidFill>
                  <a:schemeClr val="dk1"/>
                </a:solidFill>
                <a:latin typeface="Calibri"/>
                <a:ea typeface="Calibri"/>
                <a:cs typeface="Calibri"/>
                <a:sym typeface="Calibri"/>
              </a:rPr>
              <a:t>vitamin K. </a:t>
            </a:r>
            <a:r>
              <a:rPr b="0" i="0" lang="en-CA" sz="2400" u="none" cap="none" strike="noStrike">
                <a:solidFill>
                  <a:schemeClr val="dk1"/>
                </a:solidFill>
                <a:latin typeface="Calibri"/>
                <a:ea typeface="Calibri"/>
                <a:cs typeface="Calibri"/>
                <a:sym typeface="Calibri"/>
              </a:rPr>
              <a:t> It is required for the synthesis of </a:t>
            </a:r>
            <a:r>
              <a:rPr b="0" i="1" lang="en-CA" sz="2400" u="none" cap="none" strike="noStrike">
                <a:solidFill>
                  <a:schemeClr val="dk1"/>
                </a:solidFill>
                <a:latin typeface="Calibri"/>
                <a:ea typeface="Calibri"/>
                <a:cs typeface="Calibri"/>
                <a:sym typeface="Calibri"/>
              </a:rPr>
              <a:t>4 of the clotting factors</a:t>
            </a:r>
            <a:r>
              <a:rPr b="0" i="0" lang="en-CA" sz="2400" u="none" cap="none" strike="noStrike">
                <a:solidFill>
                  <a:schemeClr val="dk1"/>
                </a:solidFill>
                <a:latin typeface="Calibri"/>
                <a:ea typeface="Calibri"/>
                <a:cs typeface="Calibri"/>
                <a:sym typeface="Calibri"/>
              </a:rPr>
              <a:t>. Normally produced by bacteria that inhabit the large intestine, vitamin K is a </a:t>
            </a:r>
            <a:r>
              <a:rPr b="0" i="1" lang="en-CA" sz="2400" u="none" cap="none" strike="noStrike">
                <a:solidFill>
                  <a:schemeClr val="dk1"/>
                </a:solidFill>
                <a:latin typeface="Calibri"/>
                <a:ea typeface="Calibri"/>
                <a:cs typeface="Calibri"/>
                <a:sym typeface="Calibri"/>
              </a:rPr>
              <a:t>fat-soluble vitamin </a:t>
            </a:r>
            <a:r>
              <a:rPr b="0" i="0" lang="en-CA" sz="2400" u="none" cap="none" strike="noStrike">
                <a:solidFill>
                  <a:schemeClr val="dk1"/>
                </a:solidFill>
                <a:latin typeface="Calibri"/>
                <a:ea typeface="Calibri"/>
                <a:cs typeface="Calibri"/>
                <a:sym typeface="Calibri"/>
              </a:rPr>
              <a:t>that can be absorbed through the lining of the intestine and into the blood if absorption of lipids is normal.  </a:t>
            </a:r>
            <a:endParaRPr/>
          </a:p>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a:p>
            <a:pPr indent="0" lvl="0" marL="0" marR="0" rtl="0" algn="l">
              <a:spcBef>
                <a:spcPts val="0"/>
              </a:spcBef>
              <a:spcAft>
                <a:spcPts val="0"/>
              </a:spcAft>
              <a:buNone/>
            </a:pPr>
            <a:r>
              <a:rPr lang="en-CA" sz="2400">
                <a:solidFill>
                  <a:schemeClr val="dk1"/>
                </a:solidFill>
                <a:latin typeface="Calibri"/>
                <a:ea typeface="Calibri"/>
                <a:cs typeface="Calibri"/>
                <a:sym typeface="Calibri"/>
              </a:rPr>
              <a:t>Many times a day little clots start to form, often at a site of minor roughness or at a developing atherosclerotic plaque inside a blood vessel. The </a:t>
            </a:r>
            <a:r>
              <a:rPr b="1" lang="en-CA" sz="2400">
                <a:solidFill>
                  <a:schemeClr val="dk1"/>
                </a:solidFill>
                <a:latin typeface="Calibri"/>
                <a:ea typeface="Calibri"/>
                <a:cs typeface="Calibri"/>
                <a:sym typeface="Calibri"/>
              </a:rPr>
              <a:t>fibrinolytic system </a:t>
            </a:r>
            <a:r>
              <a:rPr lang="en-CA" sz="2400">
                <a:solidFill>
                  <a:schemeClr val="dk1"/>
                </a:solidFill>
                <a:latin typeface="Calibri"/>
                <a:ea typeface="Calibri"/>
                <a:cs typeface="Calibri"/>
                <a:sym typeface="Calibri"/>
              </a:rPr>
              <a:t>dissolves small, inappropriate clots and clots at a site of damage once the damage is repaired. </a:t>
            </a:r>
            <a:endParaRPr/>
          </a:p>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a:p>
            <a:pPr indent="0" lvl="0" marL="0" marR="0" rtl="0" algn="l">
              <a:spcBef>
                <a:spcPts val="0"/>
              </a:spcBef>
              <a:spcAft>
                <a:spcPts val="0"/>
              </a:spcAft>
              <a:buNone/>
            </a:pPr>
            <a:r>
              <a:rPr b="1" lang="en-CA" sz="2400">
                <a:solidFill>
                  <a:schemeClr val="dk1"/>
                </a:solidFill>
                <a:latin typeface="Calibri"/>
                <a:ea typeface="Calibri"/>
                <a:cs typeface="Calibri"/>
                <a:sym typeface="Calibri"/>
              </a:rPr>
              <a:t>Plasmin</a:t>
            </a:r>
            <a:r>
              <a:rPr lang="en-CA" sz="2400">
                <a:solidFill>
                  <a:schemeClr val="dk1"/>
                </a:solidFill>
                <a:latin typeface="Calibri"/>
                <a:ea typeface="Calibri"/>
                <a:cs typeface="Calibri"/>
                <a:sym typeface="Calibri"/>
              </a:rPr>
              <a:t> (fibrinolysin) can </a:t>
            </a:r>
            <a:r>
              <a:rPr i="1" lang="en-CA" sz="2400">
                <a:solidFill>
                  <a:schemeClr val="dk1"/>
                </a:solidFill>
                <a:latin typeface="Calibri"/>
                <a:ea typeface="Calibri"/>
                <a:cs typeface="Calibri"/>
                <a:sym typeface="Calibri"/>
              </a:rPr>
              <a:t>dissolve a clot</a:t>
            </a:r>
            <a:r>
              <a:rPr lang="en-CA" sz="2400">
                <a:solidFill>
                  <a:schemeClr val="dk1"/>
                </a:solidFill>
                <a:latin typeface="Calibri"/>
                <a:ea typeface="Calibri"/>
                <a:cs typeface="Calibri"/>
                <a:sym typeface="Calibri"/>
              </a:rPr>
              <a:t> by digesting fibrin threads and inactivating substances such as fibrinogen, prothrombin, and factors V, VIII, and XII.</a:t>
            </a:r>
            <a:endParaRPr/>
          </a:p>
        </p:txBody>
      </p:sp>
    </p:spTree>
  </p:cSld>
  <p:clrMapOvr>
    <a:masterClrMapping/>
  </p:clrMapOvr>
</p:sld>
</file>

<file path=ppt/slides/slide1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9" name="Shape 859"/>
        <p:cNvGrpSpPr/>
        <p:nvPr/>
      </p:nvGrpSpPr>
      <p:grpSpPr>
        <a:xfrm>
          <a:off x="0" y="0"/>
          <a:ext cx="0" cy="0"/>
          <a:chOff x="0" y="0"/>
          <a:chExt cx="0" cy="0"/>
        </a:xfrm>
      </p:grpSpPr>
      <p:sp>
        <p:nvSpPr>
          <p:cNvPr id="860" name="Google Shape;860;p114"/>
          <p:cNvSpPr txBox="1"/>
          <p:nvPr>
            <p:ph type="title"/>
          </p:nvPr>
        </p:nvSpPr>
        <p:spPr>
          <a:xfrm>
            <a:off x="457200" y="274638"/>
            <a:ext cx="76200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4600"/>
              <a:buFont typeface="Cambria"/>
              <a:buNone/>
            </a:pPr>
            <a:r>
              <a:rPr lang="en-CA"/>
              <a:t>Homeostatic Control Mechanisms in Clotting</a:t>
            </a:r>
            <a:endParaRPr/>
          </a:p>
        </p:txBody>
      </p:sp>
      <p:sp>
        <p:nvSpPr>
          <p:cNvPr id="861" name="Google Shape;861;p114"/>
          <p:cNvSpPr txBox="1"/>
          <p:nvPr>
            <p:ph idx="1" type="body"/>
          </p:nvPr>
        </p:nvSpPr>
        <p:spPr>
          <a:xfrm>
            <a:off x="457200" y="1600200"/>
            <a:ext cx="7620000" cy="4800600"/>
          </a:xfrm>
          <a:prstGeom prst="rect">
            <a:avLst/>
          </a:prstGeom>
          <a:noFill/>
          <a:ln>
            <a:noFill/>
          </a:ln>
        </p:spPr>
        <p:txBody>
          <a:bodyPr anchorCtr="0" anchor="t" bIns="45700" lIns="91425" spcFirstLastPara="1" rIns="91425" wrap="square" tIns="45700">
            <a:normAutofit/>
          </a:bodyPr>
          <a:lstStyle/>
          <a:p>
            <a:pPr indent="-228600" lvl="0" marL="342900" rtl="0" algn="l">
              <a:spcBef>
                <a:spcPts val="0"/>
              </a:spcBef>
              <a:spcAft>
                <a:spcPts val="0"/>
              </a:spcAft>
              <a:buSzPts val="2200"/>
              <a:buChar char="●"/>
            </a:pPr>
            <a:r>
              <a:rPr lang="en-CA"/>
              <a:t>Clots are </a:t>
            </a:r>
            <a:r>
              <a:rPr i="1" lang="en-CA"/>
              <a:t>generally localized</a:t>
            </a:r>
            <a:r>
              <a:rPr lang="en-CA"/>
              <a:t> due to fibrin absorbing thrombin into the clot, clotting factors diffusing through blood, and the production of prostacyclin, a powerful inhibitor of platelet adhesion and release. </a:t>
            </a:r>
            <a:endParaRPr/>
          </a:p>
          <a:p>
            <a:pPr indent="0" lvl="0" marL="342900" rtl="0" algn="l">
              <a:spcBef>
                <a:spcPts val="0"/>
              </a:spcBef>
              <a:spcAft>
                <a:spcPts val="0"/>
              </a:spcAft>
              <a:buNone/>
            </a:pPr>
            <a:r>
              <a:t/>
            </a:r>
            <a:endParaRPr/>
          </a:p>
          <a:p>
            <a:pPr indent="-88900" lvl="0" marL="342900" rtl="0" algn="l">
              <a:spcBef>
                <a:spcPts val="440"/>
              </a:spcBef>
              <a:spcAft>
                <a:spcPts val="0"/>
              </a:spcAft>
              <a:buSzPts val="2200"/>
              <a:buNone/>
            </a:pPr>
            <a:r>
              <a:t/>
            </a:r>
            <a:endParaRPr/>
          </a:p>
          <a:p>
            <a:pPr indent="-228600" lvl="0" marL="342900" rtl="0" algn="l">
              <a:spcBef>
                <a:spcPts val="440"/>
              </a:spcBef>
              <a:spcAft>
                <a:spcPts val="0"/>
              </a:spcAft>
              <a:buSzPts val="2200"/>
              <a:buChar char="●"/>
            </a:pPr>
            <a:r>
              <a:rPr lang="en-CA"/>
              <a:t>Substances that </a:t>
            </a:r>
            <a:r>
              <a:rPr i="1" lang="en-CA"/>
              <a:t>inhibit coagulation, called anticoagulants</a:t>
            </a:r>
            <a:r>
              <a:rPr lang="en-CA"/>
              <a:t>, are also present in blood. An example is </a:t>
            </a:r>
            <a:r>
              <a:rPr i="1" lang="en-CA"/>
              <a:t>heparin</a:t>
            </a:r>
            <a:r>
              <a:rPr lang="en-CA"/>
              <a:t>. </a:t>
            </a:r>
            <a:endParaRPr/>
          </a:p>
          <a:p>
            <a:pPr indent="-228600" lvl="0" marL="342900" rtl="0" algn="l">
              <a:spcBef>
                <a:spcPts val="440"/>
              </a:spcBef>
              <a:spcAft>
                <a:spcPts val="0"/>
              </a:spcAft>
              <a:buSzPts val="2200"/>
              <a:buChar char="●"/>
            </a:pPr>
            <a:r>
              <a:rPr lang="en-CA"/>
              <a:t>Patients who are at increased risk of forming blood clots may receive an anticoagulant drug such as heparin or warfarin</a:t>
            </a:r>
            <a:endParaRPr/>
          </a:p>
          <a:p>
            <a:pPr indent="-88900" lvl="0" marL="342900" rtl="0" algn="l">
              <a:spcBef>
                <a:spcPts val="440"/>
              </a:spcBef>
              <a:spcAft>
                <a:spcPts val="1200"/>
              </a:spcAft>
              <a:buSzPts val="2200"/>
              <a:buNone/>
            </a:pPr>
            <a:r>
              <a:t/>
            </a:r>
            <a:endParaRPr/>
          </a:p>
        </p:txBody>
      </p:sp>
      <p:pic>
        <p:nvPicPr>
          <p:cNvPr descr="C:\Users\student31\AppData\Local\Microsoft\Windows\INetCache\IE\W2W6AVNU\2HNT_Gamma-Thrombin[1].png" id="862" name="Google Shape;862;p114"/>
          <p:cNvPicPr preferRelativeResize="0"/>
          <p:nvPr/>
        </p:nvPicPr>
        <p:blipFill rotWithShape="1">
          <a:blip r:embed="rId3">
            <a:alphaModFix/>
          </a:blip>
          <a:srcRect b="0" l="0" r="0" t="0"/>
          <a:stretch/>
        </p:blipFill>
        <p:spPr>
          <a:xfrm>
            <a:off x="6372200" y="4581128"/>
            <a:ext cx="2026192" cy="2060848"/>
          </a:xfrm>
          <a:prstGeom prst="rect">
            <a:avLst/>
          </a:prstGeom>
          <a:noFill/>
          <a:ln>
            <a:noFill/>
          </a:ln>
        </p:spPr>
      </p:pic>
    </p:spTree>
  </p:cSld>
  <p:clrMapOvr>
    <a:masterClrMapping/>
  </p:clrMapOvr>
</p:sld>
</file>

<file path=ppt/slides/slide1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6" name="Shape 866"/>
        <p:cNvGrpSpPr/>
        <p:nvPr/>
      </p:nvGrpSpPr>
      <p:grpSpPr>
        <a:xfrm>
          <a:off x="0" y="0"/>
          <a:ext cx="0" cy="0"/>
          <a:chOff x="0" y="0"/>
          <a:chExt cx="0" cy="0"/>
        </a:xfrm>
      </p:grpSpPr>
      <p:sp>
        <p:nvSpPr>
          <p:cNvPr id="867" name="Google Shape;867;p115"/>
          <p:cNvSpPr txBox="1"/>
          <p:nvPr>
            <p:ph type="title"/>
          </p:nvPr>
        </p:nvSpPr>
        <p:spPr>
          <a:xfrm>
            <a:off x="457200" y="274638"/>
            <a:ext cx="76200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4600"/>
              <a:buFont typeface="Cambria"/>
              <a:buNone/>
            </a:pPr>
            <a:r>
              <a:rPr lang="en-CA"/>
              <a:t>Continued</a:t>
            </a:r>
            <a:endParaRPr/>
          </a:p>
        </p:txBody>
      </p:sp>
      <p:sp>
        <p:nvSpPr>
          <p:cNvPr id="868" name="Google Shape;868;p115"/>
          <p:cNvSpPr txBox="1"/>
          <p:nvPr>
            <p:ph idx="1" type="body"/>
          </p:nvPr>
        </p:nvSpPr>
        <p:spPr>
          <a:xfrm>
            <a:off x="457200" y="1600200"/>
            <a:ext cx="7620000" cy="4800600"/>
          </a:xfrm>
          <a:prstGeom prst="rect">
            <a:avLst/>
          </a:prstGeom>
          <a:noFill/>
          <a:ln>
            <a:noFill/>
          </a:ln>
        </p:spPr>
        <p:txBody>
          <a:bodyPr anchorCtr="0" anchor="t" bIns="45700" lIns="91425" spcFirstLastPara="1" rIns="91425" wrap="square" tIns="45700">
            <a:normAutofit lnSpcReduction="10000"/>
          </a:bodyPr>
          <a:lstStyle/>
          <a:p>
            <a:pPr indent="-228600" lvl="0" marL="342900" rtl="0" algn="l">
              <a:spcBef>
                <a:spcPts val="0"/>
              </a:spcBef>
              <a:spcAft>
                <a:spcPts val="0"/>
              </a:spcAft>
              <a:buSzPts val="2200"/>
              <a:buChar char="●"/>
            </a:pPr>
            <a:r>
              <a:rPr lang="en-CA"/>
              <a:t>Despite the </a:t>
            </a:r>
            <a:r>
              <a:rPr i="1" lang="en-CA"/>
              <a:t>anticoagulating</a:t>
            </a:r>
            <a:r>
              <a:rPr lang="en-CA"/>
              <a:t> and </a:t>
            </a:r>
            <a:r>
              <a:rPr i="1" lang="en-CA"/>
              <a:t>fibrinolytic</a:t>
            </a:r>
            <a:r>
              <a:rPr lang="en-CA"/>
              <a:t> mechanisms, blood clots sometimes form within the cardiovascular system. Clotting in an unbroken blood vessel is called </a:t>
            </a:r>
            <a:r>
              <a:rPr lang="en-CA">
                <a:solidFill>
                  <a:srgbClr val="C00000"/>
                </a:solidFill>
              </a:rPr>
              <a:t>thrombosis</a:t>
            </a:r>
            <a:r>
              <a:rPr lang="en-CA"/>
              <a:t>. </a:t>
            </a:r>
            <a:endParaRPr/>
          </a:p>
          <a:p>
            <a:pPr indent="-228600" lvl="0" marL="342900" rtl="0" algn="l">
              <a:spcBef>
                <a:spcPts val="0"/>
              </a:spcBef>
              <a:spcAft>
                <a:spcPts val="0"/>
              </a:spcAft>
              <a:buSzPts val="2200"/>
              <a:buChar char="●"/>
            </a:pPr>
            <a:r>
              <a:rPr lang="en-CA"/>
              <a:t>A thrombus (clot), bubble of air, fat from broken bones, or piece of debris transported by the bloodstream that moves from its site of origin is called an</a:t>
            </a:r>
            <a:r>
              <a:rPr lang="en-CA">
                <a:solidFill>
                  <a:srgbClr val="C00000"/>
                </a:solidFill>
              </a:rPr>
              <a:t> embolus</a:t>
            </a:r>
            <a:r>
              <a:rPr lang="en-CA"/>
              <a:t>. </a:t>
            </a:r>
            <a:endParaRPr/>
          </a:p>
          <a:p>
            <a:pPr indent="-203200" lvl="0" marL="342900" rtl="0" algn="l">
              <a:spcBef>
                <a:spcPts val="0"/>
              </a:spcBef>
              <a:spcAft>
                <a:spcPts val="0"/>
              </a:spcAft>
              <a:buSzPts val="1800"/>
              <a:buChar char="●"/>
            </a:pPr>
            <a:r>
              <a:rPr lang="en-CA"/>
              <a:t>If the embolus blocks the blood supply to on organ or area of tissue, it is called an </a:t>
            </a:r>
            <a:r>
              <a:rPr lang="en-CA">
                <a:solidFill>
                  <a:srgbClr val="FF0000"/>
                </a:solidFill>
              </a:rPr>
              <a:t>embolism. </a:t>
            </a:r>
            <a:r>
              <a:rPr lang="en-CA"/>
              <a:t>E</a:t>
            </a:r>
            <a:r>
              <a:rPr lang="en-CA"/>
              <a:t>g a pulmonary embolism is a blockage in the circulation of the lungs.</a:t>
            </a:r>
            <a:endParaRPr/>
          </a:p>
          <a:p>
            <a:pPr indent="-203200" lvl="0" marL="342900" rtl="0" algn="l">
              <a:spcBef>
                <a:spcPts val="0"/>
              </a:spcBef>
              <a:spcAft>
                <a:spcPts val="0"/>
              </a:spcAft>
              <a:buSzPts val="1800"/>
              <a:buChar char="●"/>
            </a:pPr>
            <a:r>
              <a:t/>
            </a:r>
            <a:endParaRPr/>
          </a:p>
          <a:p>
            <a:pPr indent="-203200" lvl="0" marL="342900" rtl="0" algn="l">
              <a:spcBef>
                <a:spcPts val="0"/>
              </a:spcBef>
              <a:spcAft>
                <a:spcPts val="0"/>
              </a:spcAft>
              <a:buSzPts val="1800"/>
              <a:buChar char="●"/>
            </a:pPr>
            <a:r>
              <a:rPr lang="en-CA"/>
              <a:t>At low doses aspirin inhibits vasoconstriction and platelet aggregation thereby reducing the chance of thrombus formation.  Thrombolytic agents are injected into the body to dissolve clots that have already formed. </a:t>
            </a:r>
            <a:r>
              <a:rPr lang="en-CA" u="sng">
                <a:solidFill>
                  <a:schemeClr val="hlink"/>
                </a:solidFill>
                <a:hlinkClick r:id="rId3"/>
              </a:rPr>
              <a:t>https://youtu.be/gExUCrpAKyQ</a:t>
            </a:r>
            <a:endParaRPr/>
          </a:p>
          <a:p>
            <a:pPr indent="0" lvl="0" marL="342900" rtl="0" algn="l">
              <a:spcBef>
                <a:spcPts val="440"/>
              </a:spcBef>
              <a:spcAft>
                <a:spcPts val="0"/>
              </a:spcAft>
              <a:buNone/>
            </a:pPr>
            <a:r>
              <a:t/>
            </a:r>
            <a:endParaRPr/>
          </a:p>
        </p:txBody>
      </p:sp>
      <p:pic>
        <p:nvPicPr>
          <p:cNvPr id="869" name="Google Shape;869;p115"/>
          <p:cNvPicPr preferRelativeResize="0"/>
          <p:nvPr/>
        </p:nvPicPr>
        <p:blipFill rotWithShape="1">
          <a:blip r:embed="rId4">
            <a:alphaModFix/>
          </a:blip>
          <a:srcRect b="0" l="0" r="0" t="0"/>
          <a:stretch/>
        </p:blipFill>
        <p:spPr>
          <a:xfrm>
            <a:off x="6087456" y="274641"/>
            <a:ext cx="1274763" cy="1292225"/>
          </a:xfrm>
          <a:prstGeom prst="rect">
            <a:avLst/>
          </a:prstGeom>
          <a:noFill/>
          <a:ln>
            <a:noFill/>
          </a:ln>
        </p:spPr>
      </p:pic>
    </p:spTree>
  </p:cSld>
  <p:clrMapOvr>
    <a:masterClrMapping/>
  </p:clrMapOvr>
</p:sld>
</file>

<file path=ppt/slides/slide1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3" name="Shape 873"/>
        <p:cNvGrpSpPr/>
        <p:nvPr/>
      </p:nvGrpSpPr>
      <p:grpSpPr>
        <a:xfrm>
          <a:off x="0" y="0"/>
          <a:ext cx="0" cy="0"/>
          <a:chOff x="0" y="0"/>
          <a:chExt cx="0" cy="0"/>
        </a:xfrm>
      </p:grpSpPr>
      <p:sp>
        <p:nvSpPr>
          <p:cNvPr id="874" name="Google Shape;874;p116"/>
          <p:cNvSpPr txBox="1"/>
          <p:nvPr>
            <p:ph type="title"/>
          </p:nvPr>
        </p:nvSpPr>
        <p:spPr>
          <a:xfrm>
            <a:off x="722313" y="5486400"/>
            <a:ext cx="7659687" cy="11684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2"/>
              </a:buClr>
              <a:buSzPts val="3600"/>
              <a:buFont typeface="Cambria"/>
              <a:buNone/>
            </a:pPr>
            <a:r>
              <a:rPr lang="en-CA"/>
              <a:t>BLOOD GROUPS AND TYPES</a:t>
            </a:r>
            <a:endParaRPr/>
          </a:p>
        </p:txBody>
      </p:sp>
      <p:pic>
        <p:nvPicPr>
          <p:cNvPr descr="C:\Users\student31\AppData\Local\Microsoft\Windows\INetCache\IE\PQ83KMHV\11-8_bloodtypes[1].png" id="875" name="Google Shape;875;p116"/>
          <p:cNvPicPr preferRelativeResize="0"/>
          <p:nvPr/>
        </p:nvPicPr>
        <p:blipFill rotWithShape="1">
          <a:blip r:embed="rId3">
            <a:alphaModFix/>
          </a:blip>
          <a:srcRect b="0" l="0" r="0" t="0"/>
          <a:stretch/>
        </p:blipFill>
        <p:spPr>
          <a:xfrm>
            <a:off x="899592" y="332656"/>
            <a:ext cx="6912767" cy="5201686"/>
          </a:xfrm>
          <a:prstGeom prst="rect">
            <a:avLst/>
          </a:prstGeom>
          <a:noFill/>
          <a:ln>
            <a:noFill/>
          </a:ln>
        </p:spPr>
      </p:pic>
    </p:spTree>
  </p:cSld>
  <p:clrMapOvr>
    <a:masterClrMapping/>
  </p:clrMapOvr>
</p:sld>
</file>

<file path=ppt/slides/slide1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9" name="Shape 879"/>
        <p:cNvGrpSpPr/>
        <p:nvPr/>
      </p:nvGrpSpPr>
      <p:grpSpPr>
        <a:xfrm>
          <a:off x="0" y="0"/>
          <a:ext cx="0" cy="0"/>
          <a:chOff x="0" y="0"/>
          <a:chExt cx="0" cy="0"/>
        </a:xfrm>
      </p:grpSpPr>
      <p:sp>
        <p:nvSpPr>
          <p:cNvPr id="880" name="Google Shape;880;p117"/>
          <p:cNvSpPr txBox="1"/>
          <p:nvPr>
            <p:ph type="title"/>
          </p:nvPr>
        </p:nvSpPr>
        <p:spPr>
          <a:xfrm>
            <a:off x="457200" y="274638"/>
            <a:ext cx="76200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4600"/>
              <a:buFont typeface="Cambria"/>
              <a:buNone/>
            </a:pPr>
            <a:r>
              <a:rPr lang="en-CA"/>
              <a:t>Blood Groups and Types</a:t>
            </a:r>
            <a:endParaRPr/>
          </a:p>
        </p:txBody>
      </p:sp>
      <p:sp>
        <p:nvSpPr>
          <p:cNvPr id="881" name="Google Shape;881;p117"/>
          <p:cNvSpPr txBox="1"/>
          <p:nvPr>
            <p:ph idx="1" type="body"/>
          </p:nvPr>
        </p:nvSpPr>
        <p:spPr>
          <a:xfrm>
            <a:off x="457200" y="1611922"/>
            <a:ext cx="7620000" cy="4788877"/>
          </a:xfrm>
          <a:prstGeom prst="rect">
            <a:avLst/>
          </a:prstGeom>
          <a:noFill/>
          <a:ln>
            <a:noFill/>
          </a:ln>
        </p:spPr>
        <p:txBody>
          <a:bodyPr anchorCtr="0" anchor="t" bIns="45700" lIns="91425" spcFirstLastPara="1" rIns="91425" wrap="square" tIns="45700">
            <a:normAutofit lnSpcReduction="20000"/>
          </a:bodyPr>
          <a:lstStyle/>
          <a:p>
            <a:pPr indent="-99377" lvl="0" marL="342900" rtl="0" algn="l">
              <a:spcBef>
                <a:spcPts val="0"/>
              </a:spcBef>
              <a:spcAft>
                <a:spcPts val="0"/>
              </a:spcAft>
              <a:buSzPts val="2200"/>
              <a:buNone/>
            </a:pPr>
            <a:r>
              <a:t/>
            </a:r>
            <a:endParaRPr/>
          </a:p>
          <a:p>
            <a:pPr indent="-239077" lvl="0" marL="342900" rtl="0" algn="l">
              <a:spcBef>
                <a:spcPts val="407"/>
              </a:spcBef>
              <a:spcAft>
                <a:spcPts val="0"/>
              </a:spcAft>
              <a:buSzPts val="2200"/>
              <a:buChar char="●"/>
            </a:pPr>
            <a:r>
              <a:rPr lang="en-CA" u="sng">
                <a:solidFill>
                  <a:schemeClr val="hlink"/>
                </a:solidFill>
                <a:hlinkClick r:id="rId3"/>
              </a:rPr>
              <a:t>https://youtu.be/ttjn1jVACk8</a:t>
            </a:r>
            <a:endParaRPr/>
          </a:p>
          <a:p>
            <a:pPr indent="-239077" lvl="0" marL="342900" rtl="0" algn="l">
              <a:spcBef>
                <a:spcPts val="407"/>
              </a:spcBef>
              <a:spcAft>
                <a:spcPts val="0"/>
              </a:spcAft>
              <a:buSzPts val="2200"/>
              <a:buChar char="●"/>
            </a:pPr>
            <a:r>
              <a:rPr lang="en-CA"/>
              <a:t>The </a:t>
            </a:r>
            <a:r>
              <a:rPr i="1" lang="en-CA"/>
              <a:t>surfaces of red blood cells</a:t>
            </a:r>
            <a:r>
              <a:rPr lang="en-CA"/>
              <a:t> contain genetically determined blood group </a:t>
            </a:r>
            <a:r>
              <a:rPr i="1" lang="en-CA"/>
              <a:t>antigens</a:t>
            </a:r>
            <a:r>
              <a:rPr lang="en-CA"/>
              <a:t>, called agglutinogens. </a:t>
            </a:r>
            <a:endParaRPr/>
          </a:p>
          <a:p>
            <a:pPr indent="-239077" lvl="0" marL="342900" rtl="0" algn="l">
              <a:spcBef>
                <a:spcPts val="407"/>
              </a:spcBef>
              <a:spcAft>
                <a:spcPts val="0"/>
              </a:spcAft>
              <a:buSzPts val="2200"/>
              <a:buChar char="●"/>
            </a:pPr>
            <a:r>
              <a:rPr lang="en-CA"/>
              <a:t>Blood is categorized into different blood groups based on the presence or absence of various </a:t>
            </a:r>
            <a:r>
              <a:rPr lang="en-CA"/>
              <a:t>antigens</a:t>
            </a:r>
            <a:r>
              <a:rPr lang="en-CA"/>
              <a:t>. </a:t>
            </a:r>
            <a:endParaRPr/>
          </a:p>
          <a:p>
            <a:pPr indent="-239077" lvl="0" marL="342900" rtl="0" algn="l">
              <a:spcBef>
                <a:spcPts val="407"/>
              </a:spcBef>
              <a:spcAft>
                <a:spcPts val="0"/>
              </a:spcAft>
              <a:buSzPts val="2200"/>
              <a:buChar char="●"/>
            </a:pPr>
            <a:r>
              <a:rPr lang="en-CA"/>
              <a:t>Within a blood group there may be two or more different blood types. Major blood groups are the </a:t>
            </a:r>
            <a:r>
              <a:rPr b="1" lang="en-CA"/>
              <a:t>ABO and Rh groups</a:t>
            </a:r>
            <a:r>
              <a:rPr lang="en-CA"/>
              <a:t>. Other blood groups include the Lewis, Kell, Kidd, and Duffy systems.</a:t>
            </a:r>
            <a:endParaRPr/>
          </a:p>
          <a:p>
            <a:pPr indent="-99377" lvl="0" marL="342900" rtl="0" algn="l">
              <a:spcBef>
                <a:spcPts val="407"/>
              </a:spcBef>
              <a:spcAft>
                <a:spcPts val="0"/>
              </a:spcAft>
              <a:buSzPts val="2200"/>
              <a:buNone/>
            </a:pPr>
            <a:r>
              <a:t/>
            </a:r>
            <a:endParaRPr/>
          </a:p>
          <a:p>
            <a:pPr indent="-239077" lvl="0" marL="342900" rtl="0" algn="l">
              <a:spcBef>
                <a:spcPts val="407"/>
              </a:spcBef>
              <a:spcAft>
                <a:spcPts val="0"/>
              </a:spcAft>
              <a:buSzPts val="2200"/>
              <a:buChar char="●"/>
            </a:pPr>
            <a:r>
              <a:rPr b="1" lang="en-CA"/>
              <a:t>ABO Group</a:t>
            </a:r>
            <a:endParaRPr b="1"/>
          </a:p>
          <a:p>
            <a:pPr indent="-238125" lvl="1" marL="640080" rtl="0" algn="l">
              <a:spcBef>
                <a:spcPts val="370"/>
              </a:spcBef>
              <a:spcAft>
                <a:spcPts val="0"/>
              </a:spcAft>
              <a:buSzPts val="2000"/>
              <a:buChar char="○"/>
            </a:pPr>
            <a:r>
              <a:rPr lang="en-CA"/>
              <a:t>In the ABO system, agglutinogens (antigens) A and B determine blood types. </a:t>
            </a:r>
            <a:endParaRPr/>
          </a:p>
          <a:p>
            <a:pPr indent="-238125" lvl="1" marL="640080" rtl="0" algn="l">
              <a:spcBef>
                <a:spcPts val="370"/>
              </a:spcBef>
              <a:spcAft>
                <a:spcPts val="0"/>
              </a:spcAft>
              <a:buSzPts val="2000"/>
              <a:buChar char="○"/>
            </a:pPr>
            <a:r>
              <a:rPr lang="en-CA"/>
              <a:t>Plasma contains agglutinins (antibodies), designated as A and B, that react with agglutinogens that are foreign to the individual.</a:t>
            </a:r>
            <a:endParaRPr/>
          </a:p>
          <a:p>
            <a:pPr indent="-99377" lvl="0" marL="342900" rtl="0" algn="l">
              <a:spcBef>
                <a:spcPts val="407"/>
              </a:spcBef>
              <a:spcAft>
                <a:spcPts val="1200"/>
              </a:spcAft>
              <a:buSzPts val="2200"/>
              <a:buNone/>
            </a:pPr>
            <a:r>
              <a:t/>
            </a:r>
            <a:endParaRPr/>
          </a:p>
        </p:txBody>
      </p:sp>
    </p:spTree>
  </p:cSld>
  <p:clrMapOvr>
    <a:masterClrMapping/>
  </p:clrMapOvr>
</p:sld>
</file>

<file path=ppt/slides/slide1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5" name="Shape 885"/>
        <p:cNvGrpSpPr/>
        <p:nvPr/>
      </p:nvGrpSpPr>
      <p:grpSpPr>
        <a:xfrm>
          <a:off x="0" y="0"/>
          <a:ext cx="0" cy="0"/>
          <a:chOff x="0" y="0"/>
          <a:chExt cx="0" cy="0"/>
        </a:xfrm>
      </p:grpSpPr>
      <p:pic>
        <p:nvPicPr>
          <p:cNvPr id="886" name="Google Shape;886;p118"/>
          <p:cNvPicPr preferRelativeResize="0"/>
          <p:nvPr/>
        </p:nvPicPr>
        <p:blipFill rotWithShape="1">
          <a:blip r:embed="rId3">
            <a:alphaModFix/>
          </a:blip>
          <a:srcRect b="0" l="0" r="0" t="0"/>
          <a:stretch/>
        </p:blipFill>
        <p:spPr>
          <a:xfrm>
            <a:off x="365512" y="548680"/>
            <a:ext cx="7806887" cy="3312368"/>
          </a:xfrm>
          <a:prstGeom prst="rect">
            <a:avLst/>
          </a:prstGeom>
          <a:noFill/>
          <a:ln>
            <a:noFill/>
          </a:ln>
        </p:spPr>
      </p:pic>
      <p:sp>
        <p:nvSpPr>
          <p:cNvPr id="887" name="Google Shape;887;p118"/>
          <p:cNvSpPr/>
          <p:nvPr/>
        </p:nvSpPr>
        <p:spPr>
          <a:xfrm>
            <a:off x="460486" y="3861048"/>
            <a:ext cx="7806900" cy="2677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CA" sz="2400">
                <a:solidFill>
                  <a:schemeClr val="dk1"/>
                </a:solidFill>
                <a:latin typeface="Calibri"/>
                <a:ea typeface="Calibri"/>
                <a:cs typeface="Calibri"/>
                <a:sym typeface="Calibri"/>
              </a:rPr>
              <a:t>Type AB individuals are “universal recipients”</a:t>
            </a:r>
            <a:r>
              <a:rPr lang="en-CA" sz="2400">
                <a:solidFill>
                  <a:schemeClr val="dk1"/>
                </a:solidFill>
                <a:latin typeface="Calibri"/>
                <a:ea typeface="Calibri"/>
                <a:cs typeface="Calibri"/>
                <a:sym typeface="Calibri"/>
              </a:rPr>
              <a:t> because they has neither anti-A nor anti-B antibodies in their serum that would destroy transfused RBCs.</a:t>
            </a:r>
            <a:endParaRPr/>
          </a:p>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a:p>
            <a:pPr indent="0" lvl="0" marL="0" marR="0" rtl="0" algn="l">
              <a:spcBef>
                <a:spcPts val="0"/>
              </a:spcBef>
              <a:spcAft>
                <a:spcPts val="0"/>
              </a:spcAft>
              <a:buNone/>
            </a:pPr>
            <a:r>
              <a:rPr b="1" lang="en-CA" sz="2400">
                <a:solidFill>
                  <a:schemeClr val="dk1"/>
                </a:solidFill>
                <a:latin typeface="Calibri"/>
                <a:ea typeface="Calibri"/>
                <a:cs typeface="Calibri"/>
                <a:sym typeface="Calibri"/>
              </a:rPr>
              <a:t>Type O individuals are “universal donors”</a:t>
            </a:r>
            <a:r>
              <a:rPr lang="en-CA" sz="2400">
                <a:solidFill>
                  <a:schemeClr val="dk1"/>
                </a:solidFill>
                <a:latin typeface="Calibri"/>
                <a:ea typeface="Calibri"/>
                <a:cs typeface="Calibri"/>
                <a:sym typeface="Calibri"/>
              </a:rPr>
              <a:t> because their RBCs have no antigens on the cell surface that can potentially react with the recipients serum.</a:t>
            </a:r>
            <a:endParaRPr/>
          </a:p>
        </p:txBody>
      </p:sp>
    </p:spTree>
  </p:cSld>
  <p:clrMapOvr>
    <a:masterClrMapping/>
  </p:clrMapOvr>
</p:sld>
</file>

<file path=ppt/slides/slide1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1" name="Shape 891"/>
        <p:cNvGrpSpPr/>
        <p:nvPr/>
      </p:nvGrpSpPr>
      <p:grpSpPr>
        <a:xfrm>
          <a:off x="0" y="0"/>
          <a:ext cx="0" cy="0"/>
          <a:chOff x="0" y="0"/>
          <a:chExt cx="0" cy="0"/>
        </a:xfrm>
      </p:grpSpPr>
      <p:sp>
        <p:nvSpPr>
          <p:cNvPr id="892" name="Google Shape;892;p119"/>
          <p:cNvSpPr txBox="1"/>
          <p:nvPr>
            <p:ph type="title"/>
          </p:nvPr>
        </p:nvSpPr>
        <p:spPr>
          <a:xfrm>
            <a:off x="457200" y="274638"/>
            <a:ext cx="76200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4600"/>
              <a:buFont typeface="Cambria"/>
              <a:buNone/>
            </a:pPr>
            <a:r>
              <a:rPr lang="en-CA"/>
              <a:t>RH Blood Group</a:t>
            </a:r>
            <a:endParaRPr/>
          </a:p>
        </p:txBody>
      </p:sp>
      <p:sp>
        <p:nvSpPr>
          <p:cNvPr id="893" name="Google Shape;893;p119"/>
          <p:cNvSpPr txBox="1"/>
          <p:nvPr>
            <p:ph idx="1" type="body"/>
          </p:nvPr>
        </p:nvSpPr>
        <p:spPr>
          <a:xfrm>
            <a:off x="457200" y="1600200"/>
            <a:ext cx="7620000" cy="4800600"/>
          </a:xfrm>
          <a:prstGeom prst="rect">
            <a:avLst/>
          </a:prstGeom>
          <a:noFill/>
          <a:ln>
            <a:noFill/>
          </a:ln>
        </p:spPr>
        <p:txBody>
          <a:bodyPr anchorCtr="0" anchor="t" bIns="45700" lIns="91425" spcFirstLastPara="1" rIns="91425" wrap="square" tIns="45700">
            <a:normAutofit/>
          </a:bodyPr>
          <a:lstStyle/>
          <a:p>
            <a:pPr indent="-228600" lvl="0" marL="342900" rtl="0" algn="l">
              <a:spcBef>
                <a:spcPts val="0"/>
              </a:spcBef>
              <a:spcAft>
                <a:spcPts val="0"/>
              </a:spcAft>
              <a:buSzPts val="2200"/>
              <a:buChar char="●"/>
            </a:pPr>
            <a:r>
              <a:rPr lang="en-CA"/>
              <a:t>In the Rh system, individuals whose </a:t>
            </a:r>
            <a:r>
              <a:rPr i="1" lang="en-CA"/>
              <a:t>erythrocytes have Rh proteins are classified as Rh+.</a:t>
            </a:r>
            <a:r>
              <a:rPr lang="en-CA"/>
              <a:t> Those who lack the protein are Rh-.</a:t>
            </a:r>
            <a:endParaRPr/>
          </a:p>
          <a:p>
            <a:pPr indent="-228600" lvl="0" marL="342900" rtl="0" algn="l">
              <a:spcBef>
                <a:spcPts val="440"/>
              </a:spcBef>
              <a:spcAft>
                <a:spcPts val="0"/>
              </a:spcAft>
              <a:buSzPts val="2200"/>
              <a:buChar char="●"/>
            </a:pPr>
            <a:r>
              <a:rPr i="1" lang="en-CA"/>
              <a:t>Normally, blood plasma does not contain anti-Rh antibodies</a:t>
            </a:r>
            <a:r>
              <a:rPr lang="en-CA"/>
              <a:t>; individuals whose RBCs have the Rh antigen are said to be Rh+ while those who lack the Rh antigen are Rh-</a:t>
            </a:r>
            <a:endParaRPr/>
          </a:p>
          <a:p>
            <a:pPr indent="-88900" lvl="0" marL="342900" rtl="0" algn="l">
              <a:spcBef>
                <a:spcPts val="440"/>
              </a:spcBef>
              <a:spcAft>
                <a:spcPts val="1200"/>
              </a:spcAft>
              <a:buSzPts val="2200"/>
              <a:buNone/>
            </a:pPr>
            <a:r>
              <a:t/>
            </a:r>
            <a:endParaRPr/>
          </a:p>
        </p:txBody>
      </p:sp>
      <p:pic>
        <p:nvPicPr>
          <p:cNvPr descr="C:\Users\student31\AppData\Local\Microsoft\Windows\INetCache\IE\W2W6AVNU\file_image[1].jpg" id="894" name="Google Shape;894;p119"/>
          <p:cNvPicPr preferRelativeResize="0"/>
          <p:nvPr/>
        </p:nvPicPr>
        <p:blipFill rotWithShape="1">
          <a:blip r:embed="rId3">
            <a:alphaModFix/>
          </a:blip>
          <a:srcRect b="0" l="0" r="0" t="0"/>
          <a:stretch/>
        </p:blipFill>
        <p:spPr>
          <a:xfrm>
            <a:off x="5806998" y="4077074"/>
            <a:ext cx="1766900" cy="2147675"/>
          </a:xfrm>
          <a:prstGeom prst="rect">
            <a:avLst/>
          </a:prstGeom>
          <a:noFill/>
          <a:ln>
            <a:noFill/>
          </a:ln>
        </p:spPr>
      </p:pic>
    </p:spTree>
  </p:cSld>
  <p:clrMapOvr>
    <a:masterClrMapping/>
  </p:clrMapOvr>
</p:sld>
</file>

<file path=ppt/slides/slide1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8" name="Shape 898"/>
        <p:cNvGrpSpPr/>
        <p:nvPr/>
      </p:nvGrpSpPr>
      <p:grpSpPr>
        <a:xfrm>
          <a:off x="0" y="0"/>
          <a:ext cx="0" cy="0"/>
          <a:chOff x="0" y="0"/>
          <a:chExt cx="0" cy="0"/>
        </a:xfrm>
      </p:grpSpPr>
      <p:sp>
        <p:nvSpPr>
          <p:cNvPr id="899" name="Google Shape;899;p120"/>
          <p:cNvSpPr txBox="1"/>
          <p:nvPr>
            <p:ph type="title"/>
          </p:nvPr>
        </p:nvSpPr>
        <p:spPr>
          <a:xfrm>
            <a:off x="457200" y="274638"/>
            <a:ext cx="76200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4600"/>
              <a:buFont typeface="Cambria"/>
              <a:buNone/>
            </a:pPr>
            <a:r>
              <a:rPr lang="en-CA"/>
              <a:t>Rh Continued</a:t>
            </a:r>
            <a:endParaRPr/>
          </a:p>
        </p:txBody>
      </p:sp>
      <p:sp>
        <p:nvSpPr>
          <p:cNvPr id="900" name="Google Shape;900;p120"/>
          <p:cNvSpPr txBox="1"/>
          <p:nvPr>
            <p:ph idx="1" type="body"/>
          </p:nvPr>
        </p:nvSpPr>
        <p:spPr>
          <a:xfrm>
            <a:off x="457200" y="1600200"/>
            <a:ext cx="7620000" cy="4800600"/>
          </a:xfrm>
          <a:prstGeom prst="rect">
            <a:avLst/>
          </a:prstGeom>
          <a:noFill/>
          <a:ln>
            <a:noFill/>
          </a:ln>
        </p:spPr>
        <p:txBody>
          <a:bodyPr anchorCtr="0" anchor="t" bIns="45700" lIns="91425" spcFirstLastPara="1" rIns="91425" wrap="square" tIns="45700">
            <a:normAutofit lnSpcReduction="10000"/>
          </a:bodyPr>
          <a:lstStyle/>
          <a:p>
            <a:pPr indent="-228600" lvl="0" marL="342900" rtl="0" algn="l">
              <a:spcBef>
                <a:spcPts val="0"/>
              </a:spcBef>
              <a:spcAft>
                <a:spcPts val="0"/>
              </a:spcAft>
              <a:buSzPts val="2200"/>
              <a:buChar char="●"/>
            </a:pPr>
            <a:r>
              <a:rPr lang="en-CA"/>
              <a:t>Rh incompatibility can cause problems with any blood transfusion, so it is screened just as carefully as the ABO group.</a:t>
            </a:r>
            <a:endParaRPr/>
          </a:p>
          <a:p>
            <a:pPr indent="-228600" lvl="0" marL="342900" rtl="0" algn="l">
              <a:spcBef>
                <a:spcPts val="440"/>
              </a:spcBef>
              <a:spcAft>
                <a:spcPts val="0"/>
              </a:spcAft>
              <a:buSzPts val="2200"/>
              <a:buChar char="●"/>
            </a:pPr>
            <a:r>
              <a:rPr lang="en-CA"/>
              <a:t>biggest problem with Rh incompatibility, however, involves mother and child in pregnancy.</a:t>
            </a:r>
            <a:endParaRPr/>
          </a:p>
          <a:p>
            <a:pPr indent="-228600" lvl="0" marL="342900" rtl="0" algn="l">
              <a:spcBef>
                <a:spcPts val="440"/>
              </a:spcBef>
              <a:spcAft>
                <a:spcPts val="0"/>
              </a:spcAft>
              <a:buSzPts val="2200"/>
              <a:buChar char="●"/>
            </a:pPr>
            <a:r>
              <a:rPr b="1" lang="en-CA"/>
              <a:t>If blood from an Rh+ fetus sensitizes an Rh- mother during birth, anti-Rh antibodies will form in the blood of that woman. </a:t>
            </a:r>
            <a:endParaRPr b="1"/>
          </a:p>
          <a:p>
            <a:pPr indent="-228600" lvl="0" marL="342900" rtl="0" algn="l">
              <a:spcBef>
                <a:spcPts val="440"/>
              </a:spcBef>
              <a:spcAft>
                <a:spcPts val="0"/>
              </a:spcAft>
              <a:buSzPts val="2200"/>
              <a:buChar char="●"/>
            </a:pPr>
            <a:r>
              <a:rPr lang="en-CA"/>
              <a:t>During her next pregnancy those antibodies can cross the placenta to affect the next baby.</a:t>
            </a:r>
            <a:endParaRPr/>
          </a:p>
          <a:p>
            <a:pPr indent="-228600" lvl="0" marL="342900" rtl="0" algn="l">
              <a:spcBef>
                <a:spcPts val="440"/>
              </a:spcBef>
              <a:spcAft>
                <a:spcPts val="0"/>
              </a:spcAft>
              <a:buSzPts val="2200"/>
              <a:buChar char="●"/>
            </a:pPr>
            <a:r>
              <a:rPr lang="en-CA"/>
              <a:t>Hemolytic disease of the newborn (HDN) results when an Rh+ fetus develops in the womb of an Rh- woman, To prevent HDN, mothers who are Rh- are given an injection of RhoGAM - a commercially produced anti-Rh antibody – at 28 weeks pregnancy or within 72 hours of birth. </a:t>
            </a:r>
            <a:endParaRPr/>
          </a:p>
          <a:p>
            <a:pPr indent="-88900" lvl="0" marL="342900" rtl="0" algn="l">
              <a:spcBef>
                <a:spcPts val="440"/>
              </a:spcBef>
              <a:spcAft>
                <a:spcPts val="1200"/>
              </a:spcAft>
              <a:buSzPts val="2200"/>
              <a:buNone/>
            </a:pPr>
            <a:r>
              <a:t/>
            </a:r>
            <a:endParaRPr/>
          </a:p>
        </p:txBody>
      </p:sp>
    </p:spTree>
  </p:cSld>
  <p:clrMapOvr>
    <a:masterClrMapping/>
  </p:clrMapOvr>
</p:sld>
</file>

<file path=ppt/slides/slide1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4" name="Shape 904"/>
        <p:cNvGrpSpPr/>
        <p:nvPr/>
      </p:nvGrpSpPr>
      <p:grpSpPr>
        <a:xfrm>
          <a:off x="0" y="0"/>
          <a:ext cx="0" cy="0"/>
          <a:chOff x="0" y="0"/>
          <a:chExt cx="0" cy="0"/>
        </a:xfrm>
      </p:grpSpPr>
      <p:sp>
        <p:nvSpPr>
          <p:cNvPr id="905" name="Google Shape;905;p121"/>
          <p:cNvSpPr txBox="1"/>
          <p:nvPr>
            <p:ph type="title"/>
          </p:nvPr>
        </p:nvSpPr>
        <p:spPr>
          <a:xfrm>
            <a:off x="457200" y="274638"/>
            <a:ext cx="76200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4600"/>
              <a:buFont typeface="Cambria"/>
              <a:buNone/>
            </a:pPr>
            <a:r>
              <a:rPr lang="en-CA"/>
              <a:t>BLOOD TESTING</a:t>
            </a:r>
            <a:endParaRPr/>
          </a:p>
        </p:txBody>
      </p:sp>
      <p:sp>
        <p:nvSpPr>
          <p:cNvPr id="906" name="Google Shape;906;p121"/>
          <p:cNvSpPr txBox="1"/>
          <p:nvPr>
            <p:ph idx="1" type="body"/>
          </p:nvPr>
        </p:nvSpPr>
        <p:spPr>
          <a:xfrm>
            <a:off x="457200" y="1417650"/>
            <a:ext cx="7620000" cy="5092200"/>
          </a:xfrm>
          <a:prstGeom prst="rect">
            <a:avLst/>
          </a:prstGeom>
          <a:noFill/>
          <a:ln>
            <a:noFill/>
          </a:ln>
        </p:spPr>
        <p:txBody>
          <a:bodyPr anchorCtr="0" anchor="t" bIns="45700" lIns="91425" spcFirstLastPara="1" rIns="91425" wrap="square" tIns="45700">
            <a:normAutofit lnSpcReduction="20000"/>
          </a:bodyPr>
          <a:lstStyle/>
          <a:p>
            <a:pPr indent="-249555" lvl="0" marL="342900" rtl="0" algn="l">
              <a:spcBef>
                <a:spcPts val="0"/>
              </a:spcBef>
              <a:spcAft>
                <a:spcPts val="0"/>
              </a:spcAft>
              <a:buSzPts val="2200"/>
              <a:buChar char="●"/>
            </a:pPr>
            <a:r>
              <a:t/>
            </a:r>
            <a:endParaRPr/>
          </a:p>
          <a:p>
            <a:pPr indent="-249555" lvl="0" marL="342900" rtl="0" algn="l">
              <a:spcBef>
                <a:spcPts val="374"/>
              </a:spcBef>
              <a:spcAft>
                <a:spcPts val="0"/>
              </a:spcAft>
              <a:buSzPts val="2200"/>
              <a:buChar char="●"/>
            </a:pPr>
            <a:r>
              <a:rPr b="1" lang="en-CA"/>
              <a:t>Obtaining Blood Specimens</a:t>
            </a:r>
            <a:endParaRPr b="1"/>
          </a:p>
          <a:p>
            <a:pPr indent="-247650" lvl="1" marL="640080" rtl="0" algn="l">
              <a:spcBef>
                <a:spcPts val="340"/>
              </a:spcBef>
              <a:spcAft>
                <a:spcPts val="0"/>
              </a:spcAft>
              <a:buSzPts val="2000"/>
              <a:buChar char="○"/>
            </a:pPr>
            <a:r>
              <a:rPr lang="en-CA"/>
              <a:t>Skin puncture (capillary blood)</a:t>
            </a:r>
            <a:endParaRPr/>
          </a:p>
          <a:p>
            <a:pPr indent="-247650" lvl="1" marL="640080" rtl="0" algn="l">
              <a:spcBef>
                <a:spcPts val="340"/>
              </a:spcBef>
              <a:spcAft>
                <a:spcPts val="0"/>
              </a:spcAft>
              <a:buSzPts val="2000"/>
              <a:buChar char="○"/>
            </a:pPr>
            <a:r>
              <a:rPr lang="en-CA"/>
              <a:t>Venipuncture </a:t>
            </a:r>
            <a:endParaRPr/>
          </a:p>
          <a:p>
            <a:pPr indent="-247650" lvl="1" marL="640080" rtl="0" algn="l">
              <a:spcBef>
                <a:spcPts val="340"/>
              </a:spcBef>
              <a:spcAft>
                <a:spcPts val="0"/>
              </a:spcAft>
              <a:buSzPts val="2000"/>
              <a:buChar char="○"/>
            </a:pPr>
            <a:r>
              <a:rPr lang="en-CA"/>
              <a:t>Arterial puncture</a:t>
            </a:r>
            <a:endParaRPr/>
          </a:p>
          <a:p>
            <a:pPr indent="-247650" lvl="1" marL="640080" rtl="0" algn="l">
              <a:spcBef>
                <a:spcPts val="340"/>
              </a:spcBef>
              <a:spcAft>
                <a:spcPts val="0"/>
              </a:spcAft>
              <a:buSzPts val="2000"/>
              <a:buChar char="○"/>
            </a:pPr>
            <a:r>
              <a:rPr lang="en-CA"/>
              <a:t>Bone marrow aspiration</a:t>
            </a:r>
            <a:endParaRPr/>
          </a:p>
          <a:p>
            <a:pPr indent="-249555" lvl="0" marL="342900" rtl="0" algn="l">
              <a:spcBef>
                <a:spcPts val="374"/>
              </a:spcBef>
              <a:spcAft>
                <a:spcPts val="0"/>
              </a:spcAft>
              <a:buSzPts val="2200"/>
              <a:buChar char="●"/>
            </a:pPr>
            <a:r>
              <a:rPr b="1" lang="en-CA"/>
              <a:t>Diagnostic Tests </a:t>
            </a:r>
            <a:endParaRPr b="1"/>
          </a:p>
          <a:p>
            <a:pPr indent="-247650" lvl="1" marL="640080" rtl="0" algn="l">
              <a:spcBef>
                <a:spcPts val="340"/>
              </a:spcBef>
              <a:spcAft>
                <a:spcPts val="0"/>
              </a:spcAft>
              <a:buSzPts val="2000"/>
              <a:buChar char="○"/>
            </a:pPr>
            <a:r>
              <a:rPr lang="en-CA"/>
              <a:t>Blood count – CBC measures # of RBCs, diff. Leukocytes, and platelets. Also includes RBC indices &amp; hemoglobin also included.</a:t>
            </a:r>
            <a:endParaRPr/>
          </a:p>
          <a:p>
            <a:pPr indent="-247650" lvl="1" marL="640080" rtl="0" algn="l">
              <a:spcBef>
                <a:spcPts val="340"/>
              </a:spcBef>
              <a:spcAft>
                <a:spcPts val="0"/>
              </a:spcAft>
              <a:buSzPts val="2000"/>
              <a:buChar char="○"/>
            </a:pPr>
            <a:r>
              <a:rPr b="1" lang="en-CA"/>
              <a:t>Erythrocyte sedimentation rate</a:t>
            </a:r>
            <a:r>
              <a:rPr lang="en-CA"/>
              <a:t>- + inflammation = + cytokines= + rate of fall of RBCs in 1 hour = high ESR. Normal is &lt; 15 (men) or 20 (women)</a:t>
            </a:r>
            <a:endParaRPr/>
          </a:p>
          <a:p>
            <a:pPr indent="-247650" lvl="1" marL="640080" rtl="0" algn="l">
              <a:spcBef>
                <a:spcPts val="340"/>
              </a:spcBef>
              <a:spcAft>
                <a:spcPts val="0"/>
              </a:spcAft>
              <a:buSzPts val="2000"/>
              <a:buChar char="○"/>
            </a:pPr>
            <a:r>
              <a:rPr lang="en-CA"/>
              <a:t>Bone marrow aspiration and biopsy- For very sick people – investigate possible cancers, unexplained anemia, genetic disorders. </a:t>
            </a:r>
            <a:endParaRPr/>
          </a:p>
          <a:p>
            <a:pPr indent="-247650" lvl="1" marL="640080" rtl="0" algn="l">
              <a:spcBef>
                <a:spcPts val="340"/>
              </a:spcBef>
              <a:spcAft>
                <a:spcPts val="0"/>
              </a:spcAft>
              <a:buSzPts val="2000"/>
              <a:buChar char="○"/>
            </a:pPr>
            <a:r>
              <a:rPr lang="en-CA"/>
              <a:t>Aspiration examines fluid component &amp; cell morphology. Biopsy removes a solid chunk of innermost bone for microscopic examination.</a:t>
            </a:r>
            <a:endParaRPr/>
          </a:p>
          <a:p>
            <a:pPr indent="-249555" lvl="0" marL="342900" rtl="0" algn="l">
              <a:spcBef>
                <a:spcPts val="374"/>
              </a:spcBef>
              <a:spcAft>
                <a:spcPts val="1200"/>
              </a:spcAft>
              <a:buSzPts val="2200"/>
              <a:buChar char="●"/>
            </a:pPr>
            <a:r>
              <a:t/>
            </a:r>
            <a:endParaRPr/>
          </a:p>
        </p:txBody>
      </p:sp>
    </p:spTree>
  </p:cSld>
  <p:clrMapOvr>
    <a:masterClrMapping/>
  </p:clrMapOvr>
</p:sld>
</file>

<file path=ppt/slides/slide1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0" name="Shape 910"/>
        <p:cNvGrpSpPr/>
        <p:nvPr/>
      </p:nvGrpSpPr>
      <p:grpSpPr>
        <a:xfrm>
          <a:off x="0" y="0"/>
          <a:ext cx="0" cy="0"/>
          <a:chOff x="0" y="0"/>
          <a:chExt cx="0" cy="0"/>
        </a:xfrm>
      </p:grpSpPr>
      <p:sp>
        <p:nvSpPr>
          <p:cNvPr id="911" name="Google Shape;911;p123"/>
          <p:cNvSpPr txBox="1"/>
          <p:nvPr>
            <p:ph type="title"/>
          </p:nvPr>
        </p:nvSpPr>
        <p:spPr>
          <a:xfrm>
            <a:off x="457200" y="274638"/>
            <a:ext cx="76200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4600"/>
              <a:buFont typeface="Cambria"/>
              <a:buNone/>
            </a:pPr>
            <a:r>
              <a:rPr lang="en-CA"/>
              <a:t>Transfusions</a:t>
            </a:r>
            <a:endParaRPr/>
          </a:p>
        </p:txBody>
      </p:sp>
      <p:sp>
        <p:nvSpPr>
          <p:cNvPr id="912" name="Google Shape;912;p123"/>
          <p:cNvSpPr txBox="1"/>
          <p:nvPr>
            <p:ph idx="1" type="body"/>
          </p:nvPr>
        </p:nvSpPr>
        <p:spPr>
          <a:xfrm>
            <a:off x="457200" y="1417650"/>
            <a:ext cx="7620000" cy="5440200"/>
          </a:xfrm>
          <a:prstGeom prst="rect">
            <a:avLst/>
          </a:prstGeom>
          <a:noFill/>
          <a:ln>
            <a:noFill/>
          </a:ln>
        </p:spPr>
        <p:txBody>
          <a:bodyPr anchorCtr="0" anchor="t" bIns="45700" lIns="91425" spcFirstLastPara="1" rIns="91425" wrap="square" tIns="45700">
            <a:normAutofit fontScale="77500" lnSpcReduction="20000"/>
          </a:bodyPr>
          <a:lstStyle/>
          <a:p>
            <a:pPr indent="-222567" lvl="0" marL="342900" rtl="0" algn="l">
              <a:spcBef>
                <a:spcPts val="374"/>
              </a:spcBef>
              <a:spcAft>
                <a:spcPts val="0"/>
              </a:spcAft>
              <a:buSzPct val="122222"/>
              <a:buChar char="●"/>
            </a:pPr>
            <a:r>
              <a:rPr lang="en-CA"/>
              <a:t>Blood transfusion is the process of transferring blood or blood products from one person to another. Donated blood can be separated into its various components to make better use of it.</a:t>
            </a:r>
            <a:endParaRPr/>
          </a:p>
          <a:p>
            <a:pPr indent="-202882" lvl="0" marL="342900" rtl="0" algn="l">
              <a:spcBef>
                <a:spcPts val="1200"/>
              </a:spcBef>
              <a:spcAft>
                <a:spcPts val="0"/>
              </a:spcAft>
              <a:buSzPct val="100000"/>
              <a:buChar char="●"/>
            </a:pPr>
            <a:r>
              <a:t/>
            </a:r>
            <a:endParaRPr/>
          </a:p>
          <a:p>
            <a:pPr indent="-197167" lvl="0" marL="342900" rtl="0" algn="l">
              <a:spcBef>
                <a:spcPts val="1200"/>
              </a:spcBef>
              <a:spcAft>
                <a:spcPts val="0"/>
              </a:spcAft>
              <a:buSzPct val="122222"/>
              <a:buChar char="●"/>
            </a:pPr>
            <a:r>
              <a:rPr lang="en-CA"/>
              <a:t>History of transfusions: </a:t>
            </a:r>
            <a:r>
              <a:rPr lang="en-CA" u="sng">
                <a:solidFill>
                  <a:schemeClr val="hlink"/>
                </a:solidFill>
                <a:hlinkClick r:id="rId3"/>
              </a:rPr>
              <a:t>https://youtu.be/qcZKbjYyOfE</a:t>
            </a:r>
            <a:endParaRPr/>
          </a:p>
          <a:p>
            <a:pPr indent="0" lvl="0" marL="0" rtl="0" algn="l">
              <a:spcBef>
                <a:spcPts val="1200"/>
              </a:spcBef>
              <a:spcAft>
                <a:spcPts val="0"/>
              </a:spcAft>
              <a:buNone/>
            </a:pPr>
            <a:r>
              <a:t/>
            </a:r>
            <a:endParaRPr/>
          </a:p>
          <a:p>
            <a:pPr indent="0" lvl="0" marL="0" rtl="0" algn="l">
              <a:spcBef>
                <a:spcPts val="1200"/>
              </a:spcBef>
              <a:spcAft>
                <a:spcPts val="0"/>
              </a:spcAft>
              <a:buNone/>
            </a:pPr>
            <a:r>
              <a:rPr b="1" lang="en-CA" u="sng"/>
              <a:t>Types of Transfusions</a:t>
            </a:r>
            <a:r>
              <a:rPr lang="en-CA" u="sng"/>
              <a:t>:</a:t>
            </a:r>
            <a:endParaRPr u="sng"/>
          </a:p>
          <a:p>
            <a:pPr indent="0" lvl="0" marL="0" rtl="0" algn="l">
              <a:spcBef>
                <a:spcPts val="1200"/>
              </a:spcBef>
              <a:spcAft>
                <a:spcPts val="0"/>
              </a:spcAft>
              <a:buNone/>
            </a:pPr>
            <a:r>
              <a:t/>
            </a:r>
            <a:endParaRPr u="sng"/>
          </a:p>
          <a:p>
            <a:pPr indent="-197167" lvl="0" marL="342900" rtl="0" algn="l">
              <a:spcBef>
                <a:spcPts val="1200"/>
              </a:spcBef>
              <a:spcAft>
                <a:spcPts val="0"/>
              </a:spcAft>
              <a:buSzPct val="122222"/>
              <a:buChar char="●"/>
            </a:pPr>
            <a:r>
              <a:rPr lang="en-CA"/>
              <a:t>Whole blood - most common</a:t>
            </a:r>
            <a:endParaRPr/>
          </a:p>
          <a:p>
            <a:pPr indent="-197167" lvl="0" marL="342900" rtl="0" algn="l">
              <a:spcBef>
                <a:spcPts val="440"/>
              </a:spcBef>
              <a:spcAft>
                <a:spcPts val="0"/>
              </a:spcAft>
              <a:buSzPct val="122222"/>
              <a:buChar char="●"/>
            </a:pPr>
            <a:r>
              <a:rPr lang="en-CA"/>
              <a:t>Red blood cells - for anemia</a:t>
            </a:r>
            <a:endParaRPr/>
          </a:p>
          <a:p>
            <a:pPr indent="-177482" lvl="0" marL="342900" rtl="0" algn="l">
              <a:spcBef>
                <a:spcPts val="440"/>
              </a:spcBef>
              <a:spcAft>
                <a:spcPts val="0"/>
              </a:spcAft>
              <a:buSzPct val="100000"/>
              <a:buChar char="●"/>
            </a:pPr>
            <a:r>
              <a:rPr lang="en-CA"/>
              <a:t>Platelet - for thrombocytopenia</a:t>
            </a:r>
            <a:endParaRPr/>
          </a:p>
          <a:p>
            <a:pPr indent="-177482" lvl="0" marL="342900" rtl="0" algn="l">
              <a:spcBef>
                <a:spcPts val="440"/>
              </a:spcBef>
              <a:spcAft>
                <a:spcPts val="0"/>
              </a:spcAft>
              <a:buSzPct val="100000"/>
              <a:buChar char="●"/>
            </a:pPr>
            <a:r>
              <a:rPr lang="en-CA"/>
              <a:t>Plasma - used for severe burns, infections and liver failure</a:t>
            </a:r>
            <a:endParaRPr/>
          </a:p>
          <a:p>
            <a:pPr indent="-197167" lvl="0" marL="342900" rtl="0" algn="l">
              <a:spcBef>
                <a:spcPts val="440"/>
              </a:spcBef>
              <a:spcAft>
                <a:spcPts val="0"/>
              </a:spcAft>
              <a:buSzPct val="122222"/>
              <a:buChar char="●"/>
            </a:pPr>
            <a:r>
              <a:rPr lang="en-CA"/>
              <a:t>Leukocyte-reduced blood cells - most blood products have the WBCs filtered out to reduce adverse immune reactions</a:t>
            </a:r>
            <a:endParaRPr/>
          </a:p>
          <a:p>
            <a:pPr indent="-197167" lvl="0" marL="342900" rtl="0" algn="l">
              <a:spcBef>
                <a:spcPts val="440"/>
              </a:spcBef>
              <a:spcAft>
                <a:spcPts val="0"/>
              </a:spcAft>
              <a:buSzPct val="122222"/>
              <a:buChar char="●"/>
            </a:pPr>
            <a:r>
              <a:rPr lang="en-CA"/>
              <a:t>Frozen red blood cells - used to increase the storage time for rare types of RBCs</a:t>
            </a:r>
            <a:endParaRPr/>
          </a:p>
          <a:p>
            <a:pPr indent="-177482" lvl="0" marL="342900" rtl="0" algn="l">
              <a:spcBef>
                <a:spcPts val="440"/>
              </a:spcBef>
              <a:spcAft>
                <a:spcPts val="0"/>
              </a:spcAft>
              <a:buSzPct val="100000"/>
              <a:buChar char="●"/>
            </a:pPr>
            <a:r>
              <a:rPr lang="en-CA"/>
              <a:t>Immunoglobulins- Gamma globulin(aka antibody) transfusions to help support the immune system</a:t>
            </a:r>
            <a:endParaRPr/>
          </a:p>
          <a:p>
            <a:pPr indent="-88900" lvl="0" marL="342900" rtl="0" algn="l">
              <a:spcBef>
                <a:spcPts val="440"/>
              </a:spcBef>
              <a:spcAft>
                <a:spcPts val="1200"/>
              </a:spcAft>
              <a:buSzPct val="122222"/>
              <a:buNone/>
            </a:pPr>
            <a:r>
              <a:t/>
            </a:r>
            <a:endParaRPr/>
          </a:p>
        </p:txBody>
      </p:sp>
    </p:spTree>
  </p:cSld>
  <p:clrMapOvr>
    <a:masterClrMapping/>
  </p:clrMapOvr>
</p:sld>
</file>

<file path=ppt/slides/slide1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6" name="Shape 916"/>
        <p:cNvGrpSpPr/>
        <p:nvPr/>
      </p:nvGrpSpPr>
      <p:grpSpPr>
        <a:xfrm>
          <a:off x="0" y="0"/>
          <a:ext cx="0" cy="0"/>
          <a:chOff x="0" y="0"/>
          <a:chExt cx="0" cy="0"/>
        </a:xfrm>
      </p:grpSpPr>
      <p:sp>
        <p:nvSpPr>
          <p:cNvPr id="917" name="Google Shape;917;p122"/>
          <p:cNvSpPr txBox="1"/>
          <p:nvPr>
            <p:ph type="title"/>
          </p:nvPr>
        </p:nvSpPr>
        <p:spPr>
          <a:xfrm>
            <a:off x="457200" y="274638"/>
            <a:ext cx="76200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4600"/>
              <a:buFont typeface="Cambria"/>
              <a:buNone/>
            </a:pPr>
            <a:r>
              <a:rPr lang="en-CA"/>
              <a:t>Transfusion Reactions</a:t>
            </a:r>
            <a:endParaRPr/>
          </a:p>
        </p:txBody>
      </p:sp>
      <p:sp>
        <p:nvSpPr>
          <p:cNvPr id="918" name="Google Shape;918;p122"/>
          <p:cNvSpPr txBox="1"/>
          <p:nvPr>
            <p:ph idx="1" type="body"/>
          </p:nvPr>
        </p:nvSpPr>
        <p:spPr>
          <a:xfrm>
            <a:off x="457200" y="1600200"/>
            <a:ext cx="7620000" cy="4800600"/>
          </a:xfrm>
          <a:prstGeom prst="rect">
            <a:avLst/>
          </a:prstGeom>
          <a:noFill/>
          <a:ln>
            <a:noFill/>
          </a:ln>
        </p:spPr>
        <p:txBody>
          <a:bodyPr anchorCtr="0" anchor="t" bIns="45700" lIns="91425" spcFirstLastPara="1" rIns="91425" wrap="square" tIns="45700">
            <a:normAutofit fontScale="92500" lnSpcReduction="20000"/>
          </a:bodyPr>
          <a:lstStyle/>
          <a:p>
            <a:pPr indent="-218122" lvl="0" marL="342900" rtl="0" algn="l">
              <a:spcBef>
                <a:spcPts val="0"/>
              </a:spcBef>
              <a:spcAft>
                <a:spcPts val="0"/>
              </a:spcAft>
              <a:buSzPct val="122222"/>
              <a:buChar char="●"/>
            </a:pPr>
            <a:r>
              <a:t/>
            </a:r>
            <a:endParaRPr/>
          </a:p>
          <a:p>
            <a:pPr indent="-218122" lvl="0" marL="342900" rtl="0" algn="l">
              <a:spcBef>
                <a:spcPts val="0"/>
              </a:spcBef>
              <a:spcAft>
                <a:spcPts val="0"/>
              </a:spcAft>
              <a:buSzPct val="122222"/>
              <a:buChar char="●"/>
            </a:pPr>
            <a:r>
              <a:rPr lang="en-CA"/>
              <a:t>In a blood transfusion, if the recipient receives the wrong blood type, antigen-antibody reactions will cause a rapid destruction (hemolysis) of the donor red blood cells</a:t>
            </a:r>
            <a:endParaRPr/>
          </a:p>
          <a:p>
            <a:pPr indent="-218122" lvl="0" marL="342900" rtl="0" algn="l">
              <a:spcBef>
                <a:spcPts val="440"/>
              </a:spcBef>
              <a:spcAft>
                <a:spcPts val="0"/>
              </a:spcAft>
              <a:buSzPct val="122222"/>
              <a:buChar char="●"/>
            </a:pPr>
            <a:r>
              <a:rPr lang="en-CA"/>
              <a:t>Giving the wrong type blood can cause the patient to develop a fever, develop serious renal failure, or go into shock.</a:t>
            </a:r>
            <a:endParaRPr/>
          </a:p>
          <a:p>
            <a:pPr indent="-218122" lvl="0" marL="342900" rtl="0" algn="l">
              <a:spcBef>
                <a:spcPts val="440"/>
              </a:spcBef>
              <a:spcAft>
                <a:spcPts val="0"/>
              </a:spcAft>
              <a:buSzPct val="122222"/>
              <a:buChar char="●"/>
            </a:pPr>
            <a:r>
              <a:rPr lang="en-CA"/>
              <a:t>Signs and Symptoms of Transfusion Reactions:</a:t>
            </a:r>
            <a:endParaRPr/>
          </a:p>
          <a:p>
            <a:pPr indent="-219075" lvl="1" marL="640080" rtl="0" algn="l">
              <a:spcBef>
                <a:spcPts val="400"/>
              </a:spcBef>
              <a:spcAft>
                <a:spcPts val="0"/>
              </a:spcAft>
              <a:buSzPct val="142857"/>
              <a:buChar char="○"/>
            </a:pPr>
            <a:r>
              <a:rPr lang="en-CA"/>
              <a:t>Sensation of heat along the vein where the blood is being infused</a:t>
            </a:r>
            <a:endParaRPr/>
          </a:p>
          <a:p>
            <a:pPr indent="-219075" lvl="1" marL="640080" rtl="0" algn="l">
              <a:spcBef>
                <a:spcPts val="400"/>
              </a:spcBef>
              <a:spcAft>
                <a:spcPts val="0"/>
              </a:spcAft>
              <a:buSzPct val="142857"/>
              <a:buChar char="○"/>
            </a:pPr>
            <a:r>
              <a:rPr lang="en-CA"/>
              <a:t>Flushing of the face</a:t>
            </a:r>
            <a:endParaRPr/>
          </a:p>
          <a:p>
            <a:pPr indent="-219075" lvl="1" marL="640080" rtl="0" algn="l">
              <a:spcBef>
                <a:spcPts val="400"/>
              </a:spcBef>
              <a:spcAft>
                <a:spcPts val="0"/>
              </a:spcAft>
              <a:buSzPct val="142857"/>
              <a:buChar char="○"/>
            </a:pPr>
            <a:r>
              <a:rPr lang="en-CA"/>
              <a:t>Urticaria, headache, pain in the lumbar area</a:t>
            </a:r>
            <a:endParaRPr/>
          </a:p>
          <a:p>
            <a:pPr indent="-219075" lvl="1" marL="640080" rtl="0" algn="l">
              <a:spcBef>
                <a:spcPts val="400"/>
              </a:spcBef>
              <a:spcAft>
                <a:spcPts val="0"/>
              </a:spcAft>
              <a:buSzPct val="142857"/>
              <a:buChar char="○"/>
            </a:pPr>
            <a:r>
              <a:rPr lang="en-CA"/>
              <a:t>Chills, fever, constricting pain in the chest</a:t>
            </a:r>
            <a:endParaRPr/>
          </a:p>
          <a:p>
            <a:pPr indent="-219075" lvl="1" marL="640080" rtl="0" algn="l">
              <a:spcBef>
                <a:spcPts val="400"/>
              </a:spcBef>
              <a:spcAft>
                <a:spcPts val="0"/>
              </a:spcAft>
              <a:buSzPct val="142857"/>
              <a:buChar char="○"/>
            </a:pPr>
            <a:r>
              <a:rPr lang="en-CA"/>
              <a:t>Cramping pain in the abdomen</a:t>
            </a:r>
            <a:endParaRPr/>
          </a:p>
          <a:p>
            <a:pPr indent="-219075" lvl="1" marL="640080" rtl="0" algn="l">
              <a:spcBef>
                <a:spcPts val="400"/>
              </a:spcBef>
              <a:spcAft>
                <a:spcPts val="0"/>
              </a:spcAft>
              <a:buSzPct val="142857"/>
              <a:buChar char="○"/>
            </a:pPr>
            <a:r>
              <a:rPr lang="en-CA"/>
              <a:t>Nausea, vomiting</a:t>
            </a:r>
            <a:endParaRPr/>
          </a:p>
          <a:p>
            <a:pPr indent="-219075" lvl="1" marL="640080" rtl="0" algn="l">
              <a:spcBef>
                <a:spcPts val="400"/>
              </a:spcBef>
              <a:spcAft>
                <a:spcPts val="0"/>
              </a:spcAft>
              <a:buSzPct val="142857"/>
              <a:buChar char="○"/>
            </a:pPr>
            <a:r>
              <a:rPr lang="en-CA"/>
              <a:t>Tachycardia, hypotension, and dyspnea</a:t>
            </a:r>
            <a:endParaRPr/>
          </a:p>
          <a:p>
            <a:pPr indent="-88900" lvl="0" marL="342900" rtl="0" algn="l">
              <a:spcBef>
                <a:spcPts val="440"/>
              </a:spcBef>
              <a:spcAft>
                <a:spcPts val="1200"/>
              </a:spcAft>
              <a:buSzPct val="122222"/>
              <a:buNone/>
            </a:pPr>
            <a:r>
              <a:t/>
            </a:r>
            <a:endParaRPr/>
          </a:p>
        </p:txBody>
      </p:sp>
    </p:spTree>
  </p:cSld>
  <p:clrMapOvr>
    <a:masterClrMapping/>
  </p:clrMapOvr>
</p:sld>
</file>

<file path=ppt/slides/slide1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2" name="Shape 922"/>
        <p:cNvGrpSpPr/>
        <p:nvPr/>
      </p:nvGrpSpPr>
      <p:grpSpPr>
        <a:xfrm>
          <a:off x="0" y="0"/>
          <a:ext cx="0" cy="0"/>
          <a:chOff x="0" y="0"/>
          <a:chExt cx="0" cy="0"/>
        </a:xfrm>
      </p:grpSpPr>
      <p:sp>
        <p:nvSpPr>
          <p:cNvPr id="923" name="Google Shape;923;p124"/>
          <p:cNvSpPr txBox="1"/>
          <p:nvPr>
            <p:ph type="title"/>
          </p:nvPr>
        </p:nvSpPr>
        <p:spPr>
          <a:xfrm>
            <a:off x="722313" y="5486400"/>
            <a:ext cx="7659687" cy="11684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2"/>
              </a:buClr>
              <a:buSzPts val="3600"/>
              <a:buFont typeface="Cambria"/>
              <a:buNone/>
            </a:pPr>
            <a:r>
              <a:rPr lang="en-CA"/>
              <a:t>DISORDERS OF THE BLOOD</a:t>
            </a:r>
            <a:endParaRPr/>
          </a:p>
        </p:txBody>
      </p:sp>
      <p:pic>
        <p:nvPicPr>
          <p:cNvPr descr="C:\Users\student31\AppData\Local\Microsoft\Windows\INetCache\IE\DLQJM873\IronDeficiencyAnemia-300x202[1].jpg" id="924" name="Google Shape;924;p124"/>
          <p:cNvPicPr preferRelativeResize="0"/>
          <p:nvPr/>
        </p:nvPicPr>
        <p:blipFill rotWithShape="1">
          <a:blip r:embed="rId3">
            <a:alphaModFix/>
          </a:blip>
          <a:srcRect b="0" l="0" r="0" t="0"/>
          <a:stretch/>
        </p:blipFill>
        <p:spPr>
          <a:xfrm>
            <a:off x="539552" y="542925"/>
            <a:ext cx="2857500" cy="1924050"/>
          </a:xfrm>
          <a:prstGeom prst="rect">
            <a:avLst/>
          </a:prstGeom>
          <a:noFill/>
          <a:ln>
            <a:noFill/>
          </a:ln>
        </p:spPr>
      </p:pic>
      <p:pic>
        <p:nvPicPr>
          <p:cNvPr descr="C:\Users\student31\AppData\Local\Microsoft\Windows\INetCache\IE\DLQJM873\virus[1].jpg" id="925" name="Google Shape;925;p124"/>
          <p:cNvPicPr preferRelativeResize="0"/>
          <p:nvPr/>
        </p:nvPicPr>
        <p:blipFill rotWithShape="1">
          <a:blip r:embed="rId4">
            <a:alphaModFix/>
          </a:blip>
          <a:srcRect b="0" l="0" r="0" t="0"/>
          <a:stretch/>
        </p:blipFill>
        <p:spPr>
          <a:xfrm>
            <a:off x="3770920" y="692696"/>
            <a:ext cx="2971969" cy="2739380"/>
          </a:xfrm>
          <a:prstGeom prst="rect">
            <a:avLst/>
          </a:prstGeom>
          <a:noFill/>
          <a:ln>
            <a:noFill/>
          </a:ln>
        </p:spPr>
      </p:pic>
      <p:pic>
        <p:nvPicPr>
          <p:cNvPr descr="C:\Users\student31\AppData\Local\Microsoft\Windows\INetCache\IE\PQ83KMHV\290px-Leukemia-_SAG[1].jpg" id="926" name="Google Shape;926;p124"/>
          <p:cNvPicPr preferRelativeResize="0"/>
          <p:nvPr/>
        </p:nvPicPr>
        <p:blipFill rotWithShape="1">
          <a:blip r:embed="rId5">
            <a:alphaModFix/>
          </a:blip>
          <a:srcRect b="0" l="0" r="0" t="0"/>
          <a:stretch/>
        </p:blipFill>
        <p:spPr>
          <a:xfrm>
            <a:off x="251520" y="2780928"/>
            <a:ext cx="3240360" cy="2448272"/>
          </a:xfrm>
          <a:prstGeom prst="rect">
            <a:avLst/>
          </a:prstGeom>
          <a:noFill/>
          <a:ln>
            <a:noFill/>
          </a:ln>
        </p:spPr>
      </p:pic>
      <p:pic>
        <p:nvPicPr>
          <p:cNvPr descr="C:\Users\student31\AppData\Local\Microsoft\Windows\INetCache\IE\AW9Y207L\HIV_structure[1].gif" id="927" name="Google Shape;927;p124"/>
          <p:cNvPicPr preferRelativeResize="0"/>
          <p:nvPr/>
        </p:nvPicPr>
        <p:blipFill rotWithShape="1">
          <a:blip r:embed="rId6">
            <a:alphaModFix/>
          </a:blip>
          <a:srcRect b="0" l="0" r="0" t="0"/>
          <a:stretch/>
        </p:blipFill>
        <p:spPr>
          <a:xfrm>
            <a:off x="5076056" y="3573015"/>
            <a:ext cx="2857500" cy="1872209"/>
          </a:xfrm>
          <a:prstGeom prst="rect">
            <a:avLst/>
          </a:prstGeom>
          <a:noFill/>
          <a:ln>
            <a:noFill/>
          </a:ln>
        </p:spPr>
      </p:pic>
    </p:spTree>
  </p:cSld>
  <p:clrMapOvr>
    <a:masterClrMapping/>
  </p:clrMapOvr>
</p:sld>
</file>

<file path=ppt/slides/slide1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1" name="Shape 931"/>
        <p:cNvGrpSpPr/>
        <p:nvPr/>
      </p:nvGrpSpPr>
      <p:grpSpPr>
        <a:xfrm>
          <a:off x="0" y="0"/>
          <a:ext cx="0" cy="0"/>
          <a:chOff x="0" y="0"/>
          <a:chExt cx="0" cy="0"/>
        </a:xfrm>
      </p:grpSpPr>
      <p:sp>
        <p:nvSpPr>
          <p:cNvPr id="932" name="Google Shape;932;p128"/>
          <p:cNvSpPr txBox="1"/>
          <p:nvPr>
            <p:ph type="title"/>
          </p:nvPr>
        </p:nvSpPr>
        <p:spPr>
          <a:xfrm>
            <a:off x="457200" y="274652"/>
            <a:ext cx="7620000" cy="12348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4600"/>
              <a:buFont typeface="Cambria"/>
              <a:buNone/>
            </a:pPr>
            <a:r>
              <a:rPr lang="en-CA"/>
              <a:t>Conditions that increase Coagulability </a:t>
            </a:r>
            <a:endParaRPr/>
          </a:p>
        </p:txBody>
      </p:sp>
      <p:sp>
        <p:nvSpPr>
          <p:cNvPr id="933" name="Google Shape;933;p128"/>
          <p:cNvSpPr txBox="1"/>
          <p:nvPr>
            <p:ph idx="1" type="body"/>
          </p:nvPr>
        </p:nvSpPr>
        <p:spPr>
          <a:xfrm>
            <a:off x="457200" y="1703425"/>
            <a:ext cx="7620000" cy="4697400"/>
          </a:xfrm>
          <a:prstGeom prst="rect">
            <a:avLst/>
          </a:prstGeom>
          <a:noFill/>
          <a:ln>
            <a:noFill/>
          </a:ln>
        </p:spPr>
        <p:txBody>
          <a:bodyPr anchorCtr="0" anchor="t" bIns="45700" lIns="91425" spcFirstLastPara="1" rIns="91425" wrap="square" tIns="45700">
            <a:noAutofit/>
          </a:bodyPr>
          <a:lstStyle/>
          <a:p>
            <a:pPr indent="-268287" lvl="0" marL="342900" rtl="0" algn="l">
              <a:lnSpc>
                <a:spcPct val="80000"/>
              </a:lnSpc>
              <a:spcBef>
                <a:spcPts val="0"/>
              </a:spcBef>
              <a:spcAft>
                <a:spcPts val="0"/>
              </a:spcAft>
              <a:buSzPts val="2000"/>
              <a:buChar char="●"/>
            </a:pPr>
            <a:r>
              <a:rPr b="1" lang="en-CA" sz="2000"/>
              <a:t>Genetic Conditions</a:t>
            </a:r>
            <a:endParaRPr sz="2000"/>
          </a:p>
          <a:p>
            <a:pPr indent="-252412" lvl="1" marL="640080" rtl="0" algn="l">
              <a:lnSpc>
                <a:spcPct val="80000"/>
              </a:lnSpc>
              <a:spcBef>
                <a:spcPts val="325"/>
              </a:spcBef>
              <a:spcAft>
                <a:spcPts val="0"/>
              </a:spcAft>
              <a:buSzPts val="2000"/>
              <a:buChar char="○"/>
            </a:pPr>
            <a:r>
              <a:rPr lang="en-CA"/>
              <a:t>- Factor V Leiden </a:t>
            </a:r>
            <a:r>
              <a:rPr lang="en-CA" u="sng">
                <a:solidFill>
                  <a:schemeClr val="hlink"/>
                </a:solidFill>
                <a:hlinkClick r:id="rId3"/>
              </a:rPr>
              <a:t>https://youtu.be/jr5aJi2a-3M</a:t>
            </a:r>
            <a:endParaRPr/>
          </a:p>
          <a:p>
            <a:pPr indent="-125412" lvl="1" marL="640080" rtl="0" algn="l">
              <a:lnSpc>
                <a:spcPct val="80000"/>
              </a:lnSpc>
              <a:spcBef>
                <a:spcPts val="325"/>
              </a:spcBef>
              <a:spcAft>
                <a:spcPts val="0"/>
              </a:spcAft>
              <a:buSzPts val="1430"/>
              <a:buNone/>
            </a:pPr>
            <a:r>
              <a:t/>
            </a:r>
            <a:endParaRPr b="1"/>
          </a:p>
          <a:p>
            <a:pPr indent="0" lvl="1" marL="411480" rtl="0" algn="l">
              <a:lnSpc>
                <a:spcPct val="80000"/>
              </a:lnSpc>
              <a:spcBef>
                <a:spcPts val="325"/>
              </a:spcBef>
              <a:spcAft>
                <a:spcPts val="0"/>
              </a:spcAft>
              <a:buSzPts val="1430"/>
              <a:buNone/>
            </a:pPr>
            <a:r>
              <a:rPr b="1" lang="en-CA"/>
              <a:t>Acquired Hypercoagulability</a:t>
            </a:r>
            <a:endParaRPr/>
          </a:p>
          <a:p>
            <a:pPr indent="-252412" lvl="1" marL="640080" rtl="0" algn="l">
              <a:lnSpc>
                <a:spcPct val="80000"/>
              </a:lnSpc>
              <a:spcBef>
                <a:spcPts val="325"/>
              </a:spcBef>
              <a:spcAft>
                <a:spcPts val="0"/>
              </a:spcAft>
              <a:buSzPts val="2000"/>
              <a:buFont typeface="Calibri"/>
              <a:buChar char="-"/>
            </a:pPr>
            <a:r>
              <a:rPr lang="en-CA"/>
              <a:t>Long Periods of Inactivity- bed rest,</a:t>
            </a:r>
            <a:endParaRPr/>
          </a:p>
          <a:p>
            <a:pPr indent="0" lvl="1" marL="411480" rtl="0" algn="l">
              <a:lnSpc>
                <a:spcPct val="80000"/>
              </a:lnSpc>
              <a:spcBef>
                <a:spcPts val="325"/>
              </a:spcBef>
              <a:spcAft>
                <a:spcPts val="0"/>
              </a:spcAft>
              <a:buSzPts val="1430"/>
              <a:buNone/>
            </a:pPr>
            <a:r>
              <a:rPr lang="en-CA"/>
              <a:t> extended travel</a:t>
            </a:r>
            <a:endParaRPr/>
          </a:p>
          <a:p>
            <a:pPr indent="0" lvl="1" marL="411480" rtl="0" algn="l">
              <a:lnSpc>
                <a:spcPct val="80000"/>
              </a:lnSpc>
              <a:spcBef>
                <a:spcPts val="325"/>
              </a:spcBef>
              <a:spcAft>
                <a:spcPts val="0"/>
              </a:spcAft>
              <a:buSzPts val="1430"/>
              <a:buNone/>
            </a:pPr>
            <a:r>
              <a:rPr lang="en-CA"/>
              <a:t> - Older Age</a:t>
            </a:r>
            <a:endParaRPr/>
          </a:p>
          <a:p>
            <a:pPr indent="-252412" lvl="1" marL="640080" rtl="0" algn="l">
              <a:lnSpc>
                <a:spcPct val="80000"/>
              </a:lnSpc>
              <a:spcBef>
                <a:spcPts val="325"/>
              </a:spcBef>
              <a:spcAft>
                <a:spcPts val="0"/>
              </a:spcAft>
              <a:buSzPts val="2000"/>
              <a:buFont typeface="Calibri"/>
              <a:buChar char="-"/>
            </a:pPr>
            <a:r>
              <a:rPr lang="en-CA"/>
              <a:t>Cancers</a:t>
            </a:r>
            <a:endParaRPr/>
          </a:p>
          <a:p>
            <a:pPr indent="-252412" lvl="1" marL="640080" rtl="0" algn="l">
              <a:lnSpc>
                <a:spcPct val="80000"/>
              </a:lnSpc>
              <a:spcBef>
                <a:spcPts val="325"/>
              </a:spcBef>
              <a:spcAft>
                <a:spcPts val="0"/>
              </a:spcAft>
              <a:buSzPts val="2000"/>
              <a:buFont typeface="Calibri"/>
              <a:buChar char="-"/>
            </a:pPr>
            <a:r>
              <a:rPr lang="en-CA"/>
              <a:t>Cancer treatments</a:t>
            </a:r>
            <a:endParaRPr/>
          </a:p>
          <a:p>
            <a:pPr indent="-252412" lvl="1" marL="640080" rtl="0" algn="l">
              <a:lnSpc>
                <a:spcPct val="80000"/>
              </a:lnSpc>
              <a:spcBef>
                <a:spcPts val="325"/>
              </a:spcBef>
              <a:spcAft>
                <a:spcPts val="0"/>
              </a:spcAft>
              <a:buSzPts val="2000"/>
              <a:buFont typeface="Calibri"/>
              <a:buChar char="-"/>
            </a:pPr>
            <a:r>
              <a:rPr lang="en-CA"/>
              <a:t>Drugs that help increase red blood cells such as Epoetin </a:t>
            </a:r>
            <a:endParaRPr/>
          </a:p>
          <a:p>
            <a:pPr indent="0" lvl="1" marL="411480" rtl="0" algn="l">
              <a:lnSpc>
                <a:spcPct val="80000"/>
              </a:lnSpc>
              <a:spcBef>
                <a:spcPts val="325"/>
              </a:spcBef>
              <a:spcAft>
                <a:spcPts val="0"/>
              </a:spcAft>
              <a:buSzPts val="1430"/>
              <a:buNone/>
            </a:pPr>
            <a:r>
              <a:rPr lang="en-CA"/>
              <a:t>-Long term IV Catheter or port use</a:t>
            </a:r>
            <a:endParaRPr/>
          </a:p>
          <a:p>
            <a:pPr indent="0" lvl="1" marL="411480" rtl="0" algn="l">
              <a:lnSpc>
                <a:spcPct val="80000"/>
              </a:lnSpc>
              <a:spcBef>
                <a:spcPts val="325"/>
              </a:spcBef>
              <a:spcAft>
                <a:spcPts val="0"/>
              </a:spcAft>
              <a:buSzPts val="1430"/>
              <a:buNone/>
            </a:pPr>
            <a:r>
              <a:rPr lang="en-CA"/>
              <a:t>-Congestive Heart Failure</a:t>
            </a:r>
            <a:endParaRPr/>
          </a:p>
          <a:p>
            <a:pPr indent="0" lvl="1" marL="411480" rtl="0" algn="l">
              <a:lnSpc>
                <a:spcPct val="80000"/>
              </a:lnSpc>
              <a:spcBef>
                <a:spcPts val="325"/>
              </a:spcBef>
              <a:spcAft>
                <a:spcPts val="0"/>
              </a:spcAft>
              <a:buSzPts val="1430"/>
              <a:buNone/>
            </a:pPr>
            <a:r>
              <a:rPr lang="en-CA"/>
              <a:t>- Atrial Fibrillation</a:t>
            </a:r>
            <a:endParaRPr/>
          </a:p>
          <a:p>
            <a:pPr indent="0" lvl="1" marL="411480" rtl="0" algn="l">
              <a:lnSpc>
                <a:spcPct val="80000"/>
              </a:lnSpc>
              <a:spcBef>
                <a:spcPts val="325"/>
              </a:spcBef>
              <a:spcAft>
                <a:spcPts val="0"/>
              </a:spcAft>
              <a:buSzPts val="1430"/>
              <a:buNone/>
            </a:pPr>
            <a:r>
              <a:rPr lang="en-CA"/>
              <a:t>-Diabetes</a:t>
            </a:r>
            <a:endParaRPr/>
          </a:p>
          <a:p>
            <a:pPr indent="0" lvl="1" marL="411480" rtl="0" algn="l">
              <a:lnSpc>
                <a:spcPct val="80000"/>
              </a:lnSpc>
              <a:spcBef>
                <a:spcPts val="325"/>
              </a:spcBef>
              <a:spcAft>
                <a:spcPts val="0"/>
              </a:spcAft>
              <a:buSzPts val="1430"/>
              <a:buNone/>
            </a:pPr>
            <a:r>
              <a:rPr lang="en-CA"/>
              <a:t>-HIV </a:t>
            </a:r>
            <a:endParaRPr/>
          </a:p>
          <a:p>
            <a:pPr indent="0" lvl="1" marL="411480" rtl="0" algn="l">
              <a:lnSpc>
                <a:spcPct val="80000"/>
              </a:lnSpc>
              <a:spcBef>
                <a:spcPts val="325"/>
              </a:spcBef>
              <a:spcAft>
                <a:spcPts val="0"/>
              </a:spcAft>
              <a:buSzPts val="1430"/>
              <a:buNone/>
            </a:pPr>
            <a:r>
              <a:rPr lang="en-CA"/>
              <a:t>-</a:t>
            </a:r>
            <a:r>
              <a:rPr lang="en-CA"/>
              <a:t>Vasculitis</a:t>
            </a:r>
            <a:endParaRPr/>
          </a:p>
          <a:p>
            <a:pPr indent="0" lvl="1" marL="411480" rtl="0" algn="l">
              <a:lnSpc>
                <a:spcPct val="80000"/>
              </a:lnSpc>
              <a:spcBef>
                <a:spcPts val="250"/>
              </a:spcBef>
              <a:spcAft>
                <a:spcPts val="1200"/>
              </a:spcAft>
              <a:buSzPts val="1100"/>
              <a:buNone/>
            </a:pPr>
            <a:r>
              <a:t/>
            </a:r>
            <a:endParaRPr sz="1100"/>
          </a:p>
        </p:txBody>
      </p:sp>
    </p:spTree>
  </p:cSld>
  <p:clrMapOvr>
    <a:masterClrMapping/>
  </p:clrMapOvr>
</p:sld>
</file>

<file path=ppt/slides/slide1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7" name="Shape 937"/>
        <p:cNvGrpSpPr/>
        <p:nvPr/>
      </p:nvGrpSpPr>
      <p:grpSpPr>
        <a:xfrm>
          <a:off x="0" y="0"/>
          <a:ext cx="0" cy="0"/>
          <a:chOff x="0" y="0"/>
          <a:chExt cx="0" cy="0"/>
        </a:xfrm>
      </p:grpSpPr>
      <p:sp>
        <p:nvSpPr>
          <p:cNvPr id="938" name="Google Shape;938;p129"/>
          <p:cNvSpPr txBox="1"/>
          <p:nvPr>
            <p:ph type="title"/>
          </p:nvPr>
        </p:nvSpPr>
        <p:spPr>
          <a:xfrm>
            <a:off x="457200" y="274638"/>
            <a:ext cx="76200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4000"/>
              <a:buFont typeface="Cambria"/>
              <a:buNone/>
            </a:pPr>
            <a:r>
              <a:rPr lang="en-CA" sz="4000"/>
              <a:t>Conditions that cause temporarily Accelerated Coagulation</a:t>
            </a:r>
            <a:endParaRPr/>
          </a:p>
        </p:txBody>
      </p:sp>
      <p:sp>
        <p:nvSpPr>
          <p:cNvPr id="939" name="Google Shape;939;p129"/>
          <p:cNvSpPr txBox="1"/>
          <p:nvPr>
            <p:ph idx="1" type="body"/>
          </p:nvPr>
        </p:nvSpPr>
        <p:spPr>
          <a:xfrm>
            <a:off x="457200" y="2100384"/>
            <a:ext cx="7620000" cy="4300415"/>
          </a:xfrm>
          <a:prstGeom prst="rect">
            <a:avLst/>
          </a:prstGeom>
          <a:noFill/>
          <a:ln>
            <a:noFill/>
          </a:ln>
        </p:spPr>
        <p:txBody>
          <a:bodyPr anchorCtr="0" anchor="t" bIns="45700" lIns="91425" spcFirstLastPara="1" rIns="91425" wrap="square" tIns="45700">
            <a:normAutofit fontScale="85000" lnSpcReduction="20000"/>
          </a:bodyPr>
          <a:lstStyle/>
          <a:p>
            <a:pPr indent="-209550" lvl="0" marL="342900" rtl="0" algn="l">
              <a:spcBef>
                <a:spcPts val="0"/>
              </a:spcBef>
              <a:spcAft>
                <a:spcPts val="0"/>
              </a:spcAft>
              <a:buSzPct val="100000"/>
              <a:buChar char="●"/>
            </a:pPr>
            <a:r>
              <a:rPr lang="en-CA" sz="2000"/>
              <a:t>Smoking</a:t>
            </a:r>
            <a:endParaRPr/>
          </a:p>
          <a:p>
            <a:pPr indent="-209550" lvl="0" marL="342900" rtl="0" algn="l">
              <a:spcBef>
                <a:spcPts val="400"/>
              </a:spcBef>
              <a:spcAft>
                <a:spcPts val="0"/>
              </a:spcAft>
              <a:buSzPct val="100000"/>
              <a:buChar char="●"/>
            </a:pPr>
            <a:r>
              <a:rPr lang="en-CA" sz="2000"/>
              <a:t>Obesity</a:t>
            </a:r>
            <a:endParaRPr/>
          </a:p>
          <a:p>
            <a:pPr indent="-209550" lvl="0" marL="342900" rtl="0" algn="l">
              <a:spcBef>
                <a:spcPts val="400"/>
              </a:spcBef>
              <a:spcAft>
                <a:spcPts val="0"/>
              </a:spcAft>
              <a:buSzPct val="100000"/>
              <a:buChar char="●"/>
            </a:pPr>
            <a:r>
              <a:rPr lang="en-CA" sz="2000"/>
              <a:t>Pregnancy</a:t>
            </a:r>
            <a:endParaRPr/>
          </a:p>
          <a:p>
            <a:pPr indent="-209550" lvl="0" marL="342900" rtl="0" algn="l">
              <a:spcBef>
                <a:spcPts val="400"/>
              </a:spcBef>
              <a:spcAft>
                <a:spcPts val="0"/>
              </a:spcAft>
              <a:buSzPct val="100000"/>
              <a:buChar char="●"/>
            </a:pPr>
            <a:r>
              <a:rPr lang="en-CA" sz="2000"/>
              <a:t>Use of oral contraceptives</a:t>
            </a:r>
            <a:endParaRPr/>
          </a:p>
          <a:p>
            <a:pPr indent="-209550" lvl="0" marL="342900" rtl="0" algn="l">
              <a:spcBef>
                <a:spcPts val="400"/>
              </a:spcBef>
              <a:spcAft>
                <a:spcPts val="0"/>
              </a:spcAft>
              <a:buSzPct val="100000"/>
              <a:buChar char="●"/>
            </a:pPr>
            <a:r>
              <a:rPr lang="en-CA" sz="2000"/>
              <a:t>Post-surgical state</a:t>
            </a:r>
            <a:endParaRPr/>
          </a:p>
          <a:p>
            <a:pPr indent="-209550" lvl="0" marL="342900" rtl="0" algn="l">
              <a:spcBef>
                <a:spcPts val="400"/>
              </a:spcBef>
              <a:spcAft>
                <a:spcPts val="0"/>
              </a:spcAft>
              <a:buSzPct val="100000"/>
              <a:buChar char="●"/>
            </a:pPr>
            <a:r>
              <a:rPr lang="en-CA" sz="2000"/>
              <a:t>Dehydration</a:t>
            </a:r>
            <a:endParaRPr/>
          </a:p>
          <a:p>
            <a:pPr indent="-101600" lvl="0" marL="342900" rtl="0" algn="l">
              <a:spcBef>
                <a:spcPts val="400"/>
              </a:spcBef>
              <a:spcAft>
                <a:spcPts val="0"/>
              </a:spcAft>
              <a:buSzPct val="100000"/>
              <a:buNone/>
            </a:pPr>
            <a:r>
              <a:t/>
            </a:r>
            <a:endParaRPr sz="2000"/>
          </a:p>
          <a:p>
            <a:pPr indent="-201930" lvl="0" marL="342900" rtl="0" algn="l">
              <a:spcBef>
                <a:spcPts val="560"/>
              </a:spcBef>
              <a:spcAft>
                <a:spcPts val="0"/>
              </a:spcAft>
              <a:buSzPct val="100000"/>
              <a:buChar char="●"/>
            </a:pPr>
            <a:r>
              <a:rPr b="1" lang="en-CA" sz="2800"/>
              <a:t>DVT - Deep Vein Thrombosis</a:t>
            </a:r>
            <a:endParaRPr/>
          </a:p>
          <a:p>
            <a:pPr indent="-209550" lvl="0" marL="342900" rtl="0" algn="l">
              <a:spcBef>
                <a:spcPts val="400"/>
              </a:spcBef>
              <a:spcAft>
                <a:spcPts val="0"/>
              </a:spcAft>
              <a:buSzPct val="100000"/>
              <a:buChar char="●"/>
            </a:pPr>
            <a:r>
              <a:rPr lang="en-CA" sz="2000"/>
              <a:t>Unilateral Pain, Swelling</a:t>
            </a:r>
            <a:endParaRPr/>
          </a:p>
          <a:p>
            <a:pPr indent="-209550" lvl="0" marL="342900" rtl="0" algn="l">
              <a:spcBef>
                <a:spcPts val="400"/>
              </a:spcBef>
              <a:spcAft>
                <a:spcPts val="0"/>
              </a:spcAft>
              <a:buSzPct val="100000"/>
              <a:buChar char="●"/>
            </a:pPr>
            <a:r>
              <a:rPr lang="en-CA" sz="2000" u="sng">
                <a:solidFill>
                  <a:schemeClr val="hlink"/>
                </a:solidFill>
                <a:hlinkClick r:id="rId3"/>
              </a:rPr>
              <a:t>https://youtu.be/SqR8EJVOMQE</a:t>
            </a:r>
            <a:endParaRPr sz="2000"/>
          </a:p>
          <a:p>
            <a:pPr indent="-101600" lvl="0" marL="342900" rtl="0" algn="l">
              <a:spcBef>
                <a:spcPts val="400"/>
              </a:spcBef>
              <a:spcAft>
                <a:spcPts val="0"/>
              </a:spcAft>
              <a:buSzPct val="100000"/>
              <a:buNone/>
            </a:pPr>
            <a:r>
              <a:t/>
            </a:r>
            <a:endParaRPr sz="2000"/>
          </a:p>
          <a:p>
            <a:pPr indent="-101600" lvl="0" marL="342900" rtl="0" algn="l">
              <a:spcBef>
                <a:spcPts val="400"/>
              </a:spcBef>
              <a:spcAft>
                <a:spcPts val="0"/>
              </a:spcAft>
              <a:buSzPct val="100000"/>
              <a:buNone/>
            </a:pPr>
            <a:r>
              <a:t/>
            </a:r>
            <a:endParaRPr sz="2000"/>
          </a:p>
          <a:p>
            <a:pPr indent="-101600" lvl="0" marL="342900" rtl="0" algn="l">
              <a:spcBef>
                <a:spcPts val="400"/>
              </a:spcBef>
              <a:spcAft>
                <a:spcPts val="0"/>
              </a:spcAft>
              <a:buSzPct val="100000"/>
              <a:buNone/>
            </a:pPr>
            <a:r>
              <a:t/>
            </a:r>
            <a:endParaRPr sz="2000"/>
          </a:p>
          <a:p>
            <a:pPr indent="-88900" lvl="0" marL="342900" rtl="0" algn="l">
              <a:spcBef>
                <a:spcPts val="440"/>
              </a:spcBef>
              <a:spcAft>
                <a:spcPts val="1200"/>
              </a:spcAft>
              <a:buSzPct val="122222"/>
              <a:buNone/>
            </a:pPr>
            <a:r>
              <a:t/>
            </a:r>
            <a:endParaRPr/>
          </a:p>
        </p:txBody>
      </p:sp>
      <p:pic>
        <p:nvPicPr>
          <p:cNvPr descr="C:\Users\student31\AppData\Local\Microsoft\Windows\INetCache\IE\W2W6AVNU\corazon_cuidado2[1].JPG" id="940" name="Google Shape;940;p129"/>
          <p:cNvPicPr preferRelativeResize="0"/>
          <p:nvPr/>
        </p:nvPicPr>
        <p:blipFill rotWithShape="1">
          <a:blip r:embed="rId4">
            <a:alphaModFix/>
          </a:blip>
          <a:srcRect b="0" l="0" r="0" t="0"/>
          <a:stretch/>
        </p:blipFill>
        <p:spPr>
          <a:xfrm>
            <a:off x="5220072" y="2924944"/>
            <a:ext cx="2333625" cy="3200400"/>
          </a:xfrm>
          <a:prstGeom prst="rect">
            <a:avLst/>
          </a:prstGeom>
          <a:noFill/>
          <a:ln>
            <a:noFill/>
          </a:ln>
        </p:spPr>
      </p:pic>
    </p:spTree>
  </p:cSld>
  <p:clrMapOvr>
    <a:masterClrMapping/>
  </p:clrMapOvr>
</p:sld>
</file>

<file path=ppt/slides/slide1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4" name="Shape 944"/>
        <p:cNvGrpSpPr/>
        <p:nvPr/>
      </p:nvGrpSpPr>
      <p:grpSpPr>
        <a:xfrm>
          <a:off x="0" y="0"/>
          <a:ext cx="0" cy="0"/>
          <a:chOff x="0" y="0"/>
          <a:chExt cx="0" cy="0"/>
        </a:xfrm>
      </p:grpSpPr>
      <p:sp>
        <p:nvSpPr>
          <p:cNvPr id="945" name="Google Shape;945;p130"/>
          <p:cNvSpPr txBox="1"/>
          <p:nvPr>
            <p:ph type="title"/>
          </p:nvPr>
        </p:nvSpPr>
        <p:spPr>
          <a:xfrm>
            <a:off x="457200" y="274638"/>
            <a:ext cx="76200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4600"/>
              <a:buFont typeface="Cambria"/>
              <a:buNone/>
            </a:pPr>
            <a:r>
              <a:rPr lang="en-CA"/>
              <a:t>Coagulation and Vitamin K</a:t>
            </a:r>
            <a:endParaRPr/>
          </a:p>
        </p:txBody>
      </p:sp>
      <p:sp>
        <p:nvSpPr>
          <p:cNvPr id="946" name="Google Shape;946;p130"/>
          <p:cNvSpPr txBox="1"/>
          <p:nvPr>
            <p:ph idx="1" type="body"/>
          </p:nvPr>
        </p:nvSpPr>
        <p:spPr>
          <a:xfrm>
            <a:off x="457200" y="1600200"/>
            <a:ext cx="7620000" cy="4800600"/>
          </a:xfrm>
          <a:prstGeom prst="rect">
            <a:avLst/>
          </a:prstGeom>
          <a:noFill/>
          <a:ln>
            <a:noFill/>
          </a:ln>
        </p:spPr>
        <p:txBody>
          <a:bodyPr anchorCtr="0" anchor="t" bIns="45700" lIns="91425" spcFirstLastPara="1" rIns="91425" wrap="square" tIns="45700">
            <a:normAutofit/>
          </a:bodyPr>
          <a:lstStyle/>
          <a:p>
            <a:pPr indent="-228600" lvl="0" marL="342900" rtl="0" algn="l">
              <a:spcBef>
                <a:spcPts val="0"/>
              </a:spcBef>
              <a:spcAft>
                <a:spcPts val="0"/>
              </a:spcAft>
              <a:buSzPts val="2000"/>
              <a:buChar char="●"/>
            </a:pPr>
            <a:r>
              <a:rPr lang="en-CA" sz="2000"/>
              <a:t>Vitamin K is an essential cofactor for synthesis of clotting factors.</a:t>
            </a:r>
            <a:endParaRPr/>
          </a:p>
          <a:p>
            <a:pPr indent="-228600" lvl="1" marL="640080" rtl="0" algn="l">
              <a:spcBef>
                <a:spcPts val="400"/>
              </a:spcBef>
              <a:spcAft>
                <a:spcPts val="0"/>
              </a:spcAft>
              <a:buSzPts val="2000"/>
              <a:buChar char="○"/>
            </a:pPr>
            <a:r>
              <a:rPr lang="en-CA"/>
              <a:t>It is </a:t>
            </a:r>
            <a:r>
              <a:rPr i="1" lang="en-CA"/>
              <a:t>Fat-soluble vitamin synthesized by intestinal bacteria </a:t>
            </a:r>
            <a:endParaRPr i="1"/>
          </a:p>
          <a:p>
            <a:pPr indent="-228600" lvl="1" marL="640080" rtl="0" algn="l">
              <a:spcBef>
                <a:spcPts val="400"/>
              </a:spcBef>
              <a:spcAft>
                <a:spcPts val="0"/>
              </a:spcAft>
              <a:buSzPts val="2000"/>
              <a:buChar char="○"/>
            </a:pPr>
            <a:r>
              <a:rPr lang="en-CA"/>
              <a:t>In vitamin K </a:t>
            </a:r>
            <a:r>
              <a:rPr i="1" lang="en-CA"/>
              <a:t>deficiency</a:t>
            </a:r>
            <a:r>
              <a:rPr lang="en-CA"/>
              <a:t>, the liver produces inactive clotting factor, resulting in </a:t>
            </a:r>
            <a:r>
              <a:rPr i="1" lang="en-CA"/>
              <a:t>abnormal bleeding</a:t>
            </a:r>
            <a:r>
              <a:rPr lang="en-CA"/>
              <a:t>.</a:t>
            </a:r>
            <a:endParaRPr/>
          </a:p>
          <a:p>
            <a:pPr indent="-88900" lvl="0" marL="342900" rtl="0" algn="l">
              <a:spcBef>
                <a:spcPts val="440"/>
              </a:spcBef>
              <a:spcAft>
                <a:spcPts val="1200"/>
              </a:spcAft>
              <a:buSzPts val="2200"/>
              <a:buNone/>
            </a:pPr>
            <a:r>
              <a:t/>
            </a:r>
            <a:endParaRPr/>
          </a:p>
        </p:txBody>
      </p:sp>
      <p:pic>
        <p:nvPicPr>
          <p:cNvPr descr="C:\Users\student31\AppData\Local\Microsoft\Windows\INetCache\IE\PQ83KMHV\18116[1].jpg" id="947" name="Google Shape;947;p130"/>
          <p:cNvPicPr preferRelativeResize="0"/>
          <p:nvPr/>
        </p:nvPicPr>
        <p:blipFill rotWithShape="1">
          <a:blip r:embed="rId3">
            <a:alphaModFix/>
          </a:blip>
          <a:srcRect b="0" l="0" r="0" t="0"/>
          <a:stretch/>
        </p:blipFill>
        <p:spPr>
          <a:xfrm>
            <a:off x="1462111" y="3521968"/>
            <a:ext cx="5610200" cy="3336032"/>
          </a:xfrm>
          <a:prstGeom prst="rect">
            <a:avLst/>
          </a:prstGeom>
          <a:noFill/>
          <a:ln>
            <a:noFill/>
          </a:ln>
        </p:spPr>
      </p:pic>
    </p:spTree>
  </p:cSld>
  <p:clrMapOvr>
    <a:masterClrMapping/>
  </p:clrMapOvr>
</p:sld>
</file>

<file path=ppt/slides/slide1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1" name="Shape 951"/>
        <p:cNvGrpSpPr/>
        <p:nvPr/>
      </p:nvGrpSpPr>
      <p:grpSpPr>
        <a:xfrm>
          <a:off x="0" y="0"/>
          <a:ext cx="0" cy="0"/>
          <a:chOff x="0" y="0"/>
          <a:chExt cx="0" cy="0"/>
        </a:xfrm>
      </p:grpSpPr>
      <p:sp>
        <p:nvSpPr>
          <p:cNvPr id="952" name="Google Shape;952;p125"/>
          <p:cNvSpPr txBox="1"/>
          <p:nvPr>
            <p:ph type="title"/>
          </p:nvPr>
        </p:nvSpPr>
        <p:spPr>
          <a:xfrm>
            <a:off x="457200" y="274638"/>
            <a:ext cx="76200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4600"/>
              <a:buFont typeface="Cambria"/>
              <a:buNone/>
            </a:pPr>
            <a:r>
              <a:rPr lang="en-CA"/>
              <a:t>Disorders of Bleeding - less Coagulability</a:t>
            </a:r>
            <a:endParaRPr/>
          </a:p>
        </p:txBody>
      </p:sp>
      <p:sp>
        <p:nvSpPr>
          <p:cNvPr id="953" name="Google Shape;953;p125"/>
          <p:cNvSpPr txBox="1"/>
          <p:nvPr>
            <p:ph idx="1" type="body"/>
          </p:nvPr>
        </p:nvSpPr>
        <p:spPr>
          <a:xfrm>
            <a:off x="457200" y="1600200"/>
            <a:ext cx="7620000" cy="4800600"/>
          </a:xfrm>
          <a:prstGeom prst="rect">
            <a:avLst/>
          </a:prstGeom>
          <a:noFill/>
          <a:ln>
            <a:noFill/>
          </a:ln>
        </p:spPr>
        <p:txBody>
          <a:bodyPr anchorCtr="0" anchor="t" bIns="45700" lIns="91425" spcFirstLastPara="1" rIns="91425" wrap="square" tIns="45700">
            <a:normAutofit lnSpcReduction="20000"/>
          </a:bodyPr>
          <a:lstStyle/>
          <a:p>
            <a:pPr indent="-228600" lvl="0" marL="342900" rtl="0" algn="l">
              <a:spcBef>
                <a:spcPts val="0"/>
              </a:spcBef>
              <a:spcAft>
                <a:spcPts val="0"/>
              </a:spcAft>
              <a:buSzPts val="2200"/>
              <a:buChar char="●"/>
            </a:pPr>
            <a:r>
              <a:rPr lang="en-CA"/>
              <a:t>Failure of blood to clot in response to appropriate stimulus.</a:t>
            </a:r>
            <a:endParaRPr/>
          </a:p>
          <a:p>
            <a:pPr indent="-88900" lvl="0" marL="342900" rtl="0" algn="l">
              <a:spcBef>
                <a:spcPts val="440"/>
              </a:spcBef>
              <a:spcAft>
                <a:spcPts val="0"/>
              </a:spcAft>
              <a:buSzPts val="2200"/>
              <a:buNone/>
            </a:pPr>
            <a:r>
              <a:t/>
            </a:r>
            <a:endParaRPr/>
          </a:p>
          <a:p>
            <a:pPr indent="-228600" lvl="0" marL="342900" rtl="0" algn="l">
              <a:spcBef>
                <a:spcPts val="440"/>
              </a:spcBef>
              <a:spcAft>
                <a:spcPts val="0"/>
              </a:spcAft>
              <a:buSzPts val="2200"/>
              <a:buChar char="●"/>
            </a:pPr>
            <a:r>
              <a:rPr b="1" lang="en-CA"/>
              <a:t>Thrombocytopenia</a:t>
            </a:r>
            <a:endParaRPr b="1"/>
          </a:p>
          <a:p>
            <a:pPr indent="-228600" lvl="1" marL="640080" rtl="0" algn="l">
              <a:spcBef>
                <a:spcPts val="400"/>
              </a:spcBef>
              <a:spcAft>
                <a:spcPts val="0"/>
              </a:spcAft>
              <a:buSzPts val="2000"/>
              <a:buChar char="○"/>
            </a:pPr>
            <a:r>
              <a:rPr lang="en-CA"/>
              <a:t>Decrease in the number of circulating platelets</a:t>
            </a:r>
            <a:endParaRPr/>
          </a:p>
          <a:p>
            <a:pPr indent="-228600" lvl="0" marL="342900" rtl="0" algn="l">
              <a:spcBef>
                <a:spcPts val="440"/>
              </a:spcBef>
              <a:spcAft>
                <a:spcPts val="0"/>
              </a:spcAft>
              <a:buSzPts val="2200"/>
              <a:buChar char="●"/>
            </a:pPr>
            <a:r>
              <a:rPr lang="en-CA"/>
              <a:t>Depletion of platelets must be relatively severe before hemorrhagic tendencies of spontaneous bleeding occur.</a:t>
            </a:r>
            <a:endParaRPr/>
          </a:p>
          <a:p>
            <a:pPr indent="-228600" lvl="1" marL="640080" rtl="0" algn="l">
              <a:spcBef>
                <a:spcPts val="400"/>
              </a:spcBef>
              <a:spcAft>
                <a:spcPts val="0"/>
              </a:spcAft>
              <a:buSzPts val="2000"/>
              <a:buChar char="○"/>
            </a:pPr>
            <a:r>
              <a:rPr lang="en-CA"/>
              <a:t>Impaired platelet function</a:t>
            </a:r>
            <a:endParaRPr/>
          </a:p>
          <a:p>
            <a:pPr indent="-228600" lvl="0" marL="342900" rtl="0" algn="l">
              <a:spcBef>
                <a:spcPts val="440"/>
              </a:spcBef>
              <a:spcAft>
                <a:spcPts val="0"/>
              </a:spcAft>
              <a:buSzPts val="2200"/>
              <a:buChar char="●"/>
            </a:pPr>
            <a:r>
              <a:rPr lang="en-CA"/>
              <a:t>Bleeding resulting from platelet deficiency commonly occurs in small vessels and is characterized by petechiae and purpura.</a:t>
            </a:r>
            <a:endParaRPr/>
          </a:p>
          <a:p>
            <a:pPr indent="-228600" lvl="1" marL="640080" rtl="0" algn="l">
              <a:spcBef>
                <a:spcPts val="400"/>
              </a:spcBef>
              <a:spcAft>
                <a:spcPts val="0"/>
              </a:spcAft>
              <a:buSzPts val="2000"/>
              <a:buChar char="○"/>
            </a:pPr>
            <a:r>
              <a:rPr b="1" lang="en-CA">
                <a:solidFill>
                  <a:srgbClr val="C00000"/>
                </a:solidFill>
              </a:rPr>
              <a:t>petechiae</a:t>
            </a:r>
            <a:r>
              <a:rPr lang="en-CA"/>
              <a:t> - red or purple spot on the skin, caused by a minor bleed from broken capillary blood vessels. </a:t>
            </a:r>
            <a:r>
              <a:rPr i="1" lang="en-CA"/>
              <a:t>&lt;4 mm in diameter</a:t>
            </a:r>
            <a:endParaRPr i="1"/>
          </a:p>
          <a:p>
            <a:pPr indent="-228600" lvl="1" marL="640080" rtl="0" algn="l">
              <a:spcBef>
                <a:spcPts val="400"/>
              </a:spcBef>
              <a:spcAft>
                <a:spcPts val="0"/>
              </a:spcAft>
              <a:buSzPts val="2000"/>
              <a:buChar char="○"/>
            </a:pPr>
            <a:r>
              <a:rPr b="1" lang="en-CA">
                <a:solidFill>
                  <a:srgbClr val="351C75"/>
                </a:solidFill>
              </a:rPr>
              <a:t>Purpura</a:t>
            </a:r>
            <a:r>
              <a:rPr b="1" lang="en-CA"/>
              <a:t> </a:t>
            </a:r>
            <a:r>
              <a:rPr lang="en-CA"/>
              <a:t>-  is a condition of red or purple discolored spots on the skin that </a:t>
            </a:r>
            <a:r>
              <a:rPr i="1" lang="en-CA"/>
              <a:t>do not blanch</a:t>
            </a:r>
            <a:r>
              <a:rPr lang="en-CA"/>
              <a:t> on applying pressure. The spots are caused by bleeding underneath the skin </a:t>
            </a:r>
            <a:r>
              <a:rPr i="1" lang="en-CA"/>
              <a:t>&gt; 4mm in diameter</a:t>
            </a:r>
            <a:endParaRPr i="1"/>
          </a:p>
          <a:p>
            <a:pPr indent="-88900" lvl="0" marL="342900" rtl="0" algn="l">
              <a:spcBef>
                <a:spcPts val="440"/>
              </a:spcBef>
              <a:spcAft>
                <a:spcPts val="1200"/>
              </a:spcAft>
              <a:buSzPts val="2200"/>
              <a:buNone/>
            </a:pPr>
            <a:r>
              <a:t/>
            </a:r>
            <a:endParaRPr/>
          </a:p>
        </p:txBody>
      </p:sp>
    </p:spTree>
  </p:cSld>
  <p:clrMapOvr>
    <a:masterClrMapping/>
  </p:clrMapOvr>
</p:sld>
</file>

<file path=ppt/slides/slide1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7" name="Shape 957"/>
        <p:cNvGrpSpPr/>
        <p:nvPr/>
      </p:nvGrpSpPr>
      <p:grpSpPr>
        <a:xfrm>
          <a:off x="0" y="0"/>
          <a:ext cx="0" cy="0"/>
          <a:chOff x="0" y="0"/>
          <a:chExt cx="0" cy="0"/>
        </a:xfrm>
      </p:grpSpPr>
      <p:pic>
        <p:nvPicPr>
          <p:cNvPr id="958" name="Google Shape;958;p126"/>
          <p:cNvPicPr preferRelativeResize="0"/>
          <p:nvPr/>
        </p:nvPicPr>
        <p:blipFill rotWithShape="1">
          <a:blip r:embed="rId3">
            <a:alphaModFix/>
          </a:blip>
          <a:srcRect b="0" l="0" r="0" t="0"/>
          <a:stretch/>
        </p:blipFill>
        <p:spPr>
          <a:xfrm>
            <a:off x="4216510" y="1870521"/>
            <a:ext cx="4093046" cy="4747933"/>
          </a:xfrm>
          <a:prstGeom prst="rect">
            <a:avLst/>
          </a:prstGeom>
          <a:noFill/>
          <a:ln>
            <a:noFill/>
          </a:ln>
        </p:spPr>
      </p:pic>
      <p:pic>
        <p:nvPicPr>
          <p:cNvPr id="959" name="Google Shape;959;p126"/>
          <p:cNvPicPr preferRelativeResize="0"/>
          <p:nvPr/>
        </p:nvPicPr>
        <p:blipFill>
          <a:blip r:embed="rId4">
            <a:alphaModFix/>
          </a:blip>
          <a:stretch>
            <a:fillRect/>
          </a:stretch>
        </p:blipFill>
        <p:spPr>
          <a:xfrm>
            <a:off x="152400" y="152400"/>
            <a:ext cx="4093050" cy="3545725"/>
          </a:xfrm>
          <a:prstGeom prst="rect">
            <a:avLst/>
          </a:prstGeom>
          <a:noFill/>
          <a:ln>
            <a:noFill/>
          </a:ln>
        </p:spPr>
      </p:pic>
    </p:spTree>
  </p:cSld>
  <p:clrMapOvr>
    <a:masterClrMapping/>
  </p:clrMapOvr>
</p:sld>
</file>

<file path=ppt/slides/slide1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3" name="Shape 963"/>
        <p:cNvGrpSpPr/>
        <p:nvPr/>
      </p:nvGrpSpPr>
      <p:grpSpPr>
        <a:xfrm>
          <a:off x="0" y="0"/>
          <a:ext cx="0" cy="0"/>
          <a:chOff x="0" y="0"/>
          <a:chExt cx="0" cy="0"/>
        </a:xfrm>
      </p:grpSpPr>
      <p:sp>
        <p:nvSpPr>
          <p:cNvPr id="964" name="Google Shape;964;p127"/>
          <p:cNvSpPr txBox="1"/>
          <p:nvPr>
            <p:ph type="title"/>
          </p:nvPr>
        </p:nvSpPr>
        <p:spPr>
          <a:xfrm>
            <a:off x="457200" y="274638"/>
            <a:ext cx="7620000" cy="1044208"/>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4600"/>
              <a:buFont typeface="Cambria"/>
              <a:buNone/>
            </a:pPr>
            <a:r>
              <a:rPr lang="en-CA"/>
              <a:t>Platelets Defects - Thrombocytopenia</a:t>
            </a:r>
            <a:endParaRPr/>
          </a:p>
        </p:txBody>
      </p:sp>
      <p:sp>
        <p:nvSpPr>
          <p:cNvPr id="965" name="Google Shape;965;p127"/>
          <p:cNvSpPr txBox="1"/>
          <p:nvPr>
            <p:ph idx="1" type="body"/>
          </p:nvPr>
        </p:nvSpPr>
        <p:spPr>
          <a:xfrm>
            <a:off x="457200" y="1494450"/>
            <a:ext cx="7620000" cy="4906500"/>
          </a:xfrm>
          <a:prstGeom prst="rect">
            <a:avLst/>
          </a:prstGeom>
          <a:noFill/>
          <a:ln>
            <a:noFill/>
          </a:ln>
        </p:spPr>
        <p:txBody>
          <a:bodyPr anchorCtr="0" anchor="t" bIns="45700" lIns="91425" spcFirstLastPara="1" rIns="91425" wrap="square" tIns="45700">
            <a:normAutofit/>
          </a:bodyPr>
          <a:lstStyle/>
          <a:p>
            <a:pPr indent="0" lvl="0" marL="114300" rtl="0" algn="l">
              <a:spcBef>
                <a:spcPts val="0"/>
              </a:spcBef>
              <a:spcAft>
                <a:spcPts val="0"/>
              </a:spcAft>
              <a:buSzPts val="2200"/>
              <a:buNone/>
            </a:pPr>
            <a:r>
              <a:rPr lang="en-CA" u="sng">
                <a:solidFill>
                  <a:schemeClr val="hlink"/>
                </a:solidFill>
                <a:hlinkClick r:id="rId3"/>
              </a:rPr>
              <a:t>https://youtu.be/VLdhfsM5RHc</a:t>
            </a:r>
            <a:endParaRPr/>
          </a:p>
          <a:p>
            <a:pPr indent="0" lvl="0" marL="114300" rtl="0" algn="l">
              <a:spcBef>
                <a:spcPts val="440"/>
              </a:spcBef>
              <a:spcAft>
                <a:spcPts val="0"/>
              </a:spcAft>
              <a:buSzPts val="2200"/>
              <a:buNone/>
            </a:pPr>
            <a:r>
              <a:rPr lang="en-CA"/>
              <a:t>Results from a decrease in platelet production, increased sequestration of platelets in the spleen, or decreased platelet survival </a:t>
            </a:r>
            <a:endParaRPr/>
          </a:p>
          <a:p>
            <a:pPr indent="-228600" lvl="0" marL="342900" rtl="0" algn="l">
              <a:spcBef>
                <a:spcPts val="440"/>
              </a:spcBef>
              <a:spcAft>
                <a:spcPts val="0"/>
              </a:spcAft>
              <a:buSzPts val="2200"/>
              <a:buChar char="●"/>
            </a:pPr>
            <a:r>
              <a:rPr b="1" lang="en-CA"/>
              <a:t>Types:</a:t>
            </a:r>
            <a:endParaRPr b="1"/>
          </a:p>
          <a:p>
            <a:pPr indent="-228600" lvl="1" marL="640080" rtl="0" algn="l">
              <a:spcBef>
                <a:spcPts val="400"/>
              </a:spcBef>
              <a:spcAft>
                <a:spcPts val="0"/>
              </a:spcAft>
              <a:buSzPts val="2000"/>
              <a:buChar char="○"/>
            </a:pPr>
            <a:r>
              <a:rPr i="1" lang="en-CA"/>
              <a:t>Drug-induced thrombocytopenia</a:t>
            </a:r>
            <a:endParaRPr i="1"/>
          </a:p>
          <a:p>
            <a:pPr indent="-228600" lvl="1" marL="640080" rtl="0" algn="l">
              <a:spcBef>
                <a:spcPts val="400"/>
              </a:spcBef>
              <a:spcAft>
                <a:spcPts val="0"/>
              </a:spcAft>
              <a:buSzPts val="2000"/>
              <a:buChar char="○"/>
            </a:pPr>
            <a:r>
              <a:rPr i="1" lang="en-CA"/>
              <a:t>Idiopathic thrombocytopenic purpura</a:t>
            </a:r>
            <a:endParaRPr i="1"/>
          </a:p>
          <a:p>
            <a:pPr indent="-228600" lvl="1" marL="640080" rtl="0" algn="l">
              <a:spcBef>
                <a:spcPts val="400"/>
              </a:spcBef>
              <a:spcAft>
                <a:spcPts val="0"/>
              </a:spcAft>
              <a:buSzPts val="2000"/>
              <a:buChar char="○"/>
            </a:pPr>
            <a:r>
              <a:rPr i="1" lang="en-CA"/>
              <a:t>Thrombotic thrombocytopenic purpura</a:t>
            </a:r>
            <a:endParaRPr i="1"/>
          </a:p>
          <a:p>
            <a:pPr indent="-88900" lvl="0" marL="342900" rtl="0" algn="l">
              <a:spcBef>
                <a:spcPts val="440"/>
              </a:spcBef>
              <a:spcAft>
                <a:spcPts val="1200"/>
              </a:spcAft>
              <a:buSzPts val="2200"/>
              <a:buNone/>
            </a:pPr>
            <a:r>
              <a:t/>
            </a:r>
            <a:endParaRPr/>
          </a:p>
        </p:txBody>
      </p:sp>
      <p:pic>
        <p:nvPicPr>
          <p:cNvPr id="966" name="Google Shape;966;p127"/>
          <p:cNvPicPr preferRelativeResize="0"/>
          <p:nvPr/>
        </p:nvPicPr>
        <p:blipFill rotWithShape="1">
          <a:blip r:embed="rId4">
            <a:alphaModFix/>
          </a:blip>
          <a:srcRect b="0" l="0" r="0" t="0"/>
          <a:stretch/>
        </p:blipFill>
        <p:spPr>
          <a:xfrm>
            <a:off x="2275350" y="4434125"/>
            <a:ext cx="6667500" cy="2303575"/>
          </a:xfrm>
          <a:prstGeom prst="rect">
            <a:avLst/>
          </a:prstGeom>
          <a:noFill/>
          <a:ln>
            <a:noFill/>
          </a:ln>
        </p:spPr>
      </p:pic>
    </p:spTree>
  </p:cSld>
  <p:clrMapOvr>
    <a:masterClrMapping/>
  </p:clrMapOvr>
</p:sld>
</file>

<file path=ppt/slides/slide1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0" name="Shape 970"/>
        <p:cNvGrpSpPr/>
        <p:nvPr/>
      </p:nvGrpSpPr>
      <p:grpSpPr>
        <a:xfrm>
          <a:off x="0" y="0"/>
          <a:ext cx="0" cy="0"/>
          <a:chOff x="0" y="0"/>
          <a:chExt cx="0" cy="0"/>
        </a:xfrm>
      </p:grpSpPr>
      <p:sp>
        <p:nvSpPr>
          <p:cNvPr id="971" name="Google Shape;971;p131"/>
          <p:cNvSpPr txBox="1"/>
          <p:nvPr>
            <p:ph type="title"/>
          </p:nvPr>
        </p:nvSpPr>
        <p:spPr>
          <a:xfrm>
            <a:off x="457200" y="274638"/>
            <a:ext cx="76200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4600"/>
              <a:buFont typeface="Cambria"/>
              <a:buNone/>
            </a:pPr>
            <a:r>
              <a:rPr lang="en-CA"/>
              <a:t>Coagulation Defects</a:t>
            </a:r>
            <a:endParaRPr/>
          </a:p>
        </p:txBody>
      </p:sp>
      <p:sp>
        <p:nvSpPr>
          <p:cNvPr id="972" name="Google Shape;972;p131"/>
          <p:cNvSpPr txBox="1"/>
          <p:nvPr>
            <p:ph idx="1" type="body"/>
          </p:nvPr>
        </p:nvSpPr>
        <p:spPr>
          <a:xfrm>
            <a:off x="457200" y="1600200"/>
            <a:ext cx="7620000" cy="4800600"/>
          </a:xfrm>
          <a:prstGeom prst="rect">
            <a:avLst/>
          </a:prstGeom>
          <a:noFill/>
          <a:ln>
            <a:noFill/>
          </a:ln>
        </p:spPr>
        <p:txBody>
          <a:bodyPr anchorCtr="0" anchor="t" bIns="45700" lIns="91425" spcFirstLastPara="1" rIns="91425" wrap="square" tIns="45700">
            <a:noAutofit/>
          </a:bodyPr>
          <a:lstStyle/>
          <a:p>
            <a:pPr indent="-230822" lvl="0" marL="342900" rtl="0" algn="l">
              <a:lnSpc>
                <a:spcPct val="80000"/>
              </a:lnSpc>
              <a:spcBef>
                <a:spcPts val="0"/>
              </a:spcBef>
              <a:spcAft>
                <a:spcPts val="0"/>
              </a:spcAft>
              <a:buSzPts val="2070"/>
              <a:buChar char="●"/>
            </a:pPr>
            <a:r>
              <a:rPr lang="en-CA" sz="2070"/>
              <a:t>Deficiencies can arise because of defective synthesis, inherited disease, or increased consumption of the clotting factors.</a:t>
            </a:r>
            <a:endParaRPr sz="2070"/>
          </a:p>
          <a:p>
            <a:pPr indent="-230822" lvl="0" marL="342900" rtl="0" algn="l">
              <a:lnSpc>
                <a:spcPct val="80000"/>
              </a:lnSpc>
              <a:spcBef>
                <a:spcPts val="407"/>
              </a:spcBef>
              <a:spcAft>
                <a:spcPts val="0"/>
              </a:spcAft>
              <a:buSzPts val="2070"/>
              <a:buChar char="●"/>
            </a:pPr>
            <a:r>
              <a:rPr lang="en-CA" sz="2070"/>
              <a:t>Hereditary disorders: </a:t>
            </a:r>
            <a:r>
              <a:rPr lang="en-CA" sz="2070" u="sng">
                <a:solidFill>
                  <a:schemeClr val="hlink"/>
                </a:solidFill>
                <a:hlinkClick r:id="rId3"/>
              </a:rPr>
              <a:t>https://youtu.be/BoXBuJSURTI</a:t>
            </a:r>
            <a:endParaRPr sz="2070"/>
          </a:p>
          <a:p>
            <a:pPr indent="-231775" lvl="1" marL="640080" rtl="0" algn="l">
              <a:lnSpc>
                <a:spcPct val="80000"/>
              </a:lnSpc>
              <a:spcBef>
                <a:spcPts val="370"/>
              </a:spcBef>
              <a:spcAft>
                <a:spcPts val="0"/>
              </a:spcAft>
              <a:buSzPts val="1900"/>
              <a:buChar char="○"/>
            </a:pPr>
            <a:r>
              <a:rPr b="1" lang="en-CA" sz="1900"/>
              <a:t>Hemophilia A</a:t>
            </a:r>
            <a:r>
              <a:rPr lang="en-CA" sz="1900"/>
              <a:t>, people with this are at risk for severe bleeding.</a:t>
            </a:r>
            <a:endParaRPr sz="1900"/>
          </a:p>
          <a:p>
            <a:pPr indent="-232727" lvl="2" marL="1005839" rtl="0" algn="l">
              <a:lnSpc>
                <a:spcPct val="80000"/>
              </a:lnSpc>
              <a:spcBef>
                <a:spcPts val="333"/>
              </a:spcBef>
              <a:spcAft>
                <a:spcPts val="0"/>
              </a:spcAft>
              <a:buSzPts val="1730"/>
              <a:buChar char="■"/>
            </a:pPr>
            <a:r>
              <a:rPr lang="en-CA" sz="1729"/>
              <a:t> an </a:t>
            </a:r>
            <a:r>
              <a:rPr i="1" lang="en-CA" sz="1729"/>
              <a:t>X-linked</a:t>
            </a:r>
            <a:r>
              <a:rPr lang="en-CA" sz="1729"/>
              <a:t>, recessive disorder caused by deficiency of functional plasma </a:t>
            </a:r>
            <a:r>
              <a:rPr i="1" lang="en-CA" sz="1729"/>
              <a:t>clotting factor VIII</a:t>
            </a:r>
            <a:r>
              <a:rPr lang="en-CA" sz="1729"/>
              <a:t> (FVIII), which may be inherited or arise from spontaneous mutation. Several members of European royal families were </a:t>
            </a:r>
            <a:r>
              <a:rPr lang="en-CA" sz="1729"/>
              <a:t>sufferers</a:t>
            </a:r>
            <a:r>
              <a:rPr lang="en-CA" sz="1729"/>
              <a:t>.</a:t>
            </a:r>
            <a:endParaRPr sz="1729"/>
          </a:p>
          <a:p>
            <a:pPr indent="-231775" lvl="1" marL="640080" rtl="0" algn="l">
              <a:lnSpc>
                <a:spcPct val="80000"/>
              </a:lnSpc>
              <a:spcBef>
                <a:spcPts val="370"/>
              </a:spcBef>
              <a:spcAft>
                <a:spcPts val="0"/>
              </a:spcAft>
              <a:buSzPts val="1900"/>
              <a:buChar char="○"/>
            </a:pPr>
            <a:r>
              <a:rPr b="1" lang="en-CA" sz="1900"/>
              <a:t>Hemophilia B</a:t>
            </a:r>
            <a:endParaRPr b="1" sz="1900"/>
          </a:p>
          <a:p>
            <a:pPr indent="-232727" lvl="2" marL="1005839" rtl="0" algn="l">
              <a:lnSpc>
                <a:spcPct val="80000"/>
              </a:lnSpc>
              <a:spcBef>
                <a:spcPts val="333"/>
              </a:spcBef>
              <a:spcAft>
                <a:spcPts val="0"/>
              </a:spcAft>
              <a:buSzPts val="1730"/>
              <a:buChar char="■"/>
            </a:pPr>
            <a:r>
              <a:rPr lang="en-CA" sz="1729"/>
              <a:t> disorder causing easy bruising and bleeding due to an inherited mutation of the gene for </a:t>
            </a:r>
            <a:r>
              <a:rPr i="1" lang="en-CA" sz="1729"/>
              <a:t>factor IX,</a:t>
            </a:r>
            <a:r>
              <a:rPr lang="en-CA" sz="1729"/>
              <a:t> and resulting in a deficiency of factor IX. It is </a:t>
            </a:r>
            <a:r>
              <a:rPr i="1" lang="en-CA" sz="1729"/>
              <a:t>less common</a:t>
            </a:r>
            <a:r>
              <a:rPr lang="en-CA" sz="1729"/>
              <a:t> than factor VIII deficiency (haemophilia A).</a:t>
            </a:r>
            <a:endParaRPr sz="1729"/>
          </a:p>
          <a:p>
            <a:pPr indent="-231775" lvl="1" marL="640080" rtl="0" algn="l">
              <a:lnSpc>
                <a:spcPct val="80000"/>
              </a:lnSpc>
              <a:spcBef>
                <a:spcPts val="370"/>
              </a:spcBef>
              <a:spcAft>
                <a:spcPts val="0"/>
              </a:spcAft>
              <a:buSzPts val="1900"/>
              <a:buChar char="○"/>
            </a:pPr>
            <a:r>
              <a:rPr b="1" lang="en-CA" sz="1900"/>
              <a:t>Von Willebrand disease </a:t>
            </a:r>
            <a:r>
              <a:rPr lang="en-CA" sz="1900"/>
              <a:t> </a:t>
            </a:r>
            <a:r>
              <a:rPr lang="en-CA" sz="1900" u="sng">
                <a:solidFill>
                  <a:schemeClr val="hlink"/>
                </a:solidFill>
                <a:hlinkClick r:id="rId4"/>
              </a:rPr>
              <a:t>https://youtu.be/I-uYvkTVwiM</a:t>
            </a:r>
            <a:endParaRPr sz="1900"/>
          </a:p>
          <a:p>
            <a:pPr indent="-232727" lvl="2" marL="1005839" rtl="0" algn="l">
              <a:lnSpc>
                <a:spcPct val="80000"/>
              </a:lnSpc>
              <a:spcBef>
                <a:spcPts val="333"/>
              </a:spcBef>
              <a:spcAft>
                <a:spcPts val="0"/>
              </a:spcAft>
              <a:buSzPts val="1730"/>
              <a:buChar char="■"/>
            </a:pPr>
            <a:r>
              <a:rPr lang="en-CA" sz="1729"/>
              <a:t>There are various types of VWD.  All the different types are caused by a problem with the von Willebrand factor (VWF). This is a protein in blood which is necessary for proper blood coagulation, or clotting.</a:t>
            </a:r>
            <a:endParaRPr sz="1729"/>
          </a:p>
          <a:p>
            <a:pPr indent="-232727" lvl="2" marL="1005839" rtl="0" algn="l">
              <a:lnSpc>
                <a:spcPct val="80000"/>
              </a:lnSpc>
              <a:spcBef>
                <a:spcPts val="333"/>
              </a:spcBef>
              <a:spcAft>
                <a:spcPts val="0"/>
              </a:spcAft>
              <a:buSzPts val="1730"/>
              <a:buChar char="■"/>
            </a:pPr>
            <a:r>
              <a:rPr lang="en-CA" sz="1729"/>
              <a:t>When there is not enough VWF in the blood, or when it does not work the way it should, the blood takes longer to clot</a:t>
            </a:r>
            <a:endParaRPr sz="1729"/>
          </a:p>
          <a:p>
            <a:pPr indent="-230822" lvl="0" marL="342900" rtl="0" algn="l">
              <a:lnSpc>
                <a:spcPct val="80000"/>
              </a:lnSpc>
              <a:spcBef>
                <a:spcPts val="407"/>
              </a:spcBef>
              <a:spcAft>
                <a:spcPts val="0"/>
              </a:spcAft>
              <a:buSzPts val="2070"/>
              <a:buChar char="●"/>
            </a:pPr>
            <a:r>
              <a:rPr lang="en-CA" sz="2070"/>
              <a:t>Any other genetic disruption of the production of clotting factor</a:t>
            </a:r>
            <a:endParaRPr sz="2070"/>
          </a:p>
          <a:p>
            <a:pPr indent="-99377" lvl="0" marL="342900" rtl="0" algn="l">
              <a:lnSpc>
                <a:spcPct val="80000"/>
              </a:lnSpc>
              <a:spcBef>
                <a:spcPts val="407"/>
              </a:spcBef>
              <a:spcAft>
                <a:spcPts val="1200"/>
              </a:spcAft>
              <a:buSzPts val="1870"/>
              <a:buNone/>
            </a:pPr>
            <a:r>
              <a:t/>
            </a:r>
            <a:endParaRPr sz="2070"/>
          </a:p>
        </p:txBody>
      </p:sp>
    </p:spTree>
  </p:cSld>
  <p:clrMapOvr>
    <a:masterClrMapping/>
  </p:clrMapOvr>
</p:sld>
</file>

<file path=ppt/slides/slide1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6" name="Shape 976"/>
        <p:cNvGrpSpPr/>
        <p:nvPr/>
      </p:nvGrpSpPr>
      <p:grpSpPr>
        <a:xfrm>
          <a:off x="0" y="0"/>
          <a:ext cx="0" cy="0"/>
          <a:chOff x="0" y="0"/>
          <a:chExt cx="0" cy="0"/>
        </a:xfrm>
      </p:grpSpPr>
      <p:pic>
        <p:nvPicPr>
          <p:cNvPr id="977" name="Google Shape;977;p132"/>
          <p:cNvPicPr preferRelativeResize="0"/>
          <p:nvPr/>
        </p:nvPicPr>
        <p:blipFill rotWithShape="1">
          <a:blip r:embed="rId3">
            <a:alphaModFix/>
          </a:blip>
          <a:srcRect b="0" l="0" r="0" t="0"/>
          <a:stretch/>
        </p:blipFill>
        <p:spPr>
          <a:xfrm>
            <a:off x="0" y="0"/>
            <a:ext cx="9144000" cy="6858000"/>
          </a:xfrm>
          <a:prstGeom prst="rect">
            <a:avLst/>
          </a:prstGeom>
          <a:noFill/>
          <a:ln>
            <a:noFill/>
          </a:ln>
        </p:spPr>
      </p:pic>
    </p:spTree>
  </p:cSld>
  <p:clrMapOvr>
    <a:masterClrMapping/>
  </p:clrMapOvr>
</p:sld>
</file>

<file path=ppt/slides/slide1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1" name="Shape 981"/>
        <p:cNvGrpSpPr/>
        <p:nvPr/>
      </p:nvGrpSpPr>
      <p:grpSpPr>
        <a:xfrm>
          <a:off x="0" y="0"/>
          <a:ext cx="0" cy="0"/>
          <a:chOff x="0" y="0"/>
          <a:chExt cx="0" cy="0"/>
        </a:xfrm>
      </p:grpSpPr>
      <p:sp>
        <p:nvSpPr>
          <p:cNvPr id="982" name="Google Shape;982;p133"/>
          <p:cNvSpPr txBox="1"/>
          <p:nvPr>
            <p:ph type="title"/>
          </p:nvPr>
        </p:nvSpPr>
        <p:spPr>
          <a:xfrm>
            <a:off x="457200" y="274638"/>
            <a:ext cx="76200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4600"/>
              <a:buFont typeface="Cambria"/>
              <a:buNone/>
            </a:pPr>
            <a:r>
              <a:rPr lang="en-CA"/>
              <a:t>Vascular disorders that cause bleeding</a:t>
            </a:r>
            <a:endParaRPr/>
          </a:p>
        </p:txBody>
      </p:sp>
      <p:sp>
        <p:nvSpPr>
          <p:cNvPr id="983" name="Google Shape;983;p133"/>
          <p:cNvSpPr txBox="1"/>
          <p:nvPr>
            <p:ph idx="1" type="body"/>
          </p:nvPr>
        </p:nvSpPr>
        <p:spPr>
          <a:xfrm>
            <a:off x="457200" y="1600200"/>
            <a:ext cx="7620000" cy="4800600"/>
          </a:xfrm>
          <a:prstGeom prst="rect">
            <a:avLst/>
          </a:prstGeom>
          <a:noFill/>
          <a:ln>
            <a:noFill/>
          </a:ln>
        </p:spPr>
        <p:txBody>
          <a:bodyPr anchorCtr="0" anchor="t" bIns="45700" lIns="91425" spcFirstLastPara="1" rIns="91425" wrap="square" tIns="45700">
            <a:normAutofit/>
          </a:bodyPr>
          <a:lstStyle/>
          <a:p>
            <a:pPr indent="-228600" lvl="0" marL="342900" rtl="0" algn="l">
              <a:spcBef>
                <a:spcPts val="0"/>
              </a:spcBef>
              <a:spcAft>
                <a:spcPts val="0"/>
              </a:spcAft>
              <a:buSzPts val="2200"/>
              <a:buChar char="●"/>
            </a:pPr>
            <a:r>
              <a:rPr b="1" lang="en-CA"/>
              <a:t>Hemorrhagic telangiectasia</a:t>
            </a:r>
            <a:endParaRPr b="1"/>
          </a:p>
          <a:p>
            <a:pPr indent="-228600" lvl="1" marL="640080" rtl="0" algn="l">
              <a:spcBef>
                <a:spcPts val="400"/>
              </a:spcBef>
              <a:spcAft>
                <a:spcPts val="0"/>
              </a:spcAft>
              <a:buSzPts val="2000"/>
              <a:buChar char="○"/>
            </a:pPr>
            <a:r>
              <a:rPr lang="en-CA"/>
              <a:t>An uncommon autosomal-dominant disorder characterized by thin-walled, dilated capillaries and arterioles</a:t>
            </a:r>
            <a:endParaRPr/>
          </a:p>
          <a:p>
            <a:pPr indent="-228600" lvl="0" marL="342900" rtl="0" algn="l">
              <a:spcBef>
                <a:spcPts val="440"/>
              </a:spcBef>
              <a:spcAft>
                <a:spcPts val="0"/>
              </a:spcAft>
              <a:buSzPts val="2200"/>
              <a:buChar char="●"/>
            </a:pPr>
            <a:r>
              <a:rPr b="1" lang="en-CA"/>
              <a:t>Vitamin C deficiency (scurvy)</a:t>
            </a:r>
            <a:endParaRPr b="1"/>
          </a:p>
          <a:p>
            <a:pPr indent="-228600" lvl="1" marL="640080" rtl="0" algn="l">
              <a:spcBef>
                <a:spcPts val="400"/>
              </a:spcBef>
              <a:spcAft>
                <a:spcPts val="0"/>
              </a:spcAft>
              <a:buSzPts val="2000"/>
              <a:buChar char="○"/>
            </a:pPr>
            <a:r>
              <a:rPr lang="en-CA"/>
              <a:t>Results in poor collagen synthesis and failure of the endothelial cells to adhere to one another properly, causing a fragile wall</a:t>
            </a:r>
            <a:endParaRPr/>
          </a:p>
          <a:p>
            <a:pPr indent="-228600" lvl="0" marL="342900" rtl="0" algn="l">
              <a:spcBef>
                <a:spcPts val="440"/>
              </a:spcBef>
              <a:spcAft>
                <a:spcPts val="0"/>
              </a:spcAft>
              <a:buSzPts val="2200"/>
              <a:buChar char="●"/>
            </a:pPr>
            <a:r>
              <a:rPr b="1" lang="en-CA"/>
              <a:t>Cushing disease</a:t>
            </a:r>
            <a:endParaRPr b="1"/>
          </a:p>
          <a:p>
            <a:pPr indent="-228600" lvl="1" marL="640080" rtl="0" algn="l">
              <a:spcBef>
                <a:spcPts val="400"/>
              </a:spcBef>
              <a:spcAft>
                <a:spcPts val="0"/>
              </a:spcAft>
              <a:buSzPts val="2000"/>
              <a:buChar char="○"/>
            </a:pPr>
            <a:r>
              <a:rPr lang="en-CA"/>
              <a:t>Causes protein wasting and loss of vessel tissue support because of excess cortisol</a:t>
            </a:r>
            <a:endParaRPr/>
          </a:p>
          <a:p>
            <a:pPr indent="-228600" lvl="0" marL="342900" rtl="0" algn="l">
              <a:spcBef>
                <a:spcPts val="440"/>
              </a:spcBef>
              <a:spcAft>
                <a:spcPts val="0"/>
              </a:spcAft>
              <a:buSzPts val="2200"/>
              <a:buChar char="●"/>
            </a:pPr>
            <a:r>
              <a:rPr b="1" lang="en-CA"/>
              <a:t>Senile purpura (bruising in elderly persons) </a:t>
            </a:r>
            <a:endParaRPr b="1"/>
          </a:p>
          <a:p>
            <a:pPr indent="-228600" lvl="1" marL="640080" rtl="0" algn="l">
              <a:spcBef>
                <a:spcPts val="400"/>
              </a:spcBef>
              <a:spcAft>
                <a:spcPts val="0"/>
              </a:spcAft>
              <a:buSzPts val="2000"/>
              <a:buChar char="○"/>
            </a:pPr>
            <a:r>
              <a:rPr lang="en-CA"/>
              <a:t>Caused by the aging process. Collagen becomes less abundant &amp; less organized with advanced age, resulting in stiffer, weaker blood vessel walls</a:t>
            </a:r>
            <a:endParaRPr/>
          </a:p>
          <a:p>
            <a:pPr indent="-88900" lvl="0" marL="342900" rtl="0" algn="l">
              <a:spcBef>
                <a:spcPts val="440"/>
              </a:spcBef>
              <a:spcAft>
                <a:spcPts val="1200"/>
              </a:spcAft>
              <a:buSzPts val="2200"/>
              <a:buNone/>
            </a:pPr>
            <a:r>
              <a:t/>
            </a:r>
            <a:endParaRPr/>
          </a:p>
        </p:txBody>
      </p:sp>
    </p:spTree>
  </p:cSld>
  <p:clrMapOvr>
    <a:masterClrMapping/>
  </p:clrMapOvr>
</p:sld>
</file>

<file path=ppt/slides/slide1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7" name="Shape 987"/>
        <p:cNvGrpSpPr/>
        <p:nvPr/>
      </p:nvGrpSpPr>
      <p:grpSpPr>
        <a:xfrm>
          <a:off x="0" y="0"/>
          <a:ext cx="0" cy="0"/>
          <a:chOff x="0" y="0"/>
          <a:chExt cx="0" cy="0"/>
        </a:xfrm>
      </p:grpSpPr>
      <p:sp>
        <p:nvSpPr>
          <p:cNvPr id="988" name="Google Shape;988;p134"/>
          <p:cNvSpPr txBox="1"/>
          <p:nvPr>
            <p:ph type="title"/>
          </p:nvPr>
        </p:nvSpPr>
        <p:spPr>
          <a:xfrm>
            <a:off x="457200" y="274638"/>
            <a:ext cx="76200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4600"/>
              <a:buFont typeface="Cambria"/>
              <a:buNone/>
            </a:pPr>
            <a:r>
              <a:rPr lang="en-CA"/>
              <a:t>Polycythemia</a:t>
            </a:r>
            <a:endParaRPr/>
          </a:p>
        </p:txBody>
      </p:sp>
      <p:sp>
        <p:nvSpPr>
          <p:cNvPr id="989" name="Google Shape;989;p134"/>
          <p:cNvSpPr txBox="1"/>
          <p:nvPr>
            <p:ph idx="1" type="body"/>
          </p:nvPr>
        </p:nvSpPr>
        <p:spPr>
          <a:xfrm>
            <a:off x="457200" y="1600200"/>
            <a:ext cx="7620000" cy="4966500"/>
          </a:xfrm>
          <a:prstGeom prst="rect">
            <a:avLst/>
          </a:prstGeom>
          <a:noFill/>
          <a:ln>
            <a:noFill/>
          </a:ln>
        </p:spPr>
        <p:txBody>
          <a:bodyPr anchorCtr="0" anchor="t" bIns="45700" lIns="91425" spcFirstLastPara="1" rIns="91425" wrap="square" tIns="45700">
            <a:normAutofit fontScale="77500" lnSpcReduction="20000"/>
          </a:bodyPr>
          <a:lstStyle/>
          <a:p>
            <a:pPr indent="-205740" lvl="0" marL="342900" rtl="0" algn="l">
              <a:spcBef>
                <a:spcPts val="0"/>
              </a:spcBef>
              <a:spcAft>
                <a:spcPts val="0"/>
              </a:spcAft>
              <a:buSzPct val="100000"/>
              <a:buChar char="●"/>
            </a:pPr>
            <a:r>
              <a:rPr lang="en-CA" sz="2400"/>
              <a:t>Definition</a:t>
            </a:r>
            <a:endParaRPr/>
          </a:p>
          <a:p>
            <a:pPr indent="-205740" lvl="1" marL="640080" rtl="0" algn="l">
              <a:spcBef>
                <a:spcPts val="444"/>
              </a:spcBef>
              <a:spcAft>
                <a:spcPts val="0"/>
              </a:spcAft>
              <a:buSzPct val="100000"/>
              <a:buChar char="○"/>
            </a:pPr>
            <a:r>
              <a:rPr lang="en-CA" sz="2400"/>
              <a:t>A condition in which the </a:t>
            </a:r>
            <a:r>
              <a:rPr i="1" lang="en-CA" sz="2400"/>
              <a:t>red blood cell mass is increased</a:t>
            </a:r>
            <a:endParaRPr i="1"/>
          </a:p>
          <a:p>
            <a:pPr indent="-205740" lvl="0" marL="342900" rtl="0" algn="l">
              <a:spcBef>
                <a:spcPts val="444"/>
              </a:spcBef>
              <a:spcAft>
                <a:spcPts val="0"/>
              </a:spcAft>
              <a:buSzPct val="100000"/>
              <a:buChar char="●"/>
            </a:pPr>
            <a:r>
              <a:rPr lang="en-CA" sz="2400"/>
              <a:t>Types</a:t>
            </a:r>
            <a:endParaRPr/>
          </a:p>
          <a:p>
            <a:pPr indent="-205740" lvl="1" marL="640080" rtl="0" algn="l">
              <a:spcBef>
                <a:spcPts val="444"/>
              </a:spcBef>
              <a:spcAft>
                <a:spcPts val="0"/>
              </a:spcAft>
              <a:buSzPct val="100000"/>
              <a:buChar char="○"/>
            </a:pPr>
            <a:r>
              <a:rPr b="1" lang="en-CA" sz="2400"/>
              <a:t>Relative polycythemia</a:t>
            </a:r>
            <a:r>
              <a:rPr lang="en-CA" sz="2400"/>
              <a:t>: results from a loss of vascular fluid (ie. dehydration) and is corrected by replacing the fluid</a:t>
            </a:r>
            <a:endParaRPr/>
          </a:p>
          <a:p>
            <a:pPr indent="-205740" lvl="1" marL="640080" rtl="0" algn="l">
              <a:spcBef>
                <a:spcPts val="444"/>
              </a:spcBef>
              <a:spcAft>
                <a:spcPts val="0"/>
              </a:spcAft>
              <a:buSzPct val="100000"/>
              <a:buChar char="○"/>
            </a:pPr>
            <a:r>
              <a:rPr b="1" lang="en-CA" sz="2400"/>
              <a:t>Primary polycythemia(Polycythemia Vera</a:t>
            </a:r>
            <a:r>
              <a:rPr lang="en-CA" sz="2400"/>
              <a:t>): a proliferative disease of the bone marrow with an absolute increase in total red blood cell mass accompanied by elevated white cell and platelet counts. Can progress to </a:t>
            </a:r>
            <a:r>
              <a:rPr i="1" lang="en-CA" sz="2400"/>
              <a:t>myelofibrosis</a:t>
            </a:r>
            <a:r>
              <a:rPr lang="en-CA" sz="2400"/>
              <a:t> where scar tissue in bone marrow prevents </a:t>
            </a:r>
            <a:r>
              <a:rPr lang="en-CA" sz="2400"/>
              <a:t>hematopoiesis</a:t>
            </a:r>
            <a:r>
              <a:rPr lang="en-CA" sz="2400"/>
              <a:t>.</a:t>
            </a:r>
            <a:endParaRPr/>
          </a:p>
          <a:p>
            <a:pPr indent="-205740" lvl="1" marL="640080" rtl="0" algn="l">
              <a:spcBef>
                <a:spcPts val="444"/>
              </a:spcBef>
              <a:spcAft>
                <a:spcPts val="0"/>
              </a:spcAft>
              <a:buSzPct val="100000"/>
              <a:buChar char="○"/>
            </a:pPr>
            <a:r>
              <a:rPr lang="en-CA" sz="2400" u="sng">
                <a:solidFill>
                  <a:schemeClr val="hlink"/>
                </a:solidFill>
                <a:hlinkClick r:id="rId3"/>
              </a:rPr>
              <a:t>https://youtu.be/jFxCZ91sDpl</a:t>
            </a:r>
            <a:endParaRPr sz="2400"/>
          </a:p>
          <a:p>
            <a:pPr indent="0" lvl="0" marL="640080" rtl="0" algn="l">
              <a:spcBef>
                <a:spcPts val="444"/>
              </a:spcBef>
              <a:spcAft>
                <a:spcPts val="0"/>
              </a:spcAft>
              <a:buNone/>
            </a:pPr>
            <a:r>
              <a:t/>
            </a:r>
            <a:endParaRPr sz="2400"/>
          </a:p>
          <a:p>
            <a:pPr indent="-205740" lvl="1" marL="640080" rtl="0" algn="l">
              <a:spcBef>
                <a:spcPts val="444"/>
              </a:spcBef>
              <a:spcAft>
                <a:spcPts val="0"/>
              </a:spcAft>
              <a:buSzPct val="100000"/>
              <a:buChar char="○"/>
            </a:pPr>
            <a:r>
              <a:rPr b="1" lang="en-CA" sz="2400"/>
              <a:t>Secondary polycythemia</a:t>
            </a:r>
            <a:r>
              <a:rPr lang="en-CA" sz="2400"/>
              <a:t>: results from </a:t>
            </a:r>
            <a:r>
              <a:rPr i="1" lang="en-CA" sz="2400"/>
              <a:t>increased erythropoietin </a:t>
            </a:r>
            <a:r>
              <a:rPr lang="en-CA" sz="2400"/>
              <a:t>levels caused by </a:t>
            </a:r>
            <a:r>
              <a:rPr i="1" lang="en-CA" sz="2400"/>
              <a:t>hypoxic </a:t>
            </a:r>
            <a:r>
              <a:rPr lang="en-CA" sz="2400"/>
              <a:t>conditions such as chronic heart and lung disease</a:t>
            </a:r>
            <a:endParaRPr/>
          </a:p>
          <a:p>
            <a:pPr indent="-99377" lvl="0" marL="342900" rtl="0" algn="l">
              <a:spcBef>
                <a:spcPts val="407"/>
              </a:spcBef>
              <a:spcAft>
                <a:spcPts val="1200"/>
              </a:spcAft>
              <a:buSzPct val="122222"/>
              <a:buNone/>
            </a:pPr>
            <a:r>
              <a:t/>
            </a:r>
            <a:endParaRPr/>
          </a:p>
        </p:txBody>
      </p:sp>
    </p:spTree>
  </p:cSld>
  <p:clrMapOvr>
    <a:masterClrMapping/>
  </p:clrMapOvr>
</p:sld>
</file>

<file path=ppt/slides/slide1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3" name="Shape 993"/>
        <p:cNvGrpSpPr/>
        <p:nvPr/>
      </p:nvGrpSpPr>
      <p:grpSpPr>
        <a:xfrm>
          <a:off x="0" y="0"/>
          <a:ext cx="0" cy="0"/>
          <a:chOff x="0" y="0"/>
          <a:chExt cx="0" cy="0"/>
        </a:xfrm>
      </p:grpSpPr>
      <p:sp>
        <p:nvSpPr>
          <p:cNvPr id="994" name="Google Shape;994;p135"/>
          <p:cNvSpPr txBox="1"/>
          <p:nvPr>
            <p:ph type="title"/>
          </p:nvPr>
        </p:nvSpPr>
        <p:spPr>
          <a:xfrm>
            <a:off x="457200" y="274638"/>
            <a:ext cx="76200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4600"/>
              <a:buFont typeface="Cambria"/>
              <a:buNone/>
            </a:pPr>
            <a:r>
              <a:rPr lang="en-CA"/>
              <a:t>Clinical Manifestations</a:t>
            </a:r>
            <a:endParaRPr/>
          </a:p>
        </p:txBody>
      </p:sp>
      <p:sp>
        <p:nvSpPr>
          <p:cNvPr id="995" name="Google Shape;995;p135"/>
          <p:cNvSpPr txBox="1"/>
          <p:nvPr>
            <p:ph idx="1" type="body"/>
          </p:nvPr>
        </p:nvSpPr>
        <p:spPr>
          <a:xfrm>
            <a:off x="457200" y="1600200"/>
            <a:ext cx="7620000" cy="4800600"/>
          </a:xfrm>
          <a:prstGeom prst="rect">
            <a:avLst/>
          </a:prstGeom>
          <a:noFill/>
          <a:ln>
            <a:noFill/>
          </a:ln>
        </p:spPr>
        <p:txBody>
          <a:bodyPr anchorCtr="0" anchor="t" bIns="45700" lIns="91425" spcFirstLastPara="1" rIns="91425" wrap="square" tIns="45700">
            <a:normAutofit lnSpcReduction="10000"/>
          </a:bodyPr>
          <a:lstStyle/>
          <a:p>
            <a:pPr indent="-228600" lvl="0" marL="342900" rtl="0" algn="l">
              <a:spcBef>
                <a:spcPts val="0"/>
              </a:spcBef>
              <a:spcAft>
                <a:spcPts val="0"/>
              </a:spcAft>
              <a:buSzPts val="2400"/>
              <a:buChar char="●"/>
            </a:pPr>
            <a:r>
              <a:rPr lang="en-CA" sz="2400"/>
              <a:t>Variable and related to an increase in RBCs, hemoglobin level, and hematocrit with increased blood volume and viscosity </a:t>
            </a:r>
            <a:endParaRPr/>
          </a:p>
          <a:p>
            <a:pPr indent="-228600" lvl="1" marL="640080" rtl="0" algn="l">
              <a:spcBef>
                <a:spcPts val="480"/>
              </a:spcBef>
              <a:spcAft>
                <a:spcPts val="0"/>
              </a:spcAft>
              <a:buSzPts val="2400"/>
              <a:buChar char="○"/>
            </a:pPr>
            <a:r>
              <a:rPr lang="en-CA" sz="2400"/>
              <a:t>Splenomegaly </a:t>
            </a:r>
            <a:endParaRPr/>
          </a:p>
          <a:p>
            <a:pPr indent="-228600" lvl="1" marL="640080" rtl="0" algn="l">
              <a:spcBef>
                <a:spcPts val="480"/>
              </a:spcBef>
              <a:spcAft>
                <a:spcPts val="0"/>
              </a:spcAft>
              <a:buSzPts val="2400"/>
              <a:buChar char="○"/>
            </a:pPr>
            <a:r>
              <a:rPr lang="en-CA" sz="2400"/>
              <a:t>Depletion of iron </a:t>
            </a:r>
            <a:endParaRPr/>
          </a:p>
          <a:p>
            <a:pPr indent="-228600" lvl="1" marL="640080" rtl="0" algn="l">
              <a:spcBef>
                <a:spcPts val="480"/>
              </a:spcBef>
              <a:spcAft>
                <a:spcPts val="0"/>
              </a:spcAft>
              <a:buSzPts val="2400"/>
              <a:buChar char="○"/>
            </a:pPr>
            <a:r>
              <a:rPr lang="en-CA" sz="2400"/>
              <a:t>Disrupted cardiac output</a:t>
            </a:r>
            <a:endParaRPr/>
          </a:p>
          <a:p>
            <a:pPr indent="-228600" lvl="1" marL="640080" rtl="0" algn="l">
              <a:spcBef>
                <a:spcPts val="480"/>
              </a:spcBef>
              <a:spcAft>
                <a:spcPts val="0"/>
              </a:spcAft>
              <a:buSzPts val="2400"/>
              <a:buChar char="○"/>
            </a:pPr>
            <a:r>
              <a:rPr lang="en-CA" sz="2400"/>
              <a:t>Hypertension </a:t>
            </a:r>
            <a:endParaRPr/>
          </a:p>
          <a:p>
            <a:pPr indent="-228600" lvl="1" marL="640080" rtl="0" algn="l">
              <a:spcBef>
                <a:spcPts val="480"/>
              </a:spcBef>
              <a:spcAft>
                <a:spcPts val="0"/>
              </a:spcAft>
              <a:buSzPts val="2400"/>
              <a:buChar char="○"/>
            </a:pPr>
            <a:r>
              <a:rPr lang="en-CA" sz="2400"/>
              <a:t>Decreased cerebral blood flow </a:t>
            </a:r>
            <a:endParaRPr/>
          </a:p>
          <a:p>
            <a:pPr indent="-228600" lvl="1" marL="640080" rtl="0" algn="l">
              <a:spcBef>
                <a:spcPts val="480"/>
              </a:spcBef>
              <a:spcAft>
                <a:spcPts val="0"/>
              </a:spcAft>
              <a:buSzPts val="2400"/>
              <a:buChar char="○"/>
            </a:pPr>
            <a:r>
              <a:rPr lang="en-CA" sz="2400"/>
              <a:t>Venous stasis</a:t>
            </a:r>
            <a:endParaRPr/>
          </a:p>
          <a:p>
            <a:pPr indent="-228600" lvl="1" marL="640080" rtl="0" algn="l">
              <a:spcBef>
                <a:spcPts val="480"/>
              </a:spcBef>
              <a:spcAft>
                <a:spcPts val="0"/>
              </a:spcAft>
              <a:buSzPts val="2400"/>
              <a:buChar char="○"/>
            </a:pPr>
            <a:r>
              <a:rPr lang="en-CA" sz="2400"/>
              <a:t>Thromboembolism and hemorrhage </a:t>
            </a:r>
            <a:endParaRPr/>
          </a:p>
          <a:p>
            <a:pPr indent="-88900" lvl="0" marL="342900" rtl="0" algn="l">
              <a:spcBef>
                <a:spcPts val="440"/>
              </a:spcBef>
              <a:spcAft>
                <a:spcPts val="1200"/>
              </a:spcAft>
              <a:buSzPts val="2200"/>
              <a:buNone/>
            </a:pPr>
            <a:r>
              <a:t/>
            </a:r>
            <a:endParaRPr/>
          </a:p>
        </p:txBody>
      </p:sp>
    </p:spTree>
  </p:cSld>
  <p:clrMapOvr>
    <a:masterClrMapping/>
  </p:clrMapOvr>
</p:sld>
</file>

<file path=ppt/slides/slide1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9" name="Shape 999"/>
        <p:cNvGrpSpPr/>
        <p:nvPr/>
      </p:nvGrpSpPr>
      <p:grpSpPr>
        <a:xfrm>
          <a:off x="0" y="0"/>
          <a:ext cx="0" cy="0"/>
          <a:chOff x="0" y="0"/>
          <a:chExt cx="0" cy="0"/>
        </a:xfrm>
      </p:grpSpPr>
      <p:sp>
        <p:nvSpPr>
          <p:cNvPr id="1000" name="Google Shape;1000;p136"/>
          <p:cNvSpPr txBox="1"/>
          <p:nvPr>
            <p:ph type="title"/>
          </p:nvPr>
        </p:nvSpPr>
        <p:spPr>
          <a:xfrm>
            <a:off x="457200" y="274638"/>
            <a:ext cx="76200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4600"/>
              <a:buFont typeface="Cambria"/>
              <a:buNone/>
            </a:pPr>
            <a:r>
              <a:rPr lang="en-CA"/>
              <a:t>Decreased Red Blood Cells (Anemia) </a:t>
            </a:r>
            <a:endParaRPr/>
          </a:p>
        </p:txBody>
      </p:sp>
      <p:sp>
        <p:nvSpPr>
          <p:cNvPr id="1001" name="Google Shape;1001;p136"/>
          <p:cNvSpPr txBox="1"/>
          <p:nvPr>
            <p:ph idx="1" type="body"/>
          </p:nvPr>
        </p:nvSpPr>
        <p:spPr>
          <a:xfrm>
            <a:off x="457200" y="1600200"/>
            <a:ext cx="7620000" cy="4800600"/>
          </a:xfrm>
          <a:prstGeom prst="rect">
            <a:avLst/>
          </a:prstGeom>
          <a:noFill/>
          <a:ln>
            <a:noFill/>
          </a:ln>
        </p:spPr>
        <p:txBody>
          <a:bodyPr anchorCtr="0" anchor="t" bIns="45700" lIns="91425" spcFirstLastPara="1" rIns="91425" wrap="square" tIns="45700">
            <a:normAutofit lnSpcReduction="10000"/>
          </a:bodyPr>
          <a:lstStyle/>
          <a:p>
            <a:pPr indent="0" lvl="0" marL="114300" rtl="0" algn="l">
              <a:spcBef>
                <a:spcPts val="0"/>
              </a:spcBef>
              <a:spcAft>
                <a:spcPts val="0"/>
              </a:spcAft>
              <a:buSzPts val="2200"/>
              <a:buNone/>
            </a:pPr>
            <a:r>
              <a:rPr lang="en-CA" u="sng">
                <a:solidFill>
                  <a:schemeClr val="hlink"/>
                </a:solidFill>
                <a:hlinkClick r:id="rId3"/>
              </a:rPr>
              <a:t>https://youtu.be/hJsH9VRjBQk</a:t>
            </a:r>
            <a:endParaRPr/>
          </a:p>
          <a:p>
            <a:pPr indent="0" lvl="0" marL="114300" rtl="0" algn="l">
              <a:spcBef>
                <a:spcPts val="407"/>
              </a:spcBef>
              <a:spcAft>
                <a:spcPts val="0"/>
              </a:spcAft>
              <a:buSzPts val="2200"/>
              <a:buNone/>
            </a:pPr>
            <a:r>
              <a:rPr lang="en-CA"/>
              <a:t> -</a:t>
            </a:r>
            <a:r>
              <a:rPr b="1" lang="en-CA"/>
              <a:t>Low red Blood Cells</a:t>
            </a:r>
            <a:endParaRPr b="1"/>
          </a:p>
          <a:p>
            <a:pPr indent="-239077" lvl="0" marL="342900" rtl="0" algn="l">
              <a:spcBef>
                <a:spcPts val="407"/>
              </a:spcBef>
              <a:spcAft>
                <a:spcPts val="0"/>
              </a:spcAft>
              <a:buSzPts val="2200"/>
              <a:buChar char="●"/>
            </a:pPr>
            <a:r>
              <a:rPr i="1" lang="en-CA"/>
              <a:t>RBCs may be Normal, Microcytic, or Macrocytic</a:t>
            </a:r>
            <a:endParaRPr i="1"/>
          </a:p>
          <a:p>
            <a:pPr indent="-239077" lvl="0" marL="342900" rtl="0" algn="l">
              <a:spcBef>
                <a:spcPts val="407"/>
              </a:spcBef>
              <a:spcAft>
                <a:spcPts val="0"/>
              </a:spcAft>
              <a:buSzPts val="2200"/>
              <a:buChar char="●"/>
            </a:pPr>
            <a:r>
              <a:rPr b="1" lang="en-CA"/>
              <a:t>Common causes</a:t>
            </a:r>
            <a:r>
              <a:rPr lang="en-CA"/>
              <a:t>: Iron deficiency, B12 Deficiency, excessive bleeding, cancers, genetic conditions such as thalassemia </a:t>
            </a:r>
            <a:endParaRPr/>
          </a:p>
          <a:p>
            <a:pPr indent="-239077" lvl="0" marL="342900" rtl="0" algn="l">
              <a:spcBef>
                <a:spcPts val="407"/>
              </a:spcBef>
              <a:spcAft>
                <a:spcPts val="0"/>
              </a:spcAft>
              <a:buSzPts val="2200"/>
              <a:buChar char="●"/>
            </a:pPr>
            <a:r>
              <a:rPr lang="en-CA"/>
              <a:t>Peripheral blood smear and a reticulocyte count and index</a:t>
            </a:r>
            <a:endParaRPr/>
          </a:p>
          <a:p>
            <a:pPr indent="-238125" lvl="1" marL="640080" rtl="0" algn="l">
              <a:spcBef>
                <a:spcPts val="370"/>
              </a:spcBef>
              <a:spcAft>
                <a:spcPts val="0"/>
              </a:spcAft>
              <a:buSzPts val="2000"/>
              <a:buChar char="○"/>
            </a:pPr>
            <a:r>
              <a:rPr lang="en-CA"/>
              <a:t>Studies to rule out comorbid conditions such as malignancy, gastrointestinal conditions that cause bleeding, and pernicious anemia</a:t>
            </a:r>
            <a:endParaRPr/>
          </a:p>
          <a:p>
            <a:pPr indent="0" lvl="0" marL="114300" rtl="0" algn="l">
              <a:spcBef>
                <a:spcPts val="407"/>
              </a:spcBef>
              <a:spcAft>
                <a:spcPts val="0"/>
              </a:spcAft>
              <a:buSzPts val="2200"/>
              <a:buNone/>
            </a:pPr>
            <a:r>
              <a:rPr lang="en-CA"/>
              <a:t>OR Age-associated decline in the hematopoietic reserve</a:t>
            </a:r>
            <a:endParaRPr/>
          </a:p>
          <a:p>
            <a:pPr indent="-238125" lvl="1" marL="640080" rtl="0" algn="l">
              <a:spcBef>
                <a:spcPts val="370"/>
              </a:spcBef>
              <a:spcAft>
                <a:spcPts val="0"/>
              </a:spcAft>
              <a:buSzPts val="2000"/>
              <a:buChar char="○"/>
            </a:pPr>
            <a:r>
              <a:rPr lang="en-CA"/>
              <a:t>Reduction in hematopoietic progenitors</a:t>
            </a:r>
            <a:endParaRPr/>
          </a:p>
          <a:p>
            <a:pPr indent="-238125" lvl="1" marL="640080" rtl="0" algn="l">
              <a:spcBef>
                <a:spcPts val="370"/>
              </a:spcBef>
              <a:spcAft>
                <a:spcPts val="0"/>
              </a:spcAft>
              <a:buSzPts val="2000"/>
              <a:buChar char="○"/>
            </a:pPr>
            <a:r>
              <a:rPr lang="en-CA"/>
              <a:t>Reduced production of hematopoietic growth factors</a:t>
            </a:r>
            <a:endParaRPr/>
          </a:p>
          <a:p>
            <a:pPr indent="-238125" lvl="1" marL="640080" rtl="0" algn="l">
              <a:spcBef>
                <a:spcPts val="370"/>
              </a:spcBef>
              <a:spcAft>
                <a:spcPts val="0"/>
              </a:spcAft>
              <a:buSzPts val="2000"/>
              <a:buChar char="○"/>
            </a:pPr>
            <a:r>
              <a:rPr lang="en-CA"/>
              <a:t>Inhibition of erythropoietin </a:t>
            </a:r>
            <a:endParaRPr/>
          </a:p>
          <a:p>
            <a:pPr indent="-238125" lvl="1" marL="640080" rtl="0" algn="l">
              <a:spcBef>
                <a:spcPts val="370"/>
              </a:spcBef>
              <a:spcAft>
                <a:spcPts val="1200"/>
              </a:spcAft>
              <a:buSzPts val="2000"/>
              <a:buChar char="○"/>
            </a:pPr>
            <a:r>
              <a:rPr lang="en-CA"/>
              <a:t>Inflammatory cytokines interfere with interaction of erythropoietin with its receptors. </a:t>
            </a:r>
            <a:endParaRPr/>
          </a:p>
        </p:txBody>
      </p:sp>
    </p:spTree>
  </p:cSld>
  <p:clrMapOvr>
    <a:masterClrMapping/>
  </p:clrMapOvr>
</p:sld>
</file>

<file path=ppt/slides/slide1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5" name="Shape 1005"/>
        <p:cNvGrpSpPr/>
        <p:nvPr/>
      </p:nvGrpSpPr>
      <p:grpSpPr>
        <a:xfrm>
          <a:off x="0" y="0"/>
          <a:ext cx="0" cy="0"/>
          <a:chOff x="0" y="0"/>
          <a:chExt cx="0" cy="0"/>
        </a:xfrm>
      </p:grpSpPr>
      <p:sp>
        <p:nvSpPr>
          <p:cNvPr id="1006" name="Google Shape;1006;p137"/>
          <p:cNvSpPr txBox="1"/>
          <p:nvPr>
            <p:ph type="title"/>
          </p:nvPr>
        </p:nvSpPr>
        <p:spPr>
          <a:xfrm>
            <a:off x="457200" y="274638"/>
            <a:ext cx="76200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4600"/>
              <a:buFont typeface="Cambria"/>
              <a:buNone/>
            </a:pPr>
            <a:r>
              <a:rPr lang="en-CA"/>
              <a:t>Infectious Mononucleosis</a:t>
            </a:r>
            <a:endParaRPr/>
          </a:p>
        </p:txBody>
      </p:sp>
      <p:sp>
        <p:nvSpPr>
          <p:cNvPr id="1007" name="Google Shape;1007;p137"/>
          <p:cNvSpPr txBox="1"/>
          <p:nvPr>
            <p:ph idx="1" type="body"/>
          </p:nvPr>
        </p:nvSpPr>
        <p:spPr>
          <a:xfrm>
            <a:off x="457200" y="1417638"/>
            <a:ext cx="7620000" cy="4983162"/>
          </a:xfrm>
          <a:prstGeom prst="rect">
            <a:avLst/>
          </a:prstGeom>
          <a:noFill/>
          <a:ln>
            <a:noFill/>
          </a:ln>
        </p:spPr>
        <p:txBody>
          <a:bodyPr anchorCtr="0" anchor="t" bIns="45700" lIns="91425" spcFirstLastPara="1" rIns="91425" wrap="square" tIns="45700">
            <a:normAutofit fontScale="92500" lnSpcReduction="20000"/>
          </a:bodyPr>
          <a:lstStyle/>
          <a:p>
            <a:pPr indent="-217170" lvl="0" marL="342900" rtl="0" algn="l">
              <a:spcBef>
                <a:spcPts val="0"/>
              </a:spcBef>
              <a:spcAft>
                <a:spcPts val="0"/>
              </a:spcAft>
              <a:buSzPct val="100000"/>
              <a:buChar char="●"/>
            </a:pPr>
            <a:r>
              <a:rPr lang="en-CA" sz="2400" u="sng">
                <a:solidFill>
                  <a:schemeClr val="hlink"/>
                </a:solidFill>
                <a:hlinkClick r:id="rId3"/>
              </a:rPr>
              <a:t>https://youtu.be/U-LHnufQK4Q</a:t>
            </a:r>
            <a:endParaRPr sz="2400"/>
          </a:p>
          <a:p>
            <a:pPr indent="-217170" lvl="0" marL="342900" rtl="0" algn="l">
              <a:spcBef>
                <a:spcPts val="480"/>
              </a:spcBef>
              <a:spcAft>
                <a:spcPts val="0"/>
              </a:spcAft>
              <a:buSzPct val="100000"/>
              <a:buChar char="●"/>
            </a:pPr>
            <a:r>
              <a:rPr lang="en-CA" sz="2400"/>
              <a:t>Definition</a:t>
            </a:r>
            <a:endParaRPr/>
          </a:p>
          <a:p>
            <a:pPr indent="-217169" lvl="1" marL="640080" rtl="0" algn="l">
              <a:spcBef>
                <a:spcPts val="480"/>
              </a:spcBef>
              <a:spcAft>
                <a:spcPts val="0"/>
              </a:spcAft>
              <a:buSzPct val="100000"/>
              <a:buChar char="○"/>
            </a:pPr>
            <a:r>
              <a:rPr lang="en-CA" sz="2400"/>
              <a:t>Self-limited lymphoproliferative disorder </a:t>
            </a:r>
            <a:endParaRPr/>
          </a:p>
          <a:p>
            <a:pPr indent="-217170" lvl="0" marL="342900" rtl="0" algn="l">
              <a:spcBef>
                <a:spcPts val="480"/>
              </a:spcBef>
              <a:spcAft>
                <a:spcPts val="0"/>
              </a:spcAft>
              <a:buSzPct val="100000"/>
              <a:buChar char="●"/>
            </a:pPr>
            <a:r>
              <a:rPr lang="en-CA" sz="2400"/>
              <a:t>Causes and characteristics</a:t>
            </a:r>
            <a:endParaRPr/>
          </a:p>
          <a:p>
            <a:pPr indent="-217169" lvl="1" marL="640080" rtl="0" algn="l">
              <a:spcBef>
                <a:spcPts val="480"/>
              </a:spcBef>
              <a:spcAft>
                <a:spcPts val="0"/>
              </a:spcAft>
              <a:buSzPct val="100000"/>
              <a:buChar char="○"/>
            </a:pPr>
            <a:r>
              <a:rPr lang="en-CA" sz="2400"/>
              <a:t>Caused by the B-lymphocytotropic </a:t>
            </a:r>
            <a:r>
              <a:rPr i="1" lang="en-CA" sz="2400"/>
              <a:t>Epstein-Barr virus,</a:t>
            </a:r>
            <a:r>
              <a:rPr lang="en-CA" sz="2400"/>
              <a:t> a member of the herpes virus family; transmitted in saliva</a:t>
            </a:r>
            <a:endParaRPr/>
          </a:p>
          <a:p>
            <a:pPr indent="-217169" lvl="1" marL="640080" rtl="0" algn="l">
              <a:spcBef>
                <a:spcPts val="480"/>
              </a:spcBef>
              <a:spcAft>
                <a:spcPts val="0"/>
              </a:spcAft>
              <a:buSzPct val="100000"/>
              <a:buChar char="○"/>
            </a:pPr>
            <a:r>
              <a:rPr lang="en-CA" sz="2400"/>
              <a:t>Characterized by fever, generalized lymphadenopathy, sore throat, and the appearance in the blood of atypical lymphocytes and several antibodies</a:t>
            </a:r>
            <a:endParaRPr/>
          </a:p>
          <a:p>
            <a:pPr indent="-217169" lvl="1" marL="640080" rtl="0" algn="l">
              <a:spcBef>
                <a:spcPts val="480"/>
              </a:spcBef>
              <a:spcAft>
                <a:spcPts val="0"/>
              </a:spcAft>
              <a:buSzPct val="100000"/>
              <a:buChar char="○"/>
            </a:pPr>
            <a:r>
              <a:rPr lang="en-CA" sz="2400"/>
              <a:t>Highest incidence in adolescents and young adults</a:t>
            </a:r>
            <a:endParaRPr/>
          </a:p>
          <a:p>
            <a:pPr indent="-217169" lvl="1" marL="640080" rtl="0" algn="l">
              <a:spcBef>
                <a:spcPts val="480"/>
              </a:spcBef>
              <a:spcAft>
                <a:spcPts val="0"/>
              </a:spcAft>
              <a:buSzPct val="100000"/>
              <a:buChar char="○"/>
            </a:pPr>
            <a:r>
              <a:rPr lang="en-CA" sz="2400"/>
              <a:t>Treatment is symptomatic and supportive</a:t>
            </a:r>
            <a:endParaRPr/>
          </a:p>
          <a:p>
            <a:pPr indent="-88900" lvl="0" marL="342900" rtl="0" algn="l">
              <a:spcBef>
                <a:spcPts val="440"/>
              </a:spcBef>
              <a:spcAft>
                <a:spcPts val="1200"/>
              </a:spcAft>
              <a:buSzPct val="122222"/>
              <a:buNone/>
            </a:pPr>
            <a:r>
              <a:t/>
            </a:r>
            <a:endParaRPr/>
          </a:p>
        </p:txBody>
      </p:sp>
    </p:spTree>
  </p:cSld>
  <p:clrMapOvr>
    <a:masterClrMapping/>
  </p:clrMapOvr>
</p:sld>
</file>

<file path=ppt/slides/slide1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1" name="Shape 1011"/>
        <p:cNvGrpSpPr/>
        <p:nvPr/>
      </p:nvGrpSpPr>
      <p:grpSpPr>
        <a:xfrm>
          <a:off x="0" y="0"/>
          <a:ext cx="0" cy="0"/>
          <a:chOff x="0" y="0"/>
          <a:chExt cx="0" cy="0"/>
        </a:xfrm>
      </p:grpSpPr>
      <p:sp>
        <p:nvSpPr>
          <p:cNvPr id="1012" name="Google Shape;1012;p138"/>
          <p:cNvSpPr txBox="1"/>
          <p:nvPr>
            <p:ph type="title"/>
          </p:nvPr>
        </p:nvSpPr>
        <p:spPr>
          <a:xfrm>
            <a:off x="457200" y="274638"/>
            <a:ext cx="76200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4600"/>
              <a:buFont typeface="Cambria"/>
              <a:buNone/>
            </a:pPr>
            <a:r>
              <a:rPr lang="en-CA"/>
              <a:t>Neoplastic Disorders of Hematopoietic and Lymphoid Origin</a:t>
            </a:r>
            <a:endParaRPr/>
          </a:p>
        </p:txBody>
      </p:sp>
      <p:sp>
        <p:nvSpPr>
          <p:cNvPr id="1013" name="Google Shape;1013;p138"/>
          <p:cNvSpPr txBox="1"/>
          <p:nvPr>
            <p:ph idx="1" type="body"/>
          </p:nvPr>
        </p:nvSpPr>
        <p:spPr>
          <a:xfrm>
            <a:off x="457200" y="1844824"/>
            <a:ext cx="7620000" cy="4555976"/>
          </a:xfrm>
          <a:prstGeom prst="rect">
            <a:avLst/>
          </a:prstGeom>
          <a:noFill/>
          <a:ln>
            <a:noFill/>
          </a:ln>
        </p:spPr>
        <p:txBody>
          <a:bodyPr anchorCtr="0" anchor="t" bIns="45700" lIns="91425" spcFirstLastPara="1" rIns="91425" wrap="square" tIns="45700">
            <a:normAutofit/>
          </a:bodyPr>
          <a:lstStyle/>
          <a:p>
            <a:pPr indent="-228600" lvl="0" marL="342900" rtl="0" algn="l">
              <a:spcBef>
                <a:spcPts val="0"/>
              </a:spcBef>
              <a:spcAft>
                <a:spcPts val="0"/>
              </a:spcAft>
              <a:buSzPts val="2200"/>
              <a:buChar char="●"/>
            </a:pPr>
            <a:r>
              <a:rPr lang="en-CA"/>
              <a:t>Represent the most important pathology of the white cell disorders</a:t>
            </a:r>
            <a:endParaRPr/>
          </a:p>
          <a:p>
            <a:pPr indent="-228600" lvl="0" marL="342900" rtl="0" algn="l">
              <a:spcBef>
                <a:spcPts val="440"/>
              </a:spcBef>
              <a:spcAft>
                <a:spcPts val="0"/>
              </a:spcAft>
              <a:buSzPts val="2200"/>
              <a:buChar char="●"/>
            </a:pPr>
            <a:r>
              <a:rPr lang="en-CA"/>
              <a:t>Include somewhat overlapping categories</a:t>
            </a:r>
            <a:endParaRPr/>
          </a:p>
          <a:p>
            <a:pPr indent="-228600" lvl="1" marL="640080" rtl="0" algn="l">
              <a:spcBef>
                <a:spcPts val="400"/>
              </a:spcBef>
              <a:spcAft>
                <a:spcPts val="0"/>
              </a:spcAft>
              <a:buSzPts val="2000"/>
              <a:buChar char="○"/>
            </a:pPr>
            <a:r>
              <a:rPr lang="en-CA"/>
              <a:t>Lymphomas (Hodgkin disease and non-Hodgkin lymphoma)</a:t>
            </a:r>
            <a:endParaRPr/>
          </a:p>
          <a:p>
            <a:pPr indent="-228600" lvl="1" marL="640080" rtl="0" algn="l">
              <a:spcBef>
                <a:spcPts val="400"/>
              </a:spcBef>
              <a:spcAft>
                <a:spcPts val="0"/>
              </a:spcAft>
              <a:buSzPts val="2000"/>
              <a:buChar char="○"/>
            </a:pPr>
            <a:r>
              <a:rPr lang="en-CA"/>
              <a:t>Leukemias</a:t>
            </a:r>
            <a:endParaRPr/>
          </a:p>
          <a:p>
            <a:pPr indent="-228600" lvl="1" marL="640080" rtl="0" algn="l">
              <a:spcBef>
                <a:spcPts val="400"/>
              </a:spcBef>
              <a:spcAft>
                <a:spcPts val="0"/>
              </a:spcAft>
              <a:buSzPts val="2000"/>
              <a:buChar char="○"/>
            </a:pPr>
            <a:r>
              <a:rPr lang="en-CA"/>
              <a:t>Plasma cell dyscrasias (multiple myeloma)</a:t>
            </a:r>
            <a:endParaRPr/>
          </a:p>
          <a:p>
            <a:pPr indent="-88900" lvl="0" marL="342900" rtl="0" algn="l">
              <a:spcBef>
                <a:spcPts val="440"/>
              </a:spcBef>
              <a:spcAft>
                <a:spcPts val="1200"/>
              </a:spcAft>
              <a:buSzPts val="2200"/>
              <a:buNone/>
            </a:pPr>
            <a:r>
              <a:t/>
            </a:r>
            <a:endParaRPr/>
          </a:p>
        </p:txBody>
      </p:sp>
      <p:pic>
        <p:nvPicPr>
          <p:cNvPr descr="C:\Users\student31\AppData\Local\Microsoft\Windows\INetCache\IE\AW9Y207L\1280px-Leukemia-_SAG[1].jpg" id="1014" name="Google Shape;1014;p138"/>
          <p:cNvPicPr preferRelativeResize="0"/>
          <p:nvPr/>
        </p:nvPicPr>
        <p:blipFill rotWithShape="1">
          <a:blip r:embed="rId3">
            <a:alphaModFix/>
          </a:blip>
          <a:srcRect b="0" l="0" r="0" t="0"/>
          <a:stretch/>
        </p:blipFill>
        <p:spPr>
          <a:xfrm>
            <a:off x="107504" y="4151922"/>
            <a:ext cx="8280920" cy="2496899"/>
          </a:xfrm>
          <a:prstGeom prst="rect">
            <a:avLst/>
          </a:prstGeom>
          <a:noFill/>
          <a:ln>
            <a:noFill/>
          </a:ln>
        </p:spPr>
      </p:pic>
    </p:spTree>
  </p:cSld>
  <p:clrMapOvr>
    <a:masterClrMapping/>
  </p:clrMapOvr>
</p:sld>
</file>

<file path=ppt/slides/slide1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8" name="Shape 1018"/>
        <p:cNvGrpSpPr/>
        <p:nvPr/>
      </p:nvGrpSpPr>
      <p:grpSpPr>
        <a:xfrm>
          <a:off x="0" y="0"/>
          <a:ext cx="0" cy="0"/>
          <a:chOff x="0" y="0"/>
          <a:chExt cx="0" cy="0"/>
        </a:xfrm>
      </p:grpSpPr>
      <p:sp>
        <p:nvSpPr>
          <p:cNvPr id="1019" name="Google Shape;1019;p139"/>
          <p:cNvSpPr txBox="1"/>
          <p:nvPr>
            <p:ph type="title"/>
          </p:nvPr>
        </p:nvSpPr>
        <p:spPr>
          <a:xfrm>
            <a:off x="-207725" y="331613"/>
            <a:ext cx="76200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4600"/>
              <a:buFont typeface="Cambria"/>
              <a:buNone/>
            </a:pPr>
            <a:r>
              <a:rPr lang="en-CA"/>
              <a:t>Hodgkin &amp; Non-Hodgkin</a:t>
            </a:r>
            <a:endParaRPr/>
          </a:p>
        </p:txBody>
      </p:sp>
      <p:sp>
        <p:nvSpPr>
          <p:cNvPr id="1020" name="Google Shape;1020;p139"/>
          <p:cNvSpPr txBox="1"/>
          <p:nvPr>
            <p:ph idx="1" type="body"/>
          </p:nvPr>
        </p:nvSpPr>
        <p:spPr>
          <a:xfrm>
            <a:off x="457200" y="1600200"/>
            <a:ext cx="7620000" cy="4800600"/>
          </a:xfrm>
          <a:prstGeom prst="rect">
            <a:avLst/>
          </a:prstGeom>
          <a:noFill/>
          <a:ln>
            <a:noFill/>
          </a:ln>
        </p:spPr>
        <p:txBody>
          <a:bodyPr anchorCtr="0" anchor="t" bIns="45700" lIns="91425" spcFirstLastPara="1" rIns="91425" wrap="square" tIns="45700">
            <a:normAutofit fontScale="85000" lnSpcReduction="10000"/>
          </a:bodyPr>
          <a:lstStyle/>
          <a:p>
            <a:pPr indent="-218122" lvl="0" marL="342900" rtl="0" algn="l">
              <a:spcBef>
                <a:spcPts val="0"/>
              </a:spcBef>
              <a:spcAft>
                <a:spcPts val="0"/>
              </a:spcAft>
              <a:buSzPct val="122222"/>
              <a:buChar char="●"/>
            </a:pPr>
            <a:r>
              <a:rPr b="1" lang="en-CA"/>
              <a:t>Hodgkin disease</a:t>
            </a:r>
            <a:endParaRPr b="1"/>
          </a:p>
          <a:p>
            <a:pPr indent="-219075" lvl="1" marL="640080" rtl="0" algn="l">
              <a:spcBef>
                <a:spcPts val="370"/>
              </a:spcBef>
              <a:spcAft>
                <a:spcPts val="0"/>
              </a:spcAft>
              <a:buSzPct val="142857"/>
              <a:buChar char="○"/>
            </a:pPr>
            <a:r>
              <a:rPr lang="en-CA"/>
              <a:t>Lymphoma arises in a single node or chain of nodes, usually upper body </a:t>
            </a:r>
            <a:endParaRPr/>
          </a:p>
          <a:p>
            <a:pPr indent="-219075" lvl="1" marL="640080" rtl="0" algn="l">
              <a:spcBef>
                <a:spcPts val="370"/>
              </a:spcBef>
              <a:spcAft>
                <a:spcPts val="0"/>
              </a:spcAft>
              <a:buSzPct val="142857"/>
              <a:buChar char="○"/>
            </a:pPr>
            <a:r>
              <a:rPr lang="en-CA"/>
              <a:t>Can spread through nodes quickly</a:t>
            </a:r>
            <a:endParaRPr/>
          </a:p>
          <a:p>
            <a:pPr indent="-219075" lvl="1" marL="640080" rtl="0" algn="l">
              <a:spcBef>
                <a:spcPts val="370"/>
              </a:spcBef>
              <a:spcAft>
                <a:spcPts val="0"/>
              </a:spcAft>
              <a:buSzPct val="142857"/>
              <a:buChar char="○"/>
            </a:pPr>
            <a:r>
              <a:rPr lang="en-CA">
                <a:solidFill>
                  <a:srgbClr val="7030A0"/>
                </a:solidFill>
              </a:rPr>
              <a:t>Reed-Sternberg cells ARE present</a:t>
            </a:r>
            <a:endParaRPr/>
          </a:p>
          <a:p>
            <a:pPr indent="-219075" lvl="1" marL="640080" rtl="0" algn="l">
              <a:spcBef>
                <a:spcPts val="370"/>
              </a:spcBef>
              <a:spcAft>
                <a:spcPts val="0"/>
              </a:spcAft>
              <a:buSzPct val="142857"/>
              <a:buChar char="○"/>
            </a:pPr>
            <a:r>
              <a:rPr i="1" lang="en-CA"/>
              <a:t>Young Adults</a:t>
            </a:r>
            <a:endParaRPr i="1"/>
          </a:p>
          <a:p>
            <a:pPr indent="-219075" lvl="1" marL="640080" rtl="0" algn="l">
              <a:spcBef>
                <a:spcPts val="370"/>
              </a:spcBef>
              <a:spcAft>
                <a:spcPts val="0"/>
              </a:spcAft>
              <a:buSzPct val="142857"/>
              <a:buChar char="○"/>
            </a:pPr>
            <a:r>
              <a:rPr lang="en-CA"/>
              <a:t>Better Prognosis</a:t>
            </a:r>
            <a:endParaRPr/>
          </a:p>
          <a:p>
            <a:pPr indent="0" lvl="0" marL="640080" rtl="0" algn="l">
              <a:spcBef>
                <a:spcPts val="370"/>
              </a:spcBef>
              <a:spcAft>
                <a:spcPts val="0"/>
              </a:spcAft>
              <a:buNone/>
            </a:pPr>
            <a:r>
              <a:t/>
            </a:r>
            <a:endParaRPr/>
          </a:p>
          <a:p>
            <a:pPr indent="-218122" lvl="0" marL="342900" rtl="0" algn="l">
              <a:spcBef>
                <a:spcPts val="407"/>
              </a:spcBef>
              <a:spcAft>
                <a:spcPts val="0"/>
              </a:spcAft>
              <a:buSzPct val="122222"/>
              <a:buChar char="●"/>
            </a:pPr>
            <a:r>
              <a:rPr b="1" lang="en-CA"/>
              <a:t>Non-Hodgkin disease</a:t>
            </a:r>
            <a:endParaRPr b="1"/>
          </a:p>
          <a:p>
            <a:pPr indent="-219075" lvl="1" marL="640080" rtl="0" algn="l">
              <a:spcBef>
                <a:spcPts val="370"/>
              </a:spcBef>
              <a:spcAft>
                <a:spcPts val="0"/>
              </a:spcAft>
              <a:buSzPct val="142857"/>
              <a:buChar char="○"/>
            </a:pPr>
            <a:r>
              <a:rPr lang="en-CA"/>
              <a:t>Lymphoma originates at any lymph tissue-</a:t>
            </a:r>
            <a:endParaRPr/>
          </a:p>
          <a:p>
            <a:pPr indent="0" lvl="1" marL="411480" rtl="0" algn="l">
              <a:spcBef>
                <a:spcPts val="370"/>
              </a:spcBef>
              <a:spcAft>
                <a:spcPts val="0"/>
              </a:spcAft>
              <a:buSzPct val="142857"/>
              <a:buNone/>
            </a:pPr>
            <a:r>
              <a:rPr lang="en-CA"/>
              <a:t>Any node &amp; extranodal sites. Spread less likely.</a:t>
            </a:r>
            <a:endParaRPr/>
          </a:p>
          <a:p>
            <a:pPr indent="-219075" lvl="1" marL="640080" rtl="0" algn="l">
              <a:spcBef>
                <a:spcPts val="370"/>
              </a:spcBef>
              <a:spcAft>
                <a:spcPts val="0"/>
              </a:spcAft>
              <a:buSzPct val="142857"/>
              <a:buChar char="○"/>
            </a:pPr>
            <a:r>
              <a:rPr lang="en-CA">
                <a:solidFill>
                  <a:srgbClr val="7030A0"/>
                </a:solidFill>
              </a:rPr>
              <a:t>Reed-Sternberg cells are NOT present</a:t>
            </a:r>
            <a:r>
              <a:rPr lang="en-CA"/>
              <a:t>,(Reed-Sternberg cells are derived from B lymphocytes)</a:t>
            </a:r>
            <a:endParaRPr/>
          </a:p>
          <a:p>
            <a:pPr indent="-219075" lvl="1" marL="640080" rtl="0" algn="l">
              <a:spcBef>
                <a:spcPts val="370"/>
              </a:spcBef>
              <a:spcAft>
                <a:spcPts val="0"/>
              </a:spcAft>
              <a:buSzPct val="142857"/>
              <a:buChar char="○"/>
            </a:pPr>
            <a:r>
              <a:rPr lang="en-CA"/>
              <a:t>Affects typically</a:t>
            </a:r>
            <a:r>
              <a:rPr i="1" lang="en-CA"/>
              <a:t> 50+ adults</a:t>
            </a:r>
            <a:endParaRPr i="1"/>
          </a:p>
          <a:p>
            <a:pPr indent="-219075" lvl="1" marL="640080" rtl="0" algn="l">
              <a:spcBef>
                <a:spcPts val="370"/>
              </a:spcBef>
              <a:spcAft>
                <a:spcPts val="0"/>
              </a:spcAft>
              <a:buSzPct val="142857"/>
              <a:buChar char="○"/>
            </a:pPr>
            <a:r>
              <a:rPr lang="en-CA"/>
              <a:t> Hepatosplenomegaly</a:t>
            </a:r>
            <a:endParaRPr/>
          </a:p>
          <a:p>
            <a:pPr indent="-219075" lvl="1" marL="640080" rtl="0" algn="l">
              <a:spcBef>
                <a:spcPts val="370"/>
              </a:spcBef>
              <a:spcAft>
                <a:spcPts val="0"/>
              </a:spcAft>
              <a:buSzPct val="142857"/>
              <a:buChar char="○"/>
            </a:pPr>
            <a:r>
              <a:rPr lang="en-CA"/>
              <a:t>-Leukemic phase</a:t>
            </a:r>
            <a:endParaRPr/>
          </a:p>
          <a:p>
            <a:pPr indent="-99377" lvl="0" marL="342900" rtl="0" algn="l">
              <a:spcBef>
                <a:spcPts val="407"/>
              </a:spcBef>
              <a:spcAft>
                <a:spcPts val="1200"/>
              </a:spcAft>
              <a:buSzPct val="122222"/>
              <a:buNone/>
            </a:pPr>
            <a:r>
              <a:t/>
            </a:r>
            <a:endParaRPr/>
          </a:p>
        </p:txBody>
      </p:sp>
    </p:spTree>
  </p:cSld>
  <p:clrMapOvr>
    <a:masterClrMapping/>
  </p:clrMapOvr>
</p:sld>
</file>

<file path=ppt/slides/slide1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4" name="Shape 1024"/>
        <p:cNvGrpSpPr/>
        <p:nvPr/>
      </p:nvGrpSpPr>
      <p:grpSpPr>
        <a:xfrm>
          <a:off x="0" y="0"/>
          <a:ext cx="0" cy="0"/>
          <a:chOff x="0" y="0"/>
          <a:chExt cx="0" cy="0"/>
        </a:xfrm>
      </p:grpSpPr>
      <p:sp>
        <p:nvSpPr>
          <p:cNvPr id="1025" name="Google Shape;1025;p140"/>
          <p:cNvSpPr txBox="1"/>
          <p:nvPr>
            <p:ph type="title"/>
          </p:nvPr>
        </p:nvSpPr>
        <p:spPr>
          <a:xfrm>
            <a:off x="457200" y="274638"/>
            <a:ext cx="76200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4600"/>
              <a:buFont typeface="Cambria"/>
              <a:buNone/>
            </a:pPr>
            <a:r>
              <a:rPr lang="en-CA"/>
              <a:t>Reed-Sternberg Cells</a:t>
            </a:r>
            <a:endParaRPr/>
          </a:p>
        </p:txBody>
      </p:sp>
      <p:sp>
        <p:nvSpPr>
          <p:cNvPr id="1026" name="Google Shape;1026;p140"/>
          <p:cNvSpPr txBox="1"/>
          <p:nvPr>
            <p:ph idx="1" type="body"/>
          </p:nvPr>
        </p:nvSpPr>
        <p:spPr>
          <a:xfrm>
            <a:off x="457200" y="1833562"/>
            <a:ext cx="7620000" cy="4800600"/>
          </a:xfrm>
          <a:prstGeom prst="rect">
            <a:avLst/>
          </a:prstGeom>
          <a:noFill/>
          <a:ln>
            <a:noFill/>
          </a:ln>
        </p:spPr>
        <p:txBody>
          <a:bodyPr anchorCtr="0" anchor="t" bIns="45700" lIns="91425" spcFirstLastPara="1" rIns="91425" wrap="square" tIns="45700">
            <a:normAutofit/>
          </a:bodyPr>
          <a:lstStyle/>
          <a:p>
            <a:pPr indent="-228600" lvl="0" marL="342900" rtl="0" algn="l">
              <a:spcBef>
                <a:spcPts val="0"/>
              </a:spcBef>
              <a:spcAft>
                <a:spcPts val="0"/>
              </a:spcAft>
              <a:buSzPts val="2200"/>
              <a:buChar char="●"/>
            </a:pPr>
            <a:r>
              <a:rPr lang="en-CA"/>
              <a:t>Reed–Sternberg cells </a:t>
            </a:r>
            <a:endParaRPr/>
          </a:p>
          <a:p>
            <a:pPr indent="-228600" lvl="0" marL="342900" rtl="0" algn="l">
              <a:spcBef>
                <a:spcPts val="440"/>
              </a:spcBef>
              <a:spcAft>
                <a:spcPts val="0"/>
              </a:spcAft>
              <a:buSzPts val="2200"/>
              <a:buChar char="●"/>
            </a:pPr>
            <a:r>
              <a:rPr lang="en-CA"/>
              <a:t>Large, multi-nucleated cell that is characteristic of Hodgkin’s disease. </a:t>
            </a:r>
            <a:endParaRPr/>
          </a:p>
          <a:p>
            <a:pPr indent="-228600" lvl="0" marL="342900" rtl="0" algn="l">
              <a:spcBef>
                <a:spcPts val="440"/>
              </a:spcBef>
              <a:spcAft>
                <a:spcPts val="0"/>
              </a:spcAft>
              <a:buSzPts val="2200"/>
              <a:buChar char="●"/>
            </a:pPr>
            <a:r>
              <a:rPr lang="en-CA"/>
              <a:t>Derive from a B lymphocyte precursor that escapes apoptosis</a:t>
            </a:r>
            <a:endParaRPr/>
          </a:p>
          <a:p>
            <a:pPr indent="-228600" lvl="0" marL="342900" rtl="0" algn="l">
              <a:spcBef>
                <a:spcPts val="440"/>
              </a:spcBef>
              <a:spcAft>
                <a:spcPts val="0"/>
              </a:spcAft>
              <a:buSzPts val="2200"/>
              <a:buChar char="●"/>
            </a:pPr>
            <a:r>
              <a:rPr lang="en-CA"/>
              <a:t>The number of Reed-Sternberg cells increases as the disease worsens</a:t>
            </a:r>
            <a:endParaRPr/>
          </a:p>
          <a:p>
            <a:pPr indent="-228600" lvl="0" marL="342900" rtl="0" algn="l">
              <a:spcBef>
                <a:spcPts val="440"/>
              </a:spcBef>
              <a:spcAft>
                <a:spcPts val="0"/>
              </a:spcAft>
              <a:buSzPts val="2200"/>
              <a:buChar char="●"/>
            </a:pPr>
            <a:r>
              <a:rPr lang="en-CA"/>
              <a:t>Seen against a sea of B cells, they give the tissue a moth-eaten appearance</a:t>
            </a:r>
            <a:endParaRPr/>
          </a:p>
          <a:p>
            <a:pPr indent="-88900" lvl="0" marL="342900" rtl="0" algn="l">
              <a:spcBef>
                <a:spcPts val="440"/>
              </a:spcBef>
              <a:spcAft>
                <a:spcPts val="1200"/>
              </a:spcAft>
              <a:buSzPts val="2200"/>
              <a:buNone/>
            </a:pPr>
            <a:r>
              <a:t/>
            </a:r>
            <a:endParaRPr/>
          </a:p>
        </p:txBody>
      </p:sp>
      <p:pic>
        <p:nvPicPr>
          <p:cNvPr id="1027" name="Google Shape;1027;p140"/>
          <p:cNvPicPr preferRelativeResize="0"/>
          <p:nvPr/>
        </p:nvPicPr>
        <p:blipFill rotWithShape="1">
          <a:blip r:embed="rId3">
            <a:alphaModFix/>
          </a:blip>
          <a:srcRect b="0" l="0" r="0" t="0"/>
          <a:stretch/>
        </p:blipFill>
        <p:spPr>
          <a:xfrm>
            <a:off x="2826238" y="4471377"/>
            <a:ext cx="2881923" cy="1929423"/>
          </a:xfrm>
          <a:prstGeom prst="rect">
            <a:avLst/>
          </a:prstGeom>
          <a:noFill/>
          <a:ln>
            <a:noFill/>
          </a:ln>
        </p:spPr>
      </p:pic>
    </p:spTree>
  </p:cSld>
  <p:clrMapOvr>
    <a:masterClrMapping/>
  </p:clrMapOvr>
</p:sld>
</file>

<file path=ppt/slides/slide1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1" name="Shape 1031"/>
        <p:cNvGrpSpPr/>
        <p:nvPr/>
      </p:nvGrpSpPr>
      <p:grpSpPr>
        <a:xfrm>
          <a:off x="0" y="0"/>
          <a:ext cx="0" cy="0"/>
          <a:chOff x="0" y="0"/>
          <a:chExt cx="0" cy="0"/>
        </a:xfrm>
      </p:grpSpPr>
      <p:sp>
        <p:nvSpPr>
          <p:cNvPr id="1032" name="Google Shape;1032;p141"/>
          <p:cNvSpPr txBox="1"/>
          <p:nvPr>
            <p:ph type="title"/>
          </p:nvPr>
        </p:nvSpPr>
        <p:spPr>
          <a:xfrm>
            <a:off x="457200" y="274638"/>
            <a:ext cx="76200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4600"/>
              <a:buFont typeface="Cambria"/>
              <a:buNone/>
            </a:pPr>
            <a:r>
              <a:rPr lang="en-CA"/>
              <a:t>Symptoms of Hodgkin’s Disease</a:t>
            </a:r>
            <a:endParaRPr/>
          </a:p>
        </p:txBody>
      </p:sp>
      <p:sp>
        <p:nvSpPr>
          <p:cNvPr id="1033" name="Google Shape;1033;p141"/>
          <p:cNvSpPr txBox="1"/>
          <p:nvPr>
            <p:ph idx="1" type="body"/>
          </p:nvPr>
        </p:nvSpPr>
        <p:spPr>
          <a:xfrm>
            <a:off x="457200" y="1600200"/>
            <a:ext cx="7620000" cy="4800600"/>
          </a:xfrm>
          <a:prstGeom prst="rect">
            <a:avLst/>
          </a:prstGeom>
          <a:noFill/>
          <a:ln>
            <a:noFill/>
          </a:ln>
        </p:spPr>
        <p:txBody>
          <a:bodyPr anchorCtr="0" anchor="t" bIns="45700" lIns="91425" spcFirstLastPara="1" rIns="91425" wrap="square" tIns="45700">
            <a:normAutofit/>
          </a:bodyPr>
          <a:lstStyle/>
          <a:p>
            <a:pPr indent="-228600" lvl="0" marL="342900" rtl="0" algn="l">
              <a:spcBef>
                <a:spcPts val="0"/>
              </a:spcBef>
              <a:spcAft>
                <a:spcPts val="0"/>
              </a:spcAft>
              <a:buSzPts val="2200"/>
              <a:buChar char="●"/>
            </a:pPr>
            <a:r>
              <a:rPr lang="en-CA"/>
              <a:t>Stage A </a:t>
            </a:r>
            <a:endParaRPr/>
          </a:p>
          <a:p>
            <a:pPr indent="-228600" lvl="1" marL="640080" rtl="0" algn="l">
              <a:spcBef>
                <a:spcPts val="400"/>
              </a:spcBef>
              <a:spcAft>
                <a:spcPts val="0"/>
              </a:spcAft>
              <a:buSzPts val="2000"/>
              <a:buChar char="○"/>
            </a:pPr>
            <a:r>
              <a:rPr lang="en-CA"/>
              <a:t>Lacks constitutional symptoms </a:t>
            </a:r>
            <a:endParaRPr/>
          </a:p>
          <a:p>
            <a:pPr indent="-228600" lvl="1" marL="640080" rtl="0" algn="l">
              <a:spcBef>
                <a:spcPts val="400"/>
              </a:spcBef>
              <a:spcAft>
                <a:spcPts val="0"/>
              </a:spcAft>
              <a:buSzPts val="2000"/>
              <a:buChar char="○"/>
            </a:pPr>
            <a:r>
              <a:rPr lang="en-CA"/>
              <a:t>-Swollen glands, esp. at the throat or underarms</a:t>
            </a:r>
            <a:endParaRPr/>
          </a:p>
          <a:p>
            <a:pPr indent="-228600" lvl="0" marL="342900" rtl="0" algn="l">
              <a:spcBef>
                <a:spcPts val="440"/>
              </a:spcBef>
              <a:spcAft>
                <a:spcPts val="0"/>
              </a:spcAft>
              <a:buSzPts val="2200"/>
              <a:buChar char="●"/>
            </a:pPr>
            <a:r>
              <a:rPr lang="en-CA"/>
              <a:t>Stage B (40% of persons with Hodgkin disease)</a:t>
            </a:r>
            <a:endParaRPr/>
          </a:p>
          <a:p>
            <a:pPr indent="-228600" lvl="1" marL="640080" rtl="0" algn="l">
              <a:spcBef>
                <a:spcPts val="400"/>
              </a:spcBef>
              <a:spcAft>
                <a:spcPts val="0"/>
              </a:spcAft>
              <a:buSzPts val="2000"/>
              <a:buChar char="○"/>
            </a:pPr>
            <a:r>
              <a:rPr lang="en-CA"/>
              <a:t>Significant weight loss, fevers, pruritus (itching), or night sweats  </a:t>
            </a:r>
            <a:endParaRPr/>
          </a:p>
          <a:p>
            <a:pPr indent="-228600" lvl="0" marL="342900" rtl="0" algn="l">
              <a:spcBef>
                <a:spcPts val="440"/>
              </a:spcBef>
              <a:spcAft>
                <a:spcPts val="0"/>
              </a:spcAft>
              <a:buSzPts val="2200"/>
              <a:buChar char="●"/>
            </a:pPr>
            <a:r>
              <a:rPr lang="en-CA"/>
              <a:t>Advanced stages</a:t>
            </a:r>
            <a:endParaRPr/>
          </a:p>
          <a:p>
            <a:pPr indent="-228600" lvl="1" marL="640080" rtl="0" algn="l">
              <a:spcBef>
                <a:spcPts val="400"/>
              </a:spcBef>
              <a:spcAft>
                <a:spcPts val="0"/>
              </a:spcAft>
              <a:buSzPts val="2000"/>
              <a:buChar char="○"/>
            </a:pPr>
            <a:r>
              <a:rPr lang="en-CA"/>
              <a:t>Fatigue and anemia</a:t>
            </a:r>
            <a:endParaRPr/>
          </a:p>
          <a:p>
            <a:pPr indent="-228600" lvl="1" marL="640080" rtl="0" algn="l">
              <a:spcBef>
                <a:spcPts val="400"/>
              </a:spcBef>
              <a:spcAft>
                <a:spcPts val="0"/>
              </a:spcAft>
              <a:buSzPts val="2000"/>
              <a:buChar char="○"/>
            </a:pPr>
            <a:r>
              <a:rPr lang="en-CA"/>
              <a:t>Liver, lungs, digestive tract, and CNS may be involved</a:t>
            </a:r>
            <a:endParaRPr/>
          </a:p>
          <a:p>
            <a:pPr indent="-101600" lvl="1" marL="640080" rtl="0" algn="l">
              <a:spcBef>
                <a:spcPts val="400"/>
              </a:spcBef>
              <a:spcAft>
                <a:spcPts val="0"/>
              </a:spcAft>
              <a:buSzPts val="2000"/>
              <a:buNone/>
            </a:pPr>
            <a:r>
              <a:t/>
            </a:r>
            <a:endParaRPr/>
          </a:p>
          <a:p>
            <a:pPr indent="-228600" lvl="1" marL="640080" rtl="0" algn="l">
              <a:spcBef>
                <a:spcPts val="400"/>
              </a:spcBef>
              <a:spcAft>
                <a:spcPts val="0"/>
              </a:spcAft>
              <a:buSzPts val="2000"/>
              <a:buChar char="○"/>
            </a:pPr>
            <a:r>
              <a:rPr lang="en-CA" u="sng">
                <a:solidFill>
                  <a:schemeClr val="hlink"/>
                </a:solidFill>
                <a:hlinkClick r:id="rId3"/>
              </a:rPr>
              <a:t>https://youtu.be/qW3uP8D3mSs</a:t>
            </a:r>
            <a:endParaRPr/>
          </a:p>
          <a:p>
            <a:pPr indent="-88900" lvl="0" marL="342900" rtl="0" algn="l">
              <a:spcBef>
                <a:spcPts val="440"/>
              </a:spcBef>
              <a:spcAft>
                <a:spcPts val="1200"/>
              </a:spcAft>
              <a:buSzPts val="2200"/>
              <a:buNone/>
            </a:pPr>
            <a:r>
              <a:t/>
            </a:r>
            <a:endParaRPr/>
          </a:p>
        </p:txBody>
      </p:sp>
    </p:spTree>
  </p:cSld>
  <p:clrMapOvr>
    <a:masterClrMapping/>
  </p:clrMapOvr>
</p:sld>
</file>

<file path=ppt/slides/slide1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7" name="Shape 1037"/>
        <p:cNvGrpSpPr/>
        <p:nvPr/>
      </p:nvGrpSpPr>
      <p:grpSpPr>
        <a:xfrm>
          <a:off x="0" y="0"/>
          <a:ext cx="0" cy="0"/>
          <a:chOff x="0" y="0"/>
          <a:chExt cx="0" cy="0"/>
        </a:xfrm>
      </p:grpSpPr>
      <p:sp>
        <p:nvSpPr>
          <p:cNvPr id="1038" name="Google Shape;1038;p142"/>
          <p:cNvSpPr txBox="1"/>
          <p:nvPr>
            <p:ph type="title"/>
          </p:nvPr>
        </p:nvSpPr>
        <p:spPr>
          <a:xfrm>
            <a:off x="457200" y="274638"/>
            <a:ext cx="76200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4600"/>
              <a:buFont typeface="Cambria"/>
              <a:buNone/>
            </a:pPr>
            <a:r>
              <a:rPr lang="en-CA"/>
              <a:t>Treatment of Hodgkin’s &amp; Non-Hodgkin’s Disease</a:t>
            </a:r>
            <a:endParaRPr/>
          </a:p>
        </p:txBody>
      </p:sp>
      <p:sp>
        <p:nvSpPr>
          <p:cNvPr id="1039" name="Google Shape;1039;p142"/>
          <p:cNvSpPr txBox="1"/>
          <p:nvPr>
            <p:ph idx="1" type="body"/>
          </p:nvPr>
        </p:nvSpPr>
        <p:spPr>
          <a:xfrm>
            <a:off x="457200" y="1600200"/>
            <a:ext cx="7620000" cy="4800600"/>
          </a:xfrm>
          <a:prstGeom prst="rect">
            <a:avLst/>
          </a:prstGeom>
          <a:noFill/>
          <a:ln>
            <a:noFill/>
          </a:ln>
        </p:spPr>
        <p:txBody>
          <a:bodyPr anchorCtr="0" anchor="t" bIns="45700" lIns="91425" spcFirstLastPara="1" rIns="91425" wrap="square" tIns="45700">
            <a:normAutofit/>
          </a:bodyPr>
          <a:lstStyle/>
          <a:p>
            <a:pPr indent="-228600" lvl="0" marL="342900" rtl="0" algn="l">
              <a:spcBef>
                <a:spcPts val="0"/>
              </a:spcBef>
              <a:spcAft>
                <a:spcPts val="0"/>
              </a:spcAft>
              <a:buSzPts val="2200"/>
              <a:buChar char="●"/>
            </a:pPr>
            <a:r>
              <a:rPr lang="en-CA"/>
              <a:t>Depends on the histologic type, stage of the disease, and clinical status of the person </a:t>
            </a:r>
            <a:endParaRPr/>
          </a:p>
          <a:p>
            <a:pPr indent="-228600" lvl="0" marL="342900" rtl="0" algn="l">
              <a:spcBef>
                <a:spcPts val="440"/>
              </a:spcBef>
              <a:spcAft>
                <a:spcPts val="0"/>
              </a:spcAft>
              <a:buSzPts val="2200"/>
              <a:buChar char="●"/>
            </a:pPr>
            <a:r>
              <a:rPr lang="en-CA"/>
              <a:t>Types</a:t>
            </a:r>
            <a:endParaRPr/>
          </a:p>
          <a:p>
            <a:pPr indent="-228600" lvl="1" marL="640080" rtl="0" algn="l">
              <a:spcBef>
                <a:spcPts val="400"/>
              </a:spcBef>
              <a:spcAft>
                <a:spcPts val="0"/>
              </a:spcAft>
              <a:buSzPts val="2000"/>
              <a:buChar char="○"/>
            </a:pPr>
            <a:r>
              <a:rPr lang="en-CA"/>
              <a:t>Radiation </a:t>
            </a:r>
            <a:endParaRPr/>
          </a:p>
          <a:p>
            <a:pPr indent="-228600" lvl="1" marL="640080" rtl="0" algn="l">
              <a:spcBef>
                <a:spcPts val="400"/>
              </a:spcBef>
              <a:spcAft>
                <a:spcPts val="0"/>
              </a:spcAft>
              <a:buSzPts val="2000"/>
              <a:buChar char="○"/>
            </a:pPr>
            <a:r>
              <a:rPr lang="en-CA"/>
              <a:t>Combination chemotherapy</a:t>
            </a:r>
            <a:endParaRPr/>
          </a:p>
          <a:p>
            <a:pPr indent="-228600" lvl="0" marL="342900" rtl="0" algn="l">
              <a:spcBef>
                <a:spcPts val="440"/>
              </a:spcBef>
              <a:spcAft>
                <a:spcPts val="0"/>
              </a:spcAft>
              <a:buSzPts val="2200"/>
              <a:buChar char="●"/>
            </a:pPr>
            <a:r>
              <a:rPr lang="en-CA"/>
              <a:t>For NHL only</a:t>
            </a:r>
            <a:endParaRPr/>
          </a:p>
          <a:p>
            <a:pPr indent="-228600" lvl="1" marL="640080" rtl="0" algn="l">
              <a:spcBef>
                <a:spcPts val="400"/>
              </a:spcBef>
              <a:spcAft>
                <a:spcPts val="0"/>
              </a:spcAft>
              <a:buSzPts val="2000"/>
              <a:buChar char="○"/>
            </a:pPr>
            <a:r>
              <a:rPr lang="en-CA"/>
              <a:t>Adjuvant radiation therapy</a:t>
            </a:r>
            <a:endParaRPr/>
          </a:p>
          <a:p>
            <a:pPr indent="-228600" lvl="1" marL="640080" rtl="0" algn="l">
              <a:spcBef>
                <a:spcPts val="400"/>
              </a:spcBef>
              <a:spcAft>
                <a:spcPts val="0"/>
              </a:spcAft>
              <a:buSzPts val="2000"/>
              <a:buChar char="○"/>
            </a:pPr>
            <a:r>
              <a:rPr lang="en-CA"/>
              <a:t>Monoclonal antibodies </a:t>
            </a:r>
            <a:endParaRPr/>
          </a:p>
          <a:p>
            <a:pPr indent="-88900" lvl="0" marL="342900" rtl="0" algn="l">
              <a:spcBef>
                <a:spcPts val="440"/>
              </a:spcBef>
              <a:spcAft>
                <a:spcPts val="1200"/>
              </a:spcAft>
              <a:buSzPts val="2200"/>
              <a:buNone/>
            </a:pPr>
            <a:r>
              <a:t/>
            </a:r>
            <a:endParaRPr/>
          </a:p>
        </p:txBody>
      </p:sp>
    </p:spTree>
  </p:cSld>
  <p:clrMapOvr>
    <a:masterClrMapping/>
  </p:clrMapOvr>
</p:sld>
</file>

<file path=ppt/slides/slide1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3" name="Shape 1043"/>
        <p:cNvGrpSpPr/>
        <p:nvPr/>
      </p:nvGrpSpPr>
      <p:grpSpPr>
        <a:xfrm>
          <a:off x="0" y="0"/>
          <a:ext cx="0" cy="0"/>
          <a:chOff x="0" y="0"/>
          <a:chExt cx="0" cy="0"/>
        </a:xfrm>
      </p:grpSpPr>
      <p:sp>
        <p:nvSpPr>
          <p:cNvPr id="1044" name="Google Shape;1044;p143"/>
          <p:cNvSpPr txBox="1"/>
          <p:nvPr>
            <p:ph type="title"/>
          </p:nvPr>
        </p:nvSpPr>
        <p:spPr>
          <a:xfrm>
            <a:off x="457200" y="274638"/>
            <a:ext cx="76200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4600"/>
              <a:buFont typeface="Cambria"/>
              <a:buNone/>
            </a:pPr>
            <a:r>
              <a:rPr lang="en-CA"/>
              <a:t>Leukemia</a:t>
            </a:r>
            <a:endParaRPr/>
          </a:p>
        </p:txBody>
      </p:sp>
      <p:sp>
        <p:nvSpPr>
          <p:cNvPr id="1045" name="Google Shape;1045;p143"/>
          <p:cNvSpPr txBox="1"/>
          <p:nvPr>
            <p:ph idx="1" type="body"/>
          </p:nvPr>
        </p:nvSpPr>
        <p:spPr>
          <a:xfrm>
            <a:off x="457200" y="1600200"/>
            <a:ext cx="7620000" cy="4800600"/>
          </a:xfrm>
          <a:prstGeom prst="rect">
            <a:avLst/>
          </a:prstGeom>
          <a:noFill/>
          <a:ln>
            <a:noFill/>
          </a:ln>
        </p:spPr>
        <p:txBody>
          <a:bodyPr anchorCtr="0" anchor="t" bIns="45700" lIns="91425" spcFirstLastPara="1" rIns="91425" wrap="square" tIns="45700">
            <a:normAutofit fontScale="92500" lnSpcReduction="20000"/>
          </a:bodyPr>
          <a:lstStyle/>
          <a:p>
            <a:pPr indent="-215265" lvl="0" marL="342900" rtl="0" algn="l">
              <a:spcBef>
                <a:spcPts val="0"/>
              </a:spcBef>
              <a:spcAft>
                <a:spcPts val="0"/>
              </a:spcAft>
              <a:buSzPct val="100000"/>
              <a:buChar char="●"/>
            </a:pPr>
            <a:r>
              <a:rPr lang="en-CA" sz="2800"/>
              <a:t>Definition</a:t>
            </a:r>
            <a:endParaRPr/>
          </a:p>
          <a:p>
            <a:pPr indent="-215265" lvl="1" marL="640080" rtl="0" algn="l">
              <a:spcBef>
                <a:spcPts val="560"/>
              </a:spcBef>
              <a:spcAft>
                <a:spcPts val="0"/>
              </a:spcAft>
              <a:buSzPct val="100000"/>
              <a:buChar char="○"/>
            </a:pPr>
            <a:r>
              <a:rPr lang="en-CA" sz="2800"/>
              <a:t>Malignant neoplasms arising from the transformation of a single blood-cell line derived from hematopoietic stem cells</a:t>
            </a:r>
            <a:endParaRPr/>
          </a:p>
          <a:p>
            <a:pPr indent="0" lvl="1" marL="411480" rtl="0" algn="l">
              <a:spcBef>
                <a:spcPts val="560"/>
              </a:spcBef>
              <a:spcAft>
                <a:spcPts val="0"/>
              </a:spcAft>
              <a:buSzPct val="100000"/>
              <a:buNone/>
            </a:pPr>
            <a:r>
              <a:rPr lang="en-CA" sz="2800"/>
              <a:t>Can be </a:t>
            </a:r>
            <a:r>
              <a:rPr b="1" lang="en-CA" sz="2800"/>
              <a:t>acute</a:t>
            </a:r>
            <a:r>
              <a:rPr lang="en-CA" sz="2800"/>
              <a:t> (affects immature, “blast” cells)</a:t>
            </a:r>
            <a:endParaRPr sz="2800"/>
          </a:p>
          <a:p>
            <a:pPr indent="0" lvl="1" marL="411480" rtl="0" algn="l">
              <a:spcBef>
                <a:spcPts val="560"/>
              </a:spcBef>
              <a:spcAft>
                <a:spcPts val="0"/>
              </a:spcAft>
              <a:buSzPct val="100000"/>
              <a:buNone/>
            </a:pPr>
            <a:r>
              <a:rPr lang="en-CA" sz="2800"/>
              <a:t> </a:t>
            </a:r>
            <a:r>
              <a:rPr lang="en-CA" sz="2800"/>
              <a:t>or </a:t>
            </a:r>
            <a:r>
              <a:rPr b="1" lang="en-CA" sz="2800"/>
              <a:t>chronic </a:t>
            </a:r>
            <a:r>
              <a:rPr lang="en-CA" sz="2800"/>
              <a:t>(affects mature, fully differentiated cells)</a:t>
            </a:r>
            <a:endParaRPr sz="2800"/>
          </a:p>
          <a:p>
            <a:pPr indent="-215265" lvl="0" marL="342900" rtl="0" algn="l">
              <a:spcBef>
                <a:spcPts val="560"/>
              </a:spcBef>
              <a:spcAft>
                <a:spcPts val="0"/>
              </a:spcAft>
              <a:buSzPct val="100000"/>
              <a:buChar char="●"/>
            </a:pPr>
            <a:r>
              <a:rPr lang="en-CA" sz="2800"/>
              <a:t>Classification according to cell lineage</a:t>
            </a:r>
            <a:endParaRPr/>
          </a:p>
          <a:p>
            <a:pPr indent="-215265" lvl="1" marL="640080" rtl="0" algn="l">
              <a:spcBef>
                <a:spcPts val="560"/>
              </a:spcBef>
              <a:spcAft>
                <a:spcPts val="0"/>
              </a:spcAft>
              <a:buSzPct val="100000"/>
              <a:buChar char="○"/>
            </a:pPr>
            <a:r>
              <a:rPr b="1" lang="en-CA" sz="2800"/>
              <a:t>Lymphoid</a:t>
            </a:r>
            <a:r>
              <a:rPr lang="en-CA" sz="2800"/>
              <a:t> (lymphocytes)</a:t>
            </a:r>
            <a:endParaRPr/>
          </a:p>
          <a:p>
            <a:pPr indent="-215265" lvl="1" marL="640080" rtl="0" algn="l">
              <a:spcBef>
                <a:spcPts val="560"/>
              </a:spcBef>
              <a:spcAft>
                <a:spcPts val="0"/>
              </a:spcAft>
              <a:buSzPct val="100000"/>
              <a:buChar char="○"/>
            </a:pPr>
            <a:r>
              <a:rPr b="1" lang="en-CA" sz="2800"/>
              <a:t>Myeloid</a:t>
            </a:r>
            <a:r>
              <a:rPr lang="en-CA" sz="2800"/>
              <a:t> (granulocytes, monocytes)</a:t>
            </a:r>
            <a:endParaRPr/>
          </a:p>
          <a:p>
            <a:pPr indent="-218122" lvl="0" marL="342900" rtl="0" algn="l">
              <a:spcBef>
                <a:spcPts val="440"/>
              </a:spcBef>
              <a:spcAft>
                <a:spcPts val="1200"/>
              </a:spcAft>
              <a:buSzPct val="122222"/>
              <a:buChar char="●"/>
            </a:pPr>
            <a:r>
              <a:rPr lang="en-CA" u="sng">
                <a:solidFill>
                  <a:schemeClr val="hlink"/>
                </a:solidFill>
                <a:hlinkClick r:id="rId3"/>
              </a:rPr>
              <a:t>https://youtu.be/6xdgRo97YZM</a:t>
            </a:r>
            <a:endParaRPr/>
          </a:p>
        </p:txBody>
      </p:sp>
    </p:spTree>
  </p:cSld>
  <p:clrMapOvr>
    <a:masterClrMapping/>
  </p:clrMapOvr>
</p:sld>
</file>

<file path=ppt/slides/slide1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9" name="Shape 1049"/>
        <p:cNvGrpSpPr/>
        <p:nvPr/>
      </p:nvGrpSpPr>
      <p:grpSpPr>
        <a:xfrm>
          <a:off x="0" y="0"/>
          <a:ext cx="0" cy="0"/>
          <a:chOff x="0" y="0"/>
          <a:chExt cx="0" cy="0"/>
        </a:xfrm>
      </p:grpSpPr>
      <p:sp>
        <p:nvSpPr>
          <p:cNvPr id="1050" name="Google Shape;1050;p144"/>
          <p:cNvSpPr txBox="1"/>
          <p:nvPr>
            <p:ph type="title"/>
          </p:nvPr>
        </p:nvSpPr>
        <p:spPr>
          <a:xfrm>
            <a:off x="457200" y="274638"/>
            <a:ext cx="76200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4600"/>
              <a:buFont typeface="Cambria"/>
              <a:buNone/>
            </a:pPr>
            <a:r>
              <a:rPr lang="en-CA"/>
              <a:t>Leukemic Cells</a:t>
            </a:r>
            <a:endParaRPr/>
          </a:p>
        </p:txBody>
      </p:sp>
      <p:sp>
        <p:nvSpPr>
          <p:cNvPr id="1051" name="Google Shape;1051;p144"/>
          <p:cNvSpPr txBox="1"/>
          <p:nvPr>
            <p:ph idx="1" type="body"/>
          </p:nvPr>
        </p:nvSpPr>
        <p:spPr>
          <a:xfrm>
            <a:off x="457200" y="1600200"/>
            <a:ext cx="7620000" cy="4800600"/>
          </a:xfrm>
          <a:prstGeom prst="rect">
            <a:avLst/>
          </a:prstGeom>
          <a:noFill/>
          <a:ln>
            <a:noFill/>
          </a:ln>
        </p:spPr>
        <p:txBody>
          <a:bodyPr anchorCtr="0" anchor="t" bIns="45700" lIns="91425" spcFirstLastPara="1" rIns="91425" wrap="square" tIns="45700">
            <a:normAutofit lnSpcReduction="20000"/>
          </a:bodyPr>
          <a:lstStyle/>
          <a:p>
            <a:pPr indent="0" lvl="0" marL="114300" rtl="0" algn="l">
              <a:spcBef>
                <a:spcPts val="0"/>
              </a:spcBef>
              <a:spcAft>
                <a:spcPts val="0"/>
              </a:spcAft>
              <a:buSzPts val="2200"/>
              <a:buNone/>
            </a:pPr>
            <a:r>
              <a:t/>
            </a:r>
            <a:endParaRPr/>
          </a:p>
          <a:p>
            <a:pPr indent="-228600" lvl="0" marL="342900" rtl="0" algn="l">
              <a:spcBef>
                <a:spcPts val="440"/>
              </a:spcBef>
              <a:spcAft>
                <a:spcPts val="0"/>
              </a:spcAft>
              <a:buSzPts val="2200"/>
              <a:buChar char="●"/>
            </a:pPr>
            <a:r>
              <a:rPr lang="en-CA"/>
              <a:t>Immature and poorly differentiated</a:t>
            </a:r>
            <a:endParaRPr/>
          </a:p>
          <a:p>
            <a:pPr indent="-228600" lvl="0" marL="342900" rtl="0" algn="l">
              <a:spcBef>
                <a:spcPts val="440"/>
              </a:spcBef>
              <a:spcAft>
                <a:spcPts val="0"/>
              </a:spcAft>
              <a:buSzPts val="2200"/>
              <a:buChar char="●"/>
            </a:pPr>
            <a:r>
              <a:rPr lang="en-CA"/>
              <a:t>Proliferate rapidly and have a long life span</a:t>
            </a:r>
            <a:endParaRPr/>
          </a:p>
          <a:p>
            <a:pPr indent="-228600" lvl="0" marL="342900" rtl="0" algn="l">
              <a:spcBef>
                <a:spcPts val="440"/>
              </a:spcBef>
              <a:spcAft>
                <a:spcPts val="0"/>
              </a:spcAft>
              <a:buSzPts val="2200"/>
              <a:buChar char="●"/>
            </a:pPr>
            <a:r>
              <a:rPr lang="en-CA"/>
              <a:t>Do not function normally</a:t>
            </a:r>
            <a:endParaRPr/>
          </a:p>
          <a:p>
            <a:pPr indent="-228600" lvl="0" marL="342900" rtl="0" algn="l">
              <a:spcBef>
                <a:spcPts val="440"/>
              </a:spcBef>
              <a:spcAft>
                <a:spcPts val="0"/>
              </a:spcAft>
              <a:buSzPts val="2200"/>
              <a:buChar char="●"/>
            </a:pPr>
            <a:r>
              <a:rPr lang="en-CA"/>
              <a:t>Interfere with the maturation of normal blood cells</a:t>
            </a:r>
            <a:endParaRPr/>
          </a:p>
          <a:p>
            <a:pPr indent="-228600" lvl="0" marL="342900" rtl="0" algn="l">
              <a:spcBef>
                <a:spcPts val="440"/>
              </a:spcBef>
              <a:spcAft>
                <a:spcPts val="0"/>
              </a:spcAft>
              <a:buSzPts val="2200"/>
              <a:buChar char="●"/>
            </a:pPr>
            <a:r>
              <a:rPr lang="en-CA"/>
              <a:t>Circulate in the bloodstream</a:t>
            </a:r>
            <a:endParaRPr/>
          </a:p>
          <a:p>
            <a:pPr indent="-228600" lvl="0" marL="342900" rtl="0" algn="l">
              <a:spcBef>
                <a:spcPts val="440"/>
              </a:spcBef>
              <a:spcAft>
                <a:spcPts val="0"/>
              </a:spcAft>
              <a:buSzPts val="2200"/>
              <a:buChar char="●"/>
            </a:pPr>
            <a:r>
              <a:rPr lang="en-CA"/>
              <a:t>Cross the blood–brain barrier</a:t>
            </a:r>
            <a:endParaRPr/>
          </a:p>
          <a:p>
            <a:pPr indent="-228600" lvl="0" marL="342900" rtl="0" algn="l">
              <a:spcBef>
                <a:spcPts val="440"/>
              </a:spcBef>
              <a:spcAft>
                <a:spcPts val="0"/>
              </a:spcAft>
              <a:buSzPts val="2200"/>
              <a:buChar char="●"/>
            </a:pPr>
            <a:r>
              <a:rPr lang="en-CA"/>
              <a:t>Infiltrate many body organs</a:t>
            </a:r>
            <a:endParaRPr/>
          </a:p>
          <a:p>
            <a:pPr indent="-88900" lvl="0" marL="342900" rtl="0" algn="l">
              <a:spcBef>
                <a:spcPts val="440"/>
              </a:spcBef>
              <a:spcAft>
                <a:spcPts val="0"/>
              </a:spcAft>
              <a:buSzPts val="2200"/>
              <a:buNone/>
            </a:pPr>
            <a:r>
              <a:t/>
            </a:r>
            <a:endParaRPr/>
          </a:p>
          <a:p>
            <a:pPr indent="-228600" lvl="0" marL="342900" rtl="0" algn="l">
              <a:spcBef>
                <a:spcPts val="440"/>
              </a:spcBef>
              <a:spcAft>
                <a:spcPts val="0"/>
              </a:spcAft>
              <a:buSzPts val="2200"/>
              <a:buChar char="●"/>
            </a:pPr>
            <a:r>
              <a:rPr i="1" lang="en-CA"/>
              <a:t>Most common leukemia is CLL – chronic </a:t>
            </a:r>
            <a:r>
              <a:rPr i="1" lang="en-CA"/>
              <a:t>lymphocytic</a:t>
            </a:r>
            <a:r>
              <a:rPr lang="en-CA"/>
              <a:t> ( 5 yr survival rate 83%)</a:t>
            </a:r>
            <a:endParaRPr/>
          </a:p>
          <a:p>
            <a:pPr indent="-228600" lvl="0" marL="342900" rtl="0" algn="l">
              <a:spcBef>
                <a:spcPts val="440"/>
              </a:spcBef>
              <a:spcAft>
                <a:spcPts val="0"/>
              </a:spcAft>
              <a:buSzPts val="2200"/>
              <a:buChar char="●"/>
            </a:pPr>
            <a:r>
              <a:rPr lang="en-CA"/>
              <a:t>Worst prognosis is AML – acute myeloid (5 yr survival 26%)</a:t>
            </a:r>
            <a:endParaRPr/>
          </a:p>
          <a:p>
            <a:pPr indent="-88900" lvl="0" marL="342900" rtl="0" algn="l">
              <a:spcBef>
                <a:spcPts val="440"/>
              </a:spcBef>
              <a:spcAft>
                <a:spcPts val="1200"/>
              </a:spcAft>
              <a:buSzPts val="2200"/>
              <a:buNone/>
            </a:pPr>
            <a:r>
              <a:t/>
            </a:r>
            <a:endParaRPr/>
          </a:p>
        </p:txBody>
      </p:sp>
    </p:spTree>
  </p:cSld>
  <p:clrMapOvr>
    <a:masterClrMapping/>
  </p:clrMapOvr>
</p:sld>
</file>

<file path=ppt/slides/slide1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5" name="Shape 1055"/>
        <p:cNvGrpSpPr/>
        <p:nvPr/>
      </p:nvGrpSpPr>
      <p:grpSpPr>
        <a:xfrm>
          <a:off x="0" y="0"/>
          <a:ext cx="0" cy="0"/>
          <a:chOff x="0" y="0"/>
          <a:chExt cx="0" cy="0"/>
        </a:xfrm>
      </p:grpSpPr>
      <p:sp>
        <p:nvSpPr>
          <p:cNvPr id="1056" name="Google Shape;1056;p145"/>
          <p:cNvSpPr txBox="1"/>
          <p:nvPr>
            <p:ph type="title"/>
          </p:nvPr>
        </p:nvSpPr>
        <p:spPr>
          <a:xfrm>
            <a:off x="457200" y="274638"/>
            <a:ext cx="76200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4600"/>
              <a:buFont typeface="Cambria"/>
              <a:buNone/>
            </a:pPr>
            <a:r>
              <a:rPr lang="en-CA"/>
              <a:t>Warning signs/complications of Acute Leukemia</a:t>
            </a:r>
            <a:endParaRPr/>
          </a:p>
        </p:txBody>
      </p:sp>
      <p:sp>
        <p:nvSpPr>
          <p:cNvPr id="1057" name="Google Shape;1057;p145"/>
          <p:cNvSpPr txBox="1"/>
          <p:nvPr>
            <p:ph idx="1" type="body"/>
          </p:nvPr>
        </p:nvSpPr>
        <p:spPr>
          <a:xfrm>
            <a:off x="457200" y="1535113"/>
            <a:ext cx="3657600" cy="639762"/>
          </a:xfrm>
          <a:prstGeom prst="rect">
            <a:avLst/>
          </a:prstGeom>
          <a:noFill/>
          <a:ln>
            <a:noFill/>
          </a:ln>
        </p:spPr>
        <p:txBody>
          <a:bodyPr anchorCtr="0" anchor="b" bIns="45700" lIns="91425" spcFirstLastPara="1" rIns="91425" wrap="square" tIns="45700">
            <a:noAutofit/>
          </a:bodyPr>
          <a:lstStyle/>
          <a:p>
            <a:pPr indent="0" lvl="0" marL="0" rtl="0" algn="ctr">
              <a:spcBef>
                <a:spcPts val="0"/>
              </a:spcBef>
              <a:spcAft>
                <a:spcPts val="1200"/>
              </a:spcAft>
              <a:buSzPts val="3600"/>
              <a:buNone/>
            </a:pPr>
            <a:r>
              <a:rPr lang="en-CA" sz="3600"/>
              <a:t>Signs</a:t>
            </a:r>
            <a:endParaRPr/>
          </a:p>
        </p:txBody>
      </p:sp>
      <p:sp>
        <p:nvSpPr>
          <p:cNvPr id="1058" name="Google Shape;1058;p145"/>
          <p:cNvSpPr txBox="1"/>
          <p:nvPr>
            <p:ph idx="2" type="body"/>
          </p:nvPr>
        </p:nvSpPr>
        <p:spPr>
          <a:xfrm>
            <a:off x="457200" y="2174875"/>
            <a:ext cx="3657600" cy="3951288"/>
          </a:xfrm>
          <a:prstGeom prst="rect">
            <a:avLst/>
          </a:prstGeom>
          <a:noFill/>
          <a:ln>
            <a:noFill/>
          </a:ln>
        </p:spPr>
        <p:txBody>
          <a:bodyPr anchorCtr="0" anchor="t" bIns="45700" lIns="91425" spcFirstLastPara="1" rIns="91425" wrap="square" tIns="45700">
            <a:normAutofit lnSpcReduction="20000"/>
          </a:bodyPr>
          <a:lstStyle/>
          <a:p>
            <a:pPr indent="-228600" lvl="0" marL="342900" rtl="0" algn="l">
              <a:spcBef>
                <a:spcPts val="0"/>
              </a:spcBef>
              <a:spcAft>
                <a:spcPts val="0"/>
              </a:spcAft>
              <a:buSzPts val="2400"/>
              <a:buChar char="●"/>
            </a:pPr>
            <a:r>
              <a:rPr lang="en-CA"/>
              <a:t>Fatigue</a:t>
            </a:r>
            <a:endParaRPr/>
          </a:p>
          <a:p>
            <a:pPr indent="-228600" lvl="0" marL="342900" rtl="0" algn="l">
              <a:spcBef>
                <a:spcPts val="480"/>
              </a:spcBef>
              <a:spcAft>
                <a:spcPts val="0"/>
              </a:spcAft>
              <a:buSzPts val="2400"/>
              <a:buChar char="●"/>
            </a:pPr>
            <a:r>
              <a:rPr lang="en-CA"/>
              <a:t>Pallor</a:t>
            </a:r>
            <a:endParaRPr/>
          </a:p>
          <a:p>
            <a:pPr indent="-228600" lvl="0" marL="342900" rtl="0" algn="l">
              <a:spcBef>
                <a:spcPts val="480"/>
              </a:spcBef>
              <a:spcAft>
                <a:spcPts val="0"/>
              </a:spcAft>
              <a:buSzPts val="2400"/>
              <a:buChar char="●"/>
            </a:pPr>
            <a:r>
              <a:rPr lang="en-CA"/>
              <a:t>Weight loss</a:t>
            </a:r>
            <a:endParaRPr/>
          </a:p>
          <a:p>
            <a:pPr indent="-228600" lvl="0" marL="342900" rtl="0" algn="l">
              <a:spcBef>
                <a:spcPts val="480"/>
              </a:spcBef>
              <a:spcAft>
                <a:spcPts val="0"/>
              </a:spcAft>
              <a:buSzPts val="2400"/>
              <a:buChar char="●"/>
            </a:pPr>
            <a:r>
              <a:rPr lang="en-CA"/>
              <a:t>Repeated infections</a:t>
            </a:r>
            <a:endParaRPr/>
          </a:p>
          <a:p>
            <a:pPr indent="-228600" lvl="0" marL="342900" rtl="0" algn="l">
              <a:spcBef>
                <a:spcPts val="480"/>
              </a:spcBef>
              <a:spcAft>
                <a:spcPts val="0"/>
              </a:spcAft>
              <a:buSzPts val="2400"/>
              <a:buChar char="●"/>
            </a:pPr>
            <a:r>
              <a:rPr lang="en-CA"/>
              <a:t>Easy bruising</a:t>
            </a:r>
            <a:endParaRPr/>
          </a:p>
          <a:p>
            <a:pPr indent="-228600" lvl="0" marL="342900" rtl="0" algn="l">
              <a:spcBef>
                <a:spcPts val="480"/>
              </a:spcBef>
              <a:spcAft>
                <a:spcPts val="0"/>
              </a:spcAft>
              <a:buSzPts val="2400"/>
              <a:buChar char="●"/>
            </a:pPr>
            <a:r>
              <a:rPr lang="en-CA"/>
              <a:t>Nosebleeds </a:t>
            </a:r>
            <a:endParaRPr/>
          </a:p>
          <a:p>
            <a:pPr indent="-228600" lvl="0" marL="342900" rtl="0" algn="l">
              <a:spcBef>
                <a:spcPts val="480"/>
              </a:spcBef>
              <a:spcAft>
                <a:spcPts val="0"/>
              </a:spcAft>
              <a:buSzPts val="2400"/>
              <a:buChar char="●"/>
            </a:pPr>
            <a:r>
              <a:rPr lang="en-CA"/>
              <a:t>Other types of hemorrhage.</a:t>
            </a:r>
            <a:endParaRPr/>
          </a:p>
          <a:p>
            <a:pPr indent="-76200" lvl="0" marL="342900" rtl="0" algn="l">
              <a:spcBef>
                <a:spcPts val="480"/>
              </a:spcBef>
              <a:spcAft>
                <a:spcPts val="1200"/>
              </a:spcAft>
              <a:buSzPts val="2400"/>
              <a:buNone/>
            </a:pPr>
            <a:r>
              <a:t/>
            </a:r>
            <a:endParaRPr/>
          </a:p>
        </p:txBody>
      </p:sp>
      <p:sp>
        <p:nvSpPr>
          <p:cNvPr id="1059" name="Google Shape;1059;p145"/>
          <p:cNvSpPr txBox="1"/>
          <p:nvPr>
            <p:ph idx="3" type="body"/>
          </p:nvPr>
        </p:nvSpPr>
        <p:spPr>
          <a:xfrm>
            <a:off x="4419600" y="1535113"/>
            <a:ext cx="3657600" cy="639762"/>
          </a:xfrm>
          <a:prstGeom prst="rect">
            <a:avLst/>
          </a:prstGeom>
          <a:noFill/>
          <a:ln>
            <a:noFill/>
          </a:ln>
        </p:spPr>
        <p:txBody>
          <a:bodyPr anchorCtr="0" anchor="b" bIns="45700" lIns="91425" spcFirstLastPara="1" rIns="91425" wrap="square" tIns="45700">
            <a:noAutofit/>
          </a:bodyPr>
          <a:lstStyle/>
          <a:p>
            <a:pPr indent="0" lvl="0" marL="0" rtl="0" algn="ctr">
              <a:spcBef>
                <a:spcPts val="0"/>
              </a:spcBef>
              <a:spcAft>
                <a:spcPts val="1200"/>
              </a:spcAft>
              <a:buSzPts val="3600"/>
              <a:buNone/>
            </a:pPr>
            <a:r>
              <a:rPr lang="en-CA" sz="3600"/>
              <a:t>Complications</a:t>
            </a:r>
            <a:endParaRPr/>
          </a:p>
        </p:txBody>
      </p:sp>
      <p:sp>
        <p:nvSpPr>
          <p:cNvPr id="1060" name="Google Shape;1060;p145"/>
          <p:cNvSpPr txBox="1"/>
          <p:nvPr>
            <p:ph idx="4" type="body"/>
          </p:nvPr>
        </p:nvSpPr>
        <p:spPr>
          <a:xfrm>
            <a:off x="4419600" y="2174875"/>
            <a:ext cx="3657600" cy="3951288"/>
          </a:xfrm>
          <a:prstGeom prst="rect">
            <a:avLst/>
          </a:prstGeom>
          <a:noFill/>
          <a:ln>
            <a:noFill/>
          </a:ln>
        </p:spPr>
        <p:txBody>
          <a:bodyPr anchorCtr="0" anchor="t" bIns="45700" lIns="91425" spcFirstLastPara="1" rIns="91425" wrap="square" tIns="45700">
            <a:normAutofit fontScale="92500" lnSpcReduction="10000"/>
          </a:bodyPr>
          <a:lstStyle/>
          <a:p>
            <a:pPr indent="0" lvl="0" marL="114300" rtl="0" algn="l">
              <a:spcBef>
                <a:spcPts val="0"/>
              </a:spcBef>
              <a:spcAft>
                <a:spcPts val="0"/>
              </a:spcAft>
              <a:buSzPct val="100000"/>
              <a:buNone/>
            </a:pPr>
            <a:r>
              <a:t/>
            </a:r>
            <a:endParaRPr/>
          </a:p>
          <a:p>
            <a:pPr indent="-217170" lvl="0" marL="342900" rtl="0" algn="l">
              <a:spcBef>
                <a:spcPts val="480"/>
              </a:spcBef>
              <a:spcAft>
                <a:spcPts val="0"/>
              </a:spcAft>
              <a:buSzPct val="100000"/>
              <a:buChar char="●"/>
            </a:pPr>
            <a:r>
              <a:rPr lang="en-CA"/>
              <a:t>Leukostasis</a:t>
            </a:r>
            <a:endParaRPr/>
          </a:p>
          <a:p>
            <a:pPr indent="-217170" lvl="0" marL="342900" rtl="0" algn="l">
              <a:spcBef>
                <a:spcPts val="480"/>
              </a:spcBef>
              <a:spcAft>
                <a:spcPts val="0"/>
              </a:spcAft>
              <a:buSzPct val="100000"/>
              <a:buChar char="●"/>
            </a:pPr>
            <a:r>
              <a:rPr lang="en-CA"/>
              <a:t>Tumor lysis syndrome</a:t>
            </a:r>
            <a:endParaRPr/>
          </a:p>
          <a:p>
            <a:pPr indent="-217170" lvl="0" marL="342900" rtl="0" algn="l">
              <a:spcBef>
                <a:spcPts val="480"/>
              </a:spcBef>
              <a:spcAft>
                <a:spcPts val="0"/>
              </a:spcAft>
              <a:buSzPct val="100000"/>
              <a:buChar char="●"/>
            </a:pPr>
            <a:r>
              <a:rPr lang="en-CA"/>
              <a:t>Hyperuricemia</a:t>
            </a:r>
            <a:endParaRPr/>
          </a:p>
          <a:p>
            <a:pPr indent="-217170" lvl="0" marL="342900" rtl="0" algn="l">
              <a:spcBef>
                <a:spcPts val="480"/>
              </a:spcBef>
              <a:spcAft>
                <a:spcPts val="0"/>
              </a:spcAft>
              <a:buSzPct val="100000"/>
              <a:buChar char="●"/>
            </a:pPr>
            <a:r>
              <a:rPr lang="en-CA"/>
              <a:t>Blast crisis </a:t>
            </a:r>
            <a:endParaRPr/>
          </a:p>
          <a:p>
            <a:pPr indent="-76200" lvl="0" marL="342900" rtl="0" algn="l">
              <a:spcBef>
                <a:spcPts val="480"/>
              </a:spcBef>
              <a:spcAft>
                <a:spcPts val="0"/>
              </a:spcAft>
              <a:buSzPct val="100000"/>
              <a:buNone/>
            </a:pPr>
            <a:r>
              <a:t/>
            </a:r>
            <a:endParaRPr/>
          </a:p>
          <a:p>
            <a:pPr indent="-217170" lvl="0" marL="342900" rtl="0" algn="l">
              <a:spcBef>
                <a:spcPts val="480"/>
              </a:spcBef>
              <a:spcAft>
                <a:spcPts val="0"/>
              </a:spcAft>
              <a:buSzPct val="100000"/>
              <a:buChar char="●"/>
            </a:pPr>
            <a:r>
              <a:rPr lang="en-CA" u="sng">
                <a:solidFill>
                  <a:schemeClr val="hlink"/>
                </a:solidFill>
                <a:hlinkClick r:id="rId3"/>
              </a:rPr>
              <a:t>https://youtu.be/hp9XfGk4DQ8</a:t>
            </a:r>
            <a:endParaRPr/>
          </a:p>
          <a:p>
            <a:pPr indent="-76200" lvl="0" marL="342900" rtl="0" algn="l">
              <a:spcBef>
                <a:spcPts val="480"/>
              </a:spcBef>
              <a:spcAft>
                <a:spcPts val="1200"/>
              </a:spcAft>
              <a:buSzPct val="100000"/>
              <a:buNone/>
            </a:pPr>
            <a:r>
              <a:t/>
            </a:r>
            <a:endParaRPr/>
          </a:p>
        </p:txBody>
      </p:sp>
    </p:spTree>
  </p:cSld>
  <p:clrMapOvr>
    <a:masterClrMapping/>
  </p:clrMapOvr>
</p:sld>
</file>

<file path=ppt/slides/slide1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4" name="Shape 1064"/>
        <p:cNvGrpSpPr/>
        <p:nvPr/>
      </p:nvGrpSpPr>
      <p:grpSpPr>
        <a:xfrm>
          <a:off x="0" y="0"/>
          <a:ext cx="0" cy="0"/>
          <a:chOff x="0" y="0"/>
          <a:chExt cx="0" cy="0"/>
        </a:xfrm>
      </p:grpSpPr>
      <p:sp>
        <p:nvSpPr>
          <p:cNvPr id="1065" name="Google Shape;1065;p146"/>
          <p:cNvSpPr txBox="1"/>
          <p:nvPr>
            <p:ph type="title"/>
          </p:nvPr>
        </p:nvSpPr>
        <p:spPr>
          <a:xfrm>
            <a:off x="457200" y="274638"/>
            <a:ext cx="76200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4600"/>
              <a:buFont typeface="Cambria"/>
              <a:buNone/>
            </a:pPr>
            <a:r>
              <a:rPr lang="en-CA"/>
              <a:t>Multiple Myeloma</a:t>
            </a:r>
            <a:endParaRPr/>
          </a:p>
        </p:txBody>
      </p:sp>
      <p:sp>
        <p:nvSpPr>
          <p:cNvPr id="1066" name="Google Shape;1066;p146"/>
          <p:cNvSpPr txBox="1"/>
          <p:nvPr>
            <p:ph idx="1" type="body"/>
          </p:nvPr>
        </p:nvSpPr>
        <p:spPr>
          <a:xfrm>
            <a:off x="457200" y="1600200"/>
            <a:ext cx="7620000" cy="4800600"/>
          </a:xfrm>
          <a:prstGeom prst="rect">
            <a:avLst/>
          </a:prstGeom>
          <a:noFill/>
          <a:ln>
            <a:noFill/>
          </a:ln>
        </p:spPr>
        <p:txBody>
          <a:bodyPr anchorCtr="0" anchor="t" bIns="45700" lIns="91425" spcFirstLastPara="1" rIns="91425" wrap="square" tIns="45700">
            <a:normAutofit/>
          </a:bodyPr>
          <a:lstStyle/>
          <a:p>
            <a:pPr indent="0" lvl="0" marL="114300" rtl="0" algn="l">
              <a:spcBef>
                <a:spcPts val="0"/>
              </a:spcBef>
              <a:spcAft>
                <a:spcPts val="0"/>
              </a:spcAft>
              <a:buSzPts val="2200"/>
              <a:buNone/>
            </a:pPr>
            <a:r>
              <a:rPr lang="en-CA"/>
              <a:t>Definition: a plasma cell  dysplasia characterized by expansion of a single clone of immunoglobulin-producing plasma cells and a resultant increase in serum levels of a single monoclonal immunoglobulin or its fragments</a:t>
            </a:r>
            <a:endParaRPr/>
          </a:p>
          <a:p>
            <a:pPr indent="0" lvl="0" marL="114300" rtl="0" algn="l">
              <a:spcBef>
                <a:spcPts val="440"/>
              </a:spcBef>
              <a:spcAft>
                <a:spcPts val="0"/>
              </a:spcAft>
              <a:buSzPts val="2200"/>
              <a:buNone/>
            </a:pPr>
            <a:r>
              <a:rPr lang="en-CA"/>
              <a:t>Remember – what is a plasma cell? </a:t>
            </a:r>
            <a:r>
              <a:rPr lang="en-CA" u="sng">
                <a:solidFill>
                  <a:schemeClr val="hlink"/>
                </a:solidFill>
                <a:hlinkClick r:id="rId3"/>
              </a:rPr>
              <a:t>https://youtu.be/vceJglmSuTI</a:t>
            </a:r>
            <a:endParaRPr/>
          </a:p>
          <a:p>
            <a:pPr indent="-228600" lvl="0" marL="342900" rtl="0" algn="l">
              <a:spcBef>
                <a:spcPts val="440"/>
              </a:spcBef>
              <a:spcAft>
                <a:spcPts val="0"/>
              </a:spcAft>
              <a:buSzPts val="2200"/>
              <a:buChar char="●"/>
            </a:pPr>
            <a:r>
              <a:rPr lang="en-CA"/>
              <a:t>Main sites involved: bones and bone marrow</a:t>
            </a:r>
            <a:endParaRPr/>
          </a:p>
          <a:p>
            <a:pPr indent="-228600" lvl="0" marL="342900" rtl="0" algn="l">
              <a:spcBef>
                <a:spcPts val="440"/>
              </a:spcBef>
              <a:spcAft>
                <a:spcPts val="0"/>
              </a:spcAft>
              <a:buSzPts val="2200"/>
              <a:buChar char="●"/>
            </a:pPr>
            <a:r>
              <a:rPr lang="en-CA"/>
              <a:t>Proliferation and activation of osteoclasts that leads to bone resorption and destruction (Pathologic fractures, Hypercalcemia)</a:t>
            </a:r>
            <a:endParaRPr/>
          </a:p>
          <a:p>
            <a:pPr indent="-228600" lvl="0" marL="342900" rtl="0" algn="l">
              <a:spcBef>
                <a:spcPts val="440"/>
              </a:spcBef>
              <a:spcAft>
                <a:spcPts val="0"/>
              </a:spcAft>
              <a:buSzPts val="2200"/>
              <a:buChar char="●"/>
            </a:pPr>
            <a:r>
              <a:rPr lang="en-CA"/>
              <a:t>Signs &amp; symptoms: </a:t>
            </a:r>
            <a:r>
              <a:rPr i="1" lang="en-CA"/>
              <a:t>back pain</a:t>
            </a:r>
            <a:r>
              <a:rPr lang="en-CA"/>
              <a:t>, protein in urine, fractures, anemia</a:t>
            </a:r>
            <a:endParaRPr/>
          </a:p>
          <a:p>
            <a:pPr indent="-228600" lvl="0" marL="342900" rtl="0" algn="l">
              <a:spcBef>
                <a:spcPts val="440"/>
              </a:spcBef>
              <a:spcAft>
                <a:spcPts val="1200"/>
              </a:spcAft>
              <a:buSzPts val="2200"/>
              <a:buChar char="●"/>
            </a:pPr>
            <a:r>
              <a:rPr lang="en-CA" u="sng">
                <a:solidFill>
                  <a:schemeClr val="hlink"/>
                </a:solidFill>
                <a:hlinkClick r:id="rId4"/>
              </a:rPr>
              <a:t>https://youtu.be/_XHsmJ8u-T4</a:t>
            </a:r>
            <a:endParaRPr/>
          </a:p>
        </p:txBody>
      </p:sp>
    </p:spTree>
  </p:cSld>
  <p:clrMapOvr>
    <a:masterClrMapping/>
  </p:clrMapOvr>
</p:sld>
</file>

<file path=ppt/theme/theme1.xml><?xml version="1.0" encoding="utf-8"?>
<a:theme xmlns:a="http://schemas.openxmlformats.org/drawingml/2006/main" xmlns:r="http://schemas.openxmlformats.org/officeDocument/2006/relationships" name="Tropic">
  <a:themeElements>
    <a:clrScheme name="Tropic">
      <a:dk1>
        <a:srgbClr val="A1E8D9"/>
      </a:dk1>
      <a:lt1>
        <a:srgbClr val="FFFFFF"/>
      </a:lt1>
      <a:dk2>
        <a:srgbClr val="695D46"/>
      </a:dk2>
      <a:lt2>
        <a:srgbClr val="B3A77D"/>
      </a:lt2>
      <a:accent1>
        <a:srgbClr val="EF6C00"/>
      </a:accent1>
      <a:accent2>
        <a:srgbClr val="CE93D8"/>
      </a:accent2>
      <a:accent3>
        <a:srgbClr val="4DB6AC"/>
      </a:accent3>
      <a:accent4>
        <a:srgbClr val="FF9800"/>
      </a:accent4>
      <a:accent5>
        <a:srgbClr val="009668"/>
      </a:accent5>
      <a:accent6>
        <a:srgbClr val="EEFF41"/>
      </a:accent6>
      <a:hlink>
        <a:srgbClr val="009668"/>
      </a:hlink>
      <a:folHlink>
        <a:srgbClr val="00966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2018-05-13T16:41:17Z</dcterms:created>
  <dc:creator>Windows User</dc:creator>
</cp:coreProperties>
</file>