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Lst>
  <p:sldSz cy="6858000" cx="12192000"/>
  <p:notesSz cx="6858000" cy="9144000"/>
  <p:embeddedFontLst>
    <p:embeddedFont>
      <p:font typeface="Proxima Nova"/>
      <p:regular r:id="rId74"/>
      <p:bold r:id="rId75"/>
      <p:italic r:id="rId76"/>
      <p:boldItalic r:id="rId77"/>
    </p:embeddedFont>
    <p:embeddedFont>
      <p:font typeface="Arimo"/>
      <p:regular r:id="rId78"/>
      <p:bold r:id="rId79"/>
      <p:italic r:id="rId80"/>
      <p:boldItalic r:id="rId81"/>
    </p:embeddedFont>
    <p:embeddedFont>
      <p:font typeface="Alfa Slab One"/>
      <p:regular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83" roundtripDataSignature="AMtx7mjQ+48xBKXSQPXF0f4QmFKEalPm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2AF183C-0A22-4CAB-855B-760E2812F801}">
  <a:tblStyle styleId="{42AF183C-0A22-4CAB-855B-760E2812F801}"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1069D313-9C67-4346-9AAA-76D7963BFDF6}"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3" Type="http://customschemas.google.com/relationships/presentationmetadata" Target="meta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Arimo-italic.fntdata"/><Relationship Id="rId82" Type="http://schemas.openxmlformats.org/officeDocument/2006/relationships/font" Target="fonts/AlfaSlabOne-regular.fntdata"/><Relationship Id="rId81" Type="http://schemas.openxmlformats.org/officeDocument/2006/relationships/font" Target="fonts/Arim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font" Target="fonts/ProximaNova-bold.fntdata"/><Relationship Id="rId30" Type="http://schemas.openxmlformats.org/officeDocument/2006/relationships/slide" Target="slides/slide24.xml"/><Relationship Id="rId74" Type="http://schemas.openxmlformats.org/officeDocument/2006/relationships/font" Target="fonts/ProximaNova-regular.fntdata"/><Relationship Id="rId33" Type="http://schemas.openxmlformats.org/officeDocument/2006/relationships/slide" Target="slides/slide27.xml"/><Relationship Id="rId77" Type="http://schemas.openxmlformats.org/officeDocument/2006/relationships/font" Target="fonts/ProximaNova-boldItalic.fntdata"/><Relationship Id="rId32" Type="http://schemas.openxmlformats.org/officeDocument/2006/relationships/slide" Target="slides/slide26.xml"/><Relationship Id="rId76" Type="http://schemas.openxmlformats.org/officeDocument/2006/relationships/font" Target="fonts/ProximaNova-italic.fntdata"/><Relationship Id="rId35" Type="http://schemas.openxmlformats.org/officeDocument/2006/relationships/slide" Target="slides/slide29.xml"/><Relationship Id="rId79" Type="http://schemas.openxmlformats.org/officeDocument/2006/relationships/font" Target="fonts/Arimo-bold.fntdata"/><Relationship Id="rId34" Type="http://schemas.openxmlformats.org/officeDocument/2006/relationships/slide" Target="slides/slide28.xml"/><Relationship Id="rId78" Type="http://schemas.openxmlformats.org/officeDocument/2006/relationships/font" Target="fonts/Arimo-regular.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Lipoprotein" TargetMode="External"/><Relationship Id="rId3" Type="http://schemas.openxmlformats.org/officeDocument/2006/relationships/hyperlink" Target="https://en.wikipedia.org/wiki/Very_low-density_lipoprotein" TargetMode="External"/><Relationship Id="rId4" Type="http://schemas.openxmlformats.org/officeDocument/2006/relationships/hyperlink" Target="https://en.wikipedia.org/wiki/Cardiovascular_disease"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mino_acid" TargetMode="External"/><Relationship Id="rId3" Type="http://schemas.openxmlformats.org/officeDocument/2006/relationships/hyperlink" Target="https://en.wikipedia.org/wiki/De_novo_synthesis" TargetMode="External"/><Relationship Id="rId4" Type="http://schemas.openxmlformats.org/officeDocument/2006/relationships/hyperlink" Target="https://en.wikipedia.org/wiki/Phenylalanine" TargetMode="External"/><Relationship Id="rId11" Type="http://schemas.openxmlformats.org/officeDocument/2006/relationships/hyperlink" Target="https://en.wikipedia.org/wiki/Lysine" TargetMode="External"/><Relationship Id="rId10" Type="http://schemas.openxmlformats.org/officeDocument/2006/relationships/hyperlink" Target="https://en.wikipedia.org/wiki/Isoleucine" TargetMode="External"/><Relationship Id="rId12" Type="http://schemas.openxmlformats.org/officeDocument/2006/relationships/hyperlink" Target="https://en.wikipedia.org/wiki/Histidine" TargetMode="External"/><Relationship Id="rId9" Type="http://schemas.openxmlformats.org/officeDocument/2006/relationships/hyperlink" Target="https://en.wikipedia.org/wiki/Leucine" TargetMode="External"/><Relationship Id="rId5" Type="http://schemas.openxmlformats.org/officeDocument/2006/relationships/hyperlink" Target="https://en.wikipedia.org/wiki/Valine" TargetMode="External"/><Relationship Id="rId6" Type="http://schemas.openxmlformats.org/officeDocument/2006/relationships/hyperlink" Target="https://en.wikipedia.org/wiki/Threonine" TargetMode="External"/><Relationship Id="rId7" Type="http://schemas.openxmlformats.org/officeDocument/2006/relationships/hyperlink" Target="https://en.wikipedia.org/wiki/Tryptophan" TargetMode="External"/><Relationship Id="rId8" Type="http://schemas.openxmlformats.org/officeDocument/2006/relationships/hyperlink" Target="https://en.wikipedia.org/wiki/Methionine"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 name="Google Shape;7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 name="Google Shape;9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169" name="Google Shape;16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94b733576c_0_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g294b733576c_0_1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g294b733576c_0_1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198" name="Google Shape;19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260" name="Google Shape;260;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267" name="Google Shape;267;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274" name="Google Shape;274;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6" name="Google Shape;286;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325grams</a:t>
            </a:r>
            <a:endParaRPr/>
          </a:p>
        </p:txBody>
      </p:sp>
      <p:sp>
        <p:nvSpPr>
          <p:cNvPr id="340" name="Google Shape;340;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Monounsaturated = 1 double bond</a:t>
            </a:r>
            <a:endParaRPr/>
          </a:p>
          <a:p>
            <a:pPr indent="0" lvl="0" marL="0" rtl="0" algn="l">
              <a:lnSpc>
                <a:spcPct val="100000"/>
              </a:lnSpc>
              <a:spcBef>
                <a:spcPts val="0"/>
              </a:spcBef>
              <a:spcAft>
                <a:spcPts val="0"/>
              </a:spcAft>
              <a:buSzPts val="1400"/>
              <a:buNone/>
            </a:pPr>
            <a:r>
              <a:rPr lang="en-CA"/>
              <a:t>Polyunsaturated = more than 1 double bond</a:t>
            </a:r>
            <a:endParaRPr/>
          </a:p>
          <a:p>
            <a:pPr indent="0" lvl="0" marL="0" rtl="0" algn="l">
              <a:lnSpc>
                <a:spcPct val="100000"/>
              </a:lnSpc>
              <a:spcBef>
                <a:spcPts val="0"/>
              </a:spcBef>
              <a:spcAft>
                <a:spcPts val="0"/>
              </a:spcAft>
              <a:buSzPts val="1400"/>
              <a:buNone/>
            </a:pPr>
            <a:r>
              <a:rPr lang="en-CA"/>
              <a:t>The greater the number of double bonds, the greater the tendency for an oil to become rancid </a:t>
            </a:r>
            <a:endParaRPr/>
          </a:p>
          <a:p>
            <a:pPr indent="0" lvl="0" marL="0" rtl="0" algn="l">
              <a:lnSpc>
                <a:spcPct val="100000"/>
              </a:lnSpc>
              <a:spcBef>
                <a:spcPts val="0"/>
              </a:spcBef>
              <a:spcAft>
                <a:spcPts val="0"/>
              </a:spcAft>
              <a:buSzPts val="1400"/>
              <a:buNone/>
            </a:pPr>
            <a:r>
              <a:rPr lang="en-CA"/>
              <a:t>In general plant based lipids contain less saturated fat (exceptions are coconut and palm oil)</a:t>
            </a:r>
            <a:endParaRPr/>
          </a:p>
          <a:p>
            <a:pPr indent="0" lvl="0" marL="0" rtl="0" algn="l">
              <a:lnSpc>
                <a:spcPct val="100000"/>
              </a:lnSpc>
              <a:spcBef>
                <a:spcPts val="0"/>
              </a:spcBef>
              <a:spcAft>
                <a:spcPts val="0"/>
              </a:spcAft>
              <a:buSzPts val="1400"/>
              <a:buNone/>
            </a:pPr>
            <a:r>
              <a:rPr lang="en-CA"/>
              <a:t>The number of double bonds affects the temperature at which a lipid becomes liquid. (Eg. Olive oil is liquid at room temperature but butter is not)</a:t>
            </a:r>
            <a:endParaRPr/>
          </a:p>
          <a:p>
            <a:pPr indent="0" lvl="0" marL="0" rtl="0" algn="l">
              <a:lnSpc>
                <a:spcPct val="100000"/>
              </a:lnSpc>
              <a:spcBef>
                <a:spcPts val="0"/>
              </a:spcBef>
              <a:spcAft>
                <a:spcPts val="0"/>
              </a:spcAft>
              <a:buSzPts val="1400"/>
              <a:buNone/>
            </a:pPr>
            <a:r>
              <a:t/>
            </a:r>
            <a:endParaRPr/>
          </a:p>
        </p:txBody>
      </p:sp>
      <p:sp>
        <p:nvSpPr>
          <p:cNvPr id="359" name="Google Shape;359;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6" name="Google Shape;366;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In general plant based lipids contain less saturated fat (exceptions are coconut and palm oil)</a:t>
            </a:r>
            <a:endParaRPr/>
          </a:p>
          <a:p>
            <a:pPr indent="0" lvl="0" marL="0" rtl="0" algn="l">
              <a:lnSpc>
                <a:spcPct val="100000"/>
              </a:lnSpc>
              <a:spcBef>
                <a:spcPts val="0"/>
              </a:spcBef>
              <a:spcAft>
                <a:spcPts val="0"/>
              </a:spcAft>
              <a:buSzPts val="1400"/>
              <a:buNone/>
            </a:pPr>
            <a:r>
              <a:rPr lang="en-CA"/>
              <a:t>The number of double bonds affects the temperature at which a lipid becomes liquid. (Eg. Olive oil is liquid at room temperature but butter is not)</a:t>
            </a:r>
            <a:endParaRPr/>
          </a:p>
          <a:p>
            <a:pPr indent="0" lvl="0" marL="0" rtl="0" algn="l">
              <a:lnSpc>
                <a:spcPct val="100000"/>
              </a:lnSpc>
              <a:spcBef>
                <a:spcPts val="0"/>
              </a:spcBef>
              <a:spcAft>
                <a:spcPts val="0"/>
              </a:spcAft>
              <a:buSzPts val="1400"/>
              <a:buNone/>
            </a:pPr>
            <a:r>
              <a:t/>
            </a:r>
            <a:endParaRPr/>
          </a:p>
        </p:txBody>
      </p:sp>
      <p:sp>
        <p:nvSpPr>
          <p:cNvPr id="372" name="Google Shape;372;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CA"/>
              <a:t>Phospholipids are major components of cell membranes. They form lipid bilayers</a:t>
            </a:r>
            <a:endParaRPr/>
          </a:p>
        </p:txBody>
      </p:sp>
      <p:sp>
        <p:nvSpPr>
          <p:cNvPr id="386" name="Google Shape;386;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CA"/>
              <a:t>Sterols are organic compounds that play important functions in the body. They are derived from animals (zoosterols, such as cholesterol) or plants (phytosterols). Examples: cholesterol (form cell membranes affecting fluidity and cell signalling), corticosterols (cortisol) –important  steroid hormone affecting metabolism and depressing immune responses</a:t>
            </a:r>
            <a:endParaRPr/>
          </a:p>
        </p:txBody>
      </p:sp>
      <p:sp>
        <p:nvSpPr>
          <p:cNvPr id="393" name="Google Shape;393;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CA"/>
              <a:t>Chylomicrons transport lipids from the intestine to the rest of the body</a:t>
            </a:r>
            <a:endParaRPr/>
          </a:p>
          <a:p>
            <a:pPr indent="0" lvl="0" marL="0" rtl="0" algn="l">
              <a:lnSpc>
                <a:spcPct val="100000"/>
              </a:lnSpc>
              <a:spcBef>
                <a:spcPts val="0"/>
              </a:spcBef>
              <a:spcAft>
                <a:spcPts val="0"/>
              </a:spcAft>
              <a:buSzPts val="1400"/>
              <a:buNone/>
            </a:pPr>
            <a:r>
              <a:rPr lang="en-CA"/>
              <a:t>VLDL: transport endogenous products. They convert in bloodstream to LDL</a:t>
            </a:r>
            <a:endParaRPr/>
          </a:p>
          <a:p>
            <a:pPr indent="0" lvl="0" marL="0" rtl="0" algn="l">
              <a:lnSpc>
                <a:spcPct val="100000"/>
              </a:lnSpc>
              <a:spcBef>
                <a:spcPts val="0"/>
              </a:spcBef>
              <a:spcAft>
                <a:spcPts val="0"/>
              </a:spcAft>
              <a:buSzPts val="1400"/>
              <a:buNone/>
            </a:pPr>
            <a:r>
              <a:rPr b="1" i="0" lang="en-CA" sz="1200">
                <a:solidFill>
                  <a:schemeClr val="dk1"/>
                </a:solidFill>
                <a:latin typeface="Calibri"/>
                <a:ea typeface="Calibri"/>
                <a:cs typeface="Calibri"/>
                <a:sym typeface="Calibri"/>
              </a:rPr>
              <a:t>Intermediate-density lipoproteins</a:t>
            </a:r>
            <a:r>
              <a:rPr b="0" i="0" lang="en-CA" sz="1200">
                <a:solidFill>
                  <a:schemeClr val="dk1"/>
                </a:solidFill>
                <a:latin typeface="Calibri"/>
                <a:ea typeface="Calibri"/>
                <a:cs typeface="Calibri"/>
                <a:sym typeface="Calibri"/>
              </a:rPr>
              <a:t> (</a:t>
            </a:r>
            <a:r>
              <a:rPr b="1" i="0" lang="en-CA" sz="1200">
                <a:solidFill>
                  <a:schemeClr val="dk1"/>
                </a:solidFill>
                <a:latin typeface="Calibri"/>
                <a:ea typeface="Calibri"/>
                <a:cs typeface="Calibri"/>
                <a:sym typeface="Calibri"/>
              </a:rPr>
              <a:t>IDLs</a:t>
            </a:r>
            <a:r>
              <a:rPr b="0" i="0" lang="en-CA" sz="1200">
                <a:solidFill>
                  <a:schemeClr val="dk1"/>
                </a:solidFill>
                <a:latin typeface="Calibri"/>
                <a:ea typeface="Calibri"/>
                <a:cs typeface="Calibri"/>
                <a:sym typeface="Calibri"/>
              </a:rPr>
              <a:t>) belong to the </a:t>
            </a:r>
            <a:r>
              <a:rPr b="0" i="0" lang="en-CA" sz="1200" u="sng" strike="noStrike">
                <a:solidFill>
                  <a:schemeClr val="dk1"/>
                </a:solidFill>
                <a:latin typeface="Calibri"/>
                <a:ea typeface="Calibri"/>
                <a:cs typeface="Calibri"/>
                <a:sym typeface="Calibri"/>
                <a:hlinkClick r:id="rId2">
                  <a:extLst>
                    <a:ext uri="{A12FA001-AC4F-418D-AE19-62706E023703}">
                      <ahyp:hlinkClr val="tx"/>
                    </a:ext>
                  </a:extLst>
                </a:hlinkClick>
              </a:rPr>
              <a:t>lipoprotein</a:t>
            </a:r>
            <a:r>
              <a:rPr b="0" i="0" lang="en-CA" sz="1200">
                <a:solidFill>
                  <a:schemeClr val="dk1"/>
                </a:solidFill>
                <a:latin typeface="Calibri"/>
                <a:ea typeface="Calibri"/>
                <a:cs typeface="Calibri"/>
                <a:sym typeface="Calibri"/>
              </a:rPr>
              <a:t> particle family and are formed from the degradation of </a:t>
            </a:r>
            <a:r>
              <a:rPr b="0" i="0" lang="en-CA" sz="1200" u="sng" strike="noStrike">
                <a:solidFill>
                  <a:schemeClr val="dk1"/>
                </a:solidFill>
                <a:latin typeface="Calibri"/>
                <a:ea typeface="Calibri"/>
                <a:cs typeface="Calibri"/>
                <a:sym typeface="Calibri"/>
                <a:hlinkClick r:id="rId3">
                  <a:extLst>
                    <a:ext uri="{A12FA001-AC4F-418D-AE19-62706E023703}">
                      <ahyp:hlinkClr val="tx"/>
                    </a:ext>
                  </a:extLst>
                </a:hlinkClick>
              </a:rPr>
              <a:t>very low-density lipoproteins</a:t>
            </a:r>
            <a:r>
              <a:rPr b="0" i="0" lang="en-CA" sz="1200" u="none" strike="noStrike">
                <a:solidFill>
                  <a:schemeClr val="dk1"/>
                </a:solidFill>
                <a:latin typeface="Calibri"/>
                <a:ea typeface="Calibri"/>
                <a:cs typeface="Calibri"/>
                <a:sym typeface="Calibri"/>
              </a:rPr>
              <a:t>. They are similar to LDL in that they can contribute to atherosclerosis</a:t>
            </a:r>
            <a:endParaRPr/>
          </a:p>
          <a:p>
            <a:pPr indent="0" lvl="0" marL="0" rtl="0" algn="l">
              <a:lnSpc>
                <a:spcPct val="100000"/>
              </a:lnSpc>
              <a:spcBef>
                <a:spcPts val="0"/>
              </a:spcBef>
              <a:spcAft>
                <a:spcPts val="0"/>
              </a:spcAft>
              <a:buSzPts val="1400"/>
              <a:buNone/>
            </a:pPr>
            <a:r>
              <a:rPr b="0" i="0" lang="en-CA" sz="1200">
                <a:solidFill>
                  <a:schemeClr val="dk1"/>
                </a:solidFill>
                <a:latin typeface="Calibri"/>
                <a:ea typeface="Calibri"/>
                <a:cs typeface="Calibri"/>
                <a:sym typeface="Calibri"/>
              </a:rPr>
              <a:t>LDL (low-density lipoproteins, also known as “bad cholesterol”) particles pose a risk for </a:t>
            </a:r>
            <a:r>
              <a:rPr b="0" i="0" lang="en-CA" sz="1200" u="sng">
                <a:solidFill>
                  <a:schemeClr val="dk1"/>
                </a:solidFill>
                <a:latin typeface="Calibri"/>
                <a:ea typeface="Calibri"/>
                <a:cs typeface="Calibri"/>
                <a:sym typeface="Calibri"/>
                <a:hlinkClick r:id="rId4">
                  <a:extLst>
                    <a:ext uri="{A12FA001-AC4F-418D-AE19-62706E023703}">
                      <ahyp:hlinkClr val="tx"/>
                    </a:ext>
                  </a:extLst>
                </a:hlinkClick>
              </a:rPr>
              <a:t>cardiovascular disease</a:t>
            </a:r>
            <a:endParaRPr b="0" i="0" sz="1200" u="sng">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CA" sz="1200">
                <a:solidFill>
                  <a:schemeClr val="dk1"/>
                </a:solidFill>
                <a:latin typeface="Calibri"/>
                <a:ea typeface="Calibri"/>
                <a:cs typeface="Calibri"/>
                <a:sym typeface="Calibri"/>
              </a:rPr>
              <a:t>HDL (high-density lipoproteins) are also known as “good cholesterol” because they can transport fat molecules (including cholesterol, triglycerides, etc.) out of artery walls, reducing macrophage accumulation, and thus helping prevent, even regress atherosclerosis</a:t>
            </a:r>
            <a:endParaRPr/>
          </a:p>
        </p:txBody>
      </p:sp>
      <p:sp>
        <p:nvSpPr>
          <p:cNvPr id="412" name="Google Shape;412;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419" name="Google Shape;419;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CA" sz="1200">
                <a:solidFill>
                  <a:schemeClr val="dk1"/>
                </a:solidFill>
                <a:latin typeface="Calibri"/>
                <a:ea typeface="Calibri"/>
                <a:cs typeface="Calibri"/>
                <a:sym typeface="Calibri"/>
              </a:rPr>
              <a:t>An </a:t>
            </a:r>
            <a:r>
              <a:rPr b="1" i="0" lang="en-CA" sz="1200">
                <a:solidFill>
                  <a:schemeClr val="dk1"/>
                </a:solidFill>
                <a:latin typeface="Calibri"/>
                <a:ea typeface="Calibri"/>
                <a:cs typeface="Calibri"/>
                <a:sym typeface="Calibri"/>
              </a:rPr>
              <a:t>essential amino acid</a:t>
            </a:r>
            <a:r>
              <a:rPr b="0" i="0" lang="en-CA" sz="1200">
                <a:solidFill>
                  <a:schemeClr val="dk1"/>
                </a:solidFill>
                <a:latin typeface="Calibri"/>
                <a:ea typeface="Calibri"/>
                <a:cs typeface="Calibri"/>
                <a:sym typeface="Calibri"/>
              </a:rPr>
              <a:t> or </a:t>
            </a:r>
            <a:r>
              <a:rPr b="1" i="0" lang="en-CA" sz="1200">
                <a:solidFill>
                  <a:schemeClr val="dk1"/>
                </a:solidFill>
                <a:latin typeface="Calibri"/>
                <a:ea typeface="Calibri"/>
                <a:cs typeface="Calibri"/>
                <a:sym typeface="Calibri"/>
              </a:rPr>
              <a:t>indispensable amino acid</a:t>
            </a:r>
            <a:r>
              <a:rPr b="0" i="0" lang="en-CA" sz="1200">
                <a:solidFill>
                  <a:schemeClr val="dk1"/>
                </a:solidFill>
                <a:latin typeface="Calibri"/>
                <a:ea typeface="Calibri"/>
                <a:cs typeface="Calibri"/>
                <a:sym typeface="Calibri"/>
              </a:rPr>
              <a:t> is an </a:t>
            </a:r>
            <a:r>
              <a:rPr b="0" i="0" lang="en-CA" sz="1200" u="sng" strike="noStrike">
                <a:solidFill>
                  <a:schemeClr val="dk1"/>
                </a:solidFill>
                <a:latin typeface="Calibri"/>
                <a:ea typeface="Calibri"/>
                <a:cs typeface="Calibri"/>
                <a:sym typeface="Calibri"/>
                <a:hlinkClick r:id="rId2">
                  <a:extLst>
                    <a:ext uri="{A12FA001-AC4F-418D-AE19-62706E023703}">
                      <ahyp:hlinkClr val="tx"/>
                    </a:ext>
                  </a:extLst>
                </a:hlinkClick>
              </a:rPr>
              <a:t>amino acid</a:t>
            </a:r>
            <a:r>
              <a:rPr b="0" i="0" lang="en-CA" sz="1200">
                <a:solidFill>
                  <a:schemeClr val="dk1"/>
                </a:solidFill>
                <a:latin typeface="Calibri"/>
                <a:ea typeface="Calibri"/>
                <a:cs typeface="Calibri"/>
                <a:sym typeface="Calibri"/>
              </a:rPr>
              <a:t> that cannot be synthesized </a:t>
            </a:r>
            <a:r>
              <a:rPr b="0" i="1" lang="en-CA" sz="1200" u="sng" strike="noStrike">
                <a:solidFill>
                  <a:schemeClr val="dk1"/>
                </a:solidFill>
                <a:latin typeface="Calibri"/>
                <a:ea typeface="Calibri"/>
                <a:cs typeface="Calibri"/>
                <a:sym typeface="Calibri"/>
                <a:hlinkClick r:id="rId3">
                  <a:extLst>
                    <a:ext uri="{A12FA001-AC4F-418D-AE19-62706E023703}">
                      <ahyp:hlinkClr val="tx"/>
                    </a:ext>
                  </a:extLst>
                </a:hlinkClick>
              </a:rPr>
              <a:t>de novo (from scratch)</a:t>
            </a:r>
            <a:r>
              <a:rPr b="0" i="0" lang="en-CA" sz="1200">
                <a:solidFill>
                  <a:schemeClr val="dk1"/>
                </a:solidFill>
                <a:latin typeface="Calibri"/>
                <a:ea typeface="Calibri"/>
                <a:cs typeface="Calibri"/>
                <a:sym typeface="Calibri"/>
              </a:rPr>
              <a:t> by the organism being considered, and therefore must be supplied in its diet. The nine amino acids humans cannot synthesize are </a:t>
            </a:r>
            <a:r>
              <a:rPr b="0" i="0" lang="en-CA" sz="1200" u="sng" strike="noStrike">
                <a:solidFill>
                  <a:schemeClr val="dk1"/>
                </a:solidFill>
                <a:latin typeface="Calibri"/>
                <a:ea typeface="Calibri"/>
                <a:cs typeface="Calibri"/>
                <a:sym typeface="Calibri"/>
                <a:hlinkClick r:id="rId4">
                  <a:extLst>
                    <a:ext uri="{A12FA001-AC4F-418D-AE19-62706E023703}">
                      <ahyp:hlinkClr val="tx"/>
                    </a:ext>
                  </a:extLst>
                </a:hlinkClick>
              </a:rPr>
              <a:t>phenylalanine</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5">
                  <a:extLst>
                    <a:ext uri="{A12FA001-AC4F-418D-AE19-62706E023703}">
                      <ahyp:hlinkClr val="tx"/>
                    </a:ext>
                  </a:extLst>
                </a:hlinkClick>
              </a:rPr>
              <a:t>valine</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6">
                  <a:extLst>
                    <a:ext uri="{A12FA001-AC4F-418D-AE19-62706E023703}">
                      <ahyp:hlinkClr val="tx"/>
                    </a:ext>
                  </a:extLst>
                </a:hlinkClick>
              </a:rPr>
              <a:t>threonine</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7">
                  <a:extLst>
                    <a:ext uri="{A12FA001-AC4F-418D-AE19-62706E023703}">
                      <ahyp:hlinkClr val="tx"/>
                    </a:ext>
                  </a:extLst>
                </a:hlinkClick>
              </a:rPr>
              <a:t>tryptophan</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8">
                  <a:extLst>
                    <a:ext uri="{A12FA001-AC4F-418D-AE19-62706E023703}">
                      <ahyp:hlinkClr val="tx"/>
                    </a:ext>
                  </a:extLst>
                </a:hlinkClick>
              </a:rPr>
              <a:t>methionine</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9">
                  <a:extLst>
                    <a:ext uri="{A12FA001-AC4F-418D-AE19-62706E023703}">
                      <ahyp:hlinkClr val="tx"/>
                    </a:ext>
                  </a:extLst>
                </a:hlinkClick>
              </a:rPr>
              <a:t>leucine</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10">
                  <a:extLst>
                    <a:ext uri="{A12FA001-AC4F-418D-AE19-62706E023703}">
                      <ahyp:hlinkClr val="tx"/>
                    </a:ext>
                  </a:extLst>
                </a:hlinkClick>
              </a:rPr>
              <a:t>isoleucine</a:t>
            </a:r>
            <a:r>
              <a:rPr b="0" i="0" lang="en-CA" sz="1200">
                <a:solidFill>
                  <a:schemeClr val="dk1"/>
                </a:solidFill>
                <a:latin typeface="Calibri"/>
                <a:ea typeface="Calibri"/>
                <a:cs typeface="Calibri"/>
                <a:sym typeface="Calibri"/>
              </a:rPr>
              <a:t>, </a:t>
            </a:r>
            <a:r>
              <a:rPr b="0" i="0" lang="en-CA" sz="1200" u="sng" strike="noStrike">
                <a:solidFill>
                  <a:schemeClr val="dk1"/>
                </a:solidFill>
                <a:latin typeface="Calibri"/>
                <a:ea typeface="Calibri"/>
                <a:cs typeface="Calibri"/>
                <a:sym typeface="Calibri"/>
                <a:hlinkClick r:id="rId11">
                  <a:extLst>
                    <a:ext uri="{A12FA001-AC4F-418D-AE19-62706E023703}">
                      <ahyp:hlinkClr val="tx"/>
                    </a:ext>
                  </a:extLst>
                </a:hlinkClick>
              </a:rPr>
              <a:t>lysine</a:t>
            </a:r>
            <a:r>
              <a:rPr b="0" i="0" lang="en-CA" sz="1200">
                <a:solidFill>
                  <a:schemeClr val="dk1"/>
                </a:solidFill>
                <a:latin typeface="Calibri"/>
                <a:ea typeface="Calibri"/>
                <a:cs typeface="Calibri"/>
                <a:sym typeface="Calibri"/>
              </a:rPr>
              <a:t>, and</a:t>
            </a:r>
            <a:r>
              <a:rPr b="0" i="0" lang="en-CA" sz="1200" u="sng" strike="noStrike">
                <a:solidFill>
                  <a:schemeClr val="dk1"/>
                </a:solidFill>
                <a:latin typeface="Calibri"/>
                <a:ea typeface="Calibri"/>
                <a:cs typeface="Calibri"/>
                <a:sym typeface="Calibri"/>
                <a:hlinkClick r:id="rId12">
                  <a:extLst>
                    <a:ext uri="{A12FA001-AC4F-418D-AE19-62706E023703}">
                      <ahyp:hlinkClr val="tx"/>
                    </a:ext>
                  </a:extLst>
                </a:hlinkClick>
              </a:rPr>
              <a:t>histidine</a:t>
            </a:r>
            <a:endParaRPr/>
          </a:p>
        </p:txBody>
      </p:sp>
      <p:sp>
        <p:nvSpPr>
          <p:cNvPr id="437" name="Google Shape;437;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2" name="Google Shape;452;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Isn’t the stomach lining made of proteins too? Yes, but mucous protects these proteins from being denatured by acid. If the mucous barrier is disrupted, an ulcer can form.</a:t>
            </a:r>
            <a:endParaRPr/>
          </a:p>
          <a:p>
            <a:pPr indent="0" lvl="0" marL="0" rtl="0" algn="l">
              <a:lnSpc>
                <a:spcPct val="100000"/>
              </a:lnSpc>
              <a:spcBef>
                <a:spcPts val="0"/>
              </a:spcBef>
              <a:spcAft>
                <a:spcPts val="0"/>
              </a:spcAft>
              <a:buSzPts val="1400"/>
              <a:buNone/>
            </a:pPr>
            <a:r>
              <a:t/>
            </a:r>
            <a:endParaRPr/>
          </a:p>
        </p:txBody>
      </p:sp>
      <p:sp>
        <p:nvSpPr>
          <p:cNvPr id="466" name="Google Shape;466;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p7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Every:</a:t>
            </a:r>
            <a:endParaRPr/>
          </a:p>
          <a:p>
            <a:pPr indent="0" lvl="0" marL="0" rtl="0" algn="l">
              <a:lnSpc>
                <a:spcPct val="100000"/>
              </a:lnSpc>
              <a:spcBef>
                <a:spcPts val="0"/>
              </a:spcBef>
              <a:spcAft>
                <a:spcPts val="0"/>
              </a:spcAft>
              <a:buSzPts val="1400"/>
              <a:buNone/>
            </a:pPr>
            <a:r>
              <a:rPr lang="en-CA"/>
              <a:t>3 days – every cell in the gastrointestinal tract replaced</a:t>
            </a:r>
            <a:endParaRPr/>
          </a:p>
          <a:p>
            <a:pPr indent="0" lvl="0" marL="0" rtl="0" algn="l">
              <a:lnSpc>
                <a:spcPct val="100000"/>
              </a:lnSpc>
              <a:spcBef>
                <a:spcPts val="0"/>
              </a:spcBef>
              <a:spcAft>
                <a:spcPts val="0"/>
              </a:spcAft>
              <a:buSzPts val="1400"/>
              <a:buNone/>
            </a:pPr>
            <a:r>
              <a:rPr lang="en-CA"/>
              <a:t>3-4 months – new red blood cells (5L of blood in body approximately)</a:t>
            </a:r>
            <a:endParaRPr/>
          </a:p>
          <a:p>
            <a:pPr indent="0" lvl="0" marL="0" rtl="0" algn="l">
              <a:lnSpc>
                <a:spcPct val="100000"/>
              </a:lnSpc>
              <a:spcBef>
                <a:spcPts val="0"/>
              </a:spcBef>
              <a:spcAft>
                <a:spcPts val="0"/>
              </a:spcAft>
              <a:buSzPts val="1400"/>
              <a:buNone/>
            </a:pPr>
            <a:r>
              <a:t/>
            </a:r>
            <a:endParaRPr/>
          </a:p>
        </p:txBody>
      </p:sp>
      <p:sp>
        <p:nvSpPr>
          <p:cNvPr id="488" name="Google Shape;488;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Every:</a:t>
            </a:r>
            <a:endParaRPr/>
          </a:p>
          <a:p>
            <a:pPr indent="0" lvl="0" marL="0" rtl="0" algn="l">
              <a:lnSpc>
                <a:spcPct val="100000"/>
              </a:lnSpc>
              <a:spcBef>
                <a:spcPts val="0"/>
              </a:spcBef>
              <a:spcAft>
                <a:spcPts val="0"/>
              </a:spcAft>
              <a:buSzPts val="1400"/>
              <a:buNone/>
            </a:pPr>
            <a:r>
              <a:rPr lang="en-CA"/>
              <a:t>3 days – every cell in the gastrointestinal tract replaced</a:t>
            </a:r>
            <a:endParaRPr/>
          </a:p>
          <a:p>
            <a:pPr indent="0" lvl="0" marL="0" rtl="0" algn="l">
              <a:lnSpc>
                <a:spcPct val="100000"/>
              </a:lnSpc>
              <a:spcBef>
                <a:spcPts val="0"/>
              </a:spcBef>
              <a:spcAft>
                <a:spcPts val="0"/>
              </a:spcAft>
              <a:buSzPts val="1400"/>
              <a:buNone/>
            </a:pPr>
            <a:r>
              <a:rPr lang="en-CA"/>
              <a:t>3-4 months – new red blood cells (5L of blood in body approximately)</a:t>
            </a:r>
            <a:endParaRPr/>
          </a:p>
          <a:p>
            <a:pPr indent="0" lvl="0" marL="0" rtl="0" algn="l">
              <a:lnSpc>
                <a:spcPct val="100000"/>
              </a:lnSpc>
              <a:spcBef>
                <a:spcPts val="0"/>
              </a:spcBef>
              <a:spcAft>
                <a:spcPts val="0"/>
              </a:spcAft>
              <a:buSzPts val="1400"/>
              <a:buNone/>
            </a:pPr>
            <a:r>
              <a:t/>
            </a:r>
            <a:endParaRPr/>
          </a:p>
        </p:txBody>
      </p:sp>
      <p:sp>
        <p:nvSpPr>
          <p:cNvPr id="495" name="Google Shape;495;p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Every:</a:t>
            </a:r>
            <a:endParaRPr/>
          </a:p>
          <a:p>
            <a:pPr indent="0" lvl="0" marL="0" rtl="0" algn="l">
              <a:lnSpc>
                <a:spcPct val="100000"/>
              </a:lnSpc>
              <a:spcBef>
                <a:spcPts val="0"/>
              </a:spcBef>
              <a:spcAft>
                <a:spcPts val="0"/>
              </a:spcAft>
              <a:buSzPts val="1400"/>
              <a:buNone/>
            </a:pPr>
            <a:r>
              <a:rPr lang="en-CA"/>
              <a:t>3 days – every cell in the gastrointestinal tract replaced</a:t>
            </a:r>
            <a:endParaRPr/>
          </a:p>
          <a:p>
            <a:pPr indent="0" lvl="0" marL="0" rtl="0" algn="l">
              <a:lnSpc>
                <a:spcPct val="100000"/>
              </a:lnSpc>
              <a:spcBef>
                <a:spcPts val="0"/>
              </a:spcBef>
              <a:spcAft>
                <a:spcPts val="0"/>
              </a:spcAft>
              <a:buSzPts val="1400"/>
              <a:buNone/>
            </a:pPr>
            <a:r>
              <a:rPr lang="en-CA"/>
              <a:t>3-4 months – new red blood cells (5L of blood in body approximately)</a:t>
            </a:r>
            <a:endParaRPr/>
          </a:p>
          <a:p>
            <a:pPr indent="0" lvl="0" marL="0" rtl="0" algn="l">
              <a:lnSpc>
                <a:spcPct val="100000"/>
              </a:lnSpc>
              <a:spcBef>
                <a:spcPts val="0"/>
              </a:spcBef>
              <a:spcAft>
                <a:spcPts val="0"/>
              </a:spcAft>
              <a:buSzPts val="1400"/>
              <a:buNone/>
            </a:pPr>
            <a:r>
              <a:t/>
            </a:r>
            <a:endParaRPr/>
          </a:p>
        </p:txBody>
      </p:sp>
      <p:sp>
        <p:nvSpPr>
          <p:cNvPr id="503" name="Google Shape;503;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Every:</a:t>
            </a:r>
            <a:endParaRPr/>
          </a:p>
          <a:p>
            <a:pPr indent="0" lvl="0" marL="0" rtl="0" algn="l">
              <a:lnSpc>
                <a:spcPct val="100000"/>
              </a:lnSpc>
              <a:spcBef>
                <a:spcPts val="0"/>
              </a:spcBef>
              <a:spcAft>
                <a:spcPts val="0"/>
              </a:spcAft>
              <a:buSzPts val="1400"/>
              <a:buNone/>
            </a:pPr>
            <a:r>
              <a:rPr lang="en-CA"/>
              <a:t>3 days – every cell in the gastrointestinal tract replaced</a:t>
            </a:r>
            <a:endParaRPr/>
          </a:p>
          <a:p>
            <a:pPr indent="0" lvl="0" marL="0" rtl="0" algn="l">
              <a:lnSpc>
                <a:spcPct val="100000"/>
              </a:lnSpc>
              <a:spcBef>
                <a:spcPts val="0"/>
              </a:spcBef>
              <a:spcAft>
                <a:spcPts val="0"/>
              </a:spcAft>
              <a:buSzPts val="1400"/>
              <a:buNone/>
            </a:pPr>
            <a:r>
              <a:rPr lang="en-CA"/>
              <a:t>3-4 months – new red blood cells (5L of blood in body approximately)</a:t>
            </a:r>
            <a:endParaRPr/>
          </a:p>
          <a:p>
            <a:pPr indent="0" lvl="0" marL="0" rtl="0" algn="l">
              <a:lnSpc>
                <a:spcPct val="100000"/>
              </a:lnSpc>
              <a:spcBef>
                <a:spcPts val="0"/>
              </a:spcBef>
              <a:spcAft>
                <a:spcPts val="0"/>
              </a:spcAft>
              <a:buSzPts val="1400"/>
              <a:buNone/>
            </a:pPr>
            <a:r>
              <a:t/>
            </a:r>
            <a:endParaRPr/>
          </a:p>
        </p:txBody>
      </p:sp>
      <p:sp>
        <p:nvSpPr>
          <p:cNvPr id="511" name="Google Shape;511;p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Every:</a:t>
            </a:r>
            <a:endParaRPr/>
          </a:p>
          <a:p>
            <a:pPr indent="0" lvl="0" marL="0" rtl="0" algn="l">
              <a:lnSpc>
                <a:spcPct val="100000"/>
              </a:lnSpc>
              <a:spcBef>
                <a:spcPts val="0"/>
              </a:spcBef>
              <a:spcAft>
                <a:spcPts val="0"/>
              </a:spcAft>
              <a:buSzPts val="1400"/>
              <a:buNone/>
            </a:pPr>
            <a:r>
              <a:rPr lang="en-CA"/>
              <a:t>3 days – every cell in the gastrointestinal tract replaced</a:t>
            </a:r>
            <a:endParaRPr/>
          </a:p>
          <a:p>
            <a:pPr indent="0" lvl="0" marL="0" rtl="0" algn="l">
              <a:lnSpc>
                <a:spcPct val="100000"/>
              </a:lnSpc>
              <a:spcBef>
                <a:spcPts val="0"/>
              </a:spcBef>
              <a:spcAft>
                <a:spcPts val="0"/>
              </a:spcAft>
              <a:buSzPts val="1400"/>
              <a:buNone/>
            </a:pPr>
            <a:r>
              <a:rPr lang="en-CA"/>
              <a:t>3-4 months – new red blood cells (5L of blood in body approximately)</a:t>
            </a:r>
            <a:endParaRPr/>
          </a:p>
          <a:p>
            <a:pPr indent="0" lvl="0" marL="0" rtl="0" algn="l">
              <a:lnSpc>
                <a:spcPct val="100000"/>
              </a:lnSpc>
              <a:spcBef>
                <a:spcPts val="0"/>
              </a:spcBef>
              <a:spcAft>
                <a:spcPts val="0"/>
              </a:spcAft>
              <a:buSzPts val="1400"/>
              <a:buNone/>
            </a:pPr>
            <a:r>
              <a:t/>
            </a:r>
            <a:endParaRPr/>
          </a:p>
        </p:txBody>
      </p:sp>
      <p:sp>
        <p:nvSpPr>
          <p:cNvPr id="519" name="Google Shape;519;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6" name="Google Shape;526;p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8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8" name="Google Shape;538;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4" name="Google Shape;544;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cxnSp>
        <p:nvCxnSpPr>
          <p:cNvPr id="14" name="Google Shape;14;g294b733576c_0_141"/>
          <p:cNvCxnSpPr/>
          <p:nvPr/>
        </p:nvCxnSpPr>
        <p:spPr>
          <a:xfrm>
            <a:off x="5704400" y="3668217"/>
            <a:ext cx="783300" cy="0"/>
          </a:xfrm>
          <a:prstGeom prst="straightConnector1">
            <a:avLst/>
          </a:prstGeom>
          <a:noFill/>
          <a:ln cap="flat" cmpd="sng" w="76200">
            <a:solidFill>
              <a:schemeClr val="dk1"/>
            </a:solidFill>
            <a:prstDash val="solid"/>
            <a:round/>
            <a:headEnd len="sm" w="sm" type="none"/>
            <a:tailEnd len="sm" w="sm" type="none"/>
          </a:ln>
        </p:spPr>
      </p:cxnSp>
      <p:sp>
        <p:nvSpPr>
          <p:cNvPr id="15" name="Google Shape;15;g294b733576c_0_141"/>
          <p:cNvSpPr txBox="1"/>
          <p:nvPr>
            <p:ph type="ctrTitle"/>
          </p:nvPr>
        </p:nvSpPr>
        <p:spPr>
          <a:xfrm>
            <a:off x="415600" y="794633"/>
            <a:ext cx="11360700" cy="26103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7200"/>
              <a:buNone/>
              <a:defRPr sz="7200"/>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16" name="Google Shape;16;g294b733576c_0_141"/>
          <p:cNvSpPr txBox="1"/>
          <p:nvPr>
            <p:ph idx="1" type="subTitle"/>
          </p:nvPr>
        </p:nvSpPr>
        <p:spPr>
          <a:xfrm>
            <a:off x="415600" y="4221097"/>
            <a:ext cx="11360700" cy="9780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3200"/>
              <a:buNone/>
              <a:defRPr sz="3200"/>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p:txBody>
      </p:sp>
      <p:sp>
        <p:nvSpPr>
          <p:cNvPr id="17" name="Google Shape;17;g294b733576c_0_14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g294b733576c_0_18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SzPts val="4000"/>
              <a:buNone/>
              <a:defRPr/>
            </a:lvl1pPr>
            <a:lvl2pPr lvl="1" algn="ctr">
              <a:lnSpc>
                <a:spcPct val="100000"/>
              </a:lnSpc>
              <a:spcBef>
                <a:spcPts val="0"/>
              </a:spcBef>
              <a:spcAft>
                <a:spcPts val="0"/>
              </a:spcAft>
              <a:buSzPts val="4000"/>
              <a:buNone/>
              <a:defRPr/>
            </a:lvl2pPr>
            <a:lvl3pPr lvl="2" algn="ctr">
              <a:lnSpc>
                <a:spcPct val="100000"/>
              </a:lnSpc>
              <a:spcBef>
                <a:spcPts val="0"/>
              </a:spcBef>
              <a:spcAft>
                <a:spcPts val="0"/>
              </a:spcAft>
              <a:buSzPts val="4000"/>
              <a:buNone/>
              <a:defRPr/>
            </a:lvl3pPr>
            <a:lvl4pPr lvl="3" algn="ctr">
              <a:lnSpc>
                <a:spcPct val="100000"/>
              </a:lnSpc>
              <a:spcBef>
                <a:spcPts val="0"/>
              </a:spcBef>
              <a:spcAft>
                <a:spcPts val="0"/>
              </a:spcAft>
              <a:buSzPts val="4000"/>
              <a:buNone/>
              <a:defRPr/>
            </a:lvl4pPr>
            <a:lvl5pPr lvl="4" algn="ctr">
              <a:lnSpc>
                <a:spcPct val="100000"/>
              </a:lnSpc>
              <a:spcBef>
                <a:spcPts val="0"/>
              </a:spcBef>
              <a:spcAft>
                <a:spcPts val="0"/>
              </a:spcAft>
              <a:buSzPts val="4000"/>
              <a:buNone/>
              <a:defRPr/>
            </a:lvl5pPr>
            <a:lvl6pPr lvl="5" algn="ctr">
              <a:lnSpc>
                <a:spcPct val="100000"/>
              </a:lnSpc>
              <a:spcBef>
                <a:spcPts val="0"/>
              </a:spcBef>
              <a:spcAft>
                <a:spcPts val="0"/>
              </a:spcAft>
              <a:buSzPts val="4000"/>
              <a:buNone/>
              <a:defRPr/>
            </a:lvl6pPr>
            <a:lvl7pPr lvl="6" algn="ctr">
              <a:lnSpc>
                <a:spcPct val="100000"/>
              </a:lnSpc>
              <a:spcBef>
                <a:spcPts val="0"/>
              </a:spcBef>
              <a:spcAft>
                <a:spcPts val="0"/>
              </a:spcAft>
              <a:buSzPts val="4000"/>
              <a:buNone/>
              <a:defRPr/>
            </a:lvl7pPr>
            <a:lvl8pPr lvl="7" algn="ctr">
              <a:lnSpc>
                <a:spcPct val="100000"/>
              </a:lnSpc>
              <a:spcBef>
                <a:spcPts val="0"/>
              </a:spcBef>
              <a:spcAft>
                <a:spcPts val="0"/>
              </a:spcAft>
              <a:buSzPts val="4000"/>
              <a:buNone/>
              <a:defRPr/>
            </a:lvl8pPr>
            <a:lvl9pPr lvl="8" algn="ctr">
              <a:lnSpc>
                <a:spcPct val="100000"/>
              </a:lnSpc>
              <a:spcBef>
                <a:spcPts val="0"/>
              </a:spcBef>
              <a:spcAft>
                <a:spcPts val="0"/>
              </a:spcAft>
              <a:buSzPts val="4000"/>
              <a:buNone/>
              <a:defRPr/>
            </a:lvl9pPr>
          </a:lstStyle>
          <a:p/>
        </p:txBody>
      </p:sp>
      <p:sp>
        <p:nvSpPr>
          <p:cNvPr id="20" name="Google Shape;20;g294b733576c_0_184"/>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1600"/>
              </a:spcBef>
              <a:spcAft>
                <a:spcPts val="0"/>
              </a:spcAft>
              <a:buClr>
                <a:schemeClr val="dk1"/>
              </a:buClr>
              <a:buSzPts val="1800"/>
              <a:buChar char="●"/>
              <a:defRPr/>
            </a:lvl7pPr>
            <a:lvl8pPr indent="-342900" lvl="7" marL="3657600" algn="l">
              <a:lnSpc>
                <a:spcPct val="115000"/>
              </a:lnSpc>
              <a:spcBef>
                <a:spcPts val="1600"/>
              </a:spcBef>
              <a:spcAft>
                <a:spcPts val="0"/>
              </a:spcAft>
              <a:buClr>
                <a:schemeClr val="dk1"/>
              </a:buClr>
              <a:buSzPts val="1800"/>
              <a:buChar char="○"/>
              <a:defRPr/>
            </a:lvl8pPr>
            <a:lvl9pPr indent="-342900" lvl="8" marL="4114800" algn="l">
              <a:lnSpc>
                <a:spcPct val="115000"/>
              </a:lnSpc>
              <a:spcBef>
                <a:spcPts val="1600"/>
              </a:spcBef>
              <a:spcAft>
                <a:spcPts val="1600"/>
              </a:spcAft>
              <a:buClr>
                <a:schemeClr val="dk1"/>
              </a:buClr>
              <a:buSzPts val="1800"/>
              <a:buChar char="■"/>
              <a:defRPr/>
            </a:lvl9pPr>
          </a:lstStyle>
          <a:p/>
        </p:txBody>
      </p:sp>
      <p:sp>
        <p:nvSpPr>
          <p:cNvPr id="21" name="Google Shape;21;g294b733576c_0_184"/>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 name="Google Shape;22;g294b733576c_0_184"/>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 name="Google Shape;23;g294b733576c_0_184"/>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4" name="Shape 24"/>
        <p:cNvGrpSpPr/>
        <p:nvPr/>
      </p:nvGrpSpPr>
      <p:grpSpPr>
        <a:xfrm>
          <a:off x="0" y="0"/>
          <a:ext cx="0" cy="0"/>
          <a:chOff x="0" y="0"/>
          <a:chExt cx="0" cy="0"/>
        </a:xfrm>
      </p:grpSpPr>
      <p:sp>
        <p:nvSpPr>
          <p:cNvPr id="25" name="Google Shape;25;g294b733576c_0_19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SzPts val="4000"/>
              <a:buNone/>
              <a:defRPr/>
            </a:lvl1pPr>
            <a:lvl2pPr lvl="1" algn="ctr">
              <a:lnSpc>
                <a:spcPct val="100000"/>
              </a:lnSpc>
              <a:spcBef>
                <a:spcPts val="0"/>
              </a:spcBef>
              <a:spcAft>
                <a:spcPts val="0"/>
              </a:spcAft>
              <a:buSzPts val="4000"/>
              <a:buNone/>
              <a:defRPr/>
            </a:lvl2pPr>
            <a:lvl3pPr lvl="2" algn="ctr">
              <a:lnSpc>
                <a:spcPct val="100000"/>
              </a:lnSpc>
              <a:spcBef>
                <a:spcPts val="0"/>
              </a:spcBef>
              <a:spcAft>
                <a:spcPts val="0"/>
              </a:spcAft>
              <a:buSzPts val="4000"/>
              <a:buNone/>
              <a:defRPr/>
            </a:lvl3pPr>
            <a:lvl4pPr lvl="3" algn="ctr">
              <a:lnSpc>
                <a:spcPct val="100000"/>
              </a:lnSpc>
              <a:spcBef>
                <a:spcPts val="0"/>
              </a:spcBef>
              <a:spcAft>
                <a:spcPts val="0"/>
              </a:spcAft>
              <a:buSzPts val="4000"/>
              <a:buNone/>
              <a:defRPr/>
            </a:lvl4pPr>
            <a:lvl5pPr lvl="4" algn="ctr">
              <a:lnSpc>
                <a:spcPct val="100000"/>
              </a:lnSpc>
              <a:spcBef>
                <a:spcPts val="0"/>
              </a:spcBef>
              <a:spcAft>
                <a:spcPts val="0"/>
              </a:spcAft>
              <a:buSzPts val="4000"/>
              <a:buNone/>
              <a:defRPr/>
            </a:lvl5pPr>
            <a:lvl6pPr lvl="5" algn="ctr">
              <a:lnSpc>
                <a:spcPct val="100000"/>
              </a:lnSpc>
              <a:spcBef>
                <a:spcPts val="0"/>
              </a:spcBef>
              <a:spcAft>
                <a:spcPts val="0"/>
              </a:spcAft>
              <a:buSzPts val="4000"/>
              <a:buNone/>
              <a:defRPr/>
            </a:lvl6pPr>
            <a:lvl7pPr lvl="6" algn="ctr">
              <a:lnSpc>
                <a:spcPct val="100000"/>
              </a:lnSpc>
              <a:spcBef>
                <a:spcPts val="0"/>
              </a:spcBef>
              <a:spcAft>
                <a:spcPts val="0"/>
              </a:spcAft>
              <a:buSzPts val="4000"/>
              <a:buNone/>
              <a:defRPr/>
            </a:lvl7pPr>
            <a:lvl8pPr lvl="7" algn="ctr">
              <a:lnSpc>
                <a:spcPct val="100000"/>
              </a:lnSpc>
              <a:spcBef>
                <a:spcPts val="0"/>
              </a:spcBef>
              <a:spcAft>
                <a:spcPts val="0"/>
              </a:spcAft>
              <a:buSzPts val="4000"/>
              <a:buNone/>
              <a:defRPr/>
            </a:lvl8pPr>
            <a:lvl9pPr lvl="8" algn="ctr">
              <a:lnSpc>
                <a:spcPct val="100000"/>
              </a:lnSpc>
              <a:spcBef>
                <a:spcPts val="0"/>
              </a:spcBef>
              <a:spcAft>
                <a:spcPts val="0"/>
              </a:spcAft>
              <a:buSzPts val="4000"/>
              <a:buNone/>
              <a:defRPr/>
            </a:lvl9pPr>
          </a:lstStyle>
          <a:p/>
        </p:txBody>
      </p:sp>
      <p:sp>
        <p:nvSpPr>
          <p:cNvPr id="26" name="Google Shape;26;g294b733576c_0_190"/>
          <p:cNvSpPr txBox="1"/>
          <p:nvPr>
            <p:ph idx="1" type="body"/>
          </p:nvPr>
        </p:nvSpPr>
        <p:spPr>
          <a:xfrm>
            <a:off x="609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15000"/>
              </a:lnSpc>
              <a:spcBef>
                <a:spcPts val="560"/>
              </a:spcBef>
              <a:spcAft>
                <a:spcPts val="0"/>
              </a:spcAft>
              <a:buClr>
                <a:schemeClr val="dk1"/>
              </a:buClr>
              <a:buSzPts val="2800"/>
              <a:buChar char="●"/>
              <a:defRPr sz="2800"/>
            </a:lvl1pPr>
            <a:lvl2pPr indent="-381000" lvl="1" marL="914400" algn="l">
              <a:lnSpc>
                <a:spcPct val="115000"/>
              </a:lnSpc>
              <a:spcBef>
                <a:spcPts val="480"/>
              </a:spcBef>
              <a:spcAft>
                <a:spcPts val="0"/>
              </a:spcAft>
              <a:buClr>
                <a:schemeClr val="dk1"/>
              </a:buClr>
              <a:buSzPts val="2400"/>
              <a:buChar char="○"/>
              <a:defRPr sz="2400"/>
            </a:lvl2pPr>
            <a:lvl3pPr indent="-355600" lvl="2" marL="1371600" algn="l">
              <a:lnSpc>
                <a:spcPct val="115000"/>
              </a:lnSpc>
              <a:spcBef>
                <a:spcPts val="400"/>
              </a:spcBef>
              <a:spcAft>
                <a:spcPts val="0"/>
              </a:spcAft>
              <a:buClr>
                <a:schemeClr val="dk1"/>
              </a:buClr>
              <a:buSzPts val="2000"/>
              <a:buChar char="■"/>
              <a:defRPr sz="2000"/>
            </a:lvl3pPr>
            <a:lvl4pPr indent="-342900" lvl="3" marL="1828800" algn="l">
              <a:lnSpc>
                <a:spcPct val="115000"/>
              </a:lnSpc>
              <a:spcBef>
                <a:spcPts val="360"/>
              </a:spcBef>
              <a:spcAft>
                <a:spcPts val="0"/>
              </a:spcAft>
              <a:buClr>
                <a:schemeClr val="dk1"/>
              </a:buClr>
              <a:buSzPts val="1800"/>
              <a:buChar char="●"/>
              <a:defRPr sz="1800"/>
            </a:lvl4pPr>
            <a:lvl5pPr indent="-342900" lvl="4" marL="2286000" algn="l">
              <a:lnSpc>
                <a:spcPct val="115000"/>
              </a:lnSpc>
              <a:spcBef>
                <a:spcPts val="360"/>
              </a:spcBef>
              <a:spcAft>
                <a:spcPts val="0"/>
              </a:spcAft>
              <a:buClr>
                <a:schemeClr val="dk1"/>
              </a:buClr>
              <a:buSzPts val="1800"/>
              <a:buChar char="○"/>
              <a:defRPr sz="1800"/>
            </a:lvl5pPr>
            <a:lvl6pPr indent="-342900" lvl="5" marL="2743200" algn="l">
              <a:lnSpc>
                <a:spcPct val="115000"/>
              </a:lnSpc>
              <a:spcBef>
                <a:spcPts val="360"/>
              </a:spcBef>
              <a:spcAft>
                <a:spcPts val="0"/>
              </a:spcAft>
              <a:buClr>
                <a:schemeClr val="dk1"/>
              </a:buClr>
              <a:buSzPts val="1800"/>
              <a:buChar char="■"/>
              <a:defRPr sz="1800"/>
            </a:lvl6pPr>
            <a:lvl7pPr indent="-342900" lvl="6" marL="3200400" algn="l">
              <a:lnSpc>
                <a:spcPct val="115000"/>
              </a:lnSpc>
              <a:spcBef>
                <a:spcPts val="1600"/>
              </a:spcBef>
              <a:spcAft>
                <a:spcPts val="0"/>
              </a:spcAft>
              <a:buClr>
                <a:schemeClr val="dk1"/>
              </a:buClr>
              <a:buSzPts val="1800"/>
              <a:buChar char="●"/>
              <a:defRPr sz="1800"/>
            </a:lvl7pPr>
            <a:lvl8pPr indent="-342900" lvl="7" marL="3657600" algn="l">
              <a:lnSpc>
                <a:spcPct val="115000"/>
              </a:lnSpc>
              <a:spcBef>
                <a:spcPts val="1600"/>
              </a:spcBef>
              <a:spcAft>
                <a:spcPts val="0"/>
              </a:spcAft>
              <a:buClr>
                <a:schemeClr val="dk1"/>
              </a:buClr>
              <a:buSzPts val="1800"/>
              <a:buChar char="○"/>
              <a:defRPr sz="1800"/>
            </a:lvl8pPr>
            <a:lvl9pPr indent="-342900" lvl="8" marL="4114800" algn="l">
              <a:lnSpc>
                <a:spcPct val="115000"/>
              </a:lnSpc>
              <a:spcBef>
                <a:spcPts val="1600"/>
              </a:spcBef>
              <a:spcAft>
                <a:spcPts val="1600"/>
              </a:spcAft>
              <a:buClr>
                <a:schemeClr val="dk1"/>
              </a:buClr>
              <a:buSzPts val="1800"/>
              <a:buChar char="■"/>
              <a:defRPr sz="1800"/>
            </a:lvl9pPr>
          </a:lstStyle>
          <a:p/>
        </p:txBody>
      </p:sp>
      <p:sp>
        <p:nvSpPr>
          <p:cNvPr id="27" name="Google Shape;27;g294b733576c_0_190"/>
          <p:cNvSpPr txBox="1"/>
          <p:nvPr>
            <p:ph idx="2" type="body"/>
          </p:nvPr>
        </p:nvSpPr>
        <p:spPr>
          <a:xfrm>
            <a:off x="6197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15000"/>
              </a:lnSpc>
              <a:spcBef>
                <a:spcPts val="560"/>
              </a:spcBef>
              <a:spcAft>
                <a:spcPts val="0"/>
              </a:spcAft>
              <a:buClr>
                <a:schemeClr val="dk1"/>
              </a:buClr>
              <a:buSzPts val="2800"/>
              <a:buChar char="●"/>
              <a:defRPr sz="2800"/>
            </a:lvl1pPr>
            <a:lvl2pPr indent="-381000" lvl="1" marL="914400" algn="l">
              <a:lnSpc>
                <a:spcPct val="115000"/>
              </a:lnSpc>
              <a:spcBef>
                <a:spcPts val="480"/>
              </a:spcBef>
              <a:spcAft>
                <a:spcPts val="0"/>
              </a:spcAft>
              <a:buClr>
                <a:schemeClr val="dk1"/>
              </a:buClr>
              <a:buSzPts val="2400"/>
              <a:buChar char="○"/>
              <a:defRPr sz="2400"/>
            </a:lvl2pPr>
            <a:lvl3pPr indent="-355600" lvl="2" marL="1371600" algn="l">
              <a:lnSpc>
                <a:spcPct val="115000"/>
              </a:lnSpc>
              <a:spcBef>
                <a:spcPts val="400"/>
              </a:spcBef>
              <a:spcAft>
                <a:spcPts val="0"/>
              </a:spcAft>
              <a:buClr>
                <a:schemeClr val="dk1"/>
              </a:buClr>
              <a:buSzPts val="2000"/>
              <a:buChar char="■"/>
              <a:defRPr sz="2000"/>
            </a:lvl3pPr>
            <a:lvl4pPr indent="-342900" lvl="3" marL="1828800" algn="l">
              <a:lnSpc>
                <a:spcPct val="115000"/>
              </a:lnSpc>
              <a:spcBef>
                <a:spcPts val="360"/>
              </a:spcBef>
              <a:spcAft>
                <a:spcPts val="0"/>
              </a:spcAft>
              <a:buClr>
                <a:schemeClr val="dk1"/>
              </a:buClr>
              <a:buSzPts val="1800"/>
              <a:buChar char="●"/>
              <a:defRPr sz="1800"/>
            </a:lvl4pPr>
            <a:lvl5pPr indent="-342900" lvl="4" marL="2286000" algn="l">
              <a:lnSpc>
                <a:spcPct val="115000"/>
              </a:lnSpc>
              <a:spcBef>
                <a:spcPts val="360"/>
              </a:spcBef>
              <a:spcAft>
                <a:spcPts val="0"/>
              </a:spcAft>
              <a:buClr>
                <a:schemeClr val="dk1"/>
              </a:buClr>
              <a:buSzPts val="1800"/>
              <a:buChar char="○"/>
              <a:defRPr sz="1800"/>
            </a:lvl5pPr>
            <a:lvl6pPr indent="-342900" lvl="5" marL="2743200" algn="l">
              <a:lnSpc>
                <a:spcPct val="115000"/>
              </a:lnSpc>
              <a:spcBef>
                <a:spcPts val="360"/>
              </a:spcBef>
              <a:spcAft>
                <a:spcPts val="0"/>
              </a:spcAft>
              <a:buClr>
                <a:schemeClr val="dk1"/>
              </a:buClr>
              <a:buSzPts val="1800"/>
              <a:buChar char="■"/>
              <a:defRPr sz="1800"/>
            </a:lvl6pPr>
            <a:lvl7pPr indent="-342900" lvl="6" marL="3200400" algn="l">
              <a:lnSpc>
                <a:spcPct val="115000"/>
              </a:lnSpc>
              <a:spcBef>
                <a:spcPts val="1600"/>
              </a:spcBef>
              <a:spcAft>
                <a:spcPts val="0"/>
              </a:spcAft>
              <a:buClr>
                <a:schemeClr val="dk1"/>
              </a:buClr>
              <a:buSzPts val="1800"/>
              <a:buChar char="●"/>
              <a:defRPr sz="1800"/>
            </a:lvl7pPr>
            <a:lvl8pPr indent="-342900" lvl="7" marL="3657600" algn="l">
              <a:lnSpc>
                <a:spcPct val="115000"/>
              </a:lnSpc>
              <a:spcBef>
                <a:spcPts val="1600"/>
              </a:spcBef>
              <a:spcAft>
                <a:spcPts val="0"/>
              </a:spcAft>
              <a:buClr>
                <a:schemeClr val="dk1"/>
              </a:buClr>
              <a:buSzPts val="1800"/>
              <a:buChar char="○"/>
              <a:defRPr sz="1800"/>
            </a:lvl8pPr>
            <a:lvl9pPr indent="-342900" lvl="8" marL="4114800" algn="l">
              <a:lnSpc>
                <a:spcPct val="115000"/>
              </a:lnSpc>
              <a:spcBef>
                <a:spcPts val="1600"/>
              </a:spcBef>
              <a:spcAft>
                <a:spcPts val="1600"/>
              </a:spcAft>
              <a:buClr>
                <a:schemeClr val="dk1"/>
              </a:buClr>
              <a:buSzPts val="1800"/>
              <a:buChar char="■"/>
              <a:defRPr sz="1800"/>
            </a:lvl9pPr>
          </a:lstStyle>
          <a:p/>
        </p:txBody>
      </p:sp>
      <p:sp>
        <p:nvSpPr>
          <p:cNvPr id="28" name="Google Shape;28;g294b733576c_0_190"/>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9" name="Google Shape;29;g294b733576c_0_190"/>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 name="Google Shape;30;g294b733576c_0_190"/>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1" name="Shape 31"/>
        <p:cNvGrpSpPr/>
        <p:nvPr/>
      </p:nvGrpSpPr>
      <p:grpSpPr>
        <a:xfrm>
          <a:off x="0" y="0"/>
          <a:ext cx="0" cy="0"/>
          <a:chOff x="0" y="0"/>
          <a:chExt cx="0" cy="0"/>
        </a:xfrm>
      </p:grpSpPr>
      <p:sp>
        <p:nvSpPr>
          <p:cNvPr id="32" name="Google Shape;32;g294b733576c_0_146"/>
          <p:cNvSpPr txBox="1"/>
          <p:nvPr>
            <p:ph type="title"/>
          </p:nvPr>
        </p:nvSpPr>
        <p:spPr>
          <a:xfrm>
            <a:off x="415600" y="3307400"/>
            <a:ext cx="10819200" cy="32613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Clr>
                <a:schemeClr val="lt1"/>
              </a:buClr>
              <a:buSzPts val="9100"/>
              <a:buNone/>
              <a:defRPr sz="9100">
                <a:solidFill>
                  <a:schemeClr val="lt1"/>
                </a:solidFill>
              </a:defRPr>
            </a:lvl1pPr>
            <a:lvl2pPr lvl="1" algn="l">
              <a:lnSpc>
                <a:spcPct val="100000"/>
              </a:lnSpc>
              <a:spcBef>
                <a:spcPts val="0"/>
              </a:spcBef>
              <a:spcAft>
                <a:spcPts val="0"/>
              </a:spcAft>
              <a:buClr>
                <a:schemeClr val="lt1"/>
              </a:buClr>
              <a:buSzPts val="9100"/>
              <a:buNone/>
              <a:defRPr sz="9100">
                <a:solidFill>
                  <a:schemeClr val="lt1"/>
                </a:solidFill>
              </a:defRPr>
            </a:lvl2pPr>
            <a:lvl3pPr lvl="2" algn="l">
              <a:lnSpc>
                <a:spcPct val="100000"/>
              </a:lnSpc>
              <a:spcBef>
                <a:spcPts val="0"/>
              </a:spcBef>
              <a:spcAft>
                <a:spcPts val="0"/>
              </a:spcAft>
              <a:buClr>
                <a:schemeClr val="lt1"/>
              </a:buClr>
              <a:buSzPts val="9100"/>
              <a:buNone/>
              <a:defRPr sz="9100">
                <a:solidFill>
                  <a:schemeClr val="lt1"/>
                </a:solidFill>
              </a:defRPr>
            </a:lvl3pPr>
            <a:lvl4pPr lvl="3" algn="l">
              <a:lnSpc>
                <a:spcPct val="100000"/>
              </a:lnSpc>
              <a:spcBef>
                <a:spcPts val="0"/>
              </a:spcBef>
              <a:spcAft>
                <a:spcPts val="0"/>
              </a:spcAft>
              <a:buClr>
                <a:schemeClr val="lt1"/>
              </a:buClr>
              <a:buSzPts val="9100"/>
              <a:buNone/>
              <a:defRPr sz="9100">
                <a:solidFill>
                  <a:schemeClr val="lt1"/>
                </a:solidFill>
              </a:defRPr>
            </a:lvl4pPr>
            <a:lvl5pPr lvl="4" algn="l">
              <a:lnSpc>
                <a:spcPct val="100000"/>
              </a:lnSpc>
              <a:spcBef>
                <a:spcPts val="0"/>
              </a:spcBef>
              <a:spcAft>
                <a:spcPts val="0"/>
              </a:spcAft>
              <a:buClr>
                <a:schemeClr val="lt1"/>
              </a:buClr>
              <a:buSzPts val="9100"/>
              <a:buNone/>
              <a:defRPr sz="9100">
                <a:solidFill>
                  <a:schemeClr val="lt1"/>
                </a:solidFill>
              </a:defRPr>
            </a:lvl5pPr>
            <a:lvl6pPr lvl="5" algn="l">
              <a:lnSpc>
                <a:spcPct val="100000"/>
              </a:lnSpc>
              <a:spcBef>
                <a:spcPts val="0"/>
              </a:spcBef>
              <a:spcAft>
                <a:spcPts val="0"/>
              </a:spcAft>
              <a:buClr>
                <a:schemeClr val="lt1"/>
              </a:buClr>
              <a:buSzPts val="9100"/>
              <a:buNone/>
              <a:defRPr sz="9100">
                <a:solidFill>
                  <a:schemeClr val="lt1"/>
                </a:solidFill>
              </a:defRPr>
            </a:lvl6pPr>
            <a:lvl7pPr lvl="6" algn="l">
              <a:lnSpc>
                <a:spcPct val="100000"/>
              </a:lnSpc>
              <a:spcBef>
                <a:spcPts val="0"/>
              </a:spcBef>
              <a:spcAft>
                <a:spcPts val="0"/>
              </a:spcAft>
              <a:buClr>
                <a:schemeClr val="lt1"/>
              </a:buClr>
              <a:buSzPts val="9100"/>
              <a:buNone/>
              <a:defRPr sz="9100">
                <a:solidFill>
                  <a:schemeClr val="lt1"/>
                </a:solidFill>
              </a:defRPr>
            </a:lvl7pPr>
            <a:lvl8pPr lvl="7" algn="l">
              <a:lnSpc>
                <a:spcPct val="100000"/>
              </a:lnSpc>
              <a:spcBef>
                <a:spcPts val="0"/>
              </a:spcBef>
              <a:spcAft>
                <a:spcPts val="0"/>
              </a:spcAft>
              <a:buClr>
                <a:schemeClr val="lt1"/>
              </a:buClr>
              <a:buSzPts val="9100"/>
              <a:buNone/>
              <a:defRPr sz="9100">
                <a:solidFill>
                  <a:schemeClr val="lt1"/>
                </a:solidFill>
              </a:defRPr>
            </a:lvl8pPr>
            <a:lvl9pPr lvl="8" algn="l">
              <a:lnSpc>
                <a:spcPct val="100000"/>
              </a:lnSpc>
              <a:spcBef>
                <a:spcPts val="0"/>
              </a:spcBef>
              <a:spcAft>
                <a:spcPts val="0"/>
              </a:spcAft>
              <a:buClr>
                <a:schemeClr val="lt1"/>
              </a:buClr>
              <a:buSzPts val="9100"/>
              <a:buNone/>
              <a:defRPr sz="9100">
                <a:solidFill>
                  <a:schemeClr val="lt1"/>
                </a:solidFill>
              </a:defRPr>
            </a:lvl9pPr>
          </a:lstStyle>
          <a:p/>
        </p:txBody>
      </p:sp>
      <p:sp>
        <p:nvSpPr>
          <p:cNvPr id="33" name="Google Shape;33;g294b733576c_0_14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 name="Shape 34"/>
        <p:cNvGrpSpPr/>
        <p:nvPr/>
      </p:nvGrpSpPr>
      <p:grpSpPr>
        <a:xfrm>
          <a:off x="0" y="0"/>
          <a:ext cx="0" cy="0"/>
          <a:chOff x="0" y="0"/>
          <a:chExt cx="0" cy="0"/>
        </a:xfrm>
      </p:grpSpPr>
      <p:sp>
        <p:nvSpPr>
          <p:cNvPr id="35" name="Google Shape;35;g294b733576c_0_14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36" name="Google Shape;36;g294b733576c_0_14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37" name="Google Shape;37;g294b733576c_0_14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g294b733576c_0_15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40" name="Google Shape;40;g294b733576c_0_153"/>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1" name="Google Shape;41;g294b733576c_0_153"/>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2" name="Google Shape;42;g294b733576c_0_15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g294b733576c_0_15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45" name="Google Shape;45;g294b733576c_0_15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g294b733576c_0_161"/>
          <p:cNvSpPr txBox="1"/>
          <p:nvPr>
            <p:ph type="title"/>
          </p:nvPr>
        </p:nvSpPr>
        <p:spPr>
          <a:xfrm>
            <a:off x="415600" y="8424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48" name="Google Shape;48;g294b733576c_0_161"/>
          <p:cNvSpPr txBox="1"/>
          <p:nvPr>
            <p:ph idx="1" type="body"/>
          </p:nvPr>
        </p:nvSpPr>
        <p:spPr>
          <a:xfrm>
            <a:off x="415600" y="1987833"/>
            <a:ext cx="3744000" cy="41040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9" name="Google Shape;49;g294b733576c_0_16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0" name="Shape 50"/>
        <p:cNvGrpSpPr/>
        <p:nvPr/>
      </p:nvGrpSpPr>
      <p:grpSpPr>
        <a:xfrm>
          <a:off x="0" y="0"/>
          <a:ext cx="0" cy="0"/>
          <a:chOff x="0" y="0"/>
          <a:chExt cx="0" cy="0"/>
        </a:xfrm>
      </p:grpSpPr>
      <p:sp>
        <p:nvSpPr>
          <p:cNvPr id="51" name="Google Shape;51;g294b733576c_0_165"/>
          <p:cNvSpPr txBox="1"/>
          <p:nvPr>
            <p:ph type="title"/>
          </p:nvPr>
        </p:nvSpPr>
        <p:spPr>
          <a:xfrm>
            <a:off x="653667" y="701800"/>
            <a:ext cx="7578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Clr>
                <a:schemeClr val="lt1"/>
              </a:buClr>
              <a:buSzPts val="6400"/>
              <a:buNone/>
              <a:defRPr sz="6400">
                <a:solidFill>
                  <a:schemeClr val="lt1"/>
                </a:solidFill>
              </a:defRPr>
            </a:lvl1pPr>
            <a:lvl2pPr lvl="1" algn="l">
              <a:lnSpc>
                <a:spcPct val="100000"/>
              </a:lnSpc>
              <a:spcBef>
                <a:spcPts val="0"/>
              </a:spcBef>
              <a:spcAft>
                <a:spcPts val="0"/>
              </a:spcAft>
              <a:buClr>
                <a:schemeClr val="lt1"/>
              </a:buClr>
              <a:buSzPts val="6400"/>
              <a:buNone/>
              <a:defRPr sz="6400">
                <a:solidFill>
                  <a:schemeClr val="lt1"/>
                </a:solidFill>
              </a:defRPr>
            </a:lvl2pPr>
            <a:lvl3pPr lvl="2" algn="l">
              <a:lnSpc>
                <a:spcPct val="100000"/>
              </a:lnSpc>
              <a:spcBef>
                <a:spcPts val="0"/>
              </a:spcBef>
              <a:spcAft>
                <a:spcPts val="0"/>
              </a:spcAft>
              <a:buClr>
                <a:schemeClr val="lt1"/>
              </a:buClr>
              <a:buSzPts val="6400"/>
              <a:buNone/>
              <a:defRPr sz="6400">
                <a:solidFill>
                  <a:schemeClr val="lt1"/>
                </a:solidFill>
              </a:defRPr>
            </a:lvl3pPr>
            <a:lvl4pPr lvl="3" algn="l">
              <a:lnSpc>
                <a:spcPct val="100000"/>
              </a:lnSpc>
              <a:spcBef>
                <a:spcPts val="0"/>
              </a:spcBef>
              <a:spcAft>
                <a:spcPts val="0"/>
              </a:spcAft>
              <a:buClr>
                <a:schemeClr val="lt1"/>
              </a:buClr>
              <a:buSzPts val="6400"/>
              <a:buNone/>
              <a:defRPr sz="6400">
                <a:solidFill>
                  <a:schemeClr val="lt1"/>
                </a:solidFill>
              </a:defRPr>
            </a:lvl4pPr>
            <a:lvl5pPr lvl="4" algn="l">
              <a:lnSpc>
                <a:spcPct val="100000"/>
              </a:lnSpc>
              <a:spcBef>
                <a:spcPts val="0"/>
              </a:spcBef>
              <a:spcAft>
                <a:spcPts val="0"/>
              </a:spcAft>
              <a:buClr>
                <a:schemeClr val="lt1"/>
              </a:buClr>
              <a:buSzPts val="6400"/>
              <a:buNone/>
              <a:defRPr sz="6400">
                <a:solidFill>
                  <a:schemeClr val="lt1"/>
                </a:solidFill>
              </a:defRPr>
            </a:lvl5pPr>
            <a:lvl6pPr lvl="5" algn="l">
              <a:lnSpc>
                <a:spcPct val="100000"/>
              </a:lnSpc>
              <a:spcBef>
                <a:spcPts val="0"/>
              </a:spcBef>
              <a:spcAft>
                <a:spcPts val="0"/>
              </a:spcAft>
              <a:buClr>
                <a:schemeClr val="lt1"/>
              </a:buClr>
              <a:buSzPts val="6400"/>
              <a:buNone/>
              <a:defRPr sz="6400">
                <a:solidFill>
                  <a:schemeClr val="lt1"/>
                </a:solidFill>
              </a:defRPr>
            </a:lvl6pPr>
            <a:lvl7pPr lvl="6" algn="l">
              <a:lnSpc>
                <a:spcPct val="100000"/>
              </a:lnSpc>
              <a:spcBef>
                <a:spcPts val="0"/>
              </a:spcBef>
              <a:spcAft>
                <a:spcPts val="0"/>
              </a:spcAft>
              <a:buClr>
                <a:schemeClr val="lt1"/>
              </a:buClr>
              <a:buSzPts val="6400"/>
              <a:buNone/>
              <a:defRPr sz="6400">
                <a:solidFill>
                  <a:schemeClr val="lt1"/>
                </a:solidFill>
              </a:defRPr>
            </a:lvl7pPr>
            <a:lvl8pPr lvl="7" algn="l">
              <a:lnSpc>
                <a:spcPct val="100000"/>
              </a:lnSpc>
              <a:spcBef>
                <a:spcPts val="0"/>
              </a:spcBef>
              <a:spcAft>
                <a:spcPts val="0"/>
              </a:spcAft>
              <a:buClr>
                <a:schemeClr val="lt1"/>
              </a:buClr>
              <a:buSzPts val="6400"/>
              <a:buNone/>
              <a:defRPr sz="6400">
                <a:solidFill>
                  <a:schemeClr val="lt1"/>
                </a:solidFill>
              </a:defRPr>
            </a:lvl8pPr>
            <a:lvl9pPr lvl="8" algn="l">
              <a:lnSpc>
                <a:spcPct val="100000"/>
              </a:lnSpc>
              <a:spcBef>
                <a:spcPts val="0"/>
              </a:spcBef>
              <a:spcAft>
                <a:spcPts val="0"/>
              </a:spcAft>
              <a:buClr>
                <a:schemeClr val="lt1"/>
              </a:buClr>
              <a:buSzPts val="6400"/>
              <a:buNone/>
              <a:defRPr sz="6400">
                <a:solidFill>
                  <a:schemeClr val="lt1"/>
                </a:solidFill>
              </a:defRPr>
            </a:lvl9pPr>
          </a:lstStyle>
          <a:p/>
        </p:txBody>
      </p:sp>
      <p:sp>
        <p:nvSpPr>
          <p:cNvPr id="52" name="Google Shape;52;g294b733576c_0_16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g294b733576c_0_168"/>
          <p:cNvSpPr/>
          <p:nvPr/>
        </p:nvSpPr>
        <p:spPr>
          <a:xfrm>
            <a:off x="6096000" y="133"/>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 name="Google Shape;55;g294b733576c_0_168"/>
          <p:cNvCxnSpPr/>
          <p:nvPr/>
        </p:nvCxnSpPr>
        <p:spPr>
          <a:xfrm>
            <a:off x="6706233" y="5994000"/>
            <a:ext cx="624300" cy="0"/>
          </a:xfrm>
          <a:prstGeom prst="straightConnector1">
            <a:avLst/>
          </a:prstGeom>
          <a:noFill/>
          <a:ln cap="flat" cmpd="sng" w="19050">
            <a:solidFill>
              <a:schemeClr val="lt1"/>
            </a:solidFill>
            <a:prstDash val="solid"/>
            <a:round/>
            <a:headEnd len="sm" w="sm" type="none"/>
            <a:tailEnd len="sm" w="sm" type="none"/>
          </a:ln>
        </p:spPr>
      </p:cxnSp>
      <p:sp>
        <p:nvSpPr>
          <p:cNvPr id="56" name="Google Shape;56;g294b733576c_0_168"/>
          <p:cNvSpPr txBox="1"/>
          <p:nvPr>
            <p:ph type="title"/>
          </p:nvPr>
        </p:nvSpPr>
        <p:spPr>
          <a:xfrm>
            <a:off x="354000" y="1834132"/>
            <a:ext cx="5393700" cy="2069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100"/>
              <a:buNone/>
              <a:defRPr sz="5100"/>
            </a:lvl1pPr>
            <a:lvl2pPr lvl="1" algn="ctr">
              <a:lnSpc>
                <a:spcPct val="100000"/>
              </a:lnSpc>
              <a:spcBef>
                <a:spcPts val="0"/>
              </a:spcBef>
              <a:spcAft>
                <a:spcPts val="0"/>
              </a:spcAft>
              <a:buSzPts val="5100"/>
              <a:buNone/>
              <a:defRPr sz="5100"/>
            </a:lvl2pPr>
            <a:lvl3pPr lvl="2" algn="ctr">
              <a:lnSpc>
                <a:spcPct val="100000"/>
              </a:lnSpc>
              <a:spcBef>
                <a:spcPts val="0"/>
              </a:spcBef>
              <a:spcAft>
                <a:spcPts val="0"/>
              </a:spcAft>
              <a:buSzPts val="5100"/>
              <a:buNone/>
              <a:defRPr sz="5100"/>
            </a:lvl3pPr>
            <a:lvl4pPr lvl="3" algn="ctr">
              <a:lnSpc>
                <a:spcPct val="100000"/>
              </a:lnSpc>
              <a:spcBef>
                <a:spcPts val="0"/>
              </a:spcBef>
              <a:spcAft>
                <a:spcPts val="0"/>
              </a:spcAft>
              <a:buSzPts val="5100"/>
              <a:buNone/>
              <a:defRPr sz="5100"/>
            </a:lvl4pPr>
            <a:lvl5pPr lvl="4" algn="ctr">
              <a:lnSpc>
                <a:spcPct val="100000"/>
              </a:lnSpc>
              <a:spcBef>
                <a:spcPts val="0"/>
              </a:spcBef>
              <a:spcAft>
                <a:spcPts val="0"/>
              </a:spcAft>
              <a:buSzPts val="5100"/>
              <a:buNone/>
              <a:defRPr sz="5100"/>
            </a:lvl5pPr>
            <a:lvl6pPr lvl="5" algn="ctr">
              <a:lnSpc>
                <a:spcPct val="100000"/>
              </a:lnSpc>
              <a:spcBef>
                <a:spcPts val="0"/>
              </a:spcBef>
              <a:spcAft>
                <a:spcPts val="0"/>
              </a:spcAft>
              <a:buSzPts val="5100"/>
              <a:buNone/>
              <a:defRPr sz="5100"/>
            </a:lvl6pPr>
            <a:lvl7pPr lvl="6" algn="ctr">
              <a:lnSpc>
                <a:spcPct val="100000"/>
              </a:lnSpc>
              <a:spcBef>
                <a:spcPts val="0"/>
              </a:spcBef>
              <a:spcAft>
                <a:spcPts val="0"/>
              </a:spcAft>
              <a:buSzPts val="5100"/>
              <a:buNone/>
              <a:defRPr sz="5100"/>
            </a:lvl7pPr>
            <a:lvl8pPr lvl="7" algn="ctr">
              <a:lnSpc>
                <a:spcPct val="100000"/>
              </a:lnSpc>
              <a:spcBef>
                <a:spcPts val="0"/>
              </a:spcBef>
              <a:spcAft>
                <a:spcPts val="0"/>
              </a:spcAft>
              <a:buSzPts val="5100"/>
              <a:buNone/>
              <a:defRPr sz="5100"/>
            </a:lvl8pPr>
            <a:lvl9pPr lvl="8" algn="ctr">
              <a:lnSpc>
                <a:spcPct val="100000"/>
              </a:lnSpc>
              <a:spcBef>
                <a:spcPts val="0"/>
              </a:spcBef>
              <a:spcAft>
                <a:spcPts val="0"/>
              </a:spcAft>
              <a:buSzPts val="5100"/>
              <a:buNone/>
              <a:defRPr sz="5100"/>
            </a:lvl9pPr>
          </a:lstStyle>
          <a:p/>
        </p:txBody>
      </p:sp>
      <p:sp>
        <p:nvSpPr>
          <p:cNvPr id="57" name="Google Shape;57;g294b733576c_0_168"/>
          <p:cNvSpPr txBox="1"/>
          <p:nvPr>
            <p:ph idx="1" type="subTitle"/>
          </p:nvPr>
        </p:nvSpPr>
        <p:spPr>
          <a:xfrm>
            <a:off x="354000" y="3974834"/>
            <a:ext cx="5393700" cy="17940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58" name="Google Shape;58;g294b733576c_0_168"/>
          <p:cNvSpPr txBox="1"/>
          <p:nvPr>
            <p:ph idx="2" type="body"/>
          </p:nvPr>
        </p:nvSpPr>
        <p:spPr>
          <a:xfrm>
            <a:off x="6586000" y="965600"/>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Clr>
                <a:schemeClr val="lt1"/>
              </a:buClr>
              <a:buSzPts val="2400"/>
              <a:buChar char="●"/>
              <a:defRPr>
                <a:solidFill>
                  <a:schemeClr val="lt1"/>
                </a:solidFill>
              </a:defRPr>
            </a:lvl1pPr>
            <a:lvl2pPr indent="-349250" lvl="1" marL="914400" algn="l">
              <a:lnSpc>
                <a:spcPct val="115000"/>
              </a:lnSpc>
              <a:spcBef>
                <a:spcPts val="0"/>
              </a:spcBef>
              <a:spcAft>
                <a:spcPts val="0"/>
              </a:spcAft>
              <a:buClr>
                <a:schemeClr val="lt1"/>
              </a:buClr>
              <a:buSzPts val="1900"/>
              <a:buChar char="○"/>
              <a:defRPr>
                <a:solidFill>
                  <a:schemeClr val="lt1"/>
                </a:solidFill>
              </a:defRPr>
            </a:lvl2pPr>
            <a:lvl3pPr indent="-349250" lvl="2" marL="1371600" algn="l">
              <a:lnSpc>
                <a:spcPct val="115000"/>
              </a:lnSpc>
              <a:spcBef>
                <a:spcPts val="0"/>
              </a:spcBef>
              <a:spcAft>
                <a:spcPts val="0"/>
              </a:spcAft>
              <a:buClr>
                <a:schemeClr val="lt1"/>
              </a:buClr>
              <a:buSzPts val="1900"/>
              <a:buChar char="■"/>
              <a:defRPr>
                <a:solidFill>
                  <a:schemeClr val="lt1"/>
                </a:solidFill>
              </a:defRPr>
            </a:lvl3pPr>
            <a:lvl4pPr indent="-349250" lvl="3" marL="1828800" algn="l">
              <a:lnSpc>
                <a:spcPct val="115000"/>
              </a:lnSpc>
              <a:spcBef>
                <a:spcPts val="0"/>
              </a:spcBef>
              <a:spcAft>
                <a:spcPts val="0"/>
              </a:spcAft>
              <a:buClr>
                <a:schemeClr val="lt1"/>
              </a:buClr>
              <a:buSzPts val="1900"/>
              <a:buChar char="●"/>
              <a:defRPr>
                <a:solidFill>
                  <a:schemeClr val="lt1"/>
                </a:solidFill>
              </a:defRPr>
            </a:lvl4pPr>
            <a:lvl5pPr indent="-349250" lvl="4" marL="2286000" algn="l">
              <a:lnSpc>
                <a:spcPct val="115000"/>
              </a:lnSpc>
              <a:spcBef>
                <a:spcPts val="0"/>
              </a:spcBef>
              <a:spcAft>
                <a:spcPts val="0"/>
              </a:spcAft>
              <a:buClr>
                <a:schemeClr val="lt1"/>
              </a:buClr>
              <a:buSzPts val="1900"/>
              <a:buChar char="○"/>
              <a:defRPr>
                <a:solidFill>
                  <a:schemeClr val="lt1"/>
                </a:solidFill>
              </a:defRPr>
            </a:lvl5pPr>
            <a:lvl6pPr indent="-349250" lvl="5" marL="2743200" algn="l">
              <a:lnSpc>
                <a:spcPct val="115000"/>
              </a:lnSpc>
              <a:spcBef>
                <a:spcPts val="0"/>
              </a:spcBef>
              <a:spcAft>
                <a:spcPts val="0"/>
              </a:spcAft>
              <a:buClr>
                <a:schemeClr val="lt1"/>
              </a:buClr>
              <a:buSzPts val="1900"/>
              <a:buChar char="■"/>
              <a:defRPr>
                <a:solidFill>
                  <a:schemeClr val="lt1"/>
                </a:solidFill>
              </a:defRPr>
            </a:lvl6pPr>
            <a:lvl7pPr indent="-349250" lvl="6" marL="3200400" algn="l">
              <a:lnSpc>
                <a:spcPct val="115000"/>
              </a:lnSpc>
              <a:spcBef>
                <a:spcPts val="0"/>
              </a:spcBef>
              <a:spcAft>
                <a:spcPts val="0"/>
              </a:spcAft>
              <a:buClr>
                <a:schemeClr val="lt1"/>
              </a:buClr>
              <a:buSzPts val="1900"/>
              <a:buChar char="●"/>
              <a:defRPr>
                <a:solidFill>
                  <a:schemeClr val="lt1"/>
                </a:solidFill>
              </a:defRPr>
            </a:lvl7pPr>
            <a:lvl8pPr indent="-349250" lvl="7" marL="3657600" algn="l">
              <a:lnSpc>
                <a:spcPct val="115000"/>
              </a:lnSpc>
              <a:spcBef>
                <a:spcPts val="0"/>
              </a:spcBef>
              <a:spcAft>
                <a:spcPts val="0"/>
              </a:spcAft>
              <a:buClr>
                <a:schemeClr val="lt1"/>
              </a:buClr>
              <a:buSzPts val="1900"/>
              <a:buChar char="○"/>
              <a:defRPr>
                <a:solidFill>
                  <a:schemeClr val="lt1"/>
                </a:solidFill>
              </a:defRPr>
            </a:lvl8pPr>
            <a:lvl9pPr indent="-349250" lvl="8" marL="4114800" algn="l">
              <a:lnSpc>
                <a:spcPct val="115000"/>
              </a:lnSpc>
              <a:spcBef>
                <a:spcPts val="0"/>
              </a:spcBef>
              <a:spcAft>
                <a:spcPts val="0"/>
              </a:spcAft>
              <a:buClr>
                <a:schemeClr val="lt1"/>
              </a:buClr>
              <a:buSzPts val="1900"/>
              <a:buChar char="■"/>
              <a:defRPr>
                <a:solidFill>
                  <a:schemeClr val="lt1"/>
                </a:solidFill>
              </a:defRPr>
            </a:lvl9pPr>
          </a:lstStyle>
          <a:p/>
        </p:txBody>
      </p:sp>
      <p:sp>
        <p:nvSpPr>
          <p:cNvPr id="59" name="Google Shape;59;g294b733576c_0_16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 name="Shape 60"/>
        <p:cNvGrpSpPr/>
        <p:nvPr/>
      </p:nvGrpSpPr>
      <p:grpSpPr>
        <a:xfrm>
          <a:off x="0" y="0"/>
          <a:ext cx="0" cy="0"/>
          <a:chOff x="0" y="0"/>
          <a:chExt cx="0" cy="0"/>
        </a:xfrm>
      </p:grpSpPr>
      <p:sp>
        <p:nvSpPr>
          <p:cNvPr id="61" name="Google Shape;61;g294b733576c_0_175"/>
          <p:cNvSpPr txBox="1"/>
          <p:nvPr>
            <p:ph idx="1" type="body"/>
          </p:nvPr>
        </p:nvSpPr>
        <p:spPr>
          <a:xfrm>
            <a:off x="426000" y="5644967"/>
            <a:ext cx="7998300" cy="7983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Clr>
                <a:schemeClr val="accent3"/>
              </a:buClr>
              <a:buSzPts val="2400"/>
              <a:buFont typeface="Alfa Slab One"/>
              <a:buNone/>
              <a:defRPr>
                <a:solidFill>
                  <a:schemeClr val="accent3"/>
                </a:solidFill>
                <a:latin typeface="Alfa Slab One"/>
                <a:ea typeface="Alfa Slab One"/>
                <a:cs typeface="Alfa Slab One"/>
                <a:sym typeface="Alfa Slab One"/>
              </a:defRPr>
            </a:lvl1pPr>
          </a:lstStyle>
          <a:p/>
        </p:txBody>
      </p:sp>
      <p:sp>
        <p:nvSpPr>
          <p:cNvPr id="62" name="Google Shape;62;g294b733576c_0_17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3" name="Shape 63"/>
        <p:cNvGrpSpPr/>
        <p:nvPr/>
      </p:nvGrpSpPr>
      <p:grpSpPr>
        <a:xfrm>
          <a:off x="0" y="0"/>
          <a:ext cx="0" cy="0"/>
          <a:chOff x="0" y="0"/>
          <a:chExt cx="0" cy="0"/>
        </a:xfrm>
      </p:grpSpPr>
      <p:sp>
        <p:nvSpPr>
          <p:cNvPr id="64" name="Google Shape;64;g294b733576c_0_178"/>
          <p:cNvSpPr txBox="1"/>
          <p:nvPr>
            <p:ph hasCustomPrompt="1" type="title"/>
          </p:nvPr>
        </p:nvSpPr>
        <p:spPr>
          <a:xfrm>
            <a:off x="415600" y="1557233"/>
            <a:ext cx="11360700" cy="26400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Clr>
                <a:schemeClr val="dk1"/>
              </a:buClr>
              <a:buSzPts val="14700"/>
              <a:buNone/>
              <a:defRPr sz="14700">
                <a:solidFill>
                  <a:schemeClr val="dk1"/>
                </a:solidFill>
              </a:defRPr>
            </a:lvl1pPr>
            <a:lvl2pPr lvl="1" algn="ctr">
              <a:lnSpc>
                <a:spcPct val="100000"/>
              </a:lnSpc>
              <a:spcBef>
                <a:spcPts val="0"/>
              </a:spcBef>
              <a:spcAft>
                <a:spcPts val="0"/>
              </a:spcAft>
              <a:buClr>
                <a:schemeClr val="dk1"/>
              </a:buClr>
              <a:buSzPts val="14700"/>
              <a:buNone/>
              <a:defRPr sz="14700">
                <a:solidFill>
                  <a:schemeClr val="dk1"/>
                </a:solidFill>
              </a:defRPr>
            </a:lvl2pPr>
            <a:lvl3pPr lvl="2" algn="ctr">
              <a:lnSpc>
                <a:spcPct val="100000"/>
              </a:lnSpc>
              <a:spcBef>
                <a:spcPts val="0"/>
              </a:spcBef>
              <a:spcAft>
                <a:spcPts val="0"/>
              </a:spcAft>
              <a:buClr>
                <a:schemeClr val="dk1"/>
              </a:buClr>
              <a:buSzPts val="14700"/>
              <a:buNone/>
              <a:defRPr sz="14700">
                <a:solidFill>
                  <a:schemeClr val="dk1"/>
                </a:solidFill>
              </a:defRPr>
            </a:lvl3pPr>
            <a:lvl4pPr lvl="3" algn="ctr">
              <a:lnSpc>
                <a:spcPct val="100000"/>
              </a:lnSpc>
              <a:spcBef>
                <a:spcPts val="0"/>
              </a:spcBef>
              <a:spcAft>
                <a:spcPts val="0"/>
              </a:spcAft>
              <a:buClr>
                <a:schemeClr val="dk1"/>
              </a:buClr>
              <a:buSzPts val="14700"/>
              <a:buNone/>
              <a:defRPr sz="14700">
                <a:solidFill>
                  <a:schemeClr val="dk1"/>
                </a:solidFill>
              </a:defRPr>
            </a:lvl4pPr>
            <a:lvl5pPr lvl="4" algn="ctr">
              <a:lnSpc>
                <a:spcPct val="100000"/>
              </a:lnSpc>
              <a:spcBef>
                <a:spcPts val="0"/>
              </a:spcBef>
              <a:spcAft>
                <a:spcPts val="0"/>
              </a:spcAft>
              <a:buClr>
                <a:schemeClr val="dk1"/>
              </a:buClr>
              <a:buSzPts val="14700"/>
              <a:buNone/>
              <a:defRPr sz="14700">
                <a:solidFill>
                  <a:schemeClr val="dk1"/>
                </a:solidFill>
              </a:defRPr>
            </a:lvl5pPr>
            <a:lvl6pPr lvl="5" algn="ctr">
              <a:lnSpc>
                <a:spcPct val="100000"/>
              </a:lnSpc>
              <a:spcBef>
                <a:spcPts val="0"/>
              </a:spcBef>
              <a:spcAft>
                <a:spcPts val="0"/>
              </a:spcAft>
              <a:buClr>
                <a:schemeClr val="dk1"/>
              </a:buClr>
              <a:buSzPts val="14700"/>
              <a:buNone/>
              <a:defRPr sz="14700">
                <a:solidFill>
                  <a:schemeClr val="dk1"/>
                </a:solidFill>
              </a:defRPr>
            </a:lvl6pPr>
            <a:lvl7pPr lvl="6" algn="ctr">
              <a:lnSpc>
                <a:spcPct val="100000"/>
              </a:lnSpc>
              <a:spcBef>
                <a:spcPts val="0"/>
              </a:spcBef>
              <a:spcAft>
                <a:spcPts val="0"/>
              </a:spcAft>
              <a:buClr>
                <a:schemeClr val="dk1"/>
              </a:buClr>
              <a:buSzPts val="14700"/>
              <a:buNone/>
              <a:defRPr sz="14700">
                <a:solidFill>
                  <a:schemeClr val="dk1"/>
                </a:solidFill>
              </a:defRPr>
            </a:lvl7pPr>
            <a:lvl8pPr lvl="7" algn="ctr">
              <a:lnSpc>
                <a:spcPct val="100000"/>
              </a:lnSpc>
              <a:spcBef>
                <a:spcPts val="0"/>
              </a:spcBef>
              <a:spcAft>
                <a:spcPts val="0"/>
              </a:spcAft>
              <a:buClr>
                <a:schemeClr val="dk1"/>
              </a:buClr>
              <a:buSzPts val="14700"/>
              <a:buNone/>
              <a:defRPr sz="14700">
                <a:solidFill>
                  <a:schemeClr val="dk1"/>
                </a:solidFill>
              </a:defRPr>
            </a:lvl8pPr>
            <a:lvl9pPr lvl="8" algn="ctr">
              <a:lnSpc>
                <a:spcPct val="100000"/>
              </a:lnSpc>
              <a:spcBef>
                <a:spcPts val="0"/>
              </a:spcBef>
              <a:spcAft>
                <a:spcPts val="0"/>
              </a:spcAft>
              <a:buClr>
                <a:schemeClr val="dk1"/>
              </a:buClr>
              <a:buSzPts val="14700"/>
              <a:buNone/>
              <a:defRPr sz="14700">
                <a:solidFill>
                  <a:schemeClr val="dk1"/>
                </a:solidFill>
              </a:defRPr>
            </a:lvl9pPr>
          </a:lstStyle>
          <a:p>
            <a:r>
              <a:t>xx%</a:t>
            </a:r>
          </a:p>
        </p:txBody>
      </p:sp>
      <p:sp>
        <p:nvSpPr>
          <p:cNvPr id="65" name="Google Shape;65;g294b733576c_0_178"/>
          <p:cNvSpPr txBox="1"/>
          <p:nvPr>
            <p:ph idx="1" type="body"/>
          </p:nvPr>
        </p:nvSpPr>
        <p:spPr>
          <a:xfrm>
            <a:off x="415600" y="4299000"/>
            <a:ext cx="11360700" cy="14289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66" name="Google Shape;66;g294b733576c_0_17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g294b733576c_0_18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9" name="Shape 9"/>
        <p:cNvGrpSpPr/>
        <p:nvPr/>
      </p:nvGrpSpPr>
      <p:grpSpPr>
        <a:xfrm>
          <a:off x="0" y="0"/>
          <a:ext cx="0" cy="0"/>
          <a:chOff x="0" y="0"/>
          <a:chExt cx="0" cy="0"/>
        </a:xfrm>
      </p:grpSpPr>
      <p:sp>
        <p:nvSpPr>
          <p:cNvPr id="10" name="Google Shape;10;g294b733576c_0_13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4000"/>
              <a:buFont typeface="Alfa Slab One"/>
              <a:buNone/>
              <a:defRPr b="0" i="0" sz="4000" u="none" cap="none" strike="noStrike">
                <a:solidFill>
                  <a:schemeClr val="accent3"/>
                </a:solidFill>
                <a:latin typeface="Alfa Slab One"/>
                <a:ea typeface="Alfa Slab One"/>
                <a:cs typeface="Alfa Slab One"/>
                <a:sym typeface="Alfa Slab One"/>
              </a:defRPr>
            </a:lvl9pPr>
          </a:lstStyle>
          <a:p/>
        </p:txBody>
      </p:sp>
      <p:sp>
        <p:nvSpPr>
          <p:cNvPr id="11" name="Google Shape;11;g294b733576c_0_137"/>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marR="0" rtl="0" algn="l">
              <a:lnSpc>
                <a:spcPct val="115000"/>
              </a:lnSpc>
              <a:spcBef>
                <a:spcPts val="0"/>
              </a:spcBef>
              <a:spcAft>
                <a:spcPts val="0"/>
              </a:spcAft>
              <a:buClr>
                <a:schemeClr val="dk2"/>
              </a:buClr>
              <a:buSzPts val="2400"/>
              <a:buFont typeface="Proxima Nova"/>
              <a:buChar char="●"/>
              <a:defRPr b="0" i="0" sz="2400" u="none" cap="none" strike="noStrike">
                <a:solidFill>
                  <a:schemeClr val="dk2"/>
                </a:solidFill>
                <a:latin typeface="Proxima Nova"/>
                <a:ea typeface="Proxima Nova"/>
                <a:cs typeface="Proxima Nova"/>
                <a:sym typeface="Proxima Nova"/>
              </a:defRPr>
            </a:lvl1pPr>
            <a:lvl2pPr indent="-349250" lvl="1" marL="9144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2pPr>
            <a:lvl3pPr indent="-349250" lvl="2" marL="13716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3pPr>
            <a:lvl4pPr indent="-349250" lvl="3" marL="18288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4pPr>
            <a:lvl5pPr indent="-349250" lvl="4" marL="22860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5pPr>
            <a:lvl6pPr indent="-349250" lvl="5" marL="27432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6pPr>
            <a:lvl7pPr indent="-349250" lvl="6" marL="32004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7pPr>
            <a:lvl8pPr indent="-349250" lvl="7" marL="36576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8pPr>
            <a:lvl9pPr indent="-349250" lvl="8" marL="4114800" marR="0" rtl="0" algn="l">
              <a:lnSpc>
                <a:spcPct val="115000"/>
              </a:lnSpc>
              <a:spcBef>
                <a:spcPts val="0"/>
              </a:spcBef>
              <a:spcAft>
                <a:spcPts val="0"/>
              </a:spcAft>
              <a:buClr>
                <a:schemeClr val="dk2"/>
              </a:buClr>
              <a:buSzPts val="1900"/>
              <a:buFont typeface="Proxima Nova"/>
              <a:buChar char="■"/>
              <a:defRPr b="0" i="0" sz="1900" u="none" cap="none" strike="noStrike">
                <a:solidFill>
                  <a:schemeClr val="dk2"/>
                </a:solidFill>
                <a:latin typeface="Proxima Nova"/>
                <a:ea typeface="Proxima Nova"/>
                <a:cs typeface="Proxima Nova"/>
                <a:sym typeface="Proxima Nova"/>
              </a:defRPr>
            </a:lvl9pPr>
          </a:lstStyle>
          <a:p/>
        </p:txBody>
      </p:sp>
      <p:sp>
        <p:nvSpPr>
          <p:cNvPr id="12" name="Google Shape;12;g294b733576c_0_13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1.jpg"/><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youtu.be/P8c9DIiAFz8?feature=shared"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prohealthsys.com/site/treatments/nutrition/"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www.brightstorm.com/science/biology/chemical-basis-of-life/chemistry-carbohydrate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1.jpg"/><Relationship Id="rId4" Type="http://schemas.openxmlformats.org/officeDocument/2006/relationships/image" Target="../media/image2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1.jpg"/><Relationship Id="rId4" Type="http://schemas.openxmlformats.org/officeDocument/2006/relationships/image" Target="../media/image1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4.jpg"/><Relationship Id="rId4" Type="http://schemas.openxmlformats.org/officeDocument/2006/relationships/image" Target="../media/image2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www.slate.com/articles/health_and_science/medical_examiner/2010/03/end_the_war_on_fat.2.html" TargetMode="External"/><Relationship Id="rId4" Type="http://schemas.openxmlformats.org/officeDocument/2006/relationships/hyperlink" Target="http://www.medicinenet.com/cholesterol_levels_pictures_slideshow/article.htm"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3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32.gif"/><Relationship Id="rId4" Type="http://schemas.openxmlformats.org/officeDocument/2006/relationships/image" Target="../media/image19.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7.gi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5.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33.jpg"/><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3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35.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hyperlink" Target="https://www.ted.com/talks/dan_buettner_how_to_live_to_be_100"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hyperlink" Target="https://www.youtube.com/watch?v=i5MH6ddyi74" TargetMode="External"/><Relationship Id="rId4" Type="http://schemas.openxmlformats.org/officeDocument/2006/relationships/hyperlink" Target="https://www.youtube.com/watch?v=s1q2srfUU0g" TargetMode="External"/><Relationship Id="rId5" Type="http://schemas.openxmlformats.org/officeDocument/2006/relationships/hyperlink" Target="https://www.youtube.com/watch?v=08VyJOEcDo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5"/>
          <p:cNvSpPr txBox="1"/>
          <p:nvPr>
            <p:ph type="title"/>
          </p:nvPr>
        </p:nvSpPr>
        <p:spPr>
          <a:xfrm>
            <a:off x="60960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Nutrition profoundly affects health</a:t>
            </a:r>
            <a:endParaRPr b="1" sz="4000"/>
          </a:p>
        </p:txBody>
      </p:sp>
      <p:sp>
        <p:nvSpPr>
          <p:cNvPr id="75" name="Google Shape;75;p5"/>
          <p:cNvSpPr txBox="1"/>
          <p:nvPr>
            <p:ph idx="12" type="sldNum"/>
          </p:nvPr>
        </p:nvSpPr>
        <p:spPr>
          <a:xfrm>
            <a:off x="5588000" y="6400803"/>
            <a:ext cx="812800"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cxnSp>
        <p:nvCxnSpPr>
          <p:cNvPr id="76" name="Google Shape;76;p5"/>
          <p:cNvCxnSpPr/>
          <p:nvPr/>
        </p:nvCxnSpPr>
        <p:spPr>
          <a:xfrm>
            <a:off x="431800" y="1065560"/>
            <a:ext cx="113792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254"/>
              </a:srgbClr>
            </a:outerShdw>
          </a:effectLst>
        </p:spPr>
      </p:cxnSp>
      <p:sp>
        <p:nvSpPr>
          <p:cNvPr id="77" name="Google Shape;77;p5"/>
          <p:cNvSpPr txBox="1"/>
          <p:nvPr/>
        </p:nvSpPr>
        <p:spPr>
          <a:xfrm>
            <a:off x="787400" y="1181100"/>
            <a:ext cx="11239500" cy="123110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Char char="•"/>
            </a:pPr>
            <a:r>
              <a:rPr b="0" i="0" lang="en-CA" sz="2800" u="none" cap="none" strike="noStrike">
                <a:solidFill>
                  <a:schemeClr val="dk1"/>
                </a:solidFill>
                <a:latin typeface="Arial"/>
                <a:ea typeface="Arial"/>
                <a:cs typeface="Arial"/>
                <a:sym typeface="Arial"/>
              </a:rPr>
              <a:t> Examples of chronic diseases connected to poor diet: heart disease, diabetes, some kinds of cancer, dental disease, adult bone loss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8" name="Google Shape;78;p5"/>
          <p:cNvSpPr/>
          <p:nvPr/>
        </p:nvSpPr>
        <p:spPr>
          <a:xfrm>
            <a:off x="6096000" y="2743200"/>
            <a:ext cx="4191000" cy="482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 name="Google Shape;79;p5"/>
          <p:cNvSpPr/>
          <p:nvPr/>
        </p:nvSpPr>
        <p:spPr>
          <a:xfrm>
            <a:off x="1473200" y="2806700"/>
            <a:ext cx="4521200" cy="469900"/>
          </a:xfrm>
          <a:prstGeom prst="leftArrow">
            <a:avLst>
              <a:gd fmla="val 50000" name="adj1"/>
              <a:gd fmla="val 50000" name="adj2"/>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 name="Google Shape;80;p5"/>
          <p:cNvSpPr txBox="1"/>
          <p:nvPr/>
        </p:nvSpPr>
        <p:spPr>
          <a:xfrm>
            <a:off x="457200" y="2578100"/>
            <a:ext cx="1039067"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Less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nutrition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related</a:t>
            </a:r>
            <a:endParaRPr b="0" i="0" sz="1400" u="none" cap="none" strike="noStrike">
              <a:solidFill>
                <a:srgbClr val="000000"/>
              </a:solidFill>
              <a:latin typeface="Arial"/>
              <a:ea typeface="Arial"/>
              <a:cs typeface="Arial"/>
              <a:sym typeface="Arial"/>
            </a:endParaRPr>
          </a:p>
        </p:txBody>
      </p:sp>
      <p:sp>
        <p:nvSpPr>
          <p:cNvPr id="81" name="Google Shape;81;p5"/>
          <p:cNvSpPr txBox="1"/>
          <p:nvPr/>
        </p:nvSpPr>
        <p:spPr>
          <a:xfrm>
            <a:off x="10261600" y="2679700"/>
            <a:ext cx="165846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More nutrition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related</a:t>
            </a:r>
            <a:endParaRPr b="0" i="0" sz="1400" u="none" cap="none" strike="noStrike">
              <a:solidFill>
                <a:srgbClr val="000000"/>
              </a:solidFill>
              <a:latin typeface="Arial"/>
              <a:ea typeface="Arial"/>
              <a:cs typeface="Arial"/>
              <a:sym typeface="Arial"/>
            </a:endParaRPr>
          </a:p>
        </p:txBody>
      </p:sp>
      <p:sp>
        <p:nvSpPr>
          <p:cNvPr id="82" name="Google Shape;82;p5"/>
          <p:cNvSpPr txBox="1"/>
          <p:nvPr/>
        </p:nvSpPr>
        <p:spPr>
          <a:xfrm>
            <a:off x="1943100" y="2590800"/>
            <a:ext cx="1867819" cy="92333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Down Syndrome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Hemophilia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Sickle cell anemia</a:t>
            </a:r>
            <a:endParaRPr b="0" i="0" sz="1400" u="none" cap="none" strike="noStrike">
              <a:solidFill>
                <a:srgbClr val="000000"/>
              </a:solidFill>
              <a:latin typeface="Arial"/>
              <a:ea typeface="Arial"/>
              <a:cs typeface="Arial"/>
              <a:sym typeface="Arial"/>
            </a:endParaRPr>
          </a:p>
        </p:txBody>
      </p:sp>
      <p:sp>
        <p:nvSpPr>
          <p:cNvPr id="83" name="Google Shape;83;p5"/>
          <p:cNvSpPr txBox="1"/>
          <p:nvPr/>
        </p:nvSpPr>
        <p:spPr>
          <a:xfrm>
            <a:off x="4000500" y="2578100"/>
            <a:ext cx="1883401" cy="92333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Osteoporosis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Cancer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Infectious disease</a:t>
            </a:r>
            <a:endParaRPr b="0" i="0" sz="1400" u="none" cap="none" strike="noStrike">
              <a:solidFill>
                <a:srgbClr val="000000"/>
              </a:solidFill>
              <a:latin typeface="Arial"/>
              <a:ea typeface="Arial"/>
              <a:cs typeface="Arial"/>
              <a:sym typeface="Arial"/>
            </a:endParaRPr>
          </a:p>
        </p:txBody>
      </p:sp>
      <p:sp>
        <p:nvSpPr>
          <p:cNvPr id="84" name="Google Shape;84;p5"/>
          <p:cNvSpPr txBox="1"/>
          <p:nvPr/>
        </p:nvSpPr>
        <p:spPr>
          <a:xfrm>
            <a:off x="5969000" y="2616200"/>
            <a:ext cx="1503938" cy="92333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Diabetes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Hypertension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Heart Disease</a:t>
            </a:r>
            <a:endParaRPr b="0" i="0" sz="1400" u="none" cap="none" strike="noStrike">
              <a:solidFill>
                <a:srgbClr val="000000"/>
              </a:solidFill>
              <a:latin typeface="Arial"/>
              <a:ea typeface="Arial"/>
              <a:cs typeface="Arial"/>
              <a:sym typeface="Arial"/>
            </a:endParaRPr>
          </a:p>
        </p:txBody>
      </p:sp>
      <p:sp>
        <p:nvSpPr>
          <p:cNvPr id="85" name="Google Shape;85;p5"/>
          <p:cNvSpPr txBox="1"/>
          <p:nvPr/>
        </p:nvSpPr>
        <p:spPr>
          <a:xfrm>
            <a:off x="7772400" y="2527300"/>
            <a:ext cx="1952073" cy="2031325"/>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Iron deficiency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(anemia)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Vitamin deficiency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Mineral deficiency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Toxicities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Poor resistance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Arial"/>
                <a:ea typeface="Arial"/>
                <a:cs typeface="Arial"/>
                <a:sym typeface="Arial"/>
              </a:rPr>
              <a:t>to disease</a:t>
            </a:r>
            <a:endParaRPr b="0" i="0" sz="1400" u="none" cap="none" strike="noStrike">
              <a:solidFill>
                <a:srgbClr val="000000"/>
              </a:solidFill>
              <a:latin typeface="Arial"/>
              <a:ea typeface="Arial"/>
              <a:cs typeface="Arial"/>
              <a:sym typeface="Arial"/>
            </a:endParaRPr>
          </a:p>
        </p:txBody>
      </p:sp>
      <p:sp>
        <p:nvSpPr>
          <p:cNvPr id="86" name="Google Shape;86;p5"/>
          <p:cNvSpPr txBox="1"/>
          <p:nvPr/>
        </p:nvSpPr>
        <p:spPr>
          <a:xfrm>
            <a:off x="1244600" y="4724400"/>
            <a:ext cx="10579100"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200"/>
              <a:buFont typeface="Arial"/>
              <a:buChar char="•"/>
            </a:pPr>
            <a:r>
              <a:rPr b="0" i="0" lang="en-CA" sz="3200" u="none" cap="none" strike="noStrike">
                <a:solidFill>
                  <a:schemeClr val="dk1"/>
                </a:solidFill>
                <a:latin typeface="Arial"/>
                <a:ea typeface="Arial"/>
                <a:cs typeface="Arial"/>
                <a:sym typeface="Arial"/>
              </a:rPr>
              <a:t> </a:t>
            </a:r>
            <a:r>
              <a:rPr b="1" i="0" lang="en-CA" sz="3200" u="none" cap="none" strike="noStrike">
                <a:solidFill>
                  <a:schemeClr val="dk1"/>
                </a:solidFill>
                <a:latin typeface="Arial"/>
                <a:ea typeface="Arial"/>
                <a:cs typeface="Arial"/>
                <a:sym typeface="Arial"/>
              </a:rPr>
              <a:t>Nutrition has little influence on some diseases but strongly affects others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6"/>
          <p:cNvSpPr txBox="1"/>
          <p:nvPr>
            <p:ph type="title"/>
          </p:nvPr>
        </p:nvSpPr>
        <p:spPr>
          <a:xfrm>
            <a:off x="60960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Nutritional Genomics</a:t>
            </a:r>
            <a:endParaRPr b="1" sz="4000"/>
          </a:p>
        </p:txBody>
      </p:sp>
      <p:sp>
        <p:nvSpPr>
          <p:cNvPr id="93" name="Google Shape;93;p6"/>
          <p:cNvSpPr txBox="1"/>
          <p:nvPr>
            <p:ph idx="1" type="body"/>
          </p:nvPr>
        </p:nvSpPr>
        <p:spPr>
          <a:xfrm>
            <a:off x="1104900" y="1130301"/>
            <a:ext cx="10972800" cy="4525963"/>
          </a:xfrm>
          <a:prstGeom prst="rect">
            <a:avLst/>
          </a:prstGeom>
          <a:noFill/>
          <a:ln>
            <a:noFill/>
          </a:ln>
        </p:spPr>
        <p:txBody>
          <a:bodyPr anchorCtr="0" anchor="t" bIns="45700" lIns="91425" spcFirstLastPara="1" rIns="91425" wrap="square" tIns="45700">
            <a:normAutofit fontScale="92500" lnSpcReduction="20000"/>
          </a:bodyPr>
          <a:lstStyle/>
          <a:p>
            <a:pPr indent="-329565" lvl="0" marL="342900" rtl="0" algn="l">
              <a:lnSpc>
                <a:spcPct val="115000"/>
              </a:lnSpc>
              <a:spcBef>
                <a:spcPts val="0"/>
              </a:spcBef>
              <a:spcAft>
                <a:spcPts val="0"/>
              </a:spcAft>
              <a:buClr>
                <a:schemeClr val="dk1"/>
              </a:buClr>
              <a:buSzPct val="100000"/>
              <a:buChar char="●"/>
            </a:pPr>
            <a:r>
              <a:rPr lang="en-CA" sz="2800">
                <a:latin typeface="Arimo"/>
                <a:ea typeface="Arimo"/>
                <a:cs typeface="Arimo"/>
                <a:sym typeface="Arimo"/>
              </a:rPr>
              <a:t>Choice of diet influences long-term health within a range set by genetic inheritance</a:t>
            </a:r>
            <a:endParaRPr/>
          </a:p>
          <a:p>
            <a:pPr indent="-165100" lvl="0" marL="342900" rtl="0" algn="l">
              <a:lnSpc>
                <a:spcPct val="115000"/>
              </a:lnSpc>
              <a:spcBef>
                <a:spcPts val="560"/>
              </a:spcBef>
              <a:spcAft>
                <a:spcPts val="0"/>
              </a:spcAft>
              <a:buClr>
                <a:schemeClr val="dk1"/>
              </a:buClr>
              <a:buSzPct val="100000"/>
              <a:buNone/>
            </a:pPr>
            <a:r>
              <a:t/>
            </a:r>
            <a:endParaRPr sz="2800">
              <a:latin typeface="Arimo"/>
              <a:ea typeface="Arimo"/>
              <a:cs typeface="Arimo"/>
              <a:sym typeface="Arimo"/>
            </a:endParaRPr>
          </a:p>
          <a:p>
            <a:pPr indent="-329565" lvl="0" marL="342900" rtl="0" algn="l">
              <a:lnSpc>
                <a:spcPct val="115000"/>
              </a:lnSpc>
              <a:spcBef>
                <a:spcPts val="560"/>
              </a:spcBef>
              <a:spcAft>
                <a:spcPts val="0"/>
              </a:spcAft>
              <a:buClr>
                <a:schemeClr val="dk1"/>
              </a:buClr>
              <a:buSzPct val="100000"/>
              <a:buChar char="●"/>
            </a:pPr>
            <a:r>
              <a:rPr lang="en-CA" sz="2800">
                <a:latin typeface="Arimo"/>
                <a:ea typeface="Arimo"/>
                <a:cs typeface="Arimo"/>
                <a:sym typeface="Arimo"/>
              </a:rPr>
              <a:t>Nutritional Genomics: integration of nutrition, genomic science and molecular biology</a:t>
            </a:r>
            <a:endParaRPr/>
          </a:p>
          <a:p>
            <a:pPr indent="-165100" lvl="0" marL="342900" rtl="0" algn="l">
              <a:lnSpc>
                <a:spcPct val="115000"/>
              </a:lnSpc>
              <a:spcBef>
                <a:spcPts val="560"/>
              </a:spcBef>
              <a:spcAft>
                <a:spcPts val="0"/>
              </a:spcAft>
              <a:buClr>
                <a:schemeClr val="dk1"/>
              </a:buClr>
              <a:buSzPct val="100000"/>
              <a:buNone/>
            </a:pPr>
            <a:r>
              <a:t/>
            </a:r>
            <a:endParaRPr sz="2800">
              <a:latin typeface="Arimo"/>
              <a:ea typeface="Arimo"/>
              <a:cs typeface="Arimo"/>
              <a:sym typeface="Arimo"/>
            </a:endParaRPr>
          </a:p>
          <a:p>
            <a:pPr indent="-329565" lvl="0" marL="342900" rtl="0" algn="l">
              <a:lnSpc>
                <a:spcPct val="115000"/>
              </a:lnSpc>
              <a:spcBef>
                <a:spcPts val="560"/>
              </a:spcBef>
              <a:spcAft>
                <a:spcPts val="0"/>
              </a:spcAft>
              <a:buClr>
                <a:schemeClr val="dk1"/>
              </a:buClr>
              <a:buSzPct val="100000"/>
              <a:buChar char="●"/>
            </a:pPr>
            <a:r>
              <a:rPr lang="en-CA" sz="2800">
                <a:latin typeface="Arimo"/>
                <a:ea typeface="Arimo"/>
                <a:cs typeface="Arimo"/>
                <a:sym typeface="Arimo"/>
              </a:rPr>
              <a:t>It studies how nutrients affect genes and vice versa</a:t>
            </a:r>
            <a:endParaRPr/>
          </a:p>
          <a:p>
            <a:pPr indent="-165100" lvl="0" marL="342900" rtl="0" algn="l">
              <a:lnSpc>
                <a:spcPct val="115000"/>
              </a:lnSpc>
              <a:spcBef>
                <a:spcPts val="560"/>
              </a:spcBef>
              <a:spcAft>
                <a:spcPts val="0"/>
              </a:spcAft>
              <a:buClr>
                <a:schemeClr val="dk1"/>
              </a:buClr>
              <a:buSzPct val="100000"/>
              <a:buNone/>
            </a:pPr>
            <a:r>
              <a:t/>
            </a:r>
            <a:endParaRPr sz="2800">
              <a:latin typeface="Arimo"/>
              <a:ea typeface="Arimo"/>
              <a:cs typeface="Arimo"/>
              <a:sym typeface="Arimo"/>
            </a:endParaRPr>
          </a:p>
          <a:p>
            <a:pPr indent="-329565" lvl="0" marL="342900" rtl="0" algn="l">
              <a:lnSpc>
                <a:spcPct val="115000"/>
              </a:lnSpc>
              <a:spcBef>
                <a:spcPts val="560"/>
              </a:spcBef>
              <a:spcAft>
                <a:spcPts val="0"/>
              </a:spcAft>
              <a:buClr>
                <a:schemeClr val="dk1"/>
              </a:buClr>
              <a:buSzPct val="100000"/>
              <a:buChar char="●"/>
            </a:pPr>
            <a:r>
              <a:rPr lang="en-CA" sz="2800">
                <a:latin typeface="Arimo"/>
                <a:ea typeface="Arimo"/>
                <a:cs typeface="Arimo"/>
                <a:sym typeface="Arimo"/>
              </a:rPr>
              <a:t>Pinpoints nutrient needs for growing children, healthy adults, chronic conditions, etc. </a:t>
            </a:r>
            <a:endParaRPr/>
          </a:p>
        </p:txBody>
      </p:sp>
      <p:sp>
        <p:nvSpPr>
          <p:cNvPr id="94" name="Google Shape;94;p6"/>
          <p:cNvSpPr txBox="1"/>
          <p:nvPr>
            <p:ph idx="12" type="sldNum"/>
          </p:nvPr>
        </p:nvSpPr>
        <p:spPr>
          <a:xfrm>
            <a:off x="5588000" y="6400803"/>
            <a:ext cx="812800"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cxnSp>
        <p:nvCxnSpPr>
          <p:cNvPr id="95" name="Google Shape;95;p6"/>
          <p:cNvCxnSpPr/>
          <p:nvPr/>
        </p:nvCxnSpPr>
        <p:spPr>
          <a:xfrm>
            <a:off x="406400" y="1002060"/>
            <a:ext cx="113792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254"/>
              </a:srgbClr>
            </a:outerShdw>
          </a:effectLst>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7"/>
          <p:cNvSpPr txBox="1"/>
          <p:nvPr>
            <p:ph type="title"/>
          </p:nvPr>
        </p:nvSpPr>
        <p:spPr>
          <a:xfrm>
            <a:off x="60960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Other lifestyle choices</a:t>
            </a:r>
            <a:endParaRPr b="1" sz="4000"/>
          </a:p>
        </p:txBody>
      </p:sp>
      <p:sp>
        <p:nvSpPr>
          <p:cNvPr id="102" name="Google Shape;102;p7"/>
          <p:cNvSpPr txBox="1"/>
          <p:nvPr>
            <p:ph idx="1" type="body"/>
          </p:nvPr>
        </p:nvSpPr>
        <p:spPr>
          <a:xfrm>
            <a:off x="711200" y="1104901"/>
            <a:ext cx="1097280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2800"/>
              <a:buChar char="●"/>
            </a:pPr>
            <a:r>
              <a:rPr lang="en-CA" sz="2800">
                <a:latin typeface="Arimo"/>
                <a:ea typeface="Arimo"/>
                <a:cs typeface="Arimo"/>
                <a:sym typeface="Arimo"/>
              </a:rPr>
              <a:t>Tobacco, alcohol and other substance abuse can destroy health</a:t>
            </a:r>
            <a:endParaRPr/>
          </a:p>
          <a:p>
            <a:pPr indent="-342900" lvl="0" marL="342900" rtl="0" algn="l">
              <a:lnSpc>
                <a:spcPct val="115000"/>
              </a:lnSpc>
              <a:spcBef>
                <a:spcPts val="560"/>
              </a:spcBef>
              <a:spcAft>
                <a:spcPts val="0"/>
              </a:spcAft>
              <a:buClr>
                <a:schemeClr val="dk1"/>
              </a:buClr>
              <a:buSzPts val="2800"/>
              <a:buChar char="●"/>
            </a:pPr>
            <a:r>
              <a:rPr lang="en-CA" sz="2800">
                <a:latin typeface="Arimo"/>
                <a:ea typeface="Arimo"/>
                <a:cs typeface="Arimo"/>
                <a:sym typeface="Arimo"/>
              </a:rPr>
              <a:t>Physical activity, sleep, low stress levels, improved conditions at home and work, quality of air and water, etc. can prevent/reduce severity of some diseases</a:t>
            </a:r>
            <a:endParaRPr/>
          </a:p>
          <a:p>
            <a:pPr indent="-165100" lvl="0" marL="342900" rtl="0" algn="l">
              <a:lnSpc>
                <a:spcPct val="115000"/>
              </a:lnSpc>
              <a:spcBef>
                <a:spcPts val="560"/>
              </a:spcBef>
              <a:spcAft>
                <a:spcPts val="0"/>
              </a:spcAft>
              <a:buClr>
                <a:schemeClr val="dk1"/>
              </a:buClr>
              <a:buSzPts val="2800"/>
              <a:buNone/>
            </a:pPr>
            <a:r>
              <a:t/>
            </a:r>
            <a:endParaRPr sz="2800">
              <a:latin typeface="Arimo"/>
              <a:ea typeface="Arimo"/>
              <a:cs typeface="Arimo"/>
              <a:sym typeface="Arimo"/>
            </a:endParaRPr>
          </a:p>
        </p:txBody>
      </p:sp>
      <p:sp>
        <p:nvSpPr>
          <p:cNvPr id="103" name="Google Shape;103;p7"/>
          <p:cNvSpPr txBox="1"/>
          <p:nvPr>
            <p:ph idx="12" type="sldNum"/>
          </p:nvPr>
        </p:nvSpPr>
        <p:spPr>
          <a:xfrm>
            <a:off x="5588000" y="6400803"/>
            <a:ext cx="812800"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cxnSp>
        <p:nvCxnSpPr>
          <p:cNvPr id="104" name="Google Shape;104;p7"/>
          <p:cNvCxnSpPr/>
          <p:nvPr/>
        </p:nvCxnSpPr>
        <p:spPr>
          <a:xfrm>
            <a:off x="406400" y="1002060"/>
            <a:ext cx="113792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254"/>
              </a:srgbClr>
            </a:outerShdw>
          </a:effectLst>
        </p:spPr>
      </p:cxnSp>
      <p:pic>
        <p:nvPicPr>
          <p:cNvPr descr="http://www.redpilllife.com/wp-content/uploads/2013/02/HEALTHY-LIFESTYLE-CHOICES.jpg" id="105" name="Google Shape;105;p7"/>
          <p:cNvPicPr preferRelativeResize="0"/>
          <p:nvPr/>
        </p:nvPicPr>
        <p:blipFill rotWithShape="1">
          <a:blip r:embed="rId3">
            <a:alphaModFix/>
          </a:blip>
          <a:srcRect b="0" l="0" r="0" t="0"/>
          <a:stretch/>
        </p:blipFill>
        <p:spPr>
          <a:xfrm>
            <a:off x="5956299" y="2717800"/>
            <a:ext cx="4067175" cy="3253740"/>
          </a:xfrm>
          <a:prstGeom prst="rect">
            <a:avLst/>
          </a:prstGeom>
          <a:noFill/>
          <a:ln cap="flat" cmpd="sng" w="28575">
            <a:solidFill>
              <a:srgbClr val="002060"/>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8"/>
          <p:cNvSpPr txBox="1"/>
          <p:nvPr>
            <p:ph type="title"/>
          </p:nvPr>
        </p:nvSpPr>
        <p:spPr>
          <a:xfrm>
            <a:off x="52070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            Other lifestyle choices</a:t>
            </a:r>
            <a:endParaRPr b="1" sz="4000"/>
          </a:p>
        </p:txBody>
      </p:sp>
      <p:sp>
        <p:nvSpPr>
          <p:cNvPr id="112" name="Google Shape;112;p8"/>
          <p:cNvSpPr txBox="1"/>
          <p:nvPr>
            <p:ph idx="12" type="sldNum"/>
          </p:nvPr>
        </p:nvSpPr>
        <p:spPr>
          <a:xfrm>
            <a:off x="5588000" y="6400803"/>
            <a:ext cx="812800"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cxnSp>
        <p:nvCxnSpPr>
          <p:cNvPr id="113" name="Google Shape;113;p8"/>
          <p:cNvCxnSpPr/>
          <p:nvPr/>
        </p:nvCxnSpPr>
        <p:spPr>
          <a:xfrm>
            <a:off x="406400" y="1002060"/>
            <a:ext cx="113792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254"/>
              </a:srgbClr>
            </a:outerShdw>
          </a:effectLst>
        </p:spPr>
      </p:cxnSp>
      <p:pic>
        <p:nvPicPr>
          <p:cNvPr descr="http://simplydeliciousliving.com/wp-content/uploads/2013/07/ba57daf7df2ae075f191e4a9814bcca1.jpg" id="114" name="Google Shape;114;p8"/>
          <p:cNvPicPr preferRelativeResize="0"/>
          <p:nvPr/>
        </p:nvPicPr>
        <p:blipFill rotWithShape="1">
          <a:blip r:embed="rId3">
            <a:alphaModFix/>
          </a:blip>
          <a:srcRect b="0" l="0" r="0" t="0"/>
          <a:stretch/>
        </p:blipFill>
        <p:spPr>
          <a:xfrm>
            <a:off x="6692899" y="1379211"/>
            <a:ext cx="4537075" cy="4005589"/>
          </a:xfrm>
          <a:prstGeom prst="rect">
            <a:avLst/>
          </a:prstGeom>
          <a:noFill/>
          <a:ln cap="flat" cmpd="sng" w="28575">
            <a:solidFill>
              <a:srgbClr val="FF0000"/>
            </a:solidFill>
            <a:prstDash val="solid"/>
            <a:round/>
            <a:headEnd len="sm" w="sm" type="none"/>
            <a:tailEnd len="sm" w="sm" type="none"/>
          </a:ln>
        </p:spPr>
      </p:pic>
      <p:pic>
        <p:nvPicPr>
          <p:cNvPr descr="Image result for healthy lifestyle" id="115" name="Google Shape;115;p8"/>
          <p:cNvPicPr preferRelativeResize="0"/>
          <p:nvPr/>
        </p:nvPicPr>
        <p:blipFill rotWithShape="1">
          <a:blip r:embed="rId4">
            <a:alphaModFix/>
          </a:blip>
          <a:srcRect b="0" l="0" r="0" t="0"/>
          <a:stretch/>
        </p:blipFill>
        <p:spPr>
          <a:xfrm>
            <a:off x="363838" y="2209313"/>
            <a:ext cx="5681361" cy="3899387"/>
          </a:xfrm>
          <a:prstGeom prst="rect">
            <a:avLst/>
          </a:prstGeom>
          <a:noFill/>
          <a:ln>
            <a:noFill/>
          </a:ln>
        </p:spPr>
      </p:pic>
      <p:pic>
        <p:nvPicPr>
          <p:cNvPr descr="http://i1.ytimg.com/vi/LFWweif9wCs/mqdefault.jpg" id="116" name="Google Shape;116;p8"/>
          <p:cNvPicPr preferRelativeResize="0"/>
          <p:nvPr/>
        </p:nvPicPr>
        <p:blipFill rotWithShape="1">
          <a:blip r:embed="rId5">
            <a:alphaModFix/>
          </a:blip>
          <a:srcRect b="0" l="0" r="0" t="0"/>
          <a:stretch/>
        </p:blipFill>
        <p:spPr>
          <a:xfrm>
            <a:off x="422275" y="231775"/>
            <a:ext cx="3048000" cy="1714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1"/>
          <p:cNvSpPr txBox="1"/>
          <p:nvPr>
            <p:ph type="title"/>
          </p:nvPr>
        </p:nvSpPr>
        <p:spPr>
          <a:xfrm>
            <a:off x="60960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The Six Classes of Nutrients</a:t>
            </a:r>
            <a:endParaRPr b="1" sz="4000"/>
          </a:p>
        </p:txBody>
      </p:sp>
      <p:sp>
        <p:nvSpPr>
          <p:cNvPr id="123" name="Google Shape;123;p11"/>
          <p:cNvSpPr txBox="1"/>
          <p:nvPr>
            <p:ph idx="12" type="sldNum"/>
          </p:nvPr>
        </p:nvSpPr>
        <p:spPr>
          <a:xfrm>
            <a:off x="5588000" y="6400803"/>
            <a:ext cx="812800"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cxnSp>
        <p:nvCxnSpPr>
          <p:cNvPr id="124" name="Google Shape;124;p11"/>
          <p:cNvCxnSpPr/>
          <p:nvPr/>
        </p:nvCxnSpPr>
        <p:spPr>
          <a:xfrm>
            <a:off x="419100" y="1002060"/>
            <a:ext cx="113792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254"/>
              </a:srgbClr>
            </a:outerShdw>
          </a:effectLst>
        </p:spPr>
      </p:cxnSp>
      <p:pic>
        <p:nvPicPr>
          <p:cNvPr descr="http://anthropology.ua.edu/blogs/ant475/files/2013/10/Untitled-300x215.png" id="125" name="Google Shape;125;p11"/>
          <p:cNvPicPr preferRelativeResize="0"/>
          <p:nvPr/>
        </p:nvPicPr>
        <p:blipFill rotWithShape="1">
          <a:blip r:embed="rId3">
            <a:alphaModFix/>
          </a:blip>
          <a:srcRect b="0" l="0" r="0" t="0"/>
          <a:stretch/>
        </p:blipFill>
        <p:spPr>
          <a:xfrm>
            <a:off x="3254374" y="1188348"/>
            <a:ext cx="5501093" cy="3942452"/>
          </a:xfrm>
          <a:prstGeom prst="rect">
            <a:avLst/>
          </a:prstGeom>
          <a:noFill/>
          <a:ln cap="flat" cmpd="sng" w="12700">
            <a:solidFill>
              <a:srgbClr val="0070C0"/>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0"/>
          <p:cNvSpPr txBox="1"/>
          <p:nvPr>
            <p:ph type="title"/>
          </p:nvPr>
        </p:nvSpPr>
        <p:spPr>
          <a:xfrm>
            <a:off x="563880" y="182880"/>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b="1" lang="en-CA" sz="4000">
                <a:latin typeface="Arimo"/>
                <a:ea typeface="Arimo"/>
                <a:cs typeface="Arimo"/>
                <a:sym typeface="Arimo"/>
              </a:rPr>
              <a:t>Six kinds of indispensable molecules:</a:t>
            </a:r>
            <a:br>
              <a:rPr b="1" lang="en-CA" sz="4000">
                <a:latin typeface="Arimo"/>
                <a:ea typeface="Arimo"/>
                <a:cs typeface="Arimo"/>
                <a:sym typeface="Arimo"/>
              </a:rPr>
            </a:br>
            <a:endParaRPr b="1" sz="4000">
              <a:latin typeface="Arimo"/>
              <a:ea typeface="Arimo"/>
              <a:cs typeface="Arimo"/>
              <a:sym typeface="Arimo"/>
            </a:endParaRPr>
          </a:p>
        </p:txBody>
      </p:sp>
      <p:sp>
        <p:nvSpPr>
          <p:cNvPr id="131" name="Google Shape;131;p10"/>
          <p:cNvSpPr txBox="1"/>
          <p:nvPr>
            <p:ph idx="1" type="body"/>
          </p:nvPr>
        </p:nvSpPr>
        <p:spPr>
          <a:xfrm>
            <a:off x="3653282" y="1097281"/>
            <a:ext cx="7567712" cy="5028884"/>
          </a:xfrm>
          <a:prstGeom prst="rect">
            <a:avLst/>
          </a:prstGeom>
          <a:noFill/>
          <a:ln>
            <a:noFill/>
          </a:ln>
        </p:spPr>
        <p:txBody>
          <a:bodyPr anchorCtr="0" anchor="t" bIns="45700" lIns="91425" spcFirstLastPara="1" rIns="91425" wrap="square" tIns="45700">
            <a:normAutofit fontScale="77500" lnSpcReduction="20000"/>
          </a:bodyPr>
          <a:lstStyle/>
          <a:p>
            <a:pPr indent="-297180" lvl="0" marL="342900" rtl="0" algn="l">
              <a:lnSpc>
                <a:spcPct val="115000"/>
              </a:lnSpc>
              <a:spcBef>
                <a:spcPts val="0"/>
              </a:spcBef>
              <a:spcAft>
                <a:spcPts val="0"/>
              </a:spcAft>
              <a:buClr>
                <a:schemeClr val="dk1"/>
              </a:buClr>
              <a:buSzPct val="100000"/>
              <a:buChar char="●"/>
            </a:pPr>
            <a:r>
              <a:rPr lang="en-CA" sz="3200">
                <a:latin typeface="Arimo"/>
                <a:ea typeface="Arimo"/>
                <a:cs typeface="Arimo"/>
                <a:sym typeface="Arimo"/>
              </a:rPr>
              <a:t>Water</a:t>
            </a:r>
            <a:endParaRPr/>
          </a:p>
          <a:p>
            <a:pPr indent="-297180" lvl="0" marL="342900" rtl="0" algn="l">
              <a:lnSpc>
                <a:spcPct val="115000"/>
              </a:lnSpc>
              <a:spcBef>
                <a:spcPts val="640"/>
              </a:spcBef>
              <a:spcAft>
                <a:spcPts val="0"/>
              </a:spcAft>
              <a:buClr>
                <a:srgbClr val="FF0000"/>
              </a:buClr>
              <a:buSzPct val="100000"/>
              <a:buChar char="●"/>
            </a:pPr>
            <a:r>
              <a:rPr lang="en-CA" sz="3200">
                <a:solidFill>
                  <a:srgbClr val="FF0000"/>
                </a:solidFill>
                <a:latin typeface="Arimo"/>
                <a:ea typeface="Arimo"/>
                <a:cs typeface="Arimo"/>
                <a:sym typeface="Arimo"/>
              </a:rPr>
              <a:t>Carbohydrates*</a:t>
            </a:r>
            <a:endParaRPr/>
          </a:p>
          <a:p>
            <a:pPr indent="-297180" lvl="0" marL="342900" rtl="0" algn="l">
              <a:lnSpc>
                <a:spcPct val="115000"/>
              </a:lnSpc>
              <a:spcBef>
                <a:spcPts val="640"/>
              </a:spcBef>
              <a:spcAft>
                <a:spcPts val="0"/>
              </a:spcAft>
              <a:buClr>
                <a:srgbClr val="FF0000"/>
              </a:buClr>
              <a:buSzPct val="100000"/>
              <a:buChar char="●"/>
            </a:pPr>
            <a:r>
              <a:rPr lang="en-CA" sz="3200">
                <a:solidFill>
                  <a:srgbClr val="FF0000"/>
                </a:solidFill>
                <a:latin typeface="Arimo"/>
                <a:ea typeface="Arimo"/>
                <a:cs typeface="Arimo"/>
                <a:sym typeface="Arimo"/>
              </a:rPr>
              <a:t>Lipids (fats)*</a:t>
            </a:r>
            <a:endParaRPr/>
          </a:p>
          <a:p>
            <a:pPr indent="-297180" lvl="0" marL="342900" rtl="0" algn="l">
              <a:lnSpc>
                <a:spcPct val="115000"/>
              </a:lnSpc>
              <a:spcBef>
                <a:spcPts val="640"/>
              </a:spcBef>
              <a:spcAft>
                <a:spcPts val="0"/>
              </a:spcAft>
              <a:buClr>
                <a:srgbClr val="FF0000"/>
              </a:buClr>
              <a:buSzPct val="100000"/>
              <a:buChar char="●"/>
            </a:pPr>
            <a:r>
              <a:rPr lang="en-CA" sz="3200">
                <a:solidFill>
                  <a:srgbClr val="FF0000"/>
                </a:solidFill>
                <a:latin typeface="Arimo"/>
                <a:ea typeface="Arimo"/>
                <a:cs typeface="Arimo"/>
                <a:sym typeface="Arimo"/>
              </a:rPr>
              <a:t>Proteins*</a:t>
            </a:r>
            <a:endParaRPr/>
          </a:p>
          <a:p>
            <a:pPr indent="-297180" lvl="0" marL="342900" rtl="0" algn="l">
              <a:lnSpc>
                <a:spcPct val="115000"/>
              </a:lnSpc>
              <a:spcBef>
                <a:spcPts val="640"/>
              </a:spcBef>
              <a:spcAft>
                <a:spcPts val="0"/>
              </a:spcAft>
              <a:buClr>
                <a:srgbClr val="FF0000"/>
              </a:buClr>
              <a:buSzPct val="100000"/>
              <a:buChar char="●"/>
            </a:pPr>
            <a:r>
              <a:rPr lang="en-CA" sz="3200">
                <a:solidFill>
                  <a:srgbClr val="FF0000"/>
                </a:solidFill>
                <a:latin typeface="Arimo"/>
                <a:ea typeface="Arimo"/>
                <a:cs typeface="Arimo"/>
                <a:sym typeface="Arimo"/>
              </a:rPr>
              <a:t>Vitamins*</a:t>
            </a:r>
            <a:endParaRPr/>
          </a:p>
          <a:p>
            <a:pPr indent="-29718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Minerals</a:t>
            </a:r>
            <a:endParaRPr/>
          </a:p>
          <a:p>
            <a:pPr indent="-342900" lvl="0" marL="342900" rtl="0" algn="l">
              <a:lnSpc>
                <a:spcPct val="115000"/>
              </a:lnSpc>
              <a:spcBef>
                <a:spcPts val="480"/>
              </a:spcBef>
              <a:spcAft>
                <a:spcPts val="0"/>
              </a:spcAft>
              <a:buClr>
                <a:schemeClr val="dk1"/>
              </a:buClr>
              <a:buSzPct val="100000"/>
              <a:buNone/>
            </a:pPr>
            <a:r>
              <a:t/>
            </a:r>
            <a:endParaRPr sz="2400">
              <a:solidFill>
                <a:srgbClr val="FF0000"/>
              </a:solidFill>
              <a:latin typeface="Arimo"/>
              <a:ea typeface="Arimo"/>
              <a:cs typeface="Arimo"/>
              <a:sym typeface="Arimo"/>
            </a:endParaRPr>
          </a:p>
          <a:p>
            <a:pPr indent="-342900" lvl="0" marL="342900" rtl="0" algn="l">
              <a:lnSpc>
                <a:spcPct val="115000"/>
              </a:lnSpc>
              <a:spcBef>
                <a:spcPts val="480"/>
              </a:spcBef>
              <a:spcAft>
                <a:spcPts val="0"/>
              </a:spcAft>
              <a:buClr>
                <a:srgbClr val="FF0000"/>
              </a:buClr>
              <a:buSzPct val="100000"/>
              <a:buNone/>
            </a:pPr>
            <a:r>
              <a:rPr lang="en-CA" sz="2400">
                <a:solidFill>
                  <a:srgbClr val="FF0000"/>
                </a:solidFill>
                <a:latin typeface="Arimo"/>
                <a:ea typeface="Arimo"/>
                <a:cs typeface="Arimo"/>
                <a:sym typeface="Arimo"/>
              </a:rPr>
              <a:t>(*) organic compounds (contain Carbon)</a:t>
            </a:r>
            <a:endParaRPr/>
          </a:p>
          <a:p>
            <a:pPr indent="-114300" lvl="0" marL="342900" rtl="0" algn="l">
              <a:lnSpc>
                <a:spcPct val="115000"/>
              </a:lnSpc>
              <a:spcBef>
                <a:spcPts val="720"/>
              </a:spcBef>
              <a:spcAft>
                <a:spcPts val="0"/>
              </a:spcAft>
              <a:buClr>
                <a:schemeClr val="dk1"/>
              </a:buClr>
              <a:buSzPct val="1000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ct val="1000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2"/>
          <p:cNvSpPr txBox="1"/>
          <p:nvPr>
            <p:ph type="title"/>
          </p:nvPr>
        </p:nvSpPr>
        <p:spPr>
          <a:xfrm>
            <a:off x="60960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CA" sz="4000">
                <a:latin typeface="Arimo"/>
                <a:ea typeface="Arimo"/>
                <a:cs typeface="Arimo"/>
                <a:sym typeface="Arimo"/>
              </a:rPr>
              <a:t>The 6 Classes of Nutrients</a:t>
            </a:r>
            <a:endParaRPr sz="4000"/>
          </a:p>
        </p:txBody>
      </p:sp>
      <p:sp>
        <p:nvSpPr>
          <p:cNvPr id="138" name="Google Shape;138;p12"/>
          <p:cNvSpPr txBox="1"/>
          <p:nvPr>
            <p:ph idx="12" type="sldNum"/>
          </p:nvPr>
        </p:nvSpPr>
        <p:spPr>
          <a:xfrm>
            <a:off x="5588000" y="6400803"/>
            <a:ext cx="812800"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pic>
        <p:nvPicPr>
          <p:cNvPr descr="http://image.slidesharecdn.com/clinicalnutrition-121019160433-phpapp01/95/clinical-nutrition-8-638.jpg?cb=1350662720" id="139" name="Google Shape;139;p12"/>
          <p:cNvPicPr preferRelativeResize="0"/>
          <p:nvPr/>
        </p:nvPicPr>
        <p:blipFill rotWithShape="1">
          <a:blip r:embed="rId3">
            <a:alphaModFix/>
          </a:blip>
          <a:srcRect b="0" l="0" r="0" t="0"/>
          <a:stretch/>
        </p:blipFill>
        <p:spPr>
          <a:xfrm>
            <a:off x="1118037" y="286151"/>
            <a:ext cx="8356163" cy="6273672"/>
          </a:xfrm>
          <a:prstGeom prst="rect">
            <a:avLst/>
          </a:prstGeom>
          <a:noFill/>
          <a:ln cap="flat" cmpd="sng" w="12700">
            <a:solidFill>
              <a:schemeClr val="dk1"/>
            </a:solidFill>
            <a:prstDash val="solid"/>
            <a:round/>
            <a:headEnd len="sm" w="sm" type="none"/>
            <a:tailEnd len="sm" w="sm" type="none"/>
          </a:ln>
        </p:spPr>
      </p:pic>
      <p:sp>
        <p:nvSpPr>
          <p:cNvPr id="140" name="Google Shape;140;p12"/>
          <p:cNvSpPr/>
          <p:nvPr/>
        </p:nvSpPr>
        <p:spPr>
          <a:xfrm>
            <a:off x="3403600" y="6070600"/>
            <a:ext cx="51181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CA" sz="1400" u="none" cap="none" strike="noStrike">
                <a:solidFill>
                  <a:schemeClr val="dk1"/>
                </a:solidFill>
                <a:latin typeface="Arial"/>
                <a:ea typeface="Arial"/>
                <a:cs typeface="Arial"/>
                <a:sym typeface="Arial"/>
              </a:rPr>
              <a:t>http://www.slideshare.net/ehab10f/clinical-nutrition-14806374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4"/>
          <p:cNvSpPr txBox="1"/>
          <p:nvPr>
            <p:ph type="title"/>
          </p:nvPr>
        </p:nvSpPr>
        <p:spPr>
          <a:xfrm>
            <a:off x="502920" y="-15240"/>
            <a:ext cx="10972800" cy="8280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3600">
                <a:latin typeface="Arimo"/>
                <a:ea typeface="Arimo"/>
                <a:cs typeface="Arimo"/>
                <a:sym typeface="Arimo"/>
              </a:rPr>
              <a:t>Nutrients in Food</a:t>
            </a:r>
            <a:endParaRPr/>
          </a:p>
        </p:txBody>
      </p:sp>
      <p:sp>
        <p:nvSpPr>
          <p:cNvPr id="146" name="Google Shape;146;p14"/>
          <p:cNvSpPr txBox="1"/>
          <p:nvPr>
            <p:ph idx="1" type="body"/>
          </p:nvPr>
        </p:nvSpPr>
        <p:spPr>
          <a:xfrm>
            <a:off x="1765300" y="767081"/>
            <a:ext cx="9357360" cy="5028884"/>
          </a:xfrm>
          <a:prstGeom prst="rect">
            <a:avLst/>
          </a:prstGeom>
          <a:noFill/>
          <a:ln>
            <a:noFill/>
          </a:ln>
        </p:spPr>
        <p:txBody>
          <a:bodyPr anchorCtr="0" anchor="t" bIns="45700" lIns="91425" spcFirstLastPara="1" rIns="91425" wrap="square" tIns="45700">
            <a:normAutofit fontScale="55000" lnSpcReduction="20000"/>
          </a:bodyPr>
          <a:lstStyle/>
          <a:p>
            <a:pPr indent="0" lvl="0" marL="342900" rtl="0" algn="l">
              <a:lnSpc>
                <a:spcPct val="115000"/>
              </a:lnSpc>
              <a:spcBef>
                <a:spcPts val="0"/>
              </a:spcBef>
              <a:spcAft>
                <a:spcPts val="0"/>
              </a:spcAft>
              <a:buSzPct val="132887"/>
              <a:buNone/>
            </a:pPr>
            <a:r>
              <a:t/>
            </a:r>
            <a:endParaRPr sz="3831">
              <a:solidFill>
                <a:srgbClr val="C00000"/>
              </a:solidFill>
              <a:latin typeface="Arimo"/>
              <a:ea typeface="Arimo"/>
              <a:cs typeface="Arimo"/>
              <a:sym typeface="Arimo"/>
            </a:endParaRPr>
          </a:p>
          <a:p>
            <a:pPr indent="-293617" lvl="0" marL="342900" rtl="0" algn="l">
              <a:lnSpc>
                <a:spcPct val="115000"/>
              </a:lnSpc>
              <a:spcBef>
                <a:spcPts val="0"/>
              </a:spcBef>
              <a:spcAft>
                <a:spcPts val="0"/>
              </a:spcAft>
              <a:buClr>
                <a:srgbClr val="C00000"/>
              </a:buClr>
              <a:buSzPct val="100000"/>
              <a:buChar char="●"/>
            </a:pPr>
            <a:r>
              <a:rPr lang="en-CA" sz="4405">
                <a:solidFill>
                  <a:srgbClr val="C00000"/>
                </a:solidFill>
                <a:latin typeface="Arimo"/>
                <a:ea typeface="Arimo"/>
                <a:cs typeface="Arimo"/>
                <a:sym typeface="Arimo"/>
              </a:rPr>
              <a:t>Water</a:t>
            </a:r>
            <a:r>
              <a:rPr lang="en-CA" sz="4405">
                <a:latin typeface="Arimo"/>
                <a:ea typeface="Arimo"/>
                <a:cs typeface="Arimo"/>
                <a:sym typeface="Arimo"/>
              </a:rPr>
              <a:t>: it must constantly be replaced</a:t>
            </a:r>
            <a:endParaRPr sz="4005"/>
          </a:p>
          <a:p>
            <a:pPr indent="-139700" lvl="0" marL="342900" rtl="0" algn="l">
              <a:lnSpc>
                <a:spcPct val="115000"/>
              </a:lnSpc>
              <a:spcBef>
                <a:spcPts val="640"/>
              </a:spcBef>
              <a:spcAft>
                <a:spcPts val="0"/>
              </a:spcAft>
              <a:buClr>
                <a:schemeClr val="dk1"/>
              </a:buClr>
              <a:buSzPct val="84787"/>
              <a:buNone/>
            </a:pPr>
            <a:r>
              <a:t/>
            </a:r>
            <a:endParaRPr sz="3774">
              <a:latin typeface="Arimo"/>
              <a:ea typeface="Arimo"/>
              <a:cs typeface="Arimo"/>
              <a:sym typeface="Arimo"/>
            </a:endParaRPr>
          </a:p>
          <a:p>
            <a:pPr indent="-286233" lvl="0" marL="342900" rtl="0" algn="l">
              <a:lnSpc>
                <a:spcPct val="115000"/>
              </a:lnSpc>
              <a:spcBef>
                <a:spcPts val="640"/>
              </a:spcBef>
              <a:spcAft>
                <a:spcPts val="0"/>
              </a:spcAft>
              <a:buClr>
                <a:schemeClr val="dk1"/>
              </a:buClr>
              <a:buSzPct val="100000"/>
              <a:buChar char="●"/>
            </a:pPr>
            <a:r>
              <a:rPr b="1" i="1" lang="en-CA" sz="4195">
                <a:latin typeface="Arimo"/>
                <a:ea typeface="Arimo"/>
                <a:cs typeface="Arimo"/>
                <a:sym typeface="Arimo"/>
              </a:rPr>
              <a:t>Energy-yielding nutrients (energy in C-C bonds):</a:t>
            </a:r>
            <a:endParaRPr b="1" sz="3795"/>
          </a:p>
          <a:p>
            <a:pPr indent="-342900" lvl="0" marL="342900" rtl="0" algn="l">
              <a:lnSpc>
                <a:spcPct val="115000"/>
              </a:lnSpc>
              <a:spcBef>
                <a:spcPts val="640"/>
              </a:spcBef>
              <a:spcAft>
                <a:spcPts val="0"/>
              </a:spcAft>
              <a:buClr>
                <a:schemeClr val="dk1"/>
              </a:buClr>
              <a:buSzPct val="76277"/>
              <a:buNone/>
            </a:pPr>
            <a:r>
              <a:rPr lang="en-CA" sz="4195">
                <a:latin typeface="Arimo"/>
                <a:ea typeface="Arimo"/>
                <a:cs typeface="Arimo"/>
                <a:sym typeface="Arimo"/>
              </a:rPr>
              <a:t>- </a:t>
            </a:r>
            <a:r>
              <a:rPr lang="en-CA" sz="4195">
                <a:solidFill>
                  <a:srgbClr val="C00000"/>
                </a:solidFill>
                <a:latin typeface="Arimo"/>
                <a:ea typeface="Arimo"/>
                <a:cs typeface="Arimo"/>
                <a:sym typeface="Arimo"/>
              </a:rPr>
              <a:t>Carbohydrates</a:t>
            </a:r>
            <a:r>
              <a:rPr lang="en-CA" sz="4195">
                <a:latin typeface="Arimo"/>
                <a:ea typeface="Arimo"/>
                <a:cs typeface="Arimo"/>
                <a:sym typeface="Arimo"/>
              </a:rPr>
              <a:t> (i.e., sugar, starch)</a:t>
            </a:r>
            <a:endParaRPr sz="3795"/>
          </a:p>
          <a:p>
            <a:pPr indent="-342900" lvl="0" marL="342900" rtl="0" algn="l">
              <a:lnSpc>
                <a:spcPct val="115000"/>
              </a:lnSpc>
              <a:spcBef>
                <a:spcPts val="640"/>
              </a:spcBef>
              <a:spcAft>
                <a:spcPts val="0"/>
              </a:spcAft>
              <a:buClr>
                <a:schemeClr val="dk1"/>
              </a:buClr>
              <a:buSzPct val="76277"/>
              <a:buNone/>
            </a:pPr>
            <a:r>
              <a:rPr lang="en-CA" sz="4195">
                <a:latin typeface="Arimo"/>
                <a:ea typeface="Arimo"/>
                <a:cs typeface="Arimo"/>
                <a:sym typeface="Arimo"/>
              </a:rPr>
              <a:t>- </a:t>
            </a:r>
            <a:r>
              <a:rPr lang="en-CA" sz="4195">
                <a:solidFill>
                  <a:srgbClr val="C00000"/>
                </a:solidFill>
                <a:latin typeface="Arimo"/>
                <a:ea typeface="Arimo"/>
                <a:cs typeface="Arimo"/>
                <a:sym typeface="Arimo"/>
              </a:rPr>
              <a:t>Lipids</a:t>
            </a:r>
            <a:r>
              <a:rPr lang="en-CA" sz="4195">
                <a:latin typeface="Arimo"/>
                <a:ea typeface="Arimo"/>
                <a:cs typeface="Arimo"/>
                <a:sym typeface="Arimo"/>
              </a:rPr>
              <a:t> (fats) (saturated and unsaturated)</a:t>
            </a:r>
            <a:endParaRPr sz="3795"/>
          </a:p>
          <a:p>
            <a:pPr indent="0" lvl="0" marL="0" rtl="0" algn="l">
              <a:lnSpc>
                <a:spcPct val="115000"/>
              </a:lnSpc>
              <a:spcBef>
                <a:spcPts val="640"/>
              </a:spcBef>
              <a:spcAft>
                <a:spcPts val="0"/>
              </a:spcAft>
              <a:buSzPct val="121356"/>
              <a:buNone/>
            </a:pPr>
            <a:r>
              <a:rPr lang="en-CA" sz="4195">
                <a:solidFill>
                  <a:srgbClr val="C00000"/>
                </a:solidFill>
                <a:latin typeface="Arimo"/>
                <a:ea typeface="Arimo"/>
                <a:cs typeface="Arimo"/>
                <a:sym typeface="Arimo"/>
              </a:rPr>
              <a:t>- Proteins</a:t>
            </a:r>
            <a:r>
              <a:rPr lang="en-CA" sz="4195">
                <a:latin typeface="Arimo"/>
                <a:ea typeface="Arimo"/>
                <a:cs typeface="Arimo"/>
                <a:sym typeface="Arimo"/>
              </a:rPr>
              <a:t> (chains of amino acids)</a:t>
            </a:r>
            <a:endParaRPr sz="4195">
              <a:latin typeface="Arimo"/>
              <a:ea typeface="Arimo"/>
              <a:cs typeface="Arimo"/>
              <a:sym typeface="Arimo"/>
            </a:endParaRPr>
          </a:p>
          <a:p>
            <a:pPr indent="0" lvl="0" marL="0" rtl="0" algn="l">
              <a:lnSpc>
                <a:spcPct val="115000"/>
              </a:lnSpc>
              <a:spcBef>
                <a:spcPts val="640"/>
              </a:spcBef>
              <a:spcAft>
                <a:spcPts val="0"/>
              </a:spcAft>
              <a:buSzPct val="121356"/>
              <a:buNone/>
            </a:pPr>
            <a:r>
              <a:t/>
            </a:r>
            <a:endParaRPr sz="4195">
              <a:latin typeface="Arimo"/>
              <a:ea typeface="Arimo"/>
              <a:cs typeface="Arimo"/>
              <a:sym typeface="Arimo"/>
            </a:endParaRPr>
          </a:p>
          <a:p>
            <a:pPr indent="-277533" lvl="0" marL="342900" rtl="0" algn="l">
              <a:lnSpc>
                <a:spcPct val="115000"/>
              </a:lnSpc>
              <a:spcBef>
                <a:spcPts val="640"/>
              </a:spcBef>
              <a:spcAft>
                <a:spcPts val="0"/>
              </a:spcAft>
              <a:buClr>
                <a:schemeClr val="dk1"/>
              </a:buClr>
              <a:buSzPct val="100000"/>
              <a:buChar char="●"/>
            </a:pPr>
            <a:r>
              <a:rPr b="1" i="1" lang="en-CA" sz="3945">
                <a:latin typeface="Arimo"/>
                <a:ea typeface="Arimo"/>
                <a:cs typeface="Arimo"/>
                <a:sym typeface="Arimo"/>
              </a:rPr>
              <a:t>Regulators (assist in body processes):</a:t>
            </a:r>
            <a:endParaRPr b="1" sz="3545"/>
          </a:p>
          <a:p>
            <a:pPr indent="-342900" lvl="0" marL="342900" rtl="0" algn="l">
              <a:lnSpc>
                <a:spcPct val="115000"/>
              </a:lnSpc>
              <a:spcBef>
                <a:spcPts val="640"/>
              </a:spcBef>
              <a:spcAft>
                <a:spcPts val="0"/>
              </a:spcAft>
              <a:buClr>
                <a:schemeClr val="dk1"/>
              </a:buClr>
              <a:buSzPct val="81109"/>
              <a:buNone/>
            </a:pPr>
            <a:r>
              <a:rPr lang="en-CA" sz="3945">
                <a:latin typeface="Arimo"/>
                <a:ea typeface="Arimo"/>
                <a:cs typeface="Arimo"/>
                <a:sym typeface="Arimo"/>
              </a:rPr>
              <a:t>- </a:t>
            </a:r>
            <a:r>
              <a:rPr lang="en-CA" sz="3945">
                <a:solidFill>
                  <a:srgbClr val="C00000"/>
                </a:solidFill>
                <a:latin typeface="Arimo"/>
                <a:ea typeface="Arimo"/>
                <a:cs typeface="Arimo"/>
                <a:sym typeface="Arimo"/>
              </a:rPr>
              <a:t>Vitamins</a:t>
            </a:r>
            <a:r>
              <a:rPr lang="en-CA" sz="3945">
                <a:latin typeface="Arimo"/>
                <a:ea typeface="Arimo"/>
                <a:cs typeface="Arimo"/>
                <a:sym typeface="Arimo"/>
              </a:rPr>
              <a:t> (i.e. Vitamin C)</a:t>
            </a:r>
            <a:endParaRPr sz="3545"/>
          </a:p>
          <a:p>
            <a:pPr indent="-342900" lvl="0" marL="342900" rtl="0" algn="l">
              <a:lnSpc>
                <a:spcPct val="115000"/>
              </a:lnSpc>
              <a:spcBef>
                <a:spcPts val="640"/>
              </a:spcBef>
              <a:spcAft>
                <a:spcPts val="0"/>
              </a:spcAft>
              <a:buClr>
                <a:schemeClr val="dk1"/>
              </a:buClr>
              <a:buSzPct val="81109"/>
              <a:buNone/>
            </a:pPr>
            <a:r>
              <a:rPr lang="en-CA" sz="3945">
                <a:latin typeface="Arimo"/>
                <a:ea typeface="Arimo"/>
                <a:cs typeface="Arimo"/>
                <a:sym typeface="Arimo"/>
              </a:rPr>
              <a:t>- </a:t>
            </a:r>
            <a:r>
              <a:rPr lang="en-CA" sz="3945">
                <a:solidFill>
                  <a:srgbClr val="C00000"/>
                </a:solidFill>
                <a:latin typeface="Arimo"/>
                <a:ea typeface="Arimo"/>
                <a:cs typeface="Arimo"/>
                <a:sym typeface="Arimo"/>
              </a:rPr>
              <a:t>Minerals</a:t>
            </a:r>
            <a:r>
              <a:rPr lang="en-CA" sz="3945">
                <a:latin typeface="Arimo"/>
                <a:ea typeface="Arimo"/>
                <a:cs typeface="Arimo"/>
                <a:sym typeface="Arimo"/>
              </a:rPr>
              <a:t> (i.e. Calcium, Iron)</a:t>
            </a:r>
            <a:endParaRPr sz="3545"/>
          </a:p>
          <a:p>
            <a:pPr indent="0" lvl="0" marL="0" rtl="0" algn="l">
              <a:lnSpc>
                <a:spcPct val="115000"/>
              </a:lnSpc>
              <a:spcBef>
                <a:spcPts val="720"/>
              </a:spcBef>
              <a:spcAft>
                <a:spcPts val="0"/>
              </a:spcAft>
              <a:buClr>
                <a:schemeClr val="dk1"/>
              </a:buClr>
              <a:buSzPct val="100000"/>
              <a:buNone/>
            </a:pPr>
            <a:r>
              <a:t/>
            </a:r>
            <a:endParaRPr sz="3600"/>
          </a:p>
        </p:txBody>
      </p:sp>
      <p:pic>
        <p:nvPicPr>
          <p:cNvPr id="147" name="Google Shape;147;p14"/>
          <p:cNvPicPr preferRelativeResize="0"/>
          <p:nvPr/>
        </p:nvPicPr>
        <p:blipFill rotWithShape="1">
          <a:blip r:embed="rId3">
            <a:alphaModFix/>
          </a:blip>
          <a:srcRect b="0" l="0" r="0" t="0"/>
          <a:stretch/>
        </p:blipFill>
        <p:spPr>
          <a:xfrm>
            <a:off x="8158775" y="2750350"/>
            <a:ext cx="3509349" cy="23395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502920" y="-15240"/>
            <a:ext cx="10972800" cy="8280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Nutrients (Cont.)</a:t>
            </a:r>
            <a:endParaRPr/>
          </a:p>
        </p:txBody>
      </p:sp>
      <p:sp>
        <p:nvSpPr>
          <p:cNvPr id="153" name="Google Shape;153;p15"/>
          <p:cNvSpPr txBox="1"/>
          <p:nvPr>
            <p:ph idx="1" type="body"/>
          </p:nvPr>
        </p:nvSpPr>
        <p:spPr>
          <a:xfrm>
            <a:off x="142875" y="1125150"/>
            <a:ext cx="12049200" cy="4569300"/>
          </a:xfrm>
          <a:prstGeom prst="rect">
            <a:avLst/>
          </a:prstGeom>
          <a:noFill/>
          <a:ln>
            <a:noFill/>
          </a:ln>
        </p:spPr>
        <p:txBody>
          <a:bodyPr anchorCtr="0" anchor="t" bIns="45700" lIns="91425" spcFirstLastPara="1" rIns="91425" wrap="square" tIns="45700">
            <a:normAutofit fontScale="92500" lnSpcReduction="20000"/>
          </a:bodyPr>
          <a:lstStyle/>
          <a:p>
            <a:pPr indent="-327660" lvl="0" marL="342900" rtl="0" algn="l">
              <a:lnSpc>
                <a:spcPct val="115000"/>
              </a:lnSpc>
              <a:spcBef>
                <a:spcPts val="0"/>
              </a:spcBef>
              <a:spcAft>
                <a:spcPts val="0"/>
              </a:spcAft>
              <a:buClr>
                <a:srgbClr val="C00000"/>
              </a:buClr>
              <a:buSzPct val="100000"/>
              <a:buChar char="●"/>
            </a:pPr>
            <a:r>
              <a:rPr lang="en-CA" sz="3200">
                <a:solidFill>
                  <a:srgbClr val="C00000"/>
                </a:solidFill>
                <a:latin typeface="Arimo"/>
                <a:ea typeface="Arimo"/>
                <a:cs typeface="Arimo"/>
                <a:sym typeface="Arimo"/>
              </a:rPr>
              <a:t>Essential Nutrient</a:t>
            </a:r>
            <a:r>
              <a:rPr lang="en-CA" sz="3200">
                <a:latin typeface="Arimo"/>
                <a:ea typeface="Arimo"/>
                <a:cs typeface="Arimo"/>
                <a:sym typeface="Arimo"/>
              </a:rPr>
              <a:t>: your body can’t make them so if you don’t ingest them, you will develop deficiencies</a:t>
            </a:r>
            <a:endParaRPr/>
          </a:p>
          <a:p>
            <a:pPr indent="-327660" lvl="0" marL="342900" rtl="0" algn="l">
              <a:lnSpc>
                <a:spcPct val="115000"/>
              </a:lnSpc>
              <a:spcBef>
                <a:spcPts val="640"/>
              </a:spcBef>
              <a:spcAft>
                <a:spcPts val="0"/>
              </a:spcAft>
              <a:buClr>
                <a:srgbClr val="C00000"/>
              </a:buClr>
              <a:buSzPct val="100000"/>
              <a:buChar char="●"/>
            </a:pPr>
            <a:r>
              <a:rPr lang="en-CA" sz="3200">
                <a:solidFill>
                  <a:srgbClr val="C00000"/>
                </a:solidFill>
                <a:latin typeface="Arimo"/>
                <a:ea typeface="Arimo"/>
                <a:cs typeface="Arimo"/>
                <a:sym typeface="Arimo"/>
              </a:rPr>
              <a:t>Calorie/kilocalorie:</a:t>
            </a:r>
            <a:r>
              <a:rPr lang="en-CA" sz="3200">
                <a:latin typeface="Arimo"/>
                <a:ea typeface="Arimo"/>
                <a:cs typeface="Arimo"/>
                <a:sym typeface="Arimo"/>
              </a:rPr>
              <a:t> unit of energy in food (amount of heat energy to raise the temp of 1 kg (a litre) of water by 1 ºC.</a:t>
            </a:r>
            <a:endParaRPr/>
          </a:p>
          <a:p>
            <a:pPr indent="-342900" lvl="0" marL="342900" rtl="0" algn="l">
              <a:lnSpc>
                <a:spcPct val="115000"/>
              </a:lnSpc>
              <a:spcBef>
                <a:spcPts val="640"/>
              </a:spcBef>
              <a:spcAft>
                <a:spcPts val="0"/>
              </a:spcAft>
              <a:buClr>
                <a:schemeClr val="dk1"/>
              </a:buClr>
              <a:buSzPct val="100000"/>
              <a:buNone/>
            </a:pPr>
            <a:r>
              <a:rPr lang="en-CA" sz="3200">
                <a:latin typeface="Arimo"/>
                <a:ea typeface="Arimo"/>
                <a:cs typeface="Arimo"/>
                <a:sym typeface="Arimo"/>
              </a:rPr>
              <a:t>- </a:t>
            </a:r>
            <a:r>
              <a:rPr lang="en-CA" sz="3200">
                <a:solidFill>
                  <a:srgbClr val="C00000"/>
                </a:solidFill>
                <a:latin typeface="Arimo"/>
                <a:ea typeface="Arimo"/>
                <a:cs typeface="Arimo"/>
                <a:sym typeface="Arimo"/>
              </a:rPr>
              <a:t>Lipids</a:t>
            </a:r>
            <a:r>
              <a:rPr lang="en-CA" sz="3200">
                <a:latin typeface="Arimo"/>
                <a:ea typeface="Arimo"/>
                <a:cs typeface="Arimo"/>
                <a:sym typeface="Arimo"/>
              </a:rPr>
              <a:t> (fats) (saturated and unsaturated)</a:t>
            </a:r>
            <a:endParaRPr/>
          </a:p>
          <a:p>
            <a:pPr indent="-342900" lvl="0" marL="342900" rtl="0" algn="l">
              <a:lnSpc>
                <a:spcPct val="115000"/>
              </a:lnSpc>
              <a:spcBef>
                <a:spcPts val="640"/>
              </a:spcBef>
              <a:spcAft>
                <a:spcPts val="0"/>
              </a:spcAft>
              <a:buClr>
                <a:schemeClr val="dk1"/>
              </a:buClr>
              <a:buSzPct val="100000"/>
              <a:buNone/>
            </a:pPr>
            <a:r>
              <a:rPr lang="en-CA" sz="3200">
                <a:latin typeface="Arimo"/>
                <a:ea typeface="Arimo"/>
                <a:cs typeface="Arimo"/>
                <a:sym typeface="Arimo"/>
              </a:rPr>
              <a:t>- </a:t>
            </a:r>
            <a:r>
              <a:rPr lang="en-CA" sz="3200">
                <a:solidFill>
                  <a:srgbClr val="C00000"/>
                </a:solidFill>
                <a:latin typeface="Arimo"/>
                <a:ea typeface="Arimo"/>
                <a:cs typeface="Arimo"/>
                <a:sym typeface="Arimo"/>
              </a:rPr>
              <a:t>Proteins</a:t>
            </a:r>
            <a:r>
              <a:rPr lang="en-CA" sz="3200">
                <a:latin typeface="Arimo"/>
                <a:ea typeface="Arimo"/>
                <a:cs typeface="Arimo"/>
                <a:sym typeface="Arimo"/>
              </a:rPr>
              <a:t> (chains of amino acids)</a:t>
            </a:r>
            <a:endParaRPr/>
          </a:p>
          <a:p>
            <a:pPr indent="-32766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Regulators (assist in body processes):</a:t>
            </a:r>
            <a:endParaRPr/>
          </a:p>
          <a:p>
            <a:pPr indent="-342900" lvl="0" marL="342900" rtl="0" algn="l">
              <a:lnSpc>
                <a:spcPct val="115000"/>
              </a:lnSpc>
              <a:spcBef>
                <a:spcPts val="640"/>
              </a:spcBef>
              <a:spcAft>
                <a:spcPts val="0"/>
              </a:spcAft>
              <a:buClr>
                <a:schemeClr val="dk1"/>
              </a:buClr>
              <a:buSzPct val="100000"/>
              <a:buNone/>
            </a:pPr>
            <a:r>
              <a:rPr lang="en-CA" sz="3200">
                <a:latin typeface="Arimo"/>
                <a:ea typeface="Arimo"/>
                <a:cs typeface="Arimo"/>
                <a:sym typeface="Arimo"/>
              </a:rPr>
              <a:t>- </a:t>
            </a:r>
            <a:r>
              <a:rPr lang="en-CA" sz="3200">
                <a:solidFill>
                  <a:srgbClr val="C00000"/>
                </a:solidFill>
                <a:latin typeface="Arimo"/>
                <a:ea typeface="Arimo"/>
                <a:cs typeface="Arimo"/>
                <a:sym typeface="Arimo"/>
              </a:rPr>
              <a:t>Vitamins</a:t>
            </a:r>
            <a:r>
              <a:rPr lang="en-CA" sz="3200">
                <a:latin typeface="Arimo"/>
                <a:ea typeface="Arimo"/>
                <a:cs typeface="Arimo"/>
                <a:sym typeface="Arimo"/>
              </a:rPr>
              <a:t> (i.e. Vitamin C)</a:t>
            </a:r>
            <a:endParaRPr/>
          </a:p>
          <a:p>
            <a:pPr indent="-342900" lvl="0" marL="342900" rtl="0" algn="l">
              <a:lnSpc>
                <a:spcPct val="115000"/>
              </a:lnSpc>
              <a:spcBef>
                <a:spcPts val="640"/>
              </a:spcBef>
              <a:spcAft>
                <a:spcPts val="0"/>
              </a:spcAft>
              <a:buClr>
                <a:schemeClr val="dk1"/>
              </a:buClr>
              <a:buSzPct val="100000"/>
              <a:buNone/>
            </a:pPr>
            <a:r>
              <a:rPr lang="en-CA" sz="3200">
                <a:latin typeface="Arimo"/>
                <a:ea typeface="Arimo"/>
                <a:cs typeface="Arimo"/>
                <a:sym typeface="Arimo"/>
              </a:rPr>
              <a:t>- </a:t>
            </a:r>
            <a:r>
              <a:rPr lang="en-CA" sz="3200">
                <a:solidFill>
                  <a:srgbClr val="C00000"/>
                </a:solidFill>
                <a:latin typeface="Arimo"/>
                <a:ea typeface="Arimo"/>
                <a:cs typeface="Arimo"/>
                <a:sym typeface="Arimo"/>
              </a:rPr>
              <a:t>Minerals</a:t>
            </a:r>
            <a:r>
              <a:rPr lang="en-CA" sz="3200">
                <a:latin typeface="Arimo"/>
                <a:ea typeface="Arimo"/>
                <a:cs typeface="Arimo"/>
                <a:sym typeface="Arimo"/>
              </a:rPr>
              <a:t> (i.e. Calcium, Iron)</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6"/>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Energy-yielding nutrients</a:t>
            </a:r>
            <a:endParaRPr/>
          </a:p>
        </p:txBody>
      </p:sp>
      <p:sp>
        <p:nvSpPr>
          <p:cNvPr id="159" name="Google Shape;159;p16"/>
          <p:cNvSpPr txBox="1"/>
          <p:nvPr>
            <p:ph idx="1" type="body"/>
          </p:nvPr>
        </p:nvSpPr>
        <p:spPr>
          <a:xfrm>
            <a:off x="335280" y="1097281"/>
            <a:ext cx="11308080" cy="5028884"/>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lnSpc>
                <a:spcPct val="115000"/>
              </a:lnSpc>
              <a:spcBef>
                <a:spcPts val="0"/>
              </a:spcBef>
              <a:spcAft>
                <a:spcPts val="0"/>
              </a:spcAft>
              <a:buClr>
                <a:schemeClr val="dk1"/>
              </a:buClr>
              <a:buSzPct val="100000"/>
              <a:buNone/>
            </a:pPr>
            <a:r>
              <a:t/>
            </a:r>
            <a:endParaRPr sz="3200">
              <a:latin typeface="Arimo"/>
              <a:ea typeface="Arimo"/>
              <a:cs typeface="Arimo"/>
              <a:sym typeface="Arimo"/>
            </a:endParaRPr>
          </a:p>
          <a:p>
            <a:pPr indent="-342900" lvl="0" marL="342900" rtl="0" algn="l">
              <a:lnSpc>
                <a:spcPct val="115000"/>
              </a:lnSpc>
              <a:spcBef>
                <a:spcPts val="640"/>
              </a:spcBef>
              <a:spcAft>
                <a:spcPts val="0"/>
              </a:spcAft>
              <a:buClr>
                <a:schemeClr val="dk1"/>
              </a:buClr>
              <a:buSzPct val="100000"/>
              <a:buNone/>
            </a:pPr>
            <a:r>
              <a:rPr lang="en-CA" sz="3200">
                <a:latin typeface="Arimo"/>
                <a:ea typeface="Arimo"/>
                <a:cs typeface="Arimo"/>
                <a:sym typeface="Arimo"/>
              </a:rPr>
              <a:t>Body uses energy from C-C bonds from:</a:t>
            </a:r>
            <a:endParaRPr/>
          </a:p>
          <a:p>
            <a:pPr indent="-342900" lvl="0" marL="342900" rtl="0" algn="l">
              <a:lnSpc>
                <a:spcPct val="115000"/>
              </a:lnSpc>
              <a:spcBef>
                <a:spcPts val="640"/>
              </a:spcBef>
              <a:spcAft>
                <a:spcPts val="0"/>
              </a:spcAft>
              <a:buClr>
                <a:schemeClr val="dk1"/>
              </a:buClr>
              <a:buSzPct val="100000"/>
              <a:buNone/>
            </a:pPr>
            <a:r>
              <a:t/>
            </a:r>
            <a:endParaRPr sz="3200">
              <a:latin typeface="Arimo"/>
              <a:ea typeface="Arimo"/>
              <a:cs typeface="Arimo"/>
              <a:sym typeface="Arimo"/>
            </a:endParaRPr>
          </a:p>
          <a:p>
            <a:pPr indent="-32766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Carbohydrates – sugar, starch</a:t>
            </a:r>
            <a:endParaRPr/>
          </a:p>
          <a:p>
            <a:pPr indent="-32766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Lipids (fats) – saturated and unsaturated</a:t>
            </a:r>
            <a:endParaRPr/>
          </a:p>
          <a:p>
            <a:pPr indent="-32766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Proteins – (aa) produce energy and structure of body </a:t>
            </a:r>
            <a:endParaRPr/>
          </a:p>
          <a:p>
            <a:pPr indent="-114300" lvl="0" marL="342900" rtl="0" algn="l">
              <a:lnSpc>
                <a:spcPct val="115000"/>
              </a:lnSpc>
              <a:spcBef>
                <a:spcPts val="720"/>
              </a:spcBef>
              <a:spcAft>
                <a:spcPts val="0"/>
              </a:spcAft>
              <a:buClr>
                <a:schemeClr val="dk1"/>
              </a:buClr>
              <a:buSzPct val="1000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ct val="1000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7"/>
          <p:cNvSpPr txBox="1"/>
          <p:nvPr>
            <p:ph type="title"/>
          </p:nvPr>
        </p:nvSpPr>
        <p:spPr>
          <a:xfrm>
            <a:off x="528320" y="226060"/>
            <a:ext cx="10972800" cy="8280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Calorie values of energy-yielding nutrients</a:t>
            </a:r>
            <a:endParaRPr/>
          </a:p>
        </p:txBody>
      </p:sp>
      <p:graphicFrame>
        <p:nvGraphicFramePr>
          <p:cNvPr id="165" name="Google Shape;165;p17"/>
          <p:cNvGraphicFramePr/>
          <p:nvPr/>
        </p:nvGraphicFramePr>
        <p:xfrm>
          <a:off x="2387600" y="1424940"/>
          <a:ext cx="3000000" cy="3000000"/>
        </p:xfrm>
        <a:graphic>
          <a:graphicData uri="http://schemas.openxmlformats.org/drawingml/2006/table">
            <a:tbl>
              <a:tblPr bandRow="1" firstRow="1">
                <a:noFill/>
                <a:tableStyleId>{42AF183C-0A22-4CAB-855B-760E2812F801}</a:tableStyleId>
              </a:tblPr>
              <a:tblGrid>
                <a:gridCol w="3028950"/>
                <a:gridCol w="3028950"/>
              </a:tblGrid>
              <a:tr h="723275">
                <a:tc>
                  <a:txBody>
                    <a:bodyPr/>
                    <a:lstStyle/>
                    <a:p>
                      <a:pPr indent="0" lvl="0" marL="0" marR="0" rtl="0" algn="ctr">
                        <a:lnSpc>
                          <a:spcPct val="100000"/>
                        </a:lnSpc>
                        <a:spcBef>
                          <a:spcPts val="0"/>
                        </a:spcBef>
                        <a:spcAft>
                          <a:spcPts val="0"/>
                        </a:spcAft>
                        <a:buClr>
                          <a:srgbClr val="000000"/>
                        </a:buClr>
                        <a:buSzPts val="1800"/>
                        <a:buFont typeface="Arial"/>
                        <a:buNone/>
                      </a:pPr>
                      <a:r>
                        <a:rPr b="1" lang="en-CA" sz="1800" u="none" cap="none" strike="noStrike"/>
                        <a:t>Energy Nutrient</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800"/>
                        <a:buFont typeface="Arial"/>
                        <a:buNone/>
                      </a:pPr>
                      <a:r>
                        <a:rPr b="1" lang="en-CA" sz="1800" u="none" cap="none" strike="noStrike"/>
                        <a:t>Energy</a:t>
                      </a:r>
                      <a:endParaRPr sz="1400" u="none" cap="none" strike="noStrike"/>
                    </a:p>
                  </a:txBody>
                  <a:tcPr marT="45725" marB="45725" marR="91450" marL="91450"/>
                </a:tc>
              </a:tr>
              <a:tr h="723275">
                <a:tc>
                  <a:txBody>
                    <a:bodyPr/>
                    <a:lstStyle/>
                    <a:p>
                      <a:pPr indent="0" lvl="0" marL="0" marR="0" rtl="0" algn="ctr">
                        <a:lnSpc>
                          <a:spcPct val="100000"/>
                        </a:lnSpc>
                        <a:spcBef>
                          <a:spcPts val="0"/>
                        </a:spcBef>
                        <a:spcAft>
                          <a:spcPts val="0"/>
                        </a:spcAft>
                        <a:buClr>
                          <a:srgbClr val="000000"/>
                        </a:buClr>
                        <a:buSzPts val="2400"/>
                        <a:buFont typeface="Arial"/>
                        <a:buNone/>
                      </a:pPr>
                      <a:r>
                        <a:rPr b="1" lang="en-CA" sz="2400" u="none" cap="none" strike="noStrike"/>
                        <a:t>Carbohydrate</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en-CA" sz="2400" u="none" cap="none" strike="noStrike"/>
                        <a:t>4 Cal/g</a:t>
                      </a:r>
                      <a:endParaRPr sz="1400" u="none" cap="none" strike="noStrike"/>
                    </a:p>
                  </a:txBody>
                  <a:tcPr marT="45725" marB="45725" marR="91450" marL="91450"/>
                </a:tc>
              </a:tr>
              <a:tr h="723275">
                <a:tc>
                  <a:txBody>
                    <a:bodyPr/>
                    <a:lstStyle/>
                    <a:p>
                      <a:pPr indent="0" lvl="0" marL="0" marR="0" rtl="0" algn="ctr">
                        <a:lnSpc>
                          <a:spcPct val="100000"/>
                        </a:lnSpc>
                        <a:spcBef>
                          <a:spcPts val="0"/>
                        </a:spcBef>
                        <a:spcAft>
                          <a:spcPts val="0"/>
                        </a:spcAft>
                        <a:buClr>
                          <a:srgbClr val="000000"/>
                        </a:buClr>
                        <a:buSzPts val="2400"/>
                        <a:buFont typeface="Arial"/>
                        <a:buNone/>
                      </a:pPr>
                      <a:r>
                        <a:rPr b="1" lang="en-CA" sz="2400" u="none" cap="none" strike="noStrike"/>
                        <a:t>Lipid (fat)</a:t>
                      </a:r>
                      <a:endParaRPr b="1" sz="2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en-CA" sz="2400" u="none" cap="none" strike="noStrike"/>
                        <a:t>9 Cal/g</a:t>
                      </a:r>
                      <a:endParaRPr sz="1400" u="none" cap="none" strike="noStrike"/>
                    </a:p>
                  </a:txBody>
                  <a:tcPr marT="45725" marB="45725" marR="91450" marL="91450"/>
                </a:tc>
              </a:tr>
              <a:tr h="723275">
                <a:tc>
                  <a:txBody>
                    <a:bodyPr/>
                    <a:lstStyle/>
                    <a:p>
                      <a:pPr indent="0" lvl="0" marL="0" marR="0" rtl="0" algn="ctr">
                        <a:lnSpc>
                          <a:spcPct val="100000"/>
                        </a:lnSpc>
                        <a:spcBef>
                          <a:spcPts val="0"/>
                        </a:spcBef>
                        <a:spcAft>
                          <a:spcPts val="0"/>
                        </a:spcAft>
                        <a:buClr>
                          <a:srgbClr val="000000"/>
                        </a:buClr>
                        <a:buSzPts val="2400"/>
                        <a:buFont typeface="Arial"/>
                        <a:buNone/>
                      </a:pPr>
                      <a:r>
                        <a:rPr b="1" lang="en-CA" sz="2400" u="none" cap="none" strike="noStrike"/>
                        <a:t>Protein</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en-CA" sz="2400" u="none" cap="none" strike="noStrike"/>
                        <a:t>4 Cal/g</a:t>
                      </a:r>
                      <a:endParaRPr sz="1400" u="none" cap="none" strike="noStrike"/>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8"/>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Water</a:t>
            </a:r>
            <a:endParaRPr/>
          </a:p>
        </p:txBody>
      </p:sp>
      <p:sp>
        <p:nvSpPr>
          <p:cNvPr id="172" name="Google Shape;172;p18"/>
          <p:cNvSpPr txBox="1"/>
          <p:nvPr>
            <p:ph idx="1" type="body"/>
          </p:nvPr>
        </p:nvSpPr>
        <p:spPr>
          <a:xfrm>
            <a:off x="256902" y="936172"/>
            <a:ext cx="11856720" cy="4632959"/>
          </a:xfrm>
          <a:prstGeom prst="rect">
            <a:avLst/>
          </a:prstGeom>
          <a:noFill/>
          <a:ln>
            <a:noFill/>
          </a:ln>
        </p:spPr>
        <p:txBody>
          <a:bodyPr anchorCtr="0" anchor="t" bIns="45700" lIns="91425" spcFirstLastPara="1" rIns="91425" wrap="square" tIns="45700">
            <a:normAutofit lnSpcReduction="20000"/>
          </a:bodyPr>
          <a:lstStyle/>
          <a:p>
            <a:pPr indent="-342900" lvl="0" marL="342900" rtl="0" algn="l">
              <a:lnSpc>
                <a:spcPct val="115000"/>
              </a:lnSpc>
              <a:spcBef>
                <a:spcPts val="0"/>
              </a:spcBef>
              <a:spcAft>
                <a:spcPts val="0"/>
              </a:spcAft>
              <a:buClr>
                <a:schemeClr val="dk1"/>
              </a:buClr>
              <a:buSzPts val="2800"/>
              <a:buChar char="●"/>
            </a:pPr>
            <a:r>
              <a:rPr lang="en-CA">
                <a:latin typeface="Arimo"/>
                <a:ea typeface="Arimo"/>
                <a:cs typeface="Arimo"/>
                <a:sym typeface="Arimo"/>
              </a:rPr>
              <a:t>~ 60% of body is water</a:t>
            </a:r>
            <a:endParaRPr/>
          </a:p>
          <a:p>
            <a:pPr indent="-342900" lvl="0" marL="342900" rtl="0" algn="l">
              <a:lnSpc>
                <a:spcPct val="115000"/>
              </a:lnSpc>
              <a:spcBef>
                <a:spcPts val="560"/>
              </a:spcBef>
              <a:spcAft>
                <a:spcPts val="0"/>
              </a:spcAft>
              <a:buClr>
                <a:schemeClr val="dk1"/>
              </a:buClr>
              <a:buSzPts val="2800"/>
              <a:buChar char="●"/>
            </a:pPr>
            <a:r>
              <a:rPr lang="en-CA">
                <a:latin typeface="Arimo"/>
                <a:ea typeface="Arimo"/>
                <a:cs typeface="Arimo"/>
                <a:sym typeface="Arimo"/>
              </a:rPr>
              <a:t>Important for all the cellular functions</a:t>
            </a:r>
            <a:endParaRPr>
              <a:latin typeface="Arimo"/>
              <a:ea typeface="Arimo"/>
              <a:cs typeface="Arimo"/>
              <a:sym typeface="Arimo"/>
            </a:endParaRPr>
          </a:p>
          <a:p>
            <a:pPr indent="-342900" lvl="0" marL="342900" rtl="0" algn="l">
              <a:lnSpc>
                <a:spcPct val="115000"/>
              </a:lnSpc>
              <a:spcBef>
                <a:spcPts val="560"/>
              </a:spcBef>
              <a:spcAft>
                <a:spcPts val="0"/>
              </a:spcAft>
              <a:buSzPts val="2800"/>
              <a:buFont typeface="Arimo"/>
              <a:buChar char="●"/>
            </a:pPr>
            <a:r>
              <a:rPr lang="en-CA">
                <a:latin typeface="Arimo"/>
                <a:ea typeface="Arimo"/>
                <a:cs typeface="Arimo"/>
                <a:sym typeface="Arimo"/>
              </a:rPr>
              <a:t>Will go over more in Minerals lecture</a:t>
            </a:r>
            <a:endParaRPr>
              <a:latin typeface="Arimo"/>
              <a:ea typeface="Arimo"/>
              <a:cs typeface="Arimo"/>
              <a:sym typeface="Arimo"/>
            </a:endParaRPr>
          </a:p>
          <a:p>
            <a:pPr indent="-342900" lvl="0" marL="342900" rtl="0" algn="l">
              <a:lnSpc>
                <a:spcPct val="115000"/>
              </a:lnSpc>
              <a:spcBef>
                <a:spcPts val="560"/>
              </a:spcBef>
              <a:spcAft>
                <a:spcPts val="0"/>
              </a:spcAft>
              <a:buSzPts val="2800"/>
              <a:buFont typeface="Arimo"/>
              <a:buChar char="●"/>
            </a:pPr>
            <a:r>
              <a:rPr lang="en-CA" u="sng">
                <a:solidFill>
                  <a:schemeClr val="hlink"/>
                </a:solidFill>
                <a:latin typeface="Arimo"/>
                <a:ea typeface="Arimo"/>
                <a:cs typeface="Arimo"/>
                <a:sym typeface="Arimo"/>
                <a:hlinkClick r:id="rId3"/>
              </a:rPr>
              <a:t>https://youtu.be/P8c9DIiAFz8?feature=shared</a:t>
            </a:r>
            <a:endParaRPr>
              <a:latin typeface="Arimo"/>
              <a:ea typeface="Arimo"/>
              <a:cs typeface="Arimo"/>
              <a:sym typeface="Arimo"/>
            </a:endParaRPr>
          </a:p>
          <a:p>
            <a:pPr indent="-342900" lvl="0" marL="342900" rtl="0" algn="l">
              <a:lnSpc>
                <a:spcPct val="115000"/>
              </a:lnSpc>
              <a:spcBef>
                <a:spcPts val="560"/>
              </a:spcBef>
              <a:spcAft>
                <a:spcPts val="0"/>
              </a:spcAft>
              <a:buSzPts val="2800"/>
              <a:buFont typeface="Arimo"/>
              <a:buChar char="●"/>
            </a:pPr>
            <a:r>
              <a:t/>
            </a:r>
            <a:endParaRPr>
              <a:latin typeface="Arimo"/>
              <a:ea typeface="Arimo"/>
              <a:cs typeface="Arimo"/>
              <a:sym typeface="Arimo"/>
            </a:endParaRPr>
          </a:p>
          <a:p>
            <a:pPr indent="-165100" lvl="0" marL="342900" rtl="0" algn="l">
              <a:lnSpc>
                <a:spcPct val="115000"/>
              </a:lnSpc>
              <a:spcBef>
                <a:spcPts val="560"/>
              </a:spcBef>
              <a:spcAft>
                <a:spcPts val="0"/>
              </a:spcAft>
              <a:buClr>
                <a:schemeClr val="dk1"/>
              </a:buClr>
              <a:buSzPts val="2800"/>
              <a:buNone/>
            </a:pPr>
            <a:r>
              <a:t/>
            </a:r>
            <a:endParaRPr>
              <a:latin typeface="Arimo"/>
              <a:ea typeface="Arimo"/>
              <a:cs typeface="Arimo"/>
              <a:sym typeface="Arimo"/>
            </a:endParaRPr>
          </a:p>
          <a:p>
            <a:pPr indent="0" lvl="0" marL="342900" rtl="0" algn="l">
              <a:lnSpc>
                <a:spcPct val="115000"/>
              </a:lnSpc>
              <a:spcBef>
                <a:spcPts val="560"/>
              </a:spcBef>
              <a:spcAft>
                <a:spcPts val="0"/>
              </a:spcAft>
              <a:buSzPts val="2800"/>
              <a:buNone/>
            </a:pPr>
            <a:r>
              <a:t/>
            </a:r>
            <a:endParaRPr>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p>
        </p:txBody>
      </p:sp>
      <p:pic>
        <p:nvPicPr>
          <p:cNvPr id="173" name="Google Shape;173;p18"/>
          <p:cNvPicPr preferRelativeResize="0"/>
          <p:nvPr/>
        </p:nvPicPr>
        <p:blipFill rotWithShape="1">
          <a:blip r:embed="rId4">
            <a:alphaModFix/>
          </a:blip>
          <a:srcRect b="0" l="0" r="0" t="0"/>
          <a:stretch/>
        </p:blipFill>
        <p:spPr>
          <a:xfrm>
            <a:off x="2125275" y="3768325"/>
            <a:ext cx="7715250" cy="2178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0"/>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The challenge of choosing foods</a:t>
            </a:r>
            <a:endParaRPr/>
          </a:p>
        </p:txBody>
      </p:sp>
      <p:sp>
        <p:nvSpPr>
          <p:cNvPr id="179" name="Google Shape;179;p20"/>
          <p:cNvSpPr txBox="1"/>
          <p:nvPr>
            <p:ph idx="1" type="body"/>
          </p:nvPr>
        </p:nvSpPr>
        <p:spPr>
          <a:xfrm>
            <a:off x="335280" y="1097281"/>
            <a:ext cx="11308080" cy="5028884"/>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lnSpc>
                <a:spcPct val="115000"/>
              </a:lnSpc>
              <a:spcBef>
                <a:spcPts val="0"/>
              </a:spcBef>
              <a:spcAft>
                <a:spcPts val="0"/>
              </a:spcAft>
              <a:buClr>
                <a:schemeClr val="dk1"/>
              </a:buClr>
              <a:buSzPct val="87474"/>
              <a:buNone/>
            </a:pPr>
            <a:r>
              <a:rPr b="1" lang="en-CA" sz="3200">
                <a:latin typeface="Arimo"/>
                <a:ea typeface="Arimo"/>
                <a:cs typeface="Arimo"/>
                <a:sym typeface="Arimo"/>
              </a:rPr>
              <a:t>Basic foods </a:t>
            </a:r>
            <a:r>
              <a:rPr lang="en-CA" sz="3200">
                <a:latin typeface="Arimo"/>
                <a:ea typeface="Arimo"/>
                <a:cs typeface="Arimo"/>
                <a:sym typeface="Arimo"/>
              </a:rPr>
              <a:t>(whole foods): milk, milk products, meats, vegetables, grains, fruits</a:t>
            </a:r>
            <a:endParaRPr sz="3200"/>
          </a:p>
          <a:p>
            <a:pPr indent="-342900" lvl="0" marL="342900" rtl="0" algn="l">
              <a:lnSpc>
                <a:spcPct val="115000"/>
              </a:lnSpc>
              <a:spcBef>
                <a:spcPts val="560"/>
              </a:spcBef>
              <a:spcAft>
                <a:spcPts val="0"/>
              </a:spcAft>
              <a:buClr>
                <a:schemeClr val="dk1"/>
              </a:buClr>
              <a:buSzPct val="87474"/>
              <a:buNone/>
            </a:pPr>
            <a:r>
              <a:rPr b="1" lang="en-CA" sz="3200">
                <a:latin typeface="Arimo"/>
                <a:ea typeface="Arimo"/>
                <a:cs typeface="Arimo"/>
                <a:sym typeface="Arimo"/>
              </a:rPr>
              <a:t>Enriched foods </a:t>
            </a:r>
            <a:r>
              <a:rPr lang="en-CA" sz="3200">
                <a:latin typeface="Arimo"/>
                <a:ea typeface="Arimo"/>
                <a:cs typeface="Arimo"/>
                <a:sym typeface="Arimo"/>
              </a:rPr>
              <a:t>(fortified foods): nutrients have been added </a:t>
            </a:r>
            <a:endParaRPr sz="3200"/>
          </a:p>
          <a:p>
            <a:pPr indent="-342900" lvl="0" marL="342900" rtl="0" algn="l">
              <a:lnSpc>
                <a:spcPct val="115000"/>
              </a:lnSpc>
              <a:spcBef>
                <a:spcPts val="560"/>
              </a:spcBef>
              <a:spcAft>
                <a:spcPts val="0"/>
              </a:spcAft>
              <a:buClr>
                <a:schemeClr val="dk1"/>
              </a:buClr>
              <a:buSzPct val="87474"/>
              <a:buNone/>
            </a:pPr>
            <a:r>
              <a:rPr b="1" lang="en-CA" sz="3200">
                <a:latin typeface="Arimo"/>
                <a:ea typeface="Arimo"/>
                <a:cs typeface="Arimo"/>
                <a:sym typeface="Arimo"/>
              </a:rPr>
              <a:t>Fast foods</a:t>
            </a:r>
            <a:r>
              <a:rPr lang="en-CA" sz="3200">
                <a:latin typeface="Arimo"/>
                <a:ea typeface="Arimo"/>
                <a:cs typeface="Arimo"/>
                <a:sym typeface="Arimo"/>
              </a:rPr>
              <a:t>: avail within minutes after customers order them, such as hamburgers, French fries, milkshakes, salads (may or may not meet people’s needs)</a:t>
            </a:r>
            <a:endParaRPr sz="3200"/>
          </a:p>
          <a:p>
            <a:pPr indent="-342900" lvl="0" marL="342900" rtl="0" algn="l">
              <a:lnSpc>
                <a:spcPct val="115000"/>
              </a:lnSpc>
              <a:spcBef>
                <a:spcPts val="560"/>
              </a:spcBef>
              <a:spcAft>
                <a:spcPts val="0"/>
              </a:spcAft>
              <a:buClr>
                <a:schemeClr val="dk1"/>
              </a:buClr>
              <a:buSzPct val="87474"/>
              <a:buNone/>
            </a:pPr>
            <a:r>
              <a:rPr b="1" lang="en-CA" sz="3200">
                <a:latin typeface="Arimo"/>
                <a:ea typeface="Arimo"/>
                <a:cs typeface="Arimo"/>
                <a:sym typeface="Arimo"/>
              </a:rPr>
              <a:t>Functional foods</a:t>
            </a:r>
            <a:r>
              <a:rPr lang="en-CA" sz="3200">
                <a:latin typeface="Arimo"/>
                <a:ea typeface="Arimo"/>
                <a:cs typeface="Arimo"/>
                <a:sym typeface="Arimo"/>
              </a:rPr>
              <a:t>: foods known to possess nutrients or non-nutrients that might help protect against disease</a:t>
            </a:r>
            <a:endParaRPr sz="3200"/>
          </a:p>
          <a:p>
            <a:pPr indent="-342900" lvl="0" marL="342900" rtl="0" algn="l">
              <a:lnSpc>
                <a:spcPct val="115000"/>
              </a:lnSpc>
              <a:spcBef>
                <a:spcPts val="560"/>
              </a:spcBef>
              <a:spcAft>
                <a:spcPts val="0"/>
              </a:spcAft>
              <a:buClr>
                <a:schemeClr val="dk1"/>
              </a:buClr>
              <a:buSzPct val="87474"/>
              <a:buNone/>
            </a:pPr>
            <a:r>
              <a:rPr b="1" lang="en-CA" sz="3200">
                <a:latin typeface="Arimo"/>
                <a:ea typeface="Arimo"/>
                <a:cs typeface="Arimo"/>
                <a:sym typeface="Arimo"/>
              </a:rPr>
              <a:t>Natural foods</a:t>
            </a:r>
            <a:r>
              <a:rPr lang="en-CA" sz="3200">
                <a:latin typeface="Arimo"/>
                <a:ea typeface="Arimo"/>
                <a:cs typeface="Arimo"/>
                <a:sym typeface="Arimo"/>
              </a:rPr>
              <a:t>: it implies wholesomeness (no legal definition)</a:t>
            </a:r>
            <a:endParaRPr sz="3200"/>
          </a:p>
          <a:p>
            <a:pPr indent="-342900" lvl="0" marL="342900" rtl="0" algn="l">
              <a:lnSpc>
                <a:spcPct val="115000"/>
              </a:lnSpc>
              <a:spcBef>
                <a:spcPts val="560"/>
              </a:spcBef>
              <a:spcAft>
                <a:spcPts val="0"/>
              </a:spcAft>
              <a:buClr>
                <a:schemeClr val="dk1"/>
              </a:buClr>
              <a:buSzPct val="87474"/>
              <a:buNone/>
            </a:pPr>
            <a:r>
              <a:t/>
            </a:r>
            <a:endParaRPr sz="3200">
              <a:latin typeface="Arimo"/>
              <a:ea typeface="Arimo"/>
              <a:cs typeface="Arimo"/>
              <a:sym typeface="Arimo"/>
            </a:endParaRPr>
          </a:p>
          <a:p>
            <a:pPr indent="0" lvl="0" marL="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1"/>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And more foods…</a:t>
            </a:r>
            <a:endParaRPr/>
          </a:p>
        </p:txBody>
      </p:sp>
      <p:sp>
        <p:nvSpPr>
          <p:cNvPr id="185" name="Google Shape;185;p21"/>
          <p:cNvSpPr txBox="1"/>
          <p:nvPr>
            <p:ph idx="1" type="body"/>
          </p:nvPr>
        </p:nvSpPr>
        <p:spPr>
          <a:xfrm>
            <a:off x="335280" y="1097281"/>
            <a:ext cx="11308080" cy="5028884"/>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lnSpc>
                <a:spcPct val="115000"/>
              </a:lnSpc>
              <a:spcBef>
                <a:spcPts val="0"/>
              </a:spcBef>
              <a:spcAft>
                <a:spcPts val="0"/>
              </a:spcAft>
              <a:buClr>
                <a:schemeClr val="dk1"/>
              </a:buClr>
              <a:buSzPct val="100000"/>
              <a:buNone/>
            </a:pPr>
            <a:r>
              <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Organic foods</a:t>
            </a:r>
            <a:r>
              <a:rPr lang="en-CA">
                <a:latin typeface="Arimo"/>
                <a:ea typeface="Arimo"/>
                <a:cs typeface="Arimo"/>
                <a:sym typeface="Arimo"/>
              </a:rPr>
              <a:t>: nutrients grown without synthetic pesticides or fertilizers. Growers conform to standards set by Canadian Organic Standards or USDA Organics or others.</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Partitioned foods</a:t>
            </a:r>
            <a:r>
              <a:rPr lang="en-CA">
                <a:latin typeface="Arimo"/>
                <a:ea typeface="Arimo"/>
                <a:cs typeface="Arimo"/>
                <a:sym typeface="Arimo"/>
              </a:rPr>
              <a:t>: Composed of parts of whole foods (butter, sugar, corn oil). Generally overused, they provide few nutrients with many calories</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Processed foods</a:t>
            </a:r>
            <a:r>
              <a:rPr lang="en-CA">
                <a:latin typeface="Arimo"/>
                <a:ea typeface="Arimo"/>
                <a:cs typeface="Arimo"/>
                <a:sym typeface="Arimo"/>
              </a:rPr>
              <a:t>: foods subjected to any process (milling, alteration of texture, addition of additives, etc.). It may or may not be nutritious</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Staple foods</a:t>
            </a:r>
            <a:r>
              <a:rPr lang="en-CA">
                <a:latin typeface="Arimo"/>
                <a:ea typeface="Arimo"/>
                <a:cs typeface="Arimo"/>
                <a:sym typeface="Arimo"/>
              </a:rPr>
              <a:t>: foods used frequently or daily (rice, potatoes). </a:t>
            </a:r>
            <a:endParaRPr/>
          </a:p>
          <a:p>
            <a:pPr indent="0" lvl="0" marL="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294b733576c_0_19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CA"/>
              <a:t>Nutraceuticals</a:t>
            </a:r>
            <a:endParaRPr/>
          </a:p>
        </p:txBody>
      </p:sp>
      <p:sp>
        <p:nvSpPr>
          <p:cNvPr id="192" name="Google Shape;192;g294b733576c_0_199"/>
          <p:cNvSpPr txBox="1"/>
          <p:nvPr>
            <p:ph idx="1" type="body"/>
          </p:nvPr>
        </p:nvSpPr>
        <p:spPr>
          <a:xfrm>
            <a:off x="609600" y="1600201"/>
            <a:ext cx="5384700" cy="45261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560"/>
              </a:spcBef>
              <a:spcAft>
                <a:spcPts val="0"/>
              </a:spcAft>
              <a:buSzPts val="2800"/>
              <a:buNone/>
            </a:pPr>
            <a:r>
              <a:rPr lang="en-CA"/>
              <a:t>Definition: Any substance that is a food or part of food that provides medical or health benefits. </a:t>
            </a:r>
            <a:endParaRPr/>
          </a:p>
          <a:p>
            <a:pPr indent="0" lvl="0" marL="0" rtl="0" algn="l">
              <a:lnSpc>
                <a:spcPct val="115000"/>
              </a:lnSpc>
              <a:spcBef>
                <a:spcPts val="560"/>
              </a:spcBef>
              <a:spcAft>
                <a:spcPts val="0"/>
              </a:spcAft>
              <a:buSzPts val="2800"/>
              <a:buNone/>
            </a:pPr>
            <a:r>
              <a:rPr lang="en-CA"/>
              <a:t>Eg. Vitamin D, L- Carnitine, Probiotics, Curcumin etc.</a:t>
            </a:r>
            <a:endParaRPr/>
          </a:p>
        </p:txBody>
      </p:sp>
      <p:sp>
        <p:nvSpPr>
          <p:cNvPr id="193" name="Google Shape;193;g294b733576c_0_199"/>
          <p:cNvSpPr txBox="1"/>
          <p:nvPr>
            <p:ph idx="2" type="body"/>
          </p:nvPr>
        </p:nvSpPr>
        <p:spPr>
          <a:xfrm>
            <a:off x="6197600" y="1600200"/>
            <a:ext cx="5643300" cy="48828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560"/>
              </a:spcBef>
              <a:spcAft>
                <a:spcPts val="0"/>
              </a:spcAft>
              <a:buSzPts val="2800"/>
              <a:buNone/>
            </a:pPr>
            <a:r>
              <a:t/>
            </a:r>
            <a:endParaRPr/>
          </a:p>
        </p:txBody>
      </p:sp>
      <p:pic>
        <p:nvPicPr>
          <p:cNvPr id="194" name="Google Shape;194;g294b733576c_0_199"/>
          <p:cNvPicPr preferRelativeResize="0"/>
          <p:nvPr/>
        </p:nvPicPr>
        <p:blipFill rotWithShape="1">
          <a:blip r:embed="rId3">
            <a:alphaModFix/>
          </a:blip>
          <a:srcRect b="0" l="0" r="0" t="0"/>
          <a:stretch/>
        </p:blipFill>
        <p:spPr>
          <a:xfrm>
            <a:off x="5994300" y="1300200"/>
            <a:ext cx="5846600" cy="5182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9"/>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b="1" lang="en-CA" sz="4000">
                <a:latin typeface="Arimo"/>
                <a:ea typeface="Arimo"/>
                <a:cs typeface="Arimo"/>
                <a:sym typeface="Arimo"/>
              </a:rPr>
              <a:t>Can I live on just supplements/nutraceuticals?</a:t>
            </a:r>
            <a:endParaRPr/>
          </a:p>
        </p:txBody>
      </p:sp>
      <p:sp>
        <p:nvSpPr>
          <p:cNvPr id="201" name="Google Shape;201;p19"/>
          <p:cNvSpPr txBox="1"/>
          <p:nvPr>
            <p:ph idx="1" type="body"/>
          </p:nvPr>
        </p:nvSpPr>
        <p:spPr>
          <a:xfrm>
            <a:off x="335280" y="1850573"/>
            <a:ext cx="11069320" cy="2086428"/>
          </a:xfrm>
          <a:prstGeom prst="rect">
            <a:avLst/>
          </a:prstGeom>
          <a:noFill/>
          <a:ln>
            <a:noFill/>
          </a:ln>
        </p:spPr>
        <p:txBody>
          <a:bodyPr anchorCtr="0" anchor="t" bIns="45700" lIns="91425" spcFirstLastPara="1" rIns="91425" wrap="square" tIns="45700">
            <a:normAutofit fontScale="92500" lnSpcReduction="20000"/>
          </a:bodyPr>
          <a:lstStyle/>
          <a:p>
            <a:pPr indent="-329565" lvl="0" marL="342900" rtl="0" algn="l">
              <a:lnSpc>
                <a:spcPct val="115000"/>
              </a:lnSpc>
              <a:spcBef>
                <a:spcPts val="0"/>
              </a:spcBef>
              <a:spcAft>
                <a:spcPts val="0"/>
              </a:spcAft>
              <a:buClr>
                <a:schemeClr val="dk1"/>
              </a:buClr>
              <a:buSzPct val="100000"/>
              <a:buChar char="●"/>
            </a:pPr>
            <a:r>
              <a:rPr lang="en-CA">
                <a:latin typeface="Arimo"/>
                <a:ea typeface="Arimo"/>
                <a:cs typeface="Arimo"/>
                <a:sym typeface="Arimo"/>
              </a:rPr>
              <a:t>Forming pairs discuss arguments favoring and against the question above</a:t>
            </a:r>
            <a:endParaRPr/>
          </a:p>
          <a:p>
            <a:pPr indent="-114300" lvl="0" marL="342900" rtl="0" algn="l">
              <a:lnSpc>
                <a:spcPct val="115000"/>
              </a:lnSpc>
              <a:spcBef>
                <a:spcPts val="720"/>
              </a:spcBef>
              <a:spcAft>
                <a:spcPts val="0"/>
              </a:spcAft>
              <a:buClr>
                <a:schemeClr val="dk1"/>
              </a:buClr>
              <a:buSzPct val="1000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84"/>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CA" sz="4000">
                <a:latin typeface="Arimo"/>
                <a:ea typeface="Arimo"/>
                <a:cs typeface="Arimo"/>
                <a:sym typeface="Arimo"/>
              </a:rPr>
              <a:t>Importance of real food</a:t>
            </a:r>
            <a:endParaRPr/>
          </a:p>
        </p:txBody>
      </p:sp>
      <p:sp>
        <p:nvSpPr>
          <p:cNvPr id="207" name="Google Shape;207;p84"/>
          <p:cNvSpPr txBox="1"/>
          <p:nvPr>
            <p:ph idx="1" type="body"/>
          </p:nvPr>
        </p:nvSpPr>
        <p:spPr>
          <a:xfrm>
            <a:off x="441960" y="1127761"/>
            <a:ext cx="11308080" cy="5028884"/>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3600"/>
              <a:buChar char="●"/>
            </a:pPr>
            <a:r>
              <a:rPr lang="en-CA" sz="3600">
                <a:latin typeface="Arimo"/>
                <a:ea typeface="Arimo"/>
                <a:cs typeface="Arimo"/>
                <a:sym typeface="Arimo"/>
              </a:rPr>
              <a:t>Elemental diets (precise chemical composition)</a:t>
            </a:r>
            <a:endParaRPr/>
          </a:p>
          <a:p>
            <a:pPr indent="-342900" lvl="0" marL="342900" rtl="0" algn="l">
              <a:lnSpc>
                <a:spcPct val="115000"/>
              </a:lnSpc>
              <a:spcBef>
                <a:spcPts val="720"/>
              </a:spcBef>
              <a:spcAft>
                <a:spcPts val="0"/>
              </a:spcAft>
              <a:buClr>
                <a:schemeClr val="dk1"/>
              </a:buClr>
              <a:buSzPts val="3600"/>
              <a:buChar char="●"/>
            </a:pPr>
            <a:r>
              <a:rPr lang="en-CA" sz="3600">
                <a:latin typeface="Arimo"/>
                <a:ea typeface="Arimo"/>
                <a:cs typeface="Arimo"/>
                <a:sym typeface="Arimo"/>
              </a:rPr>
              <a:t>Aroma, taste</a:t>
            </a:r>
            <a:endParaRPr/>
          </a:p>
          <a:p>
            <a:pPr indent="-342900" lvl="0" marL="342900" rtl="0" algn="l">
              <a:lnSpc>
                <a:spcPct val="115000"/>
              </a:lnSpc>
              <a:spcBef>
                <a:spcPts val="720"/>
              </a:spcBef>
              <a:spcAft>
                <a:spcPts val="0"/>
              </a:spcAft>
              <a:buClr>
                <a:schemeClr val="dk1"/>
              </a:buClr>
              <a:buSzPts val="3600"/>
              <a:buChar char="●"/>
            </a:pPr>
            <a:r>
              <a:rPr lang="en-CA" sz="3600">
                <a:latin typeface="Arimo"/>
                <a:ea typeface="Arimo"/>
                <a:cs typeface="Arimo"/>
                <a:sym typeface="Arimo"/>
              </a:rPr>
              <a:t>Digestive organs weaken and grow smaller</a:t>
            </a:r>
            <a:endParaRPr/>
          </a:p>
          <a:p>
            <a:pPr indent="-342900" lvl="0" marL="342900" rtl="0" algn="l">
              <a:lnSpc>
                <a:spcPct val="115000"/>
              </a:lnSpc>
              <a:spcBef>
                <a:spcPts val="720"/>
              </a:spcBef>
              <a:spcAft>
                <a:spcPts val="0"/>
              </a:spcAft>
              <a:buClr>
                <a:schemeClr val="dk1"/>
              </a:buClr>
              <a:buSzPts val="3600"/>
              <a:buChar char="●"/>
            </a:pPr>
            <a:r>
              <a:rPr lang="en-CA" sz="3600">
                <a:latin typeface="Arimo"/>
                <a:ea typeface="Arimo"/>
                <a:cs typeface="Arimo"/>
                <a:sym typeface="Arimo"/>
              </a:rPr>
              <a:t>Hormones in response to food contribute to health</a:t>
            </a:r>
            <a:endParaRPr/>
          </a:p>
          <a:p>
            <a:pPr indent="-342900" lvl="0" marL="342900" rtl="0" algn="l">
              <a:lnSpc>
                <a:spcPct val="115000"/>
              </a:lnSpc>
              <a:spcBef>
                <a:spcPts val="720"/>
              </a:spcBef>
              <a:spcAft>
                <a:spcPts val="0"/>
              </a:spcAft>
              <a:buClr>
                <a:schemeClr val="dk1"/>
              </a:buClr>
              <a:buSzPts val="3600"/>
              <a:buChar char="●"/>
            </a:pPr>
            <a:r>
              <a:rPr lang="en-CA" sz="3600">
                <a:latin typeface="Arimo"/>
                <a:ea typeface="Arimo"/>
                <a:cs typeface="Arimo"/>
                <a:sym typeface="Arimo"/>
              </a:rPr>
              <a:t>Physical and emotional comfort</a:t>
            </a:r>
            <a:endParaRPr/>
          </a:p>
          <a:p>
            <a:pPr indent="-342900" lvl="0" marL="342900" rtl="0" algn="l">
              <a:lnSpc>
                <a:spcPct val="115000"/>
              </a:lnSpc>
              <a:spcBef>
                <a:spcPts val="720"/>
              </a:spcBef>
              <a:spcAft>
                <a:spcPts val="0"/>
              </a:spcAft>
              <a:buClr>
                <a:schemeClr val="dk1"/>
              </a:buClr>
              <a:buSzPts val="3600"/>
              <a:buChar char="●"/>
            </a:pPr>
            <a:r>
              <a:rPr lang="en-CA" sz="3600">
                <a:latin typeface="Arimo"/>
                <a:ea typeface="Arimo"/>
                <a:cs typeface="Arimo"/>
                <a:sym typeface="Arimo"/>
              </a:rPr>
              <a:t>Other chemicals in food may reduce disease risks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2"/>
          <p:cNvSpPr txBox="1"/>
          <p:nvPr>
            <p:ph type="title"/>
          </p:nvPr>
        </p:nvSpPr>
        <p:spPr>
          <a:xfrm>
            <a:off x="528320" y="187960"/>
            <a:ext cx="10972800" cy="8788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How can I recognize a nutritious diet?</a:t>
            </a:r>
            <a:endParaRPr/>
          </a:p>
        </p:txBody>
      </p:sp>
      <p:pic>
        <p:nvPicPr>
          <p:cNvPr descr="http://daily.jstor.org/wp-content/uploads/2015/05/healthyfood-1050x629.jpg" id="213" name="Google Shape;213;p22"/>
          <p:cNvPicPr preferRelativeResize="0"/>
          <p:nvPr/>
        </p:nvPicPr>
        <p:blipFill rotWithShape="1">
          <a:blip r:embed="rId3">
            <a:alphaModFix/>
          </a:blip>
          <a:srcRect b="0" l="0" r="0" t="0"/>
          <a:stretch/>
        </p:blipFill>
        <p:spPr>
          <a:xfrm>
            <a:off x="2234563" y="1154112"/>
            <a:ext cx="7401561" cy="4433888"/>
          </a:xfrm>
          <a:prstGeom prst="rect">
            <a:avLst/>
          </a:prstGeom>
          <a:noFill/>
          <a:ln>
            <a:noFill/>
          </a:ln>
        </p:spPr>
      </p:pic>
      <p:sp>
        <p:nvSpPr>
          <p:cNvPr id="214" name="Google Shape;214;p22"/>
          <p:cNvSpPr/>
          <p:nvPr/>
        </p:nvSpPr>
        <p:spPr>
          <a:xfrm>
            <a:off x="4902620" y="5619234"/>
            <a:ext cx="468730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CA" sz="1400" u="none" cap="none" strike="noStrike">
                <a:solidFill>
                  <a:schemeClr val="dk1"/>
                </a:solidFill>
                <a:latin typeface="Arial"/>
                <a:ea typeface="Arial"/>
                <a:cs typeface="Arial"/>
                <a:sym typeface="Arial"/>
              </a:rPr>
              <a:t>http://daily.jstor.org/plan-get-poor-eat-healthy-food-1890s/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3"/>
          <p:cNvSpPr txBox="1"/>
          <p:nvPr>
            <p:ph type="title"/>
          </p:nvPr>
        </p:nvSpPr>
        <p:spPr>
          <a:xfrm>
            <a:off x="502920" y="-15240"/>
            <a:ext cx="10972800" cy="8788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3600">
                <a:latin typeface="Arimo"/>
                <a:ea typeface="Arimo"/>
                <a:cs typeface="Arimo"/>
                <a:sym typeface="Arimo"/>
              </a:rPr>
              <a:t>How can I recognize a nutritious diet?</a:t>
            </a:r>
            <a:endParaRPr/>
          </a:p>
        </p:txBody>
      </p:sp>
      <p:sp>
        <p:nvSpPr>
          <p:cNvPr id="220" name="Google Shape;220;p23"/>
          <p:cNvSpPr txBox="1"/>
          <p:nvPr>
            <p:ph idx="1" type="body"/>
          </p:nvPr>
        </p:nvSpPr>
        <p:spPr>
          <a:xfrm>
            <a:off x="347980" y="944881"/>
            <a:ext cx="11308080" cy="5028884"/>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lnSpc>
                <a:spcPct val="115000"/>
              </a:lnSpc>
              <a:spcBef>
                <a:spcPts val="0"/>
              </a:spcBef>
              <a:spcAft>
                <a:spcPts val="0"/>
              </a:spcAft>
              <a:buClr>
                <a:schemeClr val="dk1"/>
              </a:buClr>
              <a:buSzPct val="100000"/>
              <a:buNone/>
            </a:pPr>
            <a:r>
              <a:rPr b="1" lang="en-CA">
                <a:latin typeface="Arimo"/>
                <a:ea typeface="Arimo"/>
                <a:cs typeface="Arimo"/>
                <a:sym typeface="Arimo"/>
              </a:rPr>
              <a:t>					SIX PRINCIPLES OF A HEALTHY &amp; BALANCED DIET	</a:t>
            </a:r>
            <a:endParaRPr b="1">
              <a:latin typeface="Arimo"/>
              <a:ea typeface="Arimo"/>
              <a:cs typeface="Arimo"/>
              <a:sym typeface="Arimo"/>
            </a:endParaRPr>
          </a:p>
          <a:p>
            <a:pPr indent="-342900" lvl="0" marL="342900" rtl="0" algn="l">
              <a:lnSpc>
                <a:spcPct val="115000"/>
              </a:lnSpc>
              <a:spcBef>
                <a:spcPts val="0"/>
              </a:spcBef>
              <a:spcAft>
                <a:spcPts val="0"/>
              </a:spcAft>
              <a:buClr>
                <a:schemeClr val="dk1"/>
              </a:buClr>
              <a:buSzPct val="100000"/>
              <a:buNone/>
            </a:pPr>
            <a:r>
              <a:t/>
            </a:r>
            <a:endParaRPr b="1">
              <a:latin typeface="Arimo"/>
              <a:ea typeface="Arimo"/>
              <a:cs typeface="Arimo"/>
              <a:sym typeface="Arimo"/>
            </a:endParaRPr>
          </a:p>
          <a:p>
            <a:pPr indent="-342900" lvl="0" marL="342900" rtl="0" algn="l">
              <a:lnSpc>
                <a:spcPct val="115000"/>
              </a:lnSpc>
              <a:spcBef>
                <a:spcPts val="0"/>
              </a:spcBef>
              <a:spcAft>
                <a:spcPts val="0"/>
              </a:spcAft>
              <a:buClr>
                <a:schemeClr val="dk1"/>
              </a:buClr>
              <a:buSzPct val="100000"/>
              <a:buNone/>
            </a:pPr>
            <a:r>
              <a:rPr b="1" lang="en-CA">
                <a:latin typeface="Arimo"/>
                <a:ea typeface="Arimo"/>
                <a:cs typeface="Arimo"/>
                <a:sym typeface="Arimo"/>
              </a:rPr>
              <a:t>Adequacy: </a:t>
            </a:r>
            <a:r>
              <a:rPr lang="en-CA">
                <a:latin typeface="Arimo"/>
                <a:ea typeface="Arimo"/>
                <a:cs typeface="Arimo"/>
                <a:sym typeface="Arimo"/>
              </a:rPr>
              <a:t>food provides enough of each essential nutrient, fibre and energy</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Balance</a:t>
            </a:r>
            <a:r>
              <a:rPr lang="en-CA">
                <a:latin typeface="Arimo"/>
                <a:ea typeface="Arimo"/>
                <a:cs typeface="Arimo"/>
                <a:sym typeface="Arimo"/>
              </a:rPr>
              <a:t>: choices do not overemphasize one nutrient or food type at expense of another</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Calorie control</a:t>
            </a:r>
            <a:r>
              <a:rPr lang="en-CA">
                <a:latin typeface="Arimo"/>
                <a:ea typeface="Arimo"/>
                <a:cs typeface="Arimo"/>
                <a:sym typeface="Arimo"/>
              </a:rPr>
              <a:t>: provides amount of energy needed to maintain appropriate weight –not more, not less</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Moderation</a:t>
            </a:r>
            <a:r>
              <a:rPr lang="en-CA">
                <a:latin typeface="Arimo"/>
                <a:ea typeface="Arimo"/>
                <a:cs typeface="Arimo"/>
                <a:sym typeface="Arimo"/>
              </a:rPr>
              <a:t>: foods not provide excess fat, salt, sugar, or other unwanted constituents</a:t>
            </a:r>
            <a:endParaRPr/>
          </a:p>
          <a:p>
            <a:pPr indent="-342900" lvl="0" marL="342900" rtl="0" algn="l">
              <a:lnSpc>
                <a:spcPct val="115000"/>
              </a:lnSpc>
              <a:spcBef>
                <a:spcPts val="560"/>
              </a:spcBef>
              <a:spcAft>
                <a:spcPts val="0"/>
              </a:spcAft>
              <a:buClr>
                <a:schemeClr val="dk1"/>
              </a:buClr>
              <a:buSzPct val="100000"/>
              <a:buNone/>
            </a:pPr>
            <a:r>
              <a:rPr b="1" lang="en-CA">
                <a:latin typeface="Arimo"/>
                <a:ea typeface="Arimo"/>
                <a:cs typeface="Arimo"/>
                <a:sym typeface="Arimo"/>
              </a:rPr>
              <a:t>Variety</a:t>
            </a:r>
            <a:r>
              <a:rPr lang="en-CA">
                <a:latin typeface="Arimo"/>
                <a:ea typeface="Arimo"/>
                <a:cs typeface="Arimo"/>
                <a:sym typeface="Arimo"/>
              </a:rPr>
              <a:t>: foods chosen differ from one day to the next; meals should occur with regular timing throughout the day</a:t>
            </a:r>
            <a:endParaRPr>
              <a:latin typeface="Arimo"/>
              <a:ea typeface="Arimo"/>
              <a:cs typeface="Arimo"/>
              <a:sym typeface="Arimo"/>
            </a:endParaRPr>
          </a:p>
          <a:p>
            <a:pPr indent="-342900" lvl="0" marL="342900" rtl="0" algn="l">
              <a:lnSpc>
                <a:spcPct val="115000"/>
              </a:lnSpc>
              <a:spcBef>
                <a:spcPts val="560"/>
              </a:spcBef>
              <a:spcAft>
                <a:spcPts val="0"/>
              </a:spcAft>
              <a:buClr>
                <a:schemeClr val="dk1"/>
              </a:buClr>
              <a:buSzPct val="60493"/>
              <a:buNone/>
            </a:pPr>
            <a:r>
              <a:rPr b="1" lang="en-CA">
                <a:latin typeface="Arimo"/>
                <a:ea typeface="Arimo"/>
                <a:cs typeface="Arimo"/>
                <a:sym typeface="Arimo"/>
              </a:rPr>
              <a:t>Nutrient Density: </a:t>
            </a:r>
            <a:r>
              <a:rPr lang="en-CA">
                <a:latin typeface="Arimo"/>
                <a:ea typeface="Arimo"/>
                <a:cs typeface="Arimo"/>
                <a:sym typeface="Arimo"/>
              </a:rPr>
              <a:t>Choose more foods that are high in nutrient content versus the amount of calories it contains</a:t>
            </a:r>
            <a:endParaRPr sz="3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4"/>
          <p:cNvSpPr txBox="1"/>
          <p:nvPr>
            <p:ph type="title"/>
          </p:nvPr>
        </p:nvSpPr>
        <p:spPr>
          <a:xfrm>
            <a:off x="591820" y="302260"/>
            <a:ext cx="10972800" cy="8788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3600">
                <a:solidFill>
                  <a:srgbClr val="C00000"/>
                </a:solidFill>
                <a:latin typeface="Arimo"/>
                <a:ea typeface="Arimo"/>
                <a:cs typeface="Arimo"/>
                <a:sym typeface="Arimo"/>
              </a:rPr>
              <a:t>Key point</a:t>
            </a:r>
            <a:endParaRPr/>
          </a:p>
        </p:txBody>
      </p:sp>
      <p:sp>
        <p:nvSpPr>
          <p:cNvPr id="226" name="Google Shape;226;p24"/>
          <p:cNvSpPr txBox="1"/>
          <p:nvPr>
            <p:ph idx="1" type="body"/>
          </p:nvPr>
        </p:nvSpPr>
        <p:spPr>
          <a:xfrm>
            <a:off x="271780" y="1656081"/>
            <a:ext cx="11308080" cy="5028884"/>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15000"/>
              </a:lnSpc>
              <a:spcBef>
                <a:spcPts val="0"/>
              </a:spcBef>
              <a:spcAft>
                <a:spcPts val="0"/>
              </a:spcAft>
              <a:buClr>
                <a:schemeClr val="dk1"/>
              </a:buClr>
              <a:buSzPts val="2800"/>
              <a:buNone/>
            </a:pPr>
            <a:r>
              <a:rPr i="1" lang="en-CA">
                <a:latin typeface="Arimo"/>
                <a:ea typeface="Arimo"/>
                <a:cs typeface="Arimo"/>
                <a:sym typeface="Arimo"/>
              </a:rPr>
              <a:t>A well-planned diet is adequate in nutrients, balanced with regard to food types, offers food energy that matches energy expended in activity, is moderate in unwanted constituents and offers a variety of nutritious foods</a:t>
            </a:r>
            <a:endParaRPr/>
          </a:p>
          <a:p>
            <a:pPr indent="-342900" lvl="0" marL="342900" rtl="0" algn="l">
              <a:lnSpc>
                <a:spcPct val="115000"/>
              </a:lnSpc>
              <a:spcBef>
                <a:spcPts val="560"/>
              </a:spcBef>
              <a:spcAft>
                <a:spcPts val="0"/>
              </a:spcAft>
              <a:buClr>
                <a:schemeClr val="dk1"/>
              </a:buClr>
              <a:buSzPts val="2800"/>
              <a:buNone/>
            </a:pPr>
            <a:r>
              <a:t/>
            </a:r>
            <a:endParaRPr>
              <a:latin typeface="Arimo"/>
              <a:ea typeface="Arimo"/>
              <a:cs typeface="Arimo"/>
              <a:sym typeface="Arimo"/>
            </a:endParaRPr>
          </a:p>
          <a:p>
            <a:pPr indent="-342900" lvl="0" marL="342900" rtl="0" algn="l">
              <a:lnSpc>
                <a:spcPct val="115000"/>
              </a:lnSpc>
              <a:spcBef>
                <a:spcPts val="640"/>
              </a:spcBef>
              <a:spcAft>
                <a:spcPts val="0"/>
              </a:spcAft>
              <a:buClr>
                <a:schemeClr val="dk1"/>
              </a:buClr>
              <a:buSzPts val="3200"/>
              <a:buNone/>
            </a:pPr>
            <a:r>
              <a:t/>
            </a:r>
            <a:endParaRPr sz="3200">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5"/>
          <p:cNvSpPr txBox="1"/>
          <p:nvPr>
            <p:ph type="title"/>
          </p:nvPr>
        </p:nvSpPr>
        <p:spPr>
          <a:xfrm>
            <a:off x="629920" y="429260"/>
            <a:ext cx="10972800" cy="8788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23456"/>
              <a:buNone/>
            </a:pPr>
            <a:r>
              <a:rPr b="1" i="1" lang="en-CA" sz="3600">
                <a:solidFill>
                  <a:srgbClr val="C00000"/>
                </a:solidFill>
                <a:latin typeface="Arimo"/>
                <a:ea typeface="Arimo"/>
                <a:cs typeface="Arimo"/>
                <a:sym typeface="Arimo"/>
              </a:rPr>
              <a:t>Energy-yielding nutrients include all of the following EXCEPT:</a:t>
            </a:r>
            <a:endParaRPr/>
          </a:p>
        </p:txBody>
      </p:sp>
      <p:sp>
        <p:nvSpPr>
          <p:cNvPr id="232" name="Google Shape;232;p25"/>
          <p:cNvSpPr txBox="1"/>
          <p:nvPr>
            <p:ph idx="1" type="body"/>
          </p:nvPr>
        </p:nvSpPr>
        <p:spPr>
          <a:xfrm>
            <a:off x="3649980" y="1833881"/>
            <a:ext cx="3652520" cy="2509519"/>
          </a:xfrm>
          <a:prstGeom prst="rect">
            <a:avLst/>
          </a:prstGeom>
          <a:noFill/>
          <a:ln>
            <a:noFill/>
          </a:ln>
        </p:spPr>
        <p:txBody>
          <a:bodyPr anchorCtr="0" anchor="t" bIns="45700" lIns="91425" spcFirstLastPara="1" rIns="91425" wrap="square" tIns="45700">
            <a:normAutofit fontScale="55000" lnSpcReduction="10000"/>
          </a:bodyPr>
          <a:lstStyle/>
          <a:p>
            <a:pPr indent="-514407" lvl="0" marL="514350" rtl="0" algn="l">
              <a:lnSpc>
                <a:spcPct val="115000"/>
              </a:lnSpc>
              <a:spcBef>
                <a:spcPts val="0"/>
              </a:spcBef>
              <a:spcAft>
                <a:spcPts val="0"/>
              </a:spcAft>
              <a:buClr>
                <a:schemeClr val="dk1"/>
              </a:buClr>
              <a:buSzPct val="100000"/>
              <a:buAutoNum type="arabicPeriod"/>
            </a:pPr>
            <a:r>
              <a:rPr b="1" lang="en-CA" sz="5138">
                <a:latin typeface="Arimo"/>
                <a:ea typeface="Arimo"/>
                <a:cs typeface="Arimo"/>
                <a:sym typeface="Arimo"/>
              </a:rPr>
              <a:t>Vitamins</a:t>
            </a:r>
            <a:endParaRPr sz="5138"/>
          </a:p>
          <a:p>
            <a:pPr indent="-514407" lvl="0" marL="514350" rtl="0" algn="l">
              <a:lnSpc>
                <a:spcPct val="115000"/>
              </a:lnSpc>
              <a:spcBef>
                <a:spcPts val="560"/>
              </a:spcBef>
              <a:spcAft>
                <a:spcPts val="0"/>
              </a:spcAft>
              <a:buClr>
                <a:schemeClr val="dk1"/>
              </a:buClr>
              <a:buSzPct val="100000"/>
              <a:buAutoNum type="arabicPeriod"/>
            </a:pPr>
            <a:r>
              <a:rPr b="1" lang="en-CA" sz="5138">
                <a:latin typeface="Arimo"/>
                <a:ea typeface="Arimo"/>
                <a:cs typeface="Arimo"/>
                <a:sym typeface="Arimo"/>
              </a:rPr>
              <a:t>Carbohydrates</a:t>
            </a:r>
            <a:endParaRPr sz="5138"/>
          </a:p>
          <a:p>
            <a:pPr indent="-514407" lvl="0" marL="514350" rtl="0" algn="l">
              <a:lnSpc>
                <a:spcPct val="115000"/>
              </a:lnSpc>
              <a:spcBef>
                <a:spcPts val="560"/>
              </a:spcBef>
              <a:spcAft>
                <a:spcPts val="0"/>
              </a:spcAft>
              <a:buClr>
                <a:schemeClr val="dk1"/>
              </a:buClr>
              <a:buSzPct val="100000"/>
              <a:buAutoNum type="arabicPeriod"/>
            </a:pPr>
            <a:r>
              <a:rPr b="1" lang="en-CA" sz="5138">
                <a:latin typeface="Arimo"/>
                <a:ea typeface="Arimo"/>
                <a:cs typeface="Arimo"/>
                <a:sym typeface="Arimo"/>
              </a:rPr>
              <a:t>Fat</a:t>
            </a:r>
            <a:endParaRPr sz="5138"/>
          </a:p>
          <a:p>
            <a:pPr indent="-514407" lvl="0" marL="514350" rtl="0" algn="l">
              <a:lnSpc>
                <a:spcPct val="115000"/>
              </a:lnSpc>
              <a:spcBef>
                <a:spcPts val="560"/>
              </a:spcBef>
              <a:spcAft>
                <a:spcPts val="0"/>
              </a:spcAft>
              <a:buClr>
                <a:schemeClr val="dk1"/>
              </a:buClr>
              <a:buSzPct val="100000"/>
              <a:buAutoNum type="arabicPeriod"/>
            </a:pPr>
            <a:r>
              <a:rPr b="1" lang="en-CA" sz="5138">
                <a:latin typeface="Arimo"/>
                <a:ea typeface="Arimo"/>
                <a:cs typeface="Arimo"/>
                <a:sym typeface="Arimo"/>
              </a:rPr>
              <a:t>Protein</a:t>
            </a:r>
            <a:endParaRPr sz="5138"/>
          </a:p>
          <a:p>
            <a:pPr indent="0" lvl="0" marL="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6"/>
          <p:cNvSpPr txBox="1"/>
          <p:nvPr>
            <p:ph type="title"/>
          </p:nvPr>
        </p:nvSpPr>
        <p:spPr>
          <a:xfrm>
            <a:off x="629920" y="429260"/>
            <a:ext cx="10972800" cy="8788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23456"/>
              <a:buNone/>
            </a:pPr>
            <a:r>
              <a:rPr b="1" i="1" lang="en-CA" sz="3600">
                <a:solidFill>
                  <a:srgbClr val="C00000"/>
                </a:solidFill>
                <a:latin typeface="Arimo"/>
                <a:ea typeface="Arimo"/>
                <a:cs typeface="Arimo"/>
                <a:sym typeface="Arimo"/>
              </a:rPr>
              <a:t>Organic nutrients include all of the following EXCEPT:</a:t>
            </a:r>
            <a:endParaRPr/>
          </a:p>
        </p:txBody>
      </p:sp>
      <p:sp>
        <p:nvSpPr>
          <p:cNvPr id="238" name="Google Shape;238;p26"/>
          <p:cNvSpPr txBox="1"/>
          <p:nvPr>
            <p:ph idx="1" type="body"/>
          </p:nvPr>
        </p:nvSpPr>
        <p:spPr>
          <a:xfrm>
            <a:off x="3649980" y="1833881"/>
            <a:ext cx="3652520" cy="2509519"/>
          </a:xfrm>
          <a:prstGeom prst="rect">
            <a:avLst/>
          </a:prstGeom>
          <a:noFill/>
          <a:ln>
            <a:noFill/>
          </a:ln>
        </p:spPr>
        <p:txBody>
          <a:bodyPr anchorCtr="0" anchor="t" bIns="45700" lIns="91425" spcFirstLastPara="1" rIns="91425" wrap="square" tIns="45700">
            <a:normAutofit fontScale="62500" lnSpcReduction="20000"/>
          </a:bodyPr>
          <a:lstStyle/>
          <a:p>
            <a:pPr indent="-514365" lvl="0" marL="514350" rtl="0" algn="l">
              <a:lnSpc>
                <a:spcPct val="115000"/>
              </a:lnSpc>
              <a:spcBef>
                <a:spcPts val="0"/>
              </a:spcBef>
              <a:spcAft>
                <a:spcPts val="0"/>
              </a:spcAft>
              <a:buClr>
                <a:schemeClr val="dk1"/>
              </a:buClr>
              <a:buSzPct val="100000"/>
              <a:buAutoNum type="arabicPeriod"/>
            </a:pPr>
            <a:r>
              <a:rPr b="1" lang="en-CA" sz="4738">
                <a:latin typeface="Arimo"/>
                <a:ea typeface="Arimo"/>
                <a:cs typeface="Arimo"/>
                <a:sym typeface="Arimo"/>
              </a:rPr>
              <a:t>minerals</a:t>
            </a:r>
            <a:endParaRPr sz="4738"/>
          </a:p>
          <a:p>
            <a:pPr indent="-514365" lvl="0" marL="514350" rtl="0" algn="l">
              <a:lnSpc>
                <a:spcPct val="115000"/>
              </a:lnSpc>
              <a:spcBef>
                <a:spcPts val="560"/>
              </a:spcBef>
              <a:spcAft>
                <a:spcPts val="0"/>
              </a:spcAft>
              <a:buClr>
                <a:schemeClr val="dk1"/>
              </a:buClr>
              <a:buSzPct val="100000"/>
              <a:buAutoNum type="arabicPeriod"/>
            </a:pPr>
            <a:r>
              <a:rPr b="1" lang="en-CA" sz="4738">
                <a:latin typeface="Arimo"/>
                <a:ea typeface="Arimo"/>
                <a:cs typeface="Arimo"/>
                <a:sym typeface="Arimo"/>
              </a:rPr>
              <a:t>fat</a:t>
            </a:r>
            <a:endParaRPr sz="4738"/>
          </a:p>
          <a:p>
            <a:pPr indent="-514365" lvl="0" marL="514350" rtl="0" algn="l">
              <a:lnSpc>
                <a:spcPct val="115000"/>
              </a:lnSpc>
              <a:spcBef>
                <a:spcPts val="560"/>
              </a:spcBef>
              <a:spcAft>
                <a:spcPts val="0"/>
              </a:spcAft>
              <a:buClr>
                <a:schemeClr val="dk1"/>
              </a:buClr>
              <a:buSzPct val="100000"/>
              <a:buAutoNum type="arabicPeriod"/>
            </a:pPr>
            <a:r>
              <a:rPr b="1" lang="en-CA" sz="4738">
                <a:latin typeface="Arimo"/>
                <a:ea typeface="Arimo"/>
                <a:cs typeface="Arimo"/>
                <a:sym typeface="Arimo"/>
              </a:rPr>
              <a:t>carbohydrates</a:t>
            </a:r>
            <a:endParaRPr sz="4738"/>
          </a:p>
          <a:p>
            <a:pPr indent="-514365" lvl="0" marL="514350" rtl="0" algn="l">
              <a:lnSpc>
                <a:spcPct val="115000"/>
              </a:lnSpc>
              <a:spcBef>
                <a:spcPts val="560"/>
              </a:spcBef>
              <a:spcAft>
                <a:spcPts val="0"/>
              </a:spcAft>
              <a:buClr>
                <a:schemeClr val="dk1"/>
              </a:buClr>
              <a:buSzPct val="100000"/>
              <a:buAutoNum type="arabicPeriod"/>
            </a:pPr>
            <a:r>
              <a:rPr b="1" lang="en-CA" sz="4738">
                <a:latin typeface="Arimo"/>
                <a:ea typeface="Arimo"/>
                <a:cs typeface="Arimo"/>
                <a:sym typeface="Arimo"/>
              </a:rPr>
              <a:t>protein</a:t>
            </a:r>
            <a:endParaRPr sz="4738"/>
          </a:p>
          <a:p>
            <a:pPr indent="0" lvl="0" marL="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ph type="title"/>
          </p:nvPr>
        </p:nvSpPr>
        <p:spPr>
          <a:xfrm>
            <a:off x="629920" y="429260"/>
            <a:ext cx="10972800" cy="8788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23456"/>
              <a:buNone/>
            </a:pPr>
            <a:r>
              <a:rPr b="1" i="1" lang="en-CA" sz="3600">
                <a:solidFill>
                  <a:srgbClr val="C00000"/>
                </a:solidFill>
                <a:latin typeface="Arimo"/>
                <a:ea typeface="Arimo"/>
                <a:cs typeface="Arimo"/>
                <a:sym typeface="Arimo"/>
              </a:rPr>
              <a:t>A characteristic of a nutritious diet is that the diet provides no constituent in excess. This principle of diet planning is called:</a:t>
            </a:r>
            <a:endParaRPr/>
          </a:p>
        </p:txBody>
      </p:sp>
      <p:sp>
        <p:nvSpPr>
          <p:cNvPr id="244" name="Google Shape;244;p27"/>
          <p:cNvSpPr txBox="1"/>
          <p:nvPr>
            <p:ph idx="1" type="body"/>
          </p:nvPr>
        </p:nvSpPr>
        <p:spPr>
          <a:xfrm>
            <a:off x="4246880" y="2252981"/>
            <a:ext cx="3652520" cy="2509519"/>
          </a:xfrm>
          <a:prstGeom prst="rect">
            <a:avLst/>
          </a:prstGeom>
          <a:noFill/>
          <a:ln>
            <a:noFill/>
          </a:ln>
        </p:spPr>
        <p:txBody>
          <a:bodyPr anchorCtr="0" anchor="t" bIns="45700" lIns="91425" spcFirstLastPara="1" rIns="91425" wrap="square" tIns="45700">
            <a:normAutofit fontScale="92500" lnSpcReduction="20000"/>
          </a:bodyPr>
          <a:lstStyle/>
          <a:p>
            <a:pPr indent="-501015" lvl="0" marL="514350" rtl="0" algn="l">
              <a:lnSpc>
                <a:spcPct val="115000"/>
              </a:lnSpc>
              <a:spcBef>
                <a:spcPts val="0"/>
              </a:spcBef>
              <a:spcAft>
                <a:spcPts val="0"/>
              </a:spcAft>
              <a:buClr>
                <a:schemeClr val="dk1"/>
              </a:buClr>
              <a:buSzPct val="100000"/>
              <a:buAutoNum type="arabicPeriod"/>
            </a:pPr>
            <a:r>
              <a:rPr b="1" lang="en-CA">
                <a:latin typeface="Arimo"/>
                <a:ea typeface="Arimo"/>
                <a:cs typeface="Arimo"/>
                <a:sym typeface="Arimo"/>
              </a:rPr>
              <a:t>adequacy</a:t>
            </a:r>
            <a:endParaRPr/>
          </a:p>
          <a:p>
            <a:pPr indent="-501015" lvl="0" marL="514350" rtl="0" algn="l">
              <a:lnSpc>
                <a:spcPct val="115000"/>
              </a:lnSpc>
              <a:spcBef>
                <a:spcPts val="560"/>
              </a:spcBef>
              <a:spcAft>
                <a:spcPts val="0"/>
              </a:spcAft>
              <a:buClr>
                <a:schemeClr val="dk1"/>
              </a:buClr>
              <a:buSzPct val="100000"/>
              <a:buAutoNum type="arabicPeriod"/>
            </a:pPr>
            <a:r>
              <a:rPr b="1" lang="en-CA">
                <a:latin typeface="Arimo"/>
                <a:ea typeface="Arimo"/>
                <a:cs typeface="Arimo"/>
                <a:sym typeface="Arimo"/>
              </a:rPr>
              <a:t>balance</a:t>
            </a:r>
            <a:endParaRPr/>
          </a:p>
          <a:p>
            <a:pPr indent="-501015" lvl="0" marL="514350" rtl="0" algn="l">
              <a:lnSpc>
                <a:spcPct val="115000"/>
              </a:lnSpc>
              <a:spcBef>
                <a:spcPts val="560"/>
              </a:spcBef>
              <a:spcAft>
                <a:spcPts val="0"/>
              </a:spcAft>
              <a:buClr>
                <a:schemeClr val="dk1"/>
              </a:buClr>
              <a:buSzPct val="100000"/>
              <a:buAutoNum type="arabicPeriod"/>
            </a:pPr>
            <a:r>
              <a:rPr b="1" lang="en-CA">
                <a:latin typeface="Arimo"/>
                <a:ea typeface="Arimo"/>
                <a:cs typeface="Arimo"/>
                <a:sym typeface="Arimo"/>
              </a:rPr>
              <a:t>moderation</a:t>
            </a:r>
            <a:endParaRPr/>
          </a:p>
          <a:p>
            <a:pPr indent="-501014" lvl="0" marL="514350" rtl="0" algn="l">
              <a:lnSpc>
                <a:spcPct val="115000"/>
              </a:lnSpc>
              <a:spcBef>
                <a:spcPts val="560"/>
              </a:spcBef>
              <a:spcAft>
                <a:spcPts val="0"/>
              </a:spcAft>
              <a:buClr>
                <a:schemeClr val="dk1"/>
              </a:buClr>
              <a:buSzPct val="60493"/>
              <a:buAutoNum type="arabicPeriod"/>
            </a:pPr>
            <a:r>
              <a:rPr b="1" lang="en-CA">
                <a:latin typeface="Arimo"/>
                <a:ea typeface="Arimo"/>
                <a:cs typeface="Arimo"/>
                <a:sym typeface="Arimo"/>
              </a:rPr>
              <a:t>variety</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8"/>
          <p:cNvSpPr txBox="1"/>
          <p:nvPr>
            <p:ph type="title"/>
          </p:nvPr>
        </p:nvSpPr>
        <p:spPr>
          <a:xfrm>
            <a:off x="502920" y="-15240"/>
            <a:ext cx="10972800" cy="87884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3600">
                <a:latin typeface="Arimo"/>
                <a:ea typeface="Arimo"/>
                <a:cs typeface="Arimo"/>
                <a:sym typeface="Arimo"/>
              </a:rPr>
              <a:t>Why people choose foods…</a:t>
            </a:r>
            <a:endParaRPr/>
          </a:p>
        </p:txBody>
      </p:sp>
      <p:sp>
        <p:nvSpPr>
          <p:cNvPr id="250" name="Google Shape;250;p28"/>
          <p:cNvSpPr txBox="1"/>
          <p:nvPr>
            <p:ph idx="1" type="body"/>
          </p:nvPr>
        </p:nvSpPr>
        <p:spPr>
          <a:xfrm>
            <a:off x="259080" y="767081"/>
            <a:ext cx="11308080" cy="5028884"/>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lnSpc>
                <a:spcPct val="115000"/>
              </a:lnSpc>
              <a:spcBef>
                <a:spcPts val="0"/>
              </a:spcBef>
              <a:spcAft>
                <a:spcPts val="0"/>
              </a:spcAft>
              <a:buClr>
                <a:schemeClr val="dk1"/>
              </a:buClr>
              <a:buSzPct val="100000"/>
              <a:buNone/>
            </a:pPr>
            <a:r>
              <a:rPr i="1" lang="en-CA">
                <a:latin typeface="Arimo"/>
                <a:ea typeface="Arimo"/>
                <a:cs typeface="Arimo"/>
                <a:sym typeface="Arimo"/>
              </a:rPr>
              <a:t>Many factors influence food-related choices:</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Sharing ethnic food, cherish values and culture</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Omnivores, carnivores, vegetarians, vegans</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Convenience (time, budget)</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Advertising, availability, emotional comfort, habit, personal preference and genetic inheritance, positive associations</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Region of the country</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Social pressure</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Values or beliefs</a:t>
            </a:r>
            <a:endParaRPr/>
          </a:p>
          <a:p>
            <a:pPr indent="-329565" lvl="0" marL="342900" rtl="0" algn="l">
              <a:lnSpc>
                <a:spcPct val="115000"/>
              </a:lnSpc>
              <a:spcBef>
                <a:spcPts val="560"/>
              </a:spcBef>
              <a:spcAft>
                <a:spcPts val="0"/>
              </a:spcAft>
              <a:buClr>
                <a:schemeClr val="dk1"/>
              </a:buClr>
              <a:buSzPct val="100000"/>
              <a:buChar char="●"/>
            </a:pPr>
            <a:r>
              <a:rPr lang="en-CA">
                <a:latin typeface="Arimo"/>
                <a:ea typeface="Arimo"/>
                <a:cs typeface="Arimo"/>
                <a:sym typeface="Arimo"/>
              </a:rPr>
              <a:t>Weight, nutritional value</a:t>
            </a:r>
            <a:endParaRPr/>
          </a:p>
          <a:p>
            <a:pPr indent="0" lvl="0" marL="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9"/>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Grocery shopping habits around the world </a:t>
            </a:r>
            <a:endParaRPr/>
          </a:p>
        </p:txBody>
      </p:sp>
      <p:sp>
        <p:nvSpPr>
          <p:cNvPr id="256" name="Google Shape;256;p29"/>
          <p:cNvSpPr txBox="1"/>
          <p:nvPr>
            <p:ph idx="1" type="body"/>
          </p:nvPr>
        </p:nvSpPr>
        <p:spPr>
          <a:xfrm>
            <a:off x="548640" y="1188721"/>
            <a:ext cx="11308080" cy="5028884"/>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3600"/>
              <a:buNone/>
            </a:pPr>
            <a:r>
              <a:rPr lang="en-CA" sz="3600"/>
              <a:t> </a:t>
            </a:r>
            <a:r>
              <a:rPr lang="en-CA" sz="3200" u="sng">
                <a:solidFill>
                  <a:schemeClr val="hlink"/>
                </a:solidFill>
                <a:latin typeface="Arimo"/>
                <a:ea typeface="Arimo"/>
                <a:cs typeface="Arimo"/>
                <a:sym typeface="Arimo"/>
                <a:hlinkClick r:id="rId3"/>
              </a:rPr>
              <a:t>http://prohealthsys.com/site/treatments/nutrition/</a:t>
            </a:r>
            <a:endParaRPr sz="3200" u="sng">
              <a:latin typeface="Arimo"/>
              <a:ea typeface="Arimo"/>
              <a:cs typeface="Arimo"/>
              <a:sym typeface="Arimo"/>
            </a:endParaRPr>
          </a:p>
          <a:p>
            <a:pPr indent="-342900" lvl="0" marL="342900" rtl="0" algn="l">
              <a:lnSpc>
                <a:spcPct val="115000"/>
              </a:lnSpc>
              <a:spcBef>
                <a:spcPts val="640"/>
              </a:spcBef>
              <a:spcAft>
                <a:spcPts val="0"/>
              </a:spcAft>
              <a:buClr>
                <a:schemeClr val="dk1"/>
              </a:buClr>
              <a:buSzPts val="3200"/>
              <a:buNone/>
            </a:pPr>
            <a:r>
              <a:t/>
            </a:r>
            <a:endParaRPr sz="3200">
              <a:latin typeface="Arimo"/>
              <a:ea typeface="Arimo"/>
              <a:cs typeface="Arimo"/>
              <a:sym typeface="Arimo"/>
            </a:endParaRPr>
          </a:p>
          <a:p>
            <a:pPr indent="-342900" lvl="0" marL="342900" rtl="0" algn="l">
              <a:lnSpc>
                <a:spcPct val="115000"/>
              </a:lnSpc>
              <a:spcBef>
                <a:spcPts val="640"/>
              </a:spcBef>
              <a:spcAft>
                <a:spcPts val="0"/>
              </a:spcAft>
              <a:buClr>
                <a:schemeClr val="dk1"/>
              </a:buClr>
              <a:buSzPts val="3200"/>
              <a:buNone/>
            </a:pPr>
            <a:r>
              <a:rPr lang="en-CA" sz="3200">
                <a:latin typeface="Arimo"/>
                <a:ea typeface="Arimo"/>
                <a:cs typeface="Arimo"/>
                <a:sym typeface="Arimo"/>
              </a:rPr>
              <a:t>Activity: recognize nutritious diet</a:t>
            </a:r>
            <a:endParaRPr/>
          </a:p>
          <a:p>
            <a:pPr indent="-342900" lvl="0" marL="342900" rtl="0" algn="l">
              <a:lnSpc>
                <a:spcPct val="115000"/>
              </a:lnSpc>
              <a:spcBef>
                <a:spcPts val="720"/>
              </a:spcBef>
              <a:spcAft>
                <a:spcPts val="0"/>
              </a:spcAft>
              <a:buClr>
                <a:schemeClr val="dk1"/>
              </a:buClr>
              <a:buSzPts val="3600"/>
              <a:buChar char="●"/>
            </a:pPr>
            <a:r>
              <a:rPr lang="en-CA" sz="3600">
                <a:latin typeface="Arimo"/>
                <a:ea typeface="Arimo"/>
                <a:cs typeface="Arimo"/>
                <a:sym typeface="Arimo"/>
              </a:rPr>
              <a:t>Select a nutrition habit from the pictures and describe food items. Provide rough estimation of % of nutrients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0"/>
          <p:cNvSpPr txBox="1"/>
          <p:nvPr>
            <p:ph type="title"/>
          </p:nvPr>
        </p:nvSpPr>
        <p:spPr>
          <a:xfrm>
            <a:off x="604520" y="289560"/>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b="1" lang="en-CA" sz="4000">
                <a:latin typeface="Arimo"/>
                <a:ea typeface="Arimo"/>
                <a:cs typeface="Arimo"/>
                <a:sym typeface="Arimo"/>
              </a:rPr>
              <a:t>Can I trust the media to deliver nutrition news?</a:t>
            </a:r>
            <a:endParaRPr/>
          </a:p>
        </p:txBody>
      </p:sp>
      <p:sp>
        <p:nvSpPr>
          <p:cNvPr id="263" name="Google Shape;263;p30"/>
          <p:cNvSpPr txBox="1"/>
          <p:nvPr>
            <p:ph idx="1" type="body"/>
          </p:nvPr>
        </p:nvSpPr>
        <p:spPr>
          <a:xfrm>
            <a:off x="335275" y="1850575"/>
            <a:ext cx="11069400" cy="2471400"/>
          </a:xfrm>
          <a:prstGeom prst="rect">
            <a:avLst/>
          </a:prstGeom>
          <a:noFill/>
          <a:ln>
            <a:noFill/>
          </a:ln>
        </p:spPr>
        <p:txBody>
          <a:bodyPr anchorCtr="0" anchor="t" bIns="45700" lIns="91425" spcFirstLastPara="1" rIns="91425" wrap="square" tIns="45700">
            <a:normAutofit lnSpcReduction="20000"/>
          </a:bodyPr>
          <a:lstStyle/>
          <a:p>
            <a:pPr indent="-342900" lvl="0" marL="342900" rtl="0" algn="l">
              <a:lnSpc>
                <a:spcPct val="115000"/>
              </a:lnSpc>
              <a:spcBef>
                <a:spcPts val="0"/>
              </a:spcBef>
              <a:spcAft>
                <a:spcPts val="0"/>
              </a:spcAft>
              <a:buClr>
                <a:schemeClr val="dk1"/>
              </a:buClr>
              <a:buSzPts val="2800"/>
              <a:buChar char="●"/>
            </a:pPr>
            <a:r>
              <a:rPr lang="en-CA">
                <a:latin typeface="Arimo"/>
                <a:ea typeface="Arimo"/>
                <a:cs typeface="Arimo"/>
                <a:sym typeface="Arimo"/>
              </a:rPr>
              <a:t>Forming pairs discuss how you distinguish among dishonest scams, well-meaning but misinformed advice, and honest and helpful ideas and products</a:t>
            </a:r>
            <a:endParaRPr/>
          </a:p>
          <a:p>
            <a:pPr indent="-342900" lvl="0" marL="342900" rtl="0" algn="l">
              <a:lnSpc>
                <a:spcPct val="115000"/>
              </a:lnSpc>
              <a:spcBef>
                <a:spcPts val="560"/>
              </a:spcBef>
              <a:spcAft>
                <a:spcPts val="0"/>
              </a:spcAft>
              <a:buClr>
                <a:schemeClr val="dk1"/>
              </a:buClr>
              <a:buSzPts val="2800"/>
              <a:buChar char="●"/>
            </a:pPr>
            <a:r>
              <a:rPr lang="en-CA">
                <a:latin typeface="Arimo"/>
                <a:ea typeface="Arimo"/>
                <a:cs typeface="Arimo"/>
                <a:sym typeface="Arimo"/>
              </a:rPr>
              <a:t>Provide an example (from the internet) of a nutrition/health fraud</a:t>
            </a:r>
            <a:endParaRPr/>
          </a:p>
          <a:p>
            <a:pPr indent="-342900" lvl="0" marL="342900" rtl="0" algn="l">
              <a:lnSpc>
                <a:spcPct val="115000"/>
              </a:lnSpc>
              <a:spcBef>
                <a:spcPts val="560"/>
              </a:spcBef>
              <a:spcAft>
                <a:spcPts val="0"/>
              </a:spcAft>
              <a:buClr>
                <a:schemeClr val="dk1"/>
              </a:buClr>
              <a:buSzPts val="2800"/>
              <a:buChar char="●"/>
            </a:pPr>
            <a:r>
              <a:rPr lang="en-CA">
                <a:latin typeface="Arimo"/>
                <a:ea typeface="Arimo"/>
                <a:cs typeface="Arimo"/>
                <a:sym typeface="Arimo"/>
              </a:rPr>
              <a:t>Present to class</a:t>
            </a:r>
            <a:endParaRPr sz="36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4"/>
          <p:cNvSpPr txBox="1"/>
          <p:nvPr>
            <p:ph type="title"/>
          </p:nvPr>
        </p:nvSpPr>
        <p:spPr>
          <a:xfrm>
            <a:off x="49022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3200">
                <a:latin typeface="Arimo"/>
                <a:ea typeface="Arimo"/>
                <a:cs typeface="Arimo"/>
                <a:sym typeface="Arimo"/>
              </a:rPr>
              <a:t>Phytochemicals: what do they promise?</a:t>
            </a:r>
            <a:endParaRPr/>
          </a:p>
        </p:txBody>
      </p:sp>
      <p:sp>
        <p:nvSpPr>
          <p:cNvPr id="270" name="Google Shape;270;p44"/>
          <p:cNvSpPr txBox="1"/>
          <p:nvPr>
            <p:ph idx="1" type="body"/>
          </p:nvPr>
        </p:nvSpPr>
        <p:spPr>
          <a:xfrm>
            <a:off x="939800" y="965200"/>
            <a:ext cx="10820400" cy="4839000"/>
          </a:xfrm>
          <a:prstGeom prst="rect">
            <a:avLst/>
          </a:prstGeom>
          <a:noFill/>
          <a:ln>
            <a:noFill/>
          </a:ln>
        </p:spPr>
        <p:txBody>
          <a:bodyPr anchorCtr="0" anchor="t" bIns="45700" lIns="91425" spcFirstLastPara="1" rIns="91425" wrap="square" tIns="45700">
            <a:normAutofit fontScale="92500" lnSpcReduction="20000"/>
          </a:bodyPr>
          <a:lstStyle/>
          <a:p>
            <a:pPr indent="-329565" lvl="0" marL="342900" rtl="0" algn="l">
              <a:lnSpc>
                <a:spcPct val="115000"/>
              </a:lnSpc>
              <a:spcBef>
                <a:spcPts val="0"/>
              </a:spcBef>
              <a:spcAft>
                <a:spcPts val="0"/>
              </a:spcAft>
              <a:buClr>
                <a:schemeClr val="dk1"/>
              </a:buClr>
              <a:buSzPct val="100000"/>
              <a:buChar char="●"/>
            </a:pPr>
            <a:r>
              <a:rPr lang="en-CA"/>
              <a:t>Bioactive compounds found in plants</a:t>
            </a:r>
            <a:endParaRPr/>
          </a:p>
          <a:p>
            <a:pPr indent="-329565" lvl="0" marL="342900" rtl="0" algn="l">
              <a:lnSpc>
                <a:spcPct val="115000"/>
              </a:lnSpc>
              <a:spcBef>
                <a:spcPts val="560"/>
              </a:spcBef>
              <a:spcAft>
                <a:spcPts val="0"/>
              </a:spcAft>
              <a:buClr>
                <a:schemeClr val="dk1"/>
              </a:buClr>
              <a:buSzPct val="100000"/>
              <a:buChar char="●"/>
            </a:pPr>
            <a:r>
              <a:rPr lang="en-CA"/>
              <a:t>Provide taste, aroma, texture and colour to food</a:t>
            </a:r>
            <a:endParaRPr/>
          </a:p>
          <a:p>
            <a:pPr indent="-329565" lvl="0" marL="342900" rtl="0" algn="l">
              <a:lnSpc>
                <a:spcPct val="115000"/>
              </a:lnSpc>
              <a:spcBef>
                <a:spcPts val="560"/>
              </a:spcBef>
              <a:spcAft>
                <a:spcPts val="0"/>
              </a:spcAft>
              <a:buClr>
                <a:schemeClr val="dk1"/>
              </a:buClr>
              <a:buSzPct val="100000"/>
              <a:buChar char="●"/>
            </a:pPr>
            <a:r>
              <a:rPr lang="en-CA"/>
              <a:t>Examples: burning sensation of hot peppers, aromatic herbs, pungent flavour of onions, garlic, red color of tomatoes…</a:t>
            </a:r>
            <a:endParaRPr/>
          </a:p>
          <a:p>
            <a:pPr indent="-329565" lvl="0" marL="342900" rtl="0" algn="l">
              <a:lnSpc>
                <a:spcPct val="115000"/>
              </a:lnSpc>
              <a:spcBef>
                <a:spcPts val="560"/>
              </a:spcBef>
              <a:spcAft>
                <a:spcPts val="0"/>
              </a:spcAft>
              <a:buClr>
                <a:schemeClr val="dk1"/>
              </a:buClr>
              <a:buSzPct val="100000"/>
              <a:buChar char="●"/>
            </a:pPr>
            <a:r>
              <a:rPr b="1" lang="en-CA"/>
              <a:t>Antioxidants: </a:t>
            </a:r>
            <a:r>
              <a:rPr lang="en-CA"/>
              <a:t>protect against disease (heart disease, cancer)</a:t>
            </a:r>
            <a:endParaRPr/>
          </a:p>
          <a:p>
            <a:pPr indent="-329565" lvl="0" marL="342900" rtl="0" algn="l">
              <a:lnSpc>
                <a:spcPct val="115000"/>
              </a:lnSpc>
              <a:spcBef>
                <a:spcPts val="560"/>
              </a:spcBef>
              <a:spcAft>
                <a:spcPts val="0"/>
              </a:spcAft>
              <a:buClr>
                <a:schemeClr val="dk1"/>
              </a:buClr>
              <a:buSzPct val="100000"/>
              <a:buChar char="●"/>
            </a:pPr>
            <a:r>
              <a:rPr b="1" lang="en-CA"/>
              <a:t>Flavonoid:</a:t>
            </a:r>
            <a:r>
              <a:rPr lang="en-CA"/>
              <a:t> antioxidants in red wine, grapes, chocolate</a:t>
            </a:r>
            <a:endParaRPr/>
          </a:p>
          <a:p>
            <a:pPr indent="-329565" lvl="0" marL="342900" rtl="0" algn="l">
              <a:lnSpc>
                <a:spcPct val="115000"/>
              </a:lnSpc>
              <a:spcBef>
                <a:spcPts val="560"/>
              </a:spcBef>
              <a:spcAft>
                <a:spcPts val="0"/>
              </a:spcAft>
              <a:buClr>
                <a:schemeClr val="dk1"/>
              </a:buClr>
              <a:buSzPct val="100000"/>
              <a:buChar char="●"/>
            </a:pPr>
            <a:r>
              <a:rPr b="1" lang="en-CA"/>
              <a:t>Lignans: </a:t>
            </a:r>
            <a:r>
              <a:rPr lang="en-CA"/>
              <a:t>present in flaxseed, are converted to phytosterols by intestinal bacteria and has possible anticancer properties</a:t>
            </a:r>
            <a:endParaRPr/>
          </a:p>
          <a:p>
            <a:pPr indent="-329565" lvl="0" marL="342900" rtl="0" algn="l">
              <a:lnSpc>
                <a:spcPct val="115000"/>
              </a:lnSpc>
              <a:spcBef>
                <a:spcPts val="560"/>
              </a:spcBef>
              <a:spcAft>
                <a:spcPts val="0"/>
              </a:spcAft>
              <a:buClr>
                <a:schemeClr val="dk1"/>
              </a:buClr>
              <a:buSzPct val="100000"/>
              <a:buChar char="●"/>
            </a:pPr>
            <a:r>
              <a:rPr b="1" lang="en-CA"/>
              <a:t>Phytoestrogens </a:t>
            </a:r>
            <a:r>
              <a:rPr lang="en-CA"/>
              <a:t>(in soybeans): may alter women's monthly hormonal cycle in menopause, reducing symptoms</a:t>
            </a:r>
            <a:endParaRPr/>
          </a:p>
          <a:p>
            <a:pPr indent="-165100" lvl="0" marL="342900" rtl="0" algn="l">
              <a:lnSpc>
                <a:spcPct val="115000"/>
              </a:lnSpc>
              <a:spcBef>
                <a:spcPts val="560"/>
              </a:spcBef>
              <a:spcAft>
                <a:spcPts val="0"/>
              </a:spcAft>
              <a:buClr>
                <a:schemeClr val="dk1"/>
              </a:buClr>
              <a:buSzPct val="100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5"/>
          <p:cNvSpPr txBox="1"/>
          <p:nvPr>
            <p:ph type="title"/>
          </p:nvPr>
        </p:nvSpPr>
        <p:spPr>
          <a:xfrm>
            <a:off x="490220" y="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3200">
                <a:latin typeface="Arimo"/>
                <a:ea typeface="Arimo"/>
                <a:cs typeface="Arimo"/>
                <a:sym typeface="Arimo"/>
              </a:rPr>
              <a:t>Phytochemicals activity – searching for answers…</a:t>
            </a:r>
            <a:endParaRPr/>
          </a:p>
        </p:txBody>
      </p:sp>
      <p:sp>
        <p:nvSpPr>
          <p:cNvPr id="277" name="Google Shape;277;p45"/>
          <p:cNvSpPr txBox="1"/>
          <p:nvPr>
            <p:ph idx="1" type="body"/>
          </p:nvPr>
        </p:nvSpPr>
        <p:spPr>
          <a:xfrm>
            <a:off x="977900" y="1079500"/>
            <a:ext cx="9613800" cy="4760400"/>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15000"/>
              </a:lnSpc>
              <a:spcBef>
                <a:spcPts val="0"/>
              </a:spcBef>
              <a:spcAft>
                <a:spcPts val="0"/>
              </a:spcAft>
              <a:buClr>
                <a:schemeClr val="dk1"/>
              </a:buClr>
              <a:buSzPts val="2800"/>
              <a:buChar char="●"/>
            </a:pPr>
            <a:r>
              <a:rPr lang="en-CA"/>
              <a:t>Supplements with phytochemicals – benefits?</a:t>
            </a:r>
            <a:endParaRPr/>
          </a:p>
          <a:p>
            <a:pPr indent="-165100" lvl="0" marL="342900" rtl="0" algn="l">
              <a:lnSpc>
                <a:spcPct val="115000"/>
              </a:lnSpc>
              <a:spcBef>
                <a:spcPts val="560"/>
              </a:spcBef>
              <a:spcAft>
                <a:spcPts val="0"/>
              </a:spcAft>
              <a:buClr>
                <a:schemeClr val="dk1"/>
              </a:buClr>
              <a:buSzPts val="2800"/>
              <a:buNone/>
            </a:pPr>
            <a:r>
              <a:t/>
            </a:r>
            <a:endParaRPr/>
          </a:p>
          <a:p>
            <a:pPr indent="-342900" lvl="0" marL="342900" rtl="0" algn="l">
              <a:lnSpc>
                <a:spcPct val="115000"/>
              </a:lnSpc>
              <a:spcBef>
                <a:spcPts val="560"/>
              </a:spcBef>
              <a:spcAft>
                <a:spcPts val="0"/>
              </a:spcAft>
              <a:buClr>
                <a:schemeClr val="dk1"/>
              </a:buClr>
              <a:buSzPts val="2800"/>
              <a:buChar char="●"/>
            </a:pPr>
            <a:r>
              <a:rPr lang="en-CA"/>
              <a:t>Scientific evidence concerning their effects?</a:t>
            </a:r>
            <a:endParaRPr/>
          </a:p>
          <a:p>
            <a:pPr indent="-165100" lvl="0" marL="342900" rtl="0" algn="l">
              <a:lnSpc>
                <a:spcPct val="115000"/>
              </a:lnSpc>
              <a:spcBef>
                <a:spcPts val="560"/>
              </a:spcBef>
              <a:spcAft>
                <a:spcPts val="0"/>
              </a:spcAft>
              <a:buClr>
                <a:schemeClr val="dk1"/>
              </a:buClr>
              <a:buSzPts val="2800"/>
              <a:buNone/>
            </a:pPr>
            <a:r>
              <a:t/>
            </a:r>
            <a:endParaRPr/>
          </a:p>
          <a:p>
            <a:pPr indent="-342900" lvl="0" marL="342900" rtl="0" algn="l">
              <a:lnSpc>
                <a:spcPct val="115000"/>
              </a:lnSpc>
              <a:spcBef>
                <a:spcPts val="560"/>
              </a:spcBef>
              <a:spcAft>
                <a:spcPts val="0"/>
              </a:spcAft>
              <a:buClr>
                <a:schemeClr val="dk1"/>
              </a:buClr>
              <a:buSzPts val="2800"/>
              <a:buChar char="●"/>
            </a:pPr>
            <a:r>
              <a:rPr lang="en-CA"/>
              <a:t>Phytochemicals in: </a:t>
            </a:r>
            <a:endParaRPr/>
          </a:p>
          <a:p>
            <a:pPr indent="-342900" lvl="0" marL="342900" rtl="0" algn="l">
              <a:lnSpc>
                <a:spcPct val="115000"/>
              </a:lnSpc>
              <a:spcBef>
                <a:spcPts val="560"/>
              </a:spcBef>
              <a:spcAft>
                <a:spcPts val="0"/>
              </a:spcAft>
              <a:buClr>
                <a:schemeClr val="dk1"/>
              </a:buClr>
              <a:buSzPts val="2800"/>
              <a:buNone/>
            </a:pPr>
            <a:r>
              <a:rPr lang="en-CA"/>
              <a:t>    chocolate, wine, tea, whole foods, soybeans, flaxseeds, tomatoes, garlic. What do they do?</a:t>
            </a:r>
            <a:endParaRPr/>
          </a:p>
          <a:p>
            <a:pPr indent="-165100" lvl="0" marL="342900" rtl="0" algn="l">
              <a:lnSpc>
                <a:spcPct val="115000"/>
              </a:lnSpc>
              <a:spcBef>
                <a:spcPts val="560"/>
              </a:spcBef>
              <a:spcAft>
                <a:spcPts val="0"/>
              </a:spcAft>
              <a:buClr>
                <a:schemeClr val="dk1"/>
              </a:buClr>
              <a:buSzPts val="2800"/>
              <a:buNone/>
            </a:pPr>
            <a:r>
              <a:t/>
            </a:r>
            <a:endParaRPr/>
          </a:p>
          <a:p>
            <a:pPr indent="-342900" lvl="0" marL="342900" rtl="0" algn="l">
              <a:lnSpc>
                <a:spcPct val="115000"/>
              </a:lnSpc>
              <a:spcBef>
                <a:spcPts val="560"/>
              </a:spcBef>
              <a:spcAft>
                <a:spcPts val="0"/>
              </a:spcAft>
              <a:buClr>
                <a:schemeClr val="dk1"/>
              </a:buClr>
              <a:buSzPts val="2800"/>
              <a:buChar char="●"/>
            </a:pPr>
            <a:r>
              <a:rPr lang="en-CA"/>
              <a:t>Tips for consuming phytochemicals?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7"/>
          <p:cNvSpPr txBox="1"/>
          <p:nvPr>
            <p:ph type="ctrTitle"/>
          </p:nvPr>
        </p:nvSpPr>
        <p:spPr>
          <a:xfrm>
            <a:off x="914400" y="122517"/>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a:t>What is Sugar?</a:t>
            </a:r>
            <a:endParaRPr/>
          </a:p>
        </p:txBody>
      </p:sp>
      <p:sp>
        <p:nvSpPr>
          <p:cNvPr id="283" name="Google Shape;283;p47"/>
          <p:cNvSpPr txBox="1"/>
          <p:nvPr>
            <p:ph idx="1" type="subTitle"/>
          </p:nvPr>
        </p:nvSpPr>
        <p:spPr>
          <a:xfrm>
            <a:off x="1244338" y="1265549"/>
            <a:ext cx="9935852" cy="1752600"/>
          </a:xfrm>
          <a:prstGeom prst="rect">
            <a:avLst/>
          </a:prstGeom>
          <a:noFill/>
          <a:ln>
            <a:noFill/>
          </a:ln>
        </p:spPr>
        <p:txBody>
          <a:bodyPr anchorCtr="0" anchor="t" bIns="45700" lIns="91425" spcFirstLastPara="1" rIns="91425" wrap="square" tIns="45700">
            <a:normAutofit fontScale="47500" lnSpcReduction="20000"/>
          </a:bodyPr>
          <a:lstStyle/>
          <a:p>
            <a:pPr indent="-350520" lvl="0" marL="457200" rtl="0" algn="l">
              <a:lnSpc>
                <a:spcPct val="100000"/>
              </a:lnSpc>
              <a:spcBef>
                <a:spcPts val="0"/>
              </a:spcBef>
              <a:spcAft>
                <a:spcPts val="0"/>
              </a:spcAft>
              <a:buClr>
                <a:srgbClr val="888888"/>
              </a:buClr>
              <a:buSzPct val="100000"/>
              <a:buFont typeface="Calibri"/>
              <a:buChar char="-"/>
            </a:pPr>
            <a:r>
              <a:rPr lang="en-CA"/>
              <a:t>Generally refers to cane sugar, beet sugar, or other product made up of primarily glucose, fructose, sucrose, lactose, galactose, or maltose.</a:t>
            </a:r>
            <a:endParaRPr/>
          </a:p>
          <a:p>
            <a:pPr indent="-350520" lvl="0" marL="457200" rtl="0" algn="l">
              <a:lnSpc>
                <a:spcPct val="100000"/>
              </a:lnSpc>
              <a:spcBef>
                <a:spcPts val="640"/>
              </a:spcBef>
              <a:spcAft>
                <a:spcPts val="0"/>
              </a:spcAft>
              <a:buClr>
                <a:srgbClr val="888888"/>
              </a:buClr>
              <a:buSzPct val="100000"/>
              <a:buFont typeface="Calibri"/>
              <a:buChar char="-"/>
            </a:pPr>
            <a:r>
              <a:rPr lang="en-CA"/>
              <a:t>Foods that are high in sugar:</a:t>
            </a:r>
            <a:endParaRPr/>
          </a:p>
          <a:p>
            <a:pPr indent="-363855" lvl="1" marL="914400" rtl="0" algn="l">
              <a:lnSpc>
                <a:spcPct val="100000"/>
              </a:lnSpc>
              <a:spcBef>
                <a:spcPts val="560"/>
              </a:spcBef>
              <a:spcAft>
                <a:spcPts val="0"/>
              </a:spcAft>
              <a:buClr>
                <a:srgbClr val="888888"/>
              </a:buClr>
              <a:buSzPct val="87500"/>
              <a:buFont typeface="Calibri"/>
              <a:buChar char="-"/>
            </a:pPr>
            <a:r>
              <a:rPr lang="en-CA"/>
              <a:t>Honey, tropical fruits, maple syrup, agave nectar, cane sugar, candy, breakfast cereals, jams, BBQ sauces, condiments</a:t>
            </a:r>
            <a:endParaRPr/>
          </a:p>
          <a:p>
            <a:pPr indent="-350520" lvl="0" marL="457200" rtl="0" algn="l">
              <a:lnSpc>
                <a:spcPct val="100000"/>
              </a:lnSpc>
              <a:spcBef>
                <a:spcPts val="640"/>
              </a:spcBef>
              <a:spcAft>
                <a:spcPts val="0"/>
              </a:spcAft>
              <a:buClr>
                <a:srgbClr val="888888"/>
              </a:buClr>
              <a:buSzPct val="100000"/>
              <a:buFont typeface="Calibri"/>
              <a:buChar char="-"/>
            </a:pPr>
            <a:r>
              <a:rPr lang="en-CA"/>
              <a:t>Look up a packaged food you eat regularly and check on the label to see how many grams of sugar that product contains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8"/>
          <p:cNvSpPr txBox="1"/>
          <p:nvPr>
            <p:ph type="ctrTitle"/>
          </p:nvPr>
        </p:nvSpPr>
        <p:spPr>
          <a:xfrm>
            <a:off x="914400" y="197931"/>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lang="en-CA"/>
              <a:t>Carbohydrates</a:t>
            </a:r>
            <a:endParaRPr/>
          </a:p>
        </p:txBody>
      </p:sp>
      <p:sp>
        <p:nvSpPr>
          <p:cNvPr id="289" name="Google Shape;289;p48"/>
          <p:cNvSpPr txBox="1"/>
          <p:nvPr/>
        </p:nvSpPr>
        <p:spPr>
          <a:xfrm>
            <a:off x="810705" y="1197204"/>
            <a:ext cx="10803118" cy="175432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en-CA" sz="1800" u="none" cap="none" strike="noStrike">
                <a:solidFill>
                  <a:srgbClr val="000000"/>
                </a:solidFill>
                <a:latin typeface="Calibri"/>
                <a:ea typeface="Calibri"/>
                <a:cs typeface="Calibri"/>
                <a:sym typeface="Calibri"/>
              </a:rPr>
              <a:t>Indigestible carbohydrates add fibre to foods and help to keep the GI tract healthy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CA" sz="1800" u="none" cap="none" strike="noStrike">
                <a:solidFill>
                  <a:srgbClr val="000000"/>
                </a:solidFill>
                <a:latin typeface="Calibri"/>
                <a:ea typeface="Calibri"/>
                <a:cs typeface="Calibri"/>
                <a:sym typeface="Calibri"/>
              </a:rPr>
              <a:t>Complex carbohydrates – starch and fibre – long chains of sugar units arranged to form starch or fibre. Otherwise known as polysaccharides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CA" sz="1800" u="none" cap="none" strike="noStrike">
                <a:solidFill>
                  <a:srgbClr val="000000"/>
                </a:solidFill>
                <a:latin typeface="Calibri"/>
                <a:ea typeface="Calibri"/>
                <a:cs typeface="Calibri"/>
                <a:sym typeface="Calibri"/>
              </a:rPr>
              <a:t>Simple carbohydrates – sugars, including both single sugar units and linked pairs of sugar units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CA" sz="1800" u="none" cap="none" strike="noStrike">
                <a:solidFill>
                  <a:srgbClr val="000000"/>
                </a:solidFill>
                <a:latin typeface="Calibri"/>
                <a:ea typeface="Calibri"/>
                <a:cs typeface="Calibri"/>
                <a:sym typeface="Calibri"/>
              </a:rPr>
              <a:t>Carbohydrates – compounds composed of single or multiple sugars</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90" name="Google Shape;290;p48"/>
          <p:cNvGrpSpPr/>
          <p:nvPr/>
        </p:nvGrpSpPr>
        <p:grpSpPr>
          <a:xfrm>
            <a:off x="2695927" y="2737525"/>
            <a:ext cx="6557919" cy="3070607"/>
            <a:chOff x="676627" y="2348059"/>
            <a:chExt cx="6557919" cy="3070607"/>
          </a:xfrm>
        </p:grpSpPr>
        <p:sp>
          <p:nvSpPr>
            <p:cNvPr id="291" name="Google Shape;291;p48"/>
            <p:cNvSpPr/>
            <p:nvPr/>
          </p:nvSpPr>
          <p:spPr>
            <a:xfrm rot="5381637">
              <a:off x="3924543" y="4166327"/>
              <a:ext cx="286521" cy="0"/>
            </a:xfrm>
            <a:custGeom>
              <a:rect b="b" l="l" r="r" t="t"/>
              <a:pathLst>
                <a:path extrusionOk="0" h="120000" w="120000">
                  <a:moveTo>
                    <a:pt x="0" y="0"/>
                  </a:moveTo>
                  <a:lnTo>
                    <a:pt x="120000" y="0"/>
                  </a:lnTo>
                </a:path>
              </a:pathLst>
            </a:custGeom>
            <a:noFill/>
            <a:ln cap="flat" cmpd="sng" w="25400">
              <a:solidFill>
                <a:srgbClr val="3B6495"/>
              </a:solidFill>
              <a:prstDash val="solid"/>
              <a:round/>
              <a:headEnd len="sm" w="sm" type="none"/>
              <a:tailEnd len="sm" w="sm" type="none"/>
            </a:ln>
          </p:spPr>
        </p:sp>
        <p:sp>
          <p:nvSpPr>
            <p:cNvPr id="292" name="Google Shape;292;p48"/>
            <p:cNvSpPr/>
            <p:nvPr/>
          </p:nvSpPr>
          <p:spPr>
            <a:xfrm rot="1597478">
              <a:off x="4544346" y="4113831"/>
              <a:ext cx="1671350" cy="0"/>
            </a:xfrm>
            <a:custGeom>
              <a:rect b="b" l="l" r="r" t="t"/>
              <a:pathLst>
                <a:path extrusionOk="0" h="120000" w="120000">
                  <a:moveTo>
                    <a:pt x="0" y="0"/>
                  </a:moveTo>
                  <a:lnTo>
                    <a:pt x="120000" y="0"/>
                  </a:lnTo>
                </a:path>
              </a:pathLst>
            </a:custGeom>
            <a:noFill/>
            <a:ln cap="flat" cmpd="sng" w="25400">
              <a:solidFill>
                <a:srgbClr val="3B6495"/>
              </a:solidFill>
              <a:prstDash val="solid"/>
              <a:round/>
              <a:headEnd len="sm" w="sm" type="none"/>
              <a:tailEnd len="sm" w="sm" type="none"/>
            </a:ln>
          </p:spPr>
        </p:sp>
        <p:sp>
          <p:nvSpPr>
            <p:cNvPr id="293" name="Google Shape;293;p48"/>
            <p:cNvSpPr/>
            <p:nvPr/>
          </p:nvSpPr>
          <p:spPr>
            <a:xfrm rot="9016753">
              <a:off x="2213606" y="4118926"/>
              <a:ext cx="1371652" cy="0"/>
            </a:xfrm>
            <a:custGeom>
              <a:rect b="b" l="l" r="r" t="t"/>
              <a:pathLst>
                <a:path extrusionOk="0" h="120000" w="120000">
                  <a:moveTo>
                    <a:pt x="0" y="0"/>
                  </a:moveTo>
                  <a:lnTo>
                    <a:pt x="120000" y="0"/>
                  </a:lnTo>
                </a:path>
              </a:pathLst>
            </a:custGeom>
            <a:noFill/>
            <a:ln cap="flat" cmpd="sng" w="25400">
              <a:solidFill>
                <a:srgbClr val="3B6495"/>
              </a:solidFill>
              <a:prstDash val="solid"/>
              <a:round/>
              <a:headEnd len="sm" w="sm" type="none"/>
              <a:tailEnd len="sm" w="sm" type="none"/>
            </a:ln>
          </p:spPr>
        </p:sp>
        <p:sp>
          <p:nvSpPr>
            <p:cNvPr id="294" name="Google Shape;294;p48"/>
            <p:cNvSpPr/>
            <p:nvPr/>
          </p:nvSpPr>
          <p:spPr>
            <a:xfrm>
              <a:off x="3495039" y="2885148"/>
              <a:ext cx="1137920" cy="113792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48"/>
            <p:cNvSpPr txBox="1"/>
            <p:nvPr/>
          </p:nvSpPr>
          <p:spPr>
            <a:xfrm>
              <a:off x="3550588" y="2940697"/>
              <a:ext cx="1026822" cy="1026822"/>
            </a:xfrm>
            <a:prstGeom prst="rect">
              <a:avLst/>
            </a:prstGeom>
            <a:noFill/>
            <a:ln>
              <a:noFill/>
            </a:ln>
          </p:spPr>
          <p:txBody>
            <a:bodyPr anchorCtr="0" anchor="ctr" bIns="55875" lIns="55875" spcFirstLastPara="1" rIns="55875" wrap="square" tIns="55875">
              <a:noAutofit/>
            </a:bodyPr>
            <a:lstStyle/>
            <a:p>
              <a:pPr indent="0" lvl="0" marL="0" marR="0" rtl="0" algn="ctr">
                <a:lnSpc>
                  <a:spcPct val="90000"/>
                </a:lnSpc>
                <a:spcBef>
                  <a:spcPts val="0"/>
                </a:spcBef>
                <a:spcAft>
                  <a:spcPts val="0"/>
                </a:spcAft>
                <a:buClr>
                  <a:schemeClr val="lt1"/>
                </a:buClr>
                <a:buSzPts val="2200"/>
                <a:buFont typeface="Calibri"/>
                <a:buNone/>
              </a:pPr>
              <a:r>
                <a:rPr b="0" i="0" lang="en-CA" sz="2200" u="none" cap="none" strike="noStrike">
                  <a:solidFill>
                    <a:schemeClr val="lt1"/>
                  </a:solidFill>
                  <a:latin typeface="Calibri"/>
                  <a:ea typeface="Calibri"/>
                  <a:cs typeface="Calibri"/>
                  <a:sym typeface="Calibri"/>
                </a:rPr>
                <a:t>Glucose</a:t>
              </a:r>
              <a:endParaRPr b="0" i="0" sz="1400" u="none" cap="none" strike="noStrike">
                <a:solidFill>
                  <a:srgbClr val="000000"/>
                </a:solidFill>
                <a:latin typeface="Arial"/>
                <a:ea typeface="Arial"/>
                <a:cs typeface="Arial"/>
                <a:sym typeface="Arial"/>
              </a:endParaRPr>
            </a:p>
          </p:txBody>
        </p:sp>
        <p:sp>
          <p:nvSpPr>
            <p:cNvPr id="296" name="Google Shape;296;p48"/>
            <p:cNvSpPr/>
            <p:nvPr/>
          </p:nvSpPr>
          <p:spPr>
            <a:xfrm>
              <a:off x="1012858" y="4236189"/>
              <a:ext cx="1290967" cy="1182477"/>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48"/>
            <p:cNvSpPr txBox="1"/>
            <p:nvPr/>
          </p:nvSpPr>
          <p:spPr>
            <a:xfrm>
              <a:off x="1070582" y="4293913"/>
              <a:ext cx="1175519" cy="1067029"/>
            </a:xfrm>
            <a:prstGeom prst="rect">
              <a:avLst/>
            </a:prstGeom>
            <a:noFill/>
            <a:ln>
              <a:noFill/>
            </a:ln>
          </p:spPr>
          <p:txBody>
            <a:bodyPr anchorCtr="0" anchor="ctr" bIns="40625" lIns="40625" spcFirstLastPara="1" rIns="40625" wrap="square" tIns="40625">
              <a:noAutofit/>
            </a:bodyPr>
            <a:lstStyle/>
            <a:p>
              <a:pPr indent="0" lvl="0" marL="0" marR="0" rtl="0" algn="ctr">
                <a:lnSpc>
                  <a:spcPct val="90000"/>
                </a:lnSpc>
                <a:spcBef>
                  <a:spcPts val="0"/>
                </a:spcBef>
                <a:spcAft>
                  <a:spcPts val="0"/>
                </a:spcAft>
                <a:buClr>
                  <a:schemeClr val="lt1"/>
                </a:buClr>
                <a:buSzPts val="1600"/>
                <a:buFont typeface="Calibri"/>
                <a:buNone/>
              </a:pPr>
              <a:r>
                <a:rPr b="0" i="0" lang="en-CA" sz="1600" u="none" cap="none" strike="noStrike">
                  <a:solidFill>
                    <a:schemeClr val="lt1"/>
                  </a:solidFill>
                  <a:latin typeface="Calibri"/>
                  <a:ea typeface="Calibri"/>
                  <a:cs typeface="Calibri"/>
                  <a:sym typeface="Calibri"/>
                </a:rPr>
                <a:t>Sucrose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60"/>
                </a:spcBef>
                <a:spcAft>
                  <a:spcPts val="0"/>
                </a:spcAft>
                <a:buClr>
                  <a:schemeClr val="lt1"/>
                </a:buClr>
                <a:buSzPts val="1600"/>
                <a:buFont typeface="Calibri"/>
                <a:buNone/>
              </a:pPr>
              <a:r>
                <a:rPr b="0" i="0" lang="en-CA" sz="1600" u="none" cap="none" strike="noStrike">
                  <a:solidFill>
                    <a:schemeClr val="lt1"/>
                  </a:solidFill>
                  <a:latin typeface="Calibri"/>
                  <a:ea typeface="Calibri"/>
                  <a:cs typeface="Calibri"/>
                  <a:sym typeface="Calibri"/>
                </a:rPr>
                <a:t>(fructose + glucose)</a:t>
              </a:r>
              <a:endParaRPr b="0" i="0" sz="1400" u="none" cap="none" strike="noStrike">
                <a:solidFill>
                  <a:srgbClr val="000000"/>
                </a:solidFill>
                <a:latin typeface="Arial"/>
                <a:ea typeface="Arial"/>
                <a:cs typeface="Arial"/>
                <a:sym typeface="Arial"/>
              </a:endParaRPr>
            </a:p>
          </p:txBody>
        </p:sp>
        <p:sp>
          <p:nvSpPr>
            <p:cNvPr id="298" name="Google Shape;298;p48"/>
            <p:cNvSpPr/>
            <p:nvPr/>
          </p:nvSpPr>
          <p:spPr>
            <a:xfrm rot="-5904544">
              <a:off x="1365662" y="4059027"/>
              <a:ext cx="358174" cy="0"/>
            </a:xfrm>
            <a:custGeom>
              <a:rect b="b" l="l" r="r" t="t"/>
              <a:pathLst>
                <a:path extrusionOk="0" h="120000" w="120000">
                  <a:moveTo>
                    <a:pt x="0" y="0"/>
                  </a:moveTo>
                  <a:lnTo>
                    <a:pt x="120000" y="0"/>
                  </a:lnTo>
                </a:path>
              </a:pathLst>
            </a:custGeom>
            <a:noFill/>
            <a:ln cap="flat" cmpd="sng" w="25400">
              <a:solidFill>
                <a:srgbClr val="4674AA"/>
              </a:solidFill>
              <a:prstDash val="solid"/>
              <a:round/>
              <a:headEnd len="sm" w="sm" type="none"/>
              <a:tailEnd len="sm" w="sm" type="none"/>
            </a:ln>
          </p:spPr>
        </p:sp>
        <p:sp>
          <p:nvSpPr>
            <p:cNvPr id="299" name="Google Shape;299;p48"/>
            <p:cNvSpPr/>
            <p:nvPr/>
          </p:nvSpPr>
          <p:spPr>
            <a:xfrm>
              <a:off x="676627" y="2609180"/>
              <a:ext cx="1495727" cy="1272685"/>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48"/>
            <p:cNvSpPr txBox="1"/>
            <p:nvPr/>
          </p:nvSpPr>
          <p:spPr>
            <a:xfrm>
              <a:off x="738754" y="2671307"/>
              <a:ext cx="1371473" cy="1148431"/>
            </a:xfrm>
            <a:prstGeom prst="rect">
              <a:avLst/>
            </a:prstGeom>
            <a:noFill/>
            <a:ln>
              <a:noFill/>
            </a:ln>
          </p:spPr>
          <p:txBody>
            <a:bodyPr anchorCtr="0" anchor="ctr" bIns="48250" lIns="48250" spcFirstLastPara="1" rIns="48250" wrap="square" tIns="48250">
              <a:noAutofit/>
            </a:bodyPr>
            <a:lstStyle/>
            <a:p>
              <a:pPr indent="0" lvl="0" marL="0" marR="0" rtl="0" algn="ctr">
                <a:lnSpc>
                  <a:spcPct val="90000"/>
                </a:lnSpc>
                <a:spcBef>
                  <a:spcPts val="0"/>
                </a:spcBef>
                <a:spcAft>
                  <a:spcPts val="0"/>
                </a:spcAft>
                <a:buClr>
                  <a:schemeClr val="lt1"/>
                </a:buClr>
                <a:buSzPts val="1900"/>
                <a:buFont typeface="Calibri"/>
                <a:buNone/>
              </a:pPr>
              <a:r>
                <a:rPr b="0" i="0" lang="en-CA" sz="1900" u="none" cap="none" strike="noStrike">
                  <a:solidFill>
                    <a:schemeClr val="lt1"/>
                  </a:solidFill>
                  <a:latin typeface="Calibri"/>
                  <a:ea typeface="Calibri"/>
                  <a:cs typeface="Calibri"/>
                  <a:sym typeface="Calibri"/>
                </a:rPr>
                <a:t>Fructose</a:t>
              </a:r>
              <a:endParaRPr b="0" i="0" sz="1400" u="none" cap="none" strike="noStrike">
                <a:solidFill>
                  <a:srgbClr val="000000"/>
                </a:solidFill>
                <a:latin typeface="Arial"/>
                <a:ea typeface="Arial"/>
                <a:cs typeface="Arial"/>
                <a:sym typeface="Arial"/>
              </a:endParaRPr>
            </a:p>
          </p:txBody>
        </p:sp>
        <p:sp>
          <p:nvSpPr>
            <p:cNvPr id="301" name="Google Shape;301;p48"/>
            <p:cNvSpPr/>
            <p:nvPr/>
          </p:nvSpPr>
          <p:spPr>
            <a:xfrm>
              <a:off x="6127083" y="4203549"/>
              <a:ext cx="1107463" cy="112474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48"/>
            <p:cNvSpPr txBox="1"/>
            <p:nvPr/>
          </p:nvSpPr>
          <p:spPr>
            <a:xfrm>
              <a:off x="6181145" y="4257611"/>
              <a:ext cx="999339" cy="1016616"/>
            </a:xfrm>
            <a:prstGeom prst="rect">
              <a:avLst/>
            </a:pr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chemeClr val="lt1"/>
                </a:buClr>
                <a:buSzPts val="1500"/>
                <a:buFont typeface="Calibri"/>
                <a:buNone/>
              </a:pPr>
              <a:r>
                <a:rPr b="0" i="0" lang="en-CA" sz="1500" u="none" cap="none" strike="noStrike">
                  <a:solidFill>
                    <a:schemeClr val="lt1"/>
                  </a:solidFill>
                  <a:latin typeface="Calibri"/>
                  <a:ea typeface="Calibri"/>
                  <a:cs typeface="Calibri"/>
                  <a:sym typeface="Calibri"/>
                </a:rPr>
                <a:t>Lactose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25"/>
                </a:spcBef>
                <a:spcAft>
                  <a:spcPts val="0"/>
                </a:spcAft>
                <a:buClr>
                  <a:schemeClr val="lt1"/>
                </a:buClr>
                <a:buSzPts val="1500"/>
                <a:buFont typeface="Calibri"/>
                <a:buNone/>
              </a:pPr>
              <a:r>
                <a:rPr b="0" i="0" lang="en-CA" sz="1500" u="none" cap="none" strike="noStrike">
                  <a:solidFill>
                    <a:schemeClr val="lt1"/>
                  </a:solidFill>
                  <a:latin typeface="Calibri"/>
                  <a:ea typeface="Calibri"/>
                  <a:cs typeface="Calibri"/>
                  <a:sym typeface="Calibri"/>
                </a:rPr>
                <a:t>(glucose + galactose)</a:t>
              </a:r>
              <a:endParaRPr b="0" i="0" sz="1400" u="none" cap="none" strike="noStrike">
                <a:solidFill>
                  <a:srgbClr val="000000"/>
                </a:solidFill>
                <a:latin typeface="Arial"/>
                <a:ea typeface="Arial"/>
                <a:cs typeface="Arial"/>
                <a:sym typeface="Arial"/>
              </a:endParaRPr>
            </a:p>
          </p:txBody>
        </p:sp>
        <p:sp>
          <p:nvSpPr>
            <p:cNvPr id="303" name="Google Shape;303;p48"/>
            <p:cNvSpPr/>
            <p:nvPr/>
          </p:nvSpPr>
          <p:spPr>
            <a:xfrm rot="-5568333">
              <a:off x="6288858" y="3856571"/>
              <a:ext cx="694789" cy="0"/>
            </a:xfrm>
            <a:custGeom>
              <a:rect b="b" l="l" r="r" t="t"/>
              <a:pathLst>
                <a:path extrusionOk="0" h="120000" w="120000">
                  <a:moveTo>
                    <a:pt x="0" y="0"/>
                  </a:moveTo>
                  <a:lnTo>
                    <a:pt x="120000" y="0"/>
                  </a:lnTo>
                </a:path>
              </a:pathLst>
            </a:custGeom>
            <a:noFill/>
            <a:ln cap="flat" cmpd="sng" w="25400">
              <a:solidFill>
                <a:srgbClr val="4674AA"/>
              </a:solidFill>
              <a:prstDash val="solid"/>
              <a:round/>
              <a:headEnd len="sm" w="sm" type="none"/>
              <a:tailEnd len="sm" w="sm" type="none"/>
            </a:ln>
          </p:spPr>
        </p:sp>
        <p:sp>
          <p:nvSpPr>
            <p:cNvPr id="304" name="Google Shape;304;p48"/>
            <p:cNvSpPr/>
            <p:nvPr/>
          </p:nvSpPr>
          <p:spPr>
            <a:xfrm>
              <a:off x="5955761" y="2348059"/>
              <a:ext cx="1270054" cy="1161533"/>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48"/>
            <p:cNvSpPr txBox="1"/>
            <p:nvPr/>
          </p:nvSpPr>
          <p:spPr>
            <a:xfrm>
              <a:off x="6012462" y="2404760"/>
              <a:ext cx="1156652" cy="1048131"/>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lt1"/>
                </a:buClr>
                <a:buSzPts val="1800"/>
                <a:buFont typeface="Calibri"/>
                <a:buNone/>
              </a:pPr>
              <a:r>
                <a:rPr b="0" i="0" lang="en-CA" sz="1800" u="none" cap="none" strike="noStrike">
                  <a:solidFill>
                    <a:schemeClr val="lt1"/>
                  </a:solidFill>
                  <a:latin typeface="Calibri"/>
                  <a:ea typeface="Calibri"/>
                  <a:cs typeface="Calibri"/>
                  <a:sym typeface="Calibri"/>
                </a:rPr>
                <a:t>Galactose</a:t>
              </a:r>
              <a:endParaRPr b="0" i="0" sz="1400" u="none" cap="none" strike="noStrike">
                <a:solidFill>
                  <a:srgbClr val="000000"/>
                </a:solidFill>
                <a:latin typeface="Arial"/>
                <a:ea typeface="Arial"/>
                <a:cs typeface="Arial"/>
                <a:sym typeface="Arial"/>
              </a:endParaRPr>
            </a:p>
          </p:txBody>
        </p:sp>
        <p:sp>
          <p:nvSpPr>
            <p:cNvPr id="306" name="Google Shape;306;p48"/>
            <p:cNvSpPr/>
            <p:nvPr/>
          </p:nvSpPr>
          <p:spPr>
            <a:xfrm>
              <a:off x="3359482" y="4309586"/>
              <a:ext cx="1424099" cy="110908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48"/>
            <p:cNvSpPr txBox="1"/>
            <p:nvPr/>
          </p:nvSpPr>
          <p:spPr>
            <a:xfrm>
              <a:off x="3413623" y="4363727"/>
              <a:ext cx="1315817" cy="1000798"/>
            </a:xfrm>
            <a:prstGeom prst="rect">
              <a:avLst/>
            </a:pr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chemeClr val="lt1"/>
                </a:buClr>
                <a:buSzPts val="1500"/>
                <a:buFont typeface="Calibri"/>
                <a:buNone/>
              </a:pPr>
              <a:r>
                <a:rPr b="0" i="0" lang="en-CA" sz="1500" u="none" cap="none" strike="noStrike">
                  <a:solidFill>
                    <a:schemeClr val="lt1"/>
                  </a:solidFill>
                  <a:latin typeface="Calibri"/>
                  <a:ea typeface="Calibri"/>
                  <a:cs typeface="Calibri"/>
                  <a:sym typeface="Calibri"/>
                </a:rPr>
                <a:t>Maltose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25"/>
                </a:spcBef>
                <a:spcAft>
                  <a:spcPts val="0"/>
                </a:spcAft>
                <a:buClr>
                  <a:schemeClr val="lt1"/>
                </a:buClr>
                <a:buSzPts val="1500"/>
                <a:buFont typeface="Calibri"/>
                <a:buNone/>
              </a:pPr>
              <a:r>
                <a:rPr b="0" i="0" lang="en-CA" sz="1500" u="none" cap="none" strike="noStrike">
                  <a:solidFill>
                    <a:schemeClr val="lt1"/>
                  </a:solidFill>
                  <a:latin typeface="Calibri"/>
                  <a:ea typeface="Calibri"/>
                  <a:cs typeface="Calibri"/>
                  <a:sym typeface="Calibri"/>
                </a:rPr>
                <a:t>(glucose + glucose)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9"/>
          <p:cNvSpPr txBox="1"/>
          <p:nvPr>
            <p:ph type="ctrTitle"/>
          </p:nvPr>
        </p:nvSpPr>
        <p:spPr>
          <a:xfrm>
            <a:off x="914400" y="273345"/>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lang="en-CA"/>
              <a:t>Polysaccharides</a:t>
            </a:r>
            <a:endParaRPr/>
          </a:p>
        </p:txBody>
      </p:sp>
      <p:pic>
        <p:nvPicPr>
          <p:cNvPr id="313" name="Google Shape;313;p49"/>
          <p:cNvPicPr preferRelativeResize="0"/>
          <p:nvPr/>
        </p:nvPicPr>
        <p:blipFill rotWithShape="1">
          <a:blip r:embed="rId3">
            <a:alphaModFix/>
          </a:blip>
          <a:srcRect b="0" l="0" r="0" t="0"/>
          <a:stretch/>
        </p:blipFill>
        <p:spPr>
          <a:xfrm>
            <a:off x="3212546" y="2611225"/>
            <a:ext cx="5766908" cy="2757242"/>
          </a:xfrm>
          <a:prstGeom prst="rect">
            <a:avLst/>
          </a:prstGeom>
          <a:noFill/>
          <a:ln>
            <a:noFill/>
          </a:ln>
        </p:spPr>
      </p:pic>
      <p:sp>
        <p:nvSpPr>
          <p:cNvPr id="314" name="Google Shape;314;p49"/>
          <p:cNvSpPr txBox="1"/>
          <p:nvPr/>
        </p:nvSpPr>
        <p:spPr>
          <a:xfrm>
            <a:off x="1743959" y="1423447"/>
            <a:ext cx="7390614"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alibri"/>
                <a:ea typeface="Calibri"/>
                <a:cs typeface="Calibri"/>
                <a:sym typeface="Calibri"/>
              </a:rPr>
              <a:t>Starch – glucose units linked in long, occasionally branched chains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alibri"/>
                <a:ea typeface="Calibri"/>
                <a:cs typeface="Calibri"/>
                <a:sym typeface="Calibri"/>
              </a:rPr>
              <a:t>Glycogen – highly branched chains of glucose units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alibri"/>
                <a:ea typeface="Calibri"/>
                <a:cs typeface="Calibri"/>
                <a:sym typeface="Calibri"/>
              </a:rPr>
              <a:t>Cellulose – (a fibre) Glucose chains that are linked in such a way that human enzymes cannot digest them.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0"/>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Carbohydrates</a:t>
            </a:r>
            <a:endParaRPr/>
          </a:p>
        </p:txBody>
      </p:sp>
      <p:sp>
        <p:nvSpPr>
          <p:cNvPr id="320" name="Google Shape;320;p50"/>
          <p:cNvSpPr txBox="1"/>
          <p:nvPr>
            <p:ph idx="1" type="body"/>
          </p:nvPr>
        </p:nvSpPr>
        <p:spPr>
          <a:xfrm>
            <a:off x="335280" y="1097281"/>
            <a:ext cx="11308080" cy="5028884"/>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3200"/>
              <a:buNone/>
            </a:pPr>
            <a:r>
              <a:t/>
            </a:r>
            <a:endParaRPr sz="3200">
              <a:latin typeface="Arimo"/>
              <a:ea typeface="Arimo"/>
              <a:cs typeface="Arimo"/>
              <a:sym typeface="Arimo"/>
            </a:endParaRPr>
          </a:p>
          <a:p>
            <a:pPr indent="-342900" lvl="0" marL="342900" rtl="0" algn="l">
              <a:lnSpc>
                <a:spcPct val="115000"/>
              </a:lnSpc>
              <a:spcBef>
                <a:spcPts val="640"/>
              </a:spcBef>
              <a:spcAft>
                <a:spcPts val="0"/>
              </a:spcAft>
              <a:buClr>
                <a:schemeClr val="dk1"/>
              </a:buClr>
              <a:buSzPts val="3200"/>
              <a:buNone/>
            </a:pPr>
            <a:r>
              <a:rPr lang="en-CA" sz="3200" u="sng">
                <a:solidFill>
                  <a:schemeClr val="hlink"/>
                </a:solidFill>
                <a:latin typeface="Arimo"/>
                <a:ea typeface="Arimo"/>
                <a:cs typeface="Arimo"/>
                <a:sym typeface="Arimo"/>
                <a:hlinkClick r:id="rId3"/>
              </a:rPr>
              <a:t>http://www.brightstorm.com/science/biology/chemical-basis-of-life/chemistry-carbohydrates/</a:t>
            </a:r>
            <a:r>
              <a:rPr lang="en-CA" sz="3200">
                <a:latin typeface="Arimo"/>
                <a:ea typeface="Arimo"/>
                <a:cs typeface="Arimo"/>
                <a:sym typeface="Arimo"/>
              </a:rPr>
              <a:t> (2:30 min)</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latin typeface="Arimo"/>
              <a:ea typeface="Arimo"/>
              <a:cs typeface="Arimo"/>
              <a:sym typeface="Arimo"/>
            </a:endParaRPr>
          </a:p>
          <a:p>
            <a:pPr indent="-114300" lvl="0" marL="342900" rtl="0" algn="l">
              <a:lnSpc>
                <a:spcPct val="115000"/>
              </a:lnSpc>
              <a:spcBef>
                <a:spcPts val="720"/>
              </a:spcBef>
              <a:spcAft>
                <a:spcPts val="0"/>
              </a:spcAft>
              <a:buClr>
                <a:schemeClr val="dk1"/>
              </a:buClr>
              <a:buSzPts val="3600"/>
              <a:buNone/>
            </a:pPr>
            <a:r>
              <a:t/>
            </a:r>
            <a:endParaRPr sz="36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1"/>
          <p:cNvSpPr txBox="1"/>
          <p:nvPr>
            <p:ph type="ctrTitle"/>
          </p:nvPr>
        </p:nvSpPr>
        <p:spPr>
          <a:xfrm>
            <a:off x="914400" y="263918"/>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a:t>Soluble Fibre</a:t>
            </a:r>
            <a:endParaRPr/>
          </a:p>
        </p:txBody>
      </p:sp>
      <p:sp>
        <p:nvSpPr>
          <p:cNvPr id="326" name="Google Shape;326;p51"/>
          <p:cNvSpPr txBox="1"/>
          <p:nvPr>
            <p:ph idx="1" type="subTitle"/>
          </p:nvPr>
        </p:nvSpPr>
        <p:spPr>
          <a:xfrm>
            <a:off x="810706" y="1416378"/>
            <a:ext cx="5938886" cy="1752600"/>
          </a:xfrm>
          <a:prstGeom prst="rect">
            <a:avLst/>
          </a:prstGeom>
          <a:noFill/>
          <a:ln>
            <a:noFill/>
          </a:ln>
        </p:spPr>
        <p:txBody>
          <a:bodyPr anchorCtr="0" anchor="t" bIns="45700" lIns="91425" spcFirstLastPara="1" rIns="91425" wrap="square" tIns="45700">
            <a:normAutofit fontScale="55000" lnSpcReduction="20000"/>
          </a:bodyPr>
          <a:lstStyle/>
          <a:p>
            <a:pPr indent="-365760" lvl="0" marL="457200" rtl="0" algn="l">
              <a:lnSpc>
                <a:spcPct val="100000"/>
              </a:lnSpc>
              <a:spcBef>
                <a:spcPts val="0"/>
              </a:spcBef>
              <a:spcAft>
                <a:spcPts val="0"/>
              </a:spcAft>
              <a:buClr>
                <a:srgbClr val="888888"/>
              </a:buClr>
              <a:buSzPct val="100000"/>
              <a:buFont typeface="Arial"/>
              <a:buChar char="•"/>
            </a:pPr>
            <a:r>
              <a:rPr lang="en-CA"/>
              <a:t>Soluble, viscous, fermentable fibres</a:t>
            </a:r>
            <a:endParaRPr/>
          </a:p>
          <a:p>
            <a:pPr indent="-365760" lvl="0" marL="457200" rtl="0" algn="l">
              <a:lnSpc>
                <a:spcPct val="100000"/>
              </a:lnSpc>
              <a:spcBef>
                <a:spcPts val="640"/>
              </a:spcBef>
              <a:spcAft>
                <a:spcPts val="0"/>
              </a:spcAft>
              <a:buClr>
                <a:srgbClr val="888888"/>
              </a:buClr>
              <a:buSzPct val="100000"/>
              <a:buFont typeface="Arial"/>
              <a:buChar char="•"/>
            </a:pPr>
            <a:r>
              <a:rPr lang="en-CA"/>
              <a:t>Add thickness to food</a:t>
            </a:r>
            <a:endParaRPr/>
          </a:p>
          <a:p>
            <a:pPr indent="-365760" lvl="0" marL="457200" rtl="0" algn="l">
              <a:lnSpc>
                <a:spcPct val="100000"/>
              </a:lnSpc>
              <a:spcBef>
                <a:spcPts val="640"/>
              </a:spcBef>
              <a:spcAft>
                <a:spcPts val="0"/>
              </a:spcAft>
              <a:buClr>
                <a:srgbClr val="888888"/>
              </a:buClr>
              <a:buSzPct val="100000"/>
              <a:buFont typeface="Arial"/>
              <a:buChar char="•"/>
            </a:pPr>
            <a:r>
              <a:rPr lang="en-CA"/>
              <a:t>Readily dissolve in water</a:t>
            </a:r>
            <a:endParaRPr/>
          </a:p>
          <a:p>
            <a:pPr indent="-365760" lvl="0" marL="457200" rtl="0" algn="l">
              <a:lnSpc>
                <a:spcPct val="100000"/>
              </a:lnSpc>
              <a:spcBef>
                <a:spcPts val="640"/>
              </a:spcBef>
              <a:spcAft>
                <a:spcPts val="0"/>
              </a:spcAft>
              <a:buClr>
                <a:srgbClr val="888888"/>
              </a:buClr>
              <a:buSzPct val="100000"/>
              <a:buFont typeface="Arial"/>
              <a:buChar char="•"/>
            </a:pPr>
            <a:r>
              <a:rPr lang="en-CA"/>
              <a:t>Cannot be digested by enzymes but may be broken down to absorbable products by bacteria in the digestive tract</a:t>
            </a:r>
            <a:endParaRPr/>
          </a:p>
        </p:txBody>
      </p:sp>
      <p:pic>
        <p:nvPicPr>
          <p:cNvPr id="327" name="Google Shape;327;p51"/>
          <p:cNvPicPr preferRelativeResize="0"/>
          <p:nvPr/>
        </p:nvPicPr>
        <p:blipFill rotWithShape="1">
          <a:blip r:embed="rId3">
            <a:alphaModFix/>
          </a:blip>
          <a:srcRect b="0" l="0" r="0" t="0"/>
          <a:stretch/>
        </p:blipFill>
        <p:spPr>
          <a:xfrm>
            <a:off x="7014131" y="2983730"/>
            <a:ext cx="4762500" cy="3171825"/>
          </a:xfrm>
          <a:prstGeom prst="rect">
            <a:avLst/>
          </a:prstGeom>
          <a:noFill/>
          <a:ln>
            <a:noFill/>
          </a:ln>
        </p:spPr>
      </p:pic>
      <p:pic>
        <p:nvPicPr>
          <p:cNvPr id="328" name="Google Shape;328;p51"/>
          <p:cNvPicPr preferRelativeResize="0"/>
          <p:nvPr/>
        </p:nvPicPr>
        <p:blipFill rotWithShape="1">
          <a:blip r:embed="rId4">
            <a:alphaModFix/>
          </a:blip>
          <a:srcRect b="0" l="0" r="0" t="0"/>
          <a:stretch/>
        </p:blipFill>
        <p:spPr>
          <a:xfrm>
            <a:off x="8112289" y="343292"/>
            <a:ext cx="3340537" cy="250540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2"/>
          <p:cNvSpPr txBox="1"/>
          <p:nvPr>
            <p:ph type="ctrTitle"/>
          </p:nvPr>
        </p:nvSpPr>
        <p:spPr>
          <a:xfrm>
            <a:off x="914400" y="245065"/>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a:t>Insoluble Fibre</a:t>
            </a:r>
            <a:endParaRPr/>
          </a:p>
        </p:txBody>
      </p:sp>
      <p:sp>
        <p:nvSpPr>
          <p:cNvPr id="334" name="Google Shape;334;p52"/>
          <p:cNvSpPr txBox="1"/>
          <p:nvPr>
            <p:ph idx="1" type="subTitle"/>
          </p:nvPr>
        </p:nvSpPr>
        <p:spPr>
          <a:xfrm>
            <a:off x="509047" y="1378671"/>
            <a:ext cx="5055909" cy="1752600"/>
          </a:xfrm>
          <a:prstGeom prst="rect">
            <a:avLst/>
          </a:prstGeom>
          <a:noFill/>
          <a:ln>
            <a:noFill/>
          </a:ln>
        </p:spPr>
        <p:txBody>
          <a:bodyPr anchorCtr="0" anchor="t" bIns="45700" lIns="91425" spcFirstLastPara="1" rIns="91425" wrap="square" tIns="45700">
            <a:normAutofit fontScale="55000" lnSpcReduction="20000"/>
          </a:bodyPr>
          <a:lstStyle/>
          <a:p>
            <a:pPr indent="-365760" lvl="0" marL="457200" rtl="0" algn="l">
              <a:lnSpc>
                <a:spcPct val="100000"/>
              </a:lnSpc>
              <a:spcBef>
                <a:spcPts val="0"/>
              </a:spcBef>
              <a:spcAft>
                <a:spcPts val="0"/>
              </a:spcAft>
              <a:buClr>
                <a:srgbClr val="888888"/>
              </a:buClr>
              <a:buSzPct val="100000"/>
              <a:buFont typeface="Arial"/>
              <a:buChar char="•"/>
            </a:pPr>
            <a:r>
              <a:rPr lang="en-CA"/>
              <a:t>Tough, fibrous structures of fruits, vegetables, and grains</a:t>
            </a:r>
            <a:endParaRPr/>
          </a:p>
          <a:p>
            <a:pPr indent="-365760" lvl="0" marL="457200" rtl="0" algn="l">
              <a:lnSpc>
                <a:spcPct val="100000"/>
              </a:lnSpc>
              <a:spcBef>
                <a:spcPts val="640"/>
              </a:spcBef>
              <a:spcAft>
                <a:spcPts val="0"/>
              </a:spcAft>
              <a:buClr>
                <a:srgbClr val="888888"/>
              </a:buClr>
              <a:buSzPct val="100000"/>
              <a:buFont typeface="Arial"/>
              <a:buChar char="•"/>
            </a:pPr>
            <a:r>
              <a:rPr lang="en-CA"/>
              <a:t>Do not dissolve in water</a:t>
            </a:r>
            <a:endParaRPr/>
          </a:p>
          <a:p>
            <a:pPr indent="-365760" lvl="0" marL="457200" rtl="0" algn="l">
              <a:lnSpc>
                <a:spcPct val="100000"/>
              </a:lnSpc>
              <a:spcBef>
                <a:spcPts val="640"/>
              </a:spcBef>
              <a:spcAft>
                <a:spcPts val="0"/>
              </a:spcAft>
              <a:buClr>
                <a:srgbClr val="888888"/>
              </a:buClr>
              <a:buSzPct val="100000"/>
              <a:buFont typeface="Arial"/>
              <a:buChar char="•"/>
            </a:pPr>
            <a:r>
              <a:rPr lang="en-CA"/>
              <a:t>Indigestible</a:t>
            </a:r>
            <a:endParaRPr/>
          </a:p>
          <a:p>
            <a:pPr indent="-365760" lvl="0" marL="457200" rtl="0" algn="l">
              <a:lnSpc>
                <a:spcPct val="100000"/>
              </a:lnSpc>
              <a:spcBef>
                <a:spcPts val="640"/>
              </a:spcBef>
              <a:spcAft>
                <a:spcPts val="0"/>
              </a:spcAft>
              <a:buClr>
                <a:srgbClr val="888888"/>
              </a:buClr>
              <a:buSzPct val="100000"/>
              <a:buFont typeface="Arial"/>
              <a:buChar char="•"/>
            </a:pPr>
            <a:r>
              <a:rPr lang="en-CA"/>
              <a:t>Aid in elimination through the bowels</a:t>
            </a:r>
            <a:endParaRPr/>
          </a:p>
          <a:p>
            <a:pPr indent="-254000" lvl="0" marL="457200" rtl="0" algn="l">
              <a:lnSpc>
                <a:spcPct val="100000"/>
              </a:lnSpc>
              <a:spcBef>
                <a:spcPts val="640"/>
              </a:spcBef>
              <a:spcAft>
                <a:spcPts val="0"/>
              </a:spcAft>
              <a:buClr>
                <a:srgbClr val="888888"/>
              </a:buClr>
              <a:buSzPct val="100000"/>
              <a:buFont typeface="Arial"/>
              <a:buNone/>
            </a:pPr>
            <a:r>
              <a:t/>
            </a:r>
            <a:endParaRPr/>
          </a:p>
        </p:txBody>
      </p:sp>
      <p:pic>
        <p:nvPicPr>
          <p:cNvPr id="335" name="Google Shape;335;p52"/>
          <p:cNvPicPr preferRelativeResize="0"/>
          <p:nvPr/>
        </p:nvPicPr>
        <p:blipFill rotWithShape="1">
          <a:blip r:embed="rId3">
            <a:alphaModFix/>
          </a:blip>
          <a:srcRect b="0" l="0" r="0" t="0"/>
          <a:stretch/>
        </p:blipFill>
        <p:spPr>
          <a:xfrm>
            <a:off x="8389856" y="1378671"/>
            <a:ext cx="3048000" cy="4521200"/>
          </a:xfrm>
          <a:prstGeom prst="rect">
            <a:avLst/>
          </a:prstGeom>
          <a:noFill/>
          <a:ln>
            <a:noFill/>
          </a:ln>
        </p:spPr>
      </p:pic>
      <p:pic>
        <p:nvPicPr>
          <p:cNvPr id="336" name="Google Shape;336;p52"/>
          <p:cNvPicPr preferRelativeResize="0"/>
          <p:nvPr/>
        </p:nvPicPr>
        <p:blipFill rotWithShape="1">
          <a:blip r:embed="rId4">
            <a:alphaModFix/>
          </a:blip>
          <a:srcRect b="0" l="0" r="0" t="0"/>
          <a:stretch/>
        </p:blipFill>
        <p:spPr>
          <a:xfrm>
            <a:off x="5885189" y="3531713"/>
            <a:ext cx="3225556" cy="195468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3"/>
          <p:cNvSpPr txBox="1"/>
          <p:nvPr>
            <p:ph type="ctrTitle"/>
          </p:nvPr>
        </p:nvSpPr>
        <p:spPr>
          <a:xfrm>
            <a:off x="914400" y="1986"/>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Carbohydrate and Nutrition</a:t>
            </a:r>
            <a:endParaRPr/>
          </a:p>
        </p:txBody>
      </p:sp>
      <p:sp>
        <p:nvSpPr>
          <p:cNvPr id="343" name="Google Shape;343;p53"/>
          <p:cNvSpPr txBox="1"/>
          <p:nvPr>
            <p:ph idx="1" type="subTitle"/>
          </p:nvPr>
        </p:nvSpPr>
        <p:spPr>
          <a:xfrm>
            <a:off x="1293223" y="1375034"/>
            <a:ext cx="9759820" cy="1752600"/>
          </a:xfrm>
          <a:prstGeom prst="rect">
            <a:avLst/>
          </a:prstGeom>
          <a:noFill/>
          <a:ln>
            <a:noFill/>
          </a:ln>
        </p:spPr>
        <p:txBody>
          <a:bodyPr anchorCtr="0" anchor="t" bIns="45700" lIns="91425" spcFirstLastPara="1" rIns="91425" wrap="square" tIns="45700">
            <a:normAutofit fontScale="70000" lnSpcReduction="20000"/>
          </a:bodyPr>
          <a:lstStyle/>
          <a:p>
            <a:pPr indent="-403860" lvl="0" marL="457200" rtl="0" algn="l">
              <a:lnSpc>
                <a:spcPct val="100000"/>
              </a:lnSpc>
              <a:spcBef>
                <a:spcPts val="0"/>
              </a:spcBef>
              <a:spcAft>
                <a:spcPts val="0"/>
              </a:spcAft>
              <a:buClr>
                <a:schemeClr val="dk1"/>
              </a:buClr>
              <a:buSzPct val="100000"/>
              <a:buFont typeface="Arial"/>
              <a:buChar char="•"/>
            </a:pPr>
            <a:r>
              <a:rPr lang="en-CA" sz="2800">
                <a:solidFill>
                  <a:schemeClr val="dk1"/>
                </a:solidFill>
                <a:latin typeface="Arimo"/>
                <a:ea typeface="Arimo"/>
                <a:cs typeface="Arimo"/>
                <a:sym typeface="Arimo"/>
              </a:rPr>
              <a:t>45-65% of a persons daily caloric intake –recommended</a:t>
            </a:r>
            <a:endParaRPr/>
          </a:p>
          <a:p>
            <a:pPr indent="-403860" lvl="0" marL="457200" rtl="0" algn="l">
              <a:lnSpc>
                <a:spcPct val="100000"/>
              </a:lnSpc>
              <a:spcBef>
                <a:spcPts val="560"/>
              </a:spcBef>
              <a:spcAft>
                <a:spcPts val="0"/>
              </a:spcAft>
              <a:buClr>
                <a:schemeClr val="dk1"/>
              </a:buClr>
              <a:buSzPct val="100000"/>
              <a:buFont typeface="Arial"/>
              <a:buChar char="•"/>
            </a:pPr>
            <a:r>
              <a:rPr lang="en-CA" sz="2800">
                <a:solidFill>
                  <a:schemeClr val="dk1"/>
                </a:solidFill>
                <a:latin typeface="Arimo"/>
                <a:ea typeface="Arimo"/>
                <a:cs typeface="Arimo"/>
                <a:sym typeface="Arimo"/>
              </a:rPr>
              <a:t>4 calories per gram</a:t>
            </a:r>
            <a:endParaRPr/>
          </a:p>
          <a:p>
            <a:pPr indent="-457200" lvl="0" marL="457200" rtl="0" algn="l">
              <a:lnSpc>
                <a:spcPct val="100000"/>
              </a:lnSpc>
              <a:spcBef>
                <a:spcPts val="560"/>
              </a:spcBef>
              <a:spcAft>
                <a:spcPts val="0"/>
              </a:spcAft>
              <a:buClr>
                <a:srgbClr val="888888"/>
              </a:buClr>
              <a:buSzPct val="100000"/>
              <a:buNone/>
            </a:pPr>
            <a:r>
              <a:t/>
            </a:r>
            <a:endParaRPr sz="2800">
              <a:solidFill>
                <a:schemeClr val="dk1"/>
              </a:solidFill>
              <a:latin typeface="Arimo"/>
              <a:ea typeface="Arimo"/>
              <a:cs typeface="Arimo"/>
              <a:sym typeface="Arimo"/>
            </a:endParaRPr>
          </a:p>
          <a:p>
            <a:pPr indent="-403860" lvl="0" marL="457200" rtl="0" algn="l">
              <a:lnSpc>
                <a:spcPct val="100000"/>
              </a:lnSpc>
              <a:spcBef>
                <a:spcPts val="560"/>
              </a:spcBef>
              <a:spcAft>
                <a:spcPts val="0"/>
              </a:spcAft>
              <a:buClr>
                <a:schemeClr val="dk1"/>
              </a:buClr>
              <a:buSzPct val="100000"/>
              <a:buFont typeface="Arial"/>
              <a:buChar char="•"/>
            </a:pPr>
            <a:r>
              <a:rPr lang="en-CA" sz="2800">
                <a:solidFill>
                  <a:schemeClr val="dk1"/>
                </a:solidFill>
                <a:latin typeface="Arimo"/>
                <a:ea typeface="Arimo"/>
                <a:cs typeface="Arimo"/>
                <a:sym typeface="Arimo"/>
              </a:rPr>
              <a:t>Question: If an individual is consuming a 2000kcal/day diet and they want 65% of their diet to be carbohydrate, how many grams of carbohydrates will that person need to consume?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54"/>
          <p:cNvPicPr preferRelativeResize="0"/>
          <p:nvPr/>
        </p:nvPicPr>
        <p:blipFill rotWithShape="1">
          <a:blip r:embed="rId3">
            <a:alphaModFix/>
          </a:blip>
          <a:srcRect b="0" l="0" r="0" t="0"/>
          <a:stretch/>
        </p:blipFill>
        <p:spPr>
          <a:xfrm>
            <a:off x="5849725" y="154757"/>
            <a:ext cx="6122316" cy="6530470"/>
          </a:xfrm>
          <a:prstGeom prst="rect">
            <a:avLst/>
          </a:prstGeom>
          <a:noFill/>
          <a:ln>
            <a:noFill/>
          </a:ln>
        </p:spPr>
      </p:pic>
      <p:sp>
        <p:nvSpPr>
          <p:cNvPr id="349" name="Google Shape;349;p54"/>
          <p:cNvSpPr txBox="1"/>
          <p:nvPr/>
        </p:nvSpPr>
        <p:spPr>
          <a:xfrm>
            <a:off x="659876" y="659876"/>
            <a:ext cx="4779390" cy="41549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CA" sz="2400" u="none" cap="none" strike="noStrike">
                <a:solidFill>
                  <a:srgbClr val="000000"/>
                </a:solidFill>
                <a:latin typeface="Calibri"/>
                <a:ea typeface="Calibri"/>
                <a:cs typeface="Calibri"/>
                <a:sym typeface="Calibri"/>
              </a:rPr>
              <a:t>FIBRE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Numerous health benefits:</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Lower cholesterol</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Moderate blood sugar spikes</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Increase transit time in GI tract</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Soften stools</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Decrease transit time through colon</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rgbClr val="000000"/>
              </a:buClr>
              <a:buSzPts val="2400"/>
              <a:buFont typeface="Arimo"/>
              <a:buChar char="-"/>
            </a:pPr>
            <a:r>
              <a:rPr b="0" i="0" lang="en-CA" sz="2400" u="none" cap="none" strike="noStrike">
                <a:solidFill>
                  <a:srgbClr val="000000"/>
                </a:solidFill>
                <a:latin typeface="Arimo"/>
                <a:ea typeface="Arimo"/>
                <a:cs typeface="Arimo"/>
                <a:sym typeface="Arimo"/>
              </a:rPr>
              <a:t>Increase satiety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5"/>
          <p:cNvSpPr txBox="1"/>
          <p:nvPr>
            <p:ph type="ctrTitle"/>
          </p:nvPr>
        </p:nvSpPr>
        <p:spPr>
          <a:xfrm>
            <a:off x="933254" y="169651"/>
            <a:ext cx="10363200" cy="808249"/>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t>Lipids/Fats</a:t>
            </a:r>
            <a:endParaRPr/>
          </a:p>
        </p:txBody>
      </p:sp>
      <p:sp>
        <p:nvSpPr>
          <p:cNvPr id="355" name="Google Shape;355;p55"/>
          <p:cNvSpPr txBox="1"/>
          <p:nvPr/>
        </p:nvSpPr>
        <p:spPr>
          <a:xfrm>
            <a:off x="659091" y="930504"/>
            <a:ext cx="10878532" cy="52629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Lipid – not soluble in water; an organic compound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Fat – a solid lipid (at room temperature) – in this course used interchangeably with the term lipid unless specified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Oil – a liquid lipid (at room temperature)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Main categories of dietary lipids: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Triglyceride – made up of 3 fatty acids on a glycerol backbone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Phospholipid – one of the 3 fatty acids on the triglyceride is replaced with a phosphorus containing acid. This switch allows it to be soluble in water and fat. Used as an emulsifier (mixes fat and water – eg. Lecithin). Present in all cell membranes. </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Sterol – structure similar to cholesterol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Lipoproteins – clusters of lipids that transport lipid in the blood and lymph</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Chylomicrons – clusters of fatty acids and proteins used to transport lipids to the liver and other tissues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6"/>
          <p:cNvSpPr txBox="1"/>
          <p:nvPr>
            <p:ph type="ctrTitle"/>
          </p:nvPr>
        </p:nvSpPr>
        <p:spPr>
          <a:xfrm>
            <a:off x="933254" y="169651"/>
            <a:ext cx="10363200" cy="80825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t>Fatty Acids</a:t>
            </a:r>
            <a:endParaRPr/>
          </a:p>
        </p:txBody>
      </p:sp>
      <p:pic>
        <p:nvPicPr>
          <p:cNvPr id="362" name="Google Shape;362;p56"/>
          <p:cNvPicPr preferRelativeResize="0"/>
          <p:nvPr/>
        </p:nvPicPr>
        <p:blipFill rotWithShape="1">
          <a:blip r:embed="rId3">
            <a:alphaModFix/>
          </a:blip>
          <a:srcRect b="0" l="0" r="0" t="0"/>
          <a:stretch/>
        </p:blipFill>
        <p:spPr>
          <a:xfrm>
            <a:off x="556774" y="805736"/>
            <a:ext cx="4877223" cy="4785775"/>
          </a:xfrm>
          <a:prstGeom prst="rect">
            <a:avLst/>
          </a:prstGeom>
          <a:noFill/>
          <a:ln>
            <a:noFill/>
          </a:ln>
        </p:spPr>
      </p:pic>
      <p:sp>
        <p:nvSpPr>
          <p:cNvPr id="363" name="Google Shape;363;p56"/>
          <p:cNvSpPr txBox="1"/>
          <p:nvPr/>
        </p:nvSpPr>
        <p:spPr>
          <a:xfrm>
            <a:off x="5638800" y="1409700"/>
            <a:ext cx="6107441" cy="3416320"/>
          </a:xfrm>
          <a:prstGeom prst="rect">
            <a:avLst/>
          </a:prstGeom>
          <a:noFill/>
          <a:ln cap="flat" cmpd="sng" w="3810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Calibri"/>
                <a:ea typeface="Calibri"/>
                <a:cs typeface="Calibri"/>
                <a:sym typeface="Calibri"/>
              </a:rPr>
              <a:t>Saturated</a:t>
            </a:r>
            <a:r>
              <a:rPr b="0" i="0" lang="en-CA" sz="1800" u="none" cap="none" strike="noStrike">
                <a:solidFill>
                  <a:schemeClr val="dk1"/>
                </a:solidFill>
                <a:latin typeface="Calibri"/>
                <a:ea typeface="Calibri"/>
                <a:cs typeface="Calibri"/>
                <a:sym typeface="Calibri"/>
              </a:rPr>
              <a:t> fatty acid: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alibri"/>
                <a:ea typeface="Calibri"/>
                <a:cs typeface="Calibri"/>
                <a:sym typeface="Calibri"/>
              </a:rPr>
              <a:t>It contains no </a:t>
            </a:r>
            <a:r>
              <a:rPr b="1" i="0" lang="en-CA" sz="1800" u="none" cap="none" strike="noStrike">
                <a:solidFill>
                  <a:schemeClr val="dk1"/>
                </a:solidFill>
                <a:latin typeface="Calibri"/>
                <a:ea typeface="Calibri"/>
                <a:cs typeface="Calibri"/>
                <a:sym typeface="Calibri"/>
              </a:rPr>
              <a:t>unsaturated</a:t>
            </a:r>
            <a:r>
              <a:rPr b="0" i="0" lang="en-CA" sz="1800" u="none" cap="none" strike="noStrike">
                <a:solidFill>
                  <a:schemeClr val="dk1"/>
                </a:solidFill>
                <a:latin typeface="Calibri"/>
                <a:ea typeface="Calibri"/>
                <a:cs typeface="Calibri"/>
                <a:sym typeface="Calibri"/>
              </a:rPr>
              <a:t> linkages between carbon (C) atoms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alibri"/>
                <a:ea typeface="Calibri"/>
                <a:cs typeface="Calibri"/>
                <a:sym typeface="Calibri"/>
              </a:rPr>
              <a:t>and hence cannot incorporate any more hydrogen (H) atoms.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chemeClr val="dk1"/>
                </a:solidFill>
                <a:latin typeface="Calibri"/>
                <a:ea typeface="Calibri"/>
                <a:cs typeface="Calibri"/>
                <a:sym typeface="Calibri"/>
              </a:rPr>
              <a:t>Unsaturated</a:t>
            </a:r>
            <a:r>
              <a:rPr b="0" i="0" lang="en-CA" sz="1800" u="none" cap="none" strike="noStrike">
                <a:solidFill>
                  <a:schemeClr val="dk1"/>
                </a:solidFill>
                <a:latin typeface="Calibri"/>
                <a:ea typeface="Calibri"/>
                <a:cs typeface="Calibri"/>
                <a:sym typeface="Calibri"/>
              </a:rPr>
              <a:t> fat or </a:t>
            </a:r>
            <a:r>
              <a:rPr b="1" i="0" lang="en-CA" sz="1800" u="none" cap="none" strike="noStrike">
                <a:solidFill>
                  <a:schemeClr val="dk1"/>
                </a:solidFill>
                <a:latin typeface="Calibri"/>
                <a:ea typeface="Calibri"/>
                <a:cs typeface="Calibri"/>
                <a:sym typeface="Calibri"/>
              </a:rPr>
              <a:t>fatty acid</a:t>
            </a:r>
            <a:r>
              <a:rPr b="0" i="0" lang="en-CA" sz="1800" u="none" cap="none" strike="noStrike">
                <a:solidFill>
                  <a:schemeClr val="dk1"/>
                </a:solidFill>
                <a:latin typeface="Calibri"/>
                <a:ea typeface="Calibri"/>
                <a:cs typeface="Calibri"/>
                <a:sym typeface="Calibri"/>
              </a:rPr>
              <a:t> contains at least one double bond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alibri"/>
                <a:ea typeface="Calibri"/>
                <a:cs typeface="Calibri"/>
                <a:sym typeface="Calibri"/>
              </a:rPr>
              <a:t>within the </a:t>
            </a:r>
            <a:r>
              <a:rPr b="1" i="0" lang="en-CA" sz="1800" u="none" cap="none" strike="noStrike">
                <a:solidFill>
                  <a:schemeClr val="dk1"/>
                </a:solidFill>
                <a:latin typeface="Calibri"/>
                <a:ea typeface="Calibri"/>
                <a:cs typeface="Calibri"/>
                <a:sym typeface="Calibri"/>
              </a:rPr>
              <a:t>fatty acid</a:t>
            </a:r>
            <a:r>
              <a:rPr b="0" i="0" lang="en-CA" sz="1800" u="none" cap="none" strike="noStrike">
                <a:solidFill>
                  <a:schemeClr val="dk1"/>
                </a:solidFill>
                <a:latin typeface="Calibri"/>
                <a:ea typeface="Calibri"/>
                <a:cs typeface="Calibri"/>
                <a:sym typeface="Calibri"/>
              </a:rPr>
              <a:t> chain.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alibri"/>
                <a:ea typeface="Calibri"/>
                <a:cs typeface="Calibri"/>
                <a:sym typeface="Calibri"/>
              </a:rPr>
              <a:t>It could be </a:t>
            </a:r>
            <a:r>
              <a:rPr b="1" i="0" lang="en-CA" sz="1800" u="none" cap="none" strike="noStrike">
                <a:solidFill>
                  <a:schemeClr val="dk1"/>
                </a:solidFill>
                <a:latin typeface="Calibri"/>
                <a:ea typeface="Calibri"/>
                <a:cs typeface="Calibri"/>
                <a:sym typeface="Calibri"/>
              </a:rPr>
              <a:t>monounsaturated</a:t>
            </a:r>
            <a:r>
              <a:rPr b="0" i="0" lang="en-CA" sz="1800" u="none" cap="none" strike="noStrike">
                <a:solidFill>
                  <a:schemeClr val="dk1"/>
                </a:solidFill>
                <a:latin typeface="Calibri"/>
                <a:ea typeface="Calibri"/>
                <a:cs typeface="Calibri"/>
                <a:sym typeface="Calibri"/>
              </a:rPr>
              <a:t> (containing one double bond)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alibri"/>
                <a:ea typeface="Calibri"/>
                <a:cs typeface="Calibri"/>
                <a:sym typeface="Calibri"/>
              </a:rPr>
              <a:t>or </a:t>
            </a:r>
            <a:r>
              <a:rPr b="1" i="0" lang="en-CA" sz="1800" u="none" cap="none" strike="noStrike">
                <a:solidFill>
                  <a:schemeClr val="dk1"/>
                </a:solidFill>
                <a:latin typeface="Calibri"/>
                <a:ea typeface="Calibri"/>
                <a:cs typeface="Calibri"/>
                <a:sym typeface="Calibri"/>
              </a:rPr>
              <a:t>polyunsaturated</a:t>
            </a:r>
            <a:r>
              <a:rPr b="0" i="0" lang="en-CA" sz="1800" u="none" cap="none" strike="noStrike">
                <a:solidFill>
                  <a:schemeClr val="dk1"/>
                </a:solidFill>
                <a:latin typeface="Calibri"/>
                <a:ea typeface="Calibri"/>
                <a:cs typeface="Calibri"/>
                <a:sym typeface="Calibri"/>
              </a:rPr>
              <a:t> if it contains more than one double bond.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graphicFrame>
        <p:nvGraphicFramePr>
          <p:cNvPr id="368" name="Google Shape;368;p57"/>
          <p:cNvGraphicFramePr/>
          <p:nvPr/>
        </p:nvGraphicFramePr>
        <p:xfrm>
          <a:off x="787400" y="368297"/>
          <a:ext cx="3000000" cy="3000000"/>
        </p:xfrm>
        <a:graphic>
          <a:graphicData uri="http://schemas.openxmlformats.org/drawingml/2006/table">
            <a:tbl>
              <a:tblPr>
                <a:noFill/>
                <a:tableStyleId>{1069D313-9C67-4346-9AAA-76D7963BFDF6}</a:tableStyleId>
              </a:tblPr>
              <a:tblGrid>
                <a:gridCol w="2202325"/>
                <a:gridCol w="3877475"/>
                <a:gridCol w="3996375"/>
              </a:tblGrid>
              <a:tr h="212625">
                <a:tc>
                  <a:txBody>
                    <a:bodyPr/>
                    <a:lstStyle/>
                    <a:p>
                      <a:pPr indent="0" lvl="0" marL="0" marR="0" rtl="0" algn="l">
                        <a:lnSpc>
                          <a:spcPct val="115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b="1" lang="en-CA" sz="1600" u="none" cap="none" strike="noStrike">
                          <a:latin typeface="Calibri"/>
                          <a:ea typeface="Calibri"/>
                          <a:cs typeface="Calibri"/>
                          <a:sym typeface="Calibri"/>
                        </a:rPr>
                        <a:t>Saturated Fats</a:t>
                      </a:r>
                      <a:endParaRPr sz="16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b="1" lang="en-CA" sz="1600" u="none" cap="none" strike="noStrike">
                          <a:latin typeface="Calibri"/>
                          <a:ea typeface="Calibri"/>
                          <a:cs typeface="Calibri"/>
                          <a:sym typeface="Calibri"/>
                        </a:rPr>
                        <a:t>Unsaturated Fats</a:t>
                      </a:r>
                      <a:endParaRPr sz="16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262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Type of bonds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Consist of </a:t>
                      </a:r>
                      <a:r>
                        <a:rPr b="1" lang="en-CA" sz="1600" u="none" cap="none" strike="noStrike">
                          <a:latin typeface="Calibri"/>
                          <a:ea typeface="Calibri"/>
                          <a:cs typeface="Calibri"/>
                          <a:sym typeface="Calibri"/>
                        </a:rPr>
                        <a:t>SINGLE</a:t>
                      </a:r>
                      <a:r>
                        <a:rPr lang="en-CA" sz="1600" u="none" cap="none" strike="noStrike">
                          <a:latin typeface="Calibri"/>
                          <a:ea typeface="Calibri"/>
                          <a:cs typeface="Calibri"/>
                          <a:sym typeface="Calibri"/>
                        </a:rPr>
                        <a:t> bond</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Consist of at least 1 </a:t>
                      </a:r>
                      <a:r>
                        <a:rPr b="1" lang="en-CA" sz="1600" u="none" cap="none" strike="noStrike">
                          <a:latin typeface="Calibri"/>
                          <a:ea typeface="Calibri"/>
                          <a:cs typeface="Calibri"/>
                          <a:sym typeface="Calibri"/>
                        </a:rPr>
                        <a:t>DOUBLE </a:t>
                      </a:r>
                      <a:r>
                        <a:rPr lang="en-CA" sz="1600" u="none" cap="none" strike="noStrike">
                          <a:latin typeface="Calibri"/>
                          <a:ea typeface="Calibri"/>
                          <a:cs typeface="Calibri"/>
                          <a:sym typeface="Calibri"/>
                        </a:rPr>
                        <a:t>bond</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2502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Recommended consumption</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Not more than 10% of total cal/day</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Not more than 30% of total cal/day</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37550">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Health Effects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Excessive consumption is not good, increased risk of atherosclerosis and heart diseases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Good to eat if you are watching your cholesterol. Also high in antioxidants.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6257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Cholesterol</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Increase Low Density Lipoproteins (LDL or bad cholesterol) &amp; Very Low Density Lipoproteins (VLDL's). These found in trans fatty acids, refined carbohydrates (i.e white sugar, flour).</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Increase High-Density Lipoprotein (HDL or good cholesterol) and decrease LDL. Sources of HDL include onions and Omega-3 fatty acids (flax oil, fish, foods rich in fiber, grains).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0050">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Commonly found in</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Butter, coconut oil, whole milk, meat, peanut, butter, margarine, cheese, vegetable oil, fried foods, frozen dinners, red meats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Avocado, soybean oil, canola oil and olive oil, sunflower oil, fish oils walnuts, flax</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262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Shelf Life</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Long lasting and do not spoil quickly</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Spoil quickly</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262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Melting Point</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High</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Low</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2522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Physical state at room temperature</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Solid (Trans Fats &amp; Saturated Fats)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Liquid (Monounsaturated &amp; Polyunsaturated Fats- Omega 3's &amp; 9's)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2625">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Rancidity</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Low</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High</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39350">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Examples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Hydrogenated Oils, Butter, Processed Meats</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600"/>
                        <a:buFont typeface="Arial"/>
                        <a:buNone/>
                      </a:pPr>
                      <a:r>
                        <a:rPr lang="en-CA" sz="1600" u="none" cap="none" strike="noStrike">
                          <a:latin typeface="Calibri"/>
                          <a:ea typeface="Calibri"/>
                          <a:cs typeface="Calibri"/>
                          <a:sym typeface="Calibri"/>
                        </a:rPr>
                        <a:t>Olive Oil, linoleic acid, alpha-linolenic acid </a:t>
                      </a:r>
                      <a:endParaRPr sz="1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8"/>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lang="en-CA"/>
              <a:t>Dietary fatty acids</a:t>
            </a:r>
            <a:endParaRPr/>
          </a:p>
        </p:txBody>
      </p:sp>
      <p:pic>
        <p:nvPicPr>
          <p:cNvPr id="375" name="Google Shape;375;p58"/>
          <p:cNvPicPr preferRelativeResize="0"/>
          <p:nvPr/>
        </p:nvPicPr>
        <p:blipFill rotWithShape="1">
          <a:blip r:embed="rId3">
            <a:alphaModFix/>
          </a:blip>
          <a:srcRect b="0" l="0" r="0" t="0"/>
          <a:stretch/>
        </p:blipFill>
        <p:spPr>
          <a:xfrm>
            <a:off x="1881554" y="288608"/>
            <a:ext cx="10058400" cy="656939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9"/>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b="1" lang="en-CA"/>
              <a:t>Triglycerides: storage of fat</a:t>
            </a:r>
            <a:endParaRPr/>
          </a:p>
        </p:txBody>
      </p:sp>
      <p:pic>
        <p:nvPicPr>
          <p:cNvPr id="381" name="Google Shape;381;p59"/>
          <p:cNvPicPr preferRelativeResize="0"/>
          <p:nvPr/>
        </p:nvPicPr>
        <p:blipFill rotWithShape="1">
          <a:blip r:embed="rId3">
            <a:alphaModFix/>
          </a:blip>
          <a:srcRect b="0" l="0" r="0" t="0"/>
          <a:stretch/>
        </p:blipFill>
        <p:spPr>
          <a:xfrm>
            <a:off x="933253" y="1806504"/>
            <a:ext cx="3713391" cy="3107522"/>
          </a:xfrm>
          <a:prstGeom prst="rect">
            <a:avLst/>
          </a:prstGeom>
          <a:noFill/>
          <a:ln>
            <a:noFill/>
          </a:ln>
        </p:spPr>
      </p:pic>
      <p:pic>
        <p:nvPicPr>
          <p:cNvPr id="382" name="Google Shape;382;p59"/>
          <p:cNvPicPr preferRelativeResize="0"/>
          <p:nvPr/>
        </p:nvPicPr>
        <p:blipFill rotWithShape="1">
          <a:blip r:embed="rId4">
            <a:alphaModFix/>
          </a:blip>
          <a:srcRect b="0" l="0" r="0" t="0"/>
          <a:stretch/>
        </p:blipFill>
        <p:spPr>
          <a:xfrm>
            <a:off x="4497355" y="1806504"/>
            <a:ext cx="7501812" cy="287569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0"/>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a:t>Phospholipids</a:t>
            </a:r>
            <a:endParaRPr/>
          </a:p>
        </p:txBody>
      </p:sp>
      <p:pic>
        <p:nvPicPr>
          <p:cNvPr id="389" name="Google Shape;389;p60"/>
          <p:cNvPicPr preferRelativeResize="0"/>
          <p:nvPr/>
        </p:nvPicPr>
        <p:blipFill rotWithShape="1">
          <a:blip r:embed="rId3">
            <a:alphaModFix/>
          </a:blip>
          <a:srcRect b="0" l="0" r="0" t="0"/>
          <a:stretch/>
        </p:blipFill>
        <p:spPr>
          <a:xfrm>
            <a:off x="2412934" y="1866122"/>
            <a:ext cx="7556477" cy="307754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1"/>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a:t>Sterols</a:t>
            </a:r>
            <a:endParaRPr/>
          </a:p>
        </p:txBody>
      </p:sp>
      <p:pic>
        <p:nvPicPr>
          <p:cNvPr id="396" name="Google Shape;396;p61"/>
          <p:cNvPicPr preferRelativeResize="0"/>
          <p:nvPr/>
        </p:nvPicPr>
        <p:blipFill rotWithShape="1">
          <a:blip r:embed="rId3">
            <a:alphaModFix/>
          </a:blip>
          <a:srcRect b="0" l="0" r="0" t="0"/>
          <a:stretch/>
        </p:blipFill>
        <p:spPr>
          <a:xfrm>
            <a:off x="2952554" y="1407238"/>
            <a:ext cx="6324600" cy="45847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2"/>
          <p:cNvSpPr txBox="1"/>
          <p:nvPr>
            <p:ph type="ctrTitle"/>
          </p:nvPr>
        </p:nvSpPr>
        <p:spPr>
          <a:xfrm>
            <a:off x="933254" y="169650"/>
            <a:ext cx="10363200" cy="1058259"/>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Sterols</a:t>
            </a:r>
            <a:endParaRPr/>
          </a:p>
        </p:txBody>
      </p:sp>
      <p:sp>
        <p:nvSpPr>
          <p:cNvPr id="402" name="Google Shape;402;p62"/>
          <p:cNvSpPr txBox="1"/>
          <p:nvPr/>
        </p:nvSpPr>
        <p:spPr>
          <a:xfrm>
            <a:off x="765110" y="1129004"/>
            <a:ext cx="10531344" cy="156966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Cholesterol is also an emulsifier – the key emulsifier in bile (secreted by the gallbladder)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Vitamin D is also an important sterol made from cholesterol in the body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Steroid hormones are also made from cholesterol</a:t>
            </a:r>
            <a:endParaRPr b="0" i="0" sz="1400" u="none" cap="none" strike="noStrike">
              <a:solidFill>
                <a:srgbClr val="000000"/>
              </a:solidFill>
              <a:latin typeface="Arial"/>
              <a:ea typeface="Arial"/>
              <a:cs typeface="Arial"/>
              <a:sym typeface="Arial"/>
            </a:endParaRPr>
          </a:p>
        </p:txBody>
      </p:sp>
      <p:pic>
        <p:nvPicPr>
          <p:cNvPr id="403" name="Google Shape;403;p62"/>
          <p:cNvPicPr preferRelativeResize="0"/>
          <p:nvPr/>
        </p:nvPicPr>
        <p:blipFill rotWithShape="1">
          <a:blip r:embed="rId3">
            <a:alphaModFix/>
          </a:blip>
          <a:srcRect b="0" l="0" r="0" t="0"/>
          <a:stretch/>
        </p:blipFill>
        <p:spPr>
          <a:xfrm>
            <a:off x="327219" y="3033874"/>
            <a:ext cx="5118100" cy="24511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63"/>
          <p:cNvPicPr preferRelativeResize="0"/>
          <p:nvPr/>
        </p:nvPicPr>
        <p:blipFill rotWithShape="1">
          <a:blip r:embed="rId3">
            <a:alphaModFix/>
          </a:blip>
          <a:srcRect b="0" l="0" r="0" t="0"/>
          <a:stretch/>
        </p:blipFill>
        <p:spPr>
          <a:xfrm>
            <a:off x="2828261" y="-297"/>
            <a:ext cx="6535478" cy="685859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64"/>
          <p:cNvSpPr txBox="1"/>
          <p:nvPr>
            <p:ph type="ctrTitle"/>
          </p:nvPr>
        </p:nvSpPr>
        <p:spPr>
          <a:xfrm>
            <a:off x="933254" y="39021"/>
            <a:ext cx="10363200" cy="1045196"/>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t>Lipoproteins</a:t>
            </a:r>
            <a:endParaRPr/>
          </a:p>
        </p:txBody>
      </p:sp>
      <p:pic>
        <p:nvPicPr>
          <p:cNvPr id="415" name="Google Shape;415;p64"/>
          <p:cNvPicPr preferRelativeResize="0"/>
          <p:nvPr/>
        </p:nvPicPr>
        <p:blipFill rotWithShape="1">
          <a:blip r:embed="rId3">
            <a:alphaModFix/>
          </a:blip>
          <a:srcRect b="0" l="0" r="0" t="0"/>
          <a:stretch/>
        </p:blipFill>
        <p:spPr>
          <a:xfrm>
            <a:off x="2821569" y="963737"/>
            <a:ext cx="6930779" cy="509100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5"/>
          <p:cNvSpPr txBox="1"/>
          <p:nvPr>
            <p:ph type="ctrTitle"/>
          </p:nvPr>
        </p:nvSpPr>
        <p:spPr>
          <a:xfrm>
            <a:off x="933254" y="39021"/>
            <a:ext cx="10363200" cy="1045196"/>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End the war of fat</a:t>
            </a:r>
            <a:endParaRPr/>
          </a:p>
        </p:txBody>
      </p:sp>
      <p:sp>
        <p:nvSpPr>
          <p:cNvPr id="422" name="Google Shape;422;p65"/>
          <p:cNvSpPr txBox="1"/>
          <p:nvPr/>
        </p:nvSpPr>
        <p:spPr>
          <a:xfrm>
            <a:off x="744583" y="1789612"/>
            <a:ext cx="10415480"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sng" cap="none" strike="noStrike">
                <a:solidFill>
                  <a:schemeClr val="dk1"/>
                </a:solidFill>
                <a:latin typeface="Calibri"/>
                <a:ea typeface="Calibri"/>
                <a:cs typeface="Calibri"/>
                <a:sym typeface="Calibri"/>
                <a:hlinkClick r:id="rId3">
                  <a:extLst>
                    <a:ext uri="{A12FA001-AC4F-418D-AE19-62706E023703}">
                      <ahyp:hlinkClr val="tx"/>
                    </a:ext>
                  </a:extLst>
                </a:hlinkClick>
              </a:rPr>
              <a:t>http://www.slate.com/articles/health_and_science/medical_examiner/2010/03/end_the_war_on_fat.2.html</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CA" sz="1800" u="sng" cap="none" strike="noStrike">
                <a:solidFill>
                  <a:schemeClr val="dk1"/>
                </a:solidFill>
                <a:latin typeface="Calibri"/>
                <a:ea typeface="Calibri"/>
                <a:cs typeface="Calibri"/>
                <a:sym typeface="Calibri"/>
                <a:hlinkClick r:id="rId4">
                  <a:extLst>
                    <a:ext uri="{A12FA001-AC4F-418D-AE19-62706E023703}">
                      <ahyp:hlinkClr val="tx"/>
                    </a:ext>
                  </a:extLst>
                </a:hlinkClick>
              </a:rPr>
              <a:t>http://www.medicinenet.com/cholesterol_levels_pictures_slideshow/article.htm</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6"/>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Digestion of Lipids</a:t>
            </a:r>
            <a:endParaRPr/>
          </a:p>
        </p:txBody>
      </p:sp>
      <p:sp>
        <p:nvSpPr>
          <p:cNvPr id="428" name="Google Shape;428;p66"/>
          <p:cNvSpPr txBox="1"/>
          <p:nvPr/>
        </p:nvSpPr>
        <p:spPr>
          <a:xfrm>
            <a:off x="669976" y="1706656"/>
            <a:ext cx="10878532" cy="230832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Fat does not mix well with saliva or stomach acid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Stomach – gastric lipase begins to digest triglycerides into fatty acids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Gallbladder secretes bile – emulsifies fats and helps them to dissolve in the small intestine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Pancreatic enzymes – pancreatic lipase breaks lipids into smaller particles for digestion (triglycerides → fatty acids, monoglycerides)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67"/>
          <p:cNvPicPr preferRelativeResize="0"/>
          <p:nvPr/>
        </p:nvPicPr>
        <p:blipFill rotWithShape="1">
          <a:blip r:embed="rId3">
            <a:alphaModFix/>
          </a:blip>
          <a:srcRect b="0" l="0" r="0" t="0"/>
          <a:stretch/>
        </p:blipFill>
        <p:spPr>
          <a:xfrm>
            <a:off x="3124200" y="0"/>
            <a:ext cx="5943600" cy="6858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8"/>
          <p:cNvSpPr txBox="1"/>
          <p:nvPr>
            <p:ph type="ctrTitle"/>
          </p:nvPr>
        </p:nvSpPr>
        <p:spPr>
          <a:xfrm>
            <a:off x="933254" y="169651"/>
            <a:ext cx="10363200" cy="111305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Protein</a:t>
            </a:r>
            <a:endParaRPr/>
          </a:p>
        </p:txBody>
      </p:sp>
      <p:sp>
        <p:nvSpPr>
          <p:cNvPr id="440" name="Google Shape;440;p68"/>
          <p:cNvSpPr txBox="1"/>
          <p:nvPr/>
        </p:nvSpPr>
        <p:spPr>
          <a:xfrm>
            <a:off x="746449" y="1147665"/>
            <a:ext cx="11262049" cy="452431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Proteins are arranged as strands or chains of amino acids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Amino acids – the building blocks of proteins – all types consist of the same basic structure however the side chain changes. 20 different kinds.</a:t>
            </a:r>
            <a:endParaRPr b="0" i="0" sz="1400" u="none" cap="none" strike="noStrike">
              <a:solidFill>
                <a:srgbClr val="000000"/>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Arimo"/>
              <a:ea typeface="Arimo"/>
              <a:cs typeface="Arimo"/>
              <a:sym typeface="Arimo"/>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Essential amino acids – cannot be synthesized by the body or cannot be synthesized in quantities sufficient to meet body needs. Must be obtained through dietary sources. They are: phenylalanine, valine, threonine, tryptophan, methionine, isoleucine, lysine, and histidine</a:t>
            </a:r>
            <a:endParaRPr b="0" i="0" sz="2400" u="none" cap="none" strike="noStrike">
              <a:solidFill>
                <a:schemeClr val="dk1"/>
              </a:solidFill>
              <a:latin typeface="Arimo"/>
              <a:ea typeface="Arimo"/>
              <a:cs typeface="Arimo"/>
              <a:sym typeface="Arimo"/>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Arimo"/>
              <a:ea typeface="Arimo"/>
              <a:cs typeface="Arimo"/>
              <a:sym typeface="Arimo"/>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Peptide bonds – how amino acids are linked in order to create proteins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Collagen – a type of protein in the body – tendons, ligaments, scars, etc.  Connective tissue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9"/>
          <p:cNvSpPr txBox="1"/>
          <p:nvPr>
            <p:ph type="ctrTitle"/>
          </p:nvPr>
        </p:nvSpPr>
        <p:spPr>
          <a:xfrm>
            <a:off x="923827" y="13043"/>
            <a:ext cx="6772373" cy="147002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b="1" lang="en-CA"/>
              <a:t>Protein Structure</a:t>
            </a:r>
            <a:endParaRPr/>
          </a:p>
        </p:txBody>
      </p:sp>
      <p:pic>
        <p:nvPicPr>
          <p:cNvPr id="447" name="Google Shape;447;p69"/>
          <p:cNvPicPr preferRelativeResize="0"/>
          <p:nvPr/>
        </p:nvPicPr>
        <p:blipFill rotWithShape="1">
          <a:blip r:embed="rId3">
            <a:alphaModFix/>
          </a:blip>
          <a:srcRect b="0" l="0" r="0" t="0"/>
          <a:stretch/>
        </p:blipFill>
        <p:spPr>
          <a:xfrm>
            <a:off x="7185778" y="344380"/>
            <a:ext cx="4245794" cy="5789720"/>
          </a:xfrm>
          <a:prstGeom prst="rect">
            <a:avLst/>
          </a:prstGeom>
          <a:noFill/>
          <a:ln>
            <a:noFill/>
          </a:ln>
        </p:spPr>
      </p:pic>
      <p:pic>
        <p:nvPicPr>
          <p:cNvPr id="448" name="Google Shape;448;p69"/>
          <p:cNvPicPr preferRelativeResize="0"/>
          <p:nvPr/>
        </p:nvPicPr>
        <p:blipFill rotWithShape="1">
          <a:blip r:embed="rId4">
            <a:alphaModFix/>
          </a:blip>
          <a:srcRect b="0" l="0" r="0" t="0"/>
          <a:stretch/>
        </p:blipFill>
        <p:spPr>
          <a:xfrm>
            <a:off x="779282" y="1483068"/>
            <a:ext cx="4867374" cy="464225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70"/>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Essential Amino Acids</a:t>
            </a:r>
            <a:endParaRPr/>
          </a:p>
        </p:txBody>
      </p:sp>
      <p:sp>
        <p:nvSpPr>
          <p:cNvPr id="455" name="Google Shape;455;p70"/>
          <p:cNvSpPr txBox="1"/>
          <p:nvPr/>
        </p:nvSpPr>
        <p:spPr>
          <a:xfrm>
            <a:off x="2729191" y="1363090"/>
            <a:ext cx="6541809" cy="415498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PVT TIM HALL (acronym) </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Phenylalanine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Valine</a:t>
            </a:r>
            <a:endParaRPr b="0" i="0" sz="2400" u="none" cap="none" strike="noStrike">
              <a:solidFill>
                <a:schemeClr val="dk1"/>
              </a:solidFill>
              <a:latin typeface="Arimo"/>
              <a:ea typeface="Arimo"/>
              <a:cs typeface="Arimo"/>
              <a:sym typeface="Arimo"/>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Tryptophan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Threonine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Isoleucine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Methionine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Histidine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Arginine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Leucine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Lysine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71"/>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t>Non-Essential Amino Acids</a:t>
            </a:r>
            <a:endParaRPr/>
          </a:p>
        </p:txBody>
      </p:sp>
      <p:sp>
        <p:nvSpPr>
          <p:cNvPr id="462" name="Google Shape;462;p71"/>
          <p:cNvSpPr txBox="1"/>
          <p:nvPr/>
        </p:nvSpPr>
        <p:spPr>
          <a:xfrm>
            <a:off x="3999191" y="1477390"/>
            <a:ext cx="3697009" cy="378565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Alanine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Asparagine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Aspartic Acid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Cysteine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Glutamic Acid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Glutamine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Glycine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Proline</a:t>
            </a:r>
            <a:endParaRPr b="0" i="0" sz="2400" u="none" cap="none" strike="noStrike">
              <a:solidFill>
                <a:schemeClr val="dk1"/>
              </a:solidFill>
              <a:latin typeface="Arimo"/>
              <a:ea typeface="Arimo"/>
              <a:cs typeface="Arimo"/>
              <a:sym typeface="Arimo"/>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Serine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Arimo"/>
                <a:ea typeface="Arimo"/>
                <a:cs typeface="Arimo"/>
                <a:sym typeface="Arimo"/>
              </a:rPr>
              <a:t>Tyrosine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72"/>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a:t>Protein Digestion</a:t>
            </a:r>
            <a:endParaRPr/>
          </a:p>
        </p:txBody>
      </p:sp>
      <p:sp>
        <p:nvSpPr>
          <p:cNvPr id="469" name="Google Shape;469;p72"/>
          <p:cNvSpPr txBox="1"/>
          <p:nvPr/>
        </p:nvSpPr>
        <p:spPr>
          <a:xfrm>
            <a:off x="735291" y="1121790"/>
            <a:ext cx="11067068" cy="452431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Proteins must be broken down into amino acids prior to absorption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Denaturation – the irreversible change in a protein’s shape brought about by heat, acids, bases, alcohol, salts of heavy metals, etc.</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Acid-tolerant proteins (enzymes)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Stomach – hydrochloric acid, pepsin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Small intestine – proteases (from pancreas)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Brush Border – peptidases</a:t>
            </a:r>
            <a:endParaRPr b="0" i="0" sz="1400" u="none" cap="none" strike="noStrike">
              <a:solidFill>
                <a:srgbClr val="000000"/>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From proteins → polypeptides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Polypeptides → di and tri-peptides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Di and Tri-peptides → amino acids</a:t>
            </a:r>
            <a:endParaRPr b="0" i="0" sz="1400" u="none" cap="none" strike="noStrike">
              <a:solidFill>
                <a:srgbClr val="000000"/>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id="470" name="Google Shape;470;p72"/>
          <p:cNvPicPr preferRelativeResize="0"/>
          <p:nvPr/>
        </p:nvPicPr>
        <p:blipFill rotWithShape="1">
          <a:blip r:embed="rId3">
            <a:alphaModFix/>
          </a:blip>
          <a:srcRect b="0" l="0" r="0" t="0"/>
          <a:stretch/>
        </p:blipFill>
        <p:spPr>
          <a:xfrm>
            <a:off x="7093407" y="1903019"/>
            <a:ext cx="4213983" cy="42226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73"/>
          <p:cNvPicPr preferRelativeResize="0"/>
          <p:nvPr/>
        </p:nvPicPr>
        <p:blipFill rotWithShape="1">
          <a:blip r:embed="rId3">
            <a:alphaModFix/>
          </a:blip>
          <a:srcRect b="0" l="0" r="0" t="0"/>
          <a:stretch/>
        </p:blipFill>
        <p:spPr>
          <a:xfrm>
            <a:off x="3101947" y="0"/>
            <a:ext cx="5988106" cy="6858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74"/>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Important Body Proteins</a:t>
            </a:r>
            <a:endParaRPr/>
          </a:p>
        </p:txBody>
      </p:sp>
      <p:sp>
        <p:nvSpPr>
          <p:cNvPr id="483" name="Google Shape;483;p74"/>
          <p:cNvSpPr txBox="1"/>
          <p:nvPr/>
        </p:nvSpPr>
        <p:spPr>
          <a:xfrm>
            <a:off x="1025849" y="2214465"/>
            <a:ext cx="11262049" cy="156966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Collagen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Enzymes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Hemoglobin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Insulin</a:t>
            </a:r>
            <a:endParaRPr b="0" i="0" sz="1400" u="none" cap="none" strike="noStrike">
              <a:solidFill>
                <a:srgbClr val="000000"/>
              </a:solidFill>
              <a:latin typeface="Arial"/>
              <a:ea typeface="Arial"/>
              <a:cs typeface="Arial"/>
              <a:sym typeface="Arial"/>
            </a:endParaRPr>
          </a:p>
        </p:txBody>
      </p:sp>
      <p:pic>
        <p:nvPicPr>
          <p:cNvPr id="484" name="Google Shape;484;p74"/>
          <p:cNvPicPr preferRelativeResize="0"/>
          <p:nvPr/>
        </p:nvPicPr>
        <p:blipFill rotWithShape="1">
          <a:blip r:embed="rId3">
            <a:alphaModFix/>
          </a:blip>
          <a:srcRect b="0" l="0" r="0" t="0"/>
          <a:stretch/>
        </p:blipFill>
        <p:spPr>
          <a:xfrm>
            <a:off x="6800814" y="1312683"/>
            <a:ext cx="4851662" cy="363874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75"/>
          <p:cNvSpPr txBox="1"/>
          <p:nvPr>
            <p:ph type="ctrTitle"/>
          </p:nvPr>
        </p:nvSpPr>
        <p:spPr>
          <a:xfrm>
            <a:off x="933254" y="169650"/>
            <a:ext cx="10363200" cy="97801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Important Body Proteins</a:t>
            </a:r>
            <a:endParaRPr/>
          </a:p>
        </p:txBody>
      </p:sp>
      <p:sp>
        <p:nvSpPr>
          <p:cNvPr id="491" name="Google Shape;491;p75"/>
          <p:cNvSpPr txBox="1"/>
          <p:nvPr/>
        </p:nvSpPr>
        <p:spPr>
          <a:xfrm>
            <a:off x="746449" y="1147665"/>
            <a:ext cx="11262049" cy="415498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Growth and Maintenance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Muscles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Blood</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Embryo</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Growing child</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Scar tissue after injury or surgery</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Hair and nails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Protein turnover – the continuous breakdown and synthesis of body proteins involving the recycling of amino acids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Daily approximately ¼ of all available amino acids are irretrievably used for other uses (eg. Fuel) – why we need proteins from food every day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6"/>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Important Body Proteins</a:t>
            </a:r>
            <a:endParaRPr/>
          </a:p>
        </p:txBody>
      </p:sp>
      <p:sp>
        <p:nvSpPr>
          <p:cNvPr id="498" name="Google Shape;498;p76"/>
          <p:cNvSpPr txBox="1"/>
          <p:nvPr/>
        </p:nvSpPr>
        <p:spPr>
          <a:xfrm>
            <a:off x="746449" y="1147665"/>
            <a:ext cx="11262049" cy="83099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Enzymes</a:t>
            </a:r>
            <a:endParaRPr b="0" i="0" sz="1400" u="none" cap="none" strike="noStrike">
              <a:solidFill>
                <a:srgbClr val="000000"/>
              </a:solidFill>
              <a:latin typeface="Arial"/>
              <a:ea typeface="Arial"/>
              <a:cs typeface="Arial"/>
              <a:sym typeface="Arial"/>
            </a:endParaRPr>
          </a:p>
          <a:p>
            <a:pPr indent="-133350" lvl="1" marL="74295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p:txBody>
      </p:sp>
      <p:pic>
        <p:nvPicPr>
          <p:cNvPr id="499" name="Google Shape;499;p76"/>
          <p:cNvPicPr preferRelativeResize="0"/>
          <p:nvPr/>
        </p:nvPicPr>
        <p:blipFill rotWithShape="1">
          <a:blip r:embed="rId3">
            <a:alphaModFix/>
          </a:blip>
          <a:srcRect b="0" l="0" r="0" t="0"/>
          <a:stretch/>
        </p:blipFill>
        <p:spPr>
          <a:xfrm>
            <a:off x="2286000" y="2082800"/>
            <a:ext cx="7620000" cy="26924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77"/>
          <p:cNvSpPr txBox="1"/>
          <p:nvPr/>
        </p:nvSpPr>
        <p:spPr>
          <a:xfrm>
            <a:off x="555949" y="347565"/>
            <a:ext cx="11262049" cy="83099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Hormones (recall some hormones are made from lipids)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Eg: Thyroid hormone, insulin, glucagon</a:t>
            </a:r>
            <a:endParaRPr b="0" i="0" sz="1400" u="none" cap="none" strike="noStrike">
              <a:solidFill>
                <a:srgbClr val="000000"/>
              </a:solidFill>
              <a:latin typeface="Arial"/>
              <a:ea typeface="Arial"/>
              <a:cs typeface="Arial"/>
              <a:sym typeface="Arial"/>
            </a:endParaRPr>
          </a:p>
        </p:txBody>
      </p:sp>
      <p:pic>
        <p:nvPicPr>
          <p:cNvPr id="506" name="Google Shape;506;p77"/>
          <p:cNvPicPr preferRelativeResize="0"/>
          <p:nvPr/>
        </p:nvPicPr>
        <p:blipFill rotWithShape="1">
          <a:blip r:embed="rId3">
            <a:alphaModFix/>
          </a:blip>
          <a:srcRect b="0" l="0" r="0" t="0"/>
          <a:stretch/>
        </p:blipFill>
        <p:spPr>
          <a:xfrm>
            <a:off x="5573513" y="1197204"/>
            <a:ext cx="6434985" cy="4433493"/>
          </a:xfrm>
          <a:prstGeom prst="rect">
            <a:avLst/>
          </a:prstGeom>
          <a:noFill/>
          <a:ln>
            <a:noFill/>
          </a:ln>
        </p:spPr>
      </p:pic>
      <p:pic>
        <p:nvPicPr>
          <p:cNvPr id="507" name="Google Shape;507;p77"/>
          <p:cNvPicPr preferRelativeResize="0"/>
          <p:nvPr/>
        </p:nvPicPr>
        <p:blipFill rotWithShape="1">
          <a:blip r:embed="rId4">
            <a:alphaModFix/>
          </a:blip>
          <a:srcRect b="0" l="0" r="0" t="0"/>
          <a:stretch/>
        </p:blipFill>
        <p:spPr>
          <a:xfrm>
            <a:off x="1601903" y="2033627"/>
            <a:ext cx="3554559" cy="412862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8"/>
          <p:cNvSpPr txBox="1"/>
          <p:nvPr>
            <p:ph type="ctrTitle"/>
          </p:nvPr>
        </p:nvSpPr>
        <p:spPr>
          <a:xfrm>
            <a:off x="933254" y="169651"/>
            <a:ext cx="10363200" cy="108765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b="1" lang="en-CA"/>
              <a:t>Important Body Proteins</a:t>
            </a:r>
            <a:endParaRPr/>
          </a:p>
        </p:txBody>
      </p:sp>
      <p:sp>
        <p:nvSpPr>
          <p:cNvPr id="514" name="Google Shape;514;p78"/>
          <p:cNvSpPr txBox="1"/>
          <p:nvPr/>
        </p:nvSpPr>
        <p:spPr>
          <a:xfrm>
            <a:off x="746449" y="1147665"/>
            <a:ext cx="5446961"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Skin, hair, eye colour – melanin is a protein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Neurotransmitters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Serotonin – “feel good” chemical in the brain – anti-depressant medications increase serotonin levels in the brain. </a:t>
            </a:r>
            <a:endParaRPr b="0" i="0" sz="1400" u="none" cap="none" strike="noStrike">
              <a:solidFill>
                <a:srgbClr val="000000"/>
              </a:solidFill>
              <a:latin typeface="Arial"/>
              <a:ea typeface="Arial"/>
              <a:cs typeface="Arial"/>
              <a:sym typeface="Arial"/>
            </a:endParaRPr>
          </a:p>
          <a:p>
            <a:pPr indent="-285750" lvl="2" marL="12001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Made from tryptophan </a:t>
            </a:r>
            <a:endParaRPr b="0" i="0" sz="1400" u="none" cap="none" strike="noStrike">
              <a:solidFill>
                <a:srgbClr val="000000"/>
              </a:solidFill>
              <a:latin typeface="Arial"/>
              <a:ea typeface="Arial"/>
              <a:cs typeface="Arial"/>
              <a:sym typeface="Arial"/>
            </a:endParaRPr>
          </a:p>
          <a:p>
            <a:pPr indent="-285750" lvl="2" marL="12001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Calibri"/>
                <a:ea typeface="Calibri"/>
                <a:cs typeface="Calibri"/>
                <a:sym typeface="Calibri"/>
              </a:rPr>
              <a:t>Cashews also increase serotonin</a:t>
            </a:r>
            <a:endParaRPr b="0" i="0" sz="1400" u="none" cap="none" strike="noStrike">
              <a:solidFill>
                <a:srgbClr val="000000"/>
              </a:solidFill>
              <a:latin typeface="Arial"/>
              <a:ea typeface="Arial"/>
              <a:cs typeface="Arial"/>
              <a:sym typeface="Arial"/>
            </a:endParaRPr>
          </a:p>
        </p:txBody>
      </p:sp>
      <p:pic>
        <p:nvPicPr>
          <p:cNvPr id="515" name="Google Shape;515;p78"/>
          <p:cNvPicPr preferRelativeResize="0"/>
          <p:nvPr/>
        </p:nvPicPr>
        <p:blipFill rotWithShape="1">
          <a:blip r:embed="rId3">
            <a:alphaModFix/>
          </a:blip>
          <a:srcRect b="0" l="0" r="0" t="0"/>
          <a:stretch/>
        </p:blipFill>
        <p:spPr>
          <a:xfrm>
            <a:off x="6618211" y="1244338"/>
            <a:ext cx="5261395" cy="530298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9"/>
          <p:cNvSpPr txBox="1"/>
          <p:nvPr>
            <p:ph type="ctrTitle"/>
          </p:nvPr>
        </p:nvSpPr>
        <p:spPr>
          <a:xfrm>
            <a:off x="933254" y="169651"/>
            <a:ext cx="10363200" cy="106225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Important Body Proteins</a:t>
            </a:r>
            <a:endParaRPr/>
          </a:p>
        </p:txBody>
      </p:sp>
      <p:sp>
        <p:nvSpPr>
          <p:cNvPr id="522" name="Google Shape;522;p79"/>
          <p:cNvSpPr txBox="1"/>
          <p:nvPr/>
        </p:nvSpPr>
        <p:spPr>
          <a:xfrm>
            <a:off x="746449" y="1147665"/>
            <a:ext cx="11262049"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Antibodies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Recognize every protein that belongs within the human body and leaves these alone</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Identifies foreign proteins that invade the body and attack them (bacteria, virus, toxin)</a:t>
            </a:r>
            <a:endParaRPr b="0" i="0" sz="1400" u="none" cap="none" strike="noStrike">
              <a:solidFill>
                <a:srgbClr val="000000"/>
              </a:solidFill>
              <a:latin typeface="Arial"/>
              <a:ea typeface="Arial"/>
              <a:cs typeface="Arial"/>
              <a:sym typeface="Arial"/>
            </a:endParaRPr>
          </a:p>
          <a:p>
            <a:pPr indent="-285750" lvl="2" marL="12001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Hyperactive response – allergies develop (trees, grasses, molds, dust, animals, foods)</a:t>
            </a:r>
            <a:endParaRPr b="0" i="0" sz="1400" u="none" cap="none" strike="noStrike">
              <a:solidFill>
                <a:srgbClr val="000000"/>
              </a:solidFill>
              <a:latin typeface="Arial"/>
              <a:ea typeface="Arial"/>
              <a:cs typeface="Arial"/>
              <a:sym typeface="Arial"/>
            </a:endParaRPr>
          </a:p>
          <a:p>
            <a:pPr indent="-285750" lvl="2" marL="12001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Autoimmune diseases – body begins to attack proteins that are “normal” within the body – this is an abnormal process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80"/>
          <p:cNvSpPr txBox="1"/>
          <p:nvPr>
            <p:ph type="ctrTitle"/>
          </p:nvPr>
        </p:nvSpPr>
        <p:spPr>
          <a:xfrm>
            <a:off x="933254" y="169651"/>
            <a:ext cx="10363200" cy="77015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7200"/>
              <a:buNone/>
            </a:pPr>
            <a:r>
              <a:rPr b="1" lang="en-CA" sz="4000">
                <a:latin typeface="Arimo"/>
                <a:ea typeface="Arimo"/>
                <a:cs typeface="Arimo"/>
                <a:sym typeface="Arimo"/>
              </a:rPr>
              <a:t>Food Sources of Protein</a:t>
            </a:r>
            <a:endParaRPr/>
          </a:p>
        </p:txBody>
      </p:sp>
      <p:sp>
        <p:nvSpPr>
          <p:cNvPr id="529" name="Google Shape;529;p80"/>
          <p:cNvSpPr txBox="1"/>
          <p:nvPr/>
        </p:nvSpPr>
        <p:spPr>
          <a:xfrm>
            <a:off x="746449" y="1147665"/>
            <a:ext cx="11262049"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High quality protein – contains all of the necessary amino acids in ratios that humans require. </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Animal protein – also highly digestible (&gt;90%)</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Digestibility </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Animal protein is highest </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Legumes (beans/lentils) – 80-90%</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Grain and other plant sources – 70-90%</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Cooking with moist heat increases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2400"/>
              <a:buFont typeface="Arial"/>
              <a:buChar char="•"/>
            </a:pPr>
            <a:r>
              <a:rPr b="0" i="0" lang="en-CA" sz="2400" u="none" cap="none" strike="noStrike">
                <a:solidFill>
                  <a:srgbClr val="000000"/>
                </a:solidFill>
                <a:latin typeface="Arimo"/>
                <a:ea typeface="Arimo"/>
                <a:cs typeface="Arimo"/>
                <a:sym typeface="Arimo"/>
              </a:rPr>
              <a:t>Dry heat decreases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81"/>
          <p:cNvPicPr preferRelativeResize="0"/>
          <p:nvPr/>
        </p:nvPicPr>
        <p:blipFill rotWithShape="1">
          <a:blip r:embed="rId3">
            <a:alphaModFix/>
          </a:blip>
          <a:srcRect b="0" l="0" r="0" t="0"/>
          <a:stretch/>
        </p:blipFill>
        <p:spPr>
          <a:xfrm>
            <a:off x="2677886" y="91441"/>
            <a:ext cx="7443749" cy="6381936"/>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82"/>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b="1" lang="en-CA" sz="4000">
                <a:latin typeface="Arimo"/>
                <a:ea typeface="Arimo"/>
                <a:cs typeface="Arimo"/>
                <a:sym typeface="Arimo"/>
              </a:rPr>
              <a:t>Regulator nutrients</a:t>
            </a:r>
            <a:endParaRPr/>
          </a:p>
        </p:txBody>
      </p:sp>
      <p:sp>
        <p:nvSpPr>
          <p:cNvPr id="541" name="Google Shape;541;p82"/>
          <p:cNvSpPr txBox="1"/>
          <p:nvPr>
            <p:ph idx="1" type="body"/>
          </p:nvPr>
        </p:nvSpPr>
        <p:spPr>
          <a:xfrm>
            <a:off x="335280" y="960121"/>
            <a:ext cx="11308080" cy="5028884"/>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lnSpc>
                <a:spcPct val="115000"/>
              </a:lnSpc>
              <a:spcBef>
                <a:spcPts val="0"/>
              </a:spcBef>
              <a:spcAft>
                <a:spcPts val="0"/>
              </a:spcAft>
              <a:buClr>
                <a:schemeClr val="dk1"/>
              </a:buClr>
              <a:buSzPct val="100000"/>
              <a:buNone/>
            </a:pPr>
            <a:r>
              <a:rPr lang="en-CA" sz="3200">
                <a:latin typeface="Arimo"/>
                <a:ea typeface="Arimo"/>
                <a:cs typeface="Arimo"/>
                <a:sym typeface="Arimo"/>
              </a:rPr>
              <a:t>Assist in all body processes, some in body structures</a:t>
            </a:r>
            <a:endParaRPr/>
          </a:p>
          <a:p>
            <a:pPr indent="-31242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Vitamins (i.e. Vitamin C, D, etc.)</a:t>
            </a:r>
            <a:endParaRPr/>
          </a:p>
          <a:p>
            <a:pPr indent="-31242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Minerals (Calcium, iron)</a:t>
            </a:r>
            <a:endParaRPr/>
          </a:p>
          <a:p>
            <a:pPr indent="-114300" lvl="0" marL="342900" rtl="0" algn="l">
              <a:lnSpc>
                <a:spcPct val="115000"/>
              </a:lnSpc>
              <a:spcBef>
                <a:spcPts val="720"/>
              </a:spcBef>
              <a:spcAft>
                <a:spcPts val="0"/>
              </a:spcAft>
              <a:buClr>
                <a:schemeClr val="dk1"/>
              </a:buClr>
              <a:buSzPct val="100000"/>
              <a:buNone/>
            </a:pPr>
            <a:r>
              <a:t/>
            </a:r>
            <a:endParaRPr sz="3600">
              <a:latin typeface="Arimo"/>
              <a:ea typeface="Arimo"/>
              <a:cs typeface="Arimo"/>
              <a:sym typeface="Arimo"/>
            </a:endParaRPr>
          </a:p>
          <a:p>
            <a:pPr indent="-312420" lvl="0" marL="342900" rtl="0" algn="l">
              <a:lnSpc>
                <a:spcPct val="115000"/>
              </a:lnSpc>
              <a:spcBef>
                <a:spcPts val="640"/>
              </a:spcBef>
              <a:spcAft>
                <a:spcPts val="0"/>
              </a:spcAft>
              <a:buClr>
                <a:schemeClr val="dk1"/>
              </a:buClr>
              <a:buSzPct val="100000"/>
              <a:buChar char="●"/>
            </a:pPr>
            <a:r>
              <a:rPr lang="en-CA" sz="3200">
                <a:latin typeface="Arimo"/>
                <a:ea typeface="Arimo"/>
                <a:cs typeface="Arimo"/>
                <a:sym typeface="Arimo"/>
              </a:rPr>
              <a:t>Food </a:t>
            </a:r>
            <a:r>
              <a:rPr lang="en-CA" sz="3200" u="sng">
                <a:latin typeface="Arimo"/>
                <a:ea typeface="Arimo"/>
                <a:cs typeface="Arimo"/>
                <a:sym typeface="Arimo"/>
              </a:rPr>
              <a:t>energy is measured in Calories</a:t>
            </a:r>
            <a:r>
              <a:rPr lang="en-CA" sz="3200">
                <a:latin typeface="Arimo"/>
                <a:ea typeface="Arimo"/>
                <a:cs typeface="Arimo"/>
                <a:sym typeface="Arimo"/>
              </a:rPr>
              <a:t>; food and nutrient </a:t>
            </a:r>
            <a:r>
              <a:rPr lang="en-CA" sz="3200" u="sng">
                <a:latin typeface="Arimo"/>
                <a:ea typeface="Arimo"/>
                <a:cs typeface="Arimo"/>
                <a:sym typeface="Arimo"/>
              </a:rPr>
              <a:t>quantities measured in grams</a:t>
            </a:r>
            <a:endParaRPr/>
          </a:p>
          <a:p>
            <a:pPr indent="-139700" lvl="0" marL="342900" rtl="0" algn="l">
              <a:lnSpc>
                <a:spcPct val="115000"/>
              </a:lnSpc>
              <a:spcBef>
                <a:spcPts val="640"/>
              </a:spcBef>
              <a:spcAft>
                <a:spcPts val="0"/>
              </a:spcAft>
              <a:buClr>
                <a:schemeClr val="dk1"/>
              </a:buClr>
              <a:buSzPct val="100000"/>
              <a:buNone/>
            </a:pPr>
            <a:r>
              <a:t/>
            </a:r>
            <a:endParaRPr sz="3200">
              <a:latin typeface="Arimo"/>
              <a:ea typeface="Arimo"/>
              <a:cs typeface="Arimo"/>
              <a:sym typeface="Arimo"/>
            </a:endParaRPr>
          </a:p>
          <a:p>
            <a:pPr indent="-312420" lvl="0" marL="342900" rtl="0" algn="l">
              <a:lnSpc>
                <a:spcPct val="115000"/>
              </a:lnSpc>
              <a:spcBef>
                <a:spcPts val="640"/>
              </a:spcBef>
              <a:spcAft>
                <a:spcPts val="0"/>
              </a:spcAft>
              <a:buClr>
                <a:schemeClr val="dk1"/>
              </a:buClr>
              <a:buSzPct val="100000"/>
              <a:buChar char="●"/>
            </a:pPr>
            <a:r>
              <a:rPr lang="en-CA" sz="3200" u="sng">
                <a:latin typeface="Arimo"/>
                <a:ea typeface="Arimo"/>
                <a:cs typeface="Arimo"/>
                <a:sym typeface="Arimo"/>
              </a:rPr>
              <a:t>Essential nutrients</a:t>
            </a:r>
            <a:r>
              <a:rPr lang="en-CA" sz="3200">
                <a:latin typeface="Arimo"/>
                <a:ea typeface="Arimo"/>
                <a:cs typeface="Arimo"/>
                <a:sym typeface="Arimo"/>
              </a:rPr>
              <a:t>: need to ingest those as body doesn’t make them (vitamins, some aa, minerals)</a:t>
            </a:r>
            <a:endParaRPr/>
          </a:p>
          <a:p>
            <a:pPr indent="-114300" lvl="0" marL="342900" rtl="0" algn="l">
              <a:lnSpc>
                <a:spcPct val="115000"/>
              </a:lnSpc>
              <a:spcBef>
                <a:spcPts val="720"/>
              </a:spcBef>
              <a:spcAft>
                <a:spcPts val="0"/>
              </a:spcAft>
              <a:buClr>
                <a:schemeClr val="dk1"/>
              </a:buClr>
              <a:buSzPct val="100000"/>
              <a:buNone/>
            </a:pPr>
            <a:r>
              <a:t/>
            </a:r>
            <a:endParaRPr sz="36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83"/>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CA" sz="4000">
                <a:latin typeface="Arimo"/>
                <a:ea typeface="Arimo"/>
                <a:cs typeface="Arimo"/>
                <a:sym typeface="Arimo"/>
              </a:rPr>
              <a:t>Can we live on just supplements?</a:t>
            </a:r>
            <a:endParaRPr/>
          </a:p>
        </p:txBody>
      </p:sp>
      <p:sp>
        <p:nvSpPr>
          <p:cNvPr id="547" name="Google Shape;547;p83"/>
          <p:cNvSpPr txBox="1"/>
          <p:nvPr>
            <p:ph idx="1" type="body"/>
          </p:nvPr>
        </p:nvSpPr>
        <p:spPr>
          <a:xfrm>
            <a:off x="335280" y="960121"/>
            <a:ext cx="11308080" cy="5028884"/>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3600"/>
              <a:buChar char="●"/>
            </a:pPr>
            <a:r>
              <a:rPr lang="en-CA" sz="3600"/>
              <a:t>Elemental diets (precise chemical composition, meal replacements)</a:t>
            </a:r>
            <a:endParaRPr/>
          </a:p>
          <a:p>
            <a:pPr indent="-342900" lvl="0" marL="342900" rtl="0" algn="l">
              <a:lnSpc>
                <a:spcPct val="115000"/>
              </a:lnSpc>
              <a:spcBef>
                <a:spcPts val="720"/>
              </a:spcBef>
              <a:spcAft>
                <a:spcPts val="0"/>
              </a:spcAft>
              <a:buClr>
                <a:schemeClr val="dk1"/>
              </a:buClr>
              <a:buSzPts val="3600"/>
              <a:buChar char="●"/>
            </a:pPr>
            <a:r>
              <a:rPr lang="en-CA" sz="3600"/>
              <a:t>Advantages?</a:t>
            </a:r>
            <a:endParaRPr/>
          </a:p>
          <a:p>
            <a:pPr indent="-342900" lvl="0" marL="342900" rtl="0" algn="l">
              <a:lnSpc>
                <a:spcPct val="115000"/>
              </a:lnSpc>
              <a:spcBef>
                <a:spcPts val="720"/>
              </a:spcBef>
              <a:spcAft>
                <a:spcPts val="0"/>
              </a:spcAft>
              <a:buClr>
                <a:schemeClr val="dk1"/>
              </a:buClr>
              <a:buSzPts val="3600"/>
              <a:buChar char="●"/>
            </a:pPr>
            <a:r>
              <a:rPr lang="en-CA" sz="3600"/>
              <a:t>Disadvantages?</a:t>
            </a:r>
            <a:endParaRPr/>
          </a:p>
          <a:p>
            <a:pPr indent="-342900" lvl="0" marL="342900" rtl="0" algn="l">
              <a:lnSpc>
                <a:spcPct val="115000"/>
              </a:lnSpc>
              <a:spcBef>
                <a:spcPts val="720"/>
              </a:spcBef>
              <a:spcAft>
                <a:spcPts val="0"/>
              </a:spcAft>
              <a:buClr>
                <a:schemeClr val="dk1"/>
              </a:buClr>
              <a:buSzPts val="3600"/>
              <a:buChar char="●"/>
            </a:pPr>
            <a:r>
              <a:rPr lang="en-CA" sz="3600"/>
              <a:t>Importance of real food?</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85"/>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CA" sz="4000">
                <a:latin typeface="Arimo"/>
                <a:ea typeface="Arimo"/>
                <a:cs typeface="Arimo"/>
                <a:sym typeface="Arimo"/>
              </a:rPr>
              <a:t>How to eat to live 100+</a:t>
            </a:r>
            <a:endParaRPr/>
          </a:p>
        </p:txBody>
      </p:sp>
      <p:sp>
        <p:nvSpPr>
          <p:cNvPr id="553" name="Google Shape;553;p85"/>
          <p:cNvSpPr txBox="1"/>
          <p:nvPr>
            <p:ph idx="1" type="body"/>
          </p:nvPr>
        </p:nvSpPr>
        <p:spPr>
          <a:xfrm>
            <a:off x="335280" y="960121"/>
            <a:ext cx="11308080" cy="5028884"/>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2800"/>
              <a:buChar char="●"/>
            </a:pPr>
            <a:r>
              <a:rPr lang="en-CA" u="sng">
                <a:solidFill>
                  <a:schemeClr val="hlink"/>
                </a:solidFill>
                <a:hlinkClick r:id="rId3"/>
              </a:rPr>
              <a:t>https://www.ted.com/talks/dan_buettner_how_to_live_to_be_100</a:t>
            </a:r>
            <a:endParaRPr/>
          </a:p>
          <a:p>
            <a:pPr indent="-342900" lvl="0" marL="342900" rtl="0" algn="l">
              <a:lnSpc>
                <a:spcPct val="115000"/>
              </a:lnSpc>
              <a:spcBef>
                <a:spcPts val="560"/>
              </a:spcBef>
              <a:spcAft>
                <a:spcPts val="0"/>
              </a:spcAft>
              <a:buClr>
                <a:schemeClr val="dk1"/>
              </a:buClr>
              <a:buSzPts val="2800"/>
              <a:buNone/>
            </a:pPr>
            <a:r>
              <a:rPr lang="en-CA"/>
              <a:t>(~20 min)</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86"/>
          <p:cNvSpPr txBox="1"/>
          <p:nvPr>
            <p:ph type="title"/>
          </p:nvPr>
        </p:nvSpPr>
        <p:spPr>
          <a:xfrm>
            <a:off x="502920" y="-15240"/>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CA" sz="3200">
                <a:latin typeface="Arimo"/>
                <a:ea typeface="Arimo"/>
                <a:cs typeface="Arimo"/>
                <a:sym typeface="Arimo"/>
              </a:rPr>
              <a:t>Digestion</a:t>
            </a:r>
            <a:endParaRPr/>
          </a:p>
        </p:txBody>
      </p:sp>
      <p:sp>
        <p:nvSpPr>
          <p:cNvPr id="559" name="Google Shape;559;p86"/>
          <p:cNvSpPr txBox="1"/>
          <p:nvPr>
            <p:ph idx="1" type="body"/>
          </p:nvPr>
        </p:nvSpPr>
        <p:spPr>
          <a:xfrm>
            <a:off x="335280" y="960121"/>
            <a:ext cx="11308080" cy="5028884"/>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chemeClr val="dk1"/>
              </a:buClr>
              <a:buSzPts val="2800"/>
              <a:buChar char="●"/>
            </a:pPr>
            <a:r>
              <a:rPr lang="en-CA" u="sng">
                <a:solidFill>
                  <a:schemeClr val="hlink"/>
                </a:solidFill>
                <a:hlinkClick r:id="rId3"/>
              </a:rPr>
              <a:t>https://www.youtube.com/watch?v=i5MH6ddyi74</a:t>
            </a:r>
            <a:r>
              <a:rPr lang="en-CA"/>
              <a:t> (6 min)</a:t>
            </a:r>
            <a:endParaRPr/>
          </a:p>
          <a:p>
            <a:pPr indent="-342900" lvl="0" marL="342900" rtl="0" algn="l">
              <a:lnSpc>
                <a:spcPct val="115000"/>
              </a:lnSpc>
              <a:spcBef>
                <a:spcPts val="560"/>
              </a:spcBef>
              <a:spcAft>
                <a:spcPts val="0"/>
              </a:spcAft>
              <a:buClr>
                <a:schemeClr val="dk1"/>
              </a:buClr>
              <a:buSzPts val="2800"/>
              <a:buChar char="●"/>
            </a:pPr>
            <a:r>
              <a:rPr lang="en-CA" u="sng">
                <a:solidFill>
                  <a:schemeClr val="hlink"/>
                </a:solidFill>
                <a:hlinkClick r:id="rId4"/>
              </a:rPr>
              <a:t>https://www.youtube.com/watch?v=s1q2srfUU0g</a:t>
            </a:r>
            <a:r>
              <a:rPr lang="en-CA"/>
              <a:t> (3 min)</a:t>
            </a:r>
            <a:endParaRPr/>
          </a:p>
          <a:p>
            <a:pPr indent="-342900" lvl="0" marL="342900" rtl="0" algn="l">
              <a:lnSpc>
                <a:spcPct val="115000"/>
              </a:lnSpc>
              <a:spcBef>
                <a:spcPts val="560"/>
              </a:spcBef>
              <a:spcAft>
                <a:spcPts val="0"/>
              </a:spcAft>
              <a:buClr>
                <a:schemeClr val="dk1"/>
              </a:buClr>
              <a:buSzPts val="2800"/>
              <a:buChar char="●"/>
            </a:pPr>
            <a:r>
              <a:rPr lang="en-CA" u="sng">
                <a:solidFill>
                  <a:schemeClr val="hlink"/>
                </a:solidFill>
                <a:hlinkClick r:id="rId5"/>
              </a:rPr>
              <a:t>https://www.youtube.com/watch?v=08VyJOEcDos</a:t>
            </a:r>
            <a:r>
              <a:rPr lang="en-CA"/>
              <a:t> (2:33 min)</a:t>
            </a:r>
            <a:endParaRPr/>
          </a:p>
          <a:p>
            <a:pPr indent="-165100" lvl="0" marL="342900" rtl="0" algn="l">
              <a:lnSpc>
                <a:spcPct val="115000"/>
              </a:lnSpc>
              <a:spcBef>
                <a:spcPts val="56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2014-12-09T17:35:05Z</dcterms:created>
  <dc:creator>Amy Kroeker</dc:creator>
</cp:coreProperties>
</file>