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Lst>
  <p:sldSz cy="6858000" cx="9144000"/>
  <p:notesSz cx="7023100" cy="9309100"/>
  <p:embeddedFontLst>
    <p:embeddedFont>
      <p:font typeface="Libre Franklin"/>
      <p:regular r:id="rId86"/>
      <p:bold r:id="rId87"/>
      <p:italic r:id="rId88"/>
      <p:boldItalic r:id="rId89"/>
    </p:embeddedFont>
    <p:embeddedFont>
      <p:font typeface="Constantia"/>
      <p:regular r:id="rId90"/>
      <p:bold r:id="rId91"/>
      <p:italic r:id="rId92"/>
      <p:boldItalic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94" roundtripDataSignature="AMtx7mhtTuKVXGXTKNYe/isqeP40/7to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4E0BA7-D1FB-4F9F-AF26-024D3C81B316}">
  <a:tblStyle styleId="{9D4E0BA7-D1FB-4F9F-AF26-024D3C81B316}" styleName="Table_0">
    <a:wholeTbl>
      <a:tcTxStyle b="off" i="off">
        <a:font>
          <a:latin typeface="Franklin Gothic Book"/>
          <a:ea typeface="Franklin Gothic Book"/>
          <a:cs typeface="Franklin Gothic Book"/>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AF5"/>
          </a:solidFill>
        </a:fill>
      </a:tcStyle>
    </a:wholeTbl>
    <a:band1H>
      <a:tcTxStyle/>
      <a:tcStyle>
        <a:fill>
          <a:solidFill>
            <a:srgbClr val="CFD2EB"/>
          </a:solidFill>
        </a:fill>
      </a:tcStyle>
    </a:band1H>
    <a:band2H>
      <a:tcTxStyle/>
    </a:band2H>
    <a:band1V>
      <a:tcTxStyle/>
      <a:tcStyle>
        <a:fill>
          <a:solidFill>
            <a:srgbClr val="CFD2EB"/>
          </a:solidFill>
        </a:fill>
      </a:tcStyle>
    </a:band1V>
    <a:band2V>
      <a:tcTxStyle/>
    </a:band2V>
    <a:lastCol>
      <a:tcTxStyle b="on" i="off">
        <a:font>
          <a:latin typeface="Franklin Gothic Book"/>
          <a:ea typeface="Franklin Gothic Book"/>
          <a:cs typeface="Franklin Gothic Book"/>
        </a:font>
        <a:schemeClr val="lt1"/>
      </a:tcTxStyle>
      <a:tcStyle>
        <a:fill>
          <a:solidFill>
            <a:schemeClr val="accent1"/>
          </a:solidFill>
        </a:fill>
      </a:tcStyle>
    </a:lastCol>
    <a:firstCol>
      <a:tcTxStyle b="on" i="off">
        <a:font>
          <a:latin typeface="Franklin Gothic Book"/>
          <a:ea typeface="Franklin Gothic Book"/>
          <a:cs typeface="Franklin Gothic Book"/>
        </a:font>
        <a:schemeClr val="lt1"/>
      </a:tcTxStyle>
      <a:tcStyle>
        <a:fill>
          <a:solidFill>
            <a:schemeClr val="accent1"/>
          </a:solidFill>
        </a:fill>
      </a:tcStyle>
    </a:firstCol>
    <a:lastRow>
      <a:tcTxStyle b="on" i="off">
        <a:font>
          <a:latin typeface="Franklin Gothic Book"/>
          <a:ea typeface="Franklin Gothic Book"/>
          <a:cs typeface="Franklin Gothic Book"/>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Franklin Gothic Book"/>
          <a:ea typeface="Franklin Gothic Book"/>
          <a:cs typeface="Franklin Gothic Book"/>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font" Target="fonts/LibreFranklin-regular.fntdata"/><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font" Target="fonts/LibreFranklin-italic.fntdata"/><Relationship Id="rId43" Type="http://schemas.openxmlformats.org/officeDocument/2006/relationships/slide" Target="slides/slide37.xml"/><Relationship Id="rId87" Type="http://schemas.openxmlformats.org/officeDocument/2006/relationships/font" Target="fonts/LibreFranklin-bold.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LibreFranklin-bold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94" Type="http://customschemas.google.com/relationships/presentationmetadata" Target="metadata"/><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Constantia-bold.fntdata"/><Relationship Id="rId90" Type="http://schemas.openxmlformats.org/officeDocument/2006/relationships/font" Target="fonts/Constantia-regular.fntdata"/><Relationship Id="rId93" Type="http://schemas.openxmlformats.org/officeDocument/2006/relationships/font" Target="fonts/Constantia-boldItalic.fntdata"/><Relationship Id="rId92" Type="http://schemas.openxmlformats.org/officeDocument/2006/relationships/font" Target="fonts/Constantia-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343" cy="465455"/>
          </a:xfrm>
          <a:prstGeom prst="rect">
            <a:avLst/>
          </a:prstGeom>
          <a:noFill/>
          <a:ln>
            <a:noFill/>
          </a:ln>
        </p:spPr>
        <p:txBody>
          <a:bodyPr anchorCtr="0" anchor="t" bIns="46650" lIns="93300" spcFirstLastPara="1" rIns="93300" wrap="square" tIns="466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2" y="0"/>
            <a:ext cx="3043343" cy="465455"/>
          </a:xfrm>
          <a:prstGeom prst="rect">
            <a:avLst/>
          </a:prstGeom>
          <a:noFill/>
          <a:ln>
            <a:noFill/>
          </a:ln>
        </p:spPr>
        <p:txBody>
          <a:bodyPr anchorCtr="0" anchor="t" bIns="46650" lIns="93300" spcFirstLastPara="1" rIns="93300" wrap="square" tIns="466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0" y="4421823"/>
            <a:ext cx="5618480" cy="4189095"/>
          </a:xfrm>
          <a:prstGeom prst="rect">
            <a:avLst/>
          </a:prstGeom>
          <a:noFill/>
          <a:ln>
            <a:noFill/>
          </a:ln>
        </p:spPr>
        <p:txBody>
          <a:bodyPr anchorCtr="0" anchor="t" bIns="46650" lIns="93300" spcFirstLastPara="1" rIns="93300" wrap="square" tIns="466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029"/>
            <a:ext cx="3043343" cy="465455"/>
          </a:xfrm>
          <a:prstGeom prst="rect">
            <a:avLst/>
          </a:prstGeom>
          <a:noFill/>
          <a:ln>
            <a:noFill/>
          </a:ln>
        </p:spPr>
        <p:txBody>
          <a:bodyPr anchorCtr="0" anchor="b" bIns="46650" lIns="93300" spcFirstLastPara="1" rIns="93300" wrap="square" tIns="466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2" y="8842029"/>
            <a:ext cx="3043343" cy="465455"/>
          </a:xfrm>
          <a:prstGeom prst="rect">
            <a:avLst/>
          </a:prstGeom>
          <a:noFill/>
          <a:ln>
            <a:noFill/>
          </a:ln>
        </p:spPr>
        <p:txBody>
          <a:bodyPr anchorCtr="0" anchor="b" bIns="46650" lIns="93300" spcFirstLastPara="1" rIns="93300" wrap="square" tIns="4665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22" name="Google Shape;122;p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2:notes"/>
          <p:cNvSpPr txBox="1"/>
          <p:nvPr>
            <p:ph idx="1" type="body"/>
          </p:nvPr>
        </p:nvSpPr>
        <p:spPr>
          <a:xfrm>
            <a:off x="702310" y="4421823"/>
            <a:ext cx="5618480" cy="4189095"/>
          </a:xfrm>
          <a:prstGeom prst="rect">
            <a:avLst/>
          </a:prstGeom>
          <a:noFill/>
          <a:ln>
            <a:noFill/>
          </a:ln>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29" name="Google Shape;129;p2:notes"/>
          <p:cNvSpPr txBox="1"/>
          <p:nvPr>
            <p:ph idx="12" type="sldNum"/>
          </p:nvPr>
        </p:nvSpPr>
        <p:spPr>
          <a:xfrm>
            <a:off x="3978132" y="8842029"/>
            <a:ext cx="3043343" cy="465455"/>
          </a:xfrm>
          <a:prstGeom prst="rect">
            <a:avLst/>
          </a:prstGeom>
          <a:noFill/>
          <a:ln>
            <a:noFill/>
          </a:ln>
        </p:spPr>
        <p:txBody>
          <a:bodyPr anchorCtr="0" anchor="b" bIns="46650" lIns="93300" spcFirstLastPara="1" rIns="93300" wrap="square" tIns="4665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35" name="Google Shape;135;p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41" name="Google Shape;141;p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46" name="Google Shape;146;p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52" name="Google Shape;152;p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58" name="Google Shape;158;p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64" name="Google Shape;164;p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70" name="Google Shape;170;p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77" name="Google Shape;177;p1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83" name="Google Shape;183;p1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89" name="Google Shape;189;p1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95" name="Google Shape;195;p1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01" name="Google Shape;201;p1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12" name="Google Shape;212;p1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17" name="Google Shape;217;p1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23" name="Google Shape;223;p1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29" name="Google Shape;229;p1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35" name="Google Shape;235;p2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41" name="Google Shape;241;p2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47" name="Google Shape;247;p2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53" name="Google Shape;253;p2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59" name="Google Shape;259;p2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64" name="Google Shape;264;p2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70" name="Google Shape;270;p2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76" name="Google Shape;276;p2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82" name="Google Shape;282;p2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88" name="Google Shape;288;p2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294" name="Google Shape;294;p3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00" name="Google Shape;300;p3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05" name="Google Shape;305;p3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11" name="Google Shape;311;p3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17" name="Google Shape;317;p3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23" name="Google Shape;323;p3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30" name="Google Shape;330;p3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37" name="Google Shape;337;p3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42" name="Google Shape;342;p3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48" name="Google Shape;348;p3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4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53" name="Google Shape;353;p4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59" name="Google Shape;359;p4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65" name="Google Shape;365;p4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4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70" name="Google Shape;370;p4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4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76" name="Google Shape;376;p4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82" name="Google Shape;382;p4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88" name="Google Shape;388;p4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394" name="Google Shape;394;p4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00" name="Google Shape;400;p4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06" name="Google Shape;406;p4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5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12" name="Google Shape;412;p5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5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18" name="Google Shape;418;p5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5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24" name="Google Shape;424;p5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5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53:notes"/>
          <p:cNvSpPr txBox="1"/>
          <p:nvPr>
            <p:ph idx="1" type="body"/>
          </p:nvPr>
        </p:nvSpPr>
        <p:spPr>
          <a:xfrm>
            <a:off x="702310" y="4421823"/>
            <a:ext cx="5618480" cy="4189095"/>
          </a:xfrm>
          <a:prstGeom prst="rect">
            <a:avLst/>
          </a:prstGeom>
          <a:noFill/>
          <a:ln>
            <a:noFill/>
          </a:ln>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31" name="Google Shape;431;p53:notes"/>
          <p:cNvSpPr txBox="1"/>
          <p:nvPr>
            <p:ph idx="12" type="sldNum"/>
          </p:nvPr>
        </p:nvSpPr>
        <p:spPr>
          <a:xfrm>
            <a:off x="3978132" y="8842029"/>
            <a:ext cx="3043343" cy="465455"/>
          </a:xfrm>
          <a:prstGeom prst="rect">
            <a:avLst/>
          </a:prstGeom>
          <a:noFill/>
          <a:ln>
            <a:noFill/>
          </a:ln>
        </p:spPr>
        <p:txBody>
          <a:bodyPr anchorCtr="0" anchor="b" bIns="46650" lIns="93300" spcFirstLastPara="1" rIns="93300" wrap="square" tIns="4665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37" name="Google Shape;437;p5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5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43" name="Google Shape;443;p5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5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49" name="Google Shape;449;p5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5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55" name="Google Shape;455;p5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5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61" name="Google Shape;461;p5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5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67" name="Google Shape;467;p5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6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73" name="Google Shape;473;p6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6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79" name="Google Shape;479;p6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6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85" name="Google Shape;485;p6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6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91" name="Google Shape;491;p6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6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64:notes"/>
          <p:cNvSpPr txBox="1"/>
          <p:nvPr>
            <p:ph idx="1" type="body"/>
          </p:nvPr>
        </p:nvSpPr>
        <p:spPr>
          <a:xfrm>
            <a:off x="702310" y="4421823"/>
            <a:ext cx="5618480" cy="4189095"/>
          </a:xfrm>
          <a:prstGeom prst="rect">
            <a:avLst/>
          </a:prstGeom>
          <a:noFill/>
          <a:ln>
            <a:noFill/>
          </a:ln>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498" name="Google Shape;498;p64:notes"/>
          <p:cNvSpPr txBox="1"/>
          <p:nvPr>
            <p:ph idx="12" type="sldNum"/>
          </p:nvPr>
        </p:nvSpPr>
        <p:spPr>
          <a:xfrm>
            <a:off x="3978132" y="8842029"/>
            <a:ext cx="3043343" cy="465455"/>
          </a:xfrm>
          <a:prstGeom prst="rect">
            <a:avLst/>
          </a:prstGeom>
          <a:noFill/>
          <a:ln>
            <a:noFill/>
          </a:ln>
        </p:spPr>
        <p:txBody>
          <a:bodyPr anchorCtr="0" anchor="b" bIns="46650" lIns="93300" spcFirstLastPara="1" rIns="93300" wrap="square" tIns="4665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6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04" name="Google Shape;504;p6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6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10" name="Google Shape;510;p6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6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16" name="Google Shape;516;p6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6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22" name="Google Shape;522;p6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6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28" name="Google Shape;528;p6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70: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34" name="Google Shape;534;p7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71: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39" name="Google Shape;539;p7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72: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45" name="Google Shape;545;p7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73: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51" name="Google Shape;551;p7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74: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57" name="Google Shape;557;p7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75: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63" name="Google Shape;563;p7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76: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69" name="Google Shape;569;p7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77: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75" name="Google Shape;575;p7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78: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81" name="Google Shape;581;p7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79:notes"/>
          <p:cNvSpPr txBox="1"/>
          <p:nvPr>
            <p:ph idx="1" type="body"/>
          </p:nvPr>
        </p:nvSpPr>
        <p:spPr>
          <a:xfrm>
            <a:off x="702310" y="4421823"/>
            <a:ext cx="5618480" cy="4189095"/>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587" name="Google Shape;587;p7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3" name="Shape 23"/>
        <p:cNvGrpSpPr/>
        <p:nvPr/>
      </p:nvGrpSpPr>
      <p:grpSpPr>
        <a:xfrm>
          <a:off x="0" y="0"/>
          <a:ext cx="0" cy="0"/>
          <a:chOff x="0" y="0"/>
          <a:chExt cx="0" cy="0"/>
        </a:xfrm>
      </p:grpSpPr>
      <p:grpSp>
        <p:nvGrpSpPr>
          <p:cNvPr id="24" name="Google Shape;24;p81"/>
          <p:cNvGrpSpPr/>
          <p:nvPr/>
        </p:nvGrpSpPr>
        <p:grpSpPr>
          <a:xfrm>
            <a:off x="0" y="0"/>
            <a:ext cx="9144000" cy="6858000"/>
            <a:chOff x="0" y="0"/>
            <a:chExt cx="9144000" cy="6858000"/>
          </a:xfrm>
        </p:grpSpPr>
        <p:sp>
          <p:nvSpPr>
            <p:cNvPr id="25" name="Google Shape;25;p81"/>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6" name="Google Shape;26;p81"/>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27" name="Google Shape;27;p81"/>
          <p:cNvSpPr/>
          <p:nvPr/>
        </p:nvSpPr>
        <p:spPr>
          <a:xfrm rot="10800000">
            <a:off x="891821" y="5617774"/>
            <a:ext cx="7382935"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8" name="Google Shape;28;p81"/>
          <p:cNvSpPr/>
          <p:nvPr/>
        </p:nvSpPr>
        <p:spPr>
          <a:xfrm>
            <a:off x="989952" y="1016990"/>
            <a:ext cx="7179733" cy="4831643"/>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9" name="Google Shape;29;p81"/>
          <p:cNvSpPr/>
          <p:nvPr/>
        </p:nvSpPr>
        <p:spPr>
          <a:xfrm>
            <a:off x="990600" y="1009650"/>
            <a:ext cx="7179733" cy="4831643"/>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30" name="Google Shape;30;p81"/>
          <p:cNvPicPr preferRelativeResize="0"/>
          <p:nvPr/>
        </p:nvPicPr>
        <p:blipFill rotWithShape="1">
          <a:blip r:embed="rId3">
            <a:alphaModFix/>
          </a:blip>
          <a:srcRect b="0" l="0" r="0" t="0"/>
          <a:stretch/>
        </p:blipFill>
        <p:spPr>
          <a:xfrm rot="1435684">
            <a:off x="769521" y="702069"/>
            <a:ext cx="567831" cy="567830"/>
          </a:xfrm>
          <a:prstGeom prst="rect">
            <a:avLst/>
          </a:prstGeom>
          <a:noFill/>
          <a:ln>
            <a:noFill/>
          </a:ln>
        </p:spPr>
      </p:pic>
      <p:pic>
        <p:nvPicPr>
          <p:cNvPr descr="C:\Users\Administrator\Desktop\Pushpin Dev\Assets\pushpinLeft.png" id="31" name="Google Shape;31;p81"/>
          <p:cNvPicPr preferRelativeResize="0"/>
          <p:nvPr/>
        </p:nvPicPr>
        <p:blipFill rotWithShape="1">
          <a:blip r:embed="rId3">
            <a:alphaModFix/>
          </a:blip>
          <a:srcRect b="0" l="0" r="0" t="0"/>
          <a:stretch/>
        </p:blipFill>
        <p:spPr>
          <a:xfrm rot="4096196">
            <a:off x="7855433" y="749720"/>
            <a:ext cx="566928" cy="566928"/>
          </a:xfrm>
          <a:prstGeom prst="rect">
            <a:avLst/>
          </a:prstGeom>
          <a:noFill/>
          <a:ln>
            <a:noFill/>
          </a:ln>
        </p:spPr>
      </p:pic>
      <p:sp>
        <p:nvSpPr>
          <p:cNvPr id="32" name="Google Shape;32;p81"/>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800"/>
              <a:buFont typeface="Constantia"/>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1"/>
          <p:cNvSpPr txBox="1"/>
          <p:nvPr>
            <p:ph idx="1" type="subTitle"/>
          </p:nvPr>
        </p:nvSpPr>
        <p:spPr>
          <a:xfrm>
            <a:off x="1727200" y="3736622"/>
            <a:ext cx="5712179" cy="15240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SzPts val="2040"/>
              <a:buNone/>
              <a:defRPr>
                <a:solidFill>
                  <a:schemeClr val="dk2"/>
                </a:solidFill>
              </a:defRPr>
            </a:lvl1pPr>
            <a:lvl2pPr lvl="1" algn="ctr">
              <a:spcBef>
                <a:spcPts val="440"/>
              </a:spcBef>
              <a:spcAft>
                <a:spcPts val="0"/>
              </a:spcAft>
              <a:buSzPts val="1870"/>
              <a:buNone/>
              <a:defRPr>
                <a:solidFill>
                  <a:srgbClr val="888888"/>
                </a:solidFill>
              </a:defRPr>
            </a:lvl2pPr>
            <a:lvl3pPr lvl="2" algn="ctr">
              <a:spcBef>
                <a:spcPts val="400"/>
              </a:spcBef>
              <a:spcAft>
                <a:spcPts val="0"/>
              </a:spcAft>
              <a:buSzPts val="1700"/>
              <a:buNone/>
              <a:defRPr>
                <a:solidFill>
                  <a:srgbClr val="888888"/>
                </a:solidFill>
              </a:defRPr>
            </a:lvl3pPr>
            <a:lvl4pPr lvl="3" algn="ctr">
              <a:spcBef>
                <a:spcPts val="360"/>
              </a:spcBef>
              <a:spcAft>
                <a:spcPts val="0"/>
              </a:spcAft>
              <a:buSzPts val="1530"/>
              <a:buNone/>
              <a:defRPr>
                <a:solidFill>
                  <a:srgbClr val="888888"/>
                </a:solidFill>
              </a:defRPr>
            </a:lvl4pPr>
            <a:lvl5pPr lvl="4" algn="ctr">
              <a:spcBef>
                <a:spcPts val="320"/>
              </a:spcBef>
              <a:spcAft>
                <a:spcPts val="0"/>
              </a:spcAft>
              <a:buSzPts val="1360"/>
              <a:buNone/>
              <a:defRPr>
                <a:solidFill>
                  <a:srgbClr val="888888"/>
                </a:solidFill>
              </a:defRPr>
            </a:lvl5pPr>
            <a:lvl6pPr lvl="5" algn="ctr">
              <a:spcBef>
                <a:spcPts val="320"/>
              </a:spcBef>
              <a:spcAft>
                <a:spcPts val="0"/>
              </a:spcAft>
              <a:buSzPts val="1360"/>
              <a:buNone/>
              <a:defRPr>
                <a:solidFill>
                  <a:srgbClr val="888888"/>
                </a:solidFill>
              </a:defRPr>
            </a:lvl6pPr>
            <a:lvl7pPr lvl="6" algn="ctr">
              <a:spcBef>
                <a:spcPts val="320"/>
              </a:spcBef>
              <a:spcAft>
                <a:spcPts val="0"/>
              </a:spcAft>
              <a:buSzPts val="1360"/>
              <a:buNone/>
              <a:defRPr>
                <a:solidFill>
                  <a:srgbClr val="888888"/>
                </a:solidFill>
              </a:defRPr>
            </a:lvl7pPr>
            <a:lvl8pPr lvl="7" algn="ctr">
              <a:spcBef>
                <a:spcPts val="320"/>
              </a:spcBef>
              <a:spcAft>
                <a:spcPts val="0"/>
              </a:spcAft>
              <a:buSzPts val="1360"/>
              <a:buNone/>
              <a:defRPr>
                <a:solidFill>
                  <a:srgbClr val="888888"/>
                </a:solidFill>
              </a:defRPr>
            </a:lvl8pPr>
            <a:lvl9pPr lvl="8" algn="ctr">
              <a:spcBef>
                <a:spcPts val="320"/>
              </a:spcBef>
              <a:spcAft>
                <a:spcPts val="0"/>
              </a:spcAft>
              <a:buSzPts val="1360"/>
              <a:buNone/>
              <a:defRPr>
                <a:solidFill>
                  <a:srgbClr val="888888"/>
                </a:solidFill>
              </a:defRPr>
            </a:lvl9pPr>
          </a:lstStyle>
          <a:p/>
        </p:txBody>
      </p:sp>
      <p:sp>
        <p:nvSpPr>
          <p:cNvPr id="34" name="Google Shape;34;p81"/>
          <p:cNvSpPr txBox="1"/>
          <p:nvPr>
            <p:ph idx="10" type="dt"/>
          </p:nvPr>
        </p:nvSpPr>
        <p:spPr>
          <a:xfrm>
            <a:off x="6770676" y="535759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81"/>
          <p:cNvSpPr txBox="1"/>
          <p:nvPr>
            <p:ph idx="11" type="ftr"/>
          </p:nvPr>
        </p:nvSpPr>
        <p:spPr>
          <a:xfrm>
            <a:off x="1174044" y="5357592"/>
            <a:ext cx="503484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81"/>
          <p:cNvSpPr txBox="1"/>
          <p:nvPr>
            <p:ph idx="12" type="sldNum"/>
          </p:nvPr>
        </p:nvSpPr>
        <p:spPr>
          <a:xfrm>
            <a:off x="6213930" y="5357592"/>
            <a:ext cx="55402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1400" u="none" cap="none" strike="noStrike">
                <a:solidFill>
                  <a:schemeClr val="dk2"/>
                </a:solidFill>
                <a:latin typeface="Arial"/>
                <a:ea typeface="Arial"/>
                <a:cs typeface="Arial"/>
                <a:sym typeface="Arial"/>
              </a:defRPr>
            </a:lvl1pPr>
            <a:lvl2pPr indent="0" lvl="1" marL="0" algn="ctr">
              <a:spcBef>
                <a:spcPts val="0"/>
              </a:spcBef>
              <a:buNone/>
              <a:defRPr b="0" i="0" sz="1400" u="none" cap="none" strike="noStrike">
                <a:solidFill>
                  <a:schemeClr val="dk2"/>
                </a:solidFill>
                <a:latin typeface="Arial"/>
                <a:ea typeface="Arial"/>
                <a:cs typeface="Arial"/>
                <a:sym typeface="Arial"/>
              </a:defRPr>
            </a:lvl2pPr>
            <a:lvl3pPr indent="0" lvl="2" marL="0" algn="ctr">
              <a:spcBef>
                <a:spcPts val="0"/>
              </a:spcBef>
              <a:buNone/>
              <a:defRPr b="0" i="0" sz="1400" u="none" cap="none" strike="noStrike">
                <a:solidFill>
                  <a:schemeClr val="dk2"/>
                </a:solidFill>
                <a:latin typeface="Arial"/>
                <a:ea typeface="Arial"/>
                <a:cs typeface="Arial"/>
                <a:sym typeface="Arial"/>
              </a:defRPr>
            </a:lvl3pPr>
            <a:lvl4pPr indent="0" lvl="3" marL="0" algn="ctr">
              <a:spcBef>
                <a:spcPts val="0"/>
              </a:spcBef>
              <a:buNone/>
              <a:defRPr b="0" i="0" sz="1400" u="none" cap="none" strike="noStrike">
                <a:solidFill>
                  <a:schemeClr val="dk2"/>
                </a:solidFill>
                <a:latin typeface="Arial"/>
                <a:ea typeface="Arial"/>
                <a:cs typeface="Arial"/>
                <a:sym typeface="Arial"/>
              </a:defRPr>
            </a:lvl4pPr>
            <a:lvl5pPr indent="0" lvl="4" marL="0" algn="ctr">
              <a:spcBef>
                <a:spcPts val="0"/>
              </a:spcBef>
              <a:buNone/>
              <a:defRPr b="0" i="0" sz="1400" u="none" cap="none" strike="noStrike">
                <a:solidFill>
                  <a:schemeClr val="dk2"/>
                </a:solidFill>
                <a:latin typeface="Arial"/>
                <a:ea typeface="Arial"/>
                <a:cs typeface="Arial"/>
                <a:sym typeface="Arial"/>
              </a:defRPr>
            </a:lvl5pPr>
            <a:lvl6pPr indent="0" lvl="5" marL="0" algn="ctr">
              <a:spcBef>
                <a:spcPts val="0"/>
              </a:spcBef>
              <a:buNone/>
              <a:defRPr b="0" i="0" sz="1400" u="none" cap="none" strike="noStrike">
                <a:solidFill>
                  <a:schemeClr val="dk2"/>
                </a:solidFill>
                <a:latin typeface="Arial"/>
                <a:ea typeface="Arial"/>
                <a:cs typeface="Arial"/>
                <a:sym typeface="Arial"/>
              </a:defRPr>
            </a:lvl6pPr>
            <a:lvl7pPr indent="0" lvl="6" marL="0" algn="ctr">
              <a:spcBef>
                <a:spcPts val="0"/>
              </a:spcBef>
              <a:buNone/>
              <a:defRPr b="0" i="0" sz="1400" u="none" cap="none" strike="noStrike">
                <a:solidFill>
                  <a:schemeClr val="dk2"/>
                </a:solidFill>
                <a:latin typeface="Arial"/>
                <a:ea typeface="Arial"/>
                <a:cs typeface="Arial"/>
                <a:sym typeface="Arial"/>
              </a:defRPr>
            </a:lvl7pPr>
            <a:lvl8pPr indent="0" lvl="7" marL="0" algn="ctr">
              <a:spcBef>
                <a:spcPts val="0"/>
              </a:spcBef>
              <a:buNone/>
              <a:defRPr b="0" i="0" sz="1400" u="none" cap="none" strike="noStrike">
                <a:solidFill>
                  <a:schemeClr val="dk2"/>
                </a:solidFill>
                <a:latin typeface="Arial"/>
                <a:ea typeface="Arial"/>
                <a:cs typeface="Arial"/>
                <a:sym typeface="Arial"/>
              </a:defRPr>
            </a:lvl8pPr>
            <a:lvl9pPr indent="0" lvl="8" marL="0" algn="ctr">
              <a:spcBef>
                <a:spcPts val="0"/>
              </a:spcBef>
              <a:buNone/>
              <a:defRPr b="0" i="0" sz="14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8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40" name="Google Shape;40;p82"/>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2"/>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2"/>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83"/>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3"/>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83"/>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 name="Shape 47"/>
        <p:cNvGrpSpPr/>
        <p:nvPr/>
      </p:nvGrpSpPr>
      <p:grpSpPr>
        <a:xfrm>
          <a:off x="0" y="0"/>
          <a:ext cx="0" cy="0"/>
          <a:chOff x="0" y="0"/>
          <a:chExt cx="0" cy="0"/>
        </a:xfrm>
      </p:grpSpPr>
      <p:sp>
        <p:nvSpPr>
          <p:cNvPr id="48" name="Google Shape;48;p84"/>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000"/>
              <a:buFont typeface="Constantia"/>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4"/>
          <p:cNvSpPr txBox="1"/>
          <p:nvPr>
            <p:ph idx="1" type="body"/>
          </p:nvPr>
        </p:nvSpPr>
        <p:spPr>
          <a:xfrm>
            <a:off x="1456267" y="3725334"/>
            <a:ext cx="6231467" cy="1309511"/>
          </a:xfrm>
          <a:prstGeom prst="rect">
            <a:avLst/>
          </a:prstGeom>
          <a:noFill/>
          <a:ln>
            <a:noFill/>
          </a:ln>
        </p:spPr>
        <p:txBody>
          <a:bodyPr anchorCtr="0" anchor="t" bIns="45700" lIns="91425" spcFirstLastPara="1" rIns="91425" wrap="square" tIns="45700">
            <a:normAutofit/>
          </a:bodyPr>
          <a:lstStyle>
            <a:lvl1pPr indent="-228600" lvl="0" marL="457200" algn="ctr">
              <a:spcBef>
                <a:spcPts val="400"/>
              </a:spcBef>
              <a:spcAft>
                <a:spcPts val="0"/>
              </a:spcAft>
              <a:buSzPts val="1700"/>
              <a:buNone/>
              <a:defRPr sz="2000">
                <a:solidFill>
                  <a:schemeClr val="dk2"/>
                </a:solidFill>
              </a:defRPr>
            </a:lvl1pPr>
            <a:lvl2pPr indent="-228600" lvl="1" marL="914400" algn="l">
              <a:spcBef>
                <a:spcPts val="360"/>
              </a:spcBef>
              <a:spcAft>
                <a:spcPts val="0"/>
              </a:spcAft>
              <a:buSzPts val="1530"/>
              <a:buNone/>
              <a:defRPr sz="1800">
                <a:solidFill>
                  <a:srgbClr val="888888"/>
                </a:solidFill>
              </a:defRPr>
            </a:lvl2pPr>
            <a:lvl3pPr indent="-228600" lvl="2" marL="1371600" algn="l">
              <a:spcBef>
                <a:spcPts val="320"/>
              </a:spcBef>
              <a:spcAft>
                <a:spcPts val="0"/>
              </a:spcAft>
              <a:buSzPts val="1360"/>
              <a:buNone/>
              <a:defRPr sz="1600">
                <a:solidFill>
                  <a:srgbClr val="888888"/>
                </a:solidFill>
              </a:defRPr>
            </a:lvl3pPr>
            <a:lvl4pPr indent="-228600" lvl="3" marL="1828800" algn="l">
              <a:spcBef>
                <a:spcPts val="280"/>
              </a:spcBef>
              <a:spcAft>
                <a:spcPts val="0"/>
              </a:spcAft>
              <a:buSzPts val="1190"/>
              <a:buNone/>
              <a:defRPr sz="1400">
                <a:solidFill>
                  <a:srgbClr val="888888"/>
                </a:solidFill>
              </a:defRPr>
            </a:lvl4pPr>
            <a:lvl5pPr indent="-228600" lvl="4" marL="2286000" algn="l">
              <a:spcBef>
                <a:spcPts val="280"/>
              </a:spcBef>
              <a:spcAft>
                <a:spcPts val="0"/>
              </a:spcAft>
              <a:buSzPts val="1190"/>
              <a:buNone/>
              <a:defRPr sz="1400">
                <a:solidFill>
                  <a:srgbClr val="888888"/>
                </a:solidFill>
              </a:defRPr>
            </a:lvl5pPr>
            <a:lvl6pPr indent="-228600" lvl="5" marL="2743200" algn="l">
              <a:spcBef>
                <a:spcPts val="280"/>
              </a:spcBef>
              <a:spcAft>
                <a:spcPts val="0"/>
              </a:spcAft>
              <a:buSzPts val="1190"/>
              <a:buNone/>
              <a:defRPr sz="1400">
                <a:solidFill>
                  <a:srgbClr val="888888"/>
                </a:solidFill>
              </a:defRPr>
            </a:lvl6pPr>
            <a:lvl7pPr indent="-228600" lvl="6" marL="3200400" algn="l">
              <a:spcBef>
                <a:spcPts val="280"/>
              </a:spcBef>
              <a:spcAft>
                <a:spcPts val="0"/>
              </a:spcAft>
              <a:buSzPts val="1190"/>
              <a:buNone/>
              <a:defRPr sz="1400">
                <a:solidFill>
                  <a:srgbClr val="888888"/>
                </a:solidFill>
              </a:defRPr>
            </a:lvl7pPr>
            <a:lvl8pPr indent="-228600" lvl="7" marL="3657600" algn="l">
              <a:spcBef>
                <a:spcPts val="280"/>
              </a:spcBef>
              <a:spcAft>
                <a:spcPts val="0"/>
              </a:spcAft>
              <a:buSzPts val="1190"/>
              <a:buNone/>
              <a:defRPr sz="1400">
                <a:solidFill>
                  <a:srgbClr val="888888"/>
                </a:solidFill>
              </a:defRPr>
            </a:lvl8pPr>
            <a:lvl9pPr indent="-228600" lvl="8" marL="4114800" algn="l">
              <a:spcBef>
                <a:spcPts val="280"/>
              </a:spcBef>
              <a:spcAft>
                <a:spcPts val="0"/>
              </a:spcAft>
              <a:buSzPts val="1190"/>
              <a:buNone/>
              <a:defRPr sz="1400">
                <a:solidFill>
                  <a:srgbClr val="888888"/>
                </a:solidFill>
              </a:defRPr>
            </a:lvl9pPr>
          </a:lstStyle>
          <a:p/>
        </p:txBody>
      </p:sp>
      <p:sp>
        <p:nvSpPr>
          <p:cNvPr id="50" name="Google Shape;50;p84"/>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4"/>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4"/>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8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5"/>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5"/>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5"/>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8" name="Google Shape;58;p85"/>
          <p:cNvSpPr txBox="1"/>
          <p:nvPr>
            <p:ph idx="1" type="body"/>
          </p:nvPr>
        </p:nvSpPr>
        <p:spPr>
          <a:xfrm>
            <a:off x="1298448" y="2121407"/>
            <a:ext cx="3200400" cy="360273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59" name="Google Shape;59;p85"/>
          <p:cNvSpPr txBox="1"/>
          <p:nvPr>
            <p:ph idx="2" type="body"/>
          </p:nvPr>
        </p:nvSpPr>
        <p:spPr>
          <a:xfrm>
            <a:off x="4663440" y="2119313"/>
            <a:ext cx="3200400" cy="36052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8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86"/>
          <p:cNvSpPr txBox="1"/>
          <p:nvPr>
            <p:ph idx="1" type="body"/>
          </p:nvPr>
        </p:nvSpPr>
        <p:spPr>
          <a:xfrm>
            <a:off x="1557869" y="2122312"/>
            <a:ext cx="2939521" cy="820208"/>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63" name="Google Shape;63;p86"/>
          <p:cNvSpPr txBox="1"/>
          <p:nvPr>
            <p:ph idx="2" type="body"/>
          </p:nvPr>
        </p:nvSpPr>
        <p:spPr>
          <a:xfrm>
            <a:off x="4910669" y="2122311"/>
            <a:ext cx="2944368" cy="822960"/>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64" name="Google Shape;64;p86"/>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6"/>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6"/>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7" name="Google Shape;67;p86"/>
          <p:cNvSpPr txBox="1"/>
          <p:nvPr>
            <p:ph idx="3" type="body"/>
          </p:nvPr>
        </p:nvSpPr>
        <p:spPr>
          <a:xfrm>
            <a:off x="1298448" y="2944368"/>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68" name="Google Shape;68;p86"/>
          <p:cNvSpPr txBox="1"/>
          <p:nvPr>
            <p:ph idx="4" type="body"/>
          </p:nvPr>
        </p:nvSpPr>
        <p:spPr>
          <a:xfrm>
            <a:off x="4645151" y="2944813"/>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8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87"/>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87"/>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7"/>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4" name="Shape 74"/>
        <p:cNvGrpSpPr/>
        <p:nvPr/>
      </p:nvGrpSpPr>
      <p:grpSpPr>
        <a:xfrm>
          <a:off x="0" y="0"/>
          <a:ext cx="0" cy="0"/>
          <a:chOff x="0" y="0"/>
          <a:chExt cx="0" cy="0"/>
        </a:xfrm>
      </p:grpSpPr>
      <p:grpSp>
        <p:nvGrpSpPr>
          <p:cNvPr id="75" name="Google Shape;75;p88"/>
          <p:cNvGrpSpPr/>
          <p:nvPr/>
        </p:nvGrpSpPr>
        <p:grpSpPr>
          <a:xfrm>
            <a:off x="0" y="0"/>
            <a:ext cx="9144000" cy="6858000"/>
            <a:chOff x="0" y="0"/>
            <a:chExt cx="9144000" cy="6858000"/>
          </a:xfrm>
        </p:grpSpPr>
        <p:sp>
          <p:nvSpPr>
            <p:cNvPr id="76" name="Google Shape;76;p88"/>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7" name="Google Shape;77;p88"/>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grpSp>
      <p:sp>
        <p:nvSpPr>
          <p:cNvPr id="78" name="Google Shape;78;p88"/>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9" name="Google Shape;79;p88"/>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80" name="Google Shape;80;p88"/>
          <p:cNvSpPr/>
          <p:nvPr/>
        </p:nvSpPr>
        <p:spPr>
          <a:xfrm rot="60000">
            <a:off x="4471416" y="603504"/>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81" name="Google Shape;81;p88"/>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82" name="Google Shape;82;p88"/>
          <p:cNvSpPr/>
          <p:nvPr/>
        </p:nvSpPr>
        <p:spPr>
          <a:xfrm rot="-60000">
            <a:off x="749808" y="576072"/>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descr="C:\Users\Administrator\Desktop\Pushpin Dev\Assets\pushpinLeft.png" id="83" name="Google Shape;83;p88"/>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84" name="Google Shape;84;p88"/>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85" name="Google Shape;85;p88"/>
          <p:cNvSpPr txBox="1"/>
          <p:nvPr>
            <p:ph type="title"/>
          </p:nvPr>
        </p:nvSpPr>
        <p:spPr>
          <a:xfrm rot="-60000">
            <a:off x="1108976" y="2020042"/>
            <a:ext cx="3064827" cy="1503037"/>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88"/>
          <p:cNvSpPr txBox="1"/>
          <p:nvPr>
            <p:ph idx="1" type="body"/>
          </p:nvPr>
        </p:nvSpPr>
        <p:spPr>
          <a:xfrm rot="60000">
            <a:off x="4854291" y="1150993"/>
            <a:ext cx="3020792" cy="4625489"/>
          </a:xfrm>
          <a:prstGeom prst="rect">
            <a:avLst/>
          </a:prstGeom>
          <a:noFill/>
          <a:ln>
            <a:noFill/>
          </a:ln>
        </p:spPr>
        <p:txBody>
          <a:bodyPr anchorCtr="0" anchor="ctr" bIns="45700" lIns="91425" spcFirstLastPara="1" rIns="91425" wrap="square" tIns="45700">
            <a:normAutofit/>
          </a:bodyPr>
          <a:lstStyle>
            <a:lvl1pPr indent="-347345" lvl="0" marL="457200" algn="l">
              <a:spcBef>
                <a:spcPts val="440"/>
              </a:spcBef>
              <a:spcAft>
                <a:spcPts val="0"/>
              </a:spcAft>
              <a:buSzPts val="1870"/>
              <a:buChar char="O"/>
              <a:defRPr sz="2200"/>
            </a:lvl1pPr>
            <a:lvl2pPr indent="-336550" lvl="1" marL="914400" algn="l">
              <a:spcBef>
                <a:spcPts val="400"/>
              </a:spcBef>
              <a:spcAft>
                <a:spcPts val="0"/>
              </a:spcAft>
              <a:buSzPts val="1700"/>
              <a:buChar char="O"/>
              <a:defRPr sz="2000"/>
            </a:lvl2pPr>
            <a:lvl3pPr indent="-325755" lvl="2" marL="1371600" algn="l">
              <a:spcBef>
                <a:spcPts val="360"/>
              </a:spcBef>
              <a:spcAft>
                <a:spcPts val="0"/>
              </a:spcAft>
              <a:buSzPts val="1530"/>
              <a:buChar char="O"/>
              <a:defRPr sz="1800"/>
            </a:lvl3pPr>
            <a:lvl4pPr indent="-314960" lvl="3" marL="1828800" algn="l">
              <a:spcBef>
                <a:spcPts val="320"/>
              </a:spcBef>
              <a:spcAft>
                <a:spcPts val="0"/>
              </a:spcAft>
              <a:buSzPts val="1360"/>
              <a:buChar char="O"/>
              <a:defRPr sz="1600"/>
            </a:lvl4pPr>
            <a:lvl5pPr indent="-304164" lvl="4" marL="2286000" algn="l">
              <a:spcBef>
                <a:spcPts val="280"/>
              </a:spcBef>
              <a:spcAft>
                <a:spcPts val="0"/>
              </a:spcAft>
              <a:buSzPts val="1190"/>
              <a:buChar char="O"/>
              <a:defRPr sz="1400"/>
            </a:lvl5pPr>
            <a:lvl6pPr indent="-336550" lvl="5" marL="2743200" algn="l">
              <a:spcBef>
                <a:spcPts val="400"/>
              </a:spcBef>
              <a:spcAft>
                <a:spcPts val="0"/>
              </a:spcAft>
              <a:buSzPts val="1700"/>
              <a:buChar char="O"/>
              <a:defRPr sz="2000"/>
            </a:lvl6pPr>
            <a:lvl7pPr indent="-336550" lvl="6" marL="3200400" algn="l">
              <a:spcBef>
                <a:spcPts val="400"/>
              </a:spcBef>
              <a:spcAft>
                <a:spcPts val="0"/>
              </a:spcAft>
              <a:buSzPts val="1700"/>
              <a:buChar char="O"/>
              <a:defRPr sz="2000"/>
            </a:lvl7pPr>
            <a:lvl8pPr indent="-336550" lvl="7" marL="3657600" algn="l">
              <a:spcBef>
                <a:spcPts val="400"/>
              </a:spcBef>
              <a:spcAft>
                <a:spcPts val="0"/>
              </a:spcAft>
              <a:buSzPts val="1700"/>
              <a:buChar char="O"/>
              <a:defRPr sz="2000"/>
            </a:lvl8pPr>
            <a:lvl9pPr indent="-336550" lvl="8" marL="4114800" algn="l">
              <a:spcBef>
                <a:spcPts val="400"/>
              </a:spcBef>
              <a:spcAft>
                <a:spcPts val="0"/>
              </a:spcAft>
              <a:buSzPts val="1700"/>
              <a:buChar char="O"/>
              <a:defRPr sz="2000"/>
            </a:lvl9pPr>
          </a:lstStyle>
          <a:p/>
        </p:txBody>
      </p:sp>
      <p:sp>
        <p:nvSpPr>
          <p:cNvPr id="87" name="Google Shape;87;p88"/>
          <p:cNvSpPr txBox="1"/>
          <p:nvPr>
            <p:ph idx="2" type="body"/>
          </p:nvPr>
        </p:nvSpPr>
        <p:spPr>
          <a:xfrm rot="-60000">
            <a:off x="1148125" y="3623748"/>
            <a:ext cx="3048891" cy="210040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88" name="Google Shape;88;p88"/>
          <p:cNvSpPr txBox="1"/>
          <p:nvPr>
            <p:ph idx="10" type="dt"/>
          </p:nvPr>
        </p:nvSpPr>
        <p:spPr>
          <a:xfrm rot="60000">
            <a:off x="6341698" y="588567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88"/>
          <p:cNvSpPr txBox="1"/>
          <p:nvPr>
            <p:ph idx="11" type="ftr"/>
          </p:nvPr>
        </p:nvSpPr>
        <p:spPr>
          <a:xfrm rot="-60000">
            <a:off x="914554" y="5829261"/>
            <a:ext cx="352260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88"/>
          <p:cNvSpPr txBox="1"/>
          <p:nvPr>
            <p:ph idx="12" type="sldNum"/>
          </p:nvPr>
        </p:nvSpPr>
        <p:spPr>
          <a:xfrm rot="60000">
            <a:off x="7557313" y="5896961"/>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1" name="Shape 91"/>
        <p:cNvGrpSpPr/>
        <p:nvPr/>
      </p:nvGrpSpPr>
      <p:grpSpPr>
        <a:xfrm>
          <a:off x="0" y="0"/>
          <a:ext cx="0" cy="0"/>
          <a:chOff x="0" y="0"/>
          <a:chExt cx="0" cy="0"/>
        </a:xfrm>
      </p:grpSpPr>
      <p:grpSp>
        <p:nvGrpSpPr>
          <p:cNvPr id="92" name="Google Shape;92;p89"/>
          <p:cNvGrpSpPr/>
          <p:nvPr/>
        </p:nvGrpSpPr>
        <p:grpSpPr>
          <a:xfrm>
            <a:off x="0" y="0"/>
            <a:ext cx="9144000" cy="6858000"/>
            <a:chOff x="0" y="0"/>
            <a:chExt cx="9144000" cy="6858000"/>
          </a:xfrm>
        </p:grpSpPr>
        <p:sp>
          <p:nvSpPr>
            <p:cNvPr id="93" name="Google Shape;93;p89"/>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94" name="Google Shape;94;p89"/>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grpSp>
      <p:sp>
        <p:nvSpPr>
          <p:cNvPr id="95" name="Google Shape;95;p89"/>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96" name="Google Shape;96;p89"/>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97" name="Google Shape;97;p89"/>
          <p:cNvSpPr/>
          <p:nvPr/>
        </p:nvSpPr>
        <p:spPr>
          <a:xfrm rot="-60000">
            <a:off x="745058" y="575769"/>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98" name="Google Shape;98;p89"/>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99" name="Google Shape;99;p89"/>
          <p:cNvSpPr/>
          <p:nvPr/>
        </p:nvSpPr>
        <p:spPr>
          <a:xfrm rot="60000">
            <a:off x="4464768" y="603920"/>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descr="C:\Users\Administrator\Desktop\Pushpin Dev\Assets\pushpinLeft.png" id="100" name="Google Shape;100;p89"/>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101" name="Google Shape;101;p89"/>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102" name="Google Shape;102;p89"/>
          <p:cNvSpPr txBox="1"/>
          <p:nvPr>
            <p:ph type="title"/>
          </p:nvPr>
        </p:nvSpPr>
        <p:spPr>
          <a:xfrm rot="-60000">
            <a:off x="1106424" y="2020824"/>
            <a:ext cx="3063240" cy="1499616"/>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89"/>
          <p:cNvSpPr/>
          <p:nvPr>
            <p:ph idx="2" type="pic"/>
          </p:nvPr>
        </p:nvSpPr>
        <p:spPr>
          <a:xfrm rot="60000">
            <a:off x="4898615" y="1207272"/>
            <a:ext cx="2913863" cy="4539412"/>
          </a:xfrm>
          <a:prstGeom prst="rect">
            <a:avLst/>
          </a:prstGeom>
          <a:noFill/>
          <a:ln cap="rnd" cmpd="sng" w="101600">
            <a:solidFill>
              <a:srgbClr val="FFFFFF"/>
            </a:solidFill>
            <a:prstDash val="solid"/>
            <a:round/>
            <a:headEnd len="sm" w="sm" type="none"/>
            <a:tailEnd len="sm" w="sm" type="none"/>
          </a:ln>
          <a:effectLst>
            <a:outerShdw blurRad="88900" rotWithShape="0" algn="tl">
              <a:srgbClr val="000000">
                <a:alpha val="40000"/>
              </a:srgbClr>
            </a:outerShdw>
          </a:effectLst>
        </p:spPr>
      </p:sp>
      <p:sp>
        <p:nvSpPr>
          <p:cNvPr id="104" name="Google Shape;104;p89"/>
          <p:cNvSpPr txBox="1"/>
          <p:nvPr>
            <p:ph idx="1" type="body"/>
          </p:nvPr>
        </p:nvSpPr>
        <p:spPr>
          <a:xfrm rot="-60000">
            <a:off x="1152144" y="3621024"/>
            <a:ext cx="3044952" cy="210312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105" name="Google Shape;105;p89"/>
          <p:cNvSpPr txBox="1"/>
          <p:nvPr>
            <p:ph idx="10" type="dt"/>
          </p:nvPr>
        </p:nvSpPr>
        <p:spPr>
          <a:xfrm rot="60000">
            <a:off x="6345936" y="5888737"/>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89"/>
          <p:cNvSpPr txBox="1"/>
          <p:nvPr>
            <p:ph idx="11" type="ftr"/>
          </p:nvPr>
        </p:nvSpPr>
        <p:spPr>
          <a:xfrm rot="-60000">
            <a:off x="914569" y="5831037"/>
            <a:ext cx="33190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89"/>
          <p:cNvSpPr txBox="1"/>
          <p:nvPr>
            <p:ph idx="12" type="sldNum"/>
          </p:nvPr>
        </p:nvSpPr>
        <p:spPr>
          <a:xfrm rot="60000">
            <a:off x="7562089" y="5900026"/>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8" name="Shape 108"/>
        <p:cNvGrpSpPr/>
        <p:nvPr/>
      </p:nvGrpSpPr>
      <p:grpSpPr>
        <a:xfrm>
          <a:off x="0" y="0"/>
          <a:ext cx="0" cy="0"/>
          <a:chOff x="0" y="0"/>
          <a:chExt cx="0" cy="0"/>
        </a:xfrm>
      </p:grpSpPr>
      <p:sp>
        <p:nvSpPr>
          <p:cNvPr id="109" name="Google Shape;109;p9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90"/>
          <p:cNvSpPr txBox="1"/>
          <p:nvPr>
            <p:ph idx="1" type="body"/>
          </p:nvPr>
        </p:nvSpPr>
        <p:spPr>
          <a:xfrm rot="5400000">
            <a:off x="2759336" y="822961"/>
            <a:ext cx="3603812" cy="6196405"/>
          </a:xfrm>
          <a:prstGeom prst="rect">
            <a:avLst/>
          </a:prstGeom>
          <a:noFill/>
          <a:ln>
            <a:noFill/>
          </a:ln>
        </p:spPr>
        <p:txBody>
          <a:bodyPr anchorCtr="0" anchor="ctr"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11" name="Google Shape;111;p90"/>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90"/>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90"/>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4" name="Shape 114"/>
        <p:cNvGrpSpPr/>
        <p:nvPr/>
      </p:nvGrpSpPr>
      <p:grpSpPr>
        <a:xfrm>
          <a:off x="0" y="0"/>
          <a:ext cx="0" cy="0"/>
          <a:chOff x="0" y="0"/>
          <a:chExt cx="0" cy="0"/>
        </a:xfrm>
      </p:grpSpPr>
      <p:sp>
        <p:nvSpPr>
          <p:cNvPr id="115" name="Google Shape;115;p91"/>
          <p:cNvSpPr txBox="1"/>
          <p:nvPr>
            <p:ph type="title"/>
          </p:nvPr>
        </p:nvSpPr>
        <p:spPr>
          <a:xfrm rot="5400000">
            <a:off x="4962879" y="2592212"/>
            <a:ext cx="4763911" cy="14308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91"/>
          <p:cNvSpPr txBox="1"/>
          <p:nvPr>
            <p:ph idx="1" type="body"/>
          </p:nvPr>
        </p:nvSpPr>
        <p:spPr>
          <a:xfrm rot="5400000">
            <a:off x="1686277" y="718256"/>
            <a:ext cx="4402667" cy="5178779"/>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17" name="Google Shape;117;p91"/>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91"/>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91"/>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1.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grpSp>
        <p:nvGrpSpPr>
          <p:cNvPr id="10" name="Google Shape;10;p80"/>
          <p:cNvGrpSpPr/>
          <p:nvPr/>
        </p:nvGrpSpPr>
        <p:grpSpPr>
          <a:xfrm>
            <a:off x="0" y="0"/>
            <a:ext cx="9144000" cy="6858000"/>
            <a:chOff x="0" y="0"/>
            <a:chExt cx="9144000" cy="6858000"/>
          </a:xfrm>
        </p:grpSpPr>
        <p:sp>
          <p:nvSpPr>
            <p:cNvPr id="11" name="Google Shape;11;p80"/>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2" name="Google Shape;12;p80"/>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13" name="Google Shape;13;p80"/>
          <p:cNvSpPr/>
          <p:nvPr/>
        </p:nvSpPr>
        <p:spPr>
          <a:xfrm rot="10800000">
            <a:off x="628650" y="6069330"/>
            <a:ext cx="792099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4" name="Google Shape;14;p80"/>
          <p:cNvSpPr/>
          <p:nvPr/>
        </p:nvSpPr>
        <p:spPr>
          <a:xfrm>
            <a:off x="731520" y="575310"/>
            <a:ext cx="7696200" cy="5715000"/>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5" name="Google Shape;15;p80"/>
          <p:cNvSpPr/>
          <p:nvPr/>
        </p:nvSpPr>
        <p:spPr>
          <a:xfrm>
            <a:off x="731520" y="576072"/>
            <a:ext cx="7696200" cy="5715000"/>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16" name="Google Shape;16;p80"/>
          <p:cNvPicPr preferRelativeResize="0"/>
          <p:nvPr/>
        </p:nvPicPr>
        <p:blipFill rotWithShape="1">
          <a:blip r:embed="rId3">
            <a:alphaModFix/>
          </a:blip>
          <a:srcRect b="0" l="0" r="0" t="0"/>
          <a:stretch/>
        </p:blipFill>
        <p:spPr>
          <a:xfrm rot="1435684">
            <a:off x="543741" y="273091"/>
            <a:ext cx="567831" cy="567830"/>
          </a:xfrm>
          <a:prstGeom prst="rect">
            <a:avLst/>
          </a:prstGeom>
          <a:noFill/>
          <a:ln>
            <a:noFill/>
          </a:ln>
        </p:spPr>
      </p:pic>
      <p:pic>
        <p:nvPicPr>
          <p:cNvPr descr="C:\Users\Administrator\Desktop\Pushpin Dev\Assets\pushpinLeft.png" id="17" name="Google Shape;17;p80"/>
          <p:cNvPicPr preferRelativeResize="0"/>
          <p:nvPr/>
        </p:nvPicPr>
        <p:blipFill rotWithShape="1">
          <a:blip r:embed="rId3">
            <a:alphaModFix/>
          </a:blip>
          <a:srcRect b="0" l="0" r="0" t="0"/>
          <a:stretch/>
        </p:blipFill>
        <p:spPr>
          <a:xfrm rot="4096196">
            <a:off x="8115079" y="298163"/>
            <a:ext cx="566928" cy="566928"/>
          </a:xfrm>
          <a:prstGeom prst="rect">
            <a:avLst/>
          </a:prstGeom>
          <a:noFill/>
          <a:ln>
            <a:noFill/>
          </a:ln>
        </p:spPr>
      </p:pic>
      <p:sp>
        <p:nvSpPr>
          <p:cNvPr id="18" name="Google Shape;18;p8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onstantia"/>
              <a:buNone/>
              <a:defRPr b="0" i="0" sz="4400" u="none" cap="none" strike="noStrike">
                <a:solidFill>
                  <a:schemeClr val="dk1"/>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9" name="Google Shape;19;p8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58140" lvl="0" marL="457200" marR="0" rtl="0" algn="l">
              <a:spcBef>
                <a:spcPts val="480"/>
              </a:spcBef>
              <a:spcAft>
                <a:spcPts val="0"/>
              </a:spcAft>
              <a:buClr>
                <a:schemeClr val="accent2"/>
              </a:buClr>
              <a:buSzPts val="2040"/>
              <a:buFont typeface="Courgette"/>
              <a:buChar char="O"/>
              <a:defRPr b="0" i="0" sz="2400" u="none" cap="none" strike="noStrike">
                <a:solidFill>
                  <a:schemeClr val="dk1"/>
                </a:solidFill>
                <a:latin typeface="Libre Franklin"/>
                <a:ea typeface="Libre Franklin"/>
                <a:cs typeface="Libre Franklin"/>
                <a:sym typeface="Libre Franklin"/>
              </a:defRPr>
            </a:lvl1pPr>
            <a:lvl2pPr indent="-347344" lvl="1" marL="914400" marR="0" rtl="0" algn="l">
              <a:spcBef>
                <a:spcPts val="440"/>
              </a:spcBef>
              <a:spcAft>
                <a:spcPts val="0"/>
              </a:spcAft>
              <a:buClr>
                <a:schemeClr val="accent2"/>
              </a:buClr>
              <a:buSzPts val="1870"/>
              <a:buFont typeface="Courgette"/>
              <a:buChar char="O"/>
              <a:defRPr b="0" i="0" sz="2200" u="none" cap="none" strike="noStrike">
                <a:solidFill>
                  <a:schemeClr val="dk1"/>
                </a:solidFill>
                <a:latin typeface="Libre Franklin"/>
                <a:ea typeface="Libre Franklin"/>
                <a:cs typeface="Libre Franklin"/>
                <a:sym typeface="Libre Franklin"/>
              </a:defRPr>
            </a:lvl2pPr>
            <a:lvl3pPr indent="-336550" lvl="2" marL="1371600" marR="0" rtl="0" algn="l">
              <a:spcBef>
                <a:spcPts val="400"/>
              </a:spcBef>
              <a:spcAft>
                <a:spcPts val="0"/>
              </a:spcAft>
              <a:buClr>
                <a:schemeClr val="accent2"/>
              </a:buClr>
              <a:buSzPts val="1700"/>
              <a:buFont typeface="Courgette"/>
              <a:buChar char="O"/>
              <a:defRPr b="0" i="0" sz="2000" u="none" cap="none" strike="noStrike">
                <a:solidFill>
                  <a:schemeClr val="dk1"/>
                </a:solidFill>
                <a:latin typeface="Libre Franklin"/>
                <a:ea typeface="Libre Franklin"/>
                <a:cs typeface="Libre Franklin"/>
                <a:sym typeface="Libre Franklin"/>
              </a:defRPr>
            </a:lvl3pPr>
            <a:lvl4pPr indent="-325755" lvl="3" marL="1828800" marR="0" rtl="0" algn="l">
              <a:spcBef>
                <a:spcPts val="360"/>
              </a:spcBef>
              <a:spcAft>
                <a:spcPts val="0"/>
              </a:spcAft>
              <a:buClr>
                <a:schemeClr val="accent2"/>
              </a:buClr>
              <a:buSzPts val="1530"/>
              <a:buFont typeface="Courgette"/>
              <a:buChar char="O"/>
              <a:defRPr b="0" i="0" sz="1800" u="none" cap="none" strike="noStrike">
                <a:solidFill>
                  <a:schemeClr val="dk1"/>
                </a:solidFill>
                <a:latin typeface="Libre Franklin"/>
                <a:ea typeface="Libre Franklin"/>
                <a:cs typeface="Libre Franklin"/>
                <a:sym typeface="Libre Franklin"/>
              </a:defRPr>
            </a:lvl4pPr>
            <a:lvl5pPr indent="-314960" lvl="4" marL="22860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5pPr>
            <a:lvl6pPr indent="-314960" lvl="5" marL="27432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6pPr>
            <a:lvl7pPr indent="-314960" lvl="6" marL="32004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7pPr>
            <a:lvl8pPr indent="-314959" lvl="7" marL="36576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8pPr>
            <a:lvl9pPr indent="-314959" lvl="8" marL="41148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9pPr>
          </a:lstStyle>
          <a:p/>
        </p:txBody>
      </p:sp>
      <p:sp>
        <p:nvSpPr>
          <p:cNvPr id="20" name="Google Shape;20;p80"/>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21" name="Google Shape;21;p80"/>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22" name="Google Shape;22;p80"/>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dk2"/>
                </a:solidFill>
                <a:latin typeface="Arial"/>
                <a:ea typeface="Arial"/>
                <a:cs typeface="Arial"/>
                <a:sym typeface="Arial"/>
              </a:defRPr>
            </a:lvl1pPr>
            <a:lvl2pPr indent="0" lvl="1" marL="0" marR="0" rtl="0" algn="r">
              <a:spcBef>
                <a:spcPts val="0"/>
              </a:spcBef>
              <a:buNone/>
              <a:defRPr b="0" i="0" sz="1400" u="none" cap="none" strike="noStrike">
                <a:solidFill>
                  <a:schemeClr val="dk2"/>
                </a:solidFill>
                <a:latin typeface="Arial"/>
                <a:ea typeface="Arial"/>
                <a:cs typeface="Arial"/>
                <a:sym typeface="Arial"/>
              </a:defRPr>
            </a:lvl2pPr>
            <a:lvl3pPr indent="0" lvl="2" marL="0" marR="0" rtl="0" algn="r">
              <a:spcBef>
                <a:spcPts val="0"/>
              </a:spcBef>
              <a:buNone/>
              <a:defRPr b="0" i="0" sz="1400" u="none" cap="none" strike="noStrike">
                <a:solidFill>
                  <a:schemeClr val="dk2"/>
                </a:solidFill>
                <a:latin typeface="Arial"/>
                <a:ea typeface="Arial"/>
                <a:cs typeface="Arial"/>
                <a:sym typeface="Arial"/>
              </a:defRPr>
            </a:lvl3pPr>
            <a:lvl4pPr indent="0" lvl="3" marL="0" marR="0" rtl="0" algn="r">
              <a:spcBef>
                <a:spcPts val="0"/>
              </a:spcBef>
              <a:buNone/>
              <a:defRPr b="0" i="0" sz="1400" u="none" cap="none" strike="noStrike">
                <a:solidFill>
                  <a:schemeClr val="dk2"/>
                </a:solidFill>
                <a:latin typeface="Arial"/>
                <a:ea typeface="Arial"/>
                <a:cs typeface="Arial"/>
                <a:sym typeface="Arial"/>
              </a:defRPr>
            </a:lvl4pPr>
            <a:lvl5pPr indent="0" lvl="4" marL="0" marR="0" rtl="0" algn="r">
              <a:spcBef>
                <a:spcPts val="0"/>
              </a:spcBef>
              <a:buNone/>
              <a:defRPr b="0" i="0" sz="1400" u="none" cap="none" strike="noStrike">
                <a:solidFill>
                  <a:schemeClr val="dk2"/>
                </a:solidFill>
                <a:latin typeface="Arial"/>
                <a:ea typeface="Arial"/>
                <a:cs typeface="Arial"/>
                <a:sym typeface="Arial"/>
              </a:defRPr>
            </a:lvl5pPr>
            <a:lvl6pPr indent="0" lvl="5" marL="0" marR="0" rtl="0" algn="r">
              <a:spcBef>
                <a:spcPts val="0"/>
              </a:spcBef>
              <a:buNone/>
              <a:defRPr b="0" i="0" sz="1400" u="none" cap="none" strike="noStrike">
                <a:solidFill>
                  <a:schemeClr val="dk2"/>
                </a:solidFill>
                <a:latin typeface="Arial"/>
                <a:ea typeface="Arial"/>
                <a:cs typeface="Arial"/>
                <a:sym typeface="Arial"/>
              </a:defRPr>
            </a:lvl6pPr>
            <a:lvl7pPr indent="0" lvl="6" marL="0" marR="0" rtl="0" algn="r">
              <a:spcBef>
                <a:spcPts val="0"/>
              </a:spcBef>
              <a:buNone/>
              <a:defRPr b="0" i="0" sz="1400" u="none" cap="none" strike="noStrike">
                <a:solidFill>
                  <a:schemeClr val="dk2"/>
                </a:solidFill>
                <a:latin typeface="Arial"/>
                <a:ea typeface="Arial"/>
                <a:cs typeface="Arial"/>
                <a:sym typeface="Arial"/>
              </a:defRPr>
            </a:lvl7pPr>
            <a:lvl8pPr indent="0" lvl="7" marL="0" marR="0" rtl="0" algn="r">
              <a:spcBef>
                <a:spcPts val="0"/>
              </a:spcBef>
              <a:buNone/>
              <a:defRPr b="0" i="0" sz="1400" u="none" cap="none" strike="noStrike">
                <a:solidFill>
                  <a:schemeClr val="dk2"/>
                </a:solidFill>
                <a:latin typeface="Arial"/>
                <a:ea typeface="Arial"/>
                <a:cs typeface="Arial"/>
                <a:sym typeface="Arial"/>
              </a:defRPr>
            </a:lvl8pPr>
            <a:lvl9pPr indent="0" lvl="8" marL="0" marR="0" rtl="0" algn="r">
              <a:spcBef>
                <a:spcPts val="0"/>
              </a:spcBef>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youtu.be/kFnDRhcsFd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hyperlink" Target="https://youtu.be/1MhBpNR83x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s://youtu.be/DKE4QDMlFA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youtu.be/blk3oypLhf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The Forearm, Wrist and Hand Assessment</a:t>
            </a:r>
            <a:endParaRPr/>
          </a:p>
        </p:txBody>
      </p:sp>
      <p:sp>
        <p:nvSpPr>
          <p:cNvPr id="125" name="Google Shape;125;p1"/>
          <p:cNvSpPr txBox="1"/>
          <p:nvPr/>
        </p:nvSpPr>
        <p:spPr>
          <a:xfrm>
            <a:off x="2148300" y="4065225"/>
            <a:ext cx="456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a:latin typeface="Libre Franklin"/>
                <a:ea typeface="Libre Franklin"/>
                <a:cs typeface="Libre Franklin"/>
                <a:sym typeface="Libre Franklin"/>
              </a:rPr>
              <a:t>Page 482</a:t>
            </a:r>
            <a:endParaRPr>
              <a:latin typeface="Libre Franklin"/>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Distal Radialulnar Joint</a:t>
            </a:r>
            <a:endParaRPr/>
          </a:p>
        </p:txBody>
      </p:sp>
      <p:sp>
        <p:nvSpPr>
          <p:cNvPr id="132" name="Google Shape;132;p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Uniaxial pivot joint, 1° of freedom (pronation and supination)</a:t>
            </a:r>
            <a:endParaRPr/>
          </a:p>
          <a:p>
            <a:pPr indent="-274320" lvl="0" marL="274320" rtl="0" algn="l">
              <a:spcBef>
                <a:spcPts val="480"/>
              </a:spcBef>
              <a:spcAft>
                <a:spcPts val="0"/>
              </a:spcAft>
              <a:buSzPts val="2040"/>
              <a:buChar char="O"/>
            </a:pPr>
            <a:r>
              <a:rPr lang="en-CA"/>
              <a:t>Resting position- 10° supination</a:t>
            </a:r>
            <a:endParaRPr/>
          </a:p>
          <a:p>
            <a:pPr indent="-274320" lvl="0" marL="274320" rtl="0" algn="l">
              <a:spcBef>
                <a:spcPts val="480"/>
              </a:spcBef>
              <a:spcAft>
                <a:spcPts val="0"/>
              </a:spcAft>
              <a:buSzPts val="2040"/>
              <a:buChar char="O"/>
            </a:pPr>
            <a:r>
              <a:rPr lang="en-CA"/>
              <a:t>Close packed postion- 5°supination</a:t>
            </a:r>
            <a:endParaRPr/>
          </a:p>
          <a:p>
            <a:pPr indent="-274320" lvl="0" marL="274320" rtl="0" algn="l">
              <a:spcBef>
                <a:spcPts val="480"/>
              </a:spcBef>
              <a:spcAft>
                <a:spcPts val="0"/>
              </a:spcAft>
              <a:buSzPts val="2040"/>
              <a:buChar char="O"/>
            </a:pPr>
            <a:r>
              <a:rPr lang="en-CA"/>
              <a:t>Capsular pattern- Full ROM, pain at extremes of rotation</a:t>
            </a:r>
            <a:endParaRPr/>
          </a:p>
          <a:p>
            <a:pPr indent="-274320" lvl="0" marL="274320" rtl="0" algn="l">
              <a:spcBef>
                <a:spcPts val="480"/>
              </a:spcBef>
              <a:spcAft>
                <a:spcPts val="0"/>
              </a:spcAft>
              <a:buSzPts val="2040"/>
              <a:buChar char="O"/>
            </a:pPr>
            <a:r>
              <a:rPr lang="en-CA"/>
              <a:t>Articulating surfaces</a:t>
            </a:r>
            <a:endParaRPr/>
          </a:p>
          <a:p>
            <a:pPr indent="-274320" lvl="1" marL="640080" rtl="0" algn="l">
              <a:spcBef>
                <a:spcPts val="440"/>
              </a:spcBef>
              <a:spcAft>
                <a:spcPts val="0"/>
              </a:spcAft>
              <a:buSzPts val="1870"/>
              <a:buChar char="O"/>
            </a:pPr>
            <a:r>
              <a:rPr lang="en-CA"/>
              <a:t>CONVEX distal ulna with CONCAVE radius</a:t>
            </a:r>
            <a:endParaRPr/>
          </a:p>
          <a:p>
            <a:pPr indent="-274320" lvl="1" marL="640080" rtl="0" algn="l">
              <a:spcBef>
                <a:spcPts val="440"/>
              </a:spcBef>
              <a:spcAft>
                <a:spcPts val="0"/>
              </a:spcAft>
              <a:buSzPts val="1870"/>
              <a:buChar char="O"/>
            </a:pPr>
            <a:r>
              <a:rPr lang="en-CA"/>
              <a:t>Triangular Fibrocartilage Complex (TFCC)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Triangular Fibrocartilage Complex</a:t>
            </a:r>
            <a:endParaRPr/>
          </a:p>
        </p:txBody>
      </p:sp>
      <p:sp>
        <p:nvSpPr>
          <p:cNvPr id="138" name="Google Shape;138;p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Binds lower ends of radius</a:t>
            </a:r>
            <a:endParaRPr/>
          </a:p>
          <a:p>
            <a:pPr indent="-274320" lvl="0" marL="274320" rtl="0" algn="l">
              <a:spcBef>
                <a:spcPts val="480"/>
              </a:spcBef>
              <a:spcAft>
                <a:spcPts val="0"/>
              </a:spcAft>
              <a:buSzPts val="2040"/>
              <a:buChar char="O"/>
            </a:pPr>
            <a:r>
              <a:rPr lang="en-CA"/>
              <a:t>Apex is on ulna between styloid process and head</a:t>
            </a:r>
            <a:endParaRPr/>
          </a:p>
          <a:p>
            <a:pPr indent="-274320" lvl="0" marL="274320" rtl="0" algn="l">
              <a:spcBef>
                <a:spcPts val="480"/>
              </a:spcBef>
              <a:spcAft>
                <a:spcPts val="0"/>
              </a:spcAft>
              <a:buSzPts val="2040"/>
              <a:buChar char="O"/>
            </a:pPr>
            <a:r>
              <a:rPr lang="en-CA"/>
              <a:t>Can be injured by excessive pronation/hyperextension (FOOSH) or repetitive weight bearing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4"/>
          <p:cNvPicPr preferRelativeResize="0"/>
          <p:nvPr/>
        </p:nvPicPr>
        <p:blipFill rotWithShape="1">
          <a:blip r:embed="rId3">
            <a:alphaModFix/>
          </a:blip>
          <a:srcRect b="0" l="0" r="0" t="0"/>
          <a:stretch/>
        </p:blipFill>
        <p:spPr>
          <a:xfrm>
            <a:off x="1043608" y="1007159"/>
            <a:ext cx="7127814" cy="47543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Radiocarpal Joint</a:t>
            </a:r>
            <a:endParaRPr/>
          </a:p>
        </p:txBody>
      </p:sp>
      <p:sp>
        <p:nvSpPr>
          <p:cNvPr id="149" name="Google Shape;149;p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Biaxial ellipsoid joint, 2 degrees of freedom</a:t>
            </a:r>
            <a:endParaRPr/>
          </a:p>
          <a:p>
            <a:pPr indent="-274320" lvl="0" marL="274320" rtl="0" algn="l">
              <a:spcBef>
                <a:spcPts val="444"/>
              </a:spcBef>
              <a:spcAft>
                <a:spcPts val="0"/>
              </a:spcAft>
              <a:buSzPct val="85000"/>
              <a:buChar char="O"/>
            </a:pPr>
            <a:r>
              <a:rPr lang="en-CA"/>
              <a:t>Radius articulates with SCAPHOID and LUNATE</a:t>
            </a:r>
            <a:endParaRPr/>
          </a:p>
          <a:p>
            <a:pPr indent="-274320" lvl="0" marL="274320" rtl="0" algn="l">
              <a:spcBef>
                <a:spcPts val="444"/>
              </a:spcBef>
              <a:spcAft>
                <a:spcPts val="0"/>
              </a:spcAft>
              <a:buSzPct val="85000"/>
              <a:buChar char="O"/>
            </a:pPr>
            <a:r>
              <a:rPr lang="en-CA"/>
              <a:t>LUNATE and TRIQUETRUM articulate with the TFCC disc (ulnar radius to ulnar styloid process)</a:t>
            </a:r>
            <a:endParaRPr/>
          </a:p>
          <a:p>
            <a:pPr indent="-274320" lvl="0" marL="274320" rtl="0" algn="l">
              <a:spcBef>
                <a:spcPts val="444"/>
              </a:spcBef>
              <a:spcAft>
                <a:spcPts val="0"/>
              </a:spcAft>
              <a:buSzPct val="85000"/>
              <a:buChar char="O"/>
            </a:pPr>
            <a:r>
              <a:rPr lang="en-CA"/>
              <a:t>Resting position- neutral with slight ulnar deviation</a:t>
            </a:r>
            <a:endParaRPr/>
          </a:p>
          <a:p>
            <a:pPr indent="-274320" lvl="0" marL="274320" rtl="0" algn="l">
              <a:spcBef>
                <a:spcPts val="444"/>
              </a:spcBef>
              <a:spcAft>
                <a:spcPts val="0"/>
              </a:spcAft>
              <a:buSzPct val="85000"/>
              <a:buChar char="O"/>
            </a:pPr>
            <a:r>
              <a:rPr lang="en-CA"/>
              <a:t>Close packed position- extension with radial deviation</a:t>
            </a:r>
            <a:endParaRPr/>
          </a:p>
          <a:p>
            <a:pPr indent="-274320" lvl="0" marL="274320" rtl="0" algn="l">
              <a:spcBef>
                <a:spcPts val="444"/>
              </a:spcBef>
              <a:spcAft>
                <a:spcPts val="0"/>
              </a:spcAft>
              <a:buSzPct val="85000"/>
              <a:buChar char="O"/>
            </a:pPr>
            <a:r>
              <a:rPr lang="en-CA"/>
              <a:t>Capsular pattern- flexion, extension equally limitted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Intercarpal Joint</a:t>
            </a:r>
            <a:endParaRPr/>
          </a:p>
        </p:txBody>
      </p:sp>
      <p:sp>
        <p:nvSpPr>
          <p:cNvPr id="155" name="Google Shape;155;p6"/>
          <p:cNvSpPr txBox="1"/>
          <p:nvPr>
            <p:ph idx="1" type="body"/>
          </p:nvPr>
        </p:nvSpPr>
        <p:spPr>
          <a:xfrm>
            <a:off x="1463040" y="2060848"/>
            <a:ext cx="6196405" cy="4032447"/>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The joints between the individual bones of the proximal row of carpal bones and the joints between the  individual bones of the distal row of carpal bones. </a:t>
            </a:r>
            <a:endParaRPr/>
          </a:p>
          <a:p>
            <a:pPr indent="-274320" lvl="0" marL="274320" rtl="0" algn="l">
              <a:spcBef>
                <a:spcPts val="444"/>
              </a:spcBef>
              <a:spcAft>
                <a:spcPts val="0"/>
              </a:spcAft>
              <a:buSzPct val="85000"/>
              <a:buChar char="O"/>
            </a:pPr>
            <a:r>
              <a:rPr lang="en-CA"/>
              <a:t>Proximal row- scaphoid, lunate, triquetrum</a:t>
            </a:r>
            <a:endParaRPr/>
          </a:p>
          <a:p>
            <a:pPr indent="-274320" lvl="0" marL="274320" rtl="0" algn="l">
              <a:spcBef>
                <a:spcPts val="444"/>
              </a:spcBef>
              <a:spcAft>
                <a:spcPts val="0"/>
              </a:spcAft>
              <a:buSzPct val="85000"/>
              <a:buChar char="O"/>
            </a:pPr>
            <a:r>
              <a:rPr lang="en-CA"/>
              <a:t>Distal row- trapezium, trapezoid, capitate, hamate</a:t>
            </a:r>
            <a:endParaRPr/>
          </a:p>
          <a:p>
            <a:pPr indent="-274320" lvl="0" marL="274320" rtl="0" algn="l">
              <a:spcBef>
                <a:spcPts val="444"/>
              </a:spcBef>
              <a:spcAft>
                <a:spcPts val="0"/>
              </a:spcAft>
              <a:buSzPct val="85000"/>
              <a:buChar char="O"/>
            </a:pPr>
            <a:r>
              <a:rPr lang="en-CA"/>
              <a:t>Pisiform sits on triquetrum  (pisotriquetral jt)</a:t>
            </a:r>
            <a:endParaRPr/>
          </a:p>
          <a:p>
            <a:pPr indent="-274320" lvl="0" marL="274320" rtl="0" algn="l">
              <a:spcBef>
                <a:spcPts val="444"/>
              </a:spcBef>
              <a:spcAft>
                <a:spcPts val="0"/>
              </a:spcAft>
              <a:buSzPct val="85000"/>
              <a:buChar char="O"/>
            </a:pPr>
            <a:r>
              <a:rPr lang="en-CA"/>
              <a:t>Resting position- neutral or slight flexion</a:t>
            </a:r>
            <a:endParaRPr/>
          </a:p>
          <a:p>
            <a:pPr indent="-274320" lvl="0" marL="274320" rtl="0" algn="l">
              <a:spcBef>
                <a:spcPts val="444"/>
              </a:spcBef>
              <a:spcAft>
                <a:spcPts val="0"/>
              </a:spcAft>
              <a:buSzPct val="85000"/>
              <a:buChar char="O"/>
            </a:pPr>
            <a:r>
              <a:rPr lang="en-CA"/>
              <a:t>Close packed postion- extension</a:t>
            </a:r>
            <a:endParaRPr/>
          </a:p>
          <a:p>
            <a:pPr indent="-274320" lvl="0" marL="274320" rtl="0" algn="l">
              <a:spcBef>
                <a:spcPts val="444"/>
              </a:spcBef>
              <a:spcAft>
                <a:spcPts val="0"/>
              </a:spcAft>
              <a:buSzPct val="85000"/>
              <a:buChar char="O"/>
            </a:pPr>
            <a:r>
              <a:rPr lang="en-CA"/>
              <a:t>Capsular pattern- none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Midcarpal Joint</a:t>
            </a:r>
            <a:endParaRPr/>
          </a:p>
        </p:txBody>
      </p:sp>
      <p:sp>
        <p:nvSpPr>
          <p:cNvPr id="161" name="Google Shape;161;p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Medial scaphoid, lunate and triquetrum articular with capitate and hamate forming compound sellar jt (saddle)</a:t>
            </a:r>
            <a:endParaRPr/>
          </a:p>
          <a:p>
            <a:pPr indent="-274320" lvl="0" marL="274320" rtl="0" algn="l">
              <a:spcBef>
                <a:spcPts val="444"/>
              </a:spcBef>
              <a:spcAft>
                <a:spcPts val="0"/>
              </a:spcAft>
              <a:buSzPct val="85000"/>
              <a:buChar char="O"/>
            </a:pPr>
            <a:r>
              <a:rPr lang="en-CA"/>
              <a:t>Lateral scaphoid articulates with trapezoid and trapezium forming compound sellar jt</a:t>
            </a:r>
            <a:endParaRPr/>
          </a:p>
          <a:p>
            <a:pPr indent="-274320" lvl="0" marL="274320" rtl="0" algn="l">
              <a:spcBef>
                <a:spcPts val="444"/>
              </a:spcBef>
              <a:spcAft>
                <a:spcPts val="0"/>
              </a:spcAft>
              <a:buSzPct val="85000"/>
              <a:buChar char="O"/>
            </a:pPr>
            <a:r>
              <a:rPr lang="en-CA"/>
              <a:t>Resting position- neutral or slight flexion with ulnar deviation</a:t>
            </a:r>
            <a:endParaRPr/>
          </a:p>
          <a:p>
            <a:pPr indent="-274320" lvl="0" marL="274320" rtl="0" algn="l">
              <a:spcBef>
                <a:spcPts val="444"/>
              </a:spcBef>
              <a:spcAft>
                <a:spcPts val="0"/>
              </a:spcAft>
              <a:buSzPct val="85000"/>
              <a:buChar char="O"/>
            </a:pPr>
            <a:r>
              <a:rPr lang="en-CA"/>
              <a:t>Close packed position- extension with ulnar deviation</a:t>
            </a:r>
            <a:endParaRPr/>
          </a:p>
          <a:p>
            <a:pPr indent="-274320" lvl="0" marL="274320" rtl="0" algn="l">
              <a:spcBef>
                <a:spcPts val="444"/>
              </a:spcBef>
              <a:spcAft>
                <a:spcPts val="0"/>
              </a:spcAft>
              <a:buSzPct val="85000"/>
              <a:buChar char="O"/>
            </a:pPr>
            <a:r>
              <a:rPr lang="en-CA"/>
              <a:t>Capsular pattern- equal limitations of flexion and extension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Carpometacarpal</a:t>
            </a:r>
            <a:endParaRPr/>
          </a:p>
        </p:txBody>
      </p:sp>
      <p:sp>
        <p:nvSpPr>
          <p:cNvPr id="167" name="Google Shape;167;p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Thumb is a saddle jt, 3° of freedom</a:t>
            </a:r>
            <a:endParaRPr/>
          </a:p>
          <a:p>
            <a:pPr indent="-274320" lvl="0" marL="274320" rtl="0" algn="l">
              <a:spcBef>
                <a:spcPts val="480"/>
              </a:spcBef>
              <a:spcAft>
                <a:spcPts val="0"/>
              </a:spcAft>
              <a:buSzPts val="2040"/>
              <a:buChar char="O"/>
            </a:pPr>
            <a:r>
              <a:rPr lang="en-CA"/>
              <a:t>2-5th CMC jts are plane jts</a:t>
            </a:r>
            <a:endParaRPr/>
          </a:p>
          <a:p>
            <a:pPr indent="-274320" lvl="0" marL="274320" rtl="0" algn="l">
              <a:spcBef>
                <a:spcPts val="480"/>
              </a:spcBef>
              <a:spcAft>
                <a:spcPts val="0"/>
              </a:spcAft>
              <a:buSzPts val="2040"/>
              <a:buChar char="O"/>
            </a:pPr>
            <a:r>
              <a:rPr lang="en-CA"/>
              <a:t>Resting position- midway btw ABD/ADD and flex/extension (thumb); midway btw flex/extension (fingers)</a:t>
            </a:r>
            <a:endParaRPr/>
          </a:p>
          <a:p>
            <a:pPr indent="-274320" lvl="0" marL="274320" rtl="0" algn="l">
              <a:spcBef>
                <a:spcPts val="480"/>
              </a:spcBef>
              <a:spcAft>
                <a:spcPts val="0"/>
              </a:spcAft>
              <a:buSzPts val="2040"/>
              <a:buChar char="O"/>
            </a:pPr>
            <a:r>
              <a:rPr lang="en-CA"/>
              <a:t>Close packed position- full opposition (thumb);  full flexion (fingers)</a:t>
            </a:r>
            <a:endParaRPr/>
          </a:p>
          <a:p>
            <a:pPr indent="-274320" lvl="0" marL="274320" rtl="0" algn="l">
              <a:spcBef>
                <a:spcPts val="480"/>
              </a:spcBef>
              <a:spcAft>
                <a:spcPts val="0"/>
              </a:spcAft>
              <a:buSzPts val="2040"/>
              <a:buChar char="O"/>
            </a:pPr>
            <a:r>
              <a:rPr lang="en-CA"/>
              <a:t>Capsular pattern- ABD and extension (thumb); all mvts equal limitation (fingers)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Intermetacarpal Joint</a:t>
            </a:r>
            <a:endParaRPr/>
          </a:p>
        </p:txBody>
      </p:sp>
      <p:sp>
        <p:nvSpPr>
          <p:cNvPr id="173" name="Google Shape;173;p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Small amount of gliding movements</a:t>
            </a:r>
            <a:endParaRPr/>
          </a:p>
          <a:p>
            <a:pPr indent="-144780" lvl="0" marL="274320" rtl="0" algn="l">
              <a:spcBef>
                <a:spcPts val="480"/>
              </a:spcBef>
              <a:spcAft>
                <a:spcPts val="0"/>
              </a:spcAft>
              <a:buSzPts val="2040"/>
              <a:buNone/>
            </a:pPr>
            <a:r>
              <a:t/>
            </a:r>
            <a:endParaRPr/>
          </a:p>
        </p:txBody>
      </p:sp>
      <p:pic>
        <p:nvPicPr>
          <p:cNvPr id="174" name="Google Shape;174;p9"/>
          <p:cNvPicPr preferRelativeResize="0"/>
          <p:nvPr/>
        </p:nvPicPr>
        <p:blipFill rotWithShape="1">
          <a:blip r:embed="rId3">
            <a:alphaModFix/>
          </a:blip>
          <a:srcRect b="0" l="0" r="0" t="0"/>
          <a:stretch/>
        </p:blipFill>
        <p:spPr>
          <a:xfrm>
            <a:off x="2771800" y="3068960"/>
            <a:ext cx="3085308" cy="28599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Palpation of the carpal bones</a:t>
            </a:r>
            <a:endParaRPr/>
          </a:p>
        </p:txBody>
      </p:sp>
      <p:sp>
        <p:nvSpPr>
          <p:cNvPr id="180" name="Google Shape;180;p10"/>
          <p:cNvSpPr txBox="1"/>
          <p:nvPr>
            <p:ph idx="1" type="body"/>
          </p:nvPr>
        </p:nvSpPr>
        <p:spPr>
          <a:xfrm>
            <a:off x="1479450" y="1722623"/>
            <a:ext cx="6196500" cy="4491000"/>
          </a:xfrm>
          <a:prstGeom prst="rect">
            <a:avLst/>
          </a:prstGeom>
          <a:noFill/>
          <a:ln>
            <a:noFill/>
          </a:ln>
        </p:spPr>
        <p:txBody>
          <a:bodyPr anchorCtr="0" anchor="t" bIns="45700" lIns="91425" spcFirstLastPara="1" rIns="91425" wrap="square" tIns="45700">
            <a:normAutofit fontScale="85000" lnSpcReduction="10000"/>
          </a:bodyPr>
          <a:lstStyle/>
          <a:p>
            <a:pPr indent="-264604" lvl="0" marL="274320" rtl="0" algn="l">
              <a:spcBef>
                <a:spcPts val="0"/>
              </a:spcBef>
              <a:spcAft>
                <a:spcPts val="0"/>
              </a:spcAft>
              <a:buSzPct val="85000"/>
              <a:buChar char="O"/>
            </a:pPr>
            <a:r>
              <a:rPr lang="en-CA"/>
              <a:t>Scaphoid- floor of anatomical snuff box</a:t>
            </a:r>
            <a:endParaRPr/>
          </a:p>
          <a:p>
            <a:pPr indent="-264604" lvl="0" marL="274320" rtl="0" algn="l">
              <a:spcBef>
                <a:spcPts val="444"/>
              </a:spcBef>
              <a:spcAft>
                <a:spcPts val="0"/>
              </a:spcAft>
              <a:buSzPct val="85000"/>
              <a:buChar char="O"/>
            </a:pPr>
            <a:r>
              <a:rPr lang="en-CA"/>
              <a:t>Which tendons border the anatomical snuff box?</a:t>
            </a:r>
            <a:endParaRPr/>
          </a:p>
          <a:p>
            <a:pPr indent="-264604" lvl="0" marL="274320" rtl="0" algn="l">
              <a:spcBef>
                <a:spcPts val="444"/>
              </a:spcBef>
              <a:spcAft>
                <a:spcPts val="0"/>
              </a:spcAft>
              <a:buSzPct val="85000"/>
              <a:buChar char="O"/>
            </a:pPr>
            <a:r>
              <a:rPr lang="en-CA"/>
              <a:t>Medial border – tendon extensor pollicis longus</a:t>
            </a:r>
            <a:endParaRPr/>
          </a:p>
          <a:p>
            <a:pPr indent="-264604" lvl="0" marL="274320" rtl="0" algn="l">
              <a:spcBef>
                <a:spcPts val="444"/>
              </a:spcBef>
              <a:spcAft>
                <a:spcPts val="0"/>
              </a:spcAft>
              <a:buSzPct val="85000"/>
              <a:buChar char="O"/>
            </a:pPr>
            <a:r>
              <a:rPr lang="en-CA"/>
              <a:t>Lateral border – abductor pollicis longus, extensor pollicis brevis</a:t>
            </a:r>
            <a:endParaRPr/>
          </a:p>
          <a:p>
            <a:pPr indent="-264604" lvl="0" marL="274320" rtl="0" algn="l">
              <a:spcBef>
                <a:spcPts val="444"/>
              </a:spcBef>
              <a:spcAft>
                <a:spcPts val="0"/>
              </a:spcAft>
              <a:buSzPct val="85000"/>
              <a:buChar char="O"/>
            </a:pPr>
            <a:r>
              <a:rPr lang="en-CA"/>
              <a:t>Lunate- follow 3rd MC until a depression is found</a:t>
            </a:r>
            <a:endParaRPr/>
          </a:p>
          <a:p>
            <a:pPr indent="-264604" lvl="0" marL="274320" rtl="0" algn="l">
              <a:spcBef>
                <a:spcPts val="444"/>
              </a:spcBef>
              <a:spcAft>
                <a:spcPts val="0"/>
              </a:spcAft>
              <a:buSzPct val="85000"/>
              <a:buChar char="O"/>
            </a:pPr>
            <a:r>
              <a:rPr lang="en-CA"/>
              <a:t>Triquetrum- locate ulnar styloid, palpate distally with slight radial deviation for a prominence </a:t>
            </a:r>
            <a:endParaRPr/>
          </a:p>
          <a:p>
            <a:pPr indent="-264604" lvl="0" marL="274320" rtl="0" algn="l">
              <a:spcBef>
                <a:spcPts val="444"/>
              </a:spcBef>
              <a:spcAft>
                <a:spcPts val="0"/>
              </a:spcAft>
              <a:buSzPct val="85000"/>
              <a:buChar char="O"/>
            </a:pPr>
            <a:r>
              <a:rPr lang="en-CA"/>
              <a:t>Pisiform- prominence ulnarly </a:t>
            </a:r>
            <a:endParaRPr/>
          </a:p>
          <a:p>
            <a:pPr indent="-264604" lvl="0" marL="274320" rtl="0" algn="l">
              <a:spcBef>
                <a:spcPts val="444"/>
              </a:spcBef>
              <a:spcAft>
                <a:spcPts val="0"/>
              </a:spcAft>
              <a:buSzPct val="85000"/>
              <a:buChar char="O"/>
            </a:pPr>
            <a:r>
              <a:rPr lang="en-CA"/>
              <a:t>Hook of Hamate – IP fold of thumb over pisiform, extent thumb towards index finger base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Metacarpalphalangeal</a:t>
            </a:r>
            <a:endParaRPr/>
          </a:p>
        </p:txBody>
      </p:sp>
      <p:sp>
        <p:nvSpPr>
          <p:cNvPr id="186" name="Google Shape;186;p1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Condyloid jt, 2° of freedom</a:t>
            </a:r>
            <a:endParaRPr/>
          </a:p>
          <a:p>
            <a:pPr indent="-274320" lvl="0" marL="274320" rtl="0" algn="l">
              <a:spcBef>
                <a:spcPts val="480"/>
              </a:spcBef>
              <a:spcAft>
                <a:spcPts val="0"/>
              </a:spcAft>
              <a:buSzPts val="2040"/>
              <a:buChar char="O"/>
            </a:pPr>
            <a:r>
              <a:rPr lang="en-CA"/>
              <a:t>1st MCP has 3° of freedom</a:t>
            </a:r>
            <a:endParaRPr/>
          </a:p>
          <a:p>
            <a:pPr indent="-274320" lvl="0" marL="274320" rtl="0" algn="l">
              <a:spcBef>
                <a:spcPts val="480"/>
              </a:spcBef>
              <a:spcAft>
                <a:spcPts val="0"/>
              </a:spcAft>
              <a:buSzPts val="2040"/>
              <a:buChar char="O"/>
            </a:pPr>
            <a:r>
              <a:rPr lang="en-CA"/>
              <a:t>Resting position- slight flexion</a:t>
            </a:r>
            <a:endParaRPr/>
          </a:p>
          <a:p>
            <a:pPr indent="-274320" lvl="0" marL="274320" rtl="0" algn="l">
              <a:spcBef>
                <a:spcPts val="480"/>
              </a:spcBef>
              <a:spcAft>
                <a:spcPts val="0"/>
              </a:spcAft>
              <a:buSzPts val="2040"/>
              <a:buChar char="O"/>
            </a:pPr>
            <a:r>
              <a:rPr lang="en-CA"/>
              <a:t>Close packed position- full opposition (thumb);  full flexion (fingers)</a:t>
            </a:r>
            <a:endParaRPr/>
          </a:p>
          <a:p>
            <a:pPr indent="-274320" lvl="0" marL="274320" rtl="0" algn="l">
              <a:spcBef>
                <a:spcPts val="480"/>
              </a:spcBef>
              <a:spcAft>
                <a:spcPts val="0"/>
              </a:spcAft>
              <a:buSzPts val="2040"/>
              <a:buChar char="O"/>
            </a:pPr>
            <a:r>
              <a:rPr lang="en-CA"/>
              <a:t>Capsular pattern- flexion and extension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Interphalangeal Joint</a:t>
            </a:r>
            <a:endParaRPr/>
          </a:p>
        </p:txBody>
      </p:sp>
      <p:sp>
        <p:nvSpPr>
          <p:cNvPr id="192" name="Google Shape;192;p1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Uniaxial hinge joints, 1° of freedom</a:t>
            </a:r>
            <a:endParaRPr/>
          </a:p>
          <a:p>
            <a:pPr indent="-274320" lvl="0" marL="274320" rtl="0" algn="l">
              <a:spcBef>
                <a:spcPts val="480"/>
              </a:spcBef>
              <a:spcAft>
                <a:spcPts val="0"/>
              </a:spcAft>
              <a:buSzPts val="2040"/>
              <a:buChar char="O"/>
            </a:pPr>
            <a:r>
              <a:rPr lang="en-CA"/>
              <a:t>Resting position- slight flexion</a:t>
            </a:r>
            <a:endParaRPr/>
          </a:p>
          <a:p>
            <a:pPr indent="-274320" lvl="0" marL="274320" rtl="0" algn="l">
              <a:spcBef>
                <a:spcPts val="480"/>
              </a:spcBef>
              <a:spcAft>
                <a:spcPts val="0"/>
              </a:spcAft>
              <a:buSzPts val="2040"/>
              <a:buChar char="O"/>
            </a:pPr>
            <a:r>
              <a:rPr lang="en-CA"/>
              <a:t>Close packed position- full extension</a:t>
            </a:r>
            <a:endParaRPr/>
          </a:p>
          <a:p>
            <a:pPr indent="-274320" lvl="0" marL="274320" rtl="0" algn="l">
              <a:spcBef>
                <a:spcPts val="480"/>
              </a:spcBef>
              <a:spcAft>
                <a:spcPts val="0"/>
              </a:spcAft>
              <a:buSzPts val="2040"/>
              <a:buChar char="O"/>
            </a:pPr>
            <a:r>
              <a:rPr lang="en-CA"/>
              <a:t>Capsular pattern- flexion and extension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descr="hand1318358790625.png" id="197" name="Google Shape;197;p13"/>
          <p:cNvPicPr preferRelativeResize="0"/>
          <p:nvPr>
            <p:ph idx="1" type="body"/>
          </p:nvPr>
        </p:nvPicPr>
        <p:blipFill rotWithShape="1">
          <a:blip r:embed="rId3">
            <a:alphaModFix/>
          </a:blip>
          <a:srcRect b="0" l="0" r="0" t="0"/>
          <a:stretch/>
        </p:blipFill>
        <p:spPr>
          <a:xfrm>
            <a:off x="107504" y="116632"/>
            <a:ext cx="8870226" cy="6336704"/>
          </a:xfrm>
          <a:prstGeom prst="rect">
            <a:avLst/>
          </a:prstGeom>
          <a:noFill/>
          <a:ln>
            <a:noFill/>
          </a:ln>
        </p:spPr>
      </p:pic>
      <p:sp>
        <p:nvSpPr>
          <p:cNvPr id="198" name="Google Shape;198;p13"/>
          <p:cNvSpPr/>
          <p:nvPr/>
        </p:nvSpPr>
        <p:spPr>
          <a:xfrm>
            <a:off x="4572000" y="6627168"/>
            <a:ext cx="45720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900" u="none" cap="none" strike="noStrike">
                <a:solidFill>
                  <a:schemeClr val="dk1"/>
                </a:solidFill>
                <a:latin typeface="Libre Franklin"/>
                <a:ea typeface="Libre Franklin"/>
                <a:cs typeface="Libre Franklin"/>
                <a:sym typeface="Libre Franklin"/>
              </a:rPr>
              <a:t>http://classconnection.s3.amazonaws.com/97/flashcards/1455097/jpg/11348534853117.jpg</a:t>
            </a:r>
            <a:endParaRPr sz="900">
              <a:solidFill>
                <a:schemeClr val="dk1"/>
              </a:solidFill>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4"/>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000"/>
              <a:buFont typeface="Constantia"/>
              <a:buNone/>
            </a:pPr>
            <a:r>
              <a:rPr lang="en-CA"/>
              <a:t>Client History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Client History</a:t>
            </a:r>
            <a:endParaRPr/>
          </a:p>
        </p:txBody>
      </p:sp>
      <p:sp>
        <p:nvSpPr>
          <p:cNvPr id="209" name="Google Shape;209;p1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Read text book section pg 487-490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000"/>
              <a:buFont typeface="Constantia"/>
              <a:buNone/>
            </a:pPr>
            <a:r>
              <a:rPr lang="en-CA"/>
              <a:t>Observation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7"/>
          <p:cNvSpPr txBox="1"/>
          <p:nvPr>
            <p:ph type="title"/>
          </p:nvPr>
        </p:nvSpPr>
        <p:spPr>
          <a:xfrm>
            <a:off x="1115616" y="47667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Observation</a:t>
            </a:r>
            <a:endParaRPr/>
          </a:p>
        </p:txBody>
      </p:sp>
      <p:sp>
        <p:nvSpPr>
          <p:cNvPr id="220" name="Google Shape;220;p17"/>
          <p:cNvSpPr txBox="1"/>
          <p:nvPr>
            <p:ph idx="1" type="body"/>
          </p:nvPr>
        </p:nvSpPr>
        <p:spPr>
          <a:xfrm>
            <a:off x="1244392" y="1384960"/>
            <a:ext cx="6340421" cy="52292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O"/>
            </a:pPr>
            <a:r>
              <a:rPr lang="en-CA"/>
              <a:t>Cascade of flexion</a:t>
            </a:r>
            <a:endParaRPr/>
          </a:p>
          <a:p>
            <a:pPr indent="-274320" lvl="1" marL="640080" rtl="0" algn="l">
              <a:spcBef>
                <a:spcPts val="341"/>
              </a:spcBef>
              <a:spcAft>
                <a:spcPts val="0"/>
              </a:spcAft>
              <a:buSzPct val="85000"/>
              <a:buChar char="O"/>
            </a:pPr>
            <a:r>
              <a:rPr lang="en-CA"/>
              <a:t>Increasing flexion of digits from radial to ulnar side</a:t>
            </a:r>
            <a:endParaRPr/>
          </a:p>
          <a:p>
            <a:pPr indent="-274320" lvl="0" marL="274320" rtl="0" algn="l">
              <a:spcBef>
                <a:spcPts val="372"/>
              </a:spcBef>
              <a:spcAft>
                <a:spcPts val="0"/>
              </a:spcAft>
              <a:buSzPct val="85000"/>
              <a:buChar char="O"/>
            </a:pPr>
            <a:r>
              <a:rPr lang="en-CA"/>
              <a:t>Resting position</a:t>
            </a:r>
            <a:endParaRPr/>
          </a:p>
          <a:p>
            <a:pPr indent="-274320" lvl="1" marL="640080" rtl="0" algn="l">
              <a:spcBef>
                <a:spcPts val="341"/>
              </a:spcBef>
              <a:spcAft>
                <a:spcPts val="0"/>
              </a:spcAft>
              <a:buSzPct val="85000"/>
              <a:buChar char="O"/>
            </a:pPr>
            <a:r>
              <a:rPr lang="en-CA"/>
              <a:t>Thumb should be in slight opposition </a:t>
            </a:r>
            <a:endParaRPr/>
          </a:p>
          <a:p>
            <a:pPr indent="-274320" lvl="0" marL="274320" rtl="0" algn="l">
              <a:spcBef>
                <a:spcPts val="372"/>
              </a:spcBef>
              <a:spcAft>
                <a:spcPts val="0"/>
              </a:spcAft>
              <a:buSzPct val="85000"/>
              <a:buChar char="O"/>
            </a:pPr>
            <a:r>
              <a:rPr lang="en-CA"/>
              <a:t>Deformities </a:t>
            </a:r>
            <a:endParaRPr/>
          </a:p>
          <a:p>
            <a:pPr indent="-274320" lvl="1" marL="640080" rtl="0" algn="l">
              <a:spcBef>
                <a:spcPts val="341"/>
              </a:spcBef>
              <a:spcAft>
                <a:spcPts val="0"/>
              </a:spcAft>
              <a:buSzPct val="85000"/>
              <a:buChar char="O"/>
            </a:pPr>
            <a:r>
              <a:rPr lang="en-CA"/>
              <a:t>Ape Hand</a:t>
            </a:r>
            <a:endParaRPr/>
          </a:p>
          <a:p>
            <a:pPr indent="-274320" lvl="1" marL="640080" rtl="0" algn="l">
              <a:spcBef>
                <a:spcPts val="341"/>
              </a:spcBef>
              <a:spcAft>
                <a:spcPts val="0"/>
              </a:spcAft>
              <a:buSzPct val="85000"/>
              <a:buChar char="O"/>
            </a:pPr>
            <a:r>
              <a:rPr lang="en-CA"/>
              <a:t>Bishop’s Hand</a:t>
            </a:r>
            <a:endParaRPr/>
          </a:p>
          <a:p>
            <a:pPr indent="-274320" lvl="1" marL="640080" rtl="0" algn="l">
              <a:spcBef>
                <a:spcPts val="341"/>
              </a:spcBef>
              <a:spcAft>
                <a:spcPts val="0"/>
              </a:spcAft>
              <a:buSzPct val="85000"/>
              <a:buChar char="O"/>
            </a:pPr>
            <a:r>
              <a:rPr lang="en-CA"/>
              <a:t>Boutonniere Deformity</a:t>
            </a:r>
            <a:endParaRPr/>
          </a:p>
          <a:p>
            <a:pPr indent="-274320" lvl="1" marL="640080" rtl="0" algn="l">
              <a:spcBef>
                <a:spcPts val="341"/>
              </a:spcBef>
              <a:spcAft>
                <a:spcPts val="0"/>
              </a:spcAft>
              <a:buSzPct val="85000"/>
              <a:buChar char="O"/>
            </a:pPr>
            <a:r>
              <a:rPr lang="en-CA"/>
              <a:t>Claw Fingers</a:t>
            </a:r>
            <a:endParaRPr/>
          </a:p>
          <a:p>
            <a:pPr indent="-274320" lvl="1" marL="640080" rtl="0" algn="l">
              <a:spcBef>
                <a:spcPts val="341"/>
              </a:spcBef>
              <a:spcAft>
                <a:spcPts val="0"/>
              </a:spcAft>
              <a:buSzPct val="85000"/>
              <a:buChar char="O"/>
            </a:pPr>
            <a:r>
              <a:rPr lang="en-CA"/>
              <a:t>Drop Wrist</a:t>
            </a:r>
            <a:endParaRPr/>
          </a:p>
          <a:p>
            <a:pPr indent="-274320" lvl="1" marL="640080" rtl="0" algn="l">
              <a:spcBef>
                <a:spcPts val="341"/>
              </a:spcBef>
              <a:spcAft>
                <a:spcPts val="0"/>
              </a:spcAft>
              <a:buSzPct val="85000"/>
              <a:buChar char="O"/>
            </a:pPr>
            <a:r>
              <a:rPr lang="en-CA"/>
              <a:t>Dupuytren Contracture</a:t>
            </a:r>
            <a:endParaRPr/>
          </a:p>
          <a:p>
            <a:pPr indent="-274320" lvl="1" marL="640080" rtl="0" algn="l">
              <a:spcBef>
                <a:spcPts val="341"/>
              </a:spcBef>
              <a:spcAft>
                <a:spcPts val="0"/>
              </a:spcAft>
              <a:buSzPct val="85000"/>
              <a:buChar char="O"/>
            </a:pPr>
            <a:r>
              <a:rPr lang="en-CA"/>
              <a:t>Mallet Finger</a:t>
            </a:r>
            <a:endParaRPr/>
          </a:p>
          <a:p>
            <a:pPr indent="-274320" lvl="1" marL="640080" rtl="0" algn="l">
              <a:spcBef>
                <a:spcPts val="341"/>
              </a:spcBef>
              <a:spcAft>
                <a:spcPts val="0"/>
              </a:spcAft>
              <a:buSzPct val="85000"/>
              <a:buChar char="O"/>
            </a:pPr>
            <a:r>
              <a:rPr lang="en-CA"/>
              <a:t>Swan Neck Deformity</a:t>
            </a:r>
            <a:endParaRPr/>
          </a:p>
          <a:p>
            <a:pPr indent="-274320" lvl="1" marL="640080" rtl="0" algn="l">
              <a:spcBef>
                <a:spcPts val="341"/>
              </a:spcBef>
              <a:spcAft>
                <a:spcPts val="0"/>
              </a:spcAft>
              <a:buSzPct val="85000"/>
              <a:buChar char="O"/>
            </a:pPr>
            <a:r>
              <a:rPr lang="en-CA"/>
              <a:t>Trigger Finger</a:t>
            </a:r>
            <a:endParaRPr/>
          </a:p>
          <a:p>
            <a:pPr indent="-274320" lvl="0" marL="274320" rtl="0" algn="l">
              <a:spcBef>
                <a:spcPts val="372"/>
              </a:spcBef>
              <a:spcAft>
                <a:spcPts val="0"/>
              </a:spcAft>
              <a:buSzPct val="85000"/>
              <a:buChar char="O"/>
            </a:pPr>
            <a:r>
              <a:rPr lang="en-CA"/>
              <a:t>Arthritic Changes</a:t>
            </a:r>
            <a:endParaRPr/>
          </a:p>
          <a:p>
            <a:pPr indent="-274320" lvl="1" marL="640080" rtl="0" algn="l">
              <a:spcBef>
                <a:spcPts val="341"/>
              </a:spcBef>
              <a:spcAft>
                <a:spcPts val="0"/>
              </a:spcAft>
              <a:buSzPct val="85000"/>
              <a:buChar char="O"/>
            </a:pPr>
            <a:r>
              <a:rPr lang="en-CA"/>
              <a:t>Heberden’s Nodes</a:t>
            </a:r>
            <a:endParaRPr/>
          </a:p>
          <a:p>
            <a:pPr indent="-274320" lvl="1" marL="640080" rtl="0" algn="l">
              <a:spcBef>
                <a:spcPts val="341"/>
              </a:spcBef>
              <a:spcAft>
                <a:spcPts val="0"/>
              </a:spcAft>
              <a:buSzPct val="85000"/>
              <a:buChar char="O"/>
            </a:pPr>
            <a:r>
              <a:rPr lang="en-CA"/>
              <a:t>Bouchard’s Nodes</a:t>
            </a:r>
            <a:endParaRPr/>
          </a:p>
          <a:p>
            <a:pPr indent="-274320" lvl="1" marL="640080" rtl="0" algn="l">
              <a:spcBef>
                <a:spcPts val="341"/>
              </a:spcBef>
              <a:spcAft>
                <a:spcPts val="0"/>
              </a:spcAft>
              <a:buSzPct val="85000"/>
              <a:buChar char="O"/>
            </a:pPr>
            <a:r>
              <a:rPr lang="en-CA"/>
              <a:t>Ulnar Drift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Ape hand</a:t>
            </a:r>
            <a:endParaRPr/>
          </a:p>
        </p:txBody>
      </p:sp>
      <p:pic>
        <p:nvPicPr>
          <p:cNvPr id="226" name="Google Shape;226;p18"/>
          <p:cNvPicPr preferRelativeResize="0"/>
          <p:nvPr>
            <p:ph idx="1" type="body"/>
          </p:nvPr>
        </p:nvPicPr>
        <p:blipFill rotWithShape="1">
          <a:blip r:embed="rId3">
            <a:alphaModFix/>
          </a:blip>
          <a:srcRect b="0" l="0" r="0" t="0"/>
          <a:stretch/>
        </p:blipFill>
        <p:spPr>
          <a:xfrm>
            <a:off x="2159265" y="2119313"/>
            <a:ext cx="4804833" cy="36036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Bishop Hand</a:t>
            </a:r>
            <a:endParaRPr/>
          </a:p>
        </p:txBody>
      </p:sp>
      <p:pic>
        <p:nvPicPr>
          <p:cNvPr id="232" name="Google Shape;232;p19"/>
          <p:cNvPicPr preferRelativeResize="0"/>
          <p:nvPr>
            <p:ph idx="1" type="body"/>
          </p:nvPr>
        </p:nvPicPr>
        <p:blipFill rotWithShape="1">
          <a:blip r:embed="rId3">
            <a:alphaModFix/>
          </a:blip>
          <a:srcRect b="0" l="0" r="0" t="0"/>
          <a:stretch/>
        </p:blipFill>
        <p:spPr>
          <a:xfrm>
            <a:off x="3360473" y="2119313"/>
            <a:ext cx="2402416" cy="3603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Boutonniere Deformity</a:t>
            </a:r>
            <a:endParaRPr/>
          </a:p>
        </p:txBody>
      </p:sp>
      <p:pic>
        <p:nvPicPr>
          <p:cNvPr id="238" name="Google Shape;238;p20"/>
          <p:cNvPicPr preferRelativeResize="0"/>
          <p:nvPr>
            <p:ph idx="1" type="body"/>
          </p:nvPr>
        </p:nvPicPr>
        <p:blipFill rotWithShape="1">
          <a:blip r:embed="rId3">
            <a:alphaModFix/>
          </a:blip>
          <a:srcRect b="0" l="0" r="0" t="0"/>
          <a:stretch/>
        </p:blipFill>
        <p:spPr>
          <a:xfrm>
            <a:off x="2267744" y="2195597"/>
            <a:ext cx="4680520" cy="352074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Claw Fingers</a:t>
            </a:r>
            <a:endParaRPr/>
          </a:p>
        </p:txBody>
      </p:sp>
      <p:pic>
        <p:nvPicPr>
          <p:cNvPr id="244" name="Google Shape;244;p21"/>
          <p:cNvPicPr preferRelativeResize="0"/>
          <p:nvPr>
            <p:ph idx="1" type="body"/>
          </p:nvPr>
        </p:nvPicPr>
        <p:blipFill rotWithShape="1">
          <a:blip r:embed="rId3">
            <a:alphaModFix/>
          </a:blip>
          <a:srcRect b="0" l="0" r="0" t="0"/>
          <a:stretch/>
        </p:blipFill>
        <p:spPr>
          <a:xfrm>
            <a:off x="1810145" y="2119313"/>
            <a:ext cx="5503072" cy="36036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Drop Wrist</a:t>
            </a:r>
            <a:endParaRPr/>
          </a:p>
        </p:txBody>
      </p:sp>
      <p:pic>
        <p:nvPicPr>
          <p:cNvPr id="250" name="Google Shape;250;p22"/>
          <p:cNvPicPr preferRelativeResize="0"/>
          <p:nvPr>
            <p:ph idx="1" type="body"/>
          </p:nvPr>
        </p:nvPicPr>
        <p:blipFill rotWithShape="1">
          <a:blip r:embed="rId3">
            <a:alphaModFix/>
          </a:blip>
          <a:srcRect b="0" l="0" r="0" t="0"/>
          <a:stretch/>
        </p:blipFill>
        <p:spPr>
          <a:xfrm>
            <a:off x="2555776" y="2015515"/>
            <a:ext cx="4320480" cy="410445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Dupuytren Contracture</a:t>
            </a:r>
            <a:endParaRPr/>
          </a:p>
        </p:txBody>
      </p:sp>
      <p:pic>
        <p:nvPicPr>
          <p:cNvPr id="256" name="Google Shape;256;p23"/>
          <p:cNvPicPr preferRelativeResize="0"/>
          <p:nvPr>
            <p:ph idx="1" type="body"/>
          </p:nvPr>
        </p:nvPicPr>
        <p:blipFill rotWithShape="1">
          <a:blip r:embed="rId3">
            <a:alphaModFix/>
          </a:blip>
          <a:srcRect b="0" l="0" r="0" t="0"/>
          <a:stretch/>
        </p:blipFill>
        <p:spPr>
          <a:xfrm>
            <a:off x="1815540" y="1916831"/>
            <a:ext cx="5420756" cy="395638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descr="C:\Users\student31\Downloads\550459602001.jpg" id="261" name="Google Shape;261;p24"/>
          <p:cNvPicPr preferRelativeResize="0"/>
          <p:nvPr/>
        </p:nvPicPr>
        <p:blipFill rotWithShape="1">
          <a:blip r:embed="rId3">
            <a:alphaModFix/>
          </a:blip>
          <a:srcRect b="0" l="0" r="0" t="0"/>
          <a:stretch/>
        </p:blipFill>
        <p:spPr>
          <a:xfrm>
            <a:off x="1907704" y="836712"/>
            <a:ext cx="4698000" cy="525038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Mallet Finger</a:t>
            </a:r>
            <a:endParaRPr/>
          </a:p>
        </p:txBody>
      </p:sp>
      <p:pic>
        <p:nvPicPr>
          <p:cNvPr id="267" name="Google Shape;267;p25"/>
          <p:cNvPicPr preferRelativeResize="0"/>
          <p:nvPr>
            <p:ph idx="1" type="body"/>
          </p:nvPr>
        </p:nvPicPr>
        <p:blipFill rotWithShape="1">
          <a:blip r:embed="rId3">
            <a:alphaModFix/>
          </a:blip>
          <a:srcRect b="0" l="0" r="0" t="0"/>
          <a:stretch/>
        </p:blipFill>
        <p:spPr>
          <a:xfrm>
            <a:off x="2741994" y="2119313"/>
            <a:ext cx="3639375" cy="3603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Swan Neck Deformity</a:t>
            </a:r>
            <a:endParaRPr/>
          </a:p>
        </p:txBody>
      </p:sp>
      <p:pic>
        <p:nvPicPr>
          <p:cNvPr id="273" name="Google Shape;273;p26"/>
          <p:cNvPicPr preferRelativeResize="0"/>
          <p:nvPr>
            <p:ph idx="1" type="body"/>
          </p:nvPr>
        </p:nvPicPr>
        <p:blipFill rotWithShape="1">
          <a:blip r:embed="rId3">
            <a:alphaModFix/>
          </a:blip>
          <a:srcRect b="0" l="0" r="0" t="0"/>
          <a:stretch/>
        </p:blipFill>
        <p:spPr>
          <a:xfrm>
            <a:off x="2759869" y="2119313"/>
            <a:ext cx="3603625" cy="3603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Trigger Finger</a:t>
            </a:r>
            <a:endParaRPr/>
          </a:p>
        </p:txBody>
      </p:sp>
      <p:pic>
        <p:nvPicPr>
          <p:cNvPr id="279" name="Google Shape;279;p27"/>
          <p:cNvPicPr preferRelativeResize="0"/>
          <p:nvPr>
            <p:ph idx="1" type="body"/>
          </p:nvPr>
        </p:nvPicPr>
        <p:blipFill rotWithShape="1">
          <a:blip r:embed="rId3">
            <a:alphaModFix/>
          </a:blip>
          <a:srcRect b="0" l="0" r="0" t="0"/>
          <a:stretch/>
        </p:blipFill>
        <p:spPr>
          <a:xfrm>
            <a:off x="2759869" y="2119313"/>
            <a:ext cx="3603625" cy="3603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Heberden’s nodes</a:t>
            </a:r>
            <a:endParaRPr/>
          </a:p>
        </p:txBody>
      </p:sp>
      <p:pic>
        <p:nvPicPr>
          <p:cNvPr id="285" name="Google Shape;285;p28"/>
          <p:cNvPicPr preferRelativeResize="0"/>
          <p:nvPr>
            <p:ph idx="1" type="body"/>
          </p:nvPr>
        </p:nvPicPr>
        <p:blipFill rotWithShape="1">
          <a:blip r:embed="rId3">
            <a:alphaModFix/>
          </a:blip>
          <a:srcRect b="0" l="0" r="0" t="0"/>
          <a:stretch/>
        </p:blipFill>
        <p:spPr>
          <a:xfrm>
            <a:off x="2159265" y="2119313"/>
            <a:ext cx="4804833" cy="3603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Bouchard’s Nodes</a:t>
            </a:r>
            <a:br>
              <a:rPr lang="en-CA"/>
            </a:br>
            <a:endParaRPr/>
          </a:p>
        </p:txBody>
      </p:sp>
      <p:pic>
        <p:nvPicPr>
          <p:cNvPr id="291" name="Google Shape;291;p29"/>
          <p:cNvPicPr preferRelativeResize="0"/>
          <p:nvPr>
            <p:ph idx="1" type="body"/>
          </p:nvPr>
        </p:nvPicPr>
        <p:blipFill rotWithShape="1">
          <a:blip r:embed="rId3">
            <a:alphaModFix/>
          </a:blip>
          <a:srcRect b="0" l="0" r="0" t="0"/>
          <a:stretch/>
        </p:blipFill>
        <p:spPr>
          <a:xfrm>
            <a:off x="2759869" y="2119313"/>
            <a:ext cx="3603625" cy="3603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Ulnar Drift</a:t>
            </a:r>
            <a:endParaRPr/>
          </a:p>
        </p:txBody>
      </p:sp>
      <p:pic>
        <p:nvPicPr>
          <p:cNvPr id="297" name="Google Shape;297;p30"/>
          <p:cNvPicPr preferRelativeResize="0"/>
          <p:nvPr>
            <p:ph idx="1" type="body"/>
          </p:nvPr>
        </p:nvPicPr>
        <p:blipFill rotWithShape="1">
          <a:blip r:embed="rId3">
            <a:alphaModFix/>
          </a:blip>
          <a:srcRect b="0" l="0" r="0" t="0"/>
          <a:stretch/>
        </p:blipFill>
        <p:spPr>
          <a:xfrm>
            <a:off x="1979712" y="1844824"/>
            <a:ext cx="5299448" cy="3603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1"/>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000"/>
              <a:buFont typeface="Constantia"/>
              <a:buNone/>
            </a:pPr>
            <a:r>
              <a:rPr lang="en-CA"/>
              <a:t>Range of Motion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Range of Motion Degrees</a:t>
            </a:r>
            <a:endParaRPr/>
          </a:p>
        </p:txBody>
      </p:sp>
      <p:sp>
        <p:nvSpPr>
          <p:cNvPr id="308" name="Google Shape;308;p3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Radial Deviation 15°</a:t>
            </a:r>
            <a:endParaRPr/>
          </a:p>
          <a:p>
            <a:pPr indent="-274320" lvl="0" marL="274320" rtl="0" algn="l">
              <a:spcBef>
                <a:spcPts val="480"/>
              </a:spcBef>
              <a:spcAft>
                <a:spcPts val="0"/>
              </a:spcAft>
              <a:buSzPts val="2040"/>
              <a:buChar char="O"/>
            </a:pPr>
            <a:r>
              <a:rPr lang="en-CA"/>
              <a:t>Ulnar Deviation  30° – 45°</a:t>
            </a:r>
            <a:endParaRPr/>
          </a:p>
          <a:p>
            <a:pPr indent="-274320" lvl="0" marL="274320" rtl="0" algn="l">
              <a:spcBef>
                <a:spcPts val="480"/>
              </a:spcBef>
              <a:spcAft>
                <a:spcPts val="0"/>
              </a:spcAft>
              <a:buSzPts val="2040"/>
              <a:buChar char="O"/>
            </a:pPr>
            <a:r>
              <a:rPr lang="en-CA"/>
              <a:t>Wrist Flexion 80° – 90°</a:t>
            </a:r>
            <a:endParaRPr/>
          </a:p>
          <a:p>
            <a:pPr indent="-274320" lvl="0" marL="274320" rtl="0" algn="l">
              <a:spcBef>
                <a:spcPts val="480"/>
              </a:spcBef>
              <a:spcAft>
                <a:spcPts val="0"/>
              </a:spcAft>
              <a:buSzPts val="2040"/>
              <a:buChar char="O"/>
            </a:pPr>
            <a:r>
              <a:rPr lang="en-CA"/>
              <a:t>Wrist Extension 70° – 90°</a:t>
            </a:r>
            <a:endParaRPr/>
          </a:p>
          <a:p>
            <a:pPr indent="-274320" lvl="0" marL="274320" rtl="0" algn="l">
              <a:spcBef>
                <a:spcPts val="480"/>
              </a:spcBef>
              <a:spcAft>
                <a:spcPts val="0"/>
              </a:spcAft>
              <a:buSzPts val="2040"/>
              <a:buChar char="O"/>
            </a:pPr>
            <a:r>
              <a:rPr lang="en-CA"/>
              <a:t>Finger Flexion</a:t>
            </a:r>
            <a:endParaRPr/>
          </a:p>
          <a:p>
            <a:pPr indent="-274320" lvl="1" marL="640080" rtl="0" algn="l">
              <a:spcBef>
                <a:spcPts val="440"/>
              </a:spcBef>
              <a:spcAft>
                <a:spcPts val="0"/>
              </a:spcAft>
              <a:buSzPts val="1870"/>
              <a:buChar char="O"/>
            </a:pPr>
            <a:r>
              <a:rPr lang="en-CA"/>
              <a:t>MCP 85° - 90°</a:t>
            </a:r>
            <a:endParaRPr/>
          </a:p>
          <a:p>
            <a:pPr indent="-274320" lvl="1" marL="640080" rtl="0" algn="l">
              <a:spcBef>
                <a:spcPts val="440"/>
              </a:spcBef>
              <a:spcAft>
                <a:spcPts val="0"/>
              </a:spcAft>
              <a:buSzPts val="1870"/>
              <a:buChar char="O"/>
            </a:pPr>
            <a:r>
              <a:rPr lang="en-CA"/>
              <a:t>PIP 100° - 115°</a:t>
            </a:r>
            <a:endParaRPr/>
          </a:p>
          <a:p>
            <a:pPr indent="-274320" lvl="1" marL="640080" rtl="0" algn="l">
              <a:spcBef>
                <a:spcPts val="440"/>
              </a:spcBef>
              <a:spcAft>
                <a:spcPts val="0"/>
              </a:spcAft>
              <a:buSzPts val="1870"/>
              <a:buChar char="O"/>
            </a:pPr>
            <a:r>
              <a:rPr lang="en-CA"/>
              <a:t>DIP 80° - 90°</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Continued</a:t>
            </a:r>
            <a:endParaRPr/>
          </a:p>
        </p:txBody>
      </p:sp>
      <p:sp>
        <p:nvSpPr>
          <p:cNvPr id="314" name="Google Shape;314;p3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Finger Extension</a:t>
            </a:r>
            <a:endParaRPr/>
          </a:p>
          <a:p>
            <a:pPr indent="-274320" lvl="1" marL="640080" rtl="0" algn="l">
              <a:spcBef>
                <a:spcPts val="407"/>
              </a:spcBef>
              <a:spcAft>
                <a:spcPts val="0"/>
              </a:spcAft>
              <a:buSzPct val="85000"/>
              <a:buChar char="O"/>
            </a:pPr>
            <a:r>
              <a:rPr lang="en-CA"/>
              <a:t>MCP 30°– 45°</a:t>
            </a:r>
            <a:endParaRPr/>
          </a:p>
          <a:p>
            <a:pPr indent="-274320" lvl="1" marL="640080" rtl="0" algn="l">
              <a:spcBef>
                <a:spcPts val="407"/>
              </a:spcBef>
              <a:spcAft>
                <a:spcPts val="0"/>
              </a:spcAft>
              <a:buSzPct val="85000"/>
              <a:buChar char="O"/>
            </a:pPr>
            <a:r>
              <a:rPr lang="en-CA"/>
              <a:t>PIP 0°</a:t>
            </a:r>
            <a:endParaRPr/>
          </a:p>
          <a:p>
            <a:pPr indent="-274320" lvl="1" marL="640080" rtl="0" algn="l">
              <a:spcBef>
                <a:spcPts val="407"/>
              </a:spcBef>
              <a:spcAft>
                <a:spcPts val="0"/>
              </a:spcAft>
              <a:buSzPct val="85000"/>
              <a:buChar char="O"/>
            </a:pPr>
            <a:r>
              <a:rPr lang="en-CA"/>
              <a:t>DIP 20°</a:t>
            </a:r>
            <a:endParaRPr/>
          </a:p>
          <a:p>
            <a:pPr indent="-274320" lvl="0" marL="274320" rtl="0" algn="l">
              <a:spcBef>
                <a:spcPts val="444"/>
              </a:spcBef>
              <a:spcAft>
                <a:spcPts val="0"/>
              </a:spcAft>
              <a:buSzPct val="85000"/>
              <a:buChar char="O"/>
            </a:pPr>
            <a:r>
              <a:rPr lang="en-CA"/>
              <a:t>Finger Abduction 20° – 30°</a:t>
            </a:r>
            <a:endParaRPr/>
          </a:p>
          <a:p>
            <a:pPr indent="-274320" lvl="0" marL="274320" rtl="0" algn="l">
              <a:spcBef>
                <a:spcPts val="444"/>
              </a:spcBef>
              <a:spcAft>
                <a:spcPts val="0"/>
              </a:spcAft>
              <a:buSzPct val="85000"/>
              <a:buChar char="O"/>
            </a:pPr>
            <a:r>
              <a:rPr lang="en-CA"/>
              <a:t>Finger Adduction 0°</a:t>
            </a:r>
            <a:endParaRPr/>
          </a:p>
          <a:p>
            <a:pPr indent="-274320" lvl="0" marL="274320" rtl="0" algn="l">
              <a:spcBef>
                <a:spcPts val="444"/>
              </a:spcBef>
              <a:spcAft>
                <a:spcPts val="0"/>
              </a:spcAft>
              <a:buSzPct val="85000"/>
              <a:buChar char="O"/>
            </a:pPr>
            <a:r>
              <a:rPr lang="en-CA"/>
              <a:t>Thumb flexion</a:t>
            </a:r>
            <a:endParaRPr/>
          </a:p>
          <a:p>
            <a:pPr indent="-274320" lvl="1" marL="640080" rtl="0" algn="l">
              <a:spcBef>
                <a:spcPts val="407"/>
              </a:spcBef>
              <a:spcAft>
                <a:spcPts val="0"/>
              </a:spcAft>
              <a:buSzPct val="85000"/>
              <a:buChar char="O"/>
            </a:pPr>
            <a:r>
              <a:rPr lang="en-CA"/>
              <a:t>CMC  45°– 50°</a:t>
            </a:r>
            <a:endParaRPr/>
          </a:p>
          <a:p>
            <a:pPr indent="-274320" lvl="1" marL="640080" rtl="0" algn="l">
              <a:spcBef>
                <a:spcPts val="407"/>
              </a:spcBef>
              <a:spcAft>
                <a:spcPts val="0"/>
              </a:spcAft>
              <a:buSzPct val="85000"/>
              <a:buChar char="O"/>
            </a:pPr>
            <a:r>
              <a:rPr lang="en-CA"/>
              <a:t>MCP  50°– 55°</a:t>
            </a:r>
            <a:endParaRPr/>
          </a:p>
          <a:p>
            <a:pPr indent="-274320" lvl="1" marL="640080" rtl="0" algn="l">
              <a:spcBef>
                <a:spcPts val="407"/>
              </a:spcBef>
              <a:spcAft>
                <a:spcPts val="0"/>
              </a:spcAft>
              <a:buSzPct val="85000"/>
              <a:buChar char="O"/>
            </a:pPr>
            <a:r>
              <a:rPr lang="en-CA"/>
              <a:t>IP 85° -90°</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Continued</a:t>
            </a:r>
            <a:endParaRPr/>
          </a:p>
        </p:txBody>
      </p:sp>
      <p:sp>
        <p:nvSpPr>
          <p:cNvPr id="320" name="Google Shape;320;p3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Thumb Extension</a:t>
            </a:r>
            <a:endParaRPr/>
          </a:p>
          <a:p>
            <a:pPr indent="-274320" lvl="1" marL="640080" rtl="0" algn="l">
              <a:spcBef>
                <a:spcPts val="407"/>
              </a:spcBef>
              <a:spcAft>
                <a:spcPts val="0"/>
              </a:spcAft>
              <a:buSzPct val="85000"/>
              <a:buChar char="O"/>
            </a:pPr>
            <a:r>
              <a:rPr lang="en-CA"/>
              <a:t>MCP – 0°</a:t>
            </a:r>
            <a:endParaRPr/>
          </a:p>
          <a:p>
            <a:pPr indent="-274320" lvl="1" marL="640080" rtl="0" algn="l">
              <a:spcBef>
                <a:spcPts val="407"/>
              </a:spcBef>
              <a:spcAft>
                <a:spcPts val="0"/>
              </a:spcAft>
              <a:buSzPct val="85000"/>
              <a:buChar char="O"/>
            </a:pPr>
            <a:r>
              <a:rPr lang="en-CA"/>
              <a:t>IP – 0°– 5°</a:t>
            </a:r>
            <a:endParaRPr/>
          </a:p>
          <a:p>
            <a:pPr indent="-274320" lvl="0" marL="274320" rtl="0" algn="l">
              <a:spcBef>
                <a:spcPts val="444"/>
              </a:spcBef>
              <a:spcAft>
                <a:spcPts val="0"/>
              </a:spcAft>
              <a:buSzPct val="85000"/>
              <a:buChar char="O"/>
            </a:pPr>
            <a:r>
              <a:rPr lang="en-CA"/>
              <a:t>Thumb Abduction 60°– 70°</a:t>
            </a:r>
            <a:endParaRPr/>
          </a:p>
          <a:p>
            <a:pPr indent="-274320" lvl="0" marL="274320" rtl="0" algn="l">
              <a:spcBef>
                <a:spcPts val="444"/>
              </a:spcBef>
              <a:spcAft>
                <a:spcPts val="0"/>
              </a:spcAft>
              <a:buSzPct val="85000"/>
              <a:buChar char="O"/>
            </a:pPr>
            <a:r>
              <a:rPr lang="en-CA"/>
              <a:t>Thumb Adduction 30°</a:t>
            </a:r>
            <a:endParaRPr/>
          </a:p>
          <a:p>
            <a:pPr indent="-274320" lvl="0" marL="274320" rtl="0" algn="l">
              <a:spcBef>
                <a:spcPts val="444"/>
              </a:spcBef>
              <a:spcAft>
                <a:spcPts val="0"/>
              </a:spcAft>
              <a:buSzPct val="85000"/>
              <a:buChar char="O"/>
            </a:pPr>
            <a:r>
              <a:rPr lang="en-CA"/>
              <a:t>Opposition of little finger to thumb – tip to tip</a:t>
            </a:r>
            <a:endParaRPr/>
          </a:p>
          <a:p>
            <a:pPr indent="-274320" lvl="0" marL="274320" rtl="0" algn="l">
              <a:spcBef>
                <a:spcPts val="444"/>
              </a:spcBef>
              <a:spcAft>
                <a:spcPts val="0"/>
              </a:spcAft>
              <a:buSzPct val="85000"/>
              <a:buChar char="O"/>
            </a:pPr>
            <a:r>
              <a:rPr lang="en-CA"/>
              <a:t>Action of pronation and supination should be checked as well based on the action and the wrist joint </a:t>
            </a:r>
            <a:endParaRPr/>
          </a:p>
          <a:p>
            <a:pPr indent="0" lvl="0" marL="0" rtl="0" algn="l">
              <a:spcBef>
                <a:spcPts val="444"/>
              </a:spcBef>
              <a:spcAft>
                <a:spcPts val="0"/>
              </a:spcAft>
              <a:buSzPct val="85000"/>
              <a:buNone/>
            </a:pPr>
            <a:r>
              <a:rPr lang="en-CA" u="sng">
                <a:solidFill>
                  <a:schemeClr val="hlink"/>
                </a:solidFill>
                <a:hlinkClick r:id="rId3"/>
              </a:rPr>
              <a:t>https://youtu.be/kFnDRhcsFdM</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Passive Movements</a:t>
            </a:r>
            <a:endParaRPr/>
          </a:p>
        </p:txBody>
      </p:sp>
      <p:sp>
        <p:nvSpPr>
          <p:cNvPr id="326" name="Google Shape;326;p35"/>
          <p:cNvSpPr txBox="1"/>
          <p:nvPr>
            <p:ph idx="1" type="body"/>
          </p:nvPr>
        </p:nvSpPr>
        <p:spPr>
          <a:xfrm>
            <a:off x="1298448" y="2121406"/>
            <a:ext cx="3200400" cy="3971889"/>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O"/>
            </a:pPr>
            <a:r>
              <a:rPr lang="en-CA"/>
              <a:t>Pronation - tissue stretch</a:t>
            </a:r>
            <a:endParaRPr/>
          </a:p>
          <a:p>
            <a:pPr indent="-274320" lvl="0" marL="274320" rtl="0" algn="l">
              <a:spcBef>
                <a:spcPts val="372"/>
              </a:spcBef>
              <a:spcAft>
                <a:spcPts val="0"/>
              </a:spcAft>
              <a:buSzPct val="85000"/>
              <a:buChar char="O"/>
            </a:pPr>
            <a:r>
              <a:rPr lang="en-CA"/>
              <a:t>Supination  - tissue stretch</a:t>
            </a:r>
            <a:endParaRPr/>
          </a:p>
          <a:p>
            <a:pPr indent="-274320" lvl="0" marL="274320" rtl="0" algn="l">
              <a:spcBef>
                <a:spcPts val="372"/>
              </a:spcBef>
              <a:spcAft>
                <a:spcPts val="0"/>
              </a:spcAft>
              <a:buSzPct val="85000"/>
              <a:buChar char="O"/>
            </a:pPr>
            <a:r>
              <a:rPr lang="en-CA"/>
              <a:t>Radial deviation  - bone to bone</a:t>
            </a:r>
            <a:endParaRPr/>
          </a:p>
          <a:p>
            <a:pPr indent="-274320" lvl="0" marL="274320" rtl="0" algn="l">
              <a:spcBef>
                <a:spcPts val="372"/>
              </a:spcBef>
              <a:spcAft>
                <a:spcPts val="0"/>
              </a:spcAft>
              <a:buSzPct val="85000"/>
              <a:buChar char="O"/>
            </a:pPr>
            <a:r>
              <a:rPr lang="en-CA"/>
              <a:t>Ulnar deviation  - bone to bone</a:t>
            </a:r>
            <a:endParaRPr/>
          </a:p>
          <a:p>
            <a:pPr indent="-274320" lvl="0" marL="274320" rtl="0" algn="l">
              <a:spcBef>
                <a:spcPts val="372"/>
              </a:spcBef>
              <a:spcAft>
                <a:spcPts val="0"/>
              </a:spcAft>
              <a:buSzPct val="85000"/>
              <a:buChar char="O"/>
            </a:pPr>
            <a:r>
              <a:rPr lang="en-CA"/>
              <a:t>Wrist flexion  - tissue stretch</a:t>
            </a:r>
            <a:endParaRPr/>
          </a:p>
          <a:p>
            <a:pPr indent="-274320" lvl="0" marL="274320" rtl="0" algn="l">
              <a:spcBef>
                <a:spcPts val="372"/>
              </a:spcBef>
              <a:spcAft>
                <a:spcPts val="0"/>
              </a:spcAft>
              <a:buSzPct val="85000"/>
              <a:buChar char="O"/>
            </a:pPr>
            <a:r>
              <a:rPr lang="en-CA"/>
              <a:t>Wrist extension - tissue stretch</a:t>
            </a:r>
            <a:endParaRPr/>
          </a:p>
          <a:p>
            <a:pPr indent="-274320" lvl="0" marL="274320" rtl="0" algn="l">
              <a:spcBef>
                <a:spcPts val="372"/>
              </a:spcBef>
              <a:spcAft>
                <a:spcPts val="0"/>
              </a:spcAft>
              <a:buSzPct val="85000"/>
              <a:buChar char="O"/>
            </a:pPr>
            <a:r>
              <a:rPr lang="en-CA"/>
              <a:t>Finger flexion  - tissue stretch</a:t>
            </a:r>
            <a:endParaRPr/>
          </a:p>
          <a:p>
            <a:pPr indent="0" lvl="0" marL="0" rtl="0" algn="l">
              <a:spcBef>
                <a:spcPts val="372"/>
              </a:spcBef>
              <a:spcAft>
                <a:spcPts val="0"/>
              </a:spcAft>
              <a:buSzPct val="85000"/>
              <a:buNone/>
            </a:pPr>
            <a:r>
              <a:rPr lang="en-CA" u="sng">
                <a:solidFill>
                  <a:schemeClr val="hlink"/>
                </a:solidFill>
                <a:hlinkClick r:id="rId3"/>
              </a:rPr>
              <a:t>https://youtu.be/1MhBpNR83xs</a:t>
            </a:r>
            <a:endParaRPr/>
          </a:p>
          <a:p>
            <a:pPr indent="-173926" lvl="0" marL="274320" rtl="0" algn="l">
              <a:spcBef>
                <a:spcPts val="372"/>
              </a:spcBef>
              <a:spcAft>
                <a:spcPts val="0"/>
              </a:spcAft>
              <a:buSzPct val="85000"/>
              <a:buNone/>
            </a:pPr>
            <a:r>
              <a:t/>
            </a:r>
            <a:endParaRPr/>
          </a:p>
          <a:p>
            <a:pPr indent="-173926" lvl="0" marL="274320" rtl="0" algn="l">
              <a:spcBef>
                <a:spcPts val="372"/>
              </a:spcBef>
              <a:spcAft>
                <a:spcPts val="0"/>
              </a:spcAft>
              <a:buSzPct val="85000"/>
              <a:buNone/>
            </a:pPr>
            <a:r>
              <a:t/>
            </a:r>
            <a:endParaRPr/>
          </a:p>
        </p:txBody>
      </p:sp>
      <p:sp>
        <p:nvSpPr>
          <p:cNvPr id="327" name="Google Shape;327;p35"/>
          <p:cNvSpPr txBox="1"/>
          <p:nvPr>
            <p:ph idx="2" type="body"/>
          </p:nvPr>
        </p:nvSpPr>
        <p:spPr>
          <a:xfrm>
            <a:off x="4663440" y="2119313"/>
            <a:ext cx="3200400" cy="3605212"/>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O"/>
            </a:pPr>
            <a:r>
              <a:rPr lang="en-CA"/>
              <a:t>Finger extension - tissue stretch</a:t>
            </a:r>
            <a:endParaRPr/>
          </a:p>
          <a:p>
            <a:pPr indent="-274320" lvl="0" marL="274320" rtl="0" algn="l">
              <a:spcBef>
                <a:spcPts val="372"/>
              </a:spcBef>
              <a:spcAft>
                <a:spcPts val="0"/>
              </a:spcAft>
              <a:buSzPct val="85000"/>
              <a:buChar char="O"/>
            </a:pPr>
            <a:r>
              <a:rPr lang="en-CA"/>
              <a:t>Finger abduction - tissue stretch</a:t>
            </a:r>
            <a:endParaRPr/>
          </a:p>
          <a:p>
            <a:pPr indent="-274320" lvl="0" marL="274320" rtl="0" algn="l">
              <a:spcBef>
                <a:spcPts val="372"/>
              </a:spcBef>
              <a:spcAft>
                <a:spcPts val="0"/>
              </a:spcAft>
              <a:buSzPct val="85000"/>
              <a:buChar char="O"/>
            </a:pPr>
            <a:r>
              <a:rPr lang="en-CA"/>
              <a:t>Thumb flexion - tissue stretch</a:t>
            </a:r>
            <a:endParaRPr/>
          </a:p>
          <a:p>
            <a:pPr indent="-274320" lvl="0" marL="274320" rtl="0" algn="l">
              <a:spcBef>
                <a:spcPts val="372"/>
              </a:spcBef>
              <a:spcAft>
                <a:spcPts val="0"/>
              </a:spcAft>
              <a:buSzPct val="85000"/>
              <a:buChar char="O"/>
            </a:pPr>
            <a:r>
              <a:rPr lang="en-CA"/>
              <a:t>Thumb extension - tissue stretch</a:t>
            </a:r>
            <a:endParaRPr/>
          </a:p>
          <a:p>
            <a:pPr indent="-274320" lvl="0" marL="274320" rtl="0" algn="l">
              <a:spcBef>
                <a:spcPts val="372"/>
              </a:spcBef>
              <a:spcAft>
                <a:spcPts val="0"/>
              </a:spcAft>
              <a:buSzPct val="85000"/>
              <a:buChar char="O"/>
            </a:pPr>
            <a:r>
              <a:rPr lang="en-CA"/>
              <a:t>Thumb abduction - tissue stretch</a:t>
            </a:r>
            <a:endParaRPr/>
          </a:p>
          <a:p>
            <a:pPr indent="-274320" lvl="0" marL="274320" rtl="0" algn="l">
              <a:spcBef>
                <a:spcPts val="372"/>
              </a:spcBef>
              <a:spcAft>
                <a:spcPts val="0"/>
              </a:spcAft>
              <a:buSzPct val="85000"/>
              <a:buChar char="O"/>
            </a:pPr>
            <a:r>
              <a:rPr lang="en-CA"/>
              <a:t>Thumb adduction - tissue approximation</a:t>
            </a:r>
            <a:endParaRPr/>
          </a:p>
          <a:p>
            <a:pPr indent="-274320" lvl="0" marL="274320" rtl="0" algn="l">
              <a:spcBef>
                <a:spcPts val="372"/>
              </a:spcBef>
              <a:spcAft>
                <a:spcPts val="0"/>
              </a:spcAft>
              <a:buSzPct val="85000"/>
              <a:buChar char="O"/>
            </a:pPr>
            <a:r>
              <a:rPr lang="en-CA"/>
              <a:t>Opposition - tissue stretch</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RIM</a:t>
            </a:r>
            <a:endParaRPr/>
          </a:p>
        </p:txBody>
      </p:sp>
      <p:sp>
        <p:nvSpPr>
          <p:cNvPr id="333" name="Google Shape;333;p36"/>
          <p:cNvSpPr txBox="1"/>
          <p:nvPr>
            <p:ph idx="1" type="body"/>
          </p:nvPr>
        </p:nvSpPr>
        <p:spPr>
          <a:xfrm>
            <a:off x="1298448" y="2121407"/>
            <a:ext cx="3200400" cy="360273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Forearm supination</a:t>
            </a:r>
            <a:endParaRPr/>
          </a:p>
          <a:p>
            <a:pPr indent="-274320" lvl="0" marL="274320" rtl="0" algn="l">
              <a:spcBef>
                <a:spcPts val="480"/>
              </a:spcBef>
              <a:spcAft>
                <a:spcPts val="0"/>
              </a:spcAft>
              <a:buSzPts val="2040"/>
              <a:buChar char="O"/>
            </a:pPr>
            <a:r>
              <a:rPr lang="en-CA"/>
              <a:t>Forearm pronation</a:t>
            </a:r>
            <a:endParaRPr/>
          </a:p>
          <a:p>
            <a:pPr indent="-274320" lvl="0" marL="274320" rtl="0" algn="l">
              <a:spcBef>
                <a:spcPts val="480"/>
              </a:spcBef>
              <a:spcAft>
                <a:spcPts val="0"/>
              </a:spcAft>
              <a:buSzPts val="2040"/>
              <a:buChar char="O"/>
            </a:pPr>
            <a:r>
              <a:rPr lang="en-CA"/>
              <a:t>Wrist extension</a:t>
            </a:r>
            <a:endParaRPr/>
          </a:p>
          <a:p>
            <a:pPr indent="-274320" lvl="0" marL="274320" rtl="0" algn="l">
              <a:spcBef>
                <a:spcPts val="480"/>
              </a:spcBef>
              <a:spcAft>
                <a:spcPts val="0"/>
              </a:spcAft>
              <a:buSzPts val="2040"/>
              <a:buChar char="O"/>
            </a:pPr>
            <a:r>
              <a:rPr lang="en-CA"/>
              <a:t>Wrist flexion</a:t>
            </a:r>
            <a:endParaRPr/>
          </a:p>
          <a:p>
            <a:pPr indent="-274320" lvl="0" marL="274320" rtl="0" algn="l">
              <a:spcBef>
                <a:spcPts val="480"/>
              </a:spcBef>
              <a:spcAft>
                <a:spcPts val="0"/>
              </a:spcAft>
              <a:buSzPts val="2040"/>
              <a:buChar char="O"/>
            </a:pPr>
            <a:r>
              <a:rPr lang="en-CA"/>
              <a:t>Ulnar deviation</a:t>
            </a:r>
            <a:endParaRPr/>
          </a:p>
          <a:p>
            <a:pPr indent="-274320" lvl="0" marL="274320" rtl="0" algn="l">
              <a:spcBef>
                <a:spcPts val="480"/>
              </a:spcBef>
              <a:spcAft>
                <a:spcPts val="0"/>
              </a:spcAft>
              <a:buSzPts val="2040"/>
              <a:buChar char="O"/>
            </a:pPr>
            <a:r>
              <a:rPr lang="en-CA"/>
              <a:t>Radial deviation</a:t>
            </a:r>
            <a:endParaRPr/>
          </a:p>
          <a:p>
            <a:pPr indent="-274320" lvl="0" marL="274320" rtl="0" algn="l">
              <a:spcBef>
                <a:spcPts val="480"/>
              </a:spcBef>
              <a:spcAft>
                <a:spcPts val="0"/>
              </a:spcAft>
              <a:buSzPts val="2040"/>
              <a:buChar char="O"/>
            </a:pPr>
            <a:r>
              <a:rPr lang="en-CA"/>
              <a:t>Finger extension</a:t>
            </a:r>
            <a:endParaRPr/>
          </a:p>
          <a:p>
            <a:pPr indent="0" lvl="0" marL="0" rtl="0" algn="l">
              <a:spcBef>
                <a:spcPts val="480"/>
              </a:spcBef>
              <a:spcAft>
                <a:spcPts val="0"/>
              </a:spcAft>
              <a:buSzPts val="2040"/>
              <a:buNone/>
            </a:pPr>
            <a:r>
              <a:t/>
            </a:r>
            <a:endParaRPr/>
          </a:p>
        </p:txBody>
      </p:sp>
      <p:sp>
        <p:nvSpPr>
          <p:cNvPr id="334" name="Google Shape;334;p36"/>
          <p:cNvSpPr txBox="1"/>
          <p:nvPr>
            <p:ph idx="2" type="body"/>
          </p:nvPr>
        </p:nvSpPr>
        <p:spPr>
          <a:xfrm>
            <a:off x="4663440" y="2119313"/>
            <a:ext cx="3200400" cy="36052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Finger flexion</a:t>
            </a:r>
            <a:endParaRPr/>
          </a:p>
          <a:p>
            <a:pPr indent="-274320" lvl="0" marL="274320" rtl="0" algn="l">
              <a:spcBef>
                <a:spcPts val="480"/>
              </a:spcBef>
              <a:spcAft>
                <a:spcPts val="0"/>
              </a:spcAft>
              <a:buSzPts val="2040"/>
              <a:buChar char="O"/>
            </a:pPr>
            <a:r>
              <a:rPr lang="en-CA"/>
              <a:t>Finger ABD</a:t>
            </a:r>
            <a:endParaRPr/>
          </a:p>
          <a:p>
            <a:pPr indent="-274320" lvl="0" marL="274320" rtl="0" algn="l">
              <a:spcBef>
                <a:spcPts val="480"/>
              </a:spcBef>
              <a:spcAft>
                <a:spcPts val="0"/>
              </a:spcAft>
              <a:buSzPts val="2040"/>
              <a:buChar char="O"/>
            </a:pPr>
            <a:r>
              <a:rPr lang="en-CA"/>
              <a:t>Finger ADD</a:t>
            </a:r>
            <a:endParaRPr/>
          </a:p>
          <a:p>
            <a:pPr indent="-274320" lvl="0" marL="274320" rtl="0" algn="l">
              <a:spcBef>
                <a:spcPts val="480"/>
              </a:spcBef>
              <a:spcAft>
                <a:spcPts val="0"/>
              </a:spcAft>
              <a:buSzPts val="2040"/>
              <a:buChar char="O"/>
            </a:pPr>
            <a:r>
              <a:rPr lang="en-CA"/>
              <a:t>Thumb extension</a:t>
            </a:r>
            <a:endParaRPr/>
          </a:p>
          <a:p>
            <a:pPr indent="-274320" lvl="0" marL="274320" rtl="0" algn="l">
              <a:spcBef>
                <a:spcPts val="480"/>
              </a:spcBef>
              <a:spcAft>
                <a:spcPts val="0"/>
              </a:spcAft>
              <a:buSzPts val="2040"/>
              <a:buChar char="O"/>
            </a:pPr>
            <a:r>
              <a:rPr lang="en-CA"/>
              <a:t>Thumb flexion</a:t>
            </a:r>
            <a:endParaRPr/>
          </a:p>
          <a:p>
            <a:pPr indent="-274320" lvl="0" marL="274320" rtl="0" algn="l">
              <a:spcBef>
                <a:spcPts val="480"/>
              </a:spcBef>
              <a:spcAft>
                <a:spcPts val="0"/>
              </a:spcAft>
              <a:buSzPts val="2040"/>
              <a:buChar char="O"/>
            </a:pPr>
            <a:r>
              <a:rPr lang="en-CA"/>
              <a:t>Thumb ABD</a:t>
            </a:r>
            <a:endParaRPr/>
          </a:p>
          <a:p>
            <a:pPr indent="-274320" lvl="0" marL="274320" rtl="0" algn="l">
              <a:spcBef>
                <a:spcPts val="480"/>
              </a:spcBef>
              <a:spcAft>
                <a:spcPts val="0"/>
              </a:spcAft>
              <a:buSzPts val="2040"/>
              <a:buChar char="O"/>
            </a:pPr>
            <a:r>
              <a:rPr lang="en-CA"/>
              <a:t>Thumb ADD</a:t>
            </a:r>
            <a:endParaRPr/>
          </a:p>
          <a:p>
            <a:pPr indent="-274320" lvl="0" marL="274320" rtl="0" algn="l">
              <a:spcBef>
                <a:spcPts val="480"/>
              </a:spcBef>
              <a:spcAft>
                <a:spcPts val="0"/>
              </a:spcAft>
              <a:buSzPts val="2040"/>
              <a:buChar char="O"/>
            </a:pPr>
            <a:r>
              <a:rPr lang="en-CA"/>
              <a:t>Opposition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7"/>
          <p:cNvSpPr/>
          <p:nvPr/>
        </p:nvSpPr>
        <p:spPr>
          <a:xfrm>
            <a:off x="1043608" y="2690336"/>
            <a:ext cx="727280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chemeClr val="dk1"/>
                </a:solidFill>
                <a:latin typeface="Libre Franklin"/>
                <a:ea typeface="Libre Franklin"/>
                <a:cs typeface="Libre Franklin"/>
                <a:sym typeface="Libre Franklin"/>
              </a:rPr>
              <a:t>Resisted Isometric Movements </a:t>
            </a:r>
            <a:endParaRPr/>
          </a:p>
          <a:p>
            <a:pPr indent="0" lvl="0" marL="0" marR="0" rtl="0" algn="l">
              <a:spcBef>
                <a:spcPts val="0"/>
              </a:spcBef>
              <a:spcAft>
                <a:spcPts val="0"/>
              </a:spcAft>
              <a:buNone/>
            </a:pPr>
            <a:r>
              <a:rPr lang="en-CA" sz="1800">
                <a:solidFill>
                  <a:schemeClr val="dk1"/>
                </a:solidFill>
                <a:latin typeface="Libre Franklin"/>
                <a:ea typeface="Libre Franklin"/>
                <a:cs typeface="Libre Franklin"/>
                <a:sym typeface="Libre Franklin"/>
              </a:rPr>
              <a:t>•Done with the client is a seated position</a:t>
            </a:r>
            <a:endParaRPr/>
          </a:p>
          <a:p>
            <a:pPr indent="0" lvl="0" marL="0" marR="0" rtl="0" algn="l">
              <a:spcBef>
                <a:spcPts val="0"/>
              </a:spcBef>
              <a:spcAft>
                <a:spcPts val="0"/>
              </a:spcAft>
              <a:buNone/>
            </a:pPr>
            <a:r>
              <a:rPr lang="en-CA" sz="1800">
                <a:solidFill>
                  <a:schemeClr val="dk1"/>
                </a:solidFill>
                <a:latin typeface="Libre Franklin"/>
                <a:ea typeface="Libre Franklin"/>
                <a:cs typeface="Libre Franklin"/>
                <a:sym typeface="Libre Franklin"/>
              </a:rPr>
              <a:t>•Isometric movements must be applied when the wrist is neutral  </a:t>
            </a:r>
            <a:endParaRPr/>
          </a:p>
          <a:p>
            <a:pPr indent="0" lvl="0" marL="0" marR="0" rtl="0" algn="l">
              <a:spcBef>
                <a:spcPts val="0"/>
              </a:spcBef>
              <a:spcAft>
                <a:spcPts val="0"/>
              </a:spcAft>
              <a:buNone/>
            </a:pPr>
            <a:r>
              <a:rPr lang="en-CA" sz="1800" u="sng">
                <a:solidFill>
                  <a:schemeClr val="dk1"/>
                </a:solidFill>
                <a:latin typeface="Libre Franklin"/>
                <a:ea typeface="Libre Franklin"/>
                <a:cs typeface="Libre Franklin"/>
                <a:sym typeface="Libre Franklin"/>
                <a:hlinkClick r:id="rId3">
                  <a:extLst>
                    <a:ext uri="{A12FA001-AC4F-418D-AE19-62706E023703}">
                      <ahyp:hlinkClr val="tx"/>
                    </a:ext>
                  </a:extLst>
                </a:hlinkClick>
              </a:rPr>
              <a:t>https://youtu.be/DKE4QDMlFAs</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Functional assessment</a:t>
            </a:r>
            <a:endParaRPr/>
          </a:p>
        </p:txBody>
      </p:sp>
      <p:sp>
        <p:nvSpPr>
          <p:cNvPr id="345" name="Google Shape;345;p3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Wrist flexion and extension</a:t>
            </a:r>
            <a:endParaRPr/>
          </a:p>
          <a:p>
            <a:pPr indent="-274320" lvl="0" marL="274320" rtl="0" algn="l">
              <a:spcBef>
                <a:spcPts val="480"/>
              </a:spcBef>
              <a:spcAft>
                <a:spcPts val="0"/>
              </a:spcAft>
              <a:buSzPts val="2040"/>
              <a:buChar char="O"/>
            </a:pPr>
            <a:r>
              <a:rPr lang="en-CA"/>
              <a:t>Wrist ulnar and radial deviation</a:t>
            </a:r>
            <a:endParaRPr/>
          </a:p>
          <a:p>
            <a:pPr indent="-274320" lvl="0" marL="274320" rtl="0" algn="l">
              <a:spcBef>
                <a:spcPts val="480"/>
              </a:spcBef>
              <a:spcAft>
                <a:spcPts val="0"/>
              </a:spcAft>
              <a:buSzPts val="2040"/>
              <a:buChar char="O"/>
            </a:pPr>
            <a:r>
              <a:rPr lang="en-CA"/>
              <a:t>Making a standard fist</a:t>
            </a:r>
            <a:endParaRPr/>
          </a:p>
          <a:p>
            <a:pPr indent="-274320" lvl="0" marL="274320" rtl="0" algn="l">
              <a:spcBef>
                <a:spcPts val="480"/>
              </a:spcBef>
              <a:spcAft>
                <a:spcPts val="0"/>
              </a:spcAft>
              <a:buSzPts val="2040"/>
              <a:buChar char="O"/>
            </a:pPr>
            <a:r>
              <a:rPr lang="en-CA"/>
              <a:t>Making a hook grasp</a:t>
            </a:r>
            <a:endParaRPr/>
          </a:p>
          <a:p>
            <a:pPr indent="-274320" lvl="0" marL="274320" rtl="0" algn="l">
              <a:spcBef>
                <a:spcPts val="480"/>
              </a:spcBef>
              <a:spcAft>
                <a:spcPts val="0"/>
              </a:spcAft>
              <a:buSzPts val="2040"/>
              <a:buChar char="O"/>
            </a:pPr>
            <a:r>
              <a:rPr lang="en-CA"/>
              <a:t>Making a straight fist</a:t>
            </a:r>
            <a:endParaRPr/>
          </a:p>
          <a:p>
            <a:pPr indent="-274320" lvl="0" marL="274320" rtl="0" algn="l">
              <a:spcBef>
                <a:spcPts val="480"/>
              </a:spcBef>
              <a:spcAft>
                <a:spcPts val="0"/>
              </a:spcAft>
              <a:buSzPts val="2040"/>
              <a:buChar char="O"/>
            </a:pPr>
            <a:r>
              <a:rPr lang="en-CA"/>
              <a:t>Pulp to pulp thumb to all fingers pinch</a:t>
            </a:r>
            <a:endParaRPr/>
          </a:p>
          <a:p>
            <a:pPr indent="-274320" lvl="0" marL="274320" rtl="0" algn="l">
              <a:spcBef>
                <a:spcPts val="480"/>
              </a:spcBef>
              <a:spcAft>
                <a:spcPts val="0"/>
              </a:spcAft>
              <a:buSzPts val="2040"/>
              <a:buChar char="O"/>
            </a:pPr>
            <a:r>
              <a:rPr lang="en-CA"/>
              <a:t>Tip to tip thumb to all fingers pinch</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graphicFrame>
        <p:nvGraphicFramePr>
          <p:cNvPr id="350" name="Google Shape;350;p39"/>
          <p:cNvGraphicFramePr/>
          <p:nvPr/>
        </p:nvGraphicFramePr>
        <p:xfrm>
          <a:off x="755576" y="620688"/>
          <a:ext cx="3000000" cy="3000000"/>
        </p:xfrm>
        <a:graphic>
          <a:graphicData uri="http://schemas.openxmlformats.org/drawingml/2006/table">
            <a:tbl>
              <a:tblPr bandCol="1" bandRow="1" firstCol="1" firstRow="1" lastCol="1" lastRow="1">
                <a:noFill/>
                <a:tableStyleId>{9D4E0BA7-D1FB-4F9F-AF26-024D3C81B316}</a:tableStyleId>
              </a:tblPr>
              <a:tblGrid>
                <a:gridCol w="2336750"/>
                <a:gridCol w="5296100"/>
              </a:tblGrid>
              <a:tr h="316025">
                <a:tc>
                  <a:txBody>
                    <a:bodyPr/>
                    <a:lstStyle/>
                    <a:p>
                      <a:pPr indent="0" lvl="0" marL="0" marR="0" rtl="0" algn="ctr">
                        <a:spcBef>
                          <a:spcPts val="0"/>
                        </a:spcBef>
                        <a:spcAft>
                          <a:spcPts val="0"/>
                        </a:spcAft>
                        <a:buNone/>
                      </a:pPr>
                      <a:r>
                        <a:rPr lang="en-CA" sz="1200" u="none" cap="none" strike="noStrike"/>
                        <a:t>Action</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CA" sz="1200" u="none" cap="none" strike="noStrike"/>
                        <a:t>Muscles Acting</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Supination of forearm</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Supinator, biceps brachii</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Pronation of forearm</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Pronator quadratus, pronator teres, FCR</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Extension of wrist</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ECRL, ECRB, ECU</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Flexion of wrist</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FCR, FCU</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Ulnar deviation of wrist</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FCU, ECU</a:t>
                      </a:r>
                      <a:endParaRPr sz="1200" u="none" cap="none" strike="noStrike">
                        <a:latin typeface="Times New Roman"/>
                        <a:ea typeface="Times New Roman"/>
                        <a:cs typeface="Times New Roman"/>
                        <a:sym typeface="Times New Roman"/>
                      </a:endParaRPr>
                    </a:p>
                  </a:txBody>
                  <a:tcPr marT="0" marB="0" marR="68575" marL="68575"/>
                </a:tc>
              </a:tr>
              <a:tr h="632075">
                <a:tc>
                  <a:txBody>
                    <a:bodyPr/>
                    <a:lstStyle/>
                    <a:p>
                      <a:pPr indent="0" lvl="0" marL="0" marR="0" rtl="0" algn="l">
                        <a:spcBef>
                          <a:spcPts val="0"/>
                        </a:spcBef>
                        <a:spcAft>
                          <a:spcPts val="0"/>
                        </a:spcAft>
                        <a:buNone/>
                      </a:pPr>
                      <a:r>
                        <a:rPr lang="en-CA" sz="1200" u="none" cap="none" strike="noStrike"/>
                        <a:t>Radial deviation of the wrist</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FCR, ECRL, abductor pollicis longus, extensor pollicis brevis</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Extension of fingers</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Extensor digitorum, extensor indicis, extensor digiti minimi</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Flexion of fingers</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FDP, FDS, lumbricals, interossei, flexor digiti minimi</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Abduction of fingers</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Dorsal interossei, abductor digiti minimi</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Adduction of fingers</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Palmar interossei</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Extension of thumb</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EPL, EPB, abductor pollicis longus</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Flexion of thumb</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FPB, FPL, opponens pollicis</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Abduction of thumb</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Abductor pollicis longus, abductor pollicis brevis</a:t>
                      </a:r>
                      <a:endParaRPr sz="1200" u="none" cap="none" strike="noStrike">
                        <a:latin typeface="Times New Roman"/>
                        <a:ea typeface="Times New Roman"/>
                        <a:cs typeface="Times New Roman"/>
                        <a:sym typeface="Times New Roman"/>
                      </a:endParaRPr>
                    </a:p>
                  </a:txBody>
                  <a:tcPr marT="0" marB="0" marR="68575" marL="68575"/>
                </a:tc>
              </a:tr>
              <a:tr h="316025">
                <a:tc>
                  <a:txBody>
                    <a:bodyPr/>
                    <a:lstStyle/>
                    <a:p>
                      <a:pPr indent="0" lvl="0" marL="0" marR="0" rtl="0" algn="l">
                        <a:spcBef>
                          <a:spcPts val="0"/>
                        </a:spcBef>
                        <a:spcAft>
                          <a:spcPts val="0"/>
                        </a:spcAft>
                        <a:buNone/>
                      </a:pPr>
                      <a:r>
                        <a:rPr lang="en-CA" sz="1200" u="none" cap="none" strike="noStrike"/>
                        <a:t>Adduction of thumb</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Adductor pollicis</a:t>
                      </a:r>
                      <a:endParaRPr sz="1200" u="none" cap="none" strike="noStrike">
                        <a:latin typeface="Times New Roman"/>
                        <a:ea typeface="Times New Roman"/>
                        <a:cs typeface="Times New Roman"/>
                        <a:sym typeface="Times New Roman"/>
                      </a:endParaRPr>
                    </a:p>
                  </a:txBody>
                  <a:tcPr marT="0" marB="0" marR="68575" marL="68575"/>
                </a:tc>
              </a:tr>
              <a:tr h="632075">
                <a:tc>
                  <a:txBody>
                    <a:bodyPr/>
                    <a:lstStyle/>
                    <a:p>
                      <a:pPr indent="0" lvl="0" marL="0" marR="0" rtl="0" algn="l">
                        <a:spcBef>
                          <a:spcPts val="0"/>
                        </a:spcBef>
                        <a:spcAft>
                          <a:spcPts val="0"/>
                        </a:spcAft>
                        <a:buNone/>
                      </a:pPr>
                      <a:r>
                        <a:rPr lang="en-CA" sz="1200" u="none" cap="none" strike="noStrike"/>
                        <a:t>Opposition of thumb and little finger</a:t>
                      </a:r>
                      <a:endParaRPr sz="1200" u="none" cap="none" strike="noStrike">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lang="en-CA" sz="1200" u="none" cap="none" strike="noStrike"/>
                        <a:t>Opponens pollicis, FPB, abductor pollcis brevis, opponens digiti minimi</a:t>
                      </a:r>
                      <a:endParaRPr sz="1200" u="none" cap="none" strike="noStrike">
                        <a:latin typeface="Times New Roman"/>
                        <a:ea typeface="Times New Roman"/>
                        <a:cs typeface="Times New Roman"/>
                        <a:sym typeface="Times New Roman"/>
                      </a:endParaRPr>
                    </a:p>
                  </a:txBody>
                  <a:tcPr marT="0" marB="0" marR="68575" marL="68575"/>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Muscle Length Test – Extensors*</a:t>
            </a:r>
            <a:endParaRPr/>
          </a:p>
        </p:txBody>
      </p:sp>
      <p:sp>
        <p:nvSpPr>
          <p:cNvPr id="356" name="Google Shape;356;p4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Extensors of the wrist</a:t>
            </a:r>
            <a:endParaRPr/>
          </a:p>
          <a:p>
            <a:pPr indent="-274320" lvl="1" marL="640080" rtl="0" algn="l">
              <a:spcBef>
                <a:spcPts val="440"/>
              </a:spcBef>
              <a:spcAft>
                <a:spcPts val="0"/>
              </a:spcAft>
              <a:buSzPts val="1870"/>
              <a:buChar char="O"/>
            </a:pPr>
            <a:r>
              <a:rPr lang="en-CA"/>
              <a:t>Client is supine with elbow extended</a:t>
            </a:r>
            <a:endParaRPr/>
          </a:p>
          <a:p>
            <a:pPr indent="-228600" lvl="2" marL="914400" rtl="0" algn="l">
              <a:spcBef>
                <a:spcPts val="400"/>
              </a:spcBef>
              <a:spcAft>
                <a:spcPts val="0"/>
              </a:spcAft>
              <a:buSzPts val="1700"/>
              <a:buChar char="O"/>
            </a:pPr>
            <a:r>
              <a:rPr lang="en-CA"/>
              <a:t>Therapist passively flexes the fingers and then the wrist</a:t>
            </a:r>
            <a:endParaRPr/>
          </a:p>
          <a:p>
            <a:pPr indent="-228600" lvl="2" marL="914400" rtl="0" algn="l">
              <a:spcBef>
                <a:spcPts val="400"/>
              </a:spcBef>
              <a:spcAft>
                <a:spcPts val="0"/>
              </a:spcAft>
              <a:buSzPts val="1700"/>
              <a:buChar char="O"/>
            </a:pPr>
            <a:r>
              <a:rPr lang="en-CA"/>
              <a:t>If muscles are tight flexion will be restricted</a:t>
            </a:r>
            <a:endParaRPr/>
          </a:p>
          <a:p>
            <a:pPr indent="-274320" lvl="0" marL="274320" rtl="0" algn="l">
              <a:spcBef>
                <a:spcPts val="480"/>
              </a:spcBef>
              <a:spcAft>
                <a:spcPts val="0"/>
              </a:spcAft>
              <a:buSzPts val="2040"/>
              <a:buChar char="O"/>
            </a:pPr>
            <a:r>
              <a:rPr lang="en-CA"/>
              <a:t>ECRL Bias- same as above but add flexion to 2nd metacarpal/digit</a:t>
            </a:r>
            <a:endParaRPr/>
          </a:p>
          <a:p>
            <a:pPr indent="-274320" lvl="0" marL="274320" rtl="0" algn="l">
              <a:spcBef>
                <a:spcPts val="480"/>
              </a:spcBef>
              <a:spcAft>
                <a:spcPts val="0"/>
              </a:spcAft>
              <a:buSzPts val="2040"/>
              <a:buChar char="O"/>
            </a:pPr>
            <a:r>
              <a:rPr lang="en-CA"/>
              <a:t>ECRB Bias- same as above but add flexion to 3rd metacarpal/digit</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Muscle Length Test –</a:t>
            </a:r>
            <a:br>
              <a:rPr lang="en-CA"/>
            </a:br>
            <a:r>
              <a:rPr lang="en-CA"/>
              <a:t>Flexors*</a:t>
            </a:r>
            <a:endParaRPr/>
          </a:p>
        </p:txBody>
      </p:sp>
      <p:sp>
        <p:nvSpPr>
          <p:cNvPr id="362" name="Google Shape;362;p4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Client is supine with elbow extended</a:t>
            </a:r>
            <a:endParaRPr/>
          </a:p>
          <a:p>
            <a:pPr indent="-274320" lvl="0" marL="274320" rtl="0" algn="l">
              <a:spcBef>
                <a:spcPts val="480"/>
              </a:spcBef>
              <a:spcAft>
                <a:spcPts val="0"/>
              </a:spcAft>
              <a:buSzPts val="2040"/>
              <a:buChar char="O"/>
            </a:pPr>
            <a:r>
              <a:rPr lang="en-CA"/>
              <a:t>Therapist passively extends the clients fingers and then wrist</a:t>
            </a:r>
            <a:endParaRPr/>
          </a:p>
          <a:p>
            <a:pPr indent="-274320" lvl="0" marL="274320" rtl="0" algn="l">
              <a:spcBef>
                <a:spcPts val="480"/>
              </a:spcBef>
              <a:spcAft>
                <a:spcPts val="0"/>
              </a:spcAft>
              <a:buSzPts val="2040"/>
              <a:buChar char="O"/>
            </a:pPr>
            <a:r>
              <a:rPr lang="en-CA"/>
              <a:t>If the muscles are tight extension will be restricted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2"/>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000"/>
              <a:buFont typeface="Constantia"/>
              <a:buNone/>
            </a:pPr>
            <a:r>
              <a:rPr lang="en-CA"/>
              <a:t>Special Tests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Ligament Stability Test*</a:t>
            </a:r>
            <a:endParaRPr/>
          </a:p>
        </p:txBody>
      </p:sp>
      <p:sp>
        <p:nvSpPr>
          <p:cNvPr id="373" name="Google Shape;373;p43"/>
          <p:cNvSpPr txBox="1"/>
          <p:nvPr>
            <p:ph idx="1" type="body"/>
          </p:nvPr>
        </p:nvSpPr>
        <p:spPr>
          <a:xfrm>
            <a:off x="1473790" y="1904407"/>
            <a:ext cx="6196500" cy="3603900"/>
          </a:xfrm>
          <a:prstGeom prst="rect">
            <a:avLst/>
          </a:prstGeom>
          <a:noFill/>
          <a:ln>
            <a:noFill/>
          </a:ln>
        </p:spPr>
        <p:txBody>
          <a:bodyPr anchorCtr="0" anchor="t" bIns="45700" lIns="91425" spcFirstLastPara="1" rIns="91425" wrap="square" tIns="45700">
            <a:normAutofit fontScale="85000" lnSpcReduction="20000"/>
          </a:bodyPr>
          <a:lstStyle/>
          <a:p>
            <a:pPr indent="-264604" lvl="0" marL="274320" rtl="0" algn="l">
              <a:spcBef>
                <a:spcPts val="0"/>
              </a:spcBef>
              <a:spcAft>
                <a:spcPts val="0"/>
              </a:spcAft>
              <a:buSzPct val="85000"/>
              <a:buChar char="O"/>
            </a:pPr>
            <a:r>
              <a:rPr lang="en-CA"/>
              <a:t>Ulnar Collateral Ligament Stability Test of Wrist</a:t>
            </a:r>
            <a:endParaRPr/>
          </a:p>
          <a:p>
            <a:pPr indent="-265414" lvl="1" marL="640080" rtl="0" algn="l">
              <a:spcBef>
                <a:spcPts val="407"/>
              </a:spcBef>
              <a:spcAft>
                <a:spcPts val="0"/>
              </a:spcAft>
              <a:buSzPct val="85000"/>
              <a:buChar char="O"/>
            </a:pPr>
            <a:r>
              <a:rPr lang="en-CA"/>
              <a:t>Method: grasp client’s wrist above and below the attachments of the UCL, radially deviate the wrist assessing the client’s tolerance and endfeel</a:t>
            </a:r>
            <a:endParaRPr/>
          </a:p>
          <a:p>
            <a:pPr indent="-265414" lvl="1" marL="640080" rtl="0" algn="l">
              <a:spcBef>
                <a:spcPts val="407"/>
              </a:spcBef>
              <a:spcAft>
                <a:spcPts val="0"/>
              </a:spcAft>
              <a:buSzPct val="85000"/>
              <a:buChar char="O"/>
            </a:pPr>
            <a:r>
              <a:rPr lang="en-CA"/>
              <a:t>Positive: pain at UCL, excess laxity</a:t>
            </a:r>
            <a:endParaRPr/>
          </a:p>
          <a:p>
            <a:pPr indent="-154495" lvl="0" marL="274320" rtl="0" algn="l">
              <a:spcBef>
                <a:spcPts val="444"/>
              </a:spcBef>
              <a:spcAft>
                <a:spcPts val="0"/>
              </a:spcAft>
              <a:buSzPct val="85000"/>
              <a:buNone/>
            </a:pPr>
            <a:r>
              <a:t/>
            </a:r>
            <a:endParaRPr/>
          </a:p>
          <a:p>
            <a:pPr indent="-264604" lvl="0" marL="274320" rtl="0" algn="l">
              <a:spcBef>
                <a:spcPts val="444"/>
              </a:spcBef>
              <a:spcAft>
                <a:spcPts val="0"/>
              </a:spcAft>
              <a:buSzPct val="85000"/>
              <a:buChar char="O"/>
            </a:pPr>
            <a:r>
              <a:rPr lang="en-CA"/>
              <a:t>Radial Collateral Ligament Stability Test</a:t>
            </a:r>
            <a:endParaRPr/>
          </a:p>
          <a:p>
            <a:pPr indent="-265414" lvl="1" marL="640080" rtl="0" algn="l">
              <a:spcBef>
                <a:spcPts val="407"/>
              </a:spcBef>
              <a:spcAft>
                <a:spcPts val="0"/>
              </a:spcAft>
              <a:buSzPct val="85000"/>
              <a:buChar char="O"/>
            </a:pPr>
            <a:r>
              <a:rPr lang="en-CA"/>
              <a:t>Method: grasp client’s wrist above and below the attachments of the RCL, ulnarly deviate the wrist assessing the client’s tolerance and endfeel</a:t>
            </a:r>
            <a:endParaRPr/>
          </a:p>
          <a:p>
            <a:pPr indent="-265414" lvl="1" marL="640080" rtl="0" algn="l">
              <a:spcBef>
                <a:spcPts val="407"/>
              </a:spcBef>
              <a:spcAft>
                <a:spcPts val="0"/>
              </a:spcAft>
              <a:buSzPct val="85000"/>
              <a:buChar char="O"/>
            </a:pPr>
            <a:r>
              <a:rPr lang="en-CA"/>
              <a:t>Positive: pain at RCL, excess laxity</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MCP, DIP, IP, PIP collateral Ligament test</a:t>
            </a:r>
            <a:endParaRPr/>
          </a:p>
        </p:txBody>
      </p:sp>
      <p:sp>
        <p:nvSpPr>
          <p:cNvPr id="379" name="Google Shape;379;p4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UCL apply a varus stress</a:t>
            </a:r>
            <a:endParaRPr/>
          </a:p>
          <a:p>
            <a:pPr indent="-274320" lvl="0" marL="274320" rtl="0" algn="l">
              <a:spcBef>
                <a:spcPts val="480"/>
              </a:spcBef>
              <a:spcAft>
                <a:spcPts val="0"/>
              </a:spcAft>
              <a:buSzPts val="2040"/>
              <a:buChar char="O"/>
            </a:pPr>
            <a:r>
              <a:rPr lang="en-CA"/>
              <a:t>RCL apply a valgus stress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TFCC Injury</a:t>
            </a:r>
            <a:endParaRPr/>
          </a:p>
        </p:txBody>
      </p:sp>
      <p:sp>
        <p:nvSpPr>
          <p:cNvPr id="385" name="Google Shape;385;p4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Injuries in the Triangular Fibrocartilage Complex (TFCC Injuries) occur on the side of the wrist, below the pinky finger. TFCC Injuries are usually caused by a fall onto an outstretched hand or from bending the wrist too far backwards. However, they can also be caused by degeneration over time. The most common symptom of a TFCC injury is severe pain, making it difficult to bend or straighten the wrist. Since the TFCC is used to move the wrist in several different directions, it's extremely vulnerable to re-injury</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TFCC Ligament Test</a:t>
            </a:r>
            <a:endParaRPr/>
          </a:p>
        </p:txBody>
      </p:sp>
      <p:sp>
        <p:nvSpPr>
          <p:cNvPr id="391" name="Google Shape;391;p4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O"/>
            </a:pPr>
            <a:r>
              <a:rPr lang="en-CA"/>
              <a:t>TFCC Grind Test (Sharpey’s Test)- TFCC pathology</a:t>
            </a:r>
            <a:endParaRPr/>
          </a:p>
          <a:p>
            <a:pPr indent="-274320" lvl="1" marL="640080" rtl="0" algn="l">
              <a:spcBef>
                <a:spcPts val="374"/>
              </a:spcBef>
              <a:spcAft>
                <a:spcPts val="0"/>
              </a:spcAft>
              <a:buSzPct val="85000"/>
              <a:buChar char="O"/>
            </a:pPr>
            <a:r>
              <a:rPr lang="en-CA"/>
              <a:t>Method: axially load client’s wrist, ulnarly deviate wrist then flex and extend wrist (rotate)</a:t>
            </a:r>
            <a:endParaRPr/>
          </a:p>
          <a:p>
            <a:pPr indent="-274320" lvl="1" marL="640080" rtl="0" algn="l">
              <a:spcBef>
                <a:spcPts val="374"/>
              </a:spcBef>
              <a:spcAft>
                <a:spcPts val="0"/>
              </a:spcAft>
              <a:buSzPct val="85000"/>
              <a:buChar char="O"/>
            </a:pPr>
            <a:r>
              <a:rPr lang="en-CA"/>
              <a:t>Positive: pain, clicking, crepitus in TFCC area</a:t>
            </a:r>
            <a:endParaRPr/>
          </a:p>
          <a:p>
            <a:pPr indent="-164211" lvl="0" marL="274320" rtl="0" algn="l">
              <a:spcBef>
                <a:spcPts val="408"/>
              </a:spcBef>
              <a:spcAft>
                <a:spcPts val="0"/>
              </a:spcAft>
              <a:buSzPct val="85000"/>
              <a:buNone/>
            </a:pPr>
            <a:r>
              <a:t/>
            </a:r>
            <a:endParaRPr/>
          </a:p>
          <a:p>
            <a:pPr indent="-274320" lvl="0" marL="274320" rtl="0" algn="l">
              <a:spcBef>
                <a:spcPts val="408"/>
              </a:spcBef>
              <a:spcAft>
                <a:spcPts val="0"/>
              </a:spcAft>
              <a:buSzPct val="85000"/>
              <a:buChar char="O"/>
            </a:pPr>
            <a:r>
              <a:rPr lang="en-CA"/>
              <a:t>Ulnomeniscaltriquetral Dorsal Glide Test- TFCC pathology (see figure 7-62 p. 471)</a:t>
            </a:r>
            <a:endParaRPr/>
          </a:p>
          <a:p>
            <a:pPr indent="-274320" lvl="1" marL="640080" rtl="0" algn="l">
              <a:spcBef>
                <a:spcPts val="374"/>
              </a:spcBef>
              <a:spcAft>
                <a:spcPts val="0"/>
              </a:spcAft>
              <a:buSzPct val="85000"/>
              <a:buChar char="O"/>
            </a:pPr>
            <a:r>
              <a:rPr lang="en-CA"/>
              <a:t>Method: client is seated with forearm pronated, T. stabilizes ulna with thumb and applies a posterior force at the pisotriquetral complex with the index finger stressing the TFCC</a:t>
            </a:r>
            <a:endParaRPr/>
          </a:p>
          <a:p>
            <a:pPr indent="-274320" lvl="1" marL="640080" rtl="0" algn="l">
              <a:spcBef>
                <a:spcPts val="374"/>
              </a:spcBef>
              <a:spcAft>
                <a:spcPts val="0"/>
              </a:spcAft>
              <a:buSzPct val="85000"/>
              <a:buChar char="O"/>
            </a:pPr>
            <a:r>
              <a:rPr lang="en-CA"/>
              <a:t>Positive: excessive pain and/or laxity</a:t>
            </a:r>
            <a:endParaRPr/>
          </a:p>
          <a:p>
            <a:pPr indent="-164211" lvl="0" marL="274320" rtl="0" algn="l">
              <a:spcBef>
                <a:spcPts val="408"/>
              </a:spcBef>
              <a:spcAft>
                <a:spcPts val="0"/>
              </a:spcAft>
              <a:buSzPct val="850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Carpal Tunnel Syndrome</a:t>
            </a:r>
            <a:endParaRPr/>
          </a:p>
        </p:txBody>
      </p:sp>
      <p:sp>
        <p:nvSpPr>
          <p:cNvPr id="397" name="Google Shape;397;p4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What is it? </a:t>
            </a:r>
            <a:endParaRPr/>
          </a:p>
          <a:p>
            <a:pPr indent="-274320" lvl="1" marL="640080" rtl="0" algn="l">
              <a:spcBef>
                <a:spcPts val="407"/>
              </a:spcBef>
              <a:spcAft>
                <a:spcPts val="0"/>
              </a:spcAft>
              <a:buSzPct val="85000"/>
              <a:buChar char="O"/>
            </a:pPr>
            <a:r>
              <a:rPr lang="en-CA"/>
              <a:t>Compressive neuropathy of median nerve as it passes through the carpal tunnel. This is the most common peripheral compressive neuropathy</a:t>
            </a:r>
            <a:endParaRPr/>
          </a:p>
          <a:p>
            <a:pPr indent="-274320" lvl="0" marL="274320" rtl="0" algn="l">
              <a:spcBef>
                <a:spcPts val="444"/>
              </a:spcBef>
              <a:spcAft>
                <a:spcPts val="0"/>
              </a:spcAft>
              <a:buSzPct val="85000"/>
              <a:buChar char="O"/>
            </a:pPr>
            <a:r>
              <a:rPr lang="en-CA"/>
              <a:t>How its happens?</a:t>
            </a:r>
            <a:endParaRPr/>
          </a:p>
          <a:p>
            <a:pPr indent="-274320" lvl="1" marL="640080" rtl="0" algn="l">
              <a:spcBef>
                <a:spcPts val="407"/>
              </a:spcBef>
              <a:spcAft>
                <a:spcPts val="0"/>
              </a:spcAft>
              <a:buSzPct val="85000"/>
              <a:buChar char="O"/>
            </a:pPr>
            <a:r>
              <a:rPr lang="en-CA"/>
              <a:t>Increased pressure in the carpal tunnel which will cause compression on the medial nerve which creates the symptoms of pain, tingling and weakness. The increase in pressure will result in decreased venous outflow, edema and ischemia in the median nerve. Generally the sensory fibers are affected first, then motor fibers</a:t>
            </a:r>
            <a:endParaRPr/>
          </a:p>
          <a:p>
            <a:pPr indent="-164480" lvl="1" marL="640080" rtl="0" algn="l">
              <a:spcBef>
                <a:spcPts val="407"/>
              </a:spcBef>
              <a:spcAft>
                <a:spcPts val="0"/>
              </a:spcAft>
              <a:buSzPct val="850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Risk Factors</a:t>
            </a:r>
            <a:endParaRPr/>
          </a:p>
        </p:txBody>
      </p:sp>
      <p:sp>
        <p:nvSpPr>
          <p:cNvPr id="403" name="Google Shape;403;p4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85000"/>
              <a:buChar char="O"/>
            </a:pPr>
            <a:r>
              <a:rPr lang="en-CA"/>
              <a:t>Repetitive use (Sport of Occupational)</a:t>
            </a:r>
            <a:endParaRPr/>
          </a:p>
          <a:p>
            <a:pPr indent="-274320" lvl="1" marL="640080" rtl="0" algn="l">
              <a:spcBef>
                <a:spcPts val="407"/>
              </a:spcBef>
              <a:spcAft>
                <a:spcPts val="0"/>
              </a:spcAft>
              <a:buSzPct val="85000"/>
              <a:buChar char="O"/>
            </a:pPr>
            <a:r>
              <a:rPr lang="en-CA"/>
              <a:t>Typing, chiropractors, Massage therapist, Construction worker</a:t>
            </a:r>
            <a:endParaRPr/>
          </a:p>
          <a:p>
            <a:pPr indent="-274320" lvl="0" marL="274320" rtl="0" algn="l">
              <a:spcBef>
                <a:spcPts val="444"/>
              </a:spcBef>
              <a:spcAft>
                <a:spcPts val="0"/>
              </a:spcAft>
              <a:buSzPct val="85000"/>
              <a:buChar char="O"/>
            </a:pPr>
            <a:r>
              <a:rPr lang="en-CA"/>
              <a:t>A decrease in tunnel space possible caused by</a:t>
            </a:r>
            <a:endParaRPr/>
          </a:p>
          <a:p>
            <a:pPr indent="-274320" lvl="1" marL="640080" rtl="0" algn="l">
              <a:spcBef>
                <a:spcPts val="407"/>
              </a:spcBef>
              <a:spcAft>
                <a:spcPts val="0"/>
              </a:spcAft>
              <a:buSzPct val="85000"/>
              <a:buChar char="O"/>
            </a:pPr>
            <a:r>
              <a:rPr lang="en-CA"/>
              <a:t>Subluxation of carpals</a:t>
            </a:r>
            <a:endParaRPr/>
          </a:p>
          <a:p>
            <a:pPr indent="-274320" lvl="1" marL="640080" rtl="0" algn="l">
              <a:spcBef>
                <a:spcPts val="407"/>
              </a:spcBef>
              <a:spcAft>
                <a:spcPts val="0"/>
              </a:spcAft>
              <a:buSzPct val="85000"/>
              <a:buChar char="O"/>
            </a:pPr>
            <a:r>
              <a:rPr lang="en-CA"/>
              <a:t>Thickened flexor Retinaculum</a:t>
            </a:r>
            <a:endParaRPr/>
          </a:p>
          <a:p>
            <a:pPr indent="-274320" lvl="1" marL="640080" rtl="0" algn="l">
              <a:spcBef>
                <a:spcPts val="407"/>
              </a:spcBef>
              <a:spcAft>
                <a:spcPts val="0"/>
              </a:spcAft>
              <a:buSzPct val="85000"/>
              <a:buChar char="O"/>
            </a:pPr>
            <a:r>
              <a:rPr lang="en-CA"/>
              <a:t>Anatomical Variation</a:t>
            </a:r>
            <a:endParaRPr/>
          </a:p>
          <a:p>
            <a:pPr indent="-274320" lvl="0" marL="274320" rtl="0" algn="l">
              <a:spcBef>
                <a:spcPts val="444"/>
              </a:spcBef>
              <a:spcAft>
                <a:spcPts val="0"/>
              </a:spcAft>
              <a:buSzPct val="85000"/>
              <a:buChar char="O"/>
            </a:pPr>
            <a:r>
              <a:rPr lang="en-CA"/>
              <a:t>Obesity</a:t>
            </a:r>
            <a:endParaRPr/>
          </a:p>
          <a:p>
            <a:pPr indent="-274320" lvl="0" marL="274320" rtl="0" algn="l">
              <a:spcBef>
                <a:spcPts val="444"/>
              </a:spcBef>
              <a:spcAft>
                <a:spcPts val="0"/>
              </a:spcAft>
              <a:buSzPct val="85000"/>
              <a:buChar char="O"/>
            </a:pPr>
            <a:r>
              <a:rPr lang="en-CA"/>
              <a:t>Diabetes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Risk Factors</a:t>
            </a:r>
            <a:endParaRPr/>
          </a:p>
        </p:txBody>
      </p:sp>
      <p:sp>
        <p:nvSpPr>
          <p:cNvPr id="409" name="Google Shape;409;p4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Pregnancy</a:t>
            </a:r>
            <a:endParaRPr/>
          </a:p>
          <a:p>
            <a:pPr indent="-274320" lvl="0" marL="274320" rtl="0" algn="l">
              <a:spcBef>
                <a:spcPts val="480"/>
              </a:spcBef>
              <a:spcAft>
                <a:spcPts val="0"/>
              </a:spcAft>
              <a:buSzPts val="2040"/>
              <a:buChar char="O"/>
            </a:pPr>
            <a:r>
              <a:rPr lang="en-CA"/>
              <a:t>Excessive Caffeine</a:t>
            </a:r>
            <a:endParaRPr/>
          </a:p>
          <a:p>
            <a:pPr indent="-274320" lvl="0" marL="274320" rtl="0" algn="l">
              <a:spcBef>
                <a:spcPts val="480"/>
              </a:spcBef>
              <a:spcAft>
                <a:spcPts val="0"/>
              </a:spcAft>
              <a:buSzPts val="2040"/>
              <a:buChar char="O"/>
            </a:pPr>
            <a:r>
              <a:rPr lang="en-CA"/>
              <a:t>Excessive Nicotine</a:t>
            </a:r>
            <a:endParaRPr/>
          </a:p>
          <a:p>
            <a:pPr indent="-274320" lvl="0" marL="274320" rtl="0" algn="l">
              <a:spcBef>
                <a:spcPts val="480"/>
              </a:spcBef>
              <a:spcAft>
                <a:spcPts val="0"/>
              </a:spcAft>
              <a:buSzPts val="2040"/>
              <a:buChar char="O"/>
            </a:pPr>
            <a:r>
              <a:rPr lang="en-CA"/>
              <a:t>Hypothyroidism</a:t>
            </a:r>
            <a:endParaRPr/>
          </a:p>
          <a:p>
            <a:pPr indent="-274320" lvl="0" marL="274320" rtl="0" algn="l">
              <a:spcBef>
                <a:spcPts val="480"/>
              </a:spcBef>
              <a:spcAft>
                <a:spcPts val="0"/>
              </a:spcAft>
              <a:buSzPts val="2040"/>
              <a:buChar char="O"/>
            </a:pPr>
            <a:r>
              <a:rPr lang="en-CA"/>
              <a:t>Rheumatoid arthritis</a:t>
            </a:r>
            <a:endParaRPr/>
          </a:p>
          <a:p>
            <a:pPr indent="-274320" lvl="0" marL="274320" rtl="0" algn="l">
              <a:spcBef>
                <a:spcPts val="480"/>
              </a:spcBef>
              <a:spcAft>
                <a:spcPts val="0"/>
              </a:spcAft>
              <a:buSzPts val="2040"/>
              <a:buChar char="O"/>
            </a:pPr>
            <a:r>
              <a:rPr lang="en-CA"/>
              <a:t>Renal Dialysis</a:t>
            </a:r>
            <a:endParaRPr/>
          </a:p>
          <a:p>
            <a:pPr indent="-274320" lvl="0" marL="274320" rtl="0" algn="l">
              <a:spcBef>
                <a:spcPts val="480"/>
              </a:spcBef>
              <a:spcAft>
                <a:spcPts val="0"/>
              </a:spcAft>
              <a:buSzPts val="2040"/>
              <a:buChar char="O"/>
            </a:pPr>
            <a:r>
              <a:rPr lang="en-CA"/>
              <a:t>Trauma ( Fracture, dislocation)</a:t>
            </a:r>
            <a:endParaRPr/>
          </a:p>
          <a:p>
            <a:pPr indent="-274320" lvl="0" marL="274320" rtl="0" algn="l">
              <a:spcBef>
                <a:spcPts val="480"/>
              </a:spcBef>
              <a:spcAft>
                <a:spcPts val="0"/>
              </a:spcAft>
              <a:buSzPts val="2040"/>
              <a:buChar char="O"/>
            </a:pPr>
            <a:r>
              <a:rPr lang="en-CA"/>
              <a:t>Controversial – B6 or B12 deficiency</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Health History</a:t>
            </a:r>
            <a:endParaRPr/>
          </a:p>
        </p:txBody>
      </p:sp>
      <p:sp>
        <p:nvSpPr>
          <p:cNvPr id="415" name="Google Shape;415;p5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Usually begins as momentary numbness and tingling over thumb, index and ring finger</a:t>
            </a:r>
            <a:endParaRPr/>
          </a:p>
          <a:p>
            <a:pPr indent="-274320" lvl="0" marL="274320" rtl="0" algn="l">
              <a:spcBef>
                <a:spcPts val="480"/>
              </a:spcBef>
              <a:spcAft>
                <a:spcPts val="0"/>
              </a:spcAft>
              <a:buSzPts val="2040"/>
              <a:buChar char="O"/>
            </a:pPr>
            <a:r>
              <a:rPr lang="en-CA"/>
              <a:t>Usually not over the palmer surface of the  hand as the palmer branch of the medial nerve does not generally travel through the carpal tunnel</a:t>
            </a:r>
            <a:endParaRPr/>
          </a:p>
          <a:p>
            <a:pPr indent="-274320" lvl="0" marL="274320" rtl="0" algn="l">
              <a:spcBef>
                <a:spcPts val="480"/>
              </a:spcBef>
              <a:spcAft>
                <a:spcPts val="0"/>
              </a:spcAft>
              <a:buSzPts val="2040"/>
              <a:buChar char="O"/>
            </a:pPr>
            <a:r>
              <a:rPr lang="en-CA"/>
              <a:t>Hand falls asleep</a:t>
            </a:r>
            <a:endParaRPr/>
          </a:p>
          <a:p>
            <a:pPr indent="-274320" lvl="0" marL="274320" rtl="0" algn="l">
              <a:spcBef>
                <a:spcPts val="480"/>
              </a:spcBef>
              <a:spcAft>
                <a:spcPts val="0"/>
              </a:spcAft>
              <a:buSzPts val="2040"/>
              <a:buChar char="O"/>
            </a:pPr>
            <a:r>
              <a:rPr lang="en-CA"/>
              <a:t>Clumsiness, drops things and weakness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Continued</a:t>
            </a:r>
            <a:endParaRPr/>
          </a:p>
        </p:txBody>
      </p:sp>
      <p:sp>
        <p:nvSpPr>
          <p:cNvPr id="421" name="Google Shape;421;p5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Symptoms occur during activity</a:t>
            </a:r>
            <a:endParaRPr/>
          </a:p>
          <a:p>
            <a:pPr indent="-274320" lvl="0" marL="274320" rtl="0" algn="l">
              <a:spcBef>
                <a:spcPts val="480"/>
              </a:spcBef>
              <a:spcAft>
                <a:spcPts val="0"/>
              </a:spcAft>
              <a:buSzPts val="2040"/>
              <a:buChar char="O"/>
            </a:pPr>
            <a:r>
              <a:rPr lang="en-CA"/>
              <a:t>Awakens patient at night</a:t>
            </a:r>
            <a:endParaRPr/>
          </a:p>
          <a:p>
            <a:pPr indent="-274320" lvl="0" marL="274320" rtl="0" algn="l">
              <a:spcBef>
                <a:spcPts val="480"/>
              </a:spcBef>
              <a:spcAft>
                <a:spcPts val="0"/>
              </a:spcAft>
              <a:buSzPts val="2040"/>
              <a:buChar char="O"/>
            </a:pPr>
            <a:r>
              <a:rPr lang="en-CA"/>
              <a:t>Symptoms may be relieved by shaking wrist or hand</a:t>
            </a:r>
            <a:endParaRPr/>
          </a:p>
          <a:p>
            <a:pPr indent="-274320" lvl="0" marL="274320" rtl="0" algn="l">
              <a:spcBef>
                <a:spcPts val="480"/>
              </a:spcBef>
              <a:spcAft>
                <a:spcPts val="0"/>
              </a:spcAft>
              <a:buSzPts val="2040"/>
              <a:buChar char="O"/>
            </a:pPr>
            <a:r>
              <a:rPr lang="en-CA"/>
              <a:t>Pain can radiate distal into the hand or upward into forearm</a:t>
            </a:r>
            <a:endParaRPr/>
          </a:p>
          <a:p>
            <a:pPr indent="-274320" lvl="0" marL="274320" rtl="0" algn="l">
              <a:spcBef>
                <a:spcPts val="480"/>
              </a:spcBef>
              <a:spcAft>
                <a:spcPts val="0"/>
              </a:spcAft>
              <a:buSzPts val="2040"/>
              <a:buChar char="O"/>
            </a:pPr>
            <a:r>
              <a:rPr lang="en-CA"/>
              <a:t>May coexist with medial epicondylitis</a:t>
            </a:r>
            <a:endParaRPr/>
          </a:p>
          <a:p>
            <a:pPr indent="-274320" lvl="0" marL="274320" rtl="0" algn="l">
              <a:spcBef>
                <a:spcPts val="480"/>
              </a:spcBef>
              <a:spcAft>
                <a:spcPts val="0"/>
              </a:spcAft>
              <a:buSzPts val="2040"/>
              <a:buChar char="O"/>
            </a:pPr>
            <a:r>
              <a:rPr lang="en-CA"/>
              <a:t>Some experience temperature differences hot or cold or have sensitivity to cold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Observation and palpation</a:t>
            </a:r>
            <a:endParaRPr/>
          </a:p>
        </p:txBody>
      </p:sp>
      <p:sp>
        <p:nvSpPr>
          <p:cNvPr id="427" name="Google Shape;427;p5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Observation</a:t>
            </a:r>
            <a:endParaRPr/>
          </a:p>
          <a:p>
            <a:pPr indent="-274320" lvl="1" marL="640080" rtl="0" algn="l">
              <a:spcBef>
                <a:spcPts val="440"/>
              </a:spcBef>
              <a:spcAft>
                <a:spcPts val="0"/>
              </a:spcAft>
              <a:buSzPts val="1870"/>
              <a:buChar char="O"/>
            </a:pPr>
            <a:r>
              <a:rPr lang="en-CA"/>
              <a:t>Possible swelling when compared to the opposite side</a:t>
            </a:r>
            <a:endParaRPr/>
          </a:p>
          <a:p>
            <a:pPr indent="-274320" lvl="1" marL="640080" rtl="0" algn="l">
              <a:spcBef>
                <a:spcPts val="440"/>
              </a:spcBef>
              <a:spcAft>
                <a:spcPts val="0"/>
              </a:spcAft>
              <a:buSzPts val="1870"/>
              <a:buChar char="O"/>
            </a:pPr>
            <a:r>
              <a:rPr lang="en-CA"/>
              <a:t>Advanced case may present with atrophy of thenar muscles</a:t>
            </a:r>
            <a:endParaRPr/>
          </a:p>
          <a:p>
            <a:pPr indent="-274320" lvl="0" marL="274320" rtl="0" algn="l">
              <a:spcBef>
                <a:spcPts val="480"/>
              </a:spcBef>
              <a:spcAft>
                <a:spcPts val="0"/>
              </a:spcAft>
              <a:buSzPts val="2040"/>
              <a:buChar char="O"/>
            </a:pPr>
            <a:r>
              <a:rPr lang="en-CA"/>
              <a:t>Palpation</a:t>
            </a:r>
            <a:endParaRPr/>
          </a:p>
          <a:p>
            <a:pPr indent="-274320" lvl="1" marL="640080" rtl="0" algn="l">
              <a:spcBef>
                <a:spcPts val="440"/>
              </a:spcBef>
              <a:spcAft>
                <a:spcPts val="0"/>
              </a:spcAft>
              <a:buSzPts val="1870"/>
              <a:buChar char="O"/>
            </a:pPr>
            <a:r>
              <a:rPr lang="en-CA"/>
              <a:t>Local pain over anterior wrist</a:t>
            </a:r>
            <a:endParaRPr/>
          </a:p>
          <a:p>
            <a:pPr indent="-274320" lvl="1" marL="640080" rtl="0" algn="l">
              <a:spcBef>
                <a:spcPts val="440"/>
              </a:spcBef>
              <a:spcAft>
                <a:spcPts val="0"/>
              </a:spcAft>
              <a:buSzPts val="1870"/>
              <a:buChar char="O"/>
            </a:pPr>
            <a:r>
              <a:rPr lang="en-CA"/>
              <a:t>Possibly myospasm of forearm muscles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Special Test -  Phalen’s Test</a:t>
            </a:r>
            <a:endParaRPr/>
          </a:p>
        </p:txBody>
      </p:sp>
      <p:sp>
        <p:nvSpPr>
          <p:cNvPr id="434" name="Google Shape;434;p53"/>
          <p:cNvSpPr txBox="1"/>
          <p:nvPr>
            <p:ph idx="1" type="body"/>
          </p:nvPr>
        </p:nvSpPr>
        <p:spPr>
          <a:xfrm>
            <a:off x="1043492" y="1988840"/>
            <a:ext cx="6777317" cy="4032448"/>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How its done?</a:t>
            </a:r>
            <a:endParaRPr/>
          </a:p>
          <a:p>
            <a:pPr indent="-274320" lvl="1" marL="640080" rtl="0" algn="l">
              <a:spcBef>
                <a:spcPts val="440"/>
              </a:spcBef>
              <a:spcAft>
                <a:spcPts val="0"/>
              </a:spcAft>
              <a:buSzPts val="1870"/>
              <a:buChar char="O"/>
            </a:pPr>
            <a:r>
              <a:rPr lang="en-CA"/>
              <a:t>Patient Seated with wrists maximally flexed,</a:t>
            </a:r>
            <a:endParaRPr/>
          </a:p>
          <a:p>
            <a:pPr indent="-228600" lvl="2" marL="914400" rtl="0" algn="l">
              <a:spcBef>
                <a:spcPts val="400"/>
              </a:spcBef>
              <a:spcAft>
                <a:spcPts val="0"/>
              </a:spcAft>
              <a:buSzPts val="1700"/>
              <a:buChar char="O"/>
            </a:pPr>
            <a:r>
              <a:rPr lang="en-CA"/>
              <a:t>Patient may place their hands back to back in front of their body, fingers pointed down and maintains the positions for 1 minute</a:t>
            </a:r>
            <a:endParaRPr/>
          </a:p>
          <a:p>
            <a:pPr indent="-274320" lvl="0" marL="274320" rtl="0" algn="l">
              <a:spcBef>
                <a:spcPts val="480"/>
              </a:spcBef>
              <a:spcAft>
                <a:spcPts val="0"/>
              </a:spcAft>
              <a:buSzPts val="2040"/>
              <a:buChar char="O"/>
            </a:pPr>
            <a:r>
              <a:rPr lang="en-CA"/>
              <a:t>Result – Positive Sign – Numbness or tingling over the distribution of the median nerve, increased wrist pain of subsequent weakness of thumb opposition </a:t>
            </a:r>
            <a:r>
              <a:rPr b="1" lang="en-CA"/>
              <a:t>Indicates - </a:t>
            </a:r>
            <a:r>
              <a:rPr lang="en-CA"/>
              <a:t> Carpal Tunnel Syndrome</a:t>
            </a:r>
            <a:endParaRPr/>
          </a:p>
          <a:p>
            <a:pPr indent="-274320" lvl="0" marL="274320" rtl="0" algn="l">
              <a:spcBef>
                <a:spcPts val="480"/>
              </a:spcBef>
              <a:spcAft>
                <a:spcPts val="0"/>
              </a:spcAft>
              <a:buSzPts val="2040"/>
              <a:buChar char="O"/>
            </a:pPr>
            <a:r>
              <a:rPr lang="en-CA"/>
              <a:t>Best test for CTS</a:t>
            </a:r>
            <a:endParaRPr/>
          </a:p>
          <a:p>
            <a:pPr indent="-155575" lvl="1" marL="640080" rtl="0" algn="l">
              <a:spcBef>
                <a:spcPts val="440"/>
              </a:spcBef>
              <a:spcAft>
                <a:spcPts val="0"/>
              </a:spcAft>
              <a:buSzPts val="187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Tinels Sign at the Wrist</a:t>
            </a:r>
            <a:endParaRPr/>
          </a:p>
        </p:txBody>
      </p:sp>
      <p:sp>
        <p:nvSpPr>
          <p:cNvPr id="440" name="Google Shape;440;p5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How its done?</a:t>
            </a:r>
            <a:endParaRPr/>
          </a:p>
          <a:p>
            <a:pPr indent="-274320" lvl="1" marL="640080" rtl="0" algn="l">
              <a:spcBef>
                <a:spcPts val="440"/>
              </a:spcBef>
              <a:spcAft>
                <a:spcPts val="0"/>
              </a:spcAft>
              <a:buSzPts val="1870"/>
              <a:buChar char="O"/>
            </a:pPr>
            <a:r>
              <a:rPr lang="en-CA"/>
              <a:t>Patient seated</a:t>
            </a:r>
            <a:endParaRPr/>
          </a:p>
          <a:p>
            <a:pPr indent="-274320" lvl="1" marL="640080" rtl="0" algn="l">
              <a:spcBef>
                <a:spcPts val="440"/>
              </a:spcBef>
              <a:spcAft>
                <a:spcPts val="0"/>
              </a:spcAft>
              <a:buSzPts val="1870"/>
              <a:buChar char="O"/>
            </a:pPr>
            <a:r>
              <a:rPr lang="en-CA"/>
              <a:t>Examiner gently taps over the carpal tunnel </a:t>
            </a:r>
            <a:endParaRPr/>
          </a:p>
          <a:p>
            <a:pPr indent="-274320" lvl="0" marL="274320" rtl="0" algn="l">
              <a:spcBef>
                <a:spcPts val="480"/>
              </a:spcBef>
              <a:spcAft>
                <a:spcPts val="0"/>
              </a:spcAft>
              <a:buSzPts val="2040"/>
              <a:buChar char="O"/>
            </a:pPr>
            <a:r>
              <a:rPr lang="en-CA"/>
              <a:t>Results – Positive Sign – Paresthesia on median nerve distribution </a:t>
            </a:r>
            <a:r>
              <a:rPr b="1" lang="en-CA"/>
              <a:t>indicates –</a:t>
            </a:r>
            <a:r>
              <a:rPr lang="en-CA"/>
              <a:t> Median neuropathy</a:t>
            </a:r>
            <a:endParaRPr/>
          </a:p>
          <a:p>
            <a:pPr indent="0" lvl="0" marL="0" rtl="0" algn="l">
              <a:spcBef>
                <a:spcPts val="480"/>
              </a:spcBef>
              <a:spcAft>
                <a:spcPts val="0"/>
              </a:spcAft>
              <a:buSzPts val="204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Reverse Phalen’s Test</a:t>
            </a:r>
            <a:endParaRPr/>
          </a:p>
        </p:txBody>
      </p:sp>
      <p:sp>
        <p:nvSpPr>
          <p:cNvPr id="446" name="Google Shape;446;p5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How its done?</a:t>
            </a:r>
            <a:endParaRPr/>
          </a:p>
          <a:p>
            <a:pPr indent="-274320" lvl="1" marL="640080" rtl="0" algn="l">
              <a:spcBef>
                <a:spcPts val="440"/>
              </a:spcBef>
              <a:spcAft>
                <a:spcPts val="0"/>
              </a:spcAft>
              <a:buSzPts val="1870"/>
              <a:buChar char="O"/>
            </a:pPr>
            <a:r>
              <a:rPr lang="en-CA"/>
              <a:t>Same as Phalen’s only this time the patient is performing maximal extension (prayer position)</a:t>
            </a:r>
            <a:endParaRPr/>
          </a:p>
          <a:p>
            <a:pPr indent="-274320" lvl="0" marL="274320" rtl="0" algn="l">
              <a:spcBef>
                <a:spcPts val="480"/>
              </a:spcBef>
              <a:spcAft>
                <a:spcPts val="0"/>
              </a:spcAft>
              <a:buSzPts val="2040"/>
              <a:buChar char="O"/>
            </a:pPr>
            <a:r>
              <a:rPr lang="en-CA"/>
              <a:t>Results – Positive sign – Numbness or tingling over the distribution of the median nerve increased anterior neck pain </a:t>
            </a:r>
            <a:r>
              <a:rPr b="1" lang="en-CA"/>
              <a:t>Indicates –</a:t>
            </a:r>
            <a:r>
              <a:rPr lang="en-CA"/>
              <a:t> Carpal Tunnel Syndrome, MFTP referral from forearm flexors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Carpal Instability</a:t>
            </a:r>
            <a:endParaRPr/>
          </a:p>
        </p:txBody>
      </p:sp>
      <p:sp>
        <p:nvSpPr>
          <p:cNvPr id="452" name="Google Shape;452;p5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What is it?</a:t>
            </a:r>
            <a:endParaRPr/>
          </a:p>
          <a:p>
            <a:pPr indent="-274320" lvl="1" marL="640080" rtl="0" algn="l">
              <a:spcBef>
                <a:spcPts val="440"/>
              </a:spcBef>
              <a:spcAft>
                <a:spcPts val="0"/>
              </a:spcAft>
              <a:buSzPts val="1870"/>
              <a:buChar char="O"/>
            </a:pPr>
            <a:r>
              <a:rPr lang="en-CA"/>
              <a:t>Disruption of the ligament support between individual carpal bones and/or between the radius and the carpal bones. It results in a loss of structural integrity and effects normal wrist function. Carpal instability can cause carpal Tunnel Syndrome,  Triangular fibrocartilage tear, Tendinopathy or Osteoarthritis</a:t>
            </a:r>
            <a:endParaRPr/>
          </a:p>
          <a:p>
            <a:pPr indent="-155575" lvl="1" marL="640080" rtl="0" algn="l">
              <a:spcBef>
                <a:spcPts val="440"/>
              </a:spcBef>
              <a:spcAft>
                <a:spcPts val="0"/>
              </a:spcAft>
              <a:buSzPts val="1870"/>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Four main types</a:t>
            </a:r>
            <a:endParaRPr/>
          </a:p>
        </p:txBody>
      </p:sp>
      <p:sp>
        <p:nvSpPr>
          <p:cNvPr id="458" name="Google Shape;458;p5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Font typeface="Courier New"/>
              <a:buChar char="o"/>
            </a:pPr>
            <a:r>
              <a:rPr lang="en-CA"/>
              <a:t>Dynamic instability –normal alignment at rest but not under load</a:t>
            </a:r>
            <a:endParaRPr/>
          </a:p>
          <a:p>
            <a:pPr indent="-274320" lvl="0" marL="274320" rtl="0" algn="l">
              <a:spcBef>
                <a:spcPts val="480"/>
              </a:spcBef>
              <a:spcAft>
                <a:spcPts val="0"/>
              </a:spcAft>
              <a:buSzPts val="2040"/>
              <a:buChar char="O"/>
            </a:pPr>
            <a:r>
              <a:rPr lang="en-CA"/>
              <a:t>Static instability -  bones assume abnormal  alignment</a:t>
            </a:r>
            <a:endParaRPr/>
          </a:p>
          <a:p>
            <a:pPr indent="-274320" lvl="0" marL="274320" rtl="0" algn="l">
              <a:spcBef>
                <a:spcPts val="480"/>
              </a:spcBef>
              <a:spcAft>
                <a:spcPts val="0"/>
              </a:spcAft>
              <a:buSzPts val="2040"/>
              <a:buChar char="O"/>
            </a:pPr>
            <a:r>
              <a:rPr lang="en-CA"/>
              <a:t>Dorsal intercalated Segmental instability – most common  is the Scapholunate dissociation</a:t>
            </a:r>
            <a:endParaRPr/>
          </a:p>
          <a:p>
            <a:pPr indent="-274320" lvl="0" marL="274320" rtl="0" algn="l">
              <a:spcBef>
                <a:spcPts val="480"/>
              </a:spcBef>
              <a:spcAft>
                <a:spcPts val="0"/>
              </a:spcAft>
              <a:buSzPts val="2040"/>
              <a:buChar char="O"/>
            </a:pPr>
            <a:r>
              <a:rPr lang="en-CA"/>
              <a:t>Ventral intercalated segmental instability – Lunotriquetral dissociation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Health History</a:t>
            </a:r>
            <a:endParaRPr/>
          </a:p>
        </p:txBody>
      </p:sp>
      <p:sp>
        <p:nvSpPr>
          <p:cNvPr id="464" name="Google Shape;464;p5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Prior micro trauma</a:t>
            </a:r>
            <a:endParaRPr/>
          </a:p>
          <a:p>
            <a:pPr indent="-274320" lvl="0" marL="274320" rtl="0" algn="l">
              <a:spcBef>
                <a:spcPts val="480"/>
              </a:spcBef>
              <a:spcAft>
                <a:spcPts val="0"/>
              </a:spcAft>
              <a:buSzPts val="2040"/>
              <a:buChar char="O"/>
            </a:pPr>
            <a:r>
              <a:rPr lang="en-CA"/>
              <a:t>Single traumatic event – FOOSH  particularly if hand is extended and ulnar deviated</a:t>
            </a:r>
            <a:endParaRPr/>
          </a:p>
          <a:p>
            <a:pPr indent="-274320" lvl="0" marL="274320" rtl="0" algn="l">
              <a:spcBef>
                <a:spcPts val="480"/>
              </a:spcBef>
              <a:spcAft>
                <a:spcPts val="0"/>
              </a:spcAft>
              <a:buSzPts val="2040"/>
              <a:buChar char="O"/>
            </a:pPr>
            <a:r>
              <a:rPr lang="en-CA"/>
              <a:t>The most common complaint is wrist pain</a:t>
            </a:r>
            <a:endParaRPr/>
          </a:p>
          <a:p>
            <a:pPr indent="-274320" lvl="0" marL="274320" rtl="0" algn="l">
              <a:spcBef>
                <a:spcPts val="480"/>
              </a:spcBef>
              <a:spcAft>
                <a:spcPts val="0"/>
              </a:spcAft>
              <a:buSzPts val="2040"/>
              <a:buChar char="O"/>
            </a:pPr>
            <a:r>
              <a:rPr lang="en-CA"/>
              <a:t>Symptoms of median nerve compression is common with anterior dislocations</a:t>
            </a:r>
            <a:endParaRPr/>
          </a:p>
          <a:p>
            <a:pPr indent="-274320" lvl="0" marL="274320" rtl="0" algn="l">
              <a:spcBef>
                <a:spcPts val="480"/>
              </a:spcBef>
              <a:spcAft>
                <a:spcPts val="0"/>
              </a:spcAft>
              <a:buSzPts val="2040"/>
              <a:buChar char="O"/>
            </a:pPr>
            <a:r>
              <a:rPr lang="en-CA"/>
              <a:t>Snap or pop at time of injury</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Observation and Palpation</a:t>
            </a:r>
            <a:endParaRPr/>
          </a:p>
        </p:txBody>
      </p:sp>
      <p:sp>
        <p:nvSpPr>
          <p:cNvPr id="470" name="Google Shape;470;p5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Observation	</a:t>
            </a:r>
            <a:endParaRPr/>
          </a:p>
          <a:p>
            <a:pPr indent="-274320" lvl="1" marL="640080" rtl="0" algn="l">
              <a:spcBef>
                <a:spcPts val="407"/>
              </a:spcBef>
              <a:spcAft>
                <a:spcPts val="0"/>
              </a:spcAft>
              <a:buSzPct val="85000"/>
              <a:buChar char="O"/>
            </a:pPr>
            <a:r>
              <a:rPr lang="en-CA"/>
              <a:t>Local swelling or bruising</a:t>
            </a:r>
            <a:endParaRPr/>
          </a:p>
          <a:p>
            <a:pPr indent="-274320" lvl="1" marL="640080" rtl="0" algn="l">
              <a:spcBef>
                <a:spcPts val="407"/>
              </a:spcBef>
              <a:spcAft>
                <a:spcPts val="0"/>
              </a:spcAft>
              <a:buSzPct val="85000"/>
              <a:buChar char="O"/>
            </a:pPr>
            <a:r>
              <a:rPr lang="en-CA"/>
              <a:t>Possible visible protrusion</a:t>
            </a:r>
            <a:endParaRPr/>
          </a:p>
          <a:p>
            <a:pPr indent="-274320" lvl="0" marL="274320" rtl="0" algn="l">
              <a:spcBef>
                <a:spcPts val="444"/>
              </a:spcBef>
              <a:spcAft>
                <a:spcPts val="0"/>
              </a:spcAft>
              <a:buSzPct val="85000"/>
              <a:buChar char="O"/>
            </a:pPr>
            <a:r>
              <a:rPr lang="en-CA"/>
              <a:t>Palpation</a:t>
            </a:r>
            <a:endParaRPr/>
          </a:p>
          <a:p>
            <a:pPr indent="-274320" lvl="1" marL="640080" rtl="0" algn="l">
              <a:spcBef>
                <a:spcPts val="407"/>
              </a:spcBef>
              <a:spcAft>
                <a:spcPts val="0"/>
              </a:spcAft>
              <a:buSzPct val="85000"/>
              <a:buChar char="O"/>
            </a:pPr>
            <a:r>
              <a:rPr lang="en-CA"/>
              <a:t>Most  of diagnoses’ of carpal instability is through palpation</a:t>
            </a:r>
            <a:endParaRPr/>
          </a:p>
          <a:p>
            <a:pPr indent="-274320" lvl="1" marL="640080" rtl="0" algn="l">
              <a:spcBef>
                <a:spcPts val="407"/>
              </a:spcBef>
              <a:spcAft>
                <a:spcPts val="0"/>
              </a:spcAft>
              <a:buSzPct val="85000"/>
              <a:buChar char="O"/>
            </a:pPr>
            <a:r>
              <a:rPr lang="en-CA"/>
              <a:t>Tenderness and bony mass if dislocation (usually the back of the hand)</a:t>
            </a:r>
            <a:endParaRPr/>
          </a:p>
          <a:p>
            <a:pPr indent="-274320" lvl="1" marL="640080" rtl="0" algn="l">
              <a:spcBef>
                <a:spcPts val="407"/>
              </a:spcBef>
              <a:spcAft>
                <a:spcPts val="0"/>
              </a:spcAft>
              <a:buSzPct val="85000"/>
              <a:buChar char="O"/>
            </a:pPr>
            <a:r>
              <a:rPr lang="en-CA"/>
              <a:t>Anatomical Snuff box tenderness – most commonly seen in cases of scaphoid fractures</a:t>
            </a:r>
            <a:endParaRPr/>
          </a:p>
          <a:p>
            <a:pPr indent="-274320" lvl="1" marL="640080" rtl="0" algn="l">
              <a:spcBef>
                <a:spcPts val="407"/>
              </a:spcBef>
              <a:spcAft>
                <a:spcPts val="0"/>
              </a:spcAft>
              <a:buSzPct val="85000"/>
              <a:buChar char="O"/>
            </a:pPr>
            <a:r>
              <a:rPr lang="en-CA"/>
              <a:t>MFTP and myospams may be seen in hand and forearm</a:t>
            </a:r>
            <a:endParaRPr/>
          </a:p>
          <a:p>
            <a:pPr indent="-164480" lvl="1" marL="640080" rtl="0" algn="l">
              <a:spcBef>
                <a:spcPts val="407"/>
              </a:spcBef>
              <a:spcAft>
                <a:spcPts val="0"/>
              </a:spcAft>
              <a:buSzPct val="85000"/>
              <a:buNone/>
            </a:pPr>
            <a:r>
              <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Movement</a:t>
            </a:r>
            <a:endParaRPr/>
          </a:p>
        </p:txBody>
      </p:sp>
      <p:sp>
        <p:nvSpPr>
          <p:cNvPr id="476" name="Google Shape;476;p6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Possible pain with Wrist Extension</a:t>
            </a:r>
            <a:endParaRPr/>
          </a:p>
          <a:p>
            <a:pPr indent="-274320" lvl="0" marL="274320" rtl="0" algn="l">
              <a:spcBef>
                <a:spcPts val="480"/>
              </a:spcBef>
              <a:spcAft>
                <a:spcPts val="0"/>
              </a:spcAft>
              <a:buSzPts val="2040"/>
              <a:buChar char="O"/>
            </a:pPr>
            <a:r>
              <a:rPr lang="en-CA"/>
              <a:t>Crepitus or clicking with movement</a:t>
            </a:r>
            <a:endParaRPr/>
          </a:p>
          <a:p>
            <a:pPr indent="-274320" lvl="0" marL="274320" rtl="0" algn="l">
              <a:spcBef>
                <a:spcPts val="480"/>
              </a:spcBef>
              <a:spcAft>
                <a:spcPts val="0"/>
              </a:spcAft>
              <a:buSzPts val="2040"/>
              <a:buChar char="O"/>
            </a:pPr>
            <a:r>
              <a:rPr lang="en-CA"/>
              <a:t>Apprehension with radial and ulnar deviation</a:t>
            </a:r>
            <a:endParaRPr/>
          </a:p>
          <a:p>
            <a:pPr indent="-274320" lvl="0" marL="274320" rtl="0" algn="l">
              <a:spcBef>
                <a:spcPts val="480"/>
              </a:spcBef>
              <a:spcAft>
                <a:spcPts val="0"/>
              </a:spcAft>
              <a:buSzPts val="204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Special Tests – </a:t>
            </a:r>
            <a:br>
              <a:rPr lang="en-CA"/>
            </a:br>
            <a:r>
              <a:rPr lang="en-CA"/>
              <a:t>Ballottement Test</a:t>
            </a:r>
            <a:endParaRPr/>
          </a:p>
        </p:txBody>
      </p:sp>
      <p:sp>
        <p:nvSpPr>
          <p:cNvPr id="482" name="Google Shape;482;p6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How its done?</a:t>
            </a:r>
            <a:endParaRPr/>
          </a:p>
          <a:p>
            <a:pPr indent="-274320" lvl="1" marL="640080" rtl="0" algn="l">
              <a:spcBef>
                <a:spcPts val="440"/>
              </a:spcBef>
              <a:spcAft>
                <a:spcPts val="0"/>
              </a:spcAft>
              <a:buSzPts val="1870"/>
              <a:buChar char="O"/>
            </a:pPr>
            <a:r>
              <a:rPr lang="en-CA"/>
              <a:t>Patient seated</a:t>
            </a:r>
            <a:endParaRPr/>
          </a:p>
          <a:p>
            <a:pPr indent="-274320" lvl="1" marL="640080" rtl="0" algn="l">
              <a:spcBef>
                <a:spcPts val="440"/>
              </a:spcBef>
              <a:spcAft>
                <a:spcPts val="0"/>
              </a:spcAft>
              <a:buSzPts val="1870"/>
              <a:buChar char="O"/>
            </a:pPr>
            <a:r>
              <a:rPr lang="en-CA"/>
              <a:t>Examiner grasps Triquetrum with one hand and lunate with the other</a:t>
            </a:r>
            <a:endParaRPr/>
          </a:p>
          <a:p>
            <a:pPr indent="-274320" lvl="1" marL="640080" rtl="0" algn="l">
              <a:spcBef>
                <a:spcPts val="440"/>
              </a:spcBef>
              <a:spcAft>
                <a:spcPts val="0"/>
              </a:spcAft>
              <a:buSzPts val="1870"/>
              <a:buChar char="O"/>
            </a:pPr>
            <a:r>
              <a:rPr lang="en-CA"/>
              <a:t>Then move the lunate anterior and posterior</a:t>
            </a:r>
            <a:endParaRPr/>
          </a:p>
          <a:p>
            <a:pPr indent="-274320" lvl="0" marL="274320" rtl="0" algn="l">
              <a:spcBef>
                <a:spcPts val="480"/>
              </a:spcBef>
              <a:spcAft>
                <a:spcPts val="0"/>
              </a:spcAft>
              <a:buSzPts val="2040"/>
              <a:buChar char="O"/>
            </a:pPr>
            <a:r>
              <a:rPr lang="en-CA"/>
              <a:t>Results  -  Pain laxity or crepitus </a:t>
            </a:r>
            <a:r>
              <a:rPr b="1" lang="en-CA"/>
              <a:t> Indicates – </a:t>
            </a:r>
            <a:r>
              <a:rPr lang="en-CA"/>
              <a:t>Carpal instability</a:t>
            </a:r>
            <a:endParaRPr/>
          </a:p>
          <a:p>
            <a:pPr indent="-274320" lvl="0" marL="274320" rtl="0" algn="l">
              <a:spcBef>
                <a:spcPts val="480"/>
              </a:spcBef>
              <a:spcAft>
                <a:spcPts val="0"/>
              </a:spcAft>
              <a:buSzPts val="2040"/>
              <a:buChar char="O"/>
            </a:pPr>
            <a:r>
              <a:rPr lang="en-CA"/>
              <a:t>Note – This test may be used to test other carpal bones as well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6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Murphy’s Sign – lunate dislocation</a:t>
            </a:r>
            <a:endParaRPr/>
          </a:p>
        </p:txBody>
      </p:sp>
      <p:sp>
        <p:nvSpPr>
          <p:cNvPr id="488" name="Google Shape;488;p6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Client is asked to make a fist</a:t>
            </a:r>
            <a:endParaRPr/>
          </a:p>
          <a:p>
            <a:pPr indent="-274320" lvl="0" marL="274320" rtl="0" algn="l">
              <a:spcBef>
                <a:spcPts val="480"/>
              </a:spcBef>
              <a:spcAft>
                <a:spcPts val="0"/>
              </a:spcAft>
              <a:buSzPts val="2040"/>
              <a:buChar char="O"/>
            </a:pPr>
            <a:r>
              <a:rPr lang="en-CA"/>
              <a:t>Positive Sign –</a:t>
            </a:r>
            <a:endParaRPr/>
          </a:p>
          <a:p>
            <a:pPr indent="-274320" lvl="1" marL="640080" rtl="0" algn="l">
              <a:spcBef>
                <a:spcPts val="440"/>
              </a:spcBef>
              <a:spcAft>
                <a:spcPts val="0"/>
              </a:spcAft>
              <a:buSzPts val="1870"/>
              <a:buChar char="O"/>
            </a:pPr>
            <a:r>
              <a:rPr lang="en-CA"/>
              <a:t>If the head of the third metacarpal is level with the second and fourth metacarpals, it is a positive sign for a lunate dislocation</a:t>
            </a:r>
            <a:endParaRPr/>
          </a:p>
          <a:p>
            <a:pPr indent="-274320" lvl="1" marL="640080" rtl="0" algn="l">
              <a:spcBef>
                <a:spcPts val="440"/>
              </a:spcBef>
              <a:spcAft>
                <a:spcPts val="0"/>
              </a:spcAft>
              <a:buSzPts val="1870"/>
              <a:buChar char="O"/>
            </a:pPr>
            <a:r>
              <a:rPr lang="en-CA"/>
              <a:t>Normally the lunate would project beyond the 2nd and 4th metacarpals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De Quervain’s Tenosynovitis</a:t>
            </a:r>
            <a:endParaRPr/>
          </a:p>
        </p:txBody>
      </p:sp>
      <p:sp>
        <p:nvSpPr>
          <p:cNvPr id="494" name="Google Shape;494;p6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85000"/>
              <a:buChar char="O"/>
            </a:pPr>
            <a:r>
              <a:rPr lang="en-CA"/>
              <a:t> is a painful condition affecting the tendons on the thumb side of your wrist. If you have de Quervain's tenosynovitis, it will probably hurt when you turn your wrist, grasp anything or make a fist.</a:t>
            </a:r>
            <a:endParaRPr/>
          </a:p>
          <a:p>
            <a:pPr indent="-274320" lvl="0" marL="274320" rtl="0" algn="l">
              <a:spcBef>
                <a:spcPts val="444"/>
              </a:spcBef>
              <a:spcAft>
                <a:spcPts val="0"/>
              </a:spcAft>
              <a:buSzPct val="85000"/>
              <a:buChar char="O"/>
            </a:pPr>
            <a:r>
              <a:rPr lang="en-CA"/>
              <a:t>Although the exact cause of de Quervain's tenosynovitis isn't known, any activity that relies on repetitive hand or wrist movement — such as working in the garden, playing golf or racket sports, or lifting your baby — can make it worse.</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Symptoms</a:t>
            </a:r>
            <a:endParaRPr/>
          </a:p>
        </p:txBody>
      </p:sp>
      <p:sp>
        <p:nvSpPr>
          <p:cNvPr id="501" name="Google Shape;501;p6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O"/>
            </a:pPr>
            <a:r>
              <a:rPr lang="en-CA"/>
              <a:t>Symptoms of de Quervain's tenosynovitis include:</a:t>
            </a:r>
            <a:endParaRPr/>
          </a:p>
          <a:p>
            <a:pPr indent="-274320" lvl="1" marL="640080" rtl="0" algn="l">
              <a:spcBef>
                <a:spcPts val="374"/>
              </a:spcBef>
              <a:spcAft>
                <a:spcPts val="0"/>
              </a:spcAft>
              <a:buSzPct val="85000"/>
              <a:buChar char="O"/>
            </a:pPr>
            <a:r>
              <a:rPr lang="en-CA"/>
              <a:t>Pain near the base of your thumb</a:t>
            </a:r>
            <a:endParaRPr/>
          </a:p>
          <a:p>
            <a:pPr indent="-274320" lvl="1" marL="640080" rtl="0" algn="l">
              <a:spcBef>
                <a:spcPts val="374"/>
              </a:spcBef>
              <a:spcAft>
                <a:spcPts val="0"/>
              </a:spcAft>
              <a:buSzPct val="85000"/>
              <a:buChar char="O"/>
            </a:pPr>
            <a:r>
              <a:rPr lang="en-CA"/>
              <a:t>Swelling near the base of your thumb</a:t>
            </a:r>
            <a:endParaRPr/>
          </a:p>
          <a:p>
            <a:pPr indent="-274320" lvl="1" marL="640080" rtl="0" algn="l">
              <a:spcBef>
                <a:spcPts val="374"/>
              </a:spcBef>
              <a:spcAft>
                <a:spcPts val="0"/>
              </a:spcAft>
              <a:buSzPct val="85000"/>
              <a:buChar char="O"/>
            </a:pPr>
            <a:r>
              <a:rPr lang="en-CA"/>
              <a:t>Difficulty moving your thumb and wrist when you're doing something that involves grasping or pinching</a:t>
            </a:r>
            <a:endParaRPr/>
          </a:p>
          <a:p>
            <a:pPr indent="-274320" lvl="1" marL="640080" rtl="0" algn="l">
              <a:spcBef>
                <a:spcPts val="374"/>
              </a:spcBef>
              <a:spcAft>
                <a:spcPts val="0"/>
              </a:spcAft>
              <a:buSzPct val="85000"/>
              <a:buChar char="O"/>
            </a:pPr>
            <a:r>
              <a:rPr lang="en-CA"/>
              <a:t>A "sticking" or "stop-and-go" sensation in your thumb when moving it</a:t>
            </a:r>
            <a:endParaRPr/>
          </a:p>
          <a:p>
            <a:pPr indent="-274320" lvl="0" marL="274320" rtl="0" algn="l">
              <a:spcBef>
                <a:spcPts val="408"/>
              </a:spcBef>
              <a:spcAft>
                <a:spcPts val="0"/>
              </a:spcAft>
              <a:buSzPct val="85000"/>
              <a:buChar char="O"/>
            </a:pPr>
            <a:r>
              <a:rPr lang="en-CA"/>
              <a:t>If the condition goes too long without treatment, the pain may spread further into your thumb, back into your forearm or both. Pinching, grasping and other movements of your thumb and wrist aggravate the pain</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6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Finkelsteins Test – determine the presence of de Quervain’s</a:t>
            </a:r>
            <a:endParaRPr/>
          </a:p>
        </p:txBody>
      </p:sp>
      <p:sp>
        <p:nvSpPr>
          <p:cNvPr id="507" name="Google Shape;507;p6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Client is asked to make a fist with the thumb inside the fingers</a:t>
            </a:r>
            <a:endParaRPr/>
          </a:p>
          <a:p>
            <a:pPr indent="-274320" lvl="0" marL="274320" rtl="0" algn="l">
              <a:spcBef>
                <a:spcPts val="480"/>
              </a:spcBef>
              <a:spcAft>
                <a:spcPts val="0"/>
              </a:spcAft>
              <a:buSzPts val="2040"/>
              <a:buChar char="O"/>
            </a:pPr>
            <a:r>
              <a:rPr lang="en-CA"/>
              <a:t>The therapist stabilizes the forearm and client deviates the wrist ulnarly</a:t>
            </a:r>
            <a:endParaRPr/>
          </a:p>
          <a:p>
            <a:pPr indent="-274320" lvl="0" marL="274320" rtl="0" algn="l">
              <a:spcBef>
                <a:spcPts val="480"/>
              </a:spcBef>
              <a:spcAft>
                <a:spcPts val="0"/>
              </a:spcAft>
              <a:buSzPts val="2040"/>
              <a:buChar char="O"/>
            </a:pPr>
            <a:r>
              <a:rPr lang="en-CA"/>
              <a:t>A positive sign</a:t>
            </a:r>
            <a:endParaRPr/>
          </a:p>
          <a:p>
            <a:pPr indent="-274320" lvl="1" marL="640080" rtl="0" algn="l">
              <a:spcBef>
                <a:spcPts val="440"/>
              </a:spcBef>
              <a:spcAft>
                <a:spcPts val="0"/>
              </a:spcAft>
              <a:buSzPts val="1870"/>
              <a:buChar char="O"/>
            </a:pPr>
            <a:r>
              <a:rPr lang="en-CA"/>
              <a:t>pain over the abductor pollicis longus and extensor pollicis brevis tendons</a:t>
            </a:r>
            <a:endParaRPr/>
          </a:p>
          <a:p>
            <a:pPr indent="-274320" lvl="1" marL="640080" rtl="0" algn="l">
              <a:spcBef>
                <a:spcPts val="440"/>
              </a:spcBef>
              <a:spcAft>
                <a:spcPts val="0"/>
              </a:spcAft>
              <a:buSzPts val="1870"/>
              <a:buChar char="O"/>
            </a:pPr>
            <a:r>
              <a:rPr lang="en-CA"/>
              <a:t>The positive test indicates paratendonitis or either or both tendons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Test for Hand Nerve Pathology</a:t>
            </a:r>
            <a:endParaRPr/>
          </a:p>
        </p:txBody>
      </p:sp>
      <p:sp>
        <p:nvSpPr>
          <p:cNvPr id="513" name="Google Shape;513;p6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O"/>
            </a:pPr>
            <a:r>
              <a:rPr lang="en-CA"/>
              <a:t>Pinch Grip- anterior interosseous nerve, branch of median nerve (only motor)</a:t>
            </a:r>
            <a:endParaRPr/>
          </a:p>
          <a:p>
            <a:pPr indent="-274320" lvl="1" marL="640080" rtl="0" algn="l">
              <a:spcBef>
                <a:spcPts val="341"/>
              </a:spcBef>
              <a:spcAft>
                <a:spcPts val="0"/>
              </a:spcAft>
              <a:buSzPct val="85000"/>
              <a:buChar char="O"/>
            </a:pPr>
            <a:r>
              <a:rPr lang="en-CA"/>
              <a:t>Client is instructed to make a an “O” shape with thumb and index finger, should be able to touch tips of fingers together, shape should not be an oval </a:t>
            </a:r>
            <a:endParaRPr/>
          </a:p>
          <a:p>
            <a:pPr indent="-274320" lvl="0" marL="274320" rtl="0" algn="l">
              <a:spcBef>
                <a:spcPts val="372"/>
              </a:spcBef>
              <a:spcAft>
                <a:spcPts val="0"/>
              </a:spcAft>
              <a:buSzPct val="85000"/>
              <a:buChar char="O"/>
            </a:pPr>
            <a:r>
              <a:rPr lang="en-CA"/>
              <a:t>Fromet’s Sign – tests for paralysis of adductor pollicis muscle, ulnar nerve pathology</a:t>
            </a:r>
            <a:endParaRPr/>
          </a:p>
          <a:p>
            <a:pPr indent="-274320" lvl="1" marL="640080" rtl="0" algn="l">
              <a:spcBef>
                <a:spcPts val="341"/>
              </a:spcBef>
              <a:spcAft>
                <a:spcPts val="0"/>
              </a:spcAft>
              <a:buSzPct val="85000"/>
              <a:buChar char="O"/>
            </a:pPr>
            <a:r>
              <a:rPr lang="en-CA"/>
              <a:t>Client attempts to grasp a piece of paper between the thumb and index finger (thumb on top)</a:t>
            </a:r>
            <a:endParaRPr/>
          </a:p>
          <a:p>
            <a:pPr indent="-274320" lvl="1" marL="640080" rtl="0" algn="l">
              <a:spcBef>
                <a:spcPts val="341"/>
              </a:spcBef>
              <a:spcAft>
                <a:spcPts val="0"/>
              </a:spcAft>
              <a:buSzPct val="85000"/>
              <a:buChar char="O"/>
            </a:pPr>
            <a:r>
              <a:rPr lang="en-CA"/>
              <a:t>The therapist then tries to pull the paper out from the grasp</a:t>
            </a:r>
            <a:endParaRPr/>
          </a:p>
          <a:p>
            <a:pPr indent="-274320" lvl="0" marL="274320" rtl="0" algn="l">
              <a:spcBef>
                <a:spcPts val="372"/>
              </a:spcBef>
              <a:spcAft>
                <a:spcPts val="0"/>
              </a:spcAft>
              <a:buSzPct val="85000"/>
              <a:buChar char="O"/>
            </a:pPr>
            <a:r>
              <a:rPr lang="en-CA"/>
              <a:t>Therapist is looking for the terminal phalynx of the thumb to flex indicating a positive sign of an ulnar nerve pathology</a:t>
            </a:r>
            <a:endParaRPr/>
          </a:p>
          <a:p>
            <a:pPr indent="-173926" lvl="0" marL="274320" rtl="0" algn="l">
              <a:spcBef>
                <a:spcPts val="372"/>
              </a:spcBef>
              <a:spcAft>
                <a:spcPts val="0"/>
              </a:spcAft>
              <a:buSzPct val="85000"/>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Allen’s Test for Arterial Pathology</a:t>
            </a:r>
            <a:endParaRPr/>
          </a:p>
        </p:txBody>
      </p:sp>
      <p:sp>
        <p:nvSpPr>
          <p:cNvPr id="519" name="Google Shape;519;p6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85000"/>
              <a:buChar char="O"/>
            </a:pPr>
            <a:r>
              <a:rPr lang="en-CA" sz="2600"/>
              <a:t>determines the blood supply through ulnar and radial arteries</a:t>
            </a:r>
            <a:endParaRPr/>
          </a:p>
          <a:p>
            <a:pPr indent="-274320" lvl="0" marL="274320" rtl="0" algn="l">
              <a:spcBef>
                <a:spcPts val="364"/>
              </a:spcBef>
              <a:spcAft>
                <a:spcPts val="0"/>
              </a:spcAft>
              <a:buSzPct val="85000"/>
              <a:buChar char="O"/>
            </a:pPr>
            <a:r>
              <a:rPr lang="en-CA" sz="2600"/>
              <a:t>Client is asked to open and close hand several times as quickly as possible while Therapist places their thumb and index finger over the radial and ulnar arteries, compressing them</a:t>
            </a:r>
            <a:endParaRPr/>
          </a:p>
          <a:p>
            <a:pPr indent="-274320" lvl="0" marL="274320" rtl="0" algn="l">
              <a:spcBef>
                <a:spcPts val="364"/>
              </a:spcBef>
              <a:spcAft>
                <a:spcPts val="0"/>
              </a:spcAft>
              <a:buSzPct val="85000"/>
              <a:buChar char="O"/>
            </a:pPr>
            <a:r>
              <a:rPr lang="en-CA" sz="2600"/>
              <a:t>The client then opens the hand while the pressure is maintained</a:t>
            </a:r>
            <a:endParaRPr/>
          </a:p>
          <a:p>
            <a:pPr indent="-274320" lvl="0" marL="274320" rtl="0" algn="l">
              <a:spcBef>
                <a:spcPts val="364"/>
              </a:spcBef>
              <a:spcAft>
                <a:spcPts val="0"/>
              </a:spcAft>
              <a:buSzPct val="85000"/>
              <a:buChar char="O"/>
            </a:pPr>
            <a:r>
              <a:rPr lang="en-CA" sz="2600"/>
              <a:t>One artery is tested by releasing the pressure over that artery to see if the hand flushes</a:t>
            </a:r>
            <a:endParaRPr/>
          </a:p>
          <a:p>
            <a:pPr indent="-274320" lvl="0" marL="274320" rtl="0" algn="l">
              <a:spcBef>
                <a:spcPts val="364"/>
              </a:spcBef>
              <a:spcAft>
                <a:spcPts val="0"/>
              </a:spcAft>
              <a:buSzPct val="85000"/>
              <a:buChar char="O"/>
            </a:pPr>
            <a:r>
              <a:rPr lang="en-CA" sz="2600"/>
              <a:t>The other artery is then tested in the same way and compared</a:t>
            </a:r>
            <a:endParaRPr/>
          </a:p>
          <a:p>
            <a:pPr indent="-274320" lvl="0" marL="274320" rtl="0" algn="l">
              <a:spcBef>
                <a:spcPts val="364"/>
              </a:spcBef>
              <a:spcAft>
                <a:spcPts val="0"/>
              </a:spcAft>
              <a:buSzPct val="85000"/>
              <a:buChar char="O"/>
            </a:pPr>
            <a:r>
              <a:rPr lang="en-CA" sz="2600"/>
              <a:t>This determines the which of the radial or ulnar arteries is the major blood supply to the hand</a:t>
            </a:r>
            <a:endParaRPr/>
          </a:p>
          <a:p>
            <a:pPr indent="-183642" lvl="0" marL="274320" rtl="0" algn="l">
              <a:spcBef>
                <a:spcPts val="336"/>
              </a:spcBef>
              <a:spcAft>
                <a:spcPts val="0"/>
              </a:spcAft>
              <a:buSzPct val="85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6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Referred Pain</a:t>
            </a:r>
            <a:endParaRPr/>
          </a:p>
        </p:txBody>
      </p:sp>
      <p:sp>
        <p:nvSpPr>
          <p:cNvPr id="525" name="Google Shape;525;p6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Brachioradialis – Lateral epicondyle, lateral forearm, and web space between thumb and index finger</a:t>
            </a:r>
            <a:endParaRPr/>
          </a:p>
          <a:p>
            <a:pPr indent="-274320" lvl="0" marL="274320" rtl="0" algn="l">
              <a:spcBef>
                <a:spcPts val="444"/>
              </a:spcBef>
              <a:spcAft>
                <a:spcPts val="0"/>
              </a:spcAft>
              <a:buSzPct val="85000"/>
              <a:buChar char="O"/>
            </a:pPr>
            <a:r>
              <a:rPr lang="en-CA"/>
              <a:t>ECU – Medial side of dorsum of the wrist</a:t>
            </a:r>
            <a:endParaRPr/>
          </a:p>
          <a:p>
            <a:pPr indent="-274320" lvl="0" marL="274320" rtl="0" algn="l">
              <a:spcBef>
                <a:spcPts val="444"/>
              </a:spcBef>
              <a:spcAft>
                <a:spcPts val="0"/>
              </a:spcAft>
              <a:buSzPct val="85000"/>
              <a:buChar char="O"/>
            </a:pPr>
            <a:r>
              <a:rPr lang="en-CA"/>
              <a:t>ECRB – Middle of dorsum of  wrist</a:t>
            </a:r>
            <a:endParaRPr/>
          </a:p>
          <a:p>
            <a:pPr indent="-274320" lvl="0" marL="274320" rtl="0" algn="l">
              <a:spcBef>
                <a:spcPts val="444"/>
              </a:spcBef>
              <a:spcAft>
                <a:spcPts val="0"/>
              </a:spcAft>
              <a:buSzPct val="85000"/>
              <a:buChar char="O"/>
            </a:pPr>
            <a:r>
              <a:rPr lang="en-CA"/>
              <a:t>ECRL – Lateral epicondyle, forearm and lateral dorsum of hand</a:t>
            </a:r>
            <a:endParaRPr/>
          </a:p>
          <a:p>
            <a:pPr indent="-274320" lvl="0" marL="274320" rtl="0" algn="l">
              <a:spcBef>
                <a:spcPts val="444"/>
              </a:spcBef>
              <a:spcAft>
                <a:spcPts val="0"/>
              </a:spcAft>
              <a:buSzPct val="85000"/>
              <a:buChar char="O"/>
            </a:pPr>
            <a:r>
              <a:rPr lang="en-CA"/>
              <a:t>Extensor Digitorum – Forearm wrist to appropriate digit</a:t>
            </a:r>
            <a:endParaRPr/>
          </a:p>
          <a:p>
            <a:pPr indent="-274320" lvl="0" marL="274320" rtl="0" algn="l">
              <a:spcBef>
                <a:spcPts val="444"/>
              </a:spcBef>
              <a:spcAft>
                <a:spcPts val="0"/>
              </a:spcAft>
              <a:buSzPct val="85000"/>
              <a:buChar char="O"/>
            </a:pPr>
            <a:r>
              <a:rPr lang="en-CA"/>
              <a:t>Extensor Indicis – Dorsum of wrist to index finger</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6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Continued</a:t>
            </a:r>
            <a:endParaRPr/>
          </a:p>
        </p:txBody>
      </p:sp>
      <p:sp>
        <p:nvSpPr>
          <p:cNvPr id="531" name="Google Shape;531;p6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70000"/>
          </a:bodyPr>
          <a:lstStyle/>
          <a:p>
            <a:pPr indent="-264604" lvl="0" marL="274320" rtl="0" algn="l">
              <a:spcBef>
                <a:spcPts val="0"/>
              </a:spcBef>
              <a:spcAft>
                <a:spcPts val="0"/>
              </a:spcAft>
              <a:buSzPct val="85000"/>
              <a:buChar char="O"/>
            </a:pPr>
            <a:r>
              <a:rPr lang="en-CA"/>
              <a:t>Palmaris longus – Anterior aspect of forearm to palm</a:t>
            </a:r>
            <a:endParaRPr/>
          </a:p>
          <a:p>
            <a:pPr indent="-264604" lvl="0" marL="274320" rtl="0" algn="l">
              <a:spcBef>
                <a:spcPts val="372"/>
              </a:spcBef>
              <a:spcAft>
                <a:spcPts val="0"/>
              </a:spcAft>
              <a:buSzPct val="85000"/>
              <a:buChar char="O"/>
            </a:pPr>
            <a:r>
              <a:rPr lang="en-CA"/>
              <a:t>FCU – Anteromedial wrist into lateral palm</a:t>
            </a:r>
            <a:endParaRPr/>
          </a:p>
          <a:p>
            <a:pPr indent="-264604" lvl="0" marL="274320" rtl="0" algn="l">
              <a:spcBef>
                <a:spcPts val="372"/>
              </a:spcBef>
              <a:spcAft>
                <a:spcPts val="0"/>
              </a:spcAft>
              <a:buSzPct val="85000"/>
              <a:buChar char="O"/>
            </a:pPr>
            <a:r>
              <a:rPr lang="en-CA"/>
              <a:t>FCR -  Forearm to anterolateral wrist</a:t>
            </a:r>
            <a:endParaRPr/>
          </a:p>
          <a:p>
            <a:pPr indent="-264604" lvl="0" marL="274320" rtl="0" algn="l">
              <a:spcBef>
                <a:spcPts val="372"/>
              </a:spcBef>
              <a:spcAft>
                <a:spcPts val="0"/>
              </a:spcAft>
              <a:buSzPct val="85000"/>
              <a:buChar char="O"/>
            </a:pPr>
            <a:r>
              <a:rPr lang="en-CA"/>
              <a:t>FDS –Palm into appropriate digit</a:t>
            </a:r>
            <a:endParaRPr/>
          </a:p>
          <a:p>
            <a:pPr indent="-264604" lvl="0" marL="274320" rtl="0" algn="l">
              <a:spcBef>
                <a:spcPts val="372"/>
              </a:spcBef>
              <a:spcAft>
                <a:spcPts val="0"/>
              </a:spcAft>
              <a:buSzPct val="85000"/>
              <a:buChar char="O"/>
            </a:pPr>
            <a:r>
              <a:rPr lang="en-CA"/>
              <a:t>FPL – Thumb</a:t>
            </a:r>
            <a:endParaRPr/>
          </a:p>
          <a:p>
            <a:pPr indent="-264604" lvl="0" marL="274320" rtl="0" algn="l">
              <a:spcBef>
                <a:spcPts val="372"/>
              </a:spcBef>
              <a:spcAft>
                <a:spcPts val="0"/>
              </a:spcAft>
              <a:buSzPct val="85000"/>
              <a:buChar char="O"/>
            </a:pPr>
            <a:r>
              <a:rPr lang="en-CA"/>
              <a:t>Adductor Pollicis – anterolateral and posterolateral palm into thumb</a:t>
            </a:r>
            <a:endParaRPr/>
          </a:p>
          <a:p>
            <a:pPr indent="-264604" lvl="0" marL="274320" rtl="0" algn="l">
              <a:spcBef>
                <a:spcPts val="372"/>
              </a:spcBef>
              <a:spcAft>
                <a:spcPts val="0"/>
              </a:spcAft>
              <a:buSzPct val="85000"/>
              <a:buChar char="O"/>
            </a:pPr>
            <a:r>
              <a:rPr lang="en-CA"/>
              <a:t>Opponens Pollicis – Anterolateral thumb and into wrist</a:t>
            </a:r>
            <a:endParaRPr/>
          </a:p>
          <a:p>
            <a:pPr indent="-264604" lvl="0" marL="274320" rtl="0" algn="l">
              <a:spcBef>
                <a:spcPts val="372"/>
              </a:spcBef>
              <a:spcAft>
                <a:spcPts val="0"/>
              </a:spcAft>
              <a:buSzPct val="85000"/>
              <a:buChar char="O"/>
            </a:pPr>
            <a:r>
              <a:rPr lang="en-CA"/>
              <a:t>Abductor digiti minimi – Dorsomedial surfaces of the hand into the little finger</a:t>
            </a:r>
            <a:endParaRPr/>
          </a:p>
          <a:p>
            <a:pPr indent="-264604" lvl="0" marL="274320" rtl="0" algn="l">
              <a:spcBef>
                <a:spcPts val="372"/>
              </a:spcBef>
              <a:spcAft>
                <a:spcPts val="0"/>
              </a:spcAft>
              <a:buSzPct val="85000"/>
              <a:buChar char="O"/>
            </a:pPr>
            <a:r>
              <a:rPr lang="en-CA"/>
              <a:t>Interossei</a:t>
            </a:r>
            <a:r>
              <a:rPr lang="en-CA"/>
              <a:t> – Into adjacent digit, first </a:t>
            </a:r>
            <a:r>
              <a:rPr lang="en-CA"/>
              <a:t>interossei</a:t>
            </a:r>
            <a:r>
              <a:rPr lang="en-CA"/>
              <a:t> – dorsum of the hand</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0"/>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000"/>
              <a:buFont typeface="Constantia"/>
              <a:buNone/>
            </a:pPr>
            <a:r>
              <a:rPr lang="en-CA"/>
              <a:t>Joint Play</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7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Long axis Distraction</a:t>
            </a:r>
            <a:endParaRPr/>
          </a:p>
        </p:txBody>
      </p:sp>
      <p:sp>
        <p:nvSpPr>
          <p:cNvPr id="542" name="Google Shape;542;p7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AKA long axis extension</a:t>
            </a:r>
            <a:endParaRPr/>
          </a:p>
          <a:p>
            <a:pPr indent="-274320" lvl="0" marL="274320" rtl="0" algn="l">
              <a:spcBef>
                <a:spcPts val="480"/>
              </a:spcBef>
              <a:spcAft>
                <a:spcPts val="0"/>
              </a:spcAft>
              <a:buSzPts val="2040"/>
              <a:buChar char="O"/>
            </a:pPr>
            <a:r>
              <a:rPr lang="en-CA"/>
              <a:t>Stabilize radius and ulna with one hand (elbow may be flexed to 90 and stabilized at elbow if no pathology exists)</a:t>
            </a:r>
            <a:endParaRPr/>
          </a:p>
          <a:p>
            <a:pPr indent="-274320" lvl="0" marL="274320" rtl="0" algn="l">
              <a:spcBef>
                <a:spcPts val="480"/>
              </a:spcBef>
              <a:spcAft>
                <a:spcPts val="0"/>
              </a:spcAft>
              <a:buSzPts val="2040"/>
              <a:buChar char="O"/>
            </a:pPr>
            <a:r>
              <a:rPr lang="en-CA"/>
              <a:t>Therapist places other hand just distal to the wrist and performs a long axis traction with the distal hand</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Anteroposterior Glide</a:t>
            </a:r>
            <a:endParaRPr/>
          </a:p>
        </p:txBody>
      </p:sp>
      <p:sp>
        <p:nvSpPr>
          <p:cNvPr id="548" name="Google Shape;548;p7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85000"/>
              <a:buChar char="O"/>
            </a:pPr>
            <a:r>
              <a:rPr lang="en-CA"/>
              <a:t>Applied in two positions, stabilizing hand around distal end of radius and ulna, just proximal to radial carpal joint, then places the distal hand around the PROXIMAL row of carpal bones. (proper position will have the hands touching each other). Apply anterior to posterior glide</a:t>
            </a:r>
            <a:endParaRPr/>
          </a:p>
          <a:p>
            <a:pPr indent="-274320" lvl="0" marL="274320" rtl="0" algn="l">
              <a:spcBef>
                <a:spcPts val="444"/>
              </a:spcBef>
              <a:spcAft>
                <a:spcPts val="0"/>
              </a:spcAft>
              <a:buSzPct val="85000"/>
              <a:buChar char="O"/>
            </a:pPr>
            <a:r>
              <a:rPr lang="en-CA"/>
              <a:t>Next move stabilizing hand distal ~1cm to stabilize proximal row, then distal hand moves distal to the distal row of carpal bones. Apply anterior to posterior glide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Side Glide </a:t>
            </a:r>
            <a:endParaRPr/>
          </a:p>
        </p:txBody>
      </p:sp>
      <p:sp>
        <p:nvSpPr>
          <p:cNvPr id="554" name="Google Shape;554;p7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Performed in a similar fashion to AP Glide however now the motion is a side to side motion</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7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Side Tilt</a:t>
            </a:r>
            <a:endParaRPr/>
          </a:p>
        </p:txBody>
      </p:sp>
      <p:sp>
        <p:nvSpPr>
          <p:cNvPr id="560" name="Google Shape;560;p7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Side tilting of the carpals on the radius and ulna</a:t>
            </a:r>
            <a:endParaRPr/>
          </a:p>
          <a:p>
            <a:pPr indent="-274320" lvl="0" marL="274320" rtl="0" algn="l">
              <a:spcBef>
                <a:spcPts val="480"/>
              </a:spcBef>
              <a:spcAft>
                <a:spcPts val="0"/>
              </a:spcAft>
              <a:buSzPts val="2040"/>
              <a:buChar char="O"/>
            </a:pPr>
            <a:r>
              <a:rPr lang="en-CA"/>
              <a:t>Stabilize distal ulna and radius just superior to the radial carpal joint, mobilizing hand around clients hand and perform ulnar and radial deviation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Kaltenborn’s Carpal mobilizations</a:t>
            </a:r>
            <a:endParaRPr/>
          </a:p>
        </p:txBody>
      </p:sp>
      <p:sp>
        <p:nvSpPr>
          <p:cNvPr id="566" name="Google Shape;566;p75"/>
          <p:cNvSpPr txBox="1"/>
          <p:nvPr>
            <p:ph idx="1" type="body"/>
          </p:nvPr>
        </p:nvSpPr>
        <p:spPr>
          <a:xfrm>
            <a:off x="1463040" y="2119256"/>
            <a:ext cx="6196405" cy="4190064"/>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Fixate the capitate, and move the trapezoid</a:t>
            </a:r>
            <a:endParaRPr/>
          </a:p>
          <a:p>
            <a:pPr indent="-274320" lvl="0" marL="274320" rtl="0" algn="l">
              <a:spcBef>
                <a:spcPts val="444"/>
              </a:spcBef>
              <a:spcAft>
                <a:spcPts val="0"/>
              </a:spcAft>
              <a:buSzPct val="85000"/>
              <a:buChar char="O"/>
            </a:pPr>
            <a:r>
              <a:rPr lang="en-CA"/>
              <a:t>Fixate the capitate, and move the scaphoid</a:t>
            </a:r>
            <a:endParaRPr/>
          </a:p>
          <a:p>
            <a:pPr indent="-274320" lvl="0" marL="274320" rtl="0" algn="l">
              <a:spcBef>
                <a:spcPts val="444"/>
              </a:spcBef>
              <a:spcAft>
                <a:spcPts val="0"/>
              </a:spcAft>
              <a:buSzPct val="85000"/>
              <a:buChar char="O"/>
            </a:pPr>
            <a:r>
              <a:rPr lang="en-CA"/>
              <a:t>Fixate the capitate and move the lunate</a:t>
            </a:r>
            <a:endParaRPr/>
          </a:p>
          <a:p>
            <a:pPr indent="-274320" lvl="0" marL="274320" rtl="0" algn="l">
              <a:spcBef>
                <a:spcPts val="444"/>
              </a:spcBef>
              <a:spcAft>
                <a:spcPts val="0"/>
              </a:spcAft>
              <a:buSzPct val="85000"/>
              <a:buChar char="O"/>
            </a:pPr>
            <a:r>
              <a:rPr lang="en-CA"/>
              <a:t>Fixate the capitate and move the hamate</a:t>
            </a:r>
            <a:endParaRPr/>
          </a:p>
          <a:p>
            <a:pPr indent="-274320" lvl="0" marL="274320" rtl="0" algn="l">
              <a:spcBef>
                <a:spcPts val="444"/>
              </a:spcBef>
              <a:spcAft>
                <a:spcPts val="0"/>
              </a:spcAft>
              <a:buSzPct val="85000"/>
              <a:buChar char="O"/>
            </a:pPr>
            <a:r>
              <a:rPr lang="en-CA"/>
              <a:t>Fixate the scaphoid and move the trapezoid and trapezium</a:t>
            </a:r>
            <a:endParaRPr/>
          </a:p>
          <a:p>
            <a:pPr indent="-274320" lvl="0" marL="274320" rtl="0" algn="l">
              <a:spcBef>
                <a:spcPts val="444"/>
              </a:spcBef>
              <a:spcAft>
                <a:spcPts val="0"/>
              </a:spcAft>
              <a:buSzPct val="85000"/>
              <a:buChar char="O"/>
            </a:pPr>
            <a:r>
              <a:rPr lang="en-CA"/>
              <a:t>Fixate the radius and move the scaphoid</a:t>
            </a:r>
            <a:endParaRPr/>
          </a:p>
          <a:p>
            <a:pPr indent="-274320" lvl="0" marL="274320" rtl="0" algn="l">
              <a:spcBef>
                <a:spcPts val="444"/>
              </a:spcBef>
              <a:spcAft>
                <a:spcPts val="0"/>
              </a:spcAft>
              <a:buSzPct val="85000"/>
              <a:buChar char="O"/>
            </a:pPr>
            <a:r>
              <a:rPr lang="en-CA"/>
              <a:t>Fixate the radius and move the lunate</a:t>
            </a:r>
            <a:endParaRPr/>
          </a:p>
          <a:p>
            <a:pPr indent="-274320" lvl="0" marL="274320" rtl="0" algn="l">
              <a:spcBef>
                <a:spcPts val="444"/>
              </a:spcBef>
              <a:spcAft>
                <a:spcPts val="0"/>
              </a:spcAft>
              <a:buSzPct val="85000"/>
              <a:buChar char="O"/>
            </a:pPr>
            <a:r>
              <a:rPr lang="en-CA"/>
              <a:t>Fixate the ulna and move the triquetrum</a:t>
            </a:r>
            <a:endParaRPr/>
          </a:p>
          <a:p>
            <a:pPr indent="-274320" lvl="0" marL="274320" rtl="0" algn="l">
              <a:spcBef>
                <a:spcPts val="444"/>
              </a:spcBef>
              <a:spcAft>
                <a:spcPts val="0"/>
              </a:spcAft>
              <a:buSzPct val="85000"/>
              <a:buChar char="O"/>
            </a:pPr>
            <a:r>
              <a:rPr lang="en-CA"/>
              <a:t>Fixate the triquetrum and move the hamate </a:t>
            </a:r>
            <a:endParaRPr/>
          </a:p>
          <a:p>
            <a:pPr indent="-274320" lvl="0" marL="274320" rtl="0" algn="l">
              <a:spcBef>
                <a:spcPts val="444"/>
              </a:spcBef>
              <a:spcAft>
                <a:spcPts val="0"/>
              </a:spcAft>
              <a:buSzPct val="85000"/>
              <a:buChar char="O"/>
            </a:pPr>
            <a:r>
              <a:rPr lang="en-CA"/>
              <a:t>Fixate the triquetrum and move the pisiform</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7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Intermetacarpal Joint play</a:t>
            </a:r>
            <a:endParaRPr/>
          </a:p>
        </p:txBody>
      </p:sp>
      <p:sp>
        <p:nvSpPr>
          <p:cNvPr id="572" name="Google Shape;572;p7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Anterior Posterior Glide</a:t>
            </a:r>
            <a:endParaRPr/>
          </a:p>
          <a:p>
            <a:pPr indent="-274320" lvl="0" marL="274320" rtl="0" algn="l">
              <a:spcBef>
                <a:spcPts val="480"/>
              </a:spcBef>
              <a:spcAft>
                <a:spcPts val="0"/>
              </a:spcAft>
              <a:buSzPts val="2040"/>
              <a:buChar char="O"/>
            </a:pPr>
            <a:r>
              <a:rPr lang="en-CA"/>
              <a:t>Examiner stabilized one metacarpal joint and moves the adjacent one anteriorly and posteriorly</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Finger Joint play</a:t>
            </a:r>
            <a:endParaRPr/>
          </a:p>
        </p:txBody>
      </p:sp>
      <p:sp>
        <p:nvSpPr>
          <p:cNvPr id="578" name="Google Shape;578;p7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Long axis Traction (extension) – </a:t>
            </a:r>
            <a:endParaRPr/>
          </a:p>
          <a:p>
            <a:pPr indent="-274320" lvl="0" marL="274320" rtl="0" algn="l">
              <a:spcBef>
                <a:spcPts val="480"/>
              </a:spcBef>
              <a:spcAft>
                <a:spcPts val="0"/>
              </a:spcAft>
              <a:buSzPts val="2040"/>
              <a:buChar char="O"/>
            </a:pPr>
            <a:r>
              <a:rPr lang="en-CA"/>
              <a:t>Examiner stabilizes proximal bone with one hand then performs long axis traction with the mobilizing hand</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Anterior posterior Glide</a:t>
            </a:r>
            <a:endParaRPr/>
          </a:p>
        </p:txBody>
      </p:sp>
      <p:sp>
        <p:nvSpPr>
          <p:cNvPr id="584" name="Google Shape;584;p7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Stabilize proximal bone, grasp distal portion of the joint, maintain parallel surfaces and apply anterior and posterior glide, some amount of traction may be applied prior to AP glide</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Rotation &amp;  Side Glide</a:t>
            </a:r>
            <a:endParaRPr/>
          </a:p>
        </p:txBody>
      </p:sp>
      <p:sp>
        <p:nvSpPr>
          <p:cNvPr id="590" name="Google Shape;590;p7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Rotation - Proximal bone stabilized, mobilizing hand grasping distal portion of the joint apply traction and rotation</a:t>
            </a:r>
            <a:endParaRPr/>
          </a:p>
          <a:p>
            <a:pPr indent="-274320" lvl="0" marL="274320" rtl="0" algn="l">
              <a:spcBef>
                <a:spcPts val="480"/>
              </a:spcBef>
              <a:spcAft>
                <a:spcPts val="0"/>
              </a:spcAft>
              <a:buSzPts val="2040"/>
              <a:buChar char="O"/>
            </a:pPr>
            <a:r>
              <a:rPr lang="en-CA"/>
              <a:t>Side Glide  - performed as anterior and posterior glide except it is now a side to side motion</a:t>
            </a:r>
            <a:endParaRPr/>
          </a:p>
          <a:p>
            <a:pPr indent="-144780" lvl="0" marL="274320" rtl="0" algn="l">
              <a:spcBef>
                <a:spcPts val="480"/>
              </a:spcBef>
              <a:spcAft>
                <a:spcPts val="0"/>
              </a:spcAft>
              <a:buSzPts val="2040"/>
              <a:buNone/>
            </a:pPr>
            <a:r>
              <a:t/>
            </a:r>
            <a:endParaRPr/>
          </a:p>
          <a:p>
            <a:pPr indent="0" lvl="0" marL="0" rtl="0" algn="l">
              <a:spcBef>
                <a:spcPts val="480"/>
              </a:spcBef>
              <a:spcAft>
                <a:spcPts val="0"/>
              </a:spcAft>
              <a:buSzPts val="2040"/>
              <a:buNone/>
            </a:pPr>
            <a:r>
              <a:rPr lang="en-CA" u="sng">
                <a:solidFill>
                  <a:schemeClr val="hlink"/>
                </a:solidFill>
                <a:hlinkClick r:id="rId3"/>
              </a:rPr>
              <a:t>https://youtu.be/blk3oypLhf0</a:t>
            </a:r>
            <a:endParaRPr/>
          </a:p>
          <a:p>
            <a:pPr indent="-144780" lvl="0" marL="274320" rtl="0" algn="l">
              <a:spcBef>
                <a:spcPts val="480"/>
              </a:spcBef>
              <a:spcAft>
                <a:spcPts val="0"/>
              </a:spcAft>
              <a:buSzPts val="20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ushpin">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2018-06-08T14:33:28Z</dcterms:created>
  <dc:creator>Windows User</dc:creator>
</cp:coreProperties>
</file>