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5143500" cx="9144000"/>
  <p:notesSz cx="6858000" cy="9144000"/>
  <p:embeddedFontLst>
    <p:embeddedFont>
      <p:font typeface="Source Code Pro"/>
      <p:regular r:id="rId53"/>
      <p:bold r:id="rId54"/>
      <p:italic r:id="rId55"/>
      <p:boldItalic r:id="rId56"/>
    </p:embeddedFont>
    <p:embeddedFont>
      <p:font typeface="Oswald"/>
      <p:regular r:id="rId57"/>
      <p:bold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SourceCodePro-regular.fntdata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SourceCodePro-italic.fntdata"/><Relationship Id="rId10" Type="http://schemas.openxmlformats.org/officeDocument/2006/relationships/slide" Target="slides/slide5.xml"/><Relationship Id="rId54" Type="http://schemas.openxmlformats.org/officeDocument/2006/relationships/font" Target="fonts/SourceCodePro-bold.fntdata"/><Relationship Id="rId13" Type="http://schemas.openxmlformats.org/officeDocument/2006/relationships/slide" Target="slides/slide8.xml"/><Relationship Id="rId57" Type="http://schemas.openxmlformats.org/officeDocument/2006/relationships/font" Target="fonts/Oswald-regular.fntdata"/><Relationship Id="rId12" Type="http://schemas.openxmlformats.org/officeDocument/2006/relationships/slide" Target="slides/slide7.xml"/><Relationship Id="rId56" Type="http://schemas.openxmlformats.org/officeDocument/2006/relationships/font" Target="fonts/SourceCodePr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Oswa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e6f9fc6a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e6f9fc6a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7e6f9fc6a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7e6f9fc6a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e6f9fc6a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e6f9fc6a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7e6f9fc6a2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7e6f9fc6a2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7e6f9fc6a2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7e6f9fc6a2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7e6f9fc6a2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7e6f9fc6a2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7e6f9fc6a2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7e6f9fc6a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7e6f9fc6a2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7e6f9fc6a2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7e6f9fc6a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7e6f9fc6a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https://www.osmosis.org/notes/Introductory_Biostatistics#page-1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7e6f9fc6a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7e6f9fc6a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7e6f9fc6a2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7e6f9fc6a2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7e6f9fc6a2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7e6f9fc6a2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7e6f9fc6a2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7e6f9fc6a2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7e6f9fc6a2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7e6f9fc6a2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7e6f9fc6a2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7e6f9fc6a2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7e6f9fc6a2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7e6f9fc6a2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7e6f9fc6a2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7e6f9fc6a2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7e6f9fc6a2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7e6f9fc6a2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7e6f9fc6a2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7e6f9fc6a2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7e6f9fc6a2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7e6f9fc6a2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7e6f9fc6a2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7e6f9fc6a2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7e6f9fc6a2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7e6f9fc6a2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7e6f9fc6a2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7e6f9fc6a2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https://arockialiborious.com/f/descriptive-vs-inferential-statistics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7e6f9fc6a2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7e6f9fc6a2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7e6f9fc6a2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7e6f9fc6a2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7e6f9fc6a2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7e6f9fc6a2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7e6f9fc6a2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7e6f9fc6a2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7e6f9fc6a2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7e6f9fc6a2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7e6f9fc6a2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7e6f9fc6a2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0">
              <a:solidFill>
                <a:srgbClr val="5E5E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7e6f9fc6a2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7e6f9fc6a2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7e6f9fc6a2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7e6f9fc6a2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7e6f9fc6a2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7e6f9fc6a2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7e6f9fc6a2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7e6f9fc6a2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0">
              <a:solidFill>
                <a:srgbClr val="5E5E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7e6f9fc6a2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7e6f9fc6a2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0">
              <a:solidFill>
                <a:srgbClr val="5E5E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7e6f9fc6a2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7e6f9fc6a2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7e6f9fc6a2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7e6f9fc6a2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7e6f9fc6a2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7e6f9fc6a2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7e6f9fc6a2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7e6f9fc6a2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7e6f9fc6a2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7e6f9fc6a2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7e6f9fc6a2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7e6f9fc6a2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</a:t>
            </a:r>
            <a:r>
              <a:rPr lang="en"/>
              <a:t> can be greater than or equal to 0 or lesser than or equal to 100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Die example = 16.7 percent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7e6f9fc6a2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7e6f9fc6a2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Die example: 6 sides @ 0.167 = 1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7e6f9fc6a2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7e6f9fc6a2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Essentially the difference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Die example P (of not rolling three)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1- P (3)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1- 0.167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=0.833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7e6f9fc6a2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7e6f9fc6a2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Rolling less than 2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Rolling an even number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P(A or B) = P (A) + P(B)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 (A) = 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 (B) = 3/6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7e6f9fc6a2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7e6f9fc6a2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A: rolling a number equal to or less than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B: rolling an even number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7e6f9fc6a2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7e6f9fc6a2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probability of rolling a 5 then a 3 with a normal six sided die?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P(3) = 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P(5) = ⅙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=1/36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7e6f9fc6a2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7e6f9fc6a2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 (A given B) = P(A&amp;B)/P(B)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that the roll of two dice adds up to seven (event A) given that he first die is either a five or six (event B)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P(A) = 6 combinations/36 options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P(B) = 2/6 = 0.33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Sense of Statistics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Statistics?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Definition: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618200"/>
            <a:ext cx="60021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Statistics is: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❖"/>
            </a:pPr>
            <a:r>
              <a:rPr lang="en"/>
              <a:t>e</a:t>
            </a:r>
            <a:r>
              <a:rPr lang="en"/>
              <a:t>verything</a:t>
            </a:r>
            <a:r>
              <a:rPr lang="en"/>
              <a:t> that deals with collecting, processing, </a:t>
            </a:r>
            <a:r>
              <a:rPr lang="en"/>
              <a:t>interpreting</a:t>
            </a:r>
            <a:r>
              <a:rPr lang="en"/>
              <a:t> &amp; presenting data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Biostatistics: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❖"/>
            </a:pPr>
            <a:r>
              <a:rPr lang="en"/>
              <a:t>Focuses on data related to living things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6800" y="445325"/>
            <a:ext cx="2126426" cy="212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than just numbers…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Statistics can be used to answer questions like: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What kind &amp; how much data needs to be collected?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How should the data be organized &amp; summarized?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How can we </a:t>
            </a:r>
            <a:r>
              <a:rPr lang="en"/>
              <a:t>analyze the data &amp; draw conclusions?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How can we assess the strength of the conclusions &amp; evaluate any uncertainty?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think of any day to day examples of statistics?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pick your toothpaste?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100" y="1445975"/>
            <a:ext cx="4762500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350" y="1624800"/>
            <a:ext cx="3738400" cy="209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you decide what to wear today?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my headaches be impacting my mental health?</a:t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600" y="1148850"/>
            <a:ext cx="3732700" cy="37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Summary:</a:t>
            </a:r>
            <a:endParaRPr/>
          </a:p>
        </p:txBody>
      </p:sp>
      <p:sp>
        <p:nvSpPr>
          <p:cNvPr id="110" name="Google Shape;110;p2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goal of </a:t>
            </a:r>
            <a:r>
              <a:rPr lang="en"/>
              <a:t>statistics</a:t>
            </a:r>
            <a:r>
              <a:rPr lang="en"/>
              <a:t> is to make an inference of a population from the </a:t>
            </a:r>
            <a:r>
              <a:rPr lang="en"/>
              <a:t>analysis</a:t>
            </a:r>
            <a:r>
              <a:rPr lang="en"/>
              <a:t> of the data collected from a sample.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Statistics: Understanding Basic Concepts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Population &amp; Sample</a:t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7189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Population:</a:t>
            </a:r>
            <a:endParaRPr/>
          </a:p>
          <a:p>
            <a:pPr indent="-30003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the collection of all individuals or items under consideration in a statistical study</a:t>
            </a:r>
            <a:endParaRPr/>
          </a:p>
          <a:p>
            <a:pPr indent="-3000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The selected group is defined by a certain set of </a:t>
            </a:r>
            <a:r>
              <a:rPr lang="en"/>
              <a:t>criteria</a:t>
            </a:r>
            <a:r>
              <a:rPr lang="en"/>
              <a:t> </a:t>
            </a:r>
            <a:endParaRPr/>
          </a:p>
          <a:p>
            <a:pPr indent="-2841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Ex: October - March emergency room visits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Sample:</a:t>
            </a:r>
            <a:endParaRPr/>
          </a:p>
          <a:p>
            <a:pPr indent="-30003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a part of the population from which information of collected</a:t>
            </a:r>
            <a:endParaRPr/>
          </a:p>
          <a:p>
            <a:pPr indent="-2841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Ex: influenza related October - March </a:t>
            </a:r>
            <a:r>
              <a:rPr lang="en"/>
              <a:t>emergency</a:t>
            </a:r>
            <a:r>
              <a:rPr lang="en"/>
              <a:t> room visits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b="1" lang="en"/>
              <a:t>population</a:t>
            </a:r>
            <a:r>
              <a:rPr lang="en"/>
              <a:t> always identifies the </a:t>
            </a:r>
            <a:r>
              <a:rPr b="1" lang="en"/>
              <a:t>target of the investigation</a:t>
            </a:r>
            <a:r>
              <a:rPr lang="en"/>
              <a:t> &amp; we learn about the population by taking a </a:t>
            </a:r>
            <a:r>
              <a:rPr b="1" lang="en"/>
              <a:t>sample of the collection.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3775" y="148500"/>
            <a:ext cx="3016750" cy="150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Parameters &amp; Statistics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2"/>
              <a:t>Parameter:</a:t>
            </a:r>
            <a:endParaRPr sz="1302"/>
          </a:p>
          <a:p>
            <a:pPr indent="-30509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1302"/>
              <a:t>an unknown numerical summary of a </a:t>
            </a:r>
            <a:r>
              <a:rPr b="1" lang="en" sz="1302"/>
              <a:t>population; every person/object is taken into consideration</a:t>
            </a:r>
            <a:endParaRPr b="1" sz="1302"/>
          </a:p>
          <a:p>
            <a:pPr indent="-28160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902"/>
              <a:t>aka: the feature of a population under investigation</a:t>
            </a:r>
            <a:endParaRPr sz="902"/>
          </a:p>
          <a:p>
            <a:pPr indent="-30509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2"/>
              <a:t>the research problem usually becomes an investigation of the parameter</a:t>
            </a:r>
            <a:endParaRPr sz="1302"/>
          </a:p>
          <a:p>
            <a:pPr indent="-30509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2"/>
              <a:t>provide a descriptive data of a particular population </a:t>
            </a:r>
            <a:endParaRPr sz="130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2"/>
              <a:t>Statistics:</a:t>
            </a:r>
            <a:endParaRPr sz="1302"/>
          </a:p>
          <a:p>
            <a:pPr indent="-30509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1302"/>
              <a:t>a known numerical summary of the parameter</a:t>
            </a:r>
            <a:endParaRPr sz="1302"/>
          </a:p>
          <a:p>
            <a:pPr indent="-30509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b="1" lang="en" sz="1302"/>
              <a:t>obtained from a sample (subset) of the population</a:t>
            </a:r>
            <a:endParaRPr b="1" sz="1302"/>
          </a:p>
          <a:p>
            <a:pPr indent="-30509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2"/>
              <a:t>data is used to make inferences about an entire population</a:t>
            </a:r>
            <a:endParaRPr sz="1302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9275" y="622450"/>
            <a:ext cx="5581650" cy="36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Hypotheses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Null hypothesis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states that there is no relationship between variables</a:t>
            </a:r>
            <a:endParaRPr/>
          </a:p>
          <a:p>
            <a:pPr indent="-317500" lvl="1" marL="13716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any observed relationship due to chance</a:t>
            </a:r>
            <a:endParaRPr/>
          </a:p>
          <a:p>
            <a:pPr indent="-317500" lvl="1" marL="13716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ex: no relationship between BMI &amp; hypertension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Alternative hypothesis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states expected relationship between variables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ex: there is a relationship between BMI &amp; hypertension</a:t>
            </a:r>
            <a:endParaRPr/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9825" y="372500"/>
            <a:ext cx="2123225" cy="113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Hypothesis Testing</a:t>
            </a:r>
            <a:endParaRPr/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when statistics are used to determine relationship strength between variables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determines how much of </a:t>
            </a:r>
            <a:r>
              <a:rPr lang="en"/>
              <a:t>the</a:t>
            </a:r>
            <a:r>
              <a:rPr lang="en"/>
              <a:t> </a:t>
            </a:r>
            <a:r>
              <a:rPr lang="en"/>
              <a:t>observed</a:t>
            </a:r>
            <a:r>
              <a:rPr lang="en"/>
              <a:t> </a:t>
            </a:r>
            <a:r>
              <a:rPr lang="en"/>
              <a:t>relationship</a:t>
            </a:r>
            <a:r>
              <a:rPr lang="en"/>
              <a:t> is due to chance; determines the statistical significance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Statistical significance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when the relationship between variables is caused by something over than chance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p-value of 5% (p = probability)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Errors of hypothesis testing</a:t>
            </a:r>
            <a:endParaRPr/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1 Error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Probability of incorrecting rejecting the null hypothesis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concluding a significant relationship between variables when there is not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Type 2 Error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Incorrectly </a:t>
            </a:r>
            <a:r>
              <a:rPr lang="en"/>
              <a:t>accepting</a:t>
            </a:r>
            <a:r>
              <a:rPr lang="en"/>
              <a:t> null hypothesis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concluding there is no </a:t>
            </a:r>
            <a:r>
              <a:rPr lang="en"/>
              <a:t>significant</a:t>
            </a:r>
            <a:r>
              <a:rPr lang="en"/>
              <a:t> relationship between variables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Reliability &amp; Validity</a:t>
            </a:r>
            <a:endParaRPr/>
          </a:p>
        </p:txBody>
      </p:sp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m</a:t>
            </a:r>
            <a:r>
              <a:rPr lang="en"/>
              <a:t>easurement</a:t>
            </a:r>
            <a:r>
              <a:rPr lang="en"/>
              <a:t> characteristics used to collect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Reliability: repeatability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when the instrument consistently </a:t>
            </a:r>
            <a:r>
              <a:rPr lang="en"/>
              <a:t>yields</a:t>
            </a:r>
            <a:r>
              <a:rPr lang="en"/>
              <a:t> the same results with repeated measurements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doesn’t always mean there is validity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ex: when urine dipstick detects proteinuria with each measurement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Validity: accuracy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w</a:t>
            </a:r>
            <a:r>
              <a:rPr lang="en"/>
              <a:t>hen</a:t>
            </a:r>
            <a:r>
              <a:rPr lang="en"/>
              <a:t> the instrument actually measures variable it is supposed to measure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ex: urine dipstick accurately detects proteinuria</a:t>
            </a:r>
            <a:endParaRPr/>
          </a:p>
        </p:txBody>
      </p:sp>
      <p:pic>
        <p:nvPicPr>
          <p:cNvPr id="159" name="Google Shape;1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125" y="129376"/>
            <a:ext cx="2439500" cy="12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165" name="Google Shape;165;p30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Definition:</a:t>
            </a:r>
            <a:endParaRPr/>
          </a:p>
          <a:p>
            <a:pPr indent="-30003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any characteristic that varies from one person/object to another in a population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Independent variable (X)</a:t>
            </a:r>
            <a:endParaRPr/>
          </a:p>
          <a:p>
            <a:pPr indent="-30003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manipulated variable (Treatment)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Dependent variable (Y)</a:t>
            </a:r>
            <a:endParaRPr/>
          </a:p>
          <a:p>
            <a:pPr indent="-30003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outcome variable</a:t>
            </a:r>
            <a:endParaRPr/>
          </a:p>
          <a:p>
            <a:pPr indent="-3000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influenced by the independent variable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Example: what is the effect of lipid-lowering drug (X) on an </a:t>
            </a:r>
            <a:r>
              <a:rPr lang="en"/>
              <a:t>individual's</a:t>
            </a:r>
            <a:r>
              <a:rPr lang="en"/>
              <a:t> cholesterol level (Y)</a:t>
            </a:r>
            <a:endParaRPr/>
          </a:p>
        </p:txBody>
      </p:sp>
      <p:pic>
        <p:nvPicPr>
          <p:cNvPr id="166" name="Google Shape;16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2075" y="245000"/>
            <a:ext cx="1964193" cy="131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311700" y="631800"/>
            <a:ext cx="33132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 Description of Data</a:t>
            </a:r>
            <a:endParaRPr/>
          </a:p>
        </p:txBody>
      </p:sp>
      <p:sp>
        <p:nvSpPr>
          <p:cNvPr id="172" name="Google Shape;172;p31"/>
          <p:cNvSpPr txBox="1"/>
          <p:nvPr>
            <p:ph idx="1" type="body"/>
          </p:nvPr>
        </p:nvSpPr>
        <p:spPr>
          <a:xfrm>
            <a:off x="311700" y="1618200"/>
            <a:ext cx="3732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en"/>
              <a:t>when values are plotted on a graph a variety of frequency distributions (curves) result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Two types:</a:t>
            </a:r>
            <a:endParaRPr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Normal (Gaussian) curve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Non-Gaussian Curve</a:t>
            </a:r>
            <a:endParaRPr/>
          </a:p>
        </p:txBody>
      </p:sp>
      <p:pic>
        <p:nvPicPr>
          <p:cNvPr id="173" name="Google Shape;17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4475" y="1259975"/>
            <a:ext cx="4632248" cy="29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>
            <p:ph type="title"/>
          </p:nvPr>
        </p:nvSpPr>
        <p:spPr>
          <a:xfrm>
            <a:off x="265500" y="45942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Gaussian Curve</a:t>
            </a:r>
            <a:endParaRPr/>
          </a:p>
        </p:txBody>
      </p:sp>
      <p:sp>
        <p:nvSpPr>
          <p:cNvPr id="179" name="Google Shape;179;p32"/>
          <p:cNvSpPr txBox="1"/>
          <p:nvPr>
            <p:ph idx="1" type="subTitle"/>
          </p:nvPr>
        </p:nvSpPr>
        <p:spPr>
          <a:xfrm>
            <a:off x="265500" y="239315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Symmetrical distribution of scores</a:t>
            </a:r>
            <a:endParaRPr sz="1300"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Forms a classic bell shape</a:t>
            </a:r>
            <a:endParaRPr sz="1300"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Values lie within two standard deviations of the mean</a:t>
            </a:r>
            <a:endParaRPr sz="1300"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Most natural phenomena show this type of distribution</a:t>
            </a:r>
            <a:endParaRPr sz="1300"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Parametric tests utilized in research</a:t>
            </a:r>
            <a:endParaRPr sz="1300"/>
          </a:p>
        </p:txBody>
      </p:sp>
      <p:pic>
        <p:nvPicPr>
          <p:cNvPr id="180" name="Google Shape;18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7025" y="1217531"/>
            <a:ext cx="4045200" cy="2521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type="title"/>
          </p:nvPr>
        </p:nvSpPr>
        <p:spPr>
          <a:xfrm>
            <a:off x="265500" y="5140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Non-Gaussian Curve</a:t>
            </a:r>
            <a:endParaRPr/>
          </a:p>
        </p:txBody>
      </p:sp>
      <p:sp>
        <p:nvSpPr>
          <p:cNvPr id="186" name="Google Shape;186;p33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❖"/>
            </a:pPr>
            <a:r>
              <a:rPr lang="en" sz="1300"/>
              <a:t>Skewed (negatively or positively)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❖"/>
            </a:pPr>
            <a:r>
              <a:rPr lang="en" sz="1300"/>
              <a:t>Kurtotic (flat/peaked)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❖"/>
            </a:pPr>
            <a:r>
              <a:rPr lang="en" sz="1300"/>
              <a:t>Nonparametric tests utilized in research</a:t>
            </a:r>
            <a:endParaRPr sz="1300"/>
          </a:p>
        </p:txBody>
      </p:sp>
      <p:pic>
        <p:nvPicPr>
          <p:cNvPr id="187" name="Google Shape;1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8100" y="1241475"/>
            <a:ext cx="3260125" cy="24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Statistics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types of statistics:</a:t>
            </a:r>
            <a:endParaRPr/>
          </a:p>
        </p:txBody>
      </p:sp>
      <p:sp>
        <p:nvSpPr>
          <p:cNvPr id="198" name="Google Shape;198;p3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Descriptive 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creates methods for collecting &amp; summarizing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Inferential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creates methods for drawing &amp; measuring the </a:t>
            </a:r>
            <a:r>
              <a:rPr lang="en"/>
              <a:t>reliability</a:t>
            </a:r>
            <a:r>
              <a:rPr lang="en"/>
              <a:t> of conclusions collected about a population based on information obtained from as sample</a:t>
            </a:r>
            <a:endParaRPr/>
          </a:p>
        </p:txBody>
      </p:sp>
      <p:pic>
        <p:nvPicPr>
          <p:cNvPr id="200" name="Google Shape;20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789528"/>
            <a:ext cx="4224225" cy="1716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Differences between descriptive &amp; inferential statistics</a:t>
            </a:r>
            <a:endParaRPr/>
          </a:p>
        </p:txBody>
      </p:sp>
      <p:pic>
        <p:nvPicPr>
          <p:cNvPr id="206" name="Google Shape;206;p36"/>
          <p:cNvPicPr preferRelativeResize="0"/>
          <p:nvPr/>
        </p:nvPicPr>
        <p:blipFill rotWithShape="1">
          <a:blip r:embed="rId3">
            <a:alphaModFix/>
          </a:blip>
          <a:srcRect b="5578" l="942" r="1904" t="17786"/>
          <a:stretch/>
        </p:blipFill>
        <p:spPr>
          <a:xfrm>
            <a:off x="2078900" y="1469300"/>
            <a:ext cx="4173400" cy="329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 on descriptive &amp; inferential statistics</a:t>
            </a:r>
            <a:endParaRPr/>
          </a:p>
        </p:txBody>
      </p:sp>
      <p:sp>
        <p:nvSpPr>
          <p:cNvPr id="212" name="Google Shape;212;p3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Almost </a:t>
            </a:r>
            <a:r>
              <a:rPr lang="en"/>
              <a:t>always</a:t>
            </a:r>
            <a:r>
              <a:rPr lang="en"/>
              <a:t> interrelated</a:t>
            </a:r>
            <a:endParaRPr/>
          </a:p>
          <a:p>
            <a:pPr indent="-29876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typically descriptive statistics is used first to collect &amp; organize data before inferential statistics can be applied to further analyze results of the subject under investigation</a:t>
            </a:r>
            <a:endParaRPr sz="1300"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preliminary descriptive statistics can lead to the choice of an </a:t>
            </a:r>
            <a:r>
              <a:rPr lang="en" sz="1300"/>
              <a:t>appropriate</a:t>
            </a:r>
            <a:r>
              <a:rPr lang="en" sz="1300"/>
              <a:t> inferential method later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Example: Are dice fair?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Roll a dice 100 times and calculate how many times 1, 2, 3, 4, 5, 6 is rolled</a:t>
            </a:r>
            <a:endParaRPr sz="1300"/>
          </a:p>
          <a:p>
            <a:pPr indent="-29876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Descriptive statistics</a:t>
            </a:r>
            <a:endParaRPr sz="1300"/>
          </a:p>
          <a:p>
            <a:pPr indent="-29876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300"/>
              <a:t>How many times each number is rolled out of 100 (shown in a chart)</a:t>
            </a:r>
            <a:endParaRPr sz="1300"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300"/>
              <a:t>Inferential statistics</a:t>
            </a:r>
            <a:endParaRPr sz="1300"/>
          </a:p>
          <a:p>
            <a:pPr indent="-29876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300"/>
              <a:t>Using probability scores from descriptive data to verify if the dice is fair or not</a:t>
            </a:r>
            <a:endParaRPr sz="1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Data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Qualitative Data</a:t>
            </a:r>
            <a:endParaRPr/>
          </a:p>
        </p:txBody>
      </p:sp>
      <p:sp>
        <p:nvSpPr>
          <p:cNvPr id="223" name="Google Shape;223;p3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Qualitative/Categorical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small number of possible values that are in categories or classes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Nominal categories: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unordered categories that are mutually exclusive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➢"/>
            </a:pPr>
            <a:r>
              <a:rPr lang="en" sz="1000"/>
              <a:t>ex: male/female, smoker/non-smoker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Ordinal categories: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Ordered categories that are mutually exclusive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➢"/>
            </a:pPr>
            <a:r>
              <a:rPr lang="en" sz="1000"/>
              <a:t>ex: pain scales</a:t>
            </a:r>
            <a:endParaRPr sz="1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0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Quantitative Data</a:t>
            </a:r>
            <a:endParaRPr/>
          </a:p>
        </p:txBody>
      </p:sp>
      <p:sp>
        <p:nvSpPr>
          <p:cNvPr id="229" name="Google Shape;229;p4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Quantitative/Numerical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have numbers as values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Discrete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whole numerical values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➢"/>
            </a:pPr>
            <a:r>
              <a:rPr lang="en" sz="1000"/>
              <a:t>ex: number of visits to the dentist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Continuous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takes any infinite number of value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➢"/>
            </a:pPr>
            <a:r>
              <a:rPr lang="en" sz="1000"/>
              <a:t>ex: height in cm</a:t>
            </a:r>
            <a:endParaRPr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Quantitative Data</a:t>
            </a:r>
            <a:endParaRPr/>
          </a:p>
        </p:txBody>
      </p:sp>
      <p:sp>
        <p:nvSpPr>
          <p:cNvPr id="235" name="Google Shape;235;p4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Quantitative/Numerical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have numbers as values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Interval data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quantitative difference between two values; placed in clear, logical order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no meaningful zero; with decimal values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➢"/>
            </a:pPr>
            <a:r>
              <a:rPr lang="en" sz="1000"/>
              <a:t>ex: temperature scale (Celsius)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Ratio data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❖"/>
            </a:pPr>
            <a:r>
              <a:rPr lang="en" sz="1400"/>
              <a:t>meaningful zero point, without decimal places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➢"/>
            </a:pPr>
            <a:r>
              <a:rPr lang="en" sz="1000"/>
              <a:t>ex: test scores</a:t>
            </a: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Measures of central tendency</a:t>
            </a:r>
            <a:endParaRPr/>
          </a:p>
        </p:txBody>
      </p:sp>
      <p:sp>
        <p:nvSpPr>
          <p:cNvPr id="241" name="Google Shape;241;p4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descriptive statistics that attempt to represent a variable by its central value/most typical value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where is the middle of the data set?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Mean, Median, Mode</a:t>
            </a:r>
            <a:endParaRPr/>
          </a:p>
        </p:txBody>
      </p:sp>
      <p:sp>
        <p:nvSpPr>
          <p:cNvPr id="247" name="Google Shape;247;p43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Mean = “average”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adding the </a:t>
            </a:r>
            <a:r>
              <a:rPr lang="en"/>
              <a:t>values</a:t>
            </a:r>
            <a:r>
              <a:rPr lang="en"/>
              <a:t> of the numeric variable and </a:t>
            </a:r>
            <a:r>
              <a:rPr lang="en"/>
              <a:t>divide</a:t>
            </a:r>
            <a:r>
              <a:rPr lang="en"/>
              <a:t> by the count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Median = “middle”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the middle value in a sorted list of values of a numeric variable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Most commonly used measure of central tendency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Mode = “most often”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value with the highest count</a:t>
            </a:r>
            <a:endParaRPr/>
          </a:p>
        </p:txBody>
      </p:sp>
      <p:pic>
        <p:nvPicPr>
          <p:cNvPr id="248" name="Google Shape;24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7025" y="153675"/>
            <a:ext cx="2987075" cy="150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</a:t>
            </a:r>
            <a:endParaRPr/>
          </a:p>
        </p:txBody>
      </p:sp>
      <p:pic>
        <p:nvPicPr>
          <p:cNvPr id="254" name="Google Shape;25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263" y="1242463"/>
            <a:ext cx="4747475" cy="265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5"/>
          <p:cNvSpPr txBox="1"/>
          <p:nvPr>
            <p:ph type="title"/>
          </p:nvPr>
        </p:nvSpPr>
        <p:spPr>
          <a:xfrm>
            <a:off x="265500" y="1056475"/>
            <a:ext cx="4045200" cy="181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</a:t>
            </a:r>
            <a:r>
              <a:rPr lang="en"/>
              <a:t>significance</a:t>
            </a:r>
            <a:r>
              <a:rPr lang="en"/>
              <a:t> of central tendency?</a:t>
            </a:r>
            <a:endParaRPr/>
          </a:p>
        </p:txBody>
      </p:sp>
      <p:sp>
        <p:nvSpPr>
          <p:cNvPr id="260" name="Google Shape;260;p4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curve symmetry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=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more alike mean, median &amp; mode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6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Measures of variability</a:t>
            </a:r>
            <a:endParaRPr/>
          </a:p>
        </p:txBody>
      </p:sp>
      <p:sp>
        <p:nvSpPr>
          <p:cNvPr id="266" name="Google Shape;266;p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descriptive statistics that represent how distant the typical values of a numeric variable are from the mean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how far away from the average is the data dispersed?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Variance, Standard Deviation, Range</a:t>
            </a:r>
            <a:endParaRPr/>
          </a:p>
        </p:txBody>
      </p:sp>
      <p:sp>
        <p:nvSpPr>
          <p:cNvPr id="272" name="Google Shape;272;p4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for a sample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the variability of the data set around the mean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helps to determine the size of the data spread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Standard deviation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a measure of how dispersed </a:t>
            </a:r>
            <a:r>
              <a:rPr lang="en"/>
              <a:t>the</a:t>
            </a:r>
            <a:r>
              <a:rPr lang="en"/>
              <a:t> data is in relation to the mean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helps to measure the absolute variability of the dispersion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Gaussian curve rule: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68 - 95 - 99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68% of data points lie within 1SD, 95% lie within 2 SD, 99% lie within 3 SD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Range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the largest difference between any two values of a numeric variable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/>
              <a:t>range = maximum - </a:t>
            </a:r>
            <a:r>
              <a:rPr lang="en"/>
              <a:t>minimum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8"/>
          <p:cNvPicPr preferRelativeResize="0"/>
          <p:nvPr/>
        </p:nvPicPr>
        <p:blipFill rotWithShape="1">
          <a:blip r:embed="rId3">
            <a:alphaModFix/>
          </a:blip>
          <a:srcRect b="0" l="0" r="36475" t="0"/>
          <a:stretch/>
        </p:blipFill>
        <p:spPr>
          <a:xfrm>
            <a:off x="2200450" y="811950"/>
            <a:ext cx="4284325" cy="32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0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lang="en"/>
              <a:t>probability</a:t>
            </a:r>
            <a:r>
              <a:rPr lang="en"/>
              <a:t>?</a:t>
            </a:r>
            <a:endParaRPr/>
          </a:p>
        </p:txBody>
      </p:sp>
      <p:sp>
        <p:nvSpPr>
          <p:cNvPr id="288" name="Google Shape;288;p5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the </a:t>
            </a:r>
            <a:r>
              <a:rPr lang="en"/>
              <a:t>likelihood</a:t>
            </a:r>
            <a:r>
              <a:rPr lang="en"/>
              <a:t> that an event will/will not occur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find probability?</a:t>
            </a:r>
            <a:endParaRPr/>
          </a:p>
        </p:txBody>
      </p:sp>
      <p:sp>
        <p:nvSpPr>
          <p:cNvPr id="294" name="Google Shape;294;p5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Divide the </a:t>
            </a:r>
            <a:r>
              <a:rPr lang="en"/>
              <a:t>number</a:t>
            </a:r>
            <a:r>
              <a:rPr lang="en"/>
              <a:t> of times the event happened by the number of times an event could have happened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Ex: Rolling a die and getting a three (event A)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 single die has six sides with six possible numbers therefore: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 (probability) of event A = ⅙, 0.167</a:t>
            </a:r>
            <a:r>
              <a:rPr lang="en"/>
              <a:t> (16.7%)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2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Rules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3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1</a:t>
            </a:r>
            <a:endParaRPr/>
          </a:p>
        </p:txBody>
      </p:sp>
      <p:sp>
        <p:nvSpPr>
          <p:cNvPr id="305" name="Google Shape;305;p5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</a:t>
            </a:r>
            <a:r>
              <a:rPr lang="en"/>
              <a:t> of event A can range anywhere from 0-100%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4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2</a:t>
            </a:r>
            <a:endParaRPr/>
          </a:p>
        </p:txBody>
      </p:sp>
      <p:sp>
        <p:nvSpPr>
          <p:cNvPr id="311" name="Google Shape;311;p5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sum of probabilities of all possible outcomes = 1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5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3</a:t>
            </a:r>
            <a:endParaRPr/>
          </a:p>
        </p:txBody>
      </p:sp>
      <p:sp>
        <p:nvSpPr>
          <p:cNvPr id="317" name="Google Shape;317;p5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Complement rule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probability that event will not occur = 1 minus the </a:t>
            </a:r>
            <a:r>
              <a:rPr lang="en"/>
              <a:t>probability</a:t>
            </a:r>
            <a:r>
              <a:rPr lang="en"/>
              <a:t> that it does occur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6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4</a:t>
            </a:r>
            <a:endParaRPr/>
          </a:p>
        </p:txBody>
      </p:sp>
      <p:sp>
        <p:nvSpPr>
          <p:cNvPr id="323" name="Google Shape;323;p56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Probability of two disjoint (mutually exclusive) events = the sum of the first event + second event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7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5</a:t>
            </a:r>
            <a:endParaRPr/>
          </a:p>
        </p:txBody>
      </p:sp>
      <p:sp>
        <p:nvSpPr>
          <p:cNvPr id="330" name="Google Shape;330;p57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Probability</a:t>
            </a:r>
            <a:r>
              <a:rPr lang="en"/>
              <a:t> for two not disjoint (not mutually exclusive) events = sum of the probability of event A and the </a:t>
            </a:r>
            <a:r>
              <a:rPr lang="en"/>
              <a:t>probability of</a:t>
            </a:r>
            <a:r>
              <a:rPr lang="en"/>
              <a:t> event B minus the probability of event A &amp; B together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8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6</a:t>
            </a:r>
            <a:endParaRPr/>
          </a:p>
        </p:txBody>
      </p:sp>
      <p:sp>
        <p:nvSpPr>
          <p:cNvPr id="337" name="Google Shape;337;p58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5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Multiplication</a:t>
            </a:r>
            <a:r>
              <a:rPr lang="en"/>
              <a:t> Rule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Probability of two independent events = probability of the first even multiplied by the probability of the second event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 7</a:t>
            </a:r>
            <a:endParaRPr/>
          </a:p>
        </p:txBody>
      </p:sp>
      <p:sp>
        <p:nvSpPr>
          <p:cNvPr id="344" name="Google Shape;344;p5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</a:t>
            </a:r>
            <a:r>
              <a:rPr lang="en"/>
              <a:t>probability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probability of event A given what happens in event B = probability of event A &amp; B divided by probability of event 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