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6858000" cx="9144000"/>
  <p:notesSz cx="6858000" cy="9144000"/>
  <p:embeddedFontLst>
    <p:embeddedFont>
      <p:font typeface="Overlock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40" roundtripDataSignature="AMtx7mjDqGFEhi0x9Ui0mCFYH1H/Km4R6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43F96A5-18FD-459A-A9AC-DE0F1353E5A7}">
  <a:tblStyle styleId="{C43F96A5-18FD-459A-A9AC-DE0F1353E5A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Overlock-bold.fntdata"/><Relationship Id="rId14" Type="http://schemas.openxmlformats.org/officeDocument/2006/relationships/slide" Target="slides/slide8.xml"/><Relationship Id="rId36" Type="http://schemas.openxmlformats.org/officeDocument/2006/relationships/font" Target="fonts/Overlock-regular.fntdata"/><Relationship Id="rId17" Type="http://schemas.openxmlformats.org/officeDocument/2006/relationships/slide" Target="slides/slide11.xml"/><Relationship Id="rId39" Type="http://schemas.openxmlformats.org/officeDocument/2006/relationships/font" Target="fonts/Overlock-boldItalic.fntdata"/><Relationship Id="rId16" Type="http://schemas.openxmlformats.org/officeDocument/2006/relationships/slide" Target="slides/slide10.xml"/><Relationship Id="rId38" Type="http://schemas.openxmlformats.org/officeDocument/2006/relationships/font" Target="fonts/Overlock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1a6097731e_0_4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g11a6097731e_0_4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g11a6097731e_0_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1a6097731e_0_8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g11a6097731e_0_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1a6097731e_0_1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g11a6097731e_0_1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g11a6097731e_0_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1a6097731e_0_1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g11a6097731e_0_1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g11a6097731e_0_1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g11a6097731e_0_1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1a6097731e_0_2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g11a6097731e_0_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1a6097731e_0_23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g11a6097731e_0_23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g11a6097731e_0_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1a6097731e_0_27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g11a6097731e_0_2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1a6097731e_0_30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11a6097731e_0_30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g11a6097731e_0_30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g11a6097731e_0_30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g11a6097731e_0_3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1a6097731e_0_36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g11a6097731e_0_3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1a6097731e_0_39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g11a6097731e_0_39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g11a6097731e_0_3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1a6097731e_0_4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1a6097731e_0_45"/>
          <p:cNvSpPr txBox="1"/>
          <p:nvPr>
            <p:ph type="title"/>
          </p:nvPr>
        </p:nvSpPr>
        <p:spPr>
          <a:xfrm>
            <a:off x="457200" y="155448"/>
            <a:ext cx="82296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g11a6097731e_0_4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7" name="Google Shape;57;g11a6097731e_0_4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g11a6097731e_0_4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11a6097731e_0_4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1a6097731e_0_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g11a6097731e_0_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g11a6097731e_0_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en.wikipedia.org/wiki/Arithmetic_mean" TargetMode="External"/><Relationship Id="rId4" Type="http://schemas.openxmlformats.org/officeDocument/2006/relationships/hyperlink" Target="http://en.wikipedia.org/wiki/Median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idx="1" type="body"/>
          </p:nvPr>
        </p:nvSpPr>
        <p:spPr>
          <a:xfrm>
            <a:off x="611560" y="1196752"/>
            <a:ext cx="8136904" cy="5184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Define probability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Name common misconceptions about probability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Descriptive vs. inferential statistics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Define Mean, Median, Mode, Standard Deviation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Define the classes of variables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Parametric vs. non-parametric statistics</a:t>
            </a:r>
            <a:endParaRPr/>
          </a:p>
        </p:txBody>
      </p:sp>
      <p:sp>
        <p:nvSpPr>
          <p:cNvPr id="66" name="Google Shape;66;p2"/>
          <p:cNvSpPr txBox="1"/>
          <p:nvPr/>
        </p:nvSpPr>
        <p:spPr>
          <a:xfrm>
            <a:off x="2017360" y="211287"/>
            <a:ext cx="478688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4400" u="none" cap="none" strike="noStrike">
                <a:solidFill>
                  <a:srgbClr val="C00000"/>
                </a:solidFill>
                <a:latin typeface="Overlock"/>
                <a:ea typeface="Overlock"/>
                <a:cs typeface="Overlock"/>
                <a:sym typeface="Overlock"/>
              </a:rPr>
              <a:t>Learning Objectives</a:t>
            </a:r>
            <a:endParaRPr sz="440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"/>
          <p:cNvSpPr txBox="1"/>
          <p:nvPr>
            <p:ph idx="1" type="body"/>
          </p:nvPr>
        </p:nvSpPr>
        <p:spPr>
          <a:xfrm>
            <a:off x="395536" y="908720"/>
            <a:ext cx="8568952" cy="5184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Chances of particular outcome to occur based 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random process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Random process: varies in a random way, usually within certain limits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Individual outcome will vary between the total number of possible outcomes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Examples: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Tossed coin: 1 out of 2 of heads or tails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Dice cast to land in 1 out of 6 sides</a:t>
            </a:r>
            <a:endParaRPr/>
          </a:p>
        </p:txBody>
      </p:sp>
      <p:sp>
        <p:nvSpPr>
          <p:cNvPr id="73" name="Google Shape;73;p5"/>
          <p:cNvSpPr txBox="1"/>
          <p:nvPr/>
        </p:nvSpPr>
        <p:spPr>
          <a:xfrm>
            <a:off x="2051720" y="188640"/>
            <a:ext cx="44534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>
                <a:solidFill>
                  <a:srgbClr val="C00000"/>
                </a:solidFill>
                <a:latin typeface="Overlock"/>
                <a:ea typeface="Overlock"/>
                <a:cs typeface="Overlock"/>
                <a:sym typeface="Overlock"/>
              </a:rPr>
              <a:t>What is Probability?</a:t>
            </a:r>
            <a:endParaRPr sz="400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"/>
          <p:cNvSpPr txBox="1"/>
          <p:nvPr>
            <p:ph idx="1" type="body"/>
          </p:nvPr>
        </p:nvSpPr>
        <p:spPr>
          <a:xfrm>
            <a:off x="395536" y="908720"/>
            <a:ext cx="8568952" cy="5184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Can be expressed as: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A number between 0 and 1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As a percentage (fraction of 100)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Overlock"/>
              <a:ea typeface="Overlock"/>
              <a:cs typeface="Overlock"/>
              <a:sym typeface="Overlock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Examples: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Coin: 1 out of 2 (1 divided by 2, or 50%)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Dice: 1 out of 6 (1 divided by 6, or 16.7%)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Overlock"/>
              <a:ea typeface="Overlock"/>
              <a:cs typeface="Overlock"/>
              <a:sym typeface="Overlock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80" name="Google Shape;80;p6"/>
          <p:cNvSpPr txBox="1"/>
          <p:nvPr/>
        </p:nvSpPr>
        <p:spPr>
          <a:xfrm>
            <a:off x="2051720" y="188640"/>
            <a:ext cx="606127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>
                <a:solidFill>
                  <a:srgbClr val="C00000"/>
                </a:solidFill>
                <a:latin typeface="Overlock"/>
                <a:ea typeface="Overlock"/>
                <a:cs typeface="Overlock"/>
                <a:sym typeface="Overlock"/>
              </a:rPr>
              <a:t>What is Probability? (Cont.)</a:t>
            </a:r>
            <a:endParaRPr sz="400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 txBox="1"/>
          <p:nvPr>
            <p:ph idx="1" type="body"/>
          </p:nvPr>
        </p:nvSpPr>
        <p:spPr>
          <a:xfrm>
            <a:off x="395536" y="1340768"/>
            <a:ext cx="8568952" cy="5184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Probability of “0” means event will never happen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Probability of “100%” means event will always happen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Sum of all probabilities of all possible outcomes is 1 (or 100%)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87" name="Google Shape;87;p7"/>
          <p:cNvSpPr txBox="1"/>
          <p:nvPr/>
        </p:nvSpPr>
        <p:spPr>
          <a:xfrm>
            <a:off x="1691680" y="332656"/>
            <a:ext cx="606127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>
                <a:solidFill>
                  <a:srgbClr val="C00000"/>
                </a:solidFill>
                <a:latin typeface="Overlock"/>
                <a:ea typeface="Overlock"/>
                <a:cs typeface="Overlock"/>
                <a:sym typeface="Overlock"/>
              </a:rPr>
              <a:t>What is Probability? (Cont.)</a:t>
            </a:r>
            <a:endParaRPr sz="400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/>
          <p:cNvSpPr txBox="1"/>
          <p:nvPr>
            <p:ph idx="1" type="body"/>
          </p:nvPr>
        </p:nvSpPr>
        <p:spPr>
          <a:xfrm>
            <a:off x="395536" y="1268760"/>
            <a:ext cx="8568952" cy="5184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Example: Chances of roll even number on single cast of a single die?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Die casts to land in 1 out of 6 sides (each side has a 1 out of 6 chances, or 1/6):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Number 1: 1/6, number 2: 1/6, number 3: 1/6, etc.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Probability of rolling a 2, 4 or 6: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    1/6 + 1/6 + 1/6 = 3/6 = ½ = 50%</a:t>
            </a:r>
            <a:endParaRPr/>
          </a:p>
        </p:txBody>
      </p:sp>
      <p:sp>
        <p:nvSpPr>
          <p:cNvPr id="94" name="Google Shape;94;p8"/>
          <p:cNvSpPr txBox="1"/>
          <p:nvPr/>
        </p:nvSpPr>
        <p:spPr>
          <a:xfrm>
            <a:off x="2051720" y="188640"/>
            <a:ext cx="606127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>
                <a:solidFill>
                  <a:srgbClr val="C00000"/>
                </a:solidFill>
                <a:latin typeface="Overlock"/>
                <a:ea typeface="Overlock"/>
                <a:cs typeface="Overlock"/>
                <a:sym typeface="Overlock"/>
              </a:rPr>
              <a:t>What is Probability? (Cont.)</a:t>
            </a:r>
            <a:endParaRPr sz="400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"/>
          <p:cNvSpPr txBox="1"/>
          <p:nvPr>
            <p:ph idx="1" type="body"/>
          </p:nvPr>
        </p:nvSpPr>
        <p:spPr>
          <a:xfrm>
            <a:off x="323528" y="1124744"/>
            <a:ext cx="8568952" cy="5184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>
                <a:latin typeface="Overlock"/>
                <a:ea typeface="Overlock"/>
                <a:cs typeface="Overlock"/>
                <a:sym typeface="Overlock"/>
              </a:rPr>
              <a:t>Probability effective on long-term behaviour but much less in short-term behaviour (event will occur but can’t predict exactly when, i.e. forecast)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Overlock"/>
              <a:ea typeface="Overlock"/>
              <a:cs typeface="Overlock"/>
              <a:sym typeface="Overlock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>
                <a:latin typeface="Overlock"/>
                <a:ea typeface="Overlock"/>
                <a:cs typeface="Overlock"/>
                <a:sym typeface="Overlock"/>
              </a:rPr>
              <a:t>No such thing as “being on a roll” (gambling): cards and dice have no memory, so probability is same for each repetition under same conditions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Overlock"/>
              <a:ea typeface="Overlock"/>
              <a:cs typeface="Overlock"/>
              <a:sym typeface="Overlock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Char char="●"/>
            </a:pPr>
            <a:r>
              <a:rPr lang="en-CA" sz="2800">
                <a:latin typeface="Overlock"/>
                <a:ea typeface="Overlock"/>
                <a:cs typeface="Overlock"/>
                <a:sym typeface="Overlock"/>
              </a:rPr>
              <a:t>Tendency to rate probability of event differently, depending on if seen as ‘good’ or  ‘bad’ (i.e. winning lottery vs. being struck by lightning in our house)</a:t>
            </a:r>
            <a:endParaRPr/>
          </a:p>
        </p:txBody>
      </p:sp>
      <p:sp>
        <p:nvSpPr>
          <p:cNvPr id="101" name="Google Shape;101;p9"/>
          <p:cNvSpPr txBox="1"/>
          <p:nvPr/>
        </p:nvSpPr>
        <p:spPr>
          <a:xfrm>
            <a:off x="1763688" y="188640"/>
            <a:ext cx="430117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>
                <a:solidFill>
                  <a:srgbClr val="C00000"/>
                </a:solidFill>
                <a:latin typeface="Overlock"/>
                <a:ea typeface="Overlock"/>
                <a:cs typeface="Overlock"/>
                <a:sym typeface="Overlock"/>
              </a:rPr>
              <a:t>Facts to remember:</a:t>
            </a:r>
            <a:endParaRPr sz="400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4"/>
          <p:cNvSpPr txBox="1"/>
          <p:nvPr>
            <p:ph type="title"/>
          </p:nvPr>
        </p:nvSpPr>
        <p:spPr>
          <a:xfrm>
            <a:off x="457200" y="-27384"/>
            <a:ext cx="8229600" cy="96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Planning a statistical study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108" name="Google Shape;108;p14"/>
          <p:cNvSpPr txBox="1"/>
          <p:nvPr>
            <p:ph idx="1" type="body"/>
          </p:nvPr>
        </p:nvSpPr>
        <p:spPr>
          <a:xfrm>
            <a:off x="457200" y="947861"/>
            <a:ext cx="8229600" cy="50014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487680" lvl="0" marL="5143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CA" sz="2800"/>
              <a:t>Identify individuals or objects of interest</a:t>
            </a:r>
            <a:endParaRPr/>
          </a:p>
          <a:p>
            <a:pPr indent="-487680" lvl="0" marL="5143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CA" sz="2800"/>
              <a:t>Specify variables as well as protocols for taking measurements or observations</a:t>
            </a:r>
            <a:endParaRPr/>
          </a:p>
          <a:p>
            <a:pPr indent="-487680" lvl="0" marL="5143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CA" sz="2800"/>
              <a:t>Determine if you will use entire population or a representative sample (sampling method?)</a:t>
            </a:r>
            <a:endParaRPr/>
          </a:p>
          <a:p>
            <a:pPr indent="-487680" lvl="0" marL="5143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CA" sz="2800"/>
              <a:t>Address issues of ethics, confidentiality, permissions</a:t>
            </a:r>
            <a:endParaRPr/>
          </a:p>
          <a:p>
            <a:pPr indent="-487680" lvl="0" marL="5143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CA" sz="2800"/>
              <a:t>Collect data</a:t>
            </a:r>
            <a:endParaRPr/>
          </a:p>
          <a:p>
            <a:pPr indent="-487680" lvl="0" marL="5143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CA" sz="2800"/>
              <a:t>Use descriptive statistics methods and make conclusions using appropriate inferential methods</a:t>
            </a:r>
            <a:endParaRPr/>
          </a:p>
          <a:p>
            <a:pPr indent="-487680" lvl="0" marL="5143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CA" sz="2800"/>
              <a:t>Note any concerns about data collection and list recommendations for future studies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/>
          <p:nvPr>
            <p:ph type="title"/>
          </p:nvPr>
        </p:nvSpPr>
        <p:spPr>
          <a:xfrm>
            <a:off x="457200" y="44624"/>
            <a:ext cx="8229600" cy="96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Measure of central tendency: where the middle of data set is?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115" name="Google Shape;115;p15"/>
          <p:cNvSpPr txBox="1"/>
          <p:nvPr>
            <p:ph idx="1" type="body"/>
          </p:nvPr>
        </p:nvSpPr>
        <p:spPr>
          <a:xfrm>
            <a:off x="323528" y="980728"/>
            <a:ext cx="8291264" cy="504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CA" sz="2800"/>
              <a:t>Three ways to define it: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Char char="●"/>
            </a:pPr>
            <a:r>
              <a:rPr i="1" lang="en-CA" sz="2800" u="sng">
                <a:solidFill>
                  <a:srgbClr val="C00000"/>
                </a:solidFill>
              </a:rPr>
              <a:t>Mean </a:t>
            </a:r>
            <a:r>
              <a:rPr i="1" lang="en-CA" sz="2800" u="sng"/>
              <a:t>( X )</a:t>
            </a:r>
            <a:r>
              <a:rPr i="1" lang="en-CA" sz="2800"/>
              <a:t>: </a:t>
            </a:r>
            <a:r>
              <a:rPr lang="en-CA" sz="2800"/>
              <a:t>(average) sum all observations divided by the number of observations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Standard deviation (SD or sigma) or  is how much the individual observations vary from the mean (the more the spread out are the values, the higher the SD)</a:t>
            </a:r>
            <a:endParaRPr/>
          </a:p>
        </p:txBody>
      </p:sp>
      <p:cxnSp>
        <p:nvCxnSpPr>
          <p:cNvPr id="116" name="Google Shape;116;p15"/>
          <p:cNvCxnSpPr/>
          <p:nvPr/>
        </p:nvCxnSpPr>
        <p:spPr>
          <a:xfrm>
            <a:off x="1835696" y="1556792"/>
            <a:ext cx="36004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title"/>
          </p:nvPr>
        </p:nvSpPr>
        <p:spPr>
          <a:xfrm>
            <a:off x="457200" y="-27384"/>
            <a:ext cx="8229600" cy="96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verlock"/>
              <a:buNone/>
            </a:pPr>
            <a:r>
              <a:rPr lang="en-CA" sz="4000"/>
              <a:t>Mean and SD</a:t>
            </a:r>
            <a:endParaRPr sz="4000"/>
          </a:p>
        </p:txBody>
      </p:sp>
      <p:pic>
        <p:nvPicPr>
          <p:cNvPr descr="http://www.phyast.pitt.edu/~zov1/gnuplot/png/stats2.png" id="123" name="Google Shape;12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608" y="836712"/>
            <a:ext cx="6984776" cy="4863562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>
            <p:ph type="title"/>
          </p:nvPr>
        </p:nvSpPr>
        <p:spPr>
          <a:xfrm>
            <a:off x="457200" y="44624"/>
            <a:ext cx="8229600" cy="96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verlock"/>
              <a:buNone/>
            </a:pPr>
            <a:r>
              <a:rPr lang="en-CA" sz="3600"/>
              <a:t>Measure of central tendency: where the middle of data set is?</a:t>
            </a:r>
            <a:endParaRPr sz="3600"/>
          </a:p>
        </p:txBody>
      </p:sp>
      <p:sp>
        <p:nvSpPr>
          <p:cNvPr id="130" name="Google Shape;130;p17"/>
          <p:cNvSpPr txBox="1"/>
          <p:nvPr>
            <p:ph idx="1" type="body"/>
          </p:nvPr>
        </p:nvSpPr>
        <p:spPr>
          <a:xfrm>
            <a:off x="323528" y="1196752"/>
            <a:ext cx="8291264" cy="504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●"/>
            </a:pPr>
            <a:r>
              <a:rPr i="1" lang="en-CA" sz="2800" u="sng">
                <a:solidFill>
                  <a:srgbClr val="C00000"/>
                </a:solidFill>
              </a:rPr>
              <a:t>Median</a:t>
            </a:r>
            <a:r>
              <a:rPr i="1" lang="en-CA" sz="2800"/>
              <a:t>: </a:t>
            </a:r>
            <a:r>
              <a:rPr lang="en-CA" sz="2800"/>
              <a:t>point at which half data set is above and half below (interval or ratio data; i.e.: median home price)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1200"/>
              </a:spcAft>
              <a:buClr>
                <a:srgbClr val="C00000"/>
              </a:buClr>
              <a:buSzPts val="2800"/>
              <a:buChar char="●"/>
            </a:pPr>
            <a:r>
              <a:rPr i="1" lang="en-CA" sz="2800" u="sng">
                <a:solidFill>
                  <a:srgbClr val="C00000"/>
                </a:solidFill>
              </a:rPr>
              <a:t>Mode</a:t>
            </a:r>
            <a:r>
              <a:rPr i="1" lang="en-CA" sz="2800"/>
              <a:t>: </a:t>
            </a:r>
            <a:r>
              <a:rPr lang="en-CA" sz="2800"/>
              <a:t>score value with the highest frequency (categorical data, i.e. most frequent eye color is brown)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>
          <a:xfrm>
            <a:off x="457200" y="44624"/>
            <a:ext cx="8229600" cy="96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Measure of central tendency</a:t>
            </a:r>
            <a:endParaRPr sz="3600">
              <a:solidFill>
                <a:srgbClr val="C00000"/>
              </a:solidFill>
            </a:endParaRPr>
          </a:p>
        </p:txBody>
      </p:sp>
      <p:graphicFrame>
        <p:nvGraphicFramePr>
          <p:cNvPr id="137" name="Google Shape;137;p18"/>
          <p:cNvGraphicFramePr/>
          <p:nvPr/>
        </p:nvGraphicFramePr>
        <p:xfrm>
          <a:off x="179510" y="10527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{C43F96A5-18FD-459A-A9AC-DE0F1353E5A7}</a:tableStyleId>
              </a:tblPr>
              <a:tblGrid>
                <a:gridCol w="2160250"/>
                <a:gridCol w="2160250"/>
                <a:gridCol w="2160250"/>
                <a:gridCol w="2160250"/>
              </a:tblGrid>
              <a:tr h="365375"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400" u="none" cap="none" strike="noStrike"/>
                        <a:t>Comparison of common averages of values { 1, 2, 2, 3, 4, 7, 9 }</a:t>
                      </a:r>
                      <a:endParaRPr/>
                    </a:p>
                  </a:txBody>
                  <a:tcPr marT="38350" marB="38350" marR="76675" marL="76675" anchor="ctr"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65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500"/>
                        <a:t>Type</a:t>
                      </a:r>
                      <a:endParaRPr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500"/>
                        <a:t>Description</a:t>
                      </a:r>
                      <a:endParaRPr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500"/>
                        <a:t>Example</a:t>
                      </a:r>
                      <a:endParaRPr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500"/>
                        <a:t>Result</a:t>
                      </a:r>
                      <a:endParaRPr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5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000" u="sng">
                          <a:solidFill>
                            <a:schemeClr val="hlink"/>
                          </a:solidFill>
                          <a:hlinkClick r:id="rId3"/>
                        </a:rPr>
                        <a:t>Arithmetic mean</a:t>
                      </a:r>
                      <a:endParaRPr sz="2000"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000"/>
                        <a:t>Sum of values of a data set divided by number of values: </a:t>
                      </a:r>
                      <a:endParaRPr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000"/>
                        <a:t>(1+2+2+3+4+7+9) / 7</a:t>
                      </a:r>
                      <a:endParaRPr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2000"/>
                        <a:t>4</a:t>
                      </a:r>
                      <a:endParaRPr sz="2000"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606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000" u="sng">
                          <a:solidFill>
                            <a:schemeClr val="hlink"/>
                          </a:solidFill>
                          <a:hlinkClick r:id="rId4"/>
                        </a:rPr>
                        <a:t>Median</a:t>
                      </a:r>
                      <a:endParaRPr sz="2000"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000"/>
                        <a:t>Middle value separating the greater and lesser halves of a data set</a:t>
                      </a:r>
                      <a:endParaRPr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000"/>
                        <a:t>1, 2, 2, </a:t>
                      </a:r>
                      <a:r>
                        <a:rPr b="1" lang="en-CA" sz="2000"/>
                        <a:t>3</a:t>
                      </a:r>
                      <a:r>
                        <a:rPr lang="en-CA" sz="2000"/>
                        <a:t>, 4, 7, 9</a:t>
                      </a:r>
                      <a:endParaRPr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2000"/>
                        <a:t>3</a:t>
                      </a:r>
                      <a:endParaRPr sz="2000"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45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CA" sz="2000" u="sng">
                          <a:solidFill>
                            <a:srgbClr val="0000FF"/>
                          </a:solidFill>
                        </a:rPr>
                        <a:t>Mode</a:t>
                      </a:r>
                      <a:endParaRPr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000"/>
                        <a:t>Most frequent value in a data set</a:t>
                      </a:r>
                      <a:endParaRPr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000"/>
                        <a:t>1, </a:t>
                      </a:r>
                      <a:r>
                        <a:rPr b="1" lang="en-CA" sz="2000"/>
                        <a:t>2</a:t>
                      </a:r>
                      <a:r>
                        <a:rPr lang="en-CA" sz="2000"/>
                        <a:t>, </a:t>
                      </a:r>
                      <a:r>
                        <a:rPr b="1" lang="en-CA" sz="2000"/>
                        <a:t>2</a:t>
                      </a:r>
                      <a:r>
                        <a:rPr lang="en-CA" sz="2000"/>
                        <a:t>, 3, 4, 7, 9</a:t>
                      </a:r>
                      <a:endParaRPr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2000"/>
                        <a:t>2</a:t>
                      </a:r>
                      <a:endParaRPr sz="2000"/>
                    </a:p>
                  </a:txBody>
                  <a:tcPr marT="38350" marB="38350" marR="76675" marL="76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38" name="Google Shape;138;p18"/>
          <p:cNvSpPr/>
          <p:nvPr/>
        </p:nvSpPr>
        <p:spPr>
          <a:xfrm>
            <a:off x="309587" y="1953536"/>
            <a:ext cx="8640900" cy="45366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139" name="Google Shape;139;p18"/>
          <p:cNvCxnSpPr/>
          <p:nvPr/>
        </p:nvCxnSpPr>
        <p:spPr>
          <a:xfrm>
            <a:off x="179512" y="1412776"/>
            <a:ext cx="864096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>
            <p:ph type="title"/>
          </p:nvPr>
        </p:nvSpPr>
        <p:spPr>
          <a:xfrm>
            <a:off x="457200" y="44624"/>
            <a:ext cx="8229600" cy="96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Measure of central tendency - examples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146" name="Google Shape;146;p19"/>
          <p:cNvSpPr/>
          <p:nvPr/>
        </p:nvSpPr>
        <p:spPr>
          <a:xfrm>
            <a:off x="503560" y="1603366"/>
            <a:ext cx="8136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https://www.mathsisfun.com/median.html</a:t>
            </a:r>
            <a:endParaRPr sz="36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>
            <p:ph type="title"/>
          </p:nvPr>
        </p:nvSpPr>
        <p:spPr>
          <a:xfrm>
            <a:off x="457200" y="44624"/>
            <a:ext cx="8229600" cy="96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Frequency Distribution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153" name="Google Shape;153;p20"/>
          <p:cNvSpPr txBox="1"/>
          <p:nvPr>
            <p:ph idx="1" type="body"/>
          </p:nvPr>
        </p:nvSpPr>
        <p:spPr>
          <a:xfrm>
            <a:off x="457200" y="1124744"/>
            <a:ext cx="8507288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CA" sz="2800"/>
              <a:t>Grouped frequency distribution of data set: plotting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CA" sz="2800"/>
              <a:t>data on a graph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Normal distribution (Gaussian distribution): 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CA" sz="2800"/>
              <a:t>bell-shaped curve; most scores are in the middle, very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None/>
            </a:pPr>
            <a:r>
              <a:rPr lang="en-CA" sz="2800"/>
              <a:t>high or very low scores to either side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verlock"/>
              <a:buNone/>
            </a:pPr>
            <a:r>
              <a:t/>
            </a:r>
            <a:endParaRPr/>
          </a:p>
        </p:txBody>
      </p:sp>
      <p:pic>
        <p:nvPicPr>
          <p:cNvPr descr="C:\Users\Marianela\Desktop\bellcurve.jpg" id="159" name="Google Shape;15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 txBox="1"/>
          <p:nvPr/>
        </p:nvSpPr>
        <p:spPr>
          <a:xfrm>
            <a:off x="611560" y="260648"/>
            <a:ext cx="820891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rgbClr val="C00000"/>
                </a:solidFill>
                <a:latin typeface="Overlock"/>
                <a:ea typeface="Overlock"/>
                <a:cs typeface="Overlock"/>
                <a:sym typeface="Overlock"/>
              </a:rPr>
              <a:t>           Gaussian distribution (Mean = Median = Mode)</a:t>
            </a:r>
            <a:endParaRPr sz="280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Marianela\Desktop\bellcurve.jpg" id="165" name="Google Shape;16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04" y="1268760"/>
            <a:ext cx="2688299" cy="2016224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6" name="Google Shape;166;p22"/>
          <p:cNvSpPr txBox="1"/>
          <p:nvPr/>
        </p:nvSpPr>
        <p:spPr>
          <a:xfrm>
            <a:off x="611560" y="260648"/>
            <a:ext cx="820891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rgbClr val="C00000"/>
                </a:solidFill>
                <a:latin typeface="Overlock"/>
                <a:ea typeface="Overlock"/>
                <a:cs typeface="Overlock"/>
                <a:sym typeface="Overlock"/>
              </a:rPr>
              <a:t>           Gaussian (normal) distribution: characteristics</a:t>
            </a:r>
            <a:endParaRPr sz="280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2915816" y="1268760"/>
            <a:ext cx="5760640" cy="3960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(Mean = Median = Mode)</a:t>
            </a:r>
            <a:endParaRPr/>
          </a:p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68% of data points are within 1 SD of the mean</a:t>
            </a:r>
            <a:endParaRPr/>
          </a:p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95% of data points are contained within 2 SD</a:t>
            </a:r>
            <a:endParaRPr/>
          </a:p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99.7% of data will be under 3 SD </a:t>
            </a:r>
            <a:endParaRPr sz="2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/>
        </p:nvSpPr>
        <p:spPr>
          <a:xfrm>
            <a:off x="2267744" y="404664"/>
            <a:ext cx="439248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rgbClr val="C00000"/>
                </a:solidFill>
                <a:latin typeface="Overlock"/>
                <a:ea typeface="Overlock"/>
                <a:cs typeface="Overlock"/>
                <a:sym typeface="Overlock"/>
              </a:rPr>
              <a:t>           Gaussian distribution</a:t>
            </a:r>
            <a:endParaRPr sz="280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http://www.math.andyou.com/content/09/03/images/mu_pe_09_03_001.png" id="173" name="Google Shape;17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568" y="1196752"/>
            <a:ext cx="7941179" cy="3827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ure 2.3 Mean, Median &amp; Mode" id="178" name="Google Shape;17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608" y="1196752"/>
            <a:ext cx="7272808" cy="4841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Inferential Statistics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185" name="Google Shape;185;p25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10000"/>
          </a:bodyPr>
          <a:lstStyle/>
          <a:p>
            <a:pPr indent="-28956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/>
              <a:t>Used to make inferences from population based on measuring a sample of that population</a:t>
            </a:r>
            <a:endParaRPr/>
          </a:p>
          <a:p>
            <a:pPr indent="-28956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/>
              <a:t>Useful to make estimations and to test hypotheses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 sz="2800"/>
              <a:t>Ex: voter survey</a:t>
            </a:r>
            <a:endParaRPr/>
          </a:p>
          <a:p>
            <a:pPr indent="-28956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/>
              <a:t>They select sample representative of population of interest. Based on sample, they estimate how the whole population will vote</a:t>
            </a:r>
            <a:endParaRPr/>
          </a:p>
          <a:p>
            <a:pPr indent="-28956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/>
              <a:t>Also tell amount of error (margin of error) within estimate</a:t>
            </a:r>
            <a:endParaRPr/>
          </a:p>
          <a:p>
            <a:pPr indent="-28956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/>
              <a:t>Confidence Interval (CI): how sure we are that our prediction is accurate 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8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Inferential Statistics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192" name="Google Shape;192;p26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Confidence Interval (CI): True score lies within the specified range 95% of the time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Null Hypothesis (H0): no difference between the means of groups compared in study (groups’ means are equal)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Alternate Hypothesis (H1): There is a difference between the means of the groups in study (means are not equal)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i="1" lang="en-CA" sz="3600">
                <a:solidFill>
                  <a:srgbClr val="C00000"/>
                </a:solidFill>
              </a:rPr>
              <a:t>P </a:t>
            </a:r>
            <a:r>
              <a:rPr lang="en-CA" sz="3600">
                <a:solidFill>
                  <a:srgbClr val="C00000"/>
                </a:solidFill>
              </a:rPr>
              <a:t>– value (“p” stands for probability)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199" name="Google Shape;199;p27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Probability that a result is due to chance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Smaller the p value, the more likely the results are not due to chance (i.e if we detect a difference between groups, this would be due to the treatment, not to chance)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Statistical Power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206" name="Google Shape;206;p28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1623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/>
              <a:t>Power: Likelihood (probability) that a significant test will be able to detect an effect if present </a:t>
            </a:r>
            <a:endParaRPr/>
          </a:p>
          <a:p>
            <a:pPr indent="-31623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/>
              <a:t>Detection of small effects requires large sample sizes</a:t>
            </a:r>
            <a:endParaRPr/>
          </a:p>
          <a:p>
            <a:pPr indent="-31623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/>
              <a:t>Type 1 error (alpha error, or “false positive”): H</a:t>
            </a:r>
            <a:r>
              <a:rPr lang="en-CA" sz="2400"/>
              <a:t>0</a:t>
            </a:r>
            <a:r>
              <a:rPr lang="en-CA" sz="2800"/>
              <a:t> is mistakenly rejected (conclude there is a difference between groups when in reality there is not)</a:t>
            </a:r>
            <a:endParaRPr/>
          </a:p>
          <a:p>
            <a:pPr indent="-31623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/>
              <a:t>Type 2 error (beta error, or “false negative:): does not reject H</a:t>
            </a:r>
            <a:r>
              <a:rPr lang="en-CA" sz="2400"/>
              <a:t>0</a:t>
            </a:r>
            <a:r>
              <a:rPr lang="en-CA" sz="2800"/>
              <a:t> (concludes there is no difference when actually a difference exists)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8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Factors influencing Statistical Power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213" name="Google Shape;213;p29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Total number of variables being measured (the larger the number of variables, the larger “n” or number of participants needed)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Confounding variables (associations)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Parametric vs. Non-parametric stats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220" name="Google Shape;220;p30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Interval and ratio variables are assumed to be normally distributed (bell-shape) and therefore, analyzed using parametric statistics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Nominal and ordinal variables require counting number of individuals in each category. These data are analyzed using non-parametric statistics (distribution-free methods)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Types of Parametric tests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227" name="Google Shape;227;p31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t-test: compares means of two groups relative to the average variability in each group: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CA" sz="2800"/>
              <a:t>   </a:t>
            </a:r>
            <a:r>
              <a:rPr lang="en-CA" sz="2800" u="sng"/>
              <a:t>Difference between group means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CA" sz="2800"/>
              <a:t>    Variability of the groups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Analysis of Variance (ANOVA): compares means of multiple groups with same outcome measures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 </a:t>
            </a:r>
            <a:r>
              <a:rPr lang="en-CA" u="sng"/>
              <a:t>Variance between groups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   Variance within groups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Types of Parametric tests (cont.)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234" name="Google Shape;234;p32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Multiple Analysis of Variance (MANOVA): compares means of multiple groups with multiple outcome variables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 </a:t>
            </a:r>
            <a:r>
              <a:rPr lang="en-CA" u="sng"/>
              <a:t>Variance between groups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   Variance within groups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ANOVA says that there is a difference somewhere between groups. It doesn’t say between which groups….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3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Post-hoc testing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241" name="Google Shape;241;p33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Comparisons between 2 of the multiple groups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Bonferonni method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Tukey’s test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Scheffe’s test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4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Correlations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248" name="Google Shape;248;p34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814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Methods to measure association between variables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No relationship: correlation = 0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Increasing linear relationship: correlation = 1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Decreasing linear relationship: correlation = -1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The closer the coefficient to 1 or -1, the stronger the association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Correlation coefficient: r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5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Correlations</a:t>
            </a:r>
            <a:endParaRPr sz="3600">
              <a:solidFill>
                <a:srgbClr val="C00000"/>
              </a:solidFill>
            </a:endParaRPr>
          </a:p>
        </p:txBody>
      </p:sp>
      <p:pic>
        <p:nvPicPr>
          <p:cNvPr descr="https://www.biomedware.com/files/documentation/spacestat/interface/Views/correlation_example.jpg" id="255" name="Google Shape;25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0764" y="4005064"/>
            <a:ext cx="7056784" cy="2522425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6" name="Google Shape;256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23728" y="1196752"/>
            <a:ext cx="4752528" cy="240101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Overlock"/>
              <a:buNone/>
            </a:pPr>
            <a:r>
              <a:rPr lang="en-CA" sz="3600">
                <a:solidFill>
                  <a:srgbClr val="C00000"/>
                </a:solidFill>
              </a:rPr>
              <a:t>Non-parametric tests</a:t>
            </a:r>
            <a:endParaRPr sz="3600">
              <a:solidFill>
                <a:srgbClr val="C00000"/>
              </a:solidFill>
            </a:endParaRPr>
          </a:p>
        </p:txBody>
      </p:sp>
      <p:sp>
        <p:nvSpPr>
          <p:cNvPr id="263" name="Google Shape;263;p36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Comparisons between 2 of the multiple groups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Chi-square test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Fisher’s exact test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Mann-Whitney-U test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Wilcoxon rank sum test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2021-07-29T03:12:09Z</dcterms:created>
  <dc:creator>Amber Douglas</dc:creator>
</cp:coreProperties>
</file>