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9144000"/>
  <p:notesSz cx="6858000" cy="9144000"/>
  <p:embeddedFontLst>
    <p:embeddedFont>
      <p:font typeface="Overlock"/>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GoogleSlidesCustomDataVersion2">
      <go:slidesCustomData xmlns:go="http://customooxmlschemas.google.com/" r:id="rId37" roundtripDataSignature="AMtx7mhIbkH6ciUroW2yoz0y76Qlo1Ep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verlock-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verlock-italic.fntdata"/><Relationship Id="rId12" Type="http://schemas.openxmlformats.org/officeDocument/2006/relationships/slide" Target="slides/slide7.xml"/><Relationship Id="rId34" Type="http://schemas.openxmlformats.org/officeDocument/2006/relationships/font" Target="fonts/Overlock-bold.fntdata"/><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font" Target="fonts/Overlock-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3" name="Google Shape;6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Recognizing different types of study designs will help you to recognize potential strengths and weaknesses when evaluation studies. Also, the research question might be clearly articulated and important but if the study design and/or methods used to test it are not suited to answer it, the results will be inconclusive. This is particularly important in complementary disciplines as the research area is very limited; in this situation, when there are only 1 or 2 studies and the studies are not well conceived, this will have a negative impact on that specific research area and translating research into practice will be difficult.</a:t>
            </a:r>
            <a:endParaRPr/>
          </a:p>
        </p:txBody>
      </p:sp>
      <p:sp>
        <p:nvSpPr>
          <p:cNvPr id="69" name="Google Shape;6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77" name="Google Shape;77;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1d6162144f_0_4"/>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g11d6162144f_0_4"/>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g11d6162144f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11d6162144f_0_8"/>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g11d6162144f_0_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11d6162144f_0_1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g11d6162144f_0_11"/>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g11d6162144f_0_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11d6162144f_0_1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g11d6162144f_0_1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g11d6162144f_0_1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g11d6162144f_0_1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11d6162144f_0_2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g11d6162144f_0_2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11d6162144f_0_23"/>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g11d6162144f_0_23"/>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g11d6162144f_0_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11d6162144f_0_27"/>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g11d6162144f_0_2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11d6162144f_0_30"/>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11d6162144f_0_30"/>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g11d6162144f_0_30"/>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g11d6162144f_0_30"/>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 name="Google Shape;44;g11d6162144f_0_3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11d6162144f_0_36"/>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g11d6162144f_0_3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11d6162144f_0_39"/>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g11d6162144f_0_39"/>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g11d6162144f_0_3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11d6162144f_0_4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11d6162144f_0_45"/>
          <p:cNvSpPr txBox="1"/>
          <p:nvPr>
            <p:ph type="title"/>
          </p:nvPr>
        </p:nvSpPr>
        <p:spPr>
          <a:xfrm>
            <a:off x="457200" y="155448"/>
            <a:ext cx="8229600" cy="12528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g11d6162144f_0_4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1200"/>
              </a:spcBef>
              <a:spcAft>
                <a:spcPts val="0"/>
              </a:spcAft>
              <a:buClr>
                <a:schemeClr val="dk1"/>
              </a:buClr>
              <a:buSzPts val="1800"/>
              <a:buChar char="○"/>
              <a:defRPr/>
            </a:lvl2pPr>
            <a:lvl3pPr indent="-342900" lvl="2" marL="1371600" rtl="0" algn="l">
              <a:spcBef>
                <a:spcPts val="1200"/>
              </a:spcBef>
              <a:spcAft>
                <a:spcPts val="0"/>
              </a:spcAft>
              <a:buClr>
                <a:schemeClr val="dk1"/>
              </a:buClr>
              <a:buSzPts val="1800"/>
              <a:buChar char="■"/>
              <a:defRPr/>
            </a:lvl3pPr>
            <a:lvl4pPr indent="-342900" lvl="3" marL="1828800" rtl="0" algn="l">
              <a:spcBef>
                <a:spcPts val="1200"/>
              </a:spcBef>
              <a:spcAft>
                <a:spcPts val="0"/>
              </a:spcAft>
              <a:buClr>
                <a:schemeClr val="dk1"/>
              </a:buClr>
              <a:buSzPts val="1800"/>
              <a:buChar char="●"/>
              <a:defRPr/>
            </a:lvl4pPr>
            <a:lvl5pPr indent="-342900" lvl="4" marL="2286000" rtl="0" algn="l">
              <a:spcBef>
                <a:spcPts val="1200"/>
              </a:spcBef>
              <a:spcAft>
                <a:spcPts val="0"/>
              </a:spcAft>
              <a:buClr>
                <a:schemeClr val="dk1"/>
              </a:buClr>
              <a:buSzPts val="1800"/>
              <a:buChar char="○"/>
              <a:defRPr/>
            </a:lvl5pPr>
            <a:lvl6pPr indent="-342900" lvl="5" marL="2743200" rtl="0" algn="l">
              <a:spcBef>
                <a:spcPts val="120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57" name="Google Shape;57;g11d6162144f_0_4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1d6162144f_0_4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11d6162144f_0_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11d6162144f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g11d6162144f_0_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2" name="Google Shape;12;g11d6162144f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cochrane.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www.cochranelibrary.com/about/about-the-cochrane-library.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type="title"/>
          </p:nvPr>
        </p:nvSpPr>
        <p:spPr>
          <a:xfrm>
            <a:off x="457200" y="155448"/>
            <a:ext cx="8229600" cy="384961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latin typeface="Overlock"/>
                <a:ea typeface="Overlock"/>
                <a:cs typeface="Overlock"/>
                <a:sym typeface="Overlock"/>
              </a:rPr>
              <a:t>Chapter 4 </a:t>
            </a:r>
            <a:br>
              <a:rPr lang="en-CA" sz="3600">
                <a:latin typeface="Overlock"/>
                <a:ea typeface="Overlock"/>
                <a:cs typeface="Overlock"/>
                <a:sym typeface="Overlock"/>
              </a:rPr>
            </a:br>
            <a:br>
              <a:rPr lang="en-CA">
                <a:latin typeface="Overlock"/>
                <a:ea typeface="Overlock"/>
                <a:cs typeface="Overlock"/>
                <a:sym typeface="Overlock"/>
              </a:rPr>
            </a:br>
            <a:r>
              <a:rPr lang="en-CA">
                <a:latin typeface="Overlock"/>
                <a:ea typeface="Overlock"/>
                <a:cs typeface="Overlock"/>
                <a:sym typeface="Overlock"/>
              </a:rPr>
              <a:t>Types of Journal Articles </a:t>
            </a:r>
            <a:br>
              <a:rPr lang="en-CA">
                <a:latin typeface="Overlock"/>
                <a:ea typeface="Overlock"/>
                <a:cs typeface="Overlock"/>
                <a:sym typeface="Overlock"/>
              </a:rPr>
            </a:br>
            <a:r>
              <a:rPr lang="en-CA">
                <a:latin typeface="Overlock"/>
                <a:ea typeface="Overlock"/>
                <a:cs typeface="Overlock"/>
                <a:sym typeface="Overlock"/>
              </a:rPr>
              <a:t>and Study Designs </a:t>
            </a:r>
            <a:endParaRPr>
              <a:latin typeface="Overlock"/>
              <a:ea typeface="Overlock"/>
              <a:cs typeface="Overlock"/>
              <a:sym typeface="Overloc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611560" y="-27384"/>
            <a:ext cx="8532440" cy="129614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Overlock"/>
              <a:buNone/>
            </a:pPr>
            <a:r>
              <a:rPr lang="en-CA" sz="3200">
                <a:latin typeface="Overlock"/>
                <a:ea typeface="Overlock"/>
                <a:cs typeface="Overlock"/>
                <a:sym typeface="Overlock"/>
              </a:rPr>
              <a:t>Importance of Recognizing different</a:t>
            </a:r>
            <a:br>
              <a:rPr lang="en-CA" sz="3200">
                <a:latin typeface="Overlock"/>
                <a:ea typeface="Overlock"/>
                <a:cs typeface="Overlock"/>
                <a:sym typeface="Overlock"/>
              </a:rPr>
            </a:br>
            <a:r>
              <a:rPr lang="en-CA" sz="3200">
                <a:latin typeface="Overlock"/>
                <a:ea typeface="Overlock"/>
                <a:cs typeface="Overlock"/>
                <a:sym typeface="Overlock"/>
              </a:rPr>
              <a:t>Study Designs</a:t>
            </a:r>
            <a:endParaRPr sz="3200">
              <a:latin typeface="Overlock"/>
              <a:ea typeface="Overlock"/>
              <a:cs typeface="Overlock"/>
              <a:sym typeface="Overlock"/>
            </a:endParaRPr>
          </a:p>
        </p:txBody>
      </p:sp>
      <p:sp>
        <p:nvSpPr>
          <p:cNvPr id="72" name="Google Shape;72;p2"/>
          <p:cNvSpPr txBox="1"/>
          <p:nvPr>
            <p:ph idx="1" type="body"/>
          </p:nvPr>
        </p:nvSpPr>
        <p:spPr>
          <a:xfrm>
            <a:off x="1403648" y="1412777"/>
            <a:ext cx="7365504" cy="482453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latin typeface="Overlock"/>
                <a:ea typeface="Overlock"/>
                <a:cs typeface="Overlock"/>
                <a:sym typeface="Overlock"/>
              </a:rPr>
              <a:t>Alerts you of strengths and weakness while evaluating studies</a:t>
            </a:r>
            <a:endParaRPr/>
          </a:p>
          <a:p>
            <a:pPr indent="-342900" lvl="0" marL="342900" rtl="0" algn="l">
              <a:spcBef>
                <a:spcPts val="560"/>
              </a:spcBef>
              <a:spcAft>
                <a:spcPts val="0"/>
              </a:spcAft>
              <a:buClr>
                <a:schemeClr val="dk1"/>
              </a:buClr>
              <a:buSzPts val="2800"/>
              <a:buChar char="●"/>
            </a:pPr>
            <a:r>
              <a:rPr lang="en-CA" sz="2800">
                <a:latin typeface="Overlock"/>
                <a:ea typeface="Overlock"/>
                <a:cs typeface="Overlock"/>
                <a:sym typeface="Overlock"/>
              </a:rPr>
              <a:t>How strong (i.e. cause-and effect) relationship between variables?</a:t>
            </a:r>
            <a:endParaRPr/>
          </a:p>
          <a:p>
            <a:pPr indent="-342900" lvl="0" marL="342900" rtl="0" algn="l">
              <a:spcBef>
                <a:spcPts val="560"/>
              </a:spcBef>
              <a:spcAft>
                <a:spcPts val="0"/>
              </a:spcAft>
              <a:buClr>
                <a:schemeClr val="dk1"/>
              </a:buClr>
              <a:buSzPts val="2800"/>
              <a:buChar char="●"/>
            </a:pPr>
            <a:r>
              <a:rPr lang="en-CA" sz="2800">
                <a:latin typeface="Overlock"/>
                <a:ea typeface="Overlock"/>
                <a:cs typeface="Overlock"/>
                <a:sym typeface="Overlock"/>
              </a:rPr>
              <a:t>How appropriate are methods used to answer question asked?</a:t>
            </a:r>
            <a:endParaRPr/>
          </a:p>
          <a:p>
            <a:pPr indent="-342900" lvl="0" marL="342900" rtl="0" algn="l">
              <a:spcBef>
                <a:spcPts val="560"/>
              </a:spcBef>
              <a:spcAft>
                <a:spcPts val="1200"/>
              </a:spcAft>
              <a:buClr>
                <a:schemeClr val="dk1"/>
              </a:buClr>
              <a:buSzPts val="2800"/>
              <a:buChar char="●"/>
            </a:pPr>
            <a:r>
              <a:rPr lang="en-CA" sz="2800">
                <a:latin typeface="Overlock"/>
                <a:ea typeface="Overlock"/>
                <a:cs typeface="Overlock"/>
                <a:sym typeface="Overlock"/>
              </a:rPr>
              <a:t>Limited number of poorly conceived studies will have negative effect on understanding </a:t>
            </a:r>
            <a:r>
              <a:rPr lang="en-CA" sz="2800">
                <a:latin typeface="Overlock"/>
                <a:ea typeface="Overlock"/>
                <a:cs typeface="Overlock"/>
                <a:sym typeface="Overlock"/>
              </a:rPr>
              <a:t>therapy</a:t>
            </a:r>
            <a:r>
              <a:rPr lang="en-CA" sz="2800">
                <a:latin typeface="Overlock"/>
                <a:ea typeface="Overlock"/>
                <a:cs typeface="Overlock"/>
                <a:sym typeface="Overlock"/>
              </a:rPr>
              <a:t> efficacy</a:t>
            </a:r>
            <a:endParaRPr sz="2800"/>
          </a:p>
        </p:txBody>
      </p:sp>
      <p:pic>
        <p:nvPicPr>
          <p:cNvPr descr="https://encrypted-tbn2.gstatic.com/images?q=tbn:ANd9GcQd04Lxh68Slcn52hku7PkxzvINF-Q3Xkaw6ZYmbCHibVvvLmws" id="73" name="Google Shape;73;p2"/>
          <p:cNvPicPr preferRelativeResize="0"/>
          <p:nvPr/>
        </p:nvPicPr>
        <p:blipFill rotWithShape="1">
          <a:blip r:embed="rId3">
            <a:alphaModFix/>
          </a:blip>
          <a:srcRect b="0" l="0" r="0" t="0"/>
          <a:stretch/>
        </p:blipFill>
        <p:spPr>
          <a:xfrm>
            <a:off x="179512" y="236297"/>
            <a:ext cx="1221981" cy="16085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3"/>
          <p:cNvSpPr txBox="1"/>
          <p:nvPr>
            <p:ph type="title"/>
          </p:nvPr>
        </p:nvSpPr>
        <p:spPr>
          <a:xfrm>
            <a:off x="457200" y="155448"/>
            <a:ext cx="8229600" cy="89728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t>Types of Journal Articles</a:t>
            </a:r>
            <a:endParaRPr sz="3600"/>
          </a:p>
        </p:txBody>
      </p:sp>
      <p:sp>
        <p:nvSpPr>
          <p:cNvPr id="80" name="Google Shape;80;p3"/>
          <p:cNvSpPr txBox="1"/>
          <p:nvPr>
            <p:ph idx="1" type="body"/>
          </p:nvPr>
        </p:nvSpPr>
        <p:spPr>
          <a:xfrm>
            <a:off x="467544" y="1124744"/>
            <a:ext cx="8229600" cy="478539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None/>
            </a:pPr>
            <a:r>
              <a:rPr b="1" lang="en-CA"/>
              <a:t>Letters to the editor </a:t>
            </a:r>
            <a:endParaRPr/>
          </a:p>
          <a:p>
            <a:pPr indent="-342900" lvl="0" marL="342900" rtl="0" algn="l">
              <a:spcBef>
                <a:spcPts val="640"/>
              </a:spcBef>
              <a:spcAft>
                <a:spcPts val="0"/>
              </a:spcAft>
              <a:buClr>
                <a:schemeClr val="dk1"/>
              </a:buClr>
              <a:buSzPts val="3200"/>
              <a:buChar char="●"/>
            </a:pPr>
            <a:r>
              <a:rPr lang="en-CA"/>
              <a:t>They provide commentary on previous articles, share clinical situations that the author has encountered, or contribute new data in the form of a brief report or observations</a:t>
            </a:r>
            <a:endParaRPr/>
          </a:p>
          <a:p>
            <a:pPr indent="-342900" lvl="0" marL="342900" rtl="0" algn="l">
              <a:spcBef>
                <a:spcPts val="640"/>
              </a:spcBef>
              <a:spcAft>
                <a:spcPts val="0"/>
              </a:spcAft>
              <a:buClr>
                <a:schemeClr val="dk1"/>
              </a:buClr>
              <a:buSzPts val="3200"/>
              <a:buChar char="●"/>
            </a:pPr>
            <a:r>
              <a:rPr lang="en-CA"/>
              <a:t>Letters that offer critiques of the method used in previous articles can be especially helpful</a:t>
            </a:r>
            <a:endParaRPr/>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4"/>
          <p:cNvSpPr txBox="1"/>
          <p:nvPr>
            <p:ph idx="1" type="body"/>
          </p:nvPr>
        </p:nvSpPr>
        <p:spPr>
          <a:xfrm>
            <a:off x="395536" y="404664"/>
            <a:ext cx="8229600" cy="5246043"/>
          </a:xfrm>
          <a:prstGeom prst="rect">
            <a:avLst/>
          </a:prstGeom>
          <a:noFill/>
          <a:ln>
            <a:noFill/>
          </a:ln>
        </p:spPr>
        <p:txBody>
          <a:bodyPr anchorCtr="0" anchor="t" bIns="45700" lIns="91425" spcFirstLastPara="1" rIns="91425" wrap="square" tIns="45700">
            <a:normAutofit/>
          </a:bodyPr>
          <a:lstStyle/>
          <a:p>
            <a:pPr indent="-358140" lvl="0" marL="342900" rtl="0" algn="l">
              <a:spcBef>
                <a:spcPts val="0"/>
              </a:spcBef>
              <a:spcAft>
                <a:spcPts val="0"/>
              </a:spcAft>
              <a:buClr>
                <a:schemeClr val="dk1"/>
              </a:buClr>
              <a:buSzPts val="3200"/>
              <a:buChar char="●"/>
            </a:pPr>
            <a:r>
              <a:rPr lang="en-CA"/>
              <a:t>Critiques can bring to our attention issues that we had not previously considered</a:t>
            </a:r>
            <a:endParaRPr/>
          </a:p>
          <a:p>
            <a:pPr indent="-154940" lvl="0" marL="342900" rtl="0" algn="l">
              <a:spcBef>
                <a:spcPts val="592"/>
              </a:spcBef>
              <a:spcAft>
                <a:spcPts val="0"/>
              </a:spcAft>
              <a:buClr>
                <a:schemeClr val="dk1"/>
              </a:buClr>
              <a:buSzPts val="3200"/>
              <a:buNone/>
            </a:pPr>
            <a:r>
              <a:t/>
            </a:r>
            <a:endParaRPr/>
          </a:p>
          <a:p>
            <a:pPr indent="-358140" lvl="0" marL="342900" rtl="0" algn="l">
              <a:spcBef>
                <a:spcPts val="592"/>
              </a:spcBef>
              <a:spcAft>
                <a:spcPts val="0"/>
              </a:spcAft>
              <a:buClr>
                <a:schemeClr val="dk1"/>
              </a:buClr>
              <a:buSzPts val="3200"/>
              <a:buChar char="●"/>
            </a:pPr>
            <a:r>
              <a:rPr lang="en-CA"/>
              <a:t> Be careful not to give one opinion too much weight (i.e., letters are not peer-reviewed)</a:t>
            </a:r>
            <a:endParaRPr/>
          </a:p>
          <a:p>
            <a:pPr indent="-154940" lvl="0" marL="342900" rtl="0" algn="l">
              <a:spcBef>
                <a:spcPts val="592"/>
              </a:spcBef>
              <a:spcAft>
                <a:spcPts val="0"/>
              </a:spcAft>
              <a:buClr>
                <a:schemeClr val="dk1"/>
              </a:buClr>
              <a:buSzPts val="3200"/>
              <a:buNone/>
            </a:pPr>
            <a:r>
              <a:t/>
            </a:r>
            <a:endParaRPr/>
          </a:p>
          <a:p>
            <a:pPr indent="-358140" lvl="0" marL="342900" rtl="0" algn="l">
              <a:spcBef>
                <a:spcPts val="592"/>
              </a:spcBef>
              <a:spcAft>
                <a:spcPts val="0"/>
              </a:spcAft>
              <a:buClr>
                <a:schemeClr val="dk1"/>
              </a:buClr>
              <a:buSzPts val="3200"/>
              <a:buChar char="●"/>
            </a:pPr>
            <a:r>
              <a:rPr lang="en-CA"/>
              <a:t>References listed in letters can sometimes provide a source of more obscure or hard to find citations from other published studies</a:t>
            </a:r>
            <a:endParaRPr/>
          </a:p>
          <a:p>
            <a:pPr indent="-154940" lvl="0" marL="342900" rtl="0" algn="l">
              <a:spcBef>
                <a:spcPts val="592"/>
              </a:spcBef>
              <a:spcAft>
                <a:spcPts val="1200"/>
              </a:spcAft>
              <a:buClr>
                <a:schemeClr val="dk1"/>
              </a:buClr>
              <a:buSzPts val="3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5"/>
          <p:cNvSpPr txBox="1"/>
          <p:nvPr>
            <p:ph type="title"/>
          </p:nvPr>
        </p:nvSpPr>
        <p:spPr>
          <a:xfrm>
            <a:off x="467544" y="0"/>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Literature Reviews</a:t>
            </a:r>
            <a:endParaRPr sz="4000"/>
          </a:p>
        </p:txBody>
      </p:sp>
      <p:sp>
        <p:nvSpPr>
          <p:cNvPr id="91" name="Google Shape;91;p5"/>
          <p:cNvSpPr txBox="1"/>
          <p:nvPr>
            <p:ph idx="1" type="body"/>
          </p:nvPr>
        </p:nvSpPr>
        <p:spPr>
          <a:xfrm>
            <a:off x="323528" y="1340768"/>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Can be an invaluable resource</a:t>
            </a:r>
            <a:endParaRPr/>
          </a:p>
          <a:p>
            <a:pPr indent="-342900" lvl="0" marL="342900" rtl="0" algn="l">
              <a:spcBef>
                <a:spcPts val="640"/>
              </a:spcBef>
              <a:spcAft>
                <a:spcPts val="0"/>
              </a:spcAft>
              <a:buClr>
                <a:schemeClr val="dk1"/>
              </a:buClr>
              <a:buSzPts val="3200"/>
              <a:buChar char="●"/>
            </a:pPr>
            <a:r>
              <a:rPr lang="en-CA"/>
              <a:t>Provide an overview of a particular research question and identify the key areas of the study</a:t>
            </a:r>
            <a:endParaRPr/>
          </a:p>
          <a:p>
            <a:pPr indent="-342900" lvl="0" marL="342900" rtl="0" algn="l">
              <a:spcBef>
                <a:spcPts val="640"/>
              </a:spcBef>
              <a:spcAft>
                <a:spcPts val="0"/>
              </a:spcAft>
              <a:buClr>
                <a:schemeClr val="dk1"/>
              </a:buClr>
              <a:buSzPts val="3200"/>
              <a:buChar char="●"/>
            </a:pPr>
            <a:r>
              <a:rPr lang="en-CA"/>
              <a:t>Literature reviews fall into three categories</a:t>
            </a:r>
            <a:endParaRPr/>
          </a:p>
          <a:p>
            <a:pPr indent="-514350" lvl="1" marL="925830" rtl="0" algn="l">
              <a:spcBef>
                <a:spcPts val="480"/>
              </a:spcBef>
              <a:spcAft>
                <a:spcPts val="0"/>
              </a:spcAft>
              <a:buClr>
                <a:schemeClr val="dk1"/>
              </a:buClr>
              <a:buSzPts val="2400"/>
              <a:buFont typeface="Overlock"/>
              <a:buAutoNum type="arabicPeriod"/>
            </a:pPr>
            <a:r>
              <a:rPr lang="en-CA" sz="2400"/>
              <a:t>Narrative View </a:t>
            </a:r>
            <a:endParaRPr/>
          </a:p>
          <a:p>
            <a:pPr indent="-514350" lvl="1" marL="925830" rtl="0" algn="l">
              <a:spcBef>
                <a:spcPts val="480"/>
              </a:spcBef>
              <a:spcAft>
                <a:spcPts val="0"/>
              </a:spcAft>
              <a:buClr>
                <a:schemeClr val="dk1"/>
              </a:buClr>
              <a:buSzPts val="2400"/>
              <a:buFont typeface="Overlock"/>
              <a:buAutoNum type="arabicPeriod"/>
            </a:pPr>
            <a:r>
              <a:rPr lang="en-CA" sz="2400"/>
              <a:t>Meta-analysis</a:t>
            </a:r>
            <a:endParaRPr/>
          </a:p>
          <a:p>
            <a:pPr indent="-514350" lvl="1" marL="925830" rtl="0" algn="l">
              <a:spcBef>
                <a:spcPts val="480"/>
              </a:spcBef>
              <a:spcAft>
                <a:spcPts val="0"/>
              </a:spcAft>
              <a:buClr>
                <a:schemeClr val="dk1"/>
              </a:buClr>
              <a:buSzPts val="2400"/>
              <a:buFont typeface="Overlock"/>
              <a:buAutoNum type="arabicPeriod"/>
            </a:pPr>
            <a:r>
              <a:rPr lang="en-CA" sz="2400"/>
              <a:t>Systemic Review</a:t>
            </a:r>
            <a:endParaRPr sz="2400"/>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6"/>
          <p:cNvSpPr txBox="1"/>
          <p:nvPr>
            <p:ph type="title"/>
          </p:nvPr>
        </p:nvSpPr>
        <p:spPr>
          <a:xfrm>
            <a:off x="395536" y="0"/>
            <a:ext cx="8229600" cy="105273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b="1" lang="en-CA" sz="3600"/>
              <a:t>Narrative View – Survey of literature</a:t>
            </a:r>
            <a:endParaRPr b="1" sz="3600"/>
          </a:p>
        </p:txBody>
      </p:sp>
      <p:sp>
        <p:nvSpPr>
          <p:cNvPr id="97" name="Google Shape;97;p6"/>
          <p:cNvSpPr txBox="1"/>
          <p:nvPr>
            <p:ph idx="1" type="body"/>
          </p:nvPr>
        </p:nvSpPr>
        <p:spPr>
          <a:xfrm>
            <a:off x="467544" y="980728"/>
            <a:ext cx="8229600" cy="4857403"/>
          </a:xfrm>
          <a:prstGeom prst="rect">
            <a:avLst/>
          </a:prstGeom>
          <a:noFill/>
          <a:ln>
            <a:noFill/>
          </a:ln>
        </p:spPr>
        <p:txBody>
          <a:bodyPr anchorCtr="0" anchor="t" bIns="45700" lIns="91425" spcFirstLastPara="1" rIns="91425" wrap="square" tIns="45700">
            <a:normAutofit lnSpcReduction="20000"/>
          </a:bodyPr>
          <a:lstStyle/>
          <a:p>
            <a:pPr indent="-342900" lvl="2" marL="342900" rtl="0" algn="l">
              <a:spcBef>
                <a:spcPts val="0"/>
              </a:spcBef>
              <a:spcAft>
                <a:spcPts val="0"/>
              </a:spcAft>
              <a:buClr>
                <a:schemeClr val="dk1"/>
              </a:buClr>
              <a:buSzPts val="3300"/>
              <a:buChar char="■"/>
            </a:pPr>
            <a:r>
              <a:rPr lang="en-CA" sz="3300"/>
              <a:t>Examines groups of studies in a particular subject area</a:t>
            </a:r>
            <a:endParaRPr/>
          </a:p>
          <a:p>
            <a:pPr indent="-342900" lvl="2" marL="342900" rtl="0" algn="l">
              <a:spcBef>
                <a:spcPts val="660"/>
              </a:spcBef>
              <a:spcAft>
                <a:spcPts val="0"/>
              </a:spcAft>
              <a:buClr>
                <a:schemeClr val="dk1"/>
              </a:buClr>
              <a:buSzPts val="3300"/>
              <a:buChar char="■"/>
            </a:pPr>
            <a:r>
              <a:rPr lang="en-CA" sz="3300"/>
              <a:t>Conclusions made on a synthesis of a group of studies</a:t>
            </a:r>
            <a:endParaRPr/>
          </a:p>
          <a:p>
            <a:pPr indent="-342900" lvl="2" marL="342900" rtl="0" algn="l">
              <a:spcBef>
                <a:spcPts val="660"/>
              </a:spcBef>
              <a:spcAft>
                <a:spcPts val="0"/>
              </a:spcAft>
              <a:buClr>
                <a:schemeClr val="dk1"/>
              </a:buClr>
              <a:buSzPts val="3300"/>
              <a:buNone/>
            </a:pPr>
            <a:r>
              <a:rPr lang="en-CA" sz="3300" u="sng"/>
              <a:t>Potential weakness</a:t>
            </a:r>
            <a:r>
              <a:rPr lang="en-CA" sz="3300"/>
              <a:t>:</a:t>
            </a:r>
            <a:endParaRPr/>
          </a:p>
          <a:p>
            <a:pPr indent="-342900" lvl="2" marL="342900" rtl="0" algn="l">
              <a:spcBef>
                <a:spcPts val="660"/>
              </a:spcBef>
              <a:spcAft>
                <a:spcPts val="0"/>
              </a:spcAft>
              <a:buClr>
                <a:schemeClr val="dk1"/>
              </a:buClr>
              <a:buSzPts val="3300"/>
              <a:buChar char="■"/>
            </a:pPr>
            <a:r>
              <a:rPr lang="en-CA" sz="3300"/>
              <a:t>Poorer quality studies may be included as equal to better quality studies</a:t>
            </a:r>
            <a:endParaRPr/>
          </a:p>
          <a:p>
            <a:pPr indent="-342900" lvl="2" marL="342900" rtl="0" algn="l">
              <a:spcBef>
                <a:spcPts val="660"/>
              </a:spcBef>
              <a:spcAft>
                <a:spcPts val="0"/>
              </a:spcAft>
              <a:buClr>
                <a:schemeClr val="dk1"/>
              </a:buClr>
              <a:buSzPts val="3300"/>
              <a:buNone/>
            </a:pPr>
            <a:r>
              <a:t/>
            </a:r>
            <a:endParaRPr sz="3300"/>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7"/>
          <p:cNvSpPr txBox="1"/>
          <p:nvPr>
            <p:ph type="title"/>
          </p:nvPr>
        </p:nvSpPr>
        <p:spPr>
          <a:xfrm>
            <a:off x="395536" y="0"/>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b="1" lang="en-CA" sz="4000"/>
              <a:t>Meta-analysis</a:t>
            </a:r>
            <a:endParaRPr b="1" sz="4000"/>
          </a:p>
        </p:txBody>
      </p:sp>
      <p:sp>
        <p:nvSpPr>
          <p:cNvPr id="103" name="Google Shape;103;p7"/>
          <p:cNvSpPr txBox="1"/>
          <p:nvPr>
            <p:ph idx="1" type="body"/>
          </p:nvPr>
        </p:nvSpPr>
        <p:spPr>
          <a:xfrm>
            <a:off x="457200" y="1196752"/>
            <a:ext cx="8229600" cy="4929411"/>
          </a:xfrm>
          <a:prstGeom prst="rect">
            <a:avLst/>
          </a:prstGeom>
          <a:noFill/>
          <a:ln>
            <a:noFill/>
          </a:ln>
        </p:spPr>
        <p:txBody>
          <a:bodyPr anchorCtr="0" anchor="t" bIns="45700" lIns="91425" spcFirstLastPara="1" rIns="91425" wrap="square" tIns="45700">
            <a:normAutofit/>
          </a:bodyPr>
          <a:lstStyle/>
          <a:p>
            <a:pPr indent="-342900" lvl="2" marL="342900" rtl="0" algn="l">
              <a:spcBef>
                <a:spcPts val="0"/>
              </a:spcBef>
              <a:spcAft>
                <a:spcPts val="0"/>
              </a:spcAft>
              <a:buClr>
                <a:schemeClr val="dk1"/>
              </a:buClr>
              <a:buSzPts val="3200"/>
              <a:buChar char="■"/>
            </a:pPr>
            <a:r>
              <a:rPr lang="en-CA" sz="3200"/>
              <a:t>They improve weakness of the narrative reviews</a:t>
            </a:r>
            <a:endParaRPr/>
          </a:p>
          <a:p>
            <a:pPr indent="-342900" lvl="2" marL="342900" rtl="0" algn="l">
              <a:spcBef>
                <a:spcPts val="640"/>
              </a:spcBef>
              <a:spcAft>
                <a:spcPts val="0"/>
              </a:spcAft>
              <a:buClr>
                <a:schemeClr val="dk1"/>
              </a:buClr>
              <a:buSzPts val="3200"/>
              <a:buChar char="■"/>
            </a:pPr>
            <a:r>
              <a:rPr lang="en-CA" sz="3200"/>
              <a:t>Studies on particular question are grouped according to pre-established criteria</a:t>
            </a:r>
            <a:endParaRPr/>
          </a:p>
          <a:p>
            <a:pPr indent="-342900" lvl="2" marL="342900" rtl="0" algn="l">
              <a:spcBef>
                <a:spcPts val="640"/>
              </a:spcBef>
              <a:spcAft>
                <a:spcPts val="0"/>
              </a:spcAft>
              <a:buClr>
                <a:schemeClr val="dk1"/>
              </a:buClr>
              <a:buSzPts val="3200"/>
              <a:buChar char="■"/>
            </a:pPr>
            <a:r>
              <a:rPr lang="en-CA" sz="3200"/>
              <a:t>Used to settle a question when there are several contradictory/inconclusive studies with small number of participants</a:t>
            </a:r>
            <a:endParaRPr sz="3600"/>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8"/>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b="1" lang="en-CA" sz="4000"/>
              <a:t>Meta-analysis (cont.)</a:t>
            </a:r>
            <a:endParaRPr b="1" sz="4000"/>
          </a:p>
        </p:txBody>
      </p:sp>
      <p:sp>
        <p:nvSpPr>
          <p:cNvPr id="109" name="Google Shape;109;p8"/>
          <p:cNvSpPr txBox="1"/>
          <p:nvPr>
            <p:ph idx="1" type="body"/>
          </p:nvPr>
        </p:nvSpPr>
        <p:spPr>
          <a:xfrm>
            <a:off x="457200" y="1196752"/>
            <a:ext cx="8229600" cy="4929411"/>
          </a:xfrm>
          <a:prstGeom prst="rect">
            <a:avLst/>
          </a:prstGeom>
          <a:noFill/>
          <a:ln>
            <a:noFill/>
          </a:ln>
        </p:spPr>
        <p:txBody>
          <a:bodyPr anchorCtr="0" anchor="t" bIns="45700" lIns="91425" spcFirstLastPara="1" rIns="91425" wrap="square" tIns="45700">
            <a:normAutofit lnSpcReduction="20000"/>
          </a:bodyPr>
          <a:lstStyle/>
          <a:p>
            <a:pPr indent="-342900" lvl="2" marL="342900" rtl="0" algn="l">
              <a:spcBef>
                <a:spcPts val="0"/>
              </a:spcBef>
              <a:spcAft>
                <a:spcPts val="0"/>
              </a:spcAft>
              <a:buClr>
                <a:schemeClr val="dk1"/>
              </a:buClr>
              <a:buSzPts val="3200"/>
              <a:buChar char="■"/>
            </a:pPr>
            <a:r>
              <a:rPr lang="en-CA" sz="3200"/>
              <a:t>Very different studies are combined for the analysis, results may be misleading</a:t>
            </a:r>
            <a:endParaRPr/>
          </a:p>
          <a:p>
            <a:pPr indent="-139700" lvl="2" marL="342900" rtl="0" algn="l">
              <a:spcBef>
                <a:spcPts val="640"/>
              </a:spcBef>
              <a:spcAft>
                <a:spcPts val="0"/>
              </a:spcAft>
              <a:buClr>
                <a:schemeClr val="dk1"/>
              </a:buClr>
              <a:buSzPts val="3200"/>
              <a:buNone/>
            </a:pPr>
            <a:r>
              <a:t/>
            </a:r>
            <a:endParaRPr sz="3200"/>
          </a:p>
          <a:p>
            <a:pPr indent="-342900" lvl="2" marL="342900" rtl="0" algn="l">
              <a:spcBef>
                <a:spcPts val="640"/>
              </a:spcBef>
              <a:spcAft>
                <a:spcPts val="0"/>
              </a:spcAft>
              <a:buClr>
                <a:schemeClr val="dk1"/>
              </a:buClr>
              <a:buSzPts val="3200"/>
              <a:buChar char="■"/>
            </a:pPr>
            <a:r>
              <a:rPr lang="en-CA" sz="3200"/>
              <a:t>Publication bias (tendency for journals to reject studies with negative results) is a concern: Negative results studies are less likely to be included in the analysis </a:t>
            </a:r>
            <a:endParaRPr/>
          </a:p>
          <a:p>
            <a:pPr indent="-342900" lvl="2" marL="342900" rtl="0" algn="l">
              <a:spcBef>
                <a:spcPts val="640"/>
              </a:spcBef>
              <a:spcAft>
                <a:spcPts val="0"/>
              </a:spcAft>
              <a:buClr>
                <a:schemeClr val="dk1"/>
              </a:buClr>
              <a:buSzPts val="3200"/>
              <a:buChar char="■"/>
            </a:pPr>
            <a:r>
              <a:rPr lang="en-CA" sz="3200"/>
              <a:t>i.e.: their absence can make treatment appear more effective than it really is</a:t>
            </a:r>
            <a:endParaRPr sz="3600"/>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9"/>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b="1" lang="en-CA" sz="4000"/>
              <a:t>Systematic Review</a:t>
            </a:r>
            <a:endParaRPr b="1" sz="4000"/>
          </a:p>
        </p:txBody>
      </p:sp>
      <p:sp>
        <p:nvSpPr>
          <p:cNvPr id="115" name="Google Shape;115;p9"/>
          <p:cNvSpPr txBox="1"/>
          <p:nvPr>
            <p:ph idx="1" type="body"/>
          </p:nvPr>
        </p:nvSpPr>
        <p:spPr>
          <a:xfrm>
            <a:off x="457200" y="1052736"/>
            <a:ext cx="8229600" cy="5256584"/>
          </a:xfrm>
          <a:prstGeom prst="rect">
            <a:avLst/>
          </a:prstGeom>
          <a:noFill/>
          <a:ln>
            <a:noFill/>
          </a:ln>
        </p:spPr>
        <p:txBody>
          <a:bodyPr anchorCtr="0" anchor="t" bIns="45700" lIns="91425" spcFirstLastPara="1" rIns="91425" wrap="square" tIns="45700">
            <a:normAutofit fontScale="77500" lnSpcReduction="20000"/>
          </a:bodyPr>
          <a:lstStyle/>
          <a:p>
            <a:pPr indent="-312419" lvl="2" marL="342900" rtl="0" algn="l">
              <a:spcBef>
                <a:spcPts val="0"/>
              </a:spcBef>
              <a:spcAft>
                <a:spcPts val="0"/>
              </a:spcAft>
              <a:buClr>
                <a:schemeClr val="dk1"/>
              </a:buClr>
              <a:buSzPct val="100000"/>
              <a:buChar char="■"/>
            </a:pPr>
            <a:r>
              <a:rPr lang="en-CA" sz="3200"/>
              <a:t>Is a more refined version of meta-analysis</a:t>
            </a:r>
            <a:endParaRPr/>
          </a:p>
          <a:p>
            <a:pPr indent="-154940" lvl="2" marL="342900" rtl="0" algn="l">
              <a:spcBef>
                <a:spcPts val="592"/>
              </a:spcBef>
              <a:spcAft>
                <a:spcPts val="0"/>
              </a:spcAft>
              <a:buClr>
                <a:schemeClr val="dk1"/>
              </a:buClr>
              <a:buSzPct val="100000"/>
              <a:buNone/>
            </a:pPr>
            <a:r>
              <a:t/>
            </a:r>
            <a:endParaRPr sz="3200"/>
          </a:p>
          <a:p>
            <a:pPr indent="-312419" lvl="2" marL="342900" rtl="0" algn="l">
              <a:spcBef>
                <a:spcPts val="592"/>
              </a:spcBef>
              <a:spcAft>
                <a:spcPts val="0"/>
              </a:spcAft>
              <a:buClr>
                <a:schemeClr val="dk1"/>
              </a:buClr>
              <a:buSzPct val="100000"/>
              <a:buChar char="■"/>
            </a:pPr>
            <a:r>
              <a:rPr lang="en-CA" sz="3200"/>
              <a:t>Attempts to compensate for publication bias by making additional efforts (dissertations, hand searched journals that are not indexed online, personal communications) in answering a given research question</a:t>
            </a:r>
            <a:endParaRPr sz="3200"/>
          </a:p>
          <a:p>
            <a:pPr indent="-154940" lvl="2" marL="342900" rtl="0" algn="l">
              <a:spcBef>
                <a:spcPts val="592"/>
              </a:spcBef>
              <a:spcAft>
                <a:spcPts val="0"/>
              </a:spcAft>
              <a:buClr>
                <a:schemeClr val="dk1"/>
              </a:buClr>
              <a:buSzPct val="100000"/>
              <a:buNone/>
            </a:pPr>
            <a:r>
              <a:t/>
            </a:r>
            <a:endParaRPr sz="3200"/>
          </a:p>
          <a:p>
            <a:pPr indent="-312419" lvl="2" marL="342900" rtl="0" algn="l">
              <a:spcBef>
                <a:spcPts val="592"/>
              </a:spcBef>
              <a:spcAft>
                <a:spcPts val="0"/>
              </a:spcAft>
              <a:buClr>
                <a:schemeClr val="dk1"/>
              </a:buClr>
              <a:buSzPct val="100000"/>
              <a:buChar char="■"/>
            </a:pPr>
            <a:r>
              <a:rPr lang="en-CA" sz="3200"/>
              <a:t>Efforts weighted on strength and quality of evidence (i.e. control groups, random assignment, more weight than study without them, they better link cause and effect)</a:t>
            </a:r>
            <a:endParaRPr sz="3200"/>
          </a:p>
          <a:p>
            <a:pPr indent="-154940" lvl="0" marL="342900" rtl="0" algn="l">
              <a:spcBef>
                <a:spcPts val="592"/>
              </a:spcBef>
              <a:spcAft>
                <a:spcPts val="1200"/>
              </a:spcAft>
              <a:buClr>
                <a:schemeClr val="dk1"/>
              </a:buClr>
              <a:buSzPct val="177777"/>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0"/>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Cochrane Collaboration</a:t>
            </a:r>
            <a:endParaRPr sz="4000"/>
          </a:p>
        </p:txBody>
      </p:sp>
      <p:sp>
        <p:nvSpPr>
          <p:cNvPr id="121" name="Google Shape;121;p10"/>
          <p:cNvSpPr txBox="1"/>
          <p:nvPr>
            <p:ph idx="1" type="body"/>
          </p:nvPr>
        </p:nvSpPr>
        <p:spPr>
          <a:xfrm>
            <a:off x="457200" y="1052736"/>
            <a:ext cx="8229600" cy="5256584"/>
          </a:xfrm>
          <a:prstGeom prst="rect">
            <a:avLst/>
          </a:prstGeom>
          <a:noFill/>
          <a:ln>
            <a:noFill/>
          </a:ln>
        </p:spPr>
        <p:txBody>
          <a:bodyPr anchorCtr="0" anchor="t" bIns="45700" lIns="91425" spcFirstLastPara="1" rIns="91425" wrap="square" tIns="45700">
            <a:normAutofit fontScale="85000" lnSpcReduction="20000"/>
          </a:bodyPr>
          <a:lstStyle/>
          <a:p>
            <a:pPr indent="-314325" lvl="2" marL="342900" rtl="0" algn="l">
              <a:spcBef>
                <a:spcPts val="0"/>
              </a:spcBef>
              <a:spcAft>
                <a:spcPts val="0"/>
              </a:spcAft>
              <a:buClr>
                <a:schemeClr val="dk1"/>
              </a:buClr>
              <a:buSzPct val="100000"/>
              <a:buChar char="■"/>
            </a:pPr>
            <a:r>
              <a:rPr lang="en-CA" sz="3000"/>
              <a:t>Archie Cochrane: Importance of systematic reviews in shifting medical care towards evidence-based practice, made on research evidence</a:t>
            </a:r>
            <a:endParaRPr/>
          </a:p>
          <a:p>
            <a:pPr indent="-314325" lvl="2" marL="342900" rtl="0" algn="l">
              <a:spcBef>
                <a:spcPts val="600"/>
              </a:spcBef>
              <a:spcAft>
                <a:spcPts val="0"/>
              </a:spcAft>
              <a:buClr>
                <a:schemeClr val="dk1"/>
              </a:buClr>
              <a:buSzPct val="100000"/>
              <a:buChar char="■"/>
            </a:pPr>
            <a:r>
              <a:rPr lang="en-CA" sz="3000"/>
              <a:t>Voluntary group of health care providers, consumers and scientists ( </a:t>
            </a:r>
            <a:r>
              <a:rPr lang="en-CA" sz="3000" u="sng">
                <a:solidFill>
                  <a:schemeClr val="hlink"/>
                </a:solidFill>
                <a:hlinkClick r:id="rId3"/>
              </a:rPr>
              <a:t>www.cochrane.org</a:t>
            </a:r>
            <a:r>
              <a:rPr lang="en-CA" sz="3000"/>
              <a:t> ) working on systematic reviews</a:t>
            </a:r>
            <a:endParaRPr/>
          </a:p>
          <a:p>
            <a:pPr indent="-152400" lvl="2" marL="342900" rtl="0" algn="l">
              <a:spcBef>
                <a:spcPts val="600"/>
              </a:spcBef>
              <a:spcAft>
                <a:spcPts val="0"/>
              </a:spcAft>
              <a:buClr>
                <a:schemeClr val="dk1"/>
              </a:buClr>
              <a:buSzPct val="100000"/>
              <a:buNone/>
            </a:pPr>
            <a:r>
              <a:t/>
            </a:r>
            <a:endParaRPr sz="3000"/>
          </a:p>
          <a:p>
            <a:pPr indent="-314325" lvl="2" marL="342900" rtl="0" algn="l">
              <a:spcBef>
                <a:spcPts val="600"/>
              </a:spcBef>
              <a:spcAft>
                <a:spcPts val="0"/>
              </a:spcAft>
              <a:buClr>
                <a:schemeClr val="dk1"/>
              </a:buClr>
              <a:buSzPct val="100000"/>
              <a:buChar char="■"/>
            </a:pPr>
            <a:r>
              <a:rPr lang="en-CA" sz="3000"/>
              <a:t>They synthesize large amount of research on disputed questions and render verdicts</a:t>
            </a:r>
            <a:endParaRPr/>
          </a:p>
          <a:p>
            <a:pPr indent="-152400" lvl="2" marL="342900" rtl="0" algn="l">
              <a:spcBef>
                <a:spcPts val="600"/>
              </a:spcBef>
              <a:spcAft>
                <a:spcPts val="0"/>
              </a:spcAft>
              <a:buClr>
                <a:schemeClr val="dk1"/>
              </a:buClr>
              <a:buSzPct val="100000"/>
              <a:buNone/>
            </a:pPr>
            <a:r>
              <a:t/>
            </a:r>
            <a:endParaRPr sz="3000"/>
          </a:p>
          <a:p>
            <a:pPr indent="-139700" lvl="2" marL="342900" rtl="0" algn="l">
              <a:spcBef>
                <a:spcPts val="640"/>
              </a:spcBef>
              <a:spcAft>
                <a:spcPts val="0"/>
              </a:spcAft>
              <a:buClr>
                <a:schemeClr val="dk1"/>
              </a:buClr>
              <a:buSzPct val="100000"/>
              <a:buNone/>
            </a:pPr>
            <a:r>
              <a:t/>
            </a:r>
            <a:endParaRPr sz="3200"/>
          </a:p>
          <a:p>
            <a:pPr indent="-139700" lvl="0" marL="342900" rtl="0" algn="l">
              <a:spcBef>
                <a:spcPts val="640"/>
              </a:spcBef>
              <a:spcAft>
                <a:spcPts val="1200"/>
              </a:spcAft>
              <a:buClr>
                <a:schemeClr val="dk1"/>
              </a:buClr>
              <a:buSzPct val="177777"/>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 name="Shape 125"/>
        <p:cNvGrpSpPr/>
        <p:nvPr/>
      </p:nvGrpSpPr>
      <p:grpSpPr>
        <a:xfrm>
          <a:off x="0" y="0"/>
          <a:ext cx="0" cy="0"/>
          <a:chOff x="0" y="0"/>
          <a:chExt cx="0" cy="0"/>
        </a:xfrm>
      </p:grpSpPr>
      <p:sp>
        <p:nvSpPr>
          <p:cNvPr id="126" name="Google Shape;126;p11"/>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t/>
            </a:r>
            <a:endParaRPr sz="4000"/>
          </a:p>
        </p:txBody>
      </p:sp>
      <p:sp>
        <p:nvSpPr>
          <p:cNvPr id="127" name="Google Shape;127;p11"/>
          <p:cNvSpPr txBox="1"/>
          <p:nvPr>
            <p:ph idx="1" type="body"/>
          </p:nvPr>
        </p:nvSpPr>
        <p:spPr>
          <a:xfrm>
            <a:off x="457200" y="1052736"/>
            <a:ext cx="8229600" cy="5256584"/>
          </a:xfrm>
          <a:prstGeom prst="rect">
            <a:avLst/>
          </a:prstGeom>
          <a:noFill/>
          <a:ln>
            <a:noFill/>
          </a:ln>
        </p:spPr>
        <p:txBody>
          <a:bodyPr anchorCtr="0" anchor="t" bIns="45700" lIns="91425" spcFirstLastPara="1" rIns="91425" wrap="square" tIns="45700">
            <a:normAutofit/>
          </a:bodyPr>
          <a:lstStyle/>
          <a:p>
            <a:pPr indent="-342900" lvl="2" marL="342900" rtl="0" algn="l">
              <a:spcBef>
                <a:spcPts val="0"/>
              </a:spcBef>
              <a:spcAft>
                <a:spcPts val="0"/>
              </a:spcAft>
              <a:buClr>
                <a:schemeClr val="dk1"/>
              </a:buClr>
              <a:buSzPts val="3000"/>
              <a:buChar char="■"/>
            </a:pPr>
            <a:r>
              <a:rPr lang="en-CA" sz="3000"/>
              <a:t>Cochrane library: over 5,000 reviews which are constantly being updated (</a:t>
            </a:r>
            <a:r>
              <a:rPr lang="en-CA" sz="3000" u="sng">
                <a:solidFill>
                  <a:schemeClr val="hlink"/>
                </a:solidFill>
                <a:hlinkClick r:id="rId3"/>
              </a:rPr>
              <a:t>http://www.cochranelibrary.com/about/about-the-cochrane-library.html</a:t>
            </a:r>
            <a:r>
              <a:rPr lang="en-CA" sz="3000"/>
              <a:t>)</a:t>
            </a:r>
            <a:endParaRPr/>
          </a:p>
          <a:p>
            <a:pPr indent="-152400" lvl="2" marL="342900" rtl="0" algn="l">
              <a:spcBef>
                <a:spcPts val="600"/>
              </a:spcBef>
              <a:spcAft>
                <a:spcPts val="0"/>
              </a:spcAft>
              <a:buClr>
                <a:schemeClr val="dk1"/>
              </a:buClr>
              <a:buSzPts val="3000"/>
              <a:buNone/>
            </a:pPr>
            <a:r>
              <a:t/>
            </a:r>
            <a:endParaRPr sz="3000"/>
          </a:p>
          <a:p>
            <a:pPr indent="-139700" lvl="2" marL="342900" rtl="0" algn="l">
              <a:spcBef>
                <a:spcPts val="640"/>
              </a:spcBef>
              <a:spcAft>
                <a:spcPts val="0"/>
              </a:spcAft>
              <a:buClr>
                <a:schemeClr val="dk1"/>
              </a:buClr>
              <a:buSzPts val="3200"/>
              <a:buNone/>
            </a:pPr>
            <a:r>
              <a:t/>
            </a:r>
            <a:endParaRPr sz="3200"/>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2"/>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Overlock"/>
                <a:ea typeface="Overlock"/>
                <a:cs typeface="Overlock"/>
                <a:sym typeface="Overlock"/>
              </a:rPr>
              <a:t>Clinically related health care research</a:t>
            </a:r>
            <a:endParaRPr sz="4000">
              <a:latin typeface="Overlock"/>
              <a:ea typeface="Overlock"/>
              <a:cs typeface="Overlock"/>
              <a:sym typeface="Overlock"/>
            </a:endParaRPr>
          </a:p>
        </p:txBody>
      </p:sp>
      <p:sp>
        <p:nvSpPr>
          <p:cNvPr id="133" name="Google Shape;133;p12"/>
          <p:cNvSpPr txBox="1"/>
          <p:nvPr>
            <p:ph idx="1" type="body"/>
          </p:nvPr>
        </p:nvSpPr>
        <p:spPr>
          <a:xfrm>
            <a:off x="457200" y="1340768"/>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latin typeface="Overlock"/>
                <a:ea typeface="Overlock"/>
                <a:cs typeface="Overlock"/>
                <a:sym typeface="Overlock"/>
              </a:rPr>
              <a:t>The goal of most clinically related research is to </a:t>
            </a:r>
            <a:r>
              <a:rPr lang="en-CA" u="sng">
                <a:latin typeface="Overlock"/>
                <a:ea typeface="Overlock"/>
                <a:cs typeface="Overlock"/>
                <a:sym typeface="Overlock"/>
              </a:rPr>
              <a:t>describe</a:t>
            </a:r>
            <a:r>
              <a:rPr lang="en-CA">
                <a:latin typeface="Overlock"/>
                <a:ea typeface="Overlock"/>
                <a:cs typeface="Overlock"/>
                <a:sym typeface="Overlock"/>
              </a:rPr>
              <a:t> or </a:t>
            </a:r>
            <a:r>
              <a:rPr lang="en-CA" u="sng">
                <a:latin typeface="Overlock"/>
                <a:ea typeface="Overlock"/>
                <a:cs typeface="Overlock"/>
                <a:sym typeface="Overlock"/>
              </a:rPr>
              <a:t>explain</a:t>
            </a:r>
            <a:r>
              <a:rPr lang="en-CA">
                <a:latin typeface="Overlock"/>
                <a:ea typeface="Overlock"/>
                <a:cs typeface="Overlock"/>
                <a:sym typeface="Overlock"/>
              </a:rPr>
              <a:t> events </a:t>
            </a:r>
            <a:endParaRPr/>
          </a:p>
          <a:p>
            <a:pPr indent="-139700" lvl="0" marL="342900" rtl="0" algn="l">
              <a:spcBef>
                <a:spcPts val="640"/>
              </a:spcBef>
              <a:spcAft>
                <a:spcPts val="0"/>
              </a:spcAft>
              <a:buClr>
                <a:schemeClr val="dk1"/>
              </a:buClr>
              <a:buSzPts val="3200"/>
              <a:buNone/>
            </a:pPr>
            <a:r>
              <a:t/>
            </a:r>
            <a:endParaRPr>
              <a:latin typeface="Overlock"/>
              <a:ea typeface="Overlock"/>
              <a:cs typeface="Overlock"/>
              <a:sym typeface="Overlock"/>
            </a:endParaRPr>
          </a:p>
          <a:p>
            <a:pPr indent="-342900" lvl="0" marL="342900" rtl="0" algn="l">
              <a:spcBef>
                <a:spcPts val="640"/>
              </a:spcBef>
              <a:spcAft>
                <a:spcPts val="0"/>
              </a:spcAft>
              <a:buClr>
                <a:schemeClr val="dk1"/>
              </a:buClr>
              <a:buSzPts val="3200"/>
              <a:buChar char="●"/>
            </a:pPr>
            <a:r>
              <a:rPr lang="en-CA">
                <a:latin typeface="Overlock"/>
                <a:ea typeface="Overlock"/>
                <a:cs typeface="Overlock"/>
                <a:sym typeface="Overlock"/>
              </a:rPr>
              <a:t>As a result, studies can be grouped into </a:t>
            </a:r>
            <a:r>
              <a:rPr lang="en-CA" u="sng">
                <a:latin typeface="Overlock"/>
                <a:ea typeface="Overlock"/>
                <a:cs typeface="Overlock"/>
                <a:sym typeface="Overlock"/>
              </a:rPr>
              <a:t>descriptive</a:t>
            </a:r>
            <a:r>
              <a:rPr lang="en-CA">
                <a:latin typeface="Overlock"/>
                <a:ea typeface="Overlock"/>
                <a:cs typeface="Overlock"/>
                <a:sym typeface="Overlock"/>
              </a:rPr>
              <a:t> or </a:t>
            </a:r>
            <a:r>
              <a:rPr lang="en-CA" u="sng">
                <a:latin typeface="Overlock"/>
                <a:ea typeface="Overlock"/>
                <a:cs typeface="Overlock"/>
                <a:sym typeface="Overlock"/>
              </a:rPr>
              <a:t>explanatory</a:t>
            </a:r>
            <a:r>
              <a:rPr lang="en-CA">
                <a:latin typeface="Overlock"/>
                <a:ea typeface="Overlock"/>
                <a:cs typeface="Overlock"/>
                <a:sym typeface="Overlock"/>
              </a:rPr>
              <a:t> categories </a:t>
            </a:r>
            <a:endParaRPr/>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3"/>
          <p:cNvSpPr txBox="1"/>
          <p:nvPr>
            <p:ph type="title"/>
          </p:nvPr>
        </p:nvSpPr>
        <p:spPr>
          <a:xfrm>
            <a:off x="467544" y="-1999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latin typeface="Overlock"/>
                <a:ea typeface="Overlock"/>
                <a:cs typeface="Overlock"/>
                <a:sym typeface="Overlock"/>
              </a:rPr>
              <a:t>Types of Study Designs </a:t>
            </a:r>
            <a:endParaRPr sz="4000">
              <a:latin typeface="Overlock"/>
              <a:ea typeface="Overlock"/>
              <a:cs typeface="Overlock"/>
              <a:sym typeface="Overlock"/>
            </a:endParaRPr>
          </a:p>
        </p:txBody>
      </p:sp>
      <p:grpSp>
        <p:nvGrpSpPr>
          <p:cNvPr id="139" name="Google Shape;139;p13"/>
          <p:cNvGrpSpPr/>
          <p:nvPr/>
        </p:nvGrpSpPr>
        <p:grpSpPr>
          <a:xfrm>
            <a:off x="467544" y="1412776"/>
            <a:ext cx="2881758" cy="3981351"/>
            <a:chOff x="467544" y="1412776"/>
            <a:chExt cx="2881758" cy="3981351"/>
          </a:xfrm>
        </p:grpSpPr>
        <p:sp>
          <p:nvSpPr>
            <p:cNvPr id="140" name="Google Shape;140;p13"/>
            <p:cNvSpPr/>
            <p:nvPr/>
          </p:nvSpPr>
          <p:spPr>
            <a:xfrm>
              <a:off x="683568" y="1412776"/>
              <a:ext cx="1872208" cy="1080120"/>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Overlock"/>
                <a:ea typeface="Overlock"/>
                <a:cs typeface="Overlock"/>
                <a:sym typeface="Overlock"/>
              </a:endParaRPr>
            </a:p>
          </p:txBody>
        </p:sp>
        <p:sp>
          <p:nvSpPr>
            <p:cNvPr id="141" name="Google Shape;141;p13"/>
            <p:cNvSpPr txBox="1"/>
            <p:nvPr/>
          </p:nvSpPr>
          <p:spPr>
            <a:xfrm>
              <a:off x="467544" y="1700808"/>
              <a:ext cx="2881758"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1800" u="none" cap="none" strike="noStrike">
                  <a:solidFill>
                    <a:schemeClr val="dk1"/>
                  </a:solidFill>
                  <a:latin typeface="Overlock"/>
                  <a:ea typeface="Overlock"/>
                  <a:cs typeface="Overlock"/>
                  <a:sym typeface="Overlock"/>
                </a:rPr>
                <a:t>       DESCRIPTIVE</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Used to form hypotheses, share observations, thoughts</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Case Study/Report</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Case Series</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Correlational Study</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Qualitative Study</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p:txBody>
        </p:sp>
      </p:grpSp>
      <p:grpSp>
        <p:nvGrpSpPr>
          <p:cNvPr id="142" name="Google Shape;142;p13"/>
          <p:cNvGrpSpPr/>
          <p:nvPr/>
        </p:nvGrpSpPr>
        <p:grpSpPr>
          <a:xfrm>
            <a:off x="3926610" y="1124744"/>
            <a:ext cx="5109886" cy="4832379"/>
            <a:chOff x="3926610" y="1124744"/>
            <a:chExt cx="5109886" cy="4832379"/>
          </a:xfrm>
        </p:grpSpPr>
        <p:sp>
          <p:nvSpPr>
            <p:cNvPr id="143" name="Google Shape;143;p13"/>
            <p:cNvSpPr/>
            <p:nvPr/>
          </p:nvSpPr>
          <p:spPr>
            <a:xfrm>
              <a:off x="5292080" y="1124744"/>
              <a:ext cx="1872208" cy="921940"/>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verlock"/>
                <a:ea typeface="Overlock"/>
                <a:cs typeface="Overlock"/>
                <a:sym typeface="Overlock"/>
              </a:endParaRPr>
            </a:p>
          </p:txBody>
        </p:sp>
        <p:cxnSp>
          <p:nvCxnSpPr>
            <p:cNvPr id="144" name="Google Shape;144;p13"/>
            <p:cNvCxnSpPr>
              <a:stCxn id="145" idx="0"/>
              <a:endCxn id="143" idx="3"/>
            </p:cNvCxnSpPr>
            <p:nvPr/>
          </p:nvCxnSpPr>
          <p:spPr>
            <a:xfrm flipH="1" rot="10800000">
              <a:off x="4862714" y="1911767"/>
              <a:ext cx="703500" cy="1449000"/>
            </a:xfrm>
            <a:prstGeom prst="straightConnector1">
              <a:avLst/>
            </a:prstGeom>
            <a:noFill/>
            <a:ln cap="flat" cmpd="sng" w="38100">
              <a:solidFill>
                <a:srgbClr val="C00000"/>
              </a:solidFill>
              <a:prstDash val="solid"/>
              <a:round/>
              <a:headEnd len="sm" w="sm" type="none"/>
              <a:tailEnd len="sm" w="sm" type="none"/>
            </a:ln>
          </p:spPr>
        </p:cxnSp>
        <p:cxnSp>
          <p:nvCxnSpPr>
            <p:cNvPr id="146" name="Google Shape;146;p13"/>
            <p:cNvCxnSpPr>
              <a:stCxn id="147" idx="7"/>
            </p:cNvCxnSpPr>
            <p:nvPr/>
          </p:nvCxnSpPr>
          <p:spPr>
            <a:xfrm rot="10800000">
              <a:off x="7092302" y="1772689"/>
              <a:ext cx="1191900" cy="1779000"/>
            </a:xfrm>
            <a:prstGeom prst="straightConnector1">
              <a:avLst/>
            </a:prstGeom>
            <a:noFill/>
            <a:ln cap="flat" cmpd="sng" w="38100">
              <a:solidFill>
                <a:srgbClr val="C00000"/>
              </a:solidFill>
              <a:prstDash val="solid"/>
              <a:round/>
              <a:headEnd len="sm" w="sm" type="none"/>
              <a:tailEnd len="sm" w="sm" type="none"/>
            </a:ln>
          </p:spPr>
        </p:cxnSp>
        <p:sp>
          <p:nvSpPr>
            <p:cNvPr id="148" name="Google Shape;148;p13"/>
            <p:cNvSpPr txBox="1"/>
            <p:nvPr/>
          </p:nvSpPr>
          <p:spPr>
            <a:xfrm>
              <a:off x="5410381" y="1484784"/>
              <a:ext cx="225796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1"/>
                  </a:solidFill>
                  <a:latin typeface="Overlock"/>
                  <a:ea typeface="Overlock"/>
                  <a:cs typeface="Overlock"/>
                  <a:sym typeface="Overlock"/>
                </a:rPr>
                <a:t>EXPLANATORY</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Used to:  test hypotheses, compare treatment efficacies between groups</a:t>
              </a:r>
              <a:endParaRPr sz="1800">
                <a:solidFill>
                  <a:schemeClr val="dk1"/>
                </a:solidFill>
                <a:latin typeface="Overlock"/>
                <a:ea typeface="Overlock"/>
                <a:cs typeface="Overlock"/>
                <a:sym typeface="Overlock"/>
              </a:endParaRPr>
            </a:p>
          </p:txBody>
        </p:sp>
        <p:grpSp>
          <p:nvGrpSpPr>
            <p:cNvPr id="149" name="Google Shape;149;p13"/>
            <p:cNvGrpSpPr/>
            <p:nvPr/>
          </p:nvGrpSpPr>
          <p:grpSpPr>
            <a:xfrm>
              <a:off x="6686173" y="3360767"/>
              <a:ext cx="2350323" cy="2596356"/>
              <a:chOff x="6516216" y="2708920"/>
              <a:chExt cx="2350323" cy="2596356"/>
            </a:xfrm>
          </p:grpSpPr>
          <p:sp>
            <p:nvSpPr>
              <p:cNvPr id="147" name="Google Shape;147;p13"/>
              <p:cNvSpPr/>
              <p:nvPr/>
            </p:nvSpPr>
            <p:spPr>
              <a:xfrm>
                <a:off x="6516216" y="2708920"/>
                <a:ext cx="1872208" cy="1303694"/>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verlock"/>
                  <a:ea typeface="Overlock"/>
                  <a:cs typeface="Overlock"/>
                  <a:sym typeface="Overlock"/>
                </a:endParaRPr>
              </a:p>
            </p:txBody>
          </p:sp>
          <p:sp>
            <p:nvSpPr>
              <p:cNvPr id="150" name="Google Shape;150;p13"/>
              <p:cNvSpPr txBox="1"/>
              <p:nvPr/>
            </p:nvSpPr>
            <p:spPr>
              <a:xfrm>
                <a:off x="6516216" y="2996952"/>
                <a:ext cx="2350323"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1"/>
                    </a:solidFill>
                    <a:latin typeface="Overlock"/>
                    <a:ea typeface="Overlock"/>
                    <a:cs typeface="Overlock"/>
                    <a:sym typeface="Overlock"/>
                  </a:rPr>
                  <a:t>OBSERVATIONAL</a:t>
                </a:r>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Investigator</a:t>
                </a:r>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observes</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Cross-Sectional Study</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Case-Control Study</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Cohort Study</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p:txBody>
          </p:sp>
        </p:grpSp>
        <p:grpSp>
          <p:nvGrpSpPr>
            <p:cNvPr id="151" name="Google Shape;151;p13"/>
            <p:cNvGrpSpPr/>
            <p:nvPr/>
          </p:nvGrpSpPr>
          <p:grpSpPr>
            <a:xfrm>
              <a:off x="3926610" y="3360767"/>
              <a:ext cx="1872208" cy="2319357"/>
              <a:chOff x="3923928" y="2708920"/>
              <a:chExt cx="1872208" cy="2319357"/>
            </a:xfrm>
          </p:grpSpPr>
          <p:sp>
            <p:nvSpPr>
              <p:cNvPr id="145" name="Google Shape;145;p13"/>
              <p:cNvSpPr/>
              <p:nvPr/>
            </p:nvSpPr>
            <p:spPr>
              <a:xfrm>
                <a:off x="3923928" y="2708920"/>
                <a:ext cx="1872208" cy="1303694"/>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verlock"/>
                  <a:ea typeface="Overlock"/>
                  <a:cs typeface="Overlock"/>
                  <a:sym typeface="Overlock"/>
                </a:endParaRPr>
              </a:p>
            </p:txBody>
          </p:sp>
          <p:sp>
            <p:nvSpPr>
              <p:cNvPr id="152" name="Google Shape;152;p13"/>
              <p:cNvSpPr txBox="1"/>
              <p:nvPr/>
            </p:nvSpPr>
            <p:spPr>
              <a:xfrm>
                <a:off x="3995936" y="2996952"/>
                <a:ext cx="1762021"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1"/>
                    </a:solidFill>
                    <a:latin typeface="Overlock"/>
                    <a:ea typeface="Overlock"/>
                    <a:cs typeface="Overlock"/>
                    <a:sym typeface="Overlock"/>
                  </a:rPr>
                  <a:t>EXPERIMENTAL</a:t>
                </a:r>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Investigator</a:t>
                </a:r>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controls</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Before/After </a:t>
                </a:r>
                <a:endParaRPr/>
              </a:p>
              <a:p>
                <a:pPr indent="0" lvl="0" marL="0" marR="0" rtl="0" algn="l">
                  <a:spcBef>
                    <a:spcPts val="0"/>
                  </a:spcBef>
                  <a:spcAft>
                    <a:spcPts val="0"/>
                  </a:spcAft>
                  <a:buNone/>
                </a:pPr>
                <a:r>
                  <a:rPr lang="en-CA" sz="1800">
                    <a:solidFill>
                      <a:schemeClr val="dk1"/>
                    </a:solidFill>
                    <a:latin typeface="Overlock"/>
                    <a:ea typeface="Overlock"/>
                    <a:cs typeface="Overlock"/>
                    <a:sym typeface="Overlock"/>
                  </a:rPr>
                  <a:t>  Treatment</a:t>
                </a:r>
                <a:endParaRPr/>
              </a:p>
              <a:p>
                <a:pPr indent="-114300" lvl="0" marL="0" marR="0" rtl="0" algn="l">
                  <a:spcBef>
                    <a:spcPts val="0"/>
                  </a:spcBef>
                  <a:spcAft>
                    <a:spcPts val="0"/>
                  </a:spcAft>
                  <a:buClr>
                    <a:schemeClr val="dk1"/>
                  </a:buClr>
                  <a:buSzPts val="1800"/>
                  <a:buFont typeface="Arial"/>
                  <a:buChar char="•"/>
                </a:pPr>
                <a:r>
                  <a:rPr lang="en-CA" sz="1800">
                    <a:solidFill>
                      <a:schemeClr val="dk1"/>
                    </a:solidFill>
                    <a:latin typeface="Overlock"/>
                    <a:ea typeface="Overlock"/>
                    <a:cs typeface="Overlock"/>
                    <a:sym typeface="Overlock"/>
                  </a:rPr>
                  <a:t> Clinical Trial</a:t>
                </a:r>
                <a:endParaRPr sz="1800">
                  <a:solidFill>
                    <a:schemeClr val="dk1"/>
                  </a:solidFill>
                  <a:latin typeface="Overlock"/>
                  <a:ea typeface="Overlock"/>
                  <a:cs typeface="Overlock"/>
                  <a:sym typeface="Overlock"/>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4"/>
          <p:cNvSpPr txBox="1"/>
          <p:nvPr>
            <p:ph type="title"/>
          </p:nvPr>
        </p:nvSpPr>
        <p:spPr>
          <a:xfrm>
            <a:off x="457200" y="155448"/>
            <a:ext cx="8229600" cy="82528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Descriptive studies </a:t>
            </a:r>
            <a:endParaRPr sz="4000"/>
          </a:p>
        </p:txBody>
      </p:sp>
      <p:sp>
        <p:nvSpPr>
          <p:cNvPr id="158" name="Google Shape;158;p14"/>
          <p:cNvSpPr txBox="1"/>
          <p:nvPr>
            <p:ph idx="1" type="body"/>
          </p:nvPr>
        </p:nvSpPr>
        <p:spPr>
          <a:xfrm>
            <a:off x="395536" y="1124744"/>
            <a:ext cx="8229600" cy="468052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Provide record of events or activities </a:t>
            </a:r>
            <a:endParaRPr/>
          </a:p>
          <a:p>
            <a:pPr indent="-342900" lvl="0" marL="342900" rtl="0" algn="l">
              <a:spcBef>
                <a:spcPts val="640"/>
              </a:spcBef>
              <a:spcAft>
                <a:spcPts val="0"/>
              </a:spcAft>
              <a:buClr>
                <a:schemeClr val="dk1"/>
              </a:buClr>
              <a:buSzPts val="3200"/>
              <a:buChar char="●"/>
            </a:pPr>
            <a:r>
              <a:rPr lang="en-CA"/>
              <a:t>Considered weaker evidence of cause-and-effect relationship (lack of control group) </a:t>
            </a:r>
            <a:endParaRPr/>
          </a:p>
          <a:p>
            <a:pPr indent="-342900" lvl="0" marL="342900" rtl="0" algn="l">
              <a:spcBef>
                <a:spcPts val="640"/>
              </a:spcBef>
              <a:spcAft>
                <a:spcPts val="1200"/>
              </a:spcAft>
              <a:buClr>
                <a:schemeClr val="dk1"/>
              </a:buClr>
              <a:buSzPts val="3200"/>
              <a:buChar char="●"/>
            </a:pPr>
            <a:r>
              <a:rPr lang="en-CA"/>
              <a:t>Useful to suggest further hypotheses to be tested, provide detailed information to help refine the design of explanatory study and add cumulative weight of evidence on a given question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5"/>
          <p:cNvSpPr txBox="1"/>
          <p:nvPr>
            <p:ph type="title"/>
          </p:nvPr>
        </p:nvSpPr>
        <p:spPr>
          <a:xfrm>
            <a:off x="457200" y="-27384"/>
            <a:ext cx="8229600" cy="11521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Overlock"/>
              <a:buNone/>
            </a:pPr>
            <a:r>
              <a:rPr lang="en-CA" sz="3600"/>
              <a:t>Types of descriptive studies</a:t>
            </a:r>
            <a:endParaRPr sz="3600"/>
          </a:p>
        </p:txBody>
      </p:sp>
      <p:sp>
        <p:nvSpPr>
          <p:cNvPr id="164" name="Google Shape;164;p15"/>
          <p:cNvSpPr txBox="1"/>
          <p:nvPr>
            <p:ph idx="1" type="body"/>
          </p:nvPr>
        </p:nvSpPr>
        <p:spPr>
          <a:xfrm>
            <a:off x="467544" y="980728"/>
            <a:ext cx="8219256" cy="474198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u="sng"/>
              <a:t>Case study</a:t>
            </a:r>
            <a:r>
              <a:rPr lang="en-CA"/>
              <a:t>: a detailed account of the history, presenting symptoms, observations, assessment, treatment and follow-up of an individual client. </a:t>
            </a:r>
            <a:endParaRPr/>
          </a:p>
          <a:p>
            <a:pPr indent="-342900" lvl="0" marL="342900" rtl="0" algn="l">
              <a:spcBef>
                <a:spcPts val="640"/>
              </a:spcBef>
              <a:spcAft>
                <a:spcPts val="0"/>
              </a:spcAft>
              <a:buClr>
                <a:schemeClr val="dk1"/>
              </a:buClr>
              <a:buSzPts val="3200"/>
              <a:buChar char="●"/>
            </a:pPr>
            <a:r>
              <a:rPr lang="en-CA"/>
              <a:t>Compelling rationale</a:t>
            </a:r>
            <a:endParaRPr/>
          </a:p>
          <a:p>
            <a:pPr indent="-342900" lvl="0" marL="342900" rtl="0" algn="l">
              <a:spcBef>
                <a:spcPts val="640"/>
              </a:spcBef>
              <a:spcAft>
                <a:spcPts val="0"/>
              </a:spcAft>
              <a:buClr>
                <a:schemeClr val="dk1"/>
              </a:buClr>
              <a:buSzPts val="3200"/>
              <a:buChar char="●"/>
            </a:pPr>
            <a:r>
              <a:rPr lang="en-CA"/>
              <a:t>Pertinent review of literature</a:t>
            </a:r>
            <a:endParaRPr/>
          </a:p>
          <a:p>
            <a:pPr indent="-342900" lvl="0" marL="342900" rtl="0" algn="l">
              <a:spcBef>
                <a:spcPts val="640"/>
              </a:spcBef>
              <a:spcAft>
                <a:spcPts val="0"/>
              </a:spcAft>
              <a:buClr>
                <a:schemeClr val="dk1"/>
              </a:buClr>
              <a:buSzPts val="3200"/>
              <a:buChar char="●"/>
            </a:pPr>
            <a:r>
              <a:rPr lang="en-CA"/>
              <a:t>Thorough description, relevant details</a:t>
            </a:r>
            <a:endParaRPr/>
          </a:p>
          <a:p>
            <a:pPr indent="-342900" lvl="0" marL="342900" rtl="0" algn="l">
              <a:spcBef>
                <a:spcPts val="640"/>
              </a:spcBef>
              <a:spcAft>
                <a:spcPts val="0"/>
              </a:spcAft>
              <a:buClr>
                <a:schemeClr val="dk1"/>
              </a:buClr>
              <a:buSzPts val="3200"/>
              <a:buChar char="●"/>
            </a:pPr>
            <a:r>
              <a:rPr lang="en-CA"/>
              <a:t>Discussion of contradictory evidence</a:t>
            </a:r>
            <a:endParaRPr/>
          </a:p>
          <a:p>
            <a:pPr indent="-342900" lvl="0" marL="342900" rtl="0" algn="l">
              <a:spcBef>
                <a:spcPts val="640"/>
              </a:spcBef>
              <a:spcAft>
                <a:spcPts val="1200"/>
              </a:spcAft>
              <a:buClr>
                <a:schemeClr val="dk1"/>
              </a:buClr>
              <a:buSzPts val="3200"/>
              <a:buChar char="●"/>
            </a:pPr>
            <a:r>
              <a:rPr lang="en-CA"/>
              <a:t>Recommendations for similar cases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6"/>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Case series</a:t>
            </a:r>
            <a:endParaRPr sz="4000"/>
          </a:p>
        </p:txBody>
      </p:sp>
      <p:sp>
        <p:nvSpPr>
          <p:cNvPr id="170" name="Google Shape;170;p16"/>
          <p:cNvSpPr txBox="1"/>
          <p:nvPr>
            <p:ph idx="1" type="body"/>
          </p:nvPr>
        </p:nvSpPr>
        <p:spPr>
          <a:xfrm>
            <a:off x="179512" y="1196752"/>
            <a:ext cx="8507288"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A report of a series of clients presenting with the same symptom or who have other features in common (provide associations). </a:t>
            </a:r>
            <a:endParaRPr/>
          </a:p>
          <a:p>
            <a:pPr indent="-342900" lvl="0" marL="342900" rtl="0" algn="l">
              <a:spcBef>
                <a:spcPts val="640"/>
              </a:spcBef>
              <a:spcAft>
                <a:spcPts val="0"/>
              </a:spcAft>
              <a:buClr>
                <a:schemeClr val="dk1"/>
              </a:buClr>
              <a:buSzPts val="3200"/>
              <a:buChar char="●"/>
            </a:pPr>
            <a:r>
              <a:rPr lang="en-CA"/>
              <a:t>Ex: unusual number of cases of Kaposi’s sarcoma among young, healthy gay men at time when this disorder was seen in elderly (CDC report, 1981)</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1200"/>
              </a:spcAft>
              <a:buClr>
                <a:schemeClr val="dk1"/>
              </a:buClr>
              <a:buSzPts val="32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type="title"/>
          </p:nvPr>
        </p:nvSpPr>
        <p:spPr>
          <a:xfrm>
            <a:off x="457200" y="-27384"/>
            <a:ext cx="8229600" cy="10801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Overlock"/>
              <a:buNone/>
            </a:pPr>
            <a:r>
              <a:rPr lang="en-CA" sz="3200"/>
              <a:t>Types of descriptive studies (cont.)</a:t>
            </a:r>
            <a:endParaRPr sz="3200"/>
          </a:p>
        </p:txBody>
      </p:sp>
      <p:sp>
        <p:nvSpPr>
          <p:cNvPr id="176" name="Google Shape;176;p17"/>
          <p:cNvSpPr txBox="1"/>
          <p:nvPr>
            <p:ph idx="1" type="body"/>
          </p:nvPr>
        </p:nvSpPr>
        <p:spPr>
          <a:xfrm>
            <a:off x="395536" y="980728"/>
            <a:ext cx="8291264" cy="4741987"/>
          </a:xfrm>
          <a:prstGeom prst="rect">
            <a:avLst/>
          </a:prstGeom>
          <a:noFill/>
          <a:ln>
            <a:noFill/>
          </a:ln>
        </p:spPr>
        <p:txBody>
          <a:bodyPr anchorCtr="0" anchor="t" bIns="45700" lIns="91425" spcFirstLastPara="1" rIns="91425" wrap="square" tIns="45700">
            <a:normAutofit/>
          </a:bodyPr>
          <a:lstStyle/>
          <a:p>
            <a:pPr indent="-358140" lvl="0" marL="342900" rtl="0" algn="l">
              <a:spcBef>
                <a:spcPts val="0"/>
              </a:spcBef>
              <a:spcAft>
                <a:spcPts val="0"/>
              </a:spcAft>
              <a:buClr>
                <a:schemeClr val="dk1"/>
              </a:buClr>
              <a:buSzPts val="3200"/>
              <a:buChar char="●"/>
            </a:pPr>
            <a:r>
              <a:rPr lang="en-CA" u="sng"/>
              <a:t>Correlational study (Population survey)</a:t>
            </a:r>
            <a:r>
              <a:rPr lang="en-CA"/>
              <a:t>: uses existing data from population. Useful to evaluate an association, but doesn’t explain it. Ex: rate of coronary heart disease with sales of cigarettes: </a:t>
            </a:r>
            <a:endParaRPr/>
          </a:p>
          <a:p>
            <a:pPr indent="-342900" lvl="0" marL="342900" rtl="0" algn="l">
              <a:spcBef>
                <a:spcPts val="592"/>
              </a:spcBef>
              <a:spcAft>
                <a:spcPts val="0"/>
              </a:spcAft>
              <a:buClr>
                <a:schemeClr val="dk1"/>
              </a:buClr>
              <a:buSzPts val="3200"/>
              <a:buNone/>
            </a:pPr>
            <a:r>
              <a:rPr lang="en-CA"/>
              <a:t>    cigarettes (exposure) vs. death (outcome)</a:t>
            </a:r>
            <a:endParaRPr/>
          </a:p>
          <a:p>
            <a:pPr indent="-154940" lvl="0" marL="342900" rtl="0" algn="l">
              <a:spcBef>
                <a:spcPts val="592"/>
              </a:spcBef>
              <a:spcAft>
                <a:spcPts val="0"/>
              </a:spcAft>
              <a:buClr>
                <a:schemeClr val="dk1"/>
              </a:buClr>
              <a:buSzPts val="3200"/>
              <a:buNone/>
            </a:pPr>
            <a:r>
              <a:t/>
            </a:r>
            <a:endParaRPr/>
          </a:p>
          <a:p>
            <a:pPr indent="-358140" lvl="0" marL="342900" rtl="0" algn="l">
              <a:spcBef>
                <a:spcPts val="592"/>
              </a:spcBef>
              <a:spcAft>
                <a:spcPts val="1200"/>
              </a:spcAft>
              <a:buClr>
                <a:schemeClr val="dk1"/>
              </a:buClr>
              <a:buSzPts val="3200"/>
              <a:buChar char="●"/>
            </a:pPr>
            <a:r>
              <a:rPr lang="en-CA" u="sng"/>
              <a:t>Qualitative study</a:t>
            </a:r>
            <a:r>
              <a:rPr lang="en-CA"/>
              <a:t>: investigates topics about which little is known. Ex: to get information on experiences, choices and behaviours of patients and providers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8"/>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Explanatory studies</a:t>
            </a:r>
            <a:endParaRPr sz="4000"/>
          </a:p>
        </p:txBody>
      </p:sp>
      <p:sp>
        <p:nvSpPr>
          <p:cNvPr id="182" name="Google Shape;182;p18"/>
          <p:cNvSpPr txBox="1"/>
          <p:nvPr>
            <p:ph idx="1" type="body"/>
          </p:nvPr>
        </p:nvSpPr>
        <p:spPr>
          <a:xfrm>
            <a:off x="457200" y="105273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Seek to test hypotheses, ideal for testing treatment efficacy</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CA"/>
              <a:t>Two broad groups:</a:t>
            </a:r>
            <a:endParaRPr/>
          </a:p>
          <a:p>
            <a:pPr indent="-342900" lvl="0" marL="342900" rtl="0" algn="l">
              <a:spcBef>
                <a:spcPts val="640"/>
              </a:spcBef>
              <a:spcAft>
                <a:spcPts val="0"/>
              </a:spcAft>
              <a:buClr>
                <a:schemeClr val="dk1"/>
              </a:buClr>
              <a:buSzPts val="3200"/>
              <a:buChar char="●"/>
            </a:pPr>
            <a:r>
              <a:rPr lang="en-CA"/>
              <a:t>Observational studies</a:t>
            </a:r>
            <a:endParaRPr/>
          </a:p>
          <a:p>
            <a:pPr indent="-342900" lvl="0" marL="342900" rtl="0" algn="l">
              <a:spcBef>
                <a:spcPts val="640"/>
              </a:spcBef>
              <a:spcAft>
                <a:spcPts val="1200"/>
              </a:spcAft>
              <a:buClr>
                <a:schemeClr val="dk1"/>
              </a:buClr>
              <a:buSzPts val="3200"/>
              <a:buChar char="●"/>
            </a:pPr>
            <a:r>
              <a:rPr lang="en-CA"/>
              <a:t>Experimental studies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9"/>
          <p:cNvSpPr txBox="1"/>
          <p:nvPr>
            <p:ph type="title"/>
          </p:nvPr>
        </p:nvSpPr>
        <p:spPr>
          <a:xfrm>
            <a:off x="457200" y="-99392"/>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Overlock"/>
              <a:buNone/>
            </a:pPr>
            <a:r>
              <a:rPr lang="en-CA" sz="4000"/>
              <a:t>Observational studies</a:t>
            </a:r>
            <a:endParaRPr sz="4000"/>
          </a:p>
        </p:txBody>
      </p:sp>
      <p:sp>
        <p:nvSpPr>
          <p:cNvPr id="188" name="Google Shape;188;p19"/>
          <p:cNvSpPr txBox="1"/>
          <p:nvPr>
            <p:ph idx="1" type="body"/>
          </p:nvPr>
        </p:nvSpPr>
        <p:spPr>
          <a:xfrm>
            <a:off x="457200" y="105273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1200"/>
              </a:spcAft>
              <a:buClr>
                <a:schemeClr val="dk1"/>
              </a:buClr>
              <a:buSzPts val="3200"/>
              <a:buChar char="●"/>
            </a:pPr>
            <a:r>
              <a:rPr lang="en-CA"/>
              <a:t>In an observational study, the researcher attempts to explain a connection between </a:t>
            </a:r>
            <a:r>
              <a:rPr lang="en-CA" u="sng"/>
              <a:t>naturally</a:t>
            </a:r>
            <a:r>
              <a:rPr lang="en-CA"/>
              <a:t> occurring events without influencing or intervening in those events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0"/>
          <p:cNvSpPr txBox="1"/>
          <p:nvPr>
            <p:ph type="title"/>
          </p:nvPr>
        </p:nvSpPr>
        <p:spPr>
          <a:xfrm>
            <a:off x="457200" y="-27384"/>
            <a:ext cx="8229600" cy="100811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Overlock"/>
              <a:buNone/>
            </a:pPr>
            <a:r>
              <a:rPr b="1" lang="en-CA" sz="3200"/>
              <a:t>Observational studies: Cross-sectional studies</a:t>
            </a:r>
            <a:endParaRPr b="1" sz="3200"/>
          </a:p>
        </p:txBody>
      </p:sp>
      <p:sp>
        <p:nvSpPr>
          <p:cNvPr id="194" name="Google Shape;194;p20"/>
          <p:cNvSpPr txBox="1"/>
          <p:nvPr>
            <p:ph idx="1" type="body"/>
          </p:nvPr>
        </p:nvSpPr>
        <p:spPr>
          <a:xfrm>
            <a:off x="467544" y="908720"/>
            <a:ext cx="8229600" cy="5256584"/>
          </a:xfrm>
          <a:prstGeom prst="rect">
            <a:avLst/>
          </a:prstGeom>
          <a:noFill/>
          <a:ln>
            <a:noFill/>
          </a:ln>
        </p:spPr>
        <p:txBody>
          <a:bodyPr anchorCtr="0" anchor="t" bIns="45700" lIns="91425" spcFirstLastPara="1" rIns="91425" wrap="square" tIns="45700">
            <a:normAutofit fontScale="85000" lnSpcReduction="20000"/>
          </a:bodyPr>
          <a:lstStyle/>
          <a:p>
            <a:pPr indent="-330517" lvl="0" marL="342900" rtl="0" algn="l">
              <a:spcBef>
                <a:spcPts val="0"/>
              </a:spcBef>
              <a:spcAft>
                <a:spcPts val="0"/>
              </a:spcAft>
              <a:buClr>
                <a:schemeClr val="dk1"/>
              </a:buClr>
              <a:buSzPct val="100000"/>
              <a:buChar char="●"/>
            </a:pPr>
            <a:r>
              <a:rPr lang="en-CA" sz="2600"/>
              <a:t>Data regarding an exposure and outcome are simultaneously collected across a population at a point in time, then sorted and compared, providing a snapshot of a situation </a:t>
            </a:r>
            <a:endParaRPr/>
          </a:p>
          <a:p>
            <a:pPr indent="-342900" lvl="0" marL="342900" rtl="0" algn="l">
              <a:spcBef>
                <a:spcPts val="481"/>
              </a:spcBef>
              <a:spcAft>
                <a:spcPts val="0"/>
              </a:spcAft>
              <a:buClr>
                <a:schemeClr val="dk1"/>
              </a:buClr>
              <a:buSzPct val="100000"/>
              <a:buNone/>
            </a:pPr>
            <a:r>
              <a:rPr lang="en-CA" sz="2600" u="sng"/>
              <a:t>Useful</a:t>
            </a:r>
            <a:r>
              <a:rPr lang="en-CA" sz="2600"/>
              <a:t> to:</a:t>
            </a:r>
            <a:endParaRPr/>
          </a:p>
          <a:p>
            <a:pPr indent="-330517" lvl="0" marL="342900" rtl="0" algn="l">
              <a:spcBef>
                <a:spcPts val="481"/>
              </a:spcBef>
              <a:spcAft>
                <a:spcPts val="0"/>
              </a:spcAft>
              <a:buClr>
                <a:schemeClr val="dk1"/>
              </a:buClr>
              <a:buSzPct val="100000"/>
              <a:buChar char="●"/>
            </a:pPr>
            <a:r>
              <a:rPr lang="en-CA" sz="2600"/>
              <a:t>Determine frequency or prevalence of a problem in a population</a:t>
            </a:r>
            <a:endParaRPr/>
          </a:p>
          <a:p>
            <a:pPr indent="-330517" lvl="0" marL="342900" rtl="0" algn="l">
              <a:spcBef>
                <a:spcPts val="481"/>
              </a:spcBef>
              <a:spcAft>
                <a:spcPts val="0"/>
              </a:spcAft>
              <a:buClr>
                <a:schemeClr val="dk1"/>
              </a:buClr>
              <a:buSzPct val="100000"/>
              <a:buChar char="●"/>
            </a:pPr>
            <a:r>
              <a:rPr lang="en-CA" sz="2600"/>
              <a:t>Analyze demographic data (i.e. age, sex, gender, education level, etc)</a:t>
            </a:r>
            <a:endParaRPr/>
          </a:p>
          <a:p>
            <a:pPr indent="-330517" lvl="0" marL="342900" rtl="0" algn="l">
              <a:spcBef>
                <a:spcPts val="481"/>
              </a:spcBef>
              <a:spcAft>
                <a:spcPts val="0"/>
              </a:spcAft>
              <a:buClr>
                <a:schemeClr val="dk1"/>
              </a:buClr>
              <a:buSzPct val="100000"/>
              <a:buChar char="●"/>
            </a:pPr>
            <a:r>
              <a:rPr lang="en-CA" sz="2600"/>
              <a:t>Predict risk factors linked to an outcome (i.e. early studies on AIDS risk factors)</a:t>
            </a:r>
            <a:endParaRPr/>
          </a:p>
          <a:p>
            <a:pPr indent="-342900" lvl="0" marL="342900" rtl="0" algn="l">
              <a:spcBef>
                <a:spcPts val="481"/>
              </a:spcBef>
              <a:spcAft>
                <a:spcPts val="0"/>
              </a:spcAft>
              <a:buClr>
                <a:schemeClr val="dk1"/>
              </a:buClr>
              <a:buSzPct val="100000"/>
              <a:buNone/>
            </a:pPr>
            <a:r>
              <a:rPr lang="en-CA" sz="2600" u="sng"/>
              <a:t>Ex:</a:t>
            </a:r>
            <a:r>
              <a:rPr lang="en-CA" sz="2600"/>
              <a:t> people with osteoarthritis tend to be overweight</a:t>
            </a:r>
            <a:endParaRPr/>
          </a:p>
          <a:p>
            <a:pPr indent="-342900" lvl="0" marL="342900" rtl="0" algn="l">
              <a:spcBef>
                <a:spcPts val="481"/>
              </a:spcBef>
              <a:spcAft>
                <a:spcPts val="0"/>
              </a:spcAft>
              <a:buClr>
                <a:schemeClr val="dk1"/>
              </a:buClr>
              <a:buSzPct val="100000"/>
              <a:buNone/>
            </a:pPr>
            <a:r>
              <a:rPr lang="en-CA" sz="2600"/>
              <a:t>Drawback: exposure and outcome assessed at same time does not prove causation</a:t>
            </a:r>
            <a:endParaRPr/>
          </a:p>
          <a:p>
            <a:pPr indent="-154940" lvl="0" marL="342900" rtl="0" algn="l">
              <a:spcBef>
                <a:spcPts val="592"/>
              </a:spcBef>
              <a:spcAft>
                <a:spcPts val="1200"/>
              </a:spcAft>
              <a:buClr>
                <a:schemeClr val="dk1"/>
              </a:buClr>
              <a:buSzPct val="177777"/>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1"/>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Overlock"/>
              <a:buNone/>
            </a:pPr>
            <a:r>
              <a:rPr b="1" lang="en-CA" sz="3200"/>
              <a:t>Observational: Case-control studies</a:t>
            </a:r>
            <a:endParaRPr b="1" sz="3200"/>
          </a:p>
        </p:txBody>
      </p:sp>
      <p:sp>
        <p:nvSpPr>
          <p:cNvPr id="200" name="Google Shape;200;p21"/>
          <p:cNvSpPr txBox="1"/>
          <p:nvPr>
            <p:ph idx="1" type="body"/>
          </p:nvPr>
        </p:nvSpPr>
        <p:spPr>
          <a:xfrm>
            <a:off x="457200" y="1124744"/>
            <a:ext cx="8229600" cy="525658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Retrospective study: both the exposure and outcome have already occurred and are being analyzed retrospectively</a:t>
            </a:r>
            <a:endParaRPr/>
          </a:p>
          <a:p>
            <a:pPr indent="-342900" lvl="0" marL="342900" rtl="0" algn="l">
              <a:spcBef>
                <a:spcPts val="560"/>
              </a:spcBef>
              <a:spcAft>
                <a:spcPts val="0"/>
              </a:spcAft>
              <a:buClr>
                <a:schemeClr val="dk1"/>
              </a:buClr>
              <a:buSzPts val="2800"/>
              <a:buChar char="●"/>
            </a:pPr>
            <a:r>
              <a:rPr lang="en-CA" sz="2800"/>
              <a:t>Identify a group with a disease (cases) and compare them with another group without disease (controls) </a:t>
            </a:r>
            <a:endParaRPr/>
          </a:p>
          <a:p>
            <a:pPr indent="-342900" lvl="0" marL="342900" rtl="0" algn="l">
              <a:spcBef>
                <a:spcPts val="560"/>
              </a:spcBef>
              <a:spcAft>
                <a:spcPts val="0"/>
              </a:spcAft>
              <a:buClr>
                <a:schemeClr val="dk1"/>
              </a:buClr>
              <a:buSzPts val="2800"/>
              <a:buChar char="●"/>
            </a:pPr>
            <a:r>
              <a:rPr lang="en-CA" sz="2800"/>
              <a:t>Useful in epidemiology –i.e. to determine risk factors for chronic conditions</a:t>
            </a:r>
            <a:endParaRPr/>
          </a:p>
          <a:p>
            <a:pPr indent="-165100" lvl="0" marL="342900" rtl="0" algn="l">
              <a:spcBef>
                <a:spcPts val="560"/>
              </a:spcBef>
              <a:spcAft>
                <a:spcPts val="1200"/>
              </a:spcAft>
              <a:buClr>
                <a:schemeClr val="dk1"/>
              </a:buClr>
              <a:buSzPts val="2800"/>
              <a:buNone/>
            </a:pPr>
            <a:r>
              <a:t/>
            </a:r>
            <a:endParaRPr sz="2800" u="sng"/>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2"/>
          <p:cNvSpPr txBox="1"/>
          <p:nvPr>
            <p:ph type="title"/>
          </p:nvPr>
        </p:nvSpPr>
        <p:spPr>
          <a:xfrm>
            <a:off x="457200" y="-27384"/>
            <a:ext cx="8229600" cy="1252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Overlock"/>
              <a:buNone/>
            </a:pPr>
            <a:r>
              <a:rPr b="1" lang="en-CA" sz="3200"/>
              <a:t>Observational: Cohort studies</a:t>
            </a:r>
            <a:endParaRPr b="1" sz="3200"/>
          </a:p>
        </p:txBody>
      </p:sp>
      <p:sp>
        <p:nvSpPr>
          <p:cNvPr id="206" name="Google Shape;206;p22"/>
          <p:cNvSpPr txBox="1"/>
          <p:nvPr>
            <p:ph idx="1" type="body"/>
          </p:nvPr>
        </p:nvSpPr>
        <p:spPr>
          <a:xfrm>
            <a:off x="457200" y="1124744"/>
            <a:ext cx="8229600" cy="5256584"/>
          </a:xfrm>
          <a:prstGeom prst="rect">
            <a:avLst/>
          </a:prstGeom>
          <a:noFill/>
          <a:ln>
            <a:noFill/>
          </a:ln>
        </p:spPr>
        <p:txBody>
          <a:bodyPr anchorCtr="0" anchor="t" bIns="45700" lIns="91425" spcFirstLastPara="1" rIns="91425" wrap="square" tIns="45700">
            <a:normAutofit lnSpcReduction="20000"/>
          </a:bodyPr>
          <a:lstStyle/>
          <a:p>
            <a:pPr indent="-356235" lvl="0" marL="342900" rtl="0" algn="l">
              <a:spcBef>
                <a:spcPts val="0"/>
              </a:spcBef>
              <a:spcAft>
                <a:spcPts val="0"/>
              </a:spcAft>
              <a:buClr>
                <a:schemeClr val="dk1"/>
              </a:buClr>
              <a:buSzPts val="2800"/>
              <a:buChar char="●"/>
            </a:pPr>
            <a:r>
              <a:rPr lang="en-CA" sz="2800"/>
              <a:t>A study in which a group is defined based on the presence or absence of an exposure in common, and then the participants are followed over time to observe who develops the outcome </a:t>
            </a:r>
            <a:endParaRPr/>
          </a:p>
          <a:p>
            <a:pPr indent="-356235" lvl="0" marL="342900" rtl="0" algn="l">
              <a:spcBef>
                <a:spcPts val="518"/>
              </a:spcBef>
              <a:spcAft>
                <a:spcPts val="0"/>
              </a:spcAft>
              <a:buClr>
                <a:schemeClr val="dk1"/>
              </a:buClr>
              <a:buSzPts val="2800"/>
              <a:buChar char="●"/>
            </a:pPr>
            <a:r>
              <a:rPr lang="en-CA" sz="2800"/>
              <a:t>Outcome has not yet occurred </a:t>
            </a:r>
            <a:endParaRPr/>
          </a:p>
          <a:p>
            <a:pPr indent="-356235" lvl="0" marL="342900" rtl="0" algn="l">
              <a:spcBef>
                <a:spcPts val="518"/>
              </a:spcBef>
              <a:spcAft>
                <a:spcPts val="0"/>
              </a:spcAft>
              <a:buClr>
                <a:schemeClr val="dk1"/>
              </a:buClr>
              <a:buSzPts val="2800"/>
              <a:buChar char="●"/>
            </a:pPr>
            <a:r>
              <a:rPr lang="en-CA" sz="2800"/>
              <a:t>Also called longitudinal, follow-up, prospective studies (months, years, decades)</a:t>
            </a:r>
            <a:endParaRPr/>
          </a:p>
          <a:p>
            <a:pPr indent="-356235" lvl="0" marL="342900" rtl="0" algn="l">
              <a:spcBef>
                <a:spcPts val="518"/>
              </a:spcBef>
              <a:spcAft>
                <a:spcPts val="0"/>
              </a:spcAft>
              <a:buClr>
                <a:schemeClr val="dk1"/>
              </a:buClr>
              <a:buSzPts val="2800"/>
              <a:buChar char="●"/>
            </a:pPr>
            <a:r>
              <a:rPr lang="en-CA" sz="2800"/>
              <a:t>Attrition is a major problem: long studies, changes in lifestyle of participants may impact the results</a:t>
            </a:r>
            <a:endParaRPr/>
          </a:p>
          <a:p>
            <a:pPr indent="-178435" lvl="0" marL="342900" rtl="0" algn="l">
              <a:spcBef>
                <a:spcPts val="518"/>
              </a:spcBef>
              <a:spcAft>
                <a:spcPts val="1200"/>
              </a:spcAft>
              <a:buClr>
                <a:schemeClr val="dk1"/>
              </a:buClr>
              <a:buSzPts val="2800"/>
              <a:buNone/>
            </a:pPr>
            <a:r>
              <a:t/>
            </a:r>
            <a:endParaRPr sz="2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3"/>
          <p:cNvSpPr txBox="1"/>
          <p:nvPr>
            <p:ph idx="1" type="body"/>
          </p:nvPr>
        </p:nvSpPr>
        <p:spPr>
          <a:xfrm>
            <a:off x="467544" y="1340768"/>
            <a:ext cx="8229600" cy="4525963"/>
          </a:xfrm>
          <a:prstGeom prst="rect">
            <a:avLst/>
          </a:prstGeom>
          <a:noFill/>
          <a:ln>
            <a:noFill/>
          </a:ln>
        </p:spPr>
        <p:txBody>
          <a:bodyPr anchorCtr="0" anchor="t" bIns="45700" lIns="91425" spcFirstLastPara="1" rIns="91425" wrap="square" tIns="45700">
            <a:normAutofit/>
          </a:bodyPr>
          <a:lstStyle/>
          <a:p>
            <a:pPr indent="-358140" lvl="0" marL="342900" rtl="0" algn="l">
              <a:spcBef>
                <a:spcPts val="0"/>
              </a:spcBef>
              <a:spcAft>
                <a:spcPts val="0"/>
              </a:spcAft>
              <a:buClr>
                <a:schemeClr val="dk1"/>
              </a:buClr>
              <a:buSzPts val="3200"/>
              <a:buChar char="●"/>
            </a:pPr>
            <a:r>
              <a:rPr lang="en-CA"/>
              <a:t>Research design comparing baseline measures taken before a treatment is given with those collected after </a:t>
            </a:r>
            <a:endParaRPr/>
          </a:p>
          <a:p>
            <a:pPr indent="-358140" lvl="0" marL="342900" rtl="0" algn="l">
              <a:spcBef>
                <a:spcPts val="592"/>
              </a:spcBef>
              <a:spcAft>
                <a:spcPts val="0"/>
              </a:spcAft>
              <a:buClr>
                <a:schemeClr val="dk1"/>
              </a:buClr>
              <a:buSzPts val="3200"/>
              <a:buChar char="●"/>
            </a:pPr>
            <a:r>
              <a:rPr lang="en-CA"/>
              <a:t>Lack control group: tendency to overestimate treatment effect </a:t>
            </a:r>
            <a:endParaRPr/>
          </a:p>
          <a:p>
            <a:pPr indent="-358140" lvl="0" marL="342900" rtl="0" algn="l">
              <a:spcBef>
                <a:spcPts val="592"/>
              </a:spcBef>
              <a:spcAft>
                <a:spcPts val="1200"/>
              </a:spcAft>
              <a:buClr>
                <a:schemeClr val="dk1"/>
              </a:buClr>
              <a:buSzPts val="3200"/>
              <a:buChar char="●"/>
            </a:pPr>
            <a:r>
              <a:rPr lang="en-CA"/>
              <a:t>If same practitioner provides treatment and collect data: tendency of patients to report what they think the practitioner wants to hear</a:t>
            </a:r>
            <a:endParaRPr/>
          </a:p>
        </p:txBody>
      </p:sp>
      <p:sp>
        <p:nvSpPr>
          <p:cNvPr id="212" name="Google Shape;212;p23"/>
          <p:cNvSpPr txBox="1"/>
          <p:nvPr/>
        </p:nvSpPr>
        <p:spPr>
          <a:xfrm>
            <a:off x="636871" y="151472"/>
            <a:ext cx="7755649"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Experimental studies: </a:t>
            </a:r>
            <a:endParaRPr/>
          </a:p>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Before and after treatment design</a:t>
            </a:r>
            <a:endParaRPr/>
          </a:p>
          <a:p>
            <a:pPr indent="0" lvl="0" marL="0" marR="0" rtl="0" algn="l">
              <a:spcBef>
                <a:spcPts val="0"/>
              </a:spcBef>
              <a:spcAft>
                <a:spcPts val="0"/>
              </a:spcAft>
              <a:buNone/>
            </a:pPr>
            <a:r>
              <a:t/>
            </a:r>
            <a:endParaRPr b="1" sz="1800">
              <a:solidFill>
                <a:schemeClr val="dk1"/>
              </a:solidFill>
              <a:latin typeface="Overlock"/>
              <a:ea typeface="Overlock"/>
              <a:cs typeface="Overlock"/>
              <a:sym typeface="Overlock"/>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4"/>
          <p:cNvSpPr txBox="1"/>
          <p:nvPr>
            <p:ph idx="1" type="body"/>
          </p:nvPr>
        </p:nvSpPr>
        <p:spPr>
          <a:xfrm>
            <a:off x="457200" y="90872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An experimental study where the researcher randomly assigns treatments to groups of participants  </a:t>
            </a:r>
            <a:endParaRPr/>
          </a:p>
          <a:p>
            <a:pPr indent="-342900" lvl="0" marL="342900" rtl="0" algn="l">
              <a:spcBef>
                <a:spcPts val="640"/>
              </a:spcBef>
              <a:spcAft>
                <a:spcPts val="0"/>
              </a:spcAft>
              <a:buClr>
                <a:schemeClr val="dk1"/>
              </a:buClr>
              <a:buSzPts val="3200"/>
              <a:buChar char="●"/>
            </a:pPr>
            <a:r>
              <a:rPr lang="en-CA"/>
              <a:t>Also called intervention study, randomized trial or randomized controlled trial (RCT)</a:t>
            </a:r>
            <a:endParaRPr/>
          </a:p>
          <a:p>
            <a:pPr indent="-342900" lvl="0" marL="342900" rtl="0" algn="l">
              <a:spcBef>
                <a:spcPts val="640"/>
              </a:spcBef>
              <a:spcAft>
                <a:spcPts val="1200"/>
              </a:spcAft>
              <a:buClr>
                <a:schemeClr val="dk1"/>
              </a:buClr>
              <a:buSzPts val="3200"/>
              <a:buChar char="●"/>
            </a:pPr>
            <a:r>
              <a:rPr lang="en-CA"/>
              <a:t>Provides most direct evidence of cause-and-effect relationship between cause and effect</a:t>
            </a:r>
            <a:endParaRPr/>
          </a:p>
        </p:txBody>
      </p:sp>
      <p:sp>
        <p:nvSpPr>
          <p:cNvPr id="218" name="Google Shape;218;p24"/>
          <p:cNvSpPr txBox="1"/>
          <p:nvPr/>
        </p:nvSpPr>
        <p:spPr>
          <a:xfrm>
            <a:off x="539552" y="201414"/>
            <a:ext cx="799288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Experimental studies: Clinical trial</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5"/>
          <p:cNvSpPr txBox="1"/>
          <p:nvPr>
            <p:ph idx="1" type="body"/>
          </p:nvPr>
        </p:nvSpPr>
        <p:spPr>
          <a:xfrm>
            <a:off x="457200" y="90872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How is the study population defined? (inclusion and exclusion criteria)</a:t>
            </a:r>
            <a:endParaRPr/>
          </a:p>
          <a:p>
            <a:pPr indent="-342900" lvl="0" marL="342900" rtl="0" algn="l">
              <a:spcBef>
                <a:spcPts val="640"/>
              </a:spcBef>
              <a:spcAft>
                <a:spcPts val="0"/>
              </a:spcAft>
              <a:buClr>
                <a:schemeClr val="dk1"/>
              </a:buClr>
              <a:buSzPts val="3200"/>
              <a:buChar char="●"/>
            </a:pPr>
            <a:r>
              <a:rPr lang="en-CA"/>
              <a:t>How were participants assigned to groups?</a:t>
            </a:r>
            <a:endParaRPr/>
          </a:p>
          <a:p>
            <a:pPr indent="-342900" lvl="0" marL="342900" rtl="0" algn="l">
              <a:spcBef>
                <a:spcPts val="640"/>
              </a:spcBef>
              <a:spcAft>
                <a:spcPts val="0"/>
              </a:spcAft>
              <a:buClr>
                <a:schemeClr val="dk1"/>
              </a:buClr>
              <a:buSzPts val="3200"/>
              <a:buChar char="●"/>
            </a:pPr>
            <a:r>
              <a:rPr lang="en-CA"/>
              <a:t>How well were treatment and data collection protocols described and adhered to?</a:t>
            </a:r>
            <a:endParaRPr/>
          </a:p>
          <a:p>
            <a:pPr indent="-342900" lvl="0" marL="342900" rtl="0" algn="l">
              <a:spcBef>
                <a:spcPts val="640"/>
              </a:spcBef>
              <a:spcAft>
                <a:spcPts val="1200"/>
              </a:spcAft>
              <a:buClr>
                <a:schemeClr val="dk1"/>
              </a:buClr>
              <a:buSzPts val="3200"/>
              <a:buChar char="●"/>
            </a:pPr>
            <a:r>
              <a:rPr lang="en-CA"/>
              <a:t>How is the problem of attrition handled?</a:t>
            </a:r>
            <a:endParaRPr/>
          </a:p>
        </p:txBody>
      </p:sp>
      <p:sp>
        <p:nvSpPr>
          <p:cNvPr id="224" name="Google Shape;224;p25"/>
          <p:cNvSpPr txBox="1"/>
          <p:nvPr/>
        </p:nvSpPr>
        <p:spPr>
          <a:xfrm>
            <a:off x="539552" y="201414"/>
            <a:ext cx="799288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Evaluating Clinical trials</a:t>
            </a:r>
            <a:endParaRPr/>
          </a:p>
          <a:p>
            <a:pPr indent="0" lvl="0" marL="0" marR="0" rtl="0" algn="l">
              <a:spcBef>
                <a:spcPts val="0"/>
              </a:spcBef>
              <a:spcAft>
                <a:spcPts val="0"/>
              </a:spcAft>
              <a:buNone/>
            </a:pPr>
            <a:r>
              <a:t/>
            </a:r>
            <a:endParaRPr b="1" sz="1800">
              <a:solidFill>
                <a:schemeClr val="dk1"/>
              </a:solidFill>
              <a:latin typeface="Overlock"/>
              <a:ea typeface="Overlock"/>
              <a:cs typeface="Overlock"/>
              <a:sym typeface="Overlock"/>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6"/>
          <p:cNvSpPr txBox="1"/>
          <p:nvPr>
            <p:ph idx="1" type="body"/>
          </p:nvPr>
        </p:nvSpPr>
        <p:spPr>
          <a:xfrm>
            <a:off x="323528" y="908720"/>
            <a:ext cx="8363272"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u="sng"/>
              <a:t>Reference Population</a:t>
            </a:r>
            <a:r>
              <a:rPr lang="en-CA"/>
              <a:t>: large group with condition</a:t>
            </a:r>
            <a:endParaRPr/>
          </a:p>
          <a:p>
            <a:pPr indent="-342900" lvl="0" marL="342900" rtl="0" algn="l">
              <a:spcBef>
                <a:spcPts val="640"/>
              </a:spcBef>
              <a:spcAft>
                <a:spcPts val="0"/>
              </a:spcAft>
              <a:buClr>
                <a:schemeClr val="dk1"/>
              </a:buClr>
              <a:buSzPts val="3200"/>
              <a:buChar char="●"/>
            </a:pPr>
            <a:r>
              <a:rPr lang="en-CA" u="sng"/>
              <a:t>Study Population</a:t>
            </a:r>
            <a:r>
              <a:rPr lang="en-CA"/>
              <a:t>: actual group of participants (eligible, willing and able)</a:t>
            </a:r>
            <a:endParaRPr/>
          </a:p>
          <a:p>
            <a:pPr indent="-342900" lvl="0" marL="342900" rtl="0" algn="l">
              <a:spcBef>
                <a:spcPts val="640"/>
              </a:spcBef>
              <a:spcAft>
                <a:spcPts val="0"/>
              </a:spcAft>
              <a:buClr>
                <a:schemeClr val="dk1"/>
              </a:buClr>
              <a:buSzPts val="3200"/>
              <a:buChar char="●"/>
            </a:pPr>
            <a:r>
              <a:rPr lang="en-CA" u="sng"/>
              <a:t>Sampling</a:t>
            </a:r>
            <a:r>
              <a:rPr lang="en-CA"/>
              <a:t>: how are data collected?</a:t>
            </a:r>
            <a:endParaRPr/>
          </a:p>
          <a:p>
            <a:pPr indent="-342900" lvl="0" marL="342900" rtl="0" algn="l">
              <a:spcBef>
                <a:spcPts val="640"/>
              </a:spcBef>
              <a:spcAft>
                <a:spcPts val="1200"/>
              </a:spcAft>
              <a:buClr>
                <a:schemeClr val="dk1"/>
              </a:buClr>
              <a:buSzPts val="3200"/>
              <a:buChar char="●"/>
            </a:pPr>
            <a:r>
              <a:rPr lang="en-CA" u="sng"/>
              <a:t>Random sampling</a:t>
            </a:r>
            <a:r>
              <a:rPr lang="en-CA"/>
              <a:t>: every member has equal chance to be included in treatment group</a:t>
            </a:r>
            <a:endParaRPr/>
          </a:p>
        </p:txBody>
      </p:sp>
      <p:sp>
        <p:nvSpPr>
          <p:cNvPr id="230" name="Google Shape;230;p26"/>
          <p:cNvSpPr txBox="1"/>
          <p:nvPr/>
        </p:nvSpPr>
        <p:spPr>
          <a:xfrm>
            <a:off x="539552" y="201414"/>
            <a:ext cx="799288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Clinical trials (cont.)</a:t>
            </a:r>
            <a:endParaRPr/>
          </a:p>
          <a:p>
            <a:pPr indent="0" lvl="0" marL="0" marR="0" rtl="0" algn="l">
              <a:spcBef>
                <a:spcPts val="0"/>
              </a:spcBef>
              <a:spcAft>
                <a:spcPts val="0"/>
              </a:spcAft>
              <a:buNone/>
            </a:pPr>
            <a:r>
              <a:t/>
            </a:r>
            <a:endParaRPr sz="1800">
              <a:solidFill>
                <a:schemeClr val="dk1"/>
              </a:solidFill>
              <a:latin typeface="Overlock"/>
              <a:ea typeface="Overlock"/>
              <a:cs typeface="Overlock"/>
              <a:sym typeface="Overlock"/>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7"/>
          <p:cNvSpPr txBox="1"/>
          <p:nvPr>
            <p:ph idx="1" type="body"/>
          </p:nvPr>
        </p:nvSpPr>
        <p:spPr>
          <a:xfrm>
            <a:off x="323528" y="908720"/>
            <a:ext cx="8363272"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u="sng"/>
              <a:t>Eligibility criteria</a:t>
            </a:r>
            <a:r>
              <a:rPr lang="en-CA"/>
              <a:t>: based on acceptable def. of disease and techniques for assessment</a:t>
            </a:r>
            <a:endParaRPr/>
          </a:p>
          <a:p>
            <a:pPr indent="-342900" lvl="0" marL="342900" rtl="0" algn="l">
              <a:spcBef>
                <a:spcPts val="640"/>
              </a:spcBef>
              <a:spcAft>
                <a:spcPts val="1200"/>
              </a:spcAft>
              <a:buClr>
                <a:schemeClr val="dk1"/>
              </a:buClr>
              <a:buSzPts val="3200"/>
              <a:buChar char="●"/>
            </a:pPr>
            <a:r>
              <a:rPr lang="en-CA" u="sng"/>
              <a:t>Attrition</a:t>
            </a:r>
            <a:r>
              <a:rPr lang="en-CA"/>
              <a:t>: participants may drop out of study</a:t>
            </a:r>
            <a:endParaRPr/>
          </a:p>
        </p:txBody>
      </p:sp>
      <p:sp>
        <p:nvSpPr>
          <p:cNvPr id="236" name="Google Shape;236;p27"/>
          <p:cNvSpPr txBox="1"/>
          <p:nvPr/>
        </p:nvSpPr>
        <p:spPr>
          <a:xfrm>
            <a:off x="539552" y="201414"/>
            <a:ext cx="799288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CA" sz="3600">
                <a:solidFill>
                  <a:schemeClr val="dk1"/>
                </a:solidFill>
                <a:latin typeface="Overlock"/>
                <a:ea typeface="Overlock"/>
                <a:cs typeface="Overlock"/>
                <a:sym typeface="Overlock"/>
              </a:rPr>
              <a:t>Clinical trials (cont.)</a:t>
            </a:r>
            <a:endParaRPr/>
          </a:p>
          <a:p>
            <a:pPr indent="0" lvl="0" marL="0" marR="0" rtl="0" algn="l">
              <a:spcBef>
                <a:spcPts val="0"/>
              </a:spcBef>
              <a:spcAft>
                <a:spcPts val="0"/>
              </a:spcAft>
              <a:buNone/>
            </a:pPr>
            <a:r>
              <a:t/>
            </a:r>
            <a:endParaRPr b="1" sz="1800">
              <a:solidFill>
                <a:schemeClr val="dk1"/>
              </a:solidFill>
              <a:latin typeface="Overlock"/>
              <a:ea typeface="Overlock"/>
              <a:cs typeface="Overlock"/>
              <a:sym typeface="Overlock"/>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2021-07-29T02:51:30Z</dcterms:created>
  <dc:creator>Amber Douglas</dc:creator>
</cp:coreProperties>
</file>