
<file path=[Content_Types].xml><?xml version="1.0" encoding="utf-8"?>
<Types xmlns="http://schemas.openxmlformats.org/package/2006/content-types">
  <Default ContentType="image/jpeg" Extension="jpg"/>
  <Default ContentType="application/vnd.openxmlformats-officedocument.spreadsheetml.sheet" Extension="xlsx"/>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80.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drawingml.chart+xml" PartName="/ppt/charts/chart1.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104" roundtripDataSignature="AMtx7mjqpZsEaN96EK0W+xw1nzv8kgwT8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4" Type="http://customschemas.google.com/relationships/presentationmetadata" Target="metadata"/><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a:lstStyle/>
          <a:p>
            <a:pPr>
              <a:defRPr/>
            </a:pPr>
            <a:r>
              <a:rPr lang="en-US" dirty="0" smtClean="0"/>
              <a:t>Gender</a:t>
            </a:r>
            <a:r>
              <a:rPr lang="en-US" baseline="0" dirty="0" smtClean="0"/>
              <a:t> Incidence</a:t>
            </a:r>
            <a:endParaRPr lang="en-US" dirty="0"/>
          </a:p>
        </c:rich>
      </c:tx>
      <c:layout/>
      <c:overlay val="0"/>
    </c:title>
    <c:autoTitleDeleted val="0"/>
    <c:plotArea>
      <c:layout/>
      <c:pieChart>
        <c:varyColors val="1"/>
        <c:ser>
          <c:idx val="0"/>
          <c:order val="0"/>
          <c:tx>
            <c:strRef>
              <c:f>Sheet1!$B$1</c:f>
              <c:strCache>
                <c:ptCount val="1"/>
                <c:pt idx="0">
                  <c:v>Sales</c:v>
                </c:pt>
              </c:strCache>
            </c:strRef>
          </c:tx>
          <c:explosion val="25"/>
          <c:cat>
            <c:strRef>
              <c:f>Sheet1!$A$2:$A$5</c:f>
              <c:strCache>
                <c:ptCount val="2"/>
                <c:pt idx="0">
                  <c:v>boys</c:v>
                </c:pt>
                <c:pt idx="1">
                  <c:v>girls</c:v>
                </c:pt>
              </c:strCache>
            </c:strRef>
          </c:cat>
          <c:val>
            <c:numRef>
              <c:f>Sheet1!$B$2:$B$5</c:f>
              <c:numCache>
                <c:formatCode>General</c:formatCode>
                <c:ptCount val="4"/>
                <c:pt idx="0">
                  <c:v>2</c:v>
                </c:pt>
                <c:pt idx="1">
                  <c:v>1</c:v>
                </c:pt>
              </c:numCache>
            </c:numRef>
          </c:val>
        </c:ser>
        <c:dLbls>
          <c:showLegendKey val="0"/>
          <c:showVal val="0"/>
          <c:showCatName val="0"/>
          <c:showSerName val="0"/>
          <c:showPercent val="0"/>
          <c:showBubbleSize val="0"/>
          <c:showLeaderLines val="1"/>
        </c:dLbls>
        <c:firstSliceAng val="0"/>
      </c:pieChart>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 name="Google Shape;95;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 name="Google Shape;101;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 name="Google Shape;107;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 name="Google Shape;113;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 name="Google Shape;119;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 name="Google Shape;124;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 name="Google Shape;136;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 name="Google Shape;142;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 name="Google Shape;150;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6" name="Google Shape;156;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9" name="Google Shape;169;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 name="Google Shape;176;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 name="Google Shape;182;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 name="Google Shape;188;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3" name="Google Shape;193;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9" name="Google Shape;199;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5" name="Google Shape;205;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1" name="Google Shape;211;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8" name="Google Shape;218;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4" name="Google Shape;224;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1" name="Google Shape;231;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7" name="Google Shape;237;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3" name="Google Shape;243;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9" name="Google Shape;249;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5" name="Google Shape;255;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1" name="Google Shape;261;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7" name="Google Shape;267;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3" name="Google Shape;273;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9" name="Google Shape;279;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5" name="Google Shape;285;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1" name="Google Shape;291;p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2" name="Google Shape;292;p3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3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8" name="Google Shape;298;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4" name="Google Shape;304;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3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0" name="Google Shape;310;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6" name="Google Shape;316;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1" name="Google Shape;321;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3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7" name="Google Shape;327;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3" name="Google Shape;333;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9" name="Google Shape;339;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4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5" name="Google Shape;345;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4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1" name="Google Shape;351;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4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7" name="Google Shape;357;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4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3" name="Google Shape;363;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4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9" name="Google Shape;369;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4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5" name="Google Shape;375;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4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1" name="Google Shape;381;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4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7" name="Google Shape;387;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5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3" name="Google Shape;393;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5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9" name="Google Shape;399;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5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5" name="Google Shape;405;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5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1" name="Google Shape;411;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5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7" name="Google Shape;417;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5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3" name="Google Shape;423;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5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9" name="Google Shape;429;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5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5" name="Google Shape;435;p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5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1" name="Google Shape;441;p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p5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7" name="Google Shape;447;p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6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3" name="Google Shape;453;p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6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9" name="Google Shape;459;p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p6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5" name="Google Shape;465;p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6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1" name="Google Shape;471;p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p6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7" name="Google Shape;477;p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6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3" name="Google Shape;483;p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6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9" name="Google Shape;489;p6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p6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5" name="Google Shape;495;p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6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1" name="Google Shape;501;p6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6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7" name="Google Shape;507;p6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p7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3" name="Google Shape;513;p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p7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9" name="Google Shape;519;p7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7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5" name="Google Shape;525;p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p7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1" name="Google Shape;531;p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p7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7" name="Google Shape;537;p7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The exact link between strep infection and rheumatic fever isn't clear, but it appears that the bacterium "plays tricks" on the immune system. The strep bacterium contains a protein similar to one found in certain tissues of the body. Therefore, immune system cells that would normally target the bacterium may treat the body's own tissues as if they were infectious agents — particularly tissues of the heart, joints, skin and central nervous system. This immune system reaction results in inflammation.</a:t>
            </a:r>
            <a:endParaRPr/>
          </a:p>
        </p:txBody>
      </p:sp>
      <p:sp>
        <p:nvSpPr>
          <p:cNvPr id="538" name="Google Shape;538;p7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p7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4" name="Google Shape;544;p7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p7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0" name="Google Shape;550;p7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p7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6" name="Google Shape;556;p7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7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2" name="Google Shape;562;p7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7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8" name="Google Shape;568;p7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p8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4" name="Google Shape;574;p8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p8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0" name="Google Shape;580;p8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8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6" name="Google Shape;586;p8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p8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2" name="Google Shape;592;p8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p8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8" name="Google Shape;598;p8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p8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4" name="Google Shape;604;p8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p8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0" name="Google Shape;610;p8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p8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6" name="Google Shape;616;p8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p8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2" name="Google Shape;622;p8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p8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8" name="Google Shape;628;p8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p9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5" name="Google Shape;635;p9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p9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1" name="Google Shape;641;p9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p9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7" name="Google Shape;647;p9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p9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3" name="Google Shape;653;p9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p9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8" name="Google Shape;658;p9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p9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4" name="Google Shape;664;p9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p9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0" name="Google Shape;670;p9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p9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5" name="Google Shape;675;p9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p9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1" name="Google Shape;681;p9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6" name="Shape 16"/>
        <p:cNvGrpSpPr/>
        <p:nvPr/>
      </p:nvGrpSpPr>
      <p:grpSpPr>
        <a:xfrm>
          <a:off x="0" y="0"/>
          <a:ext cx="0" cy="0"/>
          <a:chOff x="0" y="0"/>
          <a:chExt cx="0" cy="0"/>
        </a:xfrm>
      </p:grpSpPr>
      <p:sp>
        <p:nvSpPr>
          <p:cNvPr id="17" name="Google Shape;17;p100"/>
          <p:cNvSpPr/>
          <p:nvPr/>
        </p:nvSpPr>
        <p:spPr>
          <a:xfrm>
            <a:off x="164592" y="146304"/>
            <a:ext cx="8814816" cy="2505456"/>
          </a:xfrm>
          <a:prstGeom prst="round2DiagRect">
            <a:avLst>
              <a:gd fmla="val 11807" name="adj1"/>
              <a:gd fmla="val 0" name="adj2"/>
            </a:avLst>
          </a:prstGeom>
          <a:solidFill>
            <a:srgbClr val="7B7575">
              <a:alpha val="64705"/>
            </a:srgbClr>
          </a:solidFill>
          <a:ln cap="rnd" cmpd="sng" w="11000">
            <a:solidFill>
              <a:srgbClr val="918B8B">
                <a:alpha val="87843"/>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Rockwell"/>
              <a:ea typeface="Rockwell"/>
              <a:cs typeface="Rockwell"/>
              <a:sym typeface="Rockwell"/>
            </a:endParaRPr>
          </a:p>
        </p:txBody>
      </p:sp>
      <p:sp>
        <p:nvSpPr>
          <p:cNvPr id="18" name="Google Shape;18;p100"/>
          <p:cNvSpPr txBox="1"/>
          <p:nvPr>
            <p:ph type="ctrTitle"/>
          </p:nvPr>
        </p:nvSpPr>
        <p:spPr>
          <a:xfrm>
            <a:off x="464234" y="381001"/>
            <a:ext cx="8229600" cy="2209800"/>
          </a:xfrm>
          <a:prstGeom prst="rect">
            <a:avLst/>
          </a:prstGeom>
          <a:noFill/>
          <a:ln>
            <a:noFill/>
          </a:ln>
        </p:spPr>
        <p:txBody>
          <a:bodyPr anchorCtr="0" anchor="b" bIns="45700" lIns="45700" spcFirstLastPara="1" rIns="228600" wrap="square" tIns="45700">
            <a:normAutofit/>
          </a:bodyPr>
          <a:lstStyle>
            <a:lvl1pPr lvl="0" algn="r">
              <a:spcBef>
                <a:spcPts val="0"/>
              </a:spcBef>
              <a:spcAft>
                <a:spcPts val="0"/>
              </a:spcAft>
              <a:buClr>
                <a:srgbClr val="CBD89E"/>
              </a:buClr>
              <a:buSzPts val="4800"/>
              <a:buFont typeface="Rockwell"/>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100"/>
          <p:cNvSpPr txBox="1"/>
          <p:nvPr>
            <p:ph idx="1" type="subTitle"/>
          </p:nvPr>
        </p:nvSpPr>
        <p:spPr>
          <a:xfrm>
            <a:off x="2133600" y="2819400"/>
            <a:ext cx="6560234" cy="1752600"/>
          </a:xfrm>
          <a:prstGeom prst="rect">
            <a:avLst/>
          </a:prstGeom>
          <a:noFill/>
          <a:ln>
            <a:noFill/>
          </a:ln>
        </p:spPr>
        <p:txBody>
          <a:bodyPr anchorCtr="0" anchor="t" bIns="45700" lIns="45700" spcFirstLastPara="1" rIns="246875" wrap="square" tIns="45700">
            <a:normAutofit/>
          </a:bodyPr>
          <a:lstStyle>
            <a:lvl1pPr lvl="0" algn="r">
              <a:spcBef>
                <a:spcPts val="0"/>
              </a:spcBef>
              <a:spcAft>
                <a:spcPts val="0"/>
              </a:spcAft>
              <a:buSzPts val="2240"/>
              <a:buNone/>
              <a:defRPr/>
            </a:lvl1pPr>
            <a:lvl2pPr lvl="1" algn="ctr">
              <a:spcBef>
                <a:spcPts val="400"/>
              </a:spcBef>
              <a:spcAft>
                <a:spcPts val="0"/>
              </a:spcAft>
              <a:buSzPts val="1620"/>
              <a:buNone/>
              <a:defRPr/>
            </a:lvl2pPr>
            <a:lvl3pPr lvl="2" algn="ctr">
              <a:spcBef>
                <a:spcPts val="400"/>
              </a:spcBef>
              <a:spcAft>
                <a:spcPts val="0"/>
              </a:spcAft>
              <a:buSzPts val="1800"/>
              <a:buNone/>
              <a:defRPr/>
            </a:lvl3pPr>
            <a:lvl4pPr lvl="3" algn="ctr">
              <a:spcBef>
                <a:spcPts val="400"/>
              </a:spcBef>
              <a:spcAft>
                <a:spcPts val="0"/>
              </a:spcAft>
              <a:buSzPts val="1800"/>
              <a:buNone/>
              <a:defRPr/>
            </a:lvl4pPr>
            <a:lvl5pPr lvl="4" algn="ctr">
              <a:spcBef>
                <a:spcPts val="400"/>
              </a:spcBef>
              <a:spcAft>
                <a:spcPts val="0"/>
              </a:spcAft>
              <a:buSzPts val="1800"/>
              <a:buNone/>
              <a:defRPr/>
            </a:lvl5pPr>
            <a:lvl6pPr lvl="5" algn="ctr">
              <a:spcBef>
                <a:spcPts val="400"/>
              </a:spcBef>
              <a:spcAft>
                <a:spcPts val="0"/>
              </a:spcAft>
              <a:buSzPts val="1800"/>
              <a:buNone/>
              <a:defRPr/>
            </a:lvl6pPr>
            <a:lvl7pPr lvl="6" algn="ctr">
              <a:spcBef>
                <a:spcPts val="400"/>
              </a:spcBef>
              <a:spcAft>
                <a:spcPts val="0"/>
              </a:spcAft>
              <a:buSzPts val="1800"/>
              <a:buNone/>
              <a:defRPr/>
            </a:lvl7pPr>
            <a:lvl8pPr lvl="7" algn="ctr">
              <a:spcBef>
                <a:spcPts val="400"/>
              </a:spcBef>
              <a:spcAft>
                <a:spcPts val="0"/>
              </a:spcAft>
              <a:buSzPts val="1800"/>
              <a:buNone/>
              <a:defRPr/>
            </a:lvl8pPr>
            <a:lvl9pPr lvl="8" algn="ctr">
              <a:spcBef>
                <a:spcPts val="400"/>
              </a:spcBef>
              <a:spcAft>
                <a:spcPts val="0"/>
              </a:spcAft>
              <a:buSzPts val="1800"/>
              <a:buNone/>
              <a:defRPr/>
            </a:lvl9pPr>
          </a:lstStyle>
          <a:p/>
        </p:txBody>
      </p:sp>
      <p:sp>
        <p:nvSpPr>
          <p:cNvPr id="20" name="Google Shape;20;p100"/>
          <p:cNvSpPr txBox="1"/>
          <p:nvPr>
            <p:ph idx="10" type="dt"/>
          </p:nvPr>
        </p:nvSpPr>
        <p:spPr>
          <a:xfrm>
            <a:off x="5562600" y="6509004"/>
            <a:ext cx="3002280"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100"/>
          <p:cNvSpPr txBox="1"/>
          <p:nvPr>
            <p:ph idx="12" type="sldNum"/>
          </p:nvPr>
        </p:nvSpPr>
        <p:spPr>
          <a:xfrm>
            <a:off x="8638952" y="6509004"/>
            <a:ext cx="464288" cy="27432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600" u="none" cap="none" strike="noStrike">
                <a:solidFill>
                  <a:srgbClr val="C2C7B0"/>
                </a:solidFill>
                <a:latin typeface="Rockwell"/>
                <a:ea typeface="Rockwell"/>
                <a:cs typeface="Rockwell"/>
                <a:sym typeface="Rockwell"/>
              </a:defRPr>
            </a:lvl1pPr>
            <a:lvl2pPr indent="0" lvl="1" marL="0" algn="r">
              <a:spcBef>
                <a:spcPts val="0"/>
              </a:spcBef>
              <a:buNone/>
              <a:defRPr b="0" i="0" sz="1600" u="none" cap="none" strike="noStrike">
                <a:solidFill>
                  <a:srgbClr val="C2C7B0"/>
                </a:solidFill>
                <a:latin typeface="Rockwell"/>
                <a:ea typeface="Rockwell"/>
                <a:cs typeface="Rockwell"/>
                <a:sym typeface="Rockwell"/>
              </a:defRPr>
            </a:lvl2pPr>
            <a:lvl3pPr indent="0" lvl="2" marL="0" algn="r">
              <a:spcBef>
                <a:spcPts val="0"/>
              </a:spcBef>
              <a:buNone/>
              <a:defRPr b="0" i="0" sz="1600" u="none" cap="none" strike="noStrike">
                <a:solidFill>
                  <a:srgbClr val="C2C7B0"/>
                </a:solidFill>
                <a:latin typeface="Rockwell"/>
                <a:ea typeface="Rockwell"/>
                <a:cs typeface="Rockwell"/>
                <a:sym typeface="Rockwell"/>
              </a:defRPr>
            </a:lvl3pPr>
            <a:lvl4pPr indent="0" lvl="3" marL="0" algn="r">
              <a:spcBef>
                <a:spcPts val="0"/>
              </a:spcBef>
              <a:buNone/>
              <a:defRPr b="0" i="0" sz="1600" u="none" cap="none" strike="noStrike">
                <a:solidFill>
                  <a:srgbClr val="C2C7B0"/>
                </a:solidFill>
                <a:latin typeface="Rockwell"/>
                <a:ea typeface="Rockwell"/>
                <a:cs typeface="Rockwell"/>
                <a:sym typeface="Rockwell"/>
              </a:defRPr>
            </a:lvl4pPr>
            <a:lvl5pPr indent="0" lvl="4" marL="0" algn="r">
              <a:spcBef>
                <a:spcPts val="0"/>
              </a:spcBef>
              <a:buNone/>
              <a:defRPr b="0" i="0" sz="1600" u="none" cap="none" strike="noStrike">
                <a:solidFill>
                  <a:srgbClr val="C2C7B0"/>
                </a:solidFill>
                <a:latin typeface="Rockwell"/>
                <a:ea typeface="Rockwell"/>
                <a:cs typeface="Rockwell"/>
                <a:sym typeface="Rockwell"/>
              </a:defRPr>
            </a:lvl5pPr>
            <a:lvl6pPr indent="0" lvl="5" marL="0" algn="r">
              <a:spcBef>
                <a:spcPts val="0"/>
              </a:spcBef>
              <a:buNone/>
              <a:defRPr b="0" i="0" sz="1600" u="none" cap="none" strike="noStrike">
                <a:solidFill>
                  <a:srgbClr val="C2C7B0"/>
                </a:solidFill>
                <a:latin typeface="Rockwell"/>
                <a:ea typeface="Rockwell"/>
                <a:cs typeface="Rockwell"/>
                <a:sym typeface="Rockwell"/>
              </a:defRPr>
            </a:lvl6pPr>
            <a:lvl7pPr indent="0" lvl="6" marL="0" algn="r">
              <a:spcBef>
                <a:spcPts val="0"/>
              </a:spcBef>
              <a:buNone/>
              <a:defRPr b="0" i="0" sz="1600" u="none" cap="none" strike="noStrike">
                <a:solidFill>
                  <a:srgbClr val="C2C7B0"/>
                </a:solidFill>
                <a:latin typeface="Rockwell"/>
                <a:ea typeface="Rockwell"/>
                <a:cs typeface="Rockwell"/>
                <a:sym typeface="Rockwell"/>
              </a:defRPr>
            </a:lvl7pPr>
            <a:lvl8pPr indent="0" lvl="7" marL="0" algn="r">
              <a:spcBef>
                <a:spcPts val="0"/>
              </a:spcBef>
              <a:buNone/>
              <a:defRPr b="0" i="0" sz="1600" u="none" cap="none" strike="noStrike">
                <a:solidFill>
                  <a:srgbClr val="C2C7B0"/>
                </a:solidFill>
                <a:latin typeface="Rockwell"/>
                <a:ea typeface="Rockwell"/>
                <a:cs typeface="Rockwell"/>
                <a:sym typeface="Rockwell"/>
              </a:defRPr>
            </a:lvl8pPr>
            <a:lvl9pPr indent="0" lvl="8" marL="0" algn="r">
              <a:spcBef>
                <a:spcPts val="0"/>
              </a:spcBef>
              <a:buNone/>
              <a:defRPr b="0" i="0" sz="1600" u="none" cap="none" strike="noStrike">
                <a:solidFill>
                  <a:srgbClr val="C2C7B0"/>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CA"/>
              <a:t>‹#›</a:t>
            </a:fld>
            <a:endParaRPr/>
          </a:p>
        </p:txBody>
      </p:sp>
      <p:sp>
        <p:nvSpPr>
          <p:cNvPr id="22" name="Google Shape;22;p100"/>
          <p:cNvSpPr txBox="1"/>
          <p:nvPr>
            <p:ph idx="11" type="ftr"/>
          </p:nvPr>
        </p:nvSpPr>
        <p:spPr>
          <a:xfrm>
            <a:off x="1600200" y="6509004"/>
            <a:ext cx="3907464"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3" name="Shape 23"/>
        <p:cNvGrpSpPr/>
        <p:nvPr/>
      </p:nvGrpSpPr>
      <p:grpSpPr>
        <a:xfrm>
          <a:off x="0" y="0"/>
          <a:ext cx="0" cy="0"/>
          <a:chOff x="0" y="0"/>
          <a:chExt cx="0" cy="0"/>
        </a:xfrm>
      </p:grpSpPr>
      <p:sp>
        <p:nvSpPr>
          <p:cNvPr id="24" name="Google Shape;24;p101"/>
          <p:cNvSpPr/>
          <p:nvPr/>
        </p:nvSpPr>
        <p:spPr>
          <a:xfrm>
            <a:off x="588392" y="1424588"/>
            <a:ext cx="8001000" cy="9144"/>
          </a:xfrm>
          <a:prstGeom prst="rect">
            <a:avLst/>
          </a:prstGeom>
          <a:solidFill>
            <a:schemeClr val="accent1"/>
          </a:solidFill>
          <a:ln>
            <a:noFill/>
          </a:ln>
          <a:effectLst>
            <a:outerShdw blurRad="12700" rotWithShape="0" algn="tl" dir="5400000" dist="12900">
              <a:srgbClr val="000000">
                <a:alpha val="7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Rockwell"/>
              <a:ea typeface="Rockwell"/>
              <a:cs typeface="Rockwell"/>
              <a:sym typeface="Rockwell"/>
            </a:endParaRPr>
          </a:p>
        </p:txBody>
      </p:sp>
      <p:sp>
        <p:nvSpPr>
          <p:cNvPr id="25" name="Google Shape;25;p101"/>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lvl1pPr lvl="0" algn="r">
              <a:spcBef>
                <a:spcPts val="0"/>
              </a:spcBef>
              <a:spcAft>
                <a:spcPts val="0"/>
              </a:spcAft>
              <a:buClr>
                <a:srgbClr val="CBD89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101"/>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lvl1pPr indent="-308610" lvl="0" marL="457200" algn="l">
              <a:spcBef>
                <a:spcPts val="0"/>
              </a:spcBef>
              <a:spcAft>
                <a:spcPts val="0"/>
              </a:spcAft>
              <a:buSzPts val="1260"/>
              <a:buChar char="⦿"/>
              <a:defRPr/>
            </a:lvl1pPr>
            <a:lvl2pPr indent="-331469" lvl="1" marL="914400" algn="l">
              <a:spcBef>
                <a:spcPts val="400"/>
              </a:spcBef>
              <a:spcAft>
                <a:spcPts val="0"/>
              </a:spcAft>
              <a:buSzPts val="1620"/>
              <a:buChar char="•"/>
              <a:defRPr/>
            </a:lvl2pPr>
            <a:lvl3pPr indent="-342900" lvl="2" marL="1371600" algn="l">
              <a:spcBef>
                <a:spcPts val="400"/>
              </a:spcBef>
              <a:spcAft>
                <a:spcPts val="0"/>
              </a:spcAft>
              <a:buSzPts val="1800"/>
              <a:buChar char="●"/>
              <a:defRPr/>
            </a:lvl3pPr>
            <a:lvl4pPr indent="-342900" lvl="3" marL="1828800" algn="l">
              <a:spcBef>
                <a:spcPts val="400"/>
              </a:spcBef>
              <a:spcAft>
                <a:spcPts val="0"/>
              </a:spcAft>
              <a:buSzPts val="1800"/>
              <a:buChar char="●"/>
              <a:defRPr/>
            </a:lvl4pPr>
            <a:lvl5pPr indent="-342900" lvl="4" marL="2286000" algn="l">
              <a:spcBef>
                <a:spcPts val="400"/>
              </a:spcBef>
              <a:spcAft>
                <a:spcPts val="0"/>
              </a:spcAft>
              <a:buSzPts val="1800"/>
              <a:buChar char="●"/>
              <a:defRPr/>
            </a:lvl5pPr>
            <a:lvl6pPr indent="-342900" lvl="5" marL="2743200" algn="l">
              <a:spcBef>
                <a:spcPts val="400"/>
              </a:spcBef>
              <a:spcAft>
                <a:spcPts val="0"/>
              </a:spcAft>
              <a:buSzPts val="1800"/>
              <a:buChar char="●"/>
              <a:defRPr/>
            </a:lvl6pPr>
            <a:lvl7pPr indent="-342900" lvl="6" marL="3200400" algn="l">
              <a:spcBef>
                <a:spcPts val="400"/>
              </a:spcBef>
              <a:spcAft>
                <a:spcPts val="0"/>
              </a:spcAft>
              <a:buSzPts val="1800"/>
              <a:buChar char="●"/>
              <a:defRPr/>
            </a:lvl7pPr>
            <a:lvl8pPr indent="-342900" lvl="7" marL="3657600" algn="l">
              <a:spcBef>
                <a:spcPts val="400"/>
              </a:spcBef>
              <a:spcAft>
                <a:spcPts val="0"/>
              </a:spcAft>
              <a:buSzPts val="1800"/>
              <a:buChar char="●"/>
              <a:defRPr/>
            </a:lvl8pPr>
            <a:lvl9pPr indent="-342900" lvl="8" marL="4114800" algn="l">
              <a:spcBef>
                <a:spcPts val="400"/>
              </a:spcBef>
              <a:spcAft>
                <a:spcPts val="0"/>
              </a:spcAft>
              <a:buSzPts val="1800"/>
              <a:buChar char="●"/>
              <a:defRPr/>
            </a:lvl9pPr>
          </a:lstStyle>
          <a:p/>
        </p:txBody>
      </p:sp>
      <p:sp>
        <p:nvSpPr>
          <p:cNvPr id="27" name="Google Shape;27;p101"/>
          <p:cNvSpPr txBox="1"/>
          <p:nvPr>
            <p:ph idx="10" type="dt"/>
          </p:nvPr>
        </p:nvSpPr>
        <p:spPr>
          <a:xfrm>
            <a:off x="5562600" y="6400800"/>
            <a:ext cx="3002280"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101"/>
          <p:cNvSpPr txBox="1"/>
          <p:nvPr>
            <p:ph idx="11" type="ftr"/>
          </p:nvPr>
        </p:nvSpPr>
        <p:spPr>
          <a:xfrm>
            <a:off x="1295400" y="6400800"/>
            <a:ext cx="4212264"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101"/>
          <p:cNvSpPr txBox="1"/>
          <p:nvPr>
            <p:ph idx="12" type="sldNum"/>
          </p:nvPr>
        </p:nvSpPr>
        <p:spPr>
          <a:xfrm>
            <a:off x="8638952" y="6514568"/>
            <a:ext cx="464288" cy="27432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0" name="Shape 30"/>
        <p:cNvGrpSpPr/>
        <p:nvPr/>
      </p:nvGrpSpPr>
      <p:grpSpPr>
        <a:xfrm>
          <a:off x="0" y="0"/>
          <a:ext cx="0" cy="0"/>
          <a:chOff x="0" y="0"/>
          <a:chExt cx="0" cy="0"/>
        </a:xfrm>
      </p:grpSpPr>
      <p:sp>
        <p:nvSpPr>
          <p:cNvPr id="31" name="Google Shape;31;p102"/>
          <p:cNvSpPr txBox="1"/>
          <p:nvPr>
            <p:ph idx="10" type="dt"/>
          </p:nvPr>
        </p:nvSpPr>
        <p:spPr>
          <a:xfrm>
            <a:off x="5562600" y="6400800"/>
            <a:ext cx="3002280"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02"/>
          <p:cNvSpPr txBox="1"/>
          <p:nvPr>
            <p:ph idx="11" type="ftr"/>
          </p:nvPr>
        </p:nvSpPr>
        <p:spPr>
          <a:xfrm>
            <a:off x="1295400" y="6400800"/>
            <a:ext cx="4212264"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102"/>
          <p:cNvSpPr txBox="1"/>
          <p:nvPr>
            <p:ph idx="12" type="sldNum"/>
          </p:nvPr>
        </p:nvSpPr>
        <p:spPr>
          <a:xfrm>
            <a:off x="8638952" y="6514568"/>
            <a:ext cx="464288" cy="27432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4" name="Shape 34"/>
        <p:cNvGrpSpPr/>
        <p:nvPr/>
      </p:nvGrpSpPr>
      <p:grpSpPr>
        <a:xfrm>
          <a:off x="0" y="0"/>
          <a:ext cx="0" cy="0"/>
          <a:chOff x="0" y="0"/>
          <a:chExt cx="0" cy="0"/>
        </a:xfrm>
      </p:grpSpPr>
      <p:sp>
        <p:nvSpPr>
          <p:cNvPr id="35" name="Google Shape;35;p103"/>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lvl1pPr lvl="0" algn="r">
              <a:spcBef>
                <a:spcPts val="0"/>
              </a:spcBef>
              <a:spcAft>
                <a:spcPts val="0"/>
              </a:spcAft>
              <a:buClr>
                <a:srgbClr val="CBD89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103"/>
          <p:cNvSpPr txBox="1"/>
          <p:nvPr>
            <p:ph idx="1" type="body"/>
          </p:nvPr>
        </p:nvSpPr>
        <p:spPr>
          <a:xfrm>
            <a:off x="457200" y="1645920"/>
            <a:ext cx="4038600" cy="4526280"/>
          </a:xfrm>
          <a:prstGeom prst="rect">
            <a:avLst/>
          </a:prstGeom>
          <a:noFill/>
          <a:ln>
            <a:noFill/>
          </a:ln>
        </p:spPr>
        <p:txBody>
          <a:bodyPr anchorCtr="0" anchor="t" bIns="45700" lIns="91425" spcFirstLastPara="1" rIns="91425" wrap="square" tIns="45700">
            <a:normAutofit/>
          </a:bodyPr>
          <a:lstStyle>
            <a:lvl1pPr indent="-353060" lvl="0" marL="457200" algn="l">
              <a:spcBef>
                <a:spcPts val="0"/>
              </a:spcBef>
              <a:spcAft>
                <a:spcPts val="0"/>
              </a:spcAft>
              <a:buSzPts val="1960"/>
              <a:buChar char="⦿"/>
              <a:defRPr sz="2800"/>
            </a:lvl1pPr>
            <a:lvl2pPr indent="-365760" lvl="1" marL="914400" algn="l">
              <a:spcBef>
                <a:spcPts val="400"/>
              </a:spcBef>
              <a:spcAft>
                <a:spcPts val="0"/>
              </a:spcAft>
              <a:buSzPts val="2160"/>
              <a:buFont typeface="Rockwell"/>
              <a:buChar char="•"/>
              <a:defRPr sz="2400"/>
            </a:lvl2pPr>
            <a:lvl3pPr indent="-355600" lvl="2" marL="1371600" algn="l">
              <a:spcBef>
                <a:spcPts val="400"/>
              </a:spcBef>
              <a:spcAft>
                <a:spcPts val="0"/>
              </a:spcAft>
              <a:buSzPts val="2000"/>
              <a:buChar char="●"/>
              <a:defRPr sz="2000"/>
            </a:lvl3pPr>
            <a:lvl4pPr indent="-342900" lvl="3" marL="1828800" algn="l">
              <a:spcBef>
                <a:spcPts val="400"/>
              </a:spcBef>
              <a:spcAft>
                <a:spcPts val="0"/>
              </a:spcAft>
              <a:buSzPts val="1800"/>
              <a:buChar char="●"/>
              <a:defRPr sz="1800"/>
            </a:lvl4pPr>
            <a:lvl5pPr indent="-342900" lvl="4" marL="2286000" algn="l">
              <a:spcBef>
                <a:spcPts val="400"/>
              </a:spcBef>
              <a:spcAft>
                <a:spcPts val="0"/>
              </a:spcAft>
              <a:buSzPts val="1800"/>
              <a:buChar char="●"/>
              <a:defRPr sz="1800"/>
            </a:lvl5pPr>
            <a:lvl6pPr indent="-342900" lvl="5" marL="2743200" algn="l">
              <a:spcBef>
                <a:spcPts val="400"/>
              </a:spcBef>
              <a:spcAft>
                <a:spcPts val="0"/>
              </a:spcAft>
              <a:buSzPts val="1800"/>
              <a:buChar char="●"/>
              <a:defRPr/>
            </a:lvl6pPr>
            <a:lvl7pPr indent="-342900" lvl="6" marL="3200400" algn="l">
              <a:spcBef>
                <a:spcPts val="400"/>
              </a:spcBef>
              <a:spcAft>
                <a:spcPts val="0"/>
              </a:spcAft>
              <a:buSzPts val="1800"/>
              <a:buChar char="●"/>
              <a:defRPr/>
            </a:lvl7pPr>
            <a:lvl8pPr indent="-342900" lvl="7" marL="3657600" algn="l">
              <a:spcBef>
                <a:spcPts val="400"/>
              </a:spcBef>
              <a:spcAft>
                <a:spcPts val="0"/>
              </a:spcAft>
              <a:buSzPts val="1800"/>
              <a:buChar char="●"/>
              <a:defRPr/>
            </a:lvl8pPr>
            <a:lvl9pPr indent="-342900" lvl="8" marL="4114800" algn="l">
              <a:spcBef>
                <a:spcPts val="400"/>
              </a:spcBef>
              <a:spcAft>
                <a:spcPts val="0"/>
              </a:spcAft>
              <a:buSzPts val="1800"/>
              <a:buChar char="●"/>
              <a:defRPr/>
            </a:lvl9pPr>
          </a:lstStyle>
          <a:p/>
        </p:txBody>
      </p:sp>
      <p:sp>
        <p:nvSpPr>
          <p:cNvPr id="37" name="Google Shape;37;p103"/>
          <p:cNvSpPr txBox="1"/>
          <p:nvPr>
            <p:ph idx="2" type="body"/>
          </p:nvPr>
        </p:nvSpPr>
        <p:spPr>
          <a:xfrm>
            <a:off x="4648200" y="1645920"/>
            <a:ext cx="4038600" cy="4526280"/>
          </a:xfrm>
          <a:prstGeom prst="rect">
            <a:avLst/>
          </a:prstGeom>
          <a:noFill/>
          <a:ln>
            <a:noFill/>
          </a:ln>
        </p:spPr>
        <p:txBody>
          <a:bodyPr anchorCtr="0" anchor="t" bIns="45700" lIns="91425" spcFirstLastPara="1" rIns="91425" wrap="square" tIns="45700">
            <a:normAutofit/>
          </a:bodyPr>
          <a:lstStyle>
            <a:lvl1pPr indent="-353060" lvl="0" marL="457200" algn="l">
              <a:spcBef>
                <a:spcPts val="0"/>
              </a:spcBef>
              <a:spcAft>
                <a:spcPts val="0"/>
              </a:spcAft>
              <a:buSzPts val="1960"/>
              <a:buChar char="⦿"/>
              <a:defRPr sz="2800"/>
            </a:lvl1pPr>
            <a:lvl2pPr indent="-365760" lvl="1" marL="914400" algn="l">
              <a:spcBef>
                <a:spcPts val="400"/>
              </a:spcBef>
              <a:spcAft>
                <a:spcPts val="0"/>
              </a:spcAft>
              <a:buSzPts val="2160"/>
              <a:buFont typeface="Rockwell"/>
              <a:buChar char="•"/>
              <a:defRPr sz="2400"/>
            </a:lvl2pPr>
            <a:lvl3pPr indent="-355600" lvl="2" marL="1371600" algn="l">
              <a:spcBef>
                <a:spcPts val="400"/>
              </a:spcBef>
              <a:spcAft>
                <a:spcPts val="0"/>
              </a:spcAft>
              <a:buSzPts val="2000"/>
              <a:buChar char="●"/>
              <a:defRPr sz="2000"/>
            </a:lvl3pPr>
            <a:lvl4pPr indent="-342900" lvl="3" marL="1828800" algn="l">
              <a:spcBef>
                <a:spcPts val="400"/>
              </a:spcBef>
              <a:spcAft>
                <a:spcPts val="0"/>
              </a:spcAft>
              <a:buSzPts val="1800"/>
              <a:buChar char="●"/>
              <a:defRPr sz="1800"/>
            </a:lvl4pPr>
            <a:lvl5pPr indent="-342900" lvl="4" marL="2286000" algn="l">
              <a:spcBef>
                <a:spcPts val="400"/>
              </a:spcBef>
              <a:spcAft>
                <a:spcPts val="0"/>
              </a:spcAft>
              <a:buSzPts val="1800"/>
              <a:buChar char="●"/>
              <a:defRPr sz="1800"/>
            </a:lvl5pPr>
            <a:lvl6pPr indent="-342900" lvl="5" marL="2743200" algn="l">
              <a:spcBef>
                <a:spcPts val="400"/>
              </a:spcBef>
              <a:spcAft>
                <a:spcPts val="0"/>
              </a:spcAft>
              <a:buSzPts val="1800"/>
              <a:buChar char="●"/>
              <a:defRPr/>
            </a:lvl6pPr>
            <a:lvl7pPr indent="-342900" lvl="6" marL="3200400" algn="l">
              <a:spcBef>
                <a:spcPts val="400"/>
              </a:spcBef>
              <a:spcAft>
                <a:spcPts val="0"/>
              </a:spcAft>
              <a:buSzPts val="1800"/>
              <a:buChar char="●"/>
              <a:defRPr/>
            </a:lvl7pPr>
            <a:lvl8pPr indent="-342900" lvl="7" marL="3657600" algn="l">
              <a:spcBef>
                <a:spcPts val="400"/>
              </a:spcBef>
              <a:spcAft>
                <a:spcPts val="0"/>
              </a:spcAft>
              <a:buSzPts val="1800"/>
              <a:buChar char="●"/>
              <a:defRPr/>
            </a:lvl8pPr>
            <a:lvl9pPr indent="-342900" lvl="8" marL="4114800" algn="l">
              <a:spcBef>
                <a:spcPts val="400"/>
              </a:spcBef>
              <a:spcAft>
                <a:spcPts val="0"/>
              </a:spcAft>
              <a:buSzPts val="1800"/>
              <a:buChar char="●"/>
              <a:defRPr/>
            </a:lvl9pPr>
          </a:lstStyle>
          <a:p/>
        </p:txBody>
      </p:sp>
      <p:sp>
        <p:nvSpPr>
          <p:cNvPr id="38" name="Google Shape;38;p103"/>
          <p:cNvSpPr txBox="1"/>
          <p:nvPr>
            <p:ph idx="10" type="dt"/>
          </p:nvPr>
        </p:nvSpPr>
        <p:spPr>
          <a:xfrm>
            <a:off x="5562600" y="6400800"/>
            <a:ext cx="3002280"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03"/>
          <p:cNvSpPr txBox="1"/>
          <p:nvPr>
            <p:ph idx="11" type="ftr"/>
          </p:nvPr>
        </p:nvSpPr>
        <p:spPr>
          <a:xfrm>
            <a:off x="1295400" y="6400800"/>
            <a:ext cx="4212264"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103"/>
          <p:cNvSpPr txBox="1"/>
          <p:nvPr>
            <p:ph idx="12" type="sldNum"/>
          </p:nvPr>
        </p:nvSpPr>
        <p:spPr>
          <a:xfrm>
            <a:off x="8641080" y="6514568"/>
            <a:ext cx="464288" cy="27432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
        <p:nvSpPr>
          <p:cNvPr id="41" name="Google Shape;41;p103"/>
          <p:cNvSpPr/>
          <p:nvPr/>
        </p:nvSpPr>
        <p:spPr>
          <a:xfrm>
            <a:off x="588392" y="1424588"/>
            <a:ext cx="8001000" cy="9144"/>
          </a:xfrm>
          <a:prstGeom prst="rect">
            <a:avLst/>
          </a:prstGeom>
          <a:solidFill>
            <a:schemeClr val="accent1"/>
          </a:solidFill>
          <a:ln>
            <a:noFill/>
          </a:ln>
          <a:effectLst>
            <a:outerShdw blurRad="12700" rotWithShape="0" algn="tl" dir="5400000" dist="12900">
              <a:srgbClr val="000000">
                <a:alpha val="7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Rockwell"/>
              <a:ea typeface="Rockwell"/>
              <a:cs typeface="Rockwell"/>
              <a:sym typeface="Rockwe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dk2"/>
        </a:solidFill>
      </p:bgPr>
    </p:bg>
    <p:spTree>
      <p:nvGrpSpPr>
        <p:cNvPr id="42" name="Shape 42"/>
        <p:cNvGrpSpPr/>
        <p:nvPr/>
      </p:nvGrpSpPr>
      <p:grpSpPr>
        <a:xfrm>
          <a:off x="0" y="0"/>
          <a:ext cx="0" cy="0"/>
          <a:chOff x="0" y="0"/>
          <a:chExt cx="0" cy="0"/>
        </a:xfrm>
      </p:grpSpPr>
      <p:sp>
        <p:nvSpPr>
          <p:cNvPr id="43" name="Google Shape;43;p104"/>
          <p:cNvSpPr/>
          <p:nvPr/>
        </p:nvSpPr>
        <p:spPr>
          <a:xfrm>
            <a:off x="1000128" y="3267456"/>
            <a:ext cx="7406640" cy="9144"/>
          </a:xfrm>
          <a:prstGeom prst="rect">
            <a:avLst/>
          </a:prstGeom>
          <a:solidFill>
            <a:schemeClr val="accent1"/>
          </a:solidFill>
          <a:ln>
            <a:noFill/>
          </a:ln>
          <a:effectLst>
            <a:outerShdw blurRad="12700" rotWithShape="0" algn="tl" dir="5400000" dist="12900">
              <a:srgbClr val="000000">
                <a:alpha val="7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Rockwell"/>
              <a:ea typeface="Rockwell"/>
              <a:cs typeface="Rockwell"/>
              <a:sym typeface="Rockwell"/>
            </a:endParaRPr>
          </a:p>
        </p:txBody>
      </p:sp>
      <p:sp>
        <p:nvSpPr>
          <p:cNvPr id="44" name="Google Shape;44;p104"/>
          <p:cNvSpPr txBox="1"/>
          <p:nvPr>
            <p:ph type="title"/>
          </p:nvPr>
        </p:nvSpPr>
        <p:spPr>
          <a:xfrm>
            <a:off x="722376" y="498230"/>
            <a:ext cx="7772400" cy="2731008"/>
          </a:xfrm>
          <a:prstGeom prst="rect">
            <a:avLst/>
          </a:prstGeom>
          <a:noFill/>
          <a:ln>
            <a:noFill/>
          </a:ln>
        </p:spPr>
        <p:txBody>
          <a:bodyPr anchorCtr="0" anchor="b" bIns="45700" lIns="91425" spcFirstLastPara="1" rIns="100575" wrap="square" tIns="45700">
            <a:normAutofit/>
          </a:bodyPr>
          <a:lstStyle>
            <a:lvl1pPr lvl="0" algn="r">
              <a:spcBef>
                <a:spcPts val="0"/>
              </a:spcBef>
              <a:spcAft>
                <a:spcPts val="0"/>
              </a:spcAft>
              <a:buClr>
                <a:srgbClr val="FB5531"/>
              </a:buClr>
              <a:buSzPts val="4000"/>
              <a:buFont typeface="Rockwell"/>
              <a:buNone/>
              <a:defRPr b="1" sz="4000" cap="none">
                <a:solidFill>
                  <a:srgbClr val="FB553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104"/>
          <p:cNvSpPr txBox="1"/>
          <p:nvPr>
            <p:ph idx="1" type="body"/>
          </p:nvPr>
        </p:nvSpPr>
        <p:spPr>
          <a:xfrm>
            <a:off x="722313" y="3287713"/>
            <a:ext cx="7772400" cy="1509712"/>
          </a:xfrm>
          <a:prstGeom prst="rect">
            <a:avLst/>
          </a:prstGeom>
          <a:noFill/>
          <a:ln>
            <a:noFill/>
          </a:ln>
        </p:spPr>
        <p:txBody>
          <a:bodyPr anchorCtr="0" anchor="t" bIns="45700" lIns="91425" spcFirstLastPara="1" rIns="128000" wrap="square" tIns="45700">
            <a:normAutofit/>
          </a:bodyPr>
          <a:lstStyle>
            <a:lvl1pPr indent="-228600" lvl="0" marL="457200" algn="r">
              <a:spcBef>
                <a:spcPts val="0"/>
              </a:spcBef>
              <a:spcAft>
                <a:spcPts val="0"/>
              </a:spcAft>
              <a:buSzPts val="1400"/>
              <a:buNone/>
              <a:defRPr sz="2000">
                <a:solidFill>
                  <a:schemeClr val="lt1"/>
                </a:solidFill>
              </a:defRPr>
            </a:lvl1pPr>
            <a:lvl2pPr indent="-228600" lvl="1" marL="914400" algn="l">
              <a:spcBef>
                <a:spcPts val="400"/>
              </a:spcBef>
              <a:spcAft>
                <a:spcPts val="0"/>
              </a:spcAft>
              <a:buSzPts val="1620"/>
              <a:buFont typeface="Rockwell"/>
              <a:buNone/>
              <a:defRPr sz="1800">
                <a:solidFill>
                  <a:schemeClr val="lt1"/>
                </a:solidFill>
              </a:defRPr>
            </a:lvl2pPr>
            <a:lvl3pPr indent="-228600" lvl="2" marL="1371600" algn="l">
              <a:spcBef>
                <a:spcPts val="400"/>
              </a:spcBef>
              <a:spcAft>
                <a:spcPts val="0"/>
              </a:spcAft>
              <a:buSzPts val="1600"/>
              <a:buNone/>
              <a:defRPr sz="1600">
                <a:solidFill>
                  <a:schemeClr val="lt1"/>
                </a:solidFill>
              </a:defRPr>
            </a:lvl3pPr>
            <a:lvl4pPr indent="-228600" lvl="3" marL="1828800" algn="l">
              <a:spcBef>
                <a:spcPts val="400"/>
              </a:spcBef>
              <a:spcAft>
                <a:spcPts val="0"/>
              </a:spcAft>
              <a:buSzPts val="1400"/>
              <a:buNone/>
              <a:defRPr sz="1400">
                <a:solidFill>
                  <a:schemeClr val="lt1"/>
                </a:solidFill>
              </a:defRPr>
            </a:lvl4pPr>
            <a:lvl5pPr indent="-228600" lvl="4" marL="2286000" algn="l">
              <a:spcBef>
                <a:spcPts val="400"/>
              </a:spcBef>
              <a:spcAft>
                <a:spcPts val="0"/>
              </a:spcAft>
              <a:buSzPts val="1400"/>
              <a:buNone/>
              <a:defRPr sz="1400">
                <a:solidFill>
                  <a:schemeClr val="lt1"/>
                </a:solidFill>
              </a:defRPr>
            </a:lvl5pPr>
            <a:lvl6pPr indent="-342900" lvl="5" marL="2743200" algn="l">
              <a:spcBef>
                <a:spcPts val="400"/>
              </a:spcBef>
              <a:spcAft>
                <a:spcPts val="0"/>
              </a:spcAft>
              <a:buSzPts val="1800"/>
              <a:buChar char="●"/>
              <a:defRPr/>
            </a:lvl6pPr>
            <a:lvl7pPr indent="-342900" lvl="6" marL="3200400" algn="l">
              <a:spcBef>
                <a:spcPts val="400"/>
              </a:spcBef>
              <a:spcAft>
                <a:spcPts val="0"/>
              </a:spcAft>
              <a:buSzPts val="1800"/>
              <a:buChar char="●"/>
              <a:defRPr/>
            </a:lvl7pPr>
            <a:lvl8pPr indent="-342900" lvl="7" marL="3657600" algn="l">
              <a:spcBef>
                <a:spcPts val="400"/>
              </a:spcBef>
              <a:spcAft>
                <a:spcPts val="0"/>
              </a:spcAft>
              <a:buSzPts val="1800"/>
              <a:buChar char="●"/>
              <a:defRPr/>
            </a:lvl8pPr>
            <a:lvl9pPr indent="-342900" lvl="8" marL="4114800" algn="l">
              <a:spcBef>
                <a:spcPts val="400"/>
              </a:spcBef>
              <a:spcAft>
                <a:spcPts val="0"/>
              </a:spcAft>
              <a:buSzPts val="1800"/>
              <a:buChar char="●"/>
              <a:defRPr/>
            </a:lvl9pPr>
          </a:lstStyle>
          <a:p/>
        </p:txBody>
      </p:sp>
      <p:sp>
        <p:nvSpPr>
          <p:cNvPr id="46" name="Google Shape;46;p104"/>
          <p:cNvSpPr txBox="1"/>
          <p:nvPr>
            <p:ph idx="10" type="dt"/>
          </p:nvPr>
        </p:nvSpPr>
        <p:spPr>
          <a:xfrm>
            <a:off x="5562600" y="6513670"/>
            <a:ext cx="3002280"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04"/>
          <p:cNvSpPr txBox="1"/>
          <p:nvPr>
            <p:ph idx="12" type="sldNum"/>
          </p:nvPr>
        </p:nvSpPr>
        <p:spPr>
          <a:xfrm>
            <a:off x="8638952" y="6513670"/>
            <a:ext cx="464288" cy="27432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600" u="none" cap="none" strike="noStrike">
                <a:solidFill>
                  <a:srgbClr val="C2C7B0"/>
                </a:solidFill>
                <a:latin typeface="Rockwell"/>
                <a:ea typeface="Rockwell"/>
                <a:cs typeface="Rockwell"/>
                <a:sym typeface="Rockwell"/>
              </a:defRPr>
            </a:lvl1pPr>
            <a:lvl2pPr indent="0" lvl="1" marL="0" algn="r">
              <a:spcBef>
                <a:spcPts val="0"/>
              </a:spcBef>
              <a:buNone/>
              <a:defRPr b="0" i="0" sz="1600" u="none" cap="none" strike="noStrike">
                <a:solidFill>
                  <a:srgbClr val="C2C7B0"/>
                </a:solidFill>
                <a:latin typeface="Rockwell"/>
                <a:ea typeface="Rockwell"/>
                <a:cs typeface="Rockwell"/>
                <a:sym typeface="Rockwell"/>
              </a:defRPr>
            </a:lvl2pPr>
            <a:lvl3pPr indent="0" lvl="2" marL="0" algn="r">
              <a:spcBef>
                <a:spcPts val="0"/>
              </a:spcBef>
              <a:buNone/>
              <a:defRPr b="0" i="0" sz="1600" u="none" cap="none" strike="noStrike">
                <a:solidFill>
                  <a:srgbClr val="C2C7B0"/>
                </a:solidFill>
                <a:latin typeface="Rockwell"/>
                <a:ea typeface="Rockwell"/>
                <a:cs typeface="Rockwell"/>
                <a:sym typeface="Rockwell"/>
              </a:defRPr>
            </a:lvl3pPr>
            <a:lvl4pPr indent="0" lvl="3" marL="0" algn="r">
              <a:spcBef>
                <a:spcPts val="0"/>
              </a:spcBef>
              <a:buNone/>
              <a:defRPr b="0" i="0" sz="1600" u="none" cap="none" strike="noStrike">
                <a:solidFill>
                  <a:srgbClr val="C2C7B0"/>
                </a:solidFill>
                <a:latin typeface="Rockwell"/>
                <a:ea typeface="Rockwell"/>
                <a:cs typeface="Rockwell"/>
                <a:sym typeface="Rockwell"/>
              </a:defRPr>
            </a:lvl4pPr>
            <a:lvl5pPr indent="0" lvl="4" marL="0" algn="r">
              <a:spcBef>
                <a:spcPts val="0"/>
              </a:spcBef>
              <a:buNone/>
              <a:defRPr b="0" i="0" sz="1600" u="none" cap="none" strike="noStrike">
                <a:solidFill>
                  <a:srgbClr val="C2C7B0"/>
                </a:solidFill>
                <a:latin typeface="Rockwell"/>
                <a:ea typeface="Rockwell"/>
                <a:cs typeface="Rockwell"/>
                <a:sym typeface="Rockwell"/>
              </a:defRPr>
            </a:lvl5pPr>
            <a:lvl6pPr indent="0" lvl="5" marL="0" algn="r">
              <a:spcBef>
                <a:spcPts val="0"/>
              </a:spcBef>
              <a:buNone/>
              <a:defRPr b="0" i="0" sz="1600" u="none" cap="none" strike="noStrike">
                <a:solidFill>
                  <a:srgbClr val="C2C7B0"/>
                </a:solidFill>
                <a:latin typeface="Rockwell"/>
                <a:ea typeface="Rockwell"/>
                <a:cs typeface="Rockwell"/>
                <a:sym typeface="Rockwell"/>
              </a:defRPr>
            </a:lvl6pPr>
            <a:lvl7pPr indent="0" lvl="6" marL="0" algn="r">
              <a:spcBef>
                <a:spcPts val="0"/>
              </a:spcBef>
              <a:buNone/>
              <a:defRPr b="0" i="0" sz="1600" u="none" cap="none" strike="noStrike">
                <a:solidFill>
                  <a:srgbClr val="C2C7B0"/>
                </a:solidFill>
                <a:latin typeface="Rockwell"/>
                <a:ea typeface="Rockwell"/>
                <a:cs typeface="Rockwell"/>
                <a:sym typeface="Rockwell"/>
              </a:defRPr>
            </a:lvl7pPr>
            <a:lvl8pPr indent="0" lvl="7" marL="0" algn="r">
              <a:spcBef>
                <a:spcPts val="0"/>
              </a:spcBef>
              <a:buNone/>
              <a:defRPr b="0" i="0" sz="1600" u="none" cap="none" strike="noStrike">
                <a:solidFill>
                  <a:srgbClr val="C2C7B0"/>
                </a:solidFill>
                <a:latin typeface="Rockwell"/>
                <a:ea typeface="Rockwell"/>
                <a:cs typeface="Rockwell"/>
                <a:sym typeface="Rockwell"/>
              </a:defRPr>
            </a:lvl8pPr>
            <a:lvl9pPr indent="0" lvl="8" marL="0" algn="r">
              <a:spcBef>
                <a:spcPts val="0"/>
              </a:spcBef>
              <a:buNone/>
              <a:defRPr b="0" i="0" sz="1600" u="none" cap="none" strike="noStrike">
                <a:solidFill>
                  <a:srgbClr val="C2C7B0"/>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CA"/>
              <a:t>‹#›</a:t>
            </a:fld>
            <a:endParaRPr/>
          </a:p>
        </p:txBody>
      </p:sp>
      <p:sp>
        <p:nvSpPr>
          <p:cNvPr id="48" name="Google Shape;48;p104"/>
          <p:cNvSpPr txBox="1"/>
          <p:nvPr>
            <p:ph idx="11" type="ftr"/>
          </p:nvPr>
        </p:nvSpPr>
        <p:spPr>
          <a:xfrm>
            <a:off x="1600200" y="6513670"/>
            <a:ext cx="3907464"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9" name="Shape 49"/>
        <p:cNvGrpSpPr/>
        <p:nvPr/>
      </p:nvGrpSpPr>
      <p:grpSpPr>
        <a:xfrm>
          <a:off x="0" y="0"/>
          <a:ext cx="0" cy="0"/>
          <a:chOff x="0" y="0"/>
          <a:chExt cx="0" cy="0"/>
        </a:xfrm>
      </p:grpSpPr>
      <p:sp>
        <p:nvSpPr>
          <p:cNvPr id="50" name="Google Shape;50;p105"/>
          <p:cNvSpPr/>
          <p:nvPr/>
        </p:nvSpPr>
        <p:spPr>
          <a:xfrm>
            <a:off x="616744" y="2165216"/>
            <a:ext cx="3749040" cy="9144"/>
          </a:xfrm>
          <a:prstGeom prst="rect">
            <a:avLst/>
          </a:prstGeom>
          <a:solidFill>
            <a:schemeClr val="accent1"/>
          </a:solidFill>
          <a:ln>
            <a:noFill/>
          </a:ln>
          <a:effectLst>
            <a:outerShdw blurRad="12700" rotWithShape="0" algn="tl" dir="5400000" dist="12900">
              <a:srgbClr val="000000">
                <a:alpha val="74901"/>
              </a:srgbClr>
            </a:outerShdw>
          </a:effectLst>
        </p:spPr>
        <p:txBody>
          <a:bodyPr anchorCtr="0" anchor="b"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Rockwell"/>
              <a:ea typeface="Rockwell"/>
              <a:cs typeface="Rockwell"/>
              <a:sym typeface="Rockwell"/>
            </a:endParaRPr>
          </a:p>
        </p:txBody>
      </p:sp>
      <p:sp>
        <p:nvSpPr>
          <p:cNvPr id="51" name="Google Shape;51;p105"/>
          <p:cNvSpPr/>
          <p:nvPr/>
        </p:nvSpPr>
        <p:spPr>
          <a:xfrm>
            <a:off x="4800600" y="2165216"/>
            <a:ext cx="3749040" cy="9144"/>
          </a:xfrm>
          <a:prstGeom prst="rect">
            <a:avLst/>
          </a:prstGeom>
          <a:solidFill>
            <a:schemeClr val="accent1"/>
          </a:solidFill>
          <a:ln>
            <a:noFill/>
          </a:ln>
          <a:effectLst>
            <a:outerShdw blurRad="12700" rotWithShape="0" algn="tl" dir="5400000" dist="12900">
              <a:srgbClr val="000000">
                <a:alpha val="74901"/>
              </a:srgbClr>
            </a:outerShdw>
          </a:effectLst>
        </p:spPr>
        <p:txBody>
          <a:bodyPr anchorCtr="0" anchor="b"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Rockwell"/>
              <a:ea typeface="Rockwell"/>
              <a:cs typeface="Rockwell"/>
              <a:sym typeface="Rockwell"/>
            </a:endParaRPr>
          </a:p>
        </p:txBody>
      </p:sp>
      <p:sp>
        <p:nvSpPr>
          <p:cNvPr id="52" name="Google Shape;52;p105"/>
          <p:cNvSpPr txBox="1"/>
          <p:nvPr>
            <p:ph type="title"/>
          </p:nvPr>
        </p:nvSpPr>
        <p:spPr>
          <a:xfrm>
            <a:off x="457200" y="251948"/>
            <a:ext cx="8229600" cy="1143000"/>
          </a:xfrm>
          <a:prstGeom prst="rect">
            <a:avLst/>
          </a:prstGeom>
          <a:noFill/>
          <a:ln>
            <a:noFill/>
          </a:ln>
        </p:spPr>
        <p:txBody>
          <a:bodyPr anchorCtr="0" anchor="b" bIns="45700" lIns="91425" spcFirstLastPara="1" rIns="91425" wrap="square" tIns="45700">
            <a:normAutofit/>
          </a:bodyPr>
          <a:lstStyle>
            <a:lvl1pPr lvl="0" algn="r">
              <a:spcBef>
                <a:spcPts val="0"/>
              </a:spcBef>
              <a:spcAft>
                <a:spcPts val="0"/>
              </a:spcAft>
              <a:buClr>
                <a:srgbClr val="CBD89E"/>
              </a:buClr>
              <a:buSzPts val="4600"/>
              <a:buFont typeface="Rockwel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105"/>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spcBef>
                <a:spcPts val="0"/>
              </a:spcBef>
              <a:spcAft>
                <a:spcPts val="0"/>
              </a:spcAft>
              <a:buSzPts val="1540"/>
              <a:buNone/>
              <a:defRPr b="0" sz="2200" cap="none"/>
            </a:lvl1pPr>
            <a:lvl2pPr indent="-228600" lvl="1" marL="914400" algn="l">
              <a:spcBef>
                <a:spcPts val="400"/>
              </a:spcBef>
              <a:spcAft>
                <a:spcPts val="0"/>
              </a:spcAft>
              <a:buSzPts val="1800"/>
              <a:buFont typeface="Rockwell"/>
              <a:buNone/>
              <a:defRPr b="1" sz="2000"/>
            </a:lvl2pPr>
            <a:lvl3pPr indent="-228600" lvl="2" marL="1371600" algn="l">
              <a:spcBef>
                <a:spcPts val="400"/>
              </a:spcBef>
              <a:spcAft>
                <a:spcPts val="0"/>
              </a:spcAft>
              <a:buSzPts val="1800"/>
              <a:buNone/>
              <a:defRPr b="1" sz="1800"/>
            </a:lvl3pPr>
            <a:lvl4pPr indent="-228600" lvl="3" marL="1828800" algn="l">
              <a:spcBef>
                <a:spcPts val="400"/>
              </a:spcBef>
              <a:spcAft>
                <a:spcPts val="0"/>
              </a:spcAft>
              <a:buSzPts val="1600"/>
              <a:buNone/>
              <a:defRPr b="1" sz="1600"/>
            </a:lvl4pPr>
            <a:lvl5pPr indent="-228600" lvl="4" marL="2286000" algn="l">
              <a:spcBef>
                <a:spcPts val="400"/>
              </a:spcBef>
              <a:spcAft>
                <a:spcPts val="0"/>
              </a:spcAft>
              <a:buSzPts val="1600"/>
              <a:buNone/>
              <a:defRPr b="1" sz="1600"/>
            </a:lvl5pPr>
            <a:lvl6pPr indent="-342900" lvl="5" marL="2743200" algn="l">
              <a:spcBef>
                <a:spcPts val="400"/>
              </a:spcBef>
              <a:spcAft>
                <a:spcPts val="0"/>
              </a:spcAft>
              <a:buSzPts val="1800"/>
              <a:buChar char="●"/>
              <a:defRPr/>
            </a:lvl6pPr>
            <a:lvl7pPr indent="-342900" lvl="6" marL="3200400" algn="l">
              <a:spcBef>
                <a:spcPts val="400"/>
              </a:spcBef>
              <a:spcAft>
                <a:spcPts val="0"/>
              </a:spcAft>
              <a:buSzPts val="1800"/>
              <a:buChar char="●"/>
              <a:defRPr/>
            </a:lvl7pPr>
            <a:lvl8pPr indent="-342900" lvl="7" marL="3657600" algn="l">
              <a:spcBef>
                <a:spcPts val="400"/>
              </a:spcBef>
              <a:spcAft>
                <a:spcPts val="0"/>
              </a:spcAft>
              <a:buSzPts val="1800"/>
              <a:buChar char="●"/>
              <a:defRPr/>
            </a:lvl8pPr>
            <a:lvl9pPr indent="-342900" lvl="8" marL="4114800" algn="l">
              <a:spcBef>
                <a:spcPts val="400"/>
              </a:spcBef>
              <a:spcAft>
                <a:spcPts val="0"/>
              </a:spcAft>
              <a:buSzPts val="1800"/>
              <a:buChar char="●"/>
              <a:defRPr/>
            </a:lvl9pPr>
          </a:lstStyle>
          <a:p/>
        </p:txBody>
      </p:sp>
      <p:sp>
        <p:nvSpPr>
          <p:cNvPr id="54" name="Google Shape;54;p105"/>
          <p:cNvSpPr txBox="1"/>
          <p:nvPr>
            <p:ph idx="2"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spcBef>
                <a:spcPts val="0"/>
              </a:spcBef>
              <a:spcAft>
                <a:spcPts val="0"/>
              </a:spcAft>
              <a:buSzPts val="1540"/>
              <a:buNone/>
              <a:defRPr b="0" sz="2200" cap="none"/>
            </a:lvl1pPr>
            <a:lvl2pPr indent="-228600" lvl="1" marL="914400" algn="l">
              <a:spcBef>
                <a:spcPts val="400"/>
              </a:spcBef>
              <a:spcAft>
                <a:spcPts val="0"/>
              </a:spcAft>
              <a:buSzPts val="1800"/>
              <a:buFont typeface="Rockwell"/>
              <a:buNone/>
              <a:defRPr b="1" sz="2000"/>
            </a:lvl2pPr>
            <a:lvl3pPr indent="-228600" lvl="2" marL="1371600" algn="l">
              <a:spcBef>
                <a:spcPts val="400"/>
              </a:spcBef>
              <a:spcAft>
                <a:spcPts val="0"/>
              </a:spcAft>
              <a:buSzPts val="1800"/>
              <a:buNone/>
              <a:defRPr b="1" sz="1800"/>
            </a:lvl3pPr>
            <a:lvl4pPr indent="-228600" lvl="3" marL="1828800" algn="l">
              <a:spcBef>
                <a:spcPts val="400"/>
              </a:spcBef>
              <a:spcAft>
                <a:spcPts val="0"/>
              </a:spcAft>
              <a:buSzPts val="1600"/>
              <a:buNone/>
              <a:defRPr b="1" sz="1600"/>
            </a:lvl4pPr>
            <a:lvl5pPr indent="-228600" lvl="4" marL="2286000" algn="l">
              <a:spcBef>
                <a:spcPts val="400"/>
              </a:spcBef>
              <a:spcAft>
                <a:spcPts val="0"/>
              </a:spcAft>
              <a:buSzPts val="1600"/>
              <a:buNone/>
              <a:defRPr b="1" sz="1600"/>
            </a:lvl5pPr>
            <a:lvl6pPr indent="-342900" lvl="5" marL="2743200" algn="l">
              <a:spcBef>
                <a:spcPts val="400"/>
              </a:spcBef>
              <a:spcAft>
                <a:spcPts val="0"/>
              </a:spcAft>
              <a:buSzPts val="1800"/>
              <a:buChar char="●"/>
              <a:defRPr/>
            </a:lvl6pPr>
            <a:lvl7pPr indent="-342900" lvl="6" marL="3200400" algn="l">
              <a:spcBef>
                <a:spcPts val="400"/>
              </a:spcBef>
              <a:spcAft>
                <a:spcPts val="0"/>
              </a:spcAft>
              <a:buSzPts val="1800"/>
              <a:buChar char="●"/>
              <a:defRPr/>
            </a:lvl7pPr>
            <a:lvl8pPr indent="-342900" lvl="7" marL="3657600" algn="l">
              <a:spcBef>
                <a:spcPts val="400"/>
              </a:spcBef>
              <a:spcAft>
                <a:spcPts val="0"/>
              </a:spcAft>
              <a:buSzPts val="1800"/>
              <a:buChar char="●"/>
              <a:defRPr/>
            </a:lvl8pPr>
            <a:lvl9pPr indent="-342900" lvl="8" marL="4114800" algn="l">
              <a:spcBef>
                <a:spcPts val="400"/>
              </a:spcBef>
              <a:spcAft>
                <a:spcPts val="0"/>
              </a:spcAft>
              <a:buSzPts val="1800"/>
              <a:buChar char="●"/>
              <a:defRPr/>
            </a:lvl9pPr>
          </a:lstStyle>
          <a:p/>
        </p:txBody>
      </p:sp>
      <p:sp>
        <p:nvSpPr>
          <p:cNvPr id="55" name="Google Shape;55;p105"/>
          <p:cNvSpPr txBox="1"/>
          <p:nvPr>
            <p:ph idx="3" type="body"/>
          </p:nvPr>
        </p:nvSpPr>
        <p:spPr>
          <a:xfrm>
            <a:off x="457200" y="2362200"/>
            <a:ext cx="4040188" cy="3941763"/>
          </a:xfrm>
          <a:prstGeom prst="rect">
            <a:avLst/>
          </a:prstGeom>
          <a:noFill/>
          <a:ln>
            <a:noFill/>
          </a:ln>
        </p:spPr>
        <p:txBody>
          <a:bodyPr anchorCtr="0" anchor="t" bIns="45700" lIns="91425" spcFirstLastPara="1" rIns="91425" wrap="square" tIns="45700">
            <a:normAutofit/>
          </a:bodyPr>
          <a:lstStyle>
            <a:lvl1pPr indent="-326390" lvl="0" marL="457200" algn="l">
              <a:spcBef>
                <a:spcPts val="0"/>
              </a:spcBef>
              <a:spcAft>
                <a:spcPts val="0"/>
              </a:spcAft>
              <a:buSzPts val="1540"/>
              <a:buChar char="⦿"/>
              <a:defRPr sz="2200"/>
            </a:lvl1pPr>
            <a:lvl2pPr indent="-342900" lvl="1" marL="914400" algn="l">
              <a:spcBef>
                <a:spcPts val="400"/>
              </a:spcBef>
              <a:spcAft>
                <a:spcPts val="0"/>
              </a:spcAft>
              <a:buSzPts val="1800"/>
              <a:buFont typeface="Rockwell"/>
              <a:buChar char="•"/>
              <a:defRPr sz="2000"/>
            </a:lvl2pPr>
            <a:lvl3pPr indent="-342900" lvl="2" marL="1371600" algn="l">
              <a:spcBef>
                <a:spcPts val="400"/>
              </a:spcBef>
              <a:spcAft>
                <a:spcPts val="0"/>
              </a:spcAft>
              <a:buSzPts val="1800"/>
              <a:buChar char="●"/>
              <a:defRPr sz="1800"/>
            </a:lvl3pPr>
            <a:lvl4pPr indent="-330200" lvl="3" marL="1828800" algn="l">
              <a:spcBef>
                <a:spcPts val="400"/>
              </a:spcBef>
              <a:spcAft>
                <a:spcPts val="0"/>
              </a:spcAft>
              <a:buSzPts val="1600"/>
              <a:buChar char="●"/>
              <a:defRPr sz="1600"/>
            </a:lvl4pPr>
            <a:lvl5pPr indent="-330200" lvl="4" marL="2286000" algn="l">
              <a:spcBef>
                <a:spcPts val="400"/>
              </a:spcBef>
              <a:spcAft>
                <a:spcPts val="0"/>
              </a:spcAft>
              <a:buSzPts val="1600"/>
              <a:buChar char="●"/>
              <a:defRPr sz="1600"/>
            </a:lvl5pPr>
            <a:lvl6pPr indent="-342900" lvl="5" marL="2743200" algn="l">
              <a:spcBef>
                <a:spcPts val="400"/>
              </a:spcBef>
              <a:spcAft>
                <a:spcPts val="0"/>
              </a:spcAft>
              <a:buSzPts val="1800"/>
              <a:buChar char="●"/>
              <a:defRPr/>
            </a:lvl6pPr>
            <a:lvl7pPr indent="-342900" lvl="6" marL="3200400" algn="l">
              <a:spcBef>
                <a:spcPts val="400"/>
              </a:spcBef>
              <a:spcAft>
                <a:spcPts val="0"/>
              </a:spcAft>
              <a:buSzPts val="1800"/>
              <a:buChar char="●"/>
              <a:defRPr/>
            </a:lvl7pPr>
            <a:lvl8pPr indent="-342900" lvl="7" marL="3657600" algn="l">
              <a:spcBef>
                <a:spcPts val="400"/>
              </a:spcBef>
              <a:spcAft>
                <a:spcPts val="0"/>
              </a:spcAft>
              <a:buSzPts val="1800"/>
              <a:buChar char="●"/>
              <a:defRPr/>
            </a:lvl8pPr>
            <a:lvl9pPr indent="-342900" lvl="8" marL="4114800" algn="l">
              <a:spcBef>
                <a:spcPts val="400"/>
              </a:spcBef>
              <a:spcAft>
                <a:spcPts val="0"/>
              </a:spcAft>
              <a:buSzPts val="1800"/>
              <a:buChar char="●"/>
              <a:defRPr/>
            </a:lvl9pPr>
          </a:lstStyle>
          <a:p/>
        </p:txBody>
      </p:sp>
      <p:sp>
        <p:nvSpPr>
          <p:cNvPr id="56" name="Google Shape;56;p105"/>
          <p:cNvSpPr txBox="1"/>
          <p:nvPr>
            <p:ph idx="4" type="body"/>
          </p:nvPr>
        </p:nvSpPr>
        <p:spPr>
          <a:xfrm>
            <a:off x="4645025" y="2362200"/>
            <a:ext cx="4041775" cy="3941763"/>
          </a:xfrm>
          <a:prstGeom prst="rect">
            <a:avLst/>
          </a:prstGeom>
          <a:noFill/>
          <a:ln>
            <a:noFill/>
          </a:ln>
        </p:spPr>
        <p:txBody>
          <a:bodyPr anchorCtr="0" anchor="t" bIns="45700" lIns="91425" spcFirstLastPara="1" rIns="91425" wrap="square" tIns="45700">
            <a:normAutofit/>
          </a:bodyPr>
          <a:lstStyle>
            <a:lvl1pPr indent="-326390" lvl="0" marL="457200" algn="l">
              <a:spcBef>
                <a:spcPts val="0"/>
              </a:spcBef>
              <a:spcAft>
                <a:spcPts val="0"/>
              </a:spcAft>
              <a:buSzPts val="1540"/>
              <a:buChar char="⦿"/>
              <a:defRPr sz="2200"/>
            </a:lvl1pPr>
            <a:lvl2pPr indent="-342900" lvl="1" marL="914400" algn="l">
              <a:spcBef>
                <a:spcPts val="400"/>
              </a:spcBef>
              <a:spcAft>
                <a:spcPts val="0"/>
              </a:spcAft>
              <a:buSzPts val="1800"/>
              <a:buFont typeface="Rockwell"/>
              <a:buChar char="•"/>
              <a:defRPr sz="2000"/>
            </a:lvl2pPr>
            <a:lvl3pPr indent="-342900" lvl="2" marL="1371600" algn="l">
              <a:spcBef>
                <a:spcPts val="400"/>
              </a:spcBef>
              <a:spcAft>
                <a:spcPts val="0"/>
              </a:spcAft>
              <a:buSzPts val="1800"/>
              <a:buChar char="●"/>
              <a:defRPr sz="1800"/>
            </a:lvl3pPr>
            <a:lvl4pPr indent="-330200" lvl="3" marL="1828800" algn="l">
              <a:spcBef>
                <a:spcPts val="400"/>
              </a:spcBef>
              <a:spcAft>
                <a:spcPts val="0"/>
              </a:spcAft>
              <a:buSzPts val="1600"/>
              <a:buChar char="●"/>
              <a:defRPr sz="1600"/>
            </a:lvl4pPr>
            <a:lvl5pPr indent="-330200" lvl="4" marL="2286000" algn="l">
              <a:spcBef>
                <a:spcPts val="400"/>
              </a:spcBef>
              <a:spcAft>
                <a:spcPts val="0"/>
              </a:spcAft>
              <a:buSzPts val="1600"/>
              <a:buChar char="●"/>
              <a:defRPr sz="1600"/>
            </a:lvl5pPr>
            <a:lvl6pPr indent="-342900" lvl="5" marL="2743200" algn="l">
              <a:spcBef>
                <a:spcPts val="400"/>
              </a:spcBef>
              <a:spcAft>
                <a:spcPts val="0"/>
              </a:spcAft>
              <a:buSzPts val="1800"/>
              <a:buChar char="●"/>
              <a:defRPr/>
            </a:lvl6pPr>
            <a:lvl7pPr indent="-342900" lvl="6" marL="3200400" algn="l">
              <a:spcBef>
                <a:spcPts val="400"/>
              </a:spcBef>
              <a:spcAft>
                <a:spcPts val="0"/>
              </a:spcAft>
              <a:buSzPts val="1800"/>
              <a:buChar char="●"/>
              <a:defRPr/>
            </a:lvl7pPr>
            <a:lvl8pPr indent="-342900" lvl="7" marL="3657600" algn="l">
              <a:spcBef>
                <a:spcPts val="400"/>
              </a:spcBef>
              <a:spcAft>
                <a:spcPts val="0"/>
              </a:spcAft>
              <a:buSzPts val="1800"/>
              <a:buChar char="●"/>
              <a:defRPr/>
            </a:lvl8pPr>
            <a:lvl9pPr indent="-342900" lvl="8" marL="4114800" algn="l">
              <a:spcBef>
                <a:spcPts val="400"/>
              </a:spcBef>
              <a:spcAft>
                <a:spcPts val="0"/>
              </a:spcAft>
              <a:buSzPts val="1800"/>
              <a:buChar char="●"/>
              <a:defRPr/>
            </a:lvl9pPr>
          </a:lstStyle>
          <a:p/>
        </p:txBody>
      </p:sp>
      <p:sp>
        <p:nvSpPr>
          <p:cNvPr id="57" name="Google Shape;57;p105"/>
          <p:cNvSpPr txBox="1"/>
          <p:nvPr>
            <p:ph idx="10" type="dt"/>
          </p:nvPr>
        </p:nvSpPr>
        <p:spPr>
          <a:xfrm>
            <a:off x="5562600" y="6400800"/>
            <a:ext cx="3002280"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05"/>
          <p:cNvSpPr txBox="1"/>
          <p:nvPr>
            <p:ph idx="11" type="ftr"/>
          </p:nvPr>
        </p:nvSpPr>
        <p:spPr>
          <a:xfrm>
            <a:off x="1295400" y="6400800"/>
            <a:ext cx="4212264"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05"/>
          <p:cNvSpPr txBox="1"/>
          <p:nvPr>
            <p:ph idx="12" type="sldNum"/>
          </p:nvPr>
        </p:nvSpPr>
        <p:spPr>
          <a:xfrm>
            <a:off x="8641080" y="6514568"/>
            <a:ext cx="464288" cy="27432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0" name="Shape 60"/>
        <p:cNvGrpSpPr/>
        <p:nvPr/>
      </p:nvGrpSpPr>
      <p:grpSpPr>
        <a:xfrm>
          <a:off x="0" y="0"/>
          <a:ext cx="0" cy="0"/>
          <a:chOff x="0" y="0"/>
          <a:chExt cx="0" cy="0"/>
        </a:xfrm>
      </p:grpSpPr>
      <p:sp>
        <p:nvSpPr>
          <p:cNvPr id="61" name="Google Shape;61;p106"/>
          <p:cNvSpPr txBox="1"/>
          <p:nvPr>
            <p:ph type="title"/>
          </p:nvPr>
        </p:nvSpPr>
        <p:spPr>
          <a:xfrm>
            <a:off x="457200" y="253218"/>
            <a:ext cx="8229600" cy="1143000"/>
          </a:xfrm>
          <a:prstGeom prst="rect">
            <a:avLst/>
          </a:prstGeom>
          <a:noFill/>
          <a:ln>
            <a:noFill/>
          </a:ln>
        </p:spPr>
        <p:txBody>
          <a:bodyPr anchorCtr="0" anchor="b" bIns="45700" lIns="91425" spcFirstLastPara="1" rIns="91425" wrap="square" tIns="45700">
            <a:normAutofit/>
          </a:bodyPr>
          <a:lstStyle>
            <a:lvl1pPr lvl="0" algn="r">
              <a:spcBef>
                <a:spcPts val="0"/>
              </a:spcBef>
              <a:spcAft>
                <a:spcPts val="0"/>
              </a:spcAft>
              <a:buClr>
                <a:srgbClr val="CBD89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106"/>
          <p:cNvSpPr txBox="1"/>
          <p:nvPr>
            <p:ph idx="10" type="dt"/>
          </p:nvPr>
        </p:nvSpPr>
        <p:spPr>
          <a:xfrm>
            <a:off x="5562600" y="6400800"/>
            <a:ext cx="3002280"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06"/>
          <p:cNvSpPr txBox="1"/>
          <p:nvPr>
            <p:ph idx="11" type="ftr"/>
          </p:nvPr>
        </p:nvSpPr>
        <p:spPr>
          <a:xfrm>
            <a:off x="1295400" y="6400800"/>
            <a:ext cx="4212264"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06"/>
          <p:cNvSpPr txBox="1"/>
          <p:nvPr>
            <p:ph idx="12" type="sldNum"/>
          </p:nvPr>
        </p:nvSpPr>
        <p:spPr>
          <a:xfrm>
            <a:off x="8638952" y="6514568"/>
            <a:ext cx="464288" cy="27432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
        <p:nvSpPr>
          <p:cNvPr id="65" name="Google Shape;65;p106"/>
          <p:cNvSpPr/>
          <p:nvPr/>
        </p:nvSpPr>
        <p:spPr>
          <a:xfrm>
            <a:off x="588392" y="1424588"/>
            <a:ext cx="8001000" cy="9144"/>
          </a:xfrm>
          <a:prstGeom prst="rect">
            <a:avLst/>
          </a:prstGeom>
          <a:solidFill>
            <a:schemeClr val="accent1"/>
          </a:solidFill>
          <a:ln>
            <a:noFill/>
          </a:ln>
          <a:effectLst>
            <a:outerShdw blurRad="12700" rotWithShape="0" algn="tl" dir="5400000" dist="12900">
              <a:srgbClr val="000000">
                <a:alpha val="7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Rockwell"/>
              <a:ea typeface="Rockwell"/>
              <a:cs typeface="Rockwell"/>
              <a:sym typeface="Rockwe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bg>
      <p:bgPr>
        <a:solidFill>
          <a:schemeClr val="dk2"/>
        </a:solidFill>
      </p:bgPr>
    </p:bg>
    <p:spTree>
      <p:nvGrpSpPr>
        <p:cNvPr id="66" name="Shape 66"/>
        <p:cNvGrpSpPr/>
        <p:nvPr/>
      </p:nvGrpSpPr>
      <p:grpSpPr>
        <a:xfrm>
          <a:off x="0" y="0"/>
          <a:ext cx="0" cy="0"/>
          <a:chOff x="0" y="0"/>
          <a:chExt cx="0" cy="0"/>
        </a:xfrm>
      </p:grpSpPr>
      <p:sp>
        <p:nvSpPr>
          <p:cNvPr id="67" name="Google Shape;67;p107"/>
          <p:cNvSpPr/>
          <p:nvPr/>
        </p:nvSpPr>
        <p:spPr>
          <a:xfrm>
            <a:off x="5057552" y="1057656"/>
            <a:ext cx="3749040" cy="9144"/>
          </a:xfrm>
          <a:prstGeom prst="rect">
            <a:avLst/>
          </a:prstGeom>
          <a:solidFill>
            <a:schemeClr val="accent1"/>
          </a:solidFill>
          <a:ln>
            <a:noFill/>
          </a:ln>
          <a:effectLst>
            <a:outerShdw blurRad="12700" rotWithShape="0" algn="tl" dir="5400000" dist="12900">
              <a:srgbClr val="000000">
                <a:alpha val="7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Rockwell"/>
              <a:ea typeface="Rockwell"/>
              <a:cs typeface="Rockwell"/>
              <a:sym typeface="Rockwell"/>
            </a:endParaRPr>
          </a:p>
        </p:txBody>
      </p:sp>
      <p:sp>
        <p:nvSpPr>
          <p:cNvPr id="68" name="Google Shape;68;p107"/>
          <p:cNvSpPr txBox="1"/>
          <p:nvPr>
            <p:ph type="title"/>
          </p:nvPr>
        </p:nvSpPr>
        <p:spPr>
          <a:xfrm>
            <a:off x="4963136" y="304800"/>
            <a:ext cx="3931920" cy="762000"/>
          </a:xfrm>
          <a:prstGeom prst="rect">
            <a:avLst/>
          </a:prstGeom>
          <a:noFill/>
          <a:ln>
            <a:noFill/>
          </a:ln>
        </p:spPr>
        <p:txBody>
          <a:bodyPr anchorCtr="0" anchor="b" bIns="45700" lIns="91425" spcFirstLastPara="1" rIns="91425" wrap="square" tIns="45700">
            <a:normAutofit/>
          </a:bodyPr>
          <a:lstStyle>
            <a:lvl1pPr lvl="0" algn="r">
              <a:spcBef>
                <a:spcPts val="0"/>
              </a:spcBef>
              <a:spcAft>
                <a:spcPts val="0"/>
              </a:spcAft>
              <a:buClr>
                <a:srgbClr val="CBD89E"/>
              </a:buClr>
              <a:buSzPts val="2000"/>
              <a:buFont typeface="Rockwell"/>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107"/>
          <p:cNvSpPr txBox="1"/>
          <p:nvPr>
            <p:ph idx="1" type="body"/>
          </p:nvPr>
        </p:nvSpPr>
        <p:spPr>
          <a:xfrm>
            <a:off x="4963136" y="1107560"/>
            <a:ext cx="3931920" cy="1066800"/>
          </a:xfrm>
          <a:prstGeom prst="rect">
            <a:avLst/>
          </a:prstGeom>
          <a:noFill/>
          <a:ln>
            <a:noFill/>
          </a:ln>
        </p:spPr>
        <p:txBody>
          <a:bodyPr anchorCtr="0" anchor="t" bIns="45700" lIns="91425" spcFirstLastPara="1" rIns="91425" wrap="square" tIns="45700">
            <a:normAutofit/>
          </a:bodyPr>
          <a:lstStyle>
            <a:lvl1pPr indent="-228600" lvl="0" marL="457200" algn="r">
              <a:spcBef>
                <a:spcPts val="0"/>
              </a:spcBef>
              <a:spcAft>
                <a:spcPts val="0"/>
              </a:spcAft>
              <a:buSzPts val="980"/>
              <a:buNone/>
              <a:defRPr sz="1400"/>
            </a:lvl1pPr>
            <a:lvl2pPr indent="-228600" lvl="1" marL="914400" algn="l">
              <a:spcBef>
                <a:spcPts val="400"/>
              </a:spcBef>
              <a:spcAft>
                <a:spcPts val="0"/>
              </a:spcAft>
              <a:buSzPts val="1080"/>
              <a:buFont typeface="Rockwell"/>
              <a:buNone/>
              <a:defRPr sz="1200"/>
            </a:lvl2pPr>
            <a:lvl3pPr indent="-228600" lvl="2" marL="1371600" algn="l">
              <a:spcBef>
                <a:spcPts val="400"/>
              </a:spcBef>
              <a:spcAft>
                <a:spcPts val="0"/>
              </a:spcAft>
              <a:buSzPts val="1000"/>
              <a:buNone/>
              <a:defRPr sz="1000"/>
            </a:lvl3pPr>
            <a:lvl4pPr indent="-228600" lvl="3" marL="1828800" algn="l">
              <a:spcBef>
                <a:spcPts val="400"/>
              </a:spcBef>
              <a:spcAft>
                <a:spcPts val="0"/>
              </a:spcAft>
              <a:buSzPts val="900"/>
              <a:buNone/>
              <a:defRPr sz="900"/>
            </a:lvl4pPr>
            <a:lvl5pPr indent="-228600" lvl="4" marL="2286000" algn="l">
              <a:spcBef>
                <a:spcPts val="400"/>
              </a:spcBef>
              <a:spcAft>
                <a:spcPts val="0"/>
              </a:spcAft>
              <a:buSzPts val="900"/>
              <a:buNone/>
              <a:defRPr sz="900"/>
            </a:lvl5pPr>
            <a:lvl6pPr indent="-342900" lvl="5" marL="2743200" algn="l">
              <a:spcBef>
                <a:spcPts val="400"/>
              </a:spcBef>
              <a:spcAft>
                <a:spcPts val="0"/>
              </a:spcAft>
              <a:buSzPts val="1800"/>
              <a:buChar char="●"/>
              <a:defRPr/>
            </a:lvl6pPr>
            <a:lvl7pPr indent="-342900" lvl="6" marL="3200400" algn="l">
              <a:spcBef>
                <a:spcPts val="400"/>
              </a:spcBef>
              <a:spcAft>
                <a:spcPts val="0"/>
              </a:spcAft>
              <a:buSzPts val="1800"/>
              <a:buChar char="●"/>
              <a:defRPr/>
            </a:lvl7pPr>
            <a:lvl8pPr indent="-342900" lvl="7" marL="3657600" algn="l">
              <a:spcBef>
                <a:spcPts val="400"/>
              </a:spcBef>
              <a:spcAft>
                <a:spcPts val="0"/>
              </a:spcAft>
              <a:buSzPts val="1800"/>
              <a:buChar char="●"/>
              <a:defRPr/>
            </a:lvl8pPr>
            <a:lvl9pPr indent="-342900" lvl="8" marL="4114800" algn="l">
              <a:spcBef>
                <a:spcPts val="400"/>
              </a:spcBef>
              <a:spcAft>
                <a:spcPts val="0"/>
              </a:spcAft>
              <a:buSzPts val="1800"/>
              <a:buChar char="●"/>
              <a:defRPr/>
            </a:lvl9pPr>
          </a:lstStyle>
          <a:p/>
        </p:txBody>
      </p:sp>
      <p:sp>
        <p:nvSpPr>
          <p:cNvPr id="70" name="Google Shape;70;p107"/>
          <p:cNvSpPr txBox="1"/>
          <p:nvPr>
            <p:ph idx="2" type="body"/>
          </p:nvPr>
        </p:nvSpPr>
        <p:spPr>
          <a:xfrm>
            <a:off x="228600" y="2209800"/>
            <a:ext cx="8666456" cy="3977640"/>
          </a:xfrm>
          <a:prstGeom prst="rect">
            <a:avLst/>
          </a:prstGeom>
          <a:noFill/>
          <a:ln>
            <a:noFill/>
          </a:ln>
        </p:spPr>
        <p:txBody>
          <a:bodyPr anchorCtr="0" anchor="t" bIns="45700" lIns="91425" spcFirstLastPara="1" rIns="91425" wrap="square" tIns="45700">
            <a:normAutofit/>
          </a:bodyPr>
          <a:lstStyle>
            <a:lvl1pPr indent="-370840" lvl="0" marL="457200" algn="l">
              <a:spcBef>
                <a:spcPts val="0"/>
              </a:spcBef>
              <a:spcAft>
                <a:spcPts val="0"/>
              </a:spcAft>
              <a:buSzPts val="2240"/>
              <a:buChar char="⦿"/>
              <a:defRPr sz="3200"/>
            </a:lvl1pPr>
            <a:lvl2pPr indent="-388619" lvl="1" marL="914400" algn="l">
              <a:spcBef>
                <a:spcPts val="400"/>
              </a:spcBef>
              <a:spcAft>
                <a:spcPts val="0"/>
              </a:spcAft>
              <a:buSzPts val="2520"/>
              <a:buFont typeface="Rockwell"/>
              <a:buChar char="•"/>
              <a:defRPr sz="2800"/>
            </a:lvl2pPr>
            <a:lvl3pPr indent="-381000" lvl="2" marL="1371600" algn="l">
              <a:spcBef>
                <a:spcPts val="400"/>
              </a:spcBef>
              <a:spcAft>
                <a:spcPts val="0"/>
              </a:spcAft>
              <a:buSzPts val="2400"/>
              <a:buChar char="●"/>
              <a:defRPr sz="2400"/>
            </a:lvl3pPr>
            <a:lvl4pPr indent="-355600" lvl="3" marL="1828800" algn="l">
              <a:spcBef>
                <a:spcPts val="400"/>
              </a:spcBef>
              <a:spcAft>
                <a:spcPts val="0"/>
              </a:spcAft>
              <a:buSzPts val="2000"/>
              <a:buChar char="●"/>
              <a:defRPr sz="2000"/>
            </a:lvl4pPr>
            <a:lvl5pPr indent="-355600" lvl="4" marL="2286000" algn="l">
              <a:spcBef>
                <a:spcPts val="400"/>
              </a:spcBef>
              <a:spcAft>
                <a:spcPts val="0"/>
              </a:spcAft>
              <a:buSzPts val="2000"/>
              <a:buChar char="●"/>
              <a:defRPr sz="2000"/>
            </a:lvl5pPr>
            <a:lvl6pPr indent="-342900" lvl="5" marL="2743200" algn="l">
              <a:spcBef>
                <a:spcPts val="400"/>
              </a:spcBef>
              <a:spcAft>
                <a:spcPts val="0"/>
              </a:spcAft>
              <a:buSzPts val="1800"/>
              <a:buChar char="●"/>
              <a:defRPr/>
            </a:lvl6pPr>
            <a:lvl7pPr indent="-342900" lvl="6" marL="3200400" algn="l">
              <a:spcBef>
                <a:spcPts val="400"/>
              </a:spcBef>
              <a:spcAft>
                <a:spcPts val="0"/>
              </a:spcAft>
              <a:buSzPts val="1800"/>
              <a:buChar char="●"/>
              <a:defRPr/>
            </a:lvl7pPr>
            <a:lvl8pPr indent="-342900" lvl="7" marL="3657600" algn="l">
              <a:spcBef>
                <a:spcPts val="400"/>
              </a:spcBef>
              <a:spcAft>
                <a:spcPts val="0"/>
              </a:spcAft>
              <a:buSzPts val="1800"/>
              <a:buChar char="●"/>
              <a:defRPr/>
            </a:lvl8pPr>
            <a:lvl9pPr indent="-342900" lvl="8" marL="4114800" algn="l">
              <a:spcBef>
                <a:spcPts val="400"/>
              </a:spcBef>
              <a:spcAft>
                <a:spcPts val="0"/>
              </a:spcAft>
              <a:buSzPts val="1800"/>
              <a:buChar char="●"/>
              <a:defRPr/>
            </a:lvl9pPr>
          </a:lstStyle>
          <a:p/>
        </p:txBody>
      </p:sp>
      <p:sp>
        <p:nvSpPr>
          <p:cNvPr id="71" name="Google Shape;71;p107"/>
          <p:cNvSpPr txBox="1"/>
          <p:nvPr>
            <p:ph idx="10" type="dt"/>
          </p:nvPr>
        </p:nvSpPr>
        <p:spPr>
          <a:xfrm>
            <a:off x="5562600" y="6513670"/>
            <a:ext cx="3002280"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07"/>
          <p:cNvSpPr txBox="1"/>
          <p:nvPr>
            <p:ph idx="12" type="sldNum"/>
          </p:nvPr>
        </p:nvSpPr>
        <p:spPr>
          <a:xfrm>
            <a:off x="8638952" y="6513670"/>
            <a:ext cx="464288" cy="27432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600" u="none" cap="none" strike="noStrike">
                <a:solidFill>
                  <a:srgbClr val="C2C7B0"/>
                </a:solidFill>
                <a:latin typeface="Rockwell"/>
                <a:ea typeface="Rockwell"/>
                <a:cs typeface="Rockwell"/>
                <a:sym typeface="Rockwell"/>
              </a:defRPr>
            </a:lvl1pPr>
            <a:lvl2pPr indent="0" lvl="1" marL="0" algn="r">
              <a:spcBef>
                <a:spcPts val="0"/>
              </a:spcBef>
              <a:buNone/>
              <a:defRPr b="0" i="0" sz="1600" u="none" cap="none" strike="noStrike">
                <a:solidFill>
                  <a:srgbClr val="C2C7B0"/>
                </a:solidFill>
                <a:latin typeface="Rockwell"/>
                <a:ea typeface="Rockwell"/>
                <a:cs typeface="Rockwell"/>
                <a:sym typeface="Rockwell"/>
              </a:defRPr>
            </a:lvl2pPr>
            <a:lvl3pPr indent="0" lvl="2" marL="0" algn="r">
              <a:spcBef>
                <a:spcPts val="0"/>
              </a:spcBef>
              <a:buNone/>
              <a:defRPr b="0" i="0" sz="1600" u="none" cap="none" strike="noStrike">
                <a:solidFill>
                  <a:srgbClr val="C2C7B0"/>
                </a:solidFill>
                <a:latin typeface="Rockwell"/>
                <a:ea typeface="Rockwell"/>
                <a:cs typeface="Rockwell"/>
                <a:sym typeface="Rockwell"/>
              </a:defRPr>
            </a:lvl3pPr>
            <a:lvl4pPr indent="0" lvl="3" marL="0" algn="r">
              <a:spcBef>
                <a:spcPts val="0"/>
              </a:spcBef>
              <a:buNone/>
              <a:defRPr b="0" i="0" sz="1600" u="none" cap="none" strike="noStrike">
                <a:solidFill>
                  <a:srgbClr val="C2C7B0"/>
                </a:solidFill>
                <a:latin typeface="Rockwell"/>
                <a:ea typeface="Rockwell"/>
                <a:cs typeface="Rockwell"/>
                <a:sym typeface="Rockwell"/>
              </a:defRPr>
            </a:lvl4pPr>
            <a:lvl5pPr indent="0" lvl="4" marL="0" algn="r">
              <a:spcBef>
                <a:spcPts val="0"/>
              </a:spcBef>
              <a:buNone/>
              <a:defRPr b="0" i="0" sz="1600" u="none" cap="none" strike="noStrike">
                <a:solidFill>
                  <a:srgbClr val="C2C7B0"/>
                </a:solidFill>
                <a:latin typeface="Rockwell"/>
                <a:ea typeface="Rockwell"/>
                <a:cs typeface="Rockwell"/>
                <a:sym typeface="Rockwell"/>
              </a:defRPr>
            </a:lvl5pPr>
            <a:lvl6pPr indent="0" lvl="5" marL="0" algn="r">
              <a:spcBef>
                <a:spcPts val="0"/>
              </a:spcBef>
              <a:buNone/>
              <a:defRPr b="0" i="0" sz="1600" u="none" cap="none" strike="noStrike">
                <a:solidFill>
                  <a:srgbClr val="C2C7B0"/>
                </a:solidFill>
                <a:latin typeface="Rockwell"/>
                <a:ea typeface="Rockwell"/>
                <a:cs typeface="Rockwell"/>
                <a:sym typeface="Rockwell"/>
              </a:defRPr>
            </a:lvl6pPr>
            <a:lvl7pPr indent="0" lvl="6" marL="0" algn="r">
              <a:spcBef>
                <a:spcPts val="0"/>
              </a:spcBef>
              <a:buNone/>
              <a:defRPr b="0" i="0" sz="1600" u="none" cap="none" strike="noStrike">
                <a:solidFill>
                  <a:srgbClr val="C2C7B0"/>
                </a:solidFill>
                <a:latin typeface="Rockwell"/>
                <a:ea typeface="Rockwell"/>
                <a:cs typeface="Rockwell"/>
                <a:sym typeface="Rockwell"/>
              </a:defRPr>
            </a:lvl7pPr>
            <a:lvl8pPr indent="0" lvl="7" marL="0" algn="r">
              <a:spcBef>
                <a:spcPts val="0"/>
              </a:spcBef>
              <a:buNone/>
              <a:defRPr b="0" i="0" sz="1600" u="none" cap="none" strike="noStrike">
                <a:solidFill>
                  <a:srgbClr val="C2C7B0"/>
                </a:solidFill>
                <a:latin typeface="Rockwell"/>
                <a:ea typeface="Rockwell"/>
                <a:cs typeface="Rockwell"/>
                <a:sym typeface="Rockwell"/>
              </a:defRPr>
            </a:lvl8pPr>
            <a:lvl9pPr indent="0" lvl="8" marL="0" algn="r">
              <a:spcBef>
                <a:spcPts val="0"/>
              </a:spcBef>
              <a:buNone/>
              <a:defRPr b="0" i="0" sz="1600" u="none" cap="none" strike="noStrike">
                <a:solidFill>
                  <a:srgbClr val="C2C7B0"/>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CA"/>
              <a:t>‹#›</a:t>
            </a:fld>
            <a:endParaRPr/>
          </a:p>
        </p:txBody>
      </p:sp>
      <p:sp>
        <p:nvSpPr>
          <p:cNvPr id="73" name="Google Shape;73;p107"/>
          <p:cNvSpPr txBox="1"/>
          <p:nvPr>
            <p:ph idx="11" type="ftr"/>
          </p:nvPr>
        </p:nvSpPr>
        <p:spPr>
          <a:xfrm>
            <a:off x="1600200" y="6513670"/>
            <a:ext cx="3907464"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74" name="Shape 74"/>
        <p:cNvGrpSpPr/>
        <p:nvPr/>
      </p:nvGrpSpPr>
      <p:grpSpPr>
        <a:xfrm>
          <a:off x="0" y="0"/>
          <a:ext cx="0" cy="0"/>
          <a:chOff x="0" y="0"/>
          <a:chExt cx="0" cy="0"/>
        </a:xfrm>
      </p:grpSpPr>
      <p:sp>
        <p:nvSpPr>
          <p:cNvPr id="75" name="Google Shape;75;p108"/>
          <p:cNvSpPr txBox="1"/>
          <p:nvPr>
            <p:ph type="title"/>
          </p:nvPr>
        </p:nvSpPr>
        <p:spPr>
          <a:xfrm>
            <a:off x="3040443" y="4724400"/>
            <a:ext cx="5486400" cy="664536"/>
          </a:xfrm>
          <a:prstGeom prst="rect">
            <a:avLst/>
          </a:prstGeom>
          <a:noFill/>
          <a:ln>
            <a:noFill/>
          </a:ln>
        </p:spPr>
        <p:txBody>
          <a:bodyPr anchorCtr="0" anchor="b" bIns="45700" lIns="91425" spcFirstLastPara="1" rIns="91425" wrap="square" tIns="45700">
            <a:normAutofit/>
          </a:bodyPr>
          <a:lstStyle>
            <a:lvl1pPr lvl="0" algn="r">
              <a:spcBef>
                <a:spcPts val="0"/>
              </a:spcBef>
              <a:spcAft>
                <a:spcPts val="0"/>
              </a:spcAft>
              <a:buClr>
                <a:srgbClr val="CBD89E"/>
              </a:buClr>
              <a:buSzPts val="2000"/>
              <a:buFont typeface="Rockwell"/>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08"/>
          <p:cNvSpPr txBox="1"/>
          <p:nvPr>
            <p:ph idx="1" type="body"/>
          </p:nvPr>
        </p:nvSpPr>
        <p:spPr>
          <a:xfrm>
            <a:off x="3040443" y="5388936"/>
            <a:ext cx="5486400" cy="912255"/>
          </a:xfrm>
          <a:prstGeom prst="rect">
            <a:avLst/>
          </a:prstGeom>
          <a:noFill/>
          <a:ln>
            <a:noFill/>
          </a:ln>
        </p:spPr>
        <p:txBody>
          <a:bodyPr anchorCtr="0" anchor="t" bIns="45700" lIns="91425" spcFirstLastPara="1" rIns="91425" wrap="square" tIns="45700">
            <a:normAutofit/>
          </a:bodyPr>
          <a:lstStyle>
            <a:lvl1pPr indent="-228600" lvl="0" marL="457200" algn="r">
              <a:spcBef>
                <a:spcPts val="0"/>
              </a:spcBef>
              <a:spcAft>
                <a:spcPts val="0"/>
              </a:spcAft>
              <a:buSzPts val="980"/>
              <a:buNone/>
              <a:defRPr sz="1400"/>
            </a:lvl1pPr>
            <a:lvl2pPr indent="-297180" lvl="1" marL="914400" algn="l">
              <a:spcBef>
                <a:spcPts val="400"/>
              </a:spcBef>
              <a:spcAft>
                <a:spcPts val="0"/>
              </a:spcAft>
              <a:buSzPts val="1080"/>
              <a:buFont typeface="Rockwell"/>
              <a:buChar char="•"/>
              <a:defRPr sz="1200"/>
            </a:lvl2pPr>
            <a:lvl3pPr indent="-292100" lvl="2" marL="1371600" algn="l">
              <a:spcBef>
                <a:spcPts val="400"/>
              </a:spcBef>
              <a:spcAft>
                <a:spcPts val="0"/>
              </a:spcAft>
              <a:buSzPts val="1000"/>
              <a:buChar char="●"/>
              <a:defRPr sz="1000"/>
            </a:lvl3pPr>
            <a:lvl4pPr indent="-285750" lvl="3" marL="1828800" algn="l">
              <a:spcBef>
                <a:spcPts val="400"/>
              </a:spcBef>
              <a:spcAft>
                <a:spcPts val="0"/>
              </a:spcAft>
              <a:buSzPts val="900"/>
              <a:buChar char="●"/>
              <a:defRPr sz="900"/>
            </a:lvl4pPr>
            <a:lvl5pPr indent="-285750" lvl="4" marL="2286000" algn="l">
              <a:spcBef>
                <a:spcPts val="400"/>
              </a:spcBef>
              <a:spcAft>
                <a:spcPts val="0"/>
              </a:spcAft>
              <a:buSzPts val="900"/>
              <a:buChar char="●"/>
              <a:defRPr sz="900"/>
            </a:lvl5pPr>
            <a:lvl6pPr indent="-342900" lvl="5" marL="2743200" algn="l">
              <a:spcBef>
                <a:spcPts val="400"/>
              </a:spcBef>
              <a:spcAft>
                <a:spcPts val="0"/>
              </a:spcAft>
              <a:buSzPts val="1800"/>
              <a:buChar char="●"/>
              <a:defRPr/>
            </a:lvl6pPr>
            <a:lvl7pPr indent="-342900" lvl="6" marL="3200400" algn="l">
              <a:spcBef>
                <a:spcPts val="400"/>
              </a:spcBef>
              <a:spcAft>
                <a:spcPts val="0"/>
              </a:spcAft>
              <a:buSzPts val="1800"/>
              <a:buChar char="●"/>
              <a:defRPr/>
            </a:lvl7pPr>
            <a:lvl8pPr indent="-342900" lvl="7" marL="3657600" algn="l">
              <a:spcBef>
                <a:spcPts val="400"/>
              </a:spcBef>
              <a:spcAft>
                <a:spcPts val="0"/>
              </a:spcAft>
              <a:buSzPts val="1800"/>
              <a:buChar char="●"/>
              <a:defRPr/>
            </a:lvl8pPr>
            <a:lvl9pPr indent="-342900" lvl="8" marL="4114800" algn="l">
              <a:spcBef>
                <a:spcPts val="400"/>
              </a:spcBef>
              <a:spcAft>
                <a:spcPts val="0"/>
              </a:spcAft>
              <a:buSzPts val="1800"/>
              <a:buChar char="●"/>
              <a:defRPr/>
            </a:lvl9pPr>
          </a:lstStyle>
          <a:p/>
        </p:txBody>
      </p:sp>
      <p:sp>
        <p:nvSpPr>
          <p:cNvPr id="77" name="Google Shape;77;p108"/>
          <p:cNvSpPr/>
          <p:nvPr>
            <p:ph idx="2" type="pic"/>
          </p:nvPr>
        </p:nvSpPr>
        <p:spPr>
          <a:xfrm>
            <a:off x="304800" y="249864"/>
            <a:ext cx="8534400" cy="4343400"/>
          </a:xfrm>
          <a:prstGeom prst="round2DiagRect">
            <a:avLst>
              <a:gd fmla="val 11403" name="adj1"/>
              <a:gd fmla="val 0" name="adj2"/>
            </a:avLst>
          </a:prstGeom>
          <a:solidFill>
            <a:srgbClr val="7B7575">
              <a:alpha val="64705"/>
            </a:srgbClr>
          </a:solidFill>
          <a:ln cap="rnd" cmpd="sng" w="11000">
            <a:solidFill>
              <a:srgbClr val="918B8B">
                <a:alpha val="87843"/>
              </a:srgbClr>
            </a:solidFill>
            <a:prstDash val="solid"/>
            <a:round/>
            <a:headEnd len="sm" w="sm" type="none"/>
            <a:tailEnd len="sm" w="sm" type="none"/>
          </a:ln>
        </p:spPr>
      </p:sp>
      <p:sp>
        <p:nvSpPr>
          <p:cNvPr id="78" name="Google Shape;78;p108"/>
          <p:cNvSpPr txBox="1"/>
          <p:nvPr>
            <p:ph idx="10" type="dt"/>
          </p:nvPr>
        </p:nvSpPr>
        <p:spPr>
          <a:xfrm>
            <a:off x="5562600" y="6509004"/>
            <a:ext cx="3002280"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08"/>
          <p:cNvSpPr txBox="1"/>
          <p:nvPr>
            <p:ph idx="12" type="sldNum"/>
          </p:nvPr>
        </p:nvSpPr>
        <p:spPr>
          <a:xfrm>
            <a:off x="8638952" y="6509004"/>
            <a:ext cx="464288" cy="27432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600" u="none" cap="none" strike="noStrike">
                <a:solidFill>
                  <a:srgbClr val="C2C7B0"/>
                </a:solidFill>
                <a:latin typeface="Rockwell"/>
                <a:ea typeface="Rockwell"/>
                <a:cs typeface="Rockwell"/>
                <a:sym typeface="Rockwell"/>
              </a:defRPr>
            </a:lvl1pPr>
            <a:lvl2pPr indent="0" lvl="1" marL="0" algn="r">
              <a:spcBef>
                <a:spcPts val="0"/>
              </a:spcBef>
              <a:buNone/>
              <a:defRPr b="0" i="0" sz="1600" u="none" cap="none" strike="noStrike">
                <a:solidFill>
                  <a:srgbClr val="C2C7B0"/>
                </a:solidFill>
                <a:latin typeface="Rockwell"/>
                <a:ea typeface="Rockwell"/>
                <a:cs typeface="Rockwell"/>
                <a:sym typeface="Rockwell"/>
              </a:defRPr>
            </a:lvl2pPr>
            <a:lvl3pPr indent="0" lvl="2" marL="0" algn="r">
              <a:spcBef>
                <a:spcPts val="0"/>
              </a:spcBef>
              <a:buNone/>
              <a:defRPr b="0" i="0" sz="1600" u="none" cap="none" strike="noStrike">
                <a:solidFill>
                  <a:srgbClr val="C2C7B0"/>
                </a:solidFill>
                <a:latin typeface="Rockwell"/>
                <a:ea typeface="Rockwell"/>
                <a:cs typeface="Rockwell"/>
                <a:sym typeface="Rockwell"/>
              </a:defRPr>
            </a:lvl3pPr>
            <a:lvl4pPr indent="0" lvl="3" marL="0" algn="r">
              <a:spcBef>
                <a:spcPts val="0"/>
              </a:spcBef>
              <a:buNone/>
              <a:defRPr b="0" i="0" sz="1600" u="none" cap="none" strike="noStrike">
                <a:solidFill>
                  <a:srgbClr val="C2C7B0"/>
                </a:solidFill>
                <a:latin typeface="Rockwell"/>
                <a:ea typeface="Rockwell"/>
                <a:cs typeface="Rockwell"/>
                <a:sym typeface="Rockwell"/>
              </a:defRPr>
            </a:lvl4pPr>
            <a:lvl5pPr indent="0" lvl="4" marL="0" algn="r">
              <a:spcBef>
                <a:spcPts val="0"/>
              </a:spcBef>
              <a:buNone/>
              <a:defRPr b="0" i="0" sz="1600" u="none" cap="none" strike="noStrike">
                <a:solidFill>
                  <a:srgbClr val="C2C7B0"/>
                </a:solidFill>
                <a:latin typeface="Rockwell"/>
                <a:ea typeface="Rockwell"/>
                <a:cs typeface="Rockwell"/>
                <a:sym typeface="Rockwell"/>
              </a:defRPr>
            </a:lvl5pPr>
            <a:lvl6pPr indent="0" lvl="5" marL="0" algn="r">
              <a:spcBef>
                <a:spcPts val="0"/>
              </a:spcBef>
              <a:buNone/>
              <a:defRPr b="0" i="0" sz="1600" u="none" cap="none" strike="noStrike">
                <a:solidFill>
                  <a:srgbClr val="C2C7B0"/>
                </a:solidFill>
                <a:latin typeface="Rockwell"/>
                <a:ea typeface="Rockwell"/>
                <a:cs typeface="Rockwell"/>
                <a:sym typeface="Rockwell"/>
              </a:defRPr>
            </a:lvl6pPr>
            <a:lvl7pPr indent="0" lvl="6" marL="0" algn="r">
              <a:spcBef>
                <a:spcPts val="0"/>
              </a:spcBef>
              <a:buNone/>
              <a:defRPr b="0" i="0" sz="1600" u="none" cap="none" strike="noStrike">
                <a:solidFill>
                  <a:srgbClr val="C2C7B0"/>
                </a:solidFill>
                <a:latin typeface="Rockwell"/>
                <a:ea typeface="Rockwell"/>
                <a:cs typeface="Rockwell"/>
                <a:sym typeface="Rockwell"/>
              </a:defRPr>
            </a:lvl7pPr>
            <a:lvl8pPr indent="0" lvl="7" marL="0" algn="r">
              <a:spcBef>
                <a:spcPts val="0"/>
              </a:spcBef>
              <a:buNone/>
              <a:defRPr b="0" i="0" sz="1600" u="none" cap="none" strike="noStrike">
                <a:solidFill>
                  <a:srgbClr val="C2C7B0"/>
                </a:solidFill>
                <a:latin typeface="Rockwell"/>
                <a:ea typeface="Rockwell"/>
                <a:cs typeface="Rockwell"/>
                <a:sym typeface="Rockwell"/>
              </a:defRPr>
            </a:lvl8pPr>
            <a:lvl9pPr indent="0" lvl="8" marL="0" algn="r">
              <a:spcBef>
                <a:spcPts val="0"/>
              </a:spcBef>
              <a:buNone/>
              <a:defRPr b="0" i="0" sz="1600" u="none" cap="none" strike="noStrike">
                <a:solidFill>
                  <a:srgbClr val="C2C7B0"/>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CA"/>
              <a:t>‹#›</a:t>
            </a:fld>
            <a:endParaRPr/>
          </a:p>
        </p:txBody>
      </p:sp>
      <p:sp>
        <p:nvSpPr>
          <p:cNvPr id="80" name="Google Shape;80;p108"/>
          <p:cNvSpPr txBox="1"/>
          <p:nvPr>
            <p:ph idx="11" type="ftr"/>
          </p:nvPr>
        </p:nvSpPr>
        <p:spPr>
          <a:xfrm>
            <a:off x="1600200" y="6509004"/>
            <a:ext cx="3907464"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1" name="Shape 81"/>
        <p:cNvGrpSpPr/>
        <p:nvPr/>
      </p:nvGrpSpPr>
      <p:grpSpPr>
        <a:xfrm>
          <a:off x="0" y="0"/>
          <a:ext cx="0" cy="0"/>
          <a:chOff x="0" y="0"/>
          <a:chExt cx="0" cy="0"/>
        </a:xfrm>
      </p:grpSpPr>
      <p:sp>
        <p:nvSpPr>
          <p:cNvPr id="82" name="Google Shape;82;p109"/>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lvl1pPr lvl="0" algn="r">
              <a:spcBef>
                <a:spcPts val="0"/>
              </a:spcBef>
              <a:spcAft>
                <a:spcPts val="0"/>
              </a:spcAft>
              <a:buClr>
                <a:srgbClr val="CBD89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 name="Google Shape;83;p109"/>
          <p:cNvSpPr txBox="1"/>
          <p:nvPr>
            <p:ph idx="1" type="body"/>
          </p:nvPr>
        </p:nvSpPr>
        <p:spPr>
          <a:xfrm rot="5400000">
            <a:off x="2308860" y="-205423"/>
            <a:ext cx="4526280" cy="8229600"/>
          </a:xfrm>
          <a:prstGeom prst="rect">
            <a:avLst/>
          </a:prstGeom>
          <a:noFill/>
          <a:ln>
            <a:noFill/>
          </a:ln>
        </p:spPr>
        <p:txBody>
          <a:bodyPr anchorCtr="0" anchor="t" bIns="45700" lIns="91425" spcFirstLastPara="1" rIns="91425" wrap="square" tIns="45700">
            <a:normAutofit/>
          </a:bodyPr>
          <a:lstStyle>
            <a:lvl1pPr indent="-308610" lvl="0" marL="457200" algn="l">
              <a:spcBef>
                <a:spcPts val="0"/>
              </a:spcBef>
              <a:spcAft>
                <a:spcPts val="0"/>
              </a:spcAft>
              <a:buSzPts val="1260"/>
              <a:buChar char="⦿"/>
              <a:defRPr/>
            </a:lvl1pPr>
            <a:lvl2pPr indent="-331469" lvl="1" marL="914400" algn="l">
              <a:spcBef>
                <a:spcPts val="400"/>
              </a:spcBef>
              <a:spcAft>
                <a:spcPts val="0"/>
              </a:spcAft>
              <a:buSzPts val="1620"/>
              <a:buChar char="•"/>
              <a:defRPr/>
            </a:lvl2pPr>
            <a:lvl3pPr indent="-342900" lvl="2" marL="1371600" algn="l">
              <a:spcBef>
                <a:spcPts val="400"/>
              </a:spcBef>
              <a:spcAft>
                <a:spcPts val="0"/>
              </a:spcAft>
              <a:buSzPts val="1800"/>
              <a:buChar char="●"/>
              <a:defRPr/>
            </a:lvl3pPr>
            <a:lvl4pPr indent="-342900" lvl="3" marL="1828800" algn="l">
              <a:spcBef>
                <a:spcPts val="400"/>
              </a:spcBef>
              <a:spcAft>
                <a:spcPts val="0"/>
              </a:spcAft>
              <a:buSzPts val="1800"/>
              <a:buChar char="●"/>
              <a:defRPr/>
            </a:lvl4pPr>
            <a:lvl5pPr indent="-342900" lvl="4" marL="2286000" algn="l">
              <a:spcBef>
                <a:spcPts val="400"/>
              </a:spcBef>
              <a:spcAft>
                <a:spcPts val="0"/>
              </a:spcAft>
              <a:buSzPts val="1800"/>
              <a:buChar char="●"/>
              <a:defRPr/>
            </a:lvl5pPr>
            <a:lvl6pPr indent="-342900" lvl="5" marL="2743200" algn="l">
              <a:spcBef>
                <a:spcPts val="400"/>
              </a:spcBef>
              <a:spcAft>
                <a:spcPts val="0"/>
              </a:spcAft>
              <a:buSzPts val="1800"/>
              <a:buChar char="●"/>
              <a:defRPr/>
            </a:lvl6pPr>
            <a:lvl7pPr indent="-342900" lvl="6" marL="3200400" algn="l">
              <a:spcBef>
                <a:spcPts val="400"/>
              </a:spcBef>
              <a:spcAft>
                <a:spcPts val="0"/>
              </a:spcAft>
              <a:buSzPts val="1800"/>
              <a:buChar char="●"/>
              <a:defRPr/>
            </a:lvl7pPr>
            <a:lvl8pPr indent="-342900" lvl="7" marL="3657600" algn="l">
              <a:spcBef>
                <a:spcPts val="400"/>
              </a:spcBef>
              <a:spcAft>
                <a:spcPts val="0"/>
              </a:spcAft>
              <a:buSzPts val="1800"/>
              <a:buChar char="●"/>
              <a:defRPr/>
            </a:lvl8pPr>
            <a:lvl9pPr indent="-342900" lvl="8" marL="4114800" algn="l">
              <a:spcBef>
                <a:spcPts val="400"/>
              </a:spcBef>
              <a:spcAft>
                <a:spcPts val="0"/>
              </a:spcAft>
              <a:buSzPts val="1800"/>
              <a:buChar char="●"/>
              <a:defRPr/>
            </a:lvl9pPr>
          </a:lstStyle>
          <a:p/>
        </p:txBody>
      </p:sp>
      <p:sp>
        <p:nvSpPr>
          <p:cNvPr id="84" name="Google Shape;84;p109"/>
          <p:cNvSpPr txBox="1"/>
          <p:nvPr>
            <p:ph idx="10" type="dt"/>
          </p:nvPr>
        </p:nvSpPr>
        <p:spPr>
          <a:xfrm>
            <a:off x="5562600" y="6400800"/>
            <a:ext cx="3002280"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09"/>
          <p:cNvSpPr txBox="1"/>
          <p:nvPr>
            <p:ph idx="11" type="ftr"/>
          </p:nvPr>
        </p:nvSpPr>
        <p:spPr>
          <a:xfrm>
            <a:off x="1295400" y="6400800"/>
            <a:ext cx="4212264"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109"/>
          <p:cNvSpPr txBox="1"/>
          <p:nvPr>
            <p:ph idx="12" type="sldNum"/>
          </p:nvPr>
        </p:nvSpPr>
        <p:spPr>
          <a:xfrm>
            <a:off x="8638952" y="6514568"/>
            <a:ext cx="464288" cy="27432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7" name="Shape 87"/>
        <p:cNvGrpSpPr/>
        <p:nvPr/>
      </p:nvGrpSpPr>
      <p:grpSpPr>
        <a:xfrm>
          <a:off x="0" y="0"/>
          <a:ext cx="0" cy="0"/>
          <a:chOff x="0" y="0"/>
          <a:chExt cx="0" cy="0"/>
        </a:xfrm>
      </p:grpSpPr>
      <p:sp>
        <p:nvSpPr>
          <p:cNvPr id="88" name="Google Shape;88;p110"/>
          <p:cNvSpPr txBox="1"/>
          <p:nvPr>
            <p:ph type="title"/>
          </p:nvPr>
        </p:nvSpPr>
        <p:spPr>
          <a:xfrm rot="5400000">
            <a:off x="4732338" y="2171701"/>
            <a:ext cx="5851525" cy="20574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CBD89E"/>
              </a:buClr>
              <a:buSzPts val="4600"/>
              <a:buFont typeface="Rockwel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 name="Google Shape;89;p110"/>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08610" lvl="0" marL="457200" algn="l">
              <a:spcBef>
                <a:spcPts val="0"/>
              </a:spcBef>
              <a:spcAft>
                <a:spcPts val="0"/>
              </a:spcAft>
              <a:buSzPts val="1260"/>
              <a:buChar char="⦿"/>
              <a:defRPr/>
            </a:lvl1pPr>
            <a:lvl2pPr indent="-331469" lvl="1" marL="914400" algn="l">
              <a:spcBef>
                <a:spcPts val="400"/>
              </a:spcBef>
              <a:spcAft>
                <a:spcPts val="0"/>
              </a:spcAft>
              <a:buSzPts val="1620"/>
              <a:buChar char="•"/>
              <a:defRPr/>
            </a:lvl2pPr>
            <a:lvl3pPr indent="-342900" lvl="2" marL="1371600" algn="l">
              <a:spcBef>
                <a:spcPts val="400"/>
              </a:spcBef>
              <a:spcAft>
                <a:spcPts val="0"/>
              </a:spcAft>
              <a:buSzPts val="1800"/>
              <a:buChar char="●"/>
              <a:defRPr/>
            </a:lvl3pPr>
            <a:lvl4pPr indent="-342900" lvl="3" marL="1828800" algn="l">
              <a:spcBef>
                <a:spcPts val="400"/>
              </a:spcBef>
              <a:spcAft>
                <a:spcPts val="0"/>
              </a:spcAft>
              <a:buSzPts val="1800"/>
              <a:buChar char="●"/>
              <a:defRPr/>
            </a:lvl4pPr>
            <a:lvl5pPr indent="-342900" lvl="4" marL="2286000" algn="l">
              <a:spcBef>
                <a:spcPts val="400"/>
              </a:spcBef>
              <a:spcAft>
                <a:spcPts val="0"/>
              </a:spcAft>
              <a:buSzPts val="1800"/>
              <a:buChar char="●"/>
              <a:defRPr/>
            </a:lvl5pPr>
            <a:lvl6pPr indent="-342900" lvl="5" marL="2743200" algn="l">
              <a:spcBef>
                <a:spcPts val="400"/>
              </a:spcBef>
              <a:spcAft>
                <a:spcPts val="0"/>
              </a:spcAft>
              <a:buSzPts val="1800"/>
              <a:buChar char="●"/>
              <a:defRPr/>
            </a:lvl6pPr>
            <a:lvl7pPr indent="-342900" lvl="6" marL="3200400" algn="l">
              <a:spcBef>
                <a:spcPts val="400"/>
              </a:spcBef>
              <a:spcAft>
                <a:spcPts val="0"/>
              </a:spcAft>
              <a:buSzPts val="1800"/>
              <a:buChar char="●"/>
              <a:defRPr/>
            </a:lvl7pPr>
            <a:lvl8pPr indent="-342900" lvl="7" marL="3657600" algn="l">
              <a:spcBef>
                <a:spcPts val="400"/>
              </a:spcBef>
              <a:spcAft>
                <a:spcPts val="0"/>
              </a:spcAft>
              <a:buSzPts val="1800"/>
              <a:buChar char="●"/>
              <a:defRPr/>
            </a:lvl8pPr>
            <a:lvl9pPr indent="-342900" lvl="8" marL="4114800" algn="l">
              <a:spcBef>
                <a:spcPts val="400"/>
              </a:spcBef>
              <a:spcAft>
                <a:spcPts val="0"/>
              </a:spcAft>
              <a:buSzPts val="1800"/>
              <a:buChar char="●"/>
              <a:defRPr/>
            </a:lvl9pPr>
          </a:lstStyle>
          <a:p/>
        </p:txBody>
      </p:sp>
      <p:sp>
        <p:nvSpPr>
          <p:cNvPr id="90" name="Google Shape;90;p110"/>
          <p:cNvSpPr txBox="1"/>
          <p:nvPr>
            <p:ph idx="10" type="dt"/>
          </p:nvPr>
        </p:nvSpPr>
        <p:spPr>
          <a:xfrm>
            <a:off x="5562600" y="6400800"/>
            <a:ext cx="3002280"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10"/>
          <p:cNvSpPr txBox="1"/>
          <p:nvPr>
            <p:ph idx="11" type="ftr"/>
          </p:nvPr>
        </p:nvSpPr>
        <p:spPr>
          <a:xfrm>
            <a:off x="1295400" y="6400800"/>
            <a:ext cx="4212264"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110"/>
          <p:cNvSpPr txBox="1"/>
          <p:nvPr>
            <p:ph idx="12" type="sldNum"/>
          </p:nvPr>
        </p:nvSpPr>
        <p:spPr>
          <a:xfrm>
            <a:off x="8638952" y="6514568"/>
            <a:ext cx="464288" cy="27432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1">
            <a:alphaModFix/>
          </a:blip>
          <a:tile algn="t" flip="none" tx="0" sx="50000" ty="0" sy="50000"/>
        </a:blipFill>
      </p:bgPr>
    </p:bg>
    <p:spTree>
      <p:nvGrpSpPr>
        <p:cNvPr id="9" name="Shape 9"/>
        <p:cNvGrpSpPr/>
        <p:nvPr/>
      </p:nvGrpSpPr>
      <p:grpSpPr>
        <a:xfrm>
          <a:off x="0" y="0"/>
          <a:ext cx="0" cy="0"/>
          <a:chOff x="0" y="0"/>
          <a:chExt cx="0" cy="0"/>
        </a:xfrm>
      </p:grpSpPr>
      <p:sp>
        <p:nvSpPr>
          <p:cNvPr id="10" name="Google Shape;10;p99"/>
          <p:cNvSpPr/>
          <p:nvPr/>
        </p:nvSpPr>
        <p:spPr>
          <a:xfrm>
            <a:off x="164592" y="147085"/>
            <a:ext cx="8810846" cy="6565392"/>
          </a:xfrm>
          <a:prstGeom prst="round2DiagRect">
            <a:avLst>
              <a:gd fmla="val 11807" name="adj1"/>
              <a:gd fmla="val 0" name="adj2"/>
            </a:avLst>
          </a:prstGeom>
          <a:solidFill>
            <a:srgbClr val="7B7575">
              <a:alpha val="64705"/>
            </a:srgbClr>
          </a:solidFill>
          <a:ln cap="rnd" cmpd="sng" w="11000">
            <a:solidFill>
              <a:srgbClr val="918B8B">
                <a:alpha val="87843"/>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Rockwell"/>
              <a:ea typeface="Rockwell"/>
              <a:cs typeface="Rockwell"/>
              <a:sym typeface="Rockwell"/>
            </a:endParaRPr>
          </a:p>
        </p:txBody>
      </p:sp>
      <p:sp>
        <p:nvSpPr>
          <p:cNvPr id="11" name="Google Shape;11;p99"/>
          <p:cNvSpPr txBox="1"/>
          <p:nvPr>
            <p:ph idx="11" type="ftr"/>
          </p:nvPr>
        </p:nvSpPr>
        <p:spPr>
          <a:xfrm>
            <a:off x="1295400" y="6400800"/>
            <a:ext cx="4212264" cy="27432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300" u="none" cap="none" strike="noStrike">
                <a:solidFill>
                  <a:srgbClr val="B2AEAE"/>
                </a:solidFill>
                <a:latin typeface="Rockwell"/>
                <a:ea typeface="Rockwell"/>
                <a:cs typeface="Rockwell"/>
                <a:sym typeface="Rockwell"/>
              </a:defRPr>
            </a:lvl1pPr>
            <a:lvl2pPr lvl="1"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2pPr>
            <a:lvl3pPr lvl="2"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3pPr>
            <a:lvl4pPr lvl="3"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4pPr>
            <a:lvl5pPr lvl="4"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5pPr>
            <a:lvl6pPr lvl="5"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6pPr>
            <a:lvl7pPr lvl="6"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7pPr>
            <a:lvl8pPr lvl="7"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8pPr>
            <a:lvl9pPr lvl="8"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9pPr>
          </a:lstStyle>
          <a:p/>
        </p:txBody>
      </p:sp>
      <p:sp>
        <p:nvSpPr>
          <p:cNvPr id="12" name="Google Shape;12;p99"/>
          <p:cNvSpPr txBox="1"/>
          <p:nvPr>
            <p:ph idx="10" type="dt"/>
          </p:nvPr>
        </p:nvSpPr>
        <p:spPr>
          <a:xfrm>
            <a:off x="5562600" y="6400800"/>
            <a:ext cx="3002280" cy="27432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300" u="none" cap="none" strike="noStrike">
                <a:solidFill>
                  <a:srgbClr val="B2AEAE"/>
                </a:solidFill>
                <a:latin typeface="Rockwell"/>
                <a:ea typeface="Rockwell"/>
                <a:cs typeface="Rockwell"/>
                <a:sym typeface="Rockwell"/>
              </a:defRPr>
            </a:lvl1pPr>
            <a:lvl2pPr lvl="1"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2pPr>
            <a:lvl3pPr lvl="2"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3pPr>
            <a:lvl4pPr lvl="3"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4pPr>
            <a:lvl5pPr lvl="4"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5pPr>
            <a:lvl6pPr lvl="5"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6pPr>
            <a:lvl7pPr lvl="6"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7pPr>
            <a:lvl8pPr lvl="7"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8pPr>
            <a:lvl9pPr lvl="8"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9pPr>
          </a:lstStyle>
          <a:p/>
        </p:txBody>
      </p:sp>
      <p:sp>
        <p:nvSpPr>
          <p:cNvPr id="13" name="Google Shape;13;p99"/>
          <p:cNvSpPr txBox="1"/>
          <p:nvPr>
            <p:ph idx="12" type="sldNum"/>
          </p:nvPr>
        </p:nvSpPr>
        <p:spPr>
          <a:xfrm>
            <a:off x="8638952" y="6514568"/>
            <a:ext cx="464288" cy="27432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600" u="none" cap="none" strike="noStrike">
                <a:solidFill>
                  <a:srgbClr val="C2C7B0"/>
                </a:solidFill>
                <a:latin typeface="Rockwell"/>
                <a:ea typeface="Rockwell"/>
                <a:cs typeface="Rockwell"/>
                <a:sym typeface="Rockwell"/>
              </a:defRPr>
            </a:lvl1pPr>
            <a:lvl2pPr indent="0" lvl="1" marL="0" marR="0" rtl="0" algn="r">
              <a:spcBef>
                <a:spcPts val="0"/>
              </a:spcBef>
              <a:buNone/>
              <a:defRPr b="0" i="0" sz="1600" u="none" cap="none" strike="noStrike">
                <a:solidFill>
                  <a:srgbClr val="C2C7B0"/>
                </a:solidFill>
                <a:latin typeface="Rockwell"/>
                <a:ea typeface="Rockwell"/>
                <a:cs typeface="Rockwell"/>
                <a:sym typeface="Rockwell"/>
              </a:defRPr>
            </a:lvl2pPr>
            <a:lvl3pPr indent="0" lvl="2" marL="0" marR="0" rtl="0" algn="r">
              <a:spcBef>
                <a:spcPts val="0"/>
              </a:spcBef>
              <a:buNone/>
              <a:defRPr b="0" i="0" sz="1600" u="none" cap="none" strike="noStrike">
                <a:solidFill>
                  <a:srgbClr val="C2C7B0"/>
                </a:solidFill>
                <a:latin typeface="Rockwell"/>
                <a:ea typeface="Rockwell"/>
                <a:cs typeface="Rockwell"/>
                <a:sym typeface="Rockwell"/>
              </a:defRPr>
            </a:lvl3pPr>
            <a:lvl4pPr indent="0" lvl="3" marL="0" marR="0" rtl="0" algn="r">
              <a:spcBef>
                <a:spcPts val="0"/>
              </a:spcBef>
              <a:buNone/>
              <a:defRPr b="0" i="0" sz="1600" u="none" cap="none" strike="noStrike">
                <a:solidFill>
                  <a:srgbClr val="C2C7B0"/>
                </a:solidFill>
                <a:latin typeface="Rockwell"/>
                <a:ea typeface="Rockwell"/>
                <a:cs typeface="Rockwell"/>
                <a:sym typeface="Rockwell"/>
              </a:defRPr>
            </a:lvl4pPr>
            <a:lvl5pPr indent="0" lvl="4" marL="0" marR="0" rtl="0" algn="r">
              <a:spcBef>
                <a:spcPts val="0"/>
              </a:spcBef>
              <a:buNone/>
              <a:defRPr b="0" i="0" sz="1600" u="none" cap="none" strike="noStrike">
                <a:solidFill>
                  <a:srgbClr val="C2C7B0"/>
                </a:solidFill>
                <a:latin typeface="Rockwell"/>
                <a:ea typeface="Rockwell"/>
                <a:cs typeface="Rockwell"/>
                <a:sym typeface="Rockwell"/>
              </a:defRPr>
            </a:lvl5pPr>
            <a:lvl6pPr indent="0" lvl="5" marL="0" marR="0" rtl="0" algn="r">
              <a:spcBef>
                <a:spcPts val="0"/>
              </a:spcBef>
              <a:buNone/>
              <a:defRPr b="0" i="0" sz="1600" u="none" cap="none" strike="noStrike">
                <a:solidFill>
                  <a:srgbClr val="C2C7B0"/>
                </a:solidFill>
                <a:latin typeface="Rockwell"/>
                <a:ea typeface="Rockwell"/>
                <a:cs typeface="Rockwell"/>
                <a:sym typeface="Rockwell"/>
              </a:defRPr>
            </a:lvl6pPr>
            <a:lvl7pPr indent="0" lvl="6" marL="0" marR="0" rtl="0" algn="r">
              <a:spcBef>
                <a:spcPts val="0"/>
              </a:spcBef>
              <a:buNone/>
              <a:defRPr b="0" i="0" sz="1600" u="none" cap="none" strike="noStrike">
                <a:solidFill>
                  <a:srgbClr val="C2C7B0"/>
                </a:solidFill>
                <a:latin typeface="Rockwell"/>
                <a:ea typeface="Rockwell"/>
                <a:cs typeface="Rockwell"/>
                <a:sym typeface="Rockwell"/>
              </a:defRPr>
            </a:lvl7pPr>
            <a:lvl8pPr indent="0" lvl="7" marL="0" marR="0" rtl="0" algn="r">
              <a:spcBef>
                <a:spcPts val="0"/>
              </a:spcBef>
              <a:buNone/>
              <a:defRPr b="0" i="0" sz="1600" u="none" cap="none" strike="noStrike">
                <a:solidFill>
                  <a:srgbClr val="C2C7B0"/>
                </a:solidFill>
                <a:latin typeface="Rockwell"/>
                <a:ea typeface="Rockwell"/>
                <a:cs typeface="Rockwell"/>
                <a:sym typeface="Rockwell"/>
              </a:defRPr>
            </a:lvl8pPr>
            <a:lvl9pPr indent="0" lvl="8" marL="0" marR="0" rtl="0" algn="r">
              <a:spcBef>
                <a:spcPts val="0"/>
              </a:spcBef>
              <a:buNone/>
              <a:defRPr b="0" i="0" sz="1600" u="none" cap="none" strike="noStrike">
                <a:solidFill>
                  <a:srgbClr val="C2C7B0"/>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CA"/>
              <a:t>‹#›</a:t>
            </a:fld>
            <a:endParaRPr/>
          </a:p>
        </p:txBody>
      </p:sp>
      <p:sp>
        <p:nvSpPr>
          <p:cNvPr id="14" name="Google Shape;14;p99"/>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lvl1pPr lvl="0" marR="0" rtl="0" algn="r">
              <a:spcBef>
                <a:spcPts val="0"/>
              </a:spcBef>
              <a:spcAft>
                <a:spcPts val="0"/>
              </a:spcAft>
              <a:buClr>
                <a:srgbClr val="CBD89E"/>
              </a:buClr>
              <a:buSzPts val="4600"/>
              <a:buFont typeface="Rockwell"/>
              <a:buNone/>
              <a:defRPr b="0" i="0" sz="4600" u="none" cap="none" strike="noStrike">
                <a:solidFill>
                  <a:srgbClr val="CBD89E"/>
                </a:solidFill>
                <a:latin typeface="Rockwell"/>
                <a:ea typeface="Rockwell"/>
                <a:cs typeface="Rockwell"/>
                <a:sym typeface="Rockwe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 name="Google Shape;15;p99"/>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lvl1pPr indent="-370840" lvl="0" marL="457200" marR="0" rtl="0" algn="l">
              <a:spcBef>
                <a:spcPts val="0"/>
              </a:spcBef>
              <a:spcAft>
                <a:spcPts val="0"/>
              </a:spcAft>
              <a:buClr>
                <a:schemeClr val="accent1"/>
              </a:buClr>
              <a:buSzPts val="2240"/>
              <a:buFont typeface="Noto Sans Symbols"/>
              <a:buChar char="⦿"/>
              <a:defRPr b="0" i="0" sz="3200" u="none" cap="none" strike="noStrike">
                <a:solidFill>
                  <a:schemeClr val="lt1"/>
                </a:solidFill>
                <a:latin typeface="Rockwell"/>
                <a:ea typeface="Rockwell"/>
                <a:cs typeface="Rockwell"/>
                <a:sym typeface="Rockwell"/>
              </a:defRPr>
            </a:lvl1pPr>
            <a:lvl2pPr indent="-377190" lvl="1" marL="914400" marR="0" rtl="0" algn="l">
              <a:spcBef>
                <a:spcPts val="400"/>
              </a:spcBef>
              <a:spcAft>
                <a:spcPts val="0"/>
              </a:spcAft>
              <a:buClr>
                <a:schemeClr val="accent2"/>
              </a:buClr>
              <a:buSzPts val="2340"/>
              <a:buFont typeface="Rockwell"/>
              <a:buChar char="•"/>
              <a:defRPr b="0" i="0" sz="2600" u="none" cap="none" strike="noStrike">
                <a:solidFill>
                  <a:schemeClr val="lt1"/>
                </a:solidFill>
                <a:latin typeface="Rockwell"/>
                <a:ea typeface="Rockwell"/>
                <a:cs typeface="Rockwell"/>
                <a:sym typeface="Rockwell"/>
              </a:defRPr>
            </a:lvl2pPr>
            <a:lvl3pPr indent="-374650" lvl="2" marL="1371600" marR="0" rtl="0" algn="l">
              <a:spcBef>
                <a:spcPts val="400"/>
              </a:spcBef>
              <a:spcAft>
                <a:spcPts val="0"/>
              </a:spcAft>
              <a:buClr>
                <a:schemeClr val="accent3"/>
              </a:buClr>
              <a:buSzPts val="2300"/>
              <a:buFont typeface="Noto Sans Symbols"/>
              <a:buChar char="●"/>
              <a:defRPr b="0" i="0" sz="2300" u="none" cap="none" strike="noStrike">
                <a:solidFill>
                  <a:schemeClr val="lt1"/>
                </a:solidFill>
                <a:latin typeface="Rockwell"/>
                <a:ea typeface="Rockwell"/>
                <a:cs typeface="Rockwell"/>
                <a:sym typeface="Rockwell"/>
              </a:defRPr>
            </a:lvl3pPr>
            <a:lvl4pPr indent="-355600" lvl="3" marL="1828800" marR="0" rtl="0" algn="l">
              <a:spcBef>
                <a:spcPts val="400"/>
              </a:spcBef>
              <a:spcAft>
                <a:spcPts val="0"/>
              </a:spcAft>
              <a:buClr>
                <a:schemeClr val="accent3"/>
              </a:buClr>
              <a:buSzPts val="2000"/>
              <a:buFont typeface="Noto Sans Symbols"/>
              <a:buChar char="●"/>
              <a:defRPr b="0" i="0" sz="2000" u="none" cap="none" strike="noStrike">
                <a:solidFill>
                  <a:schemeClr val="lt1"/>
                </a:solidFill>
                <a:latin typeface="Rockwell"/>
                <a:ea typeface="Rockwell"/>
                <a:cs typeface="Rockwell"/>
                <a:sym typeface="Rockwell"/>
              </a:defRPr>
            </a:lvl4pPr>
            <a:lvl5pPr indent="-349250" lvl="4" marL="2286000" marR="0" rtl="0" algn="l">
              <a:spcBef>
                <a:spcPts val="400"/>
              </a:spcBef>
              <a:spcAft>
                <a:spcPts val="0"/>
              </a:spcAft>
              <a:buClr>
                <a:schemeClr val="accent3"/>
              </a:buClr>
              <a:buSzPts val="1900"/>
              <a:buFont typeface="Noto Sans Symbols"/>
              <a:buChar char="●"/>
              <a:defRPr b="0" i="0" sz="1900" u="none" cap="none" strike="noStrike">
                <a:solidFill>
                  <a:schemeClr val="lt1"/>
                </a:solidFill>
                <a:latin typeface="Rockwell"/>
                <a:ea typeface="Rockwell"/>
                <a:cs typeface="Rockwell"/>
                <a:sym typeface="Rockwell"/>
              </a:defRPr>
            </a:lvl5pPr>
            <a:lvl6pPr indent="-342900" lvl="5" marL="2743200" marR="0" rtl="0" algn="l">
              <a:spcBef>
                <a:spcPts val="400"/>
              </a:spcBef>
              <a:spcAft>
                <a:spcPts val="0"/>
              </a:spcAft>
              <a:buClr>
                <a:schemeClr val="accent4"/>
              </a:buClr>
              <a:buSzPts val="1800"/>
              <a:buFont typeface="Noto Sans Symbols"/>
              <a:buChar char="●"/>
              <a:defRPr b="0" i="0" sz="1800" u="none" cap="none" strike="noStrike">
                <a:solidFill>
                  <a:schemeClr val="lt1"/>
                </a:solidFill>
                <a:latin typeface="Rockwell"/>
                <a:ea typeface="Rockwell"/>
                <a:cs typeface="Rockwell"/>
                <a:sym typeface="Rockwell"/>
              </a:defRPr>
            </a:lvl6pPr>
            <a:lvl7pPr indent="-330200" lvl="6" marL="3200400" marR="0" rtl="0" algn="l">
              <a:spcBef>
                <a:spcPts val="400"/>
              </a:spcBef>
              <a:spcAft>
                <a:spcPts val="0"/>
              </a:spcAft>
              <a:buClr>
                <a:schemeClr val="accent4"/>
              </a:buClr>
              <a:buSzPts val="1600"/>
              <a:buFont typeface="Noto Sans Symbols"/>
              <a:buChar char="●"/>
              <a:defRPr b="0" i="0" sz="1600" u="none" cap="none" strike="noStrike">
                <a:solidFill>
                  <a:schemeClr val="lt1"/>
                </a:solidFill>
                <a:latin typeface="Rockwell"/>
                <a:ea typeface="Rockwell"/>
                <a:cs typeface="Rockwell"/>
                <a:sym typeface="Rockwell"/>
              </a:defRPr>
            </a:lvl7pPr>
            <a:lvl8pPr indent="-330200" lvl="7" marL="3657600" marR="0" rtl="0" algn="l">
              <a:spcBef>
                <a:spcPts val="400"/>
              </a:spcBef>
              <a:spcAft>
                <a:spcPts val="0"/>
              </a:spcAft>
              <a:buClr>
                <a:schemeClr val="accent4"/>
              </a:buClr>
              <a:buSzPts val="1600"/>
              <a:buFont typeface="Noto Sans Symbols"/>
              <a:buChar char="●"/>
              <a:defRPr b="0" i="0" sz="1600" u="none" cap="none" strike="noStrike">
                <a:solidFill>
                  <a:schemeClr val="lt1"/>
                </a:solidFill>
                <a:latin typeface="Rockwell"/>
                <a:ea typeface="Rockwell"/>
                <a:cs typeface="Rockwell"/>
                <a:sym typeface="Rockwell"/>
              </a:defRPr>
            </a:lvl8pPr>
            <a:lvl9pPr indent="-330200" lvl="8" marL="4114800" marR="0" rtl="0" algn="l">
              <a:spcBef>
                <a:spcPts val="400"/>
              </a:spcBef>
              <a:spcAft>
                <a:spcPts val="0"/>
              </a:spcAft>
              <a:buClr>
                <a:schemeClr val="accent4"/>
              </a:buClr>
              <a:buSzPts val="1600"/>
              <a:buFont typeface="Noto Sans Symbols"/>
              <a:buChar char="●"/>
              <a:defRPr b="0" i="0" sz="1600" u="none" cap="none" strike="noStrike">
                <a:solidFill>
                  <a:schemeClr val="lt1"/>
                </a:solidFill>
                <a:latin typeface="Rockwell"/>
                <a:ea typeface="Rockwell"/>
                <a:cs typeface="Rockwell"/>
                <a:sym typeface="Rockwell"/>
              </a:defRPr>
            </a:lvl9pPr>
          </a:lstStyle>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s://youtu.be/CpUR0ocGIKc"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chart" Target="../charts/char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s://youtu.be/Z4errSBsD7M"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hyperlink" Target="https://youtu.be/DGOmN6rnsNk" TargetMode="External"/><Relationship Id="rId4" Type="http://schemas.openxmlformats.org/officeDocument/2006/relationships/hyperlink" Target="https://youtu.be/ztg7hzVgQrw"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14.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9.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image" Target="../media/image15.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 Id="rId3" Type="http://schemas.openxmlformats.org/officeDocument/2006/relationships/image" Target="../media/image16.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 Id="rId3" Type="http://schemas.openxmlformats.org/officeDocument/2006/relationships/image" Target="../media/image13.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3.xml"/><Relationship Id="rId3" Type="http://schemas.openxmlformats.org/officeDocument/2006/relationships/image" Target="../media/image18.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6.xml"/><Relationship Id="rId3" Type="http://schemas.openxmlformats.org/officeDocument/2006/relationships/image" Target="../media/image17.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
          <p:cNvSpPr txBox="1"/>
          <p:nvPr>
            <p:ph type="ctrTitle"/>
          </p:nvPr>
        </p:nvSpPr>
        <p:spPr>
          <a:xfrm>
            <a:off x="464234" y="381001"/>
            <a:ext cx="8229600" cy="2209800"/>
          </a:xfrm>
          <a:prstGeom prst="rect">
            <a:avLst/>
          </a:prstGeom>
          <a:noFill/>
          <a:ln>
            <a:noFill/>
          </a:ln>
        </p:spPr>
        <p:txBody>
          <a:bodyPr anchorCtr="0" anchor="b" bIns="45700" lIns="45700" spcFirstLastPara="1" rIns="228600" wrap="square" tIns="45700">
            <a:normAutofit/>
          </a:bodyPr>
          <a:lstStyle/>
          <a:p>
            <a:pPr indent="0" lvl="0" marL="0" rtl="0" algn="r">
              <a:spcBef>
                <a:spcPts val="0"/>
              </a:spcBef>
              <a:spcAft>
                <a:spcPts val="0"/>
              </a:spcAft>
              <a:buClr>
                <a:srgbClr val="CBD89E"/>
              </a:buClr>
              <a:buSzPts val="4800"/>
              <a:buFont typeface="Rockwell"/>
              <a:buNone/>
            </a:pPr>
            <a:r>
              <a:rPr lang="en-CA"/>
              <a:t>Pathophysiology 2</a:t>
            </a:r>
            <a:endParaRPr/>
          </a:p>
        </p:txBody>
      </p:sp>
      <p:sp>
        <p:nvSpPr>
          <p:cNvPr id="98" name="Google Shape;98;p1"/>
          <p:cNvSpPr txBox="1"/>
          <p:nvPr>
            <p:ph idx="1" type="subTitle"/>
          </p:nvPr>
        </p:nvSpPr>
        <p:spPr>
          <a:xfrm>
            <a:off x="2133600" y="2819400"/>
            <a:ext cx="6560234" cy="1752600"/>
          </a:xfrm>
          <a:prstGeom prst="rect">
            <a:avLst/>
          </a:prstGeom>
          <a:noFill/>
          <a:ln>
            <a:noFill/>
          </a:ln>
        </p:spPr>
        <p:txBody>
          <a:bodyPr anchorCtr="0" anchor="t" bIns="45700" lIns="45700" spcFirstLastPara="1" rIns="246875" wrap="square" tIns="45700">
            <a:normAutofit/>
          </a:bodyPr>
          <a:lstStyle/>
          <a:p>
            <a:pPr indent="0" lvl="0" marL="0" rtl="0" algn="r">
              <a:spcBef>
                <a:spcPts val="0"/>
              </a:spcBef>
              <a:spcAft>
                <a:spcPts val="0"/>
              </a:spcAft>
              <a:buSzPts val="2240"/>
              <a:buNone/>
            </a:pPr>
            <a:r>
              <a:rPr lang="en-CA"/>
              <a:t>Skeletal System Conditions</a:t>
            </a:r>
            <a:endParaRPr/>
          </a:p>
          <a:p>
            <a:pPr indent="0" lvl="0" marL="0" rtl="0" algn="r">
              <a:spcBef>
                <a:spcPts val="0"/>
              </a:spcBef>
              <a:spcAft>
                <a:spcPts val="0"/>
              </a:spcAft>
              <a:buSzPts val="2240"/>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2"/>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fontScale="90000"/>
          </a:bodyPr>
          <a:lstStyle/>
          <a:p>
            <a:pPr indent="0" lvl="0" marL="54864" rtl="0" algn="r">
              <a:spcBef>
                <a:spcPts val="0"/>
              </a:spcBef>
              <a:spcAft>
                <a:spcPts val="0"/>
              </a:spcAft>
              <a:buClr>
                <a:srgbClr val="CBD89E"/>
              </a:buClr>
              <a:buSzPct val="100000"/>
              <a:buFont typeface="Rockwell"/>
              <a:buNone/>
            </a:pPr>
            <a:r>
              <a:rPr lang="en-CA"/>
              <a:t>Congenital Orthopedic Disorders &amp; Diseases</a:t>
            </a:r>
            <a:endParaRPr/>
          </a:p>
        </p:txBody>
      </p:sp>
      <p:sp>
        <p:nvSpPr>
          <p:cNvPr id="104" name="Google Shape;104;p2"/>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92500" lnSpcReduction="20000"/>
          </a:bodyPr>
          <a:lstStyle/>
          <a:p>
            <a:pPr indent="-292100" lvl="0" marL="292100" rtl="0" algn="l">
              <a:spcBef>
                <a:spcPts val="0"/>
              </a:spcBef>
              <a:spcAft>
                <a:spcPts val="0"/>
              </a:spcAft>
              <a:buSzPct val="70000"/>
              <a:buChar char="⦿"/>
            </a:pPr>
            <a:r>
              <a:rPr lang="en-CA"/>
              <a:t>Disorders that affect the musculoskeletal system</a:t>
            </a:r>
            <a:endParaRPr/>
          </a:p>
          <a:p>
            <a:pPr indent="-292100" lvl="0" marL="292100" rtl="0" algn="l">
              <a:spcBef>
                <a:spcPts val="0"/>
              </a:spcBef>
              <a:spcAft>
                <a:spcPts val="0"/>
              </a:spcAft>
              <a:buSzPct val="70000"/>
              <a:buChar char="⦿"/>
            </a:pPr>
            <a:r>
              <a:rPr lang="en-CA"/>
              <a:t>AKA orthopedic birth defects</a:t>
            </a:r>
            <a:endParaRPr/>
          </a:p>
          <a:p>
            <a:pPr indent="-292100" lvl="0" marL="292100" rtl="0" algn="l">
              <a:spcBef>
                <a:spcPts val="0"/>
              </a:spcBef>
              <a:spcAft>
                <a:spcPts val="0"/>
              </a:spcAft>
              <a:buSzPct val="70000"/>
              <a:buChar char="⦿"/>
            </a:pPr>
            <a:r>
              <a:rPr lang="en-CA"/>
              <a:t>Occur while the baby is still developing in the womb and appear at birth.</a:t>
            </a:r>
            <a:endParaRPr/>
          </a:p>
          <a:p>
            <a:pPr indent="-292100" lvl="0" marL="292100" rtl="0" algn="l">
              <a:spcBef>
                <a:spcPts val="0"/>
              </a:spcBef>
              <a:spcAft>
                <a:spcPts val="0"/>
              </a:spcAft>
              <a:buSzPct val="70000"/>
              <a:buChar char="⦿"/>
            </a:pPr>
            <a:r>
              <a:rPr lang="en-CA"/>
              <a:t>Caused by a wide range factors </a:t>
            </a:r>
            <a:endParaRPr/>
          </a:p>
          <a:p>
            <a:pPr indent="-228600" lvl="1" marL="640080" rtl="0" algn="l">
              <a:spcBef>
                <a:spcPts val="400"/>
              </a:spcBef>
              <a:spcAft>
                <a:spcPts val="0"/>
              </a:spcAft>
              <a:buSzPct val="90000"/>
              <a:buFont typeface="Rockwell"/>
              <a:buChar char="•"/>
            </a:pPr>
            <a:r>
              <a:rPr lang="en-CA"/>
              <a:t>gene abnormalities </a:t>
            </a:r>
            <a:endParaRPr/>
          </a:p>
          <a:p>
            <a:pPr indent="-228600" lvl="1" marL="640080" rtl="0" algn="l">
              <a:spcBef>
                <a:spcPts val="400"/>
              </a:spcBef>
              <a:spcAft>
                <a:spcPts val="0"/>
              </a:spcAft>
              <a:buSzPct val="90000"/>
              <a:buFont typeface="Rockwell"/>
              <a:buChar char="•"/>
            </a:pPr>
            <a:r>
              <a:rPr lang="en-CA"/>
              <a:t>toxin ingestion </a:t>
            </a:r>
            <a:endParaRPr/>
          </a:p>
          <a:p>
            <a:pPr indent="-228600" lvl="1" marL="640080" rtl="0" algn="l">
              <a:spcBef>
                <a:spcPts val="400"/>
              </a:spcBef>
              <a:spcAft>
                <a:spcPts val="0"/>
              </a:spcAft>
              <a:buSzPct val="90000"/>
              <a:buFont typeface="Rockwell"/>
              <a:buChar char="•"/>
            </a:pPr>
            <a:r>
              <a:rPr lang="en-CA"/>
              <a:t>disease and illness during pregnancy</a:t>
            </a:r>
            <a:endParaRPr/>
          </a:p>
          <a:p>
            <a:pPr indent="-292100" lvl="0" marL="292100" rtl="0" algn="l">
              <a:spcBef>
                <a:spcPts val="0"/>
              </a:spcBef>
              <a:spcAft>
                <a:spcPts val="0"/>
              </a:spcAft>
              <a:buSzPct val="70000"/>
              <a:buChar char="⦿"/>
            </a:pPr>
            <a:r>
              <a:rPr lang="en-CA"/>
              <a:t>different types and may be characterized by different symptoms</a:t>
            </a:r>
            <a:endParaRPr/>
          </a:p>
          <a:p>
            <a:pPr indent="-292100" lvl="0" marL="292100" rtl="0" algn="l">
              <a:spcBef>
                <a:spcPts val="0"/>
              </a:spcBef>
              <a:spcAft>
                <a:spcPts val="0"/>
              </a:spcAft>
              <a:buSzPct val="70000"/>
              <a:buChar char="⦿"/>
            </a:pPr>
            <a:r>
              <a:rPr lang="en-CA"/>
              <a:t> may or may not require treatment</a:t>
            </a:r>
            <a:endParaRPr/>
          </a:p>
          <a:p>
            <a:pPr indent="-160528" lvl="0" marL="292100" rtl="0" algn="l">
              <a:spcBef>
                <a:spcPts val="0"/>
              </a:spcBef>
              <a:spcAft>
                <a:spcPts val="0"/>
              </a:spcAft>
              <a:buSzPct val="7000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3"/>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Topics Covered</a:t>
            </a:r>
            <a:endParaRPr/>
          </a:p>
        </p:txBody>
      </p:sp>
      <p:sp>
        <p:nvSpPr>
          <p:cNvPr id="110" name="Google Shape;110;p3"/>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Metatarsus Adductus</a:t>
            </a:r>
            <a:endParaRPr/>
          </a:p>
          <a:p>
            <a:pPr indent="-292100" lvl="0" marL="292100" rtl="0" algn="l">
              <a:spcBef>
                <a:spcPts val="0"/>
              </a:spcBef>
              <a:spcAft>
                <a:spcPts val="0"/>
              </a:spcAft>
              <a:buSzPts val="2240"/>
              <a:buChar char="⦿"/>
            </a:pPr>
            <a:r>
              <a:rPr lang="en-CA"/>
              <a:t>Clubfoot</a:t>
            </a:r>
            <a:endParaRPr/>
          </a:p>
          <a:p>
            <a:pPr indent="-292100" lvl="0" marL="292100" rtl="0" algn="l">
              <a:spcBef>
                <a:spcPts val="0"/>
              </a:spcBef>
              <a:spcAft>
                <a:spcPts val="0"/>
              </a:spcAft>
              <a:buSzPts val="2240"/>
              <a:buChar char="⦿"/>
            </a:pPr>
            <a:r>
              <a:rPr lang="en-CA"/>
              <a:t>Developmental Dysplasia of the Hip (DDH)</a:t>
            </a:r>
            <a:endParaRPr/>
          </a:p>
          <a:p>
            <a:pPr indent="-292100" lvl="0" marL="292100" rtl="0" algn="l">
              <a:spcBef>
                <a:spcPts val="0"/>
              </a:spcBef>
              <a:spcAft>
                <a:spcPts val="0"/>
              </a:spcAft>
              <a:buSzPts val="2240"/>
              <a:buChar char="⦿"/>
            </a:pPr>
            <a:r>
              <a:rPr lang="en-CA"/>
              <a:t>Congenital Limb Defects</a:t>
            </a:r>
            <a:endParaRPr/>
          </a:p>
          <a:p>
            <a:pPr indent="-292100" lvl="0" marL="292100" rtl="0" algn="l">
              <a:spcBef>
                <a:spcPts val="0"/>
              </a:spcBef>
              <a:spcAft>
                <a:spcPts val="0"/>
              </a:spcAft>
              <a:buSzPts val="2240"/>
              <a:buChar char="⦿"/>
            </a:pPr>
            <a:r>
              <a:rPr lang="en-CA"/>
              <a:t>Osteogenesis Imperfecta</a:t>
            </a:r>
            <a:endParaRPr/>
          </a:p>
          <a:p>
            <a:pPr indent="-292100" lvl="0" marL="292100" rtl="0" algn="l">
              <a:spcBef>
                <a:spcPts val="0"/>
              </a:spcBef>
              <a:spcAft>
                <a:spcPts val="0"/>
              </a:spcAft>
              <a:buSzPts val="2240"/>
              <a:buChar char="⦿"/>
            </a:pPr>
            <a:r>
              <a:rPr lang="en-CA"/>
              <a:t>Muscular Dystrophy</a:t>
            </a:r>
            <a:endParaRPr/>
          </a:p>
          <a:p>
            <a:pPr indent="-149860" lvl="0" marL="292100" rtl="0" algn="l">
              <a:spcBef>
                <a:spcPts val="0"/>
              </a:spcBef>
              <a:spcAft>
                <a:spcPts val="0"/>
              </a:spcAft>
              <a:buSzPts val="224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4"/>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Metatarsal Adductus</a:t>
            </a:r>
            <a:endParaRPr/>
          </a:p>
        </p:txBody>
      </p:sp>
      <p:sp>
        <p:nvSpPr>
          <p:cNvPr id="116" name="Google Shape;116;p4"/>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 (AKA metatarsus varus)</a:t>
            </a:r>
            <a:endParaRPr/>
          </a:p>
          <a:p>
            <a:pPr indent="-228600" lvl="1" marL="640080" rtl="0" algn="l">
              <a:spcBef>
                <a:spcPts val="400"/>
              </a:spcBef>
              <a:spcAft>
                <a:spcPts val="0"/>
              </a:spcAft>
              <a:buSzPts val="2340"/>
              <a:buFont typeface="Rockwell"/>
              <a:buChar char="•"/>
            </a:pPr>
            <a:r>
              <a:rPr lang="en-CA"/>
              <a:t>common foot deformity noted at birth that causes the forefoot, deviate medially</a:t>
            </a:r>
            <a:endParaRPr/>
          </a:p>
          <a:p>
            <a:pPr indent="-292100" lvl="0" marL="292100" rtl="0" algn="l">
              <a:spcBef>
                <a:spcPts val="0"/>
              </a:spcBef>
              <a:spcAft>
                <a:spcPts val="0"/>
              </a:spcAft>
              <a:buSzPts val="2240"/>
              <a:buChar char="⦿"/>
            </a:pPr>
            <a:r>
              <a:rPr lang="en-CA"/>
              <a:t>2 Types</a:t>
            </a:r>
            <a:endParaRPr/>
          </a:p>
          <a:p>
            <a:pPr indent="-228600" lvl="1" marL="640080" rtl="0" algn="l">
              <a:spcBef>
                <a:spcPts val="400"/>
              </a:spcBef>
              <a:spcAft>
                <a:spcPts val="0"/>
              </a:spcAft>
              <a:buSzPts val="2340"/>
              <a:buFont typeface="Rockwell"/>
              <a:buChar char="•"/>
            </a:pPr>
            <a:r>
              <a:rPr lang="en-CA"/>
              <a:t>"flexible" (the foot can manually be straightened to a degree) </a:t>
            </a:r>
            <a:endParaRPr/>
          </a:p>
          <a:p>
            <a:pPr indent="-228600" lvl="1" marL="640080" rtl="0" algn="l">
              <a:spcBef>
                <a:spcPts val="400"/>
              </a:spcBef>
              <a:spcAft>
                <a:spcPts val="0"/>
              </a:spcAft>
              <a:buSzPts val="2340"/>
              <a:buFont typeface="Rockwell"/>
              <a:buChar char="•"/>
            </a:pPr>
            <a:r>
              <a:rPr lang="en-CA"/>
              <a:t>"nonflexible" (the foot cannot be straightened manually).</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pic>
        <p:nvPicPr>
          <p:cNvPr id="121" name="Google Shape;121;p5"/>
          <p:cNvPicPr preferRelativeResize="0"/>
          <p:nvPr/>
        </p:nvPicPr>
        <p:blipFill rotWithShape="1">
          <a:blip r:embed="rId3">
            <a:alphaModFix/>
          </a:blip>
          <a:srcRect b="0" l="0" r="0" t="0"/>
          <a:stretch/>
        </p:blipFill>
        <p:spPr>
          <a:xfrm>
            <a:off x="1475656" y="673255"/>
            <a:ext cx="5904656" cy="5255144"/>
          </a:xfrm>
          <a:prstGeom prst="roundRect">
            <a:avLst>
              <a:gd fmla="val 8594" name="adj"/>
            </a:avLst>
          </a:prstGeom>
          <a:solidFill>
            <a:srgbClr val="ECECEC"/>
          </a:solidFill>
          <a:ln>
            <a:noFill/>
          </a:ln>
          <a:effectLst>
            <a:reflection blurRad="0" dir="5400000" dist="5000" endA="0" endPos="28000" kx="0" rotWithShape="0" algn="bl" stA="38000" stPos="0" sy="-100000" ky="0"/>
          </a:effectLst>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6"/>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Cause &amp; Statistics</a:t>
            </a:r>
            <a:endParaRPr/>
          </a:p>
        </p:txBody>
      </p:sp>
      <p:sp>
        <p:nvSpPr>
          <p:cNvPr id="127" name="Google Shape;127;p6"/>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Unknown etiology </a:t>
            </a:r>
            <a:endParaRPr/>
          </a:p>
          <a:p>
            <a:pPr indent="-292100" lvl="0" marL="292100" rtl="0" algn="l">
              <a:spcBef>
                <a:spcPts val="0"/>
              </a:spcBef>
              <a:spcAft>
                <a:spcPts val="0"/>
              </a:spcAft>
              <a:buSzPts val="2240"/>
              <a:buChar char="⦿"/>
            </a:pPr>
            <a:r>
              <a:rPr lang="en-CA"/>
              <a:t>Occurs in approximately 1 to 2 per 1,000 live births</a:t>
            </a:r>
            <a:endParaRPr/>
          </a:p>
          <a:p>
            <a:pPr indent="-292100" lvl="0" marL="292100" rtl="0" algn="l">
              <a:spcBef>
                <a:spcPts val="0"/>
              </a:spcBef>
              <a:spcAft>
                <a:spcPts val="0"/>
              </a:spcAft>
              <a:buSzPts val="2240"/>
              <a:buChar char="⦿"/>
            </a:pPr>
            <a:r>
              <a:rPr lang="en-CA"/>
              <a:t>More common in firstborn </a:t>
            </a:r>
            <a:endParaRPr/>
          </a:p>
          <a:p>
            <a:pPr indent="-292100" lvl="0" marL="292100" rtl="0" algn="l">
              <a:spcBef>
                <a:spcPts val="0"/>
              </a:spcBef>
              <a:spcAft>
                <a:spcPts val="0"/>
              </a:spcAft>
              <a:buSzPts val="2240"/>
              <a:buChar char="⦿"/>
            </a:pPr>
            <a:r>
              <a:rPr lang="en-CA"/>
              <a:t>Increased risk for developmental dysplasia of the hip (DDH)</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7"/>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Diagnosis &amp; Treatment</a:t>
            </a:r>
            <a:endParaRPr/>
          </a:p>
        </p:txBody>
      </p:sp>
      <p:sp>
        <p:nvSpPr>
          <p:cNvPr id="133" name="Google Shape;133;p7"/>
          <p:cNvSpPr txBox="1"/>
          <p:nvPr>
            <p:ph idx="1" type="body"/>
          </p:nvPr>
        </p:nvSpPr>
        <p:spPr>
          <a:xfrm>
            <a:off x="457200" y="1646236"/>
            <a:ext cx="8229600" cy="4879108"/>
          </a:xfrm>
          <a:prstGeom prst="rect">
            <a:avLst/>
          </a:prstGeom>
          <a:noFill/>
          <a:ln>
            <a:noFill/>
          </a:ln>
        </p:spPr>
        <p:txBody>
          <a:bodyPr anchorCtr="0" anchor="t" bIns="45700" lIns="91425" spcFirstLastPara="1" rIns="91425" wrap="square" tIns="45700">
            <a:normAutofit fontScale="40000" lnSpcReduction="10000"/>
          </a:bodyPr>
          <a:lstStyle/>
          <a:p>
            <a:pPr indent="-272453" lvl="0" marL="292100" rtl="0" algn="l">
              <a:spcBef>
                <a:spcPts val="0"/>
              </a:spcBef>
              <a:spcAft>
                <a:spcPts val="0"/>
              </a:spcAft>
              <a:buSzPct val="70000"/>
              <a:buChar char="⦿"/>
            </a:pPr>
            <a:r>
              <a:rPr lang="en-CA" sz="5900"/>
              <a:t>Diagnosis of metatarsus adductus is made with a physical examination, complete birth history  and family history of M.A.</a:t>
            </a:r>
            <a:endParaRPr/>
          </a:p>
          <a:p>
            <a:pPr indent="-272453" lvl="0" marL="292100" rtl="0" algn="l">
              <a:spcBef>
                <a:spcPts val="0"/>
              </a:spcBef>
              <a:spcAft>
                <a:spcPts val="0"/>
              </a:spcAft>
              <a:buSzPct val="70000"/>
              <a:buChar char="⦿"/>
            </a:pPr>
            <a:r>
              <a:rPr lang="en-CA" sz="5900"/>
              <a:t> X-rays often done in the case of nonflexible metatarsus adductus</a:t>
            </a:r>
            <a:endParaRPr/>
          </a:p>
          <a:p>
            <a:pPr indent="-272453" lvl="0" marL="292100" rtl="0" algn="l">
              <a:spcBef>
                <a:spcPts val="0"/>
              </a:spcBef>
              <a:spcAft>
                <a:spcPts val="0"/>
              </a:spcAft>
              <a:buSzPct val="70000"/>
              <a:buChar char="⦿"/>
            </a:pPr>
            <a:r>
              <a:rPr lang="en-CA" sz="5900"/>
              <a:t> An infant with metatarsus adductus has a high medial arch and the big toe has a wide separation from the second toe and deviates medially. </a:t>
            </a:r>
            <a:endParaRPr/>
          </a:p>
          <a:p>
            <a:pPr indent="-167551" lvl="0" marL="292100" rtl="0" algn="l">
              <a:spcBef>
                <a:spcPts val="0"/>
              </a:spcBef>
              <a:spcAft>
                <a:spcPts val="0"/>
              </a:spcAft>
              <a:buSzPct val="70000"/>
              <a:buNone/>
            </a:pPr>
            <a:r>
              <a:t/>
            </a:r>
            <a:endParaRPr sz="5900"/>
          </a:p>
          <a:p>
            <a:pPr indent="-272453" lvl="0" marL="292100" rtl="0" algn="l">
              <a:spcBef>
                <a:spcPts val="0"/>
              </a:spcBef>
              <a:spcAft>
                <a:spcPts val="0"/>
              </a:spcAft>
              <a:buSzPct val="70000"/>
              <a:buChar char="⦿"/>
            </a:pPr>
            <a:r>
              <a:rPr lang="en-CA" sz="5900"/>
              <a:t>Specific treatment for metatarsus adductus will be determined based on:</a:t>
            </a:r>
            <a:endParaRPr/>
          </a:p>
          <a:p>
            <a:pPr indent="-206768" lvl="1" marL="640080" rtl="0" algn="l">
              <a:spcBef>
                <a:spcPts val="400"/>
              </a:spcBef>
              <a:spcAft>
                <a:spcPts val="0"/>
              </a:spcAft>
              <a:buSzPct val="90000"/>
              <a:buFont typeface="Rockwell"/>
              <a:buChar char="•"/>
            </a:pPr>
            <a:r>
              <a:rPr lang="en-CA" sz="5100"/>
              <a:t>Age, overall health, and medical history</a:t>
            </a:r>
            <a:endParaRPr/>
          </a:p>
          <a:p>
            <a:pPr indent="-206768" lvl="1" marL="640080" rtl="0" algn="l">
              <a:spcBef>
                <a:spcPts val="400"/>
              </a:spcBef>
              <a:spcAft>
                <a:spcPts val="0"/>
              </a:spcAft>
              <a:buSzPct val="90000"/>
              <a:buFont typeface="Rockwell"/>
              <a:buChar char="•"/>
            </a:pPr>
            <a:r>
              <a:rPr lang="en-CA" sz="5100"/>
              <a:t> extent of the condition</a:t>
            </a:r>
            <a:endParaRPr sz="3200"/>
          </a:p>
          <a:p>
            <a:pPr indent="0" lvl="0" marL="0" rtl="0" algn="l">
              <a:spcBef>
                <a:spcPts val="0"/>
              </a:spcBef>
              <a:spcAft>
                <a:spcPts val="0"/>
              </a:spcAft>
              <a:buSzPct val="70000"/>
              <a:buNone/>
            </a:pPr>
            <a:r>
              <a:t/>
            </a:r>
            <a:endParaRPr/>
          </a:p>
          <a:p>
            <a:pPr indent="-224536" lvl="0" marL="292100" rtl="0" algn="l">
              <a:spcBef>
                <a:spcPts val="0"/>
              </a:spcBef>
              <a:spcAft>
                <a:spcPts val="0"/>
              </a:spcAft>
              <a:buSzPct val="700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8"/>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Goals of Treatment</a:t>
            </a:r>
            <a:endParaRPr/>
          </a:p>
        </p:txBody>
      </p:sp>
      <p:sp>
        <p:nvSpPr>
          <p:cNvPr id="139" name="Google Shape;139;p8"/>
          <p:cNvSpPr txBox="1"/>
          <p:nvPr>
            <p:ph idx="1" type="body"/>
          </p:nvPr>
        </p:nvSpPr>
        <p:spPr>
          <a:xfrm>
            <a:off x="457200" y="1646236"/>
            <a:ext cx="8229600" cy="4879107"/>
          </a:xfrm>
          <a:prstGeom prst="rect">
            <a:avLst/>
          </a:prstGeom>
          <a:noFill/>
          <a:ln>
            <a:noFill/>
          </a:ln>
        </p:spPr>
        <p:txBody>
          <a:bodyPr anchorCtr="0" anchor="t" bIns="45700" lIns="91425" spcFirstLastPara="1" rIns="91425" wrap="square" tIns="45700">
            <a:normAutofit fontScale="70000" lnSpcReduction="20000"/>
          </a:bodyPr>
          <a:lstStyle/>
          <a:p>
            <a:pPr indent="-292100" lvl="0" marL="292100" rtl="0" algn="l">
              <a:spcBef>
                <a:spcPts val="0"/>
              </a:spcBef>
              <a:spcAft>
                <a:spcPts val="0"/>
              </a:spcAft>
              <a:buSzPct val="70000"/>
              <a:buChar char="⦿"/>
            </a:pPr>
            <a:r>
              <a:rPr lang="en-CA" sz="3800"/>
              <a:t>Straighten the position of the forefoot and heel</a:t>
            </a:r>
            <a:endParaRPr/>
          </a:p>
          <a:p>
            <a:pPr indent="-292100" lvl="0" marL="292100" rtl="0" algn="l">
              <a:spcBef>
                <a:spcPts val="0"/>
              </a:spcBef>
              <a:spcAft>
                <a:spcPts val="0"/>
              </a:spcAft>
              <a:buSzPct val="70000"/>
              <a:buChar char="⦿"/>
            </a:pPr>
            <a:r>
              <a:rPr lang="en-CA" sz="3800"/>
              <a:t>Treatment options vary for infants and may include:</a:t>
            </a:r>
            <a:endParaRPr/>
          </a:p>
          <a:p>
            <a:pPr indent="-228600" lvl="1" marL="640080" rtl="0" algn="l">
              <a:spcBef>
                <a:spcPts val="400"/>
              </a:spcBef>
              <a:spcAft>
                <a:spcPts val="0"/>
              </a:spcAft>
              <a:buSzPct val="90000"/>
              <a:buFont typeface="Rockwell"/>
              <a:buChar char="•"/>
            </a:pPr>
            <a:r>
              <a:rPr lang="en-CA" sz="3300"/>
              <a:t>Observation, for those with a supple, or flexible, forefoot</a:t>
            </a:r>
            <a:endParaRPr/>
          </a:p>
          <a:p>
            <a:pPr indent="-228600" lvl="1" marL="640080" rtl="0" algn="l">
              <a:spcBef>
                <a:spcPts val="400"/>
              </a:spcBef>
              <a:spcAft>
                <a:spcPts val="0"/>
              </a:spcAft>
              <a:buSzPct val="90000"/>
              <a:buFont typeface="Rockwell"/>
              <a:buChar char="•"/>
            </a:pPr>
            <a:r>
              <a:rPr lang="en-CA" sz="3300"/>
              <a:t>Stretching or passive manipulation exercises (joint mobilizations)</a:t>
            </a:r>
            <a:endParaRPr/>
          </a:p>
          <a:p>
            <a:pPr indent="-228600" lvl="1" marL="640080" rtl="0" algn="l">
              <a:spcBef>
                <a:spcPts val="400"/>
              </a:spcBef>
              <a:spcAft>
                <a:spcPts val="0"/>
              </a:spcAft>
              <a:buSzPct val="90000"/>
              <a:buFont typeface="Rockwell"/>
              <a:buChar char="•"/>
            </a:pPr>
            <a:r>
              <a:rPr lang="en-CA" sz="3300"/>
              <a:t>Casts</a:t>
            </a:r>
            <a:endParaRPr sz="3300"/>
          </a:p>
          <a:p>
            <a:pPr indent="-228600" lvl="1" marL="640080" rtl="0" algn="l">
              <a:spcBef>
                <a:spcPts val="400"/>
              </a:spcBef>
              <a:spcAft>
                <a:spcPts val="0"/>
              </a:spcAft>
              <a:buSzPct val="90000"/>
              <a:buFont typeface="Rockwell"/>
              <a:buChar char="•"/>
            </a:pPr>
            <a:r>
              <a:rPr lang="en-CA" sz="3300"/>
              <a:t>Surgery</a:t>
            </a:r>
            <a:endParaRPr sz="3300"/>
          </a:p>
          <a:p>
            <a:pPr indent="-292100" lvl="0" marL="292100" rtl="0" algn="l">
              <a:spcBef>
                <a:spcPts val="0"/>
              </a:spcBef>
              <a:spcAft>
                <a:spcPts val="0"/>
              </a:spcAft>
              <a:buSzPct val="70000"/>
              <a:buChar char="⦿"/>
            </a:pPr>
            <a:r>
              <a:rPr lang="en-CA" sz="3800"/>
              <a:t>Studies have shown that metatarsus adductus may resolve spontaneously in the majority of affected children.	</a:t>
            </a:r>
            <a:r>
              <a:rPr lang="en-CA"/>
              <a:t>			</a:t>
            </a:r>
            <a:endParaRPr/>
          </a:p>
          <a:p>
            <a:pPr indent="0" lvl="0" marL="0" rtl="0" algn="l">
              <a:spcBef>
                <a:spcPts val="0"/>
              </a:spcBef>
              <a:spcAft>
                <a:spcPts val="0"/>
              </a:spcAft>
              <a:buSzPct val="70000"/>
              <a:buNone/>
            </a:pPr>
            <a:r>
              <a:rPr lang="en-CA" u="sng">
                <a:solidFill>
                  <a:schemeClr val="hlink"/>
                </a:solidFill>
                <a:hlinkClick r:id="rId3"/>
              </a:rPr>
              <a:t>https://youtu.be/CpUR0ocGIKc</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9"/>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Club Foot</a:t>
            </a:r>
            <a:endParaRPr/>
          </a:p>
        </p:txBody>
      </p:sp>
      <p:pic>
        <p:nvPicPr>
          <p:cNvPr id="145" name="Google Shape;145;p9"/>
          <p:cNvPicPr preferRelativeResize="0"/>
          <p:nvPr>
            <p:ph idx="1" type="body"/>
          </p:nvPr>
        </p:nvPicPr>
        <p:blipFill rotWithShape="1">
          <a:blip r:embed="rId3">
            <a:alphaModFix/>
          </a:blip>
          <a:srcRect b="0" l="0" r="0" t="0"/>
          <a:stretch/>
        </p:blipFill>
        <p:spPr>
          <a:xfrm>
            <a:off x="323528" y="1340768"/>
            <a:ext cx="3952875" cy="2219325"/>
          </a:xfrm>
          <a:prstGeom prst="roundRect">
            <a:avLst>
              <a:gd fmla="val 8594" name="adj"/>
            </a:avLst>
          </a:prstGeom>
          <a:solidFill>
            <a:srgbClr val="ECECEC"/>
          </a:solidFill>
          <a:ln>
            <a:noFill/>
          </a:ln>
          <a:effectLst>
            <a:reflection blurRad="0" dir="5400000" dist="5000" endA="0" endPos="28000" kx="0" rotWithShape="0" algn="bl" stA="38000" stPos="0" sy="-100000" ky="0"/>
          </a:effectLst>
        </p:spPr>
      </p:pic>
      <p:sp>
        <p:nvSpPr>
          <p:cNvPr id="146" name="Google Shape;146;p9"/>
          <p:cNvSpPr/>
          <p:nvPr/>
        </p:nvSpPr>
        <p:spPr>
          <a:xfrm>
            <a:off x="4716016" y="1412776"/>
            <a:ext cx="3888432" cy="2143125"/>
          </a:xfrm>
          <a:prstGeom prst="roundRect">
            <a:avLst>
              <a:gd fmla="val 8594" name="adj"/>
            </a:avLst>
          </a:prstGeom>
          <a:solidFill>
            <a:srgbClr val="ECECEC"/>
          </a:solidFill>
          <a:ln>
            <a:noFill/>
          </a:ln>
          <a:effectLst>
            <a:reflection blurRad="0" dir="5400000" dist="5000" endA="0" endPos="28000" kx="0" rotWithShape="0" algn="bl" stA="38000" stPos="0" sy="-100000" ky="0"/>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7" name="Google Shape;147;p9"/>
          <p:cNvPicPr preferRelativeResize="0"/>
          <p:nvPr/>
        </p:nvPicPr>
        <p:blipFill rotWithShape="1">
          <a:blip r:embed="rId4">
            <a:alphaModFix/>
          </a:blip>
          <a:srcRect b="0" l="0" r="0" t="0"/>
          <a:stretch/>
        </p:blipFill>
        <p:spPr>
          <a:xfrm>
            <a:off x="683568" y="3861048"/>
            <a:ext cx="7560840" cy="2664296"/>
          </a:xfrm>
          <a:prstGeom prst="roundRect">
            <a:avLst>
              <a:gd fmla="val 8594" name="adj"/>
            </a:avLst>
          </a:prstGeom>
          <a:solidFill>
            <a:srgbClr val="ECECEC"/>
          </a:solidFill>
          <a:ln>
            <a:noFill/>
          </a:ln>
          <a:effectLst>
            <a:reflection blurRad="0" dir="5400000" dist="5000" endA="0" endPos="28000" kx="0" rotWithShape="0" algn="bl" stA="38000" stPos="0" sy="-100000" ky="0"/>
          </a:effectLst>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10"/>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Club Foot</a:t>
            </a:r>
            <a:endParaRPr/>
          </a:p>
        </p:txBody>
      </p:sp>
      <p:sp>
        <p:nvSpPr>
          <p:cNvPr id="153" name="Google Shape;153;p10"/>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Congenital foot deformity</a:t>
            </a:r>
            <a:endParaRPr/>
          </a:p>
          <a:p>
            <a:pPr indent="-292100" lvl="0" marL="292100" rtl="0" algn="l">
              <a:spcBef>
                <a:spcPts val="0"/>
              </a:spcBef>
              <a:spcAft>
                <a:spcPts val="0"/>
              </a:spcAft>
              <a:buSzPts val="2240"/>
              <a:buChar char="⦿"/>
            </a:pPr>
            <a:r>
              <a:rPr lang="en-CA"/>
              <a:t>Affects bones, muscles, tendons, and blood vessels</a:t>
            </a:r>
            <a:endParaRPr/>
          </a:p>
          <a:p>
            <a:pPr indent="-292100" lvl="0" marL="292100" rtl="0" algn="l">
              <a:spcBef>
                <a:spcPts val="0"/>
              </a:spcBef>
              <a:spcAft>
                <a:spcPts val="0"/>
              </a:spcAft>
              <a:buSzPts val="2240"/>
              <a:buChar char="⦿"/>
            </a:pPr>
            <a:r>
              <a:rPr lang="en-CA"/>
              <a:t>one or both feet</a:t>
            </a:r>
            <a:endParaRPr/>
          </a:p>
          <a:p>
            <a:pPr indent="-292100" lvl="0" marL="292100" rtl="0" algn="l">
              <a:spcBef>
                <a:spcPts val="0"/>
              </a:spcBef>
              <a:spcAft>
                <a:spcPts val="0"/>
              </a:spcAft>
              <a:buSzPts val="2240"/>
              <a:buChar char="⦿"/>
            </a:pPr>
            <a:r>
              <a:rPr lang="en-CA"/>
              <a:t>Foot is usually short and broad in appearance and the heel points downward while the forefoot turns inward. Achilles tendon is tight</a:t>
            </a:r>
            <a:endParaRPr/>
          </a:p>
          <a:p>
            <a:pPr indent="-292100" lvl="0" marL="292100" rtl="0" algn="l">
              <a:spcBef>
                <a:spcPts val="0"/>
              </a:spcBef>
              <a:spcAft>
                <a:spcPts val="0"/>
              </a:spcAft>
              <a:buSzPts val="2240"/>
              <a:buChar char="⦿"/>
            </a:pPr>
            <a:r>
              <a:rPr lang="en-CA"/>
              <a:t>Painless condition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11"/>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Causes</a:t>
            </a:r>
            <a:endParaRPr/>
          </a:p>
        </p:txBody>
      </p:sp>
      <p:sp>
        <p:nvSpPr>
          <p:cNvPr id="159" name="Google Shape;159;p11"/>
          <p:cNvSpPr txBox="1"/>
          <p:nvPr>
            <p:ph idx="1" type="body"/>
          </p:nvPr>
        </p:nvSpPr>
        <p:spPr>
          <a:xfrm>
            <a:off x="457200" y="1646236"/>
            <a:ext cx="8229600" cy="4879107"/>
          </a:xfrm>
          <a:prstGeom prst="rect">
            <a:avLst/>
          </a:prstGeom>
          <a:noFill/>
          <a:ln>
            <a:noFill/>
          </a:ln>
        </p:spPr>
        <p:txBody>
          <a:bodyPr anchorCtr="0" anchor="t" bIns="45700" lIns="91425" spcFirstLastPara="1" rIns="91425" wrap="square" tIns="45700">
            <a:normAutofit fontScale="92500" lnSpcReduction="20000"/>
          </a:bodyPr>
          <a:lstStyle/>
          <a:p>
            <a:pPr indent="-292100" lvl="0" marL="292100" rtl="0" algn="l">
              <a:spcBef>
                <a:spcPts val="0"/>
              </a:spcBef>
              <a:spcAft>
                <a:spcPts val="0"/>
              </a:spcAft>
              <a:buSzPct val="70000"/>
              <a:buChar char="⦿"/>
            </a:pPr>
            <a:r>
              <a:rPr lang="en-CA"/>
              <a:t>Clubfoot is considered a "multifactorial trait."   </a:t>
            </a:r>
            <a:endParaRPr/>
          </a:p>
          <a:p>
            <a:pPr indent="-292100" lvl="0" marL="292100" rtl="0" algn="l">
              <a:spcBef>
                <a:spcPts val="0"/>
              </a:spcBef>
              <a:spcAft>
                <a:spcPts val="0"/>
              </a:spcAft>
              <a:buSzPct val="70000"/>
              <a:buChar char="⦿"/>
            </a:pPr>
            <a:r>
              <a:rPr lang="en-CA"/>
              <a:t>Factors are usually both genetic and environmental.  Risk factors may include:</a:t>
            </a:r>
            <a:endParaRPr/>
          </a:p>
          <a:p>
            <a:pPr indent="-228600" lvl="1" marL="640080" rtl="0" algn="l">
              <a:spcBef>
                <a:spcPts val="400"/>
              </a:spcBef>
              <a:spcAft>
                <a:spcPts val="0"/>
              </a:spcAft>
              <a:buSzPct val="90000"/>
              <a:buFont typeface="Rockwell"/>
              <a:buChar char="•"/>
            </a:pPr>
            <a:r>
              <a:rPr lang="en-CA"/>
              <a:t>Family history of clubfoot</a:t>
            </a:r>
            <a:endParaRPr/>
          </a:p>
          <a:p>
            <a:pPr indent="-228600" lvl="1" marL="640080" rtl="0" algn="l">
              <a:spcBef>
                <a:spcPts val="400"/>
              </a:spcBef>
              <a:spcAft>
                <a:spcPts val="0"/>
              </a:spcAft>
              <a:buSzPct val="90000"/>
              <a:buFont typeface="Rockwell"/>
              <a:buChar char="•"/>
            </a:pPr>
            <a:r>
              <a:rPr lang="en-CA"/>
              <a:t>Multiple gestations (twins or triplets)</a:t>
            </a:r>
            <a:endParaRPr/>
          </a:p>
          <a:p>
            <a:pPr indent="-228600" lvl="1" marL="640080" rtl="0" algn="l">
              <a:spcBef>
                <a:spcPts val="400"/>
              </a:spcBef>
              <a:spcAft>
                <a:spcPts val="0"/>
              </a:spcAft>
              <a:buSzPct val="90000"/>
              <a:buFont typeface="Rockwell"/>
              <a:buChar char="•"/>
            </a:pPr>
            <a:r>
              <a:rPr lang="en-CA"/>
              <a:t>Position of the baby in the uterus</a:t>
            </a:r>
            <a:endParaRPr/>
          </a:p>
          <a:p>
            <a:pPr indent="-228600" lvl="1" marL="640080" rtl="0" algn="l">
              <a:spcBef>
                <a:spcPts val="400"/>
              </a:spcBef>
              <a:spcAft>
                <a:spcPts val="0"/>
              </a:spcAft>
              <a:buSzPct val="90000"/>
              <a:buFont typeface="Rockwell"/>
              <a:buChar char="•"/>
            </a:pPr>
            <a:r>
              <a:rPr lang="en-CA"/>
              <a:t>Increased occurrences in those children with neuromuscular disorders.</a:t>
            </a:r>
            <a:endParaRPr/>
          </a:p>
          <a:p>
            <a:pPr indent="-228600" lvl="1" marL="640080" rtl="0" algn="l">
              <a:spcBef>
                <a:spcPts val="400"/>
              </a:spcBef>
              <a:spcAft>
                <a:spcPts val="0"/>
              </a:spcAft>
              <a:buSzPct val="90000"/>
              <a:buFont typeface="Rockwell"/>
              <a:buChar char="•"/>
            </a:pPr>
            <a:r>
              <a:rPr lang="en-CA"/>
              <a:t>decreased amount of amniotic fluid surrounding the fetus in the uterus during pregnancy</a:t>
            </a:r>
            <a:endParaRPr/>
          </a:p>
          <a:p>
            <a:pPr indent="-292100" lvl="0" marL="292100" rtl="0" algn="l">
              <a:spcBef>
                <a:spcPts val="0"/>
              </a:spcBef>
              <a:spcAft>
                <a:spcPts val="0"/>
              </a:spcAft>
              <a:buSzPct val="70000"/>
              <a:buChar char="⦿"/>
            </a:pPr>
            <a:r>
              <a:rPr lang="en-CA"/>
              <a:t>Babies born with clubfoot may also be at increased risk of DDH </a:t>
            </a:r>
            <a:endParaRPr/>
          </a:p>
          <a:p>
            <a:pPr indent="-160528" lvl="0" marL="292100" rtl="0" algn="r">
              <a:spcBef>
                <a:spcPts val="0"/>
              </a:spcBef>
              <a:spcAft>
                <a:spcPts val="0"/>
              </a:spcAft>
              <a:buSzPct val="70000"/>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2"/>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Statistics</a:t>
            </a:r>
            <a:endParaRPr/>
          </a:p>
        </p:txBody>
      </p:sp>
      <p:sp>
        <p:nvSpPr>
          <p:cNvPr id="165" name="Google Shape;165;p12"/>
          <p:cNvSpPr txBox="1"/>
          <p:nvPr>
            <p:ph idx="1" type="body"/>
          </p:nvPr>
        </p:nvSpPr>
        <p:spPr>
          <a:xfrm>
            <a:off x="457200" y="1645920"/>
            <a:ext cx="4038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1960"/>
              <a:buChar char="⦿"/>
            </a:pPr>
            <a:r>
              <a:rPr lang="en-CA"/>
              <a:t>Clubfoot occurs in approximately 1 to 3 of every 1,000 births, with boys outnumbering girls 2 to 1</a:t>
            </a:r>
            <a:endParaRPr/>
          </a:p>
          <a:p>
            <a:pPr indent="-292100" lvl="0" marL="292100" rtl="0" algn="l">
              <a:spcBef>
                <a:spcPts val="0"/>
              </a:spcBef>
              <a:spcAft>
                <a:spcPts val="0"/>
              </a:spcAft>
              <a:buSzPts val="1960"/>
              <a:buChar char="⦿"/>
            </a:pPr>
            <a:r>
              <a:rPr lang="en-CA"/>
              <a:t>One or both feet may be affected.</a:t>
            </a:r>
            <a:endParaRPr/>
          </a:p>
        </p:txBody>
      </p:sp>
      <p:graphicFrame>
        <p:nvGraphicFramePr>
          <p:cNvPr id="166" name="Google Shape;166;p12"/>
          <p:cNvGraphicFramePr/>
          <p:nvPr/>
        </p:nvGraphicFramePr>
        <p:xfrm>
          <a:off x="4648200" y="1646238"/>
          <a:ext cx="4038600" cy="4525962"/>
        </p:xfrm>
        <a:graphic>
          <a:graphicData uri="http://schemas.openxmlformats.org/drawingml/2006/chart">
            <c:chart r:id="rId3"/>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13"/>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Diagnosis</a:t>
            </a:r>
            <a:endParaRPr/>
          </a:p>
        </p:txBody>
      </p:sp>
      <p:sp>
        <p:nvSpPr>
          <p:cNvPr id="172" name="Google Shape;172;p13"/>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Made with a physical examination</a:t>
            </a:r>
            <a:endParaRPr/>
          </a:p>
          <a:p>
            <a:pPr indent="-292100" lvl="0" marL="292100" rtl="0" algn="l">
              <a:spcBef>
                <a:spcPts val="0"/>
              </a:spcBef>
              <a:spcAft>
                <a:spcPts val="0"/>
              </a:spcAft>
              <a:buSzPts val="2240"/>
              <a:buChar char="⦿"/>
            </a:pPr>
            <a:r>
              <a:rPr lang="en-CA"/>
              <a:t>Doctor obtains a complete prenatal and birth history &amp; any family history of clubfoot</a:t>
            </a:r>
            <a:endParaRPr/>
          </a:p>
          <a:p>
            <a:pPr indent="-292100" lvl="0" marL="292100" rtl="0" algn="l">
              <a:spcBef>
                <a:spcPts val="0"/>
              </a:spcBef>
              <a:spcAft>
                <a:spcPts val="0"/>
              </a:spcAft>
              <a:buSzPts val="2240"/>
              <a:buChar char="⦿"/>
            </a:pPr>
            <a:r>
              <a:rPr lang="en-CA"/>
              <a:t>X-ray of foot may be done</a:t>
            </a:r>
            <a:endParaRPr/>
          </a:p>
          <a:p>
            <a:pPr indent="0" lvl="0" marL="0" rtl="0" algn="l">
              <a:spcBef>
                <a:spcPts val="0"/>
              </a:spcBef>
              <a:spcAft>
                <a:spcPts val="0"/>
              </a:spcAft>
              <a:buSzPts val="2240"/>
              <a:buNone/>
            </a:pPr>
            <a:r>
              <a:t/>
            </a:r>
            <a:endParaRPr/>
          </a:p>
        </p:txBody>
      </p:sp>
      <p:pic>
        <p:nvPicPr>
          <p:cNvPr id="173" name="Google Shape;173;p13"/>
          <p:cNvPicPr preferRelativeResize="0"/>
          <p:nvPr/>
        </p:nvPicPr>
        <p:blipFill rotWithShape="1">
          <a:blip r:embed="rId3">
            <a:alphaModFix/>
          </a:blip>
          <a:srcRect b="0" l="0" r="0" t="0"/>
          <a:stretch/>
        </p:blipFill>
        <p:spPr>
          <a:xfrm>
            <a:off x="6228184" y="3573016"/>
            <a:ext cx="2058695" cy="2927922"/>
          </a:xfrm>
          <a:prstGeom prst="roundRect">
            <a:avLst>
              <a:gd fmla="val 8594" name="adj"/>
            </a:avLst>
          </a:prstGeom>
          <a:solidFill>
            <a:srgbClr val="ECECEC"/>
          </a:solidFill>
          <a:ln>
            <a:noFill/>
          </a:ln>
          <a:effectLst>
            <a:reflection blurRad="0" dir="5400000" dist="5000" endA="0" endPos="28000" kx="0" rotWithShape="0" algn="bl" stA="38000" stPos="0" sy="-100000" ky="0"/>
          </a:effectLst>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14"/>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Treatment Options</a:t>
            </a:r>
            <a:endParaRPr/>
          </a:p>
        </p:txBody>
      </p:sp>
      <p:sp>
        <p:nvSpPr>
          <p:cNvPr id="179" name="Google Shape;179;p14"/>
          <p:cNvSpPr txBox="1"/>
          <p:nvPr>
            <p:ph idx="1" type="body"/>
          </p:nvPr>
        </p:nvSpPr>
        <p:spPr>
          <a:xfrm>
            <a:off x="457200" y="1646236"/>
            <a:ext cx="8229600" cy="4951115"/>
          </a:xfrm>
          <a:prstGeom prst="rect">
            <a:avLst/>
          </a:prstGeom>
          <a:noFill/>
          <a:ln>
            <a:noFill/>
          </a:ln>
        </p:spPr>
        <p:txBody>
          <a:bodyPr anchorCtr="0" anchor="t" bIns="45700" lIns="91425" spcFirstLastPara="1" rIns="91425" wrap="square" tIns="45700">
            <a:normAutofit fontScale="92500" lnSpcReduction="20000"/>
          </a:bodyPr>
          <a:lstStyle/>
          <a:p>
            <a:pPr indent="-292100" lvl="0" marL="292100" rtl="0" algn="l">
              <a:spcBef>
                <a:spcPts val="0"/>
              </a:spcBef>
              <a:spcAft>
                <a:spcPts val="0"/>
              </a:spcAft>
              <a:buSzPct val="70000"/>
              <a:buChar char="⦿"/>
            </a:pPr>
            <a:r>
              <a:rPr lang="en-CA"/>
              <a:t>The goal of treatment is to straighten the foot so that it can grow and develop normally. </a:t>
            </a:r>
            <a:endParaRPr/>
          </a:p>
          <a:p>
            <a:pPr indent="-292100" lvl="0" marL="292100" rtl="0" algn="l">
              <a:spcBef>
                <a:spcPts val="0"/>
              </a:spcBef>
              <a:spcAft>
                <a:spcPts val="0"/>
              </a:spcAft>
              <a:buSzPct val="70000"/>
              <a:buChar char="⦿"/>
            </a:pPr>
            <a:r>
              <a:rPr lang="en-CA"/>
              <a:t>Treatment options for infants include:</a:t>
            </a:r>
            <a:endParaRPr/>
          </a:p>
          <a:p>
            <a:pPr indent="-228600" lvl="1" marL="640080" rtl="0" algn="l">
              <a:spcBef>
                <a:spcPts val="400"/>
              </a:spcBef>
              <a:spcAft>
                <a:spcPts val="0"/>
              </a:spcAft>
              <a:buSzPct val="90000"/>
              <a:buFont typeface="Rockwell"/>
              <a:buChar char="•"/>
            </a:pPr>
            <a:r>
              <a:rPr lang="en-CA"/>
              <a:t>Nonsurgical treatment:</a:t>
            </a:r>
            <a:endParaRPr/>
          </a:p>
          <a:p>
            <a:pPr indent="-192055" lvl="2" marL="822960" rtl="0" algn="l">
              <a:spcBef>
                <a:spcPts val="400"/>
              </a:spcBef>
              <a:spcAft>
                <a:spcPts val="0"/>
              </a:spcAft>
              <a:buSzPct val="100000"/>
              <a:buChar char="●"/>
            </a:pPr>
            <a:r>
              <a:rPr lang="en-CA"/>
              <a:t>These methods include serial manipulation and casting, taping, physical therapy and splinting, and use of a machine that provides continuous passive motion. </a:t>
            </a:r>
            <a:endParaRPr/>
          </a:p>
          <a:p>
            <a:pPr indent="-228600" lvl="1" marL="640080" rtl="0" algn="l">
              <a:spcBef>
                <a:spcPts val="400"/>
              </a:spcBef>
              <a:spcAft>
                <a:spcPts val="0"/>
              </a:spcAft>
              <a:buSzPct val="90000"/>
              <a:buFont typeface="Rockwell"/>
              <a:buChar char="•"/>
            </a:pPr>
            <a:r>
              <a:rPr lang="en-CA"/>
              <a:t>A nonsurgical treatment should be the first type of treatment for clubfoot,</a:t>
            </a:r>
            <a:endParaRPr/>
          </a:p>
          <a:p>
            <a:pPr indent="-228600" lvl="1" marL="640080" rtl="0" algn="l">
              <a:spcBef>
                <a:spcPts val="400"/>
              </a:spcBef>
              <a:spcAft>
                <a:spcPts val="0"/>
              </a:spcAft>
              <a:buSzPct val="90000"/>
              <a:buFont typeface="Rockwell"/>
              <a:buChar char="•"/>
            </a:pPr>
            <a:r>
              <a:rPr lang="en-CA"/>
              <a:t>Surgery: </a:t>
            </a:r>
            <a:endParaRPr/>
          </a:p>
          <a:p>
            <a:pPr indent="-192055" lvl="2" marL="822960" rtl="0" algn="l">
              <a:spcBef>
                <a:spcPts val="400"/>
              </a:spcBef>
              <a:spcAft>
                <a:spcPts val="0"/>
              </a:spcAft>
              <a:buSzPct val="100000"/>
              <a:buChar char="●"/>
            </a:pPr>
            <a:r>
              <a:rPr lang="en-CA"/>
              <a:t> Used when nonsurgical treatment fails, or when deformity recurs and does not respond to nonsurgical treatment. </a:t>
            </a:r>
            <a:endParaRPr/>
          </a:p>
          <a:p>
            <a:pPr indent="0" lvl="2" marL="630936" rtl="0" algn="l">
              <a:spcBef>
                <a:spcPts val="400"/>
              </a:spcBef>
              <a:spcAft>
                <a:spcPts val="0"/>
              </a:spcAft>
              <a:buSzPct val="100000"/>
              <a:buNone/>
            </a:pPr>
            <a:r>
              <a:rPr lang="en-CA" u="sng">
                <a:solidFill>
                  <a:schemeClr val="hlink"/>
                </a:solidFill>
                <a:hlinkClick r:id="rId3"/>
              </a:rPr>
              <a:t>https://youtu.be/Z4errSBsD7M</a:t>
            </a:r>
            <a:endParaRPr/>
          </a:p>
          <a:p>
            <a:pPr indent="-160528" lvl="0" marL="292100" rtl="0" algn="l">
              <a:spcBef>
                <a:spcPts val="0"/>
              </a:spcBef>
              <a:spcAft>
                <a:spcPts val="0"/>
              </a:spcAft>
              <a:buSzPct val="70000"/>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15"/>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fontScale="90000"/>
          </a:bodyPr>
          <a:lstStyle/>
          <a:p>
            <a:pPr indent="0" lvl="0" marL="54864" rtl="0" algn="r">
              <a:spcBef>
                <a:spcPts val="0"/>
              </a:spcBef>
              <a:spcAft>
                <a:spcPts val="0"/>
              </a:spcAft>
              <a:buClr>
                <a:srgbClr val="CBD89E"/>
              </a:buClr>
              <a:buSzPct val="100000"/>
              <a:buFont typeface="Rockwell"/>
              <a:buNone/>
            </a:pPr>
            <a:r>
              <a:rPr lang="en-CA"/>
              <a:t>Developmental Dysplasia of the Hip (DDH)</a:t>
            </a:r>
            <a:endParaRPr/>
          </a:p>
        </p:txBody>
      </p:sp>
      <p:sp>
        <p:nvSpPr>
          <p:cNvPr id="185" name="Google Shape;185;p15"/>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Congenital condition of the hip joint</a:t>
            </a:r>
            <a:endParaRPr/>
          </a:p>
          <a:p>
            <a:pPr indent="-292100" lvl="0" marL="292100" rtl="0" algn="l">
              <a:spcBef>
                <a:spcPts val="0"/>
              </a:spcBef>
              <a:spcAft>
                <a:spcPts val="0"/>
              </a:spcAft>
              <a:buSzPts val="2240"/>
              <a:buChar char="⦿"/>
            </a:pPr>
            <a:r>
              <a:rPr lang="en-CA"/>
              <a:t>The hip socket may be shallow, letting the femoral head, slip in and out of the socket. The "ball" may move partially or completely out of the hip socket.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pic>
        <p:nvPicPr>
          <p:cNvPr id="190" name="Google Shape;190;p16"/>
          <p:cNvPicPr preferRelativeResize="0"/>
          <p:nvPr>
            <p:ph idx="1" type="body"/>
          </p:nvPr>
        </p:nvPicPr>
        <p:blipFill rotWithShape="1">
          <a:blip r:embed="rId3">
            <a:alphaModFix/>
          </a:blip>
          <a:srcRect b="0" l="0" r="0" t="0"/>
          <a:stretch/>
        </p:blipFill>
        <p:spPr>
          <a:xfrm>
            <a:off x="1906022" y="1646238"/>
            <a:ext cx="5331955" cy="452596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17"/>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DDH</a:t>
            </a:r>
            <a:endParaRPr/>
          </a:p>
        </p:txBody>
      </p:sp>
      <p:pic>
        <p:nvPicPr>
          <p:cNvPr id="196" name="Google Shape;196;p17"/>
          <p:cNvPicPr preferRelativeResize="0"/>
          <p:nvPr>
            <p:ph idx="1" type="body"/>
          </p:nvPr>
        </p:nvPicPr>
        <p:blipFill rotWithShape="1">
          <a:blip r:embed="rId3">
            <a:alphaModFix/>
          </a:blip>
          <a:srcRect b="0" l="0" r="0" t="0"/>
          <a:stretch/>
        </p:blipFill>
        <p:spPr>
          <a:xfrm>
            <a:off x="1091843" y="1646238"/>
            <a:ext cx="6960314" cy="452596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18"/>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Causes</a:t>
            </a:r>
            <a:endParaRPr/>
          </a:p>
        </p:txBody>
      </p:sp>
      <p:sp>
        <p:nvSpPr>
          <p:cNvPr id="202" name="Google Shape;202;p18"/>
          <p:cNvSpPr txBox="1"/>
          <p:nvPr>
            <p:ph idx="1" type="body"/>
          </p:nvPr>
        </p:nvSpPr>
        <p:spPr>
          <a:xfrm>
            <a:off x="457200" y="1646236"/>
            <a:ext cx="8229600" cy="4807099"/>
          </a:xfrm>
          <a:prstGeom prst="rect">
            <a:avLst/>
          </a:prstGeom>
          <a:noFill/>
          <a:ln>
            <a:noFill/>
          </a:ln>
        </p:spPr>
        <p:txBody>
          <a:bodyPr anchorCtr="0" anchor="t" bIns="45700" lIns="91425" spcFirstLastPara="1" rIns="91425" wrap="square" tIns="45700">
            <a:normAutofit fontScale="92500" lnSpcReduction="20000"/>
          </a:bodyPr>
          <a:lstStyle/>
          <a:p>
            <a:pPr indent="-292100" lvl="0" marL="292100" rtl="0" algn="l">
              <a:spcBef>
                <a:spcPts val="0"/>
              </a:spcBef>
              <a:spcAft>
                <a:spcPts val="0"/>
              </a:spcAft>
              <a:buSzPct val="70000"/>
              <a:buChar char="⦿"/>
            </a:pPr>
            <a:r>
              <a:rPr lang="en-CA"/>
              <a:t>Considered a "multifactorial trait." </a:t>
            </a:r>
            <a:endParaRPr/>
          </a:p>
          <a:p>
            <a:pPr indent="-292100" lvl="0" marL="292100" rtl="0" algn="l">
              <a:spcBef>
                <a:spcPts val="0"/>
              </a:spcBef>
              <a:spcAft>
                <a:spcPts val="0"/>
              </a:spcAft>
              <a:buSzPct val="70000"/>
              <a:buChar char="⦿"/>
            </a:pPr>
            <a:r>
              <a:rPr lang="en-CA"/>
              <a:t>Environmental influences thought to contribute as the baby's response to the mother's hormones during pregnancy</a:t>
            </a:r>
            <a:endParaRPr/>
          </a:p>
          <a:p>
            <a:pPr indent="-292100" lvl="0" marL="292100" rtl="0" algn="l">
              <a:spcBef>
                <a:spcPts val="0"/>
              </a:spcBef>
              <a:spcAft>
                <a:spcPts val="0"/>
              </a:spcAft>
              <a:buSzPct val="70000"/>
              <a:buChar char="⦿"/>
            </a:pPr>
            <a:r>
              <a:rPr lang="en-CA"/>
              <a:t>Tight uterus that prevents fetal movement or a breech delivery.  Left hip is involved more frequently than the right due to intrauterine positioning</a:t>
            </a:r>
            <a:endParaRPr/>
          </a:p>
          <a:p>
            <a:pPr indent="-292100" lvl="0" marL="292100" rtl="0" algn="l">
              <a:spcBef>
                <a:spcPts val="0"/>
              </a:spcBef>
              <a:spcAft>
                <a:spcPts val="0"/>
              </a:spcAft>
              <a:buSzPct val="70000"/>
              <a:buChar char="⦿"/>
            </a:pPr>
            <a:r>
              <a:rPr lang="en-CA"/>
              <a:t> First-born babies are at higher risk  </a:t>
            </a:r>
            <a:endParaRPr/>
          </a:p>
          <a:p>
            <a:pPr indent="-292100" lvl="0" marL="292100" rtl="0" algn="l">
              <a:spcBef>
                <a:spcPts val="0"/>
              </a:spcBef>
              <a:spcAft>
                <a:spcPts val="0"/>
              </a:spcAft>
              <a:buSzPct val="70000"/>
              <a:buChar char="⦿"/>
            </a:pPr>
            <a:r>
              <a:rPr lang="en-CA"/>
              <a:t>Family history of developmental dysplasia of the hip</a:t>
            </a:r>
            <a:endParaRPr/>
          </a:p>
          <a:p>
            <a:pPr indent="-292100" lvl="0" marL="292100" rtl="0" algn="l">
              <a:spcBef>
                <a:spcPts val="0"/>
              </a:spcBef>
              <a:spcAft>
                <a:spcPts val="0"/>
              </a:spcAft>
              <a:buSzPct val="70000"/>
              <a:buChar char="⦿"/>
            </a:pPr>
            <a:r>
              <a:rPr lang="en-CA"/>
              <a:t>very flexible ligaments</a:t>
            </a:r>
            <a:endParaRPr/>
          </a:p>
          <a:p>
            <a:pPr indent="0" lvl="0" marL="0" rtl="0" algn="l">
              <a:spcBef>
                <a:spcPts val="0"/>
              </a:spcBef>
              <a:spcAft>
                <a:spcPts val="0"/>
              </a:spcAft>
              <a:buSzPct val="70000"/>
              <a:buNone/>
            </a:pPr>
            <a:r>
              <a:t/>
            </a:r>
            <a:endParaRPr/>
          </a:p>
          <a:p>
            <a:pPr indent="-160528" lvl="0" marL="292100" rtl="0" algn="l">
              <a:spcBef>
                <a:spcPts val="0"/>
              </a:spcBef>
              <a:spcAft>
                <a:spcPts val="0"/>
              </a:spcAft>
              <a:buSzPct val="70000"/>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19"/>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Symptoms</a:t>
            </a:r>
            <a:endParaRPr/>
          </a:p>
        </p:txBody>
      </p:sp>
      <p:sp>
        <p:nvSpPr>
          <p:cNvPr id="208" name="Google Shape;208;p19"/>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2240"/>
              <a:buNone/>
            </a:pPr>
            <a:r>
              <a:t/>
            </a:r>
            <a:endParaRPr/>
          </a:p>
          <a:p>
            <a:pPr indent="-292100" lvl="0" marL="292100" rtl="0" algn="l">
              <a:spcBef>
                <a:spcPts val="0"/>
              </a:spcBef>
              <a:spcAft>
                <a:spcPts val="0"/>
              </a:spcAft>
              <a:buSzPts val="2240"/>
              <a:buChar char="⦿"/>
            </a:pPr>
            <a:r>
              <a:rPr lang="en-CA"/>
              <a:t>Symptoms may include:</a:t>
            </a:r>
            <a:endParaRPr/>
          </a:p>
          <a:p>
            <a:pPr indent="-228600" lvl="1" marL="640080" rtl="0" algn="l">
              <a:spcBef>
                <a:spcPts val="400"/>
              </a:spcBef>
              <a:spcAft>
                <a:spcPts val="0"/>
              </a:spcAft>
              <a:buSzPts val="2340"/>
              <a:buFont typeface="Rockwell"/>
              <a:buChar char="•"/>
            </a:pPr>
            <a:r>
              <a:rPr lang="en-CA"/>
              <a:t>The leg may appear shorter on the side of the dislocated hip</a:t>
            </a:r>
            <a:endParaRPr/>
          </a:p>
          <a:p>
            <a:pPr indent="-228600" lvl="1" marL="640080" rtl="0" algn="l">
              <a:spcBef>
                <a:spcPts val="400"/>
              </a:spcBef>
              <a:spcAft>
                <a:spcPts val="0"/>
              </a:spcAft>
              <a:buSzPts val="2340"/>
              <a:buFont typeface="Rockwell"/>
              <a:buChar char="•"/>
            </a:pPr>
            <a:r>
              <a:rPr lang="en-CA"/>
              <a:t>The leg on the side of the dislocated hip may turn outward</a:t>
            </a:r>
            <a:endParaRPr/>
          </a:p>
          <a:p>
            <a:pPr indent="-228600" lvl="1" marL="640080" rtl="0" algn="l">
              <a:spcBef>
                <a:spcPts val="400"/>
              </a:spcBef>
              <a:spcAft>
                <a:spcPts val="0"/>
              </a:spcAft>
              <a:buSzPts val="2340"/>
              <a:buFont typeface="Rockwell"/>
              <a:buChar char="•"/>
            </a:pPr>
            <a:r>
              <a:rPr lang="en-CA"/>
              <a:t>The folds in the skin of the thigh or buttocks may appear uneven</a:t>
            </a:r>
            <a:endParaRPr/>
          </a:p>
          <a:p>
            <a:pPr indent="-228600" lvl="1" marL="640080" rtl="0" algn="l">
              <a:spcBef>
                <a:spcPts val="400"/>
              </a:spcBef>
              <a:spcAft>
                <a:spcPts val="0"/>
              </a:spcAft>
              <a:buSzPts val="2340"/>
              <a:buFont typeface="Rockwell"/>
              <a:buChar char="•"/>
            </a:pPr>
            <a:r>
              <a:rPr lang="en-CA"/>
              <a:t>The space between the legs may look wider than normal</a:t>
            </a:r>
            <a:endParaRPr/>
          </a:p>
          <a:p>
            <a:pPr indent="-149860" lvl="0" marL="292100" rtl="0" algn="l">
              <a:spcBef>
                <a:spcPts val="0"/>
              </a:spcBef>
              <a:spcAft>
                <a:spcPts val="0"/>
              </a:spcAft>
              <a:buSzPts val="2240"/>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20"/>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Continued</a:t>
            </a:r>
            <a:endParaRPr/>
          </a:p>
        </p:txBody>
      </p:sp>
      <p:sp>
        <p:nvSpPr>
          <p:cNvPr id="214" name="Google Shape;214;p20"/>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May have a hip that is partially or completely dislocated</a:t>
            </a:r>
            <a:endParaRPr/>
          </a:p>
          <a:p>
            <a:pPr indent="-292100" lvl="0" marL="292100" rtl="0" algn="l">
              <a:spcBef>
                <a:spcPts val="0"/>
              </a:spcBef>
              <a:spcAft>
                <a:spcPts val="0"/>
              </a:spcAft>
              <a:buSzPts val="2240"/>
              <a:buChar char="⦿"/>
            </a:pPr>
            <a:r>
              <a:rPr lang="en-CA"/>
              <a:t>Sometimes noted at birth. However, DDH may not be discovered until later evaluations. </a:t>
            </a:r>
            <a:endParaRPr/>
          </a:p>
          <a:p>
            <a:pPr indent="-149860" lvl="0" marL="292100" rtl="0" algn="l">
              <a:spcBef>
                <a:spcPts val="0"/>
              </a:spcBef>
              <a:spcAft>
                <a:spcPts val="0"/>
              </a:spcAft>
              <a:buSzPts val="2240"/>
              <a:buNone/>
            </a:pPr>
            <a:r>
              <a:t/>
            </a:r>
            <a:endParaRPr/>
          </a:p>
        </p:txBody>
      </p:sp>
      <p:pic>
        <p:nvPicPr>
          <p:cNvPr descr="C:\Users\Student\AppData\Local\Microsoft\Windows\INetCache\IE\7FAB41HI\oso_lindo_del_doctor_peluche_escultura_fotografica-p153332998202411127z8wb9_400[1].jpg" id="215" name="Google Shape;215;p20"/>
          <p:cNvPicPr preferRelativeResize="0"/>
          <p:nvPr/>
        </p:nvPicPr>
        <p:blipFill rotWithShape="1">
          <a:blip r:embed="rId3">
            <a:alphaModFix/>
          </a:blip>
          <a:srcRect b="0" l="0" r="0" t="0"/>
          <a:stretch/>
        </p:blipFill>
        <p:spPr>
          <a:xfrm>
            <a:off x="6012160" y="3913106"/>
            <a:ext cx="2389790" cy="2389790"/>
          </a:xfrm>
          <a:prstGeom prst="roundRect">
            <a:avLst>
              <a:gd fmla="val 8594" name="adj"/>
            </a:avLst>
          </a:prstGeom>
          <a:solidFill>
            <a:srgbClr val="ECECEC"/>
          </a:solidFill>
          <a:ln>
            <a:noFill/>
          </a:ln>
          <a:effectLst>
            <a:reflection blurRad="0" dir="5400000" dist="5000" endA="0" endPos="28000" kx="0" rotWithShape="0" algn="bl" stA="38000" stPos="0" sy="-100000" ky="0"/>
          </a:effectLst>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21"/>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Statistics</a:t>
            </a:r>
            <a:endParaRPr/>
          </a:p>
        </p:txBody>
      </p:sp>
      <p:sp>
        <p:nvSpPr>
          <p:cNvPr id="221" name="Google Shape;221;p21"/>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The greatest incidence of DDH occurs in first-born females with a history of a close relative with the condition</a:t>
            </a:r>
            <a:endParaRPr/>
          </a:p>
          <a:p>
            <a:pPr indent="-292100" lvl="0" marL="292100" rtl="0" algn="l">
              <a:spcBef>
                <a:spcPts val="0"/>
              </a:spcBef>
              <a:spcAft>
                <a:spcPts val="0"/>
              </a:spcAft>
              <a:buSzPts val="2240"/>
              <a:buChar char="⦿"/>
            </a:pPr>
            <a:r>
              <a:rPr lang="en-CA"/>
              <a:t>occurs once in every 1,000 live births.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22"/>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Diagnoses</a:t>
            </a:r>
            <a:endParaRPr/>
          </a:p>
        </p:txBody>
      </p:sp>
      <p:sp>
        <p:nvSpPr>
          <p:cNvPr id="227" name="Google Shape;227;p22"/>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Diagnostic procedures may include:</a:t>
            </a:r>
            <a:endParaRPr/>
          </a:p>
          <a:p>
            <a:pPr indent="-228600" lvl="1" marL="640080" rtl="0" algn="l">
              <a:spcBef>
                <a:spcPts val="400"/>
              </a:spcBef>
              <a:spcAft>
                <a:spcPts val="0"/>
              </a:spcAft>
              <a:buSzPts val="2340"/>
              <a:buFont typeface="Rockwell"/>
              <a:buChar char="•"/>
            </a:pPr>
            <a:r>
              <a:rPr lang="en-CA"/>
              <a:t>X-ray.</a:t>
            </a:r>
            <a:endParaRPr/>
          </a:p>
          <a:p>
            <a:pPr indent="-228600" lvl="1" marL="640080" rtl="0" algn="l">
              <a:spcBef>
                <a:spcPts val="400"/>
              </a:spcBef>
              <a:spcAft>
                <a:spcPts val="0"/>
              </a:spcAft>
              <a:buSzPts val="2340"/>
              <a:buFont typeface="Rockwell"/>
              <a:buChar char="•"/>
            </a:pPr>
            <a:r>
              <a:rPr lang="en-CA"/>
              <a:t>Ultrasound </a:t>
            </a:r>
            <a:endParaRPr/>
          </a:p>
          <a:p>
            <a:pPr indent="0" lvl="0" marL="0" rtl="0" algn="l">
              <a:spcBef>
                <a:spcPts val="0"/>
              </a:spcBef>
              <a:spcAft>
                <a:spcPts val="0"/>
              </a:spcAft>
              <a:buSzPts val="2240"/>
              <a:buNone/>
            </a:pPr>
            <a:r>
              <a:rPr lang="en-CA"/>
              <a:t> </a:t>
            </a:r>
            <a:endParaRPr/>
          </a:p>
        </p:txBody>
      </p:sp>
      <p:pic>
        <p:nvPicPr>
          <p:cNvPr id="228" name="Google Shape;228;p22"/>
          <p:cNvPicPr preferRelativeResize="0"/>
          <p:nvPr/>
        </p:nvPicPr>
        <p:blipFill rotWithShape="1">
          <a:blip r:embed="rId3">
            <a:alphaModFix/>
          </a:blip>
          <a:srcRect b="0" l="0" r="0" t="0"/>
          <a:stretch/>
        </p:blipFill>
        <p:spPr>
          <a:xfrm>
            <a:off x="3305174" y="2281238"/>
            <a:ext cx="5443290" cy="4302951"/>
          </a:xfrm>
          <a:prstGeom prst="roundRect">
            <a:avLst>
              <a:gd fmla="val 8594" name="adj"/>
            </a:avLst>
          </a:prstGeom>
          <a:solidFill>
            <a:srgbClr val="ECECEC"/>
          </a:solidFill>
          <a:ln>
            <a:noFill/>
          </a:ln>
          <a:effectLst>
            <a:reflection blurRad="0" dir="5400000" dist="5000" endA="0" endPos="28000" kx="0" rotWithShape="0" algn="bl" stA="38000" stPos="0" sy="-100000" ky="0"/>
          </a:effectLst>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23"/>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Treatment</a:t>
            </a:r>
            <a:endParaRPr/>
          </a:p>
        </p:txBody>
      </p:sp>
      <p:sp>
        <p:nvSpPr>
          <p:cNvPr id="234" name="Google Shape;234;p23"/>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92500" lnSpcReduction="20000"/>
          </a:bodyPr>
          <a:lstStyle/>
          <a:p>
            <a:pPr indent="-292100" lvl="0" marL="292100" rtl="0" algn="l">
              <a:spcBef>
                <a:spcPts val="0"/>
              </a:spcBef>
              <a:spcAft>
                <a:spcPts val="0"/>
              </a:spcAft>
              <a:buSzPct val="70000"/>
              <a:buChar char="⦿"/>
            </a:pPr>
            <a:r>
              <a:rPr lang="en-CA"/>
              <a:t>The goal of treatment is to put the femoral head back into the socket of the hip so that the hip can develop normally. </a:t>
            </a:r>
            <a:endParaRPr/>
          </a:p>
          <a:p>
            <a:pPr indent="-292100" lvl="0" marL="292100" rtl="0" algn="l">
              <a:spcBef>
                <a:spcPts val="0"/>
              </a:spcBef>
              <a:spcAft>
                <a:spcPts val="0"/>
              </a:spcAft>
              <a:buSzPct val="70000"/>
              <a:buChar char="⦿"/>
            </a:pPr>
            <a:r>
              <a:rPr lang="en-CA"/>
              <a:t>Treatment options:</a:t>
            </a:r>
            <a:endParaRPr/>
          </a:p>
          <a:p>
            <a:pPr indent="-228600" lvl="1" marL="640080" rtl="0" algn="l">
              <a:spcBef>
                <a:spcPts val="400"/>
              </a:spcBef>
              <a:spcAft>
                <a:spcPts val="0"/>
              </a:spcAft>
              <a:buSzPct val="90000"/>
              <a:buFont typeface="Rockwell"/>
              <a:buChar char="•"/>
            </a:pPr>
            <a:r>
              <a:rPr lang="en-CA"/>
              <a:t>Nonsurgical positioning is used on babies up to 6 months of age to hold the hip in place, while allowing the legs to move a little.</a:t>
            </a:r>
            <a:endParaRPr/>
          </a:p>
          <a:p>
            <a:pPr indent="-228600" lvl="1" marL="640080" rtl="0" algn="l">
              <a:spcBef>
                <a:spcPts val="400"/>
              </a:spcBef>
              <a:spcAft>
                <a:spcPts val="0"/>
              </a:spcAft>
              <a:buSzPct val="90000"/>
              <a:buFont typeface="Rockwell"/>
              <a:buChar char="•"/>
            </a:pPr>
            <a:r>
              <a:rPr lang="en-CA"/>
              <a:t>Casting- If the hip continues to be partially or completely dislocated, casting, or surgery may be required.</a:t>
            </a:r>
            <a:endParaRPr/>
          </a:p>
          <a:p>
            <a:pPr indent="-228600" lvl="1" marL="640080" rtl="0" algn="l">
              <a:spcBef>
                <a:spcPts val="400"/>
              </a:spcBef>
              <a:spcAft>
                <a:spcPts val="0"/>
              </a:spcAft>
              <a:buSzPct val="90000"/>
              <a:buFont typeface="Rockwell"/>
              <a:buChar char="•"/>
            </a:pPr>
            <a:r>
              <a:rPr lang="en-CA"/>
              <a:t>Surgery- If the other methods are not successful, or if DDH is diagnosed at age 6 months to 2 years, surgery may be required.</a:t>
            </a:r>
            <a:endParaRPr/>
          </a:p>
          <a:p>
            <a:pPr indent="-160528" lvl="0" marL="292100" rtl="0" algn="l">
              <a:spcBef>
                <a:spcPts val="0"/>
              </a:spcBef>
              <a:spcAft>
                <a:spcPts val="0"/>
              </a:spcAft>
              <a:buSzPct val="70000"/>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24"/>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Pavlik Harness</a:t>
            </a:r>
            <a:endParaRPr/>
          </a:p>
        </p:txBody>
      </p:sp>
      <p:pic>
        <p:nvPicPr>
          <p:cNvPr id="240" name="Google Shape;240;p24"/>
          <p:cNvPicPr preferRelativeResize="0"/>
          <p:nvPr>
            <p:ph idx="1" type="body"/>
          </p:nvPr>
        </p:nvPicPr>
        <p:blipFill rotWithShape="1">
          <a:blip r:embed="rId3">
            <a:alphaModFix/>
          </a:blip>
          <a:srcRect b="0" l="0" r="0" t="0"/>
          <a:stretch/>
        </p:blipFill>
        <p:spPr>
          <a:xfrm>
            <a:off x="2555776" y="1916832"/>
            <a:ext cx="4626514" cy="4360454"/>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25"/>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Osteogenesis Imperfecta</a:t>
            </a:r>
            <a:endParaRPr/>
          </a:p>
        </p:txBody>
      </p:sp>
      <p:sp>
        <p:nvSpPr>
          <p:cNvPr id="246" name="Google Shape;246;p25"/>
          <p:cNvSpPr txBox="1"/>
          <p:nvPr>
            <p:ph idx="1" type="body"/>
          </p:nvPr>
        </p:nvSpPr>
        <p:spPr>
          <a:xfrm>
            <a:off x="457200" y="1646236"/>
            <a:ext cx="8229600" cy="4879107"/>
          </a:xfrm>
          <a:prstGeom prst="rect">
            <a:avLst/>
          </a:prstGeom>
          <a:noFill/>
          <a:ln>
            <a:noFill/>
          </a:ln>
        </p:spPr>
        <p:txBody>
          <a:bodyPr anchorCtr="0" anchor="t" bIns="45700" lIns="91425" spcFirstLastPara="1" rIns="91425" wrap="square" tIns="45700">
            <a:normAutofit fontScale="85000" lnSpcReduction="20000"/>
          </a:bodyPr>
          <a:lstStyle/>
          <a:p>
            <a:pPr indent="-292100" lvl="0" marL="292100" rtl="0" algn="l">
              <a:spcBef>
                <a:spcPts val="0"/>
              </a:spcBef>
              <a:spcAft>
                <a:spcPts val="0"/>
              </a:spcAft>
              <a:buSzPct val="70000"/>
              <a:buChar char="⦿"/>
            </a:pPr>
            <a:r>
              <a:rPr lang="en-CA"/>
              <a:t>AKA - brittle-bone disease</a:t>
            </a:r>
            <a:endParaRPr/>
          </a:p>
          <a:p>
            <a:pPr indent="-292100" lvl="0" marL="292100" rtl="0" algn="l">
              <a:spcBef>
                <a:spcPts val="0"/>
              </a:spcBef>
              <a:spcAft>
                <a:spcPts val="0"/>
              </a:spcAft>
              <a:buSzPct val="70000"/>
              <a:buChar char="⦿"/>
            </a:pPr>
            <a:r>
              <a:rPr lang="en-CA"/>
              <a:t>Genetic disorder characterized by bones that break easily without a specific cause. </a:t>
            </a:r>
            <a:endParaRPr/>
          </a:p>
          <a:p>
            <a:pPr indent="-292100" lvl="0" marL="292100" rtl="0" algn="l">
              <a:spcBef>
                <a:spcPts val="0"/>
              </a:spcBef>
              <a:spcAft>
                <a:spcPts val="0"/>
              </a:spcAft>
              <a:buSzPct val="70000"/>
              <a:buChar char="⦿"/>
            </a:pPr>
            <a:r>
              <a:rPr lang="en-CA"/>
              <a:t>Can affect males and females of all races</a:t>
            </a:r>
            <a:endParaRPr/>
          </a:p>
          <a:p>
            <a:pPr indent="-292100" lvl="0" marL="292100" rtl="0" algn="l">
              <a:spcBef>
                <a:spcPts val="0"/>
              </a:spcBef>
              <a:spcAft>
                <a:spcPts val="0"/>
              </a:spcAft>
              <a:buSzPct val="70000"/>
              <a:buChar char="⦿"/>
            </a:pPr>
            <a:r>
              <a:rPr lang="en-CA"/>
              <a:t>Believed to be because of a genetic defect that causes imperfectly formed or an inadequate amount of bone collagen</a:t>
            </a:r>
            <a:endParaRPr/>
          </a:p>
          <a:p>
            <a:pPr indent="-292100" lvl="0" marL="292100" rtl="0" algn="l">
              <a:spcBef>
                <a:spcPts val="0"/>
              </a:spcBef>
              <a:spcAft>
                <a:spcPts val="0"/>
              </a:spcAft>
              <a:buSzPct val="70000"/>
              <a:buChar char="⦿"/>
            </a:pPr>
            <a:r>
              <a:rPr lang="en-CA"/>
              <a:t> To date, no known treatment, medicine, or surgery will cure</a:t>
            </a:r>
            <a:endParaRPr/>
          </a:p>
          <a:p>
            <a:pPr indent="-292100" lvl="0" marL="292100" rtl="0" algn="l">
              <a:spcBef>
                <a:spcPts val="0"/>
              </a:spcBef>
              <a:spcAft>
                <a:spcPts val="0"/>
              </a:spcAft>
              <a:buSzPct val="70000"/>
              <a:buChar char="⦿"/>
            </a:pPr>
            <a:r>
              <a:rPr lang="en-CA"/>
              <a:t> The goal of treatment is to prevent deformities and fractures and allow the child to function as independently as possible.</a:t>
            </a:r>
            <a:endParaRPr/>
          </a:p>
          <a:p>
            <a:pPr indent="-292100" lvl="0" marL="292100" rtl="0" algn="l">
              <a:spcBef>
                <a:spcPts val="0"/>
              </a:spcBef>
              <a:spcAft>
                <a:spcPts val="0"/>
              </a:spcAft>
              <a:buSzPct val="70000"/>
              <a:buChar char="⦿"/>
            </a:pPr>
            <a:r>
              <a:rPr lang="en-CA"/>
              <a:t> </a:t>
            </a:r>
            <a:endParaRPr/>
          </a:p>
          <a:p>
            <a:pPr indent="0" lvl="1" marL="411480" rtl="0" algn="l">
              <a:spcBef>
                <a:spcPts val="400"/>
              </a:spcBef>
              <a:spcAft>
                <a:spcPts val="0"/>
              </a:spcAft>
              <a:buSzPct val="90000"/>
              <a:buFont typeface="Rockwell"/>
              <a:buNone/>
            </a:pPr>
            <a:r>
              <a:t/>
            </a:r>
            <a:endParaRPr/>
          </a:p>
          <a:p>
            <a:pPr indent="-171196" lvl="0" marL="292100" rtl="0" algn="l">
              <a:spcBef>
                <a:spcPts val="0"/>
              </a:spcBef>
              <a:spcAft>
                <a:spcPts val="0"/>
              </a:spcAft>
              <a:buSzPct val="70000"/>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26"/>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Treatment</a:t>
            </a:r>
            <a:endParaRPr/>
          </a:p>
        </p:txBody>
      </p:sp>
      <p:sp>
        <p:nvSpPr>
          <p:cNvPr id="252" name="Google Shape;252;p26"/>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2240"/>
              <a:buNone/>
            </a:pPr>
            <a:r>
              <a:t/>
            </a:r>
            <a:endParaRPr/>
          </a:p>
          <a:p>
            <a:pPr indent="-228600" lvl="1" marL="640080" rtl="0" algn="l">
              <a:spcBef>
                <a:spcPts val="400"/>
              </a:spcBef>
              <a:spcAft>
                <a:spcPts val="0"/>
              </a:spcAft>
              <a:buSzPts val="2340"/>
              <a:buFont typeface="Rockwell"/>
              <a:buChar char="•"/>
            </a:pPr>
            <a:r>
              <a:rPr lang="en-CA"/>
              <a:t>Care of fractures</a:t>
            </a:r>
            <a:endParaRPr/>
          </a:p>
          <a:p>
            <a:pPr indent="-228600" lvl="1" marL="640080" rtl="0" algn="l">
              <a:spcBef>
                <a:spcPts val="400"/>
              </a:spcBef>
              <a:spcAft>
                <a:spcPts val="0"/>
              </a:spcAft>
              <a:buSzPts val="2340"/>
              <a:buFont typeface="Rockwell"/>
              <a:buChar char="•"/>
            </a:pPr>
            <a:r>
              <a:rPr lang="en-CA"/>
              <a:t>Surgery</a:t>
            </a:r>
            <a:endParaRPr/>
          </a:p>
          <a:p>
            <a:pPr indent="-228600" lvl="1" marL="640080" rtl="0" algn="l">
              <a:spcBef>
                <a:spcPts val="400"/>
              </a:spcBef>
              <a:spcAft>
                <a:spcPts val="0"/>
              </a:spcAft>
              <a:buSzPts val="2340"/>
              <a:buFont typeface="Rockwell"/>
              <a:buChar char="•"/>
            </a:pPr>
            <a:r>
              <a:rPr lang="en-CA"/>
              <a:t>Rodding, a procedure to insert a metal bar the length of a long bone to stabilize it and prevent deformity</a:t>
            </a:r>
            <a:endParaRPr/>
          </a:p>
          <a:p>
            <a:pPr indent="-228600" lvl="1" marL="640080" rtl="0" algn="l">
              <a:spcBef>
                <a:spcPts val="400"/>
              </a:spcBef>
              <a:spcAft>
                <a:spcPts val="0"/>
              </a:spcAft>
              <a:buSzPts val="2340"/>
              <a:buFont typeface="Rockwell"/>
              <a:buChar char="•"/>
            </a:pPr>
            <a:r>
              <a:rPr lang="en-CA"/>
              <a:t>Dental procedures</a:t>
            </a:r>
            <a:endParaRPr/>
          </a:p>
          <a:p>
            <a:pPr indent="-228600" lvl="1" marL="640080" rtl="0" algn="l">
              <a:spcBef>
                <a:spcPts val="400"/>
              </a:spcBef>
              <a:spcAft>
                <a:spcPts val="0"/>
              </a:spcAft>
              <a:buSzPts val="2340"/>
              <a:buFont typeface="Rockwell"/>
              <a:buChar char="•"/>
            </a:pPr>
            <a:r>
              <a:rPr lang="en-CA"/>
              <a:t>Physical therapy</a:t>
            </a:r>
            <a:endParaRPr/>
          </a:p>
          <a:p>
            <a:pPr indent="-228600" lvl="1" marL="640080" rtl="0" algn="l">
              <a:spcBef>
                <a:spcPts val="400"/>
              </a:spcBef>
              <a:spcAft>
                <a:spcPts val="0"/>
              </a:spcAft>
              <a:buSzPts val="2340"/>
              <a:buFont typeface="Rockwell"/>
              <a:buChar char="•"/>
            </a:pPr>
            <a:r>
              <a:rPr lang="en-CA"/>
              <a:t>Assistive devices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27"/>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Muscular Dystrophy</a:t>
            </a:r>
            <a:endParaRPr/>
          </a:p>
        </p:txBody>
      </p:sp>
      <p:sp>
        <p:nvSpPr>
          <p:cNvPr id="258" name="Google Shape;258;p27"/>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85000" lnSpcReduction="20000"/>
          </a:bodyPr>
          <a:lstStyle/>
          <a:p>
            <a:pPr indent="-292100" lvl="0" marL="292100" rtl="0" algn="l">
              <a:spcBef>
                <a:spcPts val="0"/>
              </a:spcBef>
              <a:spcAft>
                <a:spcPts val="0"/>
              </a:spcAft>
              <a:buSzPct val="70000"/>
              <a:buChar char="⦿"/>
            </a:pPr>
            <a:r>
              <a:rPr lang="en-CA"/>
              <a:t>Causes the muscles in the body to become very weak</a:t>
            </a:r>
            <a:endParaRPr/>
          </a:p>
          <a:p>
            <a:pPr indent="-292100" lvl="0" marL="292100" rtl="0" algn="l">
              <a:spcBef>
                <a:spcPts val="0"/>
              </a:spcBef>
              <a:spcAft>
                <a:spcPts val="0"/>
              </a:spcAft>
              <a:buSzPct val="70000"/>
              <a:buChar char="⦿"/>
            </a:pPr>
            <a:r>
              <a:rPr lang="en-CA"/>
              <a:t>Muscles break down and are replaced with fatty deposits over time.</a:t>
            </a:r>
            <a:endParaRPr/>
          </a:p>
          <a:p>
            <a:pPr indent="-292100" lvl="0" marL="292100" rtl="0" algn="l">
              <a:spcBef>
                <a:spcPts val="0"/>
              </a:spcBef>
              <a:spcAft>
                <a:spcPts val="0"/>
              </a:spcAft>
              <a:buSzPct val="70000"/>
              <a:buChar char="⦿"/>
            </a:pPr>
            <a:r>
              <a:rPr lang="en-CA"/>
              <a:t>Most common forms of muscular dystrophy are Duchenne muscular dystrophy (DMD) and Becker muscular dystrophy.</a:t>
            </a:r>
            <a:endParaRPr/>
          </a:p>
          <a:p>
            <a:pPr indent="-292100" lvl="0" marL="292100" rtl="0" algn="l">
              <a:spcBef>
                <a:spcPts val="0"/>
              </a:spcBef>
              <a:spcAft>
                <a:spcPts val="0"/>
              </a:spcAft>
              <a:buSzPct val="70000"/>
              <a:buChar char="⦿"/>
            </a:pPr>
            <a:r>
              <a:rPr lang="en-CA"/>
              <a:t>Very similar, but Becker muscular dystrophy is less severe</a:t>
            </a:r>
            <a:endParaRPr/>
          </a:p>
          <a:p>
            <a:pPr indent="-292100" lvl="0" marL="292100" rtl="0" algn="l">
              <a:spcBef>
                <a:spcPts val="0"/>
              </a:spcBef>
              <a:spcAft>
                <a:spcPts val="0"/>
              </a:spcAft>
              <a:buSzPct val="70000"/>
              <a:buChar char="⦿"/>
            </a:pPr>
            <a:r>
              <a:rPr lang="en-CA"/>
              <a:t>Girls are rarely affected by either of these two forms of muscular dystrophy.</a:t>
            </a:r>
            <a:endParaRPr/>
          </a:p>
          <a:p>
            <a:pPr indent="-292100" lvl="0" marL="292100" rtl="0" algn="l">
              <a:spcBef>
                <a:spcPts val="0"/>
              </a:spcBef>
              <a:spcAft>
                <a:spcPts val="0"/>
              </a:spcAft>
              <a:buSzPct val="70000"/>
              <a:buChar char="⦿"/>
            </a:pPr>
            <a:r>
              <a:rPr lang="en-CA"/>
              <a:t>Muscular dystrophy is usually diagnosed in children between 3 and 6 years of age. </a:t>
            </a:r>
            <a:endParaRPr/>
          </a:p>
          <a:p>
            <a:pPr indent="-171196" lvl="0" marL="292100" rtl="0" algn="l">
              <a:spcBef>
                <a:spcPts val="0"/>
              </a:spcBef>
              <a:spcAft>
                <a:spcPts val="0"/>
              </a:spcAft>
              <a:buSzPct val="70000"/>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28"/>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Signs &amp; Symptoms</a:t>
            </a:r>
            <a:endParaRPr/>
          </a:p>
        </p:txBody>
      </p:sp>
      <p:sp>
        <p:nvSpPr>
          <p:cNvPr id="264" name="Google Shape;264;p28"/>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Early signs </a:t>
            </a:r>
            <a:endParaRPr/>
          </a:p>
          <a:p>
            <a:pPr indent="-228600" lvl="1" marL="640080" rtl="0" algn="l">
              <a:spcBef>
                <a:spcPts val="400"/>
              </a:spcBef>
              <a:spcAft>
                <a:spcPts val="0"/>
              </a:spcAft>
              <a:buSzPts val="2340"/>
              <a:buFont typeface="Rockwell"/>
              <a:buChar char="•"/>
            </a:pPr>
            <a:r>
              <a:rPr lang="en-CA"/>
              <a:t>delay in walking, difficulty rising from a sitting or lying position, and frequent falling</a:t>
            </a:r>
            <a:endParaRPr/>
          </a:p>
          <a:p>
            <a:pPr indent="-228600" lvl="1" marL="640080" rtl="0" algn="l">
              <a:spcBef>
                <a:spcPts val="400"/>
              </a:spcBef>
              <a:spcAft>
                <a:spcPts val="0"/>
              </a:spcAft>
              <a:buSzPts val="2340"/>
              <a:buFont typeface="Rockwell"/>
              <a:buChar char="•"/>
            </a:pPr>
            <a:r>
              <a:rPr lang="en-CA"/>
              <a:t>weakness typically affecting the shoulder and pelvic muscle are one of the initial symptoms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29"/>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Other S  &amp; S</a:t>
            </a:r>
            <a:endParaRPr/>
          </a:p>
        </p:txBody>
      </p:sp>
      <p:sp>
        <p:nvSpPr>
          <p:cNvPr id="270" name="Google Shape;270;p29"/>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The following are the most common symptoms of muscular dystrophy</a:t>
            </a:r>
            <a:endParaRPr/>
          </a:p>
          <a:p>
            <a:pPr indent="-228600" lvl="1" marL="640080" rtl="0" algn="l">
              <a:spcBef>
                <a:spcPts val="400"/>
              </a:spcBef>
              <a:spcAft>
                <a:spcPts val="0"/>
              </a:spcAft>
              <a:buSzPts val="2340"/>
              <a:buFont typeface="Rockwell"/>
              <a:buChar char="•"/>
            </a:pPr>
            <a:r>
              <a:rPr lang="en-CA"/>
              <a:t>Difficulty climbing stairs</a:t>
            </a:r>
            <a:endParaRPr/>
          </a:p>
          <a:p>
            <a:pPr indent="-228600" lvl="1" marL="640080" rtl="0" algn="l">
              <a:spcBef>
                <a:spcPts val="400"/>
              </a:spcBef>
              <a:spcAft>
                <a:spcPts val="0"/>
              </a:spcAft>
              <a:buSzPts val="2340"/>
              <a:buFont typeface="Rockwell"/>
              <a:buChar char="•"/>
            </a:pPr>
            <a:r>
              <a:rPr lang="en-CA"/>
              <a:t>Frequent falls</a:t>
            </a:r>
            <a:endParaRPr/>
          </a:p>
          <a:p>
            <a:pPr indent="-228600" lvl="1" marL="640080" rtl="0" algn="l">
              <a:spcBef>
                <a:spcPts val="400"/>
              </a:spcBef>
              <a:spcAft>
                <a:spcPts val="0"/>
              </a:spcAft>
              <a:buSzPts val="2340"/>
              <a:buFont typeface="Rockwell"/>
              <a:buChar char="•"/>
            </a:pPr>
            <a:r>
              <a:rPr lang="en-CA"/>
              <a:t>Unable to jump or hop normally</a:t>
            </a:r>
            <a:endParaRPr/>
          </a:p>
          <a:p>
            <a:pPr indent="-228600" lvl="1" marL="640080" rtl="0" algn="l">
              <a:spcBef>
                <a:spcPts val="400"/>
              </a:spcBef>
              <a:spcAft>
                <a:spcPts val="0"/>
              </a:spcAft>
              <a:buSzPts val="2340"/>
              <a:buFont typeface="Rockwell"/>
              <a:buChar char="•"/>
            </a:pPr>
            <a:r>
              <a:rPr lang="en-CA"/>
              <a:t>toe walking</a:t>
            </a:r>
            <a:endParaRPr/>
          </a:p>
          <a:p>
            <a:pPr indent="-228600" lvl="1" marL="640080" rtl="0" algn="l">
              <a:spcBef>
                <a:spcPts val="400"/>
              </a:spcBef>
              <a:spcAft>
                <a:spcPts val="0"/>
              </a:spcAft>
              <a:buSzPts val="2340"/>
              <a:buFont typeface="Rockwell"/>
              <a:buChar char="•"/>
            </a:pPr>
            <a:r>
              <a:rPr lang="en-CA"/>
              <a:t>Leg pain</a:t>
            </a:r>
            <a:endParaRPr/>
          </a:p>
          <a:p>
            <a:pPr indent="-228600" lvl="1" marL="640080" rtl="0" algn="l">
              <a:spcBef>
                <a:spcPts val="400"/>
              </a:spcBef>
              <a:spcAft>
                <a:spcPts val="0"/>
              </a:spcAft>
              <a:buSzPts val="2340"/>
              <a:buFont typeface="Rockwell"/>
              <a:buChar char="•"/>
            </a:pPr>
            <a:r>
              <a:rPr lang="en-CA"/>
              <a:t>Facial weakness</a:t>
            </a:r>
            <a:endParaRPr/>
          </a:p>
          <a:p>
            <a:pPr indent="-228600" lvl="1" marL="640080" rtl="0" algn="l">
              <a:spcBef>
                <a:spcPts val="400"/>
              </a:spcBef>
              <a:spcAft>
                <a:spcPts val="0"/>
              </a:spcAft>
              <a:buSzPts val="2340"/>
              <a:buFont typeface="Rockwell"/>
              <a:buChar char="•"/>
            </a:pPr>
            <a:r>
              <a:rPr lang="en-CA"/>
              <a:t>Inability to close eyes or whistle</a:t>
            </a:r>
            <a:endParaRPr/>
          </a:p>
          <a:p>
            <a:pPr indent="0" lvl="1" marL="411480" rtl="0" algn="l">
              <a:spcBef>
                <a:spcPts val="400"/>
              </a:spcBef>
              <a:spcAft>
                <a:spcPts val="0"/>
              </a:spcAft>
              <a:buSzPts val="2340"/>
              <a:buFont typeface="Rockwell"/>
              <a:buNone/>
            </a:pPr>
            <a:r>
              <a:t/>
            </a:r>
            <a:endParaRPr/>
          </a:p>
          <a:p>
            <a:pPr indent="-149860" lvl="0" marL="292100" rtl="0" algn="l">
              <a:spcBef>
                <a:spcPts val="0"/>
              </a:spcBef>
              <a:spcAft>
                <a:spcPts val="0"/>
              </a:spcAft>
              <a:buSzPts val="2240"/>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30"/>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Diagnoses</a:t>
            </a:r>
            <a:endParaRPr/>
          </a:p>
        </p:txBody>
      </p:sp>
      <p:sp>
        <p:nvSpPr>
          <p:cNvPr id="276" name="Google Shape;276;p30"/>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92500"/>
          </a:bodyPr>
          <a:lstStyle/>
          <a:p>
            <a:pPr indent="-292100" lvl="0" marL="292100" rtl="0" algn="l">
              <a:spcBef>
                <a:spcPts val="0"/>
              </a:spcBef>
              <a:spcAft>
                <a:spcPts val="0"/>
              </a:spcAft>
              <a:buSzPct val="70000"/>
              <a:buChar char="⦿"/>
            </a:pPr>
            <a:r>
              <a:rPr lang="en-CA"/>
              <a:t>Diagnostic tests may include:</a:t>
            </a:r>
            <a:endParaRPr/>
          </a:p>
          <a:p>
            <a:pPr indent="-228600" lvl="1" marL="640080" rtl="0" algn="l">
              <a:spcBef>
                <a:spcPts val="400"/>
              </a:spcBef>
              <a:spcAft>
                <a:spcPts val="0"/>
              </a:spcAft>
              <a:buSzPct val="90000"/>
              <a:buFont typeface="Rockwell"/>
              <a:buChar char="•"/>
            </a:pPr>
            <a:r>
              <a:rPr lang="en-CA"/>
              <a:t>Blood tests. These include genetic blood tests.</a:t>
            </a:r>
            <a:endParaRPr/>
          </a:p>
          <a:p>
            <a:pPr indent="-228600" lvl="1" marL="640080" rtl="0" algn="l">
              <a:spcBef>
                <a:spcPts val="400"/>
              </a:spcBef>
              <a:spcAft>
                <a:spcPts val="0"/>
              </a:spcAft>
              <a:buSzPct val="90000"/>
              <a:buFont typeface="Rockwell"/>
              <a:buChar char="•"/>
            </a:pPr>
            <a:r>
              <a:rPr lang="en-CA"/>
              <a:t>Muscle biopsy. The primary test used to confirm diagnosis</a:t>
            </a:r>
            <a:endParaRPr/>
          </a:p>
          <a:p>
            <a:pPr indent="-228600" lvl="1" marL="640080" rtl="0" algn="l">
              <a:spcBef>
                <a:spcPts val="400"/>
              </a:spcBef>
              <a:spcAft>
                <a:spcPts val="0"/>
              </a:spcAft>
              <a:buSzPct val="90000"/>
              <a:buFont typeface="Rockwell"/>
              <a:buChar char="•"/>
            </a:pPr>
            <a:r>
              <a:rPr lang="en-CA"/>
              <a:t>Electromyogram (EMG). A test to check if the muscle weakness is a result of destruction of muscle tissue rather than nerve damage.</a:t>
            </a:r>
            <a:endParaRPr/>
          </a:p>
          <a:p>
            <a:pPr indent="-228600" lvl="1" marL="640080" rtl="0" algn="l">
              <a:spcBef>
                <a:spcPts val="400"/>
              </a:spcBef>
              <a:spcAft>
                <a:spcPts val="0"/>
              </a:spcAft>
              <a:buSzPct val="90000"/>
              <a:buFont typeface="Rockwell"/>
              <a:buChar char="•"/>
            </a:pPr>
            <a:r>
              <a:rPr lang="en-CA"/>
              <a:t>Electrocardiogram (ECG or EKG). A test that records the electrical activity of the heart, shows abnormal rhythms (arrhythmias or dysrhythmias), and detects heart muscle damage.</a:t>
            </a:r>
            <a:endParaRPr/>
          </a:p>
          <a:p>
            <a:pPr indent="-160528" lvl="0" marL="292100" rtl="0" algn="l">
              <a:spcBef>
                <a:spcPts val="0"/>
              </a:spcBef>
              <a:spcAft>
                <a:spcPts val="0"/>
              </a:spcAft>
              <a:buSzPct val="70000"/>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31"/>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Treatment</a:t>
            </a:r>
            <a:endParaRPr/>
          </a:p>
        </p:txBody>
      </p:sp>
      <p:sp>
        <p:nvSpPr>
          <p:cNvPr id="282" name="Google Shape;282;p31"/>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To date, there is no known treatment, medicine, or surgery </a:t>
            </a:r>
            <a:endParaRPr/>
          </a:p>
          <a:p>
            <a:pPr indent="-292100" lvl="0" marL="292100" rtl="0" algn="l">
              <a:spcBef>
                <a:spcPts val="0"/>
              </a:spcBef>
              <a:spcAft>
                <a:spcPts val="0"/>
              </a:spcAft>
              <a:buSzPts val="2240"/>
              <a:buChar char="⦿"/>
            </a:pPr>
            <a:r>
              <a:rPr lang="en-CA"/>
              <a:t>Treatment is to prevent deformity and allow the child to function as independently as possible</a:t>
            </a:r>
            <a:endParaRPr/>
          </a:p>
          <a:p>
            <a:pPr indent="0" lvl="0" marL="0" rtl="0" algn="l">
              <a:spcBef>
                <a:spcPts val="0"/>
              </a:spcBef>
              <a:spcAft>
                <a:spcPts val="0"/>
              </a:spcAft>
              <a:buSzPts val="2240"/>
              <a:buNone/>
            </a:pPr>
            <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32"/>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Continued</a:t>
            </a:r>
            <a:endParaRPr/>
          </a:p>
        </p:txBody>
      </p:sp>
      <p:sp>
        <p:nvSpPr>
          <p:cNvPr id="288" name="Google Shape;288;p32"/>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Nonsurgical interventions may include:</a:t>
            </a:r>
            <a:endParaRPr/>
          </a:p>
          <a:p>
            <a:pPr indent="-228600" lvl="1" marL="640080" rtl="0" algn="l">
              <a:spcBef>
                <a:spcPts val="400"/>
              </a:spcBef>
              <a:spcAft>
                <a:spcPts val="0"/>
              </a:spcAft>
              <a:buSzPct val="90000"/>
              <a:buFont typeface="Rockwell"/>
              <a:buChar char="•"/>
            </a:pPr>
            <a:r>
              <a:rPr lang="en-CA"/>
              <a:t>Physical therapy</a:t>
            </a:r>
            <a:endParaRPr/>
          </a:p>
          <a:p>
            <a:pPr indent="-228600" lvl="1" marL="640080" rtl="0" algn="l">
              <a:spcBef>
                <a:spcPts val="400"/>
              </a:spcBef>
              <a:spcAft>
                <a:spcPts val="0"/>
              </a:spcAft>
              <a:buSzPct val="90000"/>
              <a:buFont typeface="Rockwell"/>
              <a:buChar char="•"/>
            </a:pPr>
            <a:r>
              <a:rPr lang="en-CA"/>
              <a:t>Positioning aids used to help the child sit, lie, or stand</a:t>
            </a:r>
            <a:endParaRPr/>
          </a:p>
          <a:p>
            <a:pPr indent="-228600" lvl="1" marL="640080" rtl="0" algn="l">
              <a:spcBef>
                <a:spcPts val="400"/>
              </a:spcBef>
              <a:spcAft>
                <a:spcPts val="0"/>
              </a:spcAft>
              <a:buSzPct val="90000"/>
              <a:buFont typeface="Rockwell"/>
              <a:buChar char="•"/>
            </a:pPr>
            <a:r>
              <a:rPr lang="en-CA"/>
              <a:t>Braces and splints used to prevent deformity, promote support, or provide protection</a:t>
            </a:r>
            <a:endParaRPr/>
          </a:p>
          <a:p>
            <a:pPr indent="-228600" lvl="1" marL="640080" rtl="0" algn="l">
              <a:spcBef>
                <a:spcPts val="400"/>
              </a:spcBef>
              <a:spcAft>
                <a:spcPts val="0"/>
              </a:spcAft>
              <a:buSzPct val="90000"/>
              <a:buFont typeface="Rockwell"/>
              <a:buChar char="•"/>
            </a:pPr>
            <a:r>
              <a:rPr lang="en-CA"/>
              <a:t>Medications</a:t>
            </a:r>
            <a:endParaRPr/>
          </a:p>
          <a:p>
            <a:pPr indent="-228600" lvl="1" marL="640080" rtl="0" algn="l">
              <a:spcBef>
                <a:spcPts val="400"/>
              </a:spcBef>
              <a:spcAft>
                <a:spcPts val="0"/>
              </a:spcAft>
              <a:buSzPct val="90000"/>
              <a:buFont typeface="Rockwell"/>
              <a:buChar char="•"/>
            </a:pPr>
            <a:r>
              <a:rPr lang="en-CA"/>
              <a:t>Nutritional counseling</a:t>
            </a:r>
            <a:endParaRPr/>
          </a:p>
          <a:p>
            <a:pPr indent="-228600" lvl="1" marL="640080" rtl="0" algn="l">
              <a:spcBef>
                <a:spcPts val="400"/>
              </a:spcBef>
              <a:spcAft>
                <a:spcPts val="0"/>
              </a:spcAft>
              <a:buSzPct val="90000"/>
              <a:buFont typeface="Rockwell"/>
              <a:buChar char="•"/>
            </a:pPr>
            <a:r>
              <a:rPr lang="en-CA"/>
              <a:t>Psychological counseling</a:t>
            </a:r>
            <a:endParaRPr/>
          </a:p>
          <a:p>
            <a:pPr indent="0" lvl="1" marL="411480" rtl="0" algn="l">
              <a:spcBef>
                <a:spcPts val="400"/>
              </a:spcBef>
              <a:spcAft>
                <a:spcPts val="0"/>
              </a:spcAft>
              <a:buSzPct val="90000"/>
              <a:buFont typeface="Rockwell"/>
              <a:buNone/>
            </a:pPr>
            <a:r>
              <a:rPr lang="en-CA" u="sng">
                <a:solidFill>
                  <a:schemeClr val="hlink"/>
                </a:solidFill>
                <a:hlinkClick r:id="rId3"/>
              </a:rPr>
              <a:t>https://youtu.be/DGOmN6rnsNk</a:t>
            </a:r>
            <a:endParaRPr/>
          </a:p>
          <a:p>
            <a:pPr indent="0" lvl="1" marL="411480" rtl="0" algn="l">
              <a:spcBef>
                <a:spcPts val="400"/>
              </a:spcBef>
              <a:spcAft>
                <a:spcPts val="0"/>
              </a:spcAft>
              <a:buSzPct val="90000"/>
              <a:buFont typeface="Rockwell"/>
              <a:buNone/>
            </a:pPr>
            <a:r>
              <a:rPr lang="en-CA" u="sng">
                <a:solidFill>
                  <a:schemeClr val="hlink"/>
                </a:solidFill>
                <a:hlinkClick r:id="rId4"/>
              </a:rPr>
              <a:t>https://youtu.be/ztg7hzVgQrw</a:t>
            </a:r>
            <a:endParaRPr/>
          </a:p>
          <a:p>
            <a:pPr indent="-160528" lvl="0" marL="292100" rtl="0" algn="l">
              <a:spcBef>
                <a:spcPts val="0"/>
              </a:spcBef>
              <a:spcAft>
                <a:spcPts val="0"/>
              </a:spcAft>
              <a:buSzPct val="70000"/>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33"/>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Fractures</a:t>
            </a:r>
            <a:endParaRPr/>
          </a:p>
        </p:txBody>
      </p:sp>
      <p:sp>
        <p:nvSpPr>
          <p:cNvPr id="295" name="Google Shape;295;p33"/>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92500" lnSpcReduction="10000"/>
          </a:bodyPr>
          <a:lstStyle/>
          <a:p>
            <a:pPr indent="-292100" lvl="0" marL="292100" rtl="0" algn="l">
              <a:spcBef>
                <a:spcPts val="0"/>
              </a:spcBef>
              <a:spcAft>
                <a:spcPts val="0"/>
              </a:spcAft>
              <a:buSzPct val="70000"/>
              <a:buChar char="⦿"/>
            </a:pPr>
            <a:r>
              <a:rPr lang="en-CA"/>
              <a:t> fracture is a broken bone</a:t>
            </a:r>
            <a:endParaRPr/>
          </a:p>
          <a:p>
            <a:pPr indent="-292100" lvl="0" marL="292100" rtl="0" algn="l">
              <a:spcBef>
                <a:spcPts val="0"/>
              </a:spcBef>
              <a:spcAft>
                <a:spcPts val="0"/>
              </a:spcAft>
              <a:buSzPct val="70000"/>
              <a:buChar char="⦿"/>
            </a:pPr>
            <a:r>
              <a:rPr lang="en-CA"/>
              <a:t>may be completely fractured or partially fractured in any number of ways (crosswise, lengthwise, in multiple pieces)</a:t>
            </a:r>
            <a:endParaRPr/>
          </a:p>
          <a:p>
            <a:pPr indent="-292100" lvl="0" marL="292100" rtl="0" algn="l">
              <a:spcBef>
                <a:spcPts val="0"/>
              </a:spcBef>
              <a:spcAft>
                <a:spcPts val="0"/>
              </a:spcAft>
              <a:buSzPct val="70000"/>
              <a:buChar char="⦿"/>
            </a:pPr>
            <a:r>
              <a:rPr lang="en-CA"/>
              <a:t>severity depends on the force  </a:t>
            </a:r>
            <a:endParaRPr/>
          </a:p>
          <a:p>
            <a:pPr indent="-292100" lvl="0" marL="292100" rtl="0" algn="l">
              <a:spcBef>
                <a:spcPts val="0"/>
              </a:spcBef>
              <a:spcAft>
                <a:spcPts val="0"/>
              </a:spcAft>
              <a:buSzPct val="70000"/>
              <a:buChar char="⦿"/>
            </a:pPr>
            <a:r>
              <a:rPr lang="en-CA"/>
              <a:t>If  bone fragments stick out through the skin, or a wound penetrates  called an "open" fracture</a:t>
            </a:r>
            <a:endParaRPr/>
          </a:p>
          <a:p>
            <a:pPr indent="-292100" lvl="0" marL="292100" rtl="0" algn="l">
              <a:spcBef>
                <a:spcPts val="0"/>
              </a:spcBef>
              <a:spcAft>
                <a:spcPts val="0"/>
              </a:spcAft>
              <a:buSzPct val="70000"/>
              <a:buChar char="⦿"/>
            </a:pPr>
            <a:r>
              <a:rPr lang="en-CA"/>
              <a:t>once the skin is broken, infection in both the wound and the bone can occur</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34"/>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Types of Fractures</a:t>
            </a:r>
            <a:endParaRPr/>
          </a:p>
        </p:txBody>
      </p:sp>
      <p:sp>
        <p:nvSpPr>
          <p:cNvPr id="301" name="Google Shape;301;p34"/>
          <p:cNvSpPr txBox="1"/>
          <p:nvPr>
            <p:ph idx="1" type="body"/>
          </p:nvPr>
        </p:nvSpPr>
        <p:spPr>
          <a:xfrm>
            <a:off x="457200" y="1646237"/>
            <a:ext cx="8229600" cy="4526280"/>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normAutofit fontScale="92500" lnSpcReduction="20000"/>
          </a:bodyPr>
          <a:lstStyle/>
          <a:p>
            <a:pPr indent="-292100" lvl="0" marL="292100" rtl="0" algn="l">
              <a:spcBef>
                <a:spcPts val="0"/>
              </a:spcBef>
              <a:spcAft>
                <a:spcPts val="0"/>
              </a:spcAft>
              <a:buSzPct val="70000"/>
              <a:buChar char="⦿"/>
            </a:pPr>
            <a:r>
              <a:rPr lang="en-CA"/>
              <a:t>Stable fracture</a:t>
            </a:r>
            <a:endParaRPr/>
          </a:p>
          <a:p>
            <a:pPr indent="-228600" lvl="1" marL="640080" rtl="0" algn="l">
              <a:spcBef>
                <a:spcPts val="400"/>
              </a:spcBef>
              <a:spcAft>
                <a:spcPts val="0"/>
              </a:spcAft>
              <a:buSzPct val="90000"/>
              <a:buFont typeface="Rockwell"/>
              <a:buChar char="•"/>
            </a:pPr>
            <a:r>
              <a:rPr lang="en-CA"/>
              <a:t>The broken ends of the bone line up and are barely out of place.</a:t>
            </a:r>
            <a:endParaRPr/>
          </a:p>
          <a:p>
            <a:pPr indent="-292100" lvl="0" marL="292100" rtl="0" algn="l">
              <a:spcBef>
                <a:spcPts val="0"/>
              </a:spcBef>
              <a:spcAft>
                <a:spcPts val="0"/>
              </a:spcAft>
              <a:buSzPct val="70000"/>
              <a:buChar char="⦿"/>
            </a:pPr>
            <a:r>
              <a:rPr lang="en-CA"/>
              <a:t>Open, compound fracture</a:t>
            </a:r>
            <a:endParaRPr/>
          </a:p>
          <a:p>
            <a:pPr indent="-228600" lvl="1" marL="640080" rtl="0" algn="l">
              <a:spcBef>
                <a:spcPts val="400"/>
              </a:spcBef>
              <a:spcAft>
                <a:spcPts val="0"/>
              </a:spcAft>
              <a:buSzPct val="90000"/>
              <a:buFont typeface="Rockwell"/>
              <a:buChar char="•"/>
            </a:pPr>
            <a:r>
              <a:rPr lang="en-CA"/>
              <a:t> breaks the skin at the time of the fracture. The bone may or may not be visible in the wound</a:t>
            </a:r>
            <a:endParaRPr/>
          </a:p>
          <a:p>
            <a:pPr indent="-292100" lvl="0" marL="292100" rtl="0" algn="l">
              <a:spcBef>
                <a:spcPts val="0"/>
              </a:spcBef>
              <a:spcAft>
                <a:spcPts val="0"/>
              </a:spcAft>
              <a:buSzPct val="70000"/>
              <a:buChar char="⦿"/>
            </a:pPr>
            <a:r>
              <a:rPr lang="en-CA"/>
              <a:t>Transverse fracture</a:t>
            </a:r>
            <a:endParaRPr/>
          </a:p>
          <a:p>
            <a:pPr indent="-228600" lvl="1" marL="640080" rtl="0" algn="l">
              <a:spcBef>
                <a:spcPts val="400"/>
              </a:spcBef>
              <a:spcAft>
                <a:spcPts val="0"/>
              </a:spcAft>
              <a:buSzPct val="90000"/>
              <a:buFont typeface="Rockwell"/>
              <a:buChar char="•"/>
            </a:pPr>
            <a:r>
              <a:rPr lang="en-CA"/>
              <a:t>horizontal fracture line</a:t>
            </a:r>
            <a:endParaRPr/>
          </a:p>
          <a:p>
            <a:pPr indent="-292100" lvl="0" marL="292100" rtl="0" algn="l">
              <a:spcBef>
                <a:spcPts val="0"/>
              </a:spcBef>
              <a:spcAft>
                <a:spcPts val="0"/>
              </a:spcAft>
              <a:buSzPct val="70000"/>
              <a:buChar char="⦿"/>
            </a:pPr>
            <a:r>
              <a:rPr lang="en-CA"/>
              <a:t>Oblique fracture</a:t>
            </a:r>
            <a:endParaRPr/>
          </a:p>
          <a:p>
            <a:pPr indent="-228600" lvl="1" marL="640080" rtl="0" algn="l">
              <a:spcBef>
                <a:spcPts val="400"/>
              </a:spcBef>
              <a:spcAft>
                <a:spcPts val="0"/>
              </a:spcAft>
              <a:buSzPct val="90000"/>
              <a:buFont typeface="Rockwell"/>
              <a:buChar char="•"/>
            </a:pPr>
            <a:r>
              <a:rPr lang="en-CA"/>
              <a:t>angled pattern</a:t>
            </a:r>
            <a:endParaRPr/>
          </a:p>
          <a:p>
            <a:pPr indent="-292100" lvl="0" marL="292100" rtl="0" algn="l">
              <a:spcBef>
                <a:spcPts val="0"/>
              </a:spcBef>
              <a:spcAft>
                <a:spcPts val="0"/>
              </a:spcAft>
              <a:buSzPct val="70000"/>
              <a:buChar char="⦿"/>
            </a:pPr>
            <a:r>
              <a:rPr lang="en-CA"/>
              <a:t>Comminuted fracture</a:t>
            </a:r>
            <a:endParaRPr/>
          </a:p>
          <a:p>
            <a:pPr indent="-228600" lvl="1" marL="640080" rtl="0" algn="l">
              <a:spcBef>
                <a:spcPts val="400"/>
              </a:spcBef>
              <a:spcAft>
                <a:spcPts val="0"/>
              </a:spcAft>
              <a:buSzPct val="90000"/>
              <a:buFont typeface="Rockwell"/>
              <a:buChar char="•"/>
            </a:pPr>
            <a:r>
              <a:rPr lang="en-CA"/>
              <a:t>bone shatters into three or more pieces</a:t>
            </a:r>
            <a:endParaRPr/>
          </a:p>
          <a:p>
            <a:pPr indent="-160528" lvl="0" marL="292100" rtl="0" algn="l">
              <a:spcBef>
                <a:spcPts val="0"/>
              </a:spcBef>
              <a:spcAft>
                <a:spcPts val="0"/>
              </a:spcAft>
              <a:buSzPct val="70000"/>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35"/>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Pediatric fractures</a:t>
            </a:r>
            <a:endParaRPr/>
          </a:p>
        </p:txBody>
      </p:sp>
      <p:sp>
        <p:nvSpPr>
          <p:cNvPr id="307" name="Google Shape;307;p35"/>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70000" lnSpcReduction="20000"/>
          </a:bodyPr>
          <a:lstStyle/>
          <a:p>
            <a:pPr indent="-292100" lvl="0" marL="292100" rtl="0" algn="l">
              <a:spcBef>
                <a:spcPts val="0"/>
              </a:spcBef>
              <a:spcAft>
                <a:spcPts val="0"/>
              </a:spcAft>
              <a:buSzPct val="70000"/>
              <a:buChar char="⦿"/>
            </a:pPr>
            <a:r>
              <a:rPr lang="en-CA"/>
              <a:t>The anatomy and biomechanics of pediatric bone differ from that of adult bone, leading to unique pediatric fracture patterns, healing mechanisms, and management</a:t>
            </a:r>
            <a:endParaRPr/>
          </a:p>
          <a:p>
            <a:pPr indent="-292100" lvl="0" marL="292100" rtl="0" algn="l">
              <a:spcBef>
                <a:spcPts val="0"/>
              </a:spcBef>
              <a:spcAft>
                <a:spcPts val="0"/>
              </a:spcAft>
              <a:buSzPct val="70000"/>
              <a:buChar char="⦿"/>
            </a:pPr>
            <a:r>
              <a:rPr lang="en-CA"/>
              <a:t>pediatric bone less dense, more porous and penetrated throughout by capillary channels</a:t>
            </a:r>
            <a:endParaRPr/>
          </a:p>
          <a:p>
            <a:pPr indent="-292100" lvl="0" marL="292100" rtl="0" algn="l">
              <a:spcBef>
                <a:spcPts val="0"/>
              </a:spcBef>
              <a:spcAft>
                <a:spcPts val="0"/>
              </a:spcAft>
              <a:buSzPct val="70000"/>
              <a:buChar char="⦿"/>
            </a:pPr>
            <a:r>
              <a:rPr lang="en-CA"/>
              <a:t>The mechanisms of fracture change as children age.</a:t>
            </a:r>
            <a:endParaRPr/>
          </a:p>
          <a:p>
            <a:pPr indent="-292100" lvl="0" marL="292100" rtl="0" algn="l">
              <a:spcBef>
                <a:spcPts val="0"/>
              </a:spcBef>
              <a:spcAft>
                <a:spcPts val="0"/>
              </a:spcAft>
              <a:buSzPct val="70000"/>
              <a:buChar char="⦿"/>
            </a:pPr>
            <a:r>
              <a:rPr lang="en-CA"/>
              <a:t>Younger children likely to sustain a fracture while playing and falling on an outstretched arm</a:t>
            </a:r>
            <a:endParaRPr/>
          </a:p>
          <a:p>
            <a:pPr indent="-292100" lvl="0" marL="292100" rtl="0" algn="l">
              <a:spcBef>
                <a:spcPts val="0"/>
              </a:spcBef>
              <a:spcAft>
                <a:spcPts val="0"/>
              </a:spcAft>
              <a:buSzPct val="70000"/>
              <a:buChar char="⦿"/>
            </a:pPr>
            <a:r>
              <a:rPr lang="en-CA"/>
              <a:t>Older children tend to injure themselves while playing sports, riding bicycles, and in motor vehicle accidents.</a:t>
            </a:r>
            <a:endParaRPr/>
          </a:p>
          <a:p>
            <a:pPr indent="-292100" lvl="0" marL="292100" rtl="0" algn="l">
              <a:spcBef>
                <a:spcPts val="0"/>
              </a:spcBef>
              <a:spcAft>
                <a:spcPts val="0"/>
              </a:spcAft>
              <a:buSzPct val="70000"/>
              <a:buChar char="⦿"/>
            </a:pPr>
            <a:r>
              <a:rPr lang="en-CA"/>
              <a:t>Child ligaments are stronger than those of an adult, forces which would tend to cause a sprain in an older individual will be transmitted to the bone and cause a fracture in a child.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36"/>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Common Pediatric Fractures</a:t>
            </a:r>
            <a:endParaRPr/>
          </a:p>
        </p:txBody>
      </p:sp>
      <p:sp>
        <p:nvSpPr>
          <p:cNvPr id="313" name="Google Shape;313;p36"/>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92500" lnSpcReduction="10000"/>
          </a:bodyPr>
          <a:lstStyle/>
          <a:p>
            <a:pPr indent="-292100" lvl="0" marL="292100" rtl="0" algn="l">
              <a:spcBef>
                <a:spcPts val="0"/>
              </a:spcBef>
              <a:spcAft>
                <a:spcPts val="0"/>
              </a:spcAft>
              <a:buSzPct val="70000"/>
              <a:buChar char="⦿"/>
            </a:pPr>
            <a:r>
              <a:rPr lang="en-CA"/>
              <a:t>Buckle fracture</a:t>
            </a:r>
            <a:endParaRPr/>
          </a:p>
          <a:p>
            <a:pPr indent="-228600" lvl="1" marL="640080" rtl="0" algn="l">
              <a:spcBef>
                <a:spcPts val="400"/>
              </a:spcBef>
              <a:spcAft>
                <a:spcPts val="0"/>
              </a:spcAft>
              <a:buSzPct val="90000"/>
              <a:buFont typeface="Rockwell"/>
              <a:buChar char="•"/>
            </a:pPr>
            <a:r>
              <a:rPr lang="en-CA"/>
              <a:t>Compression failure of bone that usually occurs at the junction of the metaphysis and the diaphysis</a:t>
            </a:r>
            <a:endParaRPr/>
          </a:p>
          <a:p>
            <a:pPr indent="-228600" lvl="1" marL="640080" rtl="0" algn="l">
              <a:spcBef>
                <a:spcPts val="400"/>
              </a:spcBef>
              <a:spcAft>
                <a:spcPts val="0"/>
              </a:spcAft>
              <a:buSzPct val="90000"/>
              <a:buFont typeface="Rockwell"/>
              <a:buChar char="•"/>
            </a:pPr>
            <a:r>
              <a:rPr lang="en-CA"/>
              <a:t>Commonly seen in distal radius.</a:t>
            </a:r>
            <a:endParaRPr/>
          </a:p>
          <a:p>
            <a:pPr indent="-228600" lvl="1" marL="640080" rtl="0" algn="l">
              <a:spcBef>
                <a:spcPts val="400"/>
              </a:spcBef>
              <a:spcAft>
                <a:spcPts val="0"/>
              </a:spcAft>
              <a:buSzPct val="90000"/>
              <a:buFont typeface="Rockwell"/>
              <a:buChar char="•"/>
            </a:pPr>
            <a:r>
              <a:rPr lang="en-CA"/>
              <a:t> stable</a:t>
            </a:r>
            <a:endParaRPr/>
          </a:p>
          <a:p>
            <a:pPr indent="-228600" lvl="1" marL="640080" rtl="0" algn="l">
              <a:spcBef>
                <a:spcPts val="400"/>
              </a:spcBef>
              <a:spcAft>
                <a:spcPts val="0"/>
              </a:spcAft>
              <a:buSzPct val="90000"/>
              <a:buFont typeface="Rockwell"/>
              <a:buChar char="•"/>
            </a:pPr>
            <a:r>
              <a:rPr lang="en-CA"/>
              <a:t>Heal in 3-4 weeks with simple immobilization.</a:t>
            </a:r>
            <a:endParaRPr/>
          </a:p>
          <a:p>
            <a:pPr indent="-292100" lvl="0" marL="292100" rtl="0" algn="l">
              <a:spcBef>
                <a:spcPts val="0"/>
              </a:spcBef>
              <a:spcAft>
                <a:spcPts val="0"/>
              </a:spcAft>
              <a:buSzPct val="70000"/>
              <a:buChar char="⦿"/>
            </a:pPr>
            <a:r>
              <a:rPr lang="en-CA"/>
              <a:t>Greenstick fracture</a:t>
            </a:r>
            <a:endParaRPr/>
          </a:p>
          <a:p>
            <a:pPr indent="-228600" lvl="1" marL="640080" rtl="0" algn="l">
              <a:spcBef>
                <a:spcPts val="400"/>
              </a:spcBef>
              <a:spcAft>
                <a:spcPts val="0"/>
              </a:spcAft>
              <a:buSzPct val="90000"/>
              <a:buFont typeface="Rockwell"/>
              <a:buChar char="•"/>
            </a:pPr>
            <a:r>
              <a:rPr lang="en-CA"/>
              <a:t>Bone is bent and the tensile/convex side of the bone fails.</a:t>
            </a:r>
            <a:endParaRPr/>
          </a:p>
          <a:p>
            <a:pPr indent="-228600" lvl="1" marL="640080" rtl="0" algn="l">
              <a:spcBef>
                <a:spcPts val="400"/>
              </a:spcBef>
              <a:spcAft>
                <a:spcPts val="0"/>
              </a:spcAft>
              <a:buSzPct val="90000"/>
              <a:buFont typeface="Rockwell"/>
              <a:buChar char="•"/>
            </a:pPr>
            <a:r>
              <a:rPr lang="en-CA"/>
              <a:t>Fracture line does not propagate to the concave side of the.</a:t>
            </a:r>
            <a:endParaRPr/>
          </a:p>
          <a:p>
            <a:pPr indent="-160528" lvl="0" marL="292100" rtl="0" algn="l">
              <a:spcBef>
                <a:spcPts val="0"/>
              </a:spcBef>
              <a:spcAft>
                <a:spcPts val="0"/>
              </a:spcAft>
              <a:buSzPct val="70000"/>
              <a:buNone/>
            </a:pPr>
            <a:r>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pic>
        <p:nvPicPr>
          <p:cNvPr id="318" name="Google Shape;318;p37"/>
          <p:cNvPicPr preferRelativeResize="0"/>
          <p:nvPr>
            <p:ph idx="1" type="body"/>
          </p:nvPr>
        </p:nvPicPr>
        <p:blipFill rotWithShape="1">
          <a:blip r:embed="rId3">
            <a:alphaModFix/>
          </a:blip>
          <a:srcRect b="0" l="0" r="0" t="0"/>
          <a:stretch/>
        </p:blipFill>
        <p:spPr>
          <a:xfrm>
            <a:off x="1691680" y="1628800"/>
            <a:ext cx="5145360" cy="4805766"/>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38"/>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Complete Fractures </a:t>
            </a:r>
            <a:endParaRPr/>
          </a:p>
        </p:txBody>
      </p:sp>
      <p:sp>
        <p:nvSpPr>
          <p:cNvPr id="324" name="Google Shape;324;p38"/>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70000" lnSpcReduction="20000"/>
          </a:bodyPr>
          <a:lstStyle/>
          <a:p>
            <a:pPr indent="-292100" lvl="0" marL="292100" rtl="0" algn="l">
              <a:spcBef>
                <a:spcPts val="0"/>
              </a:spcBef>
              <a:spcAft>
                <a:spcPts val="0"/>
              </a:spcAft>
              <a:buSzPct val="70000"/>
              <a:buChar char="⦿"/>
            </a:pPr>
            <a:r>
              <a:rPr lang="en-CA"/>
              <a:t>Fracture completely propagates through the bone</a:t>
            </a:r>
            <a:endParaRPr/>
          </a:p>
          <a:p>
            <a:pPr indent="-228599" lvl="1" marL="640080" rtl="0" algn="l">
              <a:spcBef>
                <a:spcPts val="400"/>
              </a:spcBef>
              <a:spcAft>
                <a:spcPts val="0"/>
              </a:spcAft>
              <a:buSzPct val="90000"/>
              <a:buFont typeface="Rockwell"/>
              <a:buChar char="•"/>
            </a:pPr>
            <a:r>
              <a:rPr lang="en-CA"/>
              <a:t>spiral, transverse, or oblique, depending on the direction of the fracture line.</a:t>
            </a:r>
            <a:endParaRPr/>
          </a:p>
          <a:p>
            <a:pPr indent="-192532"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Spiral fractures:</a:t>
            </a:r>
            <a:endParaRPr/>
          </a:p>
          <a:p>
            <a:pPr indent="-228599" lvl="1" marL="640080" rtl="0" algn="l">
              <a:spcBef>
                <a:spcPts val="400"/>
              </a:spcBef>
              <a:spcAft>
                <a:spcPts val="0"/>
              </a:spcAft>
              <a:buSzPct val="90000"/>
              <a:buFont typeface="Rockwell"/>
              <a:buChar char="•"/>
            </a:pPr>
            <a:r>
              <a:rPr lang="en-CA"/>
              <a:t>Created by a rotational force.</a:t>
            </a:r>
            <a:endParaRPr/>
          </a:p>
          <a:p>
            <a:pPr indent="-228599" lvl="1" marL="640080" rtl="0" algn="l">
              <a:spcBef>
                <a:spcPts val="400"/>
              </a:spcBef>
              <a:spcAft>
                <a:spcPts val="0"/>
              </a:spcAft>
              <a:buSzPct val="90000"/>
              <a:buFont typeface="Rockwell"/>
              <a:buChar char="•"/>
            </a:pPr>
            <a:r>
              <a:rPr lang="en-CA"/>
              <a:t>Low-velocity injuries</a:t>
            </a:r>
            <a:endParaRPr/>
          </a:p>
          <a:p>
            <a:pPr indent="-228599" lvl="1" marL="640080" rtl="0" algn="l">
              <a:spcBef>
                <a:spcPts val="400"/>
              </a:spcBef>
              <a:spcAft>
                <a:spcPts val="0"/>
              </a:spcAft>
              <a:buSzPct val="90000"/>
              <a:buFont typeface="Rockwell"/>
              <a:buChar char="•"/>
            </a:pPr>
            <a:r>
              <a:rPr lang="en-CA"/>
              <a:t>An intact periosteal hinge enables the orthopedic surgeon to reduce the fracture by reversing the rotational injury.</a:t>
            </a:r>
            <a:endParaRPr/>
          </a:p>
          <a:p>
            <a:pPr indent="-292100" lvl="0" marL="292100" rtl="0" algn="l">
              <a:spcBef>
                <a:spcPts val="0"/>
              </a:spcBef>
              <a:spcAft>
                <a:spcPts val="0"/>
              </a:spcAft>
              <a:buSzPct val="70000"/>
              <a:buChar char="⦿"/>
            </a:pPr>
            <a:r>
              <a:rPr lang="en-CA"/>
              <a:t>Oblique fractures:</a:t>
            </a:r>
            <a:endParaRPr/>
          </a:p>
          <a:p>
            <a:pPr indent="-228599" lvl="1" marL="640080" rtl="0" algn="l">
              <a:spcBef>
                <a:spcPts val="400"/>
              </a:spcBef>
              <a:spcAft>
                <a:spcPts val="0"/>
              </a:spcAft>
              <a:buSzPct val="90000"/>
              <a:buFont typeface="Rockwell"/>
              <a:buChar char="•"/>
            </a:pPr>
            <a:r>
              <a:rPr lang="en-CA"/>
              <a:t>Unstable, therefore alignment is necessary.</a:t>
            </a:r>
            <a:endParaRPr/>
          </a:p>
          <a:p>
            <a:pPr indent="-228599" lvl="1" marL="640080" rtl="0" algn="l">
              <a:spcBef>
                <a:spcPts val="400"/>
              </a:spcBef>
              <a:spcAft>
                <a:spcPts val="0"/>
              </a:spcAft>
              <a:buSzPct val="90000"/>
              <a:buFont typeface="Rockwell"/>
              <a:buChar char="•"/>
            </a:pPr>
            <a:r>
              <a:rPr lang="en-CA"/>
              <a:t>Fracture reduction is attempted by immobilizing the extremity while applying traction.]</a:t>
            </a:r>
            <a:endParaRPr/>
          </a:p>
          <a:p>
            <a:pPr indent="-292100" lvl="0" marL="292100" rtl="0" algn="l">
              <a:spcBef>
                <a:spcPts val="0"/>
              </a:spcBef>
              <a:spcAft>
                <a:spcPts val="0"/>
              </a:spcAft>
              <a:buSzPct val="70000"/>
              <a:buChar char="⦿"/>
            </a:pPr>
            <a:r>
              <a:rPr lang="en-CA"/>
              <a:t> Transverse fractures:</a:t>
            </a:r>
            <a:endParaRPr/>
          </a:p>
          <a:p>
            <a:pPr indent="-228599" lvl="1" marL="640080" rtl="0" algn="l">
              <a:spcBef>
                <a:spcPts val="400"/>
              </a:spcBef>
              <a:spcAft>
                <a:spcPts val="0"/>
              </a:spcAft>
              <a:buSzPct val="90000"/>
              <a:buFont typeface="Rockwell"/>
              <a:buChar char="•"/>
            </a:pPr>
            <a:r>
              <a:rPr lang="en-CA"/>
              <a:t>Created by a 3-point bending force.</a:t>
            </a:r>
            <a:endParaRPr/>
          </a:p>
          <a:p>
            <a:pPr indent="-228599" lvl="1" marL="640080" rtl="0" algn="l">
              <a:spcBef>
                <a:spcPts val="400"/>
              </a:spcBef>
              <a:spcAft>
                <a:spcPts val="0"/>
              </a:spcAft>
              <a:buSzPct val="90000"/>
              <a:buFont typeface="Rockwell"/>
              <a:buChar char="•"/>
            </a:pPr>
            <a:r>
              <a:rPr lang="en-CA"/>
              <a:t>Easily reduced by using the intact periosteum from the concave side of the fracture force.</a:t>
            </a:r>
            <a:endParaRPr/>
          </a:p>
          <a:p>
            <a:pPr indent="-192532" lvl="0" marL="292100" rtl="0" algn="l">
              <a:spcBef>
                <a:spcPts val="0"/>
              </a:spcBef>
              <a:spcAft>
                <a:spcPts val="0"/>
              </a:spcAft>
              <a:buSzPct val="70000"/>
              <a:buNone/>
            </a:pPr>
            <a:r>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39"/>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Congenital Scoliosis</a:t>
            </a:r>
            <a:endParaRPr/>
          </a:p>
        </p:txBody>
      </p:sp>
      <p:sp>
        <p:nvSpPr>
          <p:cNvPr id="330" name="Google Shape;330;p39"/>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Lateral deviation of the spinal column that may or may not include rotation or deformity of the vertebrae</a:t>
            </a:r>
            <a:endParaRPr/>
          </a:p>
          <a:p>
            <a:pPr indent="-292100" lvl="0" marL="292100" rtl="0" algn="l">
              <a:spcBef>
                <a:spcPts val="0"/>
              </a:spcBef>
              <a:spcAft>
                <a:spcPts val="0"/>
              </a:spcAft>
              <a:buSzPts val="2240"/>
              <a:buChar char="⦿"/>
            </a:pPr>
            <a:r>
              <a:rPr lang="en-CA"/>
              <a:t>Disturbances in vertebral development during the sixth to eighth week development</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40"/>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Bone Tumors</a:t>
            </a:r>
            <a:endParaRPr/>
          </a:p>
        </p:txBody>
      </p:sp>
      <p:sp>
        <p:nvSpPr>
          <p:cNvPr id="336" name="Google Shape;336;p40"/>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92500" lnSpcReduction="10000"/>
          </a:bodyPr>
          <a:lstStyle/>
          <a:p>
            <a:pPr indent="-292100" lvl="0" marL="292100" rtl="0" algn="l">
              <a:spcBef>
                <a:spcPts val="0"/>
              </a:spcBef>
              <a:spcAft>
                <a:spcPts val="0"/>
              </a:spcAft>
              <a:buSzPct val="70000"/>
              <a:buChar char="⦿"/>
            </a:pPr>
            <a:r>
              <a:rPr lang="en-CA"/>
              <a:t>Tumors occur when cells divide abnormally and uncontrollably.</a:t>
            </a:r>
            <a:endParaRPr/>
          </a:p>
          <a:p>
            <a:pPr indent="-292100" lvl="0" marL="292100" rtl="0" algn="l">
              <a:spcBef>
                <a:spcPts val="0"/>
              </a:spcBef>
              <a:spcAft>
                <a:spcPts val="0"/>
              </a:spcAft>
              <a:buSzPct val="70000"/>
              <a:buChar char="⦿"/>
            </a:pPr>
            <a:r>
              <a:rPr lang="en-CA"/>
              <a:t>Bone tumors form in your bones. As the tumor grows, abnormal tissue can displace healthy tissue</a:t>
            </a:r>
            <a:endParaRPr/>
          </a:p>
          <a:p>
            <a:pPr indent="-228600" lvl="1" marL="640080" rtl="0" algn="l">
              <a:spcBef>
                <a:spcPts val="400"/>
              </a:spcBef>
              <a:spcAft>
                <a:spcPts val="0"/>
              </a:spcAft>
              <a:buSzPct val="90000"/>
              <a:buFont typeface="Rockwell"/>
              <a:buChar char="•"/>
            </a:pPr>
            <a:r>
              <a:rPr lang="en-CA"/>
              <a:t>Benign Tumors </a:t>
            </a:r>
            <a:endParaRPr/>
          </a:p>
          <a:p>
            <a:pPr indent="-192055" lvl="2" marL="822960" rtl="0" algn="l">
              <a:spcBef>
                <a:spcPts val="400"/>
              </a:spcBef>
              <a:spcAft>
                <a:spcPts val="0"/>
              </a:spcAft>
              <a:buSzPct val="100000"/>
              <a:buChar char="●"/>
            </a:pPr>
            <a:r>
              <a:rPr lang="en-CA"/>
              <a:t> won’t spread to other parts of the body and are unlikely to cause death, they can still be dangerous and may require treatment</a:t>
            </a:r>
            <a:endParaRPr/>
          </a:p>
          <a:p>
            <a:pPr indent="-228600" lvl="1" marL="640080" rtl="0" algn="l">
              <a:spcBef>
                <a:spcPts val="400"/>
              </a:spcBef>
              <a:spcAft>
                <a:spcPts val="0"/>
              </a:spcAft>
              <a:buSzPct val="90000"/>
              <a:buFont typeface="Rockwell"/>
              <a:buChar char="•"/>
            </a:pPr>
            <a:r>
              <a:rPr lang="en-CA"/>
              <a:t>Malignant Tumors </a:t>
            </a:r>
            <a:endParaRPr/>
          </a:p>
          <a:p>
            <a:pPr indent="-192055" lvl="2" marL="822960" rtl="0" algn="l">
              <a:spcBef>
                <a:spcPts val="400"/>
              </a:spcBef>
              <a:spcAft>
                <a:spcPts val="0"/>
              </a:spcAft>
              <a:buSzPct val="100000"/>
              <a:buChar char="●"/>
            </a:pPr>
            <a:r>
              <a:rPr lang="en-CA"/>
              <a:t>can cause cancer to spread throughout the body.</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41"/>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Benign Bone Tumors</a:t>
            </a:r>
            <a:endParaRPr/>
          </a:p>
        </p:txBody>
      </p:sp>
      <p:sp>
        <p:nvSpPr>
          <p:cNvPr id="342" name="Google Shape;342;p41"/>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Osteochondromas</a:t>
            </a:r>
            <a:endParaRPr/>
          </a:p>
          <a:p>
            <a:pPr indent="-228600" lvl="1" marL="640080" rtl="0" algn="l">
              <a:spcBef>
                <a:spcPts val="400"/>
              </a:spcBef>
              <a:spcAft>
                <a:spcPts val="0"/>
              </a:spcAft>
              <a:buSzPts val="2340"/>
              <a:buFont typeface="Rockwell"/>
              <a:buChar char="•"/>
            </a:pPr>
            <a:r>
              <a:rPr lang="en-CA"/>
              <a:t>most common</a:t>
            </a:r>
            <a:endParaRPr/>
          </a:p>
          <a:p>
            <a:pPr indent="-228600" lvl="1" marL="640080" rtl="0" algn="l">
              <a:spcBef>
                <a:spcPts val="400"/>
              </a:spcBef>
              <a:spcAft>
                <a:spcPts val="0"/>
              </a:spcAft>
              <a:buSzPts val="2340"/>
              <a:buFont typeface="Rockwell"/>
              <a:buChar char="•"/>
            </a:pPr>
            <a:r>
              <a:rPr lang="en-CA"/>
              <a:t>Between 35 and 40% of all benign bone tumors</a:t>
            </a:r>
            <a:endParaRPr/>
          </a:p>
          <a:p>
            <a:pPr indent="-228600" lvl="1" marL="640080" rtl="0" algn="l">
              <a:spcBef>
                <a:spcPts val="400"/>
              </a:spcBef>
              <a:spcAft>
                <a:spcPts val="0"/>
              </a:spcAft>
              <a:buSzPts val="2340"/>
              <a:buFont typeface="Rockwell"/>
              <a:buChar char="•"/>
            </a:pPr>
            <a:r>
              <a:rPr lang="en-CA"/>
              <a:t>Develop in adolescents and teenagers</a:t>
            </a:r>
            <a:endParaRPr/>
          </a:p>
          <a:p>
            <a:pPr indent="-228600" lvl="1" marL="640080" rtl="0" algn="l">
              <a:spcBef>
                <a:spcPts val="400"/>
              </a:spcBef>
              <a:spcAft>
                <a:spcPts val="0"/>
              </a:spcAft>
              <a:buSzPts val="2340"/>
              <a:buFont typeface="Rockwell"/>
              <a:buChar char="•"/>
            </a:pPr>
            <a:r>
              <a:rPr lang="en-CA"/>
              <a:t>Formed of a combination of bone and cartilage</a:t>
            </a:r>
            <a:endParaRPr/>
          </a:p>
          <a:p>
            <a:pPr indent="-228600" lvl="1" marL="640080" rtl="0" algn="l">
              <a:spcBef>
                <a:spcPts val="400"/>
              </a:spcBef>
              <a:spcAft>
                <a:spcPts val="0"/>
              </a:spcAft>
              <a:buSzPts val="2340"/>
              <a:buFont typeface="Rockwell"/>
              <a:buChar char="•"/>
            </a:pPr>
            <a:r>
              <a:rPr lang="en-CA"/>
              <a:t>considered to be an abnormality of growth</a:t>
            </a:r>
            <a:endParaRPr/>
          </a:p>
          <a:p>
            <a:pPr indent="-228600" lvl="1" marL="640080" rtl="0" algn="l">
              <a:spcBef>
                <a:spcPts val="400"/>
              </a:spcBef>
              <a:spcAft>
                <a:spcPts val="0"/>
              </a:spcAft>
              <a:buSzPts val="2340"/>
              <a:buFont typeface="Rockwell"/>
              <a:buChar char="•"/>
            </a:pPr>
            <a:r>
              <a:rPr lang="en-CA"/>
              <a:t>may develop one or many</a:t>
            </a:r>
            <a:endParaRPr/>
          </a:p>
          <a:p>
            <a:pPr indent="0" lvl="0" marL="0" rtl="0" algn="l">
              <a:spcBef>
                <a:spcPts val="0"/>
              </a:spcBef>
              <a:spcAft>
                <a:spcPts val="0"/>
              </a:spcAft>
              <a:buSzPts val="2240"/>
              <a:buNone/>
            </a:pPr>
            <a:r>
              <a:t/>
            </a:r>
            <a:endParaRPr/>
          </a:p>
          <a:p>
            <a:pPr indent="-149860" lvl="0" marL="292100" rtl="0" algn="l">
              <a:spcBef>
                <a:spcPts val="0"/>
              </a:spcBef>
              <a:spcAft>
                <a:spcPts val="0"/>
              </a:spcAft>
              <a:buSzPts val="2240"/>
              <a:buNone/>
            </a:pPr>
            <a:r>
              <a:t/>
            </a:r>
            <a:endParaRPr/>
          </a:p>
          <a:p>
            <a:pPr indent="-149860" lvl="0" marL="292100" rtl="0" algn="l">
              <a:spcBef>
                <a:spcPts val="0"/>
              </a:spcBef>
              <a:spcAft>
                <a:spcPts val="0"/>
              </a:spcAft>
              <a:buSzPts val="2240"/>
              <a:buNone/>
            </a:pPr>
            <a:r>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42"/>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CONTINUED</a:t>
            </a:r>
            <a:endParaRPr/>
          </a:p>
        </p:txBody>
      </p:sp>
      <p:sp>
        <p:nvSpPr>
          <p:cNvPr id="348" name="Google Shape;348;p42"/>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 Non-Ossifying Fibroma</a:t>
            </a:r>
            <a:endParaRPr/>
          </a:p>
          <a:p>
            <a:pPr indent="-228600" lvl="1" marL="640080" rtl="0" algn="l">
              <a:spcBef>
                <a:spcPts val="400"/>
              </a:spcBef>
              <a:spcAft>
                <a:spcPts val="0"/>
              </a:spcAft>
              <a:buSzPts val="2340"/>
              <a:buFont typeface="Rockwell"/>
              <a:buChar char="•"/>
            </a:pPr>
            <a:r>
              <a:rPr lang="en-CA"/>
              <a:t>non-aggressive</a:t>
            </a:r>
            <a:endParaRPr/>
          </a:p>
          <a:p>
            <a:pPr indent="-228600" lvl="1" marL="640080" rtl="0" algn="l">
              <a:spcBef>
                <a:spcPts val="400"/>
              </a:spcBef>
              <a:spcAft>
                <a:spcPts val="0"/>
              </a:spcAft>
              <a:buSzPts val="2340"/>
              <a:buFont typeface="Rockwell"/>
              <a:buChar char="•"/>
            </a:pPr>
            <a:r>
              <a:rPr lang="en-CA"/>
              <a:t>Consists mainly of fibrous tissue</a:t>
            </a:r>
            <a:endParaRPr/>
          </a:p>
          <a:p>
            <a:pPr indent="-228600" lvl="1" marL="640080" rtl="0" algn="l">
              <a:spcBef>
                <a:spcPts val="400"/>
              </a:spcBef>
              <a:spcAft>
                <a:spcPts val="0"/>
              </a:spcAft>
              <a:buSzPts val="2340"/>
              <a:buFont typeface="Rockwell"/>
              <a:buChar char="•"/>
            </a:pPr>
            <a:r>
              <a:rPr lang="en-CA"/>
              <a:t>usually occurs in the Femur or Tibia</a:t>
            </a:r>
            <a:endParaRPr/>
          </a:p>
          <a:p>
            <a:pPr indent="-228600" lvl="1" marL="640080" rtl="0" algn="l">
              <a:spcBef>
                <a:spcPts val="400"/>
              </a:spcBef>
              <a:spcAft>
                <a:spcPts val="0"/>
              </a:spcAft>
              <a:buSzPts val="2340"/>
              <a:buFont typeface="Rockwell"/>
              <a:buChar char="•"/>
            </a:pPr>
            <a:r>
              <a:rPr lang="en-CA"/>
              <a:t>usually produces no symptoms and  resolves by itself</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43"/>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Contined</a:t>
            </a:r>
            <a:endParaRPr/>
          </a:p>
        </p:txBody>
      </p:sp>
      <p:sp>
        <p:nvSpPr>
          <p:cNvPr id="354" name="Google Shape;354;p43"/>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Giant Cell Tumors</a:t>
            </a:r>
            <a:endParaRPr/>
          </a:p>
          <a:p>
            <a:pPr indent="-228600" lvl="1" marL="640080" rtl="0" algn="l">
              <a:spcBef>
                <a:spcPts val="400"/>
              </a:spcBef>
              <a:spcAft>
                <a:spcPts val="0"/>
              </a:spcAft>
              <a:buSzPts val="2340"/>
              <a:buFont typeface="Rockwell"/>
              <a:buChar char="•"/>
            </a:pPr>
            <a:r>
              <a:rPr lang="en-CA"/>
              <a:t>Aggressive but rare</a:t>
            </a:r>
            <a:endParaRPr/>
          </a:p>
          <a:p>
            <a:pPr indent="-228600" lvl="1" marL="640080" rtl="0" algn="l">
              <a:spcBef>
                <a:spcPts val="400"/>
              </a:spcBef>
              <a:spcAft>
                <a:spcPts val="0"/>
              </a:spcAft>
              <a:buSzPts val="2340"/>
              <a:buFont typeface="Rockwell"/>
              <a:buChar char="•"/>
            </a:pPr>
            <a:r>
              <a:rPr lang="en-CA"/>
              <a:t>Grows at the ends of the body's long bones. Most often, the lower end of the femur or upper end of the tibia, close to the knee joint.</a:t>
            </a:r>
            <a:endParaRPr/>
          </a:p>
          <a:p>
            <a:pPr indent="-228600" lvl="1" marL="640080" rtl="0" algn="l">
              <a:spcBef>
                <a:spcPts val="400"/>
              </a:spcBef>
              <a:spcAft>
                <a:spcPts val="0"/>
              </a:spcAft>
              <a:buSzPts val="2340"/>
              <a:buFont typeface="Rockwell"/>
              <a:buChar char="•"/>
            </a:pPr>
            <a:r>
              <a:rPr lang="en-CA"/>
              <a:t>typically occur in young adults, and are slightly more common in females</a:t>
            </a:r>
            <a:endParaRPr/>
          </a:p>
          <a:p>
            <a:pPr indent="-228600" lvl="1" marL="640080" rtl="0" algn="l">
              <a:spcBef>
                <a:spcPts val="400"/>
              </a:spcBef>
              <a:spcAft>
                <a:spcPts val="0"/>
              </a:spcAft>
              <a:buSzPts val="2340"/>
              <a:buFont typeface="Rockwell"/>
              <a:buChar char="•"/>
            </a:pPr>
            <a:r>
              <a:rPr lang="en-CA"/>
              <a:t>can destroy the surrounding bone. Treatment for a giant cell tumor almost always involves surgery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44"/>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Malignant Bone Tumors</a:t>
            </a:r>
            <a:endParaRPr/>
          </a:p>
        </p:txBody>
      </p:sp>
      <p:sp>
        <p:nvSpPr>
          <p:cNvPr id="360" name="Google Shape;360;p44"/>
          <p:cNvSpPr txBox="1"/>
          <p:nvPr>
            <p:ph idx="1" type="body"/>
          </p:nvPr>
        </p:nvSpPr>
        <p:spPr>
          <a:xfrm>
            <a:off x="467544" y="1628800"/>
            <a:ext cx="8229600" cy="5112568"/>
          </a:xfrm>
          <a:prstGeom prst="rect">
            <a:avLst/>
          </a:prstGeom>
          <a:noFill/>
          <a:ln>
            <a:noFill/>
          </a:ln>
        </p:spPr>
        <p:txBody>
          <a:bodyPr anchorCtr="0" anchor="t" bIns="45700" lIns="91425" spcFirstLastPara="1" rIns="91425" wrap="square" tIns="45700">
            <a:normAutofit fontScale="92500" lnSpcReduction="20000"/>
          </a:bodyPr>
          <a:lstStyle/>
          <a:p>
            <a:pPr indent="-292100" lvl="0" marL="292100" rtl="0" algn="l">
              <a:spcBef>
                <a:spcPts val="0"/>
              </a:spcBef>
              <a:spcAft>
                <a:spcPts val="0"/>
              </a:spcAft>
              <a:buSzPct val="70000"/>
              <a:buChar char="⦿"/>
            </a:pPr>
            <a:r>
              <a:rPr lang="en-CA"/>
              <a:t>Primary bone cancer =  originated in the bones. Primary bone cancer accounts for less than one percent of all types of cancer. The three most common forms of primary bone cancers are:</a:t>
            </a:r>
            <a:endParaRPr/>
          </a:p>
          <a:p>
            <a:pPr indent="-228600" lvl="1" marL="640080" rtl="0" algn="l">
              <a:spcBef>
                <a:spcPts val="400"/>
              </a:spcBef>
              <a:spcAft>
                <a:spcPts val="0"/>
              </a:spcAft>
              <a:buSzPct val="69710"/>
              <a:buFont typeface="Rockwell"/>
              <a:buChar char="•"/>
            </a:pPr>
            <a:r>
              <a:rPr lang="en-CA" sz="3356"/>
              <a:t>1) Osteosarcoma</a:t>
            </a:r>
            <a:r>
              <a:rPr lang="en-CA"/>
              <a:t>:</a:t>
            </a:r>
            <a:endParaRPr/>
          </a:p>
          <a:p>
            <a:pPr indent="-228600" lvl="1" marL="640080" rtl="0" algn="l">
              <a:spcBef>
                <a:spcPts val="400"/>
              </a:spcBef>
              <a:spcAft>
                <a:spcPts val="0"/>
              </a:spcAft>
              <a:buSzPct val="90000"/>
              <a:buFont typeface="Rockwell"/>
              <a:buChar char="•"/>
            </a:pPr>
            <a:r>
              <a:rPr lang="en-CA"/>
              <a:t> occurs mostly in children and adolescents</a:t>
            </a:r>
            <a:endParaRPr/>
          </a:p>
          <a:p>
            <a:pPr indent="-228600" lvl="1" marL="640080" rtl="0" algn="l">
              <a:spcBef>
                <a:spcPts val="400"/>
              </a:spcBef>
              <a:spcAft>
                <a:spcPts val="0"/>
              </a:spcAft>
              <a:buSzPct val="90000"/>
              <a:buFont typeface="Rockwell"/>
              <a:buChar char="•"/>
            </a:pPr>
            <a:r>
              <a:rPr lang="en-CA"/>
              <a:t>second most common type</a:t>
            </a:r>
            <a:endParaRPr/>
          </a:p>
          <a:p>
            <a:pPr indent="-228600" lvl="1" marL="640080" rtl="0" algn="l">
              <a:spcBef>
                <a:spcPts val="400"/>
              </a:spcBef>
              <a:spcAft>
                <a:spcPts val="0"/>
              </a:spcAft>
              <a:buSzPct val="90000"/>
              <a:buFont typeface="Rockwell"/>
              <a:buChar char="•"/>
            </a:pPr>
            <a:r>
              <a:rPr lang="en-CA"/>
              <a:t>usually develops around the hip, shoulder, or knee near growth plates of bones</a:t>
            </a:r>
            <a:endParaRPr/>
          </a:p>
          <a:p>
            <a:pPr indent="-228600" lvl="1" marL="640080" rtl="0" algn="l">
              <a:spcBef>
                <a:spcPts val="400"/>
              </a:spcBef>
              <a:spcAft>
                <a:spcPts val="0"/>
              </a:spcAft>
              <a:buSzPct val="90000"/>
              <a:buFont typeface="Rockwell"/>
              <a:buChar char="•"/>
            </a:pPr>
            <a:r>
              <a:rPr lang="en-CA"/>
              <a:t>Aggressive and likely to spread to other parts of the body</a:t>
            </a:r>
            <a:endParaRPr/>
          </a:p>
          <a:p>
            <a:pPr indent="-228600" lvl="1" marL="640080" rtl="0" algn="l">
              <a:spcBef>
                <a:spcPts val="400"/>
              </a:spcBef>
              <a:spcAft>
                <a:spcPts val="0"/>
              </a:spcAft>
              <a:buSzPct val="90000"/>
              <a:buFont typeface="Rockwell"/>
              <a:buChar char="•"/>
            </a:pPr>
            <a:r>
              <a:rPr lang="en-CA"/>
              <a:t>AKA osteogenic sarcoma.</a:t>
            </a:r>
            <a:endParaRPr/>
          </a:p>
          <a:p>
            <a:pPr indent="0" lvl="0" marL="0" rtl="0" algn="l">
              <a:spcBef>
                <a:spcPts val="0"/>
              </a:spcBef>
              <a:spcAft>
                <a:spcPts val="0"/>
              </a:spcAft>
              <a:buSzPct val="70000"/>
              <a:buNone/>
            </a:pPr>
            <a:r>
              <a:rPr lang="en-CA"/>
              <a:t>	</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45"/>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fontScale="90000"/>
          </a:bodyPr>
          <a:lstStyle/>
          <a:p>
            <a:pPr indent="0" lvl="0" marL="54864" rtl="0" algn="r">
              <a:spcBef>
                <a:spcPts val="0"/>
              </a:spcBef>
              <a:spcAft>
                <a:spcPts val="0"/>
              </a:spcAft>
              <a:buClr>
                <a:srgbClr val="CBD89E"/>
              </a:buClr>
              <a:buSzPct val="100000"/>
              <a:buFont typeface="Rockwell"/>
              <a:buNone/>
            </a:pPr>
            <a:r>
              <a:rPr lang="en-CA"/>
              <a:t>Primary bone cancers Continued</a:t>
            </a:r>
            <a:endParaRPr/>
          </a:p>
        </p:txBody>
      </p:sp>
      <p:sp>
        <p:nvSpPr>
          <p:cNvPr id="366" name="Google Shape;366;p45"/>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85000" lnSpcReduction="20000"/>
          </a:bodyPr>
          <a:lstStyle/>
          <a:p>
            <a:pPr indent="-292100" lvl="0" marL="292100" rtl="0" algn="l">
              <a:spcBef>
                <a:spcPts val="0"/>
              </a:spcBef>
              <a:spcAft>
                <a:spcPts val="0"/>
              </a:spcAft>
              <a:buSzPct val="70000"/>
              <a:buChar char="⦿"/>
            </a:pPr>
            <a:r>
              <a:rPr lang="en-CA"/>
              <a:t>2) Ewing sarcoma</a:t>
            </a:r>
            <a:endParaRPr/>
          </a:p>
          <a:p>
            <a:pPr indent="-228600" lvl="1" marL="640080" rtl="0" algn="l">
              <a:spcBef>
                <a:spcPts val="400"/>
              </a:spcBef>
              <a:spcAft>
                <a:spcPts val="0"/>
              </a:spcAft>
              <a:buSzPct val="90000"/>
              <a:buFont typeface="Rockwell"/>
              <a:buChar char="•"/>
            </a:pPr>
            <a:r>
              <a:rPr lang="en-CA"/>
              <a:t>Adolescents and young adults, but can sometimes affect children as young as 5 years old.</a:t>
            </a:r>
            <a:endParaRPr/>
          </a:p>
          <a:p>
            <a:pPr indent="-228600" lvl="1" marL="640080" rtl="0" algn="l">
              <a:spcBef>
                <a:spcPts val="400"/>
              </a:spcBef>
              <a:spcAft>
                <a:spcPts val="0"/>
              </a:spcAft>
              <a:buSzPct val="90000"/>
              <a:buFont typeface="Rockwell"/>
              <a:buChar char="•"/>
            </a:pPr>
            <a:r>
              <a:rPr lang="en-CA"/>
              <a:t>Usually shows up in the legs, pelvis, Spine, ribs, and upper arms and in the skull. It begins in the medullary cavities</a:t>
            </a:r>
            <a:endParaRPr/>
          </a:p>
          <a:p>
            <a:pPr indent="-228600" lvl="1" marL="640080" rtl="0" algn="l">
              <a:spcBef>
                <a:spcPts val="400"/>
              </a:spcBef>
              <a:spcAft>
                <a:spcPts val="0"/>
              </a:spcAft>
              <a:buSzPct val="90000"/>
              <a:buFont typeface="Rockwell"/>
              <a:buChar char="•"/>
            </a:pPr>
            <a:r>
              <a:rPr lang="en-CA"/>
              <a:t> African American children seldom develop Ewings sarcoma</a:t>
            </a:r>
            <a:endParaRPr/>
          </a:p>
          <a:p>
            <a:pPr indent="-228600" lvl="1" marL="640080" rtl="0" algn="l">
              <a:spcBef>
                <a:spcPts val="400"/>
              </a:spcBef>
              <a:spcAft>
                <a:spcPts val="0"/>
              </a:spcAft>
              <a:buSzPct val="90000"/>
              <a:buFont typeface="Rockwell"/>
              <a:buChar char="•"/>
            </a:pPr>
            <a:r>
              <a:rPr lang="en-CA"/>
              <a:t>More common  boys than girls</a:t>
            </a:r>
            <a:endParaRPr/>
          </a:p>
          <a:p>
            <a:pPr indent="-228600" lvl="1" marL="640080" rtl="0" algn="l">
              <a:spcBef>
                <a:spcPts val="400"/>
              </a:spcBef>
              <a:spcAft>
                <a:spcPts val="0"/>
              </a:spcAft>
              <a:buSzPct val="90000"/>
              <a:buFont typeface="Rockwell"/>
              <a:buChar char="•"/>
            </a:pPr>
            <a:r>
              <a:rPr lang="en-CA"/>
              <a:t>Rapidly growing and  spreading tumor.</a:t>
            </a:r>
            <a:endParaRPr/>
          </a:p>
          <a:p>
            <a:pPr indent="-292100" lvl="0" marL="292100" rtl="0" algn="l">
              <a:spcBef>
                <a:spcPts val="0"/>
              </a:spcBef>
              <a:spcAft>
                <a:spcPts val="0"/>
              </a:spcAft>
              <a:buSzPct val="70000"/>
              <a:buChar char="⦿"/>
            </a:pPr>
            <a:r>
              <a:rPr lang="en-CA"/>
              <a:t>3) Chondrosarcoma</a:t>
            </a:r>
            <a:endParaRPr/>
          </a:p>
          <a:p>
            <a:pPr indent="-228600" lvl="1" marL="640080" rtl="0" algn="l">
              <a:spcBef>
                <a:spcPts val="400"/>
              </a:spcBef>
              <a:spcAft>
                <a:spcPts val="0"/>
              </a:spcAft>
              <a:buSzPct val="90000"/>
              <a:buFont typeface="Rockwell"/>
              <a:buChar char="•"/>
            </a:pPr>
            <a:r>
              <a:rPr lang="en-CA"/>
              <a:t> Middle-aged people and seniors </a:t>
            </a:r>
            <a:endParaRPr/>
          </a:p>
          <a:p>
            <a:pPr indent="-228600" lvl="1" marL="640080" rtl="0" algn="l">
              <a:spcBef>
                <a:spcPts val="400"/>
              </a:spcBef>
              <a:spcAft>
                <a:spcPts val="0"/>
              </a:spcAft>
              <a:buSzPct val="90000"/>
              <a:buFont typeface="Rockwell"/>
              <a:buChar char="•"/>
            </a:pPr>
            <a:r>
              <a:rPr lang="en-CA"/>
              <a:t>Hips, shoulders, and pelvis are the usual areas for this type of bone cancer</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46"/>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Secondary Bone Cancers</a:t>
            </a:r>
            <a:endParaRPr/>
          </a:p>
        </p:txBody>
      </p:sp>
      <p:sp>
        <p:nvSpPr>
          <p:cNvPr id="372" name="Google Shape;372;p46"/>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77500" lnSpcReduction="20000"/>
          </a:bodyPr>
          <a:lstStyle/>
          <a:p>
            <a:pPr indent="-292100" lvl="0" marL="292100" rtl="0" algn="l">
              <a:spcBef>
                <a:spcPts val="0"/>
              </a:spcBef>
              <a:spcAft>
                <a:spcPts val="0"/>
              </a:spcAft>
              <a:buSzPct val="70000"/>
              <a:buChar char="⦿"/>
            </a:pPr>
            <a:r>
              <a:rPr lang="en-CA"/>
              <a:t>cancer started somewhere else in the body and then spread to the bone. It usually affects older people. The types of cancer most likely to spread to your bones are:</a:t>
            </a:r>
            <a:endParaRPr/>
          </a:p>
          <a:p>
            <a:pPr indent="-228600" lvl="1" marL="640080" rtl="0" algn="l">
              <a:spcBef>
                <a:spcPts val="400"/>
              </a:spcBef>
              <a:spcAft>
                <a:spcPts val="0"/>
              </a:spcAft>
              <a:buSzPct val="90000"/>
              <a:buFont typeface="Rockwell"/>
              <a:buChar char="•"/>
            </a:pPr>
            <a:r>
              <a:rPr lang="en-CA"/>
              <a:t>kidney</a:t>
            </a:r>
            <a:endParaRPr/>
          </a:p>
          <a:p>
            <a:pPr indent="-228600" lvl="1" marL="640080" rtl="0" algn="l">
              <a:spcBef>
                <a:spcPts val="400"/>
              </a:spcBef>
              <a:spcAft>
                <a:spcPts val="0"/>
              </a:spcAft>
              <a:buSzPct val="90000"/>
              <a:buFont typeface="Rockwell"/>
              <a:buChar char="•"/>
            </a:pPr>
            <a:r>
              <a:rPr lang="en-CA"/>
              <a:t>breast</a:t>
            </a:r>
            <a:endParaRPr/>
          </a:p>
          <a:p>
            <a:pPr indent="-228600" lvl="1" marL="640080" rtl="0" algn="l">
              <a:spcBef>
                <a:spcPts val="400"/>
              </a:spcBef>
              <a:spcAft>
                <a:spcPts val="0"/>
              </a:spcAft>
              <a:buSzPct val="90000"/>
              <a:buFont typeface="Rockwell"/>
              <a:buChar char="•"/>
            </a:pPr>
            <a:r>
              <a:rPr lang="en-CA"/>
              <a:t>prostate</a:t>
            </a:r>
            <a:endParaRPr/>
          </a:p>
          <a:p>
            <a:pPr indent="-228600" lvl="1" marL="640080" rtl="0" algn="l">
              <a:spcBef>
                <a:spcPts val="400"/>
              </a:spcBef>
              <a:spcAft>
                <a:spcPts val="0"/>
              </a:spcAft>
              <a:buSzPct val="90000"/>
              <a:buFont typeface="Rockwell"/>
              <a:buChar char="•"/>
            </a:pPr>
            <a:r>
              <a:rPr lang="en-CA"/>
              <a:t>lung </a:t>
            </a:r>
            <a:endParaRPr/>
          </a:p>
          <a:p>
            <a:pPr indent="-228600" lvl="1" marL="640080" rtl="0" algn="l">
              <a:spcBef>
                <a:spcPts val="400"/>
              </a:spcBef>
              <a:spcAft>
                <a:spcPts val="0"/>
              </a:spcAft>
              <a:buSzPct val="90000"/>
              <a:buFont typeface="Rockwell"/>
              <a:buChar char="•"/>
            </a:pPr>
            <a:r>
              <a:rPr lang="en-CA"/>
              <a:t>thyroid gland</a:t>
            </a:r>
            <a:endParaRPr/>
          </a:p>
          <a:p>
            <a:pPr indent="-292100" lvl="0" marL="292100" rtl="0" algn="l">
              <a:spcBef>
                <a:spcPts val="0"/>
              </a:spcBef>
              <a:spcAft>
                <a:spcPts val="0"/>
              </a:spcAft>
              <a:buSzPct val="70000"/>
              <a:buChar char="⦿"/>
            </a:pPr>
            <a:r>
              <a:rPr lang="en-CA"/>
              <a:t>Most common type of secondary bone cancer is  multiple myeloma: </a:t>
            </a:r>
            <a:endParaRPr/>
          </a:p>
          <a:p>
            <a:pPr indent="-228600" lvl="1" marL="640080" rtl="0" algn="l">
              <a:spcBef>
                <a:spcPts val="400"/>
              </a:spcBef>
              <a:spcAft>
                <a:spcPts val="0"/>
              </a:spcAft>
              <a:buSzPct val="90000"/>
              <a:buFont typeface="Rockwell"/>
              <a:buChar char="•"/>
            </a:pPr>
            <a:r>
              <a:rPr lang="en-CA"/>
              <a:t>Tumors in the bone marrow</a:t>
            </a:r>
            <a:endParaRPr/>
          </a:p>
          <a:p>
            <a:pPr indent="-228600" lvl="1" marL="640080" rtl="0" algn="l">
              <a:spcBef>
                <a:spcPts val="400"/>
              </a:spcBef>
              <a:spcAft>
                <a:spcPts val="0"/>
              </a:spcAft>
              <a:buSzPct val="90000"/>
              <a:buFont typeface="Rockwell"/>
              <a:buChar char="•"/>
            </a:pPr>
            <a:r>
              <a:rPr lang="en-CA"/>
              <a:t>People between the ages of 50 and 70 are most commonly affected</a:t>
            </a:r>
            <a:endParaRPr/>
          </a:p>
          <a:p>
            <a:pPr indent="-181864" lvl="0" marL="292100" rtl="0" algn="l">
              <a:spcBef>
                <a:spcPts val="0"/>
              </a:spcBef>
              <a:spcAft>
                <a:spcPts val="0"/>
              </a:spcAft>
              <a:buSzPct val="70000"/>
              <a:buNone/>
            </a:pPr>
            <a:r>
              <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47"/>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Osteomyelitis</a:t>
            </a:r>
            <a:endParaRPr/>
          </a:p>
        </p:txBody>
      </p:sp>
      <p:sp>
        <p:nvSpPr>
          <p:cNvPr id="378" name="Google Shape;378;p47"/>
          <p:cNvSpPr txBox="1"/>
          <p:nvPr>
            <p:ph idx="1" type="body"/>
          </p:nvPr>
        </p:nvSpPr>
        <p:spPr>
          <a:xfrm>
            <a:off x="457200" y="1646236"/>
            <a:ext cx="8229600" cy="5211764"/>
          </a:xfrm>
          <a:prstGeom prst="rect">
            <a:avLst/>
          </a:prstGeom>
          <a:noFill/>
          <a:ln>
            <a:noFill/>
          </a:ln>
        </p:spPr>
        <p:txBody>
          <a:bodyPr anchorCtr="0" anchor="t" bIns="45700" lIns="91425" spcFirstLastPara="1" rIns="91425" wrap="square" tIns="45700">
            <a:normAutofit fontScale="77500" lnSpcReduction="20000"/>
          </a:bodyPr>
          <a:lstStyle/>
          <a:p>
            <a:pPr indent="-292100" lvl="0" marL="292100" rtl="0" algn="l">
              <a:spcBef>
                <a:spcPts val="0"/>
              </a:spcBef>
              <a:spcAft>
                <a:spcPts val="0"/>
              </a:spcAft>
              <a:buSzPct val="70000"/>
              <a:buChar char="⦿"/>
            </a:pPr>
            <a:r>
              <a:rPr lang="en-CA"/>
              <a:t>Infection in a bone</a:t>
            </a:r>
            <a:endParaRPr/>
          </a:p>
          <a:p>
            <a:pPr indent="-292100" lvl="0" marL="292100" rtl="0" algn="l">
              <a:spcBef>
                <a:spcPts val="0"/>
              </a:spcBef>
              <a:spcAft>
                <a:spcPts val="0"/>
              </a:spcAft>
              <a:buSzPct val="70000"/>
              <a:buChar char="⦿"/>
            </a:pPr>
            <a:r>
              <a:rPr lang="en-CA"/>
              <a:t> can reach a bone by traveling through the bloodstream ,spreading from nearby tissue or begin in the bone itself if an injury exposes the bone to germs</a:t>
            </a:r>
            <a:endParaRPr/>
          </a:p>
          <a:p>
            <a:pPr indent="-292100" lvl="0" marL="292100" rtl="0" algn="l">
              <a:spcBef>
                <a:spcPts val="0"/>
              </a:spcBef>
              <a:spcAft>
                <a:spcPts val="0"/>
              </a:spcAft>
              <a:buSzPct val="70000"/>
              <a:buChar char="⦿"/>
            </a:pPr>
            <a:r>
              <a:rPr lang="en-CA"/>
              <a:t>In children, most commonly affects the long bones of the legs and upper arm, while adults are more likely to develop osteomyelitis in the vertebra</a:t>
            </a:r>
            <a:endParaRPr/>
          </a:p>
          <a:p>
            <a:pPr indent="-292100" lvl="0" marL="292100" rtl="0" algn="l">
              <a:spcBef>
                <a:spcPts val="0"/>
              </a:spcBef>
              <a:spcAft>
                <a:spcPts val="0"/>
              </a:spcAft>
              <a:buSzPct val="70000"/>
              <a:buChar char="⦿"/>
            </a:pPr>
            <a:r>
              <a:rPr lang="en-CA"/>
              <a:t>Diabetics  may develop osteomyelitis in their feet if they have foot ulcers</a:t>
            </a:r>
            <a:endParaRPr/>
          </a:p>
          <a:p>
            <a:pPr indent="-292100" lvl="0" marL="292100" rtl="0" algn="l">
              <a:spcBef>
                <a:spcPts val="0"/>
              </a:spcBef>
              <a:spcAft>
                <a:spcPts val="0"/>
              </a:spcAft>
              <a:buSzPct val="70000"/>
              <a:buChar char="⦿"/>
            </a:pPr>
            <a:r>
              <a:rPr lang="en-CA"/>
              <a:t>Once considered an incurable condition, it can be successfully treated today</a:t>
            </a:r>
            <a:endParaRPr/>
          </a:p>
          <a:p>
            <a:pPr indent="-228600" lvl="1" marL="640080" rtl="0" algn="l">
              <a:spcBef>
                <a:spcPts val="400"/>
              </a:spcBef>
              <a:spcAft>
                <a:spcPts val="0"/>
              </a:spcAft>
              <a:buSzPct val="90000"/>
              <a:buFont typeface="Rockwell"/>
              <a:buChar char="•"/>
            </a:pPr>
            <a:r>
              <a:rPr lang="en-CA"/>
              <a:t>Treatment includes surgery to remove parts of the bone that have died, followed by strong antibiotics delivered intravenously for at least six weeks. Different types of bacteria typically affect the different age groups.</a:t>
            </a:r>
            <a:endParaRPr/>
          </a:p>
          <a:p>
            <a:pPr indent="-181864" lvl="0" marL="292100" rtl="0" algn="l">
              <a:spcBef>
                <a:spcPts val="0"/>
              </a:spcBef>
              <a:spcAft>
                <a:spcPts val="0"/>
              </a:spcAft>
              <a:buSzPct val="70000"/>
              <a:buNone/>
            </a:pPr>
            <a:r>
              <a:t/>
            </a:r>
            <a:endParaRPr/>
          </a:p>
          <a:p>
            <a:pPr indent="-181864" lvl="0" marL="292100" rtl="0" algn="l">
              <a:spcBef>
                <a:spcPts val="0"/>
              </a:spcBef>
              <a:spcAft>
                <a:spcPts val="0"/>
              </a:spcAft>
              <a:buSzPct val="70000"/>
              <a:buNone/>
            </a:pPr>
            <a:r>
              <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48"/>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Signs &amp; Symptoms </a:t>
            </a:r>
            <a:endParaRPr/>
          </a:p>
        </p:txBody>
      </p:sp>
      <p:sp>
        <p:nvSpPr>
          <p:cNvPr id="384" name="Google Shape;384;p48"/>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Fever or chills</a:t>
            </a:r>
            <a:endParaRPr/>
          </a:p>
          <a:p>
            <a:pPr indent="-292100" lvl="0" marL="292100" rtl="0" algn="l">
              <a:spcBef>
                <a:spcPts val="0"/>
              </a:spcBef>
              <a:spcAft>
                <a:spcPts val="0"/>
              </a:spcAft>
              <a:buSzPts val="2240"/>
              <a:buChar char="⦿"/>
            </a:pPr>
            <a:r>
              <a:rPr lang="en-CA"/>
              <a:t>Irritability or lethargy in young children</a:t>
            </a:r>
            <a:endParaRPr/>
          </a:p>
          <a:p>
            <a:pPr indent="-292100" lvl="0" marL="292100" rtl="0" algn="l">
              <a:spcBef>
                <a:spcPts val="0"/>
              </a:spcBef>
              <a:spcAft>
                <a:spcPts val="0"/>
              </a:spcAft>
              <a:buSzPts val="2240"/>
              <a:buChar char="⦿"/>
            </a:pPr>
            <a:r>
              <a:rPr lang="en-CA"/>
              <a:t>Pain in the area of the infection</a:t>
            </a:r>
            <a:endParaRPr/>
          </a:p>
          <a:p>
            <a:pPr indent="-292100" lvl="0" marL="292100" rtl="0" algn="l">
              <a:spcBef>
                <a:spcPts val="0"/>
              </a:spcBef>
              <a:spcAft>
                <a:spcPts val="0"/>
              </a:spcAft>
              <a:buSzPts val="2240"/>
              <a:buChar char="⦿"/>
            </a:pPr>
            <a:r>
              <a:rPr lang="en-CA"/>
              <a:t>Swelling, warmth and redness over the area of the infection</a:t>
            </a:r>
            <a:endParaRPr/>
          </a:p>
          <a:p>
            <a:pPr indent="-292100" lvl="0" marL="292100" rtl="0" algn="l">
              <a:spcBef>
                <a:spcPts val="0"/>
              </a:spcBef>
              <a:spcAft>
                <a:spcPts val="0"/>
              </a:spcAft>
              <a:buSzPts val="2240"/>
              <a:buChar char="⦿"/>
            </a:pPr>
            <a:r>
              <a:rPr lang="en-CA"/>
              <a:t>Sometimes causes no signs /symptoms or has signs /symptoms that are difficult to distinguish from other problems.</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49"/>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Causes</a:t>
            </a:r>
            <a:endParaRPr/>
          </a:p>
        </p:txBody>
      </p:sp>
      <p:sp>
        <p:nvSpPr>
          <p:cNvPr id="390" name="Google Shape;390;p49"/>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85000" lnSpcReduction="20000"/>
          </a:bodyPr>
          <a:lstStyle/>
          <a:p>
            <a:pPr indent="-292100" lvl="0" marL="292100" rtl="0" algn="l">
              <a:spcBef>
                <a:spcPts val="0"/>
              </a:spcBef>
              <a:spcAft>
                <a:spcPts val="0"/>
              </a:spcAft>
              <a:buSzPct val="70000"/>
              <a:buChar char="⦿"/>
            </a:pPr>
            <a:r>
              <a:rPr lang="en-CA"/>
              <a:t>Most cases are caused by staphylococcus bacteria</a:t>
            </a:r>
            <a:endParaRPr/>
          </a:p>
          <a:p>
            <a:pPr indent="-292100" lvl="0" marL="292100" rtl="0" algn="l">
              <a:spcBef>
                <a:spcPts val="0"/>
              </a:spcBef>
              <a:spcAft>
                <a:spcPts val="0"/>
              </a:spcAft>
              <a:buSzPct val="70000"/>
              <a:buChar char="⦿"/>
            </a:pPr>
            <a:r>
              <a:rPr lang="en-CA"/>
              <a:t>Germs can enter a bone in a variety of ways, including:</a:t>
            </a:r>
            <a:endParaRPr/>
          </a:p>
          <a:p>
            <a:pPr indent="-228600" lvl="1" marL="640080" rtl="0" algn="l">
              <a:spcBef>
                <a:spcPts val="400"/>
              </a:spcBef>
              <a:spcAft>
                <a:spcPts val="0"/>
              </a:spcAft>
              <a:buSzPct val="90000"/>
              <a:buFont typeface="Rockwell"/>
              <a:buChar char="•"/>
            </a:pPr>
            <a:r>
              <a:rPr lang="en-CA"/>
              <a:t>Via the bloodstream</a:t>
            </a:r>
            <a:endParaRPr/>
          </a:p>
          <a:p>
            <a:pPr indent="-192024" lvl="2" marL="822960" rtl="0" algn="l">
              <a:spcBef>
                <a:spcPts val="400"/>
              </a:spcBef>
              <a:spcAft>
                <a:spcPts val="0"/>
              </a:spcAft>
              <a:buSzPct val="100000"/>
              <a:buChar char="●"/>
            </a:pPr>
            <a:r>
              <a:rPr lang="en-CA"/>
              <a:t>Germs in other parts of your body(ex – UTI) can travel through your bloodstream to a weakened spot in a bone. In children, osteomyelitis most commonly occurs in the growth plates</a:t>
            </a:r>
            <a:endParaRPr/>
          </a:p>
          <a:p>
            <a:pPr indent="-228600" lvl="1" marL="640080" rtl="0" algn="l">
              <a:spcBef>
                <a:spcPts val="400"/>
              </a:spcBef>
              <a:spcAft>
                <a:spcPts val="0"/>
              </a:spcAft>
              <a:buSzPct val="90000"/>
              <a:buFont typeface="Rockwell"/>
              <a:buChar char="•"/>
            </a:pPr>
            <a:r>
              <a:rPr lang="en-CA"/>
              <a:t>From a nearby infection</a:t>
            </a:r>
            <a:endParaRPr/>
          </a:p>
          <a:p>
            <a:pPr indent="-192024" lvl="2" marL="822960" rtl="0" algn="l">
              <a:spcBef>
                <a:spcPts val="400"/>
              </a:spcBef>
              <a:spcAft>
                <a:spcPts val="0"/>
              </a:spcAft>
              <a:buSzPct val="100000"/>
              <a:buChar char="●"/>
            </a:pPr>
            <a:r>
              <a:rPr lang="en-CA"/>
              <a:t>Severe puncture wounds can carry germs deep inside your body. If such an injury becomes infected, the germs can spread into a nearby bone.</a:t>
            </a:r>
            <a:endParaRPr/>
          </a:p>
          <a:p>
            <a:pPr indent="-228600" lvl="1" marL="640080" rtl="0" algn="l">
              <a:spcBef>
                <a:spcPts val="400"/>
              </a:spcBef>
              <a:spcAft>
                <a:spcPts val="0"/>
              </a:spcAft>
              <a:buSzPct val="90000"/>
              <a:buFont typeface="Rockwell"/>
              <a:buChar char="•"/>
            </a:pPr>
            <a:r>
              <a:rPr lang="en-CA"/>
              <a:t>Direct contamination</a:t>
            </a:r>
            <a:endParaRPr/>
          </a:p>
          <a:p>
            <a:pPr indent="-192024" lvl="2" marL="822960" rtl="0" algn="l">
              <a:spcBef>
                <a:spcPts val="400"/>
              </a:spcBef>
              <a:spcAft>
                <a:spcPts val="0"/>
              </a:spcAft>
              <a:buSzPct val="100000"/>
              <a:buChar char="●"/>
            </a:pPr>
            <a:r>
              <a:rPr lang="en-CA"/>
              <a:t>EX – open Fracture, during surgeries </a:t>
            </a:r>
            <a:endParaRPr/>
          </a:p>
          <a:p>
            <a:pPr indent="-171196" lvl="0" marL="292100" rtl="0" algn="l">
              <a:spcBef>
                <a:spcPts val="0"/>
              </a:spcBef>
              <a:spcAft>
                <a:spcPts val="0"/>
              </a:spcAft>
              <a:buSzPct val="70000"/>
              <a:buNone/>
            </a:pPr>
            <a:r>
              <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50"/>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Diagnoses and Treatment</a:t>
            </a:r>
            <a:endParaRPr/>
          </a:p>
        </p:txBody>
      </p:sp>
      <p:sp>
        <p:nvSpPr>
          <p:cNvPr id="396" name="Google Shape;396;p50"/>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Blood tests</a:t>
            </a:r>
            <a:endParaRPr/>
          </a:p>
          <a:p>
            <a:pPr indent="-292100" lvl="0" marL="292100" rtl="0" algn="l">
              <a:spcBef>
                <a:spcPts val="0"/>
              </a:spcBef>
              <a:spcAft>
                <a:spcPts val="0"/>
              </a:spcAft>
              <a:buSzPts val="2240"/>
              <a:buChar char="⦿"/>
            </a:pPr>
            <a:r>
              <a:rPr lang="en-CA"/>
              <a:t>Imaging tests: X-rays, CT, MRI</a:t>
            </a:r>
            <a:endParaRPr/>
          </a:p>
          <a:p>
            <a:pPr indent="-292100" lvl="0" marL="292100" rtl="0" algn="l">
              <a:spcBef>
                <a:spcPts val="0"/>
              </a:spcBef>
              <a:spcAft>
                <a:spcPts val="0"/>
              </a:spcAft>
              <a:buSzPts val="2240"/>
              <a:buChar char="⦿"/>
            </a:pPr>
            <a:r>
              <a:rPr lang="en-CA"/>
              <a:t>Bone biopsy</a:t>
            </a:r>
            <a:endParaRPr/>
          </a:p>
          <a:p>
            <a:pPr indent="-149860" lvl="0" marL="292100" rtl="0" algn="l">
              <a:spcBef>
                <a:spcPts val="0"/>
              </a:spcBef>
              <a:spcAft>
                <a:spcPts val="0"/>
              </a:spcAft>
              <a:buSzPts val="2240"/>
              <a:buNone/>
            </a:pPr>
            <a:r>
              <a:t/>
            </a:r>
            <a:endParaRPr/>
          </a:p>
          <a:p>
            <a:pPr indent="-292100" lvl="0" marL="292100" rtl="0" algn="l">
              <a:spcBef>
                <a:spcPts val="0"/>
              </a:spcBef>
              <a:spcAft>
                <a:spcPts val="0"/>
              </a:spcAft>
              <a:buSzPts val="2240"/>
              <a:buChar char="⦿"/>
            </a:pPr>
            <a:r>
              <a:rPr lang="en-CA"/>
              <a:t>Most common Tx are </a:t>
            </a:r>
            <a:endParaRPr/>
          </a:p>
          <a:p>
            <a:pPr indent="-228600" lvl="1" marL="640080" rtl="0" algn="l">
              <a:spcBef>
                <a:spcPts val="400"/>
              </a:spcBef>
              <a:spcAft>
                <a:spcPts val="0"/>
              </a:spcAft>
              <a:buSzPts val="2340"/>
              <a:buFont typeface="Rockwell"/>
              <a:buChar char="•"/>
            </a:pPr>
            <a:r>
              <a:rPr lang="en-CA"/>
              <a:t>Antibiotics</a:t>
            </a:r>
            <a:endParaRPr/>
          </a:p>
          <a:p>
            <a:pPr indent="-228600" lvl="1" marL="640080" rtl="0" algn="l">
              <a:spcBef>
                <a:spcPts val="400"/>
              </a:spcBef>
              <a:spcAft>
                <a:spcPts val="0"/>
              </a:spcAft>
              <a:buSzPts val="2340"/>
              <a:buFont typeface="Rockwell"/>
              <a:buChar char="•"/>
            </a:pPr>
            <a:r>
              <a:rPr lang="en-CA"/>
              <a:t>surgery to remove portions of bone that are infected or dead</a:t>
            </a:r>
            <a:endParaRPr/>
          </a:p>
          <a:p>
            <a:pPr indent="-228600" lvl="1" marL="640080" rtl="0" algn="l">
              <a:spcBef>
                <a:spcPts val="400"/>
              </a:spcBef>
              <a:spcAft>
                <a:spcPts val="0"/>
              </a:spcAft>
              <a:buSzPts val="2340"/>
              <a:buFont typeface="Rockwell"/>
              <a:buChar char="•"/>
            </a:pPr>
            <a:r>
              <a:rPr lang="en-CA"/>
              <a:t>Hospitalization is usually necessary</a:t>
            </a:r>
            <a:endParaRPr/>
          </a:p>
          <a:p>
            <a:pPr indent="-149860" lvl="0" marL="292100" rtl="0" algn="l">
              <a:spcBef>
                <a:spcPts val="0"/>
              </a:spcBef>
              <a:spcAft>
                <a:spcPts val="0"/>
              </a:spcAft>
              <a:buSzPts val="2240"/>
              <a:buNone/>
            </a:pPr>
            <a:r>
              <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51"/>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Growth Disorders</a:t>
            </a:r>
            <a:endParaRPr/>
          </a:p>
        </p:txBody>
      </p:sp>
      <p:sp>
        <p:nvSpPr>
          <p:cNvPr id="402" name="Google Shape;402;p51"/>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92500" lnSpcReduction="20000"/>
          </a:bodyPr>
          <a:lstStyle/>
          <a:p>
            <a:pPr indent="-292100" lvl="0" marL="292100" rtl="0" algn="l">
              <a:spcBef>
                <a:spcPts val="0"/>
              </a:spcBef>
              <a:spcAft>
                <a:spcPts val="0"/>
              </a:spcAft>
              <a:buSzPct val="70000"/>
              <a:buChar char="⦿"/>
            </a:pPr>
            <a:r>
              <a:rPr lang="en-CA"/>
              <a:t>Any type of problem in infants, children, or teenagers that prevents normal growth, which depends upon several factors including:</a:t>
            </a:r>
            <a:endParaRPr/>
          </a:p>
          <a:p>
            <a:pPr indent="-228600" lvl="1" marL="640080" rtl="0" algn="l">
              <a:spcBef>
                <a:spcPts val="400"/>
              </a:spcBef>
              <a:spcAft>
                <a:spcPts val="0"/>
              </a:spcAft>
              <a:buSzPct val="90000"/>
              <a:buFont typeface="Rockwell"/>
              <a:buChar char="•"/>
            </a:pPr>
            <a:r>
              <a:rPr lang="en-CA"/>
              <a:t> nutrition</a:t>
            </a:r>
            <a:endParaRPr/>
          </a:p>
          <a:p>
            <a:pPr indent="-228600" lvl="1" marL="640080" rtl="0" algn="l">
              <a:spcBef>
                <a:spcPts val="400"/>
              </a:spcBef>
              <a:spcAft>
                <a:spcPts val="0"/>
              </a:spcAft>
              <a:buSzPct val="90000"/>
              <a:buFont typeface="Rockwell"/>
              <a:buChar char="•"/>
            </a:pPr>
            <a:r>
              <a:rPr lang="en-CA"/>
              <a:t>genetics </a:t>
            </a:r>
            <a:endParaRPr/>
          </a:p>
          <a:p>
            <a:pPr indent="-228600" lvl="1" marL="640080" rtl="0" algn="l">
              <a:spcBef>
                <a:spcPts val="400"/>
              </a:spcBef>
              <a:spcAft>
                <a:spcPts val="0"/>
              </a:spcAft>
              <a:buSzPct val="90000"/>
              <a:buFont typeface="Rockwell"/>
              <a:buChar char="•"/>
            </a:pPr>
            <a:r>
              <a:rPr lang="en-CA"/>
              <a:t>hormones. </a:t>
            </a:r>
            <a:endParaRPr/>
          </a:p>
          <a:p>
            <a:pPr indent="-292100" lvl="0" marL="292100" rtl="0" algn="l">
              <a:spcBef>
                <a:spcPts val="0"/>
              </a:spcBef>
              <a:spcAft>
                <a:spcPts val="0"/>
              </a:spcAft>
              <a:buSzPct val="70000"/>
              <a:buChar char="⦿"/>
            </a:pPr>
            <a:r>
              <a:rPr lang="en-CA"/>
              <a:t>Hormones are necessary for normal growth and development, they regulate:</a:t>
            </a:r>
            <a:endParaRPr/>
          </a:p>
          <a:p>
            <a:pPr indent="-228600" lvl="1" marL="640080" rtl="0" algn="l">
              <a:spcBef>
                <a:spcPts val="400"/>
              </a:spcBef>
              <a:spcAft>
                <a:spcPts val="0"/>
              </a:spcAft>
              <a:buSzPct val="90000"/>
              <a:buFont typeface="Rockwell"/>
              <a:buChar char="•"/>
            </a:pPr>
            <a:r>
              <a:rPr lang="en-CA"/>
              <a:t>body's growth</a:t>
            </a:r>
            <a:endParaRPr/>
          </a:p>
          <a:p>
            <a:pPr indent="-228600" lvl="1" marL="640080" rtl="0" algn="l">
              <a:spcBef>
                <a:spcPts val="400"/>
              </a:spcBef>
              <a:spcAft>
                <a:spcPts val="0"/>
              </a:spcAft>
              <a:buSzPct val="90000"/>
              <a:buFont typeface="Rockwell"/>
              <a:buChar char="•"/>
            </a:pPr>
            <a:r>
              <a:rPr lang="en-CA"/>
              <a:t>Metabolism</a:t>
            </a:r>
            <a:endParaRPr/>
          </a:p>
          <a:p>
            <a:pPr indent="-228600" lvl="1" marL="640080" rtl="0" algn="l">
              <a:spcBef>
                <a:spcPts val="400"/>
              </a:spcBef>
              <a:spcAft>
                <a:spcPts val="0"/>
              </a:spcAft>
              <a:buSzPct val="90000"/>
              <a:buFont typeface="Rockwell"/>
              <a:buChar char="•"/>
            </a:pPr>
            <a:r>
              <a:rPr lang="en-CA"/>
              <a:t>sexual development and function.</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52"/>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Continued</a:t>
            </a:r>
            <a:endParaRPr/>
          </a:p>
        </p:txBody>
      </p:sp>
      <p:sp>
        <p:nvSpPr>
          <p:cNvPr id="408" name="Google Shape;408;p52"/>
          <p:cNvSpPr txBox="1"/>
          <p:nvPr>
            <p:ph idx="1" type="body"/>
          </p:nvPr>
        </p:nvSpPr>
        <p:spPr>
          <a:xfrm>
            <a:off x="457200" y="1646236"/>
            <a:ext cx="8229600" cy="4879107"/>
          </a:xfrm>
          <a:prstGeom prst="rect">
            <a:avLst/>
          </a:prstGeom>
          <a:noFill/>
          <a:ln>
            <a:noFill/>
          </a:ln>
        </p:spPr>
        <p:txBody>
          <a:bodyPr anchorCtr="0" anchor="t" bIns="45700" lIns="91425" spcFirstLastPara="1" rIns="91425" wrap="square" tIns="45700">
            <a:normAutofit fontScale="62500" lnSpcReduction="20000"/>
          </a:bodyPr>
          <a:lstStyle/>
          <a:p>
            <a:pPr indent="-292100" lvl="0" marL="292100" rtl="0" algn="l">
              <a:spcBef>
                <a:spcPts val="0"/>
              </a:spcBef>
              <a:spcAft>
                <a:spcPts val="0"/>
              </a:spcAft>
              <a:buSzPct val="70000"/>
              <a:buChar char="⦿"/>
            </a:pPr>
            <a:r>
              <a:rPr lang="en-CA"/>
              <a:t>Hormonal causes of growth disorders include </a:t>
            </a:r>
            <a:endParaRPr/>
          </a:p>
          <a:p>
            <a:pPr indent="-228600" lvl="1" marL="640080" rtl="0" algn="l">
              <a:spcBef>
                <a:spcPts val="400"/>
              </a:spcBef>
              <a:spcAft>
                <a:spcPts val="0"/>
              </a:spcAft>
              <a:buSzPct val="90000"/>
              <a:buFont typeface="Rockwell"/>
              <a:buChar char="•"/>
            </a:pPr>
            <a:r>
              <a:rPr lang="en-CA"/>
              <a:t>thyroid hormone deficiency (hypothyroidism)</a:t>
            </a:r>
            <a:endParaRPr/>
          </a:p>
          <a:p>
            <a:pPr indent="-228600" lvl="1" marL="640080" rtl="0" algn="l">
              <a:spcBef>
                <a:spcPts val="400"/>
              </a:spcBef>
              <a:spcAft>
                <a:spcPts val="0"/>
              </a:spcAft>
              <a:buSzPct val="90000"/>
              <a:buFont typeface="Rockwell"/>
              <a:buChar char="•"/>
            </a:pPr>
            <a:r>
              <a:rPr lang="en-CA"/>
              <a:t>growth hormone deficiency</a:t>
            </a:r>
            <a:endParaRPr/>
          </a:p>
          <a:p>
            <a:pPr indent="-228600" lvl="1" marL="640080" rtl="0" algn="l">
              <a:spcBef>
                <a:spcPts val="400"/>
              </a:spcBef>
              <a:spcAft>
                <a:spcPts val="0"/>
              </a:spcAft>
              <a:buSzPct val="90000"/>
              <a:buFont typeface="Rockwell"/>
              <a:buChar char="•"/>
            </a:pPr>
            <a:r>
              <a:rPr lang="en-CA"/>
              <a:t> hypopituitarism</a:t>
            </a:r>
            <a:endParaRPr/>
          </a:p>
          <a:p>
            <a:pPr indent="-228600" lvl="1" marL="640080" rtl="0" algn="l">
              <a:spcBef>
                <a:spcPts val="400"/>
              </a:spcBef>
              <a:spcAft>
                <a:spcPts val="0"/>
              </a:spcAft>
              <a:buSzPct val="90000"/>
              <a:buFont typeface="Rockwell"/>
              <a:buChar char="•"/>
            </a:pPr>
            <a:r>
              <a:rPr lang="en-CA"/>
              <a:t> or other hormone disorders. </a:t>
            </a:r>
            <a:endParaRPr/>
          </a:p>
          <a:p>
            <a:pPr indent="-292100" lvl="0" marL="292100" rtl="0" algn="l">
              <a:spcBef>
                <a:spcPts val="0"/>
              </a:spcBef>
              <a:spcAft>
                <a:spcPts val="0"/>
              </a:spcAft>
              <a:buSzPct val="70000"/>
              <a:buChar char="⦿"/>
            </a:pPr>
            <a:r>
              <a:rPr lang="en-CA"/>
              <a:t>some growth problems are not necessarily growth disorders; normal variants of growth patterns include genetic short height and slow growth/delayed puberty</a:t>
            </a:r>
            <a:endParaRPr/>
          </a:p>
          <a:p>
            <a:pPr indent="-292100" lvl="0" marL="292100" rtl="0" algn="l">
              <a:spcBef>
                <a:spcPts val="0"/>
              </a:spcBef>
              <a:spcAft>
                <a:spcPts val="0"/>
              </a:spcAft>
              <a:buSzPct val="70000"/>
              <a:buChar char="⦿"/>
            </a:pPr>
            <a:r>
              <a:rPr lang="en-CA"/>
              <a:t>Growth hormone deficiency involves the pituitary gland.( produces GH and other hormones)  GH is necessary for normal growth and development in children. In adults, growth hormone is needed to maintain the proper amounts of body fat, muscle, and bone.</a:t>
            </a:r>
            <a:endParaRPr/>
          </a:p>
          <a:p>
            <a:pPr indent="-292100" lvl="0" marL="292100" rtl="0" algn="l">
              <a:spcBef>
                <a:spcPts val="0"/>
              </a:spcBef>
              <a:spcAft>
                <a:spcPts val="0"/>
              </a:spcAft>
              <a:buSzPct val="70000"/>
              <a:buChar char="⦿"/>
            </a:pPr>
            <a:r>
              <a:rPr lang="en-CA"/>
              <a:t>Growth hormone deficiency can occur at any age. In children growth will be slower than normal.In  adults, low or absent growth hormone can also cause emotional symptoms, such as tiredness and lack of motivation.</a:t>
            </a:r>
            <a:endParaRPr/>
          </a:p>
          <a:p>
            <a:pPr indent="-292100" lvl="0" marL="292100" rtl="0" algn="l">
              <a:spcBef>
                <a:spcPts val="0"/>
              </a:spcBef>
              <a:spcAft>
                <a:spcPts val="0"/>
              </a:spcAft>
              <a:buSzPct val="70000"/>
              <a:buChar char="⦿"/>
            </a:pPr>
            <a:r>
              <a:rPr lang="en-CA"/>
              <a:t>Hypopituitarism occurs if other pituitary hormones are absent or present in inadequate amounts</a:t>
            </a:r>
            <a:endParaRPr/>
          </a:p>
          <a:p>
            <a:pPr indent="-203200" lvl="0" marL="292100" rtl="0" algn="l">
              <a:spcBef>
                <a:spcPts val="0"/>
              </a:spcBef>
              <a:spcAft>
                <a:spcPts val="0"/>
              </a:spcAft>
              <a:buSzPct val="70000"/>
              <a:buNone/>
            </a:pPr>
            <a:r>
              <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53"/>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Cause</a:t>
            </a:r>
            <a:endParaRPr/>
          </a:p>
        </p:txBody>
      </p:sp>
      <p:sp>
        <p:nvSpPr>
          <p:cNvPr id="414" name="Google Shape;414;p53"/>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92500"/>
          </a:bodyPr>
          <a:lstStyle/>
          <a:p>
            <a:pPr indent="-292100" lvl="0" marL="292100" rtl="0" algn="l">
              <a:spcBef>
                <a:spcPts val="0"/>
              </a:spcBef>
              <a:spcAft>
                <a:spcPts val="0"/>
              </a:spcAft>
              <a:buSzPct val="70000"/>
              <a:buChar char="⦿"/>
            </a:pPr>
            <a:r>
              <a:rPr lang="en-CA"/>
              <a:t>low or absent secretion of GH from the pituitary gland</a:t>
            </a:r>
            <a:endParaRPr/>
          </a:p>
          <a:p>
            <a:pPr indent="-292100" lvl="0" marL="292100" rtl="0" algn="l">
              <a:spcBef>
                <a:spcPts val="0"/>
              </a:spcBef>
              <a:spcAft>
                <a:spcPts val="0"/>
              </a:spcAft>
              <a:buSzPct val="70000"/>
              <a:buChar char="⦿"/>
            </a:pPr>
            <a:r>
              <a:rPr lang="en-CA"/>
              <a:t>May be present at birth</a:t>
            </a:r>
            <a:endParaRPr/>
          </a:p>
          <a:p>
            <a:pPr indent="-292100" lvl="0" marL="292100" rtl="0" algn="l">
              <a:spcBef>
                <a:spcPts val="0"/>
              </a:spcBef>
              <a:spcAft>
                <a:spcPts val="0"/>
              </a:spcAft>
              <a:buSzPct val="70000"/>
              <a:buChar char="⦿"/>
            </a:pPr>
            <a:r>
              <a:rPr lang="en-CA"/>
              <a:t>May develop after birth due to:</a:t>
            </a:r>
            <a:endParaRPr/>
          </a:p>
          <a:p>
            <a:pPr indent="-228600" lvl="1" marL="640080" rtl="0" algn="l">
              <a:spcBef>
                <a:spcPts val="400"/>
              </a:spcBef>
              <a:spcAft>
                <a:spcPts val="0"/>
              </a:spcAft>
              <a:buSzPct val="90000"/>
              <a:buFont typeface="Rockwell"/>
              <a:buChar char="•"/>
            </a:pPr>
            <a:r>
              <a:rPr lang="en-CA"/>
              <a:t> trauma, infections, radiation to the head, or tumors</a:t>
            </a:r>
            <a:endParaRPr/>
          </a:p>
          <a:p>
            <a:pPr indent="-292100" lvl="0" marL="292100" rtl="0" algn="l">
              <a:spcBef>
                <a:spcPts val="0"/>
              </a:spcBef>
              <a:spcAft>
                <a:spcPts val="0"/>
              </a:spcAft>
              <a:buSzPct val="70000"/>
              <a:buChar char="⦿"/>
            </a:pPr>
            <a:r>
              <a:rPr lang="en-CA"/>
              <a:t> Adults with GH deficiency usually have a history of pituitary tumors treated with surgery or radiation</a:t>
            </a:r>
            <a:endParaRPr/>
          </a:p>
          <a:p>
            <a:pPr indent="-292100" lvl="0" marL="292100" rtl="0" algn="l">
              <a:spcBef>
                <a:spcPts val="0"/>
              </a:spcBef>
              <a:spcAft>
                <a:spcPts val="0"/>
              </a:spcAft>
              <a:buSzPct val="70000"/>
              <a:buChar char="⦿"/>
            </a:pPr>
            <a:r>
              <a:rPr lang="en-CA"/>
              <a:t>In some cases, no cause can be identified.</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54"/>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Metabolic Bone Disorders</a:t>
            </a:r>
            <a:endParaRPr/>
          </a:p>
        </p:txBody>
      </p:sp>
      <p:sp>
        <p:nvSpPr>
          <p:cNvPr id="420" name="Google Shape;420;p54"/>
          <p:cNvSpPr txBox="1"/>
          <p:nvPr>
            <p:ph idx="1" type="body"/>
          </p:nvPr>
        </p:nvSpPr>
        <p:spPr>
          <a:xfrm>
            <a:off x="467544" y="1402828"/>
            <a:ext cx="8229600" cy="5455172"/>
          </a:xfrm>
          <a:prstGeom prst="rect">
            <a:avLst/>
          </a:prstGeom>
          <a:noFill/>
          <a:ln>
            <a:noFill/>
          </a:ln>
        </p:spPr>
        <p:txBody>
          <a:bodyPr anchorCtr="0" anchor="t" bIns="45700" lIns="91425" spcFirstLastPara="1" rIns="91425" wrap="square" tIns="45700">
            <a:normAutofit fontScale="77500" lnSpcReduction="20000"/>
          </a:bodyPr>
          <a:lstStyle/>
          <a:p>
            <a:pPr indent="-292100" lvl="0" marL="292100" rtl="0" algn="l">
              <a:spcBef>
                <a:spcPts val="0"/>
              </a:spcBef>
              <a:spcAft>
                <a:spcPts val="0"/>
              </a:spcAft>
              <a:buSzPct val="70000"/>
              <a:buChar char="⦿"/>
            </a:pPr>
            <a:r>
              <a:rPr lang="en-CA"/>
              <a:t>Disorders of bone strength, usually caused by abnormalities of minerals  vitamin D, bone mass or bone structure</a:t>
            </a:r>
            <a:endParaRPr/>
          </a:p>
          <a:p>
            <a:pPr indent="-292100" lvl="0" marL="292100" rtl="0" algn="l">
              <a:spcBef>
                <a:spcPts val="0"/>
              </a:spcBef>
              <a:spcAft>
                <a:spcPts val="0"/>
              </a:spcAft>
              <a:buSzPct val="70000"/>
              <a:buChar char="⦿"/>
            </a:pPr>
            <a:r>
              <a:rPr lang="en-CA"/>
              <a:t>Can affect people of all ages</a:t>
            </a:r>
            <a:endParaRPr/>
          </a:p>
          <a:p>
            <a:pPr indent="-292100" lvl="0" marL="292100" rtl="0" algn="l">
              <a:spcBef>
                <a:spcPts val="0"/>
              </a:spcBef>
              <a:spcAft>
                <a:spcPts val="0"/>
              </a:spcAft>
              <a:buSzPct val="70000"/>
              <a:buChar char="⦿"/>
            </a:pPr>
            <a:r>
              <a:rPr lang="en-CA"/>
              <a:t>Most common disorders include</a:t>
            </a:r>
            <a:endParaRPr/>
          </a:p>
          <a:p>
            <a:pPr indent="-228600" lvl="1" marL="640080" rtl="0" algn="l">
              <a:spcBef>
                <a:spcPts val="400"/>
              </a:spcBef>
              <a:spcAft>
                <a:spcPts val="0"/>
              </a:spcAft>
              <a:buSzPct val="90000"/>
              <a:buFont typeface="Rockwell"/>
              <a:buChar char="•"/>
            </a:pPr>
            <a:r>
              <a:rPr lang="en-CA"/>
              <a:t>Osteoporosis (most common of all)   untreated, it can lead to fragility fractures, bone deformities and serious disability. Those at high risk for osteoporosis include patients with old age, small body size, family history, steroid use, intestinal diseases, organ transplants, smoking, postmenopausal, and kidney disorders.</a:t>
            </a:r>
            <a:endParaRPr/>
          </a:p>
          <a:p>
            <a:pPr indent="-228600" lvl="1" marL="640080" rtl="0" algn="l">
              <a:spcBef>
                <a:spcPts val="400"/>
              </a:spcBef>
              <a:spcAft>
                <a:spcPts val="0"/>
              </a:spcAft>
              <a:buSzPct val="90000"/>
              <a:buFont typeface="Rockwell"/>
              <a:buChar char="•"/>
            </a:pPr>
            <a:r>
              <a:rPr lang="en-CA"/>
              <a:t>Osteomalacia: Inadequate mineralization of bone results from a calcium or phosphate deficiency, or both.</a:t>
            </a:r>
            <a:endParaRPr/>
          </a:p>
          <a:p>
            <a:pPr indent="-228600" lvl="1" marL="640080" rtl="0" algn="l">
              <a:spcBef>
                <a:spcPts val="400"/>
              </a:spcBef>
              <a:spcAft>
                <a:spcPts val="0"/>
              </a:spcAft>
              <a:buSzPct val="90000"/>
              <a:buFont typeface="Rockwell"/>
              <a:buChar char="•"/>
            </a:pPr>
            <a:r>
              <a:rPr lang="en-CA"/>
              <a:t>Rickets:  disorder of vitamin D deficiency, inadequate calcium absorption, and impaired mineralization of bone in children.</a:t>
            </a:r>
            <a:endParaRPr/>
          </a:p>
          <a:p>
            <a:pPr indent="-228600" lvl="1" marL="640080" rtl="0" algn="l">
              <a:spcBef>
                <a:spcPts val="400"/>
              </a:spcBef>
              <a:spcAft>
                <a:spcPts val="0"/>
              </a:spcAft>
              <a:buSzPct val="90000"/>
              <a:buFont typeface="Rockwell"/>
              <a:buChar char="•"/>
            </a:pPr>
            <a:r>
              <a:rPr lang="en-CA"/>
              <a:t>Paget Disease: </a:t>
            </a:r>
            <a:endParaRPr/>
          </a:p>
          <a:p>
            <a:pPr indent="-228600" lvl="1" marL="640080" rtl="0" algn="l">
              <a:spcBef>
                <a:spcPts val="400"/>
              </a:spcBef>
              <a:spcAft>
                <a:spcPts val="0"/>
              </a:spcAft>
              <a:buSzPct val="90000"/>
              <a:buFont typeface="Rockwell"/>
              <a:buChar char="•"/>
            </a:pPr>
            <a:r>
              <a:rPr lang="en-CA"/>
              <a:t>progressive skeletal disorder that involves excessive bone destruction and repair, Characterized by increasing structural changes of the long bones, spine, pelvis, and cranium</a:t>
            </a:r>
            <a:endParaRPr/>
          </a:p>
          <a:p>
            <a:pPr indent="-181864" lvl="0" marL="292100" rtl="0" algn="l">
              <a:spcBef>
                <a:spcPts val="0"/>
              </a:spcBef>
              <a:spcAft>
                <a:spcPts val="0"/>
              </a:spcAft>
              <a:buSzPct val="70000"/>
              <a:buNone/>
            </a:pPr>
            <a:r>
              <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55"/>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Associated conditions</a:t>
            </a:r>
            <a:endParaRPr/>
          </a:p>
        </p:txBody>
      </p:sp>
      <p:sp>
        <p:nvSpPr>
          <p:cNvPr id="426" name="Google Shape;426;p55"/>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Metabolic and endocrine diseases associated with joint symptoms:</a:t>
            </a:r>
            <a:endParaRPr/>
          </a:p>
          <a:p>
            <a:pPr indent="-228600" lvl="1" marL="640080" rtl="0" algn="l">
              <a:spcBef>
                <a:spcPts val="400"/>
              </a:spcBef>
              <a:spcAft>
                <a:spcPts val="0"/>
              </a:spcAft>
              <a:buSzPts val="2340"/>
              <a:buFont typeface="Rockwell"/>
              <a:buChar char="•"/>
            </a:pPr>
            <a:r>
              <a:rPr lang="en-CA"/>
              <a:t>Gout syndrome</a:t>
            </a:r>
            <a:endParaRPr/>
          </a:p>
          <a:p>
            <a:pPr indent="-228600" lvl="1" marL="640080" rtl="0" algn="l">
              <a:spcBef>
                <a:spcPts val="400"/>
              </a:spcBef>
              <a:spcAft>
                <a:spcPts val="0"/>
              </a:spcAft>
              <a:buSzPts val="2340"/>
              <a:buFont typeface="Rockwell"/>
              <a:buChar char="•"/>
            </a:pPr>
            <a:r>
              <a:rPr lang="en-CA"/>
              <a:t>Osteogenesis imperfecta</a:t>
            </a:r>
            <a:endParaRPr/>
          </a:p>
          <a:p>
            <a:pPr indent="-228600" lvl="1" marL="640080" rtl="0" algn="l">
              <a:spcBef>
                <a:spcPts val="400"/>
              </a:spcBef>
              <a:spcAft>
                <a:spcPts val="0"/>
              </a:spcAft>
              <a:buSzPts val="2340"/>
              <a:buFont typeface="Rockwell"/>
              <a:buChar char="•"/>
            </a:pPr>
            <a:r>
              <a:rPr lang="en-CA"/>
              <a:t>Diabetes mellitus</a:t>
            </a:r>
            <a:endParaRPr/>
          </a:p>
          <a:p>
            <a:pPr indent="-228600" lvl="1" marL="640080" rtl="0" algn="l">
              <a:spcBef>
                <a:spcPts val="400"/>
              </a:spcBef>
              <a:spcAft>
                <a:spcPts val="0"/>
              </a:spcAft>
              <a:buSzPts val="2340"/>
              <a:buFont typeface="Rockwell"/>
              <a:buChar char="•"/>
            </a:pPr>
            <a:r>
              <a:rPr lang="en-CA"/>
              <a:t>Hyperparathyroidism</a:t>
            </a:r>
            <a:endParaRPr/>
          </a:p>
          <a:p>
            <a:pPr indent="-228600" lvl="1" marL="640080" rtl="0" algn="l">
              <a:spcBef>
                <a:spcPts val="400"/>
              </a:spcBef>
              <a:spcAft>
                <a:spcPts val="0"/>
              </a:spcAft>
              <a:buSzPts val="2340"/>
              <a:buFont typeface="Rockwell"/>
              <a:buChar char="•"/>
            </a:pPr>
            <a:r>
              <a:rPr lang="en-CA"/>
              <a:t>Thyroid disease</a:t>
            </a:r>
            <a:endParaRPr/>
          </a:p>
          <a:p>
            <a:pPr indent="-228600" lvl="1" marL="640080" rtl="0" algn="l">
              <a:spcBef>
                <a:spcPts val="400"/>
              </a:spcBef>
              <a:spcAft>
                <a:spcPts val="0"/>
              </a:spcAft>
              <a:buSzPts val="2340"/>
              <a:buFont typeface="Rockwell"/>
              <a:buChar char="•"/>
            </a:pPr>
            <a:r>
              <a:rPr lang="en-CA"/>
              <a:t>AIDS</a:t>
            </a:r>
            <a:endParaRPr/>
          </a:p>
          <a:p>
            <a:pPr indent="-228600" lvl="1" marL="640080" rtl="0" algn="l">
              <a:spcBef>
                <a:spcPts val="400"/>
              </a:spcBef>
              <a:spcAft>
                <a:spcPts val="0"/>
              </a:spcAft>
              <a:buSzPts val="2340"/>
              <a:buFont typeface="Rockwell"/>
              <a:buChar char="•"/>
            </a:pPr>
            <a:r>
              <a:rPr lang="en-CA"/>
              <a:t>Hypermobility syndromes</a:t>
            </a:r>
            <a:endParaRPr/>
          </a:p>
          <a:p>
            <a:pPr indent="-149860" lvl="0" marL="292100" rtl="0" algn="l">
              <a:spcBef>
                <a:spcPts val="0"/>
              </a:spcBef>
              <a:spcAft>
                <a:spcPts val="0"/>
              </a:spcAft>
              <a:buSzPts val="2240"/>
              <a:buNone/>
            </a:pPr>
            <a:r>
              <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56"/>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Pagets Disease</a:t>
            </a:r>
            <a:endParaRPr/>
          </a:p>
        </p:txBody>
      </p:sp>
      <p:sp>
        <p:nvSpPr>
          <p:cNvPr id="432" name="Google Shape;432;p56"/>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70000" lnSpcReduction="20000"/>
          </a:bodyPr>
          <a:lstStyle/>
          <a:p>
            <a:pPr indent="-292100" lvl="0" marL="292100" rtl="0" algn="l">
              <a:spcBef>
                <a:spcPts val="0"/>
              </a:spcBef>
              <a:spcAft>
                <a:spcPts val="0"/>
              </a:spcAft>
              <a:buSzPct val="70000"/>
              <a:buChar char="⦿"/>
            </a:pPr>
            <a:r>
              <a:rPr lang="en-CA"/>
              <a:t>Paget’s disease (PD) (osteitis deformans)</a:t>
            </a:r>
            <a:endParaRPr/>
          </a:p>
          <a:p>
            <a:pPr indent="-292100" lvl="0" marL="292100" rtl="0" algn="l">
              <a:spcBef>
                <a:spcPts val="0"/>
              </a:spcBef>
              <a:spcAft>
                <a:spcPts val="0"/>
              </a:spcAft>
              <a:buSzPct val="70000"/>
              <a:buChar char="⦿"/>
            </a:pPr>
            <a:r>
              <a:rPr lang="en-CA"/>
              <a:t>2</a:t>
            </a:r>
            <a:r>
              <a:rPr baseline="30000" lang="en-CA"/>
              <a:t>nd</a:t>
            </a:r>
            <a:r>
              <a:rPr lang="en-CA"/>
              <a:t> most common metabolic bone disease</a:t>
            </a:r>
            <a:endParaRPr/>
          </a:p>
          <a:p>
            <a:pPr indent="-292100" lvl="0" marL="292100" rtl="0" algn="l">
              <a:spcBef>
                <a:spcPts val="0"/>
              </a:spcBef>
              <a:spcAft>
                <a:spcPts val="0"/>
              </a:spcAft>
              <a:buSzPct val="70000"/>
              <a:buChar char="⦿"/>
            </a:pPr>
            <a:r>
              <a:rPr lang="en-CA"/>
              <a:t>Characterised by a disturbance in bone modelling and remodelling due to an increase in osteoblastic and osteoclastic activity. </a:t>
            </a:r>
            <a:endParaRPr/>
          </a:p>
          <a:p>
            <a:pPr indent="-292100" lvl="0" marL="292100" rtl="0" algn="l">
              <a:spcBef>
                <a:spcPts val="0"/>
              </a:spcBef>
              <a:spcAft>
                <a:spcPts val="0"/>
              </a:spcAft>
              <a:buSzPct val="70000"/>
              <a:buChar char="⦿"/>
            </a:pPr>
            <a:r>
              <a:rPr lang="en-CA"/>
              <a:t> more common in people of Anglo Saxon origin</a:t>
            </a:r>
            <a:endParaRPr/>
          </a:p>
          <a:p>
            <a:pPr indent="-292100" lvl="0" marL="292100" rtl="0" algn="l">
              <a:spcBef>
                <a:spcPts val="0"/>
              </a:spcBef>
              <a:spcAft>
                <a:spcPts val="0"/>
              </a:spcAft>
              <a:buSzPct val="70000"/>
              <a:buChar char="⦿"/>
            </a:pPr>
            <a:r>
              <a:rPr lang="en-CA"/>
              <a:t> less common in individuals from the Far East, India, Middle East and Africa</a:t>
            </a:r>
            <a:endParaRPr/>
          </a:p>
          <a:p>
            <a:pPr indent="-292100" lvl="0" marL="292100" rtl="0" algn="l">
              <a:spcBef>
                <a:spcPts val="0"/>
              </a:spcBef>
              <a:spcAft>
                <a:spcPts val="0"/>
              </a:spcAft>
              <a:buSzPct val="70000"/>
              <a:buChar char="⦿"/>
            </a:pPr>
            <a:r>
              <a:rPr lang="en-CA"/>
              <a:t> The overall prevalence of PD is 3–3.7% and increases with age. By the age of 90 years, the prevalence increases to about 10%. </a:t>
            </a:r>
            <a:endParaRPr/>
          </a:p>
          <a:p>
            <a:pPr indent="-292100" lvl="0" marL="292100" rtl="0" algn="l">
              <a:spcBef>
                <a:spcPts val="0"/>
              </a:spcBef>
              <a:spcAft>
                <a:spcPts val="0"/>
              </a:spcAft>
              <a:buSzPct val="70000"/>
              <a:buChar char="⦿"/>
            </a:pPr>
            <a:r>
              <a:rPr lang="en-CA"/>
              <a:t> the etiology can variously classified as an infection, metabolic disorder or a neoplastic process. However, as the unaffected skeleton is metabolically normal, it does not fulfill the criteria for a true metabolic bone disorder. </a:t>
            </a:r>
            <a:endParaRPr/>
          </a:p>
          <a:p>
            <a:pPr indent="-192532" lvl="0" marL="292100" rtl="0" algn="l">
              <a:spcBef>
                <a:spcPts val="0"/>
              </a:spcBef>
              <a:spcAft>
                <a:spcPts val="0"/>
              </a:spcAft>
              <a:buSzPct val="70000"/>
              <a:buNone/>
            </a:pPr>
            <a:r>
              <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57"/>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Signs and Symptoms</a:t>
            </a:r>
            <a:endParaRPr/>
          </a:p>
        </p:txBody>
      </p:sp>
      <p:sp>
        <p:nvSpPr>
          <p:cNvPr id="438" name="Google Shape;438;p57"/>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85000" lnSpcReduction="10000"/>
          </a:bodyPr>
          <a:lstStyle/>
          <a:p>
            <a:pPr indent="-292100" lvl="0" marL="292100" rtl="0" algn="l">
              <a:spcBef>
                <a:spcPts val="0"/>
              </a:spcBef>
              <a:spcAft>
                <a:spcPts val="0"/>
              </a:spcAft>
              <a:buSzPct val="70000"/>
              <a:buChar char="⦿"/>
            </a:pPr>
            <a:r>
              <a:rPr lang="en-CA"/>
              <a:t>Bone pain, deformity, fracture, and arthritis</a:t>
            </a:r>
            <a:endParaRPr/>
          </a:p>
          <a:p>
            <a:pPr indent="-228600" lvl="1" marL="640080" rtl="0" algn="l">
              <a:spcBef>
                <a:spcPts val="400"/>
              </a:spcBef>
              <a:spcAft>
                <a:spcPts val="0"/>
              </a:spcAft>
              <a:buSzPct val="90000"/>
              <a:buFont typeface="Rockwell"/>
              <a:buChar char="•"/>
            </a:pPr>
            <a:r>
              <a:rPr lang="en-CA"/>
              <a:t>pain of Paget's disease is located in the affected bone, most commonly;  spine, femur, pelvis, skull, clavicle, humerus. </a:t>
            </a:r>
            <a:endParaRPr/>
          </a:p>
          <a:p>
            <a:pPr indent="-292100" lvl="0" marL="292100" rtl="0" algn="l">
              <a:spcBef>
                <a:spcPts val="0"/>
              </a:spcBef>
              <a:spcAft>
                <a:spcPts val="0"/>
              </a:spcAft>
              <a:buSzPct val="70000"/>
              <a:buChar char="⦿"/>
            </a:pPr>
            <a:r>
              <a:rPr lang="en-CA"/>
              <a:t>The symptoms depend on the bones affected and the severity of the disease</a:t>
            </a:r>
            <a:endParaRPr/>
          </a:p>
          <a:p>
            <a:pPr indent="-228600" lvl="1" marL="640080" rtl="0" algn="l">
              <a:spcBef>
                <a:spcPts val="400"/>
              </a:spcBef>
              <a:spcAft>
                <a:spcPts val="0"/>
              </a:spcAft>
              <a:buSzPct val="90000"/>
              <a:buFont typeface="Rockwell"/>
              <a:buChar char="•"/>
            </a:pPr>
            <a:r>
              <a:rPr lang="en-CA"/>
              <a:t>Enlarged bones can pinch adjacent nerves, causing tingling and numbness</a:t>
            </a:r>
            <a:endParaRPr/>
          </a:p>
          <a:p>
            <a:pPr indent="-228600" lvl="1" marL="640080" rtl="0" algn="l">
              <a:spcBef>
                <a:spcPts val="400"/>
              </a:spcBef>
              <a:spcAft>
                <a:spcPts val="0"/>
              </a:spcAft>
              <a:buSzPct val="90000"/>
              <a:buFont typeface="Rockwell"/>
              <a:buChar char="•"/>
            </a:pPr>
            <a:r>
              <a:rPr lang="en-CA"/>
              <a:t> Bowing of the legs can occur</a:t>
            </a:r>
            <a:endParaRPr/>
          </a:p>
          <a:p>
            <a:pPr indent="-228600" lvl="1" marL="640080" rtl="0" algn="l">
              <a:spcBef>
                <a:spcPts val="400"/>
              </a:spcBef>
              <a:spcAft>
                <a:spcPts val="0"/>
              </a:spcAft>
              <a:buSzPct val="90000"/>
              <a:buFont typeface="Rockwell"/>
              <a:buChar char="•"/>
            </a:pPr>
            <a:r>
              <a:rPr lang="en-CA"/>
              <a:t> Hip or knee involvement can lead to arthritis, limping, as well as pain and stiffness of the hip or knee</a:t>
            </a:r>
            <a:endParaRPr/>
          </a:p>
          <a:p>
            <a:pPr indent="-228600" lvl="1" marL="640080" rtl="0" algn="l">
              <a:spcBef>
                <a:spcPts val="400"/>
              </a:spcBef>
              <a:spcAft>
                <a:spcPts val="0"/>
              </a:spcAft>
              <a:buSzPct val="90000"/>
              <a:buFont typeface="Rockwell"/>
              <a:buChar char="•"/>
            </a:pPr>
            <a:r>
              <a:rPr lang="en-CA"/>
              <a:t> Headache, loss of vision, and hearing loss can occur when the bones of the skull are affected.</a:t>
            </a:r>
            <a:endParaRPr/>
          </a:p>
          <a:p>
            <a:pPr indent="-171196" lvl="0" marL="292100" rtl="0" algn="l">
              <a:spcBef>
                <a:spcPts val="0"/>
              </a:spcBef>
              <a:spcAft>
                <a:spcPts val="0"/>
              </a:spcAft>
              <a:buSzPct val="70000"/>
              <a:buNone/>
            </a:pPr>
            <a:r>
              <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58"/>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fontScale="90000"/>
          </a:bodyPr>
          <a:lstStyle/>
          <a:p>
            <a:pPr indent="0" lvl="0" marL="54864" rtl="0" algn="r">
              <a:spcBef>
                <a:spcPts val="0"/>
              </a:spcBef>
              <a:spcAft>
                <a:spcPts val="0"/>
              </a:spcAft>
              <a:buClr>
                <a:srgbClr val="CBD89E"/>
              </a:buClr>
              <a:buSzPct val="100000"/>
              <a:buFont typeface="Rockwell"/>
              <a:buNone/>
            </a:pPr>
            <a:r>
              <a:rPr lang="en-CA"/>
              <a:t>Connective Tissue and Joint pathology</a:t>
            </a:r>
            <a:endParaRPr/>
          </a:p>
        </p:txBody>
      </p:sp>
      <p:sp>
        <p:nvSpPr>
          <p:cNvPr id="444" name="Google Shape;444;p58"/>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Arthritis</a:t>
            </a:r>
            <a:endParaRPr/>
          </a:p>
          <a:p>
            <a:pPr indent="-228600" lvl="1" marL="640080" rtl="0" algn="l">
              <a:spcBef>
                <a:spcPts val="400"/>
              </a:spcBef>
              <a:spcAft>
                <a:spcPts val="0"/>
              </a:spcAft>
              <a:buSzPts val="2340"/>
              <a:buFont typeface="Rockwell"/>
              <a:buChar char="•"/>
            </a:pPr>
            <a:r>
              <a:rPr lang="en-CA"/>
              <a:t>Types of Arthritis:</a:t>
            </a:r>
            <a:endParaRPr/>
          </a:p>
          <a:p>
            <a:pPr indent="-192024" lvl="2" marL="822960" rtl="0" algn="l">
              <a:spcBef>
                <a:spcPts val="400"/>
              </a:spcBef>
              <a:spcAft>
                <a:spcPts val="0"/>
              </a:spcAft>
              <a:buSzPts val="2300"/>
              <a:buChar char="●"/>
            </a:pPr>
            <a:r>
              <a:rPr lang="en-CA"/>
              <a:t>Osteoarthritis </a:t>
            </a:r>
            <a:endParaRPr/>
          </a:p>
          <a:p>
            <a:pPr indent="-192024" lvl="2" marL="822960" rtl="0" algn="l">
              <a:spcBef>
                <a:spcPts val="400"/>
              </a:spcBef>
              <a:spcAft>
                <a:spcPts val="0"/>
              </a:spcAft>
              <a:buSzPts val="2300"/>
              <a:buChar char="●"/>
            </a:pPr>
            <a:r>
              <a:rPr lang="en-CA"/>
              <a:t>Rheumatoid arthritis</a:t>
            </a:r>
            <a:endParaRPr/>
          </a:p>
          <a:p>
            <a:pPr indent="-192024" lvl="2" marL="822960" rtl="0" algn="l">
              <a:spcBef>
                <a:spcPts val="400"/>
              </a:spcBef>
              <a:spcAft>
                <a:spcPts val="0"/>
              </a:spcAft>
              <a:buSzPts val="2300"/>
              <a:buChar char="●"/>
            </a:pPr>
            <a:r>
              <a:rPr lang="en-CA"/>
              <a:t>Juvenile arthritis</a:t>
            </a:r>
            <a:endParaRPr/>
          </a:p>
          <a:p>
            <a:pPr indent="-192024" lvl="2" marL="822960" rtl="0" algn="l">
              <a:spcBef>
                <a:spcPts val="400"/>
              </a:spcBef>
              <a:spcAft>
                <a:spcPts val="0"/>
              </a:spcAft>
              <a:buSzPts val="2300"/>
              <a:buChar char="●"/>
            </a:pPr>
            <a:r>
              <a:rPr lang="en-CA"/>
              <a:t>Psoriatic arthritis</a:t>
            </a:r>
            <a:endParaRPr/>
          </a:p>
          <a:p>
            <a:pPr indent="-192024" lvl="2" marL="822960" rtl="0" algn="l">
              <a:spcBef>
                <a:spcPts val="400"/>
              </a:spcBef>
              <a:spcAft>
                <a:spcPts val="0"/>
              </a:spcAft>
              <a:buSzPts val="2300"/>
              <a:buChar char="●"/>
            </a:pPr>
            <a:r>
              <a:rPr lang="en-CA"/>
              <a:t>Gout</a:t>
            </a:r>
            <a:endParaRPr/>
          </a:p>
          <a:p>
            <a:pPr indent="-80009" lvl="1" marL="640080" rtl="0" algn="l">
              <a:spcBef>
                <a:spcPts val="400"/>
              </a:spcBef>
              <a:spcAft>
                <a:spcPts val="0"/>
              </a:spcAft>
              <a:buSzPts val="2340"/>
              <a:buFont typeface="Rockwell"/>
              <a:buNone/>
            </a:pPr>
            <a:r>
              <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59"/>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Osteoarthritis (OA)</a:t>
            </a:r>
            <a:endParaRPr/>
          </a:p>
        </p:txBody>
      </p:sp>
      <p:sp>
        <p:nvSpPr>
          <p:cNvPr id="450" name="Google Shape;450;p59"/>
          <p:cNvSpPr txBox="1"/>
          <p:nvPr>
            <p:ph idx="1" type="body"/>
          </p:nvPr>
        </p:nvSpPr>
        <p:spPr>
          <a:xfrm>
            <a:off x="457200" y="1646236"/>
            <a:ext cx="8229600" cy="5095131"/>
          </a:xfrm>
          <a:prstGeom prst="rect">
            <a:avLst/>
          </a:prstGeom>
          <a:noFill/>
          <a:ln>
            <a:noFill/>
          </a:ln>
        </p:spPr>
        <p:txBody>
          <a:bodyPr anchorCtr="0" anchor="t" bIns="45700" lIns="91425" spcFirstLastPara="1" rIns="91425" wrap="square" tIns="45700">
            <a:normAutofit fontScale="62500" lnSpcReduction="20000"/>
          </a:bodyPr>
          <a:lstStyle/>
          <a:p>
            <a:pPr indent="-292100" lvl="0" marL="292100" rtl="0" algn="l">
              <a:spcBef>
                <a:spcPts val="0"/>
              </a:spcBef>
              <a:spcAft>
                <a:spcPts val="0"/>
              </a:spcAft>
              <a:buSzPct val="70000"/>
              <a:buChar char="⦿"/>
            </a:pPr>
            <a:r>
              <a:rPr lang="en-CA"/>
              <a:t>AKA degenerative joint disease (DJD) or degenerative arthritis</a:t>
            </a:r>
            <a:endParaRPr/>
          </a:p>
          <a:p>
            <a:pPr indent="-292100" lvl="0" marL="292100" rtl="0" algn="l">
              <a:spcBef>
                <a:spcPts val="0"/>
              </a:spcBef>
              <a:spcAft>
                <a:spcPts val="0"/>
              </a:spcAft>
              <a:buSzPct val="70000"/>
              <a:buChar char="⦿"/>
            </a:pPr>
            <a:r>
              <a:rPr lang="en-CA"/>
              <a:t>most common chronic condition of the joints</a:t>
            </a:r>
            <a:endParaRPr/>
          </a:p>
          <a:p>
            <a:pPr indent="-292100" lvl="0" marL="292100" rtl="0" algn="l">
              <a:spcBef>
                <a:spcPts val="0"/>
              </a:spcBef>
              <a:spcAft>
                <a:spcPts val="0"/>
              </a:spcAft>
              <a:buSzPct val="70000"/>
              <a:buChar char="⦿"/>
            </a:pPr>
            <a:r>
              <a:rPr lang="en-CA"/>
              <a:t>affecting approximately 27 million Americans</a:t>
            </a:r>
            <a:endParaRPr/>
          </a:p>
          <a:p>
            <a:pPr indent="-292100" lvl="0" marL="292100" rtl="0" algn="l">
              <a:spcBef>
                <a:spcPts val="0"/>
              </a:spcBef>
              <a:spcAft>
                <a:spcPts val="0"/>
              </a:spcAft>
              <a:buSzPct val="70000"/>
              <a:buChar char="⦿"/>
            </a:pPr>
            <a:r>
              <a:rPr lang="en-CA"/>
              <a:t>Occurs in people of all ages, OA is most common in people older than 65.</a:t>
            </a:r>
            <a:endParaRPr/>
          </a:p>
          <a:p>
            <a:pPr indent="-292100" lvl="0" marL="292100" rtl="0" algn="l">
              <a:spcBef>
                <a:spcPts val="0"/>
              </a:spcBef>
              <a:spcAft>
                <a:spcPts val="0"/>
              </a:spcAft>
              <a:buSzPct val="70000"/>
              <a:buChar char="⦿"/>
            </a:pPr>
            <a:r>
              <a:rPr lang="en-CA"/>
              <a:t>Breakdown in the cartilage covering the ends of bones where they meet to form a joint. Bones become exposed and rub against each other</a:t>
            </a:r>
            <a:endParaRPr/>
          </a:p>
          <a:p>
            <a:pPr indent="-292100" lvl="0" marL="292100" rtl="0" algn="l">
              <a:spcBef>
                <a:spcPts val="0"/>
              </a:spcBef>
              <a:spcAft>
                <a:spcPts val="0"/>
              </a:spcAft>
              <a:buSzPct val="70000"/>
              <a:buChar char="⦿"/>
            </a:pPr>
            <a:r>
              <a:rPr lang="en-CA"/>
              <a:t>Deterioration of cartilage also affects the shape and makeup of the joint so that it no longer functions smoothly.</a:t>
            </a:r>
            <a:endParaRPr/>
          </a:p>
          <a:p>
            <a:pPr indent="-292100" lvl="0" marL="292100" rtl="0" algn="l">
              <a:spcBef>
                <a:spcPts val="0"/>
              </a:spcBef>
              <a:spcAft>
                <a:spcPts val="0"/>
              </a:spcAft>
              <a:buSzPct val="70000"/>
              <a:buChar char="⦿"/>
            </a:pPr>
            <a:r>
              <a:rPr lang="en-CA"/>
              <a:t> Other problems can occur inside the joint as cartilage breakdown affects the joint components. Fragments of bone or cartilage may float in joint fluid, causing irritation and pain.  Spurs, or osteophytes, can develop on the ends of the bones, damaging surrounding tissues and causing pain. Fluid inside the joint may not have enough of a substance called hyaluronan, which may affect the joint’s ability to absorb shock. And although inflammation is not a main symptom of osteoarthritis, it can occur in the joint lining in response to the cartilage breakdown</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60"/>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Symptoms &amp; Causes</a:t>
            </a:r>
            <a:endParaRPr/>
          </a:p>
        </p:txBody>
      </p:sp>
      <p:sp>
        <p:nvSpPr>
          <p:cNvPr id="456" name="Google Shape;456;p60"/>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70000" lnSpcReduction="20000"/>
          </a:bodyPr>
          <a:lstStyle/>
          <a:p>
            <a:pPr indent="-292100" lvl="0" marL="292100" rtl="0" algn="l">
              <a:spcBef>
                <a:spcPts val="0"/>
              </a:spcBef>
              <a:spcAft>
                <a:spcPts val="0"/>
              </a:spcAft>
              <a:buSzPct val="70000"/>
              <a:buChar char="⦿"/>
            </a:pPr>
            <a:r>
              <a:rPr lang="en-CA"/>
              <a:t>vary, depending on which joints and how severely they are affected</a:t>
            </a:r>
            <a:endParaRPr/>
          </a:p>
          <a:p>
            <a:pPr indent="-292100" lvl="0" marL="292100" rtl="0" algn="l">
              <a:spcBef>
                <a:spcPts val="0"/>
              </a:spcBef>
              <a:spcAft>
                <a:spcPts val="0"/>
              </a:spcAft>
              <a:buSzPct val="70000"/>
              <a:buChar char="⦿"/>
            </a:pPr>
            <a:r>
              <a:rPr lang="en-CA"/>
              <a:t>most common symptoms are: </a:t>
            </a:r>
            <a:endParaRPr/>
          </a:p>
          <a:p>
            <a:pPr indent="-228599" lvl="1" marL="640080" rtl="0" algn="l">
              <a:spcBef>
                <a:spcPts val="400"/>
              </a:spcBef>
              <a:spcAft>
                <a:spcPts val="0"/>
              </a:spcAft>
              <a:buSzPct val="90000"/>
              <a:buFont typeface="Rockwell"/>
              <a:buChar char="•"/>
            </a:pPr>
            <a:r>
              <a:rPr lang="en-CA"/>
              <a:t>Stiffness, particularly first thing in the morning or after resting, and pain.</a:t>
            </a:r>
            <a:endParaRPr/>
          </a:p>
          <a:p>
            <a:pPr indent="-292100" lvl="0" marL="292100" rtl="0" algn="l">
              <a:spcBef>
                <a:spcPts val="0"/>
              </a:spcBef>
              <a:spcAft>
                <a:spcPts val="0"/>
              </a:spcAft>
              <a:buSzPct val="70000"/>
              <a:buChar char="⦿"/>
            </a:pPr>
            <a:r>
              <a:rPr lang="en-CA"/>
              <a:t>most commonly affected joints are</a:t>
            </a:r>
            <a:endParaRPr/>
          </a:p>
          <a:p>
            <a:pPr indent="-228599" lvl="1" marL="640080" rtl="0" algn="l">
              <a:spcBef>
                <a:spcPts val="400"/>
              </a:spcBef>
              <a:spcAft>
                <a:spcPts val="0"/>
              </a:spcAft>
              <a:buSzPct val="90000"/>
              <a:buFont typeface="Rockwell"/>
              <a:buChar char="•"/>
            </a:pPr>
            <a:r>
              <a:rPr lang="en-CA"/>
              <a:t>lower back, </a:t>
            </a:r>
            <a:endParaRPr/>
          </a:p>
          <a:p>
            <a:pPr indent="-228599" lvl="1" marL="640080" rtl="0" algn="l">
              <a:spcBef>
                <a:spcPts val="400"/>
              </a:spcBef>
              <a:spcAft>
                <a:spcPts val="0"/>
              </a:spcAft>
              <a:buSzPct val="90000"/>
              <a:buFont typeface="Rockwell"/>
              <a:buChar char="•"/>
            </a:pPr>
            <a:r>
              <a:rPr lang="en-CA"/>
              <a:t>hips </a:t>
            </a:r>
            <a:endParaRPr/>
          </a:p>
          <a:p>
            <a:pPr indent="-228599" lvl="1" marL="640080" rtl="0" algn="l">
              <a:spcBef>
                <a:spcPts val="400"/>
              </a:spcBef>
              <a:spcAft>
                <a:spcPts val="0"/>
              </a:spcAft>
              <a:buSzPct val="90000"/>
              <a:buFont typeface="Rockwell"/>
              <a:buChar char="•"/>
            </a:pPr>
            <a:r>
              <a:rPr lang="en-CA"/>
              <a:t>knees  </a:t>
            </a:r>
            <a:endParaRPr/>
          </a:p>
          <a:p>
            <a:pPr indent="-228599" lvl="1" marL="640080" rtl="0" algn="l">
              <a:spcBef>
                <a:spcPts val="400"/>
              </a:spcBef>
              <a:spcAft>
                <a:spcPts val="0"/>
              </a:spcAft>
              <a:buSzPct val="90000"/>
              <a:buFont typeface="Rockwell"/>
              <a:buChar char="•"/>
            </a:pPr>
            <a:r>
              <a:rPr lang="en-CA"/>
              <a:t>Feet</a:t>
            </a:r>
            <a:endParaRPr/>
          </a:p>
          <a:p>
            <a:pPr indent="-292100" lvl="0" marL="292100" rtl="0" algn="l">
              <a:spcBef>
                <a:spcPts val="0"/>
              </a:spcBef>
              <a:spcAft>
                <a:spcPts val="0"/>
              </a:spcAft>
              <a:buSzPct val="70000"/>
              <a:buChar char="⦿"/>
            </a:pPr>
            <a:r>
              <a:rPr lang="en-CA"/>
              <a:t> Other commonly affected joints are:</a:t>
            </a:r>
            <a:endParaRPr/>
          </a:p>
          <a:p>
            <a:pPr indent="-228599" lvl="1" marL="640080" rtl="0" algn="l">
              <a:spcBef>
                <a:spcPts val="400"/>
              </a:spcBef>
              <a:spcAft>
                <a:spcPts val="0"/>
              </a:spcAft>
              <a:buSzPct val="90000"/>
              <a:buFont typeface="Rockwell"/>
              <a:buChar char="•"/>
            </a:pPr>
            <a:r>
              <a:rPr lang="en-CA"/>
              <a:t>neck and fingers, including the thumb base (making it difficult to grasp and hold objects, or to do delicate tasks </a:t>
            </a:r>
            <a:endParaRPr/>
          </a:p>
          <a:p>
            <a:pPr indent="-292100" lvl="0" marL="292100" rtl="0" algn="l">
              <a:spcBef>
                <a:spcPts val="0"/>
              </a:spcBef>
              <a:spcAft>
                <a:spcPts val="0"/>
              </a:spcAft>
              <a:buSzPct val="70000"/>
              <a:buChar char="⦿"/>
            </a:pPr>
            <a:r>
              <a:rPr lang="en-CA"/>
              <a:t>Has no single, specific cause. </a:t>
            </a:r>
            <a:endParaRPr/>
          </a:p>
          <a:p>
            <a:pPr indent="-292100" lvl="0" marL="292100" rtl="0" algn="l">
              <a:spcBef>
                <a:spcPts val="0"/>
              </a:spcBef>
              <a:spcAft>
                <a:spcPts val="0"/>
              </a:spcAft>
              <a:buSzPct val="70000"/>
              <a:buChar char="⦿"/>
            </a:pPr>
            <a:r>
              <a:rPr lang="en-CA"/>
              <a:t>Progressive and when it becomes severe it can severely affect an individuals day-to-day activities. </a:t>
            </a:r>
            <a:endParaRPr/>
          </a:p>
          <a:p>
            <a:pPr indent="-192532" lvl="0" marL="292100" rtl="0" algn="l">
              <a:spcBef>
                <a:spcPts val="0"/>
              </a:spcBef>
              <a:spcAft>
                <a:spcPts val="0"/>
              </a:spcAft>
              <a:buSzPct val="70000"/>
              <a:buNone/>
            </a:pPr>
            <a:r>
              <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61"/>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Risk Factors </a:t>
            </a:r>
            <a:endParaRPr/>
          </a:p>
        </p:txBody>
      </p:sp>
      <p:sp>
        <p:nvSpPr>
          <p:cNvPr id="462" name="Google Shape;462;p61"/>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85000" lnSpcReduction="20000"/>
          </a:bodyPr>
          <a:lstStyle/>
          <a:p>
            <a:pPr indent="-292100" lvl="0" marL="292100" rtl="0" algn="l">
              <a:spcBef>
                <a:spcPts val="0"/>
              </a:spcBef>
              <a:spcAft>
                <a:spcPts val="0"/>
              </a:spcAft>
              <a:buSzPct val="70000"/>
              <a:buChar char="⦿"/>
            </a:pPr>
            <a:r>
              <a:rPr lang="en-CA"/>
              <a:t>Genetics/Age/Gender/Race</a:t>
            </a:r>
            <a:endParaRPr/>
          </a:p>
          <a:p>
            <a:pPr indent="-292100" lvl="0" marL="292100" rtl="0" algn="l">
              <a:spcBef>
                <a:spcPts val="0"/>
              </a:spcBef>
              <a:spcAft>
                <a:spcPts val="0"/>
              </a:spcAft>
              <a:buSzPct val="70000"/>
              <a:buChar char="⦿"/>
            </a:pPr>
            <a:r>
              <a:rPr lang="en-CA"/>
              <a:t>Childhood hip diseases including:</a:t>
            </a:r>
            <a:endParaRPr/>
          </a:p>
          <a:p>
            <a:pPr indent="-228600" lvl="1" marL="640080" rtl="0" algn="l">
              <a:spcBef>
                <a:spcPts val="400"/>
              </a:spcBef>
              <a:spcAft>
                <a:spcPts val="0"/>
              </a:spcAft>
              <a:buSzPct val="90000"/>
              <a:buFont typeface="Rockwell"/>
              <a:buChar char="•"/>
            </a:pPr>
            <a:r>
              <a:rPr lang="en-CA"/>
              <a:t>DDH, Legg-Calve-Perthe’s Disease and slipped capital femoral epiphysis </a:t>
            </a:r>
            <a:endParaRPr/>
          </a:p>
          <a:p>
            <a:pPr indent="-292100" lvl="0" marL="292100" rtl="0" algn="l">
              <a:spcBef>
                <a:spcPts val="0"/>
              </a:spcBef>
              <a:spcAft>
                <a:spcPts val="0"/>
              </a:spcAft>
              <a:buSzPct val="70000"/>
              <a:buChar char="⦿"/>
            </a:pPr>
            <a:r>
              <a:rPr lang="en-CA"/>
              <a:t>Acquired conditions; ex: avascular necrosis can result in hip arthritis if left untreated or if treatment fails.</a:t>
            </a:r>
            <a:endParaRPr/>
          </a:p>
          <a:p>
            <a:pPr indent="-292100" lvl="0" marL="292100" rtl="0" algn="l">
              <a:spcBef>
                <a:spcPts val="0"/>
              </a:spcBef>
              <a:spcAft>
                <a:spcPts val="0"/>
              </a:spcAft>
              <a:buSzPct val="70000"/>
              <a:buChar char="⦿"/>
            </a:pPr>
            <a:r>
              <a:rPr lang="en-CA"/>
              <a:t>Variations in hip anatomy; ex: femoroacetabular impingement can cause the hip to become arthritic.</a:t>
            </a:r>
            <a:endParaRPr/>
          </a:p>
          <a:p>
            <a:pPr indent="-292100" lvl="0" marL="292100" rtl="0" algn="l">
              <a:spcBef>
                <a:spcPts val="0"/>
              </a:spcBef>
              <a:spcAft>
                <a:spcPts val="0"/>
              </a:spcAft>
              <a:buSzPct val="70000"/>
              <a:buChar char="⦿"/>
            </a:pPr>
            <a:r>
              <a:rPr lang="en-CA"/>
              <a:t>Severe trauma. Fractures or traumatic dislocations</a:t>
            </a:r>
            <a:endParaRPr/>
          </a:p>
          <a:p>
            <a:pPr indent="-292100" lvl="0" marL="292100" rtl="0" algn="l">
              <a:spcBef>
                <a:spcPts val="0"/>
              </a:spcBef>
              <a:spcAft>
                <a:spcPts val="0"/>
              </a:spcAft>
              <a:buSzPct val="70000"/>
              <a:buChar char="⦿"/>
            </a:pPr>
            <a:r>
              <a:rPr lang="en-CA"/>
              <a:t>Obesity</a:t>
            </a:r>
            <a:endParaRPr/>
          </a:p>
          <a:p>
            <a:pPr indent="-171196" lvl="0" marL="292100" rtl="0" algn="l">
              <a:spcBef>
                <a:spcPts val="0"/>
              </a:spcBef>
              <a:spcAft>
                <a:spcPts val="0"/>
              </a:spcAft>
              <a:buSzPct val="70000"/>
              <a:buNone/>
            </a:pPr>
            <a:r>
              <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62"/>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OA &amp; the SI Joint</a:t>
            </a:r>
            <a:endParaRPr/>
          </a:p>
        </p:txBody>
      </p:sp>
      <p:sp>
        <p:nvSpPr>
          <p:cNvPr id="468" name="Google Shape;468;p62"/>
          <p:cNvSpPr txBox="1"/>
          <p:nvPr>
            <p:ph idx="1" type="body"/>
          </p:nvPr>
        </p:nvSpPr>
        <p:spPr>
          <a:xfrm>
            <a:off x="457200" y="1646236"/>
            <a:ext cx="8229600" cy="4879107"/>
          </a:xfrm>
          <a:prstGeom prst="rect">
            <a:avLst/>
          </a:prstGeom>
          <a:noFill/>
          <a:ln>
            <a:noFill/>
          </a:ln>
        </p:spPr>
        <p:txBody>
          <a:bodyPr anchorCtr="0" anchor="t" bIns="45700" lIns="91425" spcFirstLastPara="1" rIns="91425" wrap="square" tIns="45700">
            <a:normAutofit fontScale="62500" lnSpcReduction="20000"/>
          </a:bodyPr>
          <a:lstStyle/>
          <a:p>
            <a:pPr indent="-292100" lvl="0" marL="292100" rtl="0" algn="l">
              <a:spcBef>
                <a:spcPts val="0"/>
              </a:spcBef>
              <a:spcAft>
                <a:spcPts val="0"/>
              </a:spcAft>
              <a:buSzPct val="70000"/>
              <a:buChar char="⦿"/>
            </a:pPr>
            <a:r>
              <a:rPr lang="en-CA"/>
              <a:t>OA  is the most common cause of SI joint dysfunction. </a:t>
            </a:r>
            <a:endParaRPr/>
          </a:p>
          <a:p>
            <a:pPr indent="-292100" lvl="0" marL="292100" rtl="0" algn="l">
              <a:spcBef>
                <a:spcPts val="0"/>
              </a:spcBef>
              <a:spcAft>
                <a:spcPts val="0"/>
              </a:spcAft>
              <a:buSzPct val="70000"/>
              <a:buChar char="⦿"/>
            </a:pPr>
            <a:r>
              <a:rPr lang="en-CA"/>
              <a:t>Pregnancy is a common cause of SI joint dysfunction. During pregnancy, hormones are released in the woman's body that allows ligaments to relax in order to prepare the body for childbirth. Relaxation of the ligaments holding the SI joints together allows for increased motion in the joints and can lead to increased stress and abnormal wear. The additional weight and altered gait associated with pregnancy also places additional stress on the SI joints.</a:t>
            </a:r>
            <a:endParaRPr/>
          </a:p>
          <a:p>
            <a:pPr indent="-292100" lvl="0" marL="292100" rtl="0" algn="l">
              <a:spcBef>
                <a:spcPts val="0"/>
              </a:spcBef>
              <a:spcAft>
                <a:spcPts val="0"/>
              </a:spcAft>
              <a:buSzPct val="70000"/>
              <a:buChar char="⦿"/>
            </a:pPr>
            <a:r>
              <a:rPr lang="en-CA"/>
              <a:t>Any condition that alters the normal walking pattern places increased stress on the SI joint, including:</a:t>
            </a:r>
            <a:endParaRPr/>
          </a:p>
          <a:p>
            <a:pPr indent="-228600" lvl="1" marL="640080" rtl="0" algn="l">
              <a:spcBef>
                <a:spcPts val="400"/>
              </a:spcBef>
              <a:spcAft>
                <a:spcPts val="0"/>
              </a:spcAft>
              <a:buSzPct val="90000"/>
              <a:buFont typeface="Rockwell"/>
              <a:buChar char="•"/>
            </a:pPr>
            <a:r>
              <a:rPr lang="en-CA"/>
              <a:t> leg length discrepancy </a:t>
            </a:r>
            <a:endParaRPr/>
          </a:p>
          <a:p>
            <a:pPr indent="-228600" lvl="1" marL="640080" rtl="0" algn="l">
              <a:spcBef>
                <a:spcPts val="400"/>
              </a:spcBef>
              <a:spcAft>
                <a:spcPts val="0"/>
              </a:spcAft>
              <a:buSzPct val="90000"/>
              <a:buFont typeface="Rockwell"/>
              <a:buChar char="•"/>
            </a:pPr>
            <a:r>
              <a:rPr lang="en-CA"/>
              <a:t> pain in the hip, knee, ankle, or foot</a:t>
            </a:r>
            <a:endParaRPr/>
          </a:p>
          <a:p>
            <a:pPr indent="-292100" lvl="0" marL="292100" rtl="0" algn="l">
              <a:spcBef>
                <a:spcPts val="0"/>
              </a:spcBef>
              <a:spcAft>
                <a:spcPts val="0"/>
              </a:spcAft>
              <a:buSzPct val="70000"/>
              <a:buChar char="⦿"/>
            </a:pPr>
            <a:r>
              <a:rPr lang="en-CA"/>
              <a:t>Patients with severe pain in the lower extremity often develop problems with either the lumbar spine or SI joints. In most cases, if the underlying problem is treated the associated lumbar spine or SI joint dysfunction will also improve.</a:t>
            </a:r>
            <a:endParaRPr/>
          </a:p>
          <a:p>
            <a:pPr indent="-203200" lvl="0" marL="292100" rtl="0" algn="l">
              <a:spcBef>
                <a:spcPts val="0"/>
              </a:spcBef>
              <a:spcAft>
                <a:spcPts val="0"/>
              </a:spcAft>
              <a:buSzPct val="70000"/>
              <a:buNone/>
            </a:pPr>
            <a:r>
              <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63"/>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Rheumatoid Arthritis (RA)</a:t>
            </a:r>
            <a:endParaRPr/>
          </a:p>
        </p:txBody>
      </p:sp>
      <p:sp>
        <p:nvSpPr>
          <p:cNvPr id="474" name="Google Shape;474;p63"/>
          <p:cNvSpPr txBox="1"/>
          <p:nvPr>
            <p:ph idx="1" type="body"/>
          </p:nvPr>
        </p:nvSpPr>
        <p:spPr>
          <a:xfrm>
            <a:off x="457200" y="1646236"/>
            <a:ext cx="8229600" cy="4951115"/>
          </a:xfrm>
          <a:prstGeom prst="rect">
            <a:avLst/>
          </a:prstGeom>
          <a:noFill/>
          <a:ln>
            <a:noFill/>
          </a:ln>
        </p:spPr>
        <p:txBody>
          <a:bodyPr anchorCtr="0" anchor="t" bIns="45700" lIns="91425" spcFirstLastPara="1" rIns="91425" wrap="square" tIns="45700">
            <a:normAutofit fontScale="70000" lnSpcReduction="20000"/>
          </a:bodyPr>
          <a:lstStyle/>
          <a:p>
            <a:pPr indent="-292100" lvl="0" marL="292100" rtl="0" algn="l">
              <a:spcBef>
                <a:spcPts val="0"/>
              </a:spcBef>
              <a:spcAft>
                <a:spcPts val="0"/>
              </a:spcAft>
              <a:buSzPct val="70000"/>
              <a:buChar char="⦿"/>
            </a:pPr>
            <a:r>
              <a:rPr lang="en-CA"/>
              <a:t>Though RA affects the joints; it’s a disease of the immune system. RA causes the immune system to go awry and mistakenly attack healthy cells such as the synovium. As a result, fluid builds up in the joints, causing pain and inflammation. </a:t>
            </a:r>
            <a:endParaRPr/>
          </a:p>
          <a:p>
            <a:pPr indent="-292100" lvl="0" marL="292100" rtl="0" algn="l">
              <a:spcBef>
                <a:spcPts val="0"/>
              </a:spcBef>
              <a:spcAft>
                <a:spcPts val="0"/>
              </a:spcAft>
              <a:buSzPct val="70000"/>
              <a:buChar char="⦿"/>
            </a:pPr>
            <a:r>
              <a:rPr lang="en-CA"/>
              <a:t>Over time this can wear away the cartilage and erode bone, causing a lack of function and mobility. In most people, the inflammation usually becomes systemic, affecting organs such as the skin, heart and lungs.</a:t>
            </a:r>
            <a:endParaRPr/>
          </a:p>
          <a:p>
            <a:pPr indent="-292100" lvl="0" marL="292100" rtl="0" algn="l">
              <a:spcBef>
                <a:spcPts val="0"/>
              </a:spcBef>
              <a:spcAft>
                <a:spcPts val="0"/>
              </a:spcAft>
              <a:buSzPct val="70000"/>
              <a:buChar char="⦿"/>
            </a:pPr>
            <a:r>
              <a:rPr lang="en-CA"/>
              <a:t>RA most commonly affects the hands, feet, wrists, elbows, knees and ankles.</a:t>
            </a:r>
            <a:endParaRPr/>
          </a:p>
          <a:p>
            <a:pPr indent="-292100" lvl="0" marL="292100" rtl="0" algn="l">
              <a:spcBef>
                <a:spcPts val="0"/>
              </a:spcBef>
              <a:spcAft>
                <a:spcPts val="0"/>
              </a:spcAft>
              <a:buSzPct val="70000"/>
              <a:buChar char="⦿"/>
            </a:pPr>
            <a:r>
              <a:rPr lang="en-CA"/>
              <a:t>Joint involvement is usually symmetrical</a:t>
            </a:r>
            <a:endParaRPr/>
          </a:p>
          <a:p>
            <a:pPr indent="-292100" lvl="0" marL="292100" rtl="0" algn="l">
              <a:spcBef>
                <a:spcPts val="0"/>
              </a:spcBef>
              <a:spcAft>
                <a:spcPts val="0"/>
              </a:spcAft>
              <a:buSzPct val="70000"/>
              <a:buChar char="⦿"/>
            </a:pPr>
            <a:r>
              <a:rPr lang="en-CA"/>
              <a:t>no cure - its symptoms often come and go</a:t>
            </a:r>
            <a:endParaRPr/>
          </a:p>
          <a:p>
            <a:pPr indent="-292100" lvl="0" marL="292100" rtl="0" algn="l">
              <a:spcBef>
                <a:spcPts val="0"/>
              </a:spcBef>
              <a:spcAft>
                <a:spcPts val="0"/>
              </a:spcAft>
              <a:buSzPct val="70000"/>
              <a:buChar char="⦿"/>
            </a:pPr>
            <a:r>
              <a:rPr lang="en-CA"/>
              <a:t>Affects an estimated 1.5 million Americans</a:t>
            </a:r>
            <a:endParaRPr/>
          </a:p>
          <a:p>
            <a:pPr indent="-228599" lvl="1" marL="640080" rtl="0" algn="l">
              <a:spcBef>
                <a:spcPts val="400"/>
              </a:spcBef>
              <a:spcAft>
                <a:spcPts val="0"/>
              </a:spcAft>
              <a:buSzPct val="90000"/>
              <a:buFont typeface="Rockwell"/>
              <a:buChar char="•"/>
            </a:pPr>
            <a:r>
              <a:rPr lang="en-CA"/>
              <a:t>3 x  more women than men</a:t>
            </a:r>
            <a:endParaRPr/>
          </a:p>
          <a:p>
            <a:pPr indent="-228599" lvl="1" marL="640080" rtl="0" algn="l">
              <a:spcBef>
                <a:spcPts val="400"/>
              </a:spcBef>
              <a:spcAft>
                <a:spcPts val="0"/>
              </a:spcAft>
              <a:buSzPct val="90000"/>
              <a:buFont typeface="Rockwell"/>
              <a:buChar char="•"/>
            </a:pPr>
            <a:r>
              <a:rPr lang="en-CA"/>
              <a:t>Usual age for adult onset is between 40 and 60 years, can begin at any age</a:t>
            </a:r>
            <a:endParaRPr/>
          </a:p>
          <a:p>
            <a:pPr indent="-192532" lvl="0" marL="292100" rtl="0" algn="l">
              <a:spcBef>
                <a:spcPts val="0"/>
              </a:spcBef>
              <a:spcAft>
                <a:spcPts val="0"/>
              </a:spcAft>
              <a:buSzPct val="70000"/>
              <a:buNone/>
            </a:pPr>
            <a:r>
              <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64"/>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fontScale="90000"/>
          </a:bodyPr>
          <a:lstStyle/>
          <a:p>
            <a:pPr indent="0" lvl="0" marL="54864" rtl="0" algn="r">
              <a:spcBef>
                <a:spcPts val="0"/>
              </a:spcBef>
              <a:spcAft>
                <a:spcPts val="0"/>
              </a:spcAft>
              <a:buClr>
                <a:srgbClr val="CBD89E"/>
              </a:buClr>
              <a:buSzPct val="100000"/>
              <a:buFont typeface="Rockwell"/>
              <a:buNone/>
            </a:pPr>
            <a:r>
              <a:rPr lang="en-CA"/>
              <a:t>Diagnoses &amp; Signs and Symptoms</a:t>
            </a:r>
            <a:endParaRPr/>
          </a:p>
        </p:txBody>
      </p:sp>
      <p:sp>
        <p:nvSpPr>
          <p:cNvPr id="480" name="Google Shape;480;p64"/>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85000" lnSpcReduction="20000"/>
          </a:bodyPr>
          <a:lstStyle/>
          <a:p>
            <a:pPr indent="-292100" lvl="0" marL="292100" rtl="0" algn="l">
              <a:spcBef>
                <a:spcPts val="0"/>
              </a:spcBef>
              <a:spcAft>
                <a:spcPts val="0"/>
              </a:spcAft>
              <a:buSzPct val="70000"/>
              <a:buChar char="⦿"/>
            </a:pPr>
            <a:r>
              <a:rPr lang="en-CA"/>
              <a:t>Medical history</a:t>
            </a:r>
            <a:endParaRPr/>
          </a:p>
          <a:p>
            <a:pPr indent="-292100" lvl="0" marL="292100" rtl="0" algn="l">
              <a:spcBef>
                <a:spcPts val="0"/>
              </a:spcBef>
              <a:spcAft>
                <a:spcPts val="0"/>
              </a:spcAft>
              <a:buSzPct val="70000"/>
              <a:buChar char="⦿"/>
            </a:pPr>
            <a:r>
              <a:rPr lang="en-CA"/>
              <a:t>Physical examination: </a:t>
            </a:r>
            <a:endParaRPr/>
          </a:p>
          <a:p>
            <a:pPr indent="-228600" lvl="1" marL="640080" rtl="0" algn="l">
              <a:spcBef>
                <a:spcPts val="400"/>
              </a:spcBef>
              <a:spcAft>
                <a:spcPts val="0"/>
              </a:spcAft>
              <a:buSzPct val="90000"/>
              <a:buFont typeface="Rockwell"/>
              <a:buChar char="•"/>
            </a:pPr>
            <a:r>
              <a:rPr lang="en-CA"/>
              <a:t>look for swelling, warmth, tenderness and limited motion in joints, or nodules under the skin.</a:t>
            </a:r>
            <a:endParaRPr/>
          </a:p>
          <a:p>
            <a:pPr indent="-292100" lvl="0" marL="292100" rtl="0" algn="l">
              <a:spcBef>
                <a:spcPts val="0"/>
              </a:spcBef>
              <a:spcAft>
                <a:spcPts val="0"/>
              </a:spcAft>
              <a:buSzPct val="70000"/>
              <a:buChar char="⦿"/>
            </a:pPr>
            <a:r>
              <a:rPr lang="en-CA"/>
              <a:t>Signs and symptoms:</a:t>
            </a:r>
            <a:endParaRPr/>
          </a:p>
          <a:p>
            <a:pPr indent="-228600" lvl="1" marL="640080" rtl="0" algn="l">
              <a:spcBef>
                <a:spcPts val="400"/>
              </a:spcBef>
              <a:spcAft>
                <a:spcPts val="0"/>
              </a:spcAft>
              <a:buSzPct val="90000"/>
              <a:buFont typeface="Rockwell"/>
              <a:buChar char="•"/>
            </a:pPr>
            <a:r>
              <a:rPr lang="en-CA"/>
              <a:t>Regular morning joint stiffness</a:t>
            </a:r>
            <a:endParaRPr/>
          </a:p>
          <a:p>
            <a:pPr indent="-228600" lvl="1" marL="640080" rtl="0" algn="l">
              <a:spcBef>
                <a:spcPts val="400"/>
              </a:spcBef>
              <a:spcAft>
                <a:spcPts val="0"/>
              </a:spcAft>
              <a:buSzPct val="90000"/>
              <a:buFont typeface="Rockwell"/>
              <a:buChar char="•"/>
            </a:pPr>
            <a:r>
              <a:rPr lang="en-CA"/>
              <a:t>Persistent joint pain that does not improve</a:t>
            </a:r>
            <a:endParaRPr/>
          </a:p>
          <a:p>
            <a:pPr indent="-228600" lvl="1" marL="640080" rtl="0" algn="l">
              <a:spcBef>
                <a:spcPts val="400"/>
              </a:spcBef>
              <a:spcAft>
                <a:spcPts val="0"/>
              </a:spcAft>
              <a:buSzPct val="90000"/>
              <a:buFont typeface="Rockwell"/>
              <a:buChar char="•"/>
            </a:pPr>
            <a:r>
              <a:rPr lang="en-CA"/>
              <a:t>Joint pain that is getting worse over time</a:t>
            </a:r>
            <a:endParaRPr/>
          </a:p>
          <a:p>
            <a:pPr indent="-228600" lvl="1" marL="640080" rtl="0" algn="l">
              <a:spcBef>
                <a:spcPts val="400"/>
              </a:spcBef>
              <a:spcAft>
                <a:spcPts val="0"/>
              </a:spcAft>
              <a:buSzPct val="90000"/>
              <a:buFont typeface="Rockwell"/>
              <a:buChar char="•"/>
            </a:pPr>
            <a:r>
              <a:rPr lang="en-CA"/>
              <a:t>Joints that are swollen, red, hot or tender to the touch</a:t>
            </a:r>
            <a:endParaRPr/>
          </a:p>
          <a:p>
            <a:pPr indent="-228600" lvl="1" marL="640080" rtl="0" algn="l">
              <a:spcBef>
                <a:spcPts val="400"/>
              </a:spcBef>
              <a:spcAft>
                <a:spcPts val="0"/>
              </a:spcAft>
              <a:buSzPct val="90000"/>
              <a:buFont typeface="Rockwell"/>
              <a:buChar char="•"/>
            </a:pPr>
            <a:r>
              <a:rPr lang="en-CA"/>
              <a:t>Joint pain accompanied by fever</a:t>
            </a:r>
            <a:endParaRPr/>
          </a:p>
          <a:p>
            <a:pPr indent="-228600" lvl="1" marL="640080" rtl="0" algn="l">
              <a:spcBef>
                <a:spcPts val="400"/>
              </a:spcBef>
              <a:spcAft>
                <a:spcPts val="0"/>
              </a:spcAft>
              <a:buSzPct val="90000"/>
              <a:buFont typeface="Rockwell"/>
              <a:buChar char="•"/>
            </a:pPr>
            <a:r>
              <a:rPr lang="en-CA"/>
              <a:t>Several affected joints</a:t>
            </a:r>
            <a:endParaRPr/>
          </a:p>
          <a:p>
            <a:pPr indent="-228600" lvl="1" marL="640080" rtl="0" algn="l">
              <a:spcBef>
                <a:spcPts val="400"/>
              </a:spcBef>
              <a:spcAft>
                <a:spcPts val="0"/>
              </a:spcAft>
              <a:buSzPct val="90000"/>
              <a:buFont typeface="Rockwell"/>
              <a:buChar char="•"/>
            </a:pPr>
            <a:r>
              <a:rPr lang="en-CA"/>
              <a:t>Joint problems that affect ability to move or function</a:t>
            </a:r>
            <a:endParaRPr/>
          </a:p>
          <a:p>
            <a:pPr indent="-228600" lvl="1" marL="640080" rtl="0" algn="l">
              <a:spcBef>
                <a:spcPts val="400"/>
              </a:spcBef>
              <a:spcAft>
                <a:spcPts val="0"/>
              </a:spcAft>
              <a:buSzPct val="90000"/>
              <a:buFont typeface="Rockwell"/>
              <a:buChar char="•"/>
            </a:pPr>
            <a:r>
              <a:rPr lang="en-CA"/>
              <a:t>The "rheumatoid factor" is an antibody that can be found in the blood of 80% of people with rheumatoid arthritis.</a:t>
            </a:r>
            <a:endParaRPr/>
          </a:p>
          <a:p>
            <a:pPr indent="-171196" lvl="0" marL="292100" rtl="0" algn="l">
              <a:spcBef>
                <a:spcPts val="0"/>
              </a:spcBef>
              <a:spcAft>
                <a:spcPts val="0"/>
              </a:spcAft>
              <a:buSzPct val="70000"/>
              <a:buNone/>
            </a:pPr>
            <a:r>
              <a:t/>
            </a:r>
            <a:endParaRPr/>
          </a:p>
          <a:p>
            <a:pPr indent="-171196" lvl="0" marL="292100" rtl="0" algn="l">
              <a:spcBef>
                <a:spcPts val="0"/>
              </a:spcBef>
              <a:spcAft>
                <a:spcPts val="0"/>
              </a:spcAft>
              <a:buSzPct val="70000"/>
              <a:buNone/>
            </a:pPr>
            <a:r>
              <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65"/>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RA in the hands</a:t>
            </a:r>
            <a:endParaRPr/>
          </a:p>
        </p:txBody>
      </p:sp>
      <p:pic>
        <p:nvPicPr>
          <p:cNvPr id="486" name="Google Shape;486;p65"/>
          <p:cNvPicPr preferRelativeResize="0"/>
          <p:nvPr>
            <p:ph idx="1" type="body"/>
          </p:nvPr>
        </p:nvPicPr>
        <p:blipFill rotWithShape="1">
          <a:blip r:embed="rId3">
            <a:alphaModFix/>
          </a:blip>
          <a:srcRect b="0" l="0" r="0" t="0"/>
          <a:stretch/>
        </p:blipFill>
        <p:spPr>
          <a:xfrm>
            <a:off x="1547664" y="1916832"/>
            <a:ext cx="6336704" cy="4104456"/>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66"/>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fontScale="90000"/>
          </a:bodyPr>
          <a:lstStyle/>
          <a:p>
            <a:pPr indent="0" lvl="0" marL="54864" rtl="0" algn="r">
              <a:spcBef>
                <a:spcPts val="0"/>
              </a:spcBef>
              <a:spcAft>
                <a:spcPts val="0"/>
              </a:spcAft>
              <a:buClr>
                <a:srgbClr val="CBD89E"/>
              </a:buClr>
              <a:buSzPct val="100000"/>
              <a:buFont typeface="Rockwell"/>
              <a:buNone/>
            </a:pPr>
            <a:r>
              <a:rPr lang="en-CA"/>
              <a:t>Juvenile Idiopathic Arthritis (JIA)</a:t>
            </a:r>
            <a:endParaRPr/>
          </a:p>
        </p:txBody>
      </p:sp>
      <p:sp>
        <p:nvSpPr>
          <p:cNvPr id="492" name="Google Shape;492;p66"/>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85000" lnSpcReduction="20000"/>
          </a:bodyPr>
          <a:lstStyle/>
          <a:p>
            <a:pPr indent="-292100" lvl="0" marL="292100" rtl="0" algn="l">
              <a:spcBef>
                <a:spcPts val="0"/>
              </a:spcBef>
              <a:spcAft>
                <a:spcPts val="0"/>
              </a:spcAft>
              <a:buSzPct val="70000"/>
              <a:buChar char="⦿"/>
            </a:pPr>
            <a:r>
              <a:rPr lang="en-CA"/>
              <a:t>Begins before age 16 and involves swelling in one or more joints lasting at least six weeks.</a:t>
            </a:r>
            <a:endParaRPr/>
          </a:p>
          <a:p>
            <a:pPr indent="-292100" lvl="0" marL="292100" rtl="0" algn="l">
              <a:spcBef>
                <a:spcPts val="0"/>
              </a:spcBef>
              <a:spcAft>
                <a:spcPts val="0"/>
              </a:spcAft>
              <a:buSzPct val="70000"/>
              <a:buChar char="⦿"/>
            </a:pPr>
            <a:r>
              <a:rPr lang="en-CA"/>
              <a:t>Symptoms include:</a:t>
            </a:r>
            <a:endParaRPr/>
          </a:p>
          <a:p>
            <a:pPr indent="-228600" lvl="1" marL="640080" rtl="0" algn="l">
              <a:spcBef>
                <a:spcPts val="400"/>
              </a:spcBef>
              <a:spcAft>
                <a:spcPts val="0"/>
              </a:spcAft>
              <a:buSzPct val="90000"/>
              <a:buFont typeface="Rockwell"/>
              <a:buChar char="•"/>
            </a:pPr>
            <a:r>
              <a:rPr lang="en-CA"/>
              <a:t>muscle and soft tissue tightening</a:t>
            </a:r>
            <a:endParaRPr/>
          </a:p>
          <a:p>
            <a:pPr indent="-228600" lvl="1" marL="640080" rtl="0" algn="l">
              <a:spcBef>
                <a:spcPts val="400"/>
              </a:spcBef>
              <a:spcAft>
                <a:spcPts val="0"/>
              </a:spcAft>
              <a:buSzPct val="90000"/>
              <a:buFont typeface="Rockwell"/>
              <a:buChar char="•"/>
            </a:pPr>
            <a:r>
              <a:rPr lang="en-CA"/>
              <a:t>bone erosion</a:t>
            </a:r>
            <a:endParaRPr/>
          </a:p>
          <a:p>
            <a:pPr indent="-228600" lvl="1" marL="640080" rtl="0" algn="l">
              <a:spcBef>
                <a:spcPts val="400"/>
              </a:spcBef>
              <a:spcAft>
                <a:spcPts val="0"/>
              </a:spcAft>
              <a:buSzPct val="90000"/>
              <a:buFont typeface="Rockwell"/>
              <a:buChar char="•"/>
            </a:pPr>
            <a:r>
              <a:rPr lang="en-CA"/>
              <a:t>joint misalignment</a:t>
            </a:r>
            <a:endParaRPr/>
          </a:p>
          <a:p>
            <a:pPr indent="-228600" lvl="1" marL="640080" rtl="0" algn="l">
              <a:spcBef>
                <a:spcPts val="400"/>
              </a:spcBef>
              <a:spcAft>
                <a:spcPts val="0"/>
              </a:spcAft>
              <a:buSzPct val="90000"/>
              <a:buFont typeface="Rockwell"/>
              <a:buChar char="•"/>
            </a:pPr>
            <a:r>
              <a:rPr lang="en-CA"/>
              <a:t>changes in growth patterns</a:t>
            </a:r>
            <a:endParaRPr/>
          </a:p>
          <a:p>
            <a:pPr indent="-292100" lvl="0" marL="292100" rtl="0" algn="l">
              <a:spcBef>
                <a:spcPts val="0"/>
              </a:spcBef>
              <a:spcAft>
                <a:spcPts val="0"/>
              </a:spcAft>
              <a:buSzPct val="70000"/>
              <a:buChar char="⦿"/>
            </a:pPr>
            <a:r>
              <a:rPr lang="en-CA"/>
              <a:t>Not all symptoms are shared by all children with the disease</a:t>
            </a:r>
            <a:endParaRPr/>
          </a:p>
          <a:p>
            <a:pPr indent="-292100" lvl="0" marL="292100" rtl="0" algn="l">
              <a:spcBef>
                <a:spcPts val="0"/>
              </a:spcBef>
              <a:spcAft>
                <a:spcPts val="0"/>
              </a:spcAft>
              <a:buSzPct val="70000"/>
              <a:buChar char="⦿"/>
            </a:pPr>
            <a:r>
              <a:rPr lang="en-CA"/>
              <a:t>Symptoms can change from day to day</a:t>
            </a:r>
            <a:endParaRPr/>
          </a:p>
          <a:p>
            <a:pPr indent="-292100" lvl="0" marL="292100" rtl="0" algn="l">
              <a:spcBef>
                <a:spcPts val="0"/>
              </a:spcBef>
              <a:spcAft>
                <a:spcPts val="0"/>
              </a:spcAft>
              <a:buSzPct val="70000"/>
              <a:buChar char="⦿"/>
            </a:pPr>
            <a:r>
              <a:rPr lang="en-CA"/>
              <a:t> Diagnosis of JIA is based on physical exam, lab tests and medical history. In addition to watching for symptoms for at least six weeks</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67"/>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Psoriatic Arthritis (PsA)</a:t>
            </a:r>
            <a:endParaRPr/>
          </a:p>
        </p:txBody>
      </p:sp>
      <p:sp>
        <p:nvSpPr>
          <p:cNvPr id="498" name="Google Shape;498;p67"/>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92500" lnSpcReduction="20000"/>
          </a:bodyPr>
          <a:lstStyle/>
          <a:p>
            <a:pPr indent="-292100" lvl="0" marL="292100" rtl="0" algn="l">
              <a:spcBef>
                <a:spcPts val="0"/>
              </a:spcBef>
              <a:spcAft>
                <a:spcPts val="0"/>
              </a:spcAft>
              <a:buSzPct val="70000"/>
              <a:buChar char="⦿"/>
            </a:pPr>
            <a:r>
              <a:rPr lang="en-CA"/>
              <a:t>autoimmune disease </a:t>
            </a:r>
            <a:endParaRPr/>
          </a:p>
          <a:p>
            <a:pPr indent="-292100" lvl="0" marL="292100" rtl="0" algn="l">
              <a:spcBef>
                <a:spcPts val="0"/>
              </a:spcBef>
              <a:spcAft>
                <a:spcPts val="0"/>
              </a:spcAft>
              <a:buSzPct val="70000"/>
              <a:buChar char="⦿"/>
            </a:pPr>
            <a:r>
              <a:rPr lang="en-CA"/>
              <a:t>a form of inflammatory arthritis that can cause pain, swelling and sometimes damage to any joint in the body. It typically appears in people who have psoriasis, a chronic disease characterized by a scaly, reddish skin rash that usually appears on the elbows, knees and scalp</a:t>
            </a:r>
            <a:endParaRPr/>
          </a:p>
          <a:p>
            <a:pPr indent="-292100" lvl="0" marL="292100" rtl="0" algn="l">
              <a:spcBef>
                <a:spcPts val="0"/>
              </a:spcBef>
              <a:spcAft>
                <a:spcPts val="0"/>
              </a:spcAft>
              <a:buSzPct val="70000"/>
              <a:buChar char="⦿"/>
            </a:pPr>
            <a:r>
              <a:rPr lang="en-CA"/>
              <a:t>most commonly associated with joints, it is a systemic condition,over time  it can affect multiple joints and even organs.</a:t>
            </a:r>
            <a:endParaRPr/>
          </a:p>
          <a:p>
            <a:pPr indent="0" lvl="0" marL="0" rtl="0" algn="l">
              <a:spcBef>
                <a:spcPts val="0"/>
              </a:spcBef>
              <a:spcAft>
                <a:spcPts val="0"/>
              </a:spcAft>
              <a:buSzPct val="70000"/>
              <a:buNone/>
            </a:pPr>
            <a:r>
              <a:t/>
            </a:r>
            <a:endParaRPr/>
          </a:p>
          <a:p>
            <a:pPr indent="-160528" lvl="0" marL="292100" rtl="0" algn="l">
              <a:spcBef>
                <a:spcPts val="0"/>
              </a:spcBef>
              <a:spcAft>
                <a:spcPts val="0"/>
              </a:spcAft>
              <a:buSzPct val="70000"/>
              <a:buNone/>
            </a:pPr>
            <a:r>
              <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68"/>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PsA</a:t>
            </a:r>
            <a:endParaRPr/>
          </a:p>
        </p:txBody>
      </p:sp>
      <p:pic>
        <p:nvPicPr>
          <p:cNvPr id="504" name="Google Shape;504;p68"/>
          <p:cNvPicPr preferRelativeResize="0"/>
          <p:nvPr>
            <p:ph idx="1" type="body"/>
          </p:nvPr>
        </p:nvPicPr>
        <p:blipFill rotWithShape="1">
          <a:blip r:embed="rId3">
            <a:alphaModFix/>
          </a:blip>
          <a:srcRect b="0" l="0" r="0" t="0"/>
          <a:stretch/>
        </p:blipFill>
        <p:spPr>
          <a:xfrm>
            <a:off x="1403648" y="2060848"/>
            <a:ext cx="7128792" cy="4248472"/>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69"/>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Gout</a:t>
            </a:r>
            <a:endParaRPr/>
          </a:p>
        </p:txBody>
      </p:sp>
      <p:sp>
        <p:nvSpPr>
          <p:cNvPr id="510" name="Google Shape;510;p69"/>
          <p:cNvSpPr txBox="1"/>
          <p:nvPr>
            <p:ph idx="1" type="body"/>
          </p:nvPr>
        </p:nvSpPr>
        <p:spPr>
          <a:xfrm>
            <a:off x="457200" y="1646236"/>
            <a:ext cx="8229600" cy="4951115"/>
          </a:xfrm>
          <a:prstGeom prst="rect">
            <a:avLst/>
          </a:prstGeom>
          <a:noFill/>
          <a:ln>
            <a:noFill/>
          </a:ln>
        </p:spPr>
        <p:txBody>
          <a:bodyPr anchorCtr="0" anchor="t" bIns="45700" lIns="91425" spcFirstLastPara="1" rIns="91425" wrap="square" tIns="45700">
            <a:normAutofit fontScale="70000" lnSpcReduction="20000"/>
          </a:bodyPr>
          <a:lstStyle/>
          <a:p>
            <a:pPr indent="-292100" lvl="0" marL="292100" rtl="0" algn="l">
              <a:spcBef>
                <a:spcPts val="0"/>
              </a:spcBef>
              <a:spcAft>
                <a:spcPts val="0"/>
              </a:spcAft>
              <a:buSzPct val="70000"/>
              <a:buChar char="⦿"/>
            </a:pPr>
            <a:r>
              <a:rPr lang="en-CA"/>
              <a:t>characterized by sudden, severe attacks of pain, redness and tenderness in joints, often the joint at the base of the big toe.</a:t>
            </a:r>
            <a:endParaRPr/>
          </a:p>
          <a:p>
            <a:pPr indent="-292100" lvl="0" marL="292100" rtl="0" algn="l">
              <a:spcBef>
                <a:spcPts val="0"/>
              </a:spcBef>
              <a:spcAft>
                <a:spcPts val="0"/>
              </a:spcAft>
              <a:buSzPct val="70000"/>
              <a:buChar char="⦿"/>
            </a:pPr>
            <a:r>
              <a:rPr lang="en-CA"/>
              <a:t>can affect anyone. Men are more likely but women become increasingly susceptible to gout after menopause</a:t>
            </a:r>
            <a:endParaRPr/>
          </a:p>
          <a:p>
            <a:pPr indent="-292100" lvl="0" marL="292100" rtl="0" algn="l">
              <a:spcBef>
                <a:spcPts val="0"/>
              </a:spcBef>
              <a:spcAft>
                <a:spcPts val="0"/>
              </a:spcAft>
              <a:buSzPct val="70000"/>
              <a:buChar char="⦿"/>
            </a:pPr>
            <a:r>
              <a:rPr lang="en-CA"/>
              <a:t>An acute attack of gout can wake the patient up in the middle of the night due to pain. The affected joint is hot, swollen and so tender that even the weight of the sheet on it may seem intolerable.</a:t>
            </a:r>
            <a:endParaRPr/>
          </a:p>
          <a:p>
            <a:pPr indent="-292100" lvl="0" marL="292100" rtl="0" algn="l">
              <a:spcBef>
                <a:spcPts val="0"/>
              </a:spcBef>
              <a:spcAft>
                <a:spcPts val="0"/>
              </a:spcAft>
              <a:buSzPct val="70000"/>
              <a:buChar char="⦿"/>
            </a:pPr>
            <a:r>
              <a:rPr lang="en-CA"/>
              <a:t>Treatable</a:t>
            </a:r>
            <a:endParaRPr/>
          </a:p>
          <a:p>
            <a:pPr indent="-292100" lvl="0" marL="292100" rtl="0" algn="l">
              <a:spcBef>
                <a:spcPts val="0"/>
              </a:spcBef>
              <a:spcAft>
                <a:spcPts val="0"/>
              </a:spcAft>
              <a:buSzPct val="70000"/>
              <a:buChar char="⦿"/>
            </a:pPr>
            <a:r>
              <a:rPr lang="en-CA"/>
              <a:t>Signs and symptoms include:</a:t>
            </a:r>
            <a:endParaRPr/>
          </a:p>
          <a:p>
            <a:pPr indent="-228599" lvl="1" marL="640080" rtl="0" algn="l">
              <a:spcBef>
                <a:spcPts val="400"/>
              </a:spcBef>
              <a:spcAft>
                <a:spcPts val="0"/>
              </a:spcAft>
              <a:buSzPct val="90000"/>
              <a:buFont typeface="Rockwell"/>
              <a:buChar char="•"/>
            </a:pPr>
            <a:r>
              <a:rPr lang="en-CA"/>
              <a:t>intense joint pain most severe within first 12 -24 hours</a:t>
            </a:r>
            <a:endParaRPr/>
          </a:p>
          <a:p>
            <a:pPr indent="-228599" lvl="1" marL="640080" rtl="0" algn="l">
              <a:spcBef>
                <a:spcPts val="400"/>
              </a:spcBef>
              <a:spcAft>
                <a:spcPts val="0"/>
              </a:spcAft>
              <a:buSzPct val="90000"/>
              <a:buFont typeface="Rockwell"/>
              <a:buChar char="•"/>
            </a:pPr>
            <a:r>
              <a:rPr lang="en-CA"/>
              <a:t>usually affects the joint of big toe, but it can occur in the feet, ankles, knees, hands and wrists</a:t>
            </a:r>
            <a:endParaRPr/>
          </a:p>
          <a:p>
            <a:pPr indent="-228599" lvl="1" marL="640080" rtl="0" algn="l">
              <a:spcBef>
                <a:spcPts val="400"/>
              </a:spcBef>
              <a:spcAft>
                <a:spcPts val="0"/>
              </a:spcAft>
              <a:buSzPct val="90000"/>
              <a:buFont typeface="Rockwell"/>
              <a:buChar char="•"/>
            </a:pPr>
            <a:r>
              <a:rPr lang="en-CA"/>
              <a:t>Lingering discomfort. After the most severe pain subsides, some joint discomfort may last from a few days to a few weeks. Later attacks are likely to last longer and affect more joint</a:t>
            </a:r>
            <a:endParaRPr/>
          </a:p>
          <a:p>
            <a:pPr indent="-228599" lvl="1" marL="640080" rtl="0" algn="l">
              <a:spcBef>
                <a:spcPts val="400"/>
              </a:spcBef>
              <a:spcAft>
                <a:spcPts val="0"/>
              </a:spcAft>
              <a:buSzPct val="90000"/>
              <a:buFont typeface="Rockwell"/>
              <a:buChar char="•"/>
            </a:pPr>
            <a:r>
              <a:rPr lang="en-CA"/>
              <a:t>Inflammation and redness</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p70"/>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fontScale="90000"/>
          </a:bodyPr>
          <a:lstStyle/>
          <a:p>
            <a:pPr indent="0" lvl="0" marL="54864" rtl="0" algn="r">
              <a:spcBef>
                <a:spcPts val="0"/>
              </a:spcBef>
              <a:spcAft>
                <a:spcPts val="0"/>
              </a:spcAft>
              <a:buClr>
                <a:srgbClr val="CBD89E"/>
              </a:buClr>
              <a:buSzPct val="100000"/>
              <a:buFont typeface="Rockwell"/>
              <a:buNone/>
            </a:pPr>
            <a:r>
              <a:rPr lang="en-CA"/>
              <a:t>Causes Complications &amp; Risk Factors</a:t>
            </a:r>
            <a:endParaRPr/>
          </a:p>
        </p:txBody>
      </p:sp>
      <p:sp>
        <p:nvSpPr>
          <p:cNvPr id="516" name="Google Shape;516;p70"/>
          <p:cNvSpPr txBox="1"/>
          <p:nvPr>
            <p:ph idx="1" type="body"/>
          </p:nvPr>
        </p:nvSpPr>
        <p:spPr>
          <a:xfrm>
            <a:off x="457200" y="1556792"/>
            <a:ext cx="8229600" cy="5472608"/>
          </a:xfrm>
          <a:prstGeom prst="rect">
            <a:avLst/>
          </a:prstGeom>
          <a:noFill/>
          <a:ln>
            <a:noFill/>
          </a:ln>
        </p:spPr>
        <p:txBody>
          <a:bodyPr anchorCtr="0" anchor="t" bIns="45700" lIns="91425" spcFirstLastPara="1" rIns="91425" wrap="square" tIns="45700">
            <a:normAutofit fontScale="70000" lnSpcReduction="20000"/>
          </a:bodyPr>
          <a:lstStyle/>
          <a:p>
            <a:pPr indent="-292100" lvl="0" marL="292100" rtl="0" algn="l">
              <a:spcBef>
                <a:spcPts val="0"/>
              </a:spcBef>
              <a:spcAft>
                <a:spcPts val="0"/>
              </a:spcAft>
              <a:buSzPct val="70000"/>
              <a:buChar char="⦿"/>
            </a:pPr>
            <a:r>
              <a:rPr lang="en-CA"/>
              <a:t>urate crystals accumulate in the joint, creating sharp, needle-like urate crystals in a joint or surrounding tissue that cause intense pain, inflammation and swelling. Urate crystals can form when there is high levels of uric acid in the blood. The body produces uric acid when it breaks down purines as well as in certain foods, such as organ meats, anchovies, herring, asparagus and mushrooms.</a:t>
            </a:r>
            <a:endParaRPr/>
          </a:p>
          <a:p>
            <a:pPr indent="-292100" lvl="0" marL="292100" rtl="0" algn="l">
              <a:spcBef>
                <a:spcPts val="0"/>
              </a:spcBef>
              <a:spcAft>
                <a:spcPts val="0"/>
              </a:spcAft>
              <a:buSzPct val="70000"/>
              <a:buChar char="⦿"/>
            </a:pPr>
            <a:r>
              <a:rPr lang="en-CA"/>
              <a:t>Urate crystals may collect  causing kidney stones,</a:t>
            </a:r>
            <a:endParaRPr/>
          </a:p>
          <a:p>
            <a:pPr indent="-292100" lvl="0" marL="292100" rtl="0" algn="l">
              <a:spcBef>
                <a:spcPts val="0"/>
              </a:spcBef>
              <a:spcAft>
                <a:spcPts val="0"/>
              </a:spcAft>
              <a:buSzPct val="70000"/>
              <a:buChar char="⦿"/>
            </a:pPr>
            <a:r>
              <a:rPr lang="en-CA"/>
              <a:t>Factors that increase the uric acid level in the body include:</a:t>
            </a:r>
            <a:endParaRPr/>
          </a:p>
          <a:p>
            <a:pPr indent="-228599" lvl="1" marL="640080" rtl="0" algn="l">
              <a:spcBef>
                <a:spcPts val="400"/>
              </a:spcBef>
              <a:spcAft>
                <a:spcPts val="0"/>
              </a:spcAft>
              <a:buSzPct val="90000"/>
              <a:buFont typeface="Rockwell"/>
              <a:buChar char="•"/>
            </a:pPr>
            <a:r>
              <a:rPr lang="en-CA"/>
              <a:t>Lifestyle factors. Excessive alcohol use — generally more than two drinks a day for men and more than one for women — increases the risk of gout.</a:t>
            </a:r>
            <a:endParaRPr/>
          </a:p>
          <a:p>
            <a:pPr indent="-228599" lvl="1" marL="640080" rtl="0" algn="l">
              <a:spcBef>
                <a:spcPts val="400"/>
              </a:spcBef>
              <a:spcAft>
                <a:spcPts val="0"/>
              </a:spcAft>
              <a:buSzPct val="90000"/>
              <a:buFont typeface="Rockwell"/>
              <a:buChar char="•"/>
            </a:pPr>
            <a:r>
              <a:rPr lang="en-CA"/>
              <a:t>Medical conditions. Certain diseases and conditions. These include untreated hypertension, chronic conditions (diabetes), hyperlipidemia,  arteriosclerosis</a:t>
            </a:r>
            <a:endParaRPr/>
          </a:p>
          <a:p>
            <a:pPr indent="-228599" lvl="1" marL="640080" rtl="0" algn="l">
              <a:spcBef>
                <a:spcPts val="400"/>
              </a:spcBef>
              <a:spcAft>
                <a:spcPts val="0"/>
              </a:spcAft>
              <a:buSzPct val="90000"/>
              <a:buFont typeface="Rockwell"/>
              <a:buChar char="•"/>
            </a:pPr>
            <a:r>
              <a:rPr lang="en-CA"/>
              <a:t>Certain medications. The use of thiazide diuretics (treat hypertension , low-dose aspirin, anti-rejection drugs can increase uric acid </a:t>
            </a:r>
            <a:endParaRPr/>
          </a:p>
          <a:p>
            <a:pPr indent="-228599" lvl="1" marL="640080" rtl="0" algn="l">
              <a:spcBef>
                <a:spcPts val="400"/>
              </a:spcBef>
              <a:spcAft>
                <a:spcPts val="0"/>
              </a:spcAft>
              <a:buSzPct val="90000"/>
              <a:buFont typeface="Rockwell"/>
              <a:buChar char="•"/>
            </a:pPr>
            <a:r>
              <a:rPr lang="en-CA"/>
              <a:t>Family history of gout. </a:t>
            </a:r>
            <a:endParaRPr/>
          </a:p>
          <a:p>
            <a:pPr indent="-228599" lvl="1" marL="640080" rtl="0" algn="l">
              <a:spcBef>
                <a:spcPts val="400"/>
              </a:spcBef>
              <a:spcAft>
                <a:spcPts val="0"/>
              </a:spcAft>
              <a:buSzPct val="90000"/>
              <a:buFont typeface="Rockwell"/>
              <a:buChar char="•"/>
            </a:pPr>
            <a:r>
              <a:rPr lang="en-CA"/>
              <a:t>Age and sex</a:t>
            </a:r>
            <a:endParaRPr/>
          </a:p>
          <a:p>
            <a:pPr indent="-192532" lvl="0" marL="292100" rtl="0" algn="l">
              <a:spcBef>
                <a:spcPts val="0"/>
              </a:spcBef>
              <a:spcAft>
                <a:spcPts val="0"/>
              </a:spcAft>
              <a:buSzPct val="70000"/>
              <a:buNone/>
            </a:pPr>
            <a:r>
              <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71"/>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Rheumatic Fever</a:t>
            </a:r>
            <a:endParaRPr/>
          </a:p>
        </p:txBody>
      </p:sp>
      <p:sp>
        <p:nvSpPr>
          <p:cNvPr id="522" name="Google Shape;522;p71"/>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70000" lnSpcReduction="20000"/>
          </a:bodyPr>
          <a:lstStyle/>
          <a:p>
            <a:pPr indent="-292100" lvl="0" marL="292100" rtl="0" algn="l">
              <a:spcBef>
                <a:spcPts val="0"/>
              </a:spcBef>
              <a:spcAft>
                <a:spcPts val="0"/>
              </a:spcAft>
              <a:buSzPct val="70000"/>
              <a:buChar char="⦿"/>
            </a:pPr>
            <a:r>
              <a:rPr lang="en-CA"/>
              <a:t>an inflammatory disease that can develop as a complication of inadequately treated streptococcal throat infection or scarlet fever, caused by group A streptococcus bacteria</a:t>
            </a:r>
            <a:endParaRPr/>
          </a:p>
          <a:p>
            <a:pPr indent="-292100" lvl="0" marL="292100" rtl="0" algn="l">
              <a:spcBef>
                <a:spcPts val="0"/>
              </a:spcBef>
              <a:spcAft>
                <a:spcPts val="0"/>
              </a:spcAft>
              <a:buSzPct val="70000"/>
              <a:buChar char="⦿"/>
            </a:pPr>
            <a:r>
              <a:rPr lang="en-CA"/>
              <a:t>most common in 5- to 15-year-old children</a:t>
            </a:r>
            <a:endParaRPr/>
          </a:p>
          <a:p>
            <a:pPr indent="-292100" lvl="0" marL="292100" rtl="0" algn="l">
              <a:spcBef>
                <a:spcPts val="0"/>
              </a:spcBef>
              <a:spcAft>
                <a:spcPts val="0"/>
              </a:spcAft>
              <a:buSzPct val="70000"/>
              <a:buChar char="⦿"/>
            </a:pPr>
            <a:r>
              <a:rPr lang="en-CA"/>
              <a:t>strep throat is common, rheumatic fever is rare in developed countries. but common in many developing nations</a:t>
            </a:r>
            <a:endParaRPr/>
          </a:p>
          <a:p>
            <a:pPr indent="-292100" lvl="0" marL="292100" rtl="0" algn="l">
              <a:spcBef>
                <a:spcPts val="0"/>
              </a:spcBef>
              <a:spcAft>
                <a:spcPts val="0"/>
              </a:spcAft>
              <a:buSzPct val="70000"/>
              <a:buChar char="⦿"/>
            </a:pPr>
            <a:r>
              <a:rPr lang="en-CA"/>
              <a:t>Can cause permanent damage to the heart, including damaged heart valves and heart failure</a:t>
            </a:r>
            <a:endParaRPr/>
          </a:p>
          <a:p>
            <a:pPr indent="-292100" lvl="0" marL="292100" rtl="0" algn="l">
              <a:spcBef>
                <a:spcPts val="0"/>
              </a:spcBef>
              <a:spcAft>
                <a:spcPts val="0"/>
              </a:spcAft>
              <a:buSzPct val="70000"/>
              <a:buChar char="⦿"/>
            </a:pPr>
            <a:r>
              <a:rPr lang="en-CA"/>
              <a:t> Tx can reduce tissue damage from inflammation, lessen pain and other symptoms, and prevent reoccurance</a:t>
            </a:r>
            <a:endParaRPr/>
          </a:p>
          <a:p>
            <a:pPr indent="-292100" lvl="0" marL="292100" rtl="0" algn="l">
              <a:spcBef>
                <a:spcPts val="0"/>
              </a:spcBef>
              <a:spcAft>
                <a:spcPts val="0"/>
              </a:spcAft>
              <a:buSzPct val="70000"/>
              <a:buChar char="⦿"/>
            </a:pPr>
            <a:r>
              <a:rPr lang="en-CA"/>
              <a:t>symptoms may vary. Some people may have several symptoms, others experience few. Symptoms may change during the course of the disease</a:t>
            </a:r>
            <a:endParaRPr/>
          </a:p>
          <a:p>
            <a:pPr indent="-292100" lvl="0" marL="292100" rtl="0" algn="l">
              <a:spcBef>
                <a:spcPts val="0"/>
              </a:spcBef>
              <a:spcAft>
                <a:spcPts val="0"/>
              </a:spcAft>
              <a:buSzPct val="70000"/>
              <a:buChar char="⦿"/>
            </a:pPr>
            <a:r>
              <a:rPr lang="en-CA"/>
              <a:t>onset of rheumatic fever usually occurs about two to four weeks after a strep throat infection</a:t>
            </a:r>
            <a:endParaRPr/>
          </a:p>
          <a:p>
            <a:pPr indent="-192532" lvl="0" marL="292100" rtl="0" algn="l">
              <a:spcBef>
                <a:spcPts val="0"/>
              </a:spcBef>
              <a:spcAft>
                <a:spcPts val="0"/>
              </a:spcAft>
              <a:buSzPct val="70000"/>
              <a:buNone/>
            </a:pPr>
            <a:r>
              <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p72"/>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Signs and Symptoms</a:t>
            </a:r>
            <a:endParaRPr/>
          </a:p>
        </p:txBody>
      </p:sp>
      <p:sp>
        <p:nvSpPr>
          <p:cNvPr id="528" name="Google Shape;528;p72"/>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77500" lnSpcReduction="20000"/>
          </a:bodyPr>
          <a:lstStyle/>
          <a:p>
            <a:pPr indent="-292100" lvl="0" marL="292100" rtl="0" algn="l">
              <a:spcBef>
                <a:spcPts val="0"/>
              </a:spcBef>
              <a:spcAft>
                <a:spcPts val="0"/>
              </a:spcAft>
              <a:buSzPct val="70000"/>
              <a:buChar char="⦿"/>
            </a:pPr>
            <a:r>
              <a:rPr lang="en-CA"/>
              <a:t>Fever</a:t>
            </a:r>
            <a:endParaRPr/>
          </a:p>
          <a:p>
            <a:pPr indent="-292100" lvl="0" marL="292100" rtl="0" algn="l">
              <a:spcBef>
                <a:spcPts val="0"/>
              </a:spcBef>
              <a:spcAft>
                <a:spcPts val="0"/>
              </a:spcAft>
              <a:buSzPct val="70000"/>
              <a:buChar char="⦿"/>
            </a:pPr>
            <a:r>
              <a:rPr lang="en-CA"/>
              <a:t>Painful and tender joints — most often the ankles, knees, elbows or wrists; less often the shoulders, hips, hands and feet</a:t>
            </a:r>
            <a:endParaRPr/>
          </a:p>
          <a:p>
            <a:pPr indent="-292100" lvl="0" marL="292100" rtl="0" algn="l">
              <a:spcBef>
                <a:spcPts val="0"/>
              </a:spcBef>
              <a:spcAft>
                <a:spcPts val="0"/>
              </a:spcAft>
              <a:buSzPct val="70000"/>
              <a:buChar char="⦿"/>
            </a:pPr>
            <a:r>
              <a:rPr lang="en-CA"/>
              <a:t>Pain in one joint that migrates to another joint</a:t>
            </a:r>
            <a:endParaRPr/>
          </a:p>
          <a:p>
            <a:pPr indent="-292100" lvl="0" marL="292100" rtl="0" algn="l">
              <a:spcBef>
                <a:spcPts val="0"/>
              </a:spcBef>
              <a:spcAft>
                <a:spcPts val="0"/>
              </a:spcAft>
              <a:buSzPct val="70000"/>
              <a:buChar char="⦿"/>
            </a:pPr>
            <a:r>
              <a:rPr lang="en-CA"/>
              <a:t>Red, hot or swollen joints</a:t>
            </a:r>
            <a:endParaRPr/>
          </a:p>
          <a:p>
            <a:pPr indent="-292100" lvl="0" marL="292100" rtl="0" algn="l">
              <a:spcBef>
                <a:spcPts val="0"/>
              </a:spcBef>
              <a:spcAft>
                <a:spcPts val="0"/>
              </a:spcAft>
              <a:buSzPct val="70000"/>
              <a:buChar char="⦿"/>
            </a:pPr>
            <a:r>
              <a:rPr lang="en-CA"/>
              <a:t>Small, painless nodules beneath the skin </a:t>
            </a:r>
            <a:endParaRPr/>
          </a:p>
          <a:p>
            <a:pPr indent="-292100" lvl="0" marL="292100" rtl="0" algn="l">
              <a:spcBef>
                <a:spcPts val="0"/>
              </a:spcBef>
              <a:spcAft>
                <a:spcPts val="0"/>
              </a:spcAft>
              <a:buSzPct val="70000"/>
              <a:buChar char="⦿"/>
            </a:pPr>
            <a:r>
              <a:rPr lang="en-CA"/>
              <a:t>Chest pain</a:t>
            </a:r>
            <a:endParaRPr/>
          </a:p>
          <a:p>
            <a:pPr indent="-292100" lvl="0" marL="292100" rtl="0" algn="l">
              <a:spcBef>
                <a:spcPts val="0"/>
              </a:spcBef>
              <a:spcAft>
                <a:spcPts val="0"/>
              </a:spcAft>
              <a:buSzPct val="70000"/>
              <a:buChar char="⦿"/>
            </a:pPr>
            <a:r>
              <a:rPr lang="en-CA"/>
              <a:t>Heart murmur</a:t>
            </a:r>
            <a:endParaRPr/>
          </a:p>
          <a:p>
            <a:pPr indent="-292100" lvl="0" marL="292100" rtl="0" algn="l">
              <a:spcBef>
                <a:spcPts val="0"/>
              </a:spcBef>
              <a:spcAft>
                <a:spcPts val="0"/>
              </a:spcAft>
              <a:buSzPct val="70000"/>
              <a:buChar char="⦿"/>
            </a:pPr>
            <a:r>
              <a:rPr lang="en-CA"/>
              <a:t>Fatigue</a:t>
            </a:r>
            <a:endParaRPr/>
          </a:p>
          <a:p>
            <a:pPr indent="-292100" lvl="0" marL="292100" rtl="0" algn="l">
              <a:spcBef>
                <a:spcPts val="0"/>
              </a:spcBef>
              <a:spcAft>
                <a:spcPts val="0"/>
              </a:spcAft>
              <a:buSzPct val="70000"/>
              <a:buChar char="⦿"/>
            </a:pPr>
            <a:r>
              <a:rPr lang="en-CA"/>
              <a:t>Flat or slightly raised, painless rash with a ragged edge</a:t>
            </a:r>
            <a:endParaRPr/>
          </a:p>
          <a:p>
            <a:pPr indent="-292100" lvl="0" marL="292100" rtl="0" algn="l">
              <a:spcBef>
                <a:spcPts val="0"/>
              </a:spcBef>
              <a:spcAft>
                <a:spcPts val="0"/>
              </a:spcAft>
              <a:buSzPct val="70000"/>
              <a:buChar char="⦿"/>
            </a:pPr>
            <a:r>
              <a:rPr lang="en-CA"/>
              <a:t>Jerky, uncontrollable body movements most often in the hands, feet and face</a:t>
            </a:r>
            <a:endParaRPr/>
          </a:p>
          <a:p>
            <a:pPr indent="-181864" lvl="0" marL="292100" rtl="0" algn="l">
              <a:spcBef>
                <a:spcPts val="0"/>
              </a:spcBef>
              <a:spcAft>
                <a:spcPts val="0"/>
              </a:spcAft>
              <a:buSzPct val="70000"/>
              <a:buNone/>
            </a:pPr>
            <a:r>
              <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sp>
        <p:nvSpPr>
          <p:cNvPr id="533" name="Google Shape;533;p73"/>
          <p:cNvSpPr txBox="1"/>
          <p:nvPr>
            <p:ph type="title"/>
          </p:nvPr>
        </p:nvSpPr>
        <p:spPr>
          <a:xfrm>
            <a:off x="467544" y="404664"/>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Risk Factors</a:t>
            </a:r>
            <a:endParaRPr/>
          </a:p>
        </p:txBody>
      </p:sp>
      <p:sp>
        <p:nvSpPr>
          <p:cNvPr id="534" name="Google Shape;534;p73"/>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Family history – may carry a gene or genes that make them more likely to develop rheumatic fever.</a:t>
            </a:r>
            <a:endParaRPr/>
          </a:p>
          <a:p>
            <a:pPr indent="-292100" lvl="0" marL="292100" rtl="0" algn="l">
              <a:spcBef>
                <a:spcPts val="0"/>
              </a:spcBef>
              <a:spcAft>
                <a:spcPts val="0"/>
              </a:spcAft>
              <a:buSzPts val="2240"/>
              <a:buChar char="⦿"/>
            </a:pPr>
            <a:r>
              <a:rPr lang="en-CA"/>
              <a:t>Type of strep bacteria</a:t>
            </a:r>
            <a:endParaRPr/>
          </a:p>
          <a:p>
            <a:pPr indent="-292100" lvl="0" marL="292100" rtl="0" algn="l">
              <a:spcBef>
                <a:spcPts val="0"/>
              </a:spcBef>
              <a:spcAft>
                <a:spcPts val="0"/>
              </a:spcAft>
              <a:buSzPts val="2240"/>
              <a:buChar char="⦿"/>
            </a:pPr>
            <a:r>
              <a:rPr lang="en-CA"/>
              <a:t>Environmental factors - overcrowding, poor sanitation and other conditions that result in the rapid transmission or multiple exposures to strep bacteria.</a:t>
            </a:r>
            <a:endParaRPr/>
          </a:p>
          <a:p>
            <a:pPr indent="-149860" lvl="0" marL="292100" rtl="0" algn="l">
              <a:spcBef>
                <a:spcPts val="0"/>
              </a:spcBef>
              <a:spcAft>
                <a:spcPts val="0"/>
              </a:spcAft>
              <a:buSzPts val="2240"/>
              <a:buNone/>
            </a:pPr>
            <a:r>
              <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74"/>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fontScale="90000"/>
          </a:bodyPr>
          <a:lstStyle/>
          <a:p>
            <a:pPr indent="0" lvl="0" marL="54864" rtl="0" algn="r">
              <a:spcBef>
                <a:spcPts val="0"/>
              </a:spcBef>
              <a:spcAft>
                <a:spcPts val="0"/>
              </a:spcAft>
              <a:buClr>
                <a:srgbClr val="CBD89E"/>
              </a:buClr>
              <a:buSzPct val="100000"/>
              <a:buFont typeface="Rockwell"/>
              <a:buNone/>
            </a:pPr>
            <a:r>
              <a:rPr lang="en-CA"/>
              <a:t>Complications of inflammation</a:t>
            </a:r>
            <a:endParaRPr/>
          </a:p>
        </p:txBody>
      </p:sp>
      <p:sp>
        <p:nvSpPr>
          <p:cNvPr id="541" name="Google Shape;541;p74"/>
          <p:cNvSpPr txBox="1"/>
          <p:nvPr>
            <p:ph idx="1" type="body"/>
          </p:nvPr>
        </p:nvSpPr>
        <p:spPr>
          <a:xfrm>
            <a:off x="457200" y="1646236"/>
            <a:ext cx="8229600" cy="5095131"/>
          </a:xfrm>
          <a:prstGeom prst="rect">
            <a:avLst/>
          </a:prstGeom>
          <a:noFill/>
          <a:ln>
            <a:noFill/>
          </a:ln>
        </p:spPr>
        <p:txBody>
          <a:bodyPr anchorCtr="0" anchor="t" bIns="45700" lIns="91425" spcFirstLastPara="1" rIns="91425" wrap="square" tIns="45700">
            <a:normAutofit fontScale="77500" lnSpcReduction="20000"/>
          </a:bodyPr>
          <a:lstStyle/>
          <a:p>
            <a:pPr indent="-292100" lvl="0" marL="292100" rtl="0" algn="l">
              <a:spcBef>
                <a:spcPts val="0"/>
              </a:spcBef>
              <a:spcAft>
                <a:spcPts val="0"/>
              </a:spcAft>
              <a:buSzPct val="70000"/>
              <a:buChar char="⦿"/>
            </a:pPr>
            <a:r>
              <a:rPr lang="en-CA"/>
              <a:t>Inflammation caused by rheumatic fever may last for a few weeks to several months. Inflammation may cause long-term complications. The damage may result in one of the following conditions:</a:t>
            </a:r>
            <a:endParaRPr/>
          </a:p>
          <a:p>
            <a:pPr indent="-228600" lvl="1" marL="640080" rtl="0" algn="l">
              <a:spcBef>
                <a:spcPts val="400"/>
              </a:spcBef>
              <a:spcAft>
                <a:spcPts val="0"/>
              </a:spcAft>
              <a:buSzPct val="90000"/>
              <a:buFont typeface="Rockwell"/>
              <a:buChar char="•"/>
            </a:pPr>
            <a:r>
              <a:rPr lang="en-CA"/>
              <a:t>Valve stenosis</a:t>
            </a:r>
            <a:endParaRPr/>
          </a:p>
          <a:p>
            <a:pPr indent="-192055" lvl="2" marL="822960" rtl="0" algn="l">
              <a:spcBef>
                <a:spcPts val="400"/>
              </a:spcBef>
              <a:spcAft>
                <a:spcPts val="0"/>
              </a:spcAft>
              <a:buSzPct val="100000"/>
              <a:buChar char="●"/>
            </a:pPr>
            <a:r>
              <a:rPr lang="en-CA"/>
              <a:t>narrowing of the valve, which results in decreased blood flow.</a:t>
            </a:r>
            <a:endParaRPr/>
          </a:p>
          <a:p>
            <a:pPr indent="-228600" lvl="1" marL="640080" rtl="0" algn="l">
              <a:spcBef>
                <a:spcPts val="400"/>
              </a:spcBef>
              <a:spcAft>
                <a:spcPts val="0"/>
              </a:spcAft>
              <a:buSzPct val="90000"/>
              <a:buFont typeface="Rockwell"/>
              <a:buChar char="•"/>
            </a:pPr>
            <a:r>
              <a:rPr lang="en-CA"/>
              <a:t>Valve regurgitation. </a:t>
            </a:r>
            <a:endParaRPr/>
          </a:p>
          <a:p>
            <a:pPr indent="-192055" lvl="2" marL="822960" rtl="0" algn="l">
              <a:spcBef>
                <a:spcPts val="400"/>
              </a:spcBef>
              <a:spcAft>
                <a:spcPts val="0"/>
              </a:spcAft>
              <a:buSzPct val="100000"/>
              <a:buChar char="●"/>
            </a:pPr>
            <a:r>
              <a:rPr lang="en-CA"/>
              <a:t> leak in the valve, which allows blood to flow in the wrong direction.</a:t>
            </a:r>
            <a:endParaRPr/>
          </a:p>
          <a:p>
            <a:pPr indent="-228600" lvl="1" marL="640080" rtl="0" algn="l">
              <a:spcBef>
                <a:spcPts val="400"/>
              </a:spcBef>
              <a:spcAft>
                <a:spcPts val="0"/>
              </a:spcAft>
              <a:buSzPct val="90000"/>
              <a:buFont typeface="Rockwell"/>
              <a:buChar char="•"/>
            </a:pPr>
            <a:r>
              <a:rPr lang="en-CA"/>
              <a:t>Damage to heart muscle.</a:t>
            </a:r>
            <a:endParaRPr/>
          </a:p>
          <a:p>
            <a:pPr indent="-192055" lvl="2" marL="822960" rtl="0" algn="l">
              <a:spcBef>
                <a:spcPts val="400"/>
              </a:spcBef>
              <a:spcAft>
                <a:spcPts val="0"/>
              </a:spcAft>
              <a:buSzPct val="100000"/>
              <a:buChar char="●"/>
            </a:pPr>
            <a:r>
              <a:rPr lang="en-CA"/>
              <a:t>weaken the heart muscle, resulting in poor pumping function.</a:t>
            </a:r>
            <a:endParaRPr/>
          </a:p>
          <a:p>
            <a:pPr indent="-292100" lvl="0" marL="292100" rtl="0" algn="l">
              <a:spcBef>
                <a:spcPts val="0"/>
              </a:spcBef>
              <a:spcAft>
                <a:spcPts val="0"/>
              </a:spcAft>
              <a:buSzPct val="70000"/>
              <a:buChar char="⦿"/>
            </a:pPr>
            <a:r>
              <a:rPr lang="en-CA"/>
              <a:t>Damage to the mitral valve, other heart valves or other heart tissues can cause problems with the heart later in life. Resulting conditions may include:</a:t>
            </a:r>
            <a:endParaRPr/>
          </a:p>
          <a:p>
            <a:pPr indent="-228600" lvl="1" marL="640080" rtl="0" algn="l">
              <a:spcBef>
                <a:spcPts val="400"/>
              </a:spcBef>
              <a:spcAft>
                <a:spcPts val="0"/>
              </a:spcAft>
              <a:buSzPct val="90000"/>
              <a:buFont typeface="Rockwell"/>
              <a:buChar char="•"/>
            </a:pPr>
            <a:r>
              <a:rPr lang="en-CA"/>
              <a:t>Atrial fibrillation</a:t>
            </a:r>
            <a:endParaRPr/>
          </a:p>
          <a:p>
            <a:pPr indent="-192055" lvl="2" marL="822960" rtl="0" algn="l">
              <a:spcBef>
                <a:spcPts val="400"/>
              </a:spcBef>
              <a:spcAft>
                <a:spcPts val="0"/>
              </a:spcAft>
              <a:buSzPct val="100000"/>
              <a:buChar char="●"/>
            </a:pPr>
            <a:r>
              <a:rPr lang="en-CA"/>
              <a:t>an irregular and chaotic beating of the atria</a:t>
            </a:r>
            <a:endParaRPr/>
          </a:p>
          <a:p>
            <a:pPr indent="-228600" lvl="1" marL="640080" rtl="0" algn="l">
              <a:spcBef>
                <a:spcPts val="400"/>
              </a:spcBef>
              <a:spcAft>
                <a:spcPts val="0"/>
              </a:spcAft>
              <a:buSzPct val="90000"/>
              <a:buFont typeface="Rockwell"/>
              <a:buChar char="•"/>
            </a:pPr>
            <a:r>
              <a:rPr lang="en-CA"/>
              <a:t>Heart failure</a:t>
            </a:r>
            <a:endParaRPr/>
          </a:p>
          <a:p>
            <a:pPr indent="-192055" lvl="2" marL="822960" rtl="0" algn="l">
              <a:spcBef>
                <a:spcPts val="400"/>
              </a:spcBef>
              <a:spcAft>
                <a:spcPts val="0"/>
              </a:spcAft>
              <a:buSzPct val="100000"/>
              <a:buChar char="●"/>
            </a:pPr>
            <a:r>
              <a:rPr lang="en-CA"/>
              <a:t>inability of the heart to pump enough blood to the body</a:t>
            </a:r>
            <a:endParaRPr/>
          </a:p>
          <a:p>
            <a:pPr indent="-181864" lvl="0" marL="292100" rtl="0" algn="l">
              <a:spcBef>
                <a:spcPts val="0"/>
              </a:spcBef>
              <a:spcAft>
                <a:spcPts val="0"/>
              </a:spcAft>
              <a:buSzPct val="70000"/>
              <a:buNone/>
            </a:pPr>
            <a:r>
              <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75"/>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fontScale="90000"/>
          </a:bodyPr>
          <a:lstStyle/>
          <a:p>
            <a:pPr indent="0" lvl="0" marL="54864" rtl="0" algn="r">
              <a:spcBef>
                <a:spcPts val="0"/>
              </a:spcBef>
              <a:spcAft>
                <a:spcPts val="0"/>
              </a:spcAft>
              <a:buClr>
                <a:srgbClr val="CBD89E"/>
              </a:buClr>
              <a:buSzPct val="100000"/>
              <a:buFont typeface="Rockwell"/>
              <a:buNone/>
            </a:pPr>
            <a:r>
              <a:rPr lang="en-CA"/>
              <a:t>Systemic Lupus Erythematosus</a:t>
            </a:r>
            <a:endParaRPr/>
          </a:p>
        </p:txBody>
      </p:sp>
      <p:sp>
        <p:nvSpPr>
          <p:cNvPr id="547" name="Google Shape;547;p75"/>
          <p:cNvSpPr txBox="1"/>
          <p:nvPr>
            <p:ph idx="1" type="body"/>
          </p:nvPr>
        </p:nvSpPr>
        <p:spPr>
          <a:xfrm>
            <a:off x="467544" y="1628800"/>
            <a:ext cx="8229600" cy="4896544"/>
          </a:xfrm>
          <a:prstGeom prst="rect">
            <a:avLst/>
          </a:prstGeom>
          <a:noFill/>
          <a:ln>
            <a:noFill/>
          </a:ln>
        </p:spPr>
        <p:txBody>
          <a:bodyPr anchorCtr="0" anchor="t" bIns="45700" lIns="91425" spcFirstLastPara="1" rIns="91425" wrap="square" tIns="45700">
            <a:normAutofit fontScale="70000" lnSpcReduction="20000"/>
          </a:bodyPr>
          <a:lstStyle/>
          <a:p>
            <a:pPr indent="0" lvl="0" marL="0" rtl="0" algn="l">
              <a:spcBef>
                <a:spcPts val="0"/>
              </a:spcBef>
              <a:spcAft>
                <a:spcPts val="0"/>
              </a:spcAft>
              <a:buSzPct val="70000"/>
              <a:buNone/>
            </a:pPr>
            <a:r>
              <a:rPr lang="en-CA"/>
              <a:t>See Immunologic  Dysfunctions' for description</a:t>
            </a:r>
            <a:endParaRPr/>
          </a:p>
          <a:p>
            <a:pPr indent="-292100" lvl="0" marL="292100" rtl="0" algn="l">
              <a:spcBef>
                <a:spcPts val="0"/>
              </a:spcBef>
              <a:spcAft>
                <a:spcPts val="0"/>
              </a:spcAft>
              <a:buSzPct val="70000"/>
              <a:buChar char="⦿"/>
            </a:pPr>
            <a:r>
              <a:rPr lang="en-CA"/>
              <a:t>No two cases of lupus are exactly alike</a:t>
            </a:r>
            <a:endParaRPr/>
          </a:p>
          <a:p>
            <a:pPr indent="-292100" lvl="0" marL="292100" rtl="0" algn="l">
              <a:spcBef>
                <a:spcPts val="0"/>
              </a:spcBef>
              <a:spcAft>
                <a:spcPts val="0"/>
              </a:spcAft>
              <a:buSzPct val="70000"/>
              <a:buChar char="⦿"/>
            </a:pPr>
            <a:r>
              <a:rPr lang="en-CA"/>
              <a:t>Signs and symptoms may come on suddenly or develop slowly, may be mild or severe, and may be temporary or permanent. Most people with lupus have mild disease characterized by flares. </a:t>
            </a:r>
            <a:endParaRPr/>
          </a:p>
          <a:p>
            <a:pPr indent="-292100" lvl="0" marL="292100" rtl="0" algn="l">
              <a:spcBef>
                <a:spcPts val="0"/>
              </a:spcBef>
              <a:spcAft>
                <a:spcPts val="0"/>
              </a:spcAft>
              <a:buSzPct val="70000"/>
              <a:buChar char="⦿"/>
            </a:pPr>
            <a:r>
              <a:rPr lang="en-CA"/>
              <a:t>The most common signs and symptoms include:</a:t>
            </a:r>
            <a:endParaRPr/>
          </a:p>
          <a:p>
            <a:pPr indent="-228599" lvl="1" marL="640080" rtl="0" algn="l">
              <a:spcBef>
                <a:spcPts val="400"/>
              </a:spcBef>
              <a:spcAft>
                <a:spcPts val="0"/>
              </a:spcAft>
              <a:buSzPct val="90000"/>
              <a:buFont typeface="Rockwell"/>
              <a:buChar char="•"/>
            </a:pPr>
            <a:r>
              <a:rPr lang="en-CA"/>
              <a:t>Fatigue and fever</a:t>
            </a:r>
            <a:endParaRPr/>
          </a:p>
          <a:p>
            <a:pPr indent="-228599" lvl="1" marL="640080" rtl="0" algn="l">
              <a:spcBef>
                <a:spcPts val="400"/>
              </a:spcBef>
              <a:spcAft>
                <a:spcPts val="0"/>
              </a:spcAft>
              <a:buSzPct val="90000"/>
              <a:buFont typeface="Rockwell"/>
              <a:buChar char="•"/>
            </a:pPr>
            <a:r>
              <a:rPr lang="en-CA"/>
              <a:t>Joint pain, stiffness and swelling</a:t>
            </a:r>
            <a:endParaRPr/>
          </a:p>
          <a:p>
            <a:pPr indent="-228599" lvl="1" marL="640080" rtl="0" algn="l">
              <a:spcBef>
                <a:spcPts val="400"/>
              </a:spcBef>
              <a:spcAft>
                <a:spcPts val="0"/>
              </a:spcAft>
              <a:buSzPct val="90000"/>
              <a:buFont typeface="Rockwell"/>
              <a:buChar char="•"/>
            </a:pPr>
            <a:r>
              <a:rPr lang="en-CA"/>
              <a:t>Butterfly-shaped rash on the face that covers the cheeks and bridge of the nose</a:t>
            </a:r>
            <a:endParaRPr/>
          </a:p>
          <a:p>
            <a:pPr indent="-228599" lvl="1" marL="640080" rtl="0" algn="l">
              <a:spcBef>
                <a:spcPts val="400"/>
              </a:spcBef>
              <a:spcAft>
                <a:spcPts val="0"/>
              </a:spcAft>
              <a:buSzPct val="90000"/>
              <a:buFont typeface="Rockwell"/>
              <a:buChar char="•"/>
            </a:pPr>
            <a:r>
              <a:rPr lang="en-CA"/>
              <a:t>Skin lesions that appear or worsen with sun exposure</a:t>
            </a:r>
            <a:endParaRPr/>
          </a:p>
          <a:p>
            <a:pPr indent="-228599" lvl="1" marL="640080" rtl="0" algn="l">
              <a:spcBef>
                <a:spcPts val="400"/>
              </a:spcBef>
              <a:spcAft>
                <a:spcPts val="0"/>
              </a:spcAft>
              <a:buSzPct val="90000"/>
              <a:buFont typeface="Rockwell"/>
              <a:buChar char="•"/>
            </a:pPr>
            <a:r>
              <a:rPr lang="en-CA"/>
              <a:t>Raynaud's phenomenon</a:t>
            </a:r>
            <a:endParaRPr/>
          </a:p>
          <a:p>
            <a:pPr indent="-228599" lvl="1" marL="640080" rtl="0" algn="l">
              <a:spcBef>
                <a:spcPts val="400"/>
              </a:spcBef>
              <a:spcAft>
                <a:spcPts val="0"/>
              </a:spcAft>
              <a:buSzPct val="90000"/>
              <a:buFont typeface="Rockwell"/>
              <a:buChar char="•"/>
            </a:pPr>
            <a:r>
              <a:rPr lang="en-CA"/>
              <a:t>Shortness of breath</a:t>
            </a:r>
            <a:endParaRPr/>
          </a:p>
          <a:p>
            <a:pPr indent="-228599" lvl="1" marL="640080" rtl="0" algn="l">
              <a:spcBef>
                <a:spcPts val="400"/>
              </a:spcBef>
              <a:spcAft>
                <a:spcPts val="0"/>
              </a:spcAft>
              <a:buSzPct val="90000"/>
              <a:buFont typeface="Rockwell"/>
              <a:buChar char="•"/>
            </a:pPr>
            <a:r>
              <a:rPr lang="en-CA"/>
              <a:t>Chest pain</a:t>
            </a:r>
            <a:endParaRPr/>
          </a:p>
          <a:p>
            <a:pPr indent="-228599" lvl="1" marL="640080" rtl="0" algn="l">
              <a:spcBef>
                <a:spcPts val="400"/>
              </a:spcBef>
              <a:spcAft>
                <a:spcPts val="0"/>
              </a:spcAft>
              <a:buSzPct val="90000"/>
              <a:buFont typeface="Rockwell"/>
              <a:buChar char="•"/>
            </a:pPr>
            <a:r>
              <a:rPr lang="en-CA"/>
              <a:t>Dry eyes</a:t>
            </a:r>
            <a:endParaRPr/>
          </a:p>
          <a:p>
            <a:pPr indent="-228599" lvl="1" marL="640080" rtl="0" algn="l">
              <a:spcBef>
                <a:spcPts val="400"/>
              </a:spcBef>
              <a:spcAft>
                <a:spcPts val="0"/>
              </a:spcAft>
              <a:buSzPct val="90000"/>
              <a:buFont typeface="Rockwell"/>
              <a:buChar char="•"/>
            </a:pPr>
            <a:r>
              <a:rPr lang="en-CA"/>
              <a:t>Headaches, confusion, memory loss</a:t>
            </a:r>
            <a:endParaRPr/>
          </a:p>
          <a:p>
            <a:pPr indent="-192532" lvl="0" marL="292100" rtl="0" algn="l">
              <a:spcBef>
                <a:spcPts val="0"/>
              </a:spcBef>
              <a:spcAft>
                <a:spcPts val="0"/>
              </a:spcAft>
              <a:buSzPct val="70000"/>
              <a:buNone/>
            </a:pPr>
            <a:r>
              <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76"/>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Risk Factors</a:t>
            </a:r>
            <a:endParaRPr/>
          </a:p>
        </p:txBody>
      </p:sp>
      <p:sp>
        <p:nvSpPr>
          <p:cNvPr id="553" name="Google Shape;553;p76"/>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Sex - more common in women.</a:t>
            </a:r>
            <a:endParaRPr/>
          </a:p>
          <a:p>
            <a:pPr indent="-292100" lvl="0" marL="292100" rtl="0" algn="l">
              <a:spcBef>
                <a:spcPts val="0"/>
              </a:spcBef>
              <a:spcAft>
                <a:spcPts val="0"/>
              </a:spcAft>
              <a:buSzPts val="2240"/>
              <a:buChar char="⦿"/>
            </a:pPr>
            <a:r>
              <a:rPr lang="en-CA"/>
              <a:t>Age - most often diagnosed between the ages of 15 and 40</a:t>
            </a:r>
            <a:endParaRPr/>
          </a:p>
          <a:p>
            <a:pPr indent="-292100" lvl="0" marL="292100" rtl="0" algn="l">
              <a:spcBef>
                <a:spcPts val="0"/>
              </a:spcBef>
              <a:spcAft>
                <a:spcPts val="0"/>
              </a:spcAft>
              <a:buSzPts val="2240"/>
              <a:buChar char="⦿"/>
            </a:pPr>
            <a:r>
              <a:rPr lang="en-CA"/>
              <a:t>Race - more common in African Americans, Hispanics and Asians.</a:t>
            </a:r>
            <a:endParaRPr/>
          </a:p>
          <a:p>
            <a:pPr indent="-149860" lvl="0" marL="292100" rtl="0" algn="l">
              <a:spcBef>
                <a:spcPts val="0"/>
              </a:spcBef>
              <a:spcAft>
                <a:spcPts val="0"/>
              </a:spcAft>
              <a:buSzPts val="2240"/>
              <a:buNone/>
            </a:pPr>
            <a:r>
              <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77"/>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Complications</a:t>
            </a:r>
            <a:endParaRPr/>
          </a:p>
        </p:txBody>
      </p:sp>
      <p:sp>
        <p:nvSpPr>
          <p:cNvPr id="559" name="Google Shape;559;p77"/>
          <p:cNvSpPr txBox="1"/>
          <p:nvPr>
            <p:ph idx="1" type="body"/>
          </p:nvPr>
        </p:nvSpPr>
        <p:spPr>
          <a:xfrm>
            <a:off x="457200" y="1556792"/>
            <a:ext cx="8229600" cy="5112568"/>
          </a:xfrm>
          <a:prstGeom prst="rect">
            <a:avLst/>
          </a:prstGeom>
          <a:noFill/>
          <a:ln>
            <a:noFill/>
          </a:ln>
        </p:spPr>
        <p:txBody>
          <a:bodyPr anchorCtr="0" anchor="t" bIns="45700" lIns="91425" spcFirstLastPara="1" rIns="91425" wrap="square" tIns="45700">
            <a:normAutofit fontScale="47500" lnSpcReduction="20000"/>
          </a:bodyPr>
          <a:lstStyle/>
          <a:p>
            <a:pPr indent="-292100" lvl="0" marL="292100" rtl="0" algn="l">
              <a:spcBef>
                <a:spcPts val="0"/>
              </a:spcBef>
              <a:spcAft>
                <a:spcPts val="0"/>
              </a:spcAft>
              <a:buSzPct val="70000"/>
              <a:buChar char="⦿"/>
            </a:pPr>
            <a:r>
              <a:rPr lang="en-CA" sz="3800"/>
              <a:t>Kidneys -serious kidney damage, and kidney failure is one of the leading causes of death among people with lupus. S &amp; S  may include generalized itching, chest pain, nausea, vomiting and edema</a:t>
            </a:r>
            <a:endParaRPr sz="3800"/>
          </a:p>
          <a:p>
            <a:pPr indent="-292100" lvl="0" marL="292100" rtl="0" algn="l">
              <a:spcBef>
                <a:spcPts val="0"/>
              </a:spcBef>
              <a:spcAft>
                <a:spcPts val="0"/>
              </a:spcAft>
              <a:buSzPct val="70000"/>
              <a:buChar char="⦿"/>
            </a:pPr>
            <a:r>
              <a:rPr lang="en-CA" sz="3800"/>
              <a:t>Brain - causes headaches, dizziness, behavior changes, hallucinations, strokes or seizures, memory problems and may have difficulty expressing their thoughts.</a:t>
            </a:r>
            <a:endParaRPr/>
          </a:p>
          <a:p>
            <a:pPr indent="-292100" lvl="0" marL="292100" rtl="0" algn="l">
              <a:spcBef>
                <a:spcPts val="0"/>
              </a:spcBef>
              <a:spcAft>
                <a:spcPts val="0"/>
              </a:spcAft>
              <a:buSzPct val="70000"/>
              <a:buChar char="⦿"/>
            </a:pPr>
            <a:r>
              <a:rPr lang="en-CA" sz="3800"/>
              <a:t>Blood and blood vessels - blood problems, including anemia and increased risk of bleeding or blood clotting, vasculitis</a:t>
            </a:r>
            <a:endParaRPr sz="3800"/>
          </a:p>
          <a:p>
            <a:pPr indent="-292100" lvl="0" marL="292100" rtl="0" algn="l">
              <a:spcBef>
                <a:spcPts val="0"/>
              </a:spcBef>
              <a:spcAft>
                <a:spcPts val="0"/>
              </a:spcAft>
              <a:buSzPct val="70000"/>
              <a:buChar char="⦿"/>
            </a:pPr>
            <a:r>
              <a:rPr lang="en-CA" sz="3800"/>
              <a:t>Lungs - pleurisy</a:t>
            </a:r>
            <a:endParaRPr sz="3800"/>
          </a:p>
          <a:p>
            <a:pPr indent="-292100" lvl="0" marL="292100" rtl="0" algn="l">
              <a:spcBef>
                <a:spcPts val="0"/>
              </a:spcBef>
              <a:spcAft>
                <a:spcPts val="0"/>
              </a:spcAft>
              <a:buSzPct val="70000"/>
              <a:buChar char="⦿"/>
            </a:pPr>
            <a:r>
              <a:rPr lang="en-CA" sz="3800"/>
              <a:t>Heart.- inflammation of the heart muscle, arteries or pericarditis, cardiovascular disease and heart attacks increases </a:t>
            </a:r>
            <a:endParaRPr/>
          </a:p>
          <a:p>
            <a:pPr indent="-292100" lvl="0" marL="292100" rtl="0" algn="l">
              <a:spcBef>
                <a:spcPts val="0"/>
              </a:spcBef>
              <a:spcAft>
                <a:spcPts val="0"/>
              </a:spcAft>
              <a:buSzPct val="70000"/>
              <a:buChar char="⦿"/>
            </a:pPr>
            <a:r>
              <a:rPr lang="en-CA" sz="3800"/>
              <a:t>Infection -  more vulnerable to infection because both the disease and its treatments weaken the immune system. Infections include urinary tract infections, respiratory infections, yeast infections, salmonella, herpes and shingles.</a:t>
            </a:r>
            <a:endParaRPr/>
          </a:p>
          <a:p>
            <a:pPr indent="-292100" lvl="0" marL="292100" rtl="0" algn="l">
              <a:spcBef>
                <a:spcPts val="0"/>
              </a:spcBef>
              <a:spcAft>
                <a:spcPts val="0"/>
              </a:spcAft>
              <a:buSzPct val="70000"/>
              <a:buChar char="⦿"/>
            </a:pPr>
            <a:r>
              <a:rPr lang="en-CA" sz="3800"/>
              <a:t>Bone tissue death - avascular necrosis, The hip joint is most commonly affected.</a:t>
            </a:r>
            <a:endParaRPr/>
          </a:p>
          <a:p>
            <a:pPr indent="-292100" lvl="0" marL="292100" rtl="0" algn="l">
              <a:spcBef>
                <a:spcPts val="0"/>
              </a:spcBef>
              <a:spcAft>
                <a:spcPts val="0"/>
              </a:spcAft>
              <a:buSzPct val="70000"/>
              <a:buChar char="⦿"/>
            </a:pPr>
            <a:r>
              <a:rPr lang="en-CA" sz="3800"/>
              <a:t>Pregnancy complications - increased risk of miscarriage, preeclampsia and preterm birth. </a:t>
            </a:r>
            <a:endParaRPr/>
          </a:p>
          <a:p>
            <a:pPr indent="-224536" lvl="0" marL="292100" rtl="0" algn="l">
              <a:spcBef>
                <a:spcPts val="0"/>
              </a:spcBef>
              <a:spcAft>
                <a:spcPts val="0"/>
              </a:spcAft>
              <a:buSzPct val="70000"/>
              <a:buNone/>
            </a:pPr>
            <a:r>
              <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78"/>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Scleroderma</a:t>
            </a:r>
            <a:endParaRPr/>
          </a:p>
        </p:txBody>
      </p:sp>
      <p:sp>
        <p:nvSpPr>
          <p:cNvPr id="565" name="Google Shape;565;p78"/>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85000" lnSpcReduction="20000"/>
          </a:bodyPr>
          <a:lstStyle/>
          <a:p>
            <a:pPr indent="-292100" lvl="0" marL="292100" rtl="0" algn="l">
              <a:spcBef>
                <a:spcPts val="0"/>
              </a:spcBef>
              <a:spcAft>
                <a:spcPts val="0"/>
              </a:spcAft>
              <a:buSzPct val="70000"/>
              <a:buChar char="⦿"/>
            </a:pPr>
            <a:r>
              <a:rPr lang="en-CA"/>
              <a:t>A group of rare diseases that involve the hardening and tightening of the skin and connective tissues. </a:t>
            </a:r>
            <a:endParaRPr/>
          </a:p>
          <a:p>
            <a:pPr indent="-292100" lvl="0" marL="292100" rtl="0" algn="l">
              <a:spcBef>
                <a:spcPts val="0"/>
              </a:spcBef>
              <a:spcAft>
                <a:spcPts val="0"/>
              </a:spcAft>
              <a:buSzPct val="70000"/>
              <a:buChar char="⦿"/>
            </a:pPr>
            <a:r>
              <a:rPr lang="en-CA"/>
              <a:t>Caused by an overproduction and accumulation of collagen in body tissues.</a:t>
            </a:r>
            <a:endParaRPr/>
          </a:p>
          <a:p>
            <a:pPr indent="-292100" lvl="0" marL="292100" rtl="0" algn="l">
              <a:spcBef>
                <a:spcPts val="0"/>
              </a:spcBef>
              <a:spcAft>
                <a:spcPts val="0"/>
              </a:spcAft>
              <a:buSzPct val="70000"/>
              <a:buChar char="⦿"/>
            </a:pPr>
            <a:r>
              <a:rPr lang="en-CA"/>
              <a:t> In some scleroderma affects only the skin. But can also harm blood vessels, internal organs and the digestive tract</a:t>
            </a:r>
            <a:endParaRPr/>
          </a:p>
          <a:p>
            <a:pPr indent="-292100" lvl="0" marL="292100" rtl="0" algn="l">
              <a:spcBef>
                <a:spcPts val="0"/>
              </a:spcBef>
              <a:spcAft>
                <a:spcPts val="0"/>
              </a:spcAft>
              <a:buSzPct val="70000"/>
              <a:buChar char="⦿"/>
            </a:pPr>
            <a:r>
              <a:rPr lang="en-CA"/>
              <a:t>Affects women more often than men </a:t>
            </a:r>
            <a:endParaRPr/>
          </a:p>
          <a:p>
            <a:pPr indent="-292100" lvl="0" marL="292100" rtl="0" algn="l">
              <a:spcBef>
                <a:spcPts val="0"/>
              </a:spcBef>
              <a:spcAft>
                <a:spcPts val="0"/>
              </a:spcAft>
              <a:buSzPct val="70000"/>
              <a:buChar char="⦿"/>
            </a:pPr>
            <a:r>
              <a:rPr lang="en-CA"/>
              <a:t>most commonly occurs between the ages of 30 and 50</a:t>
            </a:r>
            <a:endParaRPr/>
          </a:p>
          <a:p>
            <a:pPr indent="-292100" lvl="0" marL="292100" rtl="0" algn="l">
              <a:spcBef>
                <a:spcPts val="0"/>
              </a:spcBef>
              <a:spcAft>
                <a:spcPts val="0"/>
              </a:spcAft>
              <a:buSzPct val="70000"/>
              <a:buChar char="⦿"/>
            </a:pPr>
            <a:r>
              <a:rPr lang="en-CA"/>
              <a:t>No cure for scleroderma, but treatments can ease symptoms and improve quality of life.</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79"/>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Signs &amp; Symptoms</a:t>
            </a:r>
            <a:endParaRPr/>
          </a:p>
        </p:txBody>
      </p:sp>
      <p:sp>
        <p:nvSpPr>
          <p:cNvPr id="571" name="Google Shape;571;p79"/>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70000" lnSpcReduction="20000"/>
          </a:bodyPr>
          <a:lstStyle/>
          <a:p>
            <a:pPr indent="-292100" lvl="0" marL="292100" rtl="0" algn="l">
              <a:spcBef>
                <a:spcPts val="0"/>
              </a:spcBef>
              <a:spcAft>
                <a:spcPts val="0"/>
              </a:spcAft>
              <a:buSzPct val="70000"/>
              <a:buChar char="⦿"/>
            </a:pPr>
            <a:r>
              <a:rPr lang="en-CA"/>
              <a:t>Skin -hardening and tightening of patches of skin, which may be shaped like ovals or straight lines.  number, location and size of the patches vary by type. Skin can appear shiny and movement of the affected area may be restricted.</a:t>
            </a:r>
            <a:endParaRPr/>
          </a:p>
          <a:p>
            <a:pPr indent="-292100" lvl="0" marL="292100" rtl="0" algn="l">
              <a:spcBef>
                <a:spcPts val="0"/>
              </a:spcBef>
              <a:spcAft>
                <a:spcPts val="0"/>
              </a:spcAft>
              <a:buSzPct val="70000"/>
              <a:buChar char="⦿"/>
            </a:pPr>
            <a:r>
              <a:rPr lang="en-CA"/>
              <a:t>Fingers or toes - exaggerated response to cold temperatures or emotional distress, which can cause numbness, pain or color changes in the fingers or toes. Called Raynaud's phenomenon.</a:t>
            </a:r>
            <a:endParaRPr/>
          </a:p>
          <a:p>
            <a:pPr indent="-292100" lvl="0" marL="292100" rtl="0" algn="l">
              <a:spcBef>
                <a:spcPts val="0"/>
              </a:spcBef>
              <a:spcAft>
                <a:spcPts val="0"/>
              </a:spcAft>
              <a:buSzPct val="70000"/>
              <a:buChar char="⦿"/>
            </a:pPr>
            <a:r>
              <a:rPr lang="en-CA"/>
              <a:t>Digestive system - acid reflux, which can damage the section of esophagus nearest the stomach, some people with scleroderma may also have problems absorbing nutrients if their intestinal muscles aren't moving food properly through the intestines.</a:t>
            </a:r>
            <a:endParaRPr/>
          </a:p>
          <a:p>
            <a:pPr indent="-292100" lvl="0" marL="292100" rtl="0" algn="l">
              <a:spcBef>
                <a:spcPts val="0"/>
              </a:spcBef>
              <a:spcAft>
                <a:spcPts val="0"/>
              </a:spcAft>
              <a:buSzPct val="70000"/>
              <a:buChar char="⦿"/>
            </a:pPr>
            <a:r>
              <a:rPr lang="en-CA"/>
              <a:t>Heart, lungs or kidneys. Rarely, scleroderma can affect the function of the heart, lungs or kidneys. These problems can become life-threatening.</a:t>
            </a:r>
            <a:endParaRPr/>
          </a:p>
          <a:p>
            <a:pPr indent="-192532" lvl="0" marL="292100" rtl="0" algn="l">
              <a:spcBef>
                <a:spcPts val="0"/>
              </a:spcBef>
              <a:spcAft>
                <a:spcPts val="0"/>
              </a:spcAft>
              <a:buSzPct val="70000"/>
              <a:buNone/>
            </a:pPr>
            <a:r>
              <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80"/>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Scleroderma Hand</a:t>
            </a:r>
            <a:endParaRPr/>
          </a:p>
        </p:txBody>
      </p:sp>
      <p:pic>
        <p:nvPicPr>
          <p:cNvPr id="577" name="Google Shape;577;p80"/>
          <p:cNvPicPr preferRelativeResize="0"/>
          <p:nvPr>
            <p:ph idx="1" type="body"/>
          </p:nvPr>
        </p:nvPicPr>
        <p:blipFill rotWithShape="1">
          <a:blip r:embed="rId3">
            <a:alphaModFix/>
          </a:blip>
          <a:srcRect b="0" l="0" r="0" t="0"/>
          <a:stretch/>
        </p:blipFill>
        <p:spPr>
          <a:xfrm>
            <a:off x="1825514" y="1912606"/>
            <a:ext cx="5492972" cy="3993226"/>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sp>
        <p:nvSpPr>
          <p:cNvPr id="582" name="Google Shape;582;p81"/>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Acromegaly</a:t>
            </a:r>
            <a:endParaRPr/>
          </a:p>
        </p:txBody>
      </p:sp>
      <p:sp>
        <p:nvSpPr>
          <p:cNvPr id="583" name="Google Shape;583;p81"/>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85000" lnSpcReduction="20000"/>
          </a:bodyPr>
          <a:lstStyle/>
          <a:p>
            <a:pPr indent="-292100" lvl="0" marL="292100" rtl="0" algn="l">
              <a:spcBef>
                <a:spcPts val="0"/>
              </a:spcBef>
              <a:spcAft>
                <a:spcPts val="0"/>
              </a:spcAft>
              <a:buSzPct val="70000"/>
              <a:buChar char="⦿"/>
            </a:pPr>
            <a:r>
              <a:rPr lang="en-CA"/>
              <a:t>hormonal disorder that develops when the pituitary gland produces too much growth hormone during adulthood causing the bones to increase in size, including those of the hands, feet and face. Acromegaly usually affects middle-aged adults.</a:t>
            </a:r>
            <a:endParaRPr/>
          </a:p>
          <a:p>
            <a:pPr indent="-292100" lvl="0" marL="292100" rtl="0" algn="l">
              <a:spcBef>
                <a:spcPts val="0"/>
              </a:spcBef>
              <a:spcAft>
                <a:spcPts val="0"/>
              </a:spcAft>
              <a:buSzPct val="70000"/>
              <a:buChar char="⦿"/>
            </a:pPr>
            <a:r>
              <a:rPr lang="en-CA"/>
              <a:t>In children who are still growing, too much growth hormone can cause a condition called gigantism. These children have exaggerated bone growth and an abnormal increase in height.</a:t>
            </a:r>
            <a:endParaRPr/>
          </a:p>
          <a:p>
            <a:pPr indent="-292100" lvl="0" marL="292100" rtl="0" algn="l">
              <a:spcBef>
                <a:spcPts val="0"/>
              </a:spcBef>
              <a:spcAft>
                <a:spcPts val="0"/>
              </a:spcAft>
              <a:buSzPct val="70000"/>
              <a:buChar char="⦿"/>
            </a:pPr>
            <a:r>
              <a:rPr lang="en-CA"/>
              <a:t>If not treated promptly, acromegaly can lead to serious illness and even become life-threatening.</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82"/>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Signs and Symptoms</a:t>
            </a:r>
            <a:endParaRPr/>
          </a:p>
        </p:txBody>
      </p:sp>
      <p:sp>
        <p:nvSpPr>
          <p:cNvPr id="589" name="Google Shape;589;p82"/>
          <p:cNvSpPr txBox="1"/>
          <p:nvPr>
            <p:ph idx="1" type="body"/>
          </p:nvPr>
        </p:nvSpPr>
        <p:spPr>
          <a:xfrm>
            <a:off x="457200" y="1484784"/>
            <a:ext cx="8229600" cy="5373216"/>
          </a:xfrm>
          <a:prstGeom prst="rect">
            <a:avLst/>
          </a:prstGeom>
          <a:noFill/>
          <a:ln>
            <a:noFill/>
          </a:ln>
        </p:spPr>
        <p:txBody>
          <a:bodyPr anchorCtr="0" anchor="t" bIns="45700" lIns="91425" spcFirstLastPara="1" rIns="91425" wrap="square" tIns="45700">
            <a:normAutofit fontScale="55000" lnSpcReduction="20000"/>
          </a:bodyPr>
          <a:lstStyle/>
          <a:p>
            <a:pPr indent="-292100" lvl="0" marL="292100" rtl="0" algn="l">
              <a:spcBef>
                <a:spcPts val="0"/>
              </a:spcBef>
              <a:spcAft>
                <a:spcPts val="0"/>
              </a:spcAft>
              <a:buSzPct val="70000"/>
              <a:buChar char="⦿"/>
            </a:pPr>
            <a:r>
              <a:rPr lang="en-CA"/>
              <a:t>One of the most common signs of acromegaly is enlarged hands and feet. People with this disorder often notice that they can no longer put on rings that used to fit and that their shoe size has progressively increased.</a:t>
            </a:r>
            <a:endParaRPr/>
          </a:p>
          <a:p>
            <a:pPr indent="-292100" lvl="0" marL="292100" rtl="0" algn="l">
              <a:spcBef>
                <a:spcPts val="0"/>
              </a:spcBef>
              <a:spcAft>
                <a:spcPts val="0"/>
              </a:spcAft>
              <a:buSzPct val="70000"/>
              <a:buChar char="⦿"/>
            </a:pPr>
            <a:r>
              <a:rPr lang="en-CA"/>
              <a:t>Acromegaly may also cause gradual changes in the shape of the face, such as a protruding lower jaw and brow, an enlarged nose, thickened lips. Acromegaly may produce the following signs and symptoms, which can vary from one person to another:</a:t>
            </a:r>
            <a:endParaRPr/>
          </a:p>
          <a:p>
            <a:pPr indent="-228600" lvl="1" marL="640080" rtl="0" algn="l">
              <a:spcBef>
                <a:spcPts val="400"/>
              </a:spcBef>
              <a:spcAft>
                <a:spcPts val="0"/>
              </a:spcAft>
              <a:buSzPct val="90000"/>
              <a:buFont typeface="Rockwell"/>
              <a:buChar char="•"/>
            </a:pPr>
            <a:r>
              <a:rPr lang="en-CA"/>
              <a:t>Enlarged hands and feet</a:t>
            </a:r>
            <a:endParaRPr/>
          </a:p>
          <a:p>
            <a:pPr indent="-228600" lvl="1" marL="640080" rtl="0" algn="l">
              <a:spcBef>
                <a:spcPts val="400"/>
              </a:spcBef>
              <a:spcAft>
                <a:spcPts val="0"/>
              </a:spcAft>
              <a:buSzPct val="90000"/>
              <a:buFont typeface="Rockwell"/>
              <a:buChar char="•"/>
            </a:pPr>
            <a:r>
              <a:rPr lang="en-CA"/>
              <a:t>Coarsened, enlarged facial features</a:t>
            </a:r>
            <a:endParaRPr/>
          </a:p>
          <a:p>
            <a:pPr indent="-228600" lvl="1" marL="640080" rtl="0" algn="l">
              <a:spcBef>
                <a:spcPts val="400"/>
              </a:spcBef>
              <a:spcAft>
                <a:spcPts val="0"/>
              </a:spcAft>
              <a:buSzPct val="90000"/>
              <a:buFont typeface="Rockwell"/>
              <a:buChar char="•"/>
            </a:pPr>
            <a:r>
              <a:rPr lang="en-CA"/>
              <a:t>Coarse, oily, thickened skin</a:t>
            </a:r>
            <a:endParaRPr/>
          </a:p>
          <a:p>
            <a:pPr indent="-228600" lvl="1" marL="640080" rtl="0" algn="l">
              <a:spcBef>
                <a:spcPts val="400"/>
              </a:spcBef>
              <a:spcAft>
                <a:spcPts val="0"/>
              </a:spcAft>
              <a:buSzPct val="90000"/>
              <a:buFont typeface="Rockwell"/>
              <a:buChar char="•"/>
            </a:pPr>
            <a:r>
              <a:rPr lang="en-CA"/>
              <a:t>Excessive sweating and body odor</a:t>
            </a:r>
            <a:endParaRPr/>
          </a:p>
          <a:p>
            <a:pPr indent="-228600" lvl="1" marL="640080" rtl="0" algn="l">
              <a:spcBef>
                <a:spcPts val="400"/>
              </a:spcBef>
              <a:spcAft>
                <a:spcPts val="0"/>
              </a:spcAft>
              <a:buSzPct val="90000"/>
              <a:buFont typeface="Rockwell"/>
              <a:buChar char="•"/>
            </a:pPr>
            <a:r>
              <a:rPr lang="en-CA"/>
              <a:t>Small outgrowths of skin tissue (skin tags)</a:t>
            </a:r>
            <a:endParaRPr/>
          </a:p>
          <a:p>
            <a:pPr indent="-228600" lvl="1" marL="640080" rtl="0" algn="l">
              <a:spcBef>
                <a:spcPts val="400"/>
              </a:spcBef>
              <a:spcAft>
                <a:spcPts val="0"/>
              </a:spcAft>
              <a:buSzPct val="90000"/>
              <a:buFont typeface="Rockwell"/>
              <a:buChar char="•"/>
            </a:pPr>
            <a:r>
              <a:rPr lang="en-CA"/>
              <a:t>Fatigue and muscle weakness</a:t>
            </a:r>
            <a:endParaRPr/>
          </a:p>
          <a:p>
            <a:pPr indent="-228600" lvl="1" marL="640080" rtl="0" algn="l">
              <a:spcBef>
                <a:spcPts val="400"/>
              </a:spcBef>
              <a:spcAft>
                <a:spcPts val="0"/>
              </a:spcAft>
              <a:buSzPct val="90000"/>
              <a:buFont typeface="Rockwell"/>
              <a:buChar char="•"/>
            </a:pPr>
            <a:r>
              <a:rPr lang="en-CA"/>
              <a:t>A deepened, husky voice due to enlarged vocal cords and sinuses</a:t>
            </a:r>
            <a:endParaRPr/>
          </a:p>
          <a:p>
            <a:pPr indent="-228600" lvl="1" marL="640080" rtl="0" algn="l">
              <a:spcBef>
                <a:spcPts val="400"/>
              </a:spcBef>
              <a:spcAft>
                <a:spcPts val="0"/>
              </a:spcAft>
              <a:buSzPct val="90000"/>
              <a:buFont typeface="Rockwell"/>
              <a:buChar char="•"/>
            </a:pPr>
            <a:r>
              <a:rPr lang="en-CA"/>
              <a:t>Severe snoring due to obstruction of the upper airway</a:t>
            </a:r>
            <a:endParaRPr/>
          </a:p>
          <a:p>
            <a:pPr indent="-228600" lvl="1" marL="640080" rtl="0" algn="l">
              <a:spcBef>
                <a:spcPts val="400"/>
              </a:spcBef>
              <a:spcAft>
                <a:spcPts val="0"/>
              </a:spcAft>
              <a:buSzPct val="90000"/>
              <a:buFont typeface="Rockwell"/>
              <a:buChar char="•"/>
            </a:pPr>
            <a:r>
              <a:rPr lang="en-CA"/>
              <a:t>Impaired vision</a:t>
            </a:r>
            <a:endParaRPr/>
          </a:p>
          <a:p>
            <a:pPr indent="-228600" lvl="1" marL="640080" rtl="0" algn="l">
              <a:spcBef>
                <a:spcPts val="400"/>
              </a:spcBef>
              <a:spcAft>
                <a:spcPts val="0"/>
              </a:spcAft>
              <a:buSzPct val="90000"/>
              <a:buFont typeface="Rockwell"/>
              <a:buChar char="•"/>
            </a:pPr>
            <a:r>
              <a:rPr lang="en-CA"/>
              <a:t>Headaches</a:t>
            </a:r>
            <a:endParaRPr/>
          </a:p>
          <a:p>
            <a:pPr indent="-228600" lvl="1" marL="640080" rtl="0" algn="l">
              <a:spcBef>
                <a:spcPts val="400"/>
              </a:spcBef>
              <a:spcAft>
                <a:spcPts val="0"/>
              </a:spcAft>
              <a:buSzPct val="90000"/>
              <a:buFont typeface="Rockwell"/>
              <a:buChar char="•"/>
            </a:pPr>
            <a:r>
              <a:rPr lang="en-CA"/>
              <a:t>Enlarged tongue</a:t>
            </a:r>
            <a:endParaRPr/>
          </a:p>
          <a:p>
            <a:pPr indent="-228600" lvl="1" marL="640080" rtl="0" algn="l">
              <a:spcBef>
                <a:spcPts val="400"/>
              </a:spcBef>
              <a:spcAft>
                <a:spcPts val="0"/>
              </a:spcAft>
              <a:buSzPct val="90000"/>
              <a:buFont typeface="Rockwell"/>
              <a:buChar char="•"/>
            </a:pPr>
            <a:r>
              <a:rPr lang="en-CA"/>
              <a:t>Pain and limited joint mobility</a:t>
            </a:r>
            <a:endParaRPr/>
          </a:p>
          <a:p>
            <a:pPr indent="-228600" lvl="1" marL="640080" rtl="0" algn="l">
              <a:spcBef>
                <a:spcPts val="400"/>
              </a:spcBef>
              <a:spcAft>
                <a:spcPts val="0"/>
              </a:spcAft>
              <a:buSzPct val="90000"/>
              <a:buFont typeface="Rockwell"/>
              <a:buChar char="•"/>
            </a:pPr>
            <a:r>
              <a:rPr lang="en-CA"/>
              <a:t>Menstrual cycle irregularities in women</a:t>
            </a:r>
            <a:endParaRPr/>
          </a:p>
          <a:p>
            <a:pPr indent="-228600" lvl="1" marL="640080" rtl="0" algn="l">
              <a:spcBef>
                <a:spcPts val="400"/>
              </a:spcBef>
              <a:spcAft>
                <a:spcPts val="0"/>
              </a:spcAft>
              <a:buSzPct val="90000"/>
              <a:buFont typeface="Rockwell"/>
              <a:buChar char="•"/>
            </a:pPr>
            <a:r>
              <a:rPr lang="en-CA"/>
              <a:t>Erectile dysfunction </a:t>
            </a:r>
            <a:endParaRPr/>
          </a:p>
          <a:p>
            <a:pPr indent="-228600" lvl="1" marL="640080" rtl="0" algn="l">
              <a:spcBef>
                <a:spcPts val="400"/>
              </a:spcBef>
              <a:spcAft>
                <a:spcPts val="0"/>
              </a:spcAft>
              <a:buSzPct val="90000"/>
              <a:buFont typeface="Rockwell"/>
              <a:buChar char="•"/>
            </a:pPr>
            <a:r>
              <a:rPr lang="en-CA"/>
              <a:t>Enlarged liver, heart, kidneys, spleen and other organs</a:t>
            </a:r>
            <a:endParaRPr/>
          </a:p>
          <a:p>
            <a:pPr indent="-228600" lvl="1" marL="640080" rtl="0" algn="l">
              <a:spcBef>
                <a:spcPts val="400"/>
              </a:spcBef>
              <a:spcAft>
                <a:spcPts val="0"/>
              </a:spcAft>
              <a:buSzPct val="90000"/>
              <a:buFont typeface="Rockwell"/>
              <a:buChar char="•"/>
            </a:pPr>
            <a:r>
              <a:rPr lang="en-CA"/>
              <a:t>Increased chest size (barrel chest)</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p83"/>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Complications</a:t>
            </a:r>
            <a:endParaRPr/>
          </a:p>
        </p:txBody>
      </p:sp>
      <p:sp>
        <p:nvSpPr>
          <p:cNvPr id="595" name="Google Shape;595;p83"/>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85000" lnSpcReduction="20000"/>
          </a:bodyPr>
          <a:lstStyle/>
          <a:p>
            <a:pPr indent="-292100" lvl="0" marL="292100" rtl="0" algn="l">
              <a:spcBef>
                <a:spcPts val="0"/>
              </a:spcBef>
              <a:spcAft>
                <a:spcPts val="0"/>
              </a:spcAft>
              <a:buSzPct val="70000"/>
              <a:buChar char="⦿"/>
            </a:pPr>
            <a:r>
              <a:rPr lang="en-CA"/>
              <a:t>Hypertension</a:t>
            </a:r>
            <a:endParaRPr/>
          </a:p>
          <a:p>
            <a:pPr indent="-292100" lvl="0" marL="292100" rtl="0" algn="l">
              <a:spcBef>
                <a:spcPts val="0"/>
              </a:spcBef>
              <a:spcAft>
                <a:spcPts val="0"/>
              </a:spcAft>
              <a:buSzPct val="70000"/>
              <a:buChar char="⦿"/>
            </a:pPr>
            <a:r>
              <a:rPr lang="en-CA"/>
              <a:t>Cardiovascular disease, particularly enlargement of the heart (cardiomyopathy)</a:t>
            </a:r>
            <a:endParaRPr/>
          </a:p>
          <a:p>
            <a:pPr indent="-292100" lvl="0" marL="292100" rtl="0" algn="l">
              <a:spcBef>
                <a:spcPts val="0"/>
              </a:spcBef>
              <a:spcAft>
                <a:spcPts val="0"/>
              </a:spcAft>
              <a:buSzPct val="70000"/>
              <a:buChar char="⦿"/>
            </a:pPr>
            <a:r>
              <a:rPr lang="en-CA"/>
              <a:t>Osteoarthritis</a:t>
            </a:r>
            <a:endParaRPr/>
          </a:p>
          <a:p>
            <a:pPr indent="-292100" lvl="0" marL="292100" rtl="0" algn="l">
              <a:spcBef>
                <a:spcPts val="0"/>
              </a:spcBef>
              <a:spcAft>
                <a:spcPts val="0"/>
              </a:spcAft>
              <a:buSzPct val="70000"/>
              <a:buChar char="⦿"/>
            </a:pPr>
            <a:r>
              <a:rPr lang="en-CA"/>
              <a:t>Diabetes mellitus</a:t>
            </a:r>
            <a:endParaRPr/>
          </a:p>
          <a:p>
            <a:pPr indent="-292100" lvl="0" marL="292100" rtl="0" algn="l">
              <a:spcBef>
                <a:spcPts val="0"/>
              </a:spcBef>
              <a:spcAft>
                <a:spcPts val="0"/>
              </a:spcAft>
              <a:buSzPct val="70000"/>
              <a:buChar char="⦿"/>
            </a:pPr>
            <a:r>
              <a:rPr lang="en-CA"/>
              <a:t>Polyps on the lining of the colon</a:t>
            </a:r>
            <a:endParaRPr/>
          </a:p>
          <a:p>
            <a:pPr indent="-292100" lvl="0" marL="292100" rtl="0" algn="l">
              <a:spcBef>
                <a:spcPts val="0"/>
              </a:spcBef>
              <a:spcAft>
                <a:spcPts val="0"/>
              </a:spcAft>
              <a:buSzPct val="70000"/>
              <a:buChar char="⦿"/>
            </a:pPr>
            <a:r>
              <a:rPr lang="en-CA"/>
              <a:t>Sleep apnea</a:t>
            </a:r>
            <a:endParaRPr/>
          </a:p>
          <a:p>
            <a:pPr indent="-292100" lvl="0" marL="292100" rtl="0" algn="l">
              <a:spcBef>
                <a:spcPts val="0"/>
              </a:spcBef>
              <a:spcAft>
                <a:spcPts val="0"/>
              </a:spcAft>
              <a:buSzPct val="70000"/>
              <a:buChar char="⦿"/>
            </a:pPr>
            <a:r>
              <a:rPr lang="en-CA"/>
              <a:t>Carpal tunnel syndrome</a:t>
            </a:r>
            <a:endParaRPr/>
          </a:p>
          <a:p>
            <a:pPr indent="-292100" lvl="0" marL="292100" rtl="0" algn="l">
              <a:spcBef>
                <a:spcPts val="0"/>
              </a:spcBef>
              <a:spcAft>
                <a:spcPts val="0"/>
              </a:spcAft>
              <a:buSzPct val="70000"/>
              <a:buChar char="⦿"/>
            </a:pPr>
            <a:r>
              <a:rPr lang="en-CA"/>
              <a:t>hypopituitarism</a:t>
            </a:r>
            <a:endParaRPr/>
          </a:p>
          <a:p>
            <a:pPr indent="-292100" lvl="0" marL="292100" rtl="0" algn="l">
              <a:spcBef>
                <a:spcPts val="0"/>
              </a:spcBef>
              <a:spcAft>
                <a:spcPts val="0"/>
              </a:spcAft>
              <a:buSzPct val="70000"/>
              <a:buChar char="⦿"/>
            </a:pPr>
            <a:r>
              <a:rPr lang="en-CA"/>
              <a:t>Uterine fibroids, benign tumors in the uterus</a:t>
            </a:r>
            <a:endParaRPr/>
          </a:p>
          <a:p>
            <a:pPr indent="-292100" lvl="0" marL="292100" rtl="0" algn="l">
              <a:spcBef>
                <a:spcPts val="0"/>
              </a:spcBef>
              <a:spcAft>
                <a:spcPts val="0"/>
              </a:spcAft>
              <a:buSzPct val="70000"/>
              <a:buChar char="⦿"/>
            </a:pPr>
            <a:r>
              <a:rPr lang="en-CA"/>
              <a:t>Spinal cord compression</a:t>
            </a:r>
            <a:endParaRPr/>
          </a:p>
          <a:p>
            <a:pPr indent="-292100" lvl="0" marL="292100" rtl="0" algn="l">
              <a:spcBef>
                <a:spcPts val="0"/>
              </a:spcBef>
              <a:spcAft>
                <a:spcPts val="0"/>
              </a:spcAft>
              <a:buSzPct val="70000"/>
              <a:buChar char="⦿"/>
            </a:pPr>
            <a:r>
              <a:rPr lang="en-CA"/>
              <a:t>Vision loss</a:t>
            </a:r>
            <a:endParaRPr/>
          </a:p>
          <a:p>
            <a:pPr indent="-171196" lvl="0" marL="292100" rtl="0" algn="l">
              <a:spcBef>
                <a:spcPts val="0"/>
              </a:spcBef>
              <a:spcAft>
                <a:spcPts val="0"/>
              </a:spcAft>
              <a:buSzPct val="70000"/>
              <a:buNone/>
            </a:pPr>
            <a:r>
              <a:t/>
            </a:r>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sp>
        <p:nvSpPr>
          <p:cNvPr id="600" name="Google Shape;600;p84"/>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Acromegaly</a:t>
            </a:r>
            <a:endParaRPr/>
          </a:p>
        </p:txBody>
      </p:sp>
      <p:pic>
        <p:nvPicPr>
          <p:cNvPr id="601" name="Google Shape;601;p84"/>
          <p:cNvPicPr preferRelativeResize="0"/>
          <p:nvPr>
            <p:ph idx="1" type="body"/>
          </p:nvPr>
        </p:nvPicPr>
        <p:blipFill rotWithShape="1">
          <a:blip r:embed="rId3">
            <a:alphaModFix/>
          </a:blip>
          <a:srcRect b="0" l="0" r="0" t="0"/>
          <a:stretch/>
        </p:blipFill>
        <p:spPr>
          <a:xfrm>
            <a:off x="1475656" y="2204864"/>
            <a:ext cx="5904656" cy="3744416"/>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sp>
        <p:nvSpPr>
          <p:cNvPr id="606" name="Google Shape;606;p85"/>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Polymyositis</a:t>
            </a:r>
            <a:endParaRPr/>
          </a:p>
        </p:txBody>
      </p:sp>
      <p:sp>
        <p:nvSpPr>
          <p:cNvPr id="607" name="Google Shape;607;p85"/>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70000" lnSpcReduction="20000"/>
          </a:bodyPr>
          <a:lstStyle/>
          <a:p>
            <a:pPr indent="-292100" lvl="0" marL="292100" rtl="0" algn="l">
              <a:spcBef>
                <a:spcPts val="0"/>
              </a:spcBef>
              <a:spcAft>
                <a:spcPts val="0"/>
              </a:spcAft>
              <a:buSzPct val="70000"/>
              <a:buChar char="⦿"/>
            </a:pPr>
            <a:r>
              <a:rPr lang="en-CA"/>
              <a:t>uncommon inflammatory disease that causes muscle weakness affecting both sides of the body.</a:t>
            </a:r>
            <a:endParaRPr/>
          </a:p>
          <a:p>
            <a:pPr indent="-292100" lvl="0" marL="292100" rtl="0" algn="l">
              <a:spcBef>
                <a:spcPts val="0"/>
              </a:spcBef>
              <a:spcAft>
                <a:spcPts val="0"/>
              </a:spcAft>
              <a:buSzPct val="70000"/>
              <a:buChar char="⦿"/>
            </a:pPr>
            <a:r>
              <a:rPr lang="en-CA"/>
              <a:t>can make it difficult to climb stairs, rise from a seated position, lift objects or reach overhead</a:t>
            </a:r>
            <a:endParaRPr/>
          </a:p>
          <a:p>
            <a:pPr indent="-292100" lvl="0" marL="292100" rtl="0" algn="l">
              <a:spcBef>
                <a:spcPts val="0"/>
              </a:spcBef>
              <a:spcAft>
                <a:spcPts val="0"/>
              </a:spcAft>
              <a:buSzPct val="70000"/>
              <a:buChar char="⦿"/>
            </a:pPr>
            <a:r>
              <a:rPr lang="en-CA"/>
              <a:t>most commonly affects adults in their 30s - 50s</a:t>
            </a:r>
            <a:endParaRPr/>
          </a:p>
          <a:p>
            <a:pPr indent="-292100" lvl="0" marL="292100" rtl="0" algn="l">
              <a:spcBef>
                <a:spcPts val="0"/>
              </a:spcBef>
              <a:spcAft>
                <a:spcPts val="0"/>
              </a:spcAft>
              <a:buSzPct val="70000"/>
              <a:buChar char="⦿"/>
            </a:pPr>
            <a:r>
              <a:rPr lang="en-CA"/>
              <a:t>more common in African Americans than in Caucasian's</a:t>
            </a:r>
            <a:endParaRPr/>
          </a:p>
          <a:p>
            <a:pPr indent="-292100" lvl="0" marL="292100" rtl="0" algn="l">
              <a:spcBef>
                <a:spcPts val="0"/>
              </a:spcBef>
              <a:spcAft>
                <a:spcPts val="0"/>
              </a:spcAft>
              <a:buSzPct val="70000"/>
              <a:buChar char="⦿"/>
            </a:pPr>
            <a:r>
              <a:rPr lang="en-CA"/>
              <a:t>women are affected more often than men</a:t>
            </a:r>
            <a:endParaRPr/>
          </a:p>
          <a:p>
            <a:pPr indent="-292100" lvl="0" marL="292100" rtl="0" algn="l">
              <a:spcBef>
                <a:spcPts val="0"/>
              </a:spcBef>
              <a:spcAft>
                <a:spcPts val="0"/>
              </a:spcAft>
              <a:buSzPct val="70000"/>
              <a:buChar char="⦿"/>
            </a:pPr>
            <a:r>
              <a:rPr lang="en-CA"/>
              <a:t>Develops gradually, over weeks or months</a:t>
            </a:r>
            <a:endParaRPr/>
          </a:p>
          <a:p>
            <a:pPr indent="-292100" lvl="0" marL="292100" rtl="0" algn="l">
              <a:spcBef>
                <a:spcPts val="0"/>
              </a:spcBef>
              <a:spcAft>
                <a:spcPts val="0"/>
              </a:spcAft>
              <a:buSzPct val="70000"/>
              <a:buChar char="⦿"/>
            </a:pPr>
            <a:r>
              <a:rPr lang="en-CA"/>
              <a:t>The muscle weakness involves the muscles closest to the trunk, such as those in hips, thighs, shoulders, upper arms and neck. The weakness affects both the left and right sides of the body</a:t>
            </a:r>
            <a:endParaRPr/>
          </a:p>
          <a:p>
            <a:pPr indent="-292100" lvl="0" marL="292100" rtl="0" algn="l">
              <a:spcBef>
                <a:spcPts val="0"/>
              </a:spcBef>
              <a:spcAft>
                <a:spcPts val="0"/>
              </a:spcAft>
              <a:buSzPct val="70000"/>
              <a:buChar char="⦿"/>
            </a:pPr>
            <a:r>
              <a:rPr lang="en-CA"/>
              <a:t> The exact cause is unknown, but the disease shares many characteristics with autoimmune disorders</a:t>
            </a:r>
            <a:endParaRPr/>
          </a:p>
          <a:p>
            <a:pPr indent="0" lvl="0" marL="0" rtl="0" algn="l">
              <a:spcBef>
                <a:spcPts val="0"/>
              </a:spcBef>
              <a:spcAft>
                <a:spcPts val="0"/>
              </a:spcAft>
              <a:buSzPct val="70000"/>
              <a:buNone/>
            </a:pPr>
            <a:r>
              <a:t/>
            </a:r>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p86"/>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Complications</a:t>
            </a:r>
            <a:endParaRPr/>
          </a:p>
        </p:txBody>
      </p:sp>
      <p:sp>
        <p:nvSpPr>
          <p:cNvPr id="613" name="Google Shape;613;p86"/>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77500" lnSpcReduction="20000"/>
          </a:bodyPr>
          <a:lstStyle/>
          <a:p>
            <a:pPr indent="-292100" lvl="0" marL="292100" rtl="0" algn="l">
              <a:spcBef>
                <a:spcPts val="0"/>
              </a:spcBef>
              <a:spcAft>
                <a:spcPts val="0"/>
              </a:spcAft>
              <a:buSzPct val="70000"/>
              <a:buChar char="⦿"/>
            </a:pPr>
            <a:r>
              <a:rPr lang="en-CA"/>
              <a:t>Dysphagia - If the esophageal muscles are affected, which in turn may cause weight loss and malnutrition.</a:t>
            </a:r>
            <a:endParaRPr/>
          </a:p>
          <a:p>
            <a:pPr indent="-292100" lvl="0" marL="292100" rtl="0" algn="l">
              <a:spcBef>
                <a:spcPts val="0"/>
              </a:spcBef>
              <a:spcAft>
                <a:spcPts val="0"/>
              </a:spcAft>
              <a:buSzPct val="70000"/>
              <a:buChar char="⦿"/>
            </a:pPr>
            <a:r>
              <a:rPr lang="en-CA"/>
              <a:t>Aspiration pneumonia - Difficulty swallowing may also cause aspiration of food or liquids, including saliva, into the lungs, which can lead to pneumonia.</a:t>
            </a:r>
            <a:endParaRPr/>
          </a:p>
          <a:p>
            <a:pPr indent="-292100" lvl="0" marL="292100" rtl="0" algn="l">
              <a:spcBef>
                <a:spcPts val="0"/>
              </a:spcBef>
              <a:spcAft>
                <a:spcPts val="0"/>
              </a:spcAft>
              <a:buSzPct val="70000"/>
              <a:buChar char="⦿"/>
            </a:pPr>
            <a:r>
              <a:rPr lang="en-CA"/>
              <a:t>Breathing problems - If the chest muscles are affected by the disease, the patient may experience breathing problems, such as shortness of breath or, in severe cases, respiratory failure.</a:t>
            </a:r>
            <a:endParaRPr/>
          </a:p>
          <a:p>
            <a:pPr indent="-292100" lvl="0" marL="292100" rtl="0" algn="l">
              <a:spcBef>
                <a:spcPts val="0"/>
              </a:spcBef>
              <a:spcAft>
                <a:spcPts val="0"/>
              </a:spcAft>
              <a:buSzPct val="70000"/>
              <a:buChar char="⦿"/>
            </a:pPr>
            <a:r>
              <a:rPr lang="en-CA"/>
              <a:t>Calcium deposits - Late in the disease, deposits of calcium can occur in the muscles, skin and connective tissues (calcinosis).</a:t>
            </a:r>
            <a:endParaRPr/>
          </a:p>
          <a:p>
            <a:pPr indent="-181864" lvl="0" marL="292100" rtl="0" algn="l">
              <a:spcBef>
                <a:spcPts val="0"/>
              </a:spcBef>
              <a:spcAft>
                <a:spcPts val="0"/>
              </a:spcAft>
              <a:buSzPct val="70000"/>
              <a:buNone/>
            </a:pPr>
            <a:r>
              <a:t/>
            </a:r>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87"/>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Associated Conditions</a:t>
            </a:r>
            <a:endParaRPr/>
          </a:p>
        </p:txBody>
      </p:sp>
      <p:sp>
        <p:nvSpPr>
          <p:cNvPr id="619" name="Google Shape;619;p87"/>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70000" lnSpcReduction="20000"/>
          </a:bodyPr>
          <a:lstStyle/>
          <a:p>
            <a:pPr indent="-292100" lvl="0" marL="292100" rtl="0" algn="l">
              <a:spcBef>
                <a:spcPts val="0"/>
              </a:spcBef>
              <a:spcAft>
                <a:spcPts val="0"/>
              </a:spcAft>
              <a:buSzPct val="70000"/>
              <a:buChar char="⦿"/>
            </a:pPr>
            <a:r>
              <a:rPr lang="en-CA"/>
              <a:t>Raynaud's phenomenon</a:t>
            </a:r>
            <a:endParaRPr/>
          </a:p>
          <a:p>
            <a:pPr indent="-292100" lvl="0" marL="292100" rtl="0" algn="l">
              <a:spcBef>
                <a:spcPts val="0"/>
              </a:spcBef>
              <a:spcAft>
                <a:spcPts val="0"/>
              </a:spcAft>
              <a:buSzPct val="70000"/>
              <a:buChar char="⦿"/>
            </a:pPr>
            <a:r>
              <a:rPr lang="en-CA"/>
              <a:t>Other connective tissue diseases such as lupus, rheumatoid arthritis, scleroderma and Sjogren's syndrome, can occur in combination with polymyositis.</a:t>
            </a:r>
            <a:endParaRPr/>
          </a:p>
          <a:p>
            <a:pPr indent="-292100" lvl="0" marL="292100" rtl="0" algn="l">
              <a:spcBef>
                <a:spcPts val="0"/>
              </a:spcBef>
              <a:spcAft>
                <a:spcPts val="0"/>
              </a:spcAft>
              <a:buSzPct val="70000"/>
              <a:buChar char="⦿"/>
            </a:pPr>
            <a:r>
              <a:rPr lang="en-CA"/>
              <a:t>Cardiovascular disease  muscular walls of the heart to become inflamed (myocarditis). In a small number of people who have polymyositis, congestive heart failure and heart arrhythmias may develop.</a:t>
            </a:r>
            <a:endParaRPr/>
          </a:p>
          <a:p>
            <a:pPr indent="-292100" lvl="0" marL="292100" rtl="0" algn="l">
              <a:spcBef>
                <a:spcPts val="0"/>
              </a:spcBef>
              <a:spcAft>
                <a:spcPts val="0"/>
              </a:spcAft>
              <a:buSzPct val="70000"/>
              <a:buChar char="⦿"/>
            </a:pPr>
            <a:r>
              <a:rPr lang="en-CA"/>
              <a:t>Lung disease - A condition called interstitial lung disease may occur with polymyositis. Interstitial lung disease refers to a group of disorders that cause scarring (fibrosis) of lung tissue, making lungs stiff and inelastic. Signs and symptoms include a dry cough and shortness of breath.</a:t>
            </a:r>
            <a:endParaRPr/>
          </a:p>
          <a:p>
            <a:pPr indent="-192532" lvl="0" marL="292100" rtl="0" algn="l">
              <a:spcBef>
                <a:spcPts val="0"/>
              </a:spcBef>
              <a:spcAft>
                <a:spcPts val="0"/>
              </a:spcAft>
              <a:buSzPct val="70000"/>
              <a:buNone/>
            </a:pPr>
            <a:r>
              <a:t/>
            </a:r>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 name="Shape 623"/>
        <p:cNvGrpSpPr/>
        <p:nvPr/>
      </p:nvGrpSpPr>
      <p:grpSpPr>
        <a:xfrm>
          <a:off x="0" y="0"/>
          <a:ext cx="0" cy="0"/>
          <a:chOff x="0" y="0"/>
          <a:chExt cx="0" cy="0"/>
        </a:xfrm>
      </p:grpSpPr>
      <p:sp>
        <p:nvSpPr>
          <p:cNvPr id="624" name="Google Shape;624;p88"/>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Septic Arthritis</a:t>
            </a:r>
            <a:endParaRPr/>
          </a:p>
        </p:txBody>
      </p:sp>
      <p:sp>
        <p:nvSpPr>
          <p:cNvPr id="625" name="Google Shape;625;p88"/>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70000" lnSpcReduction="20000"/>
          </a:bodyPr>
          <a:lstStyle/>
          <a:p>
            <a:pPr indent="-292100" lvl="0" marL="292100" rtl="0" algn="l">
              <a:spcBef>
                <a:spcPts val="0"/>
              </a:spcBef>
              <a:spcAft>
                <a:spcPts val="0"/>
              </a:spcAft>
              <a:buSzPct val="70000"/>
              <a:buChar char="⦿"/>
            </a:pPr>
            <a:r>
              <a:rPr lang="en-CA"/>
              <a:t>Intensely painful infection in a joint</a:t>
            </a:r>
            <a:endParaRPr/>
          </a:p>
          <a:p>
            <a:pPr indent="-292100" lvl="0" marL="292100" rtl="0" algn="l">
              <a:spcBef>
                <a:spcPts val="0"/>
              </a:spcBef>
              <a:spcAft>
                <a:spcPts val="0"/>
              </a:spcAft>
              <a:buSzPct val="70000"/>
              <a:buChar char="⦿"/>
            </a:pPr>
            <a:r>
              <a:rPr lang="en-CA"/>
              <a:t>Can become infected with germs that travel through the bloodstream from another part of the body</a:t>
            </a:r>
            <a:endParaRPr/>
          </a:p>
          <a:p>
            <a:pPr indent="-292100" lvl="0" marL="292100" rtl="0" algn="l">
              <a:spcBef>
                <a:spcPts val="0"/>
              </a:spcBef>
              <a:spcAft>
                <a:spcPts val="0"/>
              </a:spcAft>
              <a:buSzPct val="70000"/>
              <a:buChar char="⦿"/>
            </a:pPr>
            <a:r>
              <a:rPr lang="en-CA"/>
              <a:t>Also can occur when a penetrating injury brings germs directly into the joint</a:t>
            </a:r>
            <a:endParaRPr/>
          </a:p>
          <a:p>
            <a:pPr indent="-292100" lvl="0" marL="292100" rtl="0" algn="l">
              <a:spcBef>
                <a:spcPts val="0"/>
              </a:spcBef>
              <a:spcAft>
                <a:spcPts val="0"/>
              </a:spcAft>
              <a:buSzPct val="70000"/>
              <a:buChar char="⦿"/>
            </a:pPr>
            <a:r>
              <a:rPr lang="en-CA"/>
              <a:t>More common in Infants and older adults </a:t>
            </a:r>
            <a:endParaRPr/>
          </a:p>
          <a:p>
            <a:pPr indent="-292100" lvl="0" marL="292100" rtl="0" algn="l">
              <a:spcBef>
                <a:spcPts val="0"/>
              </a:spcBef>
              <a:spcAft>
                <a:spcPts val="0"/>
              </a:spcAft>
              <a:buSzPct val="70000"/>
              <a:buChar char="⦿"/>
            </a:pPr>
            <a:r>
              <a:rPr lang="en-CA"/>
              <a:t>Most common joints affected =knees &amp; hips.</a:t>
            </a:r>
            <a:endParaRPr/>
          </a:p>
          <a:p>
            <a:pPr indent="-292100" lvl="0" marL="292100" rtl="0" algn="l">
              <a:spcBef>
                <a:spcPts val="0"/>
              </a:spcBef>
              <a:spcAft>
                <a:spcPts val="0"/>
              </a:spcAft>
              <a:buSzPct val="70000"/>
              <a:buChar char="⦿"/>
            </a:pPr>
            <a:r>
              <a:rPr lang="en-CA"/>
              <a:t>Can quickly and severely damage the cartilage and bone within the joint, so prompt treatment is crucial</a:t>
            </a:r>
            <a:endParaRPr/>
          </a:p>
          <a:p>
            <a:pPr indent="-292100" lvl="0" marL="292100" rtl="0" algn="l">
              <a:spcBef>
                <a:spcPts val="0"/>
              </a:spcBef>
              <a:spcAft>
                <a:spcPts val="0"/>
              </a:spcAft>
              <a:buSzPct val="70000"/>
              <a:buChar char="⦿"/>
            </a:pPr>
            <a:r>
              <a:rPr lang="en-CA"/>
              <a:t>Tx involves draining the joint with a needle or surgery. IV antibiotics may be necessary to stop the infection</a:t>
            </a:r>
            <a:endParaRPr/>
          </a:p>
          <a:p>
            <a:pPr indent="-292100" lvl="0" marL="292100" rtl="0" algn="l">
              <a:spcBef>
                <a:spcPts val="0"/>
              </a:spcBef>
              <a:spcAft>
                <a:spcPts val="0"/>
              </a:spcAft>
              <a:buSzPct val="70000"/>
              <a:buChar char="⦿"/>
            </a:pPr>
            <a:r>
              <a:rPr lang="en-CA"/>
              <a:t>Typically causes extreme discomfort and difficulty using the affected joint. The joint usually swollen, red and warm, and the patient may get fever.</a:t>
            </a:r>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sp>
        <p:nvSpPr>
          <p:cNvPr id="630" name="Google Shape;630;p89"/>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Causes</a:t>
            </a:r>
            <a:endParaRPr/>
          </a:p>
        </p:txBody>
      </p:sp>
      <p:sp>
        <p:nvSpPr>
          <p:cNvPr id="631" name="Google Shape;631;p89"/>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Can be caused by bacterial, viral or fungal infections</a:t>
            </a:r>
            <a:endParaRPr/>
          </a:p>
          <a:p>
            <a:pPr indent="-292100" lvl="0" marL="292100" rtl="0" algn="l">
              <a:spcBef>
                <a:spcPts val="0"/>
              </a:spcBef>
              <a:spcAft>
                <a:spcPts val="0"/>
              </a:spcAft>
              <a:buSzPts val="2240"/>
              <a:buChar char="⦿"/>
            </a:pPr>
            <a:r>
              <a:rPr lang="en-CA"/>
              <a:t>Bacterial infection with Staphylococcus aureus is most common </a:t>
            </a:r>
            <a:endParaRPr/>
          </a:p>
        </p:txBody>
      </p:sp>
      <p:pic>
        <p:nvPicPr>
          <p:cNvPr id="632" name="Google Shape;632;p89"/>
          <p:cNvPicPr preferRelativeResize="0"/>
          <p:nvPr/>
        </p:nvPicPr>
        <p:blipFill rotWithShape="1">
          <a:blip r:embed="rId3">
            <a:alphaModFix/>
          </a:blip>
          <a:srcRect b="0" l="0" r="0" t="0"/>
          <a:stretch/>
        </p:blipFill>
        <p:spPr>
          <a:xfrm>
            <a:off x="5652120" y="3356992"/>
            <a:ext cx="2481263" cy="3187700"/>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90"/>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fontScale="90000"/>
          </a:bodyPr>
          <a:lstStyle/>
          <a:p>
            <a:pPr indent="0" lvl="0" marL="54864" rtl="0" algn="r">
              <a:spcBef>
                <a:spcPts val="0"/>
              </a:spcBef>
              <a:spcAft>
                <a:spcPts val="0"/>
              </a:spcAft>
              <a:buClr>
                <a:srgbClr val="CBD89E"/>
              </a:buClr>
              <a:buSzPct val="100000"/>
              <a:buFont typeface="Rockwell"/>
              <a:buNone/>
            </a:pPr>
            <a:r>
              <a:rPr lang="en-CA"/>
              <a:t>Neurogenic Arthropathy (Charcot Joints)</a:t>
            </a:r>
            <a:endParaRPr/>
          </a:p>
        </p:txBody>
      </p:sp>
      <p:sp>
        <p:nvSpPr>
          <p:cNvPr id="638" name="Google Shape;638;p90"/>
          <p:cNvSpPr txBox="1"/>
          <p:nvPr>
            <p:ph idx="1" type="body"/>
          </p:nvPr>
        </p:nvSpPr>
        <p:spPr>
          <a:xfrm>
            <a:off x="457200" y="1646236"/>
            <a:ext cx="8229600" cy="4879107"/>
          </a:xfrm>
          <a:prstGeom prst="rect">
            <a:avLst/>
          </a:prstGeom>
          <a:noFill/>
          <a:ln>
            <a:noFill/>
          </a:ln>
        </p:spPr>
        <p:txBody>
          <a:bodyPr anchorCtr="0" anchor="t" bIns="45700" lIns="91425" spcFirstLastPara="1" rIns="91425" wrap="square" tIns="45700">
            <a:normAutofit fontScale="55000" lnSpcReduction="20000"/>
          </a:bodyPr>
          <a:lstStyle/>
          <a:p>
            <a:pPr indent="-292100" lvl="0" marL="292100" rtl="0" algn="l">
              <a:spcBef>
                <a:spcPts val="0"/>
              </a:spcBef>
              <a:spcAft>
                <a:spcPts val="0"/>
              </a:spcAft>
              <a:buSzPct val="70000"/>
              <a:buChar char="⦿"/>
            </a:pPr>
            <a:r>
              <a:rPr lang="en-CA"/>
              <a:t>A rapidly destructive arthropathy due to impaired pain perception and position sense, which can result from various underlying disorders, most commonly diabetes and stroke</a:t>
            </a:r>
            <a:endParaRPr/>
          </a:p>
          <a:p>
            <a:pPr indent="-292100" lvl="0" marL="292100" rtl="0" algn="l">
              <a:spcBef>
                <a:spcPts val="0"/>
              </a:spcBef>
              <a:spcAft>
                <a:spcPts val="0"/>
              </a:spcAft>
              <a:buSzPct val="70000"/>
              <a:buChar char="⦿"/>
            </a:pPr>
            <a:r>
              <a:rPr lang="en-CA"/>
              <a:t>Symptoms  include joint swelling, effusion, deformity, and instability. Pain may be disproportionately mild due to the underlying neuropathy.</a:t>
            </a:r>
            <a:endParaRPr/>
          </a:p>
          <a:p>
            <a:pPr indent="-292100" lvl="0" marL="292100" rtl="0" algn="l">
              <a:spcBef>
                <a:spcPts val="0"/>
              </a:spcBef>
              <a:spcAft>
                <a:spcPts val="0"/>
              </a:spcAft>
              <a:buSzPct val="70000"/>
              <a:buChar char="⦿"/>
            </a:pPr>
            <a:r>
              <a:rPr lang="en-CA"/>
              <a:t>Diagnosis requires x-ray </a:t>
            </a:r>
            <a:endParaRPr/>
          </a:p>
          <a:p>
            <a:pPr indent="-292100" lvl="0" marL="292100" rtl="0" algn="l">
              <a:spcBef>
                <a:spcPts val="0"/>
              </a:spcBef>
              <a:spcAft>
                <a:spcPts val="0"/>
              </a:spcAft>
              <a:buSzPct val="70000"/>
              <a:buChar char="⦿"/>
            </a:pPr>
            <a:r>
              <a:rPr lang="en-CA"/>
              <a:t>Tx consists of joint immobilization and sometimes surgery if the disease is advanced</a:t>
            </a:r>
            <a:endParaRPr/>
          </a:p>
          <a:p>
            <a:pPr indent="-292100" lvl="0" marL="292100" rtl="0" algn="l">
              <a:spcBef>
                <a:spcPts val="0"/>
              </a:spcBef>
              <a:spcAft>
                <a:spcPts val="0"/>
              </a:spcAft>
              <a:buSzPct val="70000"/>
              <a:buChar char="⦿"/>
            </a:pPr>
            <a:r>
              <a:rPr lang="en-CA"/>
              <a:t>Many conditions predispose to neurogenic arthropathy</a:t>
            </a:r>
            <a:endParaRPr/>
          </a:p>
          <a:p>
            <a:pPr indent="-292100" lvl="0" marL="292100" rtl="0" algn="l">
              <a:spcBef>
                <a:spcPts val="0"/>
              </a:spcBef>
              <a:spcAft>
                <a:spcPts val="0"/>
              </a:spcAft>
              <a:buSzPct val="70000"/>
              <a:buChar char="⦿"/>
            </a:pPr>
            <a:r>
              <a:rPr lang="en-CA"/>
              <a:t>Impaired deep pain sensation or proprioception affects the joint's normal protective reflexes, often allowing trauma (especially repeated minor episodes) and small periarticular fractures to go unrecognized. Increased blood flow to bone from reflex vasodilation, resulting in active bone resorption, contributes to bone and joint damage. Each new injury sustained by the joint causes more distortion as it heals. Hemorrhagic joint effusions and multiple small fractures can occur, accelerating disease progression. Ligamentous laxity, muscular hypotonia, and rapid destruction of joint cartilage are common, predisposing to joint dislocations, which also accelerate disease progression. Advanced neurogenic arthropathy can cause hypertrophic changes, destructive changes, or both.</a:t>
            </a:r>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p91"/>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Continued</a:t>
            </a:r>
            <a:endParaRPr/>
          </a:p>
        </p:txBody>
      </p:sp>
      <p:sp>
        <p:nvSpPr>
          <p:cNvPr id="644" name="Google Shape;644;p91"/>
          <p:cNvSpPr txBox="1"/>
          <p:nvPr>
            <p:ph idx="1" type="body"/>
          </p:nvPr>
        </p:nvSpPr>
        <p:spPr>
          <a:xfrm>
            <a:off x="457200" y="1646236"/>
            <a:ext cx="8229600" cy="4879107"/>
          </a:xfrm>
          <a:prstGeom prst="rect">
            <a:avLst/>
          </a:prstGeom>
          <a:noFill/>
          <a:ln>
            <a:noFill/>
          </a:ln>
        </p:spPr>
        <p:txBody>
          <a:bodyPr anchorCtr="0" anchor="t" bIns="45700" lIns="91425" spcFirstLastPara="1" rIns="91425" wrap="square" tIns="45700">
            <a:normAutofit fontScale="62500" lnSpcReduction="20000"/>
          </a:bodyPr>
          <a:lstStyle/>
          <a:p>
            <a:pPr indent="-292100" lvl="0" marL="292100" rtl="0" algn="l">
              <a:spcBef>
                <a:spcPts val="0"/>
              </a:spcBef>
              <a:spcAft>
                <a:spcPts val="0"/>
              </a:spcAft>
              <a:buSzPct val="70000"/>
              <a:buChar char="⦿"/>
            </a:pPr>
            <a:r>
              <a:rPr lang="en-CA"/>
              <a:t>Arthropathy does not usually develop until years after onset of the neurologic condition but can then progress rapidly and lead to complete joint disorganization in a few months. Pain is a common early symptom. However, because the ability to sense pain is commonly impaired, the degree of pain is often unexpectedly mild for the degree of joint damage. A prominent, often hemorrhagic, effusion and subluxation and instability of the joint are usually present during early stages. Acute joint dislocation sometimes occurs also.</a:t>
            </a:r>
            <a:endParaRPr/>
          </a:p>
          <a:p>
            <a:pPr indent="-292100" lvl="0" marL="292100" rtl="0" algn="l">
              <a:spcBef>
                <a:spcPts val="0"/>
              </a:spcBef>
              <a:spcAft>
                <a:spcPts val="0"/>
              </a:spcAft>
              <a:buSzPct val="70000"/>
              <a:buChar char="⦿"/>
            </a:pPr>
            <a:r>
              <a:rPr lang="en-CA"/>
              <a:t>During later stages, pain may be more severe if the disease has caused rapid joint destruction (eg, periarticular fractures or tense hematomas)</a:t>
            </a:r>
            <a:endParaRPr/>
          </a:p>
          <a:p>
            <a:pPr indent="-292100" lvl="0" marL="292100" rtl="0" algn="l">
              <a:spcBef>
                <a:spcPts val="0"/>
              </a:spcBef>
              <a:spcAft>
                <a:spcPts val="0"/>
              </a:spcAft>
              <a:buSzPct val="70000"/>
              <a:buChar char="⦿"/>
            </a:pPr>
            <a:r>
              <a:rPr lang="en-CA"/>
              <a:t> During advanced stages, the joint is swollen from bony overgrowth and massive synovial effusion. Deformity results from dislocations and displaced fractures. Fractures and bony healing may produce many loose pieces of cartilage or bone that can slough into the joint, causing a coarse, grating, often audible crepitus usually more unpleasant for the observer than for the patient. The joint may feel like a “bag of bones.”</a:t>
            </a:r>
            <a:endParaRPr/>
          </a:p>
          <a:p>
            <a:pPr indent="-203200" lvl="0" marL="292100" rtl="0" algn="l">
              <a:spcBef>
                <a:spcPts val="0"/>
              </a:spcBef>
              <a:spcAft>
                <a:spcPts val="0"/>
              </a:spcAft>
              <a:buSzPct val="70000"/>
              <a:buNone/>
            </a:pPr>
            <a:r>
              <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sp>
        <p:nvSpPr>
          <p:cNvPr id="649" name="Google Shape;649;p92"/>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Continued</a:t>
            </a:r>
            <a:endParaRPr/>
          </a:p>
        </p:txBody>
      </p:sp>
      <p:sp>
        <p:nvSpPr>
          <p:cNvPr id="650" name="Google Shape;650;p92"/>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77500" lnSpcReduction="20000"/>
          </a:bodyPr>
          <a:lstStyle/>
          <a:p>
            <a:pPr indent="-292100" lvl="0" marL="292100" rtl="0" algn="l">
              <a:spcBef>
                <a:spcPts val="0"/>
              </a:spcBef>
              <a:spcAft>
                <a:spcPts val="0"/>
              </a:spcAft>
              <a:buSzPct val="70000"/>
              <a:buChar char="⦿"/>
            </a:pPr>
            <a:r>
              <a:rPr lang="en-CA"/>
              <a:t>knee and the ankle are most often affected</a:t>
            </a:r>
            <a:endParaRPr/>
          </a:p>
          <a:p>
            <a:pPr indent="-292100" lvl="0" marL="292100" rtl="0" algn="l">
              <a:spcBef>
                <a:spcPts val="0"/>
              </a:spcBef>
              <a:spcAft>
                <a:spcPts val="0"/>
              </a:spcAft>
              <a:buSzPct val="70000"/>
              <a:buChar char="⦿"/>
            </a:pPr>
            <a:r>
              <a:rPr lang="en-CA"/>
              <a:t>Distribution depends largely on the underlying disease.</a:t>
            </a:r>
            <a:endParaRPr/>
          </a:p>
          <a:p>
            <a:pPr indent="-228600" lvl="1" marL="640080" rtl="0" algn="l">
              <a:spcBef>
                <a:spcPts val="400"/>
              </a:spcBef>
              <a:spcAft>
                <a:spcPts val="0"/>
              </a:spcAft>
              <a:buSzPct val="90000"/>
              <a:buFont typeface="Rockwell"/>
              <a:buChar char="•"/>
            </a:pPr>
            <a:r>
              <a:rPr lang="en-CA"/>
              <a:t> ex - diabetes mellitus affects the foot and ankle, Syringomyelia commonly affects the spine and upper limb joints, especially the elbow and shoulder</a:t>
            </a:r>
            <a:endParaRPr/>
          </a:p>
          <a:p>
            <a:pPr indent="-292100" lvl="0" marL="292100" rtl="0" algn="l">
              <a:spcBef>
                <a:spcPts val="0"/>
              </a:spcBef>
              <a:spcAft>
                <a:spcPts val="0"/>
              </a:spcAft>
              <a:buSzPct val="70000"/>
              <a:buChar char="⦿"/>
            </a:pPr>
            <a:r>
              <a:rPr lang="en-CA"/>
              <a:t>Frequently, only one joint is affected and usually no more than two or three (except for the small joints of the feet), in an asymmetric distribution.</a:t>
            </a:r>
            <a:endParaRPr/>
          </a:p>
          <a:p>
            <a:pPr indent="-292100" lvl="0" marL="292100" rtl="0" algn="l">
              <a:spcBef>
                <a:spcPts val="0"/>
              </a:spcBef>
              <a:spcAft>
                <a:spcPts val="0"/>
              </a:spcAft>
              <a:buSzPct val="70000"/>
              <a:buChar char="⦿"/>
            </a:pPr>
            <a:r>
              <a:rPr lang="en-CA"/>
              <a:t>Infectious arthritis may develop with or without systemic symptoms  particularly with diabetes. Structures such as blood vessels, nerves, and the spinal cord can become compressed due to the tissue overgrowth.</a:t>
            </a:r>
            <a:endParaRPr/>
          </a:p>
          <a:p>
            <a:pPr indent="-181864" lvl="0" marL="292100" rtl="0" algn="l">
              <a:spcBef>
                <a:spcPts val="0"/>
              </a:spcBef>
              <a:spcAft>
                <a:spcPts val="0"/>
              </a:spcAft>
              <a:buSzPct val="70000"/>
              <a:buNone/>
            </a:pPr>
            <a:r>
              <a:t/>
            </a:r>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pic>
        <p:nvPicPr>
          <p:cNvPr id="655" name="Google Shape;655;p93"/>
          <p:cNvPicPr preferRelativeResize="0"/>
          <p:nvPr/>
        </p:nvPicPr>
        <p:blipFill rotWithShape="1">
          <a:blip r:embed="rId3">
            <a:alphaModFix/>
          </a:blip>
          <a:srcRect b="0" l="0" r="0" t="0"/>
          <a:stretch/>
        </p:blipFill>
        <p:spPr>
          <a:xfrm>
            <a:off x="2483768" y="764704"/>
            <a:ext cx="3773959" cy="5671736"/>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sp>
        <p:nvSpPr>
          <p:cNvPr id="660" name="Google Shape;660;p94"/>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Hemarthrosis</a:t>
            </a:r>
            <a:endParaRPr/>
          </a:p>
        </p:txBody>
      </p:sp>
      <p:sp>
        <p:nvSpPr>
          <p:cNvPr id="661" name="Google Shape;661;p94"/>
          <p:cNvSpPr txBox="1"/>
          <p:nvPr>
            <p:ph idx="1" type="body"/>
          </p:nvPr>
        </p:nvSpPr>
        <p:spPr>
          <a:xfrm>
            <a:off x="457200" y="1646236"/>
            <a:ext cx="8229600" cy="4807099"/>
          </a:xfrm>
          <a:prstGeom prst="rect">
            <a:avLst/>
          </a:prstGeom>
          <a:noFill/>
          <a:ln>
            <a:noFill/>
          </a:ln>
        </p:spPr>
        <p:txBody>
          <a:bodyPr anchorCtr="0" anchor="t" bIns="45700" lIns="91425" spcFirstLastPara="1" rIns="91425" wrap="square" tIns="45700">
            <a:normAutofit fontScale="55000" lnSpcReduction="20000"/>
          </a:bodyPr>
          <a:lstStyle/>
          <a:p>
            <a:pPr indent="-292100" lvl="0" marL="292100" rtl="0" algn="l">
              <a:spcBef>
                <a:spcPts val="0"/>
              </a:spcBef>
              <a:spcAft>
                <a:spcPts val="0"/>
              </a:spcAft>
              <a:buSzPct val="70000"/>
              <a:buChar char="⦿"/>
            </a:pPr>
            <a:r>
              <a:rPr lang="en-CA"/>
              <a:t>Recurrent or chronic Hemarthrosis is the most common complication of a group of inheritable disorders of blood coagulation</a:t>
            </a:r>
            <a:endParaRPr/>
          </a:p>
          <a:p>
            <a:pPr indent="-292100" lvl="0" marL="292100" rtl="0" algn="l">
              <a:spcBef>
                <a:spcPts val="0"/>
              </a:spcBef>
              <a:spcAft>
                <a:spcPts val="0"/>
              </a:spcAft>
              <a:buSzPct val="70000"/>
              <a:buChar char="⦿"/>
            </a:pPr>
            <a:r>
              <a:rPr lang="en-CA"/>
              <a:t>Can be a complication of anticoagulant therapy or severe trauma to a normal joint</a:t>
            </a:r>
            <a:endParaRPr/>
          </a:p>
          <a:p>
            <a:pPr indent="-292100" lvl="0" marL="292100" rtl="0" algn="l">
              <a:spcBef>
                <a:spcPts val="0"/>
              </a:spcBef>
              <a:spcAft>
                <a:spcPts val="0"/>
              </a:spcAft>
              <a:buSzPct val="70000"/>
              <a:buChar char="⦿"/>
            </a:pPr>
            <a:r>
              <a:rPr lang="en-CA"/>
              <a:t> In hemophilia, joint bleeding usually begins before the age of five and tends to recur repeatedly during childhood in response to even minor injury. The most common sites are the knees, elbows, and ankles, but any joint can be involved. </a:t>
            </a:r>
            <a:endParaRPr/>
          </a:p>
          <a:p>
            <a:pPr indent="-292100" lvl="0" marL="292100" rtl="0" algn="l">
              <a:spcBef>
                <a:spcPts val="0"/>
              </a:spcBef>
              <a:spcAft>
                <a:spcPts val="0"/>
              </a:spcAft>
              <a:buSzPct val="70000"/>
              <a:buChar char="⦿"/>
            </a:pPr>
            <a:r>
              <a:rPr lang="en-CA"/>
              <a:t>Acute hemarthrosis usually results in marked local inflammation and joint symptoms that can last for days to weeks.</a:t>
            </a:r>
            <a:endParaRPr/>
          </a:p>
          <a:p>
            <a:pPr indent="-292100" lvl="0" marL="292100" rtl="0" algn="l">
              <a:spcBef>
                <a:spcPts val="0"/>
              </a:spcBef>
              <a:spcAft>
                <a:spcPts val="0"/>
              </a:spcAft>
              <a:buSzPct val="70000"/>
              <a:buChar char="⦿"/>
            </a:pPr>
            <a:r>
              <a:rPr lang="en-CA"/>
              <a:t>Approximately one half of patients with hemophilia develop chronic deformities in one or more joints. Some of them develop a chronic progressive synovitis, restricted to one or a few joints, which clinically resembles rheumatoid arthritis.</a:t>
            </a:r>
            <a:endParaRPr/>
          </a:p>
          <a:p>
            <a:pPr indent="-292100" lvl="0" marL="292100" rtl="0" algn="l">
              <a:spcBef>
                <a:spcPts val="0"/>
              </a:spcBef>
              <a:spcAft>
                <a:spcPts val="0"/>
              </a:spcAft>
              <a:buSzPct val="70000"/>
              <a:buChar char="⦿"/>
            </a:pPr>
            <a:r>
              <a:rPr lang="en-CA"/>
              <a:t>In chronic cases there is marked synovial membrane hyperplasia, destruction of articular cartilage, and erosions of subchondral bone. This chronic progressive pattern probably results from a low level of continuous or intermittent bleeding into involved joints. joint fluid, in chronic cases, usually contains blood and very high levels of leukocyte-derived proteases. Other musculoskeletal manifestations of hemophilia include bleeding into muscle and bone. </a:t>
            </a:r>
            <a:endParaRPr/>
          </a:p>
          <a:p>
            <a:pPr indent="-213868" lvl="0" marL="292100" rtl="0" algn="l">
              <a:spcBef>
                <a:spcPts val="0"/>
              </a:spcBef>
              <a:spcAft>
                <a:spcPts val="0"/>
              </a:spcAft>
              <a:buSzPct val="70000"/>
              <a:buNone/>
            </a:pPr>
            <a:r>
              <a:t/>
            </a:r>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sp>
        <p:nvSpPr>
          <p:cNvPr id="666" name="Google Shape;666;p95"/>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Continued</a:t>
            </a:r>
            <a:endParaRPr/>
          </a:p>
        </p:txBody>
      </p:sp>
      <p:sp>
        <p:nvSpPr>
          <p:cNvPr id="667" name="Google Shape;667;p95"/>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70000" lnSpcReduction="20000"/>
          </a:bodyPr>
          <a:lstStyle/>
          <a:p>
            <a:pPr indent="-292100" lvl="0" marL="292100" rtl="0" algn="l">
              <a:spcBef>
                <a:spcPts val="0"/>
              </a:spcBef>
              <a:spcAft>
                <a:spcPts val="0"/>
              </a:spcAft>
              <a:buSzPct val="70000"/>
              <a:buChar char="⦿"/>
            </a:pPr>
            <a:r>
              <a:rPr lang="en-CA"/>
              <a:t>Symptoms of hemarthrosis are usually first noticed during infancy or childhood.  milder forms of hemophilia may not have symptoms until later in life. Symptoms of bleeding into a joint include:</a:t>
            </a:r>
            <a:endParaRPr/>
          </a:p>
          <a:p>
            <a:pPr indent="-228599" lvl="1" marL="640080" rtl="0" algn="l">
              <a:spcBef>
                <a:spcPts val="400"/>
              </a:spcBef>
              <a:spcAft>
                <a:spcPts val="0"/>
              </a:spcAft>
              <a:buSzPct val="90000"/>
              <a:buFont typeface="Rockwell"/>
              <a:buChar char="•"/>
            </a:pPr>
            <a:r>
              <a:rPr lang="en-CA"/>
              <a:t>Warmth and/or tingling in the joint during the early stages of hemarthrosis. This is called an aura. If bleeding is not treated, it can progress to severe pain.</a:t>
            </a:r>
            <a:endParaRPr/>
          </a:p>
          <a:p>
            <a:pPr indent="-228599" lvl="1" marL="640080" rtl="0" algn="l">
              <a:spcBef>
                <a:spcPts val="400"/>
              </a:spcBef>
              <a:spcAft>
                <a:spcPts val="0"/>
              </a:spcAft>
              <a:buSzPct val="90000"/>
              <a:buFont typeface="Rockwell"/>
              <a:buChar char="•"/>
            </a:pPr>
            <a:r>
              <a:rPr lang="en-CA"/>
              <a:t>Swelling and inflammation in the joint, caused by repeated episodes of bleeding. If episodes continue, it may lead to chronic pain and destruction of the joint.</a:t>
            </a:r>
            <a:endParaRPr/>
          </a:p>
          <a:p>
            <a:pPr indent="-228599" lvl="1" marL="640080" rtl="0" algn="l">
              <a:spcBef>
                <a:spcPts val="400"/>
              </a:spcBef>
              <a:spcAft>
                <a:spcPts val="0"/>
              </a:spcAft>
              <a:buSzPct val="90000"/>
              <a:buFont typeface="Rockwell"/>
              <a:buChar char="•"/>
            </a:pPr>
            <a:r>
              <a:rPr lang="en-CA"/>
              <a:t>An infant's or child's reluctance to move an arm or leg because of bleeding into an affected joint, often first noticed when a child begins to walk.</a:t>
            </a:r>
            <a:endParaRPr/>
          </a:p>
          <a:p>
            <a:pPr indent="-292100" lvl="0" marL="292100" rtl="0" algn="l">
              <a:spcBef>
                <a:spcPts val="0"/>
              </a:spcBef>
              <a:spcAft>
                <a:spcPts val="0"/>
              </a:spcAft>
              <a:buSzPct val="70000"/>
              <a:buChar char="⦿"/>
            </a:pPr>
            <a:r>
              <a:rPr lang="en-CA"/>
              <a:t>It usually follows injury but occurs mainly in patients with a predisposition to hemorrhage such as those being treated with warfarin and patients suffering from hemophilia. It can be associated with knee joint arthroplasty.</a:t>
            </a:r>
            <a:endParaRPr/>
          </a:p>
          <a:p>
            <a:pPr indent="-192532" lvl="0" marL="292100" rtl="0" algn="l">
              <a:spcBef>
                <a:spcPts val="0"/>
              </a:spcBef>
              <a:spcAft>
                <a:spcPts val="0"/>
              </a:spcAft>
              <a:buSzPct val="70000"/>
              <a:buNone/>
            </a:pPr>
            <a:r>
              <a:t/>
            </a:r>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pic>
        <p:nvPicPr>
          <p:cNvPr id="672" name="Google Shape;672;p96"/>
          <p:cNvPicPr preferRelativeResize="0"/>
          <p:nvPr/>
        </p:nvPicPr>
        <p:blipFill rotWithShape="1">
          <a:blip r:embed="rId3">
            <a:alphaModFix/>
          </a:blip>
          <a:srcRect b="0" l="0" r="0" t="0"/>
          <a:stretch/>
        </p:blipFill>
        <p:spPr>
          <a:xfrm>
            <a:off x="1825625" y="1643063"/>
            <a:ext cx="5492750" cy="3578225"/>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sp>
        <p:nvSpPr>
          <p:cNvPr id="677" name="Google Shape;677;p97"/>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Hypermobility Syndrome</a:t>
            </a:r>
            <a:endParaRPr/>
          </a:p>
        </p:txBody>
      </p:sp>
      <p:sp>
        <p:nvSpPr>
          <p:cNvPr id="678" name="Google Shape;678;p97"/>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70000" lnSpcReduction="20000"/>
          </a:bodyPr>
          <a:lstStyle/>
          <a:p>
            <a:pPr indent="-292100" lvl="0" marL="292100" rtl="0" algn="l">
              <a:spcBef>
                <a:spcPts val="0"/>
              </a:spcBef>
              <a:spcAft>
                <a:spcPts val="0"/>
              </a:spcAft>
              <a:buSzPct val="70000"/>
              <a:buChar char="⦿"/>
            </a:pPr>
            <a:r>
              <a:rPr lang="en-CA"/>
              <a:t>condition that features joints that easily move beyond the normal range expected for a particular joint. Tends to be inherited. </a:t>
            </a:r>
            <a:endParaRPr/>
          </a:p>
          <a:p>
            <a:pPr indent="-292100" lvl="0" marL="292100" rtl="0" algn="l">
              <a:spcBef>
                <a:spcPts val="0"/>
              </a:spcBef>
              <a:spcAft>
                <a:spcPts val="0"/>
              </a:spcAft>
              <a:buSzPct val="70000"/>
              <a:buChar char="⦿"/>
            </a:pPr>
            <a:r>
              <a:rPr lang="en-CA"/>
              <a:t>Often causes no symptoms and requires no treatment. Treatments are customized for each individual based on their particular manifestations.</a:t>
            </a:r>
            <a:endParaRPr/>
          </a:p>
          <a:p>
            <a:pPr indent="-292100" lvl="0" marL="292100" rtl="0" algn="l">
              <a:spcBef>
                <a:spcPts val="0"/>
              </a:spcBef>
              <a:spcAft>
                <a:spcPts val="0"/>
              </a:spcAft>
              <a:buSzPct val="70000"/>
              <a:buChar char="⦿"/>
            </a:pPr>
            <a:r>
              <a:rPr lang="en-CA"/>
              <a:t>It is felt that certain genes (that are responsible for production of collagen) predispose to the development of hypermobile joints</a:t>
            </a:r>
            <a:endParaRPr/>
          </a:p>
          <a:p>
            <a:pPr indent="-292100" lvl="0" marL="292100" rtl="0" algn="l">
              <a:spcBef>
                <a:spcPts val="0"/>
              </a:spcBef>
              <a:spcAft>
                <a:spcPts val="0"/>
              </a:spcAft>
              <a:buSzPct val="70000"/>
              <a:buChar char="⦿"/>
            </a:pPr>
            <a:r>
              <a:rPr lang="en-CA"/>
              <a:t>Joint hypermobility is also a feature of a rare, inherited, more significant medical condition called Ehlers-Danlos syndrome, which is characterized by weakness of the connective tissues of the body. Also commonly seen in people with Down syndrome and in people with Marfan's syndrome</a:t>
            </a:r>
            <a:endParaRPr/>
          </a:p>
          <a:p>
            <a:pPr indent="-192532" lvl="0" marL="292100" rtl="0" algn="l">
              <a:spcBef>
                <a:spcPts val="0"/>
              </a:spcBef>
              <a:spcAft>
                <a:spcPts val="0"/>
              </a:spcAft>
              <a:buSzPct val="70000"/>
              <a:buNone/>
            </a:pPr>
            <a:r>
              <a:t/>
            </a:r>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2" name="Shape 682"/>
        <p:cNvGrpSpPr/>
        <p:nvPr/>
      </p:nvGrpSpPr>
      <p:grpSpPr>
        <a:xfrm>
          <a:off x="0" y="0"/>
          <a:ext cx="0" cy="0"/>
          <a:chOff x="0" y="0"/>
          <a:chExt cx="0" cy="0"/>
        </a:xfrm>
      </p:grpSpPr>
      <p:sp>
        <p:nvSpPr>
          <p:cNvPr id="683" name="Google Shape;683;p98"/>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CBD89E"/>
              </a:buClr>
              <a:buSzPts val="4600"/>
              <a:buFont typeface="Rockwell"/>
              <a:buNone/>
            </a:pPr>
            <a:r>
              <a:rPr lang="en-CA"/>
              <a:t>References</a:t>
            </a:r>
            <a:endParaRPr/>
          </a:p>
        </p:txBody>
      </p:sp>
      <p:sp>
        <p:nvSpPr>
          <p:cNvPr id="684" name="Google Shape;684;p98"/>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85000" lnSpcReduction="20000"/>
          </a:bodyPr>
          <a:lstStyle/>
          <a:p>
            <a:pPr indent="-292100" lvl="0" marL="292100" rtl="0" algn="l">
              <a:spcBef>
                <a:spcPts val="0"/>
              </a:spcBef>
              <a:spcAft>
                <a:spcPts val="0"/>
              </a:spcAft>
              <a:buSzPct val="70000"/>
              <a:buChar char="⦿"/>
            </a:pPr>
            <a:r>
              <a:rPr lang="en-CA"/>
              <a:t>Lippincott Williams &amp; Wilkins</a:t>
            </a:r>
            <a:endParaRPr/>
          </a:p>
          <a:p>
            <a:pPr indent="-292100" lvl="0" marL="292100" rtl="0" algn="l">
              <a:spcBef>
                <a:spcPts val="0"/>
              </a:spcBef>
              <a:spcAft>
                <a:spcPts val="0"/>
              </a:spcAft>
              <a:buSzPct val="70000"/>
              <a:buChar char="⦿"/>
            </a:pPr>
            <a:r>
              <a:rPr lang="en-CA"/>
              <a:t>Pathology for Health Professions/ Ivan Damjanov</a:t>
            </a:r>
            <a:endParaRPr/>
          </a:p>
          <a:p>
            <a:pPr indent="-292100" lvl="0" marL="292100" rtl="0" algn="l">
              <a:spcBef>
                <a:spcPts val="0"/>
              </a:spcBef>
              <a:spcAft>
                <a:spcPts val="0"/>
              </a:spcAft>
              <a:buSzPct val="70000"/>
              <a:buChar char="⦿"/>
            </a:pPr>
            <a:r>
              <a:rPr lang="en-CA"/>
              <a:t>www.patient.co.uk                                    http://learnpediatrics.com</a:t>
            </a:r>
            <a:endParaRPr/>
          </a:p>
          <a:p>
            <a:pPr indent="-292100" lvl="0" marL="292100" rtl="0" algn="l">
              <a:spcBef>
                <a:spcPts val="0"/>
              </a:spcBef>
              <a:spcAft>
                <a:spcPts val="0"/>
              </a:spcAft>
              <a:buSzPct val="70000"/>
              <a:buChar char="⦿"/>
            </a:pPr>
            <a:r>
              <a:rPr lang="en-CA"/>
              <a:t>www.medicinenet.com                             www.mayoclinic.org</a:t>
            </a:r>
            <a:endParaRPr/>
          </a:p>
          <a:p>
            <a:pPr indent="-292100" lvl="0" marL="292100" rtl="0" algn="l">
              <a:spcBef>
                <a:spcPts val="0"/>
              </a:spcBef>
              <a:spcAft>
                <a:spcPts val="0"/>
              </a:spcAft>
              <a:buSzPct val="70000"/>
              <a:buChar char="⦿"/>
            </a:pPr>
            <a:r>
              <a:rPr lang="en-CA"/>
              <a:t>www.seattlechildrens.org                         www.urmc.rochester.edu</a:t>
            </a:r>
            <a:endParaRPr/>
          </a:p>
          <a:p>
            <a:pPr indent="-292100" lvl="0" marL="292100" rtl="0" algn="l">
              <a:spcBef>
                <a:spcPts val="0"/>
              </a:spcBef>
              <a:spcAft>
                <a:spcPts val="0"/>
              </a:spcAft>
              <a:buSzPct val="70000"/>
              <a:buChar char="⦿"/>
            </a:pPr>
            <a:r>
              <a:rPr lang="en-CA"/>
              <a:t>www.inkling.com                                     www.merckmanuals.com</a:t>
            </a:r>
            <a:endParaRPr/>
          </a:p>
          <a:p>
            <a:pPr indent="-292100" lvl="0" marL="292100" rtl="0" algn="l">
              <a:spcBef>
                <a:spcPts val="0"/>
              </a:spcBef>
              <a:spcAft>
                <a:spcPts val="0"/>
              </a:spcAft>
              <a:buSzPct val="70000"/>
              <a:buChar char="⦿"/>
            </a:pPr>
            <a:r>
              <a:rPr lang="en-CA"/>
              <a:t>www.arthritis-unplugged.com                  www.medicinenet.com   </a:t>
            </a:r>
            <a:endParaRPr/>
          </a:p>
          <a:p>
            <a:pPr indent="-292100" lvl="0" marL="292100" rtl="0" algn="l">
              <a:spcBef>
                <a:spcPts val="0"/>
              </a:spcBef>
              <a:spcAft>
                <a:spcPts val="0"/>
              </a:spcAft>
              <a:buSzPct val="70000"/>
              <a:buChar char="⦿"/>
            </a:pPr>
            <a:r>
              <a:rPr lang="en-CA"/>
              <a:t>www.healthline.com</a:t>
            </a:r>
            <a:endParaRPr/>
          </a:p>
          <a:p>
            <a:pPr indent="-171196" lvl="0" marL="292100" rtl="0" algn="l">
              <a:spcBef>
                <a:spcPts val="0"/>
              </a:spcBef>
              <a:spcAft>
                <a:spcPts val="0"/>
              </a:spcAft>
              <a:buSzPct val="700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Foundry">
  <a:themeElements>
    <a:clrScheme name="Grid">
      <a:dk1>
        <a:srgbClr val="000000"/>
      </a:dk1>
      <a:lt1>
        <a:srgbClr val="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2018-09-05T19:15:10Z</dcterms:created>
  <dc:creator>Student</dc:creator>
</cp:coreProperties>
</file>