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6858000" cx="12192000"/>
  <p:notesSz cx="6858000" cy="9144000"/>
  <p:embeddedFontLst>
    <p:embeddedFont>
      <p:font typeface="Overlock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41" roundtripDataSignature="AMtx7mgngfT1/xYzDcbbtPEf0hu/bYpw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verlock-boldItalic.fntdata"/><Relationship Id="rId20" Type="http://schemas.openxmlformats.org/officeDocument/2006/relationships/slide" Target="slides/slide15.xml"/><Relationship Id="rId41" Type="http://customschemas.google.com/relationships/presentationmetadata" Target="meta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Overlock-regular.fntdata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Overlock-italic.fntdata"/><Relationship Id="rId16" Type="http://schemas.openxmlformats.org/officeDocument/2006/relationships/slide" Target="slides/slide11.xml"/><Relationship Id="rId38" Type="http://schemas.openxmlformats.org/officeDocument/2006/relationships/font" Target="fonts/Overlock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a2a20952e9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a2a20952e9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2a2a20952e9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a2a20952e9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a2a20952e9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g2a2a20952e9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122114b917e_0_4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g122114b917e_0_4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g122114b917e_0_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122114b917e_0_8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g122114b917e_0_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122114b917e_0_1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g122114b917e_0_1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3" name="Google Shape;23;g122114b917e_0_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122114b917e_0_1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6" name="Google Shape;26;g122114b917e_0_1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7" name="Google Shape;27;g122114b917e_0_1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g122114b917e_0_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122114b917e_0_2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g122114b917e_0_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22114b917e_0_23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4" name="Google Shape;34;g122114b917e_0_23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5" name="Google Shape;35;g122114b917e_0_2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122114b917e_0_27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8" name="Google Shape;38;g122114b917e_0_2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22114b917e_0_3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g122114b917e_0_30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2" name="Google Shape;42;g122114b917e_0_30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" name="Google Shape;43;g122114b917e_0_30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4" name="Google Shape;44;g122114b917e_0_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22114b917e_0_36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7" name="Google Shape;47;g122114b917e_0_3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22114b917e_0_39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0" name="Google Shape;50;g122114b917e_0_39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1" name="Google Shape;51;g122114b917e_0_3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22114b917e_0_4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22114b917e_0_4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56" name="Google Shape;56;g122114b917e_0_45"/>
          <p:cNvSpPr txBox="1"/>
          <p:nvPr>
            <p:ph idx="1" type="body"/>
          </p:nvPr>
        </p:nvSpPr>
        <p:spPr>
          <a:xfrm>
            <a:off x="609600" y="1600201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7" name="Google Shape;57;g122114b917e_0_45"/>
          <p:cNvSpPr txBox="1"/>
          <p:nvPr>
            <p:ph idx="10" type="dt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g122114b917e_0_45"/>
          <p:cNvSpPr txBox="1"/>
          <p:nvPr>
            <p:ph idx="11" type="ftr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g122114b917e_0_45"/>
          <p:cNvSpPr txBox="1"/>
          <p:nvPr>
            <p:ph idx="12" type="sldNum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Overlock"/>
                <a:ea typeface="Overlock"/>
                <a:cs typeface="Overlock"/>
                <a:sym typeface="Overlock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Overlock"/>
                <a:ea typeface="Overlock"/>
                <a:cs typeface="Overlock"/>
                <a:sym typeface="Overlock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Overlock"/>
                <a:ea typeface="Overlock"/>
                <a:cs typeface="Overlock"/>
                <a:sym typeface="Overlock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Overlock"/>
                <a:ea typeface="Overlock"/>
                <a:cs typeface="Overlock"/>
                <a:sym typeface="Overlock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Overlock"/>
                <a:ea typeface="Overlock"/>
                <a:cs typeface="Overlock"/>
                <a:sym typeface="Overlock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Overlock"/>
                <a:ea typeface="Overlock"/>
                <a:cs typeface="Overlock"/>
                <a:sym typeface="Overlock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Overlock"/>
                <a:ea typeface="Overlock"/>
                <a:cs typeface="Overlock"/>
                <a:sym typeface="Overlock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Overlock"/>
                <a:ea typeface="Overlock"/>
                <a:cs typeface="Overlock"/>
                <a:sym typeface="Overlock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Overlock"/>
                <a:ea typeface="Overlock"/>
                <a:cs typeface="Overlock"/>
                <a:sym typeface="Overlo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rgbClr val="DFE9FB"/>
            </a:gs>
            <a:gs pos="100000">
              <a:srgbClr val="6E9BE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22114b917e_0_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g122114b917e_0_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g122114b917e_0_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youtu.be/0_ZcCqqpS2o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about:blank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ted.com/talks/michael_pritchard_invents_a_water_filter?language=en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youtu.be/4QXmTqpqVJY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gif"/><Relationship Id="rId4" Type="http://schemas.openxmlformats.org/officeDocument/2006/relationships/image" Target="../media/image11.jpg"/><Relationship Id="rId5" Type="http://schemas.openxmlformats.org/officeDocument/2006/relationships/hyperlink" Target="https://youtu.be/72Ncvlr6GQk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youtu.be/keE_ed7xCm4" TargetMode="External"/><Relationship Id="rId4" Type="http://schemas.openxmlformats.org/officeDocument/2006/relationships/image" Target="../media/image16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youtu.be/vXNhGmv8fXA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www.youtu.be/3dqXHHCc5IA" TargetMode="External"/><Relationship Id="rId4" Type="http://schemas.openxmlformats.org/officeDocument/2006/relationships/image" Target="../media/image15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"/>
          <p:cNvSpPr txBox="1"/>
          <p:nvPr>
            <p:ph type="ctrTitle"/>
          </p:nvPr>
        </p:nvSpPr>
        <p:spPr>
          <a:xfrm>
            <a:off x="1073760" y="138125"/>
            <a:ext cx="103632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EB5B03"/>
                </a:solidFill>
              </a:rPr>
              <a:t>Lecture 8 – Water and Minerals</a:t>
            </a:r>
            <a:endParaRPr/>
          </a:p>
        </p:txBody>
      </p:sp>
      <p:pic>
        <p:nvPicPr>
          <p:cNvPr descr="Image result for water and minerals image" id="66" name="Google Shape;6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1154" y="1766164"/>
            <a:ext cx="4643112" cy="3022405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http://www.americanhomewater.com/images/dwater.jpg" id="67" name="Google Shape;6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91700" y="1768641"/>
            <a:ext cx="4019383" cy="3014537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"/>
          <p:cNvSpPr txBox="1"/>
          <p:nvPr>
            <p:ph type="ctrTitle"/>
          </p:nvPr>
        </p:nvSpPr>
        <p:spPr>
          <a:xfrm>
            <a:off x="2693709" y="216568"/>
            <a:ext cx="5608079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Overview</a:t>
            </a:r>
            <a:endParaRPr/>
          </a:p>
        </p:txBody>
      </p:sp>
      <p:sp>
        <p:nvSpPr>
          <p:cNvPr id="74" name="Google Shape;74;p2"/>
          <p:cNvSpPr txBox="1"/>
          <p:nvPr/>
        </p:nvSpPr>
        <p:spPr>
          <a:xfrm>
            <a:off x="577516" y="1552073"/>
            <a:ext cx="6256420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Water’s main functions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How water and minerals mingle to form the body’s fluids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How cells regulate distribution of those fluids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Roles of each of the minerals</a:t>
            </a:r>
            <a:endParaRPr/>
          </a:p>
        </p:txBody>
      </p:sp>
      <p:pic>
        <p:nvPicPr>
          <p:cNvPr id="75" name="Google Shape;7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81473" y="1137556"/>
            <a:ext cx="3063609" cy="2187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"/>
          <p:cNvSpPr txBox="1"/>
          <p:nvPr>
            <p:ph type="ctrTitle"/>
          </p:nvPr>
        </p:nvSpPr>
        <p:spPr>
          <a:xfrm>
            <a:off x="1093510" y="0"/>
            <a:ext cx="10363200" cy="1215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Water</a:t>
            </a:r>
            <a:endParaRPr/>
          </a:p>
        </p:txBody>
      </p:sp>
      <p:sp>
        <p:nvSpPr>
          <p:cNvPr id="82" name="Google Shape;82;p3"/>
          <p:cNvSpPr txBox="1"/>
          <p:nvPr/>
        </p:nvSpPr>
        <p:spPr>
          <a:xfrm>
            <a:off x="663598" y="1319444"/>
            <a:ext cx="7662255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You begins as a single cell bathed in a nourishing fluid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As becoming air-breathing body of trillions of cells, each cell has to be close to water to survive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Water makes up ~60% of adult person’s weight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descr="http://maryourmother.net/Unborn.jpeg" id="83" name="Google Shape;8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53662" y="2032502"/>
            <a:ext cx="2586791" cy="2586791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3"/>
          <p:cNvSpPr txBox="1"/>
          <p:nvPr/>
        </p:nvSpPr>
        <p:spPr>
          <a:xfrm>
            <a:off x="8181471" y="4656219"/>
            <a:ext cx="276389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Human life begins in water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"/>
          <p:cNvSpPr txBox="1"/>
          <p:nvPr>
            <p:ph type="ctrTitle"/>
          </p:nvPr>
        </p:nvSpPr>
        <p:spPr>
          <a:xfrm>
            <a:off x="1033352" y="204537"/>
            <a:ext cx="10363200" cy="842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Why is water the most indispensable nutrient?</a:t>
            </a:r>
            <a:endParaRPr/>
          </a:p>
        </p:txBody>
      </p:sp>
      <p:sp>
        <p:nvSpPr>
          <p:cNvPr id="91" name="Google Shape;91;p4"/>
          <p:cNvSpPr txBox="1"/>
          <p:nvPr/>
        </p:nvSpPr>
        <p:spPr>
          <a:xfrm>
            <a:off x="495155" y="1138971"/>
            <a:ext cx="11147196" cy="33463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✔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Carries nutrients throughout body (without water cells quickly die)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✔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Solvent: it dissolves amino acids, glucose, minerals, etc. Fatty substances packaged with water-soluble proteins in blood and lymph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✔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Necessary to remove waste (blood, urine)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✔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Provides lubrication (joints) and shock protection (eyes, spinal cord, amniotic sac)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✔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Aids in maintaining the body’s temperature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"/>
          <p:cNvSpPr txBox="1"/>
          <p:nvPr>
            <p:ph type="ctrTitle"/>
          </p:nvPr>
        </p:nvSpPr>
        <p:spPr>
          <a:xfrm>
            <a:off x="1093510" y="0"/>
            <a:ext cx="10363200" cy="9745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3EC010"/>
                </a:solidFill>
              </a:rPr>
              <a:t>The body’s water balance</a:t>
            </a:r>
            <a:endParaRPr/>
          </a:p>
        </p:txBody>
      </p:sp>
      <p:sp>
        <p:nvSpPr>
          <p:cNvPr id="98" name="Google Shape;98;p5"/>
          <p:cNvSpPr txBox="1"/>
          <p:nvPr/>
        </p:nvSpPr>
        <p:spPr>
          <a:xfrm>
            <a:off x="723756" y="970519"/>
            <a:ext cx="11147196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Imbalances between dehydration and overhydration can occur temporarily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Amount of water can vary by pounds at a time (i.e. water retention with a meal high in salt or with hormonal fluctuations such as menstrual cycle). This does not reflect change in body fat.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Fat weight takes days or weeks to change noticeably; water weight can change overnight.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Balance regulated by brain and kidneys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 68-kg person contains 41 kg of water ( 68 kg x 0.6)</a:t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Water input: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Food (700 – 1,000 mL)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Liquid (550- 1,500 mL)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Water made by metabolism (200-300 mL)</a:t>
            </a:r>
            <a:endParaRPr/>
          </a:p>
        </p:txBody>
      </p:sp>
      <p:sp>
        <p:nvSpPr>
          <p:cNvPr id="99" name="Google Shape;99;p5"/>
          <p:cNvSpPr txBox="1"/>
          <p:nvPr/>
        </p:nvSpPr>
        <p:spPr>
          <a:xfrm>
            <a:off x="7423472" y="3814013"/>
            <a:ext cx="3584636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Water output: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 Kidneys (500 -1,400 mL)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 Skin (450-900 mL)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 Lungs (350 mL)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 Feces (150 mL)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"/>
          <p:cNvSpPr txBox="1"/>
          <p:nvPr>
            <p:ph type="ctrTitle"/>
          </p:nvPr>
        </p:nvSpPr>
        <p:spPr>
          <a:xfrm>
            <a:off x="276726" y="1"/>
            <a:ext cx="11179984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C00000"/>
                </a:solidFill>
              </a:rPr>
              <a:t>Are some waters better for health than others?</a:t>
            </a:r>
            <a:endParaRPr/>
          </a:p>
        </p:txBody>
      </p:sp>
      <p:sp>
        <p:nvSpPr>
          <p:cNvPr id="106" name="Google Shape;106;p6"/>
          <p:cNvSpPr txBox="1"/>
          <p:nvPr/>
        </p:nvSpPr>
        <p:spPr>
          <a:xfrm>
            <a:off x="300789" y="1070811"/>
            <a:ext cx="11558131" cy="7478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Hard water: high in calcium and magnesium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Soft water: high in sodium and dissolves cadmium and lead from pipes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Cadmium: can harm body, promotes bone fractures, kidney problems and hypertension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Lead (from old plumbing): toxic metal- affects nervous system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Filtered water: vary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Bottled water</a:t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Tap water: sediment is removed, chlorine added to remove hazards (microorganisms, heavy metals, chemicals), meets minimum standards </a:t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u="sng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https://youtu.be/0_ZcCqqpS2o</a:t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"/>
          <p:cNvSpPr txBox="1"/>
          <p:nvPr>
            <p:ph type="ctrTitle"/>
          </p:nvPr>
        </p:nvSpPr>
        <p:spPr>
          <a:xfrm>
            <a:off x="276726" y="1"/>
            <a:ext cx="11179984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C00000"/>
                </a:solidFill>
              </a:rPr>
              <a:t>Bottled water – better than tap water?</a:t>
            </a:r>
            <a:endParaRPr/>
          </a:p>
        </p:txBody>
      </p:sp>
      <p:sp>
        <p:nvSpPr>
          <p:cNvPr id="113" name="Google Shape;113;p7"/>
          <p:cNvSpPr txBox="1"/>
          <p:nvPr/>
        </p:nvSpPr>
        <p:spPr>
          <a:xfrm>
            <a:off x="373995" y="938464"/>
            <a:ext cx="11558131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Taste?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Mineral content? Best choice in rich in calcium and magnesium but low in sodium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Fluoride?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Is it cleaner?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Cost?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Helps environment?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u="sng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htps://youtu.be/Se12y9hSOM0</a:t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/>
          <p:nvPr>
            <p:ph type="ctrTitle"/>
          </p:nvPr>
        </p:nvSpPr>
        <p:spPr>
          <a:xfrm>
            <a:off x="276726" y="1"/>
            <a:ext cx="11179984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C00000"/>
                </a:solidFill>
              </a:rPr>
              <a:t>How to make filthy water drinkable</a:t>
            </a:r>
            <a:endParaRPr/>
          </a:p>
        </p:txBody>
      </p:sp>
      <p:sp>
        <p:nvSpPr>
          <p:cNvPr id="120" name="Google Shape;120;p8"/>
          <p:cNvSpPr txBox="1"/>
          <p:nvPr/>
        </p:nvSpPr>
        <p:spPr>
          <a:xfrm>
            <a:off x="300789" y="1070811"/>
            <a:ext cx="11558131" cy="36009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u="sng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https://www.ted.com/talks/michael_pritchard_invents_a_water_filter?language=en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  (~10 min)</a:t>
            </a:r>
            <a:endParaRPr/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C00000"/>
                </a:solidFill>
              </a:rPr>
              <a:t>Major Minerals and Trace Minerals</a:t>
            </a:r>
            <a:endParaRPr/>
          </a:p>
        </p:txBody>
      </p:sp>
      <p:sp>
        <p:nvSpPr>
          <p:cNvPr id="127" name="Google Shape;127;p9"/>
          <p:cNvSpPr txBox="1"/>
          <p:nvPr/>
        </p:nvSpPr>
        <p:spPr>
          <a:xfrm>
            <a:off x="633870" y="830177"/>
            <a:ext cx="4503600" cy="54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Minerals: 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n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aturally occurring, inorganic, chemical elements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 u="sng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Major minerals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found in body in amounts larger than 5 g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 u="sng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Trace minerals</a:t>
            </a: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in small amounts (less than 5 g)</a:t>
            </a:r>
            <a:endParaRPr/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Both equally important</a:t>
            </a:r>
            <a:endParaRPr/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descr="http://www.theptcompanion.com/images/Photo_Mineral_Chart.jpg" id="128" name="Google Shape;12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35237" y="1058779"/>
            <a:ext cx="5524220" cy="45428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C00000"/>
                </a:solidFill>
              </a:rPr>
              <a:t>Body fluids and Minerals</a:t>
            </a:r>
            <a:endParaRPr/>
          </a:p>
        </p:txBody>
      </p:sp>
      <p:sp>
        <p:nvSpPr>
          <p:cNvPr id="135" name="Google Shape;135;p10"/>
          <p:cNvSpPr txBox="1"/>
          <p:nvPr/>
        </p:nvSpPr>
        <p:spPr>
          <a:xfrm>
            <a:off x="669975" y="1118925"/>
            <a:ext cx="108564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Major minerals form salts that dissolve in body fluids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Salts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are compounds: composed of charged particles (ions). Ex: K</a:t>
            </a:r>
            <a:r>
              <a:rPr baseline="30000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+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Cl</a:t>
            </a:r>
            <a:r>
              <a:rPr baseline="30000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-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Ions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electrically charged particles. Ex: Na</a:t>
            </a:r>
            <a:r>
              <a:rPr baseline="30000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+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and Cl</a:t>
            </a:r>
            <a:r>
              <a:rPr baseline="30000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-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Electrolytes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compounds that dissociate in water to form ions. Ex: K</a:t>
            </a:r>
            <a:r>
              <a:rPr baseline="30000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+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Cl</a:t>
            </a:r>
            <a:r>
              <a:rPr baseline="30000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-   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Electrolytes help conduct electricity in the body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Cells direct where salts go, this determines where fluids flow (</a:t>
            </a:r>
            <a:r>
              <a:rPr i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water follows salt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)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Mineral salts help keep fluids in proper compartments in body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70C0"/>
                </a:solidFill>
              </a:rPr>
              <a:t>Calcium – 99% in bones and teeth</a:t>
            </a:r>
            <a:endParaRPr/>
          </a:p>
        </p:txBody>
      </p:sp>
      <p:sp>
        <p:nvSpPr>
          <p:cNvPr id="142" name="Google Shape;142;p11"/>
          <p:cNvSpPr txBox="1"/>
          <p:nvPr/>
        </p:nvSpPr>
        <p:spPr>
          <a:xfrm>
            <a:off x="237843" y="890336"/>
            <a:ext cx="11558100" cy="60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Function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makes structure of bone and tooth; role in nerve transmission, muscle contraction, blood clotting. Absorption rises when dietary deficiency or increased need (i.e. growth)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Most abundant mineral in body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RDA 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1000 mg/day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1200 mg/day in women over 50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1300 mg/day in pregnancy &amp; teens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NHASE Studies have shown many people</a:t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eat 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insufficient calcium to meet the 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RDA</a:t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Overlock"/>
                <a:ea typeface="Overlock"/>
                <a:cs typeface="Overlock"/>
                <a:sym typeface="Overlock"/>
              </a:rPr>
              <a:t>Deficiency: 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leads to poor bone density and ultimately, osteoporosis. </a:t>
            </a:r>
            <a:r>
              <a:rPr i="1" lang="en-US" sz="2400">
                <a:latin typeface="Overlock"/>
                <a:ea typeface="Overlock"/>
                <a:cs typeface="Overlock"/>
                <a:sym typeface="Overlock"/>
              </a:rPr>
              <a:t>Very common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 around the world</a:t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descr="https://www.nlm.nih.gov/medlineplus/ency/images/ency/fullsize/18122.jpg" id="143" name="Google Shape;14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6564" y="2388017"/>
            <a:ext cx="4158727" cy="3326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Calcium Cont.</a:t>
            </a:r>
            <a:endParaRPr/>
          </a:p>
        </p:txBody>
      </p:sp>
      <p:sp>
        <p:nvSpPr>
          <p:cNvPr id="149" name="Google Shape;149;p12"/>
          <p:cNvSpPr txBox="1"/>
          <p:nvPr>
            <p:ph idx="1" type="body"/>
          </p:nvPr>
        </p:nvSpPr>
        <p:spPr>
          <a:xfrm>
            <a:off x="609600" y="1265651"/>
            <a:ext cx="10972800" cy="55923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/>
              <a:t>Absorption is decreased by high </a:t>
            </a:r>
            <a:r>
              <a:rPr lang="en-US"/>
              <a:t>phosphorus</a:t>
            </a:r>
            <a:r>
              <a:rPr lang="en-US" sz="2400"/>
              <a:t> intake, caffeine, &amp; low Vit D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/>
              <a:t>Toxicity can occur starting at 2500 mg/day – nausea &amp; vomiting, headache, thirst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/>
              <a:t>Calcium levels in the blood do not reflect nut. status because of tight homeostatic control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/>
              <a:t>Adequate Calcium intake seems to be protective against fractures, osteoporosis, cancers, heart disease, and weight management.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/>
              <a:t>Supplements come in various forms – carbonate, citrate, bisglycinate, microcrystalline hydroxyapatite etc., with different pros &amp; cons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/>
              <a:t>Calcium should never be supplemented alone – linked to increased atherosclerosis &amp; kidney stones. Always use with Mag, Vit D &amp;/or K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</p:txBody>
      </p:sp>
      <p:pic>
        <p:nvPicPr>
          <p:cNvPr id="150" name="Google Shape;15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81425" y="5007800"/>
            <a:ext cx="2914650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a2a20952e9_0_0"/>
          <p:cNvSpPr txBox="1"/>
          <p:nvPr>
            <p:ph type="title"/>
          </p:nvPr>
        </p:nvSpPr>
        <p:spPr>
          <a:xfrm>
            <a:off x="6294975" y="274650"/>
            <a:ext cx="5287500" cy="1529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Calcium Sources - Not </a:t>
            </a:r>
            <a:r>
              <a:rPr i="1" lang="en-US"/>
              <a:t>just </a:t>
            </a:r>
            <a:r>
              <a:rPr lang="en-US"/>
              <a:t>Dairy products</a:t>
            </a:r>
            <a:endParaRPr/>
          </a:p>
        </p:txBody>
      </p:sp>
      <p:sp>
        <p:nvSpPr>
          <p:cNvPr id="157" name="Google Shape;157;g2a2a20952e9_0_0"/>
          <p:cNvSpPr txBox="1"/>
          <p:nvPr>
            <p:ph idx="1" type="body"/>
          </p:nvPr>
        </p:nvSpPr>
        <p:spPr>
          <a:xfrm>
            <a:off x="5542025" y="1702625"/>
            <a:ext cx="6040500" cy="4423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High Calcium Foods are found in a few categories: 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Dairy Foods, Dark Green Leafy Vegetables, Soy Foods like </a:t>
            </a:r>
            <a:r>
              <a:rPr lang="en-US"/>
              <a:t>edamame</a:t>
            </a:r>
            <a:r>
              <a:rPr lang="en-US"/>
              <a:t> and tofu, Beans and lentils, seeds, canned fish with the bones, and fortified foods.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Foods commonly fortified with calcium include: Orange &amp; Grapefruit juice, plant milks, and cereals.</a:t>
            </a:r>
            <a:endParaRPr/>
          </a:p>
        </p:txBody>
      </p:sp>
      <p:pic>
        <p:nvPicPr>
          <p:cNvPr id="158" name="Google Shape;158;g2a2a20952e9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" y="-1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"/>
          <p:cNvSpPr txBox="1"/>
          <p:nvPr>
            <p:ph type="title"/>
          </p:nvPr>
        </p:nvSpPr>
        <p:spPr>
          <a:xfrm>
            <a:off x="609600" y="274638"/>
            <a:ext cx="10972800" cy="5435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B050"/>
                </a:solidFill>
              </a:rPr>
              <a:t>Osteoporosis- can lifestyle choices reduce the risks?</a:t>
            </a:r>
            <a:endParaRPr/>
          </a:p>
        </p:txBody>
      </p:sp>
      <p:sp>
        <p:nvSpPr>
          <p:cNvPr id="164" name="Google Shape;164;p13"/>
          <p:cNvSpPr txBox="1"/>
          <p:nvPr>
            <p:ph idx="1" type="body"/>
          </p:nvPr>
        </p:nvSpPr>
        <p:spPr>
          <a:xfrm>
            <a:off x="681790" y="1287380"/>
            <a:ext cx="10972800" cy="50017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31242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3333"/>
              <a:buChar char="●"/>
            </a:pPr>
            <a:r>
              <a:rPr lang="en-US"/>
              <a:t>Insufficient Ca+ and vitamin D intake is a cause of osteoporosis but not the only one!</a:t>
            </a:r>
            <a:endParaRPr/>
          </a:p>
          <a:p>
            <a:pPr indent="-31242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33333"/>
              <a:buChar char="●"/>
            </a:pPr>
            <a:r>
              <a:rPr lang="en-US"/>
              <a:t>Physical activity (sedentary lifestyle increases risk) - Resistance training can prevent/reduce risk</a:t>
            </a:r>
            <a:endParaRPr/>
          </a:p>
          <a:p>
            <a:pPr indent="-31242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33333"/>
              <a:buChar char="●"/>
            </a:pPr>
            <a:r>
              <a:rPr lang="en-US"/>
              <a:t>Genetics</a:t>
            </a:r>
            <a:endParaRPr/>
          </a:p>
          <a:p>
            <a:pPr indent="-31242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33333"/>
              <a:buChar char="●"/>
            </a:pPr>
            <a:r>
              <a:rPr lang="en-US"/>
              <a:t>Estrogen deficiency</a:t>
            </a:r>
            <a:endParaRPr/>
          </a:p>
          <a:p>
            <a:pPr indent="-31242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33333"/>
              <a:buChar char="●"/>
            </a:pPr>
            <a:r>
              <a:rPr lang="en-US"/>
              <a:t>Being underweight/small frame</a:t>
            </a:r>
            <a:endParaRPr/>
          </a:p>
          <a:p>
            <a:pPr indent="-31242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33333"/>
              <a:buChar char="●"/>
            </a:pPr>
            <a:r>
              <a:rPr lang="en-US"/>
              <a:t>Use of tobacco and alcohol</a:t>
            </a:r>
            <a:endParaRPr/>
          </a:p>
          <a:p>
            <a:pPr indent="-31242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33333"/>
              <a:buChar char="●"/>
            </a:pPr>
            <a:r>
              <a:rPr lang="en-US"/>
              <a:t>Excess protein, sodium, caffeine, soft drinks</a:t>
            </a:r>
            <a:endParaRPr/>
          </a:p>
          <a:p>
            <a:pPr indent="-31242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33333"/>
              <a:buChar char="●"/>
            </a:pPr>
            <a:r>
              <a:rPr lang="en-US"/>
              <a:t>Long term corticosteroid use</a:t>
            </a:r>
            <a:endParaRPr/>
          </a:p>
          <a:p>
            <a:pPr indent="-31242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33333"/>
              <a:buChar char="●"/>
            </a:pPr>
            <a:r>
              <a:rPr lang="en-US"/>
              <a:t>Hyperthyroidism /Hyperparathyroidism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CE6D0C"/>
                </a:solidFill>
              </a:rPr>
              <a:t>Phosphorus</a:t>
            </a:r>
            <a:endParaRPr/>
          </a:p>
        </p:txBody>
      </p:sp>
      <p:sp>
        <p:nvSpPr>
          <p:cNvPr id="171" name="Google Shape;171;p14"/>
          <p:cNvSpPr txBox="1"/>
          <p:nvPr/>
        </p:nvSpPr>
        <p:spPr>
          <a:xfrm>
            <a:off x="633869" y="830178"/>
            <a:ext cx="11558100" cy="54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Function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important for bones and teeth structure. </a:t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Helps maintain acid-base balance, part of DNA, energy metabolism, part of cell membranes (</a:t>
            </a:r>
            <a:r>
              <a:rPr i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phospho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lipids)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RDA: 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Ages 9 -18 &amp; in 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pregnancy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1250 mg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/day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Ages 19+ 700 mg/day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Best sources: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yogurt, milk, salmon, scallops,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Chicken, lentils, beef, cashews, potatoes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Deficiencies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are rare in the developed world &amp;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usually associated with kidney or parathyroid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Problems rather than insufficient intake</a:t>
            </a:r>
            <a:endParaRPr/>
          </a:p>
        </p:txBody>
      </p:sp>
      <p:pic>
        <p:nvPicPr>
          <p:cNvPr descr="http://authenticselfwellness.files.wordpress.com/2013/08/plant-based-sources-of-phosphorus.png" id="172" name="Google Shape;17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2080" y="2127209"/>
            <a:ext cx="5040395" cy="37802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70C0"/>
                </a:solidFill>
              </a:rPr>
              <a:t>Potassium</a:t>
            </a:r>
            <a:endParaRPr/>
          </a:p>
        </p:txBody>
      </p:sp>
      <p:sp>
        <p:nvSpPr>
          <p:cNvPr id="179" name="Google Shape;179;p15"/>
          <p:cNvSpPr txBox="1"/>
          <p:nvPr/>
        </p:nvSpPr>
        <p:spPr>
          <a:xfrm>
            <a:off x="633875" y="830175"/>
            <a:ext cx="11277900" cy="65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Function: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most abundant positive ion inside cells, is important in many metabolic functions. It has a strong relationship with sodium via the Na+/K+ pump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Assessing K+ in the body is difficult, because it is mostly intracellular. Abnormal blood potassium levels therefore reflect kidney disease, dehydration, or certain medication use, NOT dietary intake.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	</a:t>
            </a:r>
            <a:r>
              <a:rPr b="1" lang="en-US" sz="2400" u="sng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-Adequate intake (AI) </a:t>
            </a:r>
            <a:endParaRPr b="1"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{insufficient evidence for RDA}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Male 3000 – 3400 mg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Female 2300 – 2600 mg/day</a:t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NHANES study found that average daily 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intake is below the recommended AI </a:t>
            </a:r>
            <a:endParaRPr sz="37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verlock"/>
              <a:buChar char="•"/>
            </a:pPr>
            <a:r>
              <a:t/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descr="http://www.nutrientsreview.com/wp-content/uploads/2014/07/High-potassium-food.jpg" id="180" name="Google Shape;18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29858" y="3153759"/>
            <a:ext cx="4412133" cy="3013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6"/>
          <p:cNvSpPr txBox="1"/>
          <p:nvPr>
            <p:ph type="ctrTitle"/>
          </p:nvPr>
        </p:nvSpPr>
        <p:spPr>
          <a:xfrm>
            <a:off x="914400" y="313152"/>
            <a:ext cx="10363200" cy="5741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Potassium</a:t>
            </a:r>
            <a:endParaRPr/>
          </a:p>
        </p:txBody>
      </p:sp>
      <p:sp>
        <p:nvSpPr>
          <p:cNvPr id="186" name="Google Shape;186;p16"/>
          <p:cNvSpPr txBox="1"/>
          <p:nvPr>
            <p:ph idx="1" type="subTitle"/>
          </p:nvPr>
        </p:nvSpPr>
        <p:spPr>
          <a:xfrm>
            <a:off x="914399" y="991644"/>
            <a:ext cx="10363199" cy="4647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Food Sources</a:t>
            </a:r>
            <a:r>
              <a:rPr lang="en-US" sz="2400"/>
              <a:t>: Apricots, lentils, prunes, acorn squash, raisins, potato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r>
              <a:rPr b="1" lang="en-US" sz="2400"/>
              <a:t>Groups that are at risk of K deficiency</a:t>
            </a:r>
            <a:r>
              <a:rPr lang="en-US" sz="2400"/>
              <a:t>: people with inflammatory bowel disease, those using thiazide diuretics or large doses of laxatives, people with pica (</a:t>
            </a:r>
            <a:r>
              <a:rPr lang="en-US" sz="2400"/>
              <a:t>persistent</a:t>
            </a:r>
            <a:r>
              <a:rPr lang="en-US" sz="2400"/>
              <a:t> eating of non-nutritious foods such as clay)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r>
              <a:rPr b="1" lang="en-US" sz="2400"/>
              <a:t>People with K deficiency are at risk of:</a:t>
            </a:r>
            <a:r>
              <a:rPr lang="en-US" sz="2400"/>
              <a:t> high blood pressure, kidney stones, bone problems, blood sugar control &amp; diabetes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r>
              <a:rPr b="1" lang="en-US" sz="2400"/>
              <a:t>Hyperkalemia</a:t>
            </a:r>
            <a:r>
              <a:rPr lang="en-US" sz="2400"/>
              <a:t>:usually a result of kidney disease or medication overdoses can cause potentially fatal cardiac arrhythmias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r>
              <a:t/>
            </a:r>
            <a:endParaRPr sz="2400"/>
          </a:p>
        </p:txBody>
      </p:sp>
      <p:pic>
        <p:nvPicPr>
          <p:cNvPr id="187" name="Google Shape;18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36000" y="4348150"/>
            <a:ext cx="6284575" cy="227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7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F0000"/>
                </a:solidFill>
              </a:rPr>
              <a:t>Magnesium</a:t>
            </a:r>
            <a:endParaRPr/>
          </a:p>
        </p:txBody>
      </p:sp>
      <p:sp>
        <p:nvSpPr>
          <p:cNvPr id="194" name="Google Shape;194;p17"/>
          <p:cNvSpPr txBox="1"/>
          <p:nvPr/>
        </p:nvSpPr>
        <p:spPr>
          <a:xfrm>
            <a:off x="633869" y="830178"/>
            <a:ext cx="11558100" cy="60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Function: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important to build protein and using energy. Magnesium is a 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cofactor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in more than 300 enzyme systems. It plays a role in active transport of Ca &amp; K ions across the cell membrane, which is important to nerve conduction, muscle contraction &amp; normal heart rhythm.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Blood levels are kept under tight homeostatic control. Better testing option include Mg in the RBC, salivary or a magnesium loading test.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RDA: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Males 400 – 420 mg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Females: 310 – 400 mg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NHANES study showed average intake was around 50-100 mg deficient of RDA</a:t>
            </a:r>
            <a:endParaRPr/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8"/>
          <p:cNvSpPr txBox="1"/>
          <p:nvPr>
            <p:ph type="ctrTitle"/>
          </p:nvPr>
        </p:nvSpPr>
        <p:spPr>
          <a:xfrm>
            <a:off x="914400" y="378391"/>
            <a:ext cx="10363200" cy="561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Magnesium</a:t>
            </a:r>
            <a:endParaRPr/>
          </a:p>
        </p:txBody>
      </p:sp>
      <p:sp>
        <p:nvSpPr>
          <p:cNvPr id="200" name="Google Shape;200;p18"/>
          <p:cNvSpPr txBox="1"/>
          <p:nvPr>
            <p:ph idx="1" type="subTitle"/>
          </p:nvPr>
        </p:nvSpPr>
        <p:spPr>
          <a:xfrm>
            <a:off x="914400" y="1096025"/>
            <a:ext cx="5181600" cy="52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r>
              <a:rPr b="1" lang="en-US" sz="2400">
                <a:solidFill>
                  <a:schemeClr val="dk1"/>
                </a:solidFill>
              </a:rPr>
              <a:t>Food Sources:</a:t>
            </a:r>
            <a:r>
              <a:rPr lang="en-US" sz="2400">
                <a:solidFill>
                  <a:schemeClr val="dk1"/>
                </a:solidFill>
              </a:rPr>
              <a:t> pumpkin seeds, chia seeds, almonds, spinach, cashews, peanuts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</a:rPr>
              <a:t>Black beans, </a:t>
            </a:r>
            <a:r>
              <a:rPr lang="en-US" sz="2400">
                <a:solidFill>
                  <a:schemeClr val="dk1"/>
                </a:solidFill>
              </a:rPr>
              <a:t>edamame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r>
              <a:rPr b="1" lang="en-US" sz="2400">
                <a:solidFill>
                  <a:schemeClr val="dk1"/>
                </a:solidFill>
              </a:rPr>
              <a:t>Laxative effect:</a:t>
            </a:r>
            <a:r>
              <a:rPr lang="en-US" sz="2400">
                <a:solidFill>
                  <a:schemeClr val="dk1"/>
                </a:solidFill>
              </a:rPr>
              <a:t> some forms of supplemental magnesium exert an osmotic laxative effect by drawing more water into the bowel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</a:rPr>
              <a:t>Milk of Magnesia (Mag. Hydroxide)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</a:rPr>
              <a:t>Magnesium Citrate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</a:rPr>
              <a:t>Rolaids contains mag. hydroxide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http://ranchoalegrefarm.com/wp-content/uploads/2015/05/foods-rich-in-magnesium.png" id="201" name="Google Shape;20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1727552"/>
            <a:ext cx="5943600" cy="4324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Magnesium</a:t>
            </a:r>
            <a:endParaRPr/>
          </a:p>
        </p:txBody>
      </p:sp>
      <p:sp>
        <p:nvSpPr>
          <p:cNvPr id="207" name="Google Shape;207;p19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31470" lvl="0" marL="3429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-US" sz="2400">
                <a:solidFill>
                  <a:schemeClr val="dk1"/>
                </a:solidFill>
              </a:rPr>
              <a:t>Deficiency</a:t>
            </a:r>
            <a:r>
              <a:rPr lang="en-US" sz="2400">
                <a:solidFill>
                  <a:schemeClr val="dk1"/>
                </a:solidFill>
              </a:rPr>
              <a:t> can occur </a:t>
            </a:r>
            <a:r>
              <a:rPr lang="en-US">
                <a:solidFill>
                  <a:schemeClr val="dk1"/>
                </a:solidFill>
              </a:rPr>
              <a:t>with</a:t>
            </a:r>
            <a:r>
              <a:rPr lang="en-US" sz="2400">
                <a:solidFill>
                  <a:schemeClr val="dk1"/>
                </a:solidFill>
              </a:rPr>
              <a:t> chronic under intake. Symptoms include: fatigue, weakness, muscle contractions and cramps, numbness, tingling, heart palpitations, migraine headaches</a:t>
            </a:r>
            <a:endParaRPr>
              <a:solidFill>
                <a:schemeClr val="dk1"/>
              </a:solidFill>
            </a:endParaRPr>
          </a:p>
          <a:p>
            <a:pPr indent="-331470" lvl="0" marL="342900" rtl="0" algn="l">
              <a:spcBef>
                <a:spcPts val="480"/>
              </a:spcBef>
              <a:spcAft>
                <a:spcPts val="0"/>
              </a:spcAft>
              <a:buSzPct val="100000"/>
              <a:buChar char="●"/>
            </a:pPr>
            <a:r>
              <a:rPr lang="en-US" sz="2400">
                <a:solidFill>
                  <a:schemeClr val="dk1"/>
                </a:solidFill>
              </a:rPr>
              <a:t>Groups at greater risk of deficiency are: people with inflammatory GI diseases, Type 2 diabetics, older adults</a:t>
            </a:r>
            <a:endParaRPr>
              <a:solidFill>
                <a:schemeClr val="dk1"/>
              </a:solidFill>
            </a:endParaRPr>
          </a:p>
          <a:p>
            <a:pPr indent="-331470" lvl="0" marL="342900" rtl="0" algn="l">
              <a:spcBef>
                <a:spcPts val="480"/>
              </a:spcBef>
              <a:spcAft>
                <a:spcPts val="0"/>
              </a:spcAft>
              <a:buSzPct val="100000"/>
              <a:buChar char="●"/>
            </a:pPr>
            <a:r>
              <a:rPr lang="en-US" sz="2400">
                <a:solidFill>
                  <a:schemeClr val="dk1"/>
                </a:solidFill>
              </a:rPr>
              <a:t>Magnesium </a:t>
            </a:r>
            <a:r>
              <a:rPr b="1" lang="en-US" sz="2400">
                <a:solidFill>
                  <a:schemeClr val="dk1"/>
                </a:solidFill>
              </a:rPr>
              <a:t>toxicity</a:t>
            </a:r>
            <a:r>
              <a:rPr lang="en-US" sz="2400">
                <a:solidFill>
                  <a:schemeClr val="dk1"/>
                </a:solidFill>
              </a:rPr>
              <a:t> generally only occurs in cases of very large doses (&gt;5000 mg/day) of Mag. Containing laxatives +/or antacids.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2400">
                <a:solidFill>
                  <a:schemeClr val="dk1"/>
                </a:solidFill>
              </a:rPr>
              <a:t>Medication interactions</a:t>
            </a:r>
            <a:r>
              <a:rPr lang="en-US" sz="2400">
                <a:solidFill>
                  <a:schemeClr val="dk1"/>
                </a:solidFill>
              </a:rPr>
              <a:t>: PPI (Nexium, Prevacid) use for &gt;1 year can result in </a:t>
            </a:r>
            <a:r>
              <a:rPr lang="en-US">
                <a:solidFill>
                  <a:schemeClr val="dk1"/>
                </a:solidFill>
              </a:rPr>
              <a:t>hypomagnesemia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>
                <a:solidFill>
                  <a:schemeClr val="dk1"/>
                </a:solidFill>
              </a:rPr>
              <a:t>Loop diuretics (Lasix) &amp; thiazide diuretics (hydrochlorothiazide) can cause hypomagnesium through increased excretion</a:t>
            </a:r>
            <a:endParaRPr>
              <a:solidFill>
                <a:schemeClr val="dk1"/>
              </a:solidFill>
            </a:endParaRPr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0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F0000"/>
                </a:solidFill>
              </a:rPr>
              <a:t>Sodium </a:t>
            </a:r>
            <a:endParaRPr/>
          </a:p>
        </p:txBody>
      </p:sp>
      <p:sp>
        <p:nvSpPr>
          <p:cNvPr id="214" name="Google Shape;214;p20"/>
          <p:cNvSpPr txBox="1"/>
          <p:nvPr/>
        </p:nvSpPr>
        <p:spPr>
          <a:xfrm>
            <a:off x="496041" y="902385"/>
            <a:ext cx="11558100" cy="54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Function: 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main positively charged ion </a:t>
            </a:r>
            <a:r>
              <a:rPr i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outside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body’s cells. Sodium attracts water. Major role in keeping fluid and electrolyte balance. Too much sodium raises blood pressure and aggravates hypertension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BUT salt is not the only cause of hypertension…</a:t>
            </a:r>
            <a:r>
              <a:rPr lang="en-US" sz="2400" u="sng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https://youtu.be/4QXmTqpqVJY</a:t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Recommended amounts: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   1,300-1,500 mg/day</a:t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Tolerable Upper Limits: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 &gt;2300 mg/day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  2004 survey found that 60 -85% of Canadians were consuming more than the TUL for sodium. </a:t>
            </a:r>
            <a:endParaRPr/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Sodium</a:t>
            </a:r>
            <a:endParaRPr/>
          </a:p>
        </p:txBody>
      </p:sp>
      <p:pic>
        <p:nvPicPr>
          <p:cNvPr descr="http://ckd.vacloud.us/media/W1siZiIsIjIwMTMvMDMvMjEvMTFfMjBfMzVfMzI5XzJfNF84XzFfZmx1aWRzcG9ydGlvbnNpemVzLmdpZiJdXQ/2_4_8_1_fluidsportionsizes.gif" id="220" name="Google Shape;220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98288" y="1866389"/>
            <a:ext cx="3285471" cy="290915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1" name="Google Shape;22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1110" y="4444390"/>
            <a:ext cx="2133600" cy="201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1"/>
          <p:cNvSpPr txBox="1"/>
          <p:nvPr/>
        </p:nvSpPr>
        <p:spPr>
          <a:xfrm>
            <a:off x="902919" y="1502246"/>
            <a:ext cx="615967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</a:t>
            </a:r>
            <a:r>
              <a:rPr b="1"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oods to REDUCE/AVOID </a:t>
            </a:r>
            <a:endParaRPr b="1"/>
          </a:p>
        </p:txBody>
      </p:sp>
      <p:sp>
        <p:nvSpPr>
          <p:cNvPr id="223" name="Google Shape;223;p21"/>
          <p:cNvSpPr/>
          <p:nvPr/>
        </p:nvSpPr>
        <p:spPr>
          <a:xfrm>
            <a:off x="3588678" y="1544674"/>
            <a:ext cx="3212432" cy="31282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24" name="Google Shape;224;p21"/>
          <p:cNvSpPr txBox="1"/>
          <p:nvPr/>
        </p:nvSpPr>
        <p:spPr>
          <a:xfrm>
            <a:off x="902925" y="2129975"/>
            <a:ext cx="56247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M</a:t>
            </a:r>
            <a:r>
              <a:rPr b="1"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ajor dietary sources of sodium are in</a:t>
            </a: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Processed meats, packaged bread products, shrimp, soups, ham, instant pudding, salad dressings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Hypernatremia</a:t>
            </a: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– high blood sodium. Can be caused by dehydration, loss of body fluids, certain medications such as steroids 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Hyponatremia</a:t>
            </a: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– low blood sodium. (Often caused by too much water) Usually caused by heart, lung, kidney or adrenal problems. 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https://youtu.be/72Ncvlr6GQk</a:t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a2a20952e9_0_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Trace Minerals</a:t>
            </a:r>
            <a:endParaRPr/>
          </a:p>
        </p:txBody>
      </p:sp>
      <p:pic>
        <p:nvPicPr>
          <p:cNvPr id="231" name="Google Shape;231;g2a2a20952e9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8250" y="1804375"/>
            <a:ext cx="5935400" cy="394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2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70C0"/>
                </a:solidFill>
              </a:rPr>
              <a:t>Iodine</a:t>
            </a:r>
            <a:endParaRPr/>
          </a:p>
        </p:txBody>
      </p:sp>
      <p:sp>
        <p:nvSpPr>
          <p:cNvPr id="238" name="Google Shape;238;p22"/>
          <p:cNvSpPr txBox="1"/>
          <p:nvPr/>
        </p:nvSpPr>
        <p:spPr>
          <a:xfrm>
            <a:off x="309016" y="842210"/>
            <a:ext cx="11558100" cy="60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Part of </a:t>
            </a: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thyroid 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hormones, critical for metabolism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Causes</a:t>
            </a: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goiter 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(enlargement of thyroid gland) if iodine is deficient (simple goitre) or in excess (toxic goiter)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Cretinism: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mental and physical retardation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   caused by iodine deficiency during pregnancy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https://youtu.be/keE_ed7xCm4</a:t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RDA 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150 mcgs/day, 220 mcgs in pregnancy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Food sources: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seaweeds, enriched breads, cod, yogurt,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Oysters,</a:t>
            </a:r>
            <a:r>
              <a:rPr i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iodized salt</a:t>
            </a:r>
            <a:endParaRPr i="1"/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descr="http://clinicalgate.com/wp-content/uploads/2015/04/B9780702046742000494_f049-003-9780702046742.jpg" id="239" name="Google Shape;23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76148" y="2833187"/>
            <a:ext cx="2637088" cy="2557177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Iodine</a:t>
            </a:r>
            <a:endParaRPr/>
          </a:p>
        </p:txBody>
      </p:sp>
      <p:sp>
        <p:nvSpPr>
          <p:cNvPr id="245" name="Google Shape;245;p23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31470" lvl="0" marL="3429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b="1" lang="en-US" sz="2400">
                <a:solidFill>
                  <a:srgbClr val="000000"/>
                </a:solidFill>
              </a:rPr>
              <a:t>Groups at risk of deficiency</a:t>
            </a:r>
            <a:r>
              <a:rPr lang="en-US" sz="2400">
                <a:solidFill>
                  <a:srgbClr val="000000"/>
                </a:solidFill>
              </a:rPr>
              <a:t>: People who live in the Goiter belt (poor soil iodine), vegans, pregnant women, people not using iodized salt, people eating a lot of </a:t>
            </a:r>
            <a:r>
              <a:rPr lang="en-US">
                <a:solidFill>
                  <a:srgbClr val="000000"/>
                </a:solidFill>
              </a:rPr>
              <a:t>goitrogenic</a:t>
            </a:r>
            <a:r>
              <a:rPr lang="en-US" sz="2400">
                <a:solidFill>
                  <a:srgbClr val="000000"/>
                </a:solidFill>
              </a:rPr>
              <a:t> foods</a:t>
            </a:r>
            <a:endParaRPr/>
          </a:p>
          <a:p>
            <a:pPr indent="-331470" lvl="0" marL="34290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b="1" lang="en-US">
                <a:solidFill>
                  <a:srgbClr val="000000"/>
                </a:solidFill>
              </a:rPr>
              <a:t>Goitrogens</a:t>
            </a:r>
            <a:r>
              <a:rPr b="1" lang="en-US" sz="2400">
                <a:solidFill>
                  <a:srgbClr val="000000"/>
                </a:solidFill>
              </a:rPr>
              <a:t>:</a:t>
            </a:r>
            <a:r>
              <a:rPr lang="en-US" sz="2400">
                <a:solidFill>
                  <a:srgbClr val="000000"/>
                </a:solidFill>
              </a:rPr>
              <a:t> foods that interfere with the body’s uptake of iodine. Includes soy, cassava, and cruciferous vegetables (cabbage, broccoli, cauliflower, brussel sprouts)</a:t>
            </a:r>
            <a:endParaRPr/>
          </a:p>
          <a:p>
            <a:pPr indent="-331470" lvl="0" marL="34290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-US" sz="2400">
                <a:solidFill>
                  <a:srgbClr val="000000"/>
                </a:solidFill>
              </a:rPr>
              <a:t>Insufficient iodine has also been linked to </a:t>
            </a:r>
            <a:r>
              <a:rPr lang="en-US">
                <a:solidFill>
                  <a:srgbClr val="000000"/>
                </a:solidFill>
              </a:rPr>
              <a:t>fibrocystic</a:t>
            </a:r>
            <a:r>
              <a:rPr lang="en-US" sz="2400">
                <a:solidFill>
                  <a:srgbClr val="000000"/>
                </a:solidFill>
              </a:rPr>
              <a:t> breast disease. Potassium iodide has been approved to reduce cancer risks from radiation exposure.</a:t>
            </a:r>
            <a:endParaRPr/>
          </a:p>
          <a:p>
            <a:pPr indent="-331470" lvl="0" marL="34290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b="1" lang="en-US" sz="2400">
                <a:solidFill>
                  <a:srgbClr val="000000"/>
                </a:solidFill>
              </a:rPr>
              <a:t>Tolerable upper limits:</a:t>
            </a:r>
            <a:r>
              <a:rPr lang="en-US" sz="2400">
                <a:solidFill>
                  <a:srgbClr val="000000"/>
                </a:solidFill>
              </a:rPr>
              <a:t> 900 – 1100 mcg/day</a:t>
            </a:r>
            <a:endParaRPr/>
          </a:p>
          <a:p>
            <a:pPr indent="-331470" lvl="0" marL="34290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-US" sz="2400">
                <a:solidFill>
                  <a:srgbClr val="000000"/>
                </a:solidFill>
              </a:rPr>
              <a:t>Toxicity symptoms are similar to deficiency: goiter, </a:t>
            </a:r>
            <a:r>
              <a:rPr lang="en-US">
                <a:solidFill>
                  <a:srgbClr val="000000"/>
                </a:solidFill>
              </a:rPr>
              <a:t>hypothyroidism</a:t>
            </a:r>
            <a:r>
              <a:rPr lang="en-US" sz="2400">
                <a:solidFill>
                  <a:srgbClr val="000000"/>
                </a:solidFill>
              </a:rPr>
              <a:t> but also thyroiditis &amp; hyperthyroidism.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33333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4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C00000"/>
                </a:solidFill>
              </a:rPr>
              <a:t>Iron</a:t>
            </a:r>
            <a:endParaRPr/>
          </a:p>
        </p:txBody>
      </p:sp>
      <p:sp>
        <p:nvSpPr>
          <p:cNvPr id="252" name="Google Shape;252;p24"/>
          <p:cNvSpPr txBox="1"/>
          <p:nvPr/>
        </p:nvSpPr>
        <p:spPr>
          <a:xfrm>
            <a:off x="309016" y="842210"/>
            <a:ext cx="11558100" cy="60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</a:rPr>
              <a:t>Present in all living cells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</a:rPr>
              <a:t>Most iron in hemoglobin (red blood cells)and myoglobin (muscle cells), helping hold and carry oxygen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</a:rPr>
              <a:t>Plants &amp; Iron fortified foods contain </a:t>
            </a:r>
            <a:r>
              <a:rPr b="1" lang="en-US" sz="2400">
                <a:solidFill>
                  <a:srgbClr val="000000"/>
                </a:solidFill>
              </a:rPr>
              <a:t>Non-heme iron</a:t>
            </a:r>
            <a:r>
              <a:rPr lang="en-US" sz="2400">
                <a:solidFill>
                  <a:srgbClr val="000000"/>
                </a:solidFill>
              </a:rPr>
              <a:t>. </a:t>
            </a:r>
            <a:r>
              <a:rPr lang="en-US" sz="2400"/>
              <a:t>Animal</a:t>
            </a:r>
            <a:r>
              <a:rPr lang="en-US" sz="2400">
                <a:solidFill>
                  <a:srgbClr val="000000"/>
                </a:solidFill>
              </a:rPr>
              <a:t> sources contain </a:t>
            </a:r>
            <a:r>
              <a:rPr b="1" lang="en-US" sz="2400">
                <a:solidFill>
                  <a:srgbClr val="000000"/>
                </a:solidFill>
              </a:rPr>
              <a:t>heme iron</a:t>
            </a:r>
            <a:r>
              <a:rPr lang="en-US" sz="2400">
                <a:solidFill>
                  <a:srgbClr val="000000"/>
                </a:solidFill>
              </a:rPr>
              <a:t> which has higher bioavailability.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b="1" lang="en-US" sz="2400">
                <a:solidFill>
                  <a:srgbClr val="000000"/>
                </a:solidFill>
              </a:rPr>
              <a:t>Food sources: </a:t>
            </a:r>
            <a:r>
              <a:rPr lang="en-US" sz="2400">
                <a:solidFill>
                  <a:srgbClr val="000000"/>
                </a:solidFill>
              </a:rPr>
              <a:t>Oysters, white beans, chocolate, liver, lentils, tofu, sardines, beef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</a:rPr>
              <a:t>Iron levels can be measured in the blood through several tests: ferritin (Normal 30 mcg/L +) to measure iron stores, hemoglobin ( N 12 g/dL +) &amp; hematocrit (N 36-50%) to identify Iron Deficiency anemia. </a:t>
            </a:r>
            <a:endParaRPr sz="2400">
              <a:solidFill>
                <a:srgbClr val="000000"/>
              </a:solidFill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 u="sng">
                <a:solidFill>
                  <a:srgbClr val="00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https://youtu.be/vXNhGmv8fXA</a:t>
            </a:r>
            <a:endParaRPr sz="2400">
              <a:solidFill>
                <a:srgbClr val="000000"/>
              </a:solidFill>
            </a:endParaRPr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Iron</a:t>
            </a:r>
            <a:endParaRPr/>
          </a:p>
        </p:txBody>
      </p:sp>
      <p:sp>
        <p:nvSpPr>
          <p:cNvPr id="258" name="Google Shape;258;p25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31470" lvl="0" marL="3429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b="1" lang="en-US" sz="2400">
                <a:solidFill>
                  <a:srgbClr val="000000"/>
                </a:solidFill>
              </a:rPr>
              <a:t>RDA</a:t>
            </a:r>
            <a:r>
              <a:rPr lang="en-US" sz="2400">
                <a:solidFill>
                  <a:srgbClr val="000000"/>
                </a:solidFill>
              </a:rPr>
              <a:t> Males 8 – 11 mg, Females 8 – 18 mg, in pregnancy 27 mg</a:t>
            </a:r>
            <a:endParaRPr/>
          </a:p>
          <a:p>
            <a:pPr indent="-331470" lvl="0" marL="342900" rtl="0" algn="l">
              <a:spcBef>
                <a:spcPts val="480"/>
              </a:spcBef>
              <a:spcAft>
                <a:spcPts val="0"/>
              </a:spcAft>
              <a:buSzPct val="100000"/>
              <a:buChar char="●"/>
            </a:pPr>
            <a:r>
              <a:rPr b="1" lang="en-US" sz="2400">
                <a:solidFill>
                  <a:schemeClr val="dk1"/>
                </a:solidFill>
              </a:rPr>
              <a:t>Groups at risk of deficiency:</a:t>
            </a:r>
            <a:r>
              <a:rPr lang="en-US" sz="2400">
                <a:solidFill>
                  <a:schemeClr val="dk1"/>
                </a:solidFill>
              </a:rPr>
              <a:t> pregnant women, young children (first suggested solid foods are those high in iron), women with heavy periods, people with GI diseases, People with cancer</a:t>
            </a:r>
            <a:endParaRPr>
              <a:solidFill>
                <a:schemeClr val="dk1"/>
              </a:solidFill>
            </a:endParaRPr>
          </a:p>
          <a:p>
            <a:pPr indent="-331470" lvl="0" marL="342900" rtl="0" algn="l">
              <a:spcBef>
                <a:spcPts val="480"/>
              </a:spcBef>
              <a:spcAft>
                <a:spcPts val="0"/>
              </a:spcAft>
              <a:buSzPct val="100000"/>
              <a:buChar char="●"/>
            </a:pPr>
            <a:r>
              <a:rPr b="1" lang="en-US" sz="2400">
                <a:solidFill>
                  <a:schemeClr val="dk1"/>
                </a:solidFill>
              </a:rPr>
              <a:t>Toxicity</a:t>
            </a:r>
            <a:r>
              <a:rPr lang="en-US" sz="2400">
                <a:solidFill>
                  <a:schemeClr val="dk1"/>
                </a:solidFill>
              </a:rPr>
              <a:t>: supplementation can lead to stomach pain, constipation. Different forms can reduce that likelihood. Iron can interfere with Zinc absorption. </a:t>
            </a:r>
            <a:endParaRPr>
              <a:solidFill>
                <a:schemeClr val="dk1"/>
              </a:solidFill>
            </a:endParaRPr>
          </a:p>
          <a:p>
            <a:pPr indent="-331470" lvl="0" marL="342900" rtl="0" algn="l">
              <a:spcBef>
                <a:spcPts val="480"/>
              </a:spcBef>
              <a:spcAft>
                <a:spcPts val="0"/>
              </a:spcAft>
              <a:buSzPct val="100000"/>
              <a:buChar char="●"/>
            </a:pPr>
            <a:r>
              <a:rPr lang="en-US" sz="2400">
                <a:solidFill>
                  <a:schemeClr val="dk1"/>
                </a:solidFill>
              </a:rPr>
              <a:t>Severe overdose &gt; </a:t>
            </a:r>
            <a:r>
              <a:rPr lang="en-US">
                <a:solidFill>
                  <a:schemeClr val="dk1"/>
                </a:solidFill>
              </a:rPr>
              <a:t>60 mg</a:t>
            </a:r>
            <a:r>
              <a:rPr lang="en-US" sz="2400">
                <a:solidFill>
                  <a:schemeClr val="dk1"/>
                </a:solidFill>
              </a:rPr>
              <a:t>/kg can be fatal.</a:t>
            </a:r>
            <a:endParaRPr>
              <a:solidFill>
                <a:schemeClr val="dk1"/>
              </a:solidFill>
            </a:endParaRPr>
          </a:p>
          <a:p>
            <a:pPr indent="-331470" lvl="0" marL="342900" rtl="0" algn="l">
              <a:spcBef>
                <a:spcPts val="480"/>
              </a:spcBef>
              <a:spcAft>
                <a:spcPts val="0"/>
              </a:spcAft>
              <a:buSzPct val="100000"/>
              <a:buChar char="●"/>
            </a:pPr>
            <a:r>
              <a:rPr b="1" lang="en-US" sz="2400">
                <a:solidFill>
                  <a:schemeClr val="dk1"/>
                </a:solidFill>
              </a:rPr>
              <a:t>Hemochromatosis</a:t>
            </a:r>
            <a:r>
              <a:rPr lang="en-US" sz="2400">
                <a:solidFill>
                  <a:schemeClr val="dk1"/>
                </a:solidFill>
              </a:rPr>
              <a:t>: excessive buildup of iron in the body due to a genetic mutation. Treatment is blood donation, monitoring iron &amp; liver function.</a:t>
            </a:r>
            <a:endParaRPr>
              <a:solidFill>
                <a:schemeClr val="dk1"/>
              </a:solidFill>
            </a:endParaRPr>
          </a:p>
          <a:p>
            <a:pPr indent="-331470" lvl="0" marL="342900" rtl="0" algn="l">
              <a:spcBef>
                <a:spcPts val="480"/>
              </a:spcBef>
              <a:spcAft>
                <a:spcPts val="0"/>
              </a:spcAft>
              <a:buSzPct val="100000"/>
              <a:buChar char="●"/>
            </a:pPr>
            <a:r>
              <a:rPr lang="en-US" sz="2400">
                <a:solidFill>
                  <a:schemeClr val="dk1"/>
                </a:solidFill>
              </a:rPr>
              <a:t>Vitamin C increases Iron absorption. </a:t>
            </a:r>
            <a:endParaRPr sz="2400">
              <a:solidFill>
                <a:schemeClr val="dk1"/>
              </a:solidFill>
            </a:endParaRPr>
          </a:p>
          <a:p>
            <a:pPr indent="-296227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75000"/>
              <a:buChar char="●"/>
            </a:pPr>
            <a:r>
              <a:rPr lang="en-US">
                <a:solidFill>
                  <a:schemeClr val="dk1"/>
                </a:solidFill>
              </a:rPr>
              <a:t>Tea, coffee, calcium, phosphorous, tannins, phytates and fiber can affect iron absorption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6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3EC010"/>
                </a:solidFill>
              </a:rPr>
              <a:t>Other Trace Minerals </a:t>
            </a:r>
            <a:endParaRPr/>
          </a:p>
        </p:txBody>
      </p:sp>
      <p:sp>
        <p:nvSpPr>
          <p:cNvPr id="265" name="Google Shape;265;p26"/>
          <p:cNvSpPr txBox="1"/>
          <p:nvPr/>
        </p:nvSpPr>
        <p:spPr>
          <a:xfrm>
            <a:off x="309016" y="842210"/>
            <a:ext cx="115581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Zinc: 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deficiencies cause growth retardation with sexual immaturity.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Selenium: 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protects from oxidation. Deficiency causes heart disease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Fluoride: 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stabilizes bones and makes teeth resistant to decay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Chromium: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works with insulin to control blood glucose concentrations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Copper: 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needed to form hemoglobin and collagen</a:t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Boron :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Affects 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body's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use of bone building minerals such as calcium,magnesium &amp; 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Phosphorus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.</a:t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0000"/>
                </a:solidFill>
                <a:latin typeface="Overlock"/>
                <a:ea typeface="Overlock"/>
                <a:cs typeface="Overlock"/>
                <a:sym typeface="Overlock"/>
              </a:rPr>
              <a:t>All trace elements play important roles in body. All trace minerals are toxic in excess.</a:t>
            </a:r>
            <a:endParaRPr b="1" sz="2800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7"/>
          <p:cNvSpPr txBox="1"/>
          <p:nvPr>
            <p:ph type="title"/>
          </p:nvPr>
        </p:nvSpPr>
        <p:spPr>
          <a:xfrm>
            <a:off x="433137" y="370891"/>
            <a:ext cx="1125754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0000"/>
                </a:solidFill>
              </a:rPr>
              <a:t>The surprisingly dramatic role of nutrition in mental health</a:t>
            </a:r>
            <a:br>
              <a:rPr lang="en-US">
                <a:solidFill>
                  <a:srgbClr val="FF0000"/>
                </a:solidFill>
              </a:rPr>
            </a:br>
            <a:endParaRPr>
              <a:solidFill>
                <a:srgbClr val="FF0000"/>
              </a:solidFill>
            </a:endParaRPr>
          </a:p>
        </p:txBody>
      </p:sp>
      <p:sp>
        <p:nvSpPr>
          <p:cNvPr id="271" name="Google Shape;271;p27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 u="sng">
                <a:solidFill>
                  <a:schemeClr val="hlink"/>
                </a:solidFill>
                <a:hlinkClick r:id="rId3"/>
              </a:rPr>
              <a:t>https://www.youtu.be/3dqXHHCc5IA</a:t>
            </a:r>
            <a:r>
              <a:rPr lang="en-US" sz="2800"/>
              <a:t> (17 min)</a:t>
            </a:r>
            <a:endParaRPr/>
          </a:p>
        </p:txBody>
      </p:sp>
      <p:pic>
        <p:nvPicPr>
          <p:cNvPr id="272" name="Google Shape;272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53397" y="2596737"/>
            <a:ext cx="2962014" cy="31628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 txBox="1"/>
          <p:nvPr>
            <p:ph type="ctrTitle"/>
          </p:nvPr>
        </p:nvSpPr>
        <p:spPr>
          <a:xfrm>
            <a:off x="1093510" y="1"/>
            <a:ext cx="10363200" cy="10226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C00000"/>
                </a:solidFill>
              </a:rPr>
              <a:t>Reviewing Water and Mineral content…</a:t>
            </a:r>
            <a:endParaRPr/>
          </a:p>
        </p:txBody>
      </p:sp>
      <p:sp>
        <p:nvSpPr>
          <p:cNvPr id="279" name="Google Shape;279;p28"/>
          <p:cNvSpPr txBox="1"/>
          <p:nvPr/>
        </p:nvSpPr>
        <p:spPr>
          <a:xfrm>
            <a:off x="737606" y="1145173"/>
            <a:ext cx="11147196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1. Water balance is governed by the: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verlock"/>
              <a:buAutoNum type="alphaLcPeriod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Liver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verlock"/>
              <a:buAutoNum type="alphaLcPeriod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Kidneys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verlock"/>
              <a:buAutoNum type="alphaLcPeriod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Brain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verlock"/>
              <a:buAutoNum type="alphaLcPeriod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 and c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2. Which two minerals are major constituents of bone?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verlock"/>
              <a:buAutoNum type="alphaLcPeriod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Calcium and zinc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verlock"/>
              <a:buAutoNum type="alphaLcPeriod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Phosphorus and calcium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verlock"/>
              <a:buAutoNum type="alphaLcPeriod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Sodium and magnesium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verlock"/>
              <a:buAutoNum type="alphaLcPeriod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Magnesium and calcium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9"/>
          <p:cNvSpPr txBox="1"/>
          <p:nvPr>
            <p:ph type="ctrTitle"/>
          </p:nvPr>
        </p:nvSpPr>
        <p:spPr>
          <a:xfrm>
            <a:off x="1093510" y="0"/>
            <a:ext cx="10363200" cy="10467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C00000"/>
                </a:solidFill>
              </a:rPr>
              <a:t>Reviewing water and minerals content… (cont.)</a:t>
            </a:r>
            <a:endParaRPr/>
          </a:p>
        </p:txBody>
      </p:sp>
      <p:sp>
        <p:nvSpPr>
          <p:cNvPr id="286" name="Google Shape;286;p29"/>
          <p:cNvSpPr txBox="1"/>
          <p:nvPr/>
        </p:nvSpPr>
        <p:spPr>
          <a:xfrm>
            <a:off x="749638" y="1133141"/>
            <a:ext cx="11147196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3. The best way to control salt intake is to cut down on processed and fast food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verlock"/>
              <a:buAutoNum type="alphaLcPeriod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    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verlock"/>
              <a:buAutoNum type="alphaLcPeriod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4. The most abundant mineral in the body is iron: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verlock"/>
              <a:buAutoNum type="alphaLcPeriod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verlock"/>
              <a:buAutoNum type="alphaLcPeriod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</a:t>
            </a:r>
            <a:endParaRPr/>
          </a:p>
          <a:p>
            <a:pPr indent="-304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2015-02-03T19:24:39Z</dcterms:created>
  <dc:creator>Amy Kroeker</dc:creator>
</cp:coreProperties>
</file>