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12192000"/>
  <p:notesSz cx="6858000" cy="9144000"/>
  <p:embeddedFontLst>
    <p:embeddedFont>
      <p:font typeface="Overlock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4" roundtripDataSignature="AMtx7mhl9O7QJytZtaDL9YJ8qVh4mdYW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verlock-regular.fntdata"/><Relationship Id="rId20" Type="http://schemas.openxmlformats.org/officeDocument/2006/relationships/slide" Target="slides/slide15.xml"/><Relationship Id="rId42" Type="http://schemas.openxmlformats.org/officeDocument/2006/relationships/font" Target="fonts/Overlock-italic.fntdata"/><Relationship Id="rId41" Type="http://schemas.openxmlformats.org/officeDocument/2006/relationships/font" Target="fonts/Overlock-bold.fntdata"/><Relationship Id="rId22" Type="http://schemas.openxmlformats.org/officeDocument/2006/relationships/slide" Target="slides/slide17.xml"/><Relationship Id="rId44" Type="http://customschemas.google.com/relationships/presentationmetadata" Target="metadata"/><Relationship Id="rId21" Type="http://schemas.openxmlformats.org/officeDocument/2006/relationships/slide" Target="slides/slide16.xml"/><Relationship Id="rId43" Type="http://schemas.openxmlformats.org/officeDocument/2006/relationships/font" Target="fonts/Overlock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750f6cb341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750f6cb341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1750f6cb341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750f6cb341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750f6cb341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1750f6cb341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750f6cb341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750f6cb341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1750f6cb341_0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253bef0f78_0_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g1253bef0f78_0_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g1253bef0f78_0_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253bef0f78_0_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g1253bef0f78_0_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253bef0f78_0_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g1253bef0f78_0_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g1253bef0f78_0_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253bef0f78_0_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g1253bef0f78_0_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g1253bef0f78_0_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1253bef0f78_0_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253bef0f78_0_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g1253bef0f78_0_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53bef0f78_0_2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g1253bef0f78_0_2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g1253bef0f78_0_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253bef0f78_0_2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g1253bef0f78_0_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53bef0f78_0_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1253bef0f78_0_3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g1253bef0f78_0_3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g1253bef0f78_0_3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g1253bef0f78_0_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253bef0f78_0_3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g1253bef0f78_0_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253bef0f78_0_39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g1253bef0f78_0_39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g1253bef0f78_0_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253bef0f78_0_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253bef0f78_0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1253bef0f78_0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1253bef0f78_0_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youtu.be/ISZLTJH5lYg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youtu.be/jXH3TMYug0s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youtu.be/OKOVydqPmTw" TargetMode="External"/><Relationship Id="rId4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youtu.be/HtF61dxP1zs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Relationship Id="rId4" Type="http://schemas.openxmlformats.org/officeDocument/2006/relationships/image" Target="../media/image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g"/><Relationship Id="rId4" Type="http://schemas.openxmlformats.org/officeDocument/2006/relationships/image" Target="../media/image2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youtu.be/vlLC0pUtmTA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youtu.be/9BdDJV0z-Y4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youtu.be/rb5knx92oww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youtu.be/IzIBpFDRr5g" TargetMode="External"/><Relationship Id="rId4" Type="http://schemas.openxmlformats.org/officeDocument/2006/relationships/image" Target="../media/image18.jpg"/><Relationship Id="rId5" Type="http://schemas.openxmlformats.org/officeDocument/2006/relationships/image" Target="../media/image2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youtu.be/UrocSQqC0qU" TargetMode="External"/><Relationship Id="rId4" Type="http://schemas.openxmlformats.org/officeDocument/2006/relationships/image" Target="../media/image2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youtu.be/nvss-sVlRw8" TargetMode="External"/><Relationship Id="rId4" Type="http://schemas.openxmlformats.org/officeDocument/2006/relationships/image" Target="../media/image20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youtu.be/1u_XVBwjEyk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 Vitamins</a:t>
            </a:r>
            <a:endParaRPr/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842" y="1614563"/>
            <a:ext cx="5472827" cy="363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7103" y="1225010"/>
            <a:ext cx="4505928" cy="4217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type="ctrTitle"/>
          </p:nvPr>
        </p:nvSpPr>
        <p:spPr>
          <a:xfrm>
            <a:off x="1093510" y="0"/>
            <a:ext cx="10363200" cy="116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What is a Vitamin?</a:t>
            </a:r>
            <a:endParaRPr/>
          </a:p>
        </p:txBody>
      </p:sp>
      <p:sp>
        <p:nvSpPr>
          <p:cNvPr id="68" name="Google Shape;68;p2"/>
          <p:cNvSpPr txBox="1"/>
          <p:nvPr/>
        </p:nvSpPr>
        <p:spPr>
          <a:xfrm>
            <a:off x="711724" y="989673"/>
            <a:ext cx="111471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 substance needed by the body for growth, development, or metabolism that cannot be made by the body &amp; must be obtained from the diet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Non caloric</a:t>
            </a:r>
            <a:endParaRPr b="1"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Organic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chemical compound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Essential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 cell processes in the body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Needed in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small amounts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(in comparison to energy yielding macronutrients)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Often requirements are listed as </a:t>
            </a:r>
            <a:r>
              <a:rPr b="1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milligrams</a:t>
            </a:r>
            <a:r>
              <a:rPr b="0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(o.01g), </a:t>
            </a:r>
            <a:r>
              <a:rPr b="1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micrograms</a:t>
            </a:r>
            <a:r>
              <a:rPr b="0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(0.001g) or </a:t>
            </a:r>
            <a:r>
              <a:rPr b="1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international units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rather than grams 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International units</a:t>
            </a:r>
            <a:r>
              <a:rPr b="0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– not a measure of weight but a quantity that produces a particular biological effect agreed upon as an international standard.  Used for fat-soluble vitamins primarily</a:t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Precursors or Provitamins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once inside body they are transformed chemically to one or more active vitamin forms ie. B-carotene to Retinol (Vit A) &amp; Panthenol to Vitamin B5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https://youtu.be/ISZLTJH5lYg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>
            <p:ph type="ctrTitle"/>
          </p:nvPr>
        </p:nvSpPr>
        <p:spPr>
          <a:xfrm>
            <a:off x="1093510" y="0"/>
            <a:ext cx="10363200" cy="1215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Vitamins – 2 categories</a:t>
            </a:r>
            <a:endParaRPr/>
          </a:p>
        </p:txBody>
      </p:sp>
      <p:sp>
        <p:nvSpPr>
          <p:cNvPr id="75" name="Google Shape;75;p3"/>
          <p:cNvSpPr txBox="1"/>
          <p:nvPr/>
        </p:nvSpPr>
        <p:spPr>
          <a:xfrm>
            <a:off x="663598" y="1319444"/>
            <a:ext cx="111471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1)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Fat Soluble Vitamins: A, D, E, K</a:t>
            </a:r>
            <a:endParaRPr b="1"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2) </a:t>
            </a:r>
            <a:r>
              <a:rPr b="0" i="0" lang="en-US" sz="2400" u="none" cap="none" strike="noStrike">
                <a:solidFill>
                  <a:srgbClr val="0000FF"/>
                </a:solidFill>
                <a:latin typeface="Overlock"/>
                <a:ea typeface="Overlock"/>
                <a:cs typeface="Overlock"/>
                <a:sym typeface="Overlock"/>
              </a:rPr>
              <a:t>Water Soluble Vitamins: C and Bs</a:t>
            </a:r>
            <a:endParaRPr>
              <a:solidFill>
                <a:srgbClr val="0000FF"/>
              </a:solidFill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FF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Fat solubility determines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Absorption &amp; transportation (through carrier proteins)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Storage in liver and fatty tissues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Potential to build up to toxic levels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(because they can be stored)</a:t>
            </a:r>
            <a:endParaRPr b="0" i="0" sz="18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Water-soluble vitamins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Absorbed directly into blood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Excess are excreted in urine (lower risk of toxicity)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76" name="Google Shape;7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8079" y="3489158"/>
            <a:ext cx="3128825" cy="198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1473" y="1137556"/>
            <a:ext cx="3063609" cy="2187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document&#10;&#10;Description automatically generated" id="82" name="Google Shape;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5718" y="379563"/>
            <a:ext cx="6869500" cy="5160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Vitamins in History</a:t>
            </a:r>
            <a:endParaRPr/>
          </a:p>
        </p:txBody>
      </p:sp>
      <p:sp>
        <p:nvSpPr>
          <p:cNvPr id="89" name="Google Shape;89;p5"/>
          <p:cNvSpPr txBox="1"/>
          <p:nvPr/>
        </p:nvSpPr>
        <p:spPr>
          <a:xfrm>
            <a:off x="627950" y="1536025"/>
            <a:ext cx="110352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https://youtu.be/jXH3TMYug0s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1500 B.C. - Egyptians – feeding liver would cure night blindness (Vitamin A deficiency)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400 B.C. – Hippocrates – ox liver dipped in honey to prevent night blindness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1200 A.D. – Crusades – afflicted by scurvy (def. Of Vit C)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1492-1600 – scurvy threatened 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World exploration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Est. 2 million seamen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  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died of scurvy in this time period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90" name="Google Shape;90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0925" y="3569475"/>
            <a:ext cx="4972275" cy="309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Vitamins History</a:t>
            </a:r>
            <a:endParaRPr/>
          </a:p>
        </p:txBody>
      </p:sp>
      <p:sp>
        <p:nvSpPr>
          <p:cNvPr id="97" name="Google Shape;97;p6"/>
          <p:cNvSpPr txBox="1"/>
          <p:nvPr/>
        </p:nvSpPr>
        <p:spPr>
          <a:xfrm>
            <a:off x="711724" y="1536013"/>
            <a:ext cx="11147196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1747 – Scottish surgeon James Lind discovered citrus fruits prevent/cure scurvy. (This theory was not accepted until 20</a:t>
            </a:r>
            <a:r>
              <a:rPr baseline="30000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th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century.)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1884 – Japanese Navy Takaki Kanehiro – lower ranking officers who ate only polished rice got beriberi (vitamin B1 deficiency) – linked diet to disease but thought protein deficiency caused beriberi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1897 - Christiaan Eijkman – discovered that unpolished rice fed to chickens prevented beriberi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Frederick Hopkins + Christiann Eijkman 1929 – Nobel Prize for discovery of several vitamins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1930 – beta-carotene (vitamin A precursor) and 1931 – vitamin C discovered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750f6cb341_0_2"/>
          <p:cNvSpPr txBox="1"/>
          <p:nvPr>
            <p:ph type="ctrTitle"/>
          </p:nvPr>
        </p:nvSpPr>
        <p:spPr>
          <a:xfrm>
            <a:off x="415650" y="761419"/>
            <a:ext cx="11360700" cy="874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Remember how we define the AMDR? 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Acceptable ranges is known, but optimal intake levels are often unknown.</a:t>
            </a:r>
            <a:endParaRPr sz="3000"/>
          </a:p>
        </p:txBody>
      </p:sp>
      <p:pic>
        <p:nvPicPr>
          <p:cNvPr id="104" name="Google Shape;104;g1750f6cb341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775" y="1817775"/>
            <a:ext cx="8594425" cy="446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The fat-soluble Vitamins</a:t>
            </a:r>
            <a:endParaRPr/>
          </a:p>
        </p:txBody>
      </p:sp>
      <p:sp>
        <p:nvSpPr>
          <p:cNvPr id="111" name="Google Shape;111;p7"/>
          <p:cNvSpPr txBox="1"/>
          <p:nvPr/>
        </p:nvSpPr>
        <p:spPr>
          <a:xfrm>
            <a:off x="300789" y="1070811"/>
            <a:ext cx="115581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A, D, E, and K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found in fats and oils of foods and require bile for absorption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Once absorbed, they are stored in liver and fatty tissue until needed.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Body can survive weeks w/o these vitamins as long as diet provides average minimum amounts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Deficiencies of fat-soluble vitamins occur when diet is consistently low in them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Fat malabsorption (liver disease, low bile production) can impair absorption of vitamins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Fat-soluble Vitamins: </a:t>
            </a:r>
            <a:r>
              <a:rPr lang="en-US" sz="4000">
                <a:solidFill>
                  <a:srgbClr val="7030A0"/>
                </a:solidFill>
              </a:rPr>
              <a:t>Vitamin A</a:t>
            </a:r>
            <a:endParaRPr/>
          </a:p>
        </p:txBody>
      </p:sp>
      <p:sp>
        <p:nvSpPr>
          <p:cNvPr id="118" name="Google Shape;118;p8"/>
          <p:cNvSpPr txBox="1"/>
          <p:nvPr/>
        </p:nvSpPr>
        <p:spPr>
          <a:xfrm>
            <a:off x="633869" y="950494"/>
            <a:ext cx="115581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First vitamin to be recognized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Retinols are found in animal sources, Beta-carotene is its plant precursor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Roles in gene expression, vision, maintenance of body linings and skin, immune defenses, growth of bones and of body, reproduction, vision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Recommended daily dose: 700 mcg RAE for women (approx 2333 IU) &amp;</a:t>
            </a:r>
            <a:endParaRPr/>
          </a:p>
          <a:p>
            <a:pPr indent="-285750" lvl="2" marL="12001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900 mcg RAE/day for men (approx 3000 IU) </a:t>
            </a:r>
            <a:endParaRPr b="0" i="0" sz="18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Deficiency can cause: xeropthalmia (dry eyes), dry skin, night blindness, sickness, death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Overdoses can cause serious problems, esp birth defects in pregnant women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Upper Limit (UL): 3000 ug/10 000 IU/day of retinol form. 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Fat-soluble Vitamins: </a:t>
            </a:r>
            <a:r>
              <a:rPr lang="en-US" sz="4000">
                <a:solidFill>
                  <a:srgbClr val="7030A0"/>
                </a:solidFill>
              </a:rPr>
              <a:t>Vitamin A (cont.)</a:t>
            </a:r>
            <a:endParaRPr/>
          </a:p>
        </p:txBody>
      </p:sp>
      <p:sp>
        <p:nvSpPr>
          <p:cNvPr id="125" name="Google Shape;125;p9"/>
          <p:cNvSpPr txBox="1"/>
          <p:nvPr/>
        </p:nvSpPr>
        <p:spPr>
          <a:xfrm>
            <a:off x="312821" y="890337"/>
            <a:ext cx="11558131" cy="1499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Beta-carotene: antioxidant, precursor in plants 12 ug = 1 ug of retinol (Vit A) to body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Present in: broccoli, carrots, tomato, milk, egg poached, beef liver, yams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://2.bp.blogspot.com/-DCYTFRrRid4/U4rQExiAqPI/AAAAAAAAGWY/QXHrIYhp-Qk/s1600/Top-10-Rich-Beta-Carotene-Foods.jpg" id="126" name="Google Shape;12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3980" y="1991784"/>
            <a:ext cx="6757738" cy="405464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9"/>
          <p:cNvSpPr txBox="1"/>
          <p:nvPr/>
        </p:nvSpPr>
        <p:spPr>
          <a:xfrm>
            <a:off x="1173299" y="2031850"/>
            <a:ext cx="2974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Deep orange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Dark green vegetables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Are rich in b-carotene</a:t>
            </a:r>
            <a:endParaRPr sz="1600"/>
          </a:p>
        </p:txBody>
      </p:sp>
      <p:sp>
        <p:nvSpPr>
          <p:cNvPr id="128" name="Google Shape;128;p9"/>
          <p:cNvSpPr txBox="1"/>
          <p:nvPr/>
        </p:nvSpPr>
        <p:spPr>
          <a:xfrm>
            <a:off x="439947" y="3689230"/>
            <a:ext cx="43104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FYI: 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 A can be tested in the blood, but is rarely done.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Normal range is 15 – 60 mcg/dL (Labs will vary somewhat)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Fat-soluble Vitamins: </a:t>
            </a:r>
            <a:r>
              <a:rPr lang="en-US" sz="4000">
                <a:solidFill>
                  <a:srgbClr val="C00000"/>
                </a:solidFill>
              </a:rPr>
              <a:t>Vitamin D</a:t>
            </a:r>
            <a:endParaRPr/>
          </a:p>
        </p:txBody>
      </p:sp>
      <p:sp>
        <p:nvSpPr>
          <p:cNvPr id="135" name="Google Shape;135;p10"/>
          <p:cNvSpPr txBox="1"/>
          <p:nvPr/>
        </p:nvSpPr>
        <p:spPr>
          <a:xfrm>
            <a:off x="300789" y="1070811"/>
            <a:ext cx="11558100" cy="63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 and D act like hormones, activate gene expression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Body can synthesize all it needs of vitamin D with help of sunlight (in a sense, vit D is not “essential” nutrient, as long as there is enough sun each day)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Roles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It regulates blood calcium and phosphorus levels, maintaining bone integrity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Actions in bones, intestines, kidneys, brain, heart, stomach, pancreas, skin, reproductive organs. 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Many inflammatory conditions show low serum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Vit D – causal or correlation?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Deficiency linked to cancers – colorectal, breast,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Prostate, ovarian, multiple myeloma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https://youtu.be/OKOVydqPmTw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136" name="Google Shape;13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43623" y="3724634"/>
            <a:ext cx="457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Fat-soluble Vitamins: </a:t>
            </a:r>
            <a:r>
              <a:rPr lang="en-US" sz="4000">
                <a:solidFill>
                  <a:srgbClr val="C00000"/>
                </a:solidFill>
              </a:rPr>
              <a:t>Vitamin D (cont.)</a:t>
            </a:r>
            <a:endParaRPr/>
          </a:p>
        </p:txBody>
      </p:sp>
      <p:sp>
        <p:nvSpPr>
          <p:cNvPr id="143" name="Google Shape;143;p11"/>
          <p:cNvSpPr txBox="1"/>
          <p:nvPr/>
        </p:nvSpPr>
        <p:spPr>
          <a:xfrm>
            <a:off x="300789" y="1070811"/>
            <a:ext cx="11558131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Too little Vitamin D: A danger to bones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Rickets (in children):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unable to mineralize newly forming bone material: legs bow, knock-kneed, breaded ribs, protruding chest in children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://blog.smw.ch/wp-content/uploads/2013/12/13904_Fig1.jpg" id="144" name="Google Shape;14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995" y="2598821"/>
            <a:ext cx="571500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1"/>
          <p:cNvSpPr txBox="1"/>
          <p:nvPr/>
        </p:nvSpPr>
        <p:spPr>
          <a:xfrm>
            <a:off x="6809874" y="2598821"/>
            <a:ext cx="501611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Although not common in Canada, many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children worldwide suffer from rickets due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to inadequate food combined with lack of sunlight</a:t>
            </a:r>
            <a:endParaRPr/>
          </a:p>
        </p:txBody>
      </p:sp>
      <p:sp>
        <p:nvSpPr>
          <p:cNvPr id="146" name="Google Shape;146;p11"/>
          <p:cNvSpPr txBox="1"/>
          <p:nvPr/>
        </p:nvSpPr>
        <p:spPr>
          <a:xfrm>
            <a:off x="698740" y="4968816"/>
            <a:ext cx="1004689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Osteomalacia 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(adulthood): common in women who have low calcium intakes and little exposure to sun, repeated pregnancies and periods of lactation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Too much Vitamin D: danger to soft tissues</a:t>
            </a:r>
            <a:endParaRPr/>
          </a:p>
        </p:txBody>
      </p:sp>
      <p:sp>
        <p:nvSpPr>
          <p:cNvPr id="153" name="Google Shape;153;p12"/>
          <p:cNvSpPr txBox="1"/>
          <p:nvPr/>
        </p:nvSpPr>
        <p:spPr>
          <a:xfrm>
            <a:off x="300789" y="1070811"/>
            <a:ext cx="115581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Vitamin D is potentially toxic – if toxic doses are ingested hypercalcemia can result in symptoms of: nausea &amp; vomiting, weakness, &amp; frequent urination. Over time hypercalcemia can progress to kidney problems and bone pain. 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If overdose continues, it forces calcium to be deposited in soft tissues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 D fortification needs to be monitored:  In the 1990s, 2 people died and others became ill after drinking milk that had mistakenly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over fortified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with up to 500 times the usual dosage of vitamin 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DRI (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dietary reference intake): upper intake level of vitamin D = 100 micrograms/day (1,000 IU) 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UL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is 4000 IU/day. However, there was an extensive research boom on Vit D in the 2000s &amp; studies found dosages of 5000- 10 000 IUs to be well tolerated. UL is likely to be revised in the next few years.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Toxic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Doses: 60 000 IUs/day for months – almost impossible to ingest by mistake. 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OTC Vit D is available in 400 - 2500 IU dosages.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How can people make a vitamin from sunlight?</a:t>
            </a:r>
            <a:endParaRPr/>
          </a:p>
        </p:txBody>
      </p:sp>
      <p:sp>
        <p:nvSpPr>
          <p:cNvPr id="160" name="Google Shape;160;p13"/>
          <p:cNvSpPr txBox="1"/>
          <p:nvPr/>
        </p:nvSpPr>
        <p:spPr>
          <a:xfrm>
            <a:off x="6136105" y="1467852"/>
            <a:ext cx="60084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UV from sunlight transform a cholesterol compound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in human skin into a vitamin D precursor, which is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absorbed into blood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Pigments of dark skin protect from UV but reduce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Vitamin D synthesis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Dark-skinned people require longer exposure to sun (~ 3 hs)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for several days (vs. 20 min for light-skinned people)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FYI: Blood Testing to determine levels: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Less than 30 nmol/L = risk of rickets/osteomalacia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More than 50 nmol/L = usually adequate  for bone health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More than 125 nmol/L = risk of toxicity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Diagram&#10;&#10;Description automatically generated" id="161" name="Google Shape;16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3193" y="734513"/>
            <a:ext cx="4597878" cy="5590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B050"/>
                </a:solidFill>
              </a:rPr>
              <a:t>Vitamin E</a:t>
            </a:r>
            <a:endParaRPr/>
          </a:p>
        </p:txBody>
      </p:sp>
      <p:sp>
        <p:nvSpPr>
          <p:cNvPr id="168" name="Google Shape;168;p14"/>
          <p:cNvSpPr txBox="1"/>
          <p:nvPr/>
        </p:nvSpPr>
        <p:spPr>
          <a:xfrm>
            <a:off x="711724" y="1536013"/>
            <a:ext cx="111471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Powerful antioxidant (quench free radicals), main defender against oxidative damage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Free radicals: formed during normal cell metabolism, they disrupt cell membranes, DNA and proteins that perform cellular work. If unchecked, free radicals may lead to cancer, heart disease or other diseases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Especially important for cells constantly exposed to high oxygen concentrations (lung, skin  and blood)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Deficiency: rare in humans but occur in newborn premature infants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Vitamin E is widely distributed in plant foods; it is destroyed by high heat; toxicity is rare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https://youtu.be/HtF61dxP1zs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"/>
          <p:cNvSpPr txBox="1"/>
          <p:nvPr/>
        </p:nvSpPr>
        <p:spPr>
          <a:xfrm>
            <a:off x="350776" y="296761"/>
            <a:ext cx="1114719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Vitamin E is widespread in foods (although animal fat has almost none)</a:t>
            </a:r>
            <a:endParaRPr/>
          </a:p>
        </p:txBody>
      </p:sp>
      <p:pic>
        <p:nvPicPr>
          <p:cNvPr descr="http://www.thegracevine.com/uploads/1/1/7/2/11727560/7519151_orig.jpg" id="175" name="Google Shape;17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7291" y="1130599"/>
            <a:ext cx="4918184" cy="4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69170" y="1222974"/>
            <a:ext cx="4572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5"/>
          <p:cNvSpPr txBox="1"/>
          <p:nvPr/>
        </p:nvSpPr>
        <p:spPr>
          <a:xfrm>
            <a:off x="6305910" y="3962401"/>
            <a:ext cx="5058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Recommended daily intake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is 15 mg/day (approx 22- 33 IUs)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UL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1000 mg/ 1500 IUs/day. 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Toxicity is very rare. May cause blood thinning/delayed clotting.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FYI: 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Blood testing can be done, but is rare.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Normal range for alpha-tocopherol is 5.5 mg/L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/>
          <p:nvPr>
            <p:ph type="ctrTitle"/>
          </p:nvPr>
        </p:nvSpPr>
        <p:spPr>
          <a:xfrm>
            <a:off x="756626" y="0"/>
            <a:ext cx="3851469" cy="9986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E6D0C"/>
                </a:solidFill>
              </a:rPr>
              <a:t>Vitamin K</a:t>
            </a:r>
            <a:endParaRPr/>
          </a:p>
        </p:txBody>
      </p:sp>
      <p:sp>
        <p:nvSpPr>
          <p:cNvPr id="184" name="Google Shape;184;p16"/>
          <p:cNvSpPr txBox="1"/>
          <p:nvPr/>
        </p:nvSpPr>
        <p:spPr>
          <a:xfrm>
            <a:off x="344042" y="874049"/>
            <a:ext cx="52320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Necessary for blood clotting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Deficiency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causes uncontrolled bleeding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Bacteria from GI tract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convert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vitamin K1 to the active K2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Toxicity causes jaundice (bilirubin released into blood instead of into bile)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DRI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90-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20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mg/day (for adults)</a:t>
            </a:r>
            <a:endParaRPr/>
          </a:p>
        </p:txBody>
      </p:sp>
      <p:pic>
        <p:nvPicPr>
          <p:cNvPr descr="http://www.botanical-online.com/fotos/alimentos/vitamin_K_properties.jpg" id="185" name="Google Shape;18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6574" y="649705"/>
            <a:ext cx="6297039" cy="4932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1925" y="4443503"/>
            <a:ext cx="3810000" cy="2183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750f6cb341_0_9"/>
          <p:cNvSpPr txBox="1"/>
          <p:nvPr>
            <p:ph type="ctrTitle"/>
          </p:nvPr>
        </p:nvSpPr>
        <p:spPr>
          <a:xfrm>
            <a:off x="415600" y="992770"/>
            <a:ext cx="11360700" cy="1172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 K</a:t>
            </a:r>
            <a:endParaRPr/>
          </a:p>
        </p:txBody>
      </p:sp>
      <p:sp>
        <p:nvSpPr>
          <p:cNvPr id="193" name="Google Shape;193;g1750f6cb341_0_9"/>
          <p:cNvSpPr txBox="1"/>
          <p:nvPr>
            <p:ph idx="1" type="subTitle"/>
          </p:nvPr>
        </p:nvSpPr>
        <p:spPr>
          <a:xfrm>
            <a:off x="415600" y="2098698"/>
            <a:ext cx="11360700" cy="3305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Two forms : Vit K1 found in plant foods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			    Vit K2 found in fermented foods &amp; animal foods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In a healthy gut, probiotic bacteria can convert K1 to the active form of K2.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Toxicity: rare. No</a:t>
            </a:r>
            <a:r>
              <a:rPr b="1" lang="en-US" sz="2400"/>
              <a:t> UL</a:t>
            </a:r>
            <a:r>
              <a:rPr lang="en-US" sz="2400"/>
              <a:t> has been established.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hlinkClick r:id="rId3"/>
              </a:rPr>
              <a:t>https://youtu.be/vlLC0pUtmTA</a:t>
            </a:r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&#10;&#10;Description automatically generated" id="198" name="Google Shape;19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0891" y="459357"/>
            <a:ext cx="7847161" cy="5694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Water–Soluble: Vitamins C and B</a:t>
            </a:r>
            <a:endParaRPr/>
          </a:p>
        </p:txBody>
      </p:sp>
      <p:sp>
        <p:nvSpPr>
          <p:cNvPr id="205" name="Google Shape;205;p18"/>
          <p:cNvSpPr txBox="1"/>
          <p:nvPr/>
        </p:nvSpPr>
        <p:spPr>
          <a:xfrm>
            <a:off x="701512" y="1470025"/>
            <a:ext cx="111471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They require special consideration in food preparation to avoid losing or destroying them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Body absorbs them easily</a:t>
            </a:r>
            <a:endParaRPr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and just as easily 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excretes them in the urine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Table&#10;&#10;Description automatically generated" id="206" name="Google Shape;20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3613" y="2061760"/>
            <a:ext cx="6855123" cy="4472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B0F0"/>
                </a:solidFill>
              </a:rPr>
              <a:t>Water–Soluble: Vitamins C</a:t>
            </a:r>
            <a:endParaRPr/>
          </a:p>
        </p:txBody>
      </p:sp>
      <p:sp>
        <p:nvSpPr>
          <p:cNvPr id="213" name="Google Shape;213;p19"/>
          <p:cNvSpPr txBox="1"/>
          <p:nvPr/>
        </p:nvSpPr>
        <p:spPr>
          <a:xfrm>
            <a:off x="701512" y="1470025"/>
            <a:ext cx="11147196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Scurvy: vitamin C deficiency 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Ascorbic acid (vitamin C) = “no-scurvy acid”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Antioxidant, helps maintain collagen, protects against infection, helps iron absorption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Ample vitamin C can be obtained from foods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DRI: 90 mg/d (men) and 75 mg/d (women)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214" name="Google Shape;21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3057" y="3839653"/>
            <a:ext cx="457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"/>
          <p:cNvSpPr txBox="1"/>
          <p:nvPr>
            <p:ph type="ctrTitle"/>
          </p:nvPr>
        </p:nvSpPr>
        <p:spPr>
          <a:xfrm>
            <a:off x="1093510" y="1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B0F0"/>
                </a:solidFill>
              </a:rPr>
              <a:t>Water-soluble vitamins: Vitamin C (cont.)</a:t>
            </a:r>
            <a:endParaRPr/>
          </a:p>
        </p:txBody>
      </p:sp>
      <p:sp>
        <p:nvSpPr>
          <p:cNvPr id="221" name="Google Shape;221;p20"/>
          <p:cNvSpPr txBox="1"/>
          <p:nvPr/>
        </p:nvSpPr>
        <p:spPr>
          <a:xfrm>
            <a:off x="665417" y="1181267"/>
            <a:ext cx="111471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Sources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  citrus fruit, cabbage, leafy greens, cantaloupe, strawberries, peppers, tomatoes, potatoes, mangoes, papaya, kiwi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Collagen synthesis – blood vessel walls, scar tissue, bone matrix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Anti-oxidant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Restores vitamin E to active form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Hormone synthesis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Immune function and increase absorption of iron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Scurvy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(anemia, frequent infections, bleeding gums, muscle/bone pain, bruising, slow healing)      </a:t>
            </a: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https://youtu.be/9BdDJV0z-Y4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Toxicities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nausea/digestive cramps, diarrhea, headache, rashes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RDA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75 - 90 mg/day (extra 35 mg/day for smokers)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UL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2000 mg/day - VERY conservative - many people can take up to 10 000 mg/day without any digestive symptoms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B0F0"/>
                </a:solidFill>
              </a:rPr>
              <a:t>Vitamin C</a:t>
            </a:r>
            <a:endParaRPr sz="4000">
              <a:solidFill>
                <a:srgbClr val="00B0F0"/>
              </a:solidFill>
            </a:endParaRPr>
          </a:p>
        </p:txBody>
      </p:sp>
      <p:sp>
        <p:nvSpPr>
          <p:cNvPr id="228" name="Google Shape;228;p21"/>
          <p:cNvSpPr txBox="1"/>
          <p:nvPr/>
        </p:nvSpPr>
        <p:spPr>
          <a:xfrm>
            <a:off x="701512" y="1470025"/>
            <a:ext cx="111471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FYI: 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Testing in blood is possible, but rarely done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Normal range is 0.4 - 2.0 mg/dL </a:t>
            </a:r>
            <a:endParaRPr/>
          </a:p>
          <a:p>
            <a:pPr indent="-158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Certain medications including aspirin, tetracycline &amp; oral contraception may increase the need for Vit C </a:t>
            </a:r>
            <a:endParaRPr/>
          </a:p>
          <a:p>
            <a:pPr indent="-158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58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29" name="Google Shape;229;p21"/>
          <p:cNvSpPr txBox="1"/>
          <p:nvPr/>
        </p:nvSpPr>
        <p:spPr>
          <a:xfrm>
            <a:off x="483080" y="2769080"/>
            <a:ext cx="113697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8" marL="3657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B0F0"/>
                </a:solidFill>
                <a:latin typeface="Overlock"/>
                <a:ea typeface="Overlock"/>
                <a:cs typeface="Overlock"/>
                <a:sym typeface="Overlock"/>
              </a:rPr>
              <a:t>     SCURVY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During</a:t>
            </a:r>
            <a:r>
              <a:rPr b="0" i="0" lang="en-US" sz="20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the age of discovery, scurvy was a huge problem for sailors who were out at sea for weeks to years at a time, subsisting on dried  meat and fish, biscuits and "pease" - dried peas or lentils, sometimes mixed with oats. Scurvy was a mystery to the sailors and a huge source of shame. Some tried 'earth bathing" when they sighted and, thinking that the sickness was caused by being surrounded by too much water. 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James Lind was a British Naval Surgeon who first connected  fresh fruits, limes in particular,  with preventing the symptoms of scurvy.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https://youtu.be/rb5knx92oww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Scurvy is now rare, found mostly in malnourished people, and chronic alcoholics.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/>
          <p:nvPr>
            <p:ph type="ctrTitle"/>
          </p:nvPr>
        </p:nvSpPr>
        <p:spPr>
          <a:xfrm>
            <a:off x="1093510" y="1"/>
            <a:ext cx="10363200" cy="1130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Water–Soluble: Vitamins B</a:t>
            </a:r>
            <a:endParaRPr/>
          </a:p>
        </p:txBody>
      </p:sp>
      <p:sp>
        <p:nvSpPr>
          <p:cNvPr id="236" name="Google Shape;236;p22"/>
          <p:cNvSpPr txBox="1"/>
          <p:nvPr/>
        </p:nvSpPr>
        <p:spPr>
          <a:xfrm>
            <a:off x="569165" y="1157204"/>
            <a:ext cx="111471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 vitamins act as coenzymes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Coenzyme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small molecule that activates enzyme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 vitamins help body metabolize carbohydrates, lipids and amino acids.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Several B vitamins, each with special qualities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Thiamin (B1)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Riboflavin (B2)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Niacin (B3)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Pantothenic Acid (B5)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Vitamin B6 (pyridoxal -5- phosphate)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Biotin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Folate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Vitamin B12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3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Thiamine - B1</a:t>
            </a:r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701512" y="1470025"/>
            <a:ext cx="111471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1st B vitamin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discovered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Metabolism – help release nutrients from food; helps body make ATP for energy at the cellular level. Conduction of nerve signals.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Do NOT directly supply body with energy (no calories) but allow the energy reactions in the body to take place 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now pretty rare but can occur in anorexia, malnutrition,  &amp; Crohn's disease. Dialysis &amp; Loop diuretics such as furosimide (Lasix) may impair B1 absorption.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In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chronic alcoholics, "wet brain" or Wernicke-Korsikoff syndrome 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is related to thiamine deficiency. Symptoms include confusion, difficulty with muscle coordination, and hallucinations. 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Sources: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pork, fish, nuts, beans, brown rice, seafood.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4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Beri-beri</a:t>
            </a:r>
            <a:endParaRPr/>
          </a:p>
        </p:txBody>
      </p:sp>
      <p:sp>
        <p:nvSpPr>
          <p:cNvPr id="250" name="Google Shape;250;p24"/>
          <p:cNvSpPr txBox="1"/>
          <p:nvPr/>
        </p:nvSpPr>
        <p:spPr>
          <a:xfrm>
            <a:off x="314682" y="910370"/>
            <a:ext cx="111471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Vitamin B1 (thiamine) is critical for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cell metabolism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and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nerve cell membranes</a:t>
            </a:r>
            <a:endParaRPr b="1"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B1 was discovered in 1910 in Japan after observing Beri-beri symptoms in sailors eating white rice for an extended period of time. Brown rice was found to reverse the symptoms.  </a:t>
            </a: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https://youtu.be/IzIBpFDRr5g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Beriberi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– deficiency of thiamine (eating polishing rice, without brown coat)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DRI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= 1.1 to 1.2 mg/day 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UL =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None established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251" name="Google Shape;25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8523" y="4029984"/>
            <a:ext cx="4482143" cy="2828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4151" y="3880280"/>
            <a:ext cx="4572000" cy="2816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Riboflavin (B2)</a:t>
            </a:r>
            <a:endParaRPr/>
          </a:p>
        </p:txBody>
      </p:sp>
      <p:sp>
        <p:nvSpPr>
          <p:cNvPr id="259" name="Google Shape;259;p25"/>
          <p:cNvSpPr txBox="1"/>
          <p:nvPr/>
        </p:nvSpPr>
        <p:spPr>
          <a:xfrm>
            <a:off x="701500" y="1470025"/>
            <a:ext cx="11147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Sources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cabbage, cauliflower, spinach, lettuce, leafy greens, breads, pasta, milk, meats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role in metabolism of all cells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Cracks at corners of mouth, sore throat, hypersensitivity to light, reddening of cornea, skin rash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Toxicities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No toxicity symptoms reported</a:t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Font typeface="Overlock"/>
              <a:buChar char="•"/>
            </a:pPr>
            <a:r>
              <a:rPr b="1" lang="en-US" sz="2400">
                <a:latin typeface="Overlock"/>
                <a:ea typeface="Overlock"/>
                <a:cs typeface="Overlock"/>
                <a:sym typeface="Overlock"/>
              </a:rPr>
              <a:t>RDA =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1.1 - 1.3 mg/day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Font typeface="Overlock"/>
              <a:buChar char="•"/>
            </a:pPr>
            <a:r>
              <a:rPr b="1" lang="en-US" sz="2400">
                <a:latin typeface="Overlock"/>
                <a:ea typeface="Overlock"/>
                <a:cs typeface="Overlock"/>
                <a:sym typeface="Overlock"/>
              </a:rPr>
              <a:t>UL =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None established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260" name="Google Shape;26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1623" y="3695880"/>
            <a:ext cx="457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6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Niacin - B3</a:t>
            </a:r>
            <a:endParaRPr/>
          </a:p>
        </p:txBody>
      </p:sp>
      <p:sp>
        <p:nvSpPr>
          <p:cNvPr id="267" name="Google Shape;267;p26"/>
          <p:cNvSpPr txBox="1"/>
          <p:nvPr/>
        </p:nvSpPr>
        <p:spPr>
          <a:xfrm>
            <a:off x="615248" y="1024327"/>
            <a:ext cx="111471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Sources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liver, chicken, beef, tuna, brown rice, avocados, nutritional yeast, peanuts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energy metabolism of every cell of body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  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RDI: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14 –16 mg/day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UL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35 mg/day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Pellagra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“4 D symptoms”: diarrhea, dermatitis, dementia, death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Toxicities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Large doses (3000 mg/day +) can cause nausea, vomiting, liver damage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Therapeutic Dose for high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cholesterol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is 1000 – 3000mg/day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Therapeutic use for some schizophrenics 3 000 - 18 000 mg/day - MOA seems to be promoting conversion of nor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epinephrine to epinephrine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These high doses MUST be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monitored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by a physician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 txBox="1"/>
          <p:nvPr>
            <p:ph type="ctrTitle"/>
          </p:nvPr>
        </p:nvSpPr>
        <p:spPr>
          <a:xfrm>
            <a:off x="1360098" y="362011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Pantothenic Acid - B5</a:t>
            </a:r>
            <a:endParaRPr/>
          </a:p>
        </p:txBody>
      </p:sp>
      <p:sp>
        <p:nvSpPr>
          <p:cNvPr id="273" name="Google Shape;273;p27"/>
          <p:cNvSpPr txBox="1"/>
          <p:nvPr>
            <p:ph idx="1" type="subTitle"/>
          </p:nvPr>
        </p:nvSpPr>
        <p:spPr>
          <a:xfrm>
            <a:off x="549216" y="1341408"/>
            <a:ext cx="9857116" cy="3219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Functions in the body:</a:t>
            </a:r>
            <a:r>
              <a:rPr b="1" lang="en-US"/>
              <a:t>   </a:t>
            </a:r>
            <a:r>
              <a:rPr lang="en-US" sz="2000"/>
              <a:t>converting food into glucose, synthesizing </a:t>
            </a:r>
            <a:r>
              <a:rPr lang="en-US" sz="2000"/>
              <a:t>cholesterol</a:t>
            </a:r>
            <a:r>
              <a:rPr lang="en-US" sz="2000"/>
              <a:t>, forming red blood cells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US" sz="2000"/>
              <a:t>- helps synthesize Coenzyme A which the liver uses to metabolize some drugs &amp; toxins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Deficiency:</a:t>
            </a:r>
            <a:r>
              <a:rPr lang="en-US" sz="2000"/>
              <a:t> fatigue, depression, hypoglycemia, burning feet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Food Sources:</a:t>
            </a:r>
            <a:r>
              <a:rPr lang="en-US" sz="2000"/>
              <a:t> meats, fish, whole grains (not milled), dairy products, legumes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RDI Adults</a:t>
            </a:r>
            <a:r>
              <a:rPr lang="en-US" sz="2000"/>
              <a:t>: 5 mg/day</a:t>
            </a:r>
            <a:endParaRPr sz="2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UL</a:t>
            </a:r>
            <a:r>
              <a:rPr lang="en-US" sz="2000"/>
              <a:t> : None established</a:t>
            </a:r>
            <a:endParaRPr sz="2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Toxicity: </a:t>
            </a:r>
            <a:r>
              <a:rPr lang="en-US" sz="2000"/>
              <a:t>very low. Stomach upset &amp; diarrhea have been reported at doses of</a:t>
            </a:r>
            <a:endParaRPr sz="2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US" sz="2000"/>
              <a:t> 10 000mg/day</a:t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25274" y="4121001"/>
            <a:ext cx="457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8"/>
          <p:cNvSpPr txBox="1"/>
          <p:nvPr>
            <p:ph type="ctrTitle"/>
          </p:nvPr>
        </p:nvSpPr>
        <p:spPr>
          <a:xfrm>
            <a:off x="1245079" y="304502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Pyroxidine - B6</a:t>
            </a:r>
            <a:endParaRPr/>
          </a:p>
        </p:txBody>
      </p:sp>
      <p:sp>
        <p:nvSpPr>
          <p:cNvPr id="280" name="Google Shape;280;p28"/>
          <p:cNvSpPr txBox="1"/>
          <p:nvPr>
            <p:ph idx="1" type="subTitle"/>
          </p:nvPr>
        </p:nvSpPr>
        <p:spPr>
          <a:xfrm>
            <a:off x="127320" y="1465017"/>
            <a:ext cx="8534400" cy="4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RDA</a:t>
            </a:r>
            <a:r>
              <a:rPr lang="en-US" sz="2000">
                <a:solidFill>
                  <a:schemeClr val="dk1"/>
                </a:solidFill>
              </a:rPr>
              <a:t>: 1.3 - 2.0 mg/day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UL</a:t>
            </a:r>
            <a:r>
              <a:rPr lang="en-US" sz="2000">
                <a:solidFill>
                  <a:schemeClr val="dk1"/>
                </a:solidFill>
              </a:rPr>
              <a:t>: 100 mg/day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solidFill>
                  <a:schemeClr val="dk1"/>
                </a:solidFill>
              </a:rPr>
              <a:t>Treatment for: Pregnancy induced nausea (under doctor's supervision)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Food sources</a:t>
            </a:r>
            <a:r>
              <a:rPr lang="en-US" sz="2000">
                <a:solidFill>
                  <a:schemeClr val="dk1"/>
                </a:solidFill>
              </a:rPr>
              <a:t>: beef liver, tuna, salmon, chickpeas, poultry,  fortified grains, dark green leafy vegetables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Toxicity</a:t>
            </a:r>
            <a:r>
              <a:rPr lang="en-US" sz="2000">
                <a:solidFill>
                  <a:schemeClr val="dk1"/>
                </a:solidFill>
              </a:rPr>
              <a:t>: can occur with large doses (1000 mg/day +) over the long-term . Symptoms are neuropathy of hands &amp; feet, nausea, and ataxia (lack of control of body movements)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Deficiency:</a:t>
            </a:r>
            <a:r>
              <a:rPr lang="en-US" sz="2000">
                <a:solidFill>
                  <a:schemeClr val="dk1"/>
                </a:solidFill>
              </a:rPr>
              <a:t> rare.  Associated with deficiencies of other B vitamins such B12 &amp; folic acid.  Can lead to microcytic anemia.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https://youtu.be/UrocSQqC0qU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281" name="Google Shape;28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2751" y="4557800"/>
            <a:ext cx="4089250" cy="23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9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Folate (folic acid) - B9</a:t>
            </a:r>
            <a:endParaRPr/>
          </a:p>
        </p:txBody>
      </p:sp>
      <p:sp>
        <p:nvSpPr>
          <p:cNvPr id="288" name="Google Shape;288;p29"/>
          <p:cNvSpPr txBox="1"/>
          <p:nvPr/>
        </p:nvSpPr>
        <p:spPr>
          <a:xfrm>
            <a:off x="701512" y="1470025"/>
            <a:ext cx="111471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Sources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asparagus, avocado, leafy green vegetables, beets, seeds, liver, enriched breads, cereal, pasta, grains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cell metabolism, DNA &amp; RNA synthesis, neural tube development, neurotransmitter production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Megaloblastic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Anemia, Neuropathies, birth defects esp. Spina Bifida,  suppression of immune system, frequent infections, depression, headache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Toxicities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Masks vitamin B12 deficiency</a:t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Overlock"/>
                <a:ea typeface="Overlock"/>
                <a:cs typeface="Overlock"/>
                <a:sym typeface="Overlock"/>
              </a:rPr>
              <a:t> RDA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 = 400 -600 mcg/day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Overlock"/>
                <a:ea typeface="Overlock"/>
                <a:cs typeface="Overlock"/>
                <a:sym typeface="Overlock"/>
              </a:rPr>
              <a:t> UL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= 1000 mcg/day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https://youtu.be/nvss-sVlRw8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289" name="Google Shape;28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04879" y="4103218"/>
            <a:ext cx="457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0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 B12</a:t>
            </a:r>
            <a:endParaRPr/>
          </a:p>
        </p:txBody>
      </p:sp>
      <p:sp>
        <p:nvSpPr>
          <p:cNvPr id="296" name="Google Shape;296;p30"/>
          <p:cNvSpPr txBox="1"/>
          <p:nvPr/>
        </p:nvSpPr>
        <p:spPr>
          <a:xfrm>
            <a:off x="701512" y="1470025"/>
            <a:ext cx="111471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Sources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animal products (meat, fish, poultry, milk, cheese, eggs)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new RBC synthesis, helps maintain nerve cells, DNA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&amp; RNA synthesis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Deficiency AKA Pernicious anemia</a:t>
            </a:r>
            <a:r>
              <a:rPr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Take a long period of deficient intake (years) before showing signs &amp; symptoms OR a deficiency of intrinsic factor in the stomach (needed to absorb B12) - genetic link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Megaloblastic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Anemia, fatigue, depression, long term constipation, sore/red tongue and nerve degeneration (d/t effects on the myelin sheath)  progressing to paralysis, tingling or numbness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Vegans – will need supplementation or to be very mindful of taking in fortified foods (plant milks, cereals). Plant foods are NOT a good source of B12 on their own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RDA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: 4 - 6 mcg/day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UL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Not established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Toxicities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unknown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1"/>
          <p:cNvSpPr txBox="1"/>
          <p:nvPr>
            <p:ph type="ctrTitle"/>
          </p:nvPr>
        </p:nvSpPr>
        <p:spPr>
          <a:xfrm>
            <a:off x="871268" y="548917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 B12</a:t>
            </a:r>
            <a:endParaRPr/>
          </a:p>
        </p:txBody>
      </p:sp>
      <p:sp>
        <p:nvSpPr>
          <p:cNvPr id="302" name="Google Shape;302;p31"/>
          <p:cNvSpPr txBox="1"/>
          <p:nvPr>
            <p:ph idx="1" type="subTitle"/>
          </p:nvPr>
        </p:nvSpPr>
        <p:spPr>
          <a:xfrm>
            <a:off x="1771291" y="2175294"/>
            <a:ext cx="85344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33333"/>
              <a:buNone/>
            </a:pPr>
            <a:r>
              <a:rPr lang="en-US" sz="2400"/>
              <a:t>Supplements can be in two forms: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33333"/>
              <a:buNone/>
            </a:pPr>
            <a:r>
              <a:rPr lang="en-US" sz="2400"/>
              <a:t>- Cyanocobalamin which is synthetic &amp; not found in nature but is stable and cost effective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33333"/>
              <a:buNone/>
            </a:pPr>
            <a:r>
              <a:rPr lang="en-US" sz="2400"/>
              <a:t>- Methylcobalamin which is a naturally </a:t>
            </a:r>
            <a:r>
              <a:rPr lang="en-US" sz="2400"/>
              <a:t>occurring</a:t>
            </a:r>
            <a:r>
              <a:rPr lang="en-US" sz="2400"/>
              <a:t> form found in food sources like fish, meat &amp; eggs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33333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33333"/>
              <a:buNone/>
            </a:pPr>
            <a:r>
              <a:rPr lang="en-US" sz="2400"/>
              <a:t>B12 is </a:t>
            </a:r>
            <a:r>
              <a:rPr lang="en-US" sz="2400"/>
              <a:t>regularly</a:t>
            </a:r>
            <a:r>
              <a:rPr lang="en-US" sz="2400"/>
              <a:t> tested in your blood. Normal ranges may vary between labs but are usually between 170 - 600 pmol/L. This range varies between countries - Japan’s normal range is 550 - 1300 pmol/L.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33333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33333"/>
              <a:buNone/>
            </a:pPr>
            <a:r>
              <a:rPr lang="en-US" sz="2400" u="sng">
                <a:solidFill>
                  <a:schemeClr val="hlink"/>
                </a:solidFill>
                <a:hlinkClick r:id="rId3"/>
              </a:rPr>
              <a:t>https://youtu.be/1u_XVBwjEyk</a:t>
            </a:r>
            <a:endParaRPr sz="2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g1750f6cb341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0297" y="1536852"/>
            <a:ext cx="6249050" cy="357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2015-02-03T19:24:39Z</dcterms:created>
  <dc:creator>Amy Kroeker</dc:creator>
</cp:coreProperties>
</file>