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Lst>
  <p:sldSz cy="6858000" cx="9144000"/>
  <p:notesSz cx="6761150" cy="99425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2D200454-40CA-4A62-9FC3-DE9A4176ACB9}">
      <p15:notesGuideLst>
        <p15:guide id="1" orient="horz" pos="3132">
          <p15:clr>
            <a:srgbClr val="A4A3A4"/>
          </p15:clr>
        </p15:guide>
        <p15:guide id="2" pos="2130">
          <p15:clr>
            <a:srgbClr val="A4A3A4"/>
          </p15:clr>
        </p15:guide>
      </p15:notesGuideLst>
    </p:ext>
    <p:ext uri="GoogleSlidesCustomDataVersion2">
      <go:slidesCustomData xmlns:go="http://customooxmlschemas.google.com/" r:id="rId71" roundtripDataSignature="AMtx7mgnfVnwZ0TzPjx/1G7QluSq7Ld2e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3132" orient="horz"/>
        <p:guide pos="213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71" Type="http://customschemas.google.com/relationships/presentationmetadata" Target="metadata"/><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29837" cy="49712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29761" y="0"/>
            <a:ext cx="2929837" cy="497126"/>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lvl1pPr indent="-304800" lvl="0" marL="457200" marR="0" rtl="0" algn="l">
              <a:lnSpc>
                <a:spcPct val="100000"/>
              </a:lnSpc>
              <a:spcBef>
                <a:spcPts val="0"/>
              </a:spcBef>
              <a:spcAft>
                <a:spcPts val="0"/>
              </a:spcAft>
              <a:buClr>
                <a:schemeClr val="dk1"/>
              </a:buClr>
              <a:buSzPts val="1200"/>
              <a:buFont typeface="Arial"/>
              <a:buChar char="•"/>
              <a:defRPr b="0" i="0" sz="1200" u="none" cap="none" strike="noStrike">
                <a:solidFill>
                  <a:schemeClr val="dk1"/>
                </a:solidFill>
                <a:latin typeface="Arial"/>
                <a:ea typeface="Arial"/>
                <a:cs typeface="Arial"/>
                <a:sym typeface="Arial"/>
              </a:defRPr>
            </a:lvl1pPr>
            <a:lvl2pPr indent="-304800" lvl="1" marL="914400" marR="0" rtl="0" algn="l">
              <a:lnSpc>
                <a:spcPct val="100000"/>
              </a:lnSpc>
              <a:spcBef>
                <a:spcPts val="0"/>
              </a:spcBef>
              <a:spcAft>
                <a:spcPts val="0"/>
              </a:spcAft>
              <a:buClr>
                <a:schemeClr val="dk1"/>
              </a:buClr>
              <a:buSzPts val="1200"/>
              <a:buFont typeface="Arial"/>
              <a:buChar char="•"/>
              <a:defRPr b="0" i="0" sz="1200" u="none" cap="none" strike="noStrike">
                <a:solidFill>
                  <a:schemeClr val="dk1"/>
                </a:solidFill>
                <a:latin typeface="Arial"/>
                <a:ea typeface="Arial"/>
                <a:cs typeface="Arial"/>
                <a:sym typeface="Arial"/>
              </a:defRPr>
            </a:lvl2pPr>
            <a:lvl3pPr indent="-304800" lvl="2" marL="1371600" marR="0" rtl="0" algn="l">
              <a:lnSpc>
                <a:spcPct val="100000"/>
              </a:lnSpc>
              <a:spcBef>
                <a:spcPts val="0"/>
              </a:spcBef>
              <a:spcAft>
                <a:spcPts val="0"/>
              </a:spcAft>
              <a:buClr>
                <a:schemeClr val="dk1"/>
              </a:buClr>
              <a:buSzPts val="1200"/>
              <a:buFont typeface="Arial"/>
              <a:buChar char="•"/>
              <a:defRPr b="0" i="0" sz="1200" u="none" cap="none" strike="noStrike">
                <a:solidFill>
                  <a:schemeClr val="dk1"/>
                </a:solidFill>
                <a:latin typeface="Arial"/>
                <a:ea typeface="Arial"/>
                <a:cs typeface="Arial"/>
                <a:sym typeface="Arial"/>
              </a:defRPr>
            </a:lvl3pPr>
            <a:lvl4pPr indent="-304800" lvl="3" marL="1828800" marR="0" rtl="0" algn="l">
              <a:lnSpc>
                <a:spcPct val="100000"/>
              </a:lnSpc>
              <a:spcBef>
                <a:spcPts val="0"/>
              </a:spcBef>
              <a:spcAft>
                <a:spcPts val="0"/>
              </a:spcAft>
              <a:buClr>
                <a:schemeClr val="dk1"/>
              </a:buClr>
              <a:buSzPts val="1200"/>
              <a:buFont typeface="Arial"/>
              <a:buChar char="•"/>
              <a:defRPr b="0" i="0" sz="1200" u="none" cap="none" strike="noStrike">
                <a:solidFill>
                  <a:schemeClr val="dk1"/>
                </a:solidFill>
                <a:latin typeface="Arial"/>
                <a:ea typeface="Arial"/>
                <a:cs typeface="Arial"/>
                <a:sym typeface="Arial"/>
              </a:defRPr>
            </a:lvl4pPr>
            <a:lvl5pPr indent="-304800" lvl="4" marL="2286000" marR="0" rtl="0" algn="l">
              <a:lnSpc>
                <a:spcPct val="100000"/>
              </a:lnSpc>
              <a:spcBef>
                <a:spcPts val="0"/>
              </a:spcBef>
              <a:spcAft>
                <a:spcPts val="0"/>
              </a:spcAft>
              <a:buClr>
                <a:schemeClr val="dk1"/>
              </a:buClr>
              <a:buSzPts val="1200"/>
              <a:buFont typeface="Arial"/>
              <a:buChar char="•"/>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43662"/>
            <a:ext cx="2929837" cy="497126"/>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 name="Shape 26"/>
        <p:cNvGrpSpPr/>
        <p:nvPr/>
      </p:nvGrpSpPr>
      <p:grpSpPr>
        <a:xfrm>
          <a:off x="0" y="0"/>
          <a:ext cx="0" cy="0"/>
          <a:chOff x="0" y="0"/>
          <a:chExt cx="0" cy="0"/>
        </a:xfrm>
      </p:grpSpPr>
      <p:sp>
        <p:nvSpPr>
          <p:cNvPr id="27" name="Google Shape;27;p1: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200"/>
              <a:buNone/>
            </a:pPr>
            <a:r>
              <a:t/>
            </a:r>
            <a:endParaRPr/>
          </a:p>
        </p:txBody>
      </p:sp>
      <p:sp>
        <p:nvSpPr>
          <p:cNvPr id="28" name="Google Shape;28;p1: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 name="Shape 31"/>
        <p:cNvGrpSpPr/>
        <p:nvPr/>
      </p:nvGrpSpPr>
      <p:grpSpPr>
        <a:xfrm>
          <a:off x="0" y="0"/>
          <a:ext cx="0" cy="0"/>
          <a:chOff x="0" y="0"/>
          <a:chExt cx="0" cy="0"/>
        </a:xfrm>
      </p:grpSpPr>
      <p:sp>
        <p:nvSpPr>
          <p:cNvPr id="32" name="Google Shape;32;p3: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 name="Google Shape;33;p3: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152400" lvl="0" marL="228600" rtl="0" algn="l">
              <a:lnSpc>
                <a:spcPct val="100000"/>
              </a:lnSpc>
              <a:spcBef>
                <a:spcPts val="0"/>
              </a:spcBef>
              <a:spcAft>
                <a:spcPts val="0"/>
              </a:spcAft>
              <a:buClr>
                <a:schemeClr val="dk1"/>
              </a:buClr>
              <a:buSzPts val="1200"/>
              <a:buNone/>
            </a:pPr>
            <a:r>
              <a:t/>
            </a:r>
            <a:endParaRPr/>
          </a:p>
        </p:txBody>
      </p:sp>
      <p:sp>
        <p:nvSpPr>
          <p:cNvPr id="34" name="Google Shape;34;p3: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p4: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 name="Google Shape;42;p4: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Char char="•"/>
            </a:pPr>
            <a:r>
              <a:rPr lang="en-US"/>
              <a:t>See Figure 15.1.</a:t>
            </a:r>
            <a:endParaRPr/>
          </a:p>
        </p:txBody>
      </p:sp>
      <p:sp>
        <p:nvSpPr>
          <p:cNvPr id="43" name="Google Shape;43;p4: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p5: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 name="Google Shape;50;p5: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Char char="•"/>
            </a:pPr>
            <a:r>
              <a:rPr lang="en-US"/>
              <a:t>See Figure 15.2.</a:t>
            </a:r>
            <a:endParaRPr/>
          </a:p>
        </p:txBody>
      </p:sp>
      <p:sp>
        <p:nvSpPr>
          <p:cNvPr id="51" name="Google Shape;51;p5: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6: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 name="Google Shape;58;p6: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152400" lvl="0" marL="228600" rtl="0" algn="l">
              <a:lnSpc>
                <a:spcPct val="100000"/>
              </a:lnSpc>
              <a:spcBef>
                <a:spcPts val="0"/>
              </a:spcBef>
              <a:spcAft>
                <a:spcPts val="0"/>
              </a:spcAft>
              <a:buClr>
                <a:schemeClr val="dk1"/>
              </a:buClr>
              <a:buSzPts val="1200"/>
              <a:buNone/>
            </a:pPr>
            <a:r>
              <a:t/>
            </a:r>
            <a:endParaRPr/>
          </a:p>
        </p:txBody>
      </p:sp>
      <p:sp>
        <p:nvSpPr>
          <p:cNvPr id="59" name="Google Shape;59;p6: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8: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 name="Google Shape;66;p8: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chemeClr val="dk1"/>
              </a:buClr>
              <a:buSzPts val="1200"/>
              <a:buFont typeface="Arial"/>
              <a:buChar char="•"/>
            </a:pPr>
            <a:r>
              <a:rPr lang="en-US"/>
              <a:t>Ways to reduce stress are listed on Evolve in a folder titled, “Stress Busting Tips.” Massage is also an effective way to reduce stress.</a:t>
            </a:r>
            <a:endParaRPr/>
          </a:p>
          <a:p>
            <a:pPr indent="-152400" lvl="0" marL="228600" rtl="0" algn="l">
              <a:lnSpc>
                <a:spcPct val="100000"/>
              </a:lnSpc>
              <a:spcBef>
                <a:spcPts val="0"/>
              </a:spcBef>
              <a:spcAft>
                <a:spcPts val="0"/>
              </a:spcAft>
              <a:buClr>
                <a:schemeClr val="dk1"/>
              </a:buClr>
              <a:buSzPts val="1200"/>
              <a:buNone/>
            </a:pPr>
            <a:r>
              <a:t/>
            </a:r>
            <a:endParaRPr/>
          </a:p>
        </p:txBody>
      </p:sp>
      <p:sp>
        <p:nvSpPr>
          <p:cNvPr id="67" name="Google Shape;67;p8: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9: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 name="Google Shape;74;p9: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Char char="•"/>
            </a:pPr>
            <a:r>
              <a:rPr lang="en-US"/>
              <a:t>Massage, Depression, Anxiety, and Research is located in this chapter.</a:t>
            </a:r>
            <a:endParaRPr/>
          </a:p>
          <a:p>
            <a:pPr indent="-228600" lvl="0" marL="228600" rtl="0" algn="l">
              <a:lnSpc>
                <a:spcPct val="100000"/>
              </a:lnSpc>
              <a:spcBef>
                <a:spcPts val="0"/>
              </a:spcBef>
              <a:spcAft>
                <a:spcPts val="0"/>
              </a:spcAft>
              <a:buClr>
                <a:schemeClr val="dk1"/>
              </a:buClr>
              <a:buSzPts val="1200"/>
              <a:buChar char="•"/>
            </a:pPr>
            <a:r>
              <a:rPr lang="en-US" sz="1200">
                <a:solidFill>
                  <a:schemeClr val="dk1"/>
                </a:solidFill>
                <a:latin typeface="Arial"/>
                <a:ea typeface="Arial"/>
                <a:cs typeface="Arial"/>
                <a:sym typeface="Arial"/>
              </a:rPr>
              <a:t>Box 15.1 lists the clinical manifestations related to disorders of anxiety and depression.</a:t>
            </a:r>
            <a:endParaRPr/>
          </a:p>
        </p:txBody>
      </p:sp>
      <p:sp>
        <p:nvSpPr>
          <p:cNvPr id="75" name="Google Shape;75;p9: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0: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 name="Google Shape;82;p10: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152400" lvl="0" marL="228600" rtl="0" algn="l">
              <a:lnSpc>
                <a:spcPct val="100000"/>
              </a:lnSpc>
              <a:spcBef>
                <a:spcPts val="0"/>
              </a:spcBef>
              <a:spcAft>
                <a:spcPts val="0"/>
              </a:spcAft>
              <a:buClr>
                <a:schemeClr val="dk1"/>
              </a:buClr>
              <a:buSzPts val="1200"/>
              <a:buNone/>
            </a:pPr>
            <a:r>
              <a:t/>
            </a:r>
            <a:endParaRPr/>
          </a:p>
        </p:txBody>
      </p:sp>
      <p:sp>
        <p:nvSpPr>
          <p:cNvPr id="83" name="Google Shape;83;p10: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11: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 name="Google Shape;90;p11: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152400" lvl="0" marL="228600" rtl="0" algn="l">
              <a:lnSpc>
                <a:spcPct val="100000"/>
              </a:lnSpc>
              <a:spcBef>
                <a:spcPts val="0"/>
              </a:spcBef>
              <a:spcAft>
                <a:spcPts val="0"/>
              </a:spcAft>
              <a:buClr>
                <a:schemeClr val="dk1"/>
              </a:buClr>
              <a:buSzPts val="1200"/>
              <a:buNone/>
            </a:pPr>
            <a:r>
              <a:t/>
            </a:r>
            <a:endParaRPr/>
          </a:p>
        </p:txBody>
      </p:sp>
      <p:sp>
        <p:nvSpPr>
          <p:cNvPr id="91" name="Google Shape;91;p11: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12: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 name="Google Shape;98;p12: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152400" lvl="0" marL="228600" rtl="0" algn="l">
              <a:lnSpc>
                <a:spcPct val="100000"/>
              </a:lnSpc>
              <a:spcBef>
                <a:spcPts val="0"/>
              </a:spcBef>
              <a:spcAft>
                <a:spcPts val="0"/>
              </a:spcAft>
              <a:buClr>
                <a:schemeClr val="dk1"/>
              </a:buClr>
              <a:buSzPts val="1200"/>
              <a:buNone/>
            </a:pPr>
            <a:r>
              <a:t/>
            </a:r>
            <a:endParaRPr/>
          </a:p>
        </p:txBody>
      </p:sp>
      <p:sp>
        <p:nvSpPr>
          <p:cNvPr id="99" name="Google Shape;99;p12: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239b2dfc445_0_19:notes"/>
          <p:cNvSpPr/>
          <p:nvPr>
            <p:ph idx="2" type="sldImg"/>
          </p:nvPr>
        </p:nvSpPr>
        <p:spPr>
          <a:xfrm>
            <a:off x="896938" y="746125"/>
            <a:ext cx="4967400" cy="37275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239b2dfc445_0_19:notes"/>
          <p:cNvSpPr txBox="1"/>
          <p:nvPr>
            <p:ph idx="1" type="body"/>
          </p:nvPr>
        </p:nvSpPr>
        <p:spPr>
          <a:xfrm>
            <a:off x="676117" y="4722694"/>
            <a:ext cx="5409000" cy="4474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 name="Google Shape;107;g239b2dfc445_0_19:notes"/>
          <p:cNvSpPr txBox="1"/>
          <p:nvPr>
            <p:ph idx="12" type="sldNum"/>
          </p:nvPr>
        </p:nvSpPr>
        <p:spPr>
          <a:xfrm>
            <a:off x="3829761" y="9443662"/>
            <a:ext cx="2929800" cy="4971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239b2dfc445_0_27:notes"/>
          <p:cNvSpPr/>
          <p:nvPr>
            <p:ph idx="2" type="sldImg"/>
          </p:nvPr>
        </p:nvSpPr>
        <p:spPr>
          <a:xfrm>
            <a:off x="896938" y="746125"/>
            <a:ext cx="4967400" cy="37275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239b2dfc445_0_27:notes"/>
          <p:cNvSpPr txBox="1"/>
          <p:nvPr>
            <p:ph idx="1" type="body"/>
          </p:nvPr>
        </p:nvSpPr>
        <p:spPr>
          <a:xfrm>
            <a:off x="676117" y="4722694"/>
            <a:ext cx="5409000" cy="4474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g239b2dfc445_0_27:notes"/>
          <p:cNvSpPr txBox="1"/>
          <p:nvPr>
            <p:ph idx="12" type="sldNum"/>
          </p:nvPr>
        </p:nvSpPr>
        <p:spPr>
          <a:xfrm>
            <a:off x="3829761" y="9443662"/>
            <a:ext cx="2929800" cy="4971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13: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 name="Google Shape;120;p13: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chemeClr val="dk1"/>
              </a:buClr>
              <a:buSzPts val="1200"/>
              <a:buFont typeface="Arial"/>
              <a:buChar char="•"/>
            </a:pPr>
            <a:r>
              <a:rPr i="1" lang="en-US" sz="1200">
                <a:solidFill>
                  <a:schemeClr val="dk1"/>
                </a:solidFill>
                <a:latin typeface="Arial"/>
                <a:ea typeface="Arial"/>
                <a:cs typeface="Arial"/>
                <a:sym typeface="Arial"/>
              </a:rPr>
              <a:t>Sleep apnea</a:t>
            </a:r>
            <a:r>
              <a:rPr lang="en-US" sz="1200">
                <a:solidFill>
                  <a:schemeClr val="dk1"/>
                </a:solidFill>
                <a:latin typeface="Arial"/>
                <a:ea typeface="Arial"/>
                <a:cs typeface="Arial"/>
                <a:sym typeface="Arial"/>
              </a:rPr>
              <a:t> (temporary absence of normal breathing during sleep) is discussed in Chapter 10, titled Respiratory Pathologies, Disorders, and Conditions. </a:t>
            </a:r>
            <a:endParaRPr/>
          </a:p>
          <a:p>
            <a:pPr indent="-152400" lvl="0" marL="228600" rtl="0" algn="l">
              <a:lnSpc>
                <a:spcPct val="100000"/>
              </a:lnSpc>
              <a:spcBef>
                <a:spcPts val="0"/>
              </a:spcBef>
              <a:spcAft>
                <a:spcPts val="0"/>
              </a:spcAft>
              <a:buClr>
                <a:schemeClr val="dk1"/>
              </a:buClr>
              <a:buSzPts val="1200"/>
              <a:buNone/>
            </a:pPr>
            <a:r>
              <a:t/>
            </a:r>
            <a:endParaRPr/>
          </a:p>
        </p:txBody>
      </p:sp>
      <p:sp>
        <p:nvSpPr>
          <p:cNvPr id="121" name="Google Shape;121;p13: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14: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p14: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Char char="•"/>
            </a:pPr>
            <a:r>
              <a:rPr lang="en-US"/>
              <a:t>Obstructive sleep apnea is discussed in Chapter 10.</a:t>
            </a:r>
            <a:endParaRPr/>
          </a:p>
        </p:txBody>
      </p:sp>
      <p:sp>
        <p:nvSpPr>
          <p:cNvPr id="129" name="Google Shape;129;p14: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16: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200"/>
              <a:buNone/>
            </a:pPr>
            <a:r>
              <a:t/>
            </a:r>
            <a:endParaRPr/>
          </a:p>
        </p:txBody>
      </p:sp>
      <p:sp>
        <p:nvSpPr>
          <p:cNvPr id="136" name="Google Shape;136;p16: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7: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p17: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Char char="•"/>
            </a:pPr>
            <a:r>
              <a:rPr lang="en-US" sz="1200">
                <a:solidFill>
                  <a:schemeClr val="dk1"/>
                </a:solidFill>
                <a:latin typeface="Arial"/>
                <a:ea typeface="Arial"/>
                <a:cs typeface="Arial"/>
                <a:sym typeface="Arial"/>
              </a:rPr>
              <a:t>Anxiety disorders were previously known as </a:t>
            </a:r>
            <a:r>
              <a:rPr i="1" lang="en-US" sz="1200">
                <a:solidFill>
                  <a:schemeClr val="dk1"/>
                </a:solidFill>
                <a:latin typeface="Arial"/>
                <a:ea typeface="Arial"/>
                <a:cs typeface="Arial"/>
                <a:sym typeface="Arial"/>
              </a:rPr>
              <a:t>neuroses</a:t>
            </a:r>
            <a:r>
              <a:rPr lang="en-US" sz="1200">
                <a:solidFill>
                  <a:schemeClr val="dk1"/>
                </a:solidFill>
                <a:latin typeface="Arial"/>
                <a:ea typeface="Arial"/>
                <a:cs typeface="Arial"/>
                <a:sym typeface="Arial"/>
              </a:rPr>
              <a:t>.</a:t>
            </a:r>
            <a:endParaRPr/>
          </a:p>
          <a:p>
            <a:pPr indent="-228600" lvl="0" marL="228600" marR="0" rtl="0" algn="l">
              <a:lnSpc>
                <a:spcPct val="100000"/>
              </a:lnSpc>
              <a:spcBef>
                <a:spcPts val="0"/>
              </a:spcBef>
              <a:spcAft>
                <a:spcPts val="0"/>
              </a:spcAft>
              <a:buClr>
                <a:schemeClr val="dk1"/>
              </a:buClr>
              <a:buSzPts val="1200"/>
              <a:buFont typeface="Arial"/>
              <a:buChar char="•"/>
            </a:pPr>
            <a:r>
              <a:rPr lang="en-US" sz="1200">
                <a:solidFill>
                  <a:schemeClr val="dk1"/>
                </a:solidFill>
                <a:latin typeface="Arial"/>
                <a:ea typeface="Arial"/>
                <a:cs typeface="Arial"/>
                <a:sym typeface="Arial"/>
              </a:rPr>
              <a:t>Anxiety disorders can coexist with conditions such as pregnancy and during the postpartum period, when separated from loved ones or a social support system, or induced by substance use or medications. </a:t>
            </a:r>
            <a:endParaRPr/>
          </a:p>
          <a:p>
            <a:pPr indent="-152400" lvl="0" marL="228600" rtl="0" algn="l">
              <a:lnSpc>
                <a:spcPct val="100000"/>
              </a:lnSpc>
              <a:spcBef>
                <a:spcPts val="0"/>
              </a:spcBef>
              <a:spcAft>
                <a:spcPts val="0"/>
              </a:spcAft>
              <a:buClr>
                <a:schemeClr val="dk1"/>
              </a:buClr>
              <a:buSzPts val="1200"/>
              <a:buNone/>
            </a:pPr>
            <a:r>
              <a:t/>
            </a:r>
            <a:endParaRPr/>
          </a:p>
        </p:txBody>
      </p:sp>
      <p:sp>
        <p:nvSpPr>
          <p:cNvPr id="144" name="Google Shape;144;p17: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8: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p18: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chemeClr val="dk1"/>
              </a:buClr>
              <a:buSzPts val="1200"/>
              <a:buFont typeface="Arial"/>
              <a:buChar char="•"/>
            </a:pPr>
            <a:r>
              <a:rPr lang="en-US" sz="1200">
                <a:solidFill>
                  <a:schemeClr val="dk1"/>
                </a:solidFill>
                <a:latin typeface="Arial"/>
                <a:ea typeface="Arial"/>
                <a:cs typeface="Arial"/>
                <a:sym typeface="Arial"/>
              </a:rPr>
              <a:t>Physical manifestations include heart palpitations, hypertension, shortness of breath, trembling, profuse sweating, sensation of choking or smothering, nausea, vertigo, fatigue, feelings of terror, and irritability. </a:t>
            </a:r>
            <a:endParaRPr/>
          </a:p>
          <a:p>
            <a:pPr indent="-228600" lvl="0" marL="228600" marR="0" rtl="0" algn="l">
              <a:lnSpc>
                <a:spcPct val="100000"/>
              </a:lnSpc>
              <a:spcBef>
                <a:spcPts val="0"/>
              </a:spcBef>
              <a:spcAft>
                <a:spcPts val="0"/>
              </a:spcAft>
              <a:buClr>
                <a:schemeClr val="dk1"/>
              </a:buClr>
              <a:buSzPts val="1200"/>
              <a:buFont typeface="Arial"/>
              <a:buChar char="•"/>
            </a:pPr>
            <a:r>
              <a:rPr lang="en-US" sz="1200">
                <a:solidFill>
                  <a:schemeClr val="dk1"/>
                </a:solidFill>
                <a:latin typeface="Arial"/>
                <a:ea typeface="Arial"/>
                <a:cs typeface="Arial"/>
                <a:sym typeface="Arial"/>
              </a:rPr>
              <a:t>The person may startle easily and have insomnia. Nightmares are common. The person often experiences sustained muscular tension, with or without headaches. Some people are prone to panic attacks (see later entry).</a:t>
            </a:r>
            <a:endParaRPr/>
          </a:p>
          <a:p>
            <a:pPr indent="-152400" lvl="0" marL="228600" rtl="0" algn="l">
              <a:lnSpc>
                <a:spcPct val="100000"/>
              </a:lnSpc>
              <a:spcBef>
                <a:spcPts val="0"/>
              </a:spcBef>
              <a:spcAft>
                <a:spcPts val="0"/>
              </a:spcAft>
              <a:buClr>
                <a:schemeClr val="dk1"/>
              </a:buClr>
              <a:buSzPts val="1200"/>
              <a:buNone/>
            </a:pPr>
            <a:r>
              <a:t/>
            </a:r>
            <a:endParaRPr/>
          </a:p>
        </p:txBody>
      </p:sp>
      <p:sp>
        <p:nvSpPr>
          <p:cNvPr id="152" name="Google Shape;152;p18: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239b2dfc445_0_34:notes"/>
          <p:cNvSpPr/>
          <p:nvPr>
            <p:ph idx="2" type="sldImg"/>
          </p:nvPr>
        </p:nvSpPr>
        <p:spPr>
          <a:xfrm>
            <a:off x="896938" y="746125"/>
            <a:ext cx="4967400" cy="37275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239b2dfc445_0_34:notes"/>
          <p:cNvSpPr txBox="1"/>
          <p:nvPr>
            <p:ph idx="1" type="body"/>
          </p:nvPr>
        </p:nvSpPr>
        <p:spPr>
          <a:xfrm>
            <a:off x="676117" y="4722694"/>
            <a:ext cx="5409000" cy="4474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 name="Google Shape;160;g239b2dfc445_0_34:notes"/>
          <p:cNvSpPr txBox="1"/>
          <p:nvPr>
            <p:ph idx="12" type="sldNum"/>
          </p:nvPr>
        </p:nvSpPr>
        <p:spPr>
          <a:xfrm>
            <a:off x="3829761" y="9443662"/>
            <a:ext cx="2929800" cy="4971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20: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200"/>
              <a:buNone/>
            </a:pPr>
            <a:r>
              <a:t/>
            </a:r>
            <a:endParaRPr/>
          </a:p>
        </p:txBody>
      </p:sp>
      <p:sp>
        <p:nvSpPr>
          <p:cNvPr id="167" name="Google Shape;167;p20: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21: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p21: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152400" lvl="0" marL="228600" rtl="0" algn="l">
              <a:lnSpc>
                <a:spcPct val="100000"/>
              </a:lnSpc>
              <a:spcBef>
                <a:spcPts val="0"/>
              </a:spcBef>
              <a:spcAft>
                <a:spcPts val="0"/>
              </a:spcAft>
              <a:buClr>
                <a:schemeClr val="dk1"/>
              </a:buClr>
              <a:buSzPts val="1200"/>
              <a:buNone/>
            </a:pPr>
            <a:r>
              <a:t/>
            </a:r>
            <a:endParaRPr/>
          </a:p>
        </p:txBody>
      </p:sp>
      <p:sp>
        <p:nvSpPr>
          <p:cNvPr id="175" name="Google Shape;175;p21: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23: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23: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152400" lvl="0" marL="228600" rtl="0" algn="l">
              <a:lnSpc>
                <a:spcPct val="100000"/>
              </a:lnSpc>
              <a:spcBef>
                <a:spcPts val="0"/>
              </a:spcBef>
              <a:spcAft>
                <a:spcPts val="0"/>
              </a:spcAft>
              <a:buClr>
                <a:schemeClr val="dk1"/>
              </a:buClr>
              <a:buSzPts val="1200"/>
              <a:buNone/>
            </a:pPr>
            <a:r>
              <a:t/>
            </a:r>
            <a:endParaRPr/>
          </a:p>
        </p:txBody>
      </p:sp>
      <p:sp>
        <p:nvSpPr>
          <p:cNvPr id="183" name="Google Shape;183;p23: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24: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Google Shape;190;p24: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chemeClr val="dk1"/>
              </a:buClr>
              <a:buSzPts val="1200"/>
              <a:buFont typeface="Arial"/>
              <a:buChar char="•"/>
            </a:pPr>
            <a:r>
              <a:rPr lang="en-US" sz="1200">
                <a:solidFill>
                  <a:schemeClr val="dk1"/>
                </a:solidFill>
                <a:latin typeface="Arial"/>
                <a:ea typeface="Arial"/>
                <a:cs typeface="Arial"/>
                <a:sym typeface="Arial"/>
              </a:rPr>
              <a:t>Chapter 7 has more information about hypoglycemia.</a:t>
            </a:r>
            <a:endParaRPr/>
          </a:p>
          <a:p>
            <a:pPr indent="-228600" lvl="0" marL="228600" marR="0" rtl="0" algn="l">
              <a:lnSpc>
                <a:spcPct val="100000"/>
              </a:lnSpc>
              <a:spcBef>
                <a:spcPts val="0"/>
              </a:spcBef>
              <a:spcAft>
                <a:spcPts val="0"/>
              </a:spcAft>
              <a:buClr>
                <a:schemeClr val="dk1"/>
              </a:buClr>
              <a:buSzPts val="1200"/>
              <a:buFont typeface="Arial"/>
              <a:buChar char="•"/>
            </a:pPr>
            <a:r>
              <a:rPr lang="en-US"/>
              <a:t>Chapter 8 has more information about first aid measures for a heart attack and cardiac arrest. </a:t>
            </a:r>
            <a:endParaRPr/>
          </a:p>
          <a:p>
            <a:pPr indent="-152400" lvl="0" marL="228600" rtl="0" algn="l">
              <a:lnSpc>
                <a:spcPct val="100000"/>
              </a:lnSpc>
              <a:spcBef>
                <a:spcPts val="0"/>
              </a:spcBef>
              <a:spcAft>
                <a:spcPts val="0"/>
              </a:spcAft>
              <a:buClr>
                <a:schemeClr val="dk1"/>
              </a:buClr>
              <a:buSzPts val="1200"/>
              <a:buNone/>
            </a:pPr>
            <a:r>
              <a:t/>
            </a:r>
            <a:endParaRPr/>
          </a:p>
        </p:txBody>
      </p:sp>
      <p:sp>
        <p:nvSpPr>
          <p:cNvPr id="191" name="Google Shape;191;p24: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25: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p25: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Char char="•"/>
            </a:pPr>
            <a:r>
              <a:rPr lang="en-US"/>
              <a:t>A  list of common specific phobias are listed in this chapter.</a:t>
            </a:r>
            <a:endParaRPr/>
          </a:p>
          <a:p>
            <a:pPr indent="-228600" lvl="0" marL="228600" rtl="0" algn="l">
              <a:lnSpc>
                <a:spcPct val="100000"/>
              </a:lnSpc>
              <a:spcBef>
                <a:spcPts val="0"/>
              </a:spcBef>
              <a:spcAft>
                <a:spcPts val="0"/>
              </a:spcAft>
              <a:buClr>
                <a:schemeClr val="dk1"/>
              </a:buClr>
              <a:buSzPts val="1200"/>
              <a:buChar char="•"/>
            </a:pPr>
            <a:r>
              <a:rPr lang="en-US"/>
              <a:t>See Figure 15.3.</a:t>
            </a:r>
            <a:endParaRPr/>
          </a:p>
        </p:txBody>
      </p:sp>
      <p:sp>
        <p:nvSpPr>
          <p:cNvPr id="199" name="Google Shape;199;p25: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26: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p26: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152400" lvl="0" marL="228600" rtl="0" algn="l">
              <a:lnSpc>
                <a:spcPct val="100000"/>
              </a:lnSpc>
              <a:spcBef>
                <a:spcPts val="0"/>
              </a:spcBef>
              <a:spcAft>
                <a:spcPts val="0"/>
              </a:spcAft>
              <a:buClr>
                <a:schemeClr val="dk1"/>
              </a:buClr>
              <a:buSzPts val="1200"/>
              <a:buNone/>
            </a:pPr>
            <a:r>
              <a:t/>
            </a:r>
            <a:endParaRPr/>
          </a:p>
        </p:txBody>
      </p:sp>
      <p:sp>
        <p:nvSpPr>
          <p:cNvPr id="209" name="Google Shape;209;p26: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27: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p27: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Char char="•"/>
            </a:pPr>
            <a:r>
              <a:rPr lang="en-US"/>
              <a:t>See Figure 15.4.</a:t>
            </a:r>
            <a:endParaRPr/>
          </a:p>
        </p:txBody>
      </p:sp>
      <p:sp>
        <p:nvSpPr>
          <p:cNvPr id="217" name="Google Shape;217;p27: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28: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200"/>
              <a:buNone/>
            </a:pPr>
            <a:r>
              <a:t/>
            </a:r>
            <a:endParaRPr/>
          </a:p>
        </p:txBody>
      </p:sp>
      <p:sp>
        <p:nvSpPr>
          <p:cNvPr id="224" name="Google Shape;224;p28: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29: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p29: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Char char="•"/>
            </a:pPr>
            <a:r>
              <a:rPr lang="en-US" sz="1200">
                <a:solidFill>
                  <a:schemeClr val="dk1"/>
                </a:solidFill>
                <a:latin typeface="Arial"/>
                <a:ea typeface="Arial"/>
                <a:cs typeface="Arial"/>
                <a:sym typeface="Arial"/>
              </a:rPr>
              <a:t>Only after ASD symptoms have been present for longer than a month can diagnosis of PTSD can be determined. But, unlike ASD, symptoms of PTSD may develop months or even years after the original traumatic event. PTSD may follow ASD, but it also may develop much later even if ASD never occurred initially. </a:t>
            </a:r>
            <a:endParaRPr/>
          </a:p>
        </p:txBody>
      </p:sp>
      <p:sp>
        <p:nvSpPr>
          <p:cNvPr id="232" name="Google Shape;232;p29: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30: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9" name="Google Shape;239;p30: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Char char="•"/>
            </a:pPr>
            <a:r>
              <a:rPr lang="en-US"/>
              <a:t>See Figure 15.5.</a:t>
            </a:r>
            <a:endParaRPr/>
          </a:p>
        </p:txBody>
      </p:sp>
      <p:sp>
        <p:nvSpPr>
          <p:cNvPr id="240" name="Google Shape;240;p30: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31: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200"/>
              <a:buNone/>
            </a:pPr>
            <a:r>
              <a:t/>
            </a:r>
            <a:endParaRPr/>
          </a:p>
        </p:txBody>
      </p:sp>
      <p:sp>
        <p:nvSpPr>
          <p:cNvPr id="246" name="Google Shape;246;p31: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32: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 name="Google Shape;253;p32: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chemeClr val="dk1"/>
              </a:buClr>
              <a:buSzPts val="1200"/>
              <a:buFont typeface="Arial"/>
              <a:buChar char="•"/>
            </a:pPr>
            <a:r>
              <a:rPr lang="en-US"/>
              <a:t>Several studies have indicated between 15% and 30% of military veterans diagnosed with PTSD reported symptoms of depersonalization and derealization.</a:t>
            </a:r>
            <a:endParaRPr/>
          </a:p>
          <a:p>
            <a:pPr indent="-152400" lvl="0" marL="228600" rtl="0" algn="l">
              <a:lnSpc>
                <a:spcPct val="100000"/>
              </a:lnSpc>
              <a:spcBef>
                <a:spcPts val="0"/>
              </a:spcBef>
              <a:spcAft>
                <a:spcPts val="0"/>
              </a:spcAft>
              <a:buClr>
                <a:schemeClr val="dk1"/>
              </a:buClr>
              <a:buSzPts val="1200"/>
              <a:buNone/>
            </a:pPr>
            <a:r>
              <a:t/>
            </a:r>
            <a:endParaRPr/>
          </a:p>
        </p:txBody>
      </p:sp>
      <p:sp>
        <p:nvSpPr>
          <p:cNvPr id="254" name="Google Shape;254;p32: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33: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1" name="Google Shape;261;p33: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chemeClr val="dk1"/>
              </a:buClr>
              <a:buSzPts val="1200"/>
              <a:buFont typeface="Arial"/>
              <a:buChar char="•"/>
            </a:pPr>
            <a:r>
              <a:rPr lang="en-US" sz="1200">
                <a:solidFill>
                  <a:schemeClr val="dk1"/>
                </a:solidFill>
                <a:latin typeface="Arial"/>
                <a:ea typeface="Arial"/>
                <a:cs typeface="Arial"/>
                <a:sym typeface="Arial"/>
              </a:rPr>
              <a:t>Read “Massage and Panic Attacks/Panic Disorders” for suggestions in case your client has a panic attack.</a:t>
            </a:r>
            <a:endParaRPr/>
          </a:p>
          <a:p>
            <a:pPr indent="-152400" lvl="0" marL="228600" rtl="0" algn="l">
              <a:lnSpc>
                <a:spcPct val="100000"/>
              </a:lnSpc>
              <a:spcBef>
                <a:spcPts val="0"/>
              </a:spcBef>
              <a:spcAft>
                <a:spcPts val="0"/>
              </a:spcAft>
              <a:buClr>
                <a:schemeClr val="dk1"/>
              </a:buClr>
              <a:buSzPts val="1200"/>
              <a:buNone/>
            </a:pPr>
            <a:r>
              <a:t/>
            </a:r>
            <a:endParaRPr b="0" sz="1200">
              <a:solidFill>
                <a:schemeClr val="dk1"/>
              </a:solidFill>
              <a:latin typeface="Arial"/>
              <a:ea typeface="Arial"/>
              <a:cs typeface="Arial"/>
              <a:sym typeface="Arial"/>
            </a:endParaRPr>
          </a:p>
        </p:txBody>
      </p:sp>
      <p:sp>
        <p:nvSpPr>
          <p:cNvPr id="262" name="Google Shape;262;p33: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34: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9" name="Google Shape;269;p34: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Char char="•"/>
            </a:pPr>
            <a:r>
              <a:rPr lang="en-US" sz="1200">
                <a:solidFill>
                  <a:schemeClr val="dk1"/>
                </a:solidFill>
                <a:latin typeface="Arial"/>
                <a:ea typeface="Arial"/>
                <a:cs typeface="Arial"/>
                <a:sym typeface="Arial"/>
              </a:rPr>
              <a:t>Be sure to read the research section for this pathology.</a:t>
            </a:r>
            <a:endParaRPr b="0" sz="1200">
              <a:solidFill>
                <a:schemeClr val="dk1"/>
              </a:solidFill>
              <a:latin typeface="Arial"/>
              <a:ea typeface="Arial"/>
              <a:cs typeface="Arial"/>
              <a:sym typeface="Arial"/>
            </a:endParaRPr>
          </a:p>
        </p:txBody>
      </p:sp>
      <p:sp>
        <p:nvSpPr>
          <p:cNvPr id="270" name="Google Shape;270;p34: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35: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p35: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chemeClr val="dk1"/>
              </a:buClr>
              <a:buSzPts val="1200"/>
              <a:buFont typeface="Arial"/>
              <a:buChar char="•"/>
            </a:pPr>
            <a:r>
              <a:rPr lang="en-US" sz="1200">
                <a:solidFill>
                  <a:schemeClr val="dk1"/>
                </a:solidFill>
                <a:latin typeface="Arial"/>
                <a:ea typeface="Arial"/>
                <a:cs typeface="Arial"/>
                <a:sym typeface="Arial"/>
              </a:rPr>
              <a:t>Schachter et al (2009) recommend nine principles of sensitive practice to help foster feeling of safety specifically for PTSD cases resulting from sexual abuse.  </a:t>
            </a:r>
            <a:endParaRPr/>
          </a:p>
          <a:p>
            <a:pPr indent="-228600" lvl="0" marL="228600" marR="0" rtl="0" algn="l">
              <a:lnSpc>
                <a:spcPct val="100000"/>
              </a:lnSpc>
              <a:spcBef>
                <a:spcPts val="0"/>
              </a:spcBef>
              <a:spcAft>
                <a:spcPts val="0"/>
              </a:spcAft>
              <a:buClr>
                <a:schemeClr val="dk1"/>
              </a:buClr>
              <a:buSzPts val="1200"/>
              <a:buFont typeface="Arial"/>
              <a:buChar char="•"/>
            </a:pPr>
            <a:r>
              <a:rPr lang="en-US" sz="1200">
                <a:solidFill>
                  <a:schemeClr val="dk1"/>
                </a:solidFill>
                <a:latin typeface="Arial"/>
                <a:ea typeface="Arial"/>
                <a:cs typeface="Arial"/>
                <a:sym typeface="Arial"/>
              </a:rPr>
              <a:t>These are suitable for all clients.</a:t>
            </a:r>
            <a:endParaRPr/>
          </a:p>
          <a:p>
            <a:pPr indent="-152400" lvl="0" marL="228600" rtl="0" algn="l">
              <a:lnSpc>
                <a:spcPct val="100000"/>
              </a:lnSpc>
              <a:spcBef>
                <a:spcPts val="0"/>
              </a:spcBef>
              <a:spcAft>
                <a:spcPts val="0"/>
              </a:spcAft>
              <a:buClr>
                <a:schemeClr val="dk1"/>
              </a:buClr>
              <a:buSzPts val="1200"/>
              <a:buNone/>
            </a:pPr>
            <a:r>
              <a:t/>
            </a:r>
            <a:endParaRPr/>
          </a:p>
        </p:txBody>
      </p:sp>
      <p:sp>
        <p:nvSpPr>
          <p:cNvPr id="278" name="Google Shape;278;p35: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36: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p36: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152400" lvl="0" marL="228600" rtl="0" algn="l">
              <a:lnSpc>
                <a:spcPct val="100000"/>
              </a:lnSpc>
              <a:spcBef>
                <a:spcPts val="0"/>
              </a:spcBef>
              <a:spcAft>
                <a:spcPts val="0"/>
              </a:spcAft>
              <a:buClr>
                <a:schemeClr val="dk1"/>
              </a:buClr>
              <a:buSzPts val="1200"/>
              <a:buNone/>
            </a:pPr>
            <a:r>
              <a:t/>
            </a:r>
            <a:endParaRPr/>
          </a:p>
        </p:txBody>
      </p:sp>
      <p:sp>
        <p:nvSpPr>
          <p:cNvPr id="286" name="Google Shape;286;p36: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37: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 name="Google Shape;293;p37: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Char char="•"/>
            </a:pPr>
            <a:r>
              <a:rPr lang="en-US"/>
              <a:t>The degree to which a client is able to tolerate or participate in treatment varies from session-to-session and from one moment to the next within a session. </a:t>
            </a:r>
            <a:endParaRPr/>
          </a:p>
          <a:p>
            <a:pPr indent="-228600" lvl="0" marL="228600" marR="0" rtl="0" algn="l">
              <a:lnSpc>
                <a:spcPct val="100000"/>
              </a:lnSpc>
              <a:spcBef>
                <a:spcPts val="0"/>
              </a:spcBef>
              <a:spcAft>
                <a:spcPts val="0"/>
              </a:spcAft>
              <a:buClr>
                <a:schemeClr val="dk1"/>
              </a:buClr>
              <a:buSzPts val="1200"/>
              <a:buFont typeface="Arial"/>
              <a:buChar char="•"/>
            </a:pPr>
            <a:r>
              <a:rPr lang="en-US"/>
              <a:t>Number 9 may help clients overcome their hesitancy in disclosing the issue with their massage practitioners.</a:t>
            </a:r>
            <a:endParaRPr/>
          </a:p>
          <a:p>
            <a:pPr indent="-152400" lvl="0" marL="228600" rtl="0" algn="l">
              <a:lnSpc>
                <a:spcPct val="100000"/>
              </a:lnSpc>
              <a:spcBef>
                <a:spcPts val="0"/>
              </a:spcBef>
              <a:spcAft>
                <a:spcPts val="0"/>
              </a:spcAft>
              <a:buClr>
                <a:schemeClr val="dk1"/>
              </a:buClr>
              <a:buSzPts val="1200"/>
              <a:buNone/>
            </a:pPr>
            <a:r>
              <a:t/>
            </a:r>
            <a:endParaRPr/>
          </a:p>
        </p:txBody>
      </p:sp>
      <p:sp>
        <p:nvSpPr>
          <p:cNvPr id="294" name="Google Shape;294;p37: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39: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200"/>
              <a:buNone/>
            </a:pPr>
            <a:r>
              <a:t/>
            </a:r>
            <a:endParaRPr/>
          </a:p>
        </p:txBody>
      </p:sp>
      <p:sp>
        <p:nvSpPr>
          <p:cNvPr id="301" name="Google Shape;301;p39: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40: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7" name="Google Shape;307;p40: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chemeClr val="dk1"/>
              </a:buClr>
              <a:buSzPts val="1200"/>
              <a:buFont typeface="Arial"/>
              <a:buChar char="•"/>
            </a:pPr>
            <a:r>
              <a:rPr lang="en-US" sz="1200">
                <a:solidFill>
                  <a:schemeClr val="dk1"/>
                </a:solidFill>
                <a:latin typeface="Arial"/>
                <a:ea typeface="Arial"/>
                <a:cs typeface="Arial"/>
                <a:sym typeface="Arial"/>
              </a:rPr>
              <a:t>About 50 to 90% of all suicides are committed by people who have a diagnosable mental disorder. </a:t>
            </a:r>
            <a:endParaRPr/>
          </a:p>
          <a:p>
            <a:pPr indent="-152400" lvl="0" marL="228600" rtl="0" algn="l">
              <a:lnSpc>
                <a:spcPct val="100000"/>
              </a:lnSpc>
              <a:spcBef>
                <a:spcPts val="0"/>
              </a:spcBef>
              <a:spcAft>
                <a:spcPts val="0"/>
              </a:spcAft>
              <a:buClr>
                <a:schemeClr val="dk1"/>
              </a:buClr>
              <a:buSzPts val="1200"/>
              <a:buNone/>
            </a:pPr>
            <a:r>
              <a:t/>
            </a:r>
            <a:endParaRPr/>
          </a:p>
        </p:txBody>
      </p:sp>
      <p:sp>
        <p:nvSpPr>
          <p:cNvPr id="308" name="Google Shape;308;p40: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41: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200"/>
              <a:buNone/>
            </a:pPr>
            <a:r>
              <a:t/>
            </a:r>
            <a:endParaRPr/>
          </a:p>
        </p:txBody>
      </p:sp>
      <p:sp>
        <p:nvSpPr>
          <p:cNvPr id="314" name="Google Shape;314;p41: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42: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0" name="Google Shape;320;p42: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152400" lvl="0" marL="228600" rtl="0" algn="l">
              <a:lnSpc>
                <a:spcPct val="100000"/>
              </a:lnSpc>
              <a:spcBef>
                <a:spcPts val="0"/>
              </a:spcBef>
              <a:spcAft>
                <a:spcPts val="0"/>
              </a:spcAft>
              <a:buClr>
                <a:schemeClr val="dk1"/>
              </a:buClr>
              <a:buSzPts val="1200"/>
              <a:buNone/>
            </a:pPr>
            <a:r>
              <a:t/>
            </a:r>
            <a:endParaRPr/>
          </a:p>
        </p:txBody>
      </p:sp>
      <p:sp>
        <p:nvSpPr>
          <p:cNvPr id="321" name="Google Shape;321;p42: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43: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7" name="Google Shape;327;p43: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152400" lvl="0" marL="228600" rtl="0" algn="l">
              <a:lnSpc>
                <a:spcPct val="100000"/>
              </a:lnSpc>
              <a:spcBef>
                <a:spcPts val="0"/>
              </a:spcBef>
              <a:spcAft>
                <a:spcPts val="0"/>
              </a:spcAft>
              <a:buClr>
                <a:schemeClr val="dk1"/>
              </a:buClr>
              <a:buSzPts val="1200"/>
              <a:buNone/>
            </a:pPr>
            <a:r>
              <a:t/>
            </a:r>
            <a:endParaRPr/>
          </a:p>
        </p:txBody>
      </p:sp>
      <p:sp>
        <p:nvSpPr>
          <p:cNvPr id="328" name="Google Shape;328;p43: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44: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4" name="Google Shape;334;p44: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Char char="•"/>
            </a:pPr>
            <a:r>
              <a:rPr lang="en-US" sz="1200">
                <a:solidFill>
                  <a:schemeClr val="dk1"/>
                </a:solidFill>
                <a:latin typeface="Arial"/>
                <a:ea typeface="Arial"/>
                <a:cs typeface="Arial"/>
                <a:sym typeface="Arial"/>
              </a:rPr>
              <a:t>In an acute crisis, do not leave the client alone. Examples of acute crisis are someone in immediate danger to harm himself or herself or to harm others, and this person is despondent and will not consider your suggestions to get help. In these situations, call 911. Remove all objects that could potentially be used for suicide. While waiting for emergency personnel to arrive, call a suicide resource center such as 800-SUICIDE (800-784-2433) or 800-273-TALK (800-273-8255) and follow their recommendations.</a:t>
            </a:r>
            <a:endParaRPr/>
          </a:p>
        </p:txBody>
      </p:sp>
      <p:sp>
        <p:nvSpPr>
          <p:cNvPr id="335" name="Google Shape;335;p44: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45: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1" name="Google Shape;341;p45: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Char char="•"/>
            </a:pPr>
            <a:r>
              <a:rPr lang="en-US"/>
              <a:t>Mood disorders can coexist with conditions such as premenstrual syndrome (called premenstrual dysphoric disorder), or induced by substance use or medications. </a:t>
            </a:r>
            <a:endParaRPr/>
          </a:p>
          <a:p>
            <a:pPr indent="-228600" lvl="0" marL="228600" rtl="0" algn="l">
              <a:lnSpc>
                <a:spcPct val="100000"/>
              </a:lnSpc>
              <a:spcBef>
                <a:spcPts val="0"/>
              </a:spcBef>
              <a:spcAft>
                <a:spcPts val="0"/>
              </a:spcAft>
              <a:buClr>
                <a:schemeClr val="dk1"/>
              </a:buClr>
              <a:buSzPts val="1200"/>
              <a:buChar char="•"/>
            </a:pPr>
            <a:r>
              <a:rPr lang="en-US"/>
              <a:t>Approximately 20.9 million people in the United States have a mood disorder in a given year (10% of the population age 18 and older). </a:t>
            </a:r>
            <a:endParaRPr/>
          </a:p>
        </p:txBody>
      </p:sp>
      <p:sp>
        <p:nvSpPr>
          <p:cNvPr id="342" name="Google Shape;342;p45: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47: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9" name="Google Shape;349;p47: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chemeClr val="dk1"/>
              </a:buClr>
              <a:buSzPts val="1200"/>
              <a:buFont typeface="Arial"/>
              <a:buChar char="•"/>
            </a:pPr>
            <a:r>
              <a:rPr lang="en-US"/>
              <a:t>Women are twice as likely to be diagnosed and treated for depression. However, men may have depression to a larger extent than data indicate because men are less likely to seek help. </a:t>
            </a:r>
            <a:endParaRPr/>
          </a:p>
          <a:p>
            <a:pPr indent="-228600" lvl="0" marL="228600" marR="0" rtl="0" algn="l">
              <a:lnSpc>
                <a:spcPct val="100000"/>
              </a:lnSpc>
              <a:spcBef>
                <a:spcPts val="0"/>
              </a:spcBef>
              <a:spcAft>
                <a:spcPts val="0"/>
              </a:spcAft>
              <a:buClr>
                <a:schemeClr val="dk1"/>
              </a:buClr>
              <a:buSzPts val="1200"/>
              <a:buFont typeface="Arial"/>
              <a:buChar char="•"/>
            </a:pPr>
            <a:r>
              <a:rPr lang="en-US"/>
              <a:t>Depression is commonly seen in individuals with chronic and debilitating diseases, including cancer, heart disease, diabetes mellitus, seizure disorders, multiple sclerosis, stroke, Alzheimer disease, Parkinson disease, rheumatoid arthritis, lupus, and HIV infection. </a:t>
            </a:r>
            <a:endParaRPr/>
          </a:p>
          <a:p>
            <a:pPr indent="-152400" lvl="0" marL="228600" rtl="0" algn="l">
              <a:lnSpc>
                <a:spcPct val="100000"/>
              </a:lnSpc>
              <a:spcBef>
                <a:spcPts val="0"/>
              </a:spcBef>
              <a:spcAft>
                <a:spcPts val="0"/>
              </a:spcAft>
              <a:buClr>
                <a:schemeClr val="dk1"/>
              </a:buClr>
              <a:buSzPts val="1200"/>
              <a:buNone/>
            </a:pPr>
            <a:r>
              <a:t/>
            </a:r>
            <a:endParaRPr/>
          </a:p>
        </p:txBody>
      </p:sp>
      <p:sp>
        <p:nvSpPr>
          <p:cNvPr id="350" name="Google Shape;350;p47: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239b83831a5_0_0:notes"/>
          <p:cNvSpPr/>
          <p:nvPr>
            <p:ph idx="2" type="sldImg"/>
          </p:nvPr>
        </p:nvSpPr>
        <p:spPr>
          <a:xfrm>
            <a:off x="896938" y="746125"/>
            <a:ext cx="4967400" cy="37275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239b83831a5_0_0:notes"/>
          <p:cNvSpPr txBox="1"/>
          <p:nvPr>
            <p:ph idx="1" type="body"/>
          </p:nvPr>
        </p:nvSpPr>
        <p:spPr>
          <a:xfrm>
            <a:off x="676117" y="4722694"/>
            <a:ext cx="5409000" cy="4474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8" name="Google Shape;358;g239b83831a5_0_0:notes"/>
          <p:cNvSpPr txBox="1"/>
          <p:nvPr>
            <p:ph idx="12" type="sldNum"/>
          </p:nvPr>
        </p:nvSpPr>
        <p:spPr>
          <a:xfrm>
            <a:off x="3829761" y="9443662"/>
            <a:ext cx="2929800" cy="4971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48: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5" name="Google Shape;365;p48: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Char char="•"/>
            </a:pPr>
            <a:r>
              <a:rPr lang="en-US"/>
              <a:t>See Figure 15.6.</a:t>
            </a:r>
            <a:endParaRPr/>
          </a:p>
          <a:p>
            <a:pPr indent="-228600" lvl="0" marL="228600" rtl="0" algn="l">
              <a:lnSpc>
                <a:spcPct val="100000"/>
              </a:lnSpc>
              <a:spcBef>
                <a:spcPts val="0"/>
              </a:spcBef>
              <a:spcAft>
                <a:spcPts val="0"/>
              </a:spcAft>
              <a:buClr>
                <a:schemeClr val="dk1"/>
              </a:buClr>
              <a:buSzPts val="1200"/>
              <a:buChar char="•"/>
            </a:pPr>
            <a:r>
              <a:rPr lang="en-US"/>
              <a:t>See Figure 15.7.</a:t>
            </a:r>
            <a:endParaRPr/>
          </a:p>
        </p:txBody>
      </p:sp>
      <p:sp>
        <p:nvSpPr>
          <p:cNvPr id="366" name="Google Shape;366;p48: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239b83831a5_0_7:notes"/>
          <p:cNvSpPr/>
          <p:nvPr>
            <p:ph idx="2" type="sldImg"/>
          </p:nvPr>
        </p:nvSpPr>
        <p:spPr>
          <a:xfrm>
            <a:off x="896938" y="746125"/>
            <a:ext cx="4967400" cy="37275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239b83831a5_0_7:notes"/>
          <p:cNvSpPr txBox="1"/>
          <p:nvPr>
            <p:ph idx="1" type="body"/>
          </p:nvPr>
        </p:nvSpPr>
        <p:spPr>
          <a:xfrm>
            <a:off x="676117" y="4722694"/>
            <a:ext cx="5409000" cy="4474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4" name="Google Shape;374;g239b83831a5_0_7:notes"/>
          <p:cNvSpPr txBox="1"/>
          <p:nvPr>
            <p:ph idx="12" type="sldNum"/>
          </p:nvPr>
        </p:nvSpPr>
        <p:spPr>
          <a:xfrm>
            <a:off x="3829761" y="9443662"/>
            <a:ext cx="2929800" cy="4971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50: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200"/>
              <a:buNone/>
            </a:pPr>
            <a:r>
              <a:t/>
            </a:r>
            <a:endParaRPr/>
          </a:p>
        </p:txBody>
      </p:sp>
      <p:sp>
        <p:nvSpPr>
          <p:cNvPr id="380" name="Google Shape;380;p50: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51: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200"/>
              <a:buNone/>
            </a:pPr>
            <a:r>
              <a:t/>
            </a:r>
            <a:endParaRPr/>
          </a:p>
        </p:txBody>
      </p:sp>
      <p:sp>
        <p:nvSpPr>
          <p:cNvPr id="386" name="Google Shape;386;p51: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53: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200"/>
              <a:buNone/>
            </a:pPr>
            <a:r>
              <a:t/>
            </a:r>
            <a:endParaRPr/>
          </a:p>
        </p:txBody>
      </p:sp>
      <p:sp>
        <p:nvSpPr>
          <p:cNvPr id="392" name="Google Shape;392;p53: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55: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9" name="Google Shape;399;p55: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152400" lvl="0" marL="228600" rtl="0" algn="l">
              <a:lnSpc>
                <a:spcPct val="100000"/>
              </a:lnSpc>
              <a:spcBef>
                <a:spcPts val="0"/>
              </a:spcBef>
              <a:spcAft>
                <a:spcPts val="0"/>
              </a:spcAft>
              <a:buClr>
                <a:schemeClr val="dk1"/>
              </a:buClr>
              <a:buSzPts val="1200"/>
              <a:buNone/>
            </a:pPr>
            <a:r>
              <a:t/>
            </a:r>
            <a:endParaRPr/>
          </a:p>
        </p:txBody>
      </p:sp>
      <p:sp>
        <p:nvSpPr>
          <p:cNvPr id="400" name="Google Shape;400;p55: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56: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7" name="Google Shape;407;p56: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152400" lvl="0" marL="228600" rtl="0" algn="l">
              <a:lnSpc>
                <a:spcPct val="100000"/>
              </a:lnSpc>
              <a:spcBef>
                <a:spcPts val="0"/>
              </a:spcBef>
              <a:spcAft>
                <a:spcPts val="0"/>
              </a:spcAft>
              <a:buClr>
                <a:schemeClr val="dk1"/>
              </a:buClr>
              <a:buSzPts val="1200"/>
              <a:buNone/>
            </a:pPr>
            <a:r>
              <a:t/>
            </a:r>
            <a:endParaRPr/>
          </a:p>
        </p:txBody>
      </p:sp>
      <p:sp>
        <p:nvSpPr>
          <p:cNvPr id="408" name="Google Shape;408;p56: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239b83831a5_0_13:notes"/>
          <p:cNvSpPr/>
          <p:nvPr>
            <p:ph idx="2" type="sldImg"/>
          </p:nvPr>
        </p:nvSpPr>
        <p:spPr>
          <a:xfrm>
            <a:off x="896938" y="746125"/>
            <a:ext cx="4967400" cy="37275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239b83831a5_0_13:notes"/>
          <p:cNvSpPr txBox="1"/>
          <p:nvPr>
            <p:ph idx="1" type="body"/>
          </p:nvPr>
        </p:nvSpPr>
        <p:spPr>
          <a:xfrm>
            <a:off x="676117" y="4722694"/>
            <a:ext cx="5409000" cy="4474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6" name="Google Shape;416;g239b83831a5_0_13:notes"/>
          <p:cNvSpPr txBox="1"/>
          <p:nvPr>
            <p:ph idx="12" type="sldNum"/>
          </p:nvPr>
        </p:nvSpPr>
        <p:spPr>
          <a:xfrm>
            <a:off x="3829761" y="9443662"/>
            <a:ext cx="2929800" cy="4971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58: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200"/>
              <a:buNone/>
            </a:pPr>
            <a:r>
              <a:t/>
            </a:r>
            <a:endParaRPr/>
          </a:p>
        </p:txBody>
      </p:sp>
      <p:sp>
        <p:nvSpPr>
          <p:cNvPr id="422" name="Google Shape;422;p58: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60: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200"/>
              <a:buNone/>
            </a:pPr>
            <a:r>
              <a:t/>
            </a:r>
            <a:endParaRPr/>
          </a:p>
        </p:txBody>
      </p:sp>
      <p:sp>
        <p:nvSpPr>
          <p:cNvPr id="429" name="Google Shape;429;p60: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61: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6" name="Google Shape;436;p61: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Char char="•"/>
            </a:pPr>
            <a:r>
              <a:rPr lang="en-US"/>
              <a:t>See Figure 15.9.</a:t>
            </a:r>
            <a:endParaRPr/>
          </a:p>
        </p:txBody>
      </p:sp>
      <p:sp>
        <p:nvSpPr>
          <p:cNvPr id="437" name="Google Shape;437;p61: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62: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4" name="Google Shape;444;p62: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Char char="•"/>
            </a:pPr>
            <a:r>
              <a:rPr lang="en-US" sz="1200">
                <a:solidFill>
                  <a:schemeClr val="dk1"/>
                </a:solidFill>
                <a:latin typeface="Arial"/>
                <a:ea typeface="Arial"/>
                <a:cs typeface="Arial"/>
                <a:sym typeface="Arial"/>
              </a:rPr>
              <a:t>Be sure to read the research section for this pathology.</a:t>
            </a:r>
            <a:endParaRPr/>
          </a:p>
        </p:txBody>
      </p:sp>
      <p:sp>
        <p:nvSpPr>
          <p:cNvPr id="445" name="Google Shape;445;p62: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63: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2" name="Google Shape;452;p63: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152400" lvl="0" marL="228600" rtl="0" algn="l">
              <a:lnSpc>
                <a:spcPct val="100000"/>
              </a:lnSpc>
              <a:spcBef>
                <a:spcPts val="0"/>
              </a:spcBef>
              <a:spcAft>
                <a:spcPts val="0"/>
              </a:spcAft>
              <a:buClr>
                <a:schemeClr val="dk1"/>
              </a:buClr>
              <a:buSzPts val="1200"/>
              <a:buNone/>
            </a:pPr>
            <a:r>
              <a:t/>
            </a:r>
            <a:endParaRPr/>
          </a:p>
        </p:txBody>
      </p:sp>
      <p:sp>
        <p:nvSpPr>
          <p:cNvPr id="453" name="Google Shape;453;p63: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65: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200"/>
              <a:buNone/>
            </a:pPr>
            <a:r>
              <a:t/>
            </a:r>
            <a:endParaRPr/>
          </a:p>
        </p:txBody>
      </p:sp>
      <p:sp>
        <p:nvSpPr>
          <p:cNvPr id="460" name="Google Shape;460;p65: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67: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7" name="Google Shape;467;p67: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chemeClr val="dk1"/>
              </a:buClr>
              <a:buSzPts val="1200"/>
              <a:buFont typeface="Arial"/>
              <a:buChar char="•"/>
            </a:pPr>
            <a:r>
              <a:rPr lang="en-US" sz="1200">
                <a:solidFill>
                  <a:schemeClr val="dk1"/>
                </a:solidFill>
                <a:latin typeface="Arial"/>
                <a:ea typeface="Arial"/>
                <a:cs typeface="Arial"/>
                <a:sym typeface="Arial"/>
              </a:rPr>
              <a:t>Drug use becomes a priority for the addict, and he or she may engage in destructive behaviors to get and use the drug, regardless of the harm these behaviors cause themselves or others. </a:t>
            </a:r>
            <a:endParaRPr/>
          </a:p>
        </p:txBody>
      </p:sp>
      <p:sp>
        <p:nvSpPr>
          <p:cNvPr id="468" name="Google Shape;468;p67: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68: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200"/>
              <a:buNone/>
            </a:pPr>
            <a:r>
              <a:t/>
            </a:r>
            <a:endParaRPr/>
          </a:p>
        </p:txBody>
      </p:sp>
      <p:sp>
        <p:nvSpPr>
          <p:cNvPr id="475" name="Google Shape;475;p68: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69:notes"/>
          <p:cNvSpPr/>
          <p:nvPr>
            <p:ph idx="2" type="sldImg"/>
          </p:nvPr>
        </p:nvSpPr>
        <p:spPr>
          <a:xfrm>
            <a:off x="896938" y="746125"/>
            <a:ext cx="4967287"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2" name="Google Shape;482;p69:notes"/>
          <p:cNvSpPr txBox="1"/>
          <p:nvPr>
            <p:ph idx="1" type="body"/>
          </p:nvPr>
        </p:nvSpPr>
        <p:spPr>
          <a:xfrm>
            <a:off x="676117" y="4722694"/>
            <a:ext cx="5408930" cy="4474131"/>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Char char="•"/>
            </a:pPr>
            <a:r>
              <a:rPr lang="en-US" sz="1200">
                <a:solidFill>
                  <a:schemeClr val="dk1"/>
                </a:solidFill>
                <a:latin typeface="Arial"/>
                <a:ea typeface="Arial"/>
                <a:cs typeface="Arial"/>
                <a:sym typeface="Arial"/>
              </a:rPr>
              <a:t>Respond immediately to suicidal ideations by implementing the Question–Persuade–Refer (QPR) model listed under “Acute Stress Disorder and Posttraumatic Stress Disorder.”</a:t>
            </a:r>
            <a:endParaRPr/>
          </a:p>
          <a:p>
            <a:pPr indent="-228600" lvl="0" marL="228600" rtl="0" algn="l">
              <a:lnSpc>
                <a:spcPct val="100000"/>
              </a:lnSpc>
              <a:spcBef>
                <a:spcPts val="0"/>
              </a:spcBef>
              <a:spcAft>
                <a:spcPts val="0"/>
              </a:spcAft>
              <a:buClr>
                <a:schemeClr val="dk1"/>
              </a:buClr>
              <a:buSzPts val="1200"/>
              <a:buChar char="•"/>
            </a:pPr>
            <a:r>
              <a:rPr b="0" lang="en-US" sz="1200">
                <a:solidFill>
                  <a:schemeClr val="dk1"/>
                </a:solidFill>
                <a:latin typeface="Arial"/>
                <a:ea typeface="Arial"/>
                <a:cs typeface="Arial"/>
                <a:sym typeface="Arial"/>
              </a:rPr>
              <a:t>Research related to substance use and addiction are located in this chapter.  </a:t>
            </a:r>
            <a:endParaRPr b="0"/>
          </a:p>
        </p:txBody>
      </p:sp>
      <p:sp>
        <p:nvSpPr>
          <p:cNvPr id="483" name="Google Shape;483;p69:notes"/>
          <p:cNvSpPr txBox="1"/>
          <p:nvPr>
            <p:ph idx="12" type="sldNum"/>
          </p:nvPr>
        </p:nvSpPr>
        <p:spPr>
          <a:xfrm>
            <a:off x="3829761" y="9443662"/>
            <a:ext cx="2929837" cy="497126"/>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239b2dfc445_0_0:notes"/>
          <p:cNvSpPr/>
          <p:nvPr>
            <p:ph idx="2" type="sldImg"/>
          </p:nvPr>
        </p:nvSpPr>
        <p:spPr>
          <a:xfrm>
            <a:off x="896938" y="746125"/>
            <a:ext cx="4967400" cy="3727500"/>
          </a:xfrm>
          <a:custGeom>
            <a:rect b="b" l="l" r="r" t="t"/>
            <a:pathLst>
              <a:path extrusionOk="0" h="120000" w="120000">
                <a:moveTo>
                  <a:pt x="0" y="0"/>
                </a:moveTo>
                <a:lnTo>
                  <a:pt x="120000" y="0"/>
                </a:lnTo>
                <a:lnTo>
                  <a:pt x="120000" y="120000"/>
                </a:lnTo>
                <a:lnTo>
                  <a:pt x="0" y="120000"/>
                </a:lnTo>
                <a:close/>
              </a:path>
            </a:pathLst>
          </a:custGeom>
        </p:spPr>
      </p:sp>
      <p:sp>
        <p:nvSpPr>
          <p:cNvPr id="490" name="Google Shape;490;g239b2dfc445_0_0:notes"/>
          <p:cNvSpPr txBox="1"/>
          <p:nvPr>
            <p:ph idx="1" type="body"/>
          </p:nvPr>
        </p:nvSpPr>
        <p:spPr>
          <a:xfrm>
            <a:off x="676117" y="4722694"/>
            <a:ext cx="5409000" cy="4474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1" name="Google Shape;491;g239b2dfc445_0_0:notes"/>
          <p:cNvSpPr txBox="1"/>
          <p:nvPr>
            <p:ph idx="12" type="sldNum"/>
          </p:nvPr>
        </p:nvSpPr>
        <p:spPr>
          <a:xfrm>
            <a:off x="3829761" y="9443662"/>
            <a:ext cx="2929800" cy="4971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239b2dfc445_0_6:notes"/>
          <p:cNvSpPr/>
          <p:nvPr>
            <p:ph idx="2" type="sldImg"/>
          </p:nvPr>
        </p:nvSpPr>
        <p:spPr>
          <a:xfrm>
            <a:off x="896938" y="746125"/>
            <a:ext cx="4967400" cy="3727500"/>
          </a:xfrm>
          <a:custGeom>
            <a:rect b="b" l="l" r="r" t="t"/>
            <a:pathLst>
              <a:path extrusionOk="0" h="120000" w="120000">
                <a:moveTo>
                  <a:pt x="0" y="0"/>
                </a:moveTo>
                <a:lnTo>
                  <a:pt x="120000" y="0"/>
                </a:lnTo>
                <a:lnTo>
                  <a:pt x="120000" y="120000"/>
                </a:lnTo>
                <a:lnTo>
                  <a:pt x="0" y="120000"/>
                </a:lnTo>
                <a:close/>
              </a:path>
            </a:pathLst>
          </a:custGeom>
        </p:spPr>
      </p:sp>
      <p:sp>
        <p:nvSpPr>
          <p:cNvPr id="497" name="Google Shape;497;g239b2dfc445_0_6:notes"/>
          <p:cNvSpPr txBox="1"/>
          <p:nvPr>
            <p:ph idx="1" type="body"/>
          </p:nvPr>
        </p:nvSpPr>
        <p:spPr>
          <a:xfrm>
            <a:off x="676117" y="4722694"/>
            <a:ext cx="5409000" cy="4474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8" name="Google Shape;498;g239b2dfc445_0_6:notes"/>
          <p:cNvSpPr txBox="1"/>
          <p:nvPr>
            <p:ph idx="12" type="sldNum"/>
          </p:nvPr>
        </p:nvSpPr>
        <p:spPr>
          <a:xfrm>
            <a:off x="3829761" y="9443662"/>
            <a:ext cx="2929800" cy="4971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239b2dfc445_0_44:notes"/>
          <p:cNvSpPr/>
          <p:nvPr>
            <p:ph idx="2" type="sldImg"/>
          </p:nvPr>
        </p:nvSpPr>
        <p:spPr>
          <a:xfrm>
            <a:off x="896938" y="746125"/>
            <a:ext cx="4967400" cy="3727500"/>
          </a:xfrm>
          <a:custGeom>
            <a:rect b="b" l="l" r="r" t="t"/>
            <a:pathLst>
              <a:path extrusionOk="0" h="120000" w="120000">
                <a:moveTo>
                  <a:pt x="0" y="0"/>
                </a:moveTo>
                <a:lnTo>
                  <a:pt x="120000" y="0"/>
                </a:lnTo>
                <a:lnTo>
                  <a:pt x="120000" y="120000"/>
                </a:lnTo>
                <a:lnTo>
                  <a:pt x="0" y="120000"/>
                </a:lnTo>
                <a:close/>
              </a:path>
            </a:pathLst>
          </a:custGeom>
        </p:spPr>
      </p:sp>
      <p:sp>
        <p:nvSpPr>
          <p:cNvPr id="504" name="Google Shape;504;g239b2dfc445_0_44:notes"/>
          <p:cNvSpPr txBox="1"/>
          <p:nvPr>
            <p:ph idx="1" type="body"/>
          </p:nvPr>
        </p:nvSpPr>
        <p:spPr>
          <a:xfrm>
            <a:off x="676117" y="4722694"/>
            <a:ext cx="5409000" cy="4474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5" name="Google Shape;505;g239b2dfc445_0_44:notes"/>
          <p:cNvSpPr txBox="1"/>
          <p:nvPr>
            <p:ph idx="12" type="sldNum"/>
          </p:nvPr>
        </p:nvSpPr>
        <p:spPr>
          <a:xfrm>
            <a:off x="3829761" y="9443662"/>
            <a:ext cx="2929800" cy="4971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239b2dfc445_0_12:notes"/>
          <p:cNvSpPr/>
          <p:nvPr>
            <p:ph idx="2" type="sldImg"/>
          </p:nvPr>
        </p:nvSpPr>
        <p:spPr>
          <a:xfrm>
            <a:off x="896938" y="746125"/>
            <a:ext cx="4967400" cy="3727500"/>
          </a:xfrm>
          <a:custGeom>
            <a:rect b="b" l="l" r="r" t="t"/>
            <a:pathLst>
              <a:path extrusionOk="0" h="120000" w="120000">
                <a:moveTo>
                  <a:pt x="0" y="0"/>
                </a:moveTo>
                <a:lnTo>
                  <a:pt x="120000" y="0"/>
                </a:lnTo>
                <a:lnTo>
                  <a:pt x="120000" y="120000"/>
                </a:lnTo>
                <a:lnTo>
                  <a:pt x="0" y="120000"/>
                </a:lnTo>
                <a:close/>
              </a:path>
            </a:pathLst>
          </a:custGeom>
        </p:spPr>
      </p:sp>
      <p:sp>
        <p:nvSpPr>
          <p:cNvPr id="511" name="Google Shape;511;g239b2dfc445_0_12:notes"/>
          <p:cNvSpPr txBox="1"/>
          <p:nvPr>
            <p:ph idx="1" type="body"/>
          </p:nvPr>
        </p:nvSpPr>
        <p:spPr>
          <a:xfrm>
            <a:off x="676117" y="4722694"/>
            <a:ext cx="5409000" cy="4474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2" name="Google Shape;512;g239b2dfc445_0_12:notes"/>
          <p:cNvSpPr txBox="1"/>
          <p:nvPr>
            <p:ph idx="12" type="sldNum"/>
          </p:nvPr>
        </p:nvSpPr>
        <p:spPr>
          <a:xfrm>
            <a:off x="3829761" y="9443662"/>
            <a:ext cx="2929800" cy="4971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72"/>
          <p:cNvSpPr txBox="1"/>
          <p:nvPr>
            <p:ph type="ctrTitle"/>
          </p:nvPr>
        </p:nvSpPr>
        <p:spPr>
          <a:xfrm>
            <a:off x="685800" y="2130425"/>
            <a:ext cx="7772400" cy="1470025"/>
          </a:xfrm>
          <a:prstGeom prst="rect">
            <a:avLst/>
          </a:prstGeom>
          <a:noFill/>
          <a:ln>
            <a:noFill/>
          </a:ln>
        </p:spPr>
        <p:txBody>
          <a:bodyPr anchorCtr="0" anchor="ctr" bIns="46025" lIns="92075" spcFirstLastPara="1" rIns="92075" wrap="square" tIns="46025">
            <a:noAutofit/>
          </a:bodyPr>
          <a:lstStyle>
            <a:lvl1pPr lvl="0" algn="ctr">
              <a:lnSpc>
                <a:spcPct val="100000"/>
              </a:lnSpc>
              <a:spcBef>
                <a:spcPts val="0"/>
              </a:spcBef>
              <a:spcAft>
                <a:spcPts val="0"/>
              </a:spcAft>
              <a:buSzPts val="1400"/>
              <a:buNone/>
              <a:defRPr sz="4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5" name="Google Shape;15;p7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2100"/>
              <a:buNone/>
              <a:defRPr sz="3000"/>
            </a:lvl1pPr>
            <a:lvl2pPr lvl="1" algn="ctr">
              <a:lnSpc>
                <a:spcPct val="100000"/>
              </a:lnSpc>
              <a:spcBef>
                <a:spcPts val="0"/>
              </a:spcBef>
              <a:spcAft>
                <a:spcPts val="0"/>
              </a:spcAft>
              <a:buSzPts val="1680"/>
              <a:buNone/>
              <a:defRPr/>
            </a:lvl2pPr>
            <a:lvl3pPr lvl="2" algn="ctr">
              <a:lnSpc>
                <a:spcPct val="100000"/>
              </a:lnSpc>
              <a:spcBef>
                <a:spcPts val="0"/>
              </a:spcBef>
              <a:spcAft>
                <a:spcPts val="0"/>
              </a:spcAft>
              <a:buSzPts val="1400"/>
              <a:buFont typeface="Arial"/>
              <a:buNone/>
              <a:defRPr/>
            </a:lvl3pPr>
            <a:lvl4pPr lvl="3" algn="ctr">
              <a:lnSpc>
                <a:spcPct val="100000"/>
              </a:lnSpc>
              <a:spcBef>
                <a:spcPts val="0"/>
              </a:spcBef>
              <a:spcAft>
                <a:spcPts val="0"/>
              </a:spcAft>
              <a:buSzPts val="1260"/>
              <a:buNone/>
              <a:defRPr/>
            </a:lvl4pPr>
            <a:lvl5pPr lvl="4" algn="ctr">
              <a:lnSpc>
                <a:spcPct val="100000"/>
              </a:lnSpc>
              <a:spcBef>
                <a:spcPts val="0"/>
              </a:spcBef>
              <a:spcAft>
                <a:spcPts val="0"/>
              </a:spcAft>
              <a:buSzPts val="1120"/>
              <a:buNone/>
              <a:defRPr/>
            </a:lvl5pPr>
            <a:lvl6pPr lvl="5" algn="ctr">
              <a:lnSpc>
                <a:spcPct val="100000"/>
              </a:lnSpc>
              <a:spcBef>
                <a:spcPts val="320"/>
              </a:spcBef>
              <a:spcAft>
                <a:spcPts val="0"/>
              </a:spcAft>
              <a:buSzPts val="1600"/>
              <a:buNone/>
              <a:defRPr/>
            </a:lvl6pPr>
            <a:lvl7pPr lvl="6" algn="ctr">
              <a:lnSpc>
                <a:spcPct val="100000"/>
              </a:lnSpc>
              <a:spcBef>
                <a:spcPts val="320"/>
              </a:spcBef>
              <a:spcAft>
                <a:spcPts val="0"/>
              </a:spcAft>
              <a:buSzPts val="1600"/>
              <a:buNone/>
              <a:defRPr/>
            </a:lvl7pPr>
            <a:lvl8pPr lvl="7" algn="ctr">
              <a:lnSpc>
                <a:spcPct val="100000"/>
              </a:lnSpc>
              <a:spcBef>
                <a:spcPts val="320"/>
              </a:spcBef>
              <a:spcAft>
                <a:spcPts val="0"/>
              </a:spcAft>
              <a:buSzPts val="1600"/>
              <a:buNone/>
              <a:defRPr/>
            </a:lvl8pPr>
            <a:lvl9pPr lvl="8" algn="ctr">
              <a:lnSpc>
                <a:spcPct val="100000"/>
              </a:lnSpc>
              <a:spcBef>
                <a:spcPts val="320"/>
              </a:spcBef>
              <a:spcAft>
                <a:spcPts val="0"/>
              </a:spcAft>
              <a:buSzPts val="16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 name="Shape 16"/>
        <p:cNvGrpSpPr/>
        <p:nvPr/>
      </p:nvGrpSpPr>
      <p:grpSpPr>
        <a:xfrm>
          <a:off x="0" y="0"/>
          <a:ext cx="0" cy="0"/>
          <a:chOff x="0" y="0"/>
          <a:chExt cx="0" cy="0"/>
        </a:xfrm>
      </p:grpSpPr>
      <p:sp>
        <p:nvSpPr>
          <p:cNvPr id="17" name="Google Shape;17;p73"/>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 name="Google Shape;18;p73"/>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lvl1pPr indent="-353060" lvl="0" marL="457200" algn="l">
              <a:lnSpc>
                <a:spcPct val="100000"/>
              </a:lnSpc>
              <a:spcBef>
                <a:spcPts val="0"/>
              </a:spcBef>
              <a:spcAft>
                <a:spcPts val="0"/>
              </a:spcAft>
              <a:buSzPts val="1960"/>
              <a:buChar char="⬤"/>
              <a:defRPr/>
            </a:lvl1pPr>
            <a:lvl2pPr indent="-335280" lvl="1" marL="914400" algn="l">
              <a:lnSpc>
                <a:spcPct val="100000"/>
              </a:lnSpc>
              <a:spcBef>
                <a:spcPts val="0"/>
              </a:spcBef>
              <a:spcAft>
                <a:spcPts val="0"/>
              </a:spcAft>
              <a:buSzPts val="1680"/>
              <a:buChar char="⮚"/>
              <a:defRPr/>
            </a:lvl2pPr>
            <a:lvl3pPr indent="-317500" lvl="2" marL="1371600" algn="l">
              <a:lnSpc>
                <a:spcPct val="100000"/>
              </a:lnSpc>
              <a:spcBef>
                <a:spcPts val="0"/>
              </a:spcBef>
              <a:spcAft>
                <a:spcPts val="0"/>
              </a:spcAft>
              <a:buSzPts val="1400"/>
              <a:buFont typeface="Arial"/>
              <a:buChar char="•"/>
              <a:defRPr/>
            </a:lvl3pPr>
            <a:lvl4pPr indent="-308610" lvl="3" marL="1828800" algn="l">
              <a:lnSpc>
                <a:spcPct val="100000"/>
              </a:lnSpc>
              <a:spcBef>
                <a:spcPts val="0"/>
              </a:spcBef>
              <a:spcAft>
                <a:spcPts val="0"/>
              </a:spcAft>
              <a:buSzPts val="1260"/>
              <a:buChar char="⮞"/>
              <a:defRPr/>
            </a:lvl4pPr>
            <a:lvl5pPr indent="-299720" lvl="4" marL="2286000" algn="l">
              <a:lnSpc>
                <a:spcPct val="100000"/>
              </a:lnSpc>
              <a:spcBef>
                <a:spcPts val="0"/>
              </a:spcBef>
              <a:spcAft>
                <a:spcPts val="0"/>
              </a:spcAft>
              <a:buSzPts val="1120"/>
              <a:buChar char="–"/>
              <a:defRPr/>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 name="Shape 19"/>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0" name="Shape 20"/>
        <p:cNvGrpSpPr/>
        <p:nvPr/>
      </p:nvGrpSpPr>
      <p:grpSpPr>
        <a:xfrm>
          <a:off x="0" y="0"/>
          <a:ext cx="0" cy="0"/>
          <a:chOff x="0" y="0"/>
          <a:chExt cx="0" cy="0"/>
        </a:xfrm>
      </p:grpSpPr>
      <p:sp>
        <p:nvSpPr>
          <p:cNvPr id="21" name="Google Shape;21;p75"/>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2" name="Google Shape;22;p75"/>
          <p:cNvSpPr txBox="1"/>
          <p:nvPr>
            <p:ph idx="1" type="body"/>
          </p:nvPr>
        </p:nvSpPr>
        <p:spPr>
          <a:xfrm>
            <a:off x="685800" y="1465263"/>
            <a:ext cx="3810000" cy="4454525"/>
          </a:xfrm>
          <a:prstGeom prst="rect">
            <a:avLst/>
          </a:prstGeom>
          <a:noFill/>
          <a:ln>
            <a:noFill/>
          </a:ln>
        </p:spPr>
        <p:txBody>
          <a:bodyPr anchorCtr="0" anchor="t" bIns="45700" lIns="91425" spcFirstLastPara="1" rIns="91425" wrap="square" tIns="45700">
            <a:noAutofit/>
          </a:bodyPr>
          <a:lstStyle>
            <a:lvl1pPr indent="-353060" lvl="0" marL="457200" algn="l">
              <a:lnSpc>
                <a:spcPct val="100000"/>
              </a:lnSpc>
              <a:spcBef>
                <a:spcPts val="0"/>
              </a:spcBef>
              <a:spcAft>
                <a:spcPts val="0"/>
              </a:spcAft>
              <a:buSzPts val="1960"/>
              <a:buChar char="⬤"/>
              <a:defRPr sz="2800"/>
            </a:lvl1pPr>
            <a:lvl2pPr indent="-335280" lvl="1" marL="914400" algn="l">
              <a:lnSpc>
                <a:spcPct val="100000"/>
              </a:lnSpc>
              <a:spcBef>
                <a:spcPts val="0"/>
              </a:spcBef>
              <a:spcAft>
                <a:spcPts val="0"/>
              </a:spcAft>
              <a:buSzPts val="1680"/>
              <a:buChar char="⮚"/>
              <a:defRPr sz="2400"/>
            </a:lvl2pPr>
            <a:lvl3pPr indent="-317500" lvl="2" marL="1371600" algn="l">
              <a:lnSpc>
                <a:spcPct val="100000"/>
              </a:lnSpc>
              <a:spcBef>
                <a:spcPts val="0"/>
              </a:spcBef>
              <a:spcAft>
                <a:spcPts val="0"/>
              </a:spcAft>
              <a:buSzPts val="1400"/>
              <a:buFont typeface="Arial"/>
              <a:buChar char="•"/>
              <a:defRPr sz="2000"/>
            </a:lvl3pPr>
            <a:lvl4pPr indent="-308610" lvl="3" marL="1828800" algn="l">
              <a:lnSpc>
                <a:spcPct val="100000"/>
              </a:lnSpc>
              <a:spcBef>
                <a:spcPts val="0"/>
              </a:spcBef>
              <a:spcAft>
                <a:spcPts val="0"/>
              </a:spcAft>
              <a:buSzPts val="1260"/>
              <a:buChar char="⮞"/>
              <a:defRPr sz="1800"/>
            </a:lvl4pPr>
            <a:lvl5pPr indent="-308610" lvl="4" marL="2286000" algn="l">
              <a:lnSpc>
                <a:spcPct val="100000"/>
              </a:lnSpc>
              <a:spcBef>
                <a:spcPts val="0"/>
              </a:spcBef>
              <a:spcAft>
                <a:spcPts val="0"/>
              </a:spcAft>
              <a:buSzPts val="1260"/>
              <a:buChar char="–"/>
              <a:defRPr sz="1800"/>
            </a:lvl5pPr>
            <a:lvl6pPr indent="-342900" lvl="5" marL="2743200" algn="l">
              <a:lnSpc>
                <a:spcPct val="100000"/>
              </a:lnSpc>
              <a:spcBef>
                <a:spcPts val="360"/>
              </a:spcBef>
              <a:spcAft>
                <a:spcPts val="0"/>
              </a:spcAft>
              <a:buSzPts val="1800"/>
              <a:buChar char="–"/>
              <a:defRPr sz="1800"/>
            </a:lvl6pPr>
            <a:lvl7pPr indent="-342900" lvl="6" marL="3200400" algn="l">
              <a:lnSpc>
                <a:spcPct val="100000"/>
              </a:lnSpc>
              <a:spcBef>
                <a:spcPts val="360"/>
              </a:spcBef>
              <a:spcAft>
                <a:spcPts val="0"/>
              </a:spcAft>
              <a:buSzPts val="1800"/>
              <a:buChar char="–"/>
              <a:defRPr sz="1800"/>
            </a:lvl7pPr>
            <a:lvl8pPr indent="-342900" lvl="7" marL="3657600" algn="l">
              <a:lnSpc>
                <a:spcPct val="100000"/>
              </a:lnSpc>
              <a:spcBef>
                <a:spcPts val="360"/>
              </a:spcBef>
              <a:spcAft>
                <a:spcPts val="0"/>
              </a:spcAft>
              <a:buSzPts val="1800"/>
              <a:buChar char="–"/>
              <a:defRPr sz="1800"/>
            </a:lvl8pPr>
            <a:lvl9pPr indent="-342900" lvl="8" marL="4114800" algn="l">
              <a:lnSpc>
                <a:spcPct val="100000"/>
              </a:lnSpc>
              <a:spcBef>
                <a:spcPts val="360"/>
              </a:spcBef>
              <a:spcAft>
                <a:spcPts val="0"/>
              </a:spcAft>
              <a:buSzPts val="1800"/>
              <a:buChar char="–"/>
              <a:defRPr sz="1800"/>
            </a:lvl9pPr>
          </a:lstStyle>
          <a:p/>
        </p:txBody>
      </p:sp>
      <p:sp>
        <p:nvSpPr>
          <p:cNvPr id="23" name="Google Shape;23;p75"/>
          <p:cNvSpPr txBox="1"/>
          <p:nvPr>
            <p:ph idx="2" type="body"/>
          </p:nvPr>
        </p:nvSpPr>
        <p:spPr>
          <a:xfrm>
            <a:off x="4648200" y="1465263"/>
            <a:ext cx="3810000" cy="4454525"/>
          </a:xfrm>
          <a:prstGeom prst="rect">
            <a:avLst/>
          </a:prstGeom>
          <a:noFill/>
          <a:ln>
            <a:noFill/>
          </a:ln>
        </p:spPr>
        <p:txBody>
          <a:bodyPr anchorCtr="0" anchor="t" bIns="45700" lIns="91425" spcFirstLastPara="1" rIns="91425" wrap="square" tIns="45700">
            <a:noAutofit/>
          </a:bodyPr>
          <a:lstStyle>
            <a:lvl1pPr indent="-353060" lvl="0" marL="457200" algn="l">
              <a:lnSpc>
                <a:spcPct val="100000"/>
              </a:lnSpc>
              <a:spcBef>
                <a:spcPts val="0"/>
              </a:spcBef>
              <a:spcAft>
                <a:spcPts val="0"/>
              </a:spcAft>
              <a:buSzPts val="1960"/>
              <a:buChar char="⬤"/>
              <a:defRPr sz="2800"/>
            </a:lvl1pPr>
            <a:lvl2pPr indent="-335280" lvl="1" marL="914400" algn="l">
              <a:lnSpc>
                <a:spcPct val="100000"/>
              </a:lnSpc>
              <a:spcBef>
                <a:spcPts val="0"/>
              </a:spcBef>
              <a:spcAft>
                <a:spcPts val="0"/>
              </a:spcAft>
              <a:buSzPts val="1680"/>
              <a:buChar char="⮚"/>
              <a:defRPr sz="2400"/>
            </a:lvl2pPr>
            <a:lvl3pPr indent="-317500" lvl="2" marL="1371600" algn="l">
              <a:lnSpc>
                <a:spcPct val="100000"/>
              </a:lnSpc>
              <a:spcBef>
                <a:spcPts val="0"/>
              </a:spcBef>
              <a:spcAft>
                <a:spcPts val="0"/>
              </a:spcAft>
              <a:buSzPts val="1400"/>
              <a:buFont typeface="Arial"/>
              <a:buChar char="•"/>
              <a:defRPr sz="2000"/>
            </a:lvl3pPr>
            <a:lvl4pPr indent="-308610" lvl="3" marL="1828800" algn="l">
              <a:lnSpc>
                <a:spcPct val="100000"/>
              </a:lnSpc>
              <a:spcBef>
                <a:spcPts val="0"/>
              </a:spcBef>
              <a:spcAft>
                <a:spcPts val="0"/>
              </a:spcAft>
              <a:buSzPts val="1260"/>
              <a:buChar char="⮞"/>
              <a:defRPr sz="1800"/>
            </a:lvl4pPr>
            <a:lvl5pPr indent="-308610" lvl="4" marL="2286000" algn="l">
              <a:lnSpc>
                <a:spcPct val="100000"/>
              </a:lnSpc>
              <a:spcBef>
                <a:spcPts val="0"/>
              </a:spcBef>
              <a:spcAft>
                <a:spcPts val="0"/>
              </a:spcAft>
              <a:buSzPts val="1260"/>
              <a:buChar char="–"/>
              <a:defRPr sz="1800"/>
            </a:lvl5pPr>
            <a:lvl6pPr indent="-342900" lvl="5" marL="2743200" algn="l">
              <a:lnSpc>
                <a:spcPct val="100000"/>
              </a:lnSpc>
              <a:spcBef>
                <a:spcPts val="360"/>
              </a:spcBef>
              <a:spcAft>
                <a:spcPts val="0"/>
              </a:spcAft>
              <a:buSzPts val="1800"/>
              <a:buChar char="–"/>
              <a:defRPr sz="1800"/>
            </a:lvl6pPr>
            <a:lvl7pPr indent="-342900" lvl="6" marL="3200400" algn="l">
              <a:lnSpc>
                <a:spcPct val="100000"/>
              </a:lnSpc>
              <a:spcBef>
                <a:spcPts val="360"/>
              </a:spcBef>
              <a:spcAft>
                <a:spcPts val="0"/>
              </a:spcAft>
              <a:buSzPts val="1800"/>
              <a:buChar char="–"/>
              <a:defRPr sz="1800"/>
            </a:lvl7pPr>
            <a:lvl8pPr indent="-342900" lvl="7" marL="3657600" algn="l">
              <a:lnSpc>
                <a:spcPct val="100000"/>
              </a:lnSpc>
              <a:spcBef>
                <a:spcPts val="360"/>
              </a:spcBef>
              <a:spcAft>
                <a:spcPts val="0"/>
              </a:spcAft>
              <a:buSzPts val="1800"/>
              <a:buChar char="–"/>
              <a:defRPr sz="1800"/>
            </a:lvl8pPr>
            <a:lvl9pPr indent="-342900" lvl="8" marL="4114800" algn="l">
              <a:lnSpc>
                <a:spcPct val="100000"/>
              </a:lnSpc>
              <a:spcBef>
                <a:spcPts val="360"/>
              </a:spcBef>
              <a:spcAft>
                <a:spcPts val="0"/>
              </a:spcAft>
              <a:buSzPts val="1800"/>
              <a:buChar char="–"/>
              <a:defRPr sz="18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 name="Shape 24"/>
        <p:cNvGrpSpPr/>
        <p:nvPr/>
      </p:nvGrpSpPr>
      <p:grpSpPr>
        <a:xfrm>
          <a:off x="0" y="0"/>
          <a:ext cx="0" cy="0"/>
          <a:chOff x="0" y="0"/>
          <a:chExt cx="0" cy="0"/>
        </a:xfrm>
      </p:grpSpPr>
      <p:sp>
        <p:nvSpPr>
          <p:cNvPr id="25" name="Google Shape;25;p76"/>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71"/>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lvl1pPr lvl="0" marR="0" rtl="0" algn="ctr">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1pPr>
            <a:lvl2pPr lvl="1" marR="0" rtl="0" algn="ctr">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ctr">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ctr">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ctr">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ctr">
              <a:lnSpc>
                <a:spcPct val="100000"/>
              </a:lnSpc>
              <a:spcBef>
                <a:spcPts val="0"/>
              </a:spcBef>
              <a:spcAft>
                <a:spcPts val="0"/>
              </a:spcAft>
              <a:buClr>
                <a:srgbClr val="000000"/>
              </a:buClr>
              <a:buSzPts val="1400"/>
              <a:buFont typeface="Arial"/>
              <a:buNone/>
              <a:defRPr b="0" i="0" sz="4000" u="none" cap="none" strike="noStrike">
                <a:solidFill>
                  <a:schemeClr val="dk1"/>
                </a:solidFill>
                <a:latin typeface="Arial"/>
                <a:ea typeface="Arial"/>
                <a:cs typeface="Arial"/>
                <a:sym typeface="Arial"/>
              </a:defRPr>
            </a:lvl6pPr>
            <a:lvl7pPr lvl="6" marR="0" rtl="0" algn="ctr">
              <a:lnSpc>
                <a:spcPct val="100000"/>
              </a:lnSpc>
              <a:spcBef>
                <a:spcPts val="0"/>
              </a:spcBef>
              <a:spcAft>
                <a:spcPts val="0"/>
              </a:spcAft>
              <a:buClr>
                <a:srgbClr val="000000"/>
              </a:buClr>
              <a:buSzPts val="1400"/>
              <a:buFont typeface="Arial"/>
              <a:buNone/>
              <a:defRPr b="0" i="0" sz="4000" u="none" cap="none" strike="noStrike">
                <a:solidFill>
                  <a:schemeClr val="dk1"/>
                </a:solidFill>
                <a:latin typeface="Arial"/>
                <a:ea typeface="Arial"/>
                <a:cs typeface="Arial"/>
                <a:sym typeface="Arial"/>
              </a:defRPr>
            </a:lvl7pPr>
            <a:lvl8pPr lvl="7" marR="0" rtl="0" algn="ctr">
              <a:lnSpc>
                <a:spcPct val="100000"/>
              </a:lnSpc>
              <a:spcBef>
                <a:spcPts val="0"/>
              </a:spcBef>
              <a:spcAft>
                <a:spcPts val="0"/>
              </a:spcAft>
              <a:buClr>
                <a:srgbClr val="000000"/>
              </a:buClr>
              <a:buSzPts val="1400"/>
              <a:buFont typeface="Arial"/>
              <a:buNone/>
              <a:defRPr b="0" i="0" sz="4000" u="none" cap="none" strike="noStrike">
                <a:solidFill>
                  <a:schemeClr val="dk1"/>
                </a:solidFill>
                <a:latin typeface="Arial"/>
                <a:ea typeface="Arial"/>
                <a:cs typeface="Arial"/>
                <a:sym typeface="Arial"/>
              </a:defRPr>
            </a:lvl8pPr>
            <a:lvl9pPr lvl="8" marR="0" rtl="0" algn="ctr">
              <a:lnSpc>
                <a:spcPct val="100000"/>
              </a:lnSpc>
              <a:spcBef>
                <a:spcPts val="0"/>
              </a:spcBef>
              <a:spcAft>
                <a:spcPts val="0"/>
              </a:spcAft>
              <a:buClr>
                <a:srgbClr val="000000"/>
              </a:buClr>
              <a:buSzPts val="1400"/>
              <a:buFont typeface="Arial"/>
              <a:buNone/>
              <a:defRPr b="0" i="0" sz="4000" u="none" cap="none" strike="noStrike">
                <a:solidFill>
                  <a:schemeClr val="dk1"/>
                </a:solidFill>
                <a:latin typeface="Arial"/>
                <a:ea typeface="Arial"/>
                <a:cs typeface="Arial"/>
                <a:sym typeface="Arial"/>
              </a:defRPr>
            </a:lvl9pPr>
          </a:lstStyle>
          <a:p/>
        </p:txBody>
      </p:sp>
      <p:sp>
        <p:nvSpPr>
          <p:cNvPr id="11" name="Google Shape;11;p71"/>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lvl1pPr indent="-353060" lvl="0" marL="457200" marR="0" rtl="0" algn="l">
              <a:lnSpc>
                <a:spcPct val="100000"/>
              </a:lnSpc>
              <a:spcBef>
                <a:spcPts val="0"/>
              </a:spcBef>
              <a:spcAft>
                <a:spcPts val="0"/>
              </a:spcAft>
              <a:buClr>
                <a:schemeClr val="dk2"/>
              </a:buClr>
              <a:buSzPts val="1960"/>
              <a:buFont typeface="Noto Sans Symbols"/>
              <a:buChar char="⬤"/>
              <a:defRPr b="0" i="0" sz="2800" u="none" cap="none" strike="noStrike">
                <a:solidFill>
                  <a:schemeClr val="dk1"/>
                </a:solidFill>
                <a:latin typeface="Arial"/>
                <a:ea typeface="Arial"/>
                <a:cs typeface="Arial"/>
                <a:sym typeface="Arial"/>
              </a:defRPr>
            </a:lvl1pPr>
            <a:lvl2pPr indent="-335280" lvl="1" marL="914400" marR="0" rtl="0" algn="l">
              <a:lnSpc>
                <a:spcPct val="100000"/>
              </a:lnSpc>
              <a:spcBef>
                <a:spcPts val="0"/>
              </a:spcBef>
              <a:spcAft>
                <a:spcPts val="0"/>
              </a:spcAft>
              <a:buClr>
                <a:schemeClr val="dk2"/>
              </a:buClr>
              <a:buSzPts val="1680"/>
              <a:buFont typeface="Noto Sans Symbols"/>
              <a:buChar char="⮚"/>
              <a:defRPr b="0" i="0" sz="2400" u="none" cap="none" strike="noStrike">
                <a:solidFill>
                  <a:schemeClr val="dk1"/>
                </a:solidFill>
                <a:latin typeface="Arial"/>
                <a:ea typeface="Arial"/>
                <a:cs typeface="Arial"/>
                <a:sym typeface="Arial"/>
              </a:defRPr>
            </a:lvl2pPr>
            <a:lvl3pPr indent="-317500" lvl="2" marL="1371600" marR="0" rtl="0" algn="l">
              <a:lnSpc>
                <a:spcPct val="100000"/>
              </a:lnSpc>
              <a:spcBef>
                <a:spcPts val="0"/>
              </a:spcBef>
              <a:spcAft>
                <a:spcPts val="0"/>
              </a:spcAft>
              <a:buClr>
                <a:schemeClr val="dk2"/>
              </a:buClr>
              <a:buSzPts val="1400"/>
              <a:buFont typeface="Arial"/>
              <a:buChar char="•"/>
              <a:defRPr b="0" i="0" sz="2000" u="none" cap="none" strike="noStrike">
                <a:solidFill>
                  <a:schemeClr val="dk1"/>
                </a:solidFill>
                <a:latin typeface="Arial"/>
                <a:ea typeface="Arial"/>
                <a:cs typeface="Arial"/>
                <a:sym typeface="Arial"/>
              </a:defRPr>
            </a:lvl3pPr>
            <a:lvl4pPr indent="-308610" lvl="3" marL="1828800" marR="0" rtl="0" algn="l">
              <a:lnSpc>
                <a:spcPct val="100000"/>
              </a:lnSpc>
              <a:spcBef>
                <a:spcPts val="0"/>
              </a:spcBef>
              <a:spcAft>
                <a:spcPts val="0"/>
              </a:spcAft>
              <a:buClr>
                <a:schemeClr val="dk2"/>
              </a:buClr>
              <a:buSzPts val="1260"/>
              <a:buFont typeface="Noto Sans Symbols"/>
              <a:buChar char="⮞"/>
              <a:defRPr b="0" i="0" sz="1800" u="none" cap="none" strike="noStrike">
                <a:solidFill>
                  <a:schemeClr val="dk1"/>
                </a:solidFill>
                <a:latin typeface="Arial"/>
                <a:ea typeface="Arial"/>
                <a:cs typeface="Arial"/>
                <a:sym typeface="Arial"/>
              </a:defRPr>
            </a:lvl4pPr>
            <a:lvl5pPr indent="-299720" lvl="4" marL="2286000" marR="0" rtl="0" algn="l">
              <a:lnSpc>
                <a:spcPct val="100000"/>
              </a:lnSpc>
              <a:spcBef>
                <a:spcPts val="0"/>
              </a:spcBef>
              <a:spcAft>
                <a:spcPts val="0"/>
              </a:spcAft>
              <a:buClr>
                <a:schemeClr val="dk2"/>
              </a:buClr>
              <a:buSzPts val="1120"/>
              <a:buFont typeface="Times New Roman"/>
              <a:buChar char="–"/>
              <a:defRPr b="0" i="0" sz="1600" u="none" cap="none" strike="noStrike">
                <a:solidFill>
                  <a:schemeClr val="dk1"/>
                </a:solidFill>
                <a:latin typeface="Arial"/>
                <a:ea typeface="Arial"/>
                <a:cs typeface="Arial"/>
                <a:sym typeface="Arial"/>
              </a:defRPr>
            </a:lvl5pPr>
            <a:lvl6pPr indent="-330200" lvl="5" marL="2743200" marR="0" rtl="0" algn="l">
              <a:lnSpc>
                <a:spcPct val="100000"/>
              </a:lnSpc>
              <a:spcBef>
                <a:spcPts val="320"/>
              </a:spcBef>
              <a:spcAft>
                <a:spcPts val="0"/>
              </a:spcAft>
              <a:buClr>
                <a:schemeClr val="dk2"/>
              </a:buClr>
              <a:buSzPts val="1600"/>
              <a:buFont typeface="Times New Roman"/>
              <a:buChar char="–"/>
              <a:defRPr b="0" i="0" sz="1600" u="none" cap="none" strike="noStrike">
                <a:solidFill>
                  <a:schemeClr val="dk1"/>
                </a:solidFill>
                <a:latin typeface="Arial"/>
                <a:ea typeface="Arial"/>
                <a:cs typeface="Arial"/>
                <a:sym typeface="Arial"/>
              </a:defRPr>
            </a:lvl6pPr>
            <a:lvl7pPr indent="-330200" lvl="6" marL="3200400" marR="0" rtl="0" algn="l">
              <a:lnSpc>
                <a:spcPct val="100000"/>
              </a:lnSpc>
              <a:spcBef>
                <a:spcPts val="320"/>
              </a:spcBef>
              <a:spcAft>
                <a:spcPts val="0"/>
              </a:spcAft>
              <a:buClr>
                <a:schemeClr val="dk2"/>
              </a:buClr>
              <a:buSzPts val="1600"/>
              <a:buFont typeface="Times New Roman"/>
              <a:buChar char="–"/>
              <a:defRPr b="0" i="0" sz="1600" u="none" cap="none" strike="noStrike">
                <a:solidFill>
                  <a:schemeClr val="dk1"/>
                </a:solidFill>
                <a:latin typeface="Arial"/>
                <a:ea typeface="Arial"/>
                <a:cs typeface="Arial"/>
                <a:sym typeface="Arial"/>
              </a:defRPr>
            </a:lvl7pPr>
            <a:lvl8pPr indent="-330200" lvl="7" marL="3657600" marR="0" rtl="0" algn="l">
              <a:lnSpc>
                <a:spcPct val="100000"/>
              </a:lnSpc>
              <a:spcBef>
                <a:spcPts val="320"/>
              </a:spcBef>
              <a:spcAft>
                <a:spcPts val="0"/>
              </a:spcAft>
              <a:buClr>
                <a:schemeClr val="dk2"/>
              </a:buClr>
              <a:buSzPts val="1600"/>
              <a:buFont typeface="Times New Roman"/>
              <a:buChar char="–"/>
              <a:defRPr b="0" i="0" sz="1600" u="none" cap="none" strike="noStrike">
                <a:solidFill>
                  <a:schemeClr val="dk1"/>
                </a:solidFill>
                <a:latin typeface="Arial"/>
                <a:ea typeface="Arial"/>
                <a:cs typeface="Arial"/>
                <a:sym typeface="Arial"/>
              </a:defRPr>
            </a:lvl8pPr>
            <a:lvl9pPr indent="-330200" lvl="8" marL="4114800" marR="0" rtl="0" algn="l">
              <a:lnSpc>
                <a:spcPct val="100000"/>
              </a:lnSpc>
              <a:spcBef>
                <a:spcPts val="320"/>
              </a:spcBef>
              <a:spcAft>
                <a:spcPts val="0"/>
              </a:spcAft>
              <a:buClr>
                <a:schemeClr val="dk2"/>
              </a:buClr>
              <a:buSzPts val="1600"/>
              <a:buFont typeface="Times New Roman"/>
              <a:buChar char="–"/>
              <a:defRPr b="0" i="0" sz="1600" u="none" cap="none" strike="noStrike">
                <a:solidFill>
                  <a:schemeClr val="dk1"/>
                </a:solidFill>
                <a:latin typeface="Arial"/>
                <a:ea typeface="Arial"/>
                <a:cs typeface="Arial"/>
                <a:sym typeface="Arial"/>
              </a:defRPr>
            </a:lvl9pPr>
          </a:lstStyle>
          <a:p/>
        </p:txBody>
      </p:sp>
      <p:pic>
        <p:nvPicPr>
          <p:cNvPr id="12" name="Google Shape;12;p71"/>
          <p:cNvPicPr preferRelativeResize="0"/>
          <p:nvPr/>
        </p:nvPicPr>
        <p:blipFill rotWithShape="1">
          <a:blip r:embed="rId1">
            <a:alphaModFix/>
          </a:blip>
          <a:srcRect b="0" l="0" r="0" t="0"/>
          <a:stretch/>
        </p:blipFill>
        <p:spPr>
          <a:xfrm>
            <a:off x="3276600" y="6431124"/>
            <a:ext cx="2590800" cy="198276"/>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youtu.be/QAeBKRaNri0"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hyperlink" Target="https://youtu.be/ZwMlHkWKDwM"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 name="Shape 29"/>
        <p:cNvGrpSpPr/>
        <p:nvPr/>
      </p:nvGrpSpPr>
      <p:grpSpPr>
        <a:xfrm>
          <a:off x="0" y="0"/>
          <a:ext cx="0" cy="0"/>
          <a:chOff x="0" y="0"/>
          <a:chExt cx="0" cy="0"/>
        </a:xfrm>
      </p:grpSpPr>
      <p:sp>
        <p:nvSpPr>
          <p:cNvPr id="30" name="Google Shape;30;p1"/>
          <p:cNvSpPr txBox="1"/>
          <p:nvPr>
            <p:ph type="ctrTitle"/>
          </p:nvPr>
        </p:nvSpPr>
        <p:spPr>
          <a:xfrm>
            <a:off x="685800" y="1021125"/>
            <a:ext cx="7772400" cy="24078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solidFill>
                  <a:schemeClr val="lt1"/>
                </a:solidFill>
              </a:rPr>
              <a:t>Disorders of Psychology, Sleep &amp; Substance Abuse</a:t>
            </a:r>
            <a:endParaRPr>
              <a:solidFill>
                <a:schemeClr val="lt1"/>
              </a:solidFill>
            </a:endParaRPr>
          </a:p>
          <a:p>
            <a:pPr indent="0" lvl="0" marL="0" rtl="0" algn="ctr">
              <a:lnSpc>
                <a:spcPct val="100000"/>
              </a:lnSpc>
              <a:spcBef>
                <a:spcPts val="0"/>
              </a:spcBef>
              <a:spcAft>
                <a:spcPts val="0"/>
              </a:spcAft>
              <a:buSzPts val="1400"/>
              <a:buNone/>
            </a:pPr>
            <a:r>
              <a:rPr lang="en-US">
                <a:solidFill>
                  <a:schemeClr val="lt1"/>
                </a:solidFill>
              </a:rPr>
              <a:t>Path 1 PPT 5</a:t>
            </a:r>
            <a:endParaRPr>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35" name="Shape 35"/>
        <p:cNvGrpSpPr/>
        <p:nvPr/>
      </p:nvGrpSpPr>
      <p:grpSpPr>
        <a:xfrm>
          <a:off x="0" y="0"/>
          <a:ext cx="0" cy="0"/>
          <a:chOff x="0" y="0"/>
          <a:chExt cx="0" cy="0"/>
        </a:xfrm>
      </p:grpSpPr>
      <p:sp>
        <p:nvSpPr>
          <p:cNvPr id="36" name="Google Shape;36;p3"/>
          <p:cNvSpPr txBox="1"/>
          <p:nvPr>
            <p:ph type="title"/>
          </p:nvPr>
        </p:nvSpPr>
        <p:spPr>
          <a:xfrm>
            <a:off x="685800" y="7620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sz="3200"/>
              <a:t>Objectives</a:t>
            </a:r>
            <a:endParaRPr/>
          </a:p>
        </p:txBody>
      </p:sp>
      <p:sp>
        <p:nvSpPr>
          <p:cNvPr id="37" name="Google Shape;37;p3"/>
          <p:cNvSpPr txBox="1"/>
          <p:nvPr>
            <p:ph idx="1" type="body"/>
          </p:nvPr>
        </p:nvSpPr>
        <p:spPr>
          <a:xfrm>
            <a:off x="685800" y="1792922"/>
            <a:ext cx="8077200" cy="38862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400"/>
              <a:buChar char="⬤"/>
            </a:pPr>
            <a:r>
              <a:rPr lang="en-US" sz="2000"/>
              <a:t>Define mental health, mental disorders, and stress, and then describe appropriate massage considerations.</a:t>
            </a:r>
            <a:endParaRPr/>
          </a:p>
          <a:p>
            <a:pPr indent="-342900" lvl="0" marL="342900" rtl="0" algn="l">
              <a:lnSpc>
                <a:spcPct val="100000"/>
              </a:lnSpc>
              <a:spcBef>
                <a:spcPts val="0"/>
              </a:spcBef>
              <a:spcAft>
                <a:spcPts val="0"/>
              </a:spcAft>
              <a:buSzPts val="1400"/>
              <a:buChar char="⬤"/>
            </a:pPr>
            <a:r>
              <a:rPr lang="en-US" sz="2000"/>
              <a:t>Identify sleep disorders and discuss appropriate massage modifications.</a:t>
            </a:r>
            <a:endParaRPr/>
          </a:p>
          <a:p>
            <a:pPr indent="-342900" lvl="0" marL="342900" rtl="0" algn="l">
              <a:lnSpc>
                <a:spcPct val="100000"/>
              </a:lnSpc>
              <a:spcBef>
                <a:spcPts val="0"/>
              </a:spcBef>
              <a:spcAft>
                <a:spcPts val="0"/>
              </a:spcAft>
              <a:buSzPts val="1400"/>
              <a:buChar char="⬤"/>
            </a:pPr>
            <a:r>
              <a:rPr lang="en-US" sz="2000"/>
              <a:t>Explain generalized anxiety disorders, panic attacks and panic disorders, specific phobias, and obsessive-compulsive disorders and describe appropriate massage considerations.</a:t>
            </a:r>
            <a:endParaRPr/>
          </a:p>
          <a:p>
            <a:pPr indent="-342900" lvl="0" marL="342900" rtl="0" algn="l">
              <a:lnSpc>
                <a:spcPct val="100000"/>
              </a:lnSpc>
              <a:spcBef>
                <a:spcPts val="0"/>
              </a:spcBef>
              <a:spcAft>
                <a:spcPts val="0"/>
              </a:spcAft>
              <a:buSzPts val="1400"/>
              <a:buChar char="⬤"/>
            </a:pPr>
            <a:r>
              <a:rPr lang="en-US" sz="2000"/>
              <a:t>Describe acute stress and posttraumatic stress disorders, discuss appropriate massage considerations, and suicide prevention using the QPR model.</a:t>
            </a:r>
            <a:endParaRPr/>
          </a:p>
          <a:p>
            <a:pPr indent="-342900" lvl="0" marL="342900" rtl="0" algn="l">
              <a:lnSpc>
                <a:spcPct val="100000"/>
              </a:lnSpc>
              <a:spcBef>
                <a:spcPts val="0"/>
              </a:spcBef>
              <a:spcAft>
                <a:spcPts val="0"/>
              </a:spcAft>
              <a:buSzPts val="1400"/>
              <a:buChar char="⬤"/>
            </a:pPr>
            <a:r>
              <a:rPr lang="en-US" sz="2000"/>
              <a:t>Discuss mood disorders and describe their appropriate massage considerations.</a:t>
            </a:r>
            <a:endParaRPr/>
          </a:p>
          <a:p>
            <a:pPr indent="-342900" lvl="0" marL="342900" rtl="0" algn="l">
              <a:lnSpc>
                <a:spcPct val="100000"/>
              </a:lnSpc>
              <a:spcBef>
                <a:spcPts val="0"/>
              </a:spcBef>
              <a:spcAft>
                <a:spcPts val="0"/>
              </a:spcAft>
              <a:buSzPts val="1400"/>
              <a:buChar char="⬤"/>
            </a:pPr>
            <a:r>
              <a:rPr lang="en-US" sz="2000"/>
              <a:t>Summarize eating and substance use disorders and describe appropriate massage modifications.</a:t>
            </a:r>
            <a:endParaRPr/>
          </a:p>
        </p:txBody>
      </p:sp>
      <p:sp>
        <p:nvSpPr>
          <p:cNvPr id="38" name="Google Shape;38;p3"/>
          <p:cNvSpPr txBox="1"/>
          <p:nvPr/>
        </p:nvSpPr>
        <p:spPr>
          <a:xfrm>
            <a:off x="-101600" y="0"/>
            <a:ext cx="9144000" cy="1219200"/>
          </a:xfrm>
          <a:prstGeom prst="rect">
            <a:avLst/>
          </a:prstGeom>
          <a:noFill/>
          <a:ln>
            <a:noFill/>
          </a:ln>
        </p:spPr>
        <p:txBody>
          <a:bodyPr anchorCtr="0" anchor="ctr" bIns="46025" lIns="92075" spcFirstLastPara="1" rIns="92075" wrap="square" tIns="46025">
            <a:noAutofit/>
          </a:bodyPr>
          <a:lstStyle/>
          <a:p>
            <a:pPr indent="0" lvl="0" marL="0" marR="0" rtl="0" algn="ctr">
              <a:lnSpc>
                <a:spcPct val="100000"/>
              </a:lnSpc>
              <a:spcBef>
                <a:spcPts val="0"/>
              </a:spcBef>
              <a:spcAft>
                <a:spcPts val="0"/>
              </a:spcAft>
              <a:buClr>
                <a:srgbClr val="000000"/>
              </a:buClr>
              <a:buSzPts val="3400"/>
              <a:buFont typeface="Arial"/>
              <a:buNone/>
            </a:pPr>
            <a:r>
              <a:rPr b="0" i="0" lang="en-US" sz="3400" u="none" cap="none" strike="noStrike">
                <a:solidFill>
                  <a:schemeClr val="dk1"/>
                </a:solidFill>
                <a:latin typeface="Arial"/>
                <a:ea typeface="Arial"/>
                <a:cs typeface="Arial"/>
                <a:sym typeface="Arial"/>
              </a:rPr>
              <a:t>Lesson 15.1: Mental Disorders</a:t>
            </a:r>
            <a:endParaRPr b="0" i="0" sz="1400" u="none" cap="none" strike="noStrike">
              <a:solidFill>
                <a:srgbClr val="000000"/>
              </a:solidFill>
              <a:latin typeface="Arial"/>
              <a:ea typeface="Arial"/>
              <a:cs typeface="Arial"/>
              <a:sym typeface="Arial"/>
            </a:endParaRPr>
          </a:p>
        </p:txBody>
      </p:sp>
      <p:sp>
        <p:nvSpPr>
          <p:cNvPr id="39" name="Google Shape;39;p3"/>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44" name="Shape 44"/>
        <p:cNvGrpSpPr/>
        <p:nvPr/>
      </p:nvGrpSpPr>
      <p:grpSpPr>
        <a:xfrm>
          <a:off x="0" y="0"/>
          <a:ext cx="0" cy="0"/>
          <a:chOff x="0" y="0"/>
          <a:chExt cx="0" cy="0"/>
        </a:xfrm>
      </p:grpSpPr>
      <p:sp>
        <p:nvSpPr>
          <p:cNvPr id="45" name="Google Shape;45;p4"/>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Introduction</a:t>
            </a:r>
            <a:endParaRPr/>
          </a:p>
        </p:txBody>
      </p:sp>
      <p:sp>
        <p:nvSpPr>
          <p:cNvPr id="46" name="Google Shape;46;p4"/>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b="1" lang="en-US"/>
              <a:t>Health</a:t>
            </a:r>
            <a:r>
              <a:rPr lang="en-US"/>
              <a:t>: state of physical, mental and social well-being (remember the WHO definition)</a:t>
            </a:r>
            <a:endParaRPr/>
          </a:p>
          <a:p>
            <a:pPr indent="-342900" lvl="0" marL="342900" rtl="0" algn="l">
              <a:lnSpc>
                <a:spcPct val="100000"/>
              </a:lnSpc>
              <a:spcBef>
                <a:spcPts val="0"/>
              </a:spcBef>
              <a:spcAft>
                <a:spcPts val="0"/>
              </a:spcAft>
              <a:buSzPts val="1960"/>
              <a:buChar char="⬤"/>
            </a:pPr>
            <a:r>
              <a:rPr b="1" lang="en-US"/>
              <a:t>Mental health</a:t>
            </a:r>
            <a:r>
              <a:rPr lang="en-US"/>
              <a:t>: state of well-being allowing individuals to recognize their potential, cope with normal ongoing stress of everyday life, work productively and fruitfully, and contribute to the community </a:t>
            </a:r>
            <a:endParaRPr/>
          </a:p>
          <a:p>
            <a:pPr indent="-285750" lvl="1" marL="742950" rtl="0" algn="l">
              <a:lnSpc>
                <a:spcPct val="100000"/>
              </a:lnSpc>
              <a:spcBef>
                <a:spcPts val="0"/>
              </a:spcBef>
              <a:spcAft>
                <a:spcPts val="0"/>
              </a:spcAft>
              <a:buSzPts val="1680"/>
              <a:buChar char="⮚"/>
            </a:pPr>
            <a:r>
              <a:rPr lang="en-US"/>
              <a:t>Includes recognizing, expressing, and modulating emotions and dealing with conflicting emotions </a:t>
            </a:r>
            <a:endParaRPr/>
          </a:p>
          <a:p>
            <a:pPr indent="-179069" lvl="1" marL="742950" rtl="0" algn="l">
              <a:lnSpc>
                <a:spcPct val="100000"/>
              </a:lnSpc>
              <a:spcBef>
                <a:spcPts val="0"/>
              </a:spcBef>
              <a:spcAft>
                <a:spcPts val="0"/>
              </a:spcAft>
              <a:buSzPts val="1680"/>
              <a:buNone/>
            </a:pPr>
            <a:r>
              <a:t/>
            </a:r>
            <a:endParaRPr/>
          </a:p>
          <a:p>
            <a:pPr indent="-218440" lvl="0" marL="342900" rtl="0" algn="l">
              <a:lnSpc>
                <a:spcPct val="100000"/>
              </a:lnSpc>
              <a:spcBef>
                <a:spcPts val="0"/>
              </a:spcBef>
              <a:spcAft>
                <a:spcPts val="0"/>
              </a:spcAft>
              <a:buSzPts val="1960"/>
              <a:buNone/>
            </a:pPr>
            <a:r>
              <a:t/>
            </a:r>
            <a:endParaRPr/>
          </a:p>
        </p:txBody>
      </p:sp>
      <p:sp>
        <p:nvSpPr>
          <p:cNvPr id="47" name="Google Shape;47;p4"/>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52" name="Shape 52"/>
        <p:cNvGrpSpPr/>
        <p:nvPr/>
      </p:nvGrpSpPr>
      <p:grpSpPr>
        <a:xfrm>
          <a:off x="0" y="0"/>
          <a:ext cx="0" cy="0"/>
          <a:chOff x="0" y="0"/>
          <a:chExt cx="0" cy="0"/>
        </a:xfrm>
      </p:grpSpPr>
      <p:sp>
        <p:nvSpPr>
          <p:cNvPr id="53" name="Google Shape;53;p5"/>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Factors Influencing Mental Health</a:t>
            </a:r>
            <a:endParaRPr/>
          </a:p>
        </p:txBody>
      </p:sp>
      <p:sp>
        <p:nvSpPr>
          <p:cNvPr id="54" name="Google Shape;54;p5"/>
          <p:cNvSpPr txBox="1"/>
          <p:nvPr>
            <p:ph idx="1" type="body"/>
          </p:nvPr>
        </p:nvSpPr>
        <p:spPr>
          <a:xfrm>
            <a:off x="685800" y="1641475"/>
            <a:ext cx="7772400" cy="50322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Brain chemistry</a:t>
            </a:r>
            <a:endParaRPr/>
          </a:p>
          <a:p>
            <a:pPr indent="-342900" lvl="0" marL="342900" rtl="0" algn="l">
              <a:lnSpc>
                <a:spcPct val="100000"/>
              </a:lnSpc>
              <a:spcBef>
                <a:spcPts val="0"/>
              </a:spcBef>
              <a:spcAft>
                <a:spcPts val="0"/>
              </a:spcAft>
              <a:buSzPts val="1960"/>
              <a:buChar char="⬤"/>
            </a:pPr>
            <a:r>
              <a:rPr lang="en-US"/>
              <a:t>Inherited factors: genetics and family history </a:t>
            </a:r>
            <a:endParaRPr/>
          </a:p>
          <a:p>
            <a:pPr indent="-342900" lvl="0" marL="342900" rtl="0" algn="l">
              <a:lnSpc>
                <a:spcPct val="100000"/>
              </a:lnSpc>
              <a:spcBef>
                <a:spcPts val="0"/>
              </a:spcBef>
              <a:spcAft>
                <a:spcPts val="0"/>
              </a:spcAft>
              <a:buSzPts val="1960"/>
              <a:buChar char="⬤"/>
            </a:pPr>
            <a:r>
              <a:rPr lang="en-US"/>
              <a:t>Developmental events and experiences</a:t>
            </a:r>
            <a:endParaRPr/>
          </a:p>
          <a:p>
            <a:pPr indent="-342900" lvl="0" marL="342900" rtl="0" algn="l">
              <a:lnSpc>
                <a:spcPct val="100000"/>
              </a:lnSpc>
              <a:spcBef>
                <a:spcPts val="0"/>
              </a:spcBef>
              <a:spcAft>
                <a:spcPts val="0"/>
              </a:spcAft>
              <a:buSzPts val="1960"/>
              <a:buChar char="⬤"/>
            </a:pPr>
            <a:r>
              <a:rPr lang="en-US"/>
              <a:t>Relationships with family, friends, and members of the community </a:t>
            </a:r>
            <a:endParaRPr/>
          </a:p>
          <a:p>
            <a:pPr indent="-342900" lvl="0" marL="342900" rtl="0" algn="l">
              <a:lnSpc>
                <a:spcPct val="100000"/>
              </a:lnSpc>
              <a:spcBef>
                <a:spcPts val="0"/>
              </a:spcBef>
              <a:spcAft>
                <a:spcPts val="0"/>
              </a:spcAft>
              <a:buSzPts val="1960"/>
              <a:buChar char="⬤"/>
            </a:pPr>
            <a:r>
              <a:rPr b="1" lang="en-US"/>
              <a:t>Health practices: diet and exercise</a:t>
            </a:r>
            <a:endParaRPr b="1"/>
          </a:p>
          <a:p>
            <a:pPr indent="0" lvl="0" marL="457200" rtl="0" algn="l">
              <a:lnSpc>
                <a:spcPct val="100000"/>
              </a:lnSpc>
              <a:spcBef>
                <a:spcPts val="0"/>
              </a:spcBef>
              <a:spcAft>
                <a:spcPts val="0"/>
              </a:spcAft>
              <a:buNone/>
            </a:pPr>
            <a:r>
              <a:t/>
            </a:r>
            <a:endParaRPr b="1"/>
          </a:p>
          <a:p>
            <a:pPr indent="0" lvl="0" marL="0" rtl="0" algn="l">
              <a:lnSpc>
                <a:spcPct val="100000"/>
              </a:lnSpc>
              <a:spcBef>
                <a:spcPts val="0"/>
              </a:spcBef>
              <a:spcAft>
                <a:spcPts val="0"/>
              </a:spcAft>
              <a:buNone/>
            </a:pPr>
            <a:r>
              <a:rPr b="1" lang="en-US"/>
              <a:t>Massage therapy influences mental health!</a:t>
            </a:r>
            <a:endParaRPr b="1"/>
          </a:p>
          <a:p>
            <a:pPr indent="0" lvl="0" marL="0" rtl="0" algn="l">
              <a:lnSpc>
                <a:spcPct val="100000"/>
              </a:lnSpc>
              <a:spcBef>
                <a:spcPts val="0"/>
              </a:spcBef>
              <a:spcAft>
                <a:spcPts val="0"/>
              </a:spcAft>
              <a:buNone/>
            </a:pPr>
            <a:r>
              <a:rPr b="1" lang="en-US"/>
              <a:t>See textbook page 428-429 for many positive study results</a:t>
            </a:r>
            <a:endParaRPr b="1"/>
          </a:p>
          <a:p>
            <a:pPr indent="0" lvl="0" marL="457200" rtl="0" algn="l">
              <a:lnSpc>
                <a:spcPct val="100000"/>
              </a:lnSpc>
              <a:spcBef>
                <a:spcPts val="0"/>
              </a:spcBef>
              <a:spcAft>
                <a:spcPts val="0"/>
              </a:spcAft>
              <a:buNone/>
            </a:pPr>
            <a:r>
              <a:t/>
            </a:r>
            <a:endParaRPr/>
          </a:p>
          <a:p>
            <a:pPr indent="-218440" lvl="0" marL="342900" rtl="0" algn="l">
              <a:lnSpc>
                <a:spcPct val="100000"/>
              </a:lnSpc>
              <a:spcBef>
                <a:spcPts val="0"/>
              </a:spcBef>
              <a:spcAft>
                <a:spcPts val="0"/>
              </a:spcAft>
              <a:buSzPts val="1960"/>
              <a:buNone/>
            </a:pPr>
            <a:r>
              <a:t/>
            </a:r>
            <a:endParaRPr/>
          </a:p>
        </p:txBody>
      </p:sp>
      <p:sp>
        <p:nvSpPr>
          <p:cNvPr id="55" name="Google Shape;55;p5"/>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60" name="Shape 60"/>
        <p:cNvGrpSpPr/>
        <p:nvPr/>
      </p:nvGrpSpPr>
      <p:grpSpPr>
        <a:xfrm>
          <a:off x="0" y="0"/>
          <a:ext cx="0" cy="0"/>
          <a:chOff x="0" y="0"/>
          <a:chExt cx="0" cy="0"/>
        </a:xfrm>
      </p:grpSpPr>
      <p:sp>
        <p:nvSpPr>
          <p:cNvPr id="61" name="Google Shape;61;p6"/>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Stress</a:t>
            </a:r>
            <a:endParaRPr/>
          </a:p>
        </p:txBody>
      </p:sp>
      <p:sp>
        <p:nvSpPr>
          <p:cNvPr id="62" name="Google Shape;62;p6"/>
          <p:cNvSpPr txBox="1"/>
          <p:nvPr>
            <p:ph idx="1" type="body"/>
          </p:nvPr>
        </p:nvSpPr>
        <p:spPr>
          <a:xfrm>
            <a:off x="685800" y="1297825"/>
            <a:ext cx="7772400" cy="4798200"/>
          </a:xfrm>
          <a:prstGeom prst="rect">
            <a:avLst/>
          </a:prstGeom>
          <a:noFill/>
          <a:ln>
            <a:noFill/>
          </a:ln>
        </p:spPr>
        <p:txBody>
          <a:bodyPr anchorCtr="0" anchor="t" bIns="45700" lIns="91425" spcFirstLastPara="1" rIns="91425" wrap="square" tIns="45700">
            <a:noAutofit/>
          </a:bodyPr>
          <a:lstStyle/>
          <a:p>
            <a:pPr indent="-304800" lvl="0" marL="342900" rtl="0" algn="l">
              <a:lnSpc>
                <a:spcPct val="100000"/>
              </a:lnSpc>
              <a:spcBef>
                <a:spcPts val="0"/>
              </a:spcBef>
              <a:spcAft>
                <a:spcPts val="0"/>
              </a:spcAft>
              <a:buSzPts val="1360"/>
              <a:buChar char="⬤"/>
            </a:pPr>
            <a:r>
              <a:rPr lang="en-US" sz="2200"/>
              <a:t>Response of the body to demands placed on it by stressors </a:t>
            </a:r>
            <a:endParaRPr sz="2200"/>
          </a:p>
          <a:p>
            <a:pPr indent="-330200" lvl="0" marL="342900" rtl="0" algn="l">
              <a:lnSpc>
                <a:spcPct val="100000"/>
              </a:lnSpc>
              <a:spcBef>
                <a:spcPts val="0"/>
              </a:spcBef>
              <a:spcAft>
                <a:spcPts val="0"/>
              </a:spcAft>
              <a:buSzPts val="1760"/>
              <a:buChar char="⬤"/>
            </a:pPr>
            <a:r>
              <a:rPr b="1" lang="en-US" sz="2600"/>
              <a:t>Stressor</a:t>
            </a:r>
            <a:r>
              <a:rPr lang="en-US" sz="2600"/>
              <a:t>: anything that triggers the stress response </a:t>
            </a:r>
            <a:endParaRPr sz="2600"/>
          </a:p>
          <a:p>
            <a:pPr indent="-273050" lvl="1" marL="742950" rtl="0" algn="l">
              <a:lnSpc>
                <a:spcPct val="100000"/>
              </a:lnSpc>
              <a:spcBef>
                <a:spcPts val="0"/>
              </a:spcBef>
              <a:spcAft>
                <a:spcPts val="0"/>
              </a:spcAft>
              <a:buSzPts val="1480"/>
              <a:buChar char="⮚"/>
            </a:pPr>
            <a:r>
              <a:rPr lang="en-US" sz="2200"/>
              <a:t>Includes environmental, societal, situational, or chemical factors</a:t>
            </a:r>
            <a:endParaRPr sz="2200"/>
          </a:p>
          <a:p>
            <a:pPr indent="-318769" lvl="1" marL="742950" rtl="0" algn="l">
              <a:lnSpc>
                <a:spcPct val="100000"/>
              </a:lnSpc>
              <a:spcBef>
                <a:spcPts val="0"/>
              </a:spcBef>
              <a:spcAft>
                <a:spcPts val="0"/>
              </a:spcAft>
              <a:buSzPts val="2200"/>
              <a:buChar char="⮚"/>
            </a:pPr>
            <a:r>
              <a:rPr lang="en-US" sz="2200"/>
              <a:t>When exposed to stressors, the body will respond by going into sympathetic mode - increased heart rate, breathing etc.</a:t>
            </a:r>
            <a:endParaRPr sz="2200"/>
          </a:p>
          <a:p>
            <a:pPr indent="457200" lvl="0" marL="0" rtl="0" algn="l">
              <a:lnSpc>
                <a:spcPct val="100000"/>
              </a:lnSpc>
              <a:spcBef>
                <a:spcPts val="0"/>
              </a:spcBef>
              <a:spcAft>
                <a:spcPts val="0"/>
              </a:spcAft>
              <a:buNone/>
            </a:pPr>
            <a:r>
              <a:rPr b="1" lang="en-US" sz="2500"/>
              <a:t>Eustress</a:t>
            </a:r>
            <a:r>
              <a:rPr lang="en-US" sz="2500"/>
              <a:t>: stress perceived as positive and within our ability to meet demands of the situation; associated with self-efficacy</a:t>
            </a:r>
            <a:endParaRPr sz="2500"/>
          </a:p>
          <a:p>
            <a:pPr indent="457200" lvl="0" marL="0" rtl="0" algn="l">
              <a:lnSpc>
                <a:spcPct val="100000"/>
              </a:lnSpc>
              <a:spcBef>
                <a:spcPts val="0"/>
              </a:spcBef>
              <a:spcAft>
                <a:spcPts val="0"/>
              </a:spcAft>
              <a:buNone/>
            </a:pPr>
            <a:r>
              <a:t/>
            </a:r>
            <a:endParaRPr sz="2500"/>
          </a:p>
          <a:p>
            <a:pPr indent="0" lvl="0" marL="0" rtl="0" algn="l">
              <a:spcBef>
                <a:spcPts val="0"/>
              </a:spcBef>
              <a:spcAft>
                <a:spcPts val="0"/>
              </a:spcAft>
              <a:buNone/>
            </a:pPr>
            <a:r>
              <a:t/>
            </a:r>
            <a:endParaRPr sz="1700"/>
          </a:p>
          <a:p>
            <a:pPr indent="0" lvl="0" marL="914400" rtl="0" algn="l">
              <a:lnSpc>
                <a:spcPct val="100000"/>
              </a:lnSpc>
              <a:spcBef>
                <a:spcPts val="0"/>
              </a:spcBef>
              <a:spcAft>
                <a:spcPts val="0"/>
              </a:spcAft>
              <a:buNone/>
            </a:pPr>
            <a:r>
              <a:t/>
            </a:r>
            <a:endParaRPr/>
          </a:p>
          <a:p>
            <a:pPr indent="-218440" lvl="0" marL="342900" rtl="0" algn="l">
              <a:lnSpc>
                <a:spcPct val="100000"/>
              </a:lnSpc>
              <a:spcBef>
                <a:spcPts val="0"/>
              </a:spcBef>
              <a:spcAft>
                <a:spcPts val="0"/>
              </a:spcAft>
              <a:buSzPts val="1960"/>
              <a:buNone/>
            </a:pPr>
            <a:r>
              <a:t/>
            </a:r>
            <a:endParaRPr/>
          </a:p>
        </p:txBody>
      </p:sp>
      <p:sp>
        <p:nvSpPr>
          <p:cNvPr id="63" name="Google Shape;63;p6"/>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68" name="Shape 68"/>
        <p:cNvGrpSpPr/>
        <p:nvPr/>
      </p:nvGrpSpPr>
      <p:grpSpPr>
        <a:xfrm>
          <a:off x="0" y="0"/>
          <a:ext cx="0" cy="0"/>
          <a:chOff x="0" y="0"/>
          <a:chExt cx="0" cy="0"/>
        </a:xfrm>
      </p:grpSpPr>
      <p:sp>
        <p:nvSpPr>
          <p:cNvPr id="69" name="Google Shape;69;p8"/>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Stress: Types</a:t>
            </a:r>
            <a:endParaRPr/>
          </a:p>
        </p:txBody>
      </p:sp>
      <p:sp>
        <p:nvSpPr>
          <p:cNvPr id="70" name="Google Shape;70;p8"/>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b="1" lang="en-US"/>
              <a:t>Distress</a:t>
            </a:r>
            <a:r>
              <a:rPr lang="en-US"/>
              <a:t>: stress perceived as negative and beyond our capacity to cope</a:t>
            </a:r>
            <a:endParaRPr/>
          </a:p>
          <a:p>
            <a:pPr indent="-285750" lvl="1" marL="742950" rtl="0" algn="l">
              <a:lnSpc>
                <a:spcPct val="100000"/>
              </a:lnSpc>
              <a:spcBef>
                <a:spcPts val="0"/>
              </a:spcBef>
              <a:spcAft>
                <a:spcPts val="0"/>
              </a:spcAft>
              <a:buSzPts val="1680"/>
              <a:buChar char="⮚"/>
            </a:pPr>
            <a:r>
              <a:rPr lang="en-US"/>
              <a:t>Decreases performance </a:t>
            </a:r>
            <a:endParaRPr/>
          </a:p>
          <a:p>
            <a:pPr indent="-285750" lvl="1" marL="742950" rtl="0" algn="l">
              <a:lnSpc>
                <a:spcPct val="100000"/>
              </a:lnSpc>
              <a:spcBef>
                <a:spcPts val="0"/>
              </a:spcBef>
              <a:spcAft>
                <a:spcPts val="0"/>
              </a:spcAft>
              <a:buSzPts val="1680"/>
              <a:buChar char="⮚"/>
            </a:pPr>
            <a:r>
              <a:rPr lang="en-US"/>
              <a:t>Associated with many mental health conditions including anxiety and depression</a:t>
            </a:r>
            <a:endParaRPr/>
          </a:p>
          <a:p>
            <a:pPr indent="-353060" lvl="0" marL="457200" rtl="0" algn="l">
              <a:lnSpc>
                <a:spcPct val="100000"/>
              </a:lnSpc>
              <a:spcBef>
                <a:spcPts val="0"/>
              </a:spcBef>
              <a:spcAft>
                <a:spcPts val="0"/>
              </a:spcAft>
              <a:buSzPts val="1960"/>
              <a:buChar char="⬤"/>
            </a:pPr>
            <a:r>
              <a:rPr lang="en-US"/>
              <a:t>Recall PPT 1 in which we learned about Hans Selye and the HPA axis in response to stressors</a:t>
            </a:r>
            <a:endParaRPr/>
          </a:p>
          <a:p>
            <a:pPr indent="-353060" lvl="0" marL="457200" rtl="0" algn="l">
              <a:lnSpc>
                <a:spcPct val="100000"/>
              </a:lnSpc>
              <a:spcBef>
                <a:spcPts val="0"/>
              </a:spcBef>
              <a:spcAft>
                <a:spcPts val="0"/>
              </a:spcAft>
              <a:buSzPts val="1960"/>
              <a:buChar char="⬤"/>
            </a:pPr>
            <a:r>
              <a:rPr lang="en-US" u="sng">
                <a:solidFill>
                  <a:schemeClr val="hlink"/>
                </a:solidFill>
                <a:hlinkClick r:id="rId3"/>
              </a:rPr>
              <a:t>https://youtu.be/QAeBKRaNri0</a:t>
            </a:r>
            <a:endParaRPr/>
          </a:p>
        </p:txBody>
      </p:sp>
      <p:sp>
        <p:nvSpPr>
          <p:cNvPr id="71" name="Google Shape;71;p8"/>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76" name="Shape 76"/>
        <p:cNvGrpSpPr/>
        <p:nvPr/>
      </p:nvGrpSpPr>
      <p:grpSpPr>
        <a:xfrm>
          <a:off x="0" y="0"/>
          <a:ext cx="0" cy="0"/>
          <a:chOff x="0" y="0"/>
          <a:chExt cx="0" cy="0"/>
        </a:xfrm>
      </p:grpSpPr>
      <p:sp>
        <p:nvSpPr>
          <p:cNvPr id="77" name="Google Shape;77;p9"/>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Mental Disorders/Illness</a:t>
            </a:r>
            <a:endParaRPr/>
          </a:p>
        </p:txBody>
      </p:sp>
      <p:sp>
        <p:nvSpPr>
          <p:cNvPr id="78" name="Google Shape;78;p9"/>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Disturbances in cognition, emotional regulation, or behavior that reflect dysfunctional psychology, biologic, or developmental processes</a:t>
            </a:r>
            <a:endParaRPr/>
          </a:p>
          <a:p>
            <a:pPr indent="-285750" lvl="1" marL="742950" rtl="0" algn="l">
              <a:lnSpc>
                <a:spcPct val="100000"/>
              </a:lnSpc>
              <a:spcBef>
                <a:spcPts val="0"/>
              </a:spcBef>
              <a:spcAft>
                <a:spcPts val="0"/>
              </a:spcAft>
              <a:buSzPts val="1680"/>
              <a:buChar char="⮚"/>
            </a:pPr>
            <a:r>
              <a:rPr lang="en-US"/>
              <a:t>1 in 4 American adults experience mental illness in a given year</a:t>
            </a:r>
            <a:endParaRPr/>
          </a:p>
          <a:p>
            <a:pPr indent="-285750" lvl="1" marL="742950" rtl="0" algn="l">
              <a:lnSpc>
                <a:spcPct val="100000"/>
              </a:lnSpc>
              <a:spcBef>
                <a:spcPts val="0"/>
              </a:spcBef>
              <a:spcAft>
                <a:spcPts val="0"/>
              </a:spcAft>
              <a:buSzPts val="1680"/>
              <a:buChar char="⮚"/>
            </a:pPr>
            <a:r>
              <a:rPr lang="en-US"/>
              <a:t>1 in 25 American adults experience serious mental illness in a given year that substantially interferes with or limits one or more major life activities  </a:t>
            </a:r>
            <a:endParaRPr/>
          </a:p>
          <a:p>
            <a:pPr indent="-285750" lvl="1" marL="742950" rtl="0" algn="l">
              <a:lnSpc>
                <a:spcPct val="100000"/>
              </a:lnSpc>
              <a:spcBef>
                <a:spcPts val="0"/>
              </a:spcBef>
              <a:spcAft>
                <a:spcPts val="0"/>
              </a:spcAft>
              <a:buSzPts val="1680"/>
              <a:buChar char="⮚"/>
            </a:pPr>
            <a:r>
              <a:rPr lang="en-US"/>
              <a:t>Serious mental illness costs Americans $193.2 billion in lost earnings per year</a:t>
            </a:r>
            <a:endParaRPr/>
          </a:p>
          <a:p>
            <a:pPr indent="-218440" lvl="0" marL="342900" rtl="0" algn="l">
              <a:lnSpc>
                <a:spcPct val="100000"/>
              </a:lnSpc>
              <a:spcBef>
                <a:spcPts val="0"/>
              </a:spcBef>
              <a:spcAft>
                <a:spcPts val="0"/>
              </a:spcAft>
              <a:buSzPts val="1960"/>
              <a:buNone/>
            </a:pPr>
            <a:r>
              <a:t/>
            </a:r>
            <a:endParaRPr/>
          </a:p>
        </p:txBody>
      </p:sp>
      <p:sp>
        <p:nvSpPr>
          <p:cNvPr id="79" name="Google Shape;79;p9"/>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84" name="Shape 84"/>
        <p:cNvGrpSpPr/>
        <p:nvPr/>
      </p:nvGrpSpPr>
      <p:grpSpPr>
        <a:xfrm>
          <a:off x="0" y="0"/>
          <a:ext cx="0" cy="0"/>
          <a:chOff x="0" y="0"/>
          <a:chExt cx="0" cy="0"/>
        </a:xfrm>
      </p:grpSpPr>
      <p:sp>
        <p:nvSpPr>
          <p:cNvPr id="85" name="Google Shape;85;p10"/>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Sleep Disorders</a:t>
            </a:r>
            <a:endParaRPr sz="2400"/>
          </a:p>
        </p:txBody>
      </p:sp>
      <p:sp>
        <p:nvSpPr>
          <p:cNvPr id="86" name="Google Shape;86;p10"/>
          <p:cNvSpPr txBox="1"/>
          <p:nvPr>
            <p:ph idx="1" type="body"/>
          </p:nvPr>
        </p:nvSpPr>
        <p:spPr>
          <a:xfrm>
            <a:off x="304800" y="1676400"/>
            <a:ext cx="8534400" cy="4683000"/>
          </a:xfrm>
          <a:prstGeom prst="rect">
            <a:avLst/>
          </a:prstGeom>
          <a:noFill/>
          <a:ln>
            <a:noFill/>
          </a:ln>
        </p:spPr>
        <p:txBody>
          <a:bodyPr anchorCtr="0" anchor="t" bIns="45700" lIns="91425" spcFirstLastPara="1" rIns="91425" wrap="square" tIns="45700">
            <a:noAutofit/>
          </a:bodyPr>
          <a:lstStyle/>
          <a:p>
            <a:pPr indent="-311150" lvl="0" marL="342900" rtl="0" algn="l">
              <a:lnSpc>
                <a:spcPct val="100000"/>
              </a:lnSpc>
              <a:spcBef>
                <a:spcPts val="0"/>
              </a:spcBef>
              <a:spcAft>
                <a:spcPts val="0"/>
              </a:spcAft>
              <a:buSzPts val="1460"/>
              <a:buChar char="⬤"/>
            </a:pPr>
            <a:r>
              <a:rPr lang="en-US" sz="2300"/>
              <a:t>Recurring state of relaxation characterized by altered state of consciousness, inhibited sensory activity, muscular inhibition, and reduced interactions</a:t>
            </a:r>
            <a:endParaRPr sz="2300"/>
          </a:p>
          <a:p>
            <a:pPr indent="-311150" lvl="0" marL="342900" rtl="0" algn="l">
              <a:lnSpc>
                <a:spcPct val="100000"/>
              </a:lnSpc>
              <a:spcBef>
                <a:spcPts val="0"/>
              </a:spcBef>
              <a:spcAft>
                <a:spcPts val="0"/>
              </a:spcAft>
              <a:buSzPts val="1460"/>
              <a:buChar char="⬤"/>
            </a:pPr>
            <a:r>
              <a:rPr lang="en-US" sz="2300"/>
              <a:t>Average adult requires 7 - 9 hours, children require more</a:t>
            </a:r>
            <a:endParaRPr sz="2300"/>
          </a:p>
          <a:p>
            <a:pPr indent="0" lvl="0" marL="0" rtl="0" algn="l">
              <a:lnSpc>
                <a:spcPct val="100000"/>
              </a:lnSpc>
              <a:spcBef>
                <a:spcPts val="0"/>
              </a:spcBef>
              <a:spcAft>
                <a:spcPts val="0"/>
              </a:spcAft>
              <a:buNone/>
            </a:pPr>
            <a:r>
              <a:t/>
            </a:r>
            <a:endParaRPr sz="2300"/>
          </a:p>
          <a:p>
            <a:pPr indent="457200" lvl="0" marL="0" rtl="0" algn="l">
              <a:lnSpc>
                <a:spcPct val="100000"/>
              </a:lnSpc>
              <a:spcBef>
                <a:spcPts val="0"/>
              </a:spcBef>
              <a:spcAft>
                <a:spcPts val="0"/>
              </a:spcAft>
              <a:buNone/>
            </a:pPr>
            <a:r>
              <a:rPr lang="en-US" sz="2300"/>
              <a:t>Sleep problems and mental health are a </a:t>
            </a:r>
            <a:r>
              <a:rPr b="1" lang="en-US" sz="2300"/>
              <a:t>two-way street</a:t>
            </a:r>
            <a:r>
              <a:rPr lang="en-US" sz="2300"/>
              <a:t>: </a:t>
            </a:r>
            <a:endParaRPr sz="2300"/>
          </a:p>
          <a:p>
            <a:pPr indent="0" lvl="0" marL="0" rtl="0" algn="l">
              <a:lnSpc>
                <a:spcPct val="100000"/>
              </a:lnSpc>
              <a:spcBef>
                <a:spcPts val="0"/>
              </a:spcBef>
              <a:spcAft>
                <a:spcPts val="0"/>
              </a:spcAft>
              <a:buNone/>
            </a:pPr>
            <a:r>
              <a:rPr lang="en-US" sz="2300"/>
              <a:t>Lack of sleep promotes anxiety and depression, even in otherwise healthy people, and many mental health conditions have disorders of </a:t>
            </a:r>
            <a:r>
              <a:rPr lang="en-US" sz="2300"/>
              <a:t>sleep</a:t>
            </a:r>
            <a:r>
              <a:rPr lang="en-US" sz="2300"/>
              <a:t> among their </a:t>
            </a:r>
            <a:r>
              <a:rPr lang="en-US" sz="2300"/>
              <a:t>symptoms</a:t>
            </a:r>
            <a:endParaRPr sz="2300"/>
          </a:p>
          <a:p>
            <a:pPr indent="0" lvl="0" marL="0" rtl="0" algn="l">
              <a:lnSpc>
                <a:spcPct val="100000"/>
              </a:lnSpc>
              <a:spcBef>
                <a:spcPts val="0"/>
              </a:spcBef>
              <a:spcAft>
                <a:spcPts val="0"/>
              </a:spcAft>
              <a:buNone/>
            </a:pPr>
            <a:r>
              <a:t/>
            </a:r>
            <a:endParaRPr sz="2300"/>
          </a:p>
          <a:p>
            <a:pPr indent="-317500" lvl="0" marL="342900" rtl="0" algn="l">
              <a:spcBef>
                <a:spcPts val="0"/>
              </a:spcBef>
              <a:spcAft>
                <a:spcPts val="0"/>
              </a:spcAft>
              <a:buSzPts val="1560"/>
              <a:buChar char="⬤"/>
            </a:pPr>
            <a:r>
              <a:rPr lang="en-US" sz="2400"/>
              <a:t>50 to 70 million adults in the United States have a sleep disorder with insomnia the most common, followed by hypersomnia </a:t>
            </a:r>
            <a:endParaRPr sz="1900"/>
          </a:p>
        </p:txBody>
      </p:sp>
      <p:sp>
        <p:nvSpPr>
          <p:cNvPr id="87" name="Google Shape;87;p10"/>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92" name="Shape 92"/>
        <p:cNvGrpSpPr/>
        <p:nvPr/>
      </p:nvGrpSpPr>
      <p:grpSpPr>
        <a:xfrm>
          <a:off x="0" y="0"/>
          <a:ext cx="0" cy="0"/>
          <a:chOff x="0" y="0"/>
          <a:chExt cx="0" cy="0"/>
        </a:xfrm>
      </p:grpSpPr>
      <p:sp>
        <p:nvSpPr>
          <p:cNvPr id="93" name="Google Shape;93;p11"/>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Sleep Disorders</a:t>
            </a:r>
            <a:endParaRPr sz="2400"/>
          </a:p>
        </p:txBody>
      </p:sp>
      <p:sp>
        <p:nvSpPr>
          <p:cNvPr id="94" name="Google Shape;94;p11"/>
          <p:cNvSpPr txBox="1"/>
          <p:nvPr>
            <p:ph idx="1" type="body"/>
          </p:nvPr>
        </p:nvSpPr>
        <p:spPr>
          <a:xfrm>
            <a:off x="304800" y="1676400"/>
            <a:ext cx="85344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Disturbances in quality, timing, and amount of sleep, which cause problems with functioning and distress during hours awake</a:t>
            </a:r>
            <a:endParaRPr/>
          </a:p>
          <a:p>
            <a:pPr indent="0" lvl="0" marL="457200" rtl="0" algn="l">
              <a:lnSpc>
                <a:spcPct val="100000"/>
              </a:lnSpc>
              <a:spcBef>
                <a:spcPts val="0"/>
              </a:spcBef>
              <a:spcAft>
                <a:spcPts val="0"/>
              </a:spcAft>
              <a:buNone/>
            </a:pPr>
            <a:r>
              <a:t/>
            </a:r>
            <a:endParaRPr/>
          </a:p>
        </p:txBody>
      </p:sp>
      <p:sp>
        <p:nvSpPr>
          <p:cNvPr id="95" name="Google Shape;95;p11"/>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100" name="Shape 100"/>
        <p:cNvGrpSpPr/>
        <p:nvPr/>
      </p:nvGrpSpPr>
      <p:grpSpPr>
        <a:xfrm>
          <a:off x="0" y="0"/>
          <a:ext cx="0" cy="0"/>
          <a:chOff x="0" y="0"/>
          <a:chExt cx="0" cy="0"/>
        </a:xfrm>
      </p:grpSpPr>
      <p:sp>
        <p:nvSpPr>
          <p:cNvPr id="101" name="Google Shape;101;p12"/>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Sleep Disorders: Types </a:t>
            </a:r>
            <a:endParaRPr/>
          </a:p>
        </p:txBody>
      </p:sp>
      <p:sp>
        <p:nvSpPr>
          <p:cNvPr id="102" name="Google Shape;102;p12"/>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30200" lvl="0" marL="342900" rtl="0" algn="l">
              <a:lnSpc>
                <a:spcPct val="100000"/>
              </a:lnSpc>
              <a:spcBef>
                <a:spcPts val="0"/>
              </a:spcBef>
              <a:spcAft>
                <a:spcPts val="0"/>
              </a:spcAft>
              <a:buSzPts val="1760"/>
              <a:buChar char="⬤"/>
            </a:pPr>
            <a:r>
              <a:rPr b="1" lang="en-US" sz="2600"/>
              <a:t>Insomnia</a:t>
            </a:r>
            <a:r>
              <a:rPr lang="en-US" sz="2600"/>
              <a:t>: difficulty falling and/or staying asleep </a:t>
            </a:r>
            <a:endParaRPr sz="2600"/>
          </a:p>
          <a:p>
            <a:pPr indent="-273050" lvl="1" marL="742950" rtl="0" algn="l">
              <a:lnSpc>
                <a:spcPct val="100000"/>
              </a:lnSpc>
              <a:spcBef>
                <a:spcPts val="0"/>
              </a:spcBef>
              <a:spcAft>
                <a:spcPts val="0"/>
              </a:spcAft>
              <a:buSzPts val="1480"/>
              <a:buChar char="⮚"/>
            </a:pPr>
            <a:r>
              <a:rPr lang="en-US" sz="2200"/>
              <a:t>Most common sleep disorder</a:t>
            </a:r>
            <a:endParaRPr sz="2200"/>
          </a:p>
          <a:p>
            <a:pPr indent="-304800" lvl="0" marL="342900" rtl="0" algn="l">
              <a:lnSpc>
                <a:spcPct val="100000"/>
              </a:lnSpc>
              <a:spcBef>
                <a:spcPts val="0"/>
              </a:spcBef>
              <a:spcAft>
                <a:spcPts val="0"/>
              </a:spcAft>
              <a:buSzPts val="1360"/>
              <a:buChar char="⬤"/>
            </a:pPr>
            <a:r>
              <a:rPr i="1" lang="en-US" sz="2200"/>
              <a:t>Sleep-onset insomnia</a:t>
            </a:r>
            <a:r>
              <a:rPr lang="en-US" sz="2200"/>
              <a:t>: trouble winding down/falling asleep. Often associated with stress or caffeine use too close to bedtime.</a:t>
            </a:r>
            <a:endParaRPr sz="2200"/>
          </a:p>
          <a:p>
            <a:pPr indent="-358140" lvl="0" marL="342900" rtl="0" algn="l">
              <a:lnSpc>
                <a:spcPct val="100000"/>
              </a:lnSpc>
              <a:spcBef>
                <a:spcPts val="0"/>
              </a:spcBef>
              <a:spcAft>
                <a:spcPts val="0"/>
              </a:spcAft>
              <a:buSzPts val="2200"/>
              <a:buChar char="⬤"/>
            </a:pPr>
            <a:r>
              <a:rPr i="1" lang="en-US" sz="2200"/>
              <a:t>Sleep </a:t>
            </a:r>
            <a:r>
              <a:rPr i="1" lang="en-US" sz="2200"/>
              <a:t>maintenance</a:t>
            </a:r>
            <a:r>
              <a:rPr i="1" lang="en-US" sz="2200"/>
              <a:t> insomnia</a:t>
            </a:r>
            <a:r>
              <a:rPr lang="en-US" sz="2200"/>
              <a:t>: waking frequently, trouble getting back to sleep, waking too early in the morning. Often associated with hormonal changes of mid-age, shift work, sleep apnea, &amp; alcohol or cannabis use.</a:t>
            </a:r>
            <a:endParaRPr sz="2200"/>
          </a:p>
          <a:p>
            <a:pPr indent="-358140" lvl="0" marL="342900" rtl="0" algn="l">
              <a:lnSpc>
                <a:spcPct val="100000"/>
              </a:lnSpc>
              <a:spcBef>
                <a:spcPts val="0"/>
              </a:spcBef>
              <a:spcAft>
                <a:spcPts val="0"/>
              </a:spcAft>
              <a:buSzPts val="2200"/>
              <a:buChar char="⬤"/>
            </a:pPr>
            <a:r>
              <a:rPr lang="en-US" sz="2200"/>
              <a:t>Chronic - when insomnia occurs at least 3x/week for 3 months or more</a:t>
            </a:r>
            <a:endParaRPr sz="2200"/>
          </a:p>
          <a:p>
            <a:pPr indent="0" lvl="0" marL="457200" rtl="0" algn="l">
              <a:lnSpc>
                <a:spcPct val="100000"/>
              </a:lnSpc>
              <a:spcBef>
                <a:spcPts val="0"/>
              </a:spcBef>
              <a:spcAft>
                <a:spcPts val="0"/>
              </a:spcAft>
              <a:buNone/>
            </a:pPr>
            <a:r>
              <a:t/>
            </a:r>
            <a:endParaRPr sz="2200"/>
          </a:p>
          <a:p>
            <a:pPr indent="-218440" lvl="0" marL="342900" rtl="0" algn="l">
              <a:lnSpc>
                <a:spcPct val="100000"/>
              </a:lnSpc>
              <a:spcBef>
                <a:spcPts val="0"/>
              </a:spcBef>
              <a:spcAft>
                <a:spcPts val="0"/>
              </a:spcAft>
              <a:buSzPts val="1960"/>
              <a:buNone/>
            </a:pPr>
            <a:r>
              <a:t/>
            </a:r>
            <a:endParaRPr/>
          </a:p>
        </p:txBody>
      </p:sp>
      <p:sp>
        <p:nvSpPr>
          <p:cNvPr id="103" name="Google Shape;103;p12"/>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108" name="Shape 108"/>
        <p:cNvGrpSpPr/>
        <p:nvPr/>
      </p:nvGrpSpPr>
      <p:grpSpPr>
        <a:xfrm>
          <a:off x="0" y="0"/>
          <a:ext cx="0" cy="0"/>
          <a:chOff x="0" y="0"/>
          <a:chExt cx="0" cy="0"/>
        </a:xfrm>
      </p:grpSpPr>
      <p:pic>
        <p:nvPicPr>
          <p:cNvPr id="109" name="Google Shape;109;g239b2dfc445_0_19"/>
          <p:cNvPicPr preferRelativeResize="0"/>
          <p:nvPr/>
        </p:nvPicPr>
        <p:blipFill>
          <a:blip r:embed="rId3">
            <a:alphaModFix/>
          </a:blip>
          <a:stretch>
            <a:fillRect/>
          </a:stretch>
        </p:blipFill>
        <p:spPr>
          <a:xfrm>
            <a:off x="1303025" y="387550"/>
            <a:ext cx="5966450" cy="60828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114" name="Shape 114"/>
        <p:cNvGrpSpPr/>
        <p:nvPr/>
      </p:nvGrpSpPr>
      <p:grpSpPr>
        <a:xfrm>
          <a:off x="0" y="0"/>
          <a:ext cx="0" cy="0"/>
          <a:chOff x="0" y="0"/>
          <a:chExt cx="0" cy="0"/>
        </a:xfrm>
      </p:grpSpPr>
      <p:sp>
        <p:nvSpPr>
          <p:cNvPr id="115" name="Google Shape;115;g239b2dfc445_0_27"/>
          <p:cNvSpPr txBox="1"/>
          <p:nvPr>
            <p:ph type="title"/>
          </p:nvPr>
        </p:nvSpPr>
        <p:spPr>
          <a:xfrm>
            <a:off x="685800" y="228600"/>
            <a:ext cx="7772400" cy="971400"/>
          </a:xfrm>
          <a:prstGeom prst="rect">
            <a:avLst/>
          </a:prstGeom>
        </p:spPr>
        <p:txBody>
          <a:bodyPr anchorCtr="0" anchor="ctr" bIns="46025" lIns="92075" spcFirstLastPara="1" rIns="92075" wrap="square" tIns="46025">
            <a:noAutofit/>
          </a:bodyPr>
          <a:lstStyle/>
          <a:p>
            <a:pPr indent="0" lvl="0" marL="0" rtl="0" algn="ctr">
              <a:spcBef>
                <a:spcPts val="0"/>
              </a:spcBef>
              <a:spcAft>
                <a:spcPts val="0"/>
              </a:spcAft>
              <a:buNone/>
            </a:pPr>
            <a:r>
              <a:rPr lang="en-US"/>
              <a:t>Insomnia Causes</a:t>
            </a:r>
            <a:endParaRPr/>
          </a:p>
        </p:txBody>
      </p:sp>
      <p:sp>
        <p:nvSpPr>
          <p:cNvPr id="116" name="Google Shape;116;g239b2dfc445_0_27"/>
          <p:cNvSpPr txBox="1"/>
          <p:nvPr>
            <p:ph idx="1" type="body"/>
          </p:nvPr>
        </p:nvSpPr>
        <p:spPr>
          <a:xfrm>
            <a:off x="685800" y="1641475"/>
            <a:ext cx="7772400" cy="4454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117" name="Google Shape;117;g239b2dfc445_0_27"/>
          <p:cNvPicPr preferRelativeResize="0"/>
          <p:nvPr/>
        </p:nvPicPr>
        <p:blipFill>
          <a:blip r:embed="rId3">
            <a:alphaModFix/>
          </a:blip>
          <a:stretch>
            <a:fillRect/>
          </a:stretch>
        </p:blipFill>
        <p:spPr>
          <a:xfrm>
            <a:off x="304175" y="1354450"/>
            <a:ext cx="8508350" cy="47414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122" name="Shape 122"/>
        <p:cNvGrpSpPr/>
        <p:nvPr/>
      </p:nvGrpSpPr>
      <p:grpSpPr>
        <a:xfrm>
          <a:off x="0" y="0"/>
          <a:ext cx="0" cy="0"/>
          <a:chOff x="0" y="0"/>
          <a:chExt cx="0" cy="0"/>
        </a:xfrm>
      </p:grpSpPr>
      <p:sp>
        <p:nvSpPr>
          <p:cNvPr id="123" name="Google Shape;123;p13"/>
          <p:cNvSpPr txBox="1"/>
          <p:nvPr>
            <p:ph type="title"/>
          </p:nvPr>
        </p:nvSpPr>
        <p:spPr>
          <a:xfrm>
            <a:off x="685800" y="228600"/>
            <a:ext cx="7772400" cy="7659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Sleep Disorders: Types </a:t>
            </a:r>
            <a:endParaRPr/>
          </a:p>
        </p:txBody>
      </p:sp>
      <p:sp>
        <p:nvSpPr>
          <p:cNvPr id="124" name="Google Shape;124;p13"/>
          <p:cNvSpPr txBox="1"/>
          <p:nvPr>
            <p:ph idx="1" type="body"/>
          </p:nvPr>
        </p:nvSpPr>
        <p:spPr>
          <a:xfrm>
            <a:off x="685800" y="1194800"/>
            <a:ext cx="7772400" cy="51648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b="1" lang="en-US"/>
              <a:t>Hypersomnia</a:t>
            </a:r>
            <a:r>
              <a:rPr lang="en-US"/>
              <a:t>: prolonged nighttime sleep or excessive daytime drowsiness, even after long periods of sleep</a:t>
            </a:r>
            <a:endParaRPr/>
          </a:p>
          <a:p>
            <a:pPr indent="-342900" lvl="0" marL="342900" rtl="0" algn="l">
              <a:lnSpc>
                <a:spcPct val="100000"/>
              </a:lnSpc>
              <a:spcBef>
                <a:spcPts val="0"/>
              </a:spcBef>
              <a:spcAft>
                <a:spcPts val="0"/>
              </a:spcAft>
              <a:buSzPts val="1960"/>
              <a:buChar char="⬤"/>
            </a:pPr>
            <a:r>
              <a:rPr b="1" lang="en-US"/>
              <a:t>Narcolepsy</a:t>
            </a:r>
            <a:r>
              <a:rPr lang="en-US"/>
              <a:t>: irresistible daytime drowsiness with sudden sleeping episodes lasting from a few seconds to half an hour</a:t>
            </a:r>
            <a:endParaRPr b="1"/>
          </a:p>
          <a:p>
            <a:pPr indent="-342900" lvl="0" marL="342900" rtl="0" algn="l">
              <a:lnSpc>
                <a:spcPct val="100000"/>
              </a:lnSpc>
              <a:spcBef>
                <a:spcPts val="0"/>
              </a:spcBef>
              <a:spcAft>
                <a:spcPts val="0"/>
              </a:spcAft>
              <a:buSzPts val="1960"/>
              <a:buChar char="⬤"/>
            </a:pPr>
            <a:r>
              <a:rPr b="1" lang="en-US"/>
              <a:t>Parasomnia</a:t>
            </a:r>
            <a:r>
              <a:rPr lang="en-US"/>
              <a:t>: abnormal movements, behaviors, emotions, perceptions, and dreams that occur while falling asleep, during sleep, or waking up</a:t>
            </a:r>
            <a:endParaRPr/>
          </a:p>
          <a:p>
            <a:pPr indent="-285750" lvl="1" marL="742950" rtl="0" algn="l">
              <a:lnSpc>
                <a:spcPct val="100000"/>
              </a:lnSpc>
              <a:spcBef>
                <a:spcPts val="0"/>
              </a:spcBef>
              <a:spcAft>
                <a:spcPts val="0"/>
              </a:spcAft>
              <a:buSzPts val="1680"/>
              <a:buChar char="⮚"/>
            </a:pPr>
            <a:r>
              <a:rPr lang="en-US"/>
              <a:t>Includes sleepwalking, night terrors, and nightmares</a:t>
            </a:r>
            <a:endParaRPr/>
          </a:p>
          <a:p>
            <a:pPr indent="-218440" lvl="0" marL="342900" rtl="0" algn="l">
              <a:lnSpc>
                <a:spcPct val="100000"/>
              </a:lnSpc>
              <a:spcBef>
                <a:spcPts val="0"/>
              </a:spcBef>
              <a:spcAft>
                <a:spcPts val="0"/>
              </a:spcAft>
              <a:buSzPts val="1960"/>
              <a:buNone/>
            </a:pPr>
            <a:r>
              <a:t/>
            </a:r>
            <a:endParaRPr/>
          </a:p>
        </p:txBody>
      </p:sp>
      <p:sp>
        <p:nvSpPr>
          <p:cNvPr id="125" name="Google Shape;125;p13"/>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130" name="Shape 130"/>
        <p:cNvGrpSpPr/>
        <p:nvPr/>
      </p:nvGrpSpPr>
      <p:grpSpPr>
        <a:xfrm>
          <a:off x="0" y="0"/>
          <a:ext cx="0" cy="0"/>
          <a:chOff x="0" y="0"/>
          <a:chExt cx="0" cy="0"/>
        </a:xfrm>
      </p:grpSpPr>
      <p:sp>
        <p:nvSpPr>
          <p:cNvPr id="131" name="Google Shape;131;p14"/>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Sleep Disorders: Types  </a:t>
            </a:r>
            <a:endParaRPr/>
          </a:p>
        </p:txBody>
      </p:sp>
      <p:sp>
        <p:nvSpPr>
          <p:cNvPr id="132" name="Google Shape;132;p14"/>
          <p:cNvSpPr txBox="1"/>
          <p:nvPr>
            <p:ph idx="1" type="body"/>
          </p:nvPr>
        </p:nvSpPr>
        <p:spPr>
          <a:xfrm>
            <a:off x="685800" y="1320175"/>
            <a:ext cx="7772400" cy="4775700"/>
          </a:xfrm>
          <a:prstGeom prst="rect">
            <a:avLst/>
          </a:prstGeom>
          <a:noFill/>
          <a:ln>
            <a:noFill/>
          </a:ln>
        </p:spPr>
        <p:txBody>
          <a:bodyPr anchorCtr="0" anchor="t" bIns="45700" lIns="91425" spcFirstLastPara="1" rIns="91425" wrap="square" tIns="45700">
            <a:noAutofit/>
          </a:bodyPr>
          <a:lstStyle/>
          <a:p>
            <a:pPr indent="-317500" lvl="0" marL="342900" rtl="0" algn="l">
              <a:lnSpc>
                <a:spcPct val="100000"/>
              </a:lnSpc>
              <a:spcBef>
                <a:spcPts val="0"/>
              </a:spcBef>
              <a:spcAft>
                <a:spcPts val="0"/>
              </a:spcAft>
              <a:buSzPts val="1560"/>
              <a:buChar char="⬤"/>
            </a:pPr>
            <a:r>
              <a:rPr b="1" lang="en-US" sz="2400"/>
              <a:t>Sleep apnea</a:t>
            </a:r>
            <a:r>
              <a:rPr lang="en-US" sz="2400"/>
              <a:t>: temporary absence of normal breathing called apnea </a:t>
            </a:r>
            <a:endParaRPr sz="2400"/>
          </a:p>
          <a:p>
            <a:pPr indent="-285750" lvl="1" marL="742950" rtl="0" algn="l">
              <a:lnSpc>
                <a:spcPct val="100000"/>
              </a:lnSpc>
              <a:spcBef>
                <a:spcPts val="0"/>
              </a:spcBef>
              <a:spcAft>
                <a:spcPts val="0"/>
              </a:spcAft>
              <a:buSzPts val="1680"/>
              <a:buChar char="⮚"/>
            </a:pPr>
            <a:r>
              <a:rPr lang="en-US"/>
              <a:t>Obstructive sleep apnea caused by a blocked upper airway is most common type </a:t>
            </a:r>
            <a:endParaRPr/>
          </a:p>
          <a:p>
            <a:pPr indent="-285750" lvl="1" marL="742950" rtl="0" algn="l">
              <a:lnSpc>
                <a:spcPct val="100000"/>
              </a:lnSpc>
              <a:spcBef>
                <a:spcPts val="0"/>
              </a:spcBef>
              <a:spcAft>
                <a:spcPts val="0"/>
              </a:spcAft>
              <a:buSzPts val="1680"/>
              <a:buChar char="⮚"/>
            </a:pPr>
            <a:r>
              <a:rPr lang="en-US"/>
              <a:t>Will discuss further in Path 2</a:t>
            </a:r>
            <a:endParaRPr/>
          </a:p>
          <a:p>
            <a:pPr indent="-317500" lvl="0" marL="342900" rtl="0" algn="l">
              <a:lnSpc>
                <a:spcPct val="100000"/>
              </a:lnSpc>
              <a:spcBef>
                <a:spcPts val="0"/>
              </a:spcBef>
              <a:spcAft>
                <a:spcPts val="0"/>
              </a:spcAft>
              <a:buSzPts val="1560"/>
              <a:buChar char="⬤"/>
            </a:pPr>
            <a:r>
              <a:rPr b="1" lang="en-US" sz="2400"/>
              <a:t>Restless leg syndrome</a:t>
            </a:r>
            <a:r>
              <a:rPr lang="en-US" sz="2400"/>
              <a:t>: uncontrollable urge to move the legs due to sensations such as itching, crawling, twitching, throbbing, burning, or aching</a:t>
            </a:r>
            <a:endParaRPr sz="2400"/>
          </a:p>
          <a:p>
            <a:pPr indent="-381000" lvl="0" marL="457200" rtl="0" algn="l">
              <a:lnSpc>
                <a:spcPct val="100000"/>
              </a:lnSpc>
              <a:spcBef>
                <a:spcPts val="0"/>
              </a:spcBef>
              <a:spcAft>
                <a:spcPts val="0"/>
              </a:spcAft>
              <a:buSzPts val="2400"/>
              <a:buChar char="-"/>
            </a:pPr>
            <a:r>
              <a:rPr lang="en-US" sz="2400"/>
              <a:t>may be related to changes in dopamine levels</a:t>
            </a:r>
            <a:endParaRPr sz="2400"/>
          </a:p>
          <a:p>
            <a:pPr indent="-381000" lvl="0" marL="457200" rtl="0" algn="l">
              <a:lnSpc>
                <a:spcPct val="100000"/>
              </a:lnSpc>
              <a:spcBef>
                <a:spcPts val="0"/>
              </a:spcBef>
              <a:spcAft>
                <a:spcPts val="0"/>
              </a:spcAft>
              <a:buSzPts val="2400"/>
              <a:buChar char="-"/>
            </a:pPr>
            <a:r>
              <a:rPr lang="en-US" sz="2400"/>
              <a:t>other causes may be magnesium or iron deficiency, peripheral neuropathy (can be B12 deficiency or nerve damage from diabetes), spinal cord lesions/nerve block</a:t>
            </a:r>
            <a:endParaRPr sz="2400"/>
          </a:p>
        </p:txBody>
      </p:sp>
      <p:sp>
        <p:nvSpPr>
          <p:cNvPr id="133" name="Google Shape;133;p14"/>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137" name="Shape 137"/>
        <p:cNvGrpSpPr/>
        <p:nvPr/>
      </p:nvGrpSpPr>
      <p:grpSpPr>
        <a:xfrm>
          <a:off x="0" y="0"/>
          <a:ext cx="0" cy="0"/>
          <a:chOff x="0" y="0"/>
          <a:chExt cx="0" cy="0"/>
        </a:xfrm>
      </p:grpSpPr>
      <p:sp>
        <p:nvSpPr>
          <p:cNvPr id="138" name="Google Shape;138;p16"/>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Anxiety Disorders</a:t>
            </a:r>
            <a:endParaRPr/>
          </a:p>
        </p:txBody>
      </p:sp>
      <p:sp>
        <p:nvSpPr>
          <p:cNvPr id="139" name="Google Shape;139;p16"/>
          <p:cNvSpPr txBox="1"/>
          <p:nvPr>
            <p:ph idx="1" type="body"/>
          </p:nvPr>
        </p:nvSpPr>
        <p:spPr>
          <a:xfrm>
            <a:off x="457200" y="1447801"/>
            <a:ext cx="8585200" cy="46482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Significant or persistent anxiety and fear, or when these feeling are experienced regularly or during inappropriate situations</a:t>
            </a:r>
            <a:endParaRPr/>
          </a:p>
          <a:p>
            <a:pPr indent="-342900" lvl="0" marL="342900" rtl="0" algn="l">
              <a:lnSpc>
                <a:spcPct val="100000"/>
              </a:lnSpc>
              <a:spcBef>
                <a:spcPts val="0"/>
              </a:spcBef>
              <a:spcAft>
                <a:spcPts val="0"/>
              </a:spcAft>
              <a:buSzPts val="1960"/>
              <a:buChar char="⬤"/>
            </a:pPr>
            <a:r>
              <a:rPr lang="en-US"/>
              <a:t>Anxiety and fear are normal feelings expressed as part of the stress response but can lead to anxiety disorders</a:t>
            </a:r>
            <a:endParaRPr/>
          </a:p>
          <a:p>
            <a:pPr indent="-285750" lvl="1" marL="742950" rtl="0" algn="l">
              <a:lnSpc>
                <a:spcPct val="100000"/>
              </a:lnSpc>
              <a:spcBef>
                <a:spcPts val="0"/>
              </a:spcBef>
              <a:spcAft>
                <a:spcPts val="0"/>
              </a:spcAft>
              <a:buSzPts val="1680"/>
              <a:buChar char="⮚"/>
            </a:pPr>
            <a:r>
              <a:rPr lang="en-US"/>
              <a:t>Anxiety is a worry about future events</a:t>
            </a:r>
            <a:endParaRPr/>
          </a:p>
          <a:p>
            <a:pPr indent="-285750" lvl="1" marL="742950" rtl="0" algn="l">
              <a:lnSpc>
                <a:spcPct val="100000"/>
              </a:lnSpc>
              <a:spcBef>
                <a:spcPts val="0"/>
              </a:spcBef>
              <a:spcAft>
                <a:spcPts val="0"/>
              </a:spcAft>
              <a:buSzPts val="1680"/>
              <a:buChar char="⮚"/>
            </a:pPr>
            <a:r>
              <a:rPr lang="en-US"/>
              <a:t>Fear is a reaction to current events </a:t>
            </a:r>
            <a:endParaRPr/>
          </a:p>
        </p:txBody>
      </p:sp>
      <p:sp>
        <p:nvSpPr>
          <p:cNvPr id="140" name="Google Shape;140;p16"/>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145" name="Shape 145"/>
        <p:cNvGrpSpPr/>
        <p:nvPr/>
      </p:nvGrpSpPr>
      <p:grpSpPr>
        <a:xfrm>
          <a:off x="0" y="0"/>
          <a:ext cx="0" cy="0"/>
          <a:chOff x="0" y="0"/>
          <a:chExt cx="0" cy="0"/>
        </a:xfrm>
      </p:grpSpPr>
      <p:sp>
        <p:nvSpPr>
          <p:cNvPr id="146" name="Google Shape;146;p17"/>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Anxiety Disorders: Types</a:t>
            </a:r>
            <a:endParaRPr/>
          </a:p>
        </p:txBody>
      </p:sp>
      <p:sp>
        <p:nvSpPr>
          <p:cNvPr id="147" name="Google Shape;147;p17"/>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Generalized anxiety disorders</a:t>
            </a:r>
            <a:endParaRPr/>
          </a:p>
          <a:p>
            <a:pPr indent="-342900" lvl="0" marL="342900" rtl="0" algn="l">
              <a:lnSpc>
                <a:spcPct val="100000"/>
              </a:lnSpc>
              <a:spcBef>
                <a:spcPts val="0"/>
              </a:spcBef>
              <a:spcAft>
                <a:spcPts val="0"/>
              </a:spcAft>
              <a:buSzPts val="1960"/>
              <a:buChar char="⬤"/>
            </a:pPr>
            <a:r>
              <a:rPr lang="en-US"/>
              <a:t>Panic attacks and panic disorders</a:t>
            </a:r>
            <a:endParaRPr/>
          </a:p>
          <a:p>
            <a:pPr indent="-342900" lvl="0" marL="342900" rtl="0" algn="l">
              <a:lnSpc>
                <a:spcPct val="100000"/>
              </a:lnSpc>
              <a:spcBef>
                <a:spcPts val="0"/>
              </a:spcBef>
              <a:spcAft>
                <a:spcPts val="0"/>
              </a:spcAft>
              <a:buSzPts val="1960"/>
              <a:buChar char="⬤"/>
            </a:pPr>
            <a:r>
              <a:rPr lang="en-US"/>
              <a:t>Specific phobias</a:t>
            </a:r>
            <a:endParaRPr/>
          </a:p>
          <a:p>
            <a:pPr indent="-342900" lvl="0" marL="342900" rtl="0" algn="l">
              <a:lnSpc>
                <a:spcPct val="100000"/>
              </a:lnSpc>
              <a:spcBef>
                <a:spcPts val="0"/>
              </a:spcBef>
              <a:spcAft>
                <a:spcPts val="0"/>
              </a:spcAft>
              <a:buSzPts val="1960"/>
              <a:buChar char="⬤"/>
            </a:pPr>
            <a:r>
              <a:rPr lang="en-US"/>
              <a:t>Obsessive–compulsive disorders</a:t>
            </a:r>
            <a:endParaRPr/>
          </a:p>
          <a:p>
            <a:pPr indent="-342900" lvl="0" marL="342900" rtl="0" algn="l">
              <a:lnSpc>
                <a:spcPct val="100000"/>
              </a:lnSpc>
              <a:spcBef>
                <a:spcPts val="0"/>
              </a:spcBef>
              <a:spcAft>
                <a:spcPts val="0"/>
              </a:spcAft>
              <a:buSzPts val="1960"/>
              <a:buChar char="⬤"/>
            </a:pPr>
            <a:r>
              <a:rPr lang="en-US"/>
              <a:t>Acute stress disorders</a:t>
            </a:r>
            <a:endParaRPr/>
          </a:p>
          <a:p>
            <a:pPr indent="-342900" lvl="0" marL="342900" rtl="0" algn="l">
              <a:lnSpc>
                <a:spcPct val="100000"/>
              </a:lnSpc>
              <a:spcBef>
                <a:spcPts val="0"/>
              </a:spcBef>
              <a:spcAft>
                <a:spcPts val="0"/>
              </a:spcAft>
              <a:buSzPts val="1960"/>
              <a:buChar char="⬤"/>
            </a:pPr>
            <a:r>
              <a:rPr lang="en-US"/>
              <a:t>Posttraumatic stress disorders (PTSD)</a:t>
            </a:r>
            <a:endParaRPr/>
          </a:p>
          <a:p>
            <a:pPr indent="-285750" lvl="1" marL="742950" rtl="0" algn="l">
              <a:lnSpc>
                <a:spcPct val="100000"/>
              </a:lnSpc>
              <a:spcBef>
                <a:spcPts val="0"/>
              </a:spcBef>
              <a:spcAft>
                <a:spcPts val="0"/>
              </a:spcAft>
              <a:buSzPts val="1680"/>
              <a:buChar char="⮚"/>
            </a:pPr>
            <a:r>
              <a:rPr lang="en-US"/>
              <a:t>These are somewhat different in behavioral manifestations, but all behaviors strongly influenced by anxiety and fear </a:t>
            </a:r>
            <a:endParaRPr/>
          </a:p>
        </p:txBody>
      </p:sp>
      <p:sp>
        <p:nvSpPr>
          <p:cNvPr id="148" name="Google Shape;148;p17"/>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153" name="Shape 153"/>
        <p:cNvGrpSpPr/>
        <p:nvPr/>
      </p:nvGrpSpPr>
      <p:grpSpPr>
        <a:xfrm>
          <a:off x="0" y="0"/>
          <a:ext cx="0" cy="0"/>
          <a:chOff x="0" y="0"/>
          <a:chExt cx="0" cy="0"/>
        </a:xfrm>
      </p:grpSpPr>
      <p:sp>
        <p:nvSpPr>
          <p:cNvPr id="154" name="Google Shape;154;p18"/>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Generalized Anxiety Disorder</a:t>
            </a:r>
            <a:endParaRPr/>
          </a:p>
        </p:txBody>
      </p:sp>
      <p:sp>
        <p:nvSpPr>
          <p:cNvPr id="155" name="Google Shape;155;p18"/>
          <p:cNvSpPr txBox="1"/>
          <p:nvPr>
            <p:ph idx="1" type="body"/>
          </p:nvPr>
        </p:nvSpPr>
        <p:spPr>
          <a:xfrm>
            <a:off x="685800" y="1303025"/>
            <a:ext cx="8006700" cy="50565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Frequent, persistent, unrealistic worry about everyday things leading to feelings of anxiety </a:t>
            </a:r>
            <a:endParaRPr/>
          </a:p>
          <a:p>
            <a:pPr indent="-285750" lvl="1" marL="742950" rtl="0" algn="l">
              <a:lnSpc>
                <a:spcPct val="100000"/>
              </a:lnSpc>
              <a:spcBef>
                <a:spcPts val="0"/>
              </a:spcBef>
              <a:spcAft>
                <a:spcPts val="0"/>
              </a:spcAft>
              <a:buSzPts val="1680"/>
              <a:buChar char="⮚"/>
            </a:pPr>
            <a:r>
              <a:rPr lang="en-US"/>
              <a:t>Anxiety persists for at least 6 months</a:t>
            </a:r>
            <a:endParaRPr/>
          </a:p>
          <a:p>
            <a:pPr indent="-317500" lvl="0" marL="342900" rtl="0" algn="l">
              <a:lnSpc>
                <a:spcPct val="100000"/>
              </a:lnSpc>
              <a:spcBef>
                <a:spcPts val="0"/>
              </a:spcBef>
              <a:spcAft>
                <a:spcPts val="0"/>
              </a:spcAft>
              <a:buSzPts val="1560"/>
              <a:buChar char="⬤"/>
            </a:pPr>
            <a:r>
              <a:rPr b="1" lang="en-US" sz="2400"/>
              <a:t>Etiology: </a:t>
            </a:r>
            <a:r>
              <a:rPr lang="en-US" sz="2400"/>
              <a:t>Affects about 6% of the population</a:t>
            </a:r>
            <a:endParaRPr sz="2400"/>
          </a:p>
          <a:p>
            <a:pPr indent="-381000" lvl="0" marL="457200" rtl="0" algn="l">
              <a:lnSpc>
                <a:spcPct val="100000"/>
              </a:lnSpc>
              <a:spcBef>
                <a:spcPts val="0"/>
              </a:spcBef>
              <a:spcAft>
                <a:spcPts val="0"/>
              </a:spcAft>
              <a:buSzPts val="2400"/>
              <a:buChar char="-"/>
            </a:pPr>
            <a:r>
              <a:rPr lang="en-US" sz="2400"/>
              <a:t>2x more women than men</a:t>
            </a:r>
            <a:endParaRPr sz="2400"/>
          </a:p>
          <a:p>
            <a:pPr indent="-381000" lvl="0" marL="457200" rtl="0" algn="l">
              <a:lnSpc>
                <a:spcPct val="100000"/>
              </a:lnSpc>
              <a:spcBef>
                <a:spcPts val="0"/>
              </a:spcBef>
              <a:spcAft>
                <a:spcPts val="0"/>
              </a:spcAft>
              <a:buSzPts val="2400"/>
              <a:buChar char="-"/>
            </a:pPr>
            <a:r>
              <a:rPr lang="en-US" sz="2400"/>
              <a:t>Median age of onset is 30</a:t>
            </a:r>
            <a:endParaRPr sz="2400"/>
          </a:p>
          <a:p>
            <a:pPr indent="0" lvl="0" marL="0" rtl="0" algn="l">
              <a:lnSpc>
                <a:spcPct val="100000"/>
              </a:lnSpc>
              <a:spcBef>
                <a:spcPts val="0"/>
              </a:spcBef>
              <a:spcAft>
                <a:spcPts val="0"/>
              </a:spcAft>
              <a:buNone/>
            </a:pPr>
            <a:r>
              <a:rPr b="1" lang="en-US" sz="2400"/>
              <a:t>    Treatment: </a:t>
            </a:r>
            <a:r>
              <a:rPr lang="en-US" sz="2400"/>
              <a:t>exercise, yoga, massage therapy, acupuncture, mindfulness meditation (MBSR)</a:t>
            </a:r>
            <a:endParaRPr sz="2400"/>
          </a:p>
          <a:p>
            <a:pPr indent="-381000" lvl="0" marL="457200" rtl="0" algn="l">
              <a:lnSpc>
                <a:spcPct val="100000"/>
              </a:lnSpc>
              <a:spcBef>
                <a:spcPts val="0"/>
              </a:spcBef>
              <a:spcAft>
                <a:spcPts val="0"/>
              </a:spcAft>
              <a:buSzPts val="2400"/>
              <a:buChar char="-"/>
            </a:pPr>
            <a:r>
              <a:rPr lang="en-US" sz="2400"/>
              <a:t>Psychotherapy</a:t>
            </a:r>
            <a:endParaRPr sz="2400"/>
          </a:p>
          <a:p>
            <a:pPr indent="-381000" lvl="0" marL="457200" rtl="0" algn="l">
              <a:lnSpc>
                <a:spcPct val="100000"/>
              </a:lnSpc>
              <a:spcBef>
                <a:spcPts val="0"/>
              </a:spcBef>
              <a:spcAft>
                <a:spcPts val="0"/>
              </a:spcAft>
              <a:buSzPts val="2400"/>
              <a:buChar char="-"/>
            </a:pPr>
            <a:r>
              <a:rPr lang="en-US" sz="2400"/>
              <a:t>SSRIs &amp; SNRIs such as Prozac, Citalopram, Sertraline</a:t>
            </a:r>
            <a:endParaRPr sz="2400"/>
          </a:p>
          <a:p>
            <a:pPr indent="-381000" lvl="0" marL="457200" rtl="0" algn="l">
              <a:lnSpc>
                <a:spcPct val="100000"/>
              </a:lnSpc>
              <a:spcBef>
                <a:spcPts val="0"/>
              </a:spcBef>
              <a:spcAft>
                <a:spcPts val="0"/>
              </a:spcAft>
              <a:buSzPts val="2400"/>
              <a:buChar char="-"/>
            </a:pPr>
            <a:r>
              <a:rPr lang="en-US" sz="2400"/>
              <a:t>Benzodiazepines such as Valium, Xanax, Lorazepam (Ativan)</a:t>
            </a:r>
            <a:endParaRPr sz="2400"/>
          </a:p>
          <a:p>
            <a:pPr indent="-218440" lvl="0" marL="342900" rtl="0" algn="l">
              <a:lnSpc>
                <a:spcPct val="100000"/>
              </a:lnSpc>
              <a:spcBef>
                <a:spcPts val="0"/>
              </a:spcBef>
              <a:spcAft>
                <a:spcPts val="0"/>
              </a:spcAft>
              <a:buSzPts val="1960"/>
              <a:buNone/>
            </a:pPr>
            <a:r>
              <a:t/>
            </a:r>
            <a:endParaRPr/>
          </a:p>
        </p:txBody>
      </p:sp>
      <p:sp>
        <p:nvSpPr>
          <p:cNvPr id="156" name="Google Shape;156;p18"/>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161" name="Shape 161"/>
        <p:cNvGrpSpPr/>
        <p:nvPr/>
      </p:nvGrpSpPr>
      <p:grpSpPr>
        <a:xfrm>
          <a:off x="0" y="0"/>
          <a:ext cx="0" cy="0"/>
          <a:chOff x="0" y="0"/>
          <a:chExt cx="0" cy="0"/>
        </a:xfrm>
      </p:grpSpPr>
      <p:sp>
        <p:nvSpPr>
          <p:cNvPr id="162" name="Google Shape;162;g239b2dfc445_0_34"/>
          <p:cNvSpPr txBox="1"/>
          <p:nvPr>
            <p:ph type="title"/>
          </p:nvPr>
        </p:nvSpPr>
        <p:spPr>
          <a:xfrm>
            <a:off x="685800" y="228600"/>
            <a:ext cx="7772400" cy="1219200"/>
          </a:xfrm>
          <a:prstGeom prst="rect">
            <a:avLst/>
          </a:prstGeom>
        </p:spPr>
        <p:txBody>
          <a:bodyPr anchorCtr="0" anchor="ctr" bIns="46025" lIns="92075" spcFirstLastPara="1" rIns="92075" wrap="square" tIns="46025">
            <a:noAutofit/>
          </a:bodyPr>
          <a:lstStyle/>
          <a:p>
            <a:pPr indent="0" lvl="0" marL="0" rtl="0" algn="ctr">
              <a:spcBef>
                <a:spcPts val="0"/>
              </a:spcBef>
              <a:spcAft>
                <a:spcPts val="0"/>
              </a:spcAft>
              <a:buNone/>
            </a:pPr>
            <a:r>
              <a:rPr lang="en-US"/>
              <a:t>GAD Diagnosis</a:t>
            </a:r>
            <a:endParaRPr/>
          </a:p>
        </p:txBody>
      </p:sp>
      <p:sp>
        <p:nvSpPr>
          <p:cNvPr id="163" name="Google Shape;163;g239b2dfc445_0_34"/>
          <p:cNvSpPr txBox="1"/>
          <p:nvPr>
            <p:ph idx="1" type="body"/>
          </p:nvPr>
        </p:nvSpPr>
        <p:spPr>
          <a:xfrm>
            <a:off x="685800" y="1641475"/>
            <a:ext cx="7772400" cy="4454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164" name="Google Shape;164;g239b2dfc445_0_34"/>
          <p:cNvPicPr preferRelativeResize="0"/>
          <p:nvPr/>
        </p:nvPicPr>
        <p:blipFill>
          <a:blip r:embed="rId3">
            <a:alphaModFix/>
          </a:blip>
          <a:stretch>
            <a:fillRect/>
          </a:stretch>
        </p:blipFill>
        <p:spPr>
          <a:xfrm>
            <a:off x="685800" y="1250499"/>
            <a:ext cx="7772401" cy="51274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168" name="Shape 168"/>
        <p:cNvGrpSpPr/>
        <p:nvPr/>
      </p:nvGrpSpPr>
      <p:grpSpPr>
        <a:xfrm>
          <a:off x="0" y="0"/>
          <a:ext cx="0" cy="0"/>
          <a:chOff x="0" y="0"/>
          <a:chExt cx="0" cy="0"/>
        </a:xfrm>
      </p:grpSpPr>
      <p:sp>
        <p:nvSpPr>
          <p:cNvPr id="169" name="Google Shape;169;p20"/>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Panic Attack</a:t>
            </a:r>
            <a:endParaRPr/>
          </a:p>
        </p:txBody>
      </p:sp>
      <p:sp>
        <p:nvSpPr>
          <p:cNvPr id="170" name="Google Shape;170;p20"/>
          <p:cNvSpPr txBox="1"/>
          <p:nvPr>
            <p:ph idx="1" type="body"/>
          </p:nvPr>
        </p:nvSpPr>
        <p:spPr>
          <a:xfrm>
            <a:off x="914400" y="1447801"/>
            <a:ext cx="7543800" cy="46482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Sudden brief episode of intense overwhelming fear and anxiety when there is no real danger or apparent cause</a:t>
            </a:r>
            <a:endParaRPr/>
          </a:p>
          <a:p>
            <a:pPr indent="-342900" lvl="0" marL="342900" rtl="0" algn="l">
              <a:lnSpc>
                <a:spcPct val="100000"/>
              </a:lnSpc>
              <a:spcBef>
                <a:spcPts val="0"/>
              </a:spcBef>
              <a:spcAft>
                <a:spcPts val="0"/>
              </a:spcAft>
              <a:buSzPts val="1960"/>
              <a:buChar char="⬤"/>
            </a:pPr>
            <a:r>
              <a:rPr lang="en-US"/>
              <a:t>Often begins without warning</a:t>
            </a:r>
            <a:endParaRPr/>
          </a:p>
          <a:p>
            <a:pPr indent="-342900" lvl="0" marL="342900" rtl="0" algn="l">
              <a:lnSpc>
                <a:spcPct val="100000"/>
              </a:lnSpc>
              <a:spcBef>
                <a:spcPts val="0"/>
              </a:spcBef>
              <a:spcAft>
                <a:spcPts val="0"/>
              </a:spcAft>
              <a:buSzPts val="1960"/>
              <a:buChar char="⬤"/>
            </a:pPr>
            <a:r>
              <a:rPr lang="en-US"/>
              <a:t>S/S</a:t>
            </a:r>
            <a:endParaRPr/>
          </a:p>
          <a:p>
            <a:pPr indent="-285750" lvl="1" marL="742950" rtl="0" algn="l">
              <a:lnSpc>
                <a:spcPct val="100000"/>
              </a:lnSpc>
              <a:spcBef>
                <a:spcPts val="0"/>
              </a:spcBef>
              <a:spcAft>
                <a:spcPts val="0"/>
              </a:spcAft>
              <a:buSzPts val="1680"/>
              <a:buChar char="⮚"/>
            </a:pPr>
            <a:r>
              <a:rPr lang="en-US"/>
              <a:t>Racing heartbeat</a:t>
            </a:r>
            <a:endParaRPr/>
          </a:p>
          <a:p>
            <a:pPr indent="-285750" lvl="1" marL="742950" rtl="0" algn="l">
              <a:lnSpc>
                <a:spcPct val="100000"/>
              </a:lnSpc>
              <a:spcBef>
                <a:spcPts val="0"/>
              </a:spcBef>
              <a:spcAft>
                <a:spcPts val="0"/>
              </a:spcAft>
              <a:buSzPts val="1680"/>
              <a:buChar char="⮚"/>
            </a:pPr>
            <a:r>
              <a:rPr lang="en-US"/>
              <a:t>Shortness of breath</a:t>
            </a:r>
            <a:endParaRPr/>
          </a:p>
          <a:p>
            <a:pPr indent="-285750" lvl="1" marL="742950" rtl="0" algn="l">
              <a:lnSpc>
                <a:spcPct val="100000"/>
              </a:lnSpc>
              <a:spcBef>
                <a:spcPts val="0"/>
              </a:spcBef>
              <a:spcAft>
                <a:spcPts val="0"/>
              </a:spcAft>
              <a:buSzPts val="1680"/>
              <a:buChar char="⮚"/>
            </a:pPr>
            <a:r>
              <a:rPr lang="en-US"/>
              <a:t>Nausea</a:t>
            </a:r>
            <a:endParaRPr/>
          </a:p>
          <a:p>
            <a:pPr indent="-218440" lvl="0" marL="342900" rtl="0" algn="l">
              <a:lnSpc>
                <a:spcPct val="100000"/>
              </a:lnSpc>
              <a:spcBef>
                <a:spcPts val="0"/>
              </a:spcBef>
              <a:spcAft>
                <a:spcPts val="0"/>
              </a:spcAft>
              <a:buSzPts val="1960"/>
              <a:buNone/>
            </a:pPr>
            <a:r>
              <a:t/>
            </a:r>
            <a:endParaRPr/>
          </a:p>
        </p:txBody>
      </p:sp>
      <p:sp>
        <p:nvSpPr>
          <p:cNvPr id="171" name="Google Shape;171;p20"/>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176" name="Shape 176"/>
        <p:cNvGrpSpPr/>
        <p:nvPr/>
      </p:nvGrpSpPr>
      <p:grpSpPr>
        <a:xfrm>
          <a:off x="0" y="0"/>
          <a:ext cx="0" cy="0"/>
          <a:chOff x="0" y="0"/>
          <a:chExt cx="0" cy="0"/>
        </a:xfrm>
      </p:grpSpPr>
      <p:sp>
        <p:nvSpPr>
          <p:cNvPr id="177" name="Google Shape;177;p21"/>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Panic Disorders </a:t>
            </a:r>
            <a:endParaRPr/>
          </a:p>
        </p:txBody>
      </p:sp>
      <p:sp>
        <p:nvSpPr>
          <p:cNvPr id="178" name="Google Shape;178;p21"/>
          <p:cNvSpPr txBox="1"/>
          <p:nvPr>
            <p:ph idx="1" type="body"/>
          </p:nvPr>
        </p:nvSpPr>
        <p:spPr>
          <a:xfrm>
            <a:off x="685800" y="1641475"/>
            <a:ext cx="80010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Recurrent unexpected panic attacks</a:t>
            </a:r>
            <a:endParaRPr/>
          </a:p>
          <a:p>
            <a:pPr indent="-342900" lvl="0" marL="342900" rtl="0" algn="l">
              <a:lnSpc>
                <a:spcPct val="100000"/>
              </a:lnSpc>
              <a:spcBef>
                <a:spcPts val="0"/>
              </a:spcBef>
              <a:spcAft>
                <a:spcPts val="0"/>
              </a:spcAft>
              <a:buSzPts val="1960"/>
              <a:buChar char="⬤"/>
            </a:pPr>
            <a:r>
              <a:rPr lang="en-US"/>
              <a:t>Types include</a:t>
            </a:r>
            <a:endParaRPr/>
          </a:p>
          <a:p>
            <a:pPr indent="-285750" lvl="1" marL="742950" rtl="0" algn="l">
              <a:lnSpc>
                <a:spcPct val="100000"/>
              </a:lnSpc>
              <a:spcBef>
                <a:spcPts val="0"/>
              </a:spcBef>
              <a:spcAft>
                <a:spcPts val="0"/>
              </a:spcAft>
              <a:buSzPts val="1680"/>
              <a:buChar char="⮚"/>
            </a:pPr>
            <a:r>
              <a:rPr b="1" lang="en-US"/>
              <a:t>Agoraphobia</a:t>
            </a:r>
            <a:r>
              <a:rPr lang="en-US"/>
              <a:t>: individual become fearful of being in an open or enclosed space, in crowds, being away from home, or situations which escape might be difficult</a:t>
            </a:r>
            <a:endParaRPr/>
          </a:p>
          <a:p>
            <a:pPr indent="-285750" lvl="1" marL="742950" rtl="0" algn="l">
              <a:lnSpc>
                <a:spcPct val="100000"/>
              </a:lnSpc>
              <a:spcBef>
                <a:spcPts val="0"/>
              </a:spcBef>
              <a:spcAft>
                <a:spcPts val="0"/>
              </a:spcAft>
              <a:buSzPts val="1680"/>
              <a:buChar char="⮚"/>
            </a:pPr>
            <a:r>
              <a:rPr b="1" lang="en-US"/>
              <a:t>Social anxiety disorder</a:t>
            </a:r>
            <a:r>
              <a:rPr lang="en-US"/>
              <a:t>: fear of situations involving interactions with other people because the person might embarrass themselves, offend others, or be scrutinized, judged, or rejected</a:t>
            </a:r>
            <a:endParaRPr/>
          </a:p>
          <a:p>
            <a:pPr indent="-218440" lvl="0" marL="342900" rtl="0" algn="l">
              <a:lnSpc>
                <a:spcPct val="100000"/>
              </a:lnSpc>
              <a:spcBef>
                <a:spcPts val="0"/>
              </a:spcBef>
              <a:spcAft>
                <a:spcPts val="0"/>
              </a:spcAft>
              <a:buSzPts val="1960"/>
              <a:buNone/>
            </a:pPr>
            <a:r>
              <a:t/>
            </a:r>
            <a:endParaRPr/>
          </a:p>
          <a:p>
            <a:pPr indent="-218440" lvl="0" marL="342900" rtl="0" algn="l">
              <a:lnSpc>
                <a:spcPct val="100000"/>
              </a:lnSpc>
              <a:spcBef>
                <a:spcPts val="0"/>
              </a:spcBef>
              <a:spcAft>
                <a:spcPts val="0"/>
              </a:spcAft>
              <a:buSzPts val="1960"/>
              <a:buNone/>
            </a:pPr>
            <a:r>
              <a:t/>
            </a:r>
            <a:endParaRPr/>
          </a:p>
        </p:txBody>
      </p:sp>
      <p:sp>
        <p:nvSpPr>
          <p:cNvPr id="179" name="Google Shape;179;p21"/>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184" name="Shape 184"/>
        <p:cNvGrpSpPr/>
        <p:nvPr/>
      </p:nvGrpSpPr>
      <p:grpSpPr>
        <a:xfrm>
          <a:off x="0" y="0"/>
          <a:ext cx="0" cy="0"/>
          <a:chOff x="0" y="0"/>
          <a:chExt cx="0" cy="0"/>
        </a:xfrm>
      </p:grpSpPr>
      <p:sp>
        <p:nvSpPr>
          <p:cNvPr id="185" name="Google Shape;185;p23"/>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Panic Attacks During Massage</a:t>
            </a:r>
            <a:endParaRPr sz="2400"/>
          </a:p>
        </p:txBody>
      </p:sp>
      <p:sp>
        <p:nvSpPr>
          <p:cNvPr id="186" name="Google Shape;186;p23"/>
          <p:cNvSpPr txBox="1"/>
          <p:nvPr>
            <p:ph idx="1" type="body"/>
          </p:nvPr>
        </p:nvSpPr>
        <p:spPr>
          <a:xfrm>
            <a:off x="685800" y="1447800"/>
            <a:ext cx="7772400" cy="46482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Assist client into a sitting position </a:t>
            </a:r>
            <a:endParaRPr/>
          </a:p>
          <a:p>
            <a:pPr indent="-342900" lvl="0" marL="342900" rtl="0" algn="l">
              <a:lnSpc>
                <a:spcPct val="100000"/>
              </a:lnSpc>
              <a:spcBef>
                <a:spcPts val="0"/>
              </a:spcBef>
              <a:spcAft>
                <a:spcPts val="0"/>
              </a:spcAft>
              <a:buSzPts val="1960"/>
              <a:buChar char="⬤"/>
            </a:pPr>
            <a:r>
              <a:rPr lang="en-US"/>
              <a:t>Redirect client's focus </a:t>
            </a:r>
            <a:endParaRPr/>
          </a:p>
          <a:p>
            <a:pPr indent="-285750" lvl="1" marL="742950" rtl="0" algn="l">
              <a:lnSpc>
                <a:spcPct val="100000"/>
              </a:lnSpc>
              <a:spcBef>
                <a:spcPts val="0"/>
              </a:spcBef>
              <a:spcAft>
                <a:spcPts val="0"/>
              </a:spcAft>
              <a:buSzPts val="1680"/>
              <a:buChar char="⮚"/>
            </a:pPr>
            <a:r>
              <a:rPr lang="en-US"/>
              <a:t>Encourage slow, deep breaths and focus on the process of breathing</a:t>
            </a:r>
            <a:endParaRPr/>
          </a:p>
          <a:p>
            <a:pPr indent="-285750" lvl="1" marL="742950" rtl="0" algn="l">
              <a:lnSpc>
                <a:spcPct val="100000"/>
              </a:lnSpc>
              <a:spcBef>
                <a:spcPts val="0"/>
              </a:spcBef>
              <a:spcAft>
                <a:spcPts val="0"/>
              </a:spcAft>
              <a:buSzPts val="1680"/>
              <a:buChar char="⮚"/>
            </a:pPr>
            <a:r>
              <a:rPr lang="en-US"/>
              <a:t>Ask questions requiring simple answers &amp; grounding in the present - what color is the chair? Name 3 things that are green in the room. Is it windy outside?</a:t>
            </a:r>
            <a:endParaRPr/>
          </a:p>
          <a:p>
            <a:pPr indent="-342900" lvl="0" marL="342900" rtl="0" algn="l">
              <a:lnSpc>
                <a:spcPct val="100000"/>
              </a:lnSpc>
              <a:spcBef>
                <a:spcPts val="0"/>
              </a:spcBef>
              <a:spcAft>
                <a:spcPts val="0"/>
              </a:spcAft>
              <a:buSzPts val="1960"/>
              <a:buChar char="⬤"/>
            </a:pPr>
            <a:r>
              <a:rPr lang="en-US"/>
              <a:t>When the attack resolves, ask if massage should continue or end for that day without judgement - allow client to lead the response</a:t>
            </a:r>
            <a:endParaRPr/>
          </a:p>
        </p:txBody>
      </p:sp>
      <p:sp>
        <p:nvSpPr>
          <p:cNvPr id="187" name="Google Shape;187;p23"/>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192" name="Shape 192"/>
        <p:cNvGrpSpPr/>
        <p:nvPr/>
      </p:nvGrpSpPr>
      <p:grpSpPr>
        <a:xfrm>
          <a:off x="0" y="0"/>
          <a:ext cx="0" cy="0"/>
          <a:chOff x="0" y="0"/>
          <a:chExt cx="0" cy="0"/>
        </a:xfrm>
      </p:grpSpPr>
      <p:sp>
        <p:nvSpPr>
          <p:cNvPr id="193" name="Google Shape;193;p24"/>
          <p:cNvSpPr txBox="1"/>
          <p:nvPr>
            <p:ph type="title"/>
          </p:nvPr>
        </p:nvSpPr>
        <p:spPr>
          <a:xfrm>
            <a:off x="660400" y="177800"/>
            <a:ext cx="8077200" cy="16764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Panic Attack, Hypoglycemic Event, and Heart Attack: How to Differentiate</a:t>
            </a:r>
            <a:endParaRPr/>
          </a:p>
        </p:txBody>
      </p:sp>
      <p:sp>
        <p:nvSpPr>
          <p:cNvPr id="194" name="Google Shape;194;p24"/>
          <p:cNvSpPr txBox="1"/>
          <p:nvPr>
            <p:ph idx="1" type="body"/>
          </p:nvPr>
        </p:nvSpPr>
        <p:spPr>
          <a:xfrm>
            <a:off x="685800" y="1828800"/>
            <a:ext cx="7772400" cy="42672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Panic attacks: intensity </a:t>
            </a:r>
            <a:r>
              <a:rPr i="1" lang="en-US"/>
              <a:t>decreases</a:t>
            </a:r>
            <a:r>
              <a:rPr lang="en-US"/>
              <a:t> once the person is distracted</a:t>
            </a:r>
            <a:endParaRPr/>
          </a:p>
          <a:p>
            <a:pPr indent="-342900" lvl="0" marL="342900" rtl="0" algn="l">
              <a:lnSpc>
                <a:spcPct val="100000"/>
              </a:lnSpc>
              <a:spcBef>
                <a:spcPts val="0"/>
              </a:spcBef>
              <a:spcAft>
                <a:spcPts val="0"/>
              </a:spcAft>
              <a:buSzPts val="1960"/>
              <a:buChar char="⬤"/>
            </a:pPr>
            <a:r>
              <a:rPr lang="en-US"/>
              <a:t>Hypoglycemia: resolves quickly after ingesting a sugar source such as juice</a:t>
            </a:r>
            <a:endParaRPr/>
          </a:p>
          <a:p>
            <a:pPr indent="-342900" lvl="0" marL="342900" rtl="0" algn="l">
              <a:lnSpc>
                <a:spcPct val="100000"/>
              </a:lnSpc>
              <a:spcBef>
                <a:spcPts val="0"/>
              </a:spcBef>
              <a:spcAft>
                <a:spcPts val="0"/>
              </a:spcAft>
              <a:buSzPts val="1960"/>
              <a:buChar char="⬤"/>
            </a:pPr>
            <a:r>
              <a:rPr lang="en-US"/>
              <a:t>Heart attack: S/S </a:t>
            </a:r>
            <a:r>
              <a:rPr i="1" lang="en-US"/>
              <a:t>increase </a:t>
            </a:r>
            <a:r>
              <a:rPr lang="en-US"/>
              <a:t>after measures are taken to resolve hypoglycemia or a panic attack</a:t>
            </a:r>
            <a:endParaRPr/>
          </a:p>
          <a:p>
            <a:pPr indent="-285750" lvl="1" marL="742950" rtl="0" algn="l">
              <a:lnSpc>
                <a:spcPct val="100000"/>
              </a:lnSpc>
              <a:spcBef>
                <a:spcPts val="0"/>
              </a:spcBef>
              <a:spcAft>
                <a:spcPts val="0"/>
              </a:spcAft>
              <a:buSzPts val="1680"/>
              <a:buChar char="⮚"/>
            </a:pPr>
            <a:r>
              <a:rPr lang="en-US"/>
              <a:t>If the client is having a heart attack, call 911 </a:t>
            </a:r>
            <a:endParaRPr/>
          </a:p>
        </p:txBody>
      </p:sp>
      <p:sp>
        <p:nvSpPr>
          <p:cNvPr id="195" name="Google Shape;195;p24"/>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200" name="Shape 200"/>
        <p:cNvGrpSpPr/>
        <p:nvPr/>
      </p:nvGrpSpPr>
      <p:grpSpPr>
        <a:xfrm>
          <a:off x="0" y="0"/>
          <a:ext cx="0" cy="0"/>
          <a:chOff x="0" y="0"/>
          <a:chExt cx="0" cy="0"/>
        </a:xfrm>
      </p:grpSpPr>
      <p:sp>
        <p:nvSpPr>
          <p:cNvPr id="201" name="Google Shape;201;p25"/>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Specific Phobias</a:t>
            </a:r>
            <a:endParaRPr/>
          </a:p>
        </p:txBody>
      </p:sp>
      <p:sp>
        <p:nvSpPr>
          <p:cNvPr id="202" name="Google Shape;202;p25"/>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Overwhelming and irrational fear of an object or situation that poses no real danger, but produces fear, anxiety, and avoidance behaviors</a:t>
            </a:r>
            <a:endParaRPr/>
          </a:p>
          <a:p>
            <a:pPr indent="-285750" lvl="1" marL="742950" rtl="0" algn="l">
              <a:lnSpc>
                <a:spcPct val="100000"/>
              </a:lnSpc>
              <a:spcBef>
                <a:spcPts val="0"/>
              </a:spcBef>
              <a:spcAft>
                <a:spcPts val="0"/>
              </a:spcAft>
              <a:buSzPts val="1680"/>
              <a:buChar char="⮚"/>
            </a:pPr>
            <a:r>
              <a:rPr lang="en-US"/>
              <a:t>Examples are fear of spiders, snakes, needles, heights, flying, or public speaking </a:t>
            </a:r>
            <a:endParaRPr/>
          </a:p>
          <a:p>
            <a:pPr indent="-285750" lvl="1" marL="742950" rtl="0" algn="l">
              <a:lnSpc>
                <a:spcPct val="100000"/>
              </a:lnSpc>
              <a:spcBef>
                <a:spcPts val="0"/>
              </a:spcBef>
              <a:spcAft>
                <a:spcPts val="0"/>
              </a:spcAft>
              <a:buSzPts val="1680"/>
              <a:buChar char="⮚"/>
            </a:pPr>
            <a:r>
              <a:t/>
            </a:r>
            <a:endParaRPr/>
          </a:p>
          <a:p>
            <a:pPr indent="-285750" lvl="1" marL="742950" rtl="0" algn="l">
              <a:lnSpc>
                <a:spcPct val="100000"/>
              </a:lnSpc>
              <a:spcBef>
                <a:spcPts val="0"/>
              </a:spcBef>
              <a:spcAft>
                <a:spcPts val="0"/>
              </a:spcAft>
              <a:buSzPts val="1680"/>
              <a:buChar char="⮚"/>
            </a:pPr>
            <a:r>
              <a:t/>
            </a:r>
            <a:endParaRPr/>
          </a:p>
        </p:txBody>
      </p:sp>
      <p:sp>
        <p:nvSpPr>
          <p:cNvPr id="203" name="Google Shape;203;p25"/>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pic>
        <p:nvPicPr>
          <p:cNvPr id="204" name="Google Shape;204;p25"/>
          <p:cNvPicPr preferRelativeResize="0"/>
          <p:nvPr/>
        </p:nvPicPr>
        <p:blipFill>
          <a:blip r:embed="rId3">
            <a:alphaModFix/>
          </a:blip>
          <a:stretch>
            <a:fillRect/>
          </a:stretch>
        </p:blipFill>
        <p:spPr>
          <a:xfrm>
            <a:off x="1868824" y="4439349"/>
            <a:ext cx="2435550" cy="1620725"/>
          </a:xfrm>
          <a:prstGeom prst="rect">
            <a:avLst/>
          </a:prstGeom>
          <a:noFill/>
          <a:ln>
            <a:noFill/>
          </a:ln>
        </p:spPr>
      </p:pic>
      <p:pic>
        <p:nvPicPr>
          <p:cNvPr id="205" name="Google Shape;205;p25"/>
          <p:cNvPicPr preferRelativeResize="0"/>
          <p:nvPr/>
        </p:nvPicPr>
        <p:blipFill>
          <a:blip r:embed="rId4">
            <a:alphaModFix/>
          </a:blip>
          <a:stretch>
            <a:fillRect/>
          </a:stretch>
        </p:blipFill>
        <p:spPr>
          <a:xfrm>
            <a:off x="5212074" y="4237674"/>
            <a:ext cx="2024100" cy="20240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210" name="Shape 210"/>
        <p:cNvGrpSpPr/>
        <p:nvPr/>
      </p:nvGrpSpPr>
      <p:grpSpPr>
        <a:xfrm>
          <a:off x="0" y="0"/>
          <a:ext cx="0" cy="0"/>
          <a:chOff x="0" y="0"/>
          <a:chExt cx="0" cy="0"/>
        </a:xfrm>
      </p:grpSpPr>
      <p:sp>
        <p:nvSpPr>
          <p:cNvPr id="211" name="Google Shape;211;p26"/>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Massage and Specific Phobias</a:t>
            </a:r>
            <a:endParaRPr/>
          </a:p>
        </p:txBody>
      </p:sp>
      <p:sp>
        <p:nvSpPr>
          <p:cNvPr id="212" name="Google Shape;212;p26"/>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Use recommendations for GAD </a:t>
            </a:r>
            <a:endParaRPr/>
          </a:p>
          <a:p>
            <a:pPr indent="-342900" lvl="0" marL="342900" rtl="0" algn="l">
              <a:lnSpc>
                <a:spcPct val="100000"/>
              </a:lnSpc>
              <a:spcBef>
                <a:spcPts val="0"/>
              </a:spcBef>
              <a:spcAft>
                <a:spcPts val="0"/>
              </a:spcAft>
              <a:buSzPts val="1960"/>
              <a:buChar char="⬤"/>
            </a:pPr>
            <a:r>
              <a:rPr lang="en-US"/>
              <a:t>Claustrophobic client?</a:t>
            </a:r>
            <a:endParaRPr/>
          </a:p>
          <a:p>
            <a:pPr indent="-285750" lvl="1" marL="742950" rtl="0" algn="l">
              <a:lnSpc>
                <a:spcPct val="100000"/>
              </a:lnSpc>
              <a:spcBef>
                <a:spcPts val="0"/>
              </a:spcBef>
              <a:spcAft>
                <a:spcPts val="0"/>
              </a:spcAft>
              <a:buSzPts val="1680"/>
              <a:buChar char="⮚"/>
            </a:pPr>
            <a:r>
              <a:rPr lang="en-US"/>
              <a:t>Move to a supine position if prone</a:t>
            </a:r>
            <a:endParaRPr/>
          </a:p>
          <a:p>
            <a:pPr indent="-285750" lvl="1" marL="742950" rtl="0" algn="l">
              <a:lnSpc>
                <a:spcPct val="100000"/>
              </a:lnSpc>
              <a:spcBef>
                <a:spcPts val="0"/>
              </a:spcBef>
              <a:spcAft>
                <a:spcPts val="0"/>
              </a:spcAft>
              <a:buSzPts val="1680"/>
              <a:buChar char="⮚"/>
            </a:pPr>
            <a:r>
              <a:rPr lang="en-US"/>
              <a:t>Uncover arms</a:t>
            </a:r>
            <a:endParaRPr/>
          </a:p>
          <a:p>
            <a:pPr indent="-218440" lvl="0" marL="342900" rtl="0" algn="l">
              <a:lnSpc>
                <a:spcPct val="100000"/>
              </a:lnSpc>
              <a:spcBef>
                <a:spcPts val="0"/>
              </a:spcBef>
              <a:spcAft>
                <a:spcPts val="0"/>
              </a:spcAft>
              <a:buSzPts val="1960"/>
              <a:buNone/>
            </a:pPr>
            <a:r>
              <a:t/>
            </a:r>
            <a:endParaRPr/>
          </a:p>
        </p:txBody>
      </p:sp>
      <p:sp>
        <p:nvSpPr>
          <p:cNvPr id="213" name="Google Shape;213;p26"/>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218" name="Shape 218"/>
        <p:cNvGrpSpPr/>
        <p:nvPr/>
      </p:nvGrpSpPr>
      <p:grpSpPr>
        <a:xfrm>
          <a:off x="0" y="0"/>
          <a:ext cx="0" cy="0"/>
          <a:chOff x="0" y="0"/>
          <a:chExt cx="0" cy="0"/>
        </a:xfrm>
      </p:grpSpPr>
      <p:sp>
        <p:nvSpPr>
          <p:cNvPr id="219" name="Google Shape;219;p27"/>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Obsessive–Compulsive Disorder</a:t>
            </a:r>
            <a:endParaRPr/>
          </a:p>
        </p:txBody>
      </p:sp>
      <p:sp>
        <p:nvSpPr>
          <p:cNvPr id="220" name="Google Shape;220;p27"/>
          <p:cNvSpPr txBox="1"/>
          <p:nvPr>
            <p:ph idx="1" type="body"/>
          </p:nvPr>
        </p:nvSpPr>
        <p:spPr>
          <a:xfrm>
            <a:off x="685800" y="1641475"/>
            <a:ext cx="76200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Persistent upsetting or irrational thoughts called </a:t>
            </a:r>
            <a:r>
              <a:rPr i="1" lang="en-US"/>
              <a:t>obsessions</a:t>
            </a:r>
            <a:r>
              <a:rPr lang="en-US"/>
              <a:t> and uncontrollable urges or repetitive behaviors called </a:t>
            </a:r>
            <a:r>
              <a:rPr i="1" lang="en-US"/>
              <a:t>compulsions</a:t>
            </a:r>
            <a:r>
              <a:rPr lang="en-US"/>
              <a:t> used to relieve the anxiety these thoughts produce</a:t>
            </a:r>
            <a:endParaRPr/>
          </a:p>
          <a:p>
            <a:pPr indent="-179069" lvl="1" marL="742950" rtl="0" algn="l">
              <a:lnSpc>
                <a:spcPct val="100000"/>
              </a:lnSpc>
              <a:spcBef>
                <a:spcPts val="0"/>
              </a:spcBef>
              <a:spcAft>
                <a:spcPts val="0"/>
              </a:spcAft>
              <a:buSzPts val="1680"/>
              <a:buNone/>
            </a:pPr>
            <a:r>
              <a:t/>
            </a:r>
            <a:endParaRPr/>
          </a:p>
        </p:txBody>
      </p:sp>
      <p:sp>
        <p:nvSpPr>
          <p:cNvPr id="221" name="Google Shape;221;p27"/>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225" name="Shape 225"/>
        <p:cNvGrpSpPr/>
        <p:nvPr/>
      </p:nvGrpSpPr>
      <p:grpSpPr>
        <a:xfrm>
          <a:off x="0" y="0"/>
          <a:ext cx="0" cy="0"/>
          <a:chOff x="0" y="0"/>
          <a:chExt cx="0" cy="0"/>
        </a:xfrm>
      </p:grpSpPr>
      <p:sp>
        <p:nvSpPr>
          <p:cNvPr id="226" name="Google Shape;226;p28"/>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Massage and Obsessive–Compulsive Disorder</a:t>
            </a:r>
            <a:endParaRPr/>
          </a:p>
        </p:txBody>
      </p:sp>
      <p:sp>
        <p:nvSpPr>
          <p:cNvPr id="227" name="Google Shape;227;p28"/>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Use recommendations for GAD</a:t>
            </a:r>
            <a:endParaRPr/>
          </a:p>
          <a:p>
            <a:pPr indent="-342900" lvl="0" marL="342900" rtl="0" algn="l">
              <a:lnSpc>
                <a:spcPct val="100000"/>
              </a:lnSpc>
              <a:spcBef>
                <a:spcPts val="0"/>
              </a:spcBef>
              <a:spcAft>
                <a:spcPts val="0"/>
              </a:spcAft>
              <a:buSzPts val="1960"/>
              <a:buChar char="⬤"/>
            </a:pPr>
            <a:r>
              <a:rPr lang="en-US"/>
              <a:t>Be consistent with appointments and massage sequence</a:t>
            </a:r>
            <a:endParaRPr/>
          </a:p>
          <a:p>
            <a:pPr indent="-285750" lvl="1" marL="742950" rtl="0" algn="l">
              <a:lnSpc>
                <a:spcPct val="100000"/>
              </a:lnSpc>
              <a:spcBef>
                <a:spcPts val="0"/>
              </a:spcBef>
              <a:spcAft>
                <a:spcPts val="0"/>
              </a:spcAft>
              <a:buSzPts val="1680"/>
              <a:buChar char="⮚"/>
            </a:pPr>
            <a:r>
              <a:rPr lang="en-US"/>
              <a:t>Changes may promote anxiety </a:t>
            </a:r>
            <a:endParaRPr/>
          </a:p>
          <a:p>
            <a:pPr indent="-342900" lvl="0" marL="342900" rtl="0" algn="l">
              <a:lnSpc>
                <a:spcPct val="100000"/>
              </a:lnSpc>
              <a:spcBef>
                <a:spcPts val="0"/>
              </a:spcBef>
              <a:spcAft>
                <a:spcPts val="0"/>
              </a:spcAft>
              <a:buSzPts val="1960"/>
              <a:buChar char="⬤"/>
            </a:pPr>
            <a:r>
              <a:rPr lang="en-US"/>
              <a:t>Have sanitizing agents handy or easy access to sink and soap</a:t>
            </a:r>
            <a:endParaRPr/>
          </a:p>
          <a:p>
            <a:pPr indent="-285750" lvl="1" marL="742950" rtl="0" algn="l">
              <a:lnSpc>
                <a:spcPct val="100000"/>
              </a:lnSpc>
              <a:spcBef>
                <a:spcPts val="0"/>
              </a:spcBef>
              <a:spcAft>
                <a:spcPts val="0"/>
              </a:spcAft>
              <a:buSzPts val="1680"/>
              <a:buChar char="⮚"/>
            </a:pPr>
            <a:r>
              <a:rPr lang="en-US"/>
              <a:t>Clients may be reluctant to touch items and surfaces in the office and want to sanitize hands often </a:t>
            </a:r>
            <a:endParaRPr/>
          </a:p>
        </p:txBody>
      </p:sp>
      <p:sp>
        <p:nvSpPr>
          <p:cNvPr id="228" name="Google Shape;228;p28"/>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233" name="Shape 233"/>
        <p:cNvGrpSpPr/>
        <p:nvPr/>
      </p:nvGrpSpPr>
      <p:grpSpPr>
        <a:xfrm>
          <a:off x="0" y="0"/>
          <a:ext cx="0" cy="0"/>
          <a:chOff x="0" y="0"/>
          <a:chExt cx="0" cy="0"/>
        </a:xfrm>
      </p:grpSpPr>
      <p:sp>
        <p:nvSpPr>
          <p:cNvPr id="234" name="Google Shape;234;p29"/>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Acute Stress Disorder</a:t>
            </a:r>
            <a:endParaRPr/>
          </a:p>
        </p:txBody>
      </p:sp>
      <p:sp>
        <p:nvSpPr>
          <p:cNvPr id="235" name="Google Shape;235;p29"/>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Severe anxiety, intense fear, helplessness, or horror felt immediately after or within 1 month of experiencing or witnessing a terrifying or traumatic event</a:t>
            </a:r>
            <a:endParaRPr/>
          </a:p>
        </p:txBody>
      </p:sp>
      <p:sp>
        <p:nvSpPr>
          <p:cNvPr id="236" name="Google Shape;236;p29"/>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241" name="Shape 241"/>
        <p:cNvGrpSpPr/>
        <p:nvPr/>
      </p:nvGrpSpPr>
      <p:grpSpPr>
        <a:xfrm>
          <a:off x="0" y="0"/>
          <a:ext cx="0" cy="0"/>
          <a:chOff x="0" y="0"/>
          <a:chExt cx="0" cy="0"/>
        </a:xfrm>
      </p:grpSpPr>
      <p:sp>
        <p:nvSpPr>
          <p:cNvPr id="242" name="Google Shape;242;p30"/>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Posttraumatic Stress Disorder</a:t>
            </a:r>
            <a:endParaRPr/>
          </a:p>
        </p:txBody>
      </p:sp>
      <p:sp>
        <p:nvSpPr>
          <p:cNvPr id="243" name="Google Shape;243;p30"/>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Later-stage disorder characterized by distress and difficulty coping with the aftermath of trauma</a:t>
            </a:r>
            <a:endParaRPr/>
          </a:p>
          <a:p>
            <a:pPr indent="-285750" lvl="1" marL="742950" rtl="0" algn="l">
              <a:lnSpc>
                <a:spcPct val="100000"/>
              </a:lnSpc>
              <a:spcBef>
                <a:spcPts val="0"/>
              </a:spcBef>
              <a:spcAft>
                <a:spcPts val="0"/>
              </a:spcAft>
              <a:buSzPts val="1680"/>
              <a:buChar char="⮚"/>
            </a:pPr>
            <a:r>
              <a:rPr lang="en-US"/>
              <a:t>Person may experience flash-backs and dissociations</a:t>
            </a:r>
            <a:endParaRPr/>
          </a:p>
          <a:p>
            <a:pPr indent="-285750" lvl="1" marL="742950" rtl="0" algn="l">
              <a:lnSpc>
                <a:spcPct val="100000"/>
              </a:lnSpc>
              <a:spcBef>
                <a:spcPts val="0"/>
              </a:spcBef>
              <a:spcAft>
                <a:spcPts val="0"/>
              </a:spcAft>
              <a:buSzPts val="1680"/>
              <a:buChar char="⮚"/>
            </a:pPr>
            <a:r>
              <a:rPr lang="en-US">
                <a:latin typeface="Arial"/>
                <a:ea typeface="Arial"/>
                <a:cs typeface="Arial"/>
                <a:sym typeface="Arial"/>
              </a:rPr>
              <a:t>Often accompanied by depression and substance use</a:t>
            </a:r>
            <a:r>
              <a:rPr lang="en-US"/>
              <a:t> </a:t>
            </a:r>
            <a:endParaRPr/>
          </a:p>
          <a:p>
            <a:pPr indent="-218440" lvl="0" marL="342900" rtl="0" algn="l">
              <a:lnSpc>
                <a:spcPct val="100000"/>
              </a:lnSpc>
              <a:spcBef>
                <a:spcPts val="0"/>
              </a:spcBef>
              <a:spcAft>
                <a:spcPts val="0"/>
              </a:spcAft>
              <a:buSzPts val="1960"/>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247" name="Shape 247"/>
        <p:cNvGrpSpPr/>
        <p:nvPr/>
      </p:nvGrpSpPr>
      <p:grpSpPr>
        <a:xfrm>
          <a:off x="0" y="0"/>
          <a:ext cx="0" cy="0"/>
          <a:chOff x="0" y="0"/>
          <a:chExt cx="0" cy="0"/>
        </a:xfrm>
      </p:grpSpPr>
      <p:sp>
        <p:nvSpPr>
          <p:cNvPr id="248" name="Google Shape;248;p31"/>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Flash-backs and Dissociation </a:t>
            </a:r>
            <a:endParaRPr/>
          </a:p>
        </p:txBody>
      </p:sp>
      <p:sp>
        <p:nvSpPr>
          <p:cNvPr id="249" name="Google Shape;249;p31"/>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b="1" lang="en-US"/>
              <a:t>Flash-backs</a:t>
            </a:r>
            <a:r>
              <a:rPr lang="en-US"/>
              <a:t>: sudden and disturbing vivid memories of past events that produces extreme anxiety or panic attacks</a:t>
            </a:r>
            <a:endParaRPr/>
          </a:p>
          <a:p>
            <a:pPr indent="-342900" lvl="0" marL="342900" rtl="0" algn="l">
              <a:lnSpc>
                <a:spcPct val="100000"/>
              </a:lnSpc>
              <a:spcBef>
                <a:spcPts val="0"/>
              </a:spcBef>
              <a:spcAft>
                <a:spcPts val="0"/>
              </a:spcAft>
              <a:buSzPts val="1960"/>
              <a:buChar char="⬤"/>
            </a:pPr>
            <a:r>
              <a:rPr b="1" lang="en-US"/>
              <a:t>Dissociation</a:t>
            </a:r>
            <a:r>
              <a:rPr lang="en-US"/>
              <a:t>: coping strategy which allows a person to deal with psychological stress and continue to function after the traumatic event</a:t>
            </a:r>
            <a:endParaRPr/>
          </a:p>
          <a:p>
            <a:pPr indent="-285750" lvl="1" marL="742950" rtl="0" algn="l">
              <a:lnSpc>
                <a:spcPct val="100000"/>
              </a:lnSpc>
              <a:spcBef>
                <a:spcPts val="0"/>
              </a:spcBef>
              <a:spcAft>
                <a:spcPts val="0"/>
              </a:spcAft>
              <a:buSzPts val="1680"/>
              <a:buChar char="⮚"/>
            </a:pPr>
            <a:r>
              <a:rPr lang="en-US"/>
              <a:t>Types are depersonalization, derealization and compartmentalization</a:t>
            </a:r>
            <a:endParaRPr/>
          </a:p>
          <a:p>
            <a:pPr indent="-218440" lvl="0" marL="342900" rtl="0" algn="l">
              <a:lnSpc>
                <a:spcPct val="100000"/>
              </a:lnSpc>
              <a:spcBef>
                <a:spcPts val="0"/>
              </a:spcBef>
              <a:spcAft>
                <a:spcPts val="0"/>
              </a:spcAft>
              <a:buSzPts val="1960"/>
              <a:buNone/>
            </a:pPr>
            <a:r>
              <a:t/>
            </a:r>
            <a:endParaRPr/>
          </a:p>
        </p:txBody>
      </p:sp>
      <p:sp>
        <p:nvSpPr>
          <p:cNvPr id="250" name="Google Shape;250;p31"/>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255" name="Shape 255"/>
        <p:cNvGrpSpPr/>
        <p:nvPr/>
      </p:nvGrpSpPr>
      <p:grpSpPr>
        <a:xfrm>
          <a:off x="0" y="0"/>
          <a:ext cx="0" cy="0"/>
          <a:chOff x="0" y="0"/>
          <a:chExt cx="0" cy="0"/>
        </a:xfrm>
      </p:grpSpPr>
      <p:sp>
        <p:nvSpPr>
          <p:cNvPr id="256" name="Google Shape;256;p32"/>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Dissociation: Types</a:t>
            </a:r>
            <a:endParaRPr/>
          </a:p>
        </p:txBody>
      </p:sp>
      <p:sp>
        <p:nvSpPr>
          <p:cNvPr id="257" name="Google Shape;257;p32"/>
          <p:cNvSpPr txBox="1"/>
          <p:nvPr>
            <p:ph idx="1" type="body"/>
          </p:nvPr>
        </p:nvSpPr>
        <p:spPr>
          <a:xfrm>
            <a:off x="469900" y="1447800"/>
            <a:ext cx="8204200" cy="465455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b="1" lang="en-US"/>
              <a:t>Depersonalization</a:t>
            </a:r>
            <a:r>
              <a:rPr lang="en-US"/>
              <a:t>: disconnection from one's own body, thoughts, or emotions</a:t>
            </a:r>
            <a:endParaRPr/>
          </a:p>
          <a:p>
            <a:pPr indent="-285750" lvl="1" marL="742950" rtl="0" algn="l">
              <a:lnSpc>
                <a:spcPct val="100000"/>
              </a:lnSpc>
              <a:spcBef>
                <a:spcPts val="0"/>
              </a:spcBef>
              <a:spcAft>
                <a:spcPts val="0"/>
              </a:spcAft>
              <a:buSzPts val="1680"/>
              <a:buChar char="⮚"/>
            </a:pPr>
            <a:r>
              <a:rPr lang="en-US"/>
              <a:t>May produce an out-of-body experience</a:t>
            </a:r>
            <a:endParaRPr/>
          </a:p>
          <a:p>
            <a:pPr indent="-342900" lvl="0" marL="342900" rtl="0" algn="l">
              <a:lnSpc>
                <a:spcPct val="100000"/>
              </a:lnSpc>
              <a:spcBef>
                <a:spcPts val="0"/>
              </a:spcBef>
              <a:spcAft>
                <a:spcPts val="0"/>
              </a:spcAft>
              <a:buSzPts val="1960"/>
              <a:buChar char="⬤"/>
            </a:pPr>
            <a:r>
              <a:rPr b="1" lang="en-US"/>
              <a:t>Derealization</a:t>
            </a:r>
            <a:r>
              <a:rPr lang="en-US"/>
              <a:t>: disconnection from one's surroundings</a:t>
            </a:r>
            <a:endParaRPr/>
          </a:p>
          <a:p>
            <a:pPr indent="-285750" lvl="1" marL="742950" rtl="0" algn="l">
              <a:lnSpc>
                <a:spcPct val="100000"/>
              </a:lnSpc>
              <a:spcBef>
                <a:spcPts val="0"/>
              </a:spcBef>
              <a:spcAft>
                <a:spcPts val="0"/>
              </a:spcAft>
              <a:buSzPts val="1680"/>
              <a:buChar char="⮚"/>
            </a:pPr>
            <a:r>
              <a:rPr lang="en-US"/>
              <a:t>World feels surreal, foggy, distorted, and the person may think the traumatic event was a dream  </a:t>
            </a:r>
            <a:endParaRPr/>
          </a:p>
          <a:p>
            <a:pPr indent="-342900" lvl="0" marL="342900" rtl="0" algn="l">
              <a:lnSpc>
                <a:spcPct val="100000"/>
              </a:lnSpc>
              <a:spcBef>
                <a:spcPts val="0"/>
              </a:spcBef>
              <a:spcAft>
                <a:spcPts val="0"/>
              </a:spcAft>
              <a:buSzPts val="1960"/>
              <a:buChar char="⬤"/>
            </a:pPr>
            <a:r>
              <a:rPr lang="en-US"/>
              <a:t>C</a:t>
            </a:r>
            <a:r>
              <a:rPr b="1" lang="en-US"/>
              <a:t>ompartmentalization</a:t>
            </a:r>
            <a:r>
              <a:rPr lang="en-US"/>
              <a:t>: suppression of memories because they produce anxiety from conflicting personal values and beliefs</a:t>
            </a:r>
            <a:endParaRPr/>
          </a:p>
          <a:p>
            <a:pPr indent="-285750" lvl="1" marL="742950" rtl="0" algn="l">
              <a:lnSpc>
                <a:spcPct val="100000"/>
              </a:lnSpc>
              <a:spcBef>
                <a:spcPts val="0"/>
              </a:spcBef>
              <a:spcAft>
                <a:spcPts val="0"/>
              </a:spcAft>
              <a:buSzPts val="1680"/>
              <a:buChar char="⮚"/>
            </a:pPr>
            <a:r>
              <a:rPr lang="en-US"/>
              <a:t>Ex: act of shooting if they shot enemy soldier </a:t>
            </a:r>
            <a:endParaRPr/>
          </a:p>
        </p:txBody>
      </p:sp>
      <p:sp>
        <p:nvSpPr>
          <p:cNvPr id="258" name="Google Shape;258;p32"/>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263" name="Shape 263"/>
        <p:cNvGrpSpPr/>
        <p:nvPr/>
      </p:nvGrpSpPr>
      <p:grpSpPr>
        <a:xfrm>
          <a:off x="0" y="0"/>
          <a:ext cx="0" cy="0"/>
          <a:chOff x="0" y="0"/>
          <a:chExt cx="0" cy="0"/>
        </a:xfrm>
      </p:grpSpPr>
      <p:sp>
        <p:nvSpPr>
          <p:cNvPr id="264" name="Google Shape;264;p33"/>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Massage and ASD/PTSD</a:t>
            </a:r>
            <a:br>
              <a:rPr lang="en-US"/>
            </a:br>
            <a:r>
              <a:rPr lang="en-US" sz="2400"/>
              <a:t>(1 of 2)</a:t>
            </a:r>
            <a:endParaRPr/>
          </a:p>
        </p:txBody>
      </p:sp>
      <p:sp>
        <p:nvSpPr>
          <p:cNvPr id="265" name="Google Shape;265;p33"/>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Use recommendations for GAD minus low lighting</a:t>
            </a:r>
            <a:endParaRPr/>
          </a:p>
          <a:p>
            <a:pPr indent="-342900" lvl="0" marL="342900" rtl="0" algn="l">
              <a:lnSpc>
                <a:spcPct val="100000"/>
              </a:lnSpc>
              <a:spcBef>
                <a:spcPts val="0"/>
              </a:spcBef>
              <a:spcAft>
                <a:spcPts val="0"/>
              </a:spcAft>
              <a:buSzPts val="1960"/>
              <a:buChar char="⬤"/>
            </a:pPr>
            <a:r>
              <a:rPr lang="en-US"/>
              <a:t>Client may want to see what you are doing, which may require raised lighting and avoiding the prone position or face rest to expand vision </a:t>
            </a:r>
            <a:endParaRPr/>
          </a:p>
          <a:p>
            <a:pPr indent="-342900" lvl="0" marL="342900" rtl="0" algn="l">
              <a:lnSpc>
                <a:spcPct val="100000"/>
              </a:lnSpc>
              <a:spcBef>
                <a:spcPts val="0"/>
              </a:spcBef>
              <a:spcAft>
                <a:spcPts val="0"/>
              </a:spcAft>
              <a:buSzPts val="1960"/>
              <a:buChar char="⬤"/>
            </a:pPr>
            <a:r>
              <a:rPr lang="en-US"/>
              <a:t>Let clients control the massage</a:t>
            </a:r>
            <a:endParaRPr/>
          </a:p>
          <a:p>
            <a:pPr indent="-285750" lvl="1" marL="742950" rtl="0" algn="l">
              <a:lnSpc>
                <a:spcPct val="100000"/>
              </a:lnSpc>
              <a:spcBef>
                <a:spcPts val="0"/>
              </a:spcBef>
              <a:spcAft>
                <a:spcPts val="0"/>
              </a:spcAft>
              <a:buSzPts val="1680"/>
              <a:buChar char="⮚"/>
            </a:pPr>
            <a:r>
              <a:rPr lang="en-US"/>
              <a:t>Disrobing, client positioning, areas worked on or avoided, and depth of pressure</a:t>
            </a:r>
            <a:endParaRPr/>
          </a:p>
        </p:txBody>
      </p:sp>
      <p:sp>
        <p:nvSpPr>
          <p:cNvPr id="266" name="Google Shape;266;p33"/>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271" name="Shape 271"/>
        <p:cNvGrpSpPr/>
        <p:nvPr/>
      </p:nvGrpSpPr>
      <p:grpSpPr>
        <a:xfrm>
          <a:off x="0" y="0"/>
          <a:ext cx="0" cy="0"/>
          <a:chOff x="0" y="0"/>
          <a:chExt cx="0" cy="0"/>
        </a:xfrm>
      </p:grpSpPr>
      <p:sp>
        <p:nvSpPr>
          <p:cNvPr id="272" name="Google Shape;272;p34"/>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Massage and ASD/PTSD</a:t>
            </a:r>
            <a:br>
              <a:rPr lang="en-US"/>
            </a:br>
            <a:r>
              <a:rPr lang="en-US" sz="2400"/>
              <a:t>(2 of 2)</a:t>
            </a:r>
            <a:endParaRPr/>
          </a:p>
        </p:txBody>
      </p:sp>
      <p:sp>
        <p:nvSpPr>
          <p:cNvPr id="273" name="Google Shape;273;p34"/>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Identify/avoid triggers that may cause hyperarousal</a:t>
            </a:r>
            <a:endParaRPr/>
          </a:p>
          <a:p>
            <a:pPr indent="-342900" lvl="0" marL="342900" rtl="0" algn="l">
              <a:lnSpc>
                <a:spcPct val="100000"/>
              </a:lnSpc>
              <a:spcBef>
                <a:spcPts val="0"/>
              </a:spcBef>
              <a:spcAft>
                <a:spcPts val="0"/>
              </a:spcAft>
              <a:buSzPts val="1960"/>
              <a:buChar char="⬤"/>
            </a:pPr>
            <a:r>
              <a:rPr lang="en-US"/>
              <a:t>Offer choice practitioner gender</a:t>
            </a:r>
            <a:endParaRPr/>
          </a:p>
          <a:p>
            <a:pPr indent="-342900" lvl="0" marL="342900" rtl="0" algn="l">
              <a:lnSpc>
                <a:spcPct val="100000"/>
              </a:lnSpc>
              <a:spcBef>
                <a:spcPts val="0"/>
              </a:spcBef>
              <a:spcAft>
                <a:spcPts val="0"/>
              </a:spcAft>
              <a:buSzPts val="1960"/>
              <a:buChar char="⬤"/>
            </a:pPr>
            <a:r>
              <a:rPr lang="en-US"/>
              <a:t>Consider using a technique that does not require disrobing </a:t>
            </a:r>
            <a:endParaRPr/>
          </a:p>
          <a:p>
            <a:pPr indent="-342900" lvl="0" marL="342900" rtl="0" algn="l">
              <a:lnSpc>
                <a:spcPct val="100000"/>
              </a:lnSpc>
              <a:spcBef>
                <a:spcPts val="0"/>
              </a:spcBef>
              <a:spcAft>
                <a:spcPts val="0"/>
              </a:spcAft>
              <a:buSzPts val="1960"/>
              <a:buChar char="⬤"/>
            </a:pPr>
            <a:r>
              <a:rPr lang="en-US"/>
              <a:t>If client does not want an area massaged, honor this even if prior consent was given</a:t>
            </a:r>
            <a:endParaRPr/>
          </a:p>
          <a:p>
            <a:pPr indent="-342900" lvl="0" marL="342900" rtl="0" algn="l">
              <a:lnSpc>
                <a:spcPct val="100000"/>
              </a:lnSpc>
              <a:spcBef>
                <a:spcPts val="0"/>
              </a:spcBef>
              <a:spcAft>
                <a:spcPts val="0"/>
              </a:spcAft>
              <a:buSzPts val="1960"/>
              <a:buChar char="⬤"/>
            </a:pPr>
            <a:r>
              <a:rPr lang="en-US"/>
              <a:t>Give option of having a trusted friend or family member in the treatment room, having the door ajar, or both</a:t>
            </a:r>
            <a:endParaRPr/>
          </a:p>
          <a:p>
            <a:pPr indent="-218440" lvl="0" marL="342900" rtl="0" algn="l">
              <a:lnSpc>
                <a:spcPct val="100000"/>
              </a:lnSpc>
              <a:spcBef>
                <a:spcPts val="0"/>
              </a:spcBef>
              <a:spcAft>
                <a:spcPts val="0"/>
              </a:spcAft>
              <a:buSzPts val="1960"/>
              <a:buNone/>
            </a:pPr>
            <a:r>
              <a:t/>
            </a:r>
            <a:endParaRPr/>
          </a:p>
          <a:p>
            <a:pPr indent="-218440" lvl="0" marL="342900" rtl="0" algn="l">
              <a:lnSpc>
                <a:spcPct val="100000"/>
              </a:lnSpc>
              <a:spcBef>
                <a:spcPts val="0"/>
              </a:spcBef>
              <a:spcAft>
                <a:spcPts val="0"/>
              </a:spcAft>
              <a:buSzPts val="1960"/>
              <a:buNone/>
            </a:pPr>
            <a:r>
              <a:t/>
            </a:r>
            <a:endParaRPr/>
          </a:p>
        </p:txBody>
      </p:sp>
      <p:sp>
        <p:nvSpPr>
          <p:cNvPr id="274" name="Google Shape;274;p34"/>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279" name="Shape 279"/>
        <p:cNvGrpSpPr/>
        <p:nvPr/>
      </p:nvGrpSpPr>
      <p:grpSpPr>
        <a:xfrm>
          <a:off x="0" y="0"/>
          <a:ext cx="0" cy="0"/>
          <a:chOff x="0" y="0"/>
          <a:chExt cx="0" cy="0"/>
        </a:xfrm>
      </p:grpSpPr>
      <p:sp>
        <p:nvSpPr>
          <p:cNvPr id="280" name="Google Shape;280;p35"/>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Nine Principles of Sensitive Practice</a:t>
            </a:r>
            <a:br>
              <a:rPr lang="en-US"/>
            </a:br>
            <a:r>
              <a:rPr lang="en-US" sz="2400"/>
              <a:t>(1 of 3)</a:t>
            </a:r>
            <a:endParaRPr/>
          </a:p>
        </p:txBody>
      </p:sp>
      <p:sp>
        <p:nvSpPr>
          <p:cNvPr id="281" name="Google Shape;281;p35"/>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514350" lvl="0" marL="514350" rtl="0" algn="l">
              <a:lnSpc>
                <a:spcPct val="100000"/>
              </a:lnSpc>
              <a:spcBef>
                <a:spcPts val="0"/>
              </a:spcBef>
              <a:spcAft>
                <a:spcPts val="0"/>
              </a:spcAft>
              <a:buSzPts val="1960"/>
              <a:buFont typeface="Arial"/>
              <a:buAutoNum type="arabicPeriod"/>
            </a:pPr>
            <a:r>
              <a:rPr b="1" lang="en-US"/>
              <a:t>Respect</a:t>
            </a:r>
            <a:r>
              <a:rPr lang="en-US"/>
              <a:t>. Acknowledge inherent value of each individual with empathy and compassion while suspending judgement </a:t>
            </a:r>
            <a:endParaRPr/>
          </a:p>
          <a:p>
            <a:pPr indent="-514350" lvl="0" marL="514350" rtl="0" algn="l">
              <a:lnSpc>
                <a:spcPct val="100000"/>
              </a:lnSpc>
              <a:spcBef>
                <a:spcPts val="0"/>
              </a:spcBef>
              <a:spcAft>
                <a:spcPts val="0"/>
              </a:spcAft>
              <a:buSzPts val="1960"/>
              <a:buFont typeface="Arial"/>
              <a:buAutoNum type="arabicPeriod"/>
            </a:pPr>
            <a:r>
              <a:rPr b="1" lang="en-US"/>
              <a:t>Take time</a:t>
            </a:r>
            <a:r>
              <a:rPr lang="en-US"/>
              <a:t>. Be fully present, unrushed, and less task-oriented  </a:t>
            </a:r>
            <a:endParaRPr/>
          </a:p>
          <a:p>
            <a:pPr indent="-514350" lvl="0" marL="514350" rtl="0" algn="l">
              <a:lnSpc>
                <a:spcPct val="100000"/>
              </a:lnSpc>
              <a:spcBef>
                <a:spcPts val="0"/>
              </a:spcBef>
              <a:spcAft>
                <a:spcPts val="0"/>
              </a:spcAft>
              <a:buSzPts val="1960"/>
              <a:buFont typeface="Arial"/>
              <a:buAutoNum type="arabicPeriod"/>
            </a:pPr>
            <a:r>
              <a:rPr b="1" lang="en-US"/>
              <a:t>Develop rapport</a:t>
            </a:r>
            <a:r>
              <a:rPr lang="en-US"/>
              <a:t>. Develop and maintain a demeanor that conveys genuine caring and balances professionalism with warmth and friendliness </a:t>
            </a:r>
            <a:endParaRPr/>
          </a:p>
        </p:txBody>
      </p:sp>
      <p:sp>
        <p:nvSpPr>
          <p:cNvPr id="282" name="Google Shape;282;p35"/>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287" name="Shape 287"/>
        <p:cNvGrpSpPr/>
        <p:nvPr/>
      </p:nvGrpSpPr>
      <p:grpSpPr>
        <a:xfrm>
          <a:off x="0" y="0"/>
          <a:ext cx="0" cy="0"/>
          <a:chOff x="0" y="0"/>
          <a:chExt cx="0" cy="0"/>
        </a:xfrm>
      </p:grpSpPr>
      <p:sp>
        <p:nvSpPr>
          <p:cNvPr id="288" name="Google Shape;288;p36"/>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Nine Principles of Sensitive Practice</a:t>
            </a:r>
            <a:br>
              <a:rPr lang="en-US"/>
            </a:br>
            <a:r>
              <a:rPr lang="en-US" sz="2400"/>
              <a:t>(2 of 3)</a:t>
            </a:r>
            <a:endParaRPr/>
          </a:p>
        </p:txBody>
      </p:sp>
      <p:sp>
        <p:nvSpPr>
          <p:cNvPr id="289" name="Google Shape;289;p36"/>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514350" lvl="0" marL="514350" rtl="0" algn="l">
              <a:lnSpc>
                <a:spcPct val="100000"/>
              </a:lnSpc>
              <a:spcBef>
                <a:spcPts val="0"/>
              </a:spcBef>
              <a:spcAft>
                <a:spcPts val="0"/>
              </a:spcAft>
              <a:buSzPts val="1960"/>
              <a:buFont typeface="Arial"/>
              <a:buAutoNum type="arabicPeriod" startAt="4"/>
            </a:pPr>
            <a:r>
              <a:rPr b="1" lang="en-US"/>
              <a:t>Share information</a:t>
            </a:r>
            <a:r>
              <a:rPr lang="en-US"/>
              <a:t>. Tell client what you are doing and why</a:t>
            </a:r>
            <a:endParaRPr/>
          </a:p>
          <a:p>
            <a:pPr indent="-514350" lvl="0" marL="514350" rtl="0" algn="l">
              <a:lnSpc>
                <a:spcPct val="100000"/>
              </a:lnSpc>
              <a:spcBef>
                <a:spcPts val="0"/>
              </a:spcBef>
              <a:spcAft>
                <a:spcPts val="0"/>
              </a:spcAft>
              <a:buSzPts val="1960"/>
              <a:buFont typeface="Arial"/>
              <a:buAutoNum type="arabicPeriod" startAt="4"/>
            </a:pPr>
            <a:r>
              <a:rPr b="1" lang="en-US"/>
              <a:t>Share control</a:t>
            </a:r>
            <a:r>
              <a:rPr lang="en-US"/>
              <a:t>. Enable client to be active participant rather than passive recipient by sharing control  </a:t>
            </a:r>
            <a:endParaRPr/>
          </a:p>
          <a:p>
            <a:pPr indent="-514350" lvl="0" marL="514350" rtl="0" algn="l">
              <a:lnSpc>
                <a:spcPct val="100000"/>
              </a:lnSpc>
              <a:spcBef>
                <a:spcPts val="0"/>
              </a:spcBef>
              <a:spcAft>
                <a:spcPts val="0"/>
              </a:spcAft>
              <a:buSzPts val="1960"/>
              <a:buFont typeface="Arial"/>
              <a:buAutoNum type="arabicPeriod" startAt="4"/>
            </a:pPr>
            <a:r>
              <a:rPr b="1" lang="en-US"/>
              <a:t>Respect boundaries</a:t>
            </a:r>
            <a:r>
              <a:rPr lang="en-US"/>
              <a:t>. Have healthy boundaries to validate and reinforce the client’s inherit worth and autonomy</a:t>
            </a:r>
            <a:endParaRPr/>
          </a:p>
          <a:p>
            <a:pPr indent="-285750" lvl="1" marL="742950" rtl="0" algn="l">
              <a:lnSpc>
                <a:spcPct val="100000"/>
              </a:lnSpc>
              <a:spcBef>
                <a:spcPts val="0"/>
              </a:spcBef>
              <a:spcAft>
                <a:spcPts val="0"/>
              </a:spcAft>
              <a:buSzPts val="1680"/>
              <a:buFont typeface="Arial"/>
              <a:buChar char="•"/>
            </a:pPr>
            <a:r>
              <a:rPr lang="en-US"/>
              <a:t>Sexual abuse is blatant disregard of boundaries  </a:t>
            </a:r>
            <a:endParaRPr/>
          </a:p>
        </p:txBody>
      </p:sp>
      <p:sp>
        <p:nvSpPr>
          <p:cNvPr id="290" name="Google Shape;290;p36"/>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295" name="Shape 295"/>
        <p:cNvGrpSpPr/>
        <p:nvPr/>
      </p:nvGrpSpPr>
      <p:grpSpPr>
        <a:xfrm>
          <a:off x="0" y="0"/>
          <a:ext cx="0" cy="0"/>
          <a:chOff x="0" y="0"/>
          <a:chExt cx="0" cy="0"/>
        </a:xfrm>
      </p:grpSpPr>
      <p:sp>
        <p:nvSpPr>
          <p:cNvPr id="296" name="Google Shape;296;p37"/>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Nine Principles of Sensitive Practice</a:t>
            </a:r>
            <a:br>
              <a:rPr lang="en-US"/>
            </a:br>
            <a:r>
              <a:rPr lang="en-US" sz="2400"/>
              <a:t>(3 of 3)</a:t>
            </a:r>
            <a:endParaRPr/>
          </a:p>
        </p:txBody>
      </p:sp>
      <p:sp>
        <p:nvSpPr>
          <p:cNvPr id="297" name="Google Shape;297;p37"/>
          <p:cNvSpPr txBox="1"/>
          <p:nvPr>
            <p:ph idx="1" type="body"/>
          </p:nvPr>
        </p:nvSpPr>
        <p:spPr>
          <a:xfrm>
            <a:off x="685800" y="1447801"/>
            <a:ext cx="7772400" cy="4648200"/>
          </a:xfrm>
          <a:prstGeom prst="rect">
            <a:avLst/>
          </a:prstGeom>
          <a:noFill/>
          <a:ln>
            <a:noFill/>
          </a:ln>
        </p:spPr>
        <p:txBody>
          <a:bodyPr anchorCtr="0" anchor="t" bIns="45700" lIns="91425" spcFirstLastPara="1" rIns="91425" wrap="square" tIns="45700">
            <a:noAutofit/>
          </a:bodyPr>
          <a:lstStyle/>
          <a:p>
            <a:pPr indent="-514350" lvl="0" marL="514350" rtl="0" algn="l">
              <a:lnSpc>
                <a:spcPct val="100000"/>
              </a:lnSpc>
              <a:spcBef>
                <a:spcPts val="0"/>
              </a:spcBef>
              <a:spcAft>
                <a:spcPts val="0"/>
              </a:spcAft>
              <a:buSzPts val="1960"/>
              <a:buFont typeface="Arial"/>
              <a:buAutoNum type="arabicPeriod" startAt="7"/>
            </a:pPr>
            <a:r>
              <a:rPr b="1" lang="en-US"/>
              <a:t>Foster mutual learning</a:t>
            </a:r>
            <a:r>
              <a:rPr lang="en-US"/>
              <a:t>. Encourage clients to question and speak up when uncomfortable  </a:t>
            </a:r>
            <a:endParaRPr/>
          </a:p>
          <a:p>
            <a:pPr indent="-514350" lvl="0" marL="514350" rtl="0" algn="l">
              <a:lnSpc>
                <a:spcPct val="100000"/>
              </a:lnSpc>
              <a:spcBef>
                <a:spcPts val="0"/>
              </a:spcBef>
              <a:spcAft>
                <a:spcPts val="0"/>
              </a:spcAft>
              <a:buSzPts val="1960"/>
              <a:buFont typeface="Arial"/>
              <a:buAutoNum type="arabicPeriod" startAt="7"/>
            </a:pPr>
            <a:r>
              <a:rPr b="1" lang="en-US"/>
              <a:t>Understand nonlinear healing</a:t>
            </a:r>
            <a:r>
              <a:rPr lang="en-US"/>
              <a:t>. Check in with clients each session and with the session, making adjusts according to the client’s comments </a:t>
            </a:r>
            <a:endParaRPr/>
          </a:p>
          <a:p>
            <a:pPr indent="-514350" lvl="0" marL="514350" rtl="0" algn="l">
              <a:lnSpc>
                <a:spcPct val="100000"/>
              </a:lnSpc>
              <a:spcBef>
                <a:spcPts val="0"/>
              </a:spcBef>
              <a:spcAft>
                <a:spcPts val="0"/>
              </a:spcAft>
              <a:buSzPts val="1960"/>
              <a:buFont typeface="Arial"/>
              <a:buAutoNum type="arabicPeriod" startAt="7"/>
            </a:pPr>
            <a:r>
              <a:rPr b="1" lang="en-US"/>
              <a:t>Demonstrate awareness of interpersonal violence</a:t>
            </a:r>
            <a:r>
              <a:rPr lang="en-US"/>
              <a:t>. Have pamphlets available from local organizations</a:t>
            </a:r>
            <a:endParaRPr/>
          </a:p>
          <a:p>
            <a:pPr indent="-218440" lvl="0" marL="342900" rtl="0" algn="l">
              <a:lnSpc>
                <a:spcPct val="100000"/>
              </a:lnSpc>
              <a:spcBef>
                <a:spcPts val="0"/>
              </a:spcBef>
              <a:spcAft>
                <a:spcPts val="0"/>
              </a:spcAft>
              <a:buSzPts val="1960"/>
              <a:buNone/>
            </a:pPr>
            <a:r>
              <a:t/>
            </a:r>
            <a:endParaRPr/>
          </a:p>
        </p:txBody>
      </p:sp>
      <p:sp>
        <p:nvSpPr>
          <p:cNvPr id="298" name="Google Shape;298;p37"/>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302" name="Shape 302"/>
        <p:cNvGrpSpPr/>
        <p:nvPr/>
      </p:nvGrpSpPr>
      <p:grpSpPr>
        <a:xfrm>
          <a:off x="0" y="0"/>
          <a:ext cx="0" cy="0"/>
          <a:chOff x="0" y="0"/>
          <a:chExt cx="0" cy="0"/>
        </a:xfrm>
      </p:grpSpPr>
      <p:sp>
        <p:nvSpPr>
          <p:cNvPr id="303" name="Google Shape;303;p39"/>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Additional Suicide Risk Factors</a:t>
            </a:r>
            <a:endParaRPr/>
          </a:p>
        </p:txBody>
      </p:sp>
      <p:sp>
        <p:nvSpPr>
          <p:cNvPr id="304" name="Google Shape;304;p39"/>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Serious or chronic physical disorder</a:t>
            </a:r>
            <a:endParaRPr/>
          </a:p>
          <a:p>
            <a:pPr indent="-342900" lvl="0" marL="342900" rtl="0" algn="l">
              <a:lnSpc>
                <a:spcPct val="100000"/>
              </a:lnSpc>
              <a:spcBef>
                <a:spcPts val="0"/>
              </a:spcBef>
              <a:spcAft>
                <a:spcPts val="0"/>
              </a:spcAft>
              <a:buSzPts val="1960"/>
              <a:buChar char="⬤"/>
            </a:pPr>
            <a:r>
              <a:rPr lang="en-US"/>
              <a:t>Family history of mental disorders, violence, or suicide</a:t>
            </a:r>
            <a:endParaRPr/>
          </a:p>
          <a:p>
            <a:pPr indent="-342900" lvl="0" marL="342900" rtl="0" algn="l">
              <a:lnSpc>
                <a:spcPct val="100000"/>
              </a:lnSpc>
              <a:spcBef>
                <a:spcPts val="0"/>
              </a:spcBef>
              <a:spcAft>
                <a:spcPts val="0"/>
              </a:spcAft>
              <a:buSzPts val="1960"/>
              <a:buChar char="⬤"/>
            </a:pPr>
            <a:r>
              <a:rPr lang="en-US"/>
              <a:t>Possessing a gun</a:t>
            </a:r>
            <a:endParaRPr/>
          </a:p>
          <a:p>
            <a:pPr indent="-342900" lvl="0" marL="342900" rtl="0" algn="l">
              <a:lnSpc>
                <a:spcPct val="100000"/>
              </a:lnSpc>
              <a:spcBef>
                <a:spcPts val="0"/>
              </a:spcBef>
              <a:spcAft>
                <a:spcPts val="0"/>
              </a:spcAft>
              <a:buSzPts val="1960"/>
              <a:buChar char="⬤"/>
            </a:pPr>
            <a:r>
              <a:rPr lang="en-US"/>
              <a:t>Previous self-harm</a:t>
            </a:r>
            <a:endParaRPr/>
          </a:p>
          <a:p>
            <a:pPr indent="-342900" lvl="0" marL="342900" rtl="0" algn="l">
              <a:lnSpc>
                <a:spcPct val="100000"/>
              </a:lnSpc>
              <a:spcBef>
                <a:spcPts val="0"/>
              </a:spcBef>
              <a:spcAft>
                <a:spcPts val="0"/>
              </a:spcAft>
              <a:buSzPts val="1960"/>
              <a:buChar char="⬤"/>
            </a:pPr>
            <a:r>
              <a:rPr lang="en-US"/>
              <a:t>Knowing, identifying, or being associated with someone who has committed suicide</a:t>
            </a:r>
            <a:endParaRPr/>
          </a:p>
          <a:p>
            <a:pPr indent="-342900" lvl="0" marL="342900" rtl="0" algn="l">
              <a:lnSpc>
                <a:spcPct val="100000"/>
              </a:lnSpc>
              <a:spcBef>
                <a:spcPts val="0"/>
              </a:spcBef>
              <a:spcAft>
                <a:spcPts val="0"/>
              </a:spcAft>
              <a:buSzPts val="1960"/>
              <a:buChar char="⬤"/>
            </a:pPr>
            <a:r>
              <a:rPr lang="en-US"/>
              <a:t>Lack of a partner</a:t>
            </a:r>
            <a:endParaRPr/>
          </a:p>
          <a:p>
            <a:pPr indent="-342900" lvl="0" marL="342900" rtl="0" algn="l">
              <a:lnSpc>
                <a:spcPct val="100000"/>
              </a:lnSpc>
              <a:spcBef>
                <a:spcPts val="0"/>
              </a:spcBef>
              <a:spcAft>
                <a:spcPts val="0"/>
              </a:spcAft>
              <a:buSzPts val="1960"/>
              <a:buChar char="⬤"/>
            </a:pPr>
            <a:r>
              <a:rPr lang="en-US"/>
              <a:t>Starting antidepressants or when dosage changes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309" name="Shape 309"/>
        <p:cNvGrpSpPr/>
        <p:nvPr/>
      </p:nvGrpSpPr>
      <p:grpSpPr>
        <a:xfrm>
          <a:off x="0" y="0"/>
          <a:ext cx="0" cy="0"/>
          <a:chOff x="0" y="0"/>
          <a:chExt cx="0" cy="0"/>
        </a:xfrm>
      </p:grpSpPr>
      <p:sp>
        <p:nvSpPr>
          <p:cNvPr id="310" name="Google Shape;310;p40"/>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Terminology</a:t>
            </a:r>
            <a:endParaRPr/>
          </a:p>
        </p:txBody>
      </p:sp>
      <p:sp>
        <p:nvSpPr>
          <p:cNvPr id="311" name="Google Shape;311;p40"/>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b="1" lang="en-US"/>
              <a:t>Suicidal ideations</a:t>
            </a:r>
            <a:r>
              <a:rPr lang="en-US"/>
              <a:t>: thinking about, considering, or planning suicide</a:t>
            </a:r>
            <a:endParaRPr b="1"/>
          </a:p>
          <a:p>
            <a:pPr indent="-342900" lvl="0" marL="342900" rtl="0" algn="l">
              <a:lnSpc>
                <a:spcPct val="100000"/>
              </a:lnSpc>
              <a:spcBef>
                <a:spcPts val="0"/>
              </a:spcBef>
              <a:spcAft>
                <a:spcPts val="0"/>
              </a:spcAft>
              <a:buSzPts val="1960"/>
              <a:buChar char="⬤"/>
            </a:pPr>
            <a:r>
              <a:rPr b="1" lang="en-US"/>
              <a:t>Suicide attempt</a:t>
            </a:r>
            <a:r>
              <a:rPr lang="en-US"/>
              <a:t>: nonfatal, self-directed, potentially injurious behavior with an intent to die as a result of the behavior that may or may not result in injury </a:t>
            </a:r>
            <a:endParaRPr/>
          </a:p>
          <a:p>
            <a:pPr indent="-342900" lvl="0" marL="342900" rtl="0" algn="l">
              <a:lnSpc>
                <a:spcPct val="100000"/>
              </a:lnSpc>
              <a:spcBef>
                <a:spcPts val="0"/>
              </a:spcBef>
              <a:spcAft>
                <a:spcPts val="0"/>
              </a:spcAft>
              <a:buSzPts val="1960"/>
              <a:buChar char="⬤"/>
            </a:pPr>
            <a:r>
              <a:rPr b="1" lang="en-US"/>
              <a:t>Suicide</a:t>
            </a:r>
            <a:r>
              <a:rPr lang="en-US"/>
              <a:t>: death caused by self-directed injurious behavior with the intent to die as a result of that behavior</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315" name="Shape 315"/>
        <p:cNvGrpSpPr/>
        <p:nvPr/>
      </p:nvGrpSpPr>
      <p:grpSpPr>
        <a:xfrm>
          <a:off x="0" y="0"/>
          <a:ext cx="0" cy="0"/>
          <a:chOff x="0" y="0"/>
          <a:chExt cx="0" cy="0"/>
        </a:xfrm>
      </p:grpSpPr>
      <p:sp>
        <p:nvSpPr>
          <p:cNvPr id="316" name="Google Shape;316;p41"/>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QPR Model</a:t>
            </a:r>
            <a:endParaRPr sz="2400"/>
          </a:p>
        </p:txBody>
      </p:sp>
      <p:sp>
        <p:nvSpPr>
          <p:cNvPr id="317" name="Google Shape;317;p41"/>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Respond immediately to suicidal ideations by using QPR model</a:t>
            </a:r>
            <a:endParaRPr/>
          </a:p>
          <a:p>
            <a:pPr indent="-285750" lvl="1" marL="742950" rtl="0" algn="l">
              <a:lnSpc>
                <a:spcPct val="100000"/>
              </a:lnSpc>
              <a:spcBef>
                <a:spcPts val="0"/>
              </a:spcBef>
              <a:spcAft>
                <a:spcPts val="0"/>
              </a:spcAft>
              <a:buSzPts val="1680"/>
              <a:buChar char="⮚"/>
            </a:pPr>
            <a:r>
              <a:rPr lang="en-US"/>
              <a:t>Q: Question</a:t>
            </a:r>
            <a:endParaRPr/>
          </a:p>
          <a:p>
            <a:pPr indent="-285750" lvl="1" marL="742950" rtl="0" algn="l">
              <a:lnSpc>
                <a:spcPct val="100000"/>
              </a:lnSpc>
              <a:spcBef>
                <a:spcPts val="0"/>
              </a:spcBef>
              <a:spcAft>
                <a:spcPts val="0"/>
              </a:spcAft>
              <a:buSzPts val="1680"/>
              <a:buChar char="⮚"/>
            </a:pPr>
            <a:r>
              <a:rPr lang="en-US"/>
              <a:t>P: Persuade</a:t>
            </a:r>
            <a:endParaRPr/>
          </a:p>
          <a:p>
            <a:pPr indent="-285750" lvl="1" marL="742950" rtl="0" algn="l">
              <a:lnSpc>
                <a:spcPct val="100000"/>
              </a:lnSpc>
              <a:spcBef>
                <a:spcPts val="0"/>
              </a:spcBef>
              <a:spcAft>
                <a:spcPts val="0"/>
              </a:spcAft>
              <a:buSzPts val="1680"/>
              <a:buChar char="⮚"/>
            </a:pPr>
            <a:r>
              <a:rPr lang="en-US"/>
              <a:t>R: Refer</a:t>
            </a:r>
            <a:endParaRPr/>
          </a:p>
          <a:p>
            <a:pPr indent="-342900" lvl="0" marL="342900" rtl="0" algn="l">
              <a:lnSpc>
                <a:spcPct val="100000"/>
              </a:lnSpc>
              <a:spcBef>
                <a:spcPts val="0"/>
              </a:spcBef>
              <a:spcAft>
                <a:spcPts val="0"/>
              </a:spcAft>
              <a:buSzPts val="1960"/>
              <a:buChar char="⬤"/>
            </a:pPr>
            <a:r>
              <a:rPr lang="en-US"/>
              <a:t>Three-fourths of people who commit suicide gave some warning of their intentions to someone they knew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322" name="Shape 322"/>
        <p:cNvGrpSpPr/>
        <p:nvPr/>
      </p:nvGrpSpPr>
      <p:grpSpPr>
        <a:xfrm>
          <a:off x="0" y="0"/>
          <a:ext cx="0" cy="0"/>
          <a:chOff x="0" y="0"/>
          <a:chExt cx="0" cy="0"/>
        </a:xfrm>
      </p:grpSpPr>
      <p:sp>
        <p:nvSpPr>
          <p:cNvPr id="323" name="Google Shape;323;p42"/>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Q: Question</a:t>
            </a:r>
            <a:endParaRPr sz="2400"/>
          </a:p>
        </p:txBody>
      </p:sp>
      <p:sp>
        <p:nvSpPr>
          <p:cNvPr id="324" name="Google Shape;324;p42"/>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17500" lvl="0" marL="342900" rtl="0" algn="l">
              <a:lnSpc>
                <a:spcPct val="100000"/>
              </a:lnSpc>
              <a:spcBef>
                <a:spcPts val="0"/>
              </a:spcBef>
              <a:spcAft>
                <a:spcPts val="0"/>
              </a:spcAft>
              <a:buSzPts val="1560"/>
              <a:buChar char="⬤"/>
            </a:pPr>
            <a:r>
              <a:rPr lang="en-US" sz="2400"/>
              <a:t>If you have a client communicating suicidal ideations, ask if they are considering suicide or if they have a plan or particular method in mind </a:t>
            </a:r>
            <a:endParaRPr sz="2400"/>
          </a:p>
          <a:p>
            <a:pPr indent="-285750" lvl="1" marL="742950" rtl="0" algn="l">
              <a:lnSpc>
                <a:spcPct val="100000"/>
              </a:lnSpc>
              <a:spcBef>
                <a:spcPts val="0"/>
              </a:spcBef>
              <a:spcAft>
                <a:spcPts val="0"/>
              </a:spcAft>
              <a:buSzPts val="1680"/>
              <a:buChar char="⮚"/>
            </a:pPr>
            <a:r>
              <a:rPr b="1" lang="en-US"/>
              <a:t>Talking about thoughts of suicide does </a:t>
            </a:r>
            <a:r>
              <a:rPr b="1" lang="en-US"/>
              <a:t>not increase the risk of suicide attempts or success</a:t>
            </a:r>
            <a:endParaRPr b="1"/>
          </a:p>
          <a:p>
            <a:pPr indent="-342900" lvl="0" marL="342900" rtl="0" algn="l">
              <a:lnSpc>
                <a:spcPct val="100000"/>
              </a:lnSpc>
              <a:spcBef>
                <a:spcPts val="0"/>
              </a:spcBef>
              <a:spcAft>
                <a:spcPts val="0"/>
              </a:spcAft>
              <a:buSzPts val="1960"/>
              <a:buChar char="⬤"/>
            </a:pPr>
            <a:r>
              <a:rPr lang="en-US"/>
              <a:t>Use direct and indirect questions</a:t>
            </a:r>
            <a:endParaRPr/>
          </a:p>
          <a:p>
            <a:pPr indent="-285750" lvl="1" marL="742950" rtl="0" algn="l">
              <a:lnSpc>
                <a:spcPct val="100000"/>
              </a:lnSpc>
              <a:spcBef>
                <a:spcPts val="0"/>
              </a:spcBef>
              <a:spcAft>
                <a:spcPts val="0"/>
              </a:spcAft>
              <a:buSzPts val="1680"/>
              <a:buChar char="⮚"/>
            </a:pPr>
            <a:r>
              <a:rPr lang="en-US"/>
              <a:t>“Do you have thoughts of suicide?” </a:t>
            </a:r>
            <a:endParaRPr/>
          </a:p>
          <a:p>
            <a:pPr indent="-285750" lvl="1" marL="742950" rtl="0" algn="l">
              <a:lnSpc>
                <a:spcPct val="100000"/>
              </a:lnSpc>
              <a:spcBef>
                <a:spcPts val="0"/>
              </a:spcBef>
              <a:spcAft>
                <a:spcPts val="0"/>
              </a:spcAft>
              <a:buSzPts val="1680"/>
              <a:buChar char="⮚"/>
            </a:pPr>
            <a:r>
              <a:rPr lang="en-US"/>
              <a:t>If yes, “Do you have a suicide plan in mind? Can you tell me about your plan?”</a:t>
            </a:r>
            <a:endParaRPr/>
          </a:p>
          <a:p>
            <a:pPr indent="0" lvl="0" marL="914400" rtl="0" algn="l">
              <a:lnSpc>
                <a:spcPct val="100000"/>
              </a:lnSpc>
              <a:spcBef>
                <a:spcPts val="0"/>
              </a:spcBef>
              <a:spcAft>
                <a:spcPts val="0"/>
              </a:spcAft>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329" name="Shape 329"/>
        <p:cNvGrpSpPr/>
        <p:nvPr/>
      </p:nvGrpSpPr>
      <p:grpSpPr>
        <a:xfrm>
          <a:off x="0" y="0"/>
          <a:ext cx="0" cy="0"/>
          <a:chOff x="0" y="0"/>
          <a:chExt cx="0" cy="0"/>
        </a:xfrm>
      </p:grpSpPr>
      <p:sp>
        <p:nvSpPr>
          <p:cNvPr id="330" name="Google Shape;330;p43"/>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P: Persuade</a:t>
            </a:r>
            <a:endParaRPr sz="2400"/>
          </a:p>
        </p:txBody>
      </p:sp>
      <p:sp>
        <p:nvSpPr>
          <p:cNvPr id="331" name="Google Shape;331;p43"/>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Persuade the person to get help</a:t>
            </a:r>
            <a:endParaRPr/>
          </a:p>
          <a:p>
            <a:pPr indent="-342900" lvl="0" marL="342900" rtl="0" algn="l">
              <a:lnSpc>
                <a:spcPct val="100000"/>
              </a:lnSpc>
              <a:spcBef>
                <a:spcPts val="0"/>
              </a:spcBef>
              <a:spcAft>
                <a:spcPts val="0"/>
              </a:spcAft>
              <a:buSzPts val="1960"/>
              <a:buChar char="⬤"/>
            </a:pPr>
            <a:r>
              <a:rPr lang="en-US"/>
              <a:t>Let them know you care </a:t>
            </a:r>
            <a:endParaRPr/>
          </a:p>
          <a:p>
            <a:pPr indent="-342900" lvl="0" marL="342900" rtl="0" algn="l">
              <a:lnSpc>
                <a:spcPct val="100000"/>
              </a:lnSpc>
              <a:spcBef>
                <a:spcPts val="0"/>
              </a:spcBef>
              <a:spcAft>
                <a:spcPts val="0"/>
              </a:spcAft>
              <a:buSzPts val="1960"/>
              <a:buChar char="⬤"/>
            </a:pPr>
            <a:r>
              <a:rPr lang="en-US"/>
              <a:t>Communicate that depression can be treated</a:t>
            </a:r>
            <a:endParaRPr/>
          </a:p>
          <a:p>
            <a:pPr indent="-342900" lvl="0" marL="342900" rtl="0" algn="l">
              <a:lnSpc>
                <a:spcPct val="100000"/>
              </a:lnSpc>
              <a:spcBef>
                <a:spcPts val="0"/>
              </a:spcBef>
              <a:spcAft>
                <a:spcPts val="0"/>
              </a:spcAft>
              <a:buSzPts val="1960"/>
              <a:buChar char="⬤"/>
            </a:pPr>
            <a:r>
              <a:rPr lang="en-US"/>
              <a:t>Do not succumb to temptation of offering reasons for living such as “You have so much to live for,” “You have come so far to throw your life away,” or “Your suicide will hurt your family, think about them.”</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336" name="Shape 336"/>
        <p:cNvGrpSpPr/>
        <p:nvPr/>
      </p:nvGrpSpPr>
      <p:grpSpPr>
        <a:xfrm>
          <a:off x="0" y="0"/>
          <a:ext cx="0" cy="0"/>
          <a:chOff x="0" y="0"/>
          <a:chExt cx="0" cy="0"/>
        </a:xfrm>
      </p:grpSpPr>
      <p:sp>
        <p:nvSpPr>
          <p:cNvPr id="337" name="Google Shape;337;p44"/>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R: Refer</a:t>
            </a:r>
            <a:endParaRPr sz="2400"/>
          </a:p>
        </p:txBody>
      </p:sp>
      <p:sp>
        <p:nvSpPr>
          <p:cNvPr id="338" name="Google Shape;338;p44"/>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Offer to help by making a referral or accompany the person to get help</a:t>
            </a:r>
            <a:endParaRPr/>
          </a:p>
          <a:p>
            <a:pPr indent="-342900" lvl="0" marL="342900" rtl="0" algn="l">
              <a:lnSpc>
                <a:spcPct val="100000"/>
              </a:lnSpc>
              <a:spcBef>
                <a:spcPts val="0"/>
              </a:spcBef>
              <a:spcAft>
                <a:spcPts val="0"/>
              </a:spcAft>
              <a:buSzPts val="1960"/>
              <a:buChar char="⬤"/>
            </a:pPr>
            <a:r>
              <a:rPr lang="en-US"/>
              <a:t>This can be client's</a:t>
            </a:r>
            <a:endParaRPr/>
          </a:p>
          <a:p>
            <a:pPr indent="-285750" lvl="1" marL="742950" rtl="0" algn="l">
              <a:lnSpc>
                <a:spcPct val="100000"/>
              </a:lnSpc>
              <a:spcBef>
                <a:spcPts val="0"/>
              </a:spcBef>
              <a:spcAft>
                <a:spcPts val="0"/>
              </a:spcAft>
              <a:buSzPts val="1680"/>
              <a:buChar char="⮚"/>
            </a:pPr>
            <a:r>
              <a:rPr lang="en-US"/>
              <a:t>Primary healthcare provider</a:t>
            </a:r>
            <a:endParaRPr/>
          </a:p>
          <a:p>
            <a:pPr indent="-285750" lvl="1" marL="742950" rtl="0" algn="l">
              <a:lnSpc>
                <a:spcPct val="100000"/>
              </a:lnSpc>
              <a:spcBef>
                <a:spcPts val="0"/>
              </a:spcBef>
              <a:spcAft>
                <a:spcPts val="0"/>
              </a:spcAft>
              <a:buSzPts val="1680"/>
              <a:buChar char="⮚"/>
            </a:pPr>
            <a:r>
              <a:rPr lang="en-US"/>
              <a:t>Mental health counselor</a:t>
            </a:r>
            <a:endParaRPr/>
          </a:p>
          <a:p>
            <a:pPr indent="-285750" lvl="1" marL="742950" rtl="0" algn="l">
              <a:lnSpc>
                <a:spcPct val="100000"/>
              </a:lnSpc>
              <a:spcBef>
                <a:spcPts val="0"/>
              </a:spcBef>
              <a:spcAft>
                <a:spcPts val="0"/>
              </a:spcAft>
              <a:buSzPts val="1680"/>
              <a:buChar char="⮚"/>
            </a:pPr>
            <a:r>
              <a:rPr lang="en-US"/>
              <a:t>Minister, rabbi, counselor, priest, tribal leader</a:t>
            </a:r>
            <a:endParaRPr/>
          </a:p>
          <a:p>
            <a:pPr indent="-285750" lvl="1" marL="742950" rtl="0" algn="l">
              <a:lnSpc>
                <a:spcPct val="100000"/>
              </a:lnSpc>
              <a:spcBef>
                <a:spcPts val="0"/>
              </a:spcBef>
              <a:spcAft>
                <a:spcPts val="0"/>
              </a:spcAft>
              <a:buSzPts val="1680"/>
              <a:buChar char="⮚"/>
            </a:pPr>
            <a:r>
              <a:rPr lang="en-US"/>
              <a:t>Call 1-800-SUICIDE (1-800-784-2433) for assistance in finding local agencies or services in your area</a:t>
            </a:r>
            <a:endParaRPr/>
          </a:p>
          <a:p>
            <a:pPr indent="-285750" lvl="1" marL="742950" rtl="0" algn="l">
              <a:lnSpc>
                <a:spcPct val="100000"/>
              </a:lnSpc>
              <a:spcBef>
                <a:spcPts val="0"/>
              </a:spcBef>
              <a:spcAft>
                <a:spcPts val="0"/>
              </a:spcAft>
              <a:buSzPts val="1680"/>
              <a:buChar char="⮚"/>
            </a:pPr>
            <a:r>
              <a:rPr b="1" lang="en-US"/>
              <a:t>In an acute crisis, do not leave the client alone - stay with them and call 911</a:t>
            </a:r>
            <a:endParaRPr b="1"/>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343" name="Shape 343"/>
        <p:cNvGrpSpPr/>
        <p:nvPr/>
      </p:nvGrpSpPr>
      <p:grpSpPr>
        <a:xfrm>
          <a:off x="0" y="0"/>
          <a:ext cx="0" cy="0"/>
          <a:chOff x="0" y="0"/>
          <a:chExt cx="0" cy="0"/>
        </a:xfrm>
      </p:grpSpPr>
      <p:sp>
        <p:nvSpPr>
          <p:cNvPr id="344" name="Google Shape;344;p45"/>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Mood Disorders </a:t>
            </a:r>
            <a:endParaRPr/>
          </a:p>
        </p:txBody>
      </p:sp>
      <p:sp>
        <p:nvSpPr>
          <p:cNvPr id="345" name="Google Shape;345;p45"/>
          <p:cNvSpPr txBox="1"/>
          <p:nvPr>
            <p:ph idx="1" type="body"/>
          </p:nvPr>
        </p:nvSpPr>
        <p:spPr>
          <a:xfrm>
            <a:off x="304800" y="1357674"/>
            <a:ext cx="8534400" cy="4758900"/>
          </a:xfrm>
          <a:prstGeom prst="rect">
            <a:avLst/>
          </a:prstGeom>
          <a:noFill/>
          <a:ln>
            <a:noFill/>
          </a:ln>
        </p:spPr>
        <p:txBody>
          <a:bodyPr anchorCtr="0" anchor="t" bIns="45700" lIns="91425" spcFirstLastPara="1" rIns="91425" wrap="square" tIns="45700">
            <a:noAutofit/>
          </a:bodyPr>
          <a:lstStyle/>
          <a:p>
            <a:pPr indent="-330200" lvl="0" marL="342900" rtl="0" algn="l">
              <a:lnSpc>
                <a:spcPct val="100000"/>
              </a:lnSpc>
              <a:spcBef>
                <a:spcPts val="0"/>
              </a:spcBef>
              <a:spcAft>
                <a:spcPts val="0"/>
              </a:spcAft>
              <a:buSzPts val="1760"/>
              <a:buChar char="⬤"/>
            </a:pPr>
            <a:r>
              <a:rPr lang="en-US" sz="2600"/>
              <a:t>Emotional disturbances consisting of prolonged periods of excessive sadness and emptiness (depressed), excessive happiness and elation (mania), or both</a:t>
            </a:r>
            <a:endParaRPr sz="2600"/>
          </a:p>
          <a:p>
            <a:pPr indent="-304800" lvl="0" marL="342900" rtl="0" algn="l">
              <a:lnSpc>
                <a:spcPct val="100000"/>
              </a:lnSpc>
              <a:spcBef>
                <a:spcPts val="0"/>
              </a:spcBef>
              <a:spcAft>
                <a:spcPts val="0"/>
              </a:spcAft>
              <a:buSzPts val="1360"/>
              <a:buChar char="⬤"/>
            </a:pPr>
            <a:r>
              <a:rPr lang="en-US" sz="2400"/>
              <a:t>These significantly impair a person’s capacity to function. Depression is the 2nd leading cause of disability (after heart disease)</a:t>
            </a:r>
            <a:endParaRPr sz="2400"/>
          </a:p>
          <a:p>
            <a:pPr indent="-285750" lvl="1" marL="742950" rtl="0" algn="l">
              <a:lnSpc>
                <a:spcPct val="100000"/>
              </a:lnSpc>
              <a:spcBef>
                <a:spcPts val="0"/>
              </a:spcBef>
              <a:spcAft>
                <a:spcPts val="0"/>
              </a:spcAft>
              <a:buSzPts val="1680"/>
              <a:buChar char="⮚"/>
            </a:pPr>
            <a:r>
              <a:rPr lang="en-US"/>
              <a:t>Mood disorders include major depressive disorder, SAD, Bipolar I &amp; II, &amp; postpartum depression.</a:t>
            </a:r>
            <a:endParaRPr/>
          </a:p>
          <a:p>
            <a:pPr indent="-285750" lvl="1" marL="742950" rtl="0" algn="l">
              <a:lnSpc>
                <a:spcPct val="100000"/>
              </a:lnSpc>
              <a:spcBef>
                <a:spcPts val="0"/>
              </a:spcBef>
              <a:spcAft>
                <a:spcPts val="0"/>
              </a:spcAft>
              <a:buSzPts val="1680"/>
              <a:buChar char="⮚"/>
            </a:pPr>
            <a:r>
              <a:rPr lang="en-US"/>
              <a:t>Mood disorders affect about 10% of the population in any given year.</a:t>
            </a:r>
            <a:endParaRPr/>
          </a:p>
          <a:p>
            <a:pPr indent="0" lvl="0" marL="0" rtl="0" algn="ctr">
              <a:lnSpc>
                <a:spcPct val="100000"/>
              </a:lnSpc>
              <a:spcBef>
                <a:spcPts val="0"/>
              </a:spcBef>
              <a:spcAft>
                <a:spcPts val="0"/>
              </a:spcAft>
              <a:buSzPts val="1960"/>
              <a:buNone/>
            </a:pPr>
            <a:r>
              <a:rPr lang="en-US" u="sng">
                <a:solidFill>
                  <a:schemeClr val="hlink"/>
                </a:solidFill>
                <a:hlinkClick r:id="rId3"/>
              </a:rPr>
              <a:t>https://youtu.be/ZwMlHkWKDwM</a:t>
            </a:r>
            <a:endParaRPr/>
          </a:p>
        </p:txBody>
      </p:sp>
      <p:sp>
        <p:nvSpPr>
          <p:cNvPr id="346" name="Google Shape;346;p45"/>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351" name="Shape 351"/>
        <p:cNvGrpSpPr/>
        <p:nvPr/>
      </p:nvGrpSpPr>
      <p:grpSpPr>
        <a:xfrm>
          <a:off x="0" y="0"/>
          <a:ext cx="0" cy="0"/>
          <a:chOff x="0" y="0"/>
          <a:chExt cx="0" cy="0"/>
        </a:xfrm>
      </p:grpSpPr>
      <p:sp>
        <p:nvSpPr>
          <p:cNvPr id="352" name="Google Shape;352;p47"/>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Major Depressive Disorder </a:t>
            </a:r>
            <a:endParaRPr/>
          </a:p>
        </p:txBody>
      </p:sp>
      <p:sp>
        <p:nvSpPr>
          <p:cNvPr id="353" name="Google Shape;353;p47"/>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Occurs when excessive sadness interferes with a person's ability to work, sleep, study, eat, and enjoy once-pleasurable activities </a:t>
            </a:r>
            <a:endParaRPr/>
          </a:p>
          <a:p>
            <a:pPr indent="-342900" lvl="0" marL="342900" rtl="0" algn="l">
              <a:lnSpc>
                <a:spcPct val="100000"/>
              </a:lnSpc>
              <a:spcBef>
                <a:spcPts val="0"/>
              </a:spcBef>
              <a:spcAft>
                <a:spcPts val="0"/>
              </a:spcAft>
              <a:buSzPts val="1960"/>
              <a:buChar char="⬤"/>
            </a:pPr>
            <a:r>
              <a:rPr lang="en-US" sz="2500"/>
              <a:t>Affect</a:t>
            </a:r>
            <a:r>
              <a:rPr lang="en-US" sz="2300"/>
              <a:t>s</a:t>
            </a:r>
            <a:r>
              <a:rPr lang="en-US" sz="2600"/>
              <a:t> more women than men but…</a:t>
            </a:r>
            <a:endParaRPr sz="2600"/>
          </a:p>
          <a:p>
            <a:pPr indent="0" lvl="0" marL="457200" rtl="0" algn="l">
              <a:lnSpc>
                <a:spcPct val="100000"/>
              </a:lnSpc>
              <a:spcBef>
                <a:spcPts val="0"/>
              </a:spcBef>
              <a:spcAft>
                <a:spcPts val="0"/>
              </a:spcAft>
              <a:buNone/>
            </a:pPr>
            <a:r>
              <a:rPr lang="en-US" sz="2600"/>
              <a:t>Traditionally, men are more </a:t>
            </a:r>
            <a:r>
              <a:rPr lang="en-US" sz="2600"/>
              <a:t>reluctant</a:t>
            </a:r>
            <a:r>
              <a:rPr lang="en-US" sz="2600"/>
              <a:t> to seek treatment for mood disorders</a:t>
            </a:r>
            <a:endParaRPr sz="2600"/>
          </a:p>
          <a:p>
            <a:pPr indent="0" lvl="0" marL="914400" rtl="0" algn="l">
              <a:lnSpc>
                <a:spcPct val="100000"/>
              </a:lnSpc>
              <a:spcBef>
                <a:spcPts val="0"/>
              </a:spcBef>
              <a:spcAft>
                <a:spcPts val="0"/>
              </a:spcAft>
              <a:buNone/>
            </a:pPr>
            <a:r>
              <a:t/>
            </a:r>
            <a:endParaRPr sz="2200"/>
          </a:p>
          <a:p>
            <a:pPr indent="-279400" lvl="1" marL="742950" rtl="0" algn="l">
              <a:lnSpc>
                <a:spcPct val="100000"/>
              </a:lnSpc>
              <a:spcBef>
                <a:spcPts val="0"/>
              </a:spcBef>
              <a:spcAft>
                <a:spcPts val="0"/>
              </a:spcAft>
              <a:buSzPts val="1580"/>
              <a:buChar char="⮚"/>
            </a:pPr>
            <a:r>
              <a:rPr lang="en-US" sz="2300"/>
              <a:t>MDD is also called </a:t>
            </a:r>
            <a:r>
              <a:rPr i="1" lang="en-US" sz="2300"/>
              <a:t>clinical depression</a:t>
            </a:r>
            <a:r>
              <a:rPr lang="en-US" sz="2300"/>
              <a:t> and </a:t>
            </a:r>
            <a:r>
              <a:rPr i="1" lang="en-US" sz="2300"/>
              <a:t>unipolar depression</a:t>
            </a:r>
            <a:endParaRPr i="1" sz="2300"/>
          </a:p>
        </p:txBody>
      </p:sp>
      <p:sp>
        <p:nvSpPr>
          <p:cNvPr id="354" name="Google Shape;354;p47"/>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359" name="Shape 359"/>
        <p:cNvGrpSpPr/>
        <p:nvPr/>
      </p:nvGrpSpPr>
      <p:grpSpPr>
        <a:xfrm>
          <a:off x="0" y="0"/>
          <a:ext cx="0" cy="0"/>
          <a:chOff x="0" y="0"/>
          <a:chExt cx="0" cy="0"/>
        </a:xfrm>
      </p:grpSpPr>
      <p:sp>
        <p:nvSpPr>
          <p:cNvPr id="360" name="Google Shape;360;g239b83831a5_0_0"/>
          <p:cNvSpPr txBox="1"/>
          <p:nvPr>
            <p:ph type="title"/>
          </p:nvPr>
        </p:nvSpPr>
        <p:spPr>
          <a:xfrm>
            <a:off x="685800" y="228600"/>
            <a:ext cx="7772400" cy="1219200"/>
          </a:xfrm>
          <a:prstGeom prst="rect">
            <a:avLst/>
          </a:prstGeom>
        </p:spPr>
        <p:txBody>
          <a:bodyPr anchorCtr="0" anchor="ctr" bIns="46025" lIns="92075" spcFirstLastPara="1" rIns="92075" wrap="square" tIns="46025">
            <a:noAutofit/>
          </a:bodyPr>
          <a:lstStyle/>
          <a:p>
            <a:pPr indent="0" lvl="0" marL="0" rtl="0" algn="ctr">
              <a:spcBef>
                <a:spcPts val="0"/>
              </a:spcBef>
              <a:spcAft>
                <a:spcPts val="0"/>
              </a:spcAft>
              <a:buNone/>
            </a:pPr>
            <a:r>
              <a:rPr lang="en-US"/>
              <a:t>MDD Diagnosis (FYI)</a:t>
            </a:r>
            <a:endParaRPr/>
          </a:p>
        </p:txBody>
      </p:sp>
      <p:sp>
        <p:nvSpPr>
          <p:cNvPr id="361" name="Google Shape;361;g239b83831a5_0_0"/>
          <p:cNvSpPr txBox="1"/>
          <p:nvPr>
            <p:ph idx="1" type="body"/>
          </p:nvPr>
        </p:nvSpPr>
        <p:spPr>
          <a:xfrm>
            <a:off x="685800" y="1641475"/>
            <a:ext cx="7772400" cy="4454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362" name="Google Shape;362;g239b83831a5_0_0"/>
          <p:cNvPicPr preferRelativeResize="0"/>
          <p:nvPr/>
        </p:nvPicPr>
        <p:blipFill>
          <a:blip r:embed="rId3">
            <a:alphaModFix/>
          </a:blip>
          <a:stretch>
            <a:fillRect/>
          </a:stretch>
        </p:blipFill>
        <p:spPr>
          <a:xfrm>
            <a:off x="685800" y="1641475"/>
            <a:ext cx="7772401" cy="46623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367" name="Shape 367"/>
        <p:cNvGrpSpPr/>
        <p:nvPr/>
      </p:nvGrpSpPr>
      <p:grpSpPr>
        <a:xfrm>
          <a:off x="0" y="0"/>
          <a:ext cx="0" cy="0"/>
          <a:chOff x="0" y="0"/>
          <a:chExt cx="0" cy="0"/>
        </a:xfrm>
      </p:grpSpPr>
      <p:sp>
        <p:nvSpPr>
          <p:cNvPr id="368" name="Google Shape;368;p48"/>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Persistent Depressive Disorder</a:t>
            </a:r>
            <a:endParaRPr/>
          </a:p>
        </p:txBody>
      </p:sp>
      <p:sp>
        <p:nvSpPr>
          <p:cNvPr id="369" name="Google Shape;369;p48"/>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Chronic form of MDD </a:t>
            </a:r>
            <a:endParaRPr/>
          </a:p>
          <a:p>
            <a:pPr indent="-342900" lvl="0" marL="342900" rtl="0" algn="l">
              <a:lnSpc>
                <a:spcPct val="100000"/>
              </a:lnSpc>
              <a:spcBef>
                <a:spcPts val="0"/>
              </a:spcBef>
              <a:spcAft>
                <a:spcPts val="0"/>
              </a:spcAft>
              <a:buSzPts val="1960"/>
              <a:buChar char="⬤"/>
            </a:pPr>
            <a:r>
              <a:rPr lang="en-US"/>
              <a:t>Continues for 2 years or longer</a:t>
            </a:r>
            <a:endParaRPr/>
          </a:p>
          <a:p>
            <a:pPr indent="-342900" lvl="0" marL="342900" rtl="0" algn="l">
              <a:lnSpc>
                <a:spcPct val="100000"/>
              </a:lnSpc>
              <a:spcBef>
                <a:spcPts val="0"/>
              </a:spcBef>
              <a:spcAft>
                <a:spcPts val="0"/>
              </a:spcAft>
              <a:buSzPts val="1960"/>
              <a:buChar char="⬤"/>
            </a:pPr>
            <a:r>
              <a:rPr lang="en-US"/>
              <a:t>Often less severe than MDD</a:t>
            </a:r>
            <a:endParaRPr/>
          </a:p>
          <a:p>
            <a:pPr indent="-342900" lvl="0" marL="342900" rtl="0" algn="l">
              <a:lnSpc>
                <a:spcPct val="100000"/>
              </a:lnSpc>
              <a:spcBef>
                <a:spcPts val="0"/>
              </a:spcBef>
              <a:spcAft>
                <a:spcPts val="0"/>
              </a:spcAft>
              <a:buSzPts val="1960"/>
              <a:buChar char="⬤"/>
            </a:pPr>
            <a:r>
              <a:rPr lang="en-US"/>
              <a:t>May begin in childhood or during adolescence</a:t>
            </a:r>
            <a:endParaRPr/>
          </a:p>
          <a:p>
            <a:pPr indent="-342900" lvl="0" marL="342900" rtl="0" algn="l">
              <a:lnSpc>
                <a:spcPct val="100000"/>
              </a:lnSpc>
              <a:spcBef>
                <a:spcPts val="0"/>
              </a:spcBef>
              <a:spcAft>
                <a:spcPts val="0"/>
              </a:spcAft>
              <a:buSzPts val="1960"/>
              <a:buChar char="⬤"/>
            </a:pPr>
            <a:r>
              <a:rPr lang="en-US"/>
              <a:t>Also called </a:t>
            </a:r>
            <a:r>
              <a:rPr i="1" lang="en-US"/>
              <a:t>dysthymia</a:t>
            </a:r>
            <a:endParaRPr/>
          </a:p>
        </p:txBody>
      </p:sp>
      <p:sp>
        <p:nvSpPr>
          <p:cNvPr id="370" name="Google Shape;370;p48"/>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375" name="Shape 375"/>
        <p:cNvGrpSpPr/>
        <p:nvPr/>
      </p:nvGrpSpPr>
      <p:grpSpPr>
        <a:xfrm>
          <a:off x="0" y="0"/>
          <a:ext cx="0" cy="0"/>
          <a:chOff x="0" y="0"/>
          <a:chExt cx="0" cy="0"/>
        </a:xfrm>
      </p:grpSpPr>
      <p:sp>
        <p:nvSpPr>
          <p:cNvPr id="376" name="Google Shape;376;g239b83831a5_0_7"/>
          <p:cNvSpPr txBox="1"/>
          <p:nvPr>
            <p:ph type="title"/>
          </p:nvPr>
        </p:nvSpPr>
        <p:spPr>
          <a:xfrm>
            <a:off x="685800" y="228600"/>
            <a:ext cx="7772400" cy="1219200"/>
          </a:xfrm>
          <a:prstGeom prst="rect">
            <a:avLst/>
          </a:prstGeom>
        </p:spPr>
        <p:txBody>
          <a:bodyPr anchorCtr="0" anchor="ctr" bIns="46025" lIns="92075" spcFirstLastPara="1" rIns="92075" wrap="square" tIns="46025">
            <a:noAutofit/>
          </a:bodyPr>
          <a:lstStyle/>
          <a:p>
            <a:pPr indent="0" lvl="0" marL="0" rtl="0" algn="ctr">
              <a:spcBef>
                <a:spcPts val="0"/>
              </a:spcBef>
              <a:spcAft>
                <a:spcPts val="0"/>
              </a:spcAft>
              <a:buNone/>
            </a:pPr>
            <a:r>
              <a:rPr lang="en-US"/>
              <a:t>MDD </a:t>
            </a:r>
            <a:endParaRPr/>
          </a:p>
        </p:txBody>
      </p:sp>
      <p:sp>
        <p:nvSpPr>
          <p:cNvPr id="377" name="Google Shape;377;g239b83831a5_0_7"/>
          <p:cNvSpPr txBox="1"/>
          <p:nvPr>
            <p:ph idx="1" type="body"/>
          </p:nvPr>
        </p:nvSpPr>
        <p:spPr>
          <a:xfrm>
            <a:off x="685800" y="1310750"/>
            <a:ext cx="8173800" cy="4990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sz="2000"/>
              <a:t>Etiology: </a:t>
            </a:r>
            <a:r>
              <a:rPr lang="en-US" sz="2000"/>
              <a:t>Can be complex and multifactorial</a:t>
            </a:r>
            <a:endParaRPr sz="2000"/>
          </a:p>
          <a:p>
            <a:pPr indent="-355600" lvl="0" marL="457200" rtl="0" algn="l">
              <a:spcBef>
                <a:spcPts val="0"/>
              </a:spcBef>
              <a:spcAft>
                <a:spcPts val="0"/>
              </a:spcAft>
              <a:buSzPts val="2000"/>
              <a:buChar char="-"/>
            </a:pPr>
            <a:r>
              <a:rPr lang="en-US" sz="2000"/>
              <a:t>May be idiopathic or linked to trauma or tough life circumstances</a:t>
            </a:r>
            <a:endParaRPr sz="2000"/>
          </a:p>
          <a:p>
            <a:pPr indent="-355600" lvl="0" marL="457200" rtl="0" algn="l">
              <a:spcBef>
                <a:spcPts val="0"/>
              </a:spcBef>
              <a:spcAft>
                <a:spcPts val="0"/>
              </a:spcAft>
              <a:buSzPts val="2000"/>
              <a:buChar char="-"/>
            </a:pPr>
            <a:r>
              <a:rPr lang="en-US" sz="2000"/>
              <a:t>Biological components - imbalance of neurotransmitters, genetic susceptibilities, hormonal changes, nutritional status</a:t>
            </a:r>
            <a:endParaRPr sz="2000"/>
          </a:p>
          <a:p>
            <a:pPr indent="-355600" lvl="0" marL="457200" rtl="0" algn="l">
              <a:spcBef>
                <a:spcPts val="0"/>
              </a:spcBef>
              <a:spcAft>
                <a:spcPts val="0"/>
              </a:spcAft>
              <a:buSzPts val="2000"/>
              <a:buChar char="-"/>
            </a:pPr>
            <a:r>
              <a:rPr lang="en-US" sz="2000"/>
              <a:t>Average age of onset is 32. Onset age may reflect different causes, as well as be predictive for a worse disease course.</a:t>
            </a:r>
            <a:endParaRPr sz="2000"/>
          </a:p>
          <a:p>
            <a:pPr indent="0" lvl="0" marL="457200" rtl="0" algn="l">
              <a:spcBef>
                <a:spcPts val="0"/>
              </a:spcBef>
              <a:spcAft>
                <a:spcPts val="0"/>
              </a:spcAft>
              <a:buNone/>
            </a:pPr>
            <a:r>
              <a:t/>
            </a:r>
            <a:endParaRPr sz="2000"/>
          </a:p>
          <a:p>
            <a:pPr indent="0" lvl="0" marL="0" rtl="0" algn="l">
              <a:spcBef>
                <a:spcPts val="0"/>
              </a:spcBef>
              <a:spcAft>
                <a:spcPts val="0"/>
              </a:spcAft>
              <a:buNone/>
            </a:pPr>
            <a:r>
              <a:rPr b="1" lang="en-US" sz="2000"/>
              <a:t>Treatments: </a:t>
            </a:r>
            <a:r>
              <a:rPr lang="en-US" sz="2000"/>
              <a:t>Address comorbidities/life circumstances</a:t>
            </a:r>
            <a:endParaRPr sz="2000"/>
          </a:p>
          <a:p>
            <a:pPr indent="0" lvl="0" marL="0" rtl="0" algn="l">
              <a:spcBef>
                <a:spcPts val="0"/>
              </a:spcBef>
              <a:spcAft>
                <a:spcPts val="0"/>
              </a:spcAft>
              <a:buNone/>
            </a:pPr>
            <a:r>
              <a:rPr lang="en-US" sz="2000"/>
              <a:t>	Exercise, Mindfulness meditation, Massage therapy</a:t>
            </a:r>
            <a:endParaRPr sz="2000"/>
          </a:p>
          <a:p>
            <a:pPr indent="-355600" lvl="0" marL="457200" rtl="0" algn="l">
              <a:spcBef>
                <a:spcPts val="0"/>
              </a:spcBef>
              <a:spcAft>
                <a:spcPts val="0"/>
              </a:spcAft>
              <a:buSzPts val="2000"/>
              <a:buChar char="-"/>
            </a:pPr>
            <a:r>
              <a:rPr lang="en-US" sz="2000"/>
              <a:t>Psychotherapy/Counselling</a:t>
            </a:r>
            <a:endParaRPr sz="2000"/>
          </a:p>
          <a:p>
            <a:pPr indent="-355600" lvl="0" marL="457200" rtl="0" algn="l">
              <a:spcBef>
                <a:spcPts val="0"/>
              </a:spcBef>
              <a:spcAft>
                <a:spcPts val="0"/>
              </a:spcAft>
              <a:buSzPts val="2000"/>
              <a:buChar char="-"/>
            </a:pPr>
            <a:r>
              <a:rPr lang="en-US" sz="2000"/>
              <a:t>Medications, primarily SSRIs</a:t>
            </a:r>
            <a:endParaRPr sz="2000"/>
          </a:p>
          <a:p>
            <a:pPr indent="-355600" lvl="0" marL="457200" rtl="0" algn="l">
              <a:spcBef>
                <a:spcPts val="0"/>
              </a:spcBef>
              <a:spcAft>
                <a:spcPts val="0"/>
              </a:spcAft>
              <a:buSzPts val="2000"/>
              <a:buChar char="-"/>
            </a:pPr>
            <a:r>
              <a:rPr lang="en-US" sz="2000"/>
              <a:t>ECT (Shock treatments)</a:t>
            </a:r>
            <a:endParaRPr sz="2000"/>
          </a:p>
          <a:p>
            <a:pPr indent="0" lvl="0" marL="0" rtl="0" algn="l">
              <a:spcBef>
                <a:spcPts val="0"/>
              </a:spcBef>
              <a:spcAft>
                <a:spcPts val="0"/>
              </a:spcAft>
              <a:buNone/>
            </a:pPr>
            <a:r>
              <a:t/>
            </a:r>
            <a:endParaRPr sz="2000"/>
          </a:p>
          <a:p>
            <a:pPr indent="-355600" lvl="0" marL="457200" rtl="0" algn="l">
              <a:spcBef>
                <a:spcPts val="0"/>
              </a:spcBef>
              <a:spcAft>
                <a:spcPts val="0"/>
              </a:spcAft>
              <a:buSzPts val="2000"/>
              <a:buChar char="-"/>
            </a:pPr>
            <a:r>
              <a:rPr b="1" lang="en-US" sz="2000"/>
              <a:t>Exercise: </a:t>
            </a:r>
            <a:r>
              <a:rPr lang="en-US" sz="2000"/>
              <a:t>Search PubMed for research articles on Massage therapy &amp; depression. Share your findings with the class (15 min)</a:t>
            </a:r>
            <a:endParaRPr sz="200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381" name="Shape 381"/>
        <p:cNvGrpSpPr/>
        <p:nvPr/>
      </p:nvGrpSpPr>
      <p:grpSpPr>
        <a:xfrm>
          <a:off x="0" y="0"/>
          <a:ext cx="0" cy="0"/>
          <a:chOff x="0" y="0"/>
          <a:chExt cx="0" cy="0"/>
        </a:xfrm>
      </p:grpSpPr>
      <p:sp>
        <p:nvSpPr>
          <p:cNvPr id="382" name="Google Shape;382;p50"/>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Massage and Crying</a:t>
            </a:r>
            <a:br>
              <a:rPr lang="en-US"/>
            </a:br>
            <a:endParaRPr/>
          </a:p>
        </p:txBody>
      </p:sp>
      <p:sp>
        <p:nvSpPr>
          <p:cNvPr id="383" name="Google Shape;383;p50"/>
          <p:cNvSpPr txBox="1"/>
          <p:nvPr>
            <p:ph idx="1" type="body"/>
          </p:nvPr>
        </p:nvSpPr>
        <p:spPr>
          <a:xfrm>
            <a:off x="685800" y="1641475"/>
            <a:ext cx="80772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Crying is a universal human experience and tool to communicate emotions </a:t>
            </a:r>
            <a:endParaRPr/>
          </a:p>
          <a:p>
            <a:pPr indent="-342900" lvl="0" marL="342900" rtl="0" algn="l">
              <a:lnSpc>
                <a:spcPct val="100000"/>
              </a:lnSpc>
              <a:spcBef>
                <a:spcPts val="0"/>
              </a:spcBef>
              <a:spcAft>
                <a:spcPts val="0"/>
              </a:spcAft>
              <a:buSzPts val="1960"/>
              <a:buChar char="⬤"/>
            </a:pPr>
            <a:r>
              <a:rPr lang="en-US"/>
              <a:t>People who are depressed are more prone to spontaneous and uncontrollable crying, and they may not know why they are crying </a:t>
            </a:r>
            <a:endParaRPr/>
          </a:p>
          <a:p>
            <a:pPr indent="-342900" lvl="0" marL="342900" rtl="0" algn="l">
              <a:lnSpc>
                <a:spcPct val="100000"/>
              </a:lnSpc>
              <a:spcBef>
                <a:spcPts val="0"/>
              </a:spcBef>
              <a:spcAft>
                <a:spcPts val="0"/>
              </a:spcAft>
              <a:buSzPts val="1960"/>
              <a:buChar char="⬤"/>
            </a:pPr>
            <a:r>
              <a:rPr lang="en-US"/>
              <a:t>Changes in hormones, stress, and sleep deprivation linked to increased crying spells</a:t>
            </a:r>
            <a:endParaRPr/>
          </a:p>
          <a:p>
            <a:pPr indent="-342900" lvl="0" marL="342900" rtl="0" algn="l">
              <a:lnSpc>
                <a:spcPct val="100000"/>
              </a:lnSpc>
              <a:spcBef>
                <a:spcPts val="0"/>
              </a:spcBef>
              <a:spcAft>
                <a:spcPts val="0"/>
              </a:spcAft>
              <a:buSzPts val="1960"/>
              <a:buChar char="⬤"/>
            </a:pPr>
            <a:r>
              <a:rPr lang="en-US"/>
              <a:t>Crying varies across genders and cultures</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387" name="Shape 387"/>
        <p:cNvGrpSpPr/>
        <p:nvPr/>
      </p:nvGrpSpPr>
      <p:grpSpPr>
        <a:xfrm>
          <a:off x="0" y="0"/>
          <a:ext cx="0" cy="0"/>
          <a:chOff x="0" y="0"/>
          <a:chExt cx="0" cy="0"/>
        </a:xfrm>
      </p:grpSpPr>
      <p:sp>
        <p:nvSpPr>
          <p:cNvPr id="388" name="Google Shape;388;p51"/>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Massage and Crying</a:t>
            </a:r>
            <a:endParaRPr/>
          </a:p>
        </p:txBody>
      </p:sp>
      <p:sp>
        <p:nvSpPr>
          <p:cNvPr id="389" name="Google Shape;389;p51"/>
          <p:cNvSpPr txBox="1"/>
          <p:nvPr>
            <p:ph idx="1" type="body"/>
          </p:nvPr>
        </p:nvSpPr>
        <p:spPr>
          <a:xfrm>
            <a:off x="685800" y="1288050"/>
            <a:ext cx="8077200" cy="4995600"/>
          </a:xfrm>
          <a:prstGeom prst="rect">
            <a:avLst/>
          </a:prstGeom>
          <a:noFill/>
          <a:ln>
            <a:noFill/>
          </a:ln>
        </p:spPr>
        <p:txBody>
          <a:bodyPr anchorCtr="0" anchor="t" bIns="45700" lIns="91425" spcFirstLastPara="1" rIns="91425" wrap="square" tIns="45700">
            <a:noAutofit/>
          </a:bodyPr>
          <a:lstStyle/>
          <a:p>
            <a:pPr indent="-330200" lvl="0" marL="342900" rtl="0" algn="l">
              <a:lnSpc>
                <a:spcPct val="100000"/>
              </a:lnSpc>
              <a:spcBef>
                <a:spcPts val="0"/>
              </a:spcBef>
              <a:spcAft>
                <a:spcPts val="0"/>
              </a:spcAft>
              <a:buSzPts val="1760"/>
              <a:buChar char="⬤"/>
            </a:pPr>
            <a:r>
              <a:rPr lang="en-US" sz="2600"/>
              <a:t>When the client begins to cry, pause the massage and do not break physical contact</a:t>
            </a:r>
            <a:endParaRPr sz="2600"/>
          </a:p>
          <a:p>
            <a:pPr indent="-330200" lvl="0" marL="342900" rtl="0" algn="l">
              <a:lnSpc>
                <a:spcPct val="100000"/>
              </a:lnSpc>
              <a:spcBef>
                <a:spcPts val="0"/>
              </a:spcBef>
              <a:spcAft>
                <a:spcPts val="0"/>
              </a:spcAft>
              <a:buSzPts val="1760"/>
              <a:buChar char="⬤"/>
            </a:pPr>
            <a:r>
              <a:rPr lang="en-US" sz="2600"/>
              <a:t>Could use statements such as, “Crying is normal,” “You are in a safe place,” “I am comfortable with your tears.” </a:t>
            </a:r>
            <a:endParaRPr sz="2600"/>
          </a:p>
          <a:p>
            <a:pPr indent="-273050" lvl="1" marL="742950" rtl="0" algn="l">
              <a:lnSpc>
                <a:spcPct val="100000"/>
              </a:lnSpc>
              <a:spcBef>
                <a:spcPts val="0"/>
              </a:spcBef>
              <a:spcAft>
                <a:spcPts val="0"/>
              </a:spcAft>
              <a:buSzPts val="1480"/>
              <a:buChar char="⮚"/>
            </a:pPr>
            <a:r>
              <a:rPr lang="en-US" sz="2200"/>
              <a:t>It may be appropriate to rest a hand on the client’s shoulder as a gesture of empathy</a:t>
            </a:r>
            <a:endParaRPr sz="2200"/>
          </a:p>
          <a:p>
            <a:pPr indent="457200" lvl="0" marL="0" rtl="0" algn="l">
              <a:lnSpc>
                <a:spcPct val="100000"/>
              </a:lnSpc>
              <a:spcBef>
                <a:spcPts val="0"/>
              </a:spcBef>
              <a:spcAft>
                <a:spcPts val="0"/>
              </a:spcAft>
              <a:buNone/>
            </a:pPr>
            <a:r>
              <a:rPr lang="en-US" sz="2600"/>
              <a:t>Ask client if he or she wants to continue with massage, take a break from massage, or stop massage before scheduled time</a:t>
            </a:r>
            <a:endParaRPr sz="2600"/>
          </a:p>
          <a:p>
            <a:pPr indent="-322580" lvl="2" marL="1371600" rtl="0" algn="l">
              <a:spcBef>
                <a:spcPts val="0"/>
              </a:spcBef>
              <a:spcAft>
                <a:spcPts val="0"/>
              </a:spcAft>
              <a:buSzPts val="1480"/>
              <a:buFont typeface="Noto Sans Symbols"/>
              <a:buChar char="•"/>
            </a:pPr>
            <a:r>
              <a:rPr lang="en-US" sz="2200"/>
              <a:t>Regardless of which option is chosen, be calm and accepting, and avoid encouraging or discouraging a particular response</a:t>
            </a:r>
            <a:endParaRPr sz="180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393" name="Shape 393"/>
        <p:cNvGrpSpPr/>
        <p:nvPr/>
      </p:nvGrpSpPr>
      <p:grpSpPr>
        <a:xfrm>
          <a:off x="0" y="0"/>
          <a:ext cx="0" cy="0"/>
          <a:chOff x="0" y="0"/>
          <a:chExt cx="0" cy="0"/>
        </a:xfrm>
      </p:grpSpPr>
      <p:sp>
        <p:nvSpPr>
          <p:cNvPr id="394" name="Google Shape;394;p53"/>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Seasonal Affective Disorder </a:t>
            </a:r>
            <a:endParaRPr/>
          </a:p>
        </p:txBody>
      </p:sp>
      <p:sp>
        <p:nvSpPr>
          <p:cNvPr id="395" name="Google Shape;395;p53"/>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04800" lvl="0" marL="342900" rtl="0" algn="l">
              <a:lnSpc>
                <a:spcPct val="100000"/>
              </a:lnSpc>
              <a:spcBef>
                <a:spcPts val="0"/>
              </a:spcBef>
              <a:spcAft>
                <a:spcPts val="0"/>
              </a:spcAft>
              <a:buSzPts val="1360"/>
              <a:buChar char="⬤"/>
            </a:pPr>
            <a:r>
              <a:rPr lang="en-US" sz="2200"/>
              <a:t>Depressive mood disorder that occurs seasonally, usually fall and winter in geographic locations that have limited sunlight exposure</a:t>
            </a:r>
            <a:endParaRPr sz="2200"/>
          </a:p>
          <a:p>
            <a:pPr indent="-304800" lvl="0" marL="342900" rtl="0" algn="l">
              <a:lnSpc>
                <a:spcPct val="100000"/>
              </a:lnSpc>
              <a:spcBef>
                <a:spcPts val="0"/>
              </a:spcBef>
              <a:spcAft>
                <a:spcPts val="0"/>
              </a:spcAft>
              <a:buSzPts val="1360"/>
              <a:buChar char="⬤"/>
            </a:pPr>
            <a:r>
              <a:rPr b="1" lang="en-US" sz="2200"/>
              <a:t>Affect</a:t>
            </a:r>
            <a:r>
              <a:rPr lang="en-US" sz="2200"/>
              <a:t>: personal reactions or emotional expressions</a:t>
            </a:r>
            <a:endParaRPr sz="2200"/>
          </a:p>
          <a:p>
            <a:pPr indent="-358140" lvl="0" marL="342900" rtl="0" algn="l">
              <a:lnSpc>
                <a:spcPct val="100000"/>
              </a:lnSpc>
              <a:spcBef>
                <a:spcPts val="0"/>
              </a:spcBef>
              <a:spcAft>
                <a:spcPts val="0"/>
              </a:spcAft>
              <a:buSzPts val="2200"/>
              <a:buChar char="⬤"/>
            </a:pPr>
            <a:r>
              <a:rPr b="1" lang="en-US" sz="2200"/>
              <a:t>Etiology: </a:t>
            </a:r>
            <a:r>
              <a:rPr lang="en-US" sz="2200"/>
              <a:t>Thought to be related to hormone &amp; neurotransmitter changes that occur with disruptions to the circadian rhythm. </a:t>
            </a:r>
            <a:endParaRPr sz="2200"/>
          </a:p>
          <a:p>
            <a:pPr indent="-368300" lvl="0" marL="457200" rtl="0" algn="l">
              <a:lnSpc>
                <a:spcPct val="100000"/>
              </a:lnSpc>
              <a:spcBef>
                <a:spcPts val="0"/>
              </a:spcBef>
              <a:spcAft>
                <a:spcPts val="0"/>
              </a:spcAft>
              <a:buSzPts val="2200"/>
              <a:buChar char="-"/>
            </a:pPr>
            <a:r>
              <a:rPr lang="en-US" sz="2200"/>
              <a:t>Affects 4x as many women</a:t>
            </a:r>
            <a:endParaRPr sz="2200"/>
          </a:p>
          <a:p>
            <a:pPr indent="-368300" lvl="0" marL="457200" rtl="0" algn="l">
              <a:lnSpc>
                <a:spcPct val="100000"/>
              </a:lnSpc>
              <a:spcBef>
                <a:spcPts val="0"/>
              </a:spcBef>
              <a:spcAft>
                <a:spcPts val="0"/>
              </a:spcAft>
              <a:buSzPts val="2200"/>
              <a:buChar char="-"/>
            </a:pPr>
            <a:r>
              <a:rPr lang="en-US" sz="2200"/>
              <a:t>Average age of onset is 23.</a:t>
            </a:r>
            <a:endParaRPr sz="2200"/>
          </a:p>
          <a:p>
            <a:pPr indent="0" lvl="0" marL="0" rtl="0" algn="l">
              <a:lnSpc>
                <a:spcPct val="100000"/>
              </a:lnSpc>
              <a:spcBef>
                <a:spcPts val="0"/>
              </a:spcBef>
              <a:spcAft>
                <a:spcPts val="0"/>
              </a:spcAft>
              <a:buNone/>
            </a:pPr>
            <a:r>
              <a:rPr lang="en-US" sz="2200"/>
              <a:t>  </a:t>
            </a:r>
            <a:r>
              <a:rPr b="1" lang="en-US" sz="2200"/>
              <a:t>Treatment: </a:t>
            </a:r>
            <a:r>
              <a:rPr lang="en-US" sz="2200"/>
              <a:t>Exposure to full-spectrum lighting, esp. in the morning, assess Vit D, other treatments for depression</a:t>
            </a:r>
            <a:endParaRPr sz="2200"/>
          </a:p>
        </p:txBody>
      </p:sp>
      <p:sp>
        <p:nvSpPr>
          <p:cNvPr id="396" name="Google Shape;396;p53"/>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401" name="Shape 401"/>
        <p:cNvGrpSpPr/>
        <p:nvPr/>
      </p:nvGrpSpPr>
      <p:grpSpPr>
        <a:xfrm>
          <a:off x="0" y="0"/>
          <a:ext cx="0" cy="0"/>
          <a:chOff x="0" y="0"/>
          <a:chExt cx="0" cy="0"/>
        </a:xfrm>
      </p:grpSpPr>
      <p:sp>
        <p:nvSpPr>
          <p:cNvPr id="402" name="Google Shape;402;p55"/>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Bipolar Disorder </a:t>
            </a:r>
            <a:endParaRPr/>
          </a:p>
        </p:txBody>
      </p:sp>
      <p:sp>
        <p:nvSpPr>
          <p:cNvPr id="403" name="Google Shape;403;p55"/>
          <p:cNvSpPr txBox="1"/>
          <p:nvPr>
            <p:ph idx="1" type="body"/>
          </p:nvPr>
        </p:nvSpPr>
        <p:spPr>
          <a:xfrm>
            <a:off x="685800" y="1447800"/>
            <a:ext cx="7772400" cy="47421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Mood disorder in which person experiences episodes of both depression and mania. Formerly known as Manic Depession.</a:t>
            </a:r>
            <a:endParaRPr/>
          </a:p>
          <a:p>
            <a:pPr indent="-285750" lvl="1" marL="742950" rtl="0" algn="l">
              <a:lnSpc>
                <a:spcPct val="100000"/>
              </a:lnSpc>
              <a:spcBef>
                <a:spcPts val="0"/>
              </a:spcBef>
              <a:spcAft>
                <a:spcPts val="0"/>
              </a:spcAft>
              <a:buSzPts val="1680"/>
              <a:buChar char="⮚"/>
            </a:pPr>
            <a:r>
              <a:rPr lang="en-US"/>
              <a:t>One phase usually predominates with the opposing phase beginning and ending abruptly</a:t>
            </a:r>
            <a:endParaRPr/>
          </a:p>
          <a:p>
            <a:pPr indent="-285750" lvl="1" marL="742950" rtl="0" algn="l">
              <a:lnSpc>
                <a:spcPct val="100000"/>
              </a:lnSpc>
              <a:spcBef>
                <a:spcPts val="0"/>
              </a:spcBef>
              <a:spcAft>
                <a:spcPts val="0"/>
              </a:spcAft>
              <a:buSzPts val="1680"/>
              <a:buChar char="⮚"/>
            </a:pPr>
            <a:r>
              <a:rPr lang="en-US"/>
              <a:t>These can last a few days to several months</a:t>
            </a:r>
            <a:endParaRPr/>
          </a:p>
          <a:p>
            <a:pPr indent="-327660" lvl="0" marL="457200" rtl="0" algn="l">
              <a:lnSpc>
                <a:spcPct val="100000"/>
              </a:lnSpc>
              <a:spcBef>
                <a:spcPts val="0"/>
              </a:spcBef>
              <a:spcAft>
                <a:spcPts val="0"/>
              </a:spcAft>
              <a:buSzPts val="1560"/>
              <a:buChar char="⬤"/>
            </a:pPr>
            <a:r>
              <a:rPr b="1" lang="en-US" sz="2400"/>
              <a:t>Mania</a:t>
            </a:r>
            <a:r>
              <a:rPr lang="en-US" sz="2400"/>
              <a:t>: Person exhibits symptoms of elation, excitement, and lack of inhibition. They may make reckless choices such as overspending, not sleeping or hypersexuality. Worst case </a:t>
            </a:r>
            <a:r>
              <a:rPr lang="en-US" sz="2400"/>
              <a:t>scenario is hallucinations and/or psychosis.</a:t>
            </a:r>
            <a:endParaRPr sz="2400"/>
          </a:p>
          <a:p>
            <a:pPr indent="-381000" lvl="0" marL="457200" rtl="0" algn="l">
              <a:lnSpc>
                <a:spcPct val="100000"/>
              </a:lnSpc>
              <a:spcBef>
                <a:spcPts val="0"/>
              </a:spcBef>
              <a:spcAft>
                <a:spcPts val="0"/>
              </a:spcAft>
              <a:buSzPts val="2400"/>
              <a:buChar char="⬤"/>
            </a:pPr>
            <a:r>
              <a:rPr b="1" lang="en-US" sz="2400"/>
              <a:t>Hypomania: </a:t>
            </a:r>
            <a:r>
              <a:rPr lang="en-US" sz="2400"/>
              <a:t>A milder version of mania.</a:t>
            </a:r>
            <a:endParaRPr sz="2400"/>
          </a:p>
        </p:txBody>
      </p:sp>
      <p:sp>
        <p:nvSpPr>
          <p:cNvPr id="404" name="Google Shape;404;p55"/>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409" name="Shape 409"/>
        <p:cNvGrpSpPr/>
        <p:nvPr/>
      </p:nvGrpSpPr>
      <p:grpSpPr>
        <a:xfrm>
          <a:off x="0" y="0"/>
          <a:ext cx="0" cy="0"/>
          <a:chOff x="0" y="0"/>
          <a:chExt cx="0" cy="0"/>
        </a:xfrm>
      </p:grpSpPr>
      <p:sp>
        <p:nvSpPr>
          <p:cNvPr id="410" name="Google Shape;410;p56"/>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Bipolar Disorder: Types </a:t>
            </a:r>
            <a:endParaRPr/>
          </a:p>
        </p:txBody>
      </p:sp>
      <p:sp>
        <p:nvSpPr>
          <p:cNvPr id="411" name="Google Shape;411;p56"/>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b="1" lang="en-US"/>
              <a:t>Bipolar I</a:t>
            </a:r>
            <a:r>
              <a:rPr lang="en-US"/>
              <a:t>: manic episodes 7+ days, or manic symptoms so severe it triggers psychosis and requires hospitalization </a:t>
            </a:r>
            <a:endParaRPr/>
          </a:p>
          <a:p>
            <a:pPr indent="-342900" lvl="0" marL="342900" rtl="0" algn="l">
              <a:lnSpc>
                <a:spcPct val="100000"/>
              </a:lnSpc>
              <a:spcBef>
                <a:spcPts val="0"/>
              </a:spcBef>
              <a:spcAft>
                <a:spcPts val="0"/>
              </a:spcAft>
              <a:buSzPts val="1960"/>
              <a:buChar char="⬤"/>
            </a:pPr>
            <a:r>
              <a:rPr b="1" lang="en-US"/>
              <a:t>Bipolar II</a:t>
            </a:r>
            <a:r>
              <a:rPr lang="en-US"/>
              <a:t>: patterned depressive and hypomanic episodes, but manic episodes less severe than bipolar I disorder</a:t>
            </a:r>
            <a:endParaRPr/>
          </a:p>
          <a:p>
            <a:pPr indent="-342900" lvl="0" marL="342900" rtl="0" algn="l">
              <a:lnSpc>
                <a:spcPct val="100000"/>
              </a:lnSpc>
              <a:spcBef>
                <a:spcPts val="0"/>
              </a:spcBef>
              <a:spcAft>
                <a:spcPts val="0"/>
              </a:spcAft>
              <a:buSzPts val="1960"/>
              <a:buChar char="⬤"/>
            </a:pPr>
            <a:r>
              <a:rPr b="1" lang="en-US"/>
              <a:t>Cyclothymic disorder (cyclothymia)</a:t>
            </a:r>
            <a:r>
              <a:rPr lang="en-US"/>
              <a:t>: mild form with depressive and hypomania lasting at least 2 years in adults or 1 year in children/adolescents</a:t>
            </a:r>
            <a:endParaRPr/>
          </a:p>
          <a:p>
            <a:pPr indent="-218440" lvl="0" marL="342900" rtl="0" algn="l">
              <a:lnSpc>
                <a:spcPct val="100000"/>
              </a:lnSpc>
              <a:spcBef>
                <a:spcPts val="0"/>
              </a:spcBef>
              <a:spcAft>
                <a:spcPts val="0"/>
              </a:spcAft>
              <a:buSzPts val="1960"/>
              <a:buNone/>
            </a:pPr>
            <a:r>
              <a:t/>
            </a:r>
            <a:endParaRPr/>
          </a:p>
        </p:txBody>
      </p:sp>
      <p:sp>
        <p:nvSpPr>
          <p:cNvPr id="412" name="Google Shape;412;p56"/>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417" name="Shape 417"/>
        <p:cNvGrpSpPr/>
        <p:nvPr/>
      </p:nvGrpSpPr>
      <p:grpSpPr>
        <a:xfrm>
          <a:off x="0" y="0"/>
          <a:ext cx="0" cy="0"/>
          <a:chOff x="0" y="0"/>
          <a:chExt cx="0" cy="0"/>
        </a:xfrm>
      </p:grpSpPr>
      <p:sp>
        <p:nvSpPr>
          <p:cNvPr id="418" name="Google Shape;418;g239b83831a5_0_13"/>
          <p:cNvSpPr txBox="1"/>
          <p:nvPr>
            <p:ph type="title"/>
          </p:nvPr>
        </p:nvSpPr>
        <p:spPr>
          <a:xfrm>
            <a:off x="685800" y="228600"/>
            <a:ext cx="7772400" cy="1219200"/>
          </a:xfrm>
          <a:prstGeom prst="rect">
            <a:avLst/>
          </a:prstGeom>
        </p:spPr>
        <p:txBody>
          <a:bodyPr anchorCtr="0" anchor="ctr" bIns="46025" lIns="92075" spcFirstLastPara="1" rIns="92075" wrap="square" tIns="46025">
            <a:noAutofit/>
          </a:bodyPr>
          <a:lstStyle/>
          <a:p>
            <a:pPr indent="0" lvl="0" marL="0" rtl="0" algn="ctr">
              <a:spcBef>
                <a:spcPts val="0"/>
              </a:spcBef>
              <a:spcAft>
                <a:spcPts val="0"/>
              </a:spcAft>
              <a:buNone/>
            </a:pPr>
            <a:r>
              <a:rPr lang="en-US"/>
              <a:t>Bipolar Disorder</a:t>
            </a:r>
            <a:endParaRPr/>
          </a:p>
        </p:txBody>
      </p:sp>
      <p:sp>
        <p:nvSpPr>
          <p:cNvPr id="419" name="Google Shape;419;g239b83831a5_0_13"/>
          <p:cNvSpPr txBox="1"/>
          <p:nvPr>
            <p:ph idx="1" type="body"/>
          </p:nvPr>
        </p:nvSpPr>
        <p:spPr>
          <a:xfrm>
            <a:off x="685800" y="1641475"/>
            <a:ext cx="7772400" cy="4454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sz="2200"/>
              <a:t>Etiology: </a:t>
            </a:r>
            <a:r>
              <a:rPr lang="en-US" sz="2200"/>
              <a:t>Often runs in families, so there is a genetic component. </a:t>
            </a:r>
            <a:endParaRPr sz="2200"/>
          </a:p>
          <a:p>
            <a:pPr indent="0" lvl="0" marL="0" rtl="0" algn="l">
              <a:spcBef>
                <a:spcPts val="0"/>
              </a:spcBef>
              <a:spcAft>
                <a:spcPts val="0"/>
              </a:spcAft>
              <a:buNone/>
            </a:pPr>
            <a:r>
              <a:rPr lang="en-US" sz="2200"/>
              <a:t>Often occurs with other mental health disorders like depression, anxiety, eating disorders, ADHD &amp; substance abuse.</a:t>
            </a:r>
            <a:endParaRPr sz="2200"/>
          </a:p>
          <a:p>
            <a:pPr indent="0" lvl="0" marL="0" rtl="0" algn="l">
              <a:spcBef>
                <a:spcPts val="0"/>
              </a:spcBef>
              <a:spcAft>
                <a:spcPts val="0"/>
              </a:spcAft>
              <a:buNone/>
            </a:pPr>
            <a:r>
              <a:rPr lang="en-US" sz="2200"/>
              <a:t>Can also be triggered by traumatic events, poor lifestyle choices (lack of sleep, poor nutrition) </a:t>
            </a:r>
            <a:endParaRPr sz="2200"/>
          </a:p>
          <a:p>
            <a:pPr indent="0" lvl="0" marL="0" rtl="0" algn="l">
              <a:spcBef>
                <a:spcPts val="0"/>
              </a:spcBef>
              <a:spcAft>
                <a:spcPts val="0"/>
              </a:spcAft>
              <a:buNone/>
            </a:pPr>
            <a:r>
              <a:t/>
            </a:r>
            <a:endParaRPr sz="2200"/>
          </a:p>
          <a:p>
            <a:pPr indent="0" lvl="0" marL="0" rtl="0" algn="l">
              <a:spcBef>
                <a:spcPts val="0"/>
              </a:spcBef>
              <a:spcAft>
                <a:spcPts val="0"/>
              </a:spcAft>
              <a:buNone/>
            </a:pPr>
            <a:r>
              <a:rPr b="1" lang="en-US" sz="2200"/>
              <a:t>Treatment: </a:t>
            </a:r>
            <a:r>
              <a:rPr lang="en-US" sz="2200"/>
              <a:t>Mood stabilizers such as Lithium,</a:t>
            </a:r>
            <a:endParaRPr sz="2200"/>
          </a:p>
          <a:p>
            <a:pPr indent="0" lvl="0" marL="0" rtl="0" algn="l">
              <a:spcBef>
                <a:spcPts val="0"/>
              </a:spcBef>
              <a:spcAft>
                <a:spcPts val="0"/>
              </a:spcAft>
              <a:buNone/>
            </a:pPr>
            <a:r>
              <a:rPr lang="en-US" sz="2200"/>
              <a:t>Antidepressants, exercise, stability of schedule</a:t>
            </a:r>
            <a:endParaRPr sz="220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423" name="Shape 423"/>
        <p:cNvGrpSpPr/>
        <p:nvPr/>
      </p:nvGrpSpPr>
      <p:grpSpPr>
        <a:xfrm>
          <a:off x="0" y="0"/>
          <a:ext cx="0" cy="0"/>
          <a:chOff x="0" y="0"/>
          <a:chExt cx="0" cy="0"/>
        </a:xfrm>
      </p:grpSpPr>
      <p:sp>
        <p:nvSpPr>
          <p:cNvPr id="424" name="Google Shape;424;p58"/>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Prenatal and Postpartum Depression</a:t>
            </a:r>
            <a:endParaRPr/>
          </a:p>
        </p:txBody>
      </p:sp>
      <p:sp>
        <p:nvSpPr>
          <p:cNvPr id="425" name="Google Shape;425;p58"/>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30200" lvl="0" marL="342900" rtl="0" algn="l">
              <a:lnSpc>
                <a:spcPct val="100000"/>
              </a:lnSpc>
              <a:spcBef>
                <a:spcPts val="0"/>
              </a:spcBef>
              <a:spcAft>
                <a:spcPts val="0"/>
              </a:spcAft>
              <a:buSzPts val="1760"/>
              <a:buChar char="⬤"/>
            </a:pPr>
            <a:r>
              <a:rPr b="1" lang="en-US" sz="2600"/>
              <a:t>Prenatal depression</a:t>
            </a:r>
            <a:r>
              <a:rPr lang="en-US" sz="2600"/>
              <a:t>: depressive mood disorder that occurs during pregnancy  </a:t>
            </a:r>
            <a:endParaRPr sz="2600"/>
          </a:p>
          <a:p>
            <a:pPr indent="-330200" lvl="0" marL="342900" rtl="0" algn="l">
              <a:lnSpc>
                <a:spcPct val="100000"/>
              </a:lnSpc>
              <a:spcBef>
                <a:spcPts val="0"/>
              </a:spcBef>
              <a:spcAft>
                <a:spcPts val="0"/>
              </a:spcAft>
              <a:buSzPts val="1760"/>
              <a:buChar char="⬤"/>
            </a:pPr>
            <a:r>
              <a:rPr b="1" lang="en-US" sz="2600"/>
              <a:t>Postpartum depression</a:t>
            </a:r>
            <a:r>
              <a:rPr lang="en-US" sz="2600"/>
              <a:t>: depressive mood disorder that begins after childbirth and lasts beyond 2 weeks 	</a:t>
            </a:r>
            <a:endParaRPr sz="2600"/>
          </a:p>
          <a:p>
            <a:pPr indent="-273050" lvl="1" marL="742950" rtl="0" algn="l">
              <a:lnSpc>
                <a:spcPct val="100000"/>
              </a:lnSpc>
              <a:spcBef>
                <a:spcPts val="0"/>
              </a:spcBef>
              <a:spcAft>
                <a:spcPts val="0"/>
              </a:spcAft>
              <a:buSzPts val="1480"/>
              <a:buChar char="⮚"/>
            </a:pPr>
            <a:r>
              <a:rPr lang="en-US" sz="2200"/>
              <a:t>Most cases are short lived, but they can last several months</a:t>
            </a:r>
            <a:endParaRPr sz="2200"/>
          </a:p>
          <a:p>
            <a:pPr indent="-340360" lvl="0" marL="457200" rtl="0" algn="l">
              <a:lnSpc>
                <a:spcPct val="100000"/>
              </a:lnSpc>
              <a:spcBef>
                <a:spcPts val="0"/>
              </a:spcBef>
              <a:spcAft>
                <a:spcPts val="0"/>
              </a:spcAft>
              <a:buSzPts val="1760"/>
              <a:buChar char="⬤"/>
            </a:pPr>
            <a:r>
              <a:rPr b="1" lang="en-US" sz="2600"/>
              <a:t>Etiology: </a:t>
            </a:r>
            <a:r>
              <a:rPr lang="en-US" sz="2600"/>
              <a:t>Similar to other types of depression, but the main trigger is the pregnancy &amp; all of the changes associated</a:t>
            </a:r>
            <a:endParaRPr sz="2600"/>
          </a:p>
          <a:p>
            <a:pPr indent="-393700" lvl="0" marL="457200" rtl="0" algn="l">
              <a:lnSpc>
                <a:spcPct val="100000"/>
              </a:lnSpc>
              <a:spcBef>
                <a:spcPts val="0"/>
              </a:spcBef>
              <a:spcAft>
                <a:spcPts val="0"/>
              </a:spcAft>
              <a:buSzPts val="2600"/>
              <a:buChar char="⬤"/>
            </a:pPr>
            <a:r>
              <a:rPr b="1" lang="en-US" sz="2600"/>
              <a:t>Treatment: </a:t>
            </a:r>
            <a:r>
              <a:rPr lang="en-US" sz="2600"/>
              <a:t>SImilar to MDD</a:t>
            </a:r>
            <a:endParaRPr sz="2600"/>
          </a:p>
        </p:txBody>
      </p:sp>
      <p:sp>
        <p:nvSpPr>
          <p:cNvPr id="426" name="Google Shape;426;p58"/>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430" name="Shape 430"/>
        <p:cNvGrpSpPr/>
        <p:nvPr/>
      </p:nvGrpSpPr>
      <p:grpSpPr>
        <a:xfrm>
          <a:off x="0" y="0"/>
          <a:ext cx="0" cy="0"/>
          <a:chOff x="0" y="0"/>
          <a:chExt cx="0" cy="0"/>
        </a:xfrm>
      </p:grpSpPr>
      <p:sp>
        <p:nvSpPr>
          <p:cNvPr id="431" name="Google Shape;431;p60"/>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Eating Disorders</a:t>
            </a:r>
            <a:endParaRPr/>
          </a:p>
        </p:txBody>
      </p:sp>
      <p:sp>
        <p:nvSpPr>
          <p:cNvPr id="432" name="Google Shape;432;p60"/>
          <p:cNvSpPr txBox="1"/>
          <p:nvPr>
            <p:ph idx="1" type="body"/>
          </p:nvPr>
        </p:nvSpPr>
        <p:spPr>
          <a:xfrm>
            <a:off x="685800" y="1447800"/>
            <a:ext cx="7772400" cy="4911900"/>
          </a:xfrm>
          <a:prstGeom prst="rect">
            <a:avLst/>
          </a:prstGeom>
          <a:noFill/>
          <a:ln>
            <a:noFill/>
          </a:ln>
        </p:spPr>
        <p:txBody>
          <a:bodyPr anchorCtr="0" anchor="t" bIns="45700" lIns="91425" spcFirstLastPara="1" rIns="91425" wrap="square" tIns="45700">
            <a:noAutofit/>
          </a:bodyPr>
          <a:lstStyle/>
          <a:p>
            <a:pPr indent="-323850" lvl="0" marL="342900" rtl="0" algn="l">
              <a:lnSpc>
                <a:spcPct val="100000"/>
              </a:lnSpc>
              <a:spcBef>
                <a:spcPts val="0"/>
              </a:spcBef>
              <a:spcAft>
                <a:spcPts val="0"/>
              </a:spcAft>
              <a:buSzPts val="1660"/>
              <a:buChar char="⬤"/>
            </a:pPr>
            <a:r>
              <a:rPr lang="en-US" sz="2500"/>
              <a:t>A</a:t>
            </a:r>
            <a:r>
              <a:rPr lang="en-US" sz="2600"/>
              <a:t>bnormal eating habits related thoughts and emotions that can affect health and wellbeing</a:t>
            </a:r>
            <a:endParaRPr sz="2600"/>
          </a:p>
          <a:p>
            <a:pPr indent="-330200" lvl="0" marL="342900" rtl="0" algn="l">
              <a:lnSpc>
                <a:spcPct val="100000"/>
              </a:lnSpc>
              <a:spcBef>
                <a:spcPts val="0"/>
              </a:spcBef>
              <a:spcAft>
                <a:spcPts val="0"/>
              </a:spcAft>
              <a:buSzPts val="1760"/>
              <a:buChar char="⬤"/>
            </a:pPr>
            <a:r>
              <a:rPr lang="en-US" sz="2600"/>
              <a:t>Types include</a:t>
            </a:r>
            <a:endParaRPr sz="2600"/>
          </a:p>
          <a:p>
            <a:pPr indent="-273050" lvl="1" marL="742950" rtl="0" algn="l">
              <a:lnSpc>
                <a:spcPct val="100000"/>
              </a:lnSpc>
              <a:spcBef>
                <a:spcPts val="0"/>
              </a:spcBef>
              <a:spcAft>
                <a:spcPts val="0"/>
              </a:spcAft>
              <a:buSzPts val="1480"/>
              <a:buChar char="⮚"/>
            </a:pPr>
            <a:r>
              <a:rPr lang="en-US" sz="2200"/>
              <a:t>Anorexia nervosa</a:t>
            </a:r>
            <a:endParaRPr sz="2200"/>
          </a:p>
          <a:p>
            <a:pPr indent="-273050" lvl="1" marL="742950" rtl="0" algn="l">
              <a:lnSpc>
                <a:spcPct val="100000"/>
              </a:lnSpc>
              <a:spcBef>
                <a:spcPts val="0"/>
              </a:spcBef>
              <a:spcAft>
                <a:spcPts val="0"/>
              </a:spcAft>
              <a:buSzPts val="1480"/>
              <a:buChar char="⮚"/>
            </a:pPr>
            <a:r>
              <a:rPr lang="en-US" sz="2200"/>
              <a:t>Bulimia nervosa</a:t>
            </a:r>
            <a:endParaRPr sz="2300"/>
          </a:p>
          <a:p>
            <a:pPr indent="-273050" lvl="1" marL="742950" rtl="0" algn="l">
              <a:lnSpc>
                <a:spcPct val="100000"/>
              </a:lnSpc>
              <a:spcBef>
                <a:spcPts val="0"/>
              </a:spcBef>
              <a:spcAft>
                <a:spcPts val="0"/>
              </a:spcAft>
              <a:buSzPts val="1480"/>
              <a:buChar char="⮚"/>
            </a:pPr>
            <a:r>
              <a:rPr lang="en-US" sz="2200"/>
              <a:t>Binge eating disorder</a:t>
            </a:r>
            <a:endParaRPr sz="2200"/>
          </a:p>
          <a:p>
            <a:pPr indent="-340360" lvl="0" marL="457200" rtl="0" algn="l">
              <a:lnSpc>
                <a:spcPct val="100000"/>
              </a:lnSpc>
              <a:spcBef>
                <a:spcPts val="0"/>
              </a:spcBef>
              <a:spcAft>
                <a:spcPts val="0"/>
              </a:spcAft>
              <a:buSzPts val="1760"/>
              <a:buChar char="⬤"/>
            </a:pPr>
            <a:r>
              <a:rPr lang="en-US" sz="2600"/>
              <a:t>Affects about 2x more women than men</a:t>
            </a:r>
            <a:endParaRPr sz="2600"/>
          </a:p>
          <a:p>
            <a:pPr indent="-340360" lvl="0" marL="457200" rtl="0" algn="l">
              <a:lnSpc>
                <a:spcPct val="100000"/>
              </a:lnSpc>
              <a:spcBef>
                <a:spcPts val="0"/>
              </a:spcBef>
              <a:spcAft>
                <a:spcPts val="0"/>
              </a:spcAft>
              <a:buSzPts val="1760"/>
              <a:buChar char="⬤"/>
            </a:pPr>
            <a:r>
              <a:rPr lang="en-US" sz="2600"/>
              <a:t>More common in developed countries</a:t>
            </a:r>
            <a:endParaRPr sz="2600"/>
          </a:p>
          <a:p>
            <a:pPr indent="-340360" lvl="0" marL="457200" rtl="0" algn="l">
              <a:lnSpc>
                <a:spcPct val="100000"/>
              </a:lnSpc>
              <a:spcBef>
                <a:spcPts val="0"/>
              </a:spcBef>
              <a:spcAft>
                <a:spcPts val="0"/>
              </a:spcAft>
              <a:buSzPts val="1760"/>
              <a:buChar char="⬤"/>
            </a:pPr>
            <a:r>
              <a:rPr lang="en-US" sz="2600"/>
              <a:t>Etiology seems to be primarily psychosocial and cultural factors. </a:t>
            </a:r>
            <a:endParaRPr sz="2600"/>
          </a:p>
          <a:p>
            <a:pPr indent="-393700" lvl="0" marL="457200" rtl="0" algn="l">
              <a:lnSpc>
                <a:spcPct val="100000"/>
              </a:lnSpc>
              <a:spcBef>
                <a:spcPts val="0"/>
              </a:spcBef>
              <a:spcAft>
                <a:spcPts val="0"/>
              </a:spcAft>
              <a:buSzPts val="2600"/>
              <a:buChar char="⬤"/>
            </a:pPr>
            <a:r>
              <a:rPr lang="en-US" sz="2600"/>
              <a:t>About 40% of eating disorder patients also have OCD</a:t>
            </a:r>
            <a:endParaRPr sz="2600"/>
          </a:p>
          <a:p>
            <a:pPr indent="0" lvl="0" marL="457200" rtl="0" algn="l">
              <a:lnSpc>
                <a:spcPct val="100000"/>
              </a:lnSpc>
              <a:spcBef>
                <a:spcPts val="0"/>
              </a:spcBef>
              <a:spcAft>
                <a:spcPts val="0"/>
              </a:spcAft>
              <a:buNone/>
            </a:pPr>
            <a:r>
              <a:t/>
            </a:r>
            <a:endParaRPr/>
          </a:p>
        </p:txBody>
      </p:sp>
      <p:sp>
        <p:nvSpPr>
          <p:cNvPr id="433" name="Google Shape;433;p60"/>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438" name="Shape 438"/>
        <p:cNvGrpSpPr/>
        <p:nvPr/>
      </p:nvGrpSpPr>
      <p:grpSpPr>
        <a:xfrm>
          <a:off x="0" y="0"/>
          <a:ext cx="0" cy="0"/>
          <a:chOff x="0" y="0"/>
          <a:chExt cx="0" cy="0"/>
        </a:xfrm>
      </p:grpSpPr>
      <p:sp>
        <p:nvSpPr>
          <p:cNvPr id="439" name="Google Shape;439;p61"/>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Anorexia Nervosa </a:t>
            </a:r>
            <a:endParaRPr/>
          </a:p>
        </p:txBody>
      </p:sp>
      <p:sp>
        <p:nvSpPr>
          <p:cNvPr id="440" name="Google Shape;440;p61"/>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17500" lvl="0" marL="342900" rtl="0" algn="l">
              <a:lnSpc>
                <a:spcPct val="100000"/>
              </a:lnSpc>
              <a:spcBef>
                <a:spcPts val="0"/>
              </a:spcBef>
              <a:spcAft>
                <a:spcPts val="0"/>
              </a:spcAft>
              <a:buSzPts val="1560"/>
              <a:buChar char="⬤"/>
            </a:pPr>
            <a:r>
              <a:rPr lang="en-US" sz="2400"/>
              <a:t>Abnormal low weight for the person’s age and height </a:t>
            </a:r>
            <a:endParaRPr sz="2400"/>
          </a:p>
          <a:p>
            <a:pPr indent="-317500" lvl="0" marL="342900" rtl="0" algn="l">
              <a:lnSpc>
                <a:spcPct val="100000"/>
              </a:lnSpc>
              <a:spcBef>
                <a:spcPts val="0"/>
              </a:spcBef>
              <a:spcAft>
                <a:spcPts val="0"/>
              </a:spcAft>
              <a:buSzPts val="1560"/>
              <a:buChar char="⬤"/>
            </a:pPr>
            <a:r>
              <a:rPr lang="en-US" sz="2400"/>
              <a:t>Body Dysmorphia: person does not see an accurate representation of their body &amp; spends an excessive amount of time worrying about their body</a:t>
            </a:r>
            <a:endParaRPr sz="2400"/>
          </a:p>
          <a:p>
            <a:pPr indent="0" lvl="0" marL="457200" rtl="0" algn="l">
              <a:lnSpc>
                <a:spcPct val="100000"/>
              </a:lnSpc>
              <a:spcBef>
                <a:spcPts val="0"/>
              </a:spcBef>
              <a:spcAft>
                <a:spcPts val="0"/>
              </a:spcAft>
              <a:buNone/>
            </a:pPr>
            <a:r>
              <a:t/>
            </a:r>
            <a:endParaRPr sz="2400"/>
          </a:p>
          <a:p>
            <a:pPr indent="-336550" lvl="0" marL="342900" rtl="0" algn="l">
              <a:lnSpc>
                <a:spcPct val="100000"/>
              </a:lnSpc>
              <a:spcBef>
                <a:spcPts val="0"/>
              </a:spcBef>
              <a:spcAft>
                <a:spcPts val="0"/>
              </a:spcAft>
              <a:buSzPts val="1860"/>
              <a:buChar char="⬤"/>
            </a:pPr>
            <a:r>
              <a:rPr lang="en-US" sz="2700"/>
              <a:t>Employ various </a:t>
            </a:r>
            <a:r>
              <a:rPr lang="en-US" sz="2700"/>
              <a:t>methods to prevent weight gain</a:t>
            </a:r>
            <a:endParaRPr sz="2700"/>
          </a:p>
          <a:p>
            <a:pPr indent="-279400" lvl="1" marL="742950" rtl="0" algn="l">
              <a:lnSpc>
                <a:spcPct val="100000"/>
              </a:lnSpc>
              <a:spcBef>
                <a:spcPts val="0"/>
              </a:spcBef>
              <a:spcAft>
                <a:spcPts val="0"/>
              </a:spcAft>
              <a:buSzPts val="1580"/>
              <a:buChar char="⮚"/>
            </a:pPr>
            <a:r>
              <a:rPr lang="en-US" sz="2300"/>
              <a:t>Self-starvation (primary method)</a:t>
            </a:r>
            <a:endParaRPr sz="2300"/>
          </a:p>
          <a:p>
            <a:pPr indent="-279400" lvl="1" marL="742950" rtl="0" algn="l">
              <a:lnSpc>
                <a:spcPct val="100000"/>
              </a:lnSpc>
              <a:spcBef>
                <a:spcPts val="0"/>
              </a:spcBef>
              <a:spcAft>
                <a:spcPts val="0"/>
              </a:spcAft>
              <a:buSzPts val="1580"/>
              <a:buChar char="⮚"/>
            </a:pPr>
            <a:r>
              <a:rPr lang="en-US" sz="2300"/>
              <a:t>Exercise</a:t>
            </a:r>
            <a:endParaRPr sz="2300"/>
          </a:p>
          <a:p>
            <a:pPr indent="-279400" lvl="1" marL="742950" rtl="0" algn="l">
              <a:lnSpc>
                <a:spcPct val="100000"/>
              </a:lnSpc>
              <a:spcBef>
                <a:spcPts val="0"/>
              </a:spcBef>
              <a:spcAft>
                <a:spcPts val="0"/>
              </a:spcAft>
              <a:buSzPts val="1580"/>
              <a:buChar char="⮚"/>
            </a:pPr>
            <a:r>
              <a:rPr lang="en-US" sz="2300"/>
              <a:t>Diet aids</a:t>
            </a:r>
            <a:endParaRPr sz="2300"/>
          </a:p>
          <a:p>
            <a:pPr indent="-279400" lvl="1" marL="742950" rtl="0" algn="l">
              <a:lnSpc>
                <a:spcPct val="100000"/>
              </a:lnSpc>
              <a:spcBef>
                <a:spcPts val="0"/>
              </a:spcBef>
              <a:spcAft>
                <a:spcPts val="0"/>
              </a:spcAft>
              <a:buSzPts val="1580"/>
              <a:buChar char="⮚"/>
            </a:pPr>
            <a:r>
              <a:rPr lang="en-US" sz="2300"/>
              <a:t>Laxatives</a:t>
            </a:r>
            <a:endParaRPr sz="2300"/>
          </a:p>
          <a:p>
            <a:pPr indent="-279400" lvl="1" marL="742950" rtl="0" algn="l">
              <a:lnSpc>
                <a:spcPct val="100000"/>
              </a:lnSpc>
              <a:spcBef>
                <a:spcPts val="0"/>
              </a:spcBef>
              <a:spcAft>
                <a:spcPts val="0"/>
              </a:spcAft>
              <a:buSzPts val="1580"/>
              <a:buChar char="⮚"/>
            </a:pPr>
            <a:r>
              <a:rPr lang="en-US" sz="2300"/>
              <a:t>Diuretics</a:t>
            </a:r>
            <a:endParaRPr sz="2300"/>
          </a:p>
          <a:p>
            <a:pPr indent="-279400" lvl="1" marL="742950" rtl="0" algn="l">
              <a:lnSpc>
                <a:spcPct val="100000"/>
              </a:lnSpc>
              <a:spcBef>
                <a:spcPts val="0"/>
              </a:spcBef>
              <a:spcAft>
                <a:spcPts val="0"/>
              </a:spcAft>
              <a:buSzPts val="1580"/>
              <a:buChar char="⮚"/>
            </a:pPr>
            <a:r>
              <a:rPr lang="en-US" sz="2300"/>
              <a:t>Enemas</a:t>
            </a:r>
            <a:endParaRPr sz="2300"/>
          </a:p>
        </p:txBody>
      </p:sp>
      <p:sp>
        <p:nvSpPr>
          <p:cNvPr id="441" name="Google Shape;441;p61"/>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446" name="Shape 446"/>
        <p:cNvGrpSpPr/>
        <p:nvPr/>
      </p:nvGrpSpPr>
      <p:grpSpPr>
        <a:xfrm>
          <a:off x="0" y="0"/>
          <a:ext cx="0" cy="0"/>
          <a:chOff x="0" y="0"/>
          <a:chExt cx="0" cy="0"/>
        </a:xfrm>
      </p:grpSpPr>
      <p:sp>
        <p:nvSpPr>
          <p:cNvPr id="447" name="Google Shape;447;p62"/>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Massage and Anorexia Nervosa</a:t>
            </a:r>
            <a:endParaRPr/>
          </a:p>
        </p:txBody>
      </p:sp>
      <p:sp>
        <p:nvSpPr>
          <p:cNvPr id="448" name="Google Shape;448;p62"/>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30200" lvl="0" marL="342900" rtl="0" algn="l">
              <a:lnSpc>
                <a:spcPct val="100000"/>
              </a:lnSpc>
              <a:spcBef>
                <a:spcPts val="0"/>
              </a:spcBef>
              <a:spcAft>
                <a:spcPts val="0"/>
              </a:spcAft>
              <a:buSzPts val="1760"/>
              <a:buChar char="⬤"/>
            </a:pPr>
            <a:r>
              <a:rPr lang="en-US" sz="2600"/>
              <a:t>Use recommendations for GAD</a:t>
            </a:r>
            <a:endParaRPr sz="2600"/>
          </a:p>
          <a:p>
            <a:pPr indent="-330200" lvl="0" marL="342900" rtl="0" algn="l">
              <a:lnSpc>
                <a:spcPct val="100000"/>
              </a:lnSpc>
              <a:spcBef>
                <a:spcPts val="0"/>
              </a:spcBef>
              <a:spcAft>
                <a:spcPts val="0"/>
              </a:spcAft>
              <a:buSzPts val="1760"/>
              <a:buChar char="⬤"/>
            </a:pPr>
            <a:r>
              <a:rPr lang="en-US" sz="2600"/>
              <a:t>Cold intolerance: use blanket, table warmer, raise room temp, or a combination</a:t>
            </a:r>
            <a:endParaRPr sz="2600"/>
          </a:p>
          <a:p>
            <a:pPr indent="-330200" lvl="0" marL="342900" rtl="0" algn="l">
              <a:lnSpc>
                <a:spcPct val="100000"/>
              </a:lnSpc>
              <a:spcBef>
                <a:spcPts val="0"/>
              </a:spcBef>
              <a:spcAft>
                <a:spcPts val="0"/>
              </a:spcAft>
              <a:buSzPts val="1760"/>
              <a:buChar char="⬤"/>
            </a:pPr>
            <a:r>
              <a:rPr lang="en-US" sz="2600"/>
              <a:t>Be prepared to work through clothing</a:t>
            </a:r>
            <a:endParaRPr sz="2600"/>
          </a:p>
          <a:p>
            <a:pPr indent="-330200" lvl="0" marL="342900" rtl="0" algn="l">
              <a:lnSpc>
                <a:spcPct val="100000"/>
              </a:lnSpc>
              <a:spcBef>
                <a:spcPts val="0"/>
              </a:spcBef>
              <a:spcAft>
                <a:spcPts val="0"/>
              </a:spcAft>
              <a:buSzPts val="1760"/>
              <a:buChar char="⬤"/>
            </a:pPr>
            <a:r>
              <a:rPr lang="en-US" sz="2600"/>
              <a:t>Abdominal massage may relieve constipation</a:t>
            </a:r>
            <a:endParaRPr sz="2600"/>
          </a:p>
          <a:p>
            <a:pPr indent="-330200" lvl="0" marL="342900" rtl="0" algn="l">
              <a:lnSpc>
                <a:spcPct val="100000"/>
              </a:lnSpc>
              <a:spcBef>
                <a:spcPts val="0"/>
              </a:spcBef>
              <a:spcAft>
                <a:spcPts val="0"/>
              </a:spcAft>
              <a:buSzPts val="1760"/>
              <a:buChar char="⬤"/>
            </a:pPr>
            <a:r>
              <a:rPr lang="en-US" sz="2600"/>
              <a:t>Orthostatic Hypotension: client should arise in 3 1-minute stages</a:t>
            </a:r>
            <a:endParaRPr sz="2600"/>
          </a:p>
          <a:p>
            <a:pPr indent="-444500" lvl="1" marL="914400" rtl="0" algn="l">
              <a:lnSpc>
                <a:spcPct val="100000"/>
              </a:lnSpc>
              <a:spcBef>
                <a:spcPts val="0"/>
              </a:spcBef>
              <a:spcAft>
                <a:spcPts val="0"/>
              </a:spcAft>
              <a:buSzPts val="1480"/>
              <a:buFont typeface="Arial"/>
              <a:buAutoNum type="arabicPeriod"/>
            </a:pPr>
            <a:r>
              <a:rPr lang="en-US" sz="2200"/>
              <a:t>Sit up on table </a:t>
            </a:r>
            <a:endParaRPr sz="2200"/>
          </a:p>
          <a:p>
            <a:pPr indent="-444500" lvl="1" marL="914400" rtl="0" algn="l">
              <a:lnSpc>
                <a:spcPct val="100000"/>
              </a:lnSpc>
              <a:spcBef>
                <a:spcPts val="0"/>
              </a:spcBef>
              <a:spcAft>
                <a:spcPts val="0"/>
              </a:spcAft>
              <a:buSzPts val="1480"/>
              <a:buFont typeface="Arial"/>
              <a:buAutoNum type="arabicPeriod"/>
            </a:pPr>
            <a:r>
              <a:rPr lang="en-US" sz="2200"/>
              <a:t>Sit on side of table with legs dangling </a:t>
            </a:r>
            <a:endParaRPr sz="2200"/>
          </a:p>
          <a:p>
            <a:pPr indent="-444500" lvl="1" marL="914400" rtl="0" algn="l">
              <a:lnSpc>
                <a:spcPct val="100000"/>
              </a:lnSpc>
              <a:spcBef>
                <a:spcPts val="0"/>
              </a:spcBef>
              <a:spcAft>
                <a:spcPts val="0"/>
              </a:spcAft>
              <a:buSzPts val="1480"/>
              <a:buFont typeface="Arial"/>
              <a:buAutoNum type="arabicPeriod"/>
            </a:pPr>
            <a:r>
              <a:rPr lang="en-US" sz="2200"/>
              <a:t>Stand with care, holding onto edge of table or other non-movable object</a:t>
            </a:r>
            <a:endParaRPr sz="2200"/>
          </a:p>
        </p:txBody>
      </p:sp>
      <p:sp>
        <p:nvSpPr>
          <p:cNvPr id="449" name="Google Shape;449;p62"/>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454" name="Shape 454"/>
        <p:cNvGrpSpPr/>
        <p:nvPr/>
      </p:nvGrpSpPr>
      <p:grpSpPr>
        <a:xfrm>
          <a:off x="0" y="0"/>
          <a:ext cx="0" cy="0"/>
          <a:chOff x="0" y="0"/>
          <a:chExt cx="0" cy="0"/>
        </a:xfrm>
      </p:grpSpPr>
      <p:sp>
        <p:nvSpPr>
          <p:cNvPr id="455" name="Google Shape;455;p63"/>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Bulimia Nervosa </a:t>
            </a:r>
            <a:endParaRPr/>
          </a:p>
        </p:txBody>
      </p:sp>
      <p:sp>
        <p:nvSpPr>
          <p:cNvPr id="456" name="Google Shape;456;p63"/>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Binge eating—consuming large amounts of food—followed by unhealthy behaviors to rid body of calories and prevent weight gain</a:t>
            </a:r>
            <a:endParaRPr/>
          </a:p>
          <a:p>
            <a:pPr indent="-285750" lvl="1" marL="742950" rtl="0" algn="l">
              <a:lnSpc>
                <a:spcPct val="100000"/>
              </a:lnSpc>
              <a:spcBef>
                <a:spcPts val="0"/>
              </a:spcBef>
              <a:spcAft>
                <a:spcPts val="0"/>
              </a:spcAft>
              <a:buSzPts val="1680"/>
              <a:buChar char="⮚"/>
            </a:pPr>
            <a:r>
              <a:rPr lang="en-US"/>
              <a:t>Self-induced vomiting called purging is primary method</a:t>
            </a:r>
            <a:endParaRPr/>
          </a:p>
          <a:p>
            <a:pPr indent="-342900" lvl="0" marL="342900" rtl="0" algn="l">
              <a:lnSpc>
                <a:spcPct val="100000"/>
              </a:lnSpc>
              <a:spcBef>
                <a:spcPts val="0"/>
              </a:spcBef>
              <a:spcAft>
                <a:spcPts val="0"/>
              </a:spcAft>
              <a:buSzPts val="1960"/>
              <a:buChar char="⬤"/>
            </a:pPr>
            <a:r>
              <a:rPr lang="en-US"/>
              <a:t>Can use other methods</a:t>
            </a:r>
            <a:endParaRPr/>
          </a:p>
          <a:p>
            <a:pPr indent="-285750" lvl="1" marL="742950" rtl="0" algn="l">
              <a:lnSpc>
                <a:spcPct val="100000"/>
              </a:lnSpc>
              <a:spcBef>
                <a:spcPts val="0"/>
              </a:spcBef>
              <a:spcAft>
                <a:spcPts val="0"/>
              </a:spcAft>
              <a:buSzPts val="1680"/>
              <a:buChar char="⮚"/>
            </a:pPr>
            <a:r>
              <a:rPr lang="en-US"/>
              <a:t>Similar to AN</a:t>
            </a:r>
            <a:endParaRPr/>
          </a:p>
        </p:txBody>
      </p:sp>
      <p:sp>
        <p:nvSpPr>
          <p:cNvPr id="457" name="Google Shape;457;p63"/>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461" name="Shape 461"/>
        <p:cNvGrpSpPr/>
        <p:nvPr/>
      </p:nvGrpSpPr>
      <p:grpSpPr>
        <a:xfrm>
          <a:off x="0" y="0"/>
          <a:ext cx="0" cy="0"/>
          <a:chOff x="0" y="0"/>
          <a:chExt cx="0" cy="0"/>
        </a:xfrm>
      </p:grpSpPr>
      <p:sp>
        <p:nvSpPr>
          <p:cNvPr id="462" name="Google Shape;462;p65"/>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Binge Eating Disorder </a:t>
            </a:r>
            <a:endParaRPr/>
          </a:p>
        </p:txBody>
      </p:sp>
      <p:sp>
        <p:nvSpPr>
          <p:cNvPr id="463" name="Google Shape;463;p65"/>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Characterized by binge eating (usually large amounts of food in a short amount of time) followed by significant distress from bingeing</a:t>
            </a:r>
            <a:endParaRPr/>
          </a:p>
          <a:p>
            <a:pPr indent="-342900" lvl="0" marL="342900" rtl="0" algn="l">
              <a:lnSpc>
                <a:spcPct val="100000"/>
              </a:lnSpc>
              <a:spcBef>
                <a:spcPts val="0"/>
              </a:spcBef>
              <a:spcAft>
                <a:spcPts val="0"/>
              </a:spcAft>
              <a:buSzPts val="1960"/>
              <a:buChar char="⬤"/>
            </a:pPr>
            <a:r>
              <a:rPr lang="en-US"/>
              <a:t>Pattern similar to BN, but people with BED do not regularly engage in behaviors to prevent weight gain</a:t>
            </a:r>
            <a:endParaRPr/>
          </a:p>
        </p:txBody>
      </p:sp>
      <p:sp>
        <p:nvSpPr>
          <p:cNvPr id="464" name="Google Shape;464;p65"/>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469" name="Shape 469"/>
        <p:cNvGrpSpPr/>
        <p:nvPr/>
      </p:nvGrpSpPr>
      <p:grpSpPr>
        <a:xfrm>
          <a:off x="0" y="0"/>
          <a:ext cx="0" cy="0"/>
          <a:chOff x="0" y="0"/>
          <a:chExt cx="0" cy="0"/>
        </a:xfrm>
      </p:grpSpPr>
      <p:sp>
        <p:nvSpPr>
          <p:cNvPr id="470" name="Google Shape;470;p67"/>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Substance Use Disorder</a:t>
            </a:r>
            <a:endParaRPr sz="2400"/>
          </a:p>
        </p:txBody>
      </p:sp>
      <p:sp>
        <p:nvSpPr>
          <p:cNvPr id="471" name="Google Shape;471;p67"/>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Persistent use of one or more substances despite associated adverse consequences</a:t>
            </a:r>
            <a:endParaRPr/>
          </a:p>
          <a:p>
            <a:pPr indent="-285750" lvl="1" marL="742950" rtl="0" algn="l">
              <a:lnSpc>
                <a:spcPct val="100000"/>
              </a:lnSpc>
              <a:spcBef>
                <a:spcPts val="0"/>
              </a:spcBef>
              <a:spcAft>
                <a:spcPts val="0"/>
              </a:spcAft>
              <a:buSzPts val="1680"/>
              <a:buChar char="⮚"/>
            </a:pPr>
            <a:r>
              <a:rPr lang="en-US"/>
              <a:t>Can cause physical and mental health problems, and failure to meet major responsibilities at work, school, or home</a:t>
            </a:r>
            <a:endParaRPr/>
          </a:p>
          <a:p>
            <a:pPr indent="-285750" lvl="1" marL="742950" rtl="0" algn="l">
              <a:lnSpc>
                <a:spcPct val="100000"/>
              </a:lnSpc>
              <a:spcBef>
                <a:spcPts val="0"/>
              </a:spcBef>
              <a:spcAft>
                <a:spcPts val="0"/>
              </a:spcAft>
              <a:buSzPts val="1680"/>
              <a:buChar char="⮚"/>
            </a:pPr>
            <a:r>
              <a:rPr lang="en-US"/>
              <a:t>Also called drug addiction</a:t>
            </a:r>
            <a:endParaRPr/>
          </a:p>
          <a:p>
            <a:pPr indent="-342900" lvl="0" marL="342900" rtl="0" algn="l">
              <a:lnSpc>
                <a:spcPct val="100000"/>
              </a:lnSpc>
              <a:spcBef>
                <a:spcPts val="0"/>
              </a:spcBef>
              <a:spcAft>
                <a:spcPts val="0"/>
              </a:spcAft>
              <a:buSzPts val="1960"/>
              <a:buChar char="⬤"/>
            </a:pPr>
            <a:r>
              <a:rPr b="1" lang="en-US"/>
              <a:t>Drug addiction</a:t>
            </a:r>
            <a:r>
              <a:rPr lang="en-US"/>
              <a:t>: uncontrollable craving for a drug (including alcohol) that leads to compulsive drug-seeking behaviors and uncontrollable drug use </a:t>
            </a:r>
            <a:endParaRPr/>
          </a:p>
        </p:txBody>
      </p:sp>
      <p:sp>
        <p:nvSpPr>
          <p:cNvPr id="472" name="Google Shape;472;p67"/>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476" name="Shape 476"/>
        <p:cNvGrpSpPr/>
        <p:nvPr/>
      </p:nvGrpSpPr>
      <p:grpSpPr>
        <a:xfrm>
          <a:off x="0" y="0"/>
          <a:ext cx="0" cy="0"/>
          <a:chOff x="0" y="0"/>
          <a:chExt cx="0" cy="0"/>
        </a:xfrm>
      </p:grpSpPr>
      <p:sp>
        <p:nvSpPr>
          <p:cNvPr id="477" name="Google Shape;477;p68"/>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Substance Use Disorder: Types</a:t>
            </a:r>
            <a:endParaRPr/>
          </a:p>
        </p:txBody>
      </p:sp>
      <p:sp>
        <p:nvSpPr>
          <p:cNvPr id="478" name="Google Shape;478;p68"/>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457200" lvl="0" marL="514350" rtl="0" algn="l">
              <a:lnSpc>
                <a:spcPct val="100000"/>
              </a:lnSpc>
              <a:spcBef>
                <a:spcPts val="0"/>
              </a:spcBef>
              <a:spcAft>
                <a:spcPts val="0"/>
              </a:spcAft>
              <a:buSzPts val="1960"/>
              <a:buChar char="⬤"/>
            </a:pPr>
            <a:r>
              <a:rPr i="1" lang="en-US"/>
              <a:t>Nicotine </a:t>
            </a:r>
            <a:endParaRPr/>
          </a:p>
          <a:p>
            <a:pPr indent="-457200" lvl="0" marL="514350" rtl="0" algn="l">
              <a:lnSpc>
                <a:spcPct val="100000"/>
              </a:lnSpc>
              <a:spcBef>
                <a:spcPts val="0"/>
              </a:spcBef>
              <a:spcAft>
                <a:spcPts val="0"/>
              </a:spcAft>
              <a:buSzPts val="1960"/>
              <a:buChar char="⬤"/>
            </a:pPr>
            <a:r>
              <a:rPr i="1" lang="en-US"/>
              <a:t>Alcohol </a:t>
            </a:r>
            <a:endParaRPr/>
          </a:p>
          <a:p>
            <a:pPr indent="-457200" lvl="0" marL="514350" rtl="0" algn="l">
              <a:lnSpc>
                <a:spcPct val="100000"/>
              </a:lnSpc>
              <a:spcBef>
                <a:spcPts val="0"/>
              </a:spcBef>
              <a:spcAft>
                <a:spcPts val="0"/>
              </a:spcAft>
              <a:buSzPts val="1960"/>
              <a:buChar char="⬤"/>
            </a:pPr>
            <a:r>
              <a:rPr i="1" lang="en-US"/>
              <a:t>Recreational/illegal drugs</a:t>
            </a:r>
            <a:endParaRPr/>
          </a:p>
          <a:p>
            <a:pPr indent="-457200" lvl="0" marL="514350" rtl="0" algn="l">
              <a:lnSpc>
                <a:spcPct val="100000"/>
              </a:lnSpc>
              <a:spcBef>
                <a:spcPts val="0"/>
              </a:spcBef>
              <a:spcAft>
                <a:spcPts val="0"/>
              </a:spcAft>
              <a:buSzPts val="1960"/>
              <a:buChar char="⬤"/>
            </a:pPr>
            <a:r>
              <a:rPr i="1" lang="en-US"/>
              <a:t>Prescription drugs </a:t>
            </a:r>
            <a:endParaRPr/>
          </a:p>
          <a:p>
            <a:pPr indent="-285750" lvl="1" marL="742950" rtl="0" algn="l">
              <a:lnSpc>
                <a:spcPct val="100000"/>
              </a:lnSpc>
              <a:spcBef>
                <a:spcPts val="0"/>
              </a:spcBef>
              <a:spcAft>
                <a:spcPts val="0"/>
              </a:spcAft>
              <a:buSzPts val="1680"/>
              <a:buChar char="⮚"/>
            </a:pPr>
            <a:r>
              <a:rPr lang="en-US"/>
              <a:t>Disorders related to tobacco, alcohol, or recreational drugs can start with experimental use in social settings</a:t>
            </a:r>
            <a:endParaRPr/>
          </a:p>
          <a:p>
            <a:pPr indent="-285750" lvl="1" marL="742950" rtl="0" algn="l">
              <a:lnSpc>
                <a:spcPct val="100000"/>
              </a:lnSpc>
              <a:spcBef>
                <a:spcPts val="0"/>
              </a:spcBef>
              <a:spcAft>
                <a:spcPts val="0"/>
              </a:spcAft>
              <a:buSzPts val="1680"/>
              <a:buChar char="⮚"/>
            </a:pPr>
            <a:r>
              <a:rPr lang="en-US"/>
              <a:t>Disorders related to prescription drugs can start with use for physical or mental disorder, or from a friend/family member who was prescribed the drug</a:t>
            </a:r>
            <a:endParaRPr/>
          </a:p>
          <a:p>
            <a:pPr indent="-218440" lvl="0" marL="342900" rtl="0" algn="l">
              <a:lnSpc>
                <a:spcPct val="100000"/>
              </a:lnSpc>
              <a:spcBef>
                <a:spcPts val="0"/>
              </a:spcBef>
              <a:spcAft>
                <a:spcPts val="0"/>
              </a:spcAft>
              <a:buSzPts val="1960"/>
              <a:buNone/>
            </a:pPr>
            <a:r>
              <a:t/>
            </a:r>
            <a:endParaRPr/>
          </a:p>
        </p:txBody>
      </p:sp>
      <p:sp>
        <p:nvSpPr>
          <p:cNvPr id="479" name="Google Shape;479;p68"/>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484" name="Shape 484"/>
        <p:cNvGrpSpPr/>
        <p:nvPr/>
      </p:nvGrpSpPr>
      <p:grpSpPr>
        <a:xfrm>
          <a:off x="0" y="0"/>
          <a:ext cx="0" cy="0"/>
          <a:chOff x="0" y="0"/>
          <a:chExt cx="0" cy="0"/>
        </a:xfrm>
      </p:grpSpPr>
      <p:sp>
        <p:nvSpPr>
          <p:cNvPr id="485" name="Google Shape;485;p69"/>
          <p:cNvSpPr txBox="1"/>
          <p:nvPr>
            <p:ph type="title"/>
          </p:nvPr>
        </p:nvSpPr>
        <p:spPr>
          <a:xfrm>
            <a:off x="685800" y="228600"/>
            <a:ext cx="7772400" cy="1219200"/>
          </a:xfrm>
          <a:prstGeom prst="rect">
            <a:avLst/>
          </a:prstGeom>
          <a:noFill/>
          <a:ln>
            <a:noFill/>
          </a:ln>
        </p:spPr>
        <p:txBody>
          <a:bodyPr anchorCtr="0" anchor="ctr" bIns="46025" lIns="92075" spcFirstLastPara="1" rIns="92075" wrap="square" tIns="46025">
            <a:noAutofit/>
          </a:bodyPr>
          <a:lstStyle/>
          <a:p>
            <a:pPr indent="0" lvl="0" marL="0" rtl="0" algn="ctr">
              <a:lnSpc>
                <a:spcPct val="100000"/>
              </a:lnSpc>
              <a:spcBef>
                <a:spcPts val="0"/>
              </a:spcBef>
              <a:spcAft>
                <a:spcPts val="0"/>
              </a:spcAft>
              <a:buSzPts val="1400"/>
              <a:buNone/>
            </a:pPr>
            <a:r>
              <a:rPr lang="en-US"/>
              <a:t>Massage and Substance Use Disorders</a:t>
            </a:r>
            <a:endParaRPr/>
          </a:p>
        </p:txBody>
      </p:sp>
      <p:sp>
        <p:nvSpPr>
          <p:cNvPr id="486" name="Google Shape;486;p69"/>
          <p:cNvSpPr txBox="1"/>
          <p:nvPr>
            <p:ph idx="1" type="body"/>
          </p:nvPr>
        </p:nvSpPr>
        <p:spPr>
          <a:xfrm>
            <a:off x="685800" y="1641475"/>
            <a:ext cx="7772400" cy="44545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960"/>
              <a:buChar char="⬤"/>
            </a:pPr>
            <a:r>
              <a:rPr lang="en-US"/>
              <a:t>Use recommendations for GAD</a:t>
            </a:r>
            <a:endParaRPr/>
          </a:p>
          <a:p>
            <a:pPr indent="-342900" lvl="0" marL="342900" rtl="0" algn="l">
              <a:lnSpc>
                <a:spcPct val="100000"/>
              </a:lnSpc>
              <a:spcBef>
                <a:spcPts val="0"/>
              </a:spcBef>
              <a:spcAft>
                <a:spcPts val="0"/>
              </a:spcAft>
              <a:buSzPts val="1960"/>
              <a:buChar char="⬤"/>
            </a:pPr>
            <a:r>
              <a:rPr lang="en-US"/>
              <a:t>Massage can help clients cope with a substance use disorder and is recommended by the Addiction Help Center as part of the recovery process</a:t>
            </a:r>
            <a:endParaRPr/>
          </a:p>
          <a:p>
            <a:pPr indent="-342900" lvl="0" marL="342900" rtl="0" algn="l">
              <a:lnSpc>
                <a:spcPct val="100000"/>
              </a:lnSpc>
              <a:spcBef>
                <a:spcPts val="0"/>
              </a:spcBef>
              <a:spcAft>
                <a:spcPts val="0"/>
              </a:spcAft>
              <a:buSzPts val="1960"/>
              <a:buChar char="⬤"/>
            </a:pPr>
            <a:r>
              <a:rPr lang="en-US"/>
              <a:t>If your client reports use of substances during the intake or massage, consider asking if this has discussed with his or her primary healthcare provider	</a:t>
            </a:r>
            <a:endParaRPr/>
          </a:p>
          <a:p>
            <a:pPr indent="-285750" lvl="1" marL="742950" rtl="0" algn="l">
              <a:lnSpc>
                <a:spcPct val="100000"/>
              </a:lnSpc>
              <a:spcBef>
                <a:spcPts val="0"/>
              </a:spcBef>
              <a:spcAft>
                <a:spcPts val="0"/>
              </a:spcAft>
              <a:buSzPts val="1680"/>
              <a:buChar char="⮚"/>
            </a:pPr>
            <a:r>
              <a:rPr lang="en-US"/>
              <a:t>If no, encourage the client to have this discussion soon</a:t>
            </a:r>
            <a:endParaRPr/>
          </a:p>
        </p:txBody>
      </p:sp>
      <p:sp>
        <p:nvSpPr>
          <p:cNvPr id="487" name="Google Shape;487;p69"/>
          <p:cNvSpPr txBox="1"/>
          <p:nvPr>
            <p:ph idx="12" type="sldNum"/>
          </p:nvPr>
        </p:nvSpPr>
        <p:spPr>
          <a:xfrm>
            <a:off x="7715250" y="6359525"/>
            <a:ext cx="132715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Arial"/>
                <a:ea typeface="Arial"/>
                <a:cs typeface="Arial"/>
                <a:sym typeface="Arial"/>
              </a:rPr>
              <a:t>‹#›</a:t>
            </a:fld>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492" name="Shape 492"/>
        <p:cNvGrpSpPr/>
        <p:nvPr/>
      </p:nvGrpSpPr>
      <p:grpSpPr>
        <a:xfrm>
          <a:off x="0" y="0"/>
          <a:ext cx="0" cy="0"/>
          <a:chOff x="0" y="0"/>
          <a:chExt cx="0" cy="0"/>
        </a:xfrm>
      </p:grpSpPr>
      <p:sp>
        <p:nvSpPr>
          <p:cNvPr id="493" name="Google Shape;493;g239b2dfc445_0_0"/>
          <p:cNvSpPr txBox="1"/>
          <p:nvPr>
            <p:ph type="title"/>
          </p:nvPr>
        </p:nvSpPr>
        <p:spPr>
          <a:xfrm>
            <a:off x="685800" y="228600"/>
            <a:ext cx="7772400" cy="1219200"/>
          </a:xfrm>
          <a:prstGeom prst="rect">
            <a:avLst/>
          </a:prstGeom>
        </p:spPr>
        <p:txBody>
          <a:bodyPr anchorCtr="0" anchor="ctr" bIns="46025" lIns="92075" spcFirstLastPara="1" rIns="92075" wrap="square" tIns="46025">
            <a:noAutofit/>
          </a:bodyPr>
          <a:lstStyle/>
          <a:p>
            <a:pPr indent="0" lvl="0" marL="0" rtl="0" algn="ctr">
              <a:spcBef>
                <a:spcPts val="0"/>
              </a:spcBef>
              <a:spcAft>
                <a:spcPts val="0"/>
              </a:spcAft>
              <a:buNone/>
            </a:pPr>
            <a:r>
              <a:rPr lang="en-US"/>
              <a:t>Schizophrenia</a:t>
            </a:r>
            <a:endParaRPr/>
          </a:p>
        </p:txBody>
      </p:sp>
      <p:sp>
        <p:nvSpPr>
          <p:cNvPr id="494" name="Google Shape;494;g239b2dfc445_0_0"/>
          <p:cNvSpPr txBox="1"/>
          <p:nvPr>
            <p:ph idx="1" type="body"/>
          </p:nvPr>
        </p:nvSpPr>
        <p:spPr>
          <a:xfrm>
            <a:off x="685800" y="1447800"/>
            <a:ext cx="7772400" cy="4648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sz="2200"/>
              <a:t>Etiology: </a:t>
            </a:r>
            <a:r>
              <a:rPr lang="en-US" sz="2200"/>
              <a:t>Affects less than 1% of the population</a:t>
            </a:r>
            <a:endParaRPr sz="2200"/>
          </a:p>
          <a:p>
            <a:pPr indent="0" lvl="0" marL="0" rtl="0" algn="l">
              <a:spcBef>
                <a:spcPts val="0"/>
              </a:spcBef>
              <a:spcAft>
                <a:spcPts val="0"/>
              </a:spcAft>
              <a:buNone/>
            </a:pPr>
            <a:r>
              <a:rPr lang="en-US" sz="2200"/>
              <a:t>	- strong familial/genetic connection</a:t>
            </a:r>
            <a:endParaRPr sz="2200"/>
          </a:p>
          <a:p>
            <a:pPr indent="0" lvl="0" marL="0" rtl="0" algn="l">
              <a:spcBef>
                <a:spcPts val="0"/>
              </a:spcBef>
              <a:spcAft>
                <a:spcPts val="0"/>
              </a:spcAft>
              <a:buNone/>
            </a:pPr>
            <a:r>
              <a:rPr lang="en-US" sz="2200"/>
              <a:t>	- affects males &amp; females equally, but affects males at a younger age - late teens to mid 20s</a:t>
            </a:r>
            <a:endParaRPr sz="2200"/>
          </a:p>
          <a:p>
            <a:pPr indent="0" lvl="0" marL="0" rtl="0" algn="l">
              <a:spcBef>
                <a:spcPts val="0"/>
              </a:spcBef>
              <a:spcAft>
                <a:spcPts val="0"/>
              </a:spcAft>
              <a:buNone/>
            </a:pPr>
            <a:r>
              <a:rPr lang="en-US" sz="2200"/>
              <a:t>	- excessive cannabis use linked to male development</a:t>
            </a:r>
            <a:endParaRPr sz="2200"/>
          </a:p>
          <a:p>
            <a:pPr indent="0" lvl="0" marL="0" rtl="0" algn="l">
              <a:spcBef>
                <a:spcPts val="0"/>
              </a:spcBef>
              <a:spcAft>
                <a:spcPts val="0"/>
              </a:spcAft>
              <a:buNone/>
            </a:pPr>
            <a:r>
              <a:rPr lang="en-US" sz="2200"/>
              <a:t>	- increased dopamine activity may be a factor</a:t>
            </a:r>
            <a:endParaRPr sz="2200"/>
          </a:p>
          <a:p>
            <a:pPr indent="0" lvl="0" marL="0" rtl="0" algn="l">
              <a:spcBef>
                <a:spcPts val="0"/>
              </a:spcBef>
              <a:spcAft>
                <a:spcPts val="0"/>
              </a:spcAft>
              <a:buNone/>
            </a:pPr>
            <a:r>
              <a:t/>
            </a:r>
            <a:endParaRPr sz="2200"/>
          </a:p>
          <a:p>
            <a:pPr indent="0" lvl="0" marL="0" rtl="0" algn="l">
              <a:spcBef>
                <a:spcPts val="0"/>
              </a:spcBef>
              <a:spcAft>
                <a:spcPts val="0"/>
              </a:spcAft>
              <a:buNone/>
            </a:pPr>
            <a:r>
              <a:rPr b="1" lang="en-US" sz="2200"/>
              <a:t>Signs &amp; Symptoms: </a:t>
            </a:r>
            <a:r>
              <a:rPr lang="en-US" sz="2200"/>
              <a:t> - disorganized thinking</a:t>
            </a:r>
            <a:endParaRPr sz="2200"/>
          </a:p>
          <a:p>
            <a:pPr indent="-368300" lvl="0" marL="457200" rtl="0" algn="l">
              <a:spcBef>
                <a:spcPts val="0"/>
              </a:spcBef>
              <a:spcAft>
                <a:spcPts val="0"/>
              </a:spcAft>
              <a:buSzPts val="2200"/>
              <a:buChar char="-"/>
            </a:pPr>
            <a:r>
              <a:rPr lang="en-US" sz="2200"/>
              <a:t>disorganized or abnormal motor behaviour</a:t>
            </a:r>
            <a:endParaRPr sz="2200"/>
          </a:p>
          <a:p>
            <a:pPr indent="-368300" lvl="0" marL="457200" rtl="0" algn="l">
              <a:spcBef>
                <a:spcPts val="0"/>
              </a:spcBef>
              <a:spcAft>
                <a:spcPts val="0"/>
              </a:spcAft>
              <a:buSzPts val="2200"/>
              <a:buChar char="-"/>
            </a:pPr>
            <a:r>
              <a:rPr i="1" lang="en-US" sz="2200"/>
              <a:t>delusions: </a:t>
            </a:r>
            <a:r>
              <a:rPr lang="en-US" sz="2200"/>
              <a:t>false beliefs despite evidence to the contrary</a:t>
            </a:r>
            <a:endParaRPr sz="2200"/>
          </a:p>
          <a:p>
            <a:pPr indent="-368300" lvl="0" marL="457200" rtl="0" algn="l">
              <a:spcBef>
                <a:spcPts val="0"/>
              </a:spcBef>
              <a:spcAft>
                <a:spcPts val="0"/>
              </a:spcAft>
              <a:buSzPts val="2200"/>
              <a:buChar char="-"/>
            </a:pPr>
            <a:r>
              <a:rPr i="1" lang="en-US" sz="2200"/>
              <a:t>hallucinations: </a:t>
            </a:r>
            <a:r>
              <a:rPr lang="en-US" sz="2200"/>
              <a:t>experience of seeing, hearing or feeling things that are not there</a:t>
            </a:r>
            <a:endParaRPr sz="2200"/>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499" name="Shape 499"/>
        <p:cNvGrpSpPr/>
        <p:nvPr/>
      </p:nvGrpSpPr>
      <p:grpSpPr>
        <a:xfrm>
          <a:off x="0" y="0"/>
          <a:ext cx="0" cy="0"/>
          <a:chOff x="0" y="0"/>
          <a:chExt cx="0" cy="0"/>
        </a:xfrm>
      </p:grpSpPr>
      <p:sp>
        <p:nvSpPr>
          <p:cNvPr id="500" name="Google Shape;500;g239b2dfc445_0_6"/>
          <p:cNvSpPr txBox="1"/>
          <p:nvPr>
            <p:ph type="title"/>
          </p:nvPr>
        </p:nvSpPr>
        <p:spPr>
          <a:xfrm>
            <a:off x="685800" y="228600"/>
            <a:ext cx="7772400" cy="1219200"/>
          </a:xfrm>
          <a:prstGeom prst="rect">
            <a:avLst/>
          </a:prstGeom>
        </p:spPr>
        <p:txBody>
          <a:bodyPr anchorCtr="0" anchor="ctr" bIns="46025" lIns="92075" spcFirstLastPara="1" rIns="92075" wrap="square" tIns="46025">
            <a:noAutofit/>
          </a:bodyPr>
          <a:lstStyle/>
          <a:p>
            <a:pPr indent="0" lvl="0" marL="0" rtl="0" algn="ctr">
              <a:spcBef>
                <a:spcPts val="0"/>
              </a:spcBef>
              <a:spcAft>
                <a:spcPts val="0"/>
              </a:spcAft>
              <a:buNone/>
            </a:pPr>
            <a:r>
              <a:rPr lang="en-US"/>
              <a:t>Schizophrenia</a:t>
            </a:r>
            <a:endParaRPr/>
          </a:p>
        </p:txBody>
      </p:sp>
      <p:sp>
        <p:nvSpPr>
          <p:cNvPr id="501" name="Google Shape;501;g239b2dfc445_0_6"/>
          <p:cNvSpPr txBox="1"/>
          <p:nvPr>
            <p:ph idx="1" type="body"/>
          </p:nvPr>
        </p:nvSpPr>
        <p:spPr>
          <a:xfrm>
            <a:off x="685800" y="1641475"/>
            <a:ext cx="7772400" cy="4454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sz="2200"/>
              <a:t>Treatment: </a:t>
            </a:r>
            <a:endParaRPr sz="2200"/>
          </a:p>
          <a:p>
            <a:pPr indent="0" lvl="0" marL="0" rtl="0" algn="l">
              <a:spcBef>
                <a:spcPts val="0"/>
              </a:spcBef>
              <a:spcAft>
                <a:spcPts val="0"/>
              </a:spcAft>
              <a:buNone/>
            </a:pPr>
            <a:r>
              <a:rPr i="1" lang="en-US" sz="2200"/>
              <a:t>Ist generation “typical” antipsychotics: </a:t>
            </a:r>
            <a:r>
              <a:rPr lang="en-US" sz="2200"/>
              <a:t>Includes Haldol. </a:t>
            </a:r>
            <a:endParaRPr sz="2200"/>
          </a:p>
          <a:p>
            <a:pPr indent="0" lvl="0" marL="0" rtl="0" algn="l">
              <a:spcBef>
                <a:spcPts val="0"/>
              </a:spcBef>
              <a:spcAft>
                <a:spcPts val="0"/>
              </a:spcAft>
              <a:buNone/>
            </a:pPr>
            <a:r>
              <a:rPr lang="en-US" sz="2200"/>
              <a:t>May cause side effects of muscle spasms and tardive dyskinesia. </a:t>
            </a:r>
            <a:endParaRPr sz="2200"/>
          </a:p>
          <a:p>
            <a:pPr indent="0" lvl="0" marL="0" rtl="0" algn="l">
              <a:spcBef>
                <a:spcPts val="0"/>
              </a:spcBef>
              <a:spcAft>
                <a:spcPts val="0"/>
              </a:spcAft>
              <a:buNone/>
            </a:pPr>
            <a:r>
              <a:rPr lang="en-US" sz="2200"/>
              <a:t>Caution with deep work and stretching with these clients.</a:t>
            </a:r>
            <a:endParaRPr sz="2200"/>
          </a:p>
          <a:p>
            <a:pPr indent="0" lvl="0" marL="0" rtl="0" algn="l">
              <a:spcBef>
                <a:spcPts val="0"/>
              </a:spcBef>
              <a:spcAft>
                <a:spcPts val="0"/>
              </a:spcAft>
              <a:buNone/>
            </a:pPr>
            <a:r>
              <a:rPr lang="en-US" sz="2200"/>
              <a:t>These meds may also interfere with body temperature control so caution with hydrotherapy.Systemic hydro is contraindicated.</a:t>
            </a:r>
            <a:endParaRPr sz="2200"/>
          </a:p>
          <a:p>
            <a:pPr indent="0" lvl="0" marL="0" rtl="0" algn="l">
              <a:spcBef>
                <a:spcPts val="0"/>
              </a:spcBef>
              <a:spcAft>
                <a:spcPts val="0"/>
              </a:spcAft>
              <a:buNone/>
            </a:pPr>
            <a:r>
              <a:t/>
            </a:r>
            <a:endParaRPr sz="2200"/>
          </a:p>
          <a:p>
            <a:pPr indent="0" lvl="0" marL="0" rtl="0" algn="l">
              <a:spcBef>
                <a:spcPts val="0"/>
              </a:spcBef>
              <a:spcAft>
                <a:spcPts val="0"/>
              </a:spcAft>
              <a:buNone/>
            </a:pPr>
            <a:r>
              <a:rPr i="1" lang="en-US" sz="2200"/>
              <a:t>2nd generation “atypical” antipsychotics: </a:t>
            </a:r>
            <a:r>
              <a:rPr lang="en-US" sz="2200"/>
              <a:t>Includes Seroquel and Abilify. </a:t>
            </a:r>
            <a:endParaRPr sz="2200"/>
          </a:p>
          <a:p>
            <a:pPr indent="0" lvl="0" marL="0" rtl="0" algn="l">
              <a:spcBef>
                <a:spcPts val="0"/>
              </a:spcBef>
              <a:spcAft>
                <a:spcPts val="0"/>
              </a:spcAft>
              <a:buNone/>
            </a:pPr>
            <a:r>
              <a:rPr lang="en-US" sz="2200"/>
              <a:t>May cause orthostatic hypotension, so caution with getting up from from massage</a:t>
            </a:r>
            <a:endParaRPr sz="2200"/>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506" name="Shape 506"/>
        <p:cNvGrpSpPr/>
        <p:nvPr/>
      </p:nvGrpSpPr>
      <p:grpSpPr>
        <a:xfrm>
          <a:off x="0" y="0"/>
          <a:ext cx="0" cy="0"/>
          <a:chOff x="0" y="0"/>
          <a:chExt cx="0" cy="0"/>
        </a:xfrm>
      </p:grpSpPr>
      <p:sp>
        <p:nvSpPr>
          <p:cNvPr id="507" name="Google Shape;507;g239b2dfc445_0_44"/>
          <p:cNvSpPr txBox="1"/>
          <p:nvPr>
            <p:ph type="title"/>
          </p:nvPr>
        </p:nvSpPr>
        <p:spPr>
          <a:xfrm>
            <a:off x="685800" y="228600"/>
            <a:ext cx="7772400" cy="1219200"/>
          </a:xfrm>
          <a:prstGeom prst="rect">
            <a:avLst/>
          </a:prstGeom>
        </p:spPr>
        <p:txBody>
          <a:bodyPr anchorCtr="0" anchor="ctr" bIns="46025" lIns="92075" spcFirstLastPara="1" rIns="92075" wrap="square" tIns="46025">
            <a:noAutofit/>
          </a:bodyPr>
          <a:lstStyle/>
          <a:p>
            <a:pPr indent="0" lvl="0" marL="0" rtl="0" algn="ctr">
              <a:spcBef>
                <a:spcPts val="0"/>
              </a:spcBef>
              <a:spcAft>
                <a:spcPts val="0"/>
              </a:spcAft>
              <a:buNone/>
            </a:pPr>
            <a:r>
              <a:rPr lang="en-US"/>
              <a:t>Schizoaffective Disorder</a:t>
            </a:r>
            <a:endParaRPr/>
          </a:p>
        </p:txBody>
      </p:sp>
      <p:sp>
        <p:nvSpPr>
          <p:cNvPr id="508" name="Google Shape;508;g239b2dfc445_0_44"/>
          <p:cNvSpPr txBox="1"/>
          <p:nvPr>
            <p:ph idx="1" type="body"/>
          </p:nvPr>
        </p:nvSpPr>
        <p:spPr>
          <a:xfrm>
            <a:off x="685800" y="1641475"/>
            <a:ext cx="7772400" cy="4729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Has symptoms of schizophrenia and bipolar disorder. </a:t>
            </a:r>
            <a:endParaRPr/>
          </a:p>
          <a:p>
            <a:pPr indent="0" lvl="0" marL="0" rtl="0" algn="l">
              <a:spcBef>
                <a:spcPts val="0"/>
              </a:spcBef>
              <a:spcAft>
                <a:spcPts val="0"/>
              </a:spcAft>
              <a:buNone/>
            </a:pPr>
            <a:r>
              <a:rPr lang="en-US" sz="2600"/>
              <a:t>Affects only about 0.3% of the population. Most cases diagnosed between ages 25-35 &amp; affects more women.</a:t>
            </a:r>
            <a:endParaRPr sz="2600"/>
          </a:p>
          <a:p>
            <a:pPr indent="0" lvl="0" marL="0" rtl="0" algn="l">
              <a:spcBef>
                <a:spcPts val="0"/>
              </a:spcBef>
              <a:spcAft>
                <a:spcPts val="0"/>
              </a:spcAft>
              <a:buNone/>
            </a:pPr>
            <a:r>
              <a:rPr b="1" lang="en-US"/>
              <a:t>3 types: manic, depressive &amp; mixed</a:t>
            </a:r>
            <a:endParaRPr b="1"/>
          </a:p>
          <a:p>
            <a:pPr indent="0" lvl="0" marL="0" rtl="0" algn="l">
              <a:spcBef>
                <a:spcPts val="0"/>
              </a:spcBef>
              <a:spcAft>
                <a:spcPts val="0"/>
              </a:spcAft>
              <a:buNone/>
            </a:pPr>
            <a:r>
              <a:rPr lang="en-US" sz="2600"/>
              <a:t>Has a genetic predisposition. Childhood trauma and high stress levels can also be causative factors. </a:t>
            </a:r>
            <a:endParaRPr sz="2600"/>
          </a:p>
          <a:p>
            <a:pPr indent="0" lvl="0" marL="0" rtl="0" algn="l">
              <a:spcBef>
                <a:spcPts val="0"/>
              </a:spcBef>
              <a:spcAft>
                <a:spcPts val="0"/>
              </a:spcAft>
              <a:buNone/>
            </a:pPr>
            <a:r>
              <a:rPr lang="en-US"/>
              <a:t>Treatments include antipsychotics, mood stabilizers &amp; antidepressants. </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513" name="Shape 513"/>
        <p:cNvGrpSpPr/>
        <p:nvPr/>
      </p:nvGrpSpPr>
      <p:grpSpPr>
        <a:xfrm>
          <a:off x="0" y="0"/>
          <a:ext cx="0" cy="0"/>
          <a:chOff x="0" y="0"/>
          <a:chExt cx="0" cy="0"/>
        </a:xfrm>
      </p:grpSpPr>
      <p:pic>
        <p:nvPicPr>
          <p:cNvPr id="514" name="Google Shape;514;g239b2dfc445_0_12"/>
          <p:cNvPicPr preferRelativeResize="0"/>
          <p:nvPr/>
        </p:nvPicPr>
        <p:blipFill>
          <a:blip r:embed="rId3">
            <a:alphaModFix/>
          </a:blip>
          <a:stretch>
            <a:fillRect/>
          </a:stretch>
        </p:blipFill>
        <p:spPr>
          <a:xfrm>
            <a:off x="632700" y="994400"/>
            <a:ext cx="7878600" cy="37204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Hatrick">
  <a:themeElements>
    <a:clrScheme name="2_Blue Diagonal 1">
      <a:dk1>
        <a:srgbClr val="000000"/>
      </a:dk1>
      <a:lt1>
        <a:srgbClr val="FFFFFF"/>
      </a:lt1>
      <a:dk2>
        <a:srgbClr val="0066FF"/>
      </a:dk2>
      <a:lt2>
        <a:srgbClr val="FFFF00"/>
      </a:lt2>
      <a:accent1>
        <a:srgbClr val="00CCCC"/>
      </a:accent1>
      <a:accent2>
        <a:srgbClr val="FF33CC"/>
      </a:accent2>
      <a:accent3>
        <a:srgbClr val="AAB8FF"/>
      </a:accent3>
      <a:accent4>
        <a:srgbClr val="DADADA"/>
      </a:accent4>
      <a:accent5>
        <a:srgbClr val="AAE2E2"/>
      </a:accent5>
      <a:accent6>
        <a:srgbClr val="E72DB9"/>
      </a:accent6>
      <a:hlink>
        <a:srgbClr val="FF4568"/>
      </a:hlink>
      <a:folHlink>
        <a:srgbClr val="CCEC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2015-04-06T15:09:27Z</dcterms:created>
  <dc:creator>Jori</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49ac42a-3eb4-4074-b885-aea26bd6241e_Enabled">
    <vt:lpwstr>true</vt:lpwstr>
  </property>
  <property fmtid="{D5CDD505-2E9C-101B-9397-08002B2CF9AE}" pid="3" name="MSIP_Label_549ac42a-3eb4-4074-b885-aea26bd6241e_SetDate">
    <vt:lpwstr>2022-01-27T09:53:29Z</vt:lpwstr>
  </property>
  <property fmtid="{D5CDD505-2E9C-101B-9397-08002B2CF9AE}" pid="4" name="MSIP_Label_549ac42a-3eb4-4074-b885-aea26bd6241e_Method">
    <vt:lpwstr>Standard</vt:lpwstr>
  </property>
  <property fmtid="{D5CDD505-2E9C-101B-9397-08002B2CF9AE}" pid="5" name="MSIP_Label_549ac42a-3eb4-4074-b885-aea26bd6241e_Name">
    <vt:lpwstr>General Business</vt:lpwstr>
  </property>
  <property fmtid="{D5CDD505-2E9C-101B-9397-08002B2CF9AE}" pid="6" name="MSIP_Label_549ac42a-3eb4-4074-b885-aea26bd6241e_SiteId">
    <vt:lpwstr>9274ee3f-9425-4109-a27f-9fb15c10675d</vt:lpwstr>
  </property>
  <property fmtid="{D5CDD505-2E9C-101B-9397-08002B2CF9AE}" pid="7" name="MSIP_Label_549ac42a-3eb4-4074-b885-aea26bd6241e_ActionId">
    <vt:lpwstr>0beafe90-e646-430e-bfc3-9efb815538d3</vt:lpwstr>
  </property>
  <property fmtid="{D5CDD505-2E9C-101B-9397-08002B2CF9AE}" pid="8" name="MSIP_Label_549ac42a-3eb4-4074-b885-aea26bd6241e_ContentBits">
    <vt:lpwstr>0</vt:lpwstr>
  </property>
</Properties>
</file>