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6858000" cx="12192000"/>
  <p:notesSz cx="6858000" cy="9144000"/>
  <p:embeddedFontLst>
    <p:embeddedFont>
      <p:font typeface="Arimo"/>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hVvfVUbNjINS2tm3KQhYsYRGPxN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Arimo-regular.fntdata"/><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Arimo-italic.fntdata"/><Relationship Id="rId14" Type="http://schemas.openxmlformats.org/officeDocument/2006/relationships/slide" Target="slides/slide10.xml"/><Relationship Id="rId36" Type="http://schemas.openxmlformats.org/officeDocument/2006/relationships/font" Target="fonts/Arimo-bold.fntdata"/><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Arimo-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617e3d734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617e3d734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617e3d7343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617e3d734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617e3d7343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617e3d734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617e3d7343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617e3d734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3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3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3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3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3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7"/>
          <p:cNvSpPr/>
          <p:nvPr>
            <p:ph idx="2" type="pic"/>
          </p:nvPr>
        </p:nvSpPr>
        <p:spPr>
          <a:xfrm>
            <a:off x="5183188" y="987425"/>
            <a:ext cx="6172200" cy="4873625"/>
          </a:xfrm>
          <a:prstGeom prst="rect">
            <a:avLst/>
          </a:prstGeom>
          <a:noFill/>
          <a:ln>
            <a:noFill/>
          </a:ln>
        </p:spPr>
      </p:sp>
      <p:sp>
        <p:nvSpPr>
          <p:cNvPr id="64" name="Google Shape;64;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8D08C"/>
            </a:gs>
            <a:gs pos="74000">
              <a:srgbClr val="A9BEE4"/>
            </a:gs>
            <a:gs pos="83000">
              <a:srgbClr val="A9BEE4"/>
            </a:gs>
            <a:gs pos="100000">
              <a:srgbClr val="C5D3ED"/>
            </a:gs>
          </a:gsLst>
          <a:lin ang="5400000" scaled="0"/>
        </a:gra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hyperlink" Target="https://youtu.be/Hja0SLs2ku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youtu.be/wxzc_2c6GMg" TargetMode="External"/><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youtu.be/0z03xkwFbw4"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81897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0000"/>
              </a:buClr>
              <a:buSzPts val="3200"/>
              <a:buFont typeface="Arimo"/>
              <a:buNone/>
            </a:pPr>
            <a:r>
              <a:rPr b="1" i="0" lang="en-US" sz="3200" u="none" strike="noStrike">
                <a:solidFill>
                  <a:srgbClr val="000000"/>
                </a:solidFill>
                <a:latin typeface="Arimo"/>
                <a:ea typeface="Arimo"/>
                <a:cs typeface="Arimo"/>
                <a:sym typeface="Arimo"/>
              </a:rPr>
              <a:t>Carbohydrates</a:t>
            </a:r>
            <a:endParaRPr sz="3200"/>
          </a:p>
        </p:txBody>
      </p:sp>
      <p:pic>
        <p:nvPicPr>
          <p:cNvPr id="85" name="Google Shape;85;p1"/>
          <p:cNvPicPr preferRelativeResize="0"/>
          <p:nvPr/>
        </p:nvPicPr>
        <p:blipFill rotWithShape="1">
          <a:blip r:embed="rId3">
            <a:alphaModFix/>
          </a:blip>
          <a:srcRect b="0" l="0" r="0" t="0"/>
          <a:stretch/>
        </p:blipFill>
        <p:spPr>
          <a:xfrm>
            <a:off x="2889639" y="2156149"/>
            <a:ext cx="6412722" cy="42888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2"/>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91" name="Google Shape;91;p2"/>
          <p:cNvPicPr preferRelativeResize="0"/>
          <p:nvPr/>
        </p:nvPicPr>
        <p:blipFill rotWithShape="1">
          <a:blip r:embed="rId3">
            <a:alphaModFix/>
          </a:blip>
          <a:srcRect b="-1" l="3446" r="3141" t="0"/>
          <a:stretch/>
        </p:blipFill>
        <p:spPr>
          <a:xfrm>
            <a:off x="1" y="10"/>
            <a:ext cx="9669642" cy="6857990"/>
          </a:xfrm>
          <a:prstGeom prst="rect">
            <a:avLst/>
          </a:prstGeom>
          <a:noFill/>
          <a:ln>
            <a:noFill/>
          </a:ln>
        </p:spPr>
      </p:pic>
      <p:sp>
        <p:nvSpPr>
          <p:cNvPr id="92" name="Google Shape;92;p2"/>
          <p:cNvSpPr/>
          <p:nvPr/>
        </p:nvSpPr>
        <p:spPr>
          <a:xfrm flipH="1">
            <a:off x="5125019" y="0"/>
            <a:ext cx="7066978"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3" name="Google Shape;93;p2"/>
          <p:cNvSpPr txBox="1"/>
          <p:nvPr>
            <p:ph type="title"/>
          </p:nvPr>
        </p:nvSpPr>
        <p:spPr>
          <a:xfrm>
            <a:off x="7531610" y="365125"/>
            <a:ext cx="3822189" cy="18999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b="1" i="0" lang="en-US" sz="4000" u="none" strike="noStrike">
                <a:latin typeface="Arial"/>
                <a:ea typeface="Arial"/>
                <a:cs typeface="Arial"/>
                <a:sym typeface="Arial"/>
              </a:rPr>
              <a:t>Carbohydrates</a:t>
            </a:r>
            <a:endParaRPr sz="4000"/>
          </a:p>
        </p:txBody>
      </p:sp>
      <p:sp>
        <p:nvSpPr>
          <p:cNvPr id="94" name="Google Shape;94;p2"/>
          <p:cNvSpPr txBox="1"/>
          <p:nvPr>
            <p:ph idx="1" type="body"/>
          </p:nvPr>
        </p:nvSpPr>
        <p:spPr>
          <a:xfrm>
            <a:off x="7531610" y="2434201"/>
            <a:ext cx="3822189" cy="374276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Font typeface="Arial"/>
              <a:buChar char="•"/>
            </a:pPr>
            <a:r>
              <a:rPr b="0" i="0" lang="en-US" sz="2400" u="none" strike="noStrike">
                <a:latin typeface="Calibri"/>
                <a:ea typeface="Calibri"/>
                <a:cs typeface="Calibri"/>
                <a:sym typeface="Calibri"/>
              </a:rPr>
              <a:t>Ideal nutrients to meet body’s energy needs, feed brain &amp; nervous system</a:t>
            </a:r>
            <a:endParaRPr b="0" i="0" sz="2400" u="none" strike="noStrike">
              <a:latin typeface="Arial"/>
              <a:ea typeface="Arial"/>
              <a:cs typeface="Arial"/>
              <a:sym typeface="Arial"/>
            </a:endParaRPr>
          </a:p>
          <a:p>
            <a:pPr indent="-228600" lvl="0" marL="228600" rtl="0" algn="l">
              <a:lnSpc>
                <a:spcPct val="90000"/>
              </a:lnSpc>
              <a:spcBef>
                <a:spcPts val="0"/>
              </a:spcBef>
              <a:spcAft>
                <a:spcPts val="0"/>
              </a:spcAft>
              <a:buClr>
                <a:schemeClr val="dk1"/>
              </a:buClr>
              <a:buSzPts val="2400"/>
              <a:buFont typeface="Arial"/>
              <a:buChar char="•"/>
            </a:pPr>
            <a:r>
              <a:rPr b="0" i="0" lang="en-US" sz="2400" u="none" strike="noStrike">
                <a:latin typeface="Calibri"/>
                <a:ea typeface="Calibri"/>
                <a:cs typeface="Calibri"/>
                <a:sym typeface="Calibri"/>
              </a:rPr>
              <a:t>Digestible carbs (with fats and proteins) add bulk to foods and provide energy</a:t>
            </a:r>
            <a:endParaRPr b="0" i="0" sz="2400" u="none" strike="noStrike">
              <a:latin typeface="Arial"/>
              <a:ea typeface="Arial"/>
              <a:cs typeface="Arial"/>
              <a:sym typeface="Arial"/>
            </a:endParaRPr>
          </a:p>
          <a:p>
            <a:pPr indent="-228600" lvl="0" marL="228600" rtl="0" algn="l">
              <a:lnSpc>
                <a:spcPct val="90000"/>
              </a:lnSpc>
              <a:spcBef>
                <a:spcPts val="0"/>
              </a:spcBef>
              <a:spcAft>
                <a:spcPts val="0"/>
              </a:spcAft>
              <a:buClr>
                <a:schemeClr val="dk1"/>
              </a:buClr>
              <a:buSzPts val="2400"/>
              <a:buFont typeface="Arial"/>
              <a:buChar char="•"/>
            </a:pPr>
            <a:r>
              <a:rPr b="0" i="0" lang="en-US" sz="2400" u="none" strike="noStrike">
                <a:latin typeface="Calibri"/>
                <a:ea typeface="Calibri"/>
                <a:cs typeface="Calibri"/>
                <a:sym typeface="Calibri"/>
              </a:rPr>
              <a:t>Indigestible carbs (most fibres in foods) - no energy but have other benefits</a:t>
            </a:r>
            <a:endParaRPr b="0" i="0" sz="2400" u="none" strike="noStrike">
              <a:latin typeface="Arial"/>
              <a:ea typeface="Arial"/>
              <a:cs typeface="Arial"/>
              <a:sym typeface="Arial"/>
            </a:endParaRPr>
          </a:p>
          <a:p>
            <a:pPr indent="-101600" lvl="0" marL="22860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8" name="Shape 98"/>
        <p:cNvGrpSpPr/>
        <p:nvPr/>
      </p:nvGrpSpPr>
      <p:grpSpPr>
        <a:xfrm>
          <a:off x="0" y="0"/>
          <a:ext cx="0" cy="0"/>
          <a:chOff x="0" y="0"/>
          <a:chExt cx="0" cy="0"/>
        </a:xfrm>
      </p:grpSpPr>
      <p:sp>
        <p:nvSpPr>
          <p:cNvPr id="99" name="Google Shape;99;p3"/>
          <p:cNvSpPr/>
          <p:nvPr/>
        </p:nvSpPr>
        <p:spPr>
          <a:xfrm>
            <a:off x="0" y="0"/>
            <a:ext cx="12192000" cy="424281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 name="Google Shape;100;p3"/>
          <p:cNvSpPr/>
          <p:nvPr/>
        </p:nvSpPr>
        <p:spPr>
          <a:xfrm>
            <a:off x="0" y="4242816"/>
            <a:ext cx="12192000" cy="261518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01" name="Google Shape;101;p3"/>
          <p:cNvPicPr preferRelativeResize="0"/>
          <p:nvPr>
            <p:ph idx="1" type="body"/>
          </p:nvPr>
        </p:nvPicPr>
        <p:blipFill rotWithShape="1">
          <a:blip r:embed="rId3">
            <a:alphaModFix/>
          </a:blip>
          <a:srcRect b="0" l="0" r="0" t="0"/>
          <a:stretch/>
        </p:blipFill>
        <p:spPr>
          <a:xfrm>
            <a:off x="649301" y="858851"/>
            <a:ext cx="4049400" cy="3223200"/>
          </a:xfrm>
          <a:prstGeom prst="rect">
            <a:avLst/>
          </a:prstGeom>
          <a:noFill/>
          <a:ln>
            <a:noFill/>
          </a:ln>
        </p:spPr>
      </p:pic>
      <p:pic>
        <p:nvPicPr>
          <p:cNvPr id="102" name="Google Shape;102;p3"/>
          <p:cNvPicPr preferRelativeResize="0"/>
          <p:nvPr/>
        </p:nvPicPr>
        <p:blipFill rotWithShape="1">
          <a:blip r:embed="rId4">
            <a:alphaModFix/>
          </a:blip>
          <a:srcRect b="0" l="0" r="0" t="0"/>
          <a:stretch/>
        </p:blipFill>
        <p:spPr>
          <a:xfrm>
            <a:off x="4698609" y="858838"/>
            <a:ext cx="6852041" cy="2843213"/>
          </a:xfrm>
          <a:prstGeom prst="rect">
            <a:avLst/>
          </a:prstGeom>
          <a:noFill/>
          <a:ln>
            <a:noFill/>
          </a:ln>
        </p:spPr>
      </p:pic>
      <p:sp>
        <p:nvSpPr>
          <p:cNvPr id="103" name="Google Shape;103;p3"/>
          <p:cNvSpPr txBox="1"/>
          <p:nvPr>
            <p:ph type="title"/>
          </p:nvPr>
        </p:nvSpPr>
        <p:spPr>
          <a:xfrm>
            <a:off x="838200" y="4636802"/>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i="0" lang="en-US" u="none" strike="noStrike">
                <a:solidFill>
                  <a:schemeClr val="dk1"/>
                </a:solidFill>
                <a:latin typeface="Calibri"/>
                <a:ea typeface="Calibri"/>
                <a:cs typeface="Calibri"/>
                <a:sym typeface="Calibri"/>
              </a:rPr>
              <a:t>Not all Carbohydrates are equal in terms of nutrition</a:t>
            </a:r>
            <a:endParaRPr>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0000"/>
              </a:buClr>
              <a:buSzPts val="2400"/>
              <a:buFont typeface="Arial"/>
              <a:buNone/>
            </a:pPr>
            <a:r>
              <a:rPr b="1" i="0" lang="en-US" sz="2400" u="none" strike="noStrike">
                <a:solidFill>
                  <a:srgbClr val="000000"/>
                </a:solidFill>
                <a:latin typeface="Arial"/>
                <a:ea typeface="Arial"/>
                <a:cs typeface="Arial"/>
                <a:sym typeface="Arial"/>
              </a:rPr>
              <a:t>Carbohydrates contain the sun’s energy</a:t>
            </a:r>
            <a:endParaRPr sz="2400"/>
          </a:p>
        </p:txBody>
      </p:sp>
      <p:pic>
        <p:nvPicPr>
          <p:cNvPr id="109" name="Google Shape;109;p4"/>
          <p:cNvPicPr preferRelativeResize="0"/>
          <p:nvPr>
            <p:ph idx="1" type="body"/>
          </p:nvPr>
        </p:nvPicPr>
        <p:blipFill rotWithShape="1">
          <a:blip r:embed="rId3">
            <a:alphaModFix/>
          </a:blip>
          <a:srcRect b="0" l="0" r="0" t="0"/>
          <a:stretch/>
        </p:blipFill>
        <p:spPr>
          <a:xfrm>
            <a:off x="947052" y="1690688"/>
            <a:ext cx="5903315" cy="4351338"/>
          </a:xfrm>
          <a:prstGeom prst="rect">
            <a:avLst/>
          </a:prstGeom>
          <a:noFill/>
          <a:ln>
            <a:noFill/>
          </a:ln>
        </p:spPr>
      </p:pic>
      <p:sp>
        <p:nvSpPr>
          <p:cNvPr id="110" name="Google Shape;110;p4"/>
          <p:cNvSpPr txBox="1"/>
          <p:nvPr/>
        </p:nvSpPr>
        <p:spPr>
          <a:xfrm>
            <a:off x="6959218" y="2278250"/>
            <a:ext cx="3426727" cy="3170099"/>
          </a:xfrm>
          <a:prstGeom prst="rect">
            <a:avLst/>
          </a:prstGeom>
          <a:noFill/>
          <a:ln>
            <a:noFill/>
          </a:ln>
        </p:spPr>
        <p:txBody>
          <a:bodyPr anchorCtr="0" anchor="t" bIns="45700" lIns="91425" spcFirstLastPara="1" rIns="91425" wrap="square" tIns="45700">
            <a:spAutoFit/>
          </a:bodyPr>
          <a:lstStyle/>
          <a:p>
            <a:pPr indent="-127000" lvl="0" marL="0" marR="0" rtl="0" algn="l">
              <a:spcBef>
                <a:spcPts val="0"/>
              </a:spcBef>
              <a:spcAft>
                <a:spcPts val="0"/>
              </a:spcAft>
              <a:buClr>
                <a:srgbClr val="000000"/>
              </a:buClr>
              <a:buSzPts val="2000"/>
              <a:buFont typeface="Arial"/>
              <a:buChar char="•"/>
            </a:pPr>
            <a:r>
              <a:rPr b="1" i="0" lang="en-US" sz="2000" u="none" cap="none" strike="noStrike">
                <a:solidFill>
                  <a:srgbClr val="000000"/>
                </a:solidFill>
                <a:latin typeface="Calibri"/>
                <a:ea typeface="Calibri"/>
                <a:cs typeface="Calibri"/>
                <a:sym typeface="Calibri"/>
              </a:rPr>
              <a:t>Green plants make carbohydrates through photosynthesis</a:t>
            </a:r>
            <a:endParaRPr/>
          </a:p>
          <a:p>
            <a:pPr indent="0" lvl="0" marL="0" marR="0" rtl="0" algn="l">
              <a:spcBef>
                <a:spcPts val="0"/>
              </a:spcBef>
              <a:spcAft>
                <a:spcPts val="0"/>
              </a:spcAft>
              <a:buNone/>
            </a:pPr>
            <a:r>
              <a:t/>
            </a:r>
            <a:endParaRPr b="0" i="0" sz="2000" u="none" cap="none" strike="noStrike">
              <a:solidFill>
                <a:schemeClr val="dk1"/>
              </a:solidFill>
              <a:latin typeface="Calibri"/>
              <a:ea typeface="Calibri"/>
              <a:cs typeface="Calibri"/>
              <a:sym typeface="Calibri"/>
            </a:endParaRPr>
          </a:p>
          <a:p>
            <a:pPr indent="-127000" lvl="0" marL="0" marR="0" rtl="0" algn="l">
              <a:spcBef>
                <a:spcPts val="0"/>
              </a:spcBef>
              <a:spcAft>
                <a:spcPts val="0"/>
              </a:spcAft>
              <a:buClr>
                <a:srgbClr val="000000"/>
              </a:buClr>
              <a:buSzPts val="2000"/>
              <a:buFont typeface="Arial"/>
              <a:buChar char="•"/>
            </a:pPr>
            <a:r>
              <a:rPr b="1" i="0" lang="en-US" sz="2000" u="none" cap="none" strike="noStrike">
                <a:solidFill>
                  <a:srgbClr val="000000"/>
                </a:solidFill>
                <a:latin typeface="Calibri"/>
                <a:ea typeface="Calibri"/>
                <a:cs typeface="Calibri"/>
                <a:sym typeface="Calibri"/>
              </a:rPr>
              <a:t> CO2 and H20 combine to make glucose </a:t>
            </a:r>
            <a:endParaRPr/>
          </a:p>
          <a:p>
            <a:pPr indent="0" lvl="0" marL="0" marR="0" rtl="0" algn="l">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127000" lvl="0" marL="0" marR="0" rtl="0" algn="l">
              <a:spcBef>
                <a:spcPts val="0"/>
              </a:spcBef>
              <a:spcAft>
                <a:spcPts val="0"/>
              </a:spcAft>
              <a:buClr>
                <a:srgbClr val="000000"/>
              </a:buClr>
              <a:buSzPts val="2000"/>
              <a:buFont typeface="Arial"/>
              <a:buChar char="•"/>
            </a:pPr>
            <a:r>
              <a:rPr b="0" i="0" lang="en-US" sz="2000" u="none" cap="none" strike="noStrike">
                <a:solidFill>
                  <a:srgbClr val="000000"/>
                </a:solidFill>
                <a:latin typeface="Calibri"/>
                <a:ea typeface="Calibri"/>
                <a:cs typeface="Calibri"/>
                <a:sym typeface="Calibri"/>
              </a:rPr>
              <a:t> </a:t>
            </a:r>
            <a:r>
              <a:rPr b="1" i="0" lang="en-US" sz="2000" u="none" cap="none" strike="noStrike">
                <a:solidFill>
                  <a:srgbClr val="000000"/>
                </a:solidFill>
                <a:latin typeface="Calibri"/>
                <a:ea typeface="Calibri"/>
                <a:cs typeface="Calibri"/>
                <a:sym typeface="Calibri"/>
              </a:rPr>
              <a:t>Carbohydrate is made of C, H and O held together by energy- containing bonds</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
        <p:nvSpPr>
          <p:cNvPr id="115" name="Google Shape;115;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6" name="Google Shape;116;p5"/>
          <p:cNvSpPr/>
          <p:nvPr/>
        </p:nvSpPr>
        <p:spPr>
          <a:xfrm flipH="1" rot="-2700000">
            <a:off x="-376156" y="-253670"/>
            <a:ext cx="1827638" cy="1376989"/>
          </a:xfrm>
          <a:custGeom>
            <a:rect b="b" l="l" r="r" t="t"/>
            <a:pathLst>
              <a:path extrusionOk="0" h="1376989" w="1827638">
                <a:moveTo>
                  <a:pt x="0" y="987379"/>
                </a:moveTo>
                <a:lnTo>
                  <a:pt x="987379" y="0"/>
                </a:lnTo>
                <a:lnTo>
                  <a:pt x="1827638" y="840260"/>
                </a:lnTo>
                <a:lnTo>
                  <a:pt x="1827638" y="1376989"/>
                </a:lnTo>
                <a:lnTo>
                  <a:pt x="0" y="1376989"/>
                </a:lnTo>
                <a:close/>
              </a:path>
            </a:pathLst>
          </a:cu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 name="Google Shape;117;p5"/>
          <p:cNvSpPr/>
          <p:nvPr/>
        </p:nvSpPr>
        <p:spPr>
          <a:xfrm flipH="1" rot="-2700000">
            <a:off x="891641" y="422146"/>
            <a:ext cx="645368" cy="645368"/>
          </a:xfrm>
          <a:prstGeom prst="rect">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8" name="Google Shape;118;p5"/>
          <p:cNvSpPr/>
          <p:nvPr/>
        </p:nvSpPr>
        <p:spPr>
          <a:xfrm flipH="1" rot="-2700000">
            <a:off x="10043482" y="655140"/>
            <a:ext cx="687472" cy="687472"/>
          </a:xfrm>
          <a:prstGeom prst="rect">
            <a:avLst/>
          </a:pr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5"/>
          <p:cNvSpPr/>
          <p:nvPr/>
        </p:nvSpPr>
        <p:spPr>
          <a:xfrm flipH="1" rot="10800000">
            <a:off x="9356643" y="0"/>
            <a:ext cx="2835357" cy="1480837"/>
          </a:xfrm>
          <a:custGeom>
            <a:rect b="b" l="l" r="r" t="t"/>
            <a:pathLst>
              <a:path extrusionOk="0" h="1480837" w="2835357">
                <a:moveTo>
                  <a:pt x="2835357" y="1480837"/>
                </a:moveTo>
                <a:lnTo>
                  <a:pt x="0" y="1480837"/>
                </a:lnTo>
                <a:lnTo>
                  <a:pt x="1552727" y="0"/>
                </a:lnTo>
                <a:lnTo>
                  <a:pt x="2835357" y="1223245"/>
                </a:lnTo>
                <a:close/>
              </a:path>
            </a:pathLst>
          </a:cu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0" name="Google Shape;120;p5"/>
          <p:cNvSpPr/>
          <p:nvPr/>
        </p:nvSpPr>
        <p:spPr>
          <a:xfrm flipH="1">
            <a:off x="7976344" y="6115501"/>
            <a:ext cx="1494513" cy="742499"/>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21" name="Google Shape;121;p5"/>
          <p:cNvPicPr preferRelativeResize="0"/>
          <p:nvPr>
            <p:ph idx="1" type="body"/>
          </p:nvPr>
        </p:nvPicPr>
        <p:blipFill rotWithShape="1">
          <a:blip r:embed="rId3">
            <a:alphaModFix/>
          </a:blip>
          <a:srcRect b="0" l="0" r="0" t="0"/>
          <a:stretch/>
        </p:blipFill>
        <p:spPr>
          <a:xfrm>
            <a:off x="2381957" y="643467"/>
            <a:ext cx="7428086" cy="5571065"/>
          </a:xfrm>
          <a:prstGeom prst="rect">
            <a:avLst/>
          </a:prstGeom>
          <a:noFill/>
          <a:ln>
            <a:noFill/>
          </a:ln>
        </p:spPr>
      </p:pic>
      <p:sp>
        <p:nvSpPr>
          <p:cNvPr id="122" name="Google Shape;122;p5"/>
          <p:cNvSpPr/>
          <p:nvPr/>
        </p:nvSpPr>
        <p:spPr>
          <a:xfrm flipH="1">
            <a:off x="7604080" y="6453143"/>
            <a:ext cx="814903" cy="404857"/>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8" name="Google Shape;128;p6"/>
          <p:cNvSpPr/>
          <p:nvPr/>
        </p:nvSpPr>
        <p:spPr>
          <a:xfrm flipH="1">
            <a:off x="-1" y="5266402"/>
            <a:ext cx="12191998" cy="1590742"/>
          </a:xfrm>
          <a:prstGeom prst="rect">
            <a:avLst/>
          </a:prstGeom>
          <a:gradFill>
            <a:gsLst>
              <a:gs pos="0">
                <a:srgbClr val="000000"/>
              </a:gs>
              <a:gs pos="100000">
                <a:schemeClr val="accent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9" name="Google Shape;129;p6"/>
          <p:cNvSpPr/>
          <p:nvPr/>
        </p:nvSpPr>
        <p:spPr>
          <a:xfrm flipH="1">
            <a:off x="-1" y="5270175"/>
            <a:ext cx="12185331" cy="1590742"/>
          </a:xfrm>
          <a:prstGeom prst="rect">
            <a:avLst/>
          </a:prstGeom>
          <a:gradFill>
            <a:gsLst>
              <a:gs pos="0">
                <a:srgbClr val="4472C4">
                  <a:alpha val="0"/>
                </a:srgbClr>
              </a:gs>
              <a:gs pos="100000">
                <a:srgbClr val="1F3864"/>
              </a:gs>
            </a:gsLst>
            <a:lin ang="10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0" name="Google Shape;130;p6"/>
          <p:cNvSpPr/>
          <p:nvPr/>
        </p:nvSpPr>
        <p:spPr>
          <a:xfrm flipH="1">
            <a:off x="8115299" y="5265546"/>
            <a:ext cx="4076698" cy="1590742"/>
          </a:xfrm>
          <a:prstGeom prst="rect">
            <a:avLst/>
          </a:prstGeom>
          <a:gradFill>
            <a:gsLst>
              <a:gs pos="0">
                <a:srgbClr val="1F3864"/>
              </a:gs>
              <a:gs pos="100000">
                <a:srgbClr val="4472C4">
                  <a:alpha val="0"/>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1" name="Google Shape;131;p6"/>
          <p:cNvSpPr/>
          <p:nvPr/>
        </p:nvSpPr>
        <p:spPr>
          <a:xfrm rot="10800000">
            <a:off x="-13335" y="5263483"/>
            <a:ext cx="12192000" cy="1597433"/>
          </a:xfrm>
          <a:prstGeom prst="rect">
            <a:avLst/>
          </a:prstGeom>
          <a:gradFill>
            <a:gsLst>
              <a:gs pos="0">
                <a:srgbClr val="000000">
                  <a:alpha val="0"/>
                </a:srgbClr>
              </a:gs>
              <a:gs pos="99000">
                <a:srgbClr val="1F3864">
                  <a:alpha val="54901"/>
                </a:srgbClr>
              </a:gs>
              <a:gs pos="100000">
                <a:srgbClr val="1F3864">
                  <a:alpha val="54901"/>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6"/>
          <p:cNvSpPr txBox="1"/>
          <p:nvPr>
            <p:ph type="title"/>
          </p:nvPr>
        </p:nvSpPr>
        <p:spPr>
          <a:xfrm>
            <a:off x="1371599" y="5510253"/>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700"/>
              <a:buFont typeface="Arial"/>
              <a:buNone/>
            </a:pPr>
            <a:r>
              <a:rPr b="1" i="0" lang="en-US" sz="3700" u="none" strike="noStrike">
                <a:solidFill>
                  <a:srgbClr val="FFFFFF"/>
                </a:solidFill>
                <a:latin typeface="Arial"/>
                <a:ea typeface="Arial"/>
                <a:cs typeface="Arial"/>
                <a:sym typeface="Arial"/>
              </a:rPr>
              <a:t>Six sugar molecules important in nutrition</a:t>
            </a:r>
            <a:endParaRPr sz="3700">
              <a:solidFill>
                <a:srgbClr val="FFFFFF"/>
              </a:solidFill>
            </a:endParaRPr>
          </a:p>
        </p:txBody>
      </p:sp>
      <p:pic>
        <p:nvPicPr>
          <p:cNvPr id="133" name="Google Shape;133;p6"/>
          <p:cNvPicPr preferRelativeResize="0"/>
          <p:nvPr/>
        </p:nvPicPr>
        <p:blipFill rotWithShape="1">
          <a:blip r:embed="rId3">
            <a:alphaModFix/>
          </a:blip>
          <a:srcRect b="0" l="0" r="0" t="0"/>
          <a:stretch/>
        </p:blipFill>
        <p:spPr>
          <a:xfrm>
            <a:off x="1940256" y="1054018"/>
            <a:ext cx="8311487" cy="1912377"/>
          </a:xfrm>
          <a:prstGeom prst="rect">
            <a:avLst/>
          </a:prstGeom>
          <a:noFill/>
          <a:ln>
            <a:noFill/>
          </a:ln>
        </p:spPr>
      </p:pic>
      <p:sp>
        <p:nvSpPr>
          <p:cNvPr id="134" name="Google Shape;134;p6"/>
          <p:cNvSpPr txBox="1"/>
          <p:nvPr>
            <p:ph idx="1" type="body"/>
          </p:nvPr>
        </p:nvSpPr>
        <p:spPr>
          <a:xfrm>
            <a:off x="1940256" y="3833199"/>
            <a:ext cx="8332826" cy="1119982"/>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Arial"/>
              <a:buChar char="•"/>
            </a:pPr>
            <a:r>
              <a:rPr b="0" i="0" lang="en-US" sz="2000" u="none" strike="noStrike">
                <a:latin typeface="Arial"/>
                <a:ea typeface="Arial"/>
                <a:cs typeface="Arial"/>
                <a:sym typeface="Arial"/>
              </a:rPr>
              <a:t>3 single sugars (</a:t>
            </a:r>
            <a:r>
              <a:rPr b="1" i="0" lang="en-US" sz="2000" u="none" strike="noStrike">
                <a:latin typeface="Arial"/>
                <a:ea typeface="Arial"/>
                <a:cs typeface="Arial"/>
                <a:sym typeface="Arial"/>
              </a:rPr>
              <a:t>monosaccharides</a:t>
            </a:r>
            <a:r>
              <a:rPr b="0" i="0" lang="en-US" sz="2000" u="none" strike="noStrike">
                <a:latin typeface="Arial"/>
                <a:ea typeface="Arial"/>
                <a:cs typeface="Arial"/>
                <a:sym typeface="Arial"/>
              </a:rPr>
              <a:t>): fructose, glucose, galactose</a:t>
            </a:r>
            <a:endParaRPr/>
          </a:p>
          <a:p>
            <a:pPr indent="-228600" lvl="0" marL="228600" rtl="0" algn="l">
              <a:lnSpc>
                <a:spcPct val="90000"/>
              </a:lnSpc>
              <a:spcBef>
                <a:spcPts val="560"/>
              </a:spcBef>
              <a:spcAft>
                <a:spcPts val="0"/>
              </a:spcAft>
              <a:buClr>
                <a:schemeClr val="dk1"/>
              </a:buClr>
              <a:buSzPts val="2000"/>
              <a:buFont typeface="Arial"/>
              <a:buChar char="•"/>
            </a:pPr>
            <a:r>
              <a:rPr b="0" i="0" lang="en-US" sz="2000" u="none" strike="noStrike">
                <a:latin typeface="Arial"/>
                <a:ea typeface="Arial"/>
                <a:cs typeface="Arial"/>
                <a:sym typeface="Arial"/>
              </a:rPr>
              <a:t>3 double sugars (</a:t>
            </a:r>
            <a:r>
              <a:rPr b="1" i="0" lang="en-US" sz="2000" u="none" strike="noStrike">
                <a:latin typeface="Arial"/>
                <a:ea typeface="Arial"/>
                <a:cs typeface="Arial"/>
                <a:sym typeface="Arial"/>
              </a:rPr>
              <a:t>disaccharides</a:t>
            </a:r>
            <a:r>
              <a:rPr b="0" i="0" lang="en-US" sz="2000" u="none" strike="noStrike">
                <a:latin typeface="Arial"/>
                <a:ea typeface="Arial"/>
                <a:cs typeface="Arial"/>
                <a:sym typeface="Arial"/>
              </a:rPr>
              <a:t>): sucrose (table sugar), maltose, lactose</a:t>
            </a:r>
            <a:endParaRPr/>
          </a:p>
          <a:p>
            <a:pPr indent="-101600" lvl="0" marL="228600" rtl="0" algn="l">
              <a:lnSpc>
                <a:spcPct val="90000"/>
              </a:lnSpc>
              <a:spcBef>
                <a:spcPts val="560"/>
              </a:spcBef>
              <a:spcAft>
                <a:spcPts val="0"/>
              </a:spcAft>
              <a:buClr>
                <a:schemeClr val="dk1"/>
              </a:buClr>
              <a:buSzPts val="2000"/>
              <a:buFont typeface="Arial"/>
              <a:buNone/>
            </a:pPr>
            <a:r>
              <a:t/>
            </a:r>
            <a:endParaRPr b="0" i="0" sz="2000" u="none" strike="noStrike">
              <a:latin typeface="Arial"/>
              <a:ea typeface="Arial"/>
              <a:cs typeface="Arial"/>
              <a:sym typeface="Arial"/>
            </a:endParaRPr>
          </a:p>
          <a:p>
            <a:pPr indent="-101600" lvl="0" marL="22860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 name="Shape 138"/>
        <p:cNvGrpSpPr/>
        <p:nvPr/>
      </p:nvGrpSpPr>
      <p:grpSpPr>
        <a:xfrm>
          <a:off x="0" y="0"/>
          <a:ext cx="0" cy="0"/>
          <a:chOff x="0" y="0"/>
          <a:chExt cx="0" cy="0"/>
        </a:xfrm>
      </p:grpSpPr>
      <p:sp>
        <p:nvSpPr>
          <p:cNvPr id="139" name="Google Shape;139;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0" name="Google Shape;140;p7"/>
          <p:cNvSpPr/>
          <p:nvPr/>
        </p:nvSpPr>
        <p:spPr>
          <a:xfrm flipH="1">
            <a:off x="-1" y="5266402"/>
            <a:ext cx="12191998" cy="1590742"/>
          </a:xfrm>
          <a:prstGeom prst="rect">
            <a:avLst/>
          </a:prstGeom>
          <a:gradFill>
            <a:gsLst>
              <a:gs pos="0">
                <a:srgbClr val="000000"/>
              </a:gs>
              <a:gs pos="100000">
                <a:schemeClr val="accent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1" name="Google Shape;141;p7"/>
          <p:cNvSpPr/>
          <p:nvPr/>
        </p:nvSpPr>
        <p:spPr>
          <a:xfrm flipH="1">
            <a:off x="-1" y="5270175"/>
            <a:ext cx="12185331" cy="1590742"/>
          </a:xfrm>
          <a:prstGeom prst="rect">
            <a:avLst/>
          </a:prstGeom>
          <a:gradFill>
            <a:gsLst>
              <a:gs pos="0">
                <a:srgbClr val="4472C4">
                  <a:alpha val="0"/>
                </a:srgbClr>
              </a:gs>
              <a:gs pos="100000">
                <a:srgbClr val="1F3864"/>
              </a:gs>
            </a:gsLst>
            <a:lin ang="10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2" name="Google Shape;142;p7"/>
          <p:cNvSpPr/>
          <p:nvPr/>
        </p:nvSpPr>
        <p:spPr>
          <a:xfrm flipH="1">
            <a:off x="8115299" y="5265546"/>
            <a:ext cx="4076698" cy="1590742"/>
          </a:xfrm>
          <a:prstGeom prst="rect">
            <a:avLst/>
          </a:prstGeom>
          <a:gradFill>
            <a:gsLst>
              <a:gs pos="0">
                <a:srgbClr val="1F3864"/>
              </a:gs>
              <a:gs pos="100000">
                <a:srgbClr val="4472C4">
                  <a:alpha val="0"/>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3" name="Google Shape;143;p7"/>
          <p:cNvSpPr/>
          <p:nvPr/>
        </p:nvSpPr>
        <p:spPr>
          <a:xfrm rot="10800000">
            <a:off x="-13335" y="5263483"/>
            <a:ext cx="12192000" cy="1597433"/>
          </a:xfrm>
          <a:prstGeom prst="rect">
            <a:avLst/>
          </a:prstGeom>
          <a:gradFill>
            <a:gsLst>
              <a:gs pos="0">
                <a:srgbClr val="000000">
                  <a:alpha val="0"/>
                </a:srgbClr>
              </a:gs>
              <a:gs pos="99000">
                <a:srgbClr val="1F3864">
                  <a:alpha val="54901"/>
                </a:srgbClr>
              </a:gs>
              <a:gs pos="100000">
                <a:srgbClr val="1F3864">
                  <a:alpha val="54901"/>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4" name="Google Shape;144;p7"/>
          <p:cNvSpPr txBox="1"/>
          <p:nvPr>
            <p:ph type="title"/>
          </p:nvPr>
        </p:nvSpPr>
        <p:spPr>
          <a:xfrm>
            <a:off x="1371599" y="5510253"/>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Arial"/>
              <a:buNone/>
            </a:pPr>
            <a:r>
              <a:rPr b="1" i="0" lang="en-US" sz="4000" u="none" strike="noStrike">
                <a:solidFill>
                  <a:srgbClr val="FFFFFF"/>
                </a:solidFill>
                <a:latin typeface="Arial"/>
                <a:ea typeface="Arial"/>
                <a:cs typeface="Arial"/>
                <a:sym typeface="Arial"/>
              </a:rPr>
              <a:t>Glucose</a:t>
            </a:r>
            <a:endParaRPr sz="4000">
              <a:solidFill>
                <a:srgbClr val="FFFFFF"/>
              </a:solidFill>
            </a:endParaRPr>
          </a:p>
        </p:txBody>
      </p:sp>
      <p:pic>
        <p:nvPicPr>
          <p:cNvPr id="145" name="Google Shape;145;p7"/>
          <p:cNvPicPr preferRelativeResize="0"/>
          <p:nvPr/>
        </p:nvPicPr>
        <p:blipFill rotWithShape="1">
          <a:blip r:embed="rId3">
            <a:alphaModFix/>
          </a:blip>
          <a:srcRect b="0" l="0" r="0" t="0"/>
          <a:stretch/>
        </p:blipFill>
        <p:spPr>
          <a:xfrm>
            <a:off x="3740488" y="402570"/>
            <a:ext cx="4711022" cy="3215273"/>
          </a:xfrm>
          <a:prstGeom prst="rect">
            <a:avLst/>
          </a:prstGeom>
          <a:noFill/>
          <a:ln>
            <a:noFill/>
          </a:ln>
        </p:spPr>
      </p:pic>
      <p:sp>
        <p:nvSpPr>
          <p:cNvPr id="146" name="Google Shape;146;p7"/>
          <p:cNvSpPr txBox="1"/>
          <p:nvPr>
            <p:ph idx="1" type="body"/>
          </p:nvPr>
        </p:nvSpPr>
        <p:spPr>
          <a:xfrm>
            <a:off x="1940256" y="3833199"/>
            <a:ext cx="8332826" cy="1119982"/>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Arial"/>
              <a:buChar char="•"/>
            </a:pPr>
            <a:r>
              <a:rPr b="0" i="0" lang="en-US" sz="2000" u="none" strike="noStrike">
                <a:latin typeface="Arial"/>
                <a:ea typeface="Arial"/>
                <a:cs typeface="Arial"/>
                <a:sym typeface="Arial"/>
              </a:rPr>
              <a:t>The most important monosaccharide in body</a:t>
            </a:r>
            <a:endParaRPr/>
          </a:p>
          <a:p>
            <a:pPr indent="-228600" lvl="0" marL="228600" rtl="0" algn="l">
              <a:lnSpc>
                <a:spcPct val="90000"/>
              </a:lnSpc>
              <a:spcBef>
                <a:spcPts val="560"/>
              </a:spcBef>
              <a:spcAft>
                <a:spcPts val="0"/>
              </a:spcAft>
              <a:buClr>
                <a:schemeClr val="dk1"/>
              </a:buClr>
              <a:buSzPts val="2000"/>
              <a:buFont typeface="Arial"/>
              <a:buChar char="•"/>
            </a:pPr>
            <a:r>
              <a:rPr b="0" i="0" lang="en-US" sz="2000" u="none" strike="noStrike">
                <a:latin typeface="Arial"/>
                <a:ea typeface="Arial"/>
                <a:cs typeface="Arial"/>
                <a:sym typeface="Arial"/>
              </a:rPr>
              <a:t>Most other monosaccharides and disaccharides become glucose in the body</a:t>
            </a:r>
            <a:endParaRPr/>
          </a:p>
          <a:p>
            <a:pPr indent="-101600" lvl="0" marL="22860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2" name="Google Shape;152;p8"/>
          <p:cNvSpPr/>
          <p:nvPr/>
        </p:nvSpPr>
        <p:spPr>
          <a:xfrm flipH="1">
            <a:off x="-1" y="5266402"/>
            <a:ext cx="12191998" cy="1590742"/>
          </a:xfrm>
          <a:prstGeom prst="rect">
            <a:avLst/>
          </a:prstGeom>
          <a:gradFill>
            <a:gsLst>
              <a:gs pos="0">
                <a:srgbClr val="000000"/>
              </a:gs>
              <a:gs pos="100000">
                <a:schemeClr val="accent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3" name="Google Shape;153;p8"/>
          <p:cNvSpPr/>
          <p:nvPr/>
        </p:nvSpPr>
        <p:spPr>
          <a:xfrm flipH="1">
            <a:off x="-1" y="5270175"/>
            <a:ext cx="12185331" cy="1590742"/>
          </a:xfrm>
          <a:prstGeom prst="rect">
            <a:avLst/>
          </a:prstGeom>
          <a:gradFill>
            <a:gsLst>
              <a:gs pos="0">
                <a:srgbClr val="4472C4">
                  <a:alpha val="0"/>
                </a:srgbClr>
              </a:gs>
              <a:gs pos="100000">
                <a:srgbClr val="1F3864"/>
              </a:gs>
            </a:gsLst>
            <a:lin ang="10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4" name="Google Shape;154;p8"/>
          <p:cNvSpPr/>
          <p:nvPr/>
        </p:nvSpPr>
        <p:spPr>
          <a:xfrm flipH="1">
            <a:off x="8115299" y="5265546"/>
            <a:ext cx="4076698" cy="1590742"/>
          </a:xfrm>
          <a:prstGeom prst="rect">
            <a:avLst/>
          </a:prstGeom>
          <a:gradFill>
            <a:gsLst>
              <a:gs pos="0">
                <a:srgbClr val="1F3864"/>
              </a:gs>
              <a:gs pos="100000">
                <a:srgbClr val="4472C4">
                  <a:alpha val="0"/>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5" name="Google Shape;155;p8"/>
          <p:cNvSpPr/>
          <p:nvPr/>
        </p:nvSpPr>
        <p:spPr>
          <a:xfrm rot="10800000">
            <a:off x="-13335" y="5263483"/>
            <a:ext cx="12192000" cy="1597433"/>
          </a:xfrm>
          <a:prstGeom prst="rect">
            <a:avLst/>
          </a:prstGeom>
          <a:gradFill>
            <a:gsLst>
              <a:gs pos="0">
                <a:srgbClr val="000000">
                  <a:alpha val="0"/>
                </a:srgbClr>
              </a:gs>
              <a:gs pos="99000">
                <a:srgbClr val="1F3864">
                  <a:alpha val="54901"/>
                </a:srgbClr>
              </a:gs>
              <a:gs pos="100000">
                <a:srgbClr val="1F3864">
                  <a:alpha val="54901"/>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6" name="Google Shape;156;p8"/>
          <p:cNvSpPr txBox="1"/>
          <p:nvPr>
            <p:ph type="title"/>
          </p:nvPr>
        </p:nvSpPr>
        <p:spPr>
          <a:xfrm>
            <a:off x="1371599" y="5510253"/>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Arial"/>
              <a:buNone/>
            </a:pPr>
            <a:r>
              <a:rPr b="1" i="0" lang="en-US" sz="4000" u="none" strike="noStrike">
                <a:solidFill>
                  <a:srgbClr val="FFFFFF"/>
                </a:solidFill>
                <a:latin typeface="Arial"/>
                <a:ea typeface="Arial"/>
                <a:cs typeface="Arial"/>
                <a:sym typeface="Arial"/>
              </a:rPr>
              <a:t>Polysaccharides</a:t>
            </a:r>
            <a:endParaRPr sz="4000">
              <a:solidFill>
                <a:srgbClr val="FFFFFF"/>
              </a:solidFill>
            </a:endParaRPr>
          </a:p>
        </p:txBody>
      </p:sp>
      <p:pic>
        <p:nvPicPr>
          <p:cNvPr id="157" name="Google Shape;157;p8"/>
          <p:cNvPicPr preferRelativeResize="0"/>
          <p:nvPr/>
        </p:nvPicPr>
        <p:blipFill rotWithShape="1">
          <a:blip r:embed="rId3">
            <a:alphaModFix/>
          </a:blip>
          <a:srcRect b="0" l="0" r="0" t="0"/>
          <a:stretch/>
        </p:blipFill>
        <p:spPr>
          <a:xfrm>
            <a:off x="3076964" y="402570"/>
            <a:ext cx="6038071" cy="3215273"/>
          </a:xfrm>
          <a:prstGeom prst="rect">
            <a:avLst/>
          </a:prstGeom>
          <a:noFill/>
          <a:ln>
            <a:noFill/>
          </a:ln>
        </p:spPr>
      </p:pic>
      <p:sp>
        <p:nvSpPr>
          <p:cNvPr id="158" name="Google Shape;158;p8"/>
          <p:cNvSpPr txBox="1"/>
          <p:nvPr>
            <p:ph idx="1" type="body"/>
          </p:nvPr>
        </p:nvSpPr>
        <p:spPr>
          <a:xfrm>
            <a:off x="1940256" y="3833199"/>
            <a:ext cx="8332826" cy="1119982"/>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0" lang="en-US" sz="2000" u="none" strike="noStrike">
                <a:latin typeface="Arial"/>
                <a:ea typeface="Arial"/>
                <a:cs typeface="Arial"/>
                <a:sym typeface="Arial"/>
              </a:rPr>
              <a:t>Long strands of hundreds to thousands of glucose units: starch, glycogen, fibre</a:t>
            </a:r>
            <a:endParaRPr/>
          </a:p>
          <a:p>
            <a:pPr indent="-101600" lvl="0" marL="22860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4" name="Google Shape;164;p9"/>
          <p:cNvSpPr/>
          <p:nvPr/>
        </p:nvSpPr>
        <p:spPr>
          <a:xfrm flipH="1">
            <a:off x="-1" y="5266402"/>
            <a:ext cx="12191998" cy="1590742"/>
          </a:xfrm>
          <a:prstGeom prst="rect">
            <a:avLst/>
          </a:prstGeom>
          <a:gradFill>
            <a:gsLst>
              <a:gs pos="0">
                <a:srgbClr val="000000"/>
              </a:gs>
              <a:gs pos="100000">
                <a:schemeClr val="accent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5" name="Google Shape;165;p9"/>
          <p:cNvSpPr/>
          <p:nvPr/>
        </p:nvSpPr>
        <p:spPr>
          <a:xfrm flipH="1">
            <a:off x="-1" y="5270175"/>
            <a:ext cx="12185331" cy="1590742"/>
          </a:xfrm>
          <a:prstGeom prst="rect">
            <a:avLst/>
          </a:prstGeom>
          <a:gradFill>
            <a:gsLst>
              <a:gs pos="0">
                <a:srgbClr val="4472C4">
                  <a:alpha val="0"/>
                </a:srgbClr>
              </a:gs>
              <a:gs pos="100000">
                <a:srgbClr val="1F3864"/>
              </a:gs>
            </a:gsLst>
            <a:lin ang="10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6" name="Google Shape;166;p9"/>
          <p:cNvSpPr/>
          <p:nvPr/>
        </p:nvSpPr>
        <p:spPr>
          <a:xfrm flipH="1">
            <a:off x="8115299" y="5265546"/>
            <a:ext cx="4076698" cy="1590742"/>
          </a:xfrm>
          <a:prstGeom prst="rect">
            <a:avLst/>
          </a:prstGeom>
          <a:gradFill>
            <a:gsLst>
              <a:gs pos="0">
                <a:srgbClr val="1F3864"/>
              </a:gs>
              <a:gs pos="100000">
                <a:srgbClr val="4472C4">
                  <a:alpha val="0"/>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7" name="Google Shape;167;p9"/>
          <p:cNvSpPr/>
          <p:nvPr/>
        </p:nvSpPr>
        <p:spPr>
          <a:xfrm rot="10800000">
            <a:off x="-13335" y="5263483"/>
            <a:ext cx="12192000" cy="1597433"/>
          </a:xfrm>
          <a:prstGeom prst="rect">
            <a:avLst/>
          </a:prstGeom>
          <a:gradFill>
            <a:gsLst>
              <a:gs pos="0">
                <a:srgbClr val="000000">
                  <a:alpha val="0"/>
                </a:srgbClr>
              </a:gs>
              <a:gs pos="99000">
                <a:srgbClr val="1F3864">
                  <a:alpha val="54901"/>
                </a:srgbClr>
              </a:gs>
              <a:gs pos="100000">
                <a:srgbClr val="1F3864">
                  <a:alpha val="54901"/>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8" name="Google Shape;168;p9"/>
          <p:cNvSpPr txBox="1"/>
          <p:nvPr>
            <p:ph type="title"/>
          </p:nvPr>
        </p:nvSpPr>
        <p:spPr>
          <a:xfrm>
            <a:off x="1371599" y="5510253"/>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Arial"/>
              <a:buNone/>
            </a:pPr>
            <a:r>
              <a:rPr b="1" i="0" lang="en-US" sz="4000" u="none" strike="noStrike">
                <a:solidFill>
                  <a:srgbClr val="FFFFFF"/>
                </a:solidFill>
                <a:latin typeface="Arial"/>
                <a:ea typeface="Arial"/>
                <a:cs typeface="Arial"/>
                <a:sym typeface="Arial"/>
              </a:rPr>
              <a:t>Polysaccharides</a:t>
            </a:r>
            <a:endParaRPr sz="4000">
              <a:solidFill>
                <a:srgbClr val="FFFFFF"/>
              </a:solidFill>
            </a:endParaRPr>
          </a:p>
        </p:txBody>
      </p:sp>
      <p:pic>
        <p:nvPicPr>
          <p:cNvPr id="169" name="Google Shape;169;p9"/>
          <p:cNvPicPr preferRelativeResize="0"/>
          <p:nvPr/>
        </p:nvPicPr>
        <p:blipFill rotWithShape="1">
          <a:blip r:embed="rId3">
            <a:alphaModFix/>
          </a:blip>
          <a:srcRect b="0" l="0" r="0" t="0"/>
          <a:stretch/>
        </p:blipFill>
        <p:spPr>
          <a:xfrm>
            <a:off x="2733549" y="402570"/>
            <a:ext cx="6724901" cy="2622231"/>
          </a:xfrm>
          <a:prstGeom prst="rect">
            <a:avLst/>
          </a:prstGeom>
          <a:noFill/>
          <a:ln>
            <a:noFill/>
          </a:ln>
        </p:spPr>
      </p:pic>
      <p:sp>
        <p:nvSpPr>
          <p:cNvPr id="170" name="Google Shape;170;p9"/>
          <p:cNvSpPr txBox="1"/>
          <p:nvPr>
            <p:ph idx="1" type="body"/>
          </p:nvPr>
        </p:nvSpPr>
        <p:spPr>
          <a:xfrm>
            <a:off x="1940256" y="3264879"/>
            <a:ext cx="8332826" cy="1932152"/>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b="1" i="0" lang="en-US" sz="2400" u="none" strike="noStrike">
                <a:latin typeface="Calibri"/>
                <a:ea typeface="Calibri"/>
                <a:cs typeface="Calibri"/>
                <a:sym typeface="Calibri"/>
              </a:rPr>
              <a:t>Starch</a:t>
            </a:r>
            <a:r>
              <a:rPr b="0" i="0" lang="en-US" sz="2400" u="none" strike="noStrike">
                <a:latin typeface="Calibri"/>
                <a:ea typeface="Calibri"/>
                <a:cs typeface="Calibri"/>
                <a:sym typeface="Calibri"/>
              </a:rPr>
              <a:t> – storage of glucose in plants, humans can break them down to provide energy</a:t>
            </a:r>
            <a:endParaRPr/>
          </a:p>
          <a:p>
            <a:pPr indent="-228600" lvl="0" marL="228600" rtl="0" algn="l">
              <a:lnSpc>
                <a:spcPct val="90000"/>
              </a:lnSpc>
              <a:spcBef>
                <a:spcPts val="0"/>
              </a:spcBef>
              <a:spcAft>
                <a:spcPts val="0"/>
              </a:spcAft>
              <a:buClr>
                <a:schemeClr val="dk1"/>
              </a:buClr>
              <a:buSzPts val="2400"/>
              <a:buChar char="•"/>
            </a:pPr>
            <a:r>
              <a:rPr b="1" i="0" lang="en-US" sz="2400" u="none" strike="noStrike">
                <a:latin typeface="Calibri"/>
                <a:ea typeface="Calibri"/>
                <a:cs typeface="Calibri"/>
                <a:sym typeface="Calibri"/>
              </a:rPr>
              <a:t>Glycogen</a:t>
            </a:r>
            <a:r>
              <a:rPr b="0" i="0" lang="en-US" sz="2400" u="none" strike="noStrike">
                <a:latin typeface="Calibri"/>
                <a:ea typeface="Calibri"/>
                <a:cs typeface="Calibri"/>
                <a:sym typeface="Calibri"/>
              </a:rPr>
              <a:t> – storage form of glucose in animals and humans</a:t>
            </a:r>
            <a:endParaRPr b="0" sz="2400"/>
          </a:p>
          <a:p>
            <a:pPr indent="-228600" lvl="0" marL="228600" rtl="0" algn="l">
              <a:lnSpc>
                <a:spcPct val="90000"/>
              </a:lnSpc>
              <a:spcBef>
                <a:spcPts val="1000"/>
              </a:spcBef>
              <a:spcAft>
                <a:spcPts val="0"/>
              </a:spcAft>
              <a:buClr>
                <a:schemeClr val="dk1"/>
              </a:buClr>
              <a:buSzPts val="2400"/>
              <a:buChar char="•"/>
            </a:pPr>
            <a:r>
              <a:rPr b="1" i="0" lang="en-US" sz="2400" u="none" strike="noStrike">
                <a:latin typeface="Calibri"/>
                <a:ea typeface="Calibri"/>
                <a:cs typeface="Calibri"/>
                <a:sym typeface="Calibri"/>
              </a:rPr>
              <a:t>Fibre (i.e., Cellulose)</a:t>
            </a:r>
            <a:r>
              <a:rPr b="0" i="0" lang="en-US" sz="2400" u="none" strike="noStrike">
                <a:latin typeface="Calibri"/>
                <a:ea typeface="Calibri"/>
                <a:cs typeface="Calibri"/>
                <a:sym typeface="Calibri"/>
              </a:rPr>
              <a:t> – Glucose chains that are linked in such a way that human enzymes cannot digest them.</a:t>
            </a:r>
            <a:endParaRPr/>
          </a:p>
          <a:p>
            <a:pPr indent="-127000" lvl="0" marL="228600" rtl="0" algn="l">
              <a:lnSpc>
                <a:spcPct val="90000"/>
              </a:lnSpc>
              <a:spcBef>
                <a:spcPts val="1000"/>
              </a:spcBef>
              <a:spcAft>
                <a:spcPts val="0"/>
              </a:spcAft>
              <a:buClr>
                <a:schemeClr val="dk1"/>
              </a:buClr>
              <a:buSzPts val="1600"/>
              <a:buNone/>
            </a:pPr>
            <a:r>
              <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4" name="Shape 174"/>
        <p:cNvGrpSpPr/>
        <p:nvPr/>
      </p:nvGrpSpPr>
      <p:grpSpPr>
        <a:xfrm>
          <a:off x="0" y="0"/>
          <a:ext cx="0" cy="0"/>
          <a:chOff x="0" y="0"/>
          <a:chExt cx="0" cy="0"/>
        </a:xfrm>
      </p:grpSpPr>
      <p:sp>
        <p:nvSpPr>
          <p:cNvPr id="175" name="Google Shape;175;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6" name="Google Shape;176;p10"/>
          <p:cNvSpPr txBox="1"/>
          <p:nvPr>
            <p:ph type="title"/>
          </p:nvPr>
        </p:nvSpPr>
        <p:spPr>
          <a:xfrm>
            <a:off x="914402" y="489508"/>
            <a:ext cx="5181597" cy="100166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dk1"/>
              </a:buClr>
              <a:buSzPts val="4000"/>
              <a:buFont typeface="Arial"/>
              <a:buNone/>
            </a:pPr>
            <a:r>
              <a:rPr b="1" i="0" lang="en-US" sz="4000" u="none" strike="noStrike">
                <a:latin typeface="Arial"/>
                <a:ea typeface="Arial"/>
                <a:cs typeface="Arial"/>
                <a:sym typeface="Arial"/>
              </a:rPr>
              <a:t>Fibres</a:t>
            </a:r>
            <a:endParaRPr sz="4000"/>
          </a:p>
        </p:txBody>
      </p:sp>
      <p:grpSp>
        <p:nvGrpSpPr>
          <p:cNvPr id="177" name="Google Shape;177;p10"/>
          <p:cNvGrpSpPr/>
          <p:nvPr/>
        </p:nvGrpSpPr>
        <p:grpSpPr>
          <a:xfrm>
            <a:off x="934280" y="1834782"/>
            <a:ext cx="5181598" cy="4351784"/>
            <a:chOff x="0" y="3217"/>
            <a:chExt cx="5181598" cy="4351784"/>
          </a:xfrm>
        </p:grpSpPr>
        <p:sp>
          <p:nvSpPr>
            <p:cNvPr id="178" name="Google Shape;178;p10"/>
            <p:cNvSpPr/>
            <p:nvPr/>
          </p:nvSpPr>
          <p:spPr>
            <a:xfrm>
              <a:off x="0" y="3217"/>
              <a:ext cx="5181598" cy="126489"/>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0"/>
            <p:cNvSpPr/>
            <p:nvPr/>
          </p:nvSpPr>
          <p:spPr>
            <a:xfrm>
              <a:off x="38263" y="31677"/>
              <a:ext cx="69637" cy="69569"/>
            </a:xfrm>
            <a:prstGeom prst="rect">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0"/>
            <p:cNvSpPr/>
            <p:nvPr/>
          </p:nvSpPr>
          <p:spPr>
            <a:xfrm>
              <a:off x="146163" y="3217"/>
              <a:ext cx="4590694" cy="20870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0"/>
            <p:cNvSpPr txBox="1"/>
            <p:nvPr/>
          </p:nvSpPr>
          <p:spPr>
            <a:xfrm>
              <a:off x="146163" y="3217"/>
              <a:ext cx="4590694" cy="2087080"/>
            </a:xfrm>
            <a:prstGeom prst="rect">
              <a:avLst/>
            </a:prstGeom>
            <a:noFill/>
            <a:ln>
              <a:noFill/>
            </a:ln>
          </p:spPr>
          <p:txBody>
            <a:bodyPr anchorCtr="0" anchor="ctr" bIns="220875" lIns="220875" spcFirstLastPara="1" rIns="220875" wrap="square" tIns="220875">
              <a:noAutofit/>
            </a:bodyPr>
            <a:lstStyle/>
            <a:p>
              <a:pPr indent="0" lvl="0" marL="0" marR="0" rtl="0" algn="l">
                <a:lnSpc>
                  <a:spcPct val="10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Soluble fibres:</a:t>
              </a:r>
              <a:r>
                <a:rPr b="0" i="0" lang="en-US" sz="2400" u="none" cap="none" strike="noStrike">
                  <a:solidFill>
                    <a:schemeClr val="dk1"/>
                  </a:solidFill>
                  <a:latin typeface="Calibri"/>
                  <a:ea typeface="Calibri"/>
                  <a:cs typeface="Calibri"/>
                  <a:sym typeface="Calibri"/>
                </a:rPr>
                <a:t> dissolve in water, form gels (viscous), easily digested by bacteria in human colon. Present in oats, barley, legumes, fruits, vegetables</a:t>
              </a:r>
              <a:endParaRPr b="0" i="0" sz="2400" u="none" cap="none" strike="noStrike">
                <a:solidFill>
                  <a:schemeClr val="dk1"/>
                </a:solidFill>
                <a:latin typeface="Calibri"/>
                <a:ea typeface="Calibri"/>
                <a:cs typeface="Calibri"/>
                <a:sym typeface="Calibri"/>
              </a:endParaRPr>
            </a:p>
          </p:txBody>
        </p:sp>
        <p:sp>
          <p:nvSpPr>
            <p:cNvPr id="182" name="Google Shape;182;p10"/>
            <p:cNvSpPr/>
            <p:nvPr/>
          </p:nvSpPr>
          <p:spPr>
            <a:xfrm>
              <a:off x="0" y="2267921"/>
              <a:ext cx="5181598" cy="126489"/>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0"/>
            <p:cNvSpPr/>
            <p:nvPr/>
          </p:nvSpPr>
          <p:spPr>
            <a:xfrm>
              <a:off x="38263" y="2296382"/>
              <a:ext cx="69637" cy="69569"/>
            </a:xfrm>
            <a:prstGeom prst="rect">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0"/>
            <p:cNvSpPr/>
            <p:nvPr/>
          </p:nvSpPr>
          <p:spPr>
            <a:xfrm>
              <a:off x="146163" y="2267921"/>
              <a:ext cx="4590694" cy="20870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0"/>
            <p:cNvSpPr txBox="1"/>
            <p:nvPr/>
          </p:nvSpPr>
          <p:spPr>
            <a:xfrm>
              <a:off x="146163" y="2267921"/>
              <a:ext cx="4590694" cy="2087080"/>
            </a:xfrm>
            <a:prstGeom prst="rect">
              <a:avLst/>
            </a:prstGeom>
            <a:noFill/>
            <a:ln>
              <a:noFill/>
            </a:ln>
          </p:spPr>
          <p:txBody>
            <a:bodyPr anchorCtr="0" anchor="ctr" bIns="220875" lIns="220875" spcFirstLastPara="1" rIns="220875" wrap="square" tIns="220875">
              <a:noAutofit/>
            </a:bodyPr>
            <a:lstStyle/>
            <a:p>
              <a:pPr indent="0" lvl="0" marL="0" marR="0" rtl="0" algn="l">
                <a:lnSpc>
                  <a:spcPct val="10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Insoluble fibres: </a:t>
              </a:r>
              <a:r>
                <a:rPr b="0" i="0" lang="en-US" sz="2400" u="none" cap="none" strike="noStrike">
                  <a:solidFill>
                    <a:schemeClr val="dk1"/>
                  </a:solidFill>
                  <a:latin typeface="Calibri"/>
                  <a:ea typeface="Calibri"/>
                  <a:cs typeface="Calibri"/>
                  <a:sym typeface="Calibri"/>
                </a:rPr>
                <a:t>do not dissolve in water, less readily fermented (cellulose, outer layers of whole grains aka bran), strings of celery, hulls of seeds, skins of corn kernels. They aid digestive system by easing elimination</a:t>
              </a:r>
              <a:endParaRPr b="0" i="0" sz="2400" u="none" cap="none" strike="noStrike">
                <a:solidFill>
                  <a:schemeClr val="dk1"/>
                </a:solidFill>
                <a:latin typeface="Calibri"/>
                <a:ea typeface="Calibri"/>
                <a:cs typeface="Calibri"/>
                <a:sym typeface="Calibri"/>
              </a:endParaRPr>
            </a:p>
          </p:txBody>
        </p:sp>
      </p:grpSp>
      <p:pic>
        <p:nvPicPr>
          <p:cNvPr descr="Getting enough fibre - Monash Fodmap" id="186" name="Google Shape;186;p10"/>
          <p:cNvPicPr preferRelativeResize="0"/>
          <p:nvPr/>
        </p:nvPicPr>
        <p:blipFill rotWithShape="1">
          <a:blip r:embed="rId5">
            <a:alphaModFix/>
          </a:blip>
          <a:srcRect b="0" l="0" r="0" t="0"/>
          <a:stretch/>
        </p:blipFill>
        <p:spPr>
          <a:xfrm>
            <a:off x="6675120" y="1620044"/>
            <a:ext cx="4957638" cy="3008918"/>
          </a:xfrm>
          <a:prstGeom prst="rect">
            <a:avLst/>
          </a:prstGeom>
          <a:noFill/>
          <a:ln>
            <a:noFill/>
          </a:ln>
        </p:spPr>
      </p:pic>
      <p:sp>
        <p:nvSpPr>
          <p:cNvPr id="187" name="Google Shape;187;p10"/>
          <p:cNvSpPr/>
          <p:nvPr/>
        </p:nvSpPr>
        <p:spPr>
          <a:xfrm flipH="1" rot="10800000">
            <a:off x="0" y="6400799"/>
            <a:ext cx="12192000" cy="456773"/>
          </a:xfrm>
          <a:prstGeom prst="rect">
            <a:avLst/>
          </a:prstGeom>
          <a:gradFill>
            <a:gsLst>
              <a:gs pos="0">
                <a:schemeClr val="accent1"/>
              </a:gs>
              <a:gs pos="85000">
                <a:srgbClr val="000000"/>
              </a:gs>
              <a:gs pos="100000">
                <a:srgbClr val="000000"/>
              </a:gs>
            </a:gsLst>
            <a:lin ang="2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8" name="Google Shape;188;p10"/>
          <p:cNvSpPr/>
          <p:nvPr/>
        </p:nvSpPr>
        <p:spPr>
          <a:xfrm flipH="1">
            <a:off x="4038600" y="6400799"/>
            <a:ext cx="8153398" cy="456772"/>
          </a:xfrm>
          <a:prstGeom prst="rect">
            <a:avLst/>
          </a:prstGeom>
          <a:gradFill>
            <a:gsLst>
              <a:gs pos="0">
                <a:srgbClr val="000000">
                  <a:alpha val="25882"/>
                </a:srgbClr>
              </a:gs>
              <a:gs pos="100000">
                <a:srgbClr val="2F5496"/>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0000"/>
              </a:buClr>
              <a:buSzPct val="100000"/>
              <a:buFont typeface="Arial"/>
              <a:buNone/>
            </a:pPr>
            <a:br>
              <a:rPr b="1" i="0" lang="en-US" sz="4000" u="none" strike="noStrike">
                <a:solidFill>
                  <a:srgbClr val="000000"/>
                </a:solidFill>
                <a:latin typeface="Arial"/>
                <a:ea typeface="Arial"/>
                <a:cs typeface="Arial"/>
                <a:sym typeface="Arial"/>
              </a:rPr>
            </a:br>
            <a:br>
              <a:rPr b="1" i="0" lang="en-US" sz="4000" u="none" strike="noStrike">
                <a:solidFill>
                  <a:srgbClr val="000000"/>
                </a:solidFill>
                <a:latin typeface="Arial"/>
                <a:ea typeface="Arial"/>
                <a:cs typeface="Arial"/>
                <a:sym typeface="Arial"/>
              </a:rPr>
            </a:br>
            <a:r>
              <a:rPr b="1" i="0" lang="en-US" sz="4000" u="none" strike="noStrike">
                <a:solidFill>
                  <a:srgbClr val="000000"/>
                </a:solidFill>
                <a:latin typeface="Arial"/>
                <a:ea typeface="Arial"/>
                <a:cs typeface="Arial"/>
                <a:sym typeface="Arial"/>
              </a:rPr>
              <a:t>Soluble Fibre</a:t>
            </a:r>
            <a:br>
              <a:rPr b="0" lang="en-US"/>
            </a:br>
            <a:br>
              <a:rPr lang="en-US"/>
            </a:br>
            <a:endParaRPr/>
          </a:p>
        </p:txBody>
      </p:sp>
      <p:sp>
        <p:nvSpPr>
          <p:cNvPr id="194" name="Google Shape;194;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41300" lvl="0" marL="228600" rtl="0" algn="l">
              <a:lnSpc>
                <a:spcPct val="90000"/>
              </a:lnSpc>
              <a:spcBef>
                <a:spcPts val="0"/>
              </a:spcBef>
              <a:spcAft>
                <a:spcPts val="0"/>
              </a:spcAft>
              <a:buClr>
                <a:srgbClr val="000000"/>
              </a:buClr>
              <a:buSzPts val="2000"/>
              <a:buFont typeface="Arial"/>
              <a:buChar char="•"/>
            </a:pPr>
            <a:r>
              <a:rPr b="0" i="0" lang="en-US" sz="2000" u="none" strike="noStrike">
                <a:solidFill>
                  <a:srgbClr val="000000"/>
                </a:solidFill>
                <a:latin typeface="Arial"/>
                <a:ea typeface="Arial"/>
                <a:cs typeface="Arial"/>
                <a:sym typeface="Arial"/>
              </a:rPr>
              <a:t>Soluble, viscous, fermentable fibres</a:t>
            </a:r>
            <a:endParaRPr b="0" i="0" sz="2000" u="none" strike="noStrike">
              <a:solidFill>
                <a:srgbClr val="000000"/>
              </a:solidFill>
              <a:latin typeface="Arial"/>
              <a:ea typeface="Arial"/>
              <a:cs typeface="Arial"/>
              <a:sym typeface="Arial"/>
            </a:endParaRPr>
          </a:p>
          <a:p>
            <a:pPr indent="-241300" lvl="0" marL="228600" rtl="0" algn="l">
              <a:lnSpc>
                <a:spcPct val="90000"/>
              </a:lnSpc>
              <a:spcBef>
                <a:spcPts val="640"/>
              </a:spcBef>
              <a:spcAft>
                <a:spcPts val="0"/>
              </a:spcAft>
              <a:buClr>
                <a:srgbClr val="000000"/>
              </a:buClr>
              <a:buSzPts val="2000"/>
              <a:buFont typeface="Arial"/>
              <a:buChar char="•"/>
            </a:pPr>
            <a:r>
              <a:rPr b="0" i="0" lang="en-US" sz="2000" u="none" strike="noStrike">
                <a:solidFill>
                  <a:srgbClr val="000000"/>
                </a:solidFill>
                <a:latin typeface="Arial"/>
                <a:ea typeface="Arial"/>
                <a:cs typeface="Arial"/>
                <a:sym typeface="Arial"/>
              </a:rPr>
              <a:t>Add thickness to food</a:t>
            </a:r>
            <a:endParaRPr sz="3000"/>
          </a:p>
          <a:p>
            <a:pPr indent="-241300" lvl="0" marL="228600" rtl="0" algn="l">
              <a:lnSpc>
                <a:spcPct val="90000"/>
              </a:lnSpc>
              <a:spcBef>
                <a:spcPts val="640"/>
              </a:spcBef>
              <a:spcAft>
                <a:spcPts val="0"/>
              </a:spcAft>
              <a:buClr>
                <a:srgbClr val="000000"/>
              </a:buClr>
              <a:buSzPts val="2000"/>
              <a:buFont typeface="Arial"/>
              <a:buChar char="•"/>
            </a:pPr>
            <a:r>
              <a:rPr b="0" i="0" lang="en-US" sz="2000" u="none" strike="noStrike">
                <a:solidFill>
                  <a:srgbClr val="000000"/>
                </a:solidFill>
                <a:latin typeface="Arial"/>
                <a:ea typeface="Arial"/>
                <a:cs typeface="Arial"/>
                <a:sym typeface="Arial"/>
              </a:rPr>
              <a:t>Readily dissolve in water</a:t>
            </a:r>
            <a:endParaRPr sz="3000"/>
          </a:p>
          <a:p>
            <a:pPr indent="-241300" lvl="0" marL="228600" rtl="0" algn="l">
              <a:lnSpc>
                <a:spcPct val="90000"/>
              </a:lnSpc>
              <a:spcBef>
                <a:spcPts val="640"/>
              </a:spcBef>
              <a:spcAft>
                <a:spcPts val="0"/>
              </a:spcAft>
              <a:buClr>
                <a:srgbClr val="000000"/>
              </a:buClr>
              <a:buSzPts val="2000"/>
              <a:buFont typeface="Arial"/>
              <a:buChar char="•"/>
            </a:pPr>
            <a:r>
              <a:rPr b="0" i="0" lang="en-US" sz="2000" u="none" strike="noStrike">
                <a:solidFill>
                  <a:srgbClr val="000000"/>
                </a:solidFill>
                <a:latin typeface="Arial"/>
                <a:ea typeface="Arial"/>
                <a:cs typeface="Arial"/>
                <a:sym typeface="Arial"/>
              </a:rPr>
              <a:t>Cannot be digested by enzymes to produce energy</a:t>
            </a:r>
            <a:r>
              <a:rPr b="1" i="0" lang="en-US" sz="2000" u="none" strike="noStrike">
                <a:solidFill>
                  <a:srgbClr val="000000"/>
                </a:solidFill>
                <a:latin typeface="Arial"/>
                <a:ea typeface="Arial"/>
                <a:cs typeface="Arial"/>
                <a:sym typeface="Arial"/>
              </a:rPr>
              <a:t> but </a:t>
            </a:r>
            <a:r>
              <a:rPr b="0" i="0" lang="en-US" sz="2000" u="none" strike="noStrike">
                <a:solidFill>
                  <a:srgbClr val="000000"/>
                </a:solidFill>
                <a:latin typeface="Arial"/>
                <a:ea typeface="Arial"/>
                <a:cs typeface="Arial"/>
                <a:sym typeface="Arial"/>
              </a:rPr>
              <a:t>may be broken down to absorbable products by bacteria in the digestive tract</a:t>
            </a:r>
            <a:endParaRPr sz="3000"/>
          </a:p>
          <a:p>
            <a:pPr indent="-241300" lvl="0" marL="228600" rtl="0" algn="l">
              <a:lnSpc>
                <a:spcPct val="90000"/>
              </a:lnSpc>
              <a:spcBef>
                <a:spcPts val="640"/>
              </a:spcBef>
              <a:spcAft>
                <a:spcPts val="0"/>
              </a:spcAft>
              <a:buClr>
                <a:srgbClr val="000000"/>
              </a:buClr>
              <a:buSzPts val="2000"/>
              <a:buFont typeface="Arial"/>
              <a:buChar char="•"/>
            </a:pPr>
            <a:r>
              <a:rPr b="1" lang="en-US" sz="2000">
                <a:solidFill>
                  <a:srgbClr val="000000"/>
                </a:solidFill>
                <a:latin typeface="Arial"/>
                <a:ea typeface="Arial"/>
                <a:cs typeface="Arial"/>
                <a:sym typeface="Arial"/>
              </a:rPr>
              <a:t>Beta-glucan</a:t>
            </a:r>
            <a:r>
              <a:rPr lang="en-US" sz="2000">
                <a:solidFill>
                  <a:srgbClr val="000000"/>
                </a:solidFill>
                <a:latin typeface="Arial"/>
                <a:ea typeface="Arial"/>
                <a:cs typeface="Arial"/>
                <a:sym typeface="Arial"/>
              </a:rPr>
              <a:t> – a type of soluble fiber that has been extensively studied for its health benefits including heart health, healthy cholesterol levels, stabilizing blood sugar and boosting immunity. Highest food sources include: oats, barley, mushrooms &amp; nutritional yeast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0000"/>
              </a:buClr>
              <a:buSzPts val="3200"/>
              <a:buFont typeface="Arial"/>
              <a:buNone/>
            </a:pPr>
            <a:r>
              <a:rPr b="1" i="0" lang="en-US" sz="3200" u="none" strike="noStrike">
                <a:solidFill>
                  <a:srgbClr val="000000"/>
                </a:solidFill>
                <a:latin typeface="Arial"/>
                <a:ea typeface="Arial"/>
                <a:cs typeface="Arial"/>
                <a:sym typeface="Arial"/>
              </a:rPr>
              <a:t>Insoluble Fibre</a:t>
            </a:r>
            <a:endParaRPr sz="3200"/>
          </a:p>
        </p:txBody>
      </p:sp>
      <p:sp>
        <p:nvSpPr>
          <p:cNvPr id="200" name="Google Shape;200;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2400"/>
              <a:buFont typeface="Arial"/>
              <a:buChar char="•"/>
            </a:pPr>
            <a:r>
              <a:rPr b="0" i="0" lang="en-US" sz="2400" u="none" strike="noStrike">
                <a:solidFill>
                  <a:srgbClr val="000000"/>
                </a:solidFill>
                <a:latin typeface="Arial"/>
                <a:ea typeface="Arial"/>
                <a:cs typeface="Arial"/>
                <a:sym typeface="Arial"/>
              </a:rPr>
              <a:t>Tough, fibrous structures of fruits, vegetables, and grains</a:t>
            </a:r>
            <a:endParaRPr/>
          </a:p>
          <a:p>
            <a:pPr indent="-228600" lvl="0" marL="228600" rtl="0" algn="l">
              <a:lnSpc>
                <a:spcPct val="90000"/>
              </a:lnSpc>
              <a:spcBef>
                <a:spcPts val="640"/>
              </a:spcBef>
              <a:spcAft>
                <a:spcPts val="0"/>
              </a:spcAft>
              <a:buClr>
                <a:srgbClr val="000000"/>
              </a:buClr>
              <a:buSzPts val="2400"/>
              <a:buFont typeface="Arial"/>
              <a:buChar char="•"/>
            </a:pPr>
            <a:r>
              <a:rPr b="0" i="0" lang="en-US" sz="2400" u="none" strike="noStrike">
                <a:solidFill>
                  <a:srgbClr val="000000"/>
                </a:solidFill>
                <a:latin typeface="Arial"/>
                <a:ea typeface="Arial"/>
                <a:cs typeface="Arial"/>
                <a:sym typeface="Arial"/>
              </a:rPr>
              <a:t>Do not dissolve in water</a:t>
            </a:r>
            <a:endParaRPr/>
          </a:p>
          <a:p>
            <a:pPr indent="-228600" lvl="0" marL="228600" rtl="0" algn="l">
              <a:lnSpc>
                <a:spcPct val="90000"/>
              </a:lnSpc>
              <a:spcBef>
                <a:spcPts val="640"/>
              </a:spcBef>
              <a:spcAft>
                <a:spcPts val="0"/>
              </a:spcAft>
              <a:buClr>
                <a:srgbClr val="000000"/>
              </a:buClr>
              <a:buSzPts val="2400"/>
              <a:buFont typeface="Arial"/>
              <a:buChar char="•"/>
            </a:pPr>
            <a:r>
              <a:rPr b="0" i="0" lang="en-US" sz="2400" u="none" strike="noStrike">
                <a:solidFill>
                  <a:srgbClr val="000000"/>
                </a:solidFill>
                <a:latin typeface="Arial"/>
                <a:ea typeface="Arial"/>
                <a:cs typeface="Arial"/>
                <a:sym typeface="Arial"/>
              </a:rPr>
              <a:t>Indigestible</a:t>
            </a:r>
            <a:endParaRPr/>
          </a:p>
          <a:p>
            <a:pPr indent="-228600" lvl="0" marL="228600" rtl="0" algn="l">
              <a:lnSpc>
                <a:spcPct val="90000"/>
              </a:lnSpc>
              <a:spcBef>
                <a:spcPts val="640"/>
              </a:spcBef>
              <a:spcAft>
                <a:spcPts val="0"/>
              </a:spcAft>
              <a:buClr>
                <a:srgbClr val="000000"/>
              </a:buClr>
              <a:buSzPts val="2400"/>
              <a:buFont typeface="Arial"/>
              <a:buChar char="•"/>
            </a:pPr>
            <a:r>
              <a:rPr b="0" i="0" lang="en-US" sz="2400" u="none" strike="noStrike">
                <a:solidFill>
                  <a:srgbClr val="000000"/>
                </a:solidFill>
                <a:latin typeface="Arial"/>
                <a:ea typeface="Arial"/>
                <a:cs typeface="Arial"/>
                <a:sym typeface="Arial"/>
              </a:rPr>
              <a:t>Aid in elimination through the bowels</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0000"/>
              </a:buClr>
              <a:buSzPts val="3200"/>
              <a:buFont typeface="Arimo"/>
              <a:buNone/>
            </a:pPr>
            <a:r>
              <a:rPr b="1" i="0" lang="en-US" sz="3200" u="none" strike="noStrike">
                <a:solidFill>
                  <a:srgbClr val="000000"/>
                </a:solidFill>
                <a:latin typeface="Arimo"/>
                <a:ea typeface="Arimo"/>
                <a:cs typeface="Arimo"/>
                <a:sym typeface="Arimo"/>
              </a:rPr>
              <a:t>Why do nutrition experts recommend fibre-rich foods?</a:t>
            </a:r>
            <a:endParaRPr sz="3200"/>
          </a:p>
        </p:txBody>
      </p:sp>
      <p:sp>
        <p:nvSpPr>
          <p:cNvPr id="206" name="Google Shape;206;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rgbClr val="000000"/>
              </a:buClr>
              <a:buSzPts val="1800"/>
              <a:buNone/>
            </a:pPr>
            <a:r>
              <a:rPr b="1" i="0" lang="en-US" sz="1800" u="none" strike="noStrike">
                <a:solidFill>
                  <a:srgbClr val="000000"/>
                </a:solidFill>
                <a:latin typeface="Arimo"/>
                <a:ea typeface="Arimo"/>
                <a:cs typeface="Arimo"/>
                <a:sym typeface="Arimo"/>
              </a:rPr>
              <a:t>Non viscous, insoluble, less fermentable fibre </a:t>
            </a:r>
            <a:r>
              <a:rPr b="0" i="0" lang="en-US" sz="1800" u="none" strike="noStrike">
                <a:solidFill>
                  <a:srgbClr val="000000"/>
                </a:solidFill>
                <a:latin typeface="Arimo"/>
                <a:ea typeface="Arimo"/>
                <a:cs typeface="Arimo"/>
                <a:sym typeface="Arimo"/>
              </a:rPr>
              <a:t>(from brown rice, fruit, legumes, seeds, vegetable, wheat bran, whole grains): </a:t>
            </a:r>
            <a:endParaRPr b="0"/>
          </a:p>
          <a:p>
            <a:pPr indent="-228600" lvl="0" marL="228600" rtl="0" algn="l">
              <a:lnSpc>
                <a:spcPct val="90000"/>
              </a:lnSpc>
              <a:spcBef>
                <a:spcPts val="480"/>
              </a:spcBef>
              <a:spcAft>
                <a:spcPts val="0"/>
              </a:spcAft>
              <a:buClr>
                <a:srgbClr val="000000"/>
              </a:buClr>
              <a:buSzPts val="1800"/>
              <a:buFont typeface="Arial"/>
              <a:buChar char="•"/>
            </a:pPr>
            <a:r>
              <a:rPr b="0" i="0" lang="en-US" sz="1800" u="none" strike="noStrike">
                <a:solidFill>
                  <a:srgbClr val="000000"/>
                </a:solidFill>
                <a:latin typeface="Arimo"/>
                <a:ea typeface="Arimo"/>
                <a:cs typeface="Arimo"/>
                <a:sym typeface="Arimo"/>
              </a:rPr>
              <a:t>Alleviate constipation</a:t>
            </a:r>
            <a:endParaRPr b="0" i="0" sz="1800" u="none" strike="noStrike">
              <a:solidFill>
                <a:srgbClr val="000000"/>
              </a:solidFill>
              <a:latin typeface="Arial"/>
              <a:ea typeface="Arial"/>
              <a:cs typeface="Arial"/>
              <a:sym typeface="Arial"/>
            </a:endParaRPr>
          </a:p>
          <a:p>
            <a:pPr indent="-228600" lvl="0" marL="228600" rtl="0" algn="l">
              <a:lnSpc>
                <a:spcPct val="90000"/>
              </a:lnSpc>
              <a:spcBef>
                <a:spcPts val="480"/>
              </a:spcBef>
              <a:spcAft>
                <a:spcPts val="0"/>
              </a:spcAft>
              <a:buClr>
                <a:srgbClr val="000000"/>
              </a:buClr>
              <a:buSzPts val="1800"/>
              <a:buFont typeface="Arial"/>
              <a:buChar char="•"/>
            </a:pPr>
            <a:r>
              <a:rPr b="0" i="0" lang="en-US" sz="1800" u="none" strike="noStrike">
                <a:solidFill>
                  <a:srgbClr val="000000"/>
                </a:solidFill>
                <a:latin typeface="Arimo"/>
                <a:ea typeface="Arimo"/>
                <a:cs typeface="Arimo"/>
                <a:sym typeface="Arimo"/>
              </a:rPr>
              <a:t>Lower risks of diverticulosis, hemorrhoids, appendicitis</a:t>
            </a:r>
            <a:endParaRPr b="0" i="0" sz="1800" u="none" strike="noStrike">
              <a:solidFill>
                <a:srgbClr val="000000"/>
              </a:solidFill>
              <a:latin typeface="Arial"/>
              <a:ea typeface="Arial"/>
              <a:cs typeface="Arial"/>
              <a:sym typeface="Arial"/>
            </a:endParaRPr>
          </a:p>
          <a:p>
            <a:pPr indent="-228600" lvl="0" marL="228600" rtl="0" algn="l">
              <a:lnSpc>
                <a:spcPct val="90000"/>
              </a:lnSpc>
              <a:spcBef>
                <a:spcPts val="480"/>
              </a:spcBef>
              <a:spcAft>
                <a:spcPts val="0"/>
              </a:spcAft>
              <a:buClr>
                <a:srgbClr val="000000"/>
              </a:buClr>
              <a:buSzPts val="1800"/>
              <a:buFont typeface="Arial"/>
              <a:buChar char="•"/>
            </a:pPr>
            <a:r>
              <a:rPr b="0" i="0" lang="en-US" sz="1800" u="none" strike="noStrike">
                <a:solidFill>
                  <a:srgbClr val="000000"/>
                </a:solidFill>
                <a:latin typeface="Arimo"/>
                <a:ea typeface="Arimo"/>
                <a:cs typeface="Arimo"/>
                <a:sym typeface="Arimo"/>
              </a:rPr>
              <a:t>Weight management</a:t>
            </a:r>
            <a:endParaRPr b="0" i="0" sz="1800" u="none" strike="noStrike">
              <a:solidFill>
                <a:srgbClr val="000000"/>
              </a:solidFill>
              <a:latin typeface="Arial"/>
              <a:ea typeface="Arial"/>
              <a:cs typeface="Arial"/>
              <a:sym typeface="Arial"/>
            </a:endParaRPr>
          </a:p>
          <a:p>
            <a:pPr indent="-228600" lvl="0" marL="228600" rtl="0" algn="l">
              <a:lnSpc>
                <a:spcPct val="90000"/>
              </a:lnSpc>
              <a:spcBef>
                <a:spcPts val="480"/>
              </a:spcBef>
              <a:spcAft>
                <a:spcPts val="0"/>
              </a:spcAft>
              <a:buClr>
                <a:srgbClr val="000000"/>
              </a:buClr>
              <a:buSzPts val="1800"/>
              <a:buFont typeface="Arial"/>
              <a:buChar char="•"/>
            </a:pPr>
            <a:r>
              <a:rPr b="0" i="0" lang="en-US" sz="1800" u="none" strike="noStrike">
                <a:solidFill>
                  <a:srgbClr val="000000"/>
                </a:solidFill>
                <a:latin typeface="Arimo"/>
                <a:ea typeface="Arimo"/>
                <a:cs typeface="Arimo"/>
                <a:sym typeface="Arimo"/>
              </a:rPr>
              <a:t>Beneficial prebiotic (support growth of beneficial bacteria)</a:t>
            </a:r>
            <a:endParaRPr/>
          </a:p>
          <a:p>
            <a:pPr indent="-114300" lvl="0" marL="228600" rtl="0" algn="l">
              <a:lnSpc>
                <a:spcPct val="90000"/>
              </a:lnSpc>
              <a:spcBef>
                <a:spcPts val="480"/>
              </a:spcBef>
              <a:spcAft>
                <a:spcPts val="0"/>
              </a:spcAft>
              <a:buClr>
                <a:schemeClr val="dk1"/>
              </a:buClr>
              <a:buSzPts val="1800"/>
              <a:buFont typeface="Arial"/>
              <a:buNone/>
            </a:pPr>
            <a:r>
              <a:t/>
            </a:r>
            <a:endParaRPr b="0" i="0" sz="1800" u="none" strike="noStrike">
              <a:solidFill>
                <a:srgbClr val="000000"/>
              </a:solidFill>
              <a:latin typeface="Arimo"/>
              <a:ea typeface="Arimo"/>
              <a:cs typeface="Arimo"/>
              <a:sym typeface="Arimo"/>
            </a:endParaRPr>
          </a:p>
          <a:p>
            <a:pPr indent="0" lvl="0" marL="0" rtl="0" algn="l">
              <a:lnSpc>
                <a:spcPct val="90000"/>
              </a:lnSpc>
              <a:spcBef>
                <a:spcPts val="0"/>
              </a:spcBef>
              <a:spcAft>
                <a:spcPts val="0"/>
              </a:spcAft>
              <a:buClr>
                <a:srgbClr val="000000"/>
              </a:buClr>
              <a:buSzPts val="1800"/>
              <a:buNone/>
            </a:pPr>
            <a:r>
              <a:rPr b="1" i="0" lang="en-US" sz="1800" u="none" strike="noStrike">
                <a:solidFill>
                  <a:srgbClr val="000000"/>
                </a:solidFill>
                <a:latin typeface="Arimo"/>
                <a:ea typeface="Arimo"/>
                <a:cs typeface="Arimo"/>
                <a:sym typeface="Arimo"/>
              </a:rPr>
              <a:t>Soluble, viscous, more fermentable fibre </a:t>
            </a:r>
            <a:r>
              <a:rPr b="0" i="0" lang="en-US" sz="1800" u="none" strike="noStrike">
                <a:solidFill>
                  <a:srgbClr val="000000"/>
                </a:solidFill>
                <a:latin typeface="Arimo"/>
                <a:ea typeface="Arimo"/>
                <a:cs typeface="Arimo"/>
                <a:sym typeface="Arimo"/>
              </a:rPr>
              <a:t>(pectins, psyllium, etc. from barley, oats, bran, rye, fruit, legumes, seeds): </a:t>
            </a:r>
            <a:endParaRPr b="0" sz="1200"/>
          </a:p>
          <a:p>
            <a:pPr indent="-228600" lvl="0" marL="228600" rtl="0" algn="l">
              <a:lnSpc>
                <a:spcPct val="90000"/>
              </a:lnSpc>
              <a:spcBef>
                <a:spcPts val="480"/>
              </a:spcBef>
              <a:spcAft>
                <a:spcPts val="0"/>
              </a:spcAft>
              <a:buClr>
                <a:srgbClr val="000000"/>
              </a:buClr>
              <a:buSzPts val="1800"/>
              <a:buFont typeface="Arial"/>
              <a:buChar char="•"/>
            </a:pPr>
            <a:r>
              <a:rPr b="0" i="0" lang="en-US" sz="1800" u="none" strike="noStrike">
                <a:solidFill>
                  <a:srgbClr val="000000"/>
                </a:solidFill>
                <a:latin typeface="Arimo"/>
                <a:ea typeface="Arimo"/>
                <a:cs typeface="Arimo"/>
                <a:sym typeface="Arimo"/>
              </a:rPr>
              <a:t>normalize blood cholesterol</a:t>
            </a:r>
            <a:endParaRPr b="0" i="0" sz="1800" u="none" strike="noStrike">
              <a:solidFill>
                <a:srgbClr val="000000"/>
              </a:solidFill>
              <a:latin typeface="Arial"/>
              <a:ea typeface="Arial"/>
              <a:cs typeface="Arial"/>
              <a:sym typeface="Arial"/>
            </a:endParaRPr>
          </a:p>
          <a:p>
            <a:pPr indent="-228600" lvl="0" marL="228600" rtl="0" algn="l">
              <a:lnSpc>
                <a:spcPct val="90000"/>
              </a:lnSpc>
              <a:spcBef>
                <a:spcPts val="480"/>
              </a:spcBef>
              <a:spcAft>
                <a:spcPts val="0"/>
              </a:spcAft>
              <a:buClr>
                <a:srgbClr val="000000"/>
              </a:buClr>
              <a:buSzPts val="1800"/>
              <a:buFont typeface="Arial"/>
              <a:buChar char="•"/>
            </a:pPr>
            <a:r>
              <a:rPr b="0" i="0" lang="en-US" sz="1800" u="none" strike="noStrike">
                <a:solidFill>
                  <a:srgbClr val="000000"/>
                </a:solidFill>
                <a:latin typeface="Arimo"/>
                <a:ea typeface="Arimo"/>
                <a:cs typeface="Arimo"/>
                <a:sym typeface="Arimo"/>
              </a:rPr>
              <a:t>Viscous fibre: normalize blood glucose (lower risk of diabetes)</a:t>
            </a:r>
            <a:endParaRPr b="0" i="0" sz="1800" u="none" strike="noStrike">
              <a:solidFill>
                <a:srgbClr val="000000"/>
              </a:solidFill>
              <a:latin typeface="Arial"/>
              <a:ea typeface="Arial"/>
              <a:cs typeface="Arial"/>
              <a:sym typeface="Arial"/>
            </a:endParaRPr>
          </a:p>
          <a:p>
            <a:pPr indent="-228600" lvl="0" marL="228600" rtl="0" algn="l">
              <a:lnSpc>
                <a:spcPct val="90000"/>
              </a:lnSpc>
              <a:spcBef>
                <a:spcPts val="480"/>
              </a:spcBef>
              <a:spcAft>
                <a:spcPts val="0"/>
              </a:spcAft>
              <a:buClr>
                <a:srgbClr val="000000"/>
              </a:buClr>
              <a:buSzPts val="1800"/>
              <a:buFont typeface="Arial"/>
              <a:buChar char="•"/>
            </a:pPr>
            <a:r>
              <a:rPr lang="en-US" sz="1800">
                <a:solidFill>
                  <a:srgbClr val="000000"/>
                </a:solidFill>
                <a:latin typeface="Arimo"/>
                <a:ea typeface="Arimo"/>
                <a:cs typeface="Arimo"/>
                <a:sym typeface="Arimo"/>
              </a:rPr>
              <a:t>Lower risk of heart disease &amp; diabetes</a:t>
            </a:r>
            <a:endParaRPr sz="1800">
              <a:solidFill>
                <a:srgbClr val="000000"/>
              </a:solidFill>
              <a:latin typeface="Arimo"/>
              <a:ea typeface="Arimo"/>
              <a:cs typeface="Arimo"/>
              <a:sym typeface="Arimo"/>
            </a:endParaRPr>
          </a:p>
          <a:p>
            <a:pPr indent="-228600" lvl="0" marL="228600" rtl="0" algn="l">
              <a:lnSpc>
                <a:spcPct val="90000"/>
              </a:lnSpc>
              <a:spcBef>
                <a:spcPts val="480"/>
              </a:spcBef>
              <a:spcAft>
                <a:spcPts val="0"/>
              </a:spcAft>
              <a:buClr>
                <a:srgbClr val="000000"/>
              </a:buClr>
              <a:buSzPts val="1800"/>
              <a:buFont typeface="Arimo"/>
              <a:buChar char="•"/>
            </a:pPr>
            <a:r>
              <a:rPr lang="en-US" sz="1800">
                <a:solidFill>
                  <a:srgbClr val="000000"/>
                </a:solidFill>
                <a:latin typeface="Arimo"/>
                <a:ea typeface="Arimo"/>
                <a:cs typeface="Arimo"/>
                <a:sym typeface="Arimo"/>
              </a:rPr>
              <a:t>Lower bad </a:t>
            </a:r>
            <a:r>
              <a:rPr lang="en-US" sz="1800">
                <a:solidFill>
                  <a:srgbClr val="000000"/>
                </a:solidFill>
                <a:latin typeface="Arimo"/>
                <a:ea typeface="Arimo"/>
                <a:cs typeface="Arimo"/>
                <a:sym typeface="Arimo"/>
              </a:rPr>
              <a:t>cholesterol</a:t>
            </a:r>
            <a:endParaRPr sz="1800">
              <a:solidFill>
                <a:srgbClr val="000000"/>
              </a:solidFill>
              <a:latin typeface="Arimo"/>
              <a:ea typeface="Arimo"/>
              <a:cs typeface="Arimo"/>
              <a:sym typeface="Arimo"/>
            </a:endParaRPr>
          </a:p>
          <a:p>
            <a:pPr indent="-228600" lvl="0" marL="228600" rtl="0" algn="l">
              <a:lnSpc>
                <a:spcPct val="90000"/>
              </a:lnSpc>
              <a:spcBef>
                <a:spcPts val="480"/>
              </a:spcBef>
              <a:spcAft>
                <a:spcPts val="0"/>
              </a:spcAft>
              <a:buClr>
                <a:srgbClr val="000000"/>
              </a:buClr>
              <a:buSzPts val="1800"/>
              <a:buFont typeface="Arimo"/>
              <a:buChar char="•"/>
            </a:pPr>
            <a:r>
              <a:rPr lang="en-US" sz="1800">
                <a:solidFill>
                  <a:srgbClr val="000000"/>
                </a:solidFill>
                <a:latin typeface="Arimo"/>
                <a:ea typeface="Arimo"/>
                <a:cs typeface="Arimo"/>
                <a:sym typeface="Arimo"/>
              </a:rPr>
              <a:t>Help with weight management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2617e3d7343_0_0"/>
          <p:cNvSpPr txBox="1"/>
          <p:nvPr>
            <p:ph idx="1" type="body"/>
          </p:nvPr>
        </p:nvSpPr>
        <p:spPr>
          <a:xfrm>
            <a:off x="7536650" y="482200"/>
            <a:ext cx="4085100" cy="56946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a:t>DRI for fibre - </a:t>
            </a:r>
            <a:endParaRPr b="1"/>
          </a:p>
          <a:p>
            <a:pPr indent="0" lvl="0" marL="0" rtl="0" algn="l">
              <a:spcBef>
                <a:spcPts val="1000"/>
              </a:spcBef>
              <a:spcAft>
                <a:spcPts val="0"/>
              </a:spcAft>
              <a:buNone/>
            </a:pPr>
            <a:r>
              <a:rPr b="1" lang="en-US"/>
              <a:t>Men 19 - 50       38g/day</a:t>
            </a:r>
            <a:endParaRPr b="1"/>
          </a:p>
          <a:p>
            <a:pPr indent="0" lvl="0" marL="0" rtl="0" algn="l">
              <a:spcBef>
                <a:spcPts val="1000"/>
              </a:spcBef>
              <a:spcAft>
                <a:spcPts val="0"/>
              </a:spcAft>
              <a:buNone/>
            </a:pPr>
            <a:r>
              <a:rPr b="1" lang="en-US"/>
              <a:t>Men 50+             30g/day</a:t>
            </a:r>
            <a:endParaRPr b="1"/>
          </a:p>
          <a:p>
            <a:pPr indent="0" lvl="0" marL="0" rtl="0" algn="l">
              <a:spcBef>
                <a:spcPts val="1000"/>
              </a:spcBef>
              <a:spcAft>
                <a:spcPts val="0"/>
              </a:spcAft>
              <a:buNone/>
            </a:pPr>
            <a:r>
              <a:rPr b="1" lang="en-US"/>
              <a:t>Women 19 - 50  25g/day</a:t>
            </a:r>
            <a:endParaRPr b="1"/>
          </a:p>
          <a:p>
            <a:pPr indent="0" lvl="0" marL="0" rtl="0" algn="l">
              <a:spcBef>
                <a:spcPts val="1000"/>
              </a:spcBef>
              <a:spcAft>
                <a:spcPts val="0"/>
              </a:spcAft>
              <a:buNone/>
            </a:pPr>
            <a:r>
              <a:rPr b="1" lang="en-US"/>
              <a:t>Women 50+        21g/day</a:t>
            </a:r>
            <a:endParaRPr b="1"/>
          </a:p>
          <a:p>
            <a:pPr indent="0" lvl="0" marL="0" rtl="0" algn="l">
              <a:spcBef>
                <a:spcPts val="1000"/>
              </a:spcBef>
              <a:spcAft>
                <a:spcPts val="0"/>
              </a:spcAft>
              <a:buNone/>
            </a:pPr>
            <a:r>
              <a:t/>
            </a:r>
            <a:endParaRPr b="1"/>
          </a:p>
          <a:p>
            <a:pPr indent="0" lvl="0" marL="0" rtl="0" algn="l">
              <a:spcBef>
                <a:spcPts val="1000"/>
              </a:spcBef>
              <a:spcAft>
                <a:spcPts val="0"/>
              </a:spcAft>
              <a:buNone/>
            </a:pPr>
            <a:r>
              <a:rPr b="1" lang="en-US"/>
              <a:t>OR 14g/1000 kcal/day</a:t>
            </a:r>
            <a:endParaRPr b="1"/>
          </a:p>
          <a:p>
            <a:pPr indent="0" lvl="0" marL="0" rtl="0" algn="l">
              <a:spcBef>
                <a:spcPts val="1000"/>
              </a:spcBef>
              <a:spcAft>
                <a:spcPts val="0"/>
              </a:spcAft>
              <a:buNone/>
            </a:pPr>
            <a:r>
              <a:rPr b="1" lang="en-US"/>
              <a:t>(USDA)</a:t>
            </a:r>
            <a:endParaRPr b="1"/>
          </a:p>
        </p:txBody>
      </p:sp>
      <p:pic>
        <p:nvPicPr>
          <p:cNvPr id="212" name="Google Shape;212;g2617e3d7343_0_0"/>
          <p:cNvPicPr preferRelativeResize="0"/>
          <p:nvPr/>
        </p:nvPicPr>
        <p:blipFill>
          <a:blip r:embed="rId3">
            <a:alphaModFix/>
          </a:blip>
          <a:stretch>
            <a:fillRect/>
          </a:stretch>
        </p:blipFill>
        <p:spPr>
          <a:xfrm>
            <a:off x="263138" y="224350"/>
            <a:ext cx="7096125" cy="6210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4"/>
          <p:cNvSpPr txBox="1"/>
          <p:nvPr>
            <p:ph type="title"/>
          </p:nvPr>
        </p:nvSpPr>
        <p:spPr>
          <a:xfrm>
            <a:off x="838200" y="365125"/>
            <a:ext cx="10515600" cy="10995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Digestion of Carbohydrates</a:t>
            </a:r>
            <a:endParaRPr/>
          </a:p>
        </p:txBody>
      </p:sp>
      <p:pic>
        <p:nvPicPr>
          <p:cNvPr id="218" name="Google Shape;218;p14"/>
          <p:cNvPicPr preferRelativeResize="0"/>
          <p:nvPr>
            <p:ph idx="1" type="body"/>
          </p:nvPr>
        </p:nvPicPr>
        <p:blipFill rotWithShape="1">
          <a:blip r:embed="rId3">
            <a:alphaModFix/>
          </a:blip>
          <a:srcRect b="0" l="0" r="0" t="0"/>
          <a:stretch/>
        </p:blipFill>
        <p:spPr>
          <a:xfrm>
            <a:off x="3500450" y="1312300"/>
            <a:ext cx="5000700" cy="5013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2" name="Shape 222"/>
        <p:cNvGrpSpPr/>
        <p:nvPr/>
      </p:nvGrpSpPr>
      <p:grpSpPr>
        <a:xfrm>
          <a:off x="0" y="0"/>
          <a:ext cx="0" cy="0"/>
          <a:chOff x="0" y="0"/>
          <a:chExt cx="0" cy="0"/>
        </a:xfrm>
      </p:grpSpPr>
      <p:sp>
        <p:nvSpPr>
          <p:cNvPr id="223" name="Google Shape;223;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4" name="Google Shape;224;p15"/>
          <p:cNvSpPr txBox="1"/>
          <p:nvPr>
            <p:ph type="title"/>
          </p:nvPr>
        </p:nvSpPr>
        <p:spPr>
          <a:xfrm>
            <a:off x="914402" y="489508"/>
            <a:ext cx="5181597" cy="1655482"/>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dk1"/>
              </a:buClr>
              <a:buSzPts val="4000"/>
              <a:buFont typeface="Arimo"/>
              <a:buNone/>
            </a:pPr>
            <a:r>
              <a:rPr b="1" i="0" lang="en-US" sz="4000" u="none" strike="noStrike">
                <a:latin typeface="Arimo"/>
                <a:ea typeface="Arimo"/>
                <a:cs typeface="Arimo"/>
                <a:sym typeface="Arimo"/>
              </a:rPr>
              <a:t>Carbohydrate and Nutrition</a:t>
            </a:r>
            <a:endParaRPr sz="4000"/>
          </a:p>
        </p:txBody>
      </p:sp>
      <p:sp>
        <p:nvSpPr>
          <p:cNvPr id="225" name="Google Shape;225;p15"/>
          <p:cNvSpPr txBox="1"/>
          <p:nvPr>
            <p:ph idx="1" type="body"/>
          </p:nvPr>
        </p:nvSpPr>
        <p:spPr>
          <a:xfrm>
            <a:off x="914400" y="2418399"/>
            <a:ext cx="5354400" cy="3744000"/>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2400"/>
              <a:buChar char="•"/>
            </a:pPr>
            <a:r>
              <a:t/>
            </a:r>
            <a:endParaRPr b="1" sz="2400">
              <a:latin typeface="Arimo"/>
              <a:ea typeface="Arimo"/>
              <a:cs typeface="Arimo"/>
              <a:sym typeface="Arimo"/>
            </a:endParaRPr>
          </a:p>
          <a:p>
            <a:pPr indent="-228600" lvl="0" marL="228600" rtl="0" algn="r">
              <a:lnSpc>
                <a:spcPct val="90000"/>
              </a:lnSpc>
              <a:spcBef>
                <a:spcPts val="0"/>
              </a:spcBef>
              <a:spcAft>
                <a:spcPts val="0"/>
              </a:spcAft>
              <a:buClr>
                <a:schemeClr val="dk1"/>
              </a:buClr>
              <a:buSzPts val="2400"/>
              <a:buChar char="•"/>
            </a:pPr>
            <a:r>
              <a:t/>
            </a:r>
            <a:endParaRPr b="1" sz="2400">
              <a:latin typeface="Arimo"/>
              <a:ea typeface="Arimo"/>
              <a:cs typeface="Arimo"/>
              <a:sym typeface="Arimo"/>
            </a:endParaRPr>
          </a:p>
          <a:p>
            <a:pPr indent="-228600" lvl="0" marL="228600" rtl="0" algn="r">
              <a:lnSpc>
                <a:spcPct val="90000"/>
              </a:lnSpc>
              <a:spcBef>
                <a:spcPts val="0"/>
              </a:spcBef>
              <a:spcAft>
                <a:spcPts val="0"/>
              </a:spcAft>
              <a:buClr>
                <a:schemeClr val="dk1"/>
              </a:buClr>
              <a:buSzPts val="2400"/>
              <a:buChar char="•"/>
            </a:pPr>
            <a:r>
              <a:rPr b="1" i="0" lang="en-US" sz="2400" u="none" strike="noStrike">
                <a:latin typeface="Arimo"/>
                <a:ea typeface="Arimo"/>
                <a:cs typeface="Arimo"/>
                <a:sym typeface="Arimo"/>
              </a:rPr>
              <a:t>-4 calories per gram</a:t>
            </a:r>
            <a:endParaRPr b="1" sz="2400"/>
          </a:p>
          <a:p>
            <a:pPr indent="-228600" lvl="0" marL="228600" rtl="0" algn="r">
              <a:lnSpc>
                <a:spcPct val="90000"/>
              </a:lnSpc>
              <a:spcBef>
                <a:spcPts val="560"/>
              </a:spcBef>
              <a:spcAft>
                <a:spcPts val="0"/>
              </a:spcAft>
              <a:buClr>
                <a:schemeClr val="dk1"/>
              </a:buClr>
              <a:buSzPts val="2400"/>
              <a:buChar char="•"/>
            </a:pPr>
            <a:r>
              <a:rPr b="0" i="0" lang="en-US" sz="2400" u="none" strike="noStrike">
                <a:latin typeface="Arimo"/>
                <a:ea typeface="Arimo"/>
                <a:cs typeface="Arimo"/>
                <a:sym typeface="Arimo"/>
              </a:rPr>
              <a:t>USDA recommends 45-65% of your total calorie intake come </a:t>
            </a:r>
            <a:r>
              <a:rPr lang="en-US" sz="2400">
                <a:latin typeface="Arimo"/>
                <a:ea typeface="Arimo"/>
                <a:cs typeface="Arimo"/>
                <a:sym typeface="Arimo"/>
              </a:rPr>
              <a:t>from</a:t>
            </a:r>
            <a:r>
              <a:rPr b="0" i="0" lang="en-US" sz="2400" u="none" strike="noStrike">
                <a:latin typeface="Arimo"/>
                <a:ea typeface="Arimo"/>
                <a:cs typeface="Arimo"/>
                <a:sym typeface="Arimo"/>
              </a:rPr>
              <a:t> carbohydrates</a:t>
            </a:r>
            <a:endParaRPr/>
          </a:p>
          <a:p>
            <a:pPr indent="-101600" lvl="0" marL="228600" rtl="0" algn="r">
              <a:lnSpc>
                <a:spcPct val="90000"/>
              </a:lnSpc>
              <a:spcBef>
                <a:spcPts val="560"/>
              </a:spcBef>
              <a:spcAft>
                <a:spcPts val="0"/>
              </a:spcAft>
              <a:buClr>
                <a:schemeClr val="dk1"/>
              </a:buClr>
              <a:buSzPts val="2000"/>
              <a:buNone/>
            </a:pPr>
            <a:r>
              <a:t/>
            </a:r>
            <a:endParaRPr sz="2000">
              <a:latin typeface="Arimo"/>
              <a:ea typeface="Arimo"/>
              <a:cs typeface="Arimo"/>
              <a:sym typeface="Arimo"/>
            </a:endParaRPr>
          </a:p>
          <a:p>
            <a:pPr indent="-101600" lvl="0" marL="228600" rtl="0" algn="r">
              <a:lnSpc>
                <a:spcPct val="90000"/>
              </a:lnSpc>
              <a:spcBef>
                <a:spcPts val="560"/>
              </a:spcBef>
              <a:spcAft>
                <a:spcPts val="0"/>
              </a:spcAft>
              <a:buClr>
                <a:schemeClr val="dk1"/>
              </a:buClr>
              <a:buSzPts val="2000"/>
              <a:buNone/>
            </a:pPr>
            <a:r>
              <a:t/>
            </a:r>
            <a:endParaRPr b="0" sz="2000"/>
          </a:p>
          <a:p>
            <a:pPr indent="0" lvl="0" marL="228600" rtl="0" algn="ctr">
              <a:lnSpc>
                <a:spcPct val="90000"/>
              </a:lnSpc>
              <a:spcBef>
                <a:spcPts val="560"/>
              </a:spcBef>
              <a:spcAft>
                <a:spcPts val="0"/>
              </a:spcAft>
              <a:buNone/>
            </a:pPr>
            <a:r>
              <a:t/>
            </a:r>
            <a:endParaRPr b="0" i="0" sz="2000" u="none" strike="noStrike">
              <a:latin typeface="Arial"/>
              <a:ea typeface="Arial"/>
              <a:cs typeface="Arial"/>
              <a:sym typeface="Arial"/>
            </a:endParaRPr>
          </a:p>
          <a:p>
            <a:pPr indent="-101600" lvl="0" marL="228600" rtl="0" algn="r">
              <a:lnSpc>
                <a:spcPct val="90000"/>
              </a:lnSpc>
              <a:spcBef>
                <a:spcPts val="1000"/>
              </a:spcBef>
              <a:spcAft>
                <a:spcPts val="0"/>
              </a:spcAft>
              <a:buClr>
                <a:schemeClr val="dk1"/>
              </a:buClr>
              <a:buSzPts val="2000"/>
              <a:buNone/>
            </a:pPr>
            <a:r>
              <a:t/>
            </a:r>
            <a:endParaRPr sz="2000"/>
          </a:p>
        </p:txBody>
      </p:sp>
      <p:pic>
        <p:nvPicPr>
          <p:cNvPr descr="How Many Carbs Should You Eat in a Day? | Nutrition | MyFitnessPal" id="226" name="Google Shape;226;p15"/>
          <p:cNvPicPr preferRelativeResize="0"/>
          <p:nvPr/>
        </p:nvPicPr>
        <p:blipFill rotWithShape="1">
          <a:blip r:embed="rId3">
            <a:alphaModFix/>
          </a:blip>
          <a:srcRect b="0" l="0" r="0" t="0"/>
          <a:stretch/>
        </p:blipFill>
        <p:spPr>
          <a:xfrm>
            <a:off x="6675120" y="862712"/>
            <a:ext cx="4957638" cy="4746938"/>
          </a:xfrm>
          <a:prstGeom prst="rect">
            <a:avLst/>
          </a:prstGeom>
          <a:noFill/>
          <a:ln>
            <a:noFill/>
          </a:ln>
        </p:spPr>
      </p:pic>
      <p:sp>
        <p:nvSpPr>
          <p:cNvPr id="227" name="Google Shape;227;p15"/>
          <p:cNvSpPr/>
          <p:nvPr/>
        </p:nvSpPr>
        <p:spPr>
          <a:xfrm flipH="1" rot="10800000">
            <a:off x="0" y="6400799"/>
            <a:ext cx="12192000" cy="456773"/>
          </a:xfrm>
          <a:prstGeom prst="rect">
            <a:avLst/>
          </a:prstGeom>
          <a:gradFill>
            <a:gsLst>
              <a:gs pos="0">
                <a:schemeClr val="accent1"/>
              </a:gs>
              <a:gs pos="85000">
                <a:srgbClr val="000000"/>
              </a:gs>
              <a:gs pos="100000">
                <a:srgbClr val="000000"/>
              </a:gs>
            </a:gsLst>
            <a:lin ang="2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8" name="Google Shape;228;p15"/>
          <p:cNvSpPr/>
          <p:nvPr/>
        </p:nvSpPr>
        <p:spPr>
          <a:xfrm flipH="1">
            <a:off x="4038600" y="6400799"/>
            <a:ext cx="8153398" cy="456772"/>
          </a:xfrm>
          <a:prstGeom prst="rect">
            <a:avLst/>
          </a:prstGeom>
          <a:gradFill>
            <a:gsLst>
              <a:gs pos="0">
                <a:srgbClr val="000000">
                  <a:alpha val="25882"/>
                </a:srgbClr>
              </a:gs>
              <a:gs pos="100000">
                <a:srgbClr val="2F5496"/>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247650" lvl="0" marL="228600" rtl="0" algn="ctr">
              <a:spcBef>
                <a:spcPts val="560"/>
              </a:spcBef>
              <a:spcAft>
                <a:spcPts val="0"/>
              </a:spcAft>
              <a:buSzPts val="2300"/>
              <a:buFont typeface="Arial"/>
              <a:buChar char="•"/>
            </a:pPr>
            <a:r>
              <a:rPr lang="en-US" sz="2300">
                <a:latin typeface="Arimo"/>
                <a:ea typeface="Arimo"/>
                <a:cs typeface="Arimo"/>
                <a:sym typeface="Arimo"/>
              </a:rPr>
              <a:t>Question: If an individual is consuming a 2000 kcal/day diet and they want 65% of their diet to be carbohydrate, how many grams of carbohydrates will that person need to consume?</a:t>
            </a:r>
            <a:endParaRPr sz="3500"/>
          </a:p>
        </p:txBody>
      </p:sp>
      <p:sp>
        <p:nvSpPr>
          <p:cNvPr id="234" name="Google Shape;234;p16"/>
          <p:cNvSpPr txBox="1"/>
          <p:nvPr>
            <p:ph idx="1" type="body"/>
          </p:nvPr>
        </p:nvSpPr>
        <p:spPr>
          <a:xfrm>
            <a:off x="838200" y="1825625"/>
            <a:ext cx="10515600" cy="4907400"/>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rgbClr val="595959"/>
              </a:buClr>
              <a:buSzPts val="2400"/>
              <a:buFont typeface="Arial"/>
              <a:buChar char="•"/>
            </a:pPr>
            <a:r>
              <a:rPr lang="en-US" sz="2400">
                <a:solidFill>
                  <a:srgbClr val="595959"/>
                </a:solidFill>
                <a:latin typeface="Arial"/>
                <a:ea typeface="Arial"/>
                <a:cs typeface="Arial"/>
                <a:sym typeface="Arial"/>
              </a:rPr>
              <a:t>The Math: </a:t>
            </a:r>
            <a:endParaRPr sz="2400">
              <a:solidFill>
                <a:srgbClr val="595959"/>
              </a:solidFill>
              <a:latin typeface="Arial"/>
              <a:ea typeface="Arial"/>
              <a:cs typeface="Arial"/>
              <a:sym typeface="Arial"/>
            </a:endParaRPr>
          </a:p>
          <a:p>
            <a:pPr indent="0" lvl="0" marL="228600" rtl="0" algn="l">
              <a:lnSpc>
                <a:spcPct val="90000"/>
              </a:lnSpc>
              <a:spcBef>
                <a:spcPts val="0"/>
              </a:spcBef>
              <a:spcAft>
                <a:spcPts val="0"/>
              </a:spcAft>
              <a:buNone/>
            </a:pPr>
            <a:r>
              <a:t/>
            </a:r>
            <a:endParaRPr sz="2400">
              <a:solidFill>
                <a:srgbClr val="595959"/>
              </a:solidFill>
              <a:latin typeface="Arial"/>
              <a:ea typeface="Arial"/>
              <a:cs typeface="Arial"/>
              <a:sym typeface="Arial"/>
            </a:endParaRPr>
          </a:p>
          <a:p>
            <a:pPr indent="-228600" lvl="0" marL="228600" rtl="0" algn="l">
              <a:lnSpc>
                <a:spcPct val="90000"/>
              </a:lnSpc>
              <a:spcBef>
                <a:spcPts val="0"/>
              </a:spcBef>
              <a:spcAft>
                <a:spcPts val="0"/>
              </a:spcAft>
              <a:buClr>
                <a:srgbClr val="595959"/>
              </a:buClr>
              <a:buSzPts val="2400"/>
              <a:buFont typeface="Arial"/>
              <a:buChar char="•"/>
            </a:pPr>
            <a:r>
              <a:rPr b="0" i="0" lang="en-US" sz="2400" u="none" strike="noStrike">
                <a:solidFill>
                  <a:srgbClr val="595959"/>
                </a:solidFill>
                <a:latin typeface="Arial"/>
                <a:ea typeface="Arial"/>
                <a:cs typeface="Arial"/>
                <a:sym typeface="Arial"/>
              </a:rPr>
              <a:t>2000 cal/day * 0.65 = 1300 kcal of carbs</a:t>
            </a:r>
            <a:endParaRPr b="0" i="0" sz="2400" u="none" strike="noStrike">
              <a:solidFill>
                <a:srgbClr val="000000"/>
              </a:solidFill>
              <a:latin typeface="Arial"/>
              <a:ea typeface="Arial"/>
              <a:cs typeface="Arial"/>
              <a:sym typeface="Arial"/>
            </a:endParaRPr>
          </a:p>
          <a:p>
            <a:pPr indent="-228600" lvl="0" marL="228600" rtl="0" algn="l">
              <a:lnSpc>
                <a:spcPct val="90000"/>
              </a:lnSpc>
              <a:spcBef>
                <a:spcPts val="640"/>
              </a:spcBef>
              <a:spcAft>
                <a:spcPts val="0"/>
              </a:spcAft>
              <a:buClr>
                <a:srgbClr val="595959"/>
              </a:buClr>
              <a:buSzPts val="2400"/>
              <a:buFont typeface="Arial"/>
              <a:buChar char="•"/>
            </a:pPr>
            <a:r>
              <a:rPr b="0" i="0" lang="en-US" sz="2400" u="none" strike="noStrike">
                <a:solidFill>
                  <a:srgbClr val="595959"/>
                </a:solidFill>
                <a:latin typeface="Arial"/>
                <a:ea typeface="Arial"/>
                <a:cs typeface="Arial"/>
                <a:sym typeface="Arial"/>
              </a:rPr>
              <a:t>1300 cal / 4 cal per gram = </a:t>
            </a:r>
            <a:r>
              <a:rPr b="1" i="0" lang="en-US" sz="2400" u="sng" strike="noStrike">
                <a:solidFill>
                  <a:srgbClr val="595959"/>
                </a:solidFill>
                <a:latin typeface="Arial"/>
                <a:ea typeface="Arial"/>
                <a:cs typeface="Arial"/>
                <a:sym typeface="Arial"/>
              </a:rPr>
              <a:t>325 g </a:t>
            </a:r>
            <a:endParaRPr b="0" i="0" sz="2400" u="none" strike="noStrike">
              <a:solidFill>
                <a:srgbClr val="000000"/>
              </a:solidFill>
              <a:latin typeface="Arial"/>
              <a:ea typeface="Arial"/>
              <a:cs typeface="Arial"/>
              <a:sym typeface="Arial"/>
            </a:endParaRPr>
          </a:p>
          <a:p>
            <a:pPr indent="-228600" lvl="0" marL="228600" rtl="0" algn="l">
              <a:lnSpc>
                <a:spcPct val="90000"/>
              </a:lnSpc>
              <a:spcBef>
                <a:spcPts val="640"/>
              </a:spcBef>
              <a:spcAft>
                <a:spcPts val="0"/>
              </a:spcAft>
              <a:buClr>
                <a:schemeClr val="dk1"/>
              </a:buClr>
              <a:buSzPts val="2400"/>
              <a:buFont typeface="Arial"/>
              <a:buChar char="•"/>
            </a:pPr>
            <a:br>
              <a:rPr b="0" lang="en-US" sz="2400"/>
            </a:br>
            <a:r>
              <a:rPr b="0" i="0" lang="en-US" sz="2400" u="none" strike="noStrike">
                <a:solidFill>
                  <a:srgbClr val="595959"/>
                </a:solidFill>
                <a:latin typeface="Arial"/>
                <a:ea typeface="Arial"/>
                <a:cs typeface="Arial"/>
                <a:sym typeface="Arial"/>
              </a:rPr>
              <a:t>Health Canada does not recommend a certain percentage of carbs but does use 300g as their Daily Value for food labeling</a:t>
            </a:r>
            <a:endParaRPr/>
          </a:p>
          <a:p>
            <a:pPr indent="-76200" lvl="0" marL="228600" rtl="0" algn="l">
              <a:lnSpc>
                <a:spcPct val="90000"/>
              </a:lnSpc>
              <a:spcBef>
                <a:spcPts val="640"/>
              </a:spcBef>
              <a:spcAft>
                <a:spcPts val="0"/>
              </a:spcAft>
              <a:buClr>
                <a:schemeClr val="dk1"/>
              </a:buClr>
              <a:buSzPts val="2400"/>
              <a:buFont typeface="Arial"/>
              <a:buNone/>
            </a:pPr>
            <a:r>
              <a:t/>
            </a:r>
            <a:endParaRPr b="0" i="0" sz="2400" u="none" strike="noStrike">
              <a:solidFill>
                <a:srgbClr val="000000"/>
              </a:solidFill>
              <a:latin typeface="Arial"/>
              <a:ea typeface="Arial"/>
              <a:cs typeface="Arial"/>
              <a:sym typeface="Arial"/>
            </a:endParaRPr>
          </a:p>
          <a:p>
            <a:pPr indent="-241300" lvl="0" marL="228600" rtl="0" algn="l">
              <a:lnSpc>
                <a:spcPct val="90000"/>
              </a:lnSpc>
              <a:spcBef>
                <a:spcPts val="640"/>
              </a:spcBef>
              <a:spcAft>
                <a:spcPts val="0"/>
              </a:spcAft>
              <a:buClr>
                <a:srgbClr val="595959"/>
              </a:buClr>
              <a:buSzPts val="2200"/>
              <a:buChar char="•"/>
            </a:pPr>
            <a:r>
              <a:rPr b="0" i="0" lang="en-US" sz="2200" u="none" strike="noStrike">
                <a:solidFill>
                  <a:srgbClr val="595959"/>
                </a:solidFill>
                <a:latin typeface="Arial"/>
                <a:ea typeface="Arial"/>
                <a:cs typeface="Arial"/>
                <a:sym typeface="Arial"/>
              </a:rPr>
              <a:t>Consider: Keto diets generally recommend less than 30g carbohydrate per day, low carb can mean under 50, 75 or 100g/day</a:t>
            </a:r>
            <a:endParaRPr b="0" sz="2200"/>
          </a:p>
          <a:p>
            <a:pPr indent="-241300" lvl="0" marL="228600" rtl="0" algn="l">
              <a:lnSpc>
                <a:spcPct val="90000"/>
              </a:lnSpc>
              <a:spcBef>
                <a:spcPts val="640"/>
              </a:spcBef>
              <a:spcAft>
                <a:spcPts val="0"/>
              </a:spcAft>
              <a:buClr>
                <a:srgbClr val="595959"/>
              </a:buClr>
              <a:buSzPts val="2200"/>
              <a:buChar char="•"/>
            </a:pPr>
            <a:r>
              <a:rPr b="0" i="0" lang="en-US" sz="2200" u="none" strike="noStrike">
                <a:solidFill>
                  <a:srgbClr val="595959"/>
                </a:solidFill>
                <a:latin typeface="Arial"/>
                <a:ea typeface="Arial"/>
                <a:cs typeface="Arial"/>
                <a:sym typeface="Arial"/>
              </a:rPr>
              <a:t>When would it be appropriate to follow a low carb – keto dietary plan?</a:t>
            </a:r>
            <a:endParaRPr b="0" i="0" sz="2200" u="none" strike="noStrike">
              <a:solidFill>
                <a:srgbClr val="595959"/>
              </a:solidFill>
              <a:latin typeface="Arial"/>
              <a:ea typeface="Arial"/>
              <a:cs typeface="Arial"/>
              <a:sym typeface="Arial"/>
            </a:endParaRPr>
          </a:p>
          <a:p>
            <a:pPr indent="0" lvl="0" marL="228600" rtl="0" algn="l">
              <a:lnSpc>
                <a:spcPct val="90000"/>
              </a:lnSpc>
              <a:spcBef>
                <a:spcPts val="640"/>
              </a:spcBef>
              <a:spcAft>
                <a:spcPts val="0"/>
              </a:spcAft>
              <a:buNone/>
            </a:pPr>
            <a:r>
              <a:t/>
            </a:r>
            <a:endParaRPr sz="2200">
              <a:solidFill>
                <a:srgbClr val="595959"/>
              </a:solidFill>
              <a:latin typeface="Arial"/>
              <a:ea typeface="Arial"/>
              <a:cs typeface="Arial"/>
              <a:sym typeface="Arial"/>
            </a:endParaRPr>
          </a:p>
          <a:p>
            <a:pPr indent="-241300" lvl="0" marL="228600" rtl="0" algn="l">
              <a:spcBef>
                <a:spcPts val="560"/>
              </a:spcBef>
              <a:spcAft>
                <a:spcPts val="0"/>
              </a:spcAft>
              <a:buSzPts val="2000"/>
              <a:buChar char="•"/>
            </a:pPr>
            <a:r>
              <a:rPr i="1" lang="en-US" sz="2000">
                <a:latin typeface="Arimo"/>
                <a:ea typeface="Arimo"/>
                <a:cs typeface="Arimo"/>
                <a:sym typeface="Arimo"/>
              </a:rPr>
              <a:t>R</a:t>
            </a:r>
            <a:r>
              <a:rPr i="1" lang="en-US" sz="2000">
                <a:latin typeface="Arimo"/>
                <a:ea typeface="Arimo"/>
                <a:cs typeface="Arimo"/>
                <a:sym typeface="Arimo"/>
              </a:rPr>
              <a:t>ecall that Inuit &amp; other Northern traditional peoples survived on a very low carbohydrate diet</a:t>
            </a:r>
            <a:endParaRPr i="1" sz="2000">
              <a:latin typeface="Arial"/>
              <a:ea typeface="Arial"/>
              <a:cs typeface="Arial"/>
              <a:sym typeface="Arial"/>
            </a:endParaRPr>
          </a:p>
          <a:p>
            <a:pPr indent="-241300" lvl="0" marL="228600" rtl="0" algn="l">
              <a:spcBef>
                <a:spcPts val="560"/>
              </a:spcBef>
              <a:spcAft>
                <a:spcPts val="0"/>
              </a:spcAft>
              <a:buSzPts val="2000"/>
              <a:buChar char="•"/>
            </a:pPr>
            <a:r>
              <a:rPr i="1" lang="en-US" sz="2000">
                <a:latin typeface="Arimo"/>
                <a:ea typeface="Arimo"/>
                <a:cs typeface="Arimo"/>
                <a:sym typeface="Arimo"/>
              </a:rPr>
              <a:t>The controversy over carbohydrate recommendations continues &amp; is a major topic of interest in nutritional science</a:t>
            </a:r>
            <a:endParaRPr i="1" sz="2000">
              <a:latin typeface="Arial"/>
              <a:ea typeface="Arial"/>
              <a:cs typeface="Arial"/>
              <a:sym typeface="Arial"/>
            </a:endParaRPr>
          </a:p>
          <a:p>
            <a:pPr indent="0" lvl="0" marL="228600" rtl="0" algn="l">
              <a:lnSpc>
                <a:spcPct val="90000"/>
              </a:lnSpc>
              <a:spcBef>
                <a:spcPts val="640"/>
              </a:spcBef>
              <a:spcAft>
                <a:spcPts val="0"/>
              </a:spcAft>
              <a:buNone/>
            </a:pPr>
            <a:r>
              <a:t/>
            </a:r>
            <a:endParaRPr sz="2200">
              <a:solidFill>
                <a:srgbClr val="595959"/>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0000"/>
              </a:buClr>
              <a:buSzPts val="3200"/>
              <a:buFont typeface="Arimo"/>
              <a:buNone/>
            </a:pPr>
            <a:r>
              <a:rPr b="1" i="0" lang="en-US" sz="3200" u="none" strike="noStrike">
                <a:solidFill>
                  <a:srgbClr val="000000"/>
                </a:solidFill>
                <a:latin typeface="Arimo"/>
                <a:ea typeface="Arimo"/>
                <a:cs typeface="Arimo"/>
                <a:sym typeface="Arimo"/>
              </a:rPr>
              <a:t>If I want to lose weight and stay healthy, </a:t>
            </a:r>
            <a:br>
              <a:rPr b="1" i="0" lang="en-US" sz="3200" u="none" strike="noStrike">
                <a:solidFill>
                  <a:srgbClr val="000000"/>
                </a:solidFill>
                <a:latin typeface="Arimo"/>
                <a:ea typeface="Arimo"/>
                <a:cs typeface="Arimo"/>
                <a:sym typeface="Arimo"/>
              </a:rPr>
            </a:br>
            <a:r>
              <a:rPr b="1" i="0" lang="en-US" sz="3200" u="none" strike="noStrike">
                <a:solidFill>
                  <a:srgbClr val="000000"/>
                </a:solidFill>
                <a:latin typeface="Arimo"/>
                <a:ea typeface="Arimo"/>
                <a:cs typeface="Arimo"/>
                <a:sym typeface="Arimo"/>
              </a:rPr>
              <a:t>should I avoid carbohydrates?</a:t>
            </a:r>
            <a:endParaRPr sz="3200"/>
          </a:p>
        </p:txBody>
      </p:sp>
      <p:sp>
        <p:nvSpPr>
          <p:cNvPr id="240" name="Google Shape;240;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2000"/>
              <a:buFont typeface="Arial"/>
              <a:buChar char="•"/>
            </a:pPr>
            <a:r>
              <a:rPr b="0" i="0" lang="en-US" sz="2000" u="none" strike="noStrike">
                <a:solidFill>
                  <a:srgbClr val="000000"/>
                </a:solidFill>
                <a:latin typeface="Arimo"/>
                <a:ea typeface="Arimo"/>
                <a:cs typeface="Arimo"/>
                <a:sym typeface="Arimo"/>
              </a:rPr>
              <a:t>Better to consume balanced diet based on foods high in complex carbs </a:t>
            </a:r>
            <a:endParaRPr/>
          </a:p>
          <a:p>
            <a:pPr indent="-228600" lvl="0" marL="228600" rtl="0" algn="l">
              <a:lnSpc>
                <a:spcPct val="90000"/>
              </a:lnSpc>
              <a:spcBef>
                <a:spcPts val="0"/>
              </a:spcBef>
              <a:spcAft>
                <a:spcPts val="0"/>
              </a:spcAft>
              <a:buClr>
                <a:srgbClr val="000000"/>
              </a:buClr>
              <a:buSzPts val="2000"/>
              <a:buFont typeface="Arial"/>
              <a:buChar char="•"/>
            </a:pPr>
            <a:r>
              <a:rPr b="0" i="0" lang="en-US" sz="2000" u="none" strike="noStrike">
                <a:solidFill>
                  <a:srgbClr val="000000"/>
                </a:solidFill>
                <a:latin typeface="Arimo"/>
                <a:ea typeface="Arimo"/>
                <a:cs typeface="Arimo"/>
                <a:sym typeface="Arimo"/>
              </a:rPr>
              <a:t>Avoid refined sugars – Why?</a:t>
            </a:r>
            <a:endParaRPr b="0" i="0" sz="2000" u="none" strike="noStrike">
              <a:solidFill>
                <a:srgbClr val="000000"/>
              </a:solidFill>
              <a:latin typeface="Arial"/>
              <a:ea typeface="Arial"/>
              <a:cs typeface="Arial"/>
              <a:sym typeface="Arial"/>
            </a:endParaRPr>
          </a:p>
          <a:p>
            <a:pPr indent="-114300" lvl="0" marL="228600" rtl="0" algn="l">
              <a:lnSpc>
                <a:spcPct val="90000"/>
              </a:lnSpc>
              <a:spcBef>
                <a:spcPts val="0"/>
              </a:spcBef>
              <a:spcAft>
                <a:spcPts val="0"/>
              </a:spcAft>
              <a:buClr>
                <a:schemeClr val="dk1"/>
              </a:buClr>
              <a:buSzPts val="1800"/>
              <a:buFont typeface="Arial"/>
              <a:buNone/>
            </a:pPr>
            <a:r>
              <a:t/>
            </a:r>
            <a:endParaRPr b="0" i="0" sz="1800" u="none" strike="noStrike">
              <a:solidFill>
                <a:srgbClr val="000000"/>
              </a:solidFill>
              <a:latin typeface="Arimo"/>
              <a:ea typeface="Arimo"/>
              <a:cs typeface="Arimo"/>
              <a:sym typeface="Arimo"/>
            </a:endParaRPr>
          </a:p>
          <a:p>
            <a:pPr indent="-228600" lvl="0" marL="228600" rtl="0" algn="l">
              <a:lnSpc>
                <a:spcPct val="90000"/>
              </a:lnSpc>
              <a:spcBef>
                <a:spcPts val="0"/>
              </a:spcBef>
              <a:spcAft>
                <a:spcPts val="0"/>
              </a:spcAft>
              <a:buClr>
                <a:srgbClr val="000000"/>
              </a:buClr>
              <a:buSzPts val="3200"/>
              <a:buFont typeface="Arial"/>
              <a:buChar char="•"/>
            </a:pPr>
            <a:r>
              <a:rPr b="0" i="0" lang="en-US" sz="3200" u="none" strike="noStrike">
                <a:solidFill>
                  <a:srgbClr val="000000"/>
                </a:solidFill>
                <a:latin typeface="Arimo"/>
                <a:ea typeface="Arimo"/>
                <a:cs typeface="Arimo"/>
                <a:sym typeface="Arimo"/>
              </a:rPr>
              <a:t>400 calories of refined sugars (sucrose, fructose) contain no other nutrients (protein, vitamins, minerals, fibre) </a:t>
            </a:r>
            <a:r>
              <a:rPr b="1" i="0" lang="en-US" sz="3200" u="none" strike="noStrike">
                <a:solidFill>
                  <a:srgbClr val="000000"/>
                </a:solidFill>
                <a:latin typeface="Arimo"/>
                <a:ea typeface="Arimo"/>
                <a:cs typeface="Arimo"/>
                <a:sym typeface="Arimo"/>
              </a:rPr>
              <a:t>VS</a:t>
            </a:r>
            <a:endParaRPr b="0" i="0" sz="3200" u="none" strike="noStrike">
              <a:solidFill>
                <a:srgbClr val="000000"/>
              </a:solidFill>
              <a:latin typeface="Arial"/>
              <a:ea typeface="Arial"/>
              <a:cs typeface="Arial"/>
              <a:sym typeface="Arial"/>
            </a:endParaRPr>
          </a:p>
          <a:p>
            <a:pPr indent="-228600" lvl="0" marL="228600" rtl="0" algn="l">
              <a:lnSpc>
                <a:spcPct val="90000"/>
              </a:lnSpc>
              <a:spcBef>
                <a:spcPts val="560"/>
              </a:spcBef>
              <a:spcAft>
                <a:spcPts val="0"/>
              </a:spcAft>
              <a:buClr>
                <a:srgbClr val="000000"/>
              </a:buClr>
              <a:buSzPts val="3200"/>
              <a:buFont typeface="Arial"/>
              <a:buChar char="•"/>
            </a:pPr>
            <a:r>
              <a:rPr b="0" i="0" lang="en-US" sz="3200" u="none" strike="noStrike">
                <a:solidFill>
                  <a:srgbClr val="000000"/>
                </a:solidFill>
                <a:latin typeface="Arimo"/>
                <a:ea typeface="Arimo"/>
                <a:cs typeface="Arimo"/>
                <a:sym typeface="Arimo"/>
              </a:rPr>
              <a:t>400 calories of vegetables or whole grains: proteins, vitamins, minerals,</a:t>
            </a:r>
            <a:r>
              <a:rPr b="1" i="1" lang="en-US" sz="3200" u="none" strike="noStrike">
                <a:solidFill>
                  <a:srgbClr val="000000"/>
                </a:solidFill>
                <a:latin typeface="Arimo"/>
                <a:ea typeface="Arimo"/>
                <a:cs typeface="Arimo"/>
                <a:sym typeface="Arimo"/>
              </a:rPr>
              <a:t> phytochemicals</a:t>
            </a:r>
            <a:r>
              <a:rPr b="0" i="0" lang="en-US" sz="3200" u="none" strike="noStrike">
                <a:solidFill>
                  <a:srgbClr val="000000"/>
                </a:solidFill>
                <a:latin typeface="Arimo"/>
                <a:ea typeface="Arimo"/>
                <a:cs typeface="Arimo"/>
                <a:sym typeface="Arimo"/>
              </a:rPr>
              <a:t>, fibre</a:t>
            </a:r>
            <a:endParaRPr b="0" i="0" sz="3200" u="none" strike="noStrike">
              <a:solidFill>
                <a:srgbClr val="000000"/>
              </a:solidFill>
              <a:latin typeface="Arial"/>
              <a:ea typeface="Arial"/>
              <a:cs typeface="Arial"/>
              <a:sym typeface="Arial"/>
            </a:endParaRPr>
          </a:p>
          <a:p>
            <a:pPr indent="-228600" lvl="0" marL="228600" rtl="0" algn="l">
              <a:lnSpc>
                <a:spcPct val="90000"/>
              </a:lnSpc>
              <a:spcBef>
                <a:spcPts val="560"/>
              </a:spcBef>
              <a:spcAft>
                <a:spcPts val="0"/>
              </a:spcAft>
              <a:buClr>
                <a:srgbClr val="000000"/>
              </a:buClr>
              <a:buSzPts val="3200"/>
              <a:buFont typeface="Arial"/>
              <a:buChar char="•"/>
            </a:pPr>
            <a:r>
              <a:rPr b="0" i="0" lang="en-US" sz="3200" u="none" strike="noStrike">
                <a:solidFill>
                  <a:srgbClr val="000000"/>
                </a:solidFill>
                <a:latin typeface="Arimo"/>
                <a:ea typeface="Arimo"/>
                <a:cs typeface="Arimo"/>
                <a:sym typeface="Arimo"/>
              </a:rPr>
              <a:t>OK to choose the refined sugar IF you have met all of your nutrient needs for the day and still have calories to spend</a:t>
            </a:r>
            <a:endParaRPr b="0" i="0" sz="3200" u="none" strike="noStrike">
              <a:solidFill>
                <a:srgbClr val="000000"/>
              </a:solidFill>
              <a:latin typeface="Arial"/>
              <a:ea typeface="Arial"/>
              <a:cs typeface="Arial"/>
              <a:sym typeface="Arial"/>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 name="Shape 244"/>
        <p:cNvGrpSpPr/>
        <p:nvPr/>
      </p:nvGrpSpPr>
      <p:grpSpPr>
        <a:xfrm>
          <a:off x="0" y="0"/>
          <a:ext cx="0" cy="0"/>
          <a:chOff x="0" y="0"/>
          <a:chExt cx="0" cy="0"/>
        </a:xfrm>
      </p:grpSpPr>
      <p:sp>
        <p:nvSpPr>
          <p:cNvPr id="245" name="Google Shape;245;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6" name="Google Shape;246;p18"/>
          <p:cNvSpPr/>
          <p:nvPr/>
        </p:nvSpPr>
        <p:spPr>
          <a:xfrm rot="10800000">
            <a:off x="-3291" y="3296652"/>
            <a:ext cx="12202113" cy="3561346"/>
          </a:xfrm>
          <a:custGeom>
            <a:rect b="b" l="l" r="r" t="t"/>
            <a:pathLst>
              <a:path extrusionOk="0" h="3188466" w="12202113">
                <a:moveTo>
                  <a:pt x="0" y="3188466"/>
                </a:moveTo>
                <a:lnTo>
                  <a:pt x="10116" y="2657641"/>
                </a:lnTo>
                <a:lnTo>
                  <a:pt x="10116" y="0"/>
                </a:lnTo>
                <a:lnTo>
                  <a:pt x="12202113" y="0"/>
                </a:lnTo>
                <a:lnTo>
                  <a:pt x="12202113" y="2879832"/>
                </a:lnTo>
                <a:lnTo>
                  <a:pt x="12198167" y="2880360"/>
                </a:lnTo>
                <a:cubicBezTo>
                  <a:pt x="12163116" y="2884349"/>
                  <a:pt x="12143771" y="2884544"/>
                  <a:pt x="12122128" y="2887194"/>
                </a:cubicBezTo>
                <a:cubicBezTo>
                  <a:pt x="12087086" y="2893347"/>
                  <a:pt x="12050015" y="2907304"/>
                  <a:pt x="12028868" y="2911786"/>
                </a:cubicBezTo>
                <a:lnTo>
                  <a:pt x="11995238" y="2914090"/>
                </a:lnTo>
                <a:lnTo>
                  <a:pt x="11996460" y="2918442"/>
                </a:lnTo>
                <a:lnTo>
                  <a:pt x="11983968" y="2918762"/>
                </a:lnTo>
                <a:lnTo>
                  <a:pt x="11956084" y="2918868"/>
                </a:lnTo>
                <a:cubicBezTo>
                  <a:pt x="11938684" y="2919526"/>
                  <a:pt x="11890300" y="2918483"/>
                  <a:pt x="11872586" y="2920076"/>
                </a:cubicBezTo>
                <a:cubicBezTo>
                  <a:pt x="11867476" y="2924717"/>
                  <a:pt x="11859589" y="2927247"/>
                  <a:pt x="11849804" y="2928420"/>
                </a:cubicBezTo>
                <a:lnTo>
                  <a:pt x="11828254" y="2928551"/>
                </a:lnTo>
                <a:lnTo>
                  <a:pt x="11703277" y="2939735"/>
                </a:lnTo>
                <a:lnTo>
                  <a:pt x="11686094" y="2940570"/>
                </a:lnTo>
                <a:lnTo>
                  <a:pt x="11676788" y="2944321"/>
                </a:lnTo>
                <a:cubicBezTo>
                  <a:pt x="11669684" y="2945069"/>
                  <a:pt x="11649276" y="2944585"/>
                  <a:pt x="11643464" y="2945066"/>
                </a:cubicBezTo>
                <a:lnTo>
                  <a:pt x="11641922" y="2947200"/>
                </a:lnTo>
                <a:cubicBezTo>
                  <a:pt x="11623408" y="2950611"/>
                  <a:pt x="11553770" y="2961969"/>
                  <a:pt x="11532386" y="2965529"/>
                </a:cubicBezTo>
                <a:cubicBezTo>
                  <a:pt x="11528114" y="2962248"/>
                  <a:pt x="11518548" y="2967430"/>
                  <a:pt x="11513619" y="2968556"/>
                </a:cubicBezTo>
                <a:cubicBezTo>
                  <a:pt x="11512856" y="2966346"/>
                  <a:pt x="11500924" y="2965672"/>
                  <a:pt x="11497404" y="2967639"/>
                </a:cubicBezTo>
                <a:cubicBezTo>
                  <a:pt x="11413522" y="2978420"/>
                  <a:pt x="11455510" y="2956141"/>
                  <a:pt x="11407630" y="2970255"/>
                </a:cubicBezTo>
                <a:cubicBezTo>
                  <a:pt x="11399160" y="2971190"/>
                  <a:pt x="11392296" y="2970299"/>
                  <a:pt x="11386276" y="2968648"/>
                </a:cubicBezTo>
                <a:lnTo>
                  <a:pt x="11377296" y="2965257"/>
                </a:lnTo>
                <a:lnTo>
                  <a:pt x="11342536" y="2971666"/>
                </a:lnTo>
                <a:cubicBezTo>
                  <a:pt x="11325414" y="2973900"/>
                  <a:pt x="11307393" y="2975381"/>
                  <a:pt x="11288902" y="2976058"/>
                </a:cubicBezTo>
                <a:cubicBezTo>
                  <a:pt x="11284753" y="2971542"/>
                  <a:pt x="11270239" y="2977957"/>
                  <a:pt x="11263411" y="2979228"/>
                </a:cubicBezTo>
                <a:cubicBezTo>
                  <a:pt x="11263340" y="2976278"/>
                  <a:pt x="11248212" y="2974865"/>
                  <a:pt x="11242843" y="2977303"/>
                </a:cubicBezTo>
                <a:cubicBezTo>
                  <a:pt x="11130019" y="2987845"/>
                  <a:pt x="11193504" y="2960297"/>
                  <a:pt x="11125798" y="2976816"/>
                </a:cubicBezTo>
                <a:cubicBezTo>
                  <a:pt x="11114472" y="2977677"/>
                  <a:pt x="11105974" y="2976199"/>
                  <a:pt x="11098884" y="2973758"/>
                </a:cubicBezTo>
                <a:lnTo>
                  <a:pt x="11086128" y="2967663"/>
                </a:lnTo>
                <a:lnTo>
                  <a:pt x="11076132" y="2969836"/>
                </a:lnTo>
                <a:cubicBezTo>
                  <a:pt x="11038408" y="2970007"/>
                  <a:pt x="11027285" y="2963760"/>
                  <a:pt x="11005337" y="2970053"/>
                </a:cubicBezTo>
                <a:cubicBezTo>
                  <a:pt x="10972902" y="2956973"/>
                  <a:pt x="10983824" y="2968749"/>
                  <a:pt x="10959154" y="2970750"/>
                </a:cubicBezTo>
                <a:cubicBezTo>
                  <a:pt x="10939692" y="2973358"/>
                  <a:pt x="10975422" y="2978377"/>
                  <a:pt x="10956347" y="2979118"/>
                </a:cubicBezTo>
                <a:cubicBezTo>
                  <a:pt x="10935712" y="2975741"/>
                  <a:pt x="10936682" y="2986229"/>
                  <a:pt x="10915223" y="2982099"/>
                </a:cubicBezTo>
                <a:cubicBezTo>
                  <a:pt x="10920436" y="2974198"/>
                  <a:pt x="10872877" y="2983630"/>
                  <a:pt x="10871398" y="2976728"/>
                </a:cubicBezTo>
                <a:cubicBezTo>
                  <a:pt x="10853171" y="2986599"/>
                  <a:pt x="10844013" y="2974439"/>
                  <a:pt x="10819743" y="2977481"/>
                </a:cubicBezTo>
                <a:cubicBezTo>
                  <a:pt x="10808314" y="2981215"/>
                  <a:pt x="10800068" y="2981856"/>
                  <a:pt x="10788834" y="2977840"/>
                </a:cubicBezTo>
                <a:cubicBezTo>
                  <a:pt x="10736185" y="2996020"/>
                  <a:pt x="10756982" y="2978653"/>
                  <a:pt x="10707711" y="2985644"/>
                </a:cubicBezTo>
                <a:cubicBezTo>
                  <a:pt x="10665262" y="2992997"/>
                  <a:pt x="10617142" y="2997767"/>
                  <a:pt x="10576086" y="3015319"/>
                </a:cubicBezTo>
                <a:cubicBezTo>
                  <a:pt x="10568550" y="3020292"/>
                  <a:pt x="10550046" y="3022174"/>
                  <a:pt x="10534761" y="3019524"/>
                </a:cubicBezTo>
                <a:cubicBezTo>
                  <a:pt x="10532134" y="3019067"/>
                  <a:pt x="10529698" y="3018490"/>
                  <a:pt x="10527537" y="3017814"/>
                </a:cubicBezTo>
                <a:cubicBezTo>
                  <a:pt x="10492044" y="3020498"/>
                  <a:pt x="10362224" y="3032491"/>
                  <a:pt x="10321799" y="3035635"/>
                </a:cubicBezTo>
                <a:cubicBezTo>
                  <a:pt x="10318526" y="3029246"/>
                  <a:pt x="10298084" y="3040774"/>
                  <a:pt x="10284989" y="3036679"/>
                </a:cubicBezTo>
                <a:cubicBezTo>
                  <a:pt x="10275610" y="3033085"/>
                  <a:pt x="10267220" y="3035744"/>
                  <a:pt x="10257423" y="3036027"/>
                </a:cubicBezTo>
                <a:cubicBezTo>
                  <a:pt x="10244517" y="3033202"/>
                  <a:pt x="10202424" y="3038304"/>
                  <a:pt x="10191450" y="3041963"/>
                </a:cubicBezTo>
                <a:cubicBezTo>
                  <a:pt x="10165225" y="3054679"/>
                  <a:pt x="10105634" y="3045236"/>
                  <a:pt x="10083845" y="3054978"/>
                </a:cubicBezTo>
                <a:cubicBezTo>
                  <a:pt x="10075939" y="3056408"/>
                  <a:pt x="10068203" y="3056986"/>
                  <a:pt x="10060611" y="3057035"/>
                </a:cubicBezTo>
                <a:lnTo>
                  <a:pt x="10039363" y="3055961"/>
                </a:lnTo>
                <a:lnTo>
                  <a:pt x="10033322" y="3053238"/>
                </a:lnTo>
                <a:lnTo>
                  <a:pt x="10020337" y="3053912"/>
                </a:lnTo>
                <a:lnTo>
                  <a:pt x="10016616" y="3053498"/>
                </a:lnTo>
                <a:cubicBezTo>
                  <a:pt x="10009508" y="3052695"/>
                  <a:pt x="10002492" y="3051995"/>
                  <a:pt x="9995549" y="3051719"/>
                </a:cubicBezTo>
                <a:cubicBezTo>
                  <a:pt x="10004680" y="3065377"/>
                  <a:pt x="9937988" y="3051618"/>
                  <a:pt x="9957212" y="3062663"/>
                </a:cubicBezTo>
                <a:cubicBezTo>
                  <a:pt x="9920646" y="3063519"/>
                  <a:pt x="9948538" y="3073806"/>
                  <a:pt x="9904584" y="3063999"/>
                </a:cubicBezTo>
                <a:cubicBezTo>
                  <a:pt x="9847813" y="3075166"/>
                  <a:pt x="9758323" y="3071010"/>
                  <a:pt x="9713857" y="3087955"/>
                </a:cubicBezTo>
                <a:cubicBezTo>
                  <a:pt x="9719380" y="3081485"/>
                  <a:pt x="9695453" y="3076466"/>
                  <a:pt x="9678879" y="3079676"/>
                </a:cubicBezTo>
                <a:cubicBezTo>
                  <a:pt x="9698255" y="3054291"/>
                  <a:pt x="9613348" y="3102551"/>
                  <a:pt x="9598760" y="3085228"/>
                </a:cubicBezTo>
                <a:cubicBezTo>
                  <a:pt x="9598041" y="3101310"/>
                  <a:pt x="9523758" y="3128579"/>
                  <a:pt x="9488796" y="3115384"/>
                </a:cubicBezTo>
                <a:cubicBezTo>
                  <a:pt x="9435532" y="3118605"/>
                  <a:pt x="9397815" y="3131898"/>
                  <a:pt x="9341972" y="3126583"/>
                </a:cubicBezTo>
                <a:cubicBezTo>
                  <a:pt x="9340239" y="3128735"/>
                  <a:pt x="9337399" y="3130536"/>
                  <a:pt x="9333795" y="3132083"/>
                </a:cubicBezTo>
                <a:lnTo>
                  <a:pt x="9321736" y="3135834"/>
                </a:lnTo>
                <a:lnTo>
                  <a:pt x="9319405" y="3135561"/>
                </a:lnTo>
                <a:cubicBezTo>
                  <a:pt x="9310247" y="3135512"/>
                  <a:pt x="9305558" y="3136419"/>
                  <a:pt x="9302847" y="3137746"/>
                </a:cubicBezTo>
                <a:lnTo>
                  <a:pt x="9300930" y="3139687"/>
                </a:lnTo>
                <a:lnTo>
                  <a:pt x="9290106" y="3141645"/>
                </a:lnTo>
                <a:lnTo>
                  <a:pt x="9270220" y="3146737"/>
                </a:lnTo>
                <a:lnTo>
                  <a:pt x="9265150" y="3146531"/>
                </a:lnTo>
                <a:lnTo>
                  <a:pt x="9233057" y="3152408"/>
                </a:lnTo>
                <a:lnTo>
                  <a:pt x="9231974" y="3151938"/>
                </a:lnTo>
                <a:cubicBezTo>
                  <a:pt x="9228816" y="3151020"/>
                  <a:pt x="9225099" y="3150595"/>
                  <a:pt x="9220130" y="3151189"/>
                </a:cubicBezTo>
                <a:cubicBezTo>
                  <a:pt x="9218372" y="3142213"/>
                  <a:pt x="9213458" y="3148467"/>
                  <a:pt x="9198955" y="3151015"/>
                </a:cubicBezTo>
                <a:cubicBezTo>
                  <a:pt x="9192986" y="3137641"/>
                  <a:pt x="9157451" y="3149750"/>
                  <a:pt x="9142196" y="3143802"/>
                </a:cubicBezTo>
                <a:cubicBezTo>
                  <a:pt x="9131673" y="3145976"/>
                  <a:pt x="9120437" y="3148030"/>
                  <a:pt x="9108665" y="3149868"/>
                </a:cubicBezTo>
                <a:lnTo>
                  <a:pt x="9014086" y="3150791"/>
                </a:lnTo>
                <a:lnTo>
                  <a:pt x="8915037" y="3140020"/>
                </a:lnTo>
                <a:cubicBezTo>
                  <a:pt x="8878400" y="3139785"/>
                  <a:pt x="8846675" y="3135786"/>
                  <a:pt x="8815667" y="3138606"/>
                </a:cubicBezTo>
                <a:cubicBezTo>
                  <a:pt x="8803071" y="3135495"/>
                  <a:pt x="8791199" y="3134238"/>
                  <a:pt x="8779688" y="3138895"/>
                </a:cubicBezTo>
                <a:cubicBezTo>
                  <a:pt x="8745498" y="3137342"/>
                  <a:pt x="8737221" y="3130691"/>
                  <a:pt x="8715556" y="3135878"/>
                </a:cubicBezTo>
                <a:cubicBezTo>
                  <a:pt x="8696347" y="3125121"/>
                  <a:pt x="8695210" y="3129227"/>
                  <a:pt x="8686183" y="3132307"/>
                </a:cubicBezTo>
                <a:lnTo>
                  <a:pt x="8684895" y="3132527"/>
                </a:lnTo>
                <a:lnTo>
                  <a:pt x="8682270" y="3130989"/>
                </a:lnTo>
                <a:lnTo>
                  <a:pt x="8676836" y="3130278"/>
                </a:lnTo>
                <a:lnTo>
                  <a:pt x="8662002" y="3130735"/>
                </a:lnTo>
                <a:lnTo>
                  <a:pt x="8656423" y="3131304"/>
                </a:lnTo>
                <a:cubicBezTo>
                  <a:pt x="8652581" y="3131550"/>
                  <a:pt x="8650028" y="3131521"/>
                  <a:pt x="8648261" y="3131294"/>
                </a:cubicBezTo>
                <a:lnTo>
                  <a:pt x="8648057" y="3131167"/>
                </a:lnTo>
                <a:lnTo>
                  <a:pt x="8640412" y="3131403"/>
                </a:lnTo>
                <a:cubicBezTo>
                  <a:pt x="8627510" y="3132092"/>
                  <a:pt x="8614954" y="3133035"/>
                  <a:pt x="8603003" y="3134155"/>
                </a:cubicBezTo>
                <a:cubicBezTo>
                  <a:pt x="8592897" y="3127095"/>
                  <a:pt x="8548738" y="3135435"/>
                  <a:pt x="8553571" y="3122125"/>
                </a:cubicBezTo>
                <a:cubicBezTo>
                  <a:pt x="8537450" y="3123243"/>
                  <a:pt x="8527699" y="3128769"/>
                  <a:pt x="8533128" y="3120039"/>
                </a:cubicBezTo>
                <a:cubicBezTo>
                  <a:pt x="8527821" y="3120156"/>
                  <a:pt x="8524551" y="3119414"/>
                  <a:pt x="8522209" y="3118252"/>
                </a:cubicBezTo>
                <a:lnTo>
                  <a:pt x="8521532" y="3117705"/>
                </a:lnTo>
                <a:lnTo>
                  <a:pt x="8485667" y="3120406"/>
                </a:lnTo>
                <a:lnTo>
                  <a:pt x="8480905" y="3119749"/>
                </a:lnTo>
                <a:lnTo>
                  <a:pt x="8457530" y="3122810"/>
                </a:lnTo>
                <a:lnTo>
                  <a:pt x="8445451" y="3123697"/>
                </a:lnTo>
                <a:lnTo>
                  <a:pt x="8442039" y="3125378"/>
                </a:lnTo>
                <a:cubicBezTo>
                  <a:pt x="8438355" y="3126399"/>
                  <a:pt x="8433075" y="3126839"/>
                  <a:pt x="8424215" y="3125963"/>
                </a:cubicBezTo>
                <a:lnTo>
                  <a:pt x="8422165" y="3125491"/>
                </a:lnTo>
                <a:lnTo>
                  <a:pt x="8407465" y="3127979"/>
                </a:lnTo>
                <a:cubicBezTo>
                  <a:pt x="8402731" y="3129129"/>
                  <a:pt x="8398540" y="3130592"/>
                  <a:pt x="8395146" y="3132488"/>
                </a:cubicBezTo>
                <a:cubicBezTo>
                  <a:pt x="8345093" y="3122354"/>
                  <a:pt x="8297866" y="3131626"/>
                  <a:pt x="8243538" y="3129873"/>
                </a:cubicBezTo>
                <a:cubicBezTo>
                  <a:pt x="8220052" y="3114107"/>
                  <a:pt x="8126172" y="3133411"/>
                  <a:pt x="8112685" y="3148698"/>
                </a:cubicBezTo>
                <a:cubicBezTo>
                  <a:pt x="8112380" y="3135302"/>
                  <a:pt x="8044302" y="3153542"/>
                  <a:pt x="8026741" y="3154015"/>
                </a:cubicBezTo>
                <a:cubicBezTo>
                  <a:pt x="8020887" y="3154173"/>
                  <a:pt x="8020646" y="3152357"/>
                  <a:pt x="8030400" y="3146736"/>
                </a:cubicBezTo>
                <a:cubicBezTo>
                  <a:pt x="8011739" y="3148301"/>
                  <a:pt x="7992477" y="3141339"/>
                  <a:pt x="8002987" y="3135663"/>
                </a:cubicBezTo>
                <a:cubicBezTo>
                  <a:pt x="7946297" y="3147811"/>
                  <a:pt x="7862627" y="3135732"/>
                  <a:pt x="7798568" y="3141249"/>
                </a:cubicBezTo>
                <a:cubicBezTo>
                  <a:pt x="7763645" y="3127901"/>
                  <a:pt x="7782577" y="3140251"/>
                  <a:pt x="7746353" y="3137755"/>
                </a:cubicBezTo>
                <a:cubicBezTo>
                  <a:pt x="7756261" y="3150042"/>
                  <a:pt x="7702377" y="3130861"/>
                  <a:pt x="7700395" y="3144729"/>
                </a:cubicBezTo>
                <a:cubicBezTo>
                  <a:pt x="7693866" y="3143835"/>
                  <a:pt x="7687603" y="3142532"/>
                  <a:pt x="7681335" y="3141120"/>
                </a:cubicBezTo>
                <a:lnTo>
                  <a:pt x="7678044" y="3140387"/>
                </a:lnTo>
                <a:lnTo>
                  <a:pt x="7664890" y="3139855"/>
                </a:lnTo>
                <a:lnTo>
                  <a:pt x="7661183" y="3136706"/>
                </a:lnTo>
                <a:lnTo>
                  <a:pt x="7641383" y="3133755"/>
                </a:lnTo>
                <a:cubicBezTo>
                  <a:pt x="7633967" y="3133115"/>
                  <a:pt x="7625987" y="3132967"/>
                  <a:pt x="7617169" y="3133614"/>
                </a:cubicBezTo>
                <a:cubicBezTo>
                  <a:pt x="7595475" y="3139109"/>
                  <a:pt x="7561695" y="3132374"/>
                  <a:pt x="7531143" y="3132781"/>
                </a:cubicBezTo>
                <a:lnTo>
                  <a:pt x="7517113" y="3134483"/>
                </a:lnTo>
                <a:lnTo>
                  <a:pt x="7471320" y="3131645"/>
                </a:lnTo>
                <a:cubicBezTo>
                  <a:pt x="7458285" y="3131095"/>
                  <a:pt x="7444756" y="3130805"/>
                  <a:pt x="7430512" y="3131007"/>
                </a:cubicBezTo>
                <a:lnTo>
                  <a:pt x="7404071" y="3132361"/>
                </a:lnTo>
                <a:lnTo>
                  <a:pt x="7397140" y="3131239"/>
                </a:lnTo>
                <a:cubicBezTo>
                  <a:pt x="7385068" y="3131364"/>
                  <a:pt x="7369091" y="3135313"/>
                  <a:pt x="7370514" y="3130516"/>
                </a:cubicBezTo>
                <a:lnTo>
                  <a:pt x="7356953" y="3132179"/>
                </a:lnTo>
                <a:lnTo>
                  <a:pt x="7343567" y="3128350"/>
                </a:lnTo>
                <a:cubicBezTo>
                  <a:pt x="7342101" y="3127461"/>
                  <a:pt x="7340998" y="3126514"/>
                  <a:pt x="7340295" y="3125545"/>
                </a:cubicBezTo>
                <a:lnTo>
                  <a:pt x="7321348" y="3126804"/>
                </a:lnTo>
                <a:lnTo>
                  <a:pt x="7305815" y="3124063"/>
                </a:lnTo>
                <a:lnTo>
                  <a:pt x="7292274" y="3125855"/>
                </a:lnTo>
                <a:lnTo>
                  <a:pt x="7286654" y="3125451"/>
                </a:lnTo>
                <a:lnTo>
                  <a:pt x="7272685" y="3124094"/>
                </a:lnTo>
                <a:cubicBezTo>
                  <a:pt x="7265523" y="3123143"/>
                  <a:pt x="7257508" y="3121997"/>
                  <a:pt x="7248584" y="3121080"/>
                </a:cubicBezTo>
                <a:lnTo>
                  <a:pt x="7241065" y="3120661"/>
                </a:lnTo>
                <a:lnTo>
                  <a:pt x="7224696" y="3116051"/>
                </a:lnTo>
                <a:cubicBezTo>
                  <a:pt x="7212786" y="3112566"/>
                  <a:pt x="7203412" y="3110217"/>
                  <a:pt x="7193009" y="3112108"/>
                </a:cubicBezTo>
                <a:cubicBezTo>
                  <a:pt x="7175276" y="3107606"/>
                  <a:pt x="7162888" y="3094987"/>
                  <a:pt x="7137220" y="3098354"/>
                </a:cubicBezTo>
                <a:cubicBezTo>
                  <a:pt x="7145010" y="3092637"/>
                  <a:pt x="7108715" y="3097662"/>
                  <a:pt x="7104427" y="3091790"/>
                </a:cubicBezTo>
                <a:cubicBezTo>
                  <a:pt x="7102447" y="3087061"/>
                  <a:pt x="7090976" y="3087484"/>
                  <a:pt x="7082240" y="3085740"/>
                </a:cubicBezTo>
                <a:cubicBezTo>
                  <a:pt x="7076014" y="3080911"/>
                  <a:pt x="7032058" y="3076501"/>
                  <a:pt x="7016754" y="3077196"/>
                </a:cubicBezTo>
                <a:cubicBezTo>
                  <a:pt x="6973620" y="3082001"/>
                  <a:pt x="6938923" y="3062558"/>
                  <a:pt x="6904436" y="3065900"/>
                </a:cubicBezTo>
                <a:cubicBezTo>
                  <a:pt x="6895406" y="3065445"/>
                  <a:pt x="6887919" y="3064350"/>
                  <a:pt x="6881434" y="3062865"/>
                </a:cubicBezTo>
                <a:lnTo>
                  <a:pt x="6865273" y="3057749"/>
                </a:lnTo>
                <a:cubicBezTo>
                  <a:pt x="6865072" y="3056626"/>
                  <a:pt x="6864871" y="3055502"/>
                  <a:pt x="6864671" y="3054378"/>
                </a:cubicBezTo>
                <a:lnTo>
                  <a:pt x="6852599" y="3052306"/>
                </a:lnTo>
                <a:lnTo>
                  <a:pt x="6850143" y="3051232"/>
                </a:lnTo>
                <a:cubicBezTo>
                  <a:pt x="6845470" y="3049168"/>
                  <a:pt x="6840704" y="3047206"/>
                  <a:pt x="6835301" y="3045593"/>
                </a:cubicBezTo>
                <a:cubicBezTo>
                  <a:pt x="6820447" y="3058242"/>
                  <a:pt x="6786888" y="3033956"/>
                  <a:pt x="6784871" y="3046562"/>
                </a:cubicBezTo>
                <a:cubicBezTo>
                  <a:pt x="6752593" y="3039899"/>
                  <a:pt x="6759140" y="3053646"/>
                  <a:pt x="6738245" y="3037055"/>
                </a:cubicBezTo>
                <a:cubicBezTo>
                  <a:pt x="6671880" y="3034501"/>
                  <a:pt x="6603220" y="3013245"/>
                  <a:pt x="6537703" y="3017736"/>
                </a:cubicBezTo>
                <a:cubicBezTo>
                  <a:pt x="6553051" y="3013722"/>
                  <a:pt x="6541149" y="3004943"/>
                  <a:pt x="6521858" y="3004158"/>
                </a:cubicBezTo>
                <a:cubicBezTo>
                  <a:pt x="6580141" y="2987944"/>
                  <a:pt x="6428765" y="3009117"/>
                  <a:pt x="6445069" y="2992470"/>
                </a:cubicBezTo>
                <a:cubicBezTo>
                  <a:pt x="6417897" y="3005060"/>
                  <a:pt x="6310156" y="3011743"/>
                  <a:pt x="6302447" y="2994274"/>
                </a:cubicBezTo>
                <a:cubicBezTo>
                  <a:pt x="6252173" y="2986131"/>
                  <a:pt x="6198382" y="2989085"/>
                  <a:pt x="6160029" y="2973666"/>
                </a:cubicBezTo>
                <a:cubicBezTo>
                  <a:pt x="6155014" y="2975022"/>
                  <a:pt x="6149642" y="2975878"/>
                  <a:pt x="6144046" y="2976380"/>
                </a:cubicBezTo>
                <a:lnTo>
                  <a:pt x="6127670" y="2976929"/>
                </a:lnTo>
                <a:lnTo>
                  <a:pt x="6126155" y="2976245"/>
                </a:lnTo>
                <a:cubicBezTo>
                  <a:pt x="6118509" y="2974369"/>
                  <a:pt x="6113052" y="2974144"/>
                  <a:pt x="6108575" y="2974651"/>
                </a:cubicBezTo>
                <a:lnTo>
                  <a:pt x="6103746" y="2975803"/>
                </a:lnTo>
                <a:lnTo>
                  <a:pt x="6091377" y="2975180"/>
                </a:lnTo>
                <a:lnTo>
                  <a:pt x="6066183" y="2975222"/>
                </a:lnTo>
                <a:lnTo>
                  <a:pt x="6063287" y="2974353"/>
                </a:lnTo>
                <a:lnTo>
                  <a:pt x="6054813" y="2974911"/>
                </a:lnTo>
                <a:lnTo>
                  <a:pt x="6050809" y="2973985"/>
                </a:lnTo>
                <a:lnTo>
                  <a:pt x="6013979" y="2974553"/>
                </a:lnTo>
                <a:cubicBezTo>
                  <a:pt x="6013918" y="2974361"/>
                  <a:pt x="6013860" y="2974167"/>
                  <a:pt x="6013800" y="2973973"/>
                </a:cubicBezTo>
                <a:cubicBezTo>
                  <a:pt x="6012565" y="2972689"/>
                  <a:pt x="6010070" y="2971765"/>
                  <a:pt x="6004866" y="2971570"/>
                </a:cubicBezTo>
                <a:cubicBezTo>
                  <a:pt x="6017706" y="2963268"/>
                  <a:pt x="6003515" y="2968156"/>
                  <a:pt x="5987036" y="2968315"/>
                </a:cubicBezTo>
                <a:cubicBezTo>
                  <a:pt x="6003302" y="2955458"/>
                  <a:pt x="5953573" y="2961108"/>
                  <a:pt x="5950027" y="2953546"/>
                </a:cubicBezTo>
                <a:cubicBezTo>
                  <a:pt x="5937559" y="2953953"/>
                  <a:pt x="5924668" y="2954151"/>
                  <a:pt x="5911668" y="2954074"/>
                </a:cubicBezTo>
                <a:lnTo>
                  <a:pt x="5904110" y="2953861"/>
                </a:lnTo>
                <a:cubicBezTo>
                  <a:pt x="5904082" y="2953815"/>
                  <a:pt x="5904053" y="2953769"/>
                  <a:pt x="5904026" y="2953724"/>
                </a:cubicBezTo>
                <a:cubicBezTo>
                  <a:pt x="5902528" y="2953395"/>
                  <a:pt x="5900097" y="2953219"/>
                  <a:pt x="5896189" y="2953236"/>
                </a:cubicBezTo>
                <a:lnTo>
                  <a:pt x="5890331" y="2953471"/>
                </a:lnTo>
                <a:lnTo>
                  <a:pt x="5875672" y="2953056"/>
                </a:lnTo>
                <a:lnTo>
                  <a:pt x="5871070" y="2952035"/>
                </a:lnTo>
                <a:lnTo>
                  <a:pt x="5869888" y="2950364"/>
                </a:lnTo>
                <a:lnTo>
                  <a:pt x="5868461" y="2950506"/>
                </a:lnTo>
                <a:cubicBezTo>
                  <a:pt x="5857092" y="2953019"/>
                  <a:pt x="5852416" y="2957005"/>
                  <a:pt x="5843343" y="2945262"/>
                </a:cubicBezTo>
                <a:cubicBezTo>
                  <a:pt x="5817989" y="2949116"/>
                  <a:pt x="5815840" y="2942065"/>
                  <a:pt x="5784331" y="2938531"/>
                </a:cubicBezTo>
                <a:cubicBezTo>
                  <a:pt x="5769202" y="2942455"/>
                  <a:pt x="5758885" y="2940521"/>
                  <a:pt x="5749498" y="2936713"/>
                </a:cubicBezTo>
                <a:cubicBezTo>
                  <a:pt x="5717228" y="2937683"/>
                  <a:pt x="5690227" y="2931877"/>
                  <a:pt x="5655214" y="2929503"/>
                </a:cubicBezTo>
                <a:cubicBezTo>
                  <a:pt x="5614827" y="2933899"/>
                  <a:pt x="5598877" y="2923069"/>
                  <a:pt x="5561446" y="2920575"/>
                </a:cubicBezTo>
                <a:cubicBezTo>
                  <a:pt x="5525084" y="2929276"/>
                  <a:pt x="5537471" y="2911136"/>
                  <a:pt x="5519456" y="2906631"/>
                </a:cubicBezTo>
                <a:lnTo>
                  <a:pt x="5514099" y="2906097"/>
                </a:lnTo>
                <a:lnTo>
                  <a:pt x="5499273" y="2907057"/>
                </a:lnTo>
                <a:lnTo>
                  <a:pt x="5493664" y="2907817"/>
                </a:lnTo>
                <a:cubicBezTo>
                  <a:pt x="5489815" y="2908191"/>
                  <a:pt x="5487270" y="2908250"/>
                  <a:pt x="5485530" y="2908080"/>
                </a:cubicBezTo>
                <a:lnTo>
                  <a:pt x="5485337" y="2907959"/>
                </a:lnTo>
                <a:lnTo>
                  <a:pt x="5477696" y="2908455"/>
                </a:lnTo>
                <a:cubicBezTo>
                  <a:pt x="5464775" y="2909581"/>
                  <a:pt x="5452182" y="2910951"/>
                  <a:pt x="5440170" y="2912482"/>
                </a:cubicBezTo>
                <a:cubicBezTo>
                  <a:pt x="5430698" y="2905718"/>
                  <a:pt x="5385970" y="2915593"/>
                  <a:pt x="5391911" y="2902040"/>
                </a:cubicBezTo>
                <a:cubicBezTo>
                  <a:pt x="5375744" y="2903707"/>
                  <a:pt x="5365560" y="2909594"/>
                  <a:pt x="5371708" y="2900629"/>
                </a:cubicBezTo>
                <a:cubicBezTo>
                  <a:pt x="5366408" y="2900926"/>
                  <a:pt x="5363213" y="2900288"/>
                  <a:pt x="5360976" y="2899197"/>
                </a:cubicBezTo>
                <a:lnTo>
                  <a:pt x="5360345" y="2898671"/>
                </a:lnTo>
                <a:lnTo>
                  <a:pt x="5324367" y="2902593"/>
                </a:lnTo>
                <a:lnTo>
                  <a:pt x="5319673" y="2902094"/>
                </a:lnTo>
                <a:lnTo>
                  <a:pt x="5296114" y="2905958"/>
                </a:lnTo>
                <a:lnTo>
                  <a:pt x="5283999" y="2907258"/>
                </a:lnTo>
                <a:lnTo>
                  <a:pt x="5280460" y="2909063"/>
                </a:lnTo>
                <a:cubicBezTo>
                  <a:pt x="5276699" y="2910214"/>
                  <a:pt x="5271395" y="2910834"/>
                  <a:pt x="5262637" y="2910250"/>
                </a:cubicBezTo>
                <a:lnTo>
                  <a:pt x="5260635" y="2909845"/>
                </a:lnTo>
                <a:lnTo>
                  <a:pt x="5245770" y="2912842"/>
                </a:lnTo>
                <a:cubicBezTo>
                  <a:pt x="5240955" y="2914159"/>
                  <a:pt x="5236652" y="2915770"/>
                  <a:pt x="5233108" y="2917794"/>
                </a:cubicBezTo>
                <a:cubicBezTo>
                  <a:pt x="5184071" y="2909280"/>
                  <a:pt x="5136210" y="2920197"/>
                  <a:pt x="5082201" y="2920260"/>
                </a:cubicBezTo>
                <a:lnTo>
                  <a:pt x="4939211" y="2931760"/>
                </a:lnTo>
                <a:cubicBezTo>
                  <a:pt x="4920477" y="2933960"/>
                  <a:pt x="4783353" y="2943291"/>
                  <a:pt x="4794309" y="2937227"/>
                </a:cubicBezTo>
                <a:cubicBezTo>
                  <a:pt x="4736776" y="2951353"/>
                  <a:pt x="4701995" y="2938961"/>
                  <a:pt x="4637676" y="2946666"/>
                </a:cubicBezTo>
                <a:cubicBezTo>
                  <a:pt x="4603987" y="2934412"/>
                  <a:pt x="4621816" y="2946201"/>
                  <a:pt x="4585922" y="2944906"/>
                </a:cubicBezTo>
                <a:cubicBezTo>
                  <a:pt x="4594760" y="2956935"/>
                  <a:pt x="4542663" y="2939450"/>
                  <a:pt x="4539516" y="2953466"/>
                </a:cubicBezTo>
                <a:cubicBezTo>
                  <a:pt x="4533082" y="2952789"/>
                  <a:pt x="4526953" y="2951687"/>
                  <a:pt x="4520819" y="2950477"/>
                </a:cubicBezTo>
                <a:lnTo>
                  <a:pt x="4517604" y="2949852"/>
                </a:lnTo>
                <a:lnTo>
                  <a:pt x="4504537" y="2949759"/>
                </a:lnTo>
                <a:lnTo>
                  <a:pt x="4501104" y="2946715"/>
                </a:lnTo>
                <a:lnTo>
                  <a:pt x="4342695" y="2951638"/>
                </a:lnTo>
                <a:cubicBezTo>
                  <a:pt x="4328954" y="2954609"/>
                  <a:pt x="4284038" y="2957184"/>
                  <a:pt x="4274096" y="2953640"/>
                </a:cubicBezTo>
                <a:cubicBezTo>
                  <a:pt x="4264434" y="2953346"/>
                  <a:pt x="4254047" y="2955481"/>
                  <a:pt x="4248170" y="2951384"/>
                </a:cubicBezTo>
                <a:lnTo>
                  <a:pt x="4147924" y="2945945"/>
                </a:lnTo>
                <a:cubicBezTo>
                  <a:pt x="4131656" y="2952619"/>
                  <a:pt x="4104816" y="2942907"/>
                  <a:pt x="4061825" y="2944206"/>
                </a:cubicBezTo>
                <a:cubicBezTo>
                  <a:pt x="4044045" y="2951860"/>
                  <a:pt x="4032845" y="2944993"/>
                  <a:pt x="3998557" y="2955821"/>
                </a:cubicBezTo>
                <a:cubicBezTo>
                  <a:pt x="3997072" y="2955023"/>
                  <a:pt x="3995237" y="2954313"/>
                  <a:pt x="3993107" y="2953708"/>
                </a:cubicBezTo>
                <a:cubicBezTo>
                  <a:pt x="3980729" y="2950196"/>
                  <a:pt x="3961302" y="2950972"/>
                  <a:pt x="3949713" y="2955441"/>
                </a:cubicBezTo>
                <a:cubicBezTo>
                  <a:pt x="3894925" y="2970367"/>
                  <a:pt x="3844508" y="2972262"/>
                  <a:pt x="3797284" y="2977037"/>
                </a:cubicBezTo>
                <a:cubicBezTo>
                  <a:pt x="3743822" y="2981057"/>
                  <a:pt x="3778974" y="2965129"/>
                  <a:pt x="3712498" y="2979996"/>
                </a:cubicBezTo>
                <a:cubicBezTo>
                  <a:pt x="3705202" y="2975373"/>
                  <a:pt x="3696720" y="2975524"/>
                  <a:pt x="3682471" y="2978543"/>
                </a:cubicBezTo>
                <a:cubicBezTo>
                  <a:pt x="3656488" y="2980127"/>
                  <a:pt x="3658300" y="2967587"/>
                  <a:pt x="3632163" y="2976264"/>
                </a:cubicBezTo>
                <a:cubicBezTo>
                  <a:pt x="3636766" y="2969363"/>
                  <a:pt x="3582819" y="2975892"/>
                  <a:pt x="3594728" y="2968398"/>
                </a:cubicBezTo>
                <a:cubicBezTo>
                  <a:pt x="3577705" y="2963064"/>
                  <a:pt x="3569481" y="2973476"/>
                  <a:pt x="3552594" y="2968934"/>
                </a:cubicBezTo>
                <a:cubicBezTo>
                  <a:pt x="3533613" y="2968552"/>
                  <a:pt x="3563577" y="2975594"/>
                  <a:pt x="3542589" y="2977031"/>
                </a:cubicBezTo>
                <a:cubicBezTo>
                  <a:pt x="3517131" y="2977564"/>
                  <a:pt x="3517346" y="2989828"/>
                  <a:pt x="3497591" y="2975018"/>
                </a:cubicBezTo>
                <a:lnTo>
                  <a:pt x="3429352" y="2971090"/>
                </a:lnTo>
                <a:cubicBezTo>
                  <a:pt x="3414141" y="2975624"/>
                  <a:pt x="3401904" y="2974195"/>
                  <a:pt x="3389938" y="2970884"/>
                </a:cubicBezTo>
                <a:cubicBezTo>
                  <a:pt x="3354504" y="2973297"/>
                  <a:pt x="3322178" y="2968827"/>
                  <a:pt x="3282344" y="2968084"/>
                </a:cubicBezTo>
                <a:cubicBezTo>
                  <a:pt x="3239277" y="2974224"/>
                  <a:pt x="3217192" y="2964327"/>
                  <a:pt x="3174624" y="2963576"/>
                </a:cubicBezTo>
                <a:cubicBezTo>
                  <a:pt x="3132504" y="2975210"/>
                  <a:pt x="3146911" y="2949576"/>
                  <a:pt x="3111077" y="2951285"/>
                </a:cubicBezTo>
                <a:cubicBezTo>
                  <a:pt x="3052732" y="2962418"/>
                  <a:pt x="3112543" y="2942881"/>
                  <a:pt x="3022501" y="2948619"/>
                </a:cubicBezTo>
                <a:cubicBezTo>
                  <a:pt x="3017399" y="2950352"/>
                  <a:pt x="3006521" y="2948989"/>
                  <a:pt x="3007714" y="2946762"/>
                </a:cubicBezTo>
                <a:cubicBezTo>
                  <a:pt x="2987987" y="2948105"/>
                  <a:pt x="2931270" y="2937206"/>
                  <a:pt x="2903098" y="2940576"/>
                </a:cubicBezTo>
                <a:cubicBezTo>
                  <a:pt x="2848155" y="2935894"/>
                  <a:pt x="2821430" y="2947095"/>
                  <a:pt x="2781591" y="2946394"/>
                </a:cubicBezTo>
                <a:cubicBezTo>
                  <a:pt x="2735559" y="2940279"/>
                  <a:pt x="2708563" y="2934146"/>
                  <a:pt x="2627942" y="2919996"/>
                </a:cubicBezTo>
                <a:lnTo>
                  <a:pt x="2354959" y="2882080"/>
                </a:lnTo>
                <a:cubicBezTo>
                  <a:pt x="2252426" y="2847776"/>
                  <a:pt x="2124519" y="2878188"/>
                  <a:pt x="2063184" y="2879109"/>
                </a:cubicBezTo>
                <a:cubicBezTo>
                  <a:pt x="2038620" y="2892844"/>
                  <a:pt x="2017217" y="2880735"/>
                  <a:pt x="1986946" y="2887619"/>
                </a:cubicBezTo>
                <a:cubicBezTo>
                  <a:pt x="1919067" y="2894646"/>
                  <a:pt x="1852404" y="2912737"/>
                  <a:pt x="1763479" y="2909077"/>
                </a:cubicBezTo>
                <a:cubicBezTo>
                  <a:pt x="1726097" y="2949538"/>
                  <a:pt x="1621108" y="2933327"/>
                  <a:pt x="1537980" y="2960398"/>
                </a:cubicBezTo>
                <a:cubicBezTo>
                  <a:pt x="1489205" y="2967965"/>
                  <a:pt x="1410921" y="2954082"/>
                  <a:pt x="1395229" y="2975625"/>
                </a:cubicBezTo>
                <a:cubicBezTo>
                  <a:pt x="1371975" y="2964548"/>
                  <a:pt x="1352259" y="2986116"/>
                  <a:pt x="1327834" y="2989485"/>
                </a:cubicBezTo>
                <a:cubicBezTo>
                  <a:pt x="1307734" y="2982782"/>
                  <a:pt x="1298456" y="2990289"/>
                  <a:pt x="1280757" y="2992959"/>
                </a:cubicBezTo>
                <a:cubicBezTo>
                  <a:pt x="1272383" y="2988567"/>
                  <a:pt x="1257337" y="2989790"/>
                  <a:pt x="1252582" y="2995877"/>
                </a:cubicBezTo>
                <a:cubicBezTo>
                  <a:pt x="1260705" y="3008688"/>
                  <a:pt x="1207969" y="3005420"/>
                  <a:pt x="1204670" y="3014826"/>
                </a:cubicBezTo>
                <a:cubicBezTo>
                  <a:pt x="1174431" y="3018683"/>
                  <a:pt x="1041848" y="3015513"/>
                  <a:pt x="1020457" y="3031603"/>
                </a:cubicBezTo>
                <a:cubicBezTo>
                  <a:pt x="959520" y="3042500"/>
                  <a:pt x="869308" y="3024872"/>
                  <a:pt x="843248" y="3026954"/>
                </a:cubicBezTo>
                <a:cubicBezTo>
                  <a:pt x="815646" y="3001836"/>
                  <a:pt x="694189" y="3080490"/>
                  <a:pt x="583517" y="3089095"/>
                </a:cubicBezTo>
                <a:cubicBezTo>
                  <a:pt x="568425" y="3087467"/>
                  <a:pt x="560448" y="3088013"/>
                  <a:pt x="556836" y="3094374"/>
                </a:cubicBezTo>
                <a:cubicBezTo>
                  <a:pt x="528264" y="3099747"/>
                  <a:pt x="471823" y="3109156"/>
                  <a:pt x="412089" y="3121334"/>
                </a:cubicBezTo>
                <a:cubicBezTo>
                  <a:pt x="367235" y="3131096"/>
                  <a:pt x="143790" y="3139436"/>
                  <a:pt x="83929" y="3150566"/>
                </a:cubicBez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7" name="Google Shape;247;p18"/>
          <p:cNvSpPr txBox="1"/>
          <p:nvPr>
            <p:ph type="title"/>
          </p:nvPr>
        </p:nvSpPr>
        <p:spPr>
          <a:xfrm>
            <a:off x="838200" y="3905833"/>
            <a:ext cx="4215063" cy="239871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0" i="0" lang="en-US" u="none" strike="noStrike">
                <a:latin typeface="Arial"/>
                <a:ea typeface="Arial"/>
                <a:cs typeface="Arial"/>
                <a:sym typeface="Arial"/>
              </a:rPr>
              <a:t>Phytochemicals</a:t>
            </a:r>
            <a:endParaRPr/>
          </a:p>
        </p:txBody>
      </p:sp>
      <p:pic>
        <p:nvPicPr>
          <p:cNvPr id="248" name="Google Shape;248;p18"/>
          <p:cNvPicPr preferRelativeResize="0"/>
          <p:nvPr/>
        </p:nvPicPr>
        <p:blipFill rotWithShape="1">
          <a:blip r:embed="rId3">
            <a:alphaModFix/>
          </a:blip>
          <a:srcRect b="0" l="0" r="0" t="0"/>
          <a:stretch/>
        </p:blipFill>
        <p:spPr>
          <a:xfrm>
            <a:off x="1813335" y="553454"/>
            <a:ext cx="8566498" cy="2469279"/>
          </a:xfrm>
          <a:prstGeom prst="rect">
            <a:avLst/>
          </a:prstGeom>
          <a:noFill/>
          <a:ln>
            <a:noFill/>
          </a:ln>
        </p:spPr>
      </p:pic>
      <p:sp>
        <p:nvSpPr>
          <p:cNvPr id="249" name="Google Shape;249;p18"/>
          <p:cNvSpPr txBox="1"/>
          <p:nvPr>
            <p:ph idx="1" type="body"/>
          </p:nvPr>
        </p:nvSpPr>
        <p:spPr>
          <a:xfrm>
            <a:off x="5630779" y="3884452"/>
            <a:ext cx="5723021" cy="2398713"/>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Arial"/>
              <a:buChar char="•"/>
            </a:pPr>
            <a:r>
              <a:rPr b="0" i="0" lang="en-US" sz="2000" u="none" strike="noStrike">
                <a:latin typeface="Arial"/>
                <a:ea typeface="Arial"/>
                <a:cs typeface="Arial"/>
                <a:sym typeface="Arial"/>
              </a:rPr>
              <a:t>Definition: Any chemical compound produced by plants, generally for their own protection. Many are beneficial to human health while some are poisonous. </a:t>
            </a:r>
            <a:endParaRPr/>
          </a:p>
          <a:p>
            <a:pPr indent="-228600" lvl="0" marL="228600" rtl="0" algn="l">
              <a:lnSpc>
                <a:spcPct val="90000"/>
              </a:lnSpc>
              <a:spcBef>
                <a:spcPts val="640"/>
              </a:spcBef>
              <a:spcAft>
                <a:spcPts val="0"/>
              </a:spcAft>
              <a:buClr>
                <a:schemeClr val="dk1"/>
              </a:buClr>
              <a:buSzPts val="2000"/>
              <a:buFont typeface="Arial"/>
              <a:buChar char="•"/>
            </a:pPr>
            <a:r>
              <a:rPr b="0" i="0" lang="en-US" sz="2000" u="none" strike="noStrike">
                <a:latin typeface="Arial"/>
                <a:ea typeface="Arial"/>
                <a:cs typeface="Arial"/>
                <a:sym typeface="Arial"/>
              </a:rPr>
              <a:t> </a:t>
            </a:r>
            <a:r>
              <a:rPr b="0" i="0" lang="en-US" sz="1800" u="sng" strike="noStrike">
                <a:solidFill>
                  <a:srgbClr val="0097A7"/>
                </a:solidFill>
                <a:latin typeface="Arial"/>
                <a:ea typeface="Arial"/>
                <a:cs typeface="Arial"/>
                <a:sym typeface="Arial"/>
                <a:hlinkClick r:id="rId4">
                  <a:extLst>
                    <a:ext uri="{A12FA001-AC4F-418D-AE19-62706E023703}">
                      <ahyp:hlinkClr val="tx"/>
                    </a:ext>
                  </a:extLst>
                </a:hlinkClick>
              </a:rPr>
              <a:t>https://youtu.be/Hja0SLs2kus</a:t>
            </a:r>
            <a:endParaRPr sz="2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2617e3d7343_0_8"/>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Blood Glucose Regulation</a:t>
            </a:r>
            <a:endParaRPr/>
          </a:p>
        </p:txBody>
      </p:sp>
      <p:sp>
        <p:nvSpPr>
          <p:cNvPr id="255" name="Google Shape;255;g2617e3d7343_0_8"/>
          <p:cNvSpPr txBox="1"/>
          <p:nvPr>
            <p:ph idx="1" type="body"/>
          </p:nvPr>
        </p:nvSpPr>
        <p:spPr>
          <a:xfrm>
            <a:off x="838200" y="1690825"/>
            <a:ext cx="10515600" cy="44859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Glucose fuels the work of most of our body’s cells. Glucose generates energy through the processes of </a:t>
            </a:r>
            <a:r>
              <a:rPr b="1" lang="en-US"/>
              <a:t>glycolysis, Krebs cycle</a:t>
            </a:r>
            <a:r>
              <a:rPr lang="en-US"/>
              <a:t> and the </a:t>
            </a:r>
            <a:r>
              <a:rPr b="1" lang="en-US"/>
              <a:t>Electron Transport chain</a:t>
            </a:r>
            <a:r>
              <a:rPr lang="en-US"/>
              <a:t>.</a:t>
            </a:r>
            <a:endParaRPr/>
          </a:p>
          <a:p>
            <a:pPr indent="0" lvl="0" marL="0" rtl="0" algn="l">
              <a:spcBef>
                <a:spcPts val="1000"/>
              </a:spcBef>
              <a:spcAft>
                <a:spcPts val="0"/>
              </a:spcAft>
              <a:buNone/>
            </a:pPr>
            <a:r>
              <a:rPr lang="en-US"/>
              <a:t>When blood glucose rises, the pancreatic hormone </a:t>
            </a:r>
            <a:r>
              <a:rPr b="1" lang="en-US"/>
              <a:t>insulin</a:t>
            </a:r>
            <a:r>
              <a:rPr lang="en-US"/>
              <a:t> stimulates the body cells take take in more glucose. Cells of the </a:t>
            </a:r>
            <a:r>
              <a:rPr b="1" lang="en-US"/>
              <a:t>muscles</a:t>
            </a:r>
            <a:r>
              <a:rPr lang="en-US"/>
              <a:t> and </a:t>
            </a:r>
            <a:r>
              <a:rPr b="1" lang="en-US"/>
              <a:t>liver</a:t>
            </a:r>
            <a:r>
              <a:rPr lang="en-US"/>
              <a:t> will turn this excess glucose into the highly branched polysaccharide, </a:t>
            </a:r>
            <a:r>
              <a:rPr b="1" lang="en-US"/>
              <a:t>glycogen</a:t>
            </a:r>
            <a:r>
              <a:rPr lang="en-US"/>
              <a:t>.</a:t>
            </a:r>
            <a:endParaRPr/>
          </a:p>
          <a:p>
            <a:pPr indent="0" lvl="0" marL="0" rtl="0" algn="l">
              <a:spcBef>
                <a:spcPts val="1000"/>
              </a:spcBef>
              <a:spcAft>
                <a:spcPts val="0"/>
              </a:spcAft>
              <a:buNone/>
            </a:pPr>
            <a:r>
              <a:rPr lang="en-US"/>
              <a:t>Glucose that exceeds the amount required for energy and glycogen formation will be converted into </a:t>
            </a:r>
            <a:r>
              <a:rPr b="1" lang="en-US"/>
              <a:t>fatty acids, </a:t>
            </a:r>
            <a:r>
              <a:rPr lang="en-US"/>
              <a:t>which will be stored as </a:t>
            </a:r>
            <a:r>
              <a:rPr b="1" lang="en-US"/>
              <a:t>triglycerides</a:t>
            </a:r>
            <a:r>
              <a:rPr lang="en-US"/>
              <a:t> in the adipose tissue</a:t>
            </a:r>
            <a:r>
              <a:rPr b="1" lang="en-US"/>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g2617e3d7343_0_1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lang="en-US"/>
              <a:t>Blood Glucose Regulation</a:t>
            </a:r>
            <a:endParaRPr/>
          </a:p>
        </p:txBody>
      </p:sp>
      <p:sp>
        <p:nvSpPr>
          <p:cNvPr id="261" name="Google Shape;261;g2617e3d7343_0_13"/>
          <p:cNvSpPr txBox="1"/>
          <p:nvPr>
            <p:ph idx="1" type="body"/>
          </p:nvPr>
        </p:nvSpPr>
        <p:spPr>
          <a:xfrm>
            <a:off x="838200" y="1825625"/>
            <a:ext cx="65409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When Blood glucose is low, the pancreatic hormone </a:t>
            </a:r>
            <a:r>
              <a:rPr b="1" lang="en-US"/>
              <a:t>glucagon</a:t>
            </a:r>
            <a:r>
              <a:rPr lang="en-US"/>
              <a:t> triggers the breakdown of liver glycogen to free glucose, through the process of </a:t>
            </a:r>
            <a:r>
              <a:rPr b="1" lang="en-US"/>
              <a:t>gluconeogenesis. </a:t>
            </a:r>
            <a:endParaRPr/>
          </a:p>
          <a:p>
            <a:pPr indent="0" lvl="0" marL="0" rtl="0" algn="l">
              <a:spcBef>
                <a:spcPts val="1000"/>
              </a:spcBef>
              <a:spcAft>
                <a:spcPts val="0"/>
              </a:spcAft>
              <a:buNone/>
            </a:pPr>
            <a:r>
              <a:rPr lang="en-US"/>
              <a:t>Glucagon (and other hormones like epinephrine and norepinephrine and catecholamines) will also stimulate </a:t>
            </a:r>
            <a:r>
              <a:rPr b="1" lang="en-US"/>
              <a:t>lipolysis, </a:t>
            </a:r>
            <a:r>
              <a:rPr lang="en-US"/>
              <a:t>which </a:t>
            </a:r>
            <a:r>
              <a:rPr lang="en-US"/>
              <a:t>breaks</a:t>
            </a:r>
            <a:r>
              <a:rPr lang="en-US"/>
              <a:t> down triglycerides to obtain energy from the fatty acids. </a:t>
            </a:r>
            <a:endParaRPr/>
          </a:p>
        </p:txBody>
      </p:sp>
      <p:pic>
        <p:nvPicPr>
          <p:cNvPr id="262" name="Google Shape;262;g2617e3d7343_0_13"/>
          <p:cNvPicPr preferRelativeResize="0"/>
          <p:nvPr/>
        </p:nvPicPr>
        <p:blipFill>
          <a:blip r:embed="rId3">
            <a:alphaModFix/>
          </a:blip>
          <a:stretch>
            <a:fillRect/>
          </a:stretch>
        </p:blipFill>
        <p:spPr>
          <a:xfrm>
            <a:off x="7807604" y="1875962"/>
            <a:ext cx="3895924" cy="42505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g2617e3d7343_0_19"/>
          <p:cNvPicPr preferRelativeResize="0"/>
          <p:nvPr/>
        </p:nvPicPr>
        <p:blipFill>
          <a:blip r:embed="rId3">
            <a:alphaModFix/>
          </a:blip>
          <a:stretch>
            <a:fillRect/>
          </a:stretch>
        </p:blipFill>
        <p:spPr>
          <a:xfrm>
            <a:off x="1785950" y="150800"/>
            <a:ext cx="8383200" cy="5332025"/>
          </a:xfrm>
          <a:prstGeom prst="rect">
            <a:avLst/>
          </a:prstGeom>
          <a:noFill/>
          <a:ln>
            <a:noFill/>
          </a:ln>
        </p:spPr>
      </p:pic>
      <p:sp>
        <p:nvSpPr>
          <p:cNvPr id="268" name="Google Shape;268;g2617e3d7343_0_19"/>
          <p:cNvSpPr txBox="1"/>
          <p:nvPr/>
        </p:nvSpPr>
        <p:spPr>
          <a:xfrm>
            <a:off x="910825" y="5929325"/>
            <a:ext cx="10554900" cy="73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latin typeface="Calibri"/>
                <a:ea typeface="Calibri"/>
                <a:cs typeface="Calibri"/>
                <a:sym typeface="Calibri"/>
              </a:rPr>
              <a:t>Normal blood glucose: 6 - 10 mmol/L   </a:t>
            </a:r>
            <a:endParaRPr sz="2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0"/>
          <p:cNvSpPr txBox="1"/>
          <p:nvPr>
            <p:ph type="title"/>
          </p:nvPr>
        </p:nvSpPr>
        <p:spPr>
          <a:xfrm>
            <a:off x="838200" y="365125"/>
            <a:ext cx="10515600" cy="280115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0000"/>
              </a:buClr>
              <a:buSzPts val="4400"/>
              <a:buFont typeface="Arimo"/>
              <a:buNone/>
            </a:pPr>
            <a:r>
              <a:rPr b="1" i="0" lang="en-US" sz="4400" u="none" strike="noStrike">
                <a:solidFill>
                  <a:srgbClr val="000000"/>
                </a:solidFill>
                <a:latin typeface="Arimo"/>
                <a:ea typeface="Arimo"/>
                <a:cs typeface="Arimo"/>
                <a:sym typeface="Arimo"/>
              </a:rPr>
              <a:t>The Glycemic response</a:t>
            </a:r>
            <a:br>
              <a:rPr b="1" i="0" lang="en-US" sz="4400" u="none" strike="noStrike">
                <a:solidFill>
                  <a:srgbClr val="000000"/>
                </a:solidFill>
                <a:latin typeface="Arimo"/>
                <a:ea typeface="Arimo"/>
                <a:cs typeface="Arimo"/>
                <a:sym typeface="Arimo"/>
              </a:rPr>
            </a:br>
            <a:br>
              <a:rPr b="1" i="0" lang="en-US" sz="4400" u="none" strike="noStrike">
                <a:solidFill>
                  <a:srgbClr val="000000"/>
                </a:solidFill>
                <a:latin typeface="Arimo"/>
                <a:ea typeface="Arimo"/>
                <a:cs typeface="Arimo"/>
                <a:sym typeface="Arimo"/>
              </a:rPr>
            </a:br>
            <a:r>
              <a:rPr b="1" i="0" lang="en-US" sz="2400" u="none" strike="noStrike">
                <a:solidFill>
                  <a:srgbClr val="000000"/>
                </a:solidFill>
                <a:latin typeface="Arimo"/>
                <a:ea typeface="Arimo"/>
                <a:cs typeface="Arimo"/>
                <a:sym typeface="Arimo"/>
              </a:rPr>
              <a:t>Glycemic index </a:t>
            </a:r>
            <a:r>
              <a:rPr b="0" i="0" lang="en-US" sz="2400" u="none" strike="noStrike">
                <a:solidFill>
                  <a:srgbClr val="000000"/>
                </a:solidFill>
                <a:latin typeface="Arimo"/>
                <a:ea typeface="Arimo"/>
                <a:cs typeface="Arimo"/>
                <a:sym typeface="Arimo"/>
              </a:rPr>
              <a:t>(GI): food potential to raise blood glucose relative to a standard (glucose or white bread</a:t>
            </a:r>
            <a:r>
              <a:rPr b="0" i="0" lang="en-US" sz="1800" u="none" strike="noStrike">
                <a:solidFill>
                  <a:srgbClr val="000000"/>
                </a:solidFill>
                <a:latin typeface="Arimo"/>
                <a:ea typeface="Arimo"/>
                <a:cs typeface="Arimo"/>
                <a:sym typeface="Arimo"/>
              </a:rPr>
              <a:t>)</a:t>
            </a:r>
            <a:br>
              <a:rPr b="0" i="0" lang="en-US" sz="1800" u="none" strike="noStrike">
                <a:solidFill>
                  <a:srgbClr val="000000"/>
                </a:solidFill>
                <a:latin typeface="Arimo"/>
                <a:ea typeface="Arimo"/>
                <a:cs typeface="Arimo"/>
                <a:sym typeface="Arimo"/>
              </a:rPr>
            </a:br>
            <a:br>
              <a:rPr b="0" i="0" lang="en-US" sz="1800" u="none" strike="noStrike">
                <a:solidFill>
                  <a:srgbClr val="000000"/>
                </a:solidFill>
                <a:latin typeface="Arimo"/>
                <a:ea typeface="Arimo"/>
                <a:cs typeface="Arimo"/>
                <a:sym typeface="Arimo"/>
              </a:rPr>
            </a:br>
            <a:r>
              <a:rPr b="0" i="0" lang="en-US" sz="2000" u="sng" strike="noStrike">
                <a:solidFill>
                  <a:srgbClr val="0097A7"/>
                </a:solidFill>
                <a:latin typeface="Arial"/>
                <a:ea typeface="Arial"/>
                <a:cs typeface="Arial"/>
                <a:sym typeface="Arial"/>
                <a:hlinkClick r:id="rId3">
                  <a:extLst>
                    <a:ext uri="{A12FA001-AC4F-418D-AE19-62706E023703}">
                      <ahyp:hlinkClr val="tx"/>
                    </a:ext>
                  </a:extLst>
                </a:hlinkClick>
              </a:rPr>
              <a:t>https://youtu.be/wxzc_2c6GMg</a:t>
            </a:r>
            <a:endParaRPr sz="2000"/>
          </a:p>
        </p:txBody>
      </p:sp>
      <p:pic>
        <p:nvPicPr>
          <p:cNvPr id="274" name="Google Shape;274;p20"/>
          <p:cNvPicPr preferRelativeResize="0"/>
          <p:nvPr>
            <p:ph idx="1" type="body"/>
          </p:nvPr>
        </p:nvPicPr>
        <p:blipFill rotWithShape="1">
          <a:blip r:embed="rId4">
            <a:alphaModFix/>
          </a:blip>
          <a:srcRect b="0" l="0" r="0" t="0"/>
          <a:stretch/>
        </p:blipFill>
        <p:spPr>
          <a:xfrm>
            <a:off x="4486048" y="3429000"/>
            <a:ext cx="3646758" cy="305112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8" name="Shape 278"/>
        <p:cNvGrpSpPr/>
        <p:nvPr/>
      </p:nvGrpSpPr>
      <p:grpSpPr>
        <a:xfrm>
          <a:off x="0" y="0"/>
          <a:ext cx="0" cy="0"/>
          <a:chOff x="0" y="0"/>
          <a:chExt cx="0" cy="0"/>
        </a:xfrm>
      </p:grpSpPr>
      <p:sp>
        <p:nvSpPr>
          <p:cNvPr id="279" name="Google Shape;279;p21"/>
          <p:cNvSpPr/>
          <p:nvPr/>
        </p:nvSpPr>
        <p:spPr>
          <a:xfrm rot="-5400000">
            <a:off x="800100" y="1491343"/>
            <a:ext cx="3333749" cy="3499103"/>
          </a:xfrm>
          <a:prstGeom prst="downArrow">
            <a:avLst>
              <a:gd fmla="val 100000" name="adj1"/>
              <a:gd fmla="val 15788" name="adj2"/>
            </a:avLst>
          </a:pr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0" name="Google Shape;280;p21"/>
          <p:cNvSpPr txBox="1"/>
          <p:nvPr>
            <p:ph type="title"/>
          </p:nvPr>
        </p:nvSpPr>
        <p:spPr>
          <a:xfrm>
            <a:off x="1028700" y="1967266"/>
            <a:ext cx="2628900" cy="25472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3600"/>
              <a:buFont typeface="Calibri"/>
              <a:buNone/>
            </a:pPr>
            <a:r>
              <a:rPr b="0" i="0" lang="en-US" sz="3600" u="none" strike="noStrike">
                <a:solidFill>
                  <a:srgbClr val="FFFFFF"/>
                </a:solidFill>
                <a:latin typeface="Calibri"/>
                <a:ea typeface="Calibri"/>
                <a:cs typeface="Calibri"/>
                <a:sym typeface="Calibri"/>
              </a:rPr>
              <a:t>Glycemic Index of Foods</a:t>
            </a:r>
            <a:endParaRPr sz="3600">
              <a:solidFill>
                <a:srgbClr val="FFFFFF"/>
              </a:solidFill>
              <a:latin typeface="Calibri"/>
              <a:ea typeface="Calibri"/>
              <a:cs typeface="Calibri"/>
              <a:sym typeface="Calibri"/>
            </a:endParaRPr>
          </a:p>
        </p:txBody>
      </p:sp>
      <p:pic>
        <p:nvPicPr>
          <p:cNvPr descr="A table with food and text&#10;&#10;Description automatically generated" id="281" name="Google Shape;281;p21"/>
          <p:cNvPicPr preferRelativeResize="0"/>
          <p:nvPr>
            <p:ph idx="1" type="body"/>
          </p:nvPr>
        </p:nvPicPr>
        <p:blipFill rotWithShape="1">
          <a:blip r:embed="rId3">
            <a:alphaModFix/>
          </a:blip>
          <a:srcRect b="0" l="0" r="0" t="0"/>
          <a:stretch/>
        </p:blipFill>
        <p:spPr>
          <a:xfrm>
            <a:off x="4777316" y="1029163"/>
            <a:ext cx="6780700" cy="479734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Arial"/>
              <a:buNone/>
            </a:pPr>
            <a:r>
              <a:rPr b="0" i="1" lang="en-US" sz="4400" u="none" strike="noStrike">
                <a:solidFill>
                  <a:srgbClr val="FF0000"/>
                </a:solidFill>
                <a:latin typeface="Arial"/>
                <a:ea typeface="Arial"/>
                <a:cs typeface="Arial"/>
                <a:sym typeface="Arial"/>
              </a:rPr>
              <a:t>The dietary monosaccharides include</a:t>
            </a:r>
            <a:endParaRPr/>
          </a:p>
        </p:txBody>
      </p:sp>
      <p:sp>
        <p:nvSpPr>
          <p:cNvPr id="287" name="Google Shape;287;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95959"/>
              </a:buClr>
              <a:buSzPts val="2800"/>
              <a:buFont typeface="Calibri"/>
              <a:buAutoNum type="arabicPeriod"/>
            </a:pPr>
            <a:r>
              <a:rPr b="0" i="0" lang="en-US" sz="2800" u="none" strike="noStrike">
                <a:solidFill>
                  <a:srgbClr val="595959"/>
                </a:solidFill>
                <a:latin typeface="Arial"/>
                <a:ea typeface="Arial"/>
                <a:cs typeface="Arial"/>
                <a:sym typeface="Arial"/>
              </a:rPr>
              <a:t>Sucrose, glucose, and lactose</a:t>
            </a:r>
            <a:endParaRPr b="0" i="0" sz="360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sz="2800" u="none" strike="noStrike">
                <a:solidFill>
                  <a:srgbClr val="595959"/>
                </a:solidFill>
                <a:latin typeface="Arial"/>
                <a:ea typeface="Arial"/>
                <a:cs typeface="Arial"/>
                <a:sym typeface="Arial"/>
              </a:rPr>
              <a:t>Fructose, glucose, and galactose</a:t>
            </a:r>
            <a:endParaRPr b="0" i="0" sz="360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sz="2800" u="none" strike="noStrike">
                <a:solidFill>
                  <a:srgbClr val="595959"/>
                </a:solidFill>
                <a:latin typeface="Arial"/>
                <a:ea typeface="Arial"/>
                <a:cs typeface="Arial"/>
                <a:sym typeface="Arial"/>
              </a:rPr>
              <a:t>Galactose, maltose, and glucose</a:t>
            </a:r>
            <a:endParaRPr b="0" i="0" sz="360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sz="2800" u="none" strike="noStrike">
                <a:solidFill>
                  <a:srgbClr val="595959"/>
                </a:solidFill>
                <a:latin typeface="Arial"/>
                <a:ea typeface="Arial"/>
                <a:cs typeface="Arial"/>
                <a:sym typeface="Arial"/>
              </a:rPr>
              <a:t>Glycogen, starch and fibre</a:t>
            </a:r>
            <a:endParaRPr b="0" i="0" sz="3600" u="none" strike="noStrike">
              <a:solidFill>
                <a:srgbClr val="000000"/>
              </a:solidFill>
              <a:latin typeface="Calibri"/>
              <a:ea typeface="Calibri"/>
              <a:cs typeface="Calibri"/>
              <a:sym typeface="Calibri"/>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Arial"/>
              <a:buNone/>
            </a:pPr>
            <a:r>
              <a:rPr b="0" i="1" lang="en-US" sz="4400" u="none" strike="noStrike">
                <a:solidFill>
                  <a:srgbClr val="FF0000"/>
                </a:solidFill>
                <a:latin typeface="Arial"/>
                <a:ea typeface="Arial"/>
                <a:cs typeface="Arial"/>
                <a:sym typeface="Arial"/>
              </a:rPr>
              <a:t>The polysaccharide that helps form the supporting structures of plants is</a:t>
            </a:r>
            <a:endParaRPr/>
          </a:p>
        </p:txBody>
      </p:sp>
      <p:sp>
        <p:nvSpPr>
          <p:cNvPr id="293" name="Google Shape;293;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95959"/>
              </a:buClr>
              <a:buSzPts val="2800"/>
              <a:buFont typeface="Calibri"/>
              <a:buAutoNum type="arabicPeriod"/>
            </a:pPr>
            <a:r>
              <a:rPr b="0" i="0" lang="en-US" u="none" strike="noStrike">
                <a:solidFill>
                  <a:srgbClr val="595959"/>
                </a:solidFill>
                <a:latin typeface="Arial"/>
                <a:ea typeface="Arial"/>
                <a:cs typeface="Arial"/>
                <a:sym typeface="Arial"/>
              </a:rPr>
              <a:t>Cellulose</a:t>
            </a:r>
            <a:endParaRPr b="0" i="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u="none" strike="noStrike">
                <a:solidFill>
                  <a:srgbClr val="595959"/>
                </a:solidFill>
                <a:latin typeface="Arial"/>
                <a:ea typeface="Arial"/>
                <a:cs typeface="Arial"/>
                <a:sym typeface="Arial"/>
              </a:rPr>
              <a:t>Maltose</a:t>
            </a:r>
            <a:endParaRPr b="0" i="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u="none" strike="noStrike">
                <a:solidFill>
                  <a:srgbClr val="595959"/>
                </a:solidFill>
                <a:latin typeface="Arial"/>
                <a:ea typeface="Arial"/>
                <a:cs typeface="Arial"/>
                <a:sym typeface="Arial"/>
              </a:rPr>
              <a:t>Glycogen</a:t>
            </a:r>
            <a:endParaRPr b="0" i="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lang="en-US">
                <a:solidFill>
                  <a:srgbClr val="595959"/>
                </a:solidFill>
                <a:latin typeface="Arial"/>
                <a:ea typeface="Arial"/>
                <a:cs typeface="Arial"/>
                <a:sym typeface="Arial"/>
              </a:rPr>
              <a:t>S</a:t>
            </a:r>
            <a:r>
              <a:rPr b="0" i="0" lang="en-US" u="none" strike="noStrike">
                <a:solidFill>
                  <a:srgbClr val="595959"/>
                </a:solidFill>
                <a:latin typeface="Arial"/>
                <a:ea typeface="Arial"/>
                <a:cs typeface="Arial"/>
                <a:sym typeface="Arial"/>
              </a:rPr>
              <a:t>ucrose</a:t>
            </a:r>
            <a:endParaRPr b="0" i="0" u="none" strike="noStrike">
              <a:solidFill>
                <a:srgbClr val="000000"/>
              </a:solidFill>
              <a:latin typeface="Calibri"/>
              <a:ea typeface="Calibri"/>
              <a:cs typeface="Calibri"/>
              <a:sym typeface="Calibri"/>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0000"/>
              </a:buClr>
              <a:buSzPct val="100000"/>
              <a:buFont typeface="Arial"/>
              <a:buNone/>
            </a:pPr>
            <a:r>
              <a:rPr b="0" i="1" lang="en-US" sz="3600" u="none" strike="noStrike">
                <a:solidFill>
                  <a:srgbClr val="FF0000"/>
                </a:solidFill>
                <a:latin typeface="Arial"/>
                <a:ea typeface="Arial"/>
                <a:cs typeface="Arial"/>
                <a:sym typeface="Arial"/>
              </a:rPr>
              <a:t>Digestible carbohydrates are absorbed as _____through the small intestinal wall and are delivered to the liver, where they are</a:t>
            </a:r>
            <a:r>
              <a:rPr b="0" i="1" lang="en-US" sz="4400" u="none" strike="noStrike">
                <a:solidFill>
                  <a:srgbClr val="FF0000"/>
                </a:solidFill>
                <a:latin typeface="Arial"/>
                <a:ea typeface="Arial"/>
                <a:cs typeface="Arial"/>
                <a:sym typeface="Arial"/>
              </a:rPr>
              <a:t> </a:t>
            </a:r>
            <a:r>
              <a:rPr b="0" i="1" lang="en-US" sz="3600" u="none" strike="noStrike">
                <a:solidFill>
                  <a:srgbClr val="FF0000"/>
                </a:solidFill>
                <a:latin typeface="Arial"/>
                <a:ea typeface="Arial"/>
                <a:cs typeface="Arial"/>
                <a:sym typeface="Arial"/>
              </a:rPr>
              <a:t>converted to _____</a:t>
            </a:r>
            <a:endParaRPr sz="3600"/>
          </a:p>
        </p:txBody>
      </p:sp>
      <p:sp>
        <p:nvSpPr>
          <p:cNvPr id="299" name="Google Shape;299;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95959"/>
              </a:buClr>
              <a:buSzPts val="2800"/>
              <a:buFont typeface="Calibri"/>
              <a:buAutoNum type="arabicPeriod"/>
            </a:pPr>
            <a:r>
              <a:rPr b="0" i="0" lang="en-US" u="none" strike="noStrike">
                <a:solidFill>
                  <a:srgbClr val="595959"/>
                </a:solidFill>
                <a:latin typeface="Arial"/>
                <a:ea typeface="Arial"/>
                <a:cs typeface="Arial"/>
                <a:sym typeface="Arial"/>
              </a:rPr>
              <a:t>disaccharides; sucrose</a:t>
            </a:r>
            <a:endParaRPr b="0" i="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u="none" strike="noStrike">
                <a:solidFill>
                  <a:srgbClr val="595959"/>
                </a:solidFill>
                <a:latin typeface="Arial"/>
                <a:ea typeface="Arial"/>
                <a:cs typeface="Arial"/>
                <a:sym typeface="Arial"/>
              </a:rPr>
              <a:t>glucose; glycogen</a:t>
            </a:r>
            <a:endParaRPr b="0" i="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u="none" strike="noStrike">
                <a:solidFill>
                  <a:srgbClr val="595959"/>
                </a:solidFill>
                <a:latin typeface="Arial"/>
                <a:ea typeface="Arial"/>
                <a:cs typeface="Arial"/>
                <a:sym typeface="Arial"/>
              </a:rPr>
              <a:t>monosaccharides; glucose</a:t>
            </a:r>
            <a:endParaRPr b="0" i="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u="none" strike="noStrike">
                <a:solidFill>
                  <a:srgbClr val="595959"/>
                </a:solidFill>
                <a:latin typeface="Arial"/>
                <a:ea typeface="Arial"/>
                <a:cs typeface="Arial"/>
                <a:sym typeface="Arial"/>
              </a:rPr>
              <a:t>galactose; cellulose</a:t>
            </a:r>
            <a:endParaRPr b="0" i="0" u="none" strike="noStrike">
              <a:solidFill>
                <a:srgbClr val="000000"/>
              </a:solidFill>
              <a:latin typeface="Calibri"/>
              <a:ea typeface="Calibri"/>
              <a:cs typeface="Calibri"/>
              <a:sym typeface="Calibri"/>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0000"/>
              </a:buClr>
              <a:buSzPct val="100000"/>
              <a:buFont typeface="Arial"/>
              <a:buNone/>
            </a:pPr>
            <a:r>
              <a:rPr b="0" i="1" lang="en-US" sz="3600" u="none" strike="noStrike">
                <a:solidFill>
                  <a:srgbClr val="FF0000"/>
                </a:solidFill>
                <a:latin typeface="Arial"/>
                <a:ea typeface="Arial"/>
                <a:cs typeface="Arial"/>
                <a:sym typeface="Arial"/>
              </a:rPr>
              <a:t>When blood glucose concentration rises, the pancreas secretes ____, and when blood glucose levels fall, the pancreas secretes _____</a:t>
            </a:r>
            <a:endParaRPr sz="3600"/>
          </a:p>
        </p:txBody>
      </p:sp>
      <p:sp>
        <p:nvSpPr>
          <p:cNvPr id="305" name="Google Shape;305;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95959"/>
              </a:buClr>
              <a:buSzPts val="2800"/>
              <a:buFont typeface="Calibri"/>
              <a:buAutoNum type="arabicPeriod"/>
            </a:pPr>
            <a:r>
              <a:rPr b="0" i="0" lang="en-US" sz="2800" u="none" strike="noStrike">
                <a:solidFill>
                  <a:srgbClr val="595959"/>
                </a:solidFill>
                <a:latin typeface="Arial"/>
                <a:ea typeface="Arial"/>
                <a:cs typeface="Arial"/>
                <a:sym typeface="Arial"/>
              </a:rPr>
              <a:t>glycogen; insulin</a:t>
            </a:r>
            <a:endParaRPr b="0" i="0" sz="360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sz="2800" u="none" strike="noStrike">
                <a:solidFill>
                  <a:srgbClr val="595959"/>
                </a:solidFill>
                <a:latin typeface="Arial"/>
                <a:ea typeface="Arial"/>
                <a:cs typeface="Arial"/>
                <a:sym typeface="Arial"/>
              </a:rPr>
              <a:t>insulin; glucagon</a:t>
            </a:r>
            <a:endParaRPr b="0" i="0" sz="360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sz="2800" u="none" strike="noStrike">
                <a:solidFill>
                  <a:srgbClr val="595959"/>
                </a:solidFill>
                <a:latin typeface="Arial"/>
                <a:ea typeface="Arial"/>
                <a:cs typeface="Arial"/>
                <a:sym typeface="Arial"/>
              </a:rPr>
              <a:t>glucagon; glycogen</a:t>
            </a:r>
            <a:endParaRPr b="0" i="0" sz="360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2800"/>
              <a:buFont typeface="Calibri"/>
              <a:buAutoNum type="arabicPeriod"/>
            </a:pPr>
            <a:r>
              <a:rPr b="0" i="0" lang="en-US" sz="2800" u="none" strike="noStrike">
                <a:solidFill>
                  <a:srgbClr val="595959"/>
                </a:solidFill>
                <a:latin typeface="Arial"/>
                <a:ea typeface="Arial"/>
                <a:cs typeface="Arial"/>
                <a:sym typeface="Arial"/>
              </a:rPr>
              <a:t>insulin; fructose</a:t>
            </a:r>
            <a:endParaRPr b="0" i="0" sz="3600" u="none" strike="noStrike">
              <a:solidFill>
                <a:srgbClr val="000000"/>
              </a:solidFill>
              <a:latin typeface="Calibri"/>
              <a:ea typeface="Calibri"/>
              <a:cs typeface="Calibri"/>
              <a:sym typeface="Calibri"/>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3600"/>
              <a:buFont typeface="Arial"/>
              <a:buNone/>
            </a:pPr>
            <a:r>
              <a:rPr b="0" i="1" lang="en-US" sz="3600" u="none" strike="noStrike">
                <a:solidFill>
                  <a:srgbClr val="FF0000"/>
                </a:solidFill>
                <a:latin typeface="Arial"/>
                <a:ea typeface="Arial"/>
                <a:cs typeface="Arial"/>
                <a:sym typeface="Arial"/>
              </a:rPr>
              <a:t>Foods rich in fibre can lower blood cholesterol</a:t>
            </a:r>
            <a:endParaRPr sz="3600"/>
          </a:p>
        </p:txBody>
      </p:sp>
      <p:sp>
        <p:nvSpPr>
          <p:cNvPr id="311" name="Google Shape;31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95959"/>
              </a:buClr>
              <a:buSzPts val="3600"/>
              <a:buFont typeface="Calibri"/>
              <a:buAutoNum type="arabicPeriod"/>
            </a:pPr>
            <a:r>
              <a:rPr b="0" i="0" lang="en-US" sz="3600" u="none" strike="noStrike">
                <a:solidFill>
                  <a:srgbClr val="595959"/>
                </a:solidFill>
                <a:latin typeface="Arial"/>
                <a:ea typeface="Arial"/>
                <a:cs typeface="Arial"/>
                <a:sym typeface="Arial"/>
              </a:rPr>
              <a:t>T</a:t>
            </a:r>
            <a:endParaRPr b="0" i="0" sz="3600" u="none" strike="noStrike">
              <a:solidFill>
                <a:srgbClr val="000000"/>
              </a:solidFill>
              <a:latin typeface="Calibri"/>
              <a:ea typeface="Calibri"/>
              <a:cs typeface="Calibri"/>
              <a:sym typeface="Calibri"/>
            </a:endParaRPr>
          </a:p>
          <a:p>
            <a:pPr indent="-228600" lvl="0" marL="228600" rtl="0" algn="l">
              <a:lnSpc>
                <a:spcPct val="90000"/>
              </a:lnSpc>
              <a:spcBef>
                <a:spcPts val="640"/>
              </a:spcBef>
              <a:spcAft>
                <a:spcPts val="0"/>
              </a:spcAft>
              <a:buClr>
                <a:srgbClr val="595959"/>
              </a:buClr>
              <a:buSzPts val="3600"/>
              <a:buFont typeface="Calibri"/>
              <a:buAutoNum type="arabicPeriod"/>
            </a:pPr>
            <a:r>
              <a:rPr b="0" i="0" lang="en-US" sz="3600" u="none" strike="noStrike">
                <a:solidFill>
                  <a:srgbClr val="595959"/>
                </a:solidFill>
                <a:latin typeface="Arial"/>
                <a:ea typeface="Arial"/>
                <a:cs typeface="Arial"/>
                <a:sym typeface="Arial"/>
              </a:rPr>
              <a:t>F</a:t>
            </a:r>
            <a:endParaRPr b="0" i="0" sz="3600" u="none" strike="noStrike">
              <a:solidFill>
                <a:srgbClr val="000000"/>
              </a:solidFill>
              <a:latin typeface="Calibri"/>
              <a:ea typeface="Calibri"/>
              <a:cs typeface="Calibri"/>
              <a:sym typeface="Calibri"/>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0000"/>
              </a:buClr>
              <a:buSzPts val="4400"/>
              <a:buFont typeface="Arimo"/>
              <a:buNone/>
            </a:pPr>
            <a:r>
              <a:rPr b="1" i="0" lang="en-US" sz="4400" u="none" strike="noStrike">
                <a:solidFill>
                  <a:srgbClr val="000000"/>
                </a:solidFill>
                <a:latin typeface="Arimo"/>
                <a:ea typeface="Arimo"/>
                <a:cs typeface="Arimo"/>
                <a:sym typeface="Arimo"/>
              </a:rPr>
              <a:t>Key Points</a:t>
            </a:r>
            <a:endParaRPr/>
          </a:p>
        </p:txBody>
      </p:sp>
      <p:sp>
        <p:nvSpPr>
          <p:cNvPr id="317" name="Google Shape;317;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2800"/>
              <a:buFont typeface="Arial"/>
              <a:buChar char="•"/>
            </a:pPr>
            <a:r>
              <a:rPr b="0" i="0" lang="en-US" sz="2800" u="none" strike="noStrike">
                <a:solidFill>
                  <a:srgbClr val="000000"/>
                </a:solidFill>
                <a:latin typeface="Arimo"/>
                <a:ea typeface="Arimo"/>
                <a:cs typeface="Arimo"/>
                <a:sym typeface="Arimo"/>
              </a:rPr>
              <a:t>Body tissues use carbohydrates for energy </a:t>
            </a:r>
            <a:endParaRPr b="0" i="0" sz="2800" u="none" strike="noStrike">
              <a:solidFill>
                <a:srgbClr val="000000"/>
              </a:solidFill>
              <a:latin typeface="Arial"/>
              <a:ea typeface="Arial"/>
              <a:cs typeface="Arial"/>
              <a:sym typeface="Arial"/>
            </a:endParaRPr>
          </a:p>
          <a:p>
            <a:pPr indent="-228600" lvl="0" marL="228600" rtl="0" algn="l">
              <a:lnSpc>
                <a:spcPct val="90000"/>
              </a:lnSpc>
              <a:spcBef>
                <a:spcPts val="560"/>
              </a:spcBef>
              <a:spcAft>
                <a:spcPts val="0"/>
              </a:spcAft>
              <a:buClr>
                <a:srgbClr val="000000"/>
              </a:buClr>
              <a:buSzPts val="2800"/>
              <a:buFont typeface="Arial"/>
              <a:buChar char="•"/>
            </a:pPr>
            <a:r>
              <a:rPr b="0" i="0" lang="en-US" sz="2800" u="none" strike="noStrike">
                <a:solidFill>
                  <a:srgbClr val="000000"/>
                </a:solidFill>
                <a:latin typeface="Arimo"/>
                <a:ea typeface="Arimo"/>
                <a:cs typeface="Arimo"/>
                <a:sym typeface="Arimo"/>
              </a:rPr>
              <a:t>The brain and nerve tissues prefer carbohydrate as fuel</a:t>
            </a:r>
            <a:endParaRPr b="0" i="0" sz="2800" u="none" strike="noStrike">
              <a:solidFill>
                <a:srgbClr val="000000"/>
              </a:solidFill>
              <a:latin typeface="Arial"/>
              <a:ea typeface="Arial"/>
              <a:cs typeface="Arial"/>
              <a:sym typeface="Arial"/>
            </a:endParaRPr>
          </a:p>
          <a:p>
            <a:pPr indent="-228600" lvl="0" marL="228600" rtl="0" algn="l">
              <a:lnSpc>
                <a:spcPct val="90000"/>
              </a:lnSpc>
              <a:spcBef>
                <a:spcPts val="560"/>
              </a:spcBef>
              <a:spcAft>
                <a:spcPts val="0"/>
              </a:spcAft>
              <a:buClr>
                <a:srgbClr val="000000"/>
              </a:buClr>
              <a:buSzPts val="2800"/>
              <a:buFont typeface="Arial"/>
              <a:buChar char="•"/>
            </a:pPr>
            <a:r>
              <a:rPr b="0" i="0" lang="en-US" sz="2800" u="none" strike="noStrike">
                <a:solidFill>
                  <a:srgbClr val="000000"/>
                </a:solidFill>
                <a:latin typeface="Arimo"/>
                <a:ea typeface="Arimo"/>
                <a:cs typeface="Arimo"/>
                <a:sym typeface="Arimo"/>
              </a:rPr>
              <a:t>Fibres can reduce blood sugars and cholesterol levels</a:t>
            </a:r>
            <a:endParaRPr b="0" i="0" sz="2800" u="none" strike="noStrike">
              <a:solidFill>
                <a:srgbClr val="000000"/>
              </a:solidFill>
              <a:latin typeface="Arial"/>
              <a:ea typeface="Arial"/>
              <a:cs typeface="Arial"/>
              <a:sym typeface="Arial"/>
            </a:endParaRPr>
          </a:p>
          <a:p>
            <a:pPr indent="-228600" lvl="0" marL="228600" rtl="0" algn="l">
              <a:lnSpc>
                <a:spcPct val="90000"/>
              </a:lnSpc>
              <a:spcBef>
                <a:spcPts val="560"/>
              </a:spcBef>
              <a:spcAft>
                <a:spcPts val="0"/>
              </a:spcAft>
              <a:buClr>
                <a:srgbClr val="000000"/>
              </a:buClr>
              <a:buSzPts val="2800"/>
              <a:buFont typeface="Arial"/>
              <a:buChar char="•"/>
            </a:pPr>
            <a:r>
              <a:rPr b="0" i="0" lang="en-US" sz="2800" u="none" strike="noStrike">
                <a:solidFill>
                  <a:srgbClr val="000000"/>
                </a:solidFill>
                <a:latin typeface="Arimo"/>
                <a:ea typeface="Arimo"/>
                <a:cs typeface="Arimo"/>
                <a:sym typeface="Arimo"/>
              </a:rPr>
              <a:t>Fibres are a critical fuel source for the bacteria in our guts</a:t>
            </a:r>
            <a:endParaRPr b="0" i="0" sz="2800" u="none" strike="noStrike">
              <a:solidFill>
                <a:srgbClr val="000000"/>
              </a:solidFill>
              <a:latin typeface="Arial"/>
              <a:ea typeface="Arial"/>
              <a:cs typeface="Arial"/>
              <a:sym typeface="Arial"/>
            </a:endParaRPr>
          </a:p>
          <a:p>
            <a:pPr indent="-228600" lvl="0" marL="228600" rtl="0" algn="l">
              <a:lnSpc>
                <a:spcPct val="90000"/>
              </a:lnSpc>
              <a:spcBef>
                <a:spcPts val="560"/>
              </a:spcBef>
              <a:spcAft>
                <a:spcPts val="0"/>
              </a:spcAft>
              <a:buClr>
                <a:srgbClr val="000000"/>
              </a:buClr>
              <a:buSzPts val="2800"/>
              <a:buFont typeface="Arial"/>
              <a:buChar char="•"/>
            </a:pPr>
            <a:r>
              <a:rPr b="0" i="0" lang="en-US" sz="2800" u="none" strike="noStrike">
                <a:solidFill>
                  <a:srgbClr val="000000"/>
                </a:solidFill>
                <a:latin typeface="Arimo"/>
                <a:ea typeface="Arimo"/>
                <a:cs typeface="Arimo"/>
                <a:sym typeface="Arimo"/>
              </a:rPr>
              <a:t>Recommendation is t</a:t>
            </a:r>
            <a:r>
              <a:rPr lang="en-US">
                <a:solidFill>
                  <a:srgbClr val="000000"/>
                </a:solidFill>
                <a:latin typeface="Arimo"/>
                <a:ea typeface="Arimo"/>
                <a:cs typeface="Arimo"/>
                <a:sym typeface="Arimo"/>
              </a:rPr>
              <a:t>hat</a:t>
            </a:r>
            <a:r>
              <a:rPr b="0" i="0" lang="en-US" sz="2800" u="none" strike="noStrike">
                <a:solidFill>
                  <a:srgbClr val="000000"/>
                </a:solidFill>
                <a:latin typeface="Arimo"/>
                <a:ea typeface="Arimo"/>
                <a:cs typeface="Arimo"/>
                <a:sym typeface="Arimo"/>
              </a:rPr>
              <a:t> a diet based on foods rich in complex carbohydrates and fibre is good general dietary advice.</a:t>
            </a:r>
            <a:endParaRPr b="0" i="0" sz="2800" u="none" strike="noStrike">
              <a:solidFill>
                <a:srgbClr val="000000"/>
              </a:solidFill>
              <a:latin typeface="Arial"/>
              <a:ea typeface="Arial"/>
              <a:cs typeface="Arial"/>
              <a:sym typeface="Arial"/>
            </a:endParaRPr>
          </a:p>
          <a:p>
            <a:pPr indent="-228600" lvl="0" marL="228600" rtl="0" algn="l">
              <a:lnSpc>
                <a:spcPct val="90000"/>
              </a:lnSpc>
              <a:spcBef>
                <a:spcPts val="1000"/>
              </a:spcBef>
              <a:spcAft>
                <a:spcPts val="0"/>
              </a:spcAft>
              <a:buClr>
                <a:srgbClr val="000000"/>
              </a:buClr>
              <a:buSzPts val="2800"/>
              <a:buChar char="•"/>
            </a:pPr>
            <a:r>
              <a:rPr b="0" i="0" lang="en-US" sz="2800" u="none" strike="noStrike">
                <a:solidFill>
                  <a:srgbClr val="000000"/>
                </a:solidFill>
                <a:latin typeface="Arimo"/>
                <a:ea typeface="Arimo"/>
                <a:cs typeface="Arimo"/>
                <a:sym typeface="Arimo"/>
              </a:rPr>
              <a:t>But the best dietary advice is very individual! Research is ongoing </a:t>
            </a:r>
            <a:r>
              <a:rPr b="0" i="1" lang="en-US" sz="2800" u="sng" strike="noStrike">
                <a:solidFill>
                  <a:srgbClr val="000000"/>
                </a:solidFill>
                <a:latin typeface="Arimo"/>
                <a:ea typeface="Arimo"/>
                <a:cs typeface="Arimo"/>
                <a:sym typeface="Arimo"/>
                <a:hlinkClick r:id="rId3">
                  <a:extLst>
                    <a:ext uri="{A12FA001-AC4F-418D-AE19-62706E023703}">
                      <ahyp:hlinkClr val="tx"/>
                    </a:ext>
                  </a:extLst>
                </a:hlinkClick>
              </a:rPr>
              <a:t>https://youtu.be/0z03xkwFbw4</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2023-10-25T05:34:32Z</dcterms:created>
  <dc:creator>Jil Simmons</dc:creator>
</cp:coreProperties>
</file>