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6" roundtripDataSignature="AMtx7mj2DhjjWDP3IRzaBDxslnK/w1fX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customschemas.google.com/relationships/presentationmetadata" Target="metadata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" name="Google Shape;62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Endocrine gland: cells in Langerhans islets secrete hormones directly into blood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Exocrine gland: enzymes are secreted to the small intestine through ducts</a:t>
            </a:r>
            <a:endParaRPr/>
          </a:p>
        </p:txBody>
      </p:sp>
      <p:sp>
        <p:nvSpPr>
          <p:cNvPr id="114" name="Google Shape;114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Protein digestion </a:t>
            </a:r>
            <a:endParaRPr/>
          </a:p>
        </p:txBody>
      </p:sp>
      <p:sp>
        <p:nvSpPr>
          <p:cNvPr id="134" name="Google Shape;134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12226157430_0_4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5" name="Google Shape;15;g12226157430_0_4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6" name="Google Shape;16;g12226157430_0_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12226157430_0_8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g12226157430_0_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12226157430_0_1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2" name="Google Shape;22;g12226157430_0_1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3" name="Google Shape;23;g12226157430_0_1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12226157430_0_1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6" name="Google Shape;26;g12226157430_0_15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7" name="Google Shape;27;g12226157430_0_15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8" name="Google Shape;28;g12226157430_0_1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12226157430_0_2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1" name="Google Shape;31;g12226157430_0_2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12226157430_0_23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34" name="Google Shape;34;g12226157430_0_23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5" name="Google Shape;35;g12226157430_0_2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12226157430_0_27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38" name="Google Shape;38;g12226157430_0_2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12226157430_0_30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g12226157430_0_30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42" name="Google Shape;42;g12226157430_0_30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3" name="Google Shape;43;g12226157430_0_30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4" name="Google Shape;44;g12226157430_0_3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2226157430_0_36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47" name="Google Shape;47;g12226157430_0_3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12226157430_0_39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0" name="Google Shape;50;g12226157430_0_39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1" name="Google Shape;51;g12226157430_0_3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2226157430_0_4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12226157430_0_45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56" name="Google Shape;56;g12226157430_0_45"/>
          <p:cNvSpPr txBox="1"/>
          <p:nvPr>
            <p:ph idx="1" type="body"/>
          </p:nvPr>
        </p:nvSpPr>
        <p:spPr>
          <a:xfrm>
            <a:off x="609600" y="1600201"/>
            <a:ext cx="109728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7" name="Google Shape;57;g12226157430_0_45"/>
          <p:cNvSpPr txBox="1"/>
          <p:nvPr>
            <p:ph idx="10" type="dt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g12226157430_0_45"/>
          <p:cNvSpPr txBox="1"/>
          <p:nvPr>
            <p:ph idx="11" type="ftr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g12226157430_0_45"/>
          <p:cNvSpPr txBox="1"/>
          <p:nvPr>
            <p:ph idx="12" type="sldNum"/>
          </p:nvPr>
        </p:nvSpPr>
        <p:spPr>
          <a:xfrm>
            <a:off x="8737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12226157430_0_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" name="Google Shape;11;g12226157430_0_0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92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indent="-3492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indent="-3492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indent="-3492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indent="-3492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indent="-3492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indent="-3492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indent="-3492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Google Shape;12;g12226157430_0_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ww.youtube.com/watch?v=goSC-1YvHVk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www.youtube.com/watch?v=-Zyk0H1HmjA" TargetMode="External"/><Relationship Id="rId4" Type="http://schemas.openxmlformats.org/officeDocument/2006/relationships/hyperlink" Target="https://www.youtube.com/watch?v=_A2BW_UnX5c" TargetMode="External"/><Relationship Id="rId5" Type="http://schemas.openxmlformats.org/officeDocument/2006/relationships/image" Target="../media/image6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"/>
          <p:cNvSpPr txBox="1"/>
          <p:nvPr>
            <p:ph type="ctrTitle"/>
          </p:nvPr>
        </p:nvSpPr>
        <p:spPr>
          <a:xfrm>
            <a:off x="940526" y="967832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/>
              <a:t>Lecture 2</a:t>
            </a:r>
            <a:br>
              <a:rPr b="1" lang="en-CA"/>
            </a:br>
            <a:r>
              <a:rPr b="1" lang="en-CA"/>
              <a:t>Digestion, absorption and metabolism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"/>
          <p:cNvSpPr txBox="1"/>
          <p:nvPr>
            <p:ph type="ctrTitle"/>
          </p:nvPr>
        </p:nvSpPr>
        <p:spPr>
          <a:xfrm>
            <a:off x="920190" y="195943"/>
            <a:ext cx="10363200" cy="1000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4000"/>
              <a:t>Digestive system – some facts</a:t>
            </a:r>
            <a:endParaRPr/>
          </a:p>
        </p:txBody>
      </p:sp>
      <p:sp>
        <p:nvSpPr>
          <p:cNvPr id="71" name="Google Shape;71;p2"/>
          <p:cNvSpPr txBox="1"/>
          <p:nvPr/>
        </p:nvSpPr>
        <p:spPr>
          <a:xfrm>
            <a:off x="866593" y="924065"/>
            <a:ext cx="10812600" cy="50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C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your body needs food, your brain and hormones alert your mind to the sensation of hunger (high levels of </a:t>
            </a:r>
            <a:r>
              <a:rPr b="1"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ghrelin</a:t>
            </a: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C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promote food intake)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C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you eat, taste buds guide you in finding food acceptable or not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C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basic chemical tastes: </a:t>
            </a:r>
            <a:r>
              <a:rPr b="0" i="1" lang="en-C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sweet, sour, bitter, and salty</a:t>
            </a:r>
            <a:endParaRPr i="1"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C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Aroma, texture, temperature can also affect flavour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C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Human ability to detect a food’s aroma is 1,000 x as sensitive as our sense of taste</a:t>
            </a:r>
            <a:endParaRPr/>
          </a:p>
          <a:p>
            <a:pPr indent="-1079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"/>
          <p:cNvSpPr txBox="1"/>
          <p:nvPr>
            <p:ph type="ctrTitle"/>
          </p:nvPr>
        </p:nvSpPr>
        <p:spPr>
          <a:xfrm>
            <a:off x="881001" y="169817"/>
            <a:ext cx="10363200" cy="1000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4000"/>
              <a:t>Preference for sugar, fat and salt: inborn?</a:t>
            </a:r>
            <a:endParaRPr/>
          </a:p>
        </p:txBody>
      </p:sp>
      <p:sp>
        <p:nvSpPr>
          <p:cNvPr id="77" name="Google Shape;77;p3"/>
          <p:cNvSpPr txBox="1"/>
          <p:nvPr/>
        </p:nvSpPr>
        <p:spPr>
          <a:xfrm>
            <a:off x="866593" y="948690"/>
            <a:ext cx="10812545" cy="59093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C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Sweet, salty and fatty foods: universally desired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C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Enjoyment of eating sugar: energy to the brain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C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Fats: energy and essential nutrients to body tissues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C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Minerals: salt and chloride important for muscles, neurons, blood pressure, blood pH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C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Bitter and sour: most people have aversions to them (many toxins are bitter)</a:t>
            </a:r>
            <a:endParaRPr/>
          </a:p>
          <a:p>
            <a:pPr indent="-1079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079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"/>
          <p:cNvSpPr txBox="1"/>
          <p:nvPr>
            <p:ph type="ctrTitle"/>
          </p:nvPr>
        </p:nvSpPr>
        <p:spPr>
          <a:xfrm>
            <a:off x="881001" y="169817"/>
            <a:ext cx="10363200" cy="1000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4000"/>
              <a:t>Digestive Tract</a:t>
            </a:r>
            <a:endParaRPr/>
          </a:p>
        </p:txBody>
      </p:sp>
      <p:sp>
        <p:nvSpPr>
          <p:cNvPr id="83" name="Google Shape;83;p4"/>
          <p:cNvSpPr txBox="1"/>
          <p:nvPr/>
        </p:nvSpPr>
        <p:spPr>
          <a:xfrm>
            <a:off x="866593" y="948690"/>
            <a:ext cx="10812545" cy="3323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C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Once you have eaten, your brain and hormones direct organs of digestive system to digest and absorb the complex mixture of chewed and swallowed food</a:t>
            </a:r>
            <a:endParaRPr/>
          </a:p>
          <a:p>
            <a:pPr indent="-1079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079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http://www.infovisual.info/03/img_en/057%20Digestive%20system.jpg" id="89" name="Google Shape;8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07186"/>
            <a:ext cx="7736226" cy="6750814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5"/>
          <p:cNvSpPr txBox="1"/>
          <p:nvPr/>
        </p:nvSpPr>
        <p:spPr>
          <a:xfrm>
            <a:off x="8072848" y="261257"/>
            <a:ext cx="3958046" cy="5078313"/>
          </a:xfrm>
          <a:prstGeom prst="rect">
            <a:avLst/>
          </a:prstGeom>
          <a:noFill/>
          <a:ln cap="flat" cmpd="sng" w="28575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CA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Flexible, muscular tube,  digests foods and absorbs its nutrients and some non-nutrients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CA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Digestive organs aid digestion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CA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you swallow something, it is not inside your body, but inside the tube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CA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Only when nutrient passes through the wall of digestive tract it enters the body’s tissues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CA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levels: mechanical digestion and chemical digestion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"/>
          <p:cNvSpPr txBox="1"/>
          <p:nvPr>
            <p:ph type="ctrTitle"/>
          </p:nvPr>
        </p:nvSpPr>
        <p:spPr>
          <a:xfrm>
            <a:off x="867938" y="0"/>
            <a:ext cx="10363200" cy="1000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4000"/>
              <a:t>Mechanical aspect of digestion - peristalsis</a:t>
            </a:r>
            <a:endParaRPr/>
          </a:p>
        </p:txBody>
      </p:sp>
      <p:sp>
        <p:nvSpPr>
          <p:cNvPr id="96" name="Google Shape;96;p6"/>
          <p:cNvSpPr txBox="1"/>
          <p:nvPr/>
        </p:nvSpPr>
        <p:spPr>
          <a:xfrm>
            <a:off x="7223759" y="1667148"/>
            <a:ext cx="4663440" cy="3754874"/>
          </a:xfrm>
          <a:prstGeom prst="rect">
            <a:avLst/>
          </a:prstGeom>
          <a:noFill/>
          <a:ln cap="flat" cmpd="sng" w="9525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C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Chewing, mixing by stomach, adding fluid, moving tract’s contents by peristalsis.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C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After digestion and absorption, wastes are excreted</a:t>
            </a:r>
            <a:endParaRPr/>
          </a:p>
          <a:p>
            <a:pPr indent="-1079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pmgbiology.files.wordpress.com/2015/10/screen-shot-2015-10-29-at-10-40-44.png" id="97" name="Google Shape;9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0854" y="943020"/>
            <a:ext cx="6189145" cy="47131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7"/>
          <p:cNvSpPr txBox="1"/>
          <p:nvPr>
            <p:ph type="ctrTitle"/>
          </p:nvPr>
        </p:nvSpPr>
        <p:spPr>
          <a:xfrm>
            <a:off x="867938" y="0"/>
            <a:ext cx="10363200" cy="1000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4000"/>
              <a:t>Chemical aspect of digestion – digestive juices</a:t>
            </a:r>
            <a:endParaRPr/>
          </a:p>
        </p:txBody>
      </p:sp>
      <p:sp>
        <p:nvSpPr>
          <p:cNvPr id="103" name="Google Shape;103;p7"/>
          <p:cNvSpPr txBox="1"/>
          <p:nvPr/>
        </p:nvSpPr>
        <p:spPr>
          <a:xfrm>
            <a:off x="7367451" y="1123406"/>
            <a:ext cx="4519748" cy="4734501"/>
          </a:xfrm>
          <a:prstGeom prst="rect">
            <a:avLst/>
          </a:prstGeom>
          <a:noFill/>
          <a:ln cap="flat" cmpd="sng" w="9525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Mouth: Salivary amylase breaks starch and lingual lipase starts digestion of fat Stomach: gastric juice (HCl, water, enzymes) activates pepsin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Mucus protects stomach and digestive tract from being digested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Bile: emulsifier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Pancreatic enzymes, bicarbonate (neutralizes pH)</a:t>
            </a:r>
            <a:endParaRPr/>
          </a:p>
          <a:p>
            <a:pPr indent="-1079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classconnection.s3.amazonaws.com/675/flashcards/683675/png/smallint1330977944762.png" id="104" name="Google Shape;10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6754" y="988562"/>
            <a:ext cx="7081339" cy="3956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8"/>
          <p:cNvSpPr txBox="1"/>
          <p:nvPr>
            <p:ph type="ctrTitle"/>
          </p:nvPr>
        </p:nvSpPr>
        <p:spPr>
          <a:xfrm>
            <a:off x="1008668" y="122517"/>
            <a:ext cx="10363200" cy="10966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4000"/>
              <a:t>Stomach Digestive Functions</a:t>
            </a:r>
            <a:endParaRPr/>
          </a:p>
        </p:txBody>
      </p:sp>
      <p:sp>
        <p:nvSpPr>
          <p:cNvPr id="110" name="Google Shape;110;p8"/>
          <p:cNvSpPr txBox="1"/>
          <p:nvPr/>
        </p:nvSpPr>
        <p:spPr>
          <a:xfrm>
            <a:off x="716280" y="1162592"/>
            <a:ext cx="10569900" cy="44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i="0" lang="en-C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Mucous cells</a:t>
            </a:r>
            <a:r>
              <a:rPr b="0" i="0" lang="en-C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secrete </a:t>
            </a: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mucus</a:t>
            </a:r>
            <a:r>
              <a:rPr b="0" i="0" lang="en-C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 protect the lining of the stomach from stomach acid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i="0" lang="en-C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Parietal cells</a:t>
            </a:r>
            <a:r>
              <a:rPr b="0" i="0" lang="en-C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produce </a:t>
            </a:r>
            <a:r>
              <a:rPr b="0" i="1" lang="en-C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intrinsic factor</a:t>
            </a:r>
            <a:r>
              <a:rPr b="0" i="0" lang="en-C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(needed for the absorption of vitamin B12) and hydrochloric acid (HCl)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i="0" lang="en-C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Hydrochloric acid</a:t>
            </a:r>
            <a:r>
              <a:rPr b="0" i="0" lang="en-C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decreases stomach pH for denaturation of proteins to take place and </a:t>
            </a:r>
            <a:r>
              <a:rPr b="0" i="1" lang="en-C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converts pepsinogen into pepsin</a:t>
            </a:r>
            <a:endParaRPr i="1"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i="0" lang="en-C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Peptic cells</a:t>
            </a:r>
            <a:r>
              <a:rPr b="0" i="0" lang="en-C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secrete </a:t>
            </a:r>
            <a:r>
              <a:rPr b="0" i="1" lang="en-C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pepsinogen</a:t>
            </a:r>
            <a:r>
              <a:rPr b="0" i="0" lang="en-C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(pepsin) and </a:t>
            </a:r>
            <a:r>
              <a:rPr b="0" i="1" lang="en-C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gastric lipase</a:t>
            </a:r>
            <a:endParaRPr i="1"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i="0" lang="en-C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Pepsin</a:t>
            </a:r>
            <a:r>
              <a:rPr b="0" i="0" lang="en-C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breaks proteins down into amino acids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i="0" lang="en-C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Gastric lipase</a:t>
            </a:r>
            <a:r>
              <a:rPr b="0" i="0" lang="en-C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breaks down triglycerides into fatty acids and monoglycerides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9"/>
          <p:cNvSpPr txBox="1"/>
          <p:nvPr>
            <p:ph type="ctrTitle"/>
          </p:nvPr>
        </p:nvSpPr>
        <p:spPr>
          <a:xfrm>
            <a:off x="296025" y="0"/>
            <a:ext cx="11712900" cy="12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4400"/>
              <a:t>Pancreas: </a:t>
            </a:r>
            <a:r>
              <a:rPr lang="en-CA" sz="4400"/>
              <a:t> </a:t>
            </a:r>
            <a:r>
              <a:rPr b="1" lang="en-CA" sz="4400"/>
              <a:t>endocrine and exocrine gland</a:t>
            </a:r>
            <a:endParaRPr sz="4400"/>
          </a:p>
        </p:txBody>
      </p:sp>
      <p:pic>
        <p:nvPicPr>
          <p:cNvPr id="117" name="Google Shape;11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3578" y="1123407"/>
            <a:ext cx="8169576" cy="4582621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9"/>
          <p:cNvSpPr txBox="1"/>
          <p:nvPr/>
        </p:nvSpPr>
        <p:spPr>
          <a:xfrm>
            <a:off x="9927775" y="1479525"/>
            <a:ext cx="19407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CA" sz="24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Endocrine:</a:t>
            </a:r>
            <a:endParaRPr sz="20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Insulin</a:t>
            </a:r>
            <a:endParaRPr sz="20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Glucagon</a:t>
            </a:r>
            <a:endParaRPr sz="20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Somatostatin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Exocrine:</a:t>
            </a:r>
            <a:endParaRPr sz="20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Digestive enzymes</a:t>
            </a:r>
            <a:endParaRPr sz="20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small intestine</a:t>
            </a:r>
            <a:endParaRPr sz="2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0"/>
          <p:cNvSpPr txBox="1"/>
          <p:nvPr>
            <p:ph type="ctrTitle"/>
          </p:nvPr>
        </p:nvSpPr>
        <p:spPr>
          <a:xfrm>
            <a:off x="1093509" y="0"/>
            <a:ext cx="10363200" cy="1002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4000"/>
              <a:t>Pancreatic Enzymes</a:t>
            </a:r>
            <a:endParaRPr/>
          </a:p>
        </p:txBody>
      </p:sp>
      <p:sp>
        <p:nvSpPr>
          <p:cNvPr id="124" name="Google Shape;124;p10"/>
          <p:cNvSpPr txBox="1"/>
          <p:nvPr/>
        </p:nvSpPr>
        <p:spPr>
          <a:xfrm>
            <a:off x="1195251" y="971006"/>
            <a:ext cx="10737600" cy="48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Secreted along with other components in pancreatic juice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1-1.5Litres secreted daily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Pancreatic juice</a:t>
            </a: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sodium bicarbonate, water, some salts, and enzymes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Pancreatic amylase - </a:t>
            </a: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breaks</a:t>
            </a: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down carbohydrates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Trypsin - </a:t>
            </a: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Protein digestion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Chymotrypsin -  </a:t>
            </a: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Protein digestion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Carboxypeptidase - </a:t>
            </a: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protein digestion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Elastase - </a:t>
            </a: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protein digestion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Pancreatic lipase - </a:t>
            </a: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lipid digestion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Ribonuclease (RNAse)</a:t>
            </a:r>
            <a:endParaRPr b="1"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Deoxyribonuclease (DNAse)</a:t>
            </a:r>
            <a:endParaRPr b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1"/>
          <p:cNvSpPr txBox="1"/>
          <p:nvPr>
            <p:ph type="ctrTitle"/>
          </p:nvPr>
        </p:nvSpPr>
        <p:spPr>
          <a:xfrm>
            <a:off x="1065229" y="207359"/>
            <a:ext cx="10363200" cy="10423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4000"/>
              <a:t>Liver and Gallbladder</a:t>
            </a:r>
            <a:endParaRPr/>
          </a:p>
        </p:txBody>
      </p:sp>
      <p:sp>
        <p:nvSpPr>
          <p:cNvPr id="130" name="Google Shape;130;p11"/>
          <p:cNvSpPr txBox="1"/>
          <p:nvPr/>
        </p:nvSpPr>
        <p:spPr>
          <a:xfrm>
            <a:off x="1117548" y="1418420"/>
            <a:ext cx="10011300" cy="38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Hepatocytes (liver cells) secrete bile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Bile</a:t>
            </a: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water, bile salts, cholesterol, lecithin, bile pigments, and ions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Bile salts </a:t>
            </a: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emulsify fats so they can be more readily digested by pancreatic lipase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Cholesterol is secreted in the bile as well – it can either be reabsorbed in the colon or, with the help of fibre binding to the cholesterol, can be excreted from the body in feces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Gallbladder – storage for bile (constantly produced in liver)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"/>
          <p:cNvSpPr txBox="1"/>
          <p:nvPr>
            <p:ph type="ctrTitle"/>
          </p:nvPr>
        </p:nvSpPr>
        <p:spPr>
          <a:xfrm>
            <a:off x="933253" y="263919"/>
            <a:ext cx="10363200" cy="86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4000"/>
              <a:t>Intestinal Juice and Brush Border</a:t>
            </a:r>
            <a:endParaRPr/>
          </a:p>
        </p:txBody>
      </p:sp>
      <p:sp>
        <p:nvSpPr>
          <p:cNvPr id="137" name="Google Shape;137;p12"/>
          <p:cNvSpPr txBox="1"/>
          <p:nvPr/>
        </p:nvSpPr>
        <p:spPr>
          <a:xfrm>
            <a:off x="688157" y="1414021"/>
            <a:ext cx="111330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C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Intestinal Digestive Juice</a:t>
            </a:r>
            <a:r>
              <a:rPr lang="en-C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1-2 Litres secreted daily 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Water and mucous – slightly alkaline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Role – to aid the absorption of digested macronutrients along with pancreatic secretions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C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Brush Border </a:t>
            </a:r>
            <a:r>
              <a:rPr lang="en-C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the fuzzy layer of the small intestine made up of microvilli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Digestive enzymes secreted to finalize digestion before absorption occurs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1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Brush border enzymes </a:t>
            </a: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carbohydrate and protein digestion primarily</a:t>
            </a:r>
            <a:endParaRPr/>
          </a:p>
          <a:p>
            <a:pPr indent="-285750" lvl="3" marL="1657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Alpha-dextrinase, maltase, sucrase, and lactase</a:t>
            </a:r>
            <a:endParaRPr/>
          </a:p>
          <a:p>
            <a:pPr indent="-285750" lvl="3" marL="1657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Peptidases (aminopeptidase, dipeptidase)</a:t>
            </a:r>
            <a:endParaRPr/>
          </a:p>
          <a:p>
            <a:pPr indent="-285750" lvl="3" marL="1657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Nucleosidase and phosphatase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461" y="329938"/>
            <a:ext cx="8375254" cy="62626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4"/>
          <p:cNvSpPr txBox="1"/>
          <p:nvPr>
            <p:ph type="ctrTitle"/>
          </p:nvPr>
        </p:nvSpPr>
        <p:spPr>
          <a:xfrm>
            <a:off x="881001" y="169817"/>
            <a:ext cx="10363200" cy="1000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4000"/>
              <a:t>Digestive Tract</a:t>
            </a:r>
            <a:endParaRPr/>
          </a:p>
        </p:txBody>
      </p:sp>
      <p:sp>
        <p:nvSpPr>
          <p:cNvPr id="148" name="Google Shape;148;p14"/>
          <p:cNvSpPr txBox="1"/>
          <p:nvPr/>
        </p:nvSpPr>
        <p:spPr>
          <a:xfrm>
            <a:off x="651441" y="3221244"/>
            <a:ext cx="10812545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CA" sz="2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https://www.youtube.com/watch?v=goSC-1YvHVk</a:t>
            </a: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(~ 16 min)</a:t>
            </a:r>
            <a:endParaRPr/>
          </a:p>
          <a:p>
            <a:pPr indent="-1079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079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4"/>
          <p:cNvSpPr txBox="1"/>
          <p:nvPr/>
        </p:nvSpPr>
        <p:spPr>
          <a:xfrm>
            <a:off x="686568" y="1526816"/>
            <a:ext cx="112140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Remarkable efficiency: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Within 24 to 48 </a:t>
            </a: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hrs</a:t>
            </a: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eating, a healthy body digests and absorbs about 90% of carbohydrates, fat and protein in a meal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5"/>
          <p:cNvSpPr txBox="1"/>
          <p:nvPr>
            <p:ph type="ctrTitle"/>
          </p:nvPr>
        </p:nvSpPr>
        <p:spPr>
          <a:xfrm>
            <a:off x="881001" y="0"/>
            <a:ext cx="10363200" cy="1000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4000"/>
              <a:t>Absorption and transportation of nutrients</a:t>
            </a:r>
            <a:endParaRPr/>
          </a:p>
        </p:txBody>
      </p:sp>
      <p:sp>
        <p:nvSpPr>
          <p:cNvPr id="155" name="Google Shape;155;p15"/>
          <p:cNvSpPr txBox="1"/>
          <p:nvPr/>
        </p:nvSpPr>
        <p:spPr>
          <a:xfrm>
            <a:off x="65315" y="4173533"/>
            <a:ext cx="8817428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CA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https://www.youtube.com/watch?v=-Zyk0H1HmjA</a:t>
            </a:r>
            <a:r>
              <a:rPr lang="en-C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(~ 5:30 min)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CA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https://www.youtube.com/watch?v=_A2BW_UnX5c</a:t>
            </a:r>
            <a:r>
              <a:rPr lang="en-C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(~ 23:14 min)</a:t>
            </a:r>
            <a:endParaRPr/>
          </a:p>
          <a:p>
            <a:pPr indent="-1333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33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5"/>
          <p:cNvSpPr txBox="1"/>
          <p:nvPr/>
        </p:nvSpPr>
        <p:spPr>
          <a:xfrm>
            <a:off x="229368" y="1147993"/>
            <a:ext cx="11214079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b="1" lang="en-C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Nutrient molecules must traverse one of the cells of the intestinal lining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b="1" lang="en-C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Cells absorb nutrients from mixture within intestine and deposit them in blood and lymph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b="1" lang="en-C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Villi: finger-shaped projections in intestinal tract, with microvilli (hairlike projections) that can trap nutrient particles.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b="1" lang="en-C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Each villus has its own capillary network and lymph vessel so nutrients can be easily transported</a:t>
            </a:r>
            <a:endParaRPr/>
          </a:p>
        </p:txBody>
      </p:sp>
      <p:pic>
        <p:nvPicPr>
          <p:cNvPr descr="http://www.medfriendly.com/images/villus.jpg" id="157" name="Google Shape;157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46433" y="3386818"/>
            <a:ext cx="2857500" cy="3209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6"/>
          <p:cNvSpPr txBox="1"/>
          <p:nvPr>
            <p:ph type="ctrTitle"/>
          </p:nvPr>
        </p:nvSpPr>
        <p:spPr>
          <a:xfrm>
            <a:off x="804801" y="261257"/>
            <a:ext cx="10363200" cy="1000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4000"/>
              <a:t>When I eat more than my body needs, what happens to the extra nutrients?</a:t>
            </a:r>
            <a:endParaRPr/>
          </a:p>
        </p:txBody>
      </p:sp>
      <p:sp>
        <p:nvSpPr>
          <p:cNvPr id="163" name="Google Shape;163;p16"/>
          <p:cNvSpPr txBox="1"/>
          <p:nvPr/>
        </p:nvSpPr>
        <p:spPr>
          <a:xfrm>
            <a:off x="405716" y="2010141"/>
            <a:ext cx="112140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Excess energy-containing nutrients mainly stored in 2 forms: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1.  </a:t>
            </a:r>
            <a:r>
              <a:rPr b="1"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Glycogen</a:t>
            </a: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(carbohydrate) in muscle and liver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2.   </a:t>
            </a:r>
            <a:r>
              <a:rPr b="1"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Fat (triglycerides)</a:t>
            </a: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fat cells</a:t>
            </a:r>
            <a:endParaRPr/>
          </a:p>
        </p:txBody>
      </p:sp>
      <p:pic>
        <p:nvPicPr>
          <p:cNvPr id="164" name="Google Shape;16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5100" y="4244100"/>
            <a:ext cx="8986025" cy="224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7"/>
          <p:cNvSpPr txBox="1"/>
          <p:nvPr>
            <p:ph type="ctrTitle"/>
          </p:nvPr>
        </p:nvSpPr>
        <p:spPr>
          <a:xfrm>
            <a:off x="894064" y="365760"/>
            <a:ext cx="10363200" cy="1000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CA" sz="4000">
                <a:solidFill>
                  <a:srgbClr val="FF0000"/>
                </a:solidFill>
              </a:rPr>
              <a:t>Chemical digestion of all nutrients mainly occurs in which organ?</a:t>
            </a:r>
            <a:endParaRPr/>
          </a:p>
        </p:txBody>
      </p:sp>
      <p:sp>
        <p:nvSpPr>
          <p:cNvPr id="170" name="Google Shape;170;p17"/>
          <p:cNvSpPr txBox="1"/>
          <p:nvPr/>
        </p:nvSpPr>
        <p:spPr>
          <a:xfrm>
            <a:off x="4213536" y="1761947"/>
            <a:ext cx="3715616" cy="26108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Mouth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Stomach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Small intestine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Large intestine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8"/>
          <p:cNvSpPr txBox="1"/>
          <p:nvPr>
            <p:ph type="ctrTitle"/>
          </p:nvPr>
        </p:nvSpPr>
        <p:spPr>
          <a:xfrm>
            <a:off x="907127" y="783771"/>
            <a:ext cx="10363200" cy="1000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CA" sz="4000">
                <a:solidFill>
                  <a:srgbClr val="FF0000"/>
                </a:solidFill>
              </a:rPr>
              <a:t>Which chemical substance released by the pancreas neutralizes stomach acid that has reached the small intestine?</a:t>
            </a:r>
            <a:endParaRPr/>
          </a:p>
        </p:txBody>
      </p:sp>
      <p:sp>
        <p:nvSpPr>
          <p:cNvPr id="176" name="Google Shape;176;p18"/>
          <p:cNvSpPr txBox="1"/>
          <p:nvPr/>
        </p:nvSpPr>
        <p:spPr>
          <a:xfrm>
            <a:off x="4239662" y="1997079"/>
            <a:ext cx="3715616" cy="3323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Mucus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Enzymes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Bicarbonate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Bile</a:t>
            </a:r>
            <a:endParaRPr/>
          </a:p>
          <a:p>
            <a:pPr indent="-2794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9"/>
          <p:cNvSpPr txBox="1"/>
          <p:nvPr>
            <p:ph type="ctrTitle"/>
          </p:nvPr>
        </p:nvSpPr>
        <p:spPr>
          <a:xfrm>
            <a:off x="907127" y="783771"/>
            <a:ext cx="10363200" cy="1000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CA" sz="4000">
                <a:solidFill>
                  <a:srgbClr val="FF0000"/>
                </a:solidFill>
              </a:rPr>
              <a:t>Which chemical substance released by the pancreas neutralizes stomach acid that has reached the small intestine?</a:t>
            </a:r>
            <a:endParaRPr/>
          </a:p>
        </p:txBody>
      </p:sp>
      <p:sp>
        <p:nvSpPr>
          <p:cNvPr id="182" name="Google Shape;182;p19"/>
          <p:cNvSpPr txBox="1"/>
          <p:nvPr/>
        </p:nvSpPr>
        <p:spPr>
          <a:xfrm>
            <a:off x="4239662" y="1997079"/>
            <a:ext cx="3715616" cy="3323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Mucus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Enzymes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Bicarbonate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Bile</a:t>
            </a:r>
            <a:endParaRPr/>
          </a:p>
          <a:p>
            <a:pPr indent="-2794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0"/>
          <p:cNvSpPr txBox="1"/>
          <p:nvPr>
            <p:ph type="ctrTitle"/>
          </p:nvPr>
        </p:nvSpPr>
        <p:spPr>
          <a:xfrm>
            <a:off x="841812" y="535577"/>
            <a:ext cx="10363200" cy="1000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CA" sz="4000">
                <a:solidFill>
                  <a:srgbClr val="FF0000"/>
                </a:solidFill>
              </a:rPr>
              <a:t>Bile starts the process of protein digestion in the stomach</a:t>
            </a:r>
            <a:endParaRPr/>
          </a:p>
        </p:txBody>
      </p:sp>
      <p:sp>
        <p:nvSpPr>
          <p:cNvPr id="188" name="Google Shape;188;p20"/>
          <p:cNvSpPr txBox="1"/>
          <p:nvPr/>
        </p:nvSpPr>
        <p:spPr>
          <a:xfrm>
            <a:off x="4657683" y="2597970"/>
            <a:ext cx="372867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TRUE		FALSE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2014-12-09T17:35:05Z</dcterms:created>
  <dc:creator>Amy Kroeker</dc:creator>
</cp:coreProperties>
</file>