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:go="http://customooxmlschemas.google.com/" r:id="rId39" roundtripDataSignature="AMtx7miJcWop+uHtyBFXHdZdIgOCy3isE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33" Type="http://schemas.openxmlformats.org/officeDocument/2006/relationships/slide" Target="slides/slide28.xml"/><Relationship Id="rId10" Type="http://schemas.openxmlformats.org/officeDocument/2006/relationships/slide" Target="slides/slide5.xml"/><Relationship Id="rId32" Type="http://schemas.openxmlformats.org/officeDocument/2006/relationships/slide" Target="slides/slide27.xml"/><Relationship Id="rId13" Type="http://schemas.openxmlformats.org/officeDocument/2006/relationships/slide" Target="slides/slide8.xml"/><Relationship Id="rId35" Type="http://schemas.openxmlformats.org/officeDocument/2006/relationships/slide" Target="slides/slide30.xml"/><Relationship Id="rId12" Type="http://schemas.openxmlformats.org/officeDocument/2006/relationships/slide" Target="slides/slide7.xml"/><Relationship Id="rId34" Type="http://schemas.openxmlformats.org/officeDocument/2006/relationships/slide" Target="slides/slide29.xml"/><Relationship Id="rId15" Type="http://schemas.openxmlformats.org/officeDocument/2006/relationships/slide" Target="slides/slide10.xml"/><Relationship Id="rId37" Type="http://schemas.openxmlformats.org/officeDocument/2006/relationships/slide" Target="slides/slide32.xml"/><Relationship Id="rId14" Type="http://schemas.openxmlformats.org/officeDocument/2006/relationships/slide" Target="slides/slide9.xml"/><Relationship Id="rId36" Type="http://schemas.openxmlformats.org/officeDocument/2006/relationships/slide" Target="slides/slide31.xml"/><Relationship Id="rId17" Type="http://schemas.openxmlformats.org/officeDocument/2006/relationships/slide" Target="slides/slide12.xml"/><Relationship Id="rId39" Type="http://customschemas.google.com/relationships/presentationmetadata" Target="metadata"/><Relationship Id="rId16" Type="http://schemas.openxmlformats.org/officeDocument/2006/relationships/slide" Target="slides/slide11.xml"/><Relationship Id="rId38" Type="http://schemas.openxmlformats.org/officeDocument/2006/relationships/slide" Target="slides/slide33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CA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2" name="Google Shape;62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" name="Google Shape;63;p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>
                <a:solidFill>
                  <a:srgbClr val="000000"/>
                </a:solidFill>
              </a:rPr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" name="Google Shape;68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" name="Google Shape;74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" name="Google Shape;81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" name="Google Shape;87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3" name="Google Shape;93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" name="Google Shape;94;p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>
                <a:solidFill>
                  <a:srgbClr val="000000"/>
                </a:solidFill>
              </a:rPr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0" name="Google Shape;100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" name="Google Shape;101;p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>
                <a:solidFill>
                  <a:srgbClr val="000000"/>
                </a:solidFill>
              </a:rPr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" name="Google Shape;107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" name="Google Shape;113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263f3a7e728_0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Google Shape;119;g263f3a7e728_0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" name="Google Shape;120;g263f3a7e728_0_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" name="Google Shape;125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2" name="Google Shape;132;p1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3" name="Google Shape;133;p1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>
                <a:solidFill>
                  <a:srgbClr val="000000"/>
                </a:solidFill>
              </a:rPr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9" name="Google Shape;139;p1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" name="Google Shape;140;p1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>
                <a:solidFill>
                  <a:srgbClr val="000000"/>
                </a:solidFill>
              </a:rPr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1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6" name="Google Shape;146;p1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7" name="Google Shape;147;p1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>
                <a:solidFill>
                  <a:srgbClr val="000000"/>
                </a:solidFill>
              </a:rPr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1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3" name="Google Shape;153;p1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4" name="Google Shape;154;p1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>
                <a:solidFill>
                  <a:srgbClr val="000000"/>
                </a:solidFill>
              </a:rPr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1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0" name="Google Shape;160;p1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1" name="Google Shape;161;p1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>
                <a:solidFill>
                  <a:srgbClr val="000000"/>
                </a:solidFill>
              </a:rPr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1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7" name="Google Shape;167;p1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8" name="Google Shape;168;p1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>
                <a:solidFill>
                  <a:srgbClr val="000000"/>
                </a:solidFill>
              </a:rPr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1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4" name="Google Shape;174;p1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2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0" name="Google Shape;180;p2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2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6" name="Google Shape;186;p2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7" name="Google Shape;187;p2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>
                <a:solidFill>
                  <a:srgbClr val="000000"/>
                </a:solidFill>
              </a:rPr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2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3" name="Google Shape;193;p2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4" name="Google Shape;194;p2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>
                <a:solidFill>
                  <a:srgbClr val="000000"/>
                </a:solidFill>
              </a:rPr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2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0" name="Google Shape;200;p2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1" name="Google Shape;201;p2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>
                <a:solidFill>
                  <a:srgbClr val="000000"/>
                </a:solidFill>
              </a:rPr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2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7" name="Google Shape;207;p2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8" name="Google Shape;208;p2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>
                <a:solidFill>
                  <a:srgbClr val="000000"/>
                </a:solidFill>
              </a:rPr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2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4" name="Google Shape;214;p2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5" name="Google Shape;215;p2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>
                <a:solidFill>
                  <a:srgbClr val="000000"/>
                </a:solidFill>
              </a:rPr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2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1" name="Google Shape;221;p2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2" name="Google Shape;222;p2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>
                <a:solidFill>
                  <a:srgbClr val="000000"/>
                </a:solidFill>
              </a:rPr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2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8" name="Google Shape;228;p2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9" name="Google Shape;229;p2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>
                <a:solidFill>
                  <a:srgbClr val="000000"/>
                </a:solidFill>
              </a:rPr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2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5" name="Google Shape;235;p2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6" name="Google Shape;236;p2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>
                <a:solidFill>
                  <a:srgbClr val="000000"/>
                </a:solidFill>
              </a:rPr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2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3" name="Google Shape;243;p2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3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0" name="Google Shape;250;p3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1" name="Google Shape;251;p30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>
                <a:solidFill>
                  <a:srgbClr val="000000"/>
                </a:solidFill>
              </a:rPr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3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7" name="Google Shape;257;p3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8" name="Google Shape;258;p3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>
                <a:solidFill>
                  <a:srgbClr val="000000"/>
                </a:solidFill>
              </a:rPr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3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4" name="Google Shape;264;p3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5" name="Google Shape;265;p3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>
                <a:solidFill>
                  <a:srgbClr val="000000"/>
                </a:solidFill>
              </a:rPr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3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72" name="Google Shape;272;p3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3" name="Google Shape;273;p3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>
                <a:solidFill>
                  <a:srgbClr val="000000"/>
                </a:solidFill>
              </a:rPr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3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1" name="Google Shape;281;p3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2" name="Google Shape;282;p3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>
                <a:solidFill>
                  <a:srgbClr val="000000"/>
                </a:solidFill>
              </a:rPr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g1253bb08030_0_4"/>
          <p:cNvSpPr txBox="1"/>
          <p:nvPr>
            <p:ph type="ctrTitle"/>
          </p:nvPr>
        </p:nvSpPr>
        <p:spPr>
          <a:xfrm>
            <a:off x="415611" y="992767"/>
            <a:ext cx="11360700" cy="27369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1pPr>
            <a:lvl2pPr lvl="1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2pPr>
            <a:lvl3pPr lvl="2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3pPr>
            <a:lvl4pPr lvl="3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4pPr>
            <a:lvl5pPr lvl="4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5pPr>
            <a:lvl6pPr lvl="5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6pPr>
            <a:lvl7pPr lvl="6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7pPr>
            <a:lvl8pPr lvl="7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8pPr>
            <a:lvl9pPr lvl="8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9pPr>
          </a:lstStyle>
          <a:p/>
        </p:txBody>
      </p:sp>
      <p:sp>
        <p:nvSpPr>
          <p:cNvPr id="15" name="Google Shape;15;g1253bb08030_0_4"/>
          <p:cNvSpPr txBox="1"/>
          <p:nvPr>
            <p:ph idx="1" type="subTitle"/>
          </p:nvPr>
        </p:nvSpPr>
        <p:spPr>
          <a:xfrm>
            <a:off x="415600" y="3778833"/>
            <a:ext cx="11360700" cy="10569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9pPr>
          </a:lstStyle>
          <a:p/>
        </p:txBody>
      </p:sp>
      <p:sp>
        <p:nvSpPr>
          <p:cNvPr id="16" name="Google Shape;16;g1253bb08030_0_4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g1253bb08030_0_8"/>
          <p:cNvSpPr txBox="1"/>
          <p:nvPr>
            <p:ph type="title"/>
          </p:nvPr>
        </p:nvSpPr>
        <p:spPr>
          <a:xfrm>
            <a:off x="415600" y="2867800"/>
            <a:ext cx="11360700" cy="11223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9" name="Google Shape;19;g1253bb08030_0_8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g1253bb08030_0_11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/>
        </p:txBody>
      </p:sp>
      <p:sp>
        <p:nvSpPr>
          <p:cNvPr id="22" name="Google Shape;22;g1253bb08030_0_11"/>
          <p:cNvSpPr txBox="1"/>
          <p:nvPr>
            <p:ph idx="1" type="body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81000" lvl="0" marL="45720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indent="-349250" lvl="1" marL="914400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9pPr>
          </a:lstStyle>
          <a:p/>
        </p:txBody>
      </p:sp>
      <p:sp>
        <p:nvSpPr>
          <p:cNvPr id="23" name="Google Shape;23;g1253bb08030_0_11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g1253bb08030_0_15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/>
        </p:txBody>
      </p:sp>
      <p:sp>
        <p:nvSpPr>
          <p:cNvPr id="26" name="Google Shape;26;g1253bb08030_0_15"/>
          <p:cNvSpPr txBox="1"/>
          <p:nvPr>
            <p:ph idx="1" type="body"/>
          </p:nvPr>
        </p:nvSpPr>
        <p:spPr>
          <a:xfrm>
            <a:off x="415600" y="1536633"/>
            <a:ext cx="5333100" cy="45552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49250" lvl="0" marL="457200"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indent="-330200" lvl="1" marL="9144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27" name="Google Shape;27;g1253bb08030_0_15"/>
          <p:cNvSpPr txBox="1"/>
          <p:nvPr>
            <p:ph idx="2" type="body"/>
          </p:nvPr>
        </p:nvSpPr>
        <p:spPr>
          <a:xfrm>
            <a:off x="6443200" y="1536633"/>
            <a:ext cx="5333100" cy="45552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49250" lvl="0" marL="457200"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indent="-330200" lvl="1" marL="9144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28" name="Google Shape;28;g1253bb08030_0_15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g1253bb08030_0_20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/>
        </p:txBody>
      </p:sp>
      <p:sp>
        <p:nvSpPr>
          <p:cNvPr id="31" name="Google Shape;31;g1253bb08030_0_20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g1253bb08030_0_23"/>
          <p:cNvSpPr txBox="1"/>
          <p:nvPr>
            <p:ph type="title"/>
          </p:nvPr>
        </p:nvSpPr>
        <p:spPr>
          <a:xfrm>
            <a:off x="415600" y="740800"/>
            <a:ext cx="3744000" cy="10077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/>
        </p:txBody>
      </p:sp>
      <p:sp>
        <p:nvSpPr>
          <p:cNvPr id="34" name="Google Shape;34;g1253bb08030_0_23"/>
          <p:cNvSpPr txBox="1"/>
          <p:nvPr>
            <p:ph idx="1" type="body"/>
          </p:nvPr>
        </p:nvSpPr>
        <p:spPr>
          <a:xfrm>
            <a:off x="415600" y="1852800"/>
            <a:ext cx="3744000" cy="42393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30200" lvl="0" marL="4572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indent="-330200" lvl="1" marL="9144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35" name="Google Shape;35;g1253bb08030_0_23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g1253bb08030_0_27"/>
          <p:cNvSpPr txBox="1"/>
          <p:nvPr>
            <p:ph type="title"/>
          </p:nvPr>
        </p:nvSpPr>
        <p:spPr>
          <a:xfrm>
            <a:off x="653667" y="600200"/>
            <a:ext cx="8490300" cy="54543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1pPr>
            <a:lvl2pPr lvl="1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2pPr>
            <a:lvl3pPr lvl="2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3pPr>
            <a:lvl4pPr lvl="3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4pPr>
            <a:lvl5pPr lvl="4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5pPr>
            <a:lvl6pPr lvl="5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6pPr>
            <a:lvl7pPr lvl="6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7pPr>
            <a:lvl8pPr lvl="7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8pPr>
            <a:lvl9pPr lvl="8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9pPr>
          </a:lstStyle>
          <a:p/>
        </p:txBody>
      </p:sp>
      <p:sp>
        <p:nvSpPr>
          <p:cNvPr id="38" name="Google Shape;38;g1253bb08030_0_27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g1253bb08030_0_30"/>
          <p:cNvSpPr/>
          <p:nvPr/>
        </p:nvSpPr>
        <p:spPr>
          <a:xfrm>
            <a:off x="6096000" y="-167"/>
            <a:ext cx="6096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" name="Google Shape;41;g1253bb08030_0_30"/>
          <p:cNvSpPr txBox="1"/>
          <p:nvPr>
            <p:ph type="title"/>
          </p:nvPr>
        </p:nvSpPr>
        <p:spPr>
          <a:xfrm>
            <a:off x="354000" y="1644233"/>
            <a:ext cx="5393700" cy="19764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1pPr>
            <a:lvl2pPr lvl="1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2pPr>
            <a:lvl3pPr lvl="2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3pPr>
            <a:lvl4pPr lvl="3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4pPr>
            <a:lvl5pPr lvl="4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5pPr>
            <a:lvl6pPr lvl="5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6pPr>
            <a:lvl7pPr lvl="6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7pPr>
            <a:lvl8pPr lvl="7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8pPr>
            <a:lvl9pPr lvl="8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9pPr>
          </a:lstStyle>
          <a:p/>
        </p:txBody>
      </p:sp>
      <p:sp>
        <p:nvSpPr>
          <p:cNvPr id="42" name="Google Shape;42;g1253bb08030_0_30"/>
          <p:cNvSpPr txBox="1"/>
          <p:nvPr>
            <p:ph idx="1" type="subTitle"/>
          </p:nvPr>
        </p:nvSpPr>
        <p:spPr>
          <a:xfrm>
            <a:off x="354000" y="3737433"/>
            <a:ext cx="5393700" cy="16467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43" name="Google Shape;43;g1253bb08030_0_30"/>
          <p:cNvSpPr txBox="1"/>
          <p:nvPr>
            <p:ph idx="2" type="body"/>
          </p:nvPr>
        </p:nvSpPr>
        <p:spPr>
          <a:xfrm>
            <a:off x="6586000" y="965433"/>
            <a:ext cx="5115900" cy="49269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-381000" lvl="0" marL="45720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indent="-349250" lvl="1" marL="914400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9pPr>
          </a:lstStyle>
          <a:p/>
        </p:txBody>
      </p:sp>
      <p:sp>
        <p:nvSpPr>
          <p:cNvPr id="44" name="Google Shape;44;g1253bb08030_0_30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g1253bb08030_0_36"/>
          <p:cNvSpPr txBox="1"/>
          <p:nvPr>
            <p:ph idx="1" type="body"/>
          </p:nvPr>
        </p:nvSpPr>
        <p:spPr>
          <a:xfrm>
            <a:off x="415600" y="5640767"/>
            <a:ext cx="7998300" cy="806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</a:lstStyle>
          <a:p/>
        </p:txBody>
      </p:sp>
      <p:sp>
        <p:nvSpPr>
          <p:cNvPr id="47" name="Google Shape;47;g1253bb08030_0_36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g1253bb08030_0_39"/>
          <p:cNvSpPr txBox="1"/>
          <p:nvPr>
            <p:ph hasCustomPrompt="1" type="title"/>
          </p:nvPr>
        </p:nvSpPr>
        <p:spPr>
          <a:xfrm>
            <a:off x="415600" y="1474833"/>
            <a:ext cx="11360700" cy="26181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50" name="Google Shape;50;g1253bb08030_0_39"/>
          <p:cNvSpPr txBox="1"/>
          <p:nvPr>
            <p:ph idx="1" type="body"/>
          </p:nvPr>
        </p:nvSpPr>
        <p:spPr>
          <a:xfrm>
            <a:off x="415600" y="4202967"/>
            <a:ext cx="11360700" cy="17343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81000" lvl="0" marL="457200" algn="ctr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indent="-349250" lvl="1" marL="914400" algn="ctr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 algn="ctr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 algn="ctr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 algn="ctr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 algn="ctr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 algn="ctr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 algn="ctr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 algn="ctr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9pPr>
          </a:lstStyle>
          <a:p/>
        </p:txBody>
      </p:sp>
      <p:sp>
        <p:nvSpPr>
          <p:cNvPr id="51" name="Google Shape;51;g1253bb08030_0_39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g1253bb08030_0_43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g1253bb08030_0_45"/>
          <p:cNvSpPr txBox="1"/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/>
        </p:txBody>
      </p:sp>
      <p:sp>
        <p:nvSpPr>
          <p:cNvPr id="56" name="Google Shape;56;g1253bb08030_0_45"/>
          <p:cNvSpPr txBox="1"/>
          <p:nvPr>
            <p:ph idx="1" type="body"/>
          </p:nvPr>
        </p:nvSpPr>
        <p:spPr>
          <a:xfrm>
            <a:off x="609600" y="1600201"/>
            <a:ext cx="10972800" cy="45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1pPr>
            <a:lvl2pPr indent="-342900" lvl="1" marL="9144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2pPr>
            <a:lvl3pPr indent="-342900" lvl="2" marL="13716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3pPr>
            <a:lvl4pPr indent="-342900" lvl="3" marL="18288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4pPr>
            <a:lvl5pPr indent="-342900" lvl="4" marL="22860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5pPr>
            <a:lvl6pPr indent="-342900" lvl="5" marL="27432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6pPr>
            <a:lvl7pPr indent="-342900" lvl="6" marL="320040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7pPr>
            <a:lvl8pPr indent="-342900" lvl="7" marL="365760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8pPr>
            <a:lvl9pPr indent="-342900" lvl="8" marL="4114800" rtl="0" algn="l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800"/>
              <a:buChar char="■"/>
              <a:defRPr/>
            </a:lvl9pPr>
          </a:lstStyle>
          <a:p/>
        </p:txBody>
      </p:sp>
      <p:sp>
        <p:nvSpPr>
          <p:cNvPr id="57" name="Google Shape;57;g1253bb08030_0_45"/>
          <p:cNvSpPr txBox="1"/>
          <p:nvPr>
            <p:ph idx="10" type="dt"/>
          </p:nvPr>
        </p:nvSpPr>
        <p:spPr>
          <a:xfrm>
            <a:off x="609600" y="6356351"/>
            <a:ext cx="28449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g1253bb08030_0_45"/>
          <p:cNvSpPr txBox="1"/>
          <p:nvPr>
            <p:ph idx="11" type="ftr"/>
          </p:nvPr>
        </p:nvSpPr>
        <p:spPr>
          <a:xfrm>
            <a:off x="4165600" y="6356351"/>
            <a:ext cx="38607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g1253bb08030_0_45"/>
          <p:cNvSpPr txBox="1"/>
          <p:nvPr>
            <p:ph idx="12" type="sldNum"/>
          </p:nvPr>
        </p:nvSpPr>
        <p:spPr>
          <a:xfrm>
            <a:off x="8737600" y="6356351"/>
            <a:ext cx="28449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gradFill>
          <a:gsLst>
            <a:gs pos="0">
              <a:srgbClr val="DBD4EB"/>
            </a:gs>
            <a:gs pos="100000">
              <a:srgbClr val="9180BB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g1253bb08030_0_0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1" name="Google Shape;11;g1253bb08030_0_0"/>
          <p:cNvSpPr txBox="1"/>
          <p:nvPr>
            <p:ph idx="1" type="body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810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Char char="●"/>
              <a:defRPr sz="2400">
                <a:solidFill>
                  <a:schemeClr val="dk2"/>
                </a:solidFill>
              </a:defRPr>
            </a:lvl1pPr>
            <a:lvl2pPr indent="-3492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Char char="○"/>
              <a:defRPr sz="1900">
                <a:solidFill>
                  <a:schemeClr val="dk2"/>
                </a:solidFill>
              </a:defRPr>
            </a:lvl2pPr>
            <a:lvl3pPr indent="-3492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Char char="■"/>
              <a:defRPr sz="1900">
                <a:solidFill>
                  <a:schemeClr val="dk2"/>
                </a:solidFill>
              </a:defRPr>
            </a:lvl3pPr>
            <a:lvl4pPr indent="-3492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Char char="●"/>
              <a:defRPr sz="1900">
                <a:solidFill>
                  <a:schemeClr val="dk2"/>
                </a:solidFill>
              </a:defRPr>
            </a:lvl4pPr>
            <a:lvl5pPr indent="-3492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Char char="○"/>
              <a:defRPr sz="1900">
                <a:solidFill>
                  <a:schemeClr val="dk2"/>
                </a:solidFill>
              </a:defRPr>
            </a:lvl5pPr>
            <a:lvl6pPr indent="-3492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Char char="■"/>
              <a:defRPr sz="1900">
                <a:solidFill>
                  <a:schemeClr val="dk2"/>
                </a:solidFill>
              </a:defRPr>
            </a:lvl6pPr>
            <a:lvl7pPr indent="-3492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Char char="●"/>
              <a:defRPr sz="1900">
                <a:solidFill>
                  <a:schemeClr val="dk2"/>
                </a:solidFill>
              </a:defRPr>
            </a:lvl7pPr>
            <a:lvl8pPr indent="-3492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Char char="○"/>
              <a:defRPr sz="1900">
                <a:solidFill>
                  <a:schemeClr val="dk2"/>
                </a:solidFill>
              </a:defRPr>
            </a:lvl8pPr>
            <a:lvl9pPr indent="-3492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Char char="■"/>
              <a:defRPr sz="19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2" name="Google Shape;12;g1253bb08030_0_0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 algn="r">
              <a:buNone/>
              <a:defRPr sz="1300">
                <a:solidFill>
                  <a:schemeClr val="dk2"/>
                </a:solidFill>
              </a:defRPr>
            </a:lvl1pPr>
            <a:lvl2pPr lvl="1" algn="r">
              <a:buNone/>
              <a:defRPr sz="1300">
                <a:solidFill>
                  <a:schemeClr val="dk2"/>
                </a:solidFill>
              </a:defRPr>
            </a:lvl2pPr>
            <a:lvl3pPr lvl="2" algn="r">
              <a:buNone/>
              <a:defRPr sz="1300">
                <a:solidFill>
                  <a:schemeClr val="dk2"/>
                </a:solidFill>
              </a:defRPr>
            </a:lvl3pPr>
            <a:lvl4pPr lvl="3" algn="r">
              <a:buNone/>
              <a:defRPr sz="1300">
                <a:solidFill>
                  <a:schemeClr val="dk2"/>
                </a:solidFill>
              </a:defRPr>
            </a:lvl4pPr>
            <a:lvl5pPr lvl="4" algn="r">
              <a:buNone/>
              <a:defRPr sz="1300">
                <a:solidFill>
                  <a:schemeClr val="dk2"/>
                </a:solidFill>
              </a:defRPr>
            </a:lvl5pPr>
            <a:lvl6pPr lvl="5" algn="r">
              <a:buNone/>
              <a:defRPr sz="1300">
                <a:solidFill>
                  <a:schemeClr val="dk2"/>
                </a:solidFill>
              </a:defRPr>
            </a:lvl6pPr>
            <a:lvl7pPr lvl="6" algn="r">
              <a:buNone/>
              <a:defRPr sz="1300">
                <a:solidFill>
                  <a:schemeClr val="dk2"/>
                </a:solidFill>
              </a:defRPr>
            </a:lvl7pPr>
            <a:lvl8pPr lvl="7" algn="r">
              <a:buNone/>
              <a:defRPr sz="1300">
                <a:solidFill>
                  <a:schemeClr val="dk2"/>
                </a:solidFill>
              </a:defRPr>
            </a:lvl8pPr>
            <a:lvl9pPr lvl="8" algn="r">
              <a:buNone/>
              <a:defRPr sz="13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hyperlink" Target="https://youtu.be/_i2ccIGYPx0" TargetMode="Externa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hyperlink" Target="https://youtu.be/fbm3gZgxWGx" TargetMode="Externa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hyperlink" Target="https://youtu.be/aww5NiahRb8" TargetMode="Externa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hyperlink" Target="https://youtu.be/iefghc2g91M" TargetMode="Externa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hyperlink" Target="https://youtu.be/zDEcvSc2UKA" TargetMode="Externa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hyperlink" Target="https://youtu.be/uEM2iDT-VAk" TargetMode="Externa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8.xml"/><Relationship Id="rId3" Type="http://schemas.openxmlformats.org/officeDocument/2006/relationships/hyperlink" Target="https://youtu.be/GoLgsrbMbCQ" TargetMode="Externa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hyperlink" Target="https://youtu.be/2aWgUILtn7Q" TargetMode="Externa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Relationship Id="rId3" Type="http://schemas.openxmlformats.org/officeDocument/2006/relationships/hyperlink" Target="https://youtu.be/llyMmg5e2qi" TargetMode="Externa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Relationship Id="rId3" Type="http://schemas.openxmlformats.org/officeDocument/2006/relationships/hyperlink" Target="http://guidelines.diabetes.ca" TargetMode="Externa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4.jp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Relationship Id="rId3" Type="http://schemas.openxmlformats.org/officeDocument/2006/relationships/hyperlink" Target="https://youtu.be/AuhW4e-Ych0" TargetMode="External"/><Relationship Id="rId4" Type="http://schemas.openxmlformats.org/officeDocument/2006/relationships/hyperlink" Target="https://www.albertahealthservices.ca/assets/info/nutrition/if-nfs-portfolio-eating-pattern-form.pdf" TargetMode="External"/><Relationship Id="rId5" Type="http://schemas.openxmlformats.org/officeDocument/2006/relationships/image" Target="../media/image7.jp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5.jp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6.jpg"/><Relationship Id="rId4" Type="http://schemas.openxmlformats.org/officeDocument/2006/relationships/image" Target="../media/image8.jp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Relationship Id="rId3" Type="http://schemas.openxmlformats.org/officeDocument/2006/relationships/hyperlink" Target="https://youtu.be/d94aU-LbH94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"/>
          <p:cNvSpPr txBox="1"/>
          <p:nvPr>
            <p:ph type="ctrTitle"/>
          </p:nvPr>
        </p:nvSpPr>
        <p:spPr>
          <a:xfrm>
            <a:off x="1046376" y="2516925"/>
            <a:ext cx="103632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Disorders of Digestion, Absorption, and Metabolism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4"/>
          <p:cNvSpPr txBox="1"/>
          <p:nvPr>
            <p:ph type="ctrTitle"/>
          </p:nvPr>
        </p:nvSpPr>
        <p:spPr>
          <a:xfrm>
            <a:off x="731729" y="484187"/>
            <a:ext cx="10363200" cy="105547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4400"/>
              <a:t>Disorders of Digestion – Food Allergy vs Intolerance vs Sensitivities</a:t>
            </a:r>
            <a:endParaRPr sz="4400"/>
          </a:p>
        </p:txBody>
      </p:sp>
      <p:sp>
        <p:nvSpPr>
          <p:cNvPr id="71" name="Google Shape;71;p4"/>
          <p:cNvSpPr txBox="1"/>
          <p:nvPr>
            <p:ph idx="1" type="subTitle"/>
          </p:nvPr>
        </p:nvSpPr>
        <p:spPr>
          <a:xfrm>
            <a:off x="1828800" y="1709281"/>
            <a:ext cx="8534400" cy="47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</a:pPr>
            <a:r>
              <a:t/>
            </a:r>
            <a:endParaRPr b="1" sz="20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</a:pPr>
            <a:r>
              <a:t/>
            </a:r>
            <a:endParaRPr b="1" sz="20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</a:pPr>
            <a:r>
              <a:rPr b="1" lang="en-CA" sz="2000">
                <a:solidFill>
                  <a:schemeClr val="dk1"/>
                </a:solidFill>
              </a:rPr>
              <a:t>FOOD ALLERGY- </a:t>
            </a:r>
            <a:r>
              <a:rPr lang="en-CA" sz="2000">
                <a:solidFill>
                  <a:schemeClr val="dk1"/>
                </a:solidFill>
              </a:rPr>
              <a:t>Only affects 2-5% of the population.</a:t>
            </a:r>
            <a:endParaRPr>
              <a:solidFill>
                <a:schemeClr val="dk1"/>
              </a:solidFill>
            </a:endParaRPr>
          </a:p>
          <a:p>
            <a:pPr indent="-342900" lvl="0" marL="342900" rtl="0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Char char="-"/>
            </a:pPr>
            <a:r>
              <a:rPr lang="en-CA" sz="2000">
                <a:solidFill>
                  <a:schemeClr val="dk1"/>
                </a:solidFill>
              </a:rPr>
              <a:t>IgE antibodies react to a protein component of a food as if it were a pathogen</a:t>
            </a:r>
            <a:endParaRPr>
              <a:solidFill>
                <a:schemeClr val="dk1"/>
              </a:solidFill>
            </a:endParaRPr>
          </a:p>
          <a:p>
            <a:pPr indent="-342900" lvl="0" marL="342900" rtl="0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Char char="-"/>
            </a:pPr>
            <a:r>
              <a:rPr lang="en-CA" sz="2000">
                <a:solidFill>
                  <a:schemeClr val="dk1"/>
                </a:solidFill>
              </a:rPr>
              <a:t>Reaction starts to occur within maximum 20 minutes of consuming the food so usually easy to identify culprit</a:t>
            </a:r>
            <a:endParaRPr>
              <a:solidFill>
                <a:schemeClr val="dk1"/>
              </a:solidFill>
            </a:endParaRPr>
          </a:p>
          <a:p>
            <a:pPr indent="-342900" lvl="0" marL="342900" rtl="0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Char char="-"/>
            </a:pPr>
            <a:r>
              <a:rPr lang="en-CA" sz="2000">
                <a:solidFill>
                  <a:schemeClr val="dk1"/>
                </a:solidFill>
              </a:rPr>
              <a:t>Symptoms can include: tingling or itching in the mouth, swelling of lips, face, tongue or throat, abdominal pain, diarrhea or vomiting, dizziness, hives, itching or eczema</a:t>
            </a:r>
            <a:endParaRPr>
              <a:solidFill>
                <a:schemeClr val="dk1"/>
              </a:solidFill>
            </a:endParaRPr>
          </a:p>
          <a:p>
            <a:pPr indent="-342900" lvl="0" marL="342900" rtl="0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Char char="-"/>
            </a:pPr>
            <a:r>
              <a:rPr lang="en-CA" sz="2000">
                <a:solidFill>
                  <a:schemeClr val="dk1"/>
                </a:solidFill>
              </a:rPr>
              <a:t>Can progress to </a:t>
            </a:r>
            <a:r>
              <a:rPr b="1" lang="en-CA" sz="2000">
                <a:solidFill>
                  <a:schemeClr val="dk1"/>
                </a:solidFill>
              </a:rPr>
              <a:t>ANAPHALAXIS – </a:t>
            </a:r>
            <a:r>
              <a:rPr lang="en-CA" sz="2000">
                <a:solidFill>
                  <a:schemeClr val="dk1"/>
                </a:solidFill>
              </a:rPr>
              <a:t>severe dyspnea, rapid pulse, shock</a:t>
            </a:r>
            <a:endParaRPr>
              <a:solidFill>
                <a:schemeClr val="dk1"/>
              </a:solidFill>
            </a:endParaRPr>
          </a:p>
          <a:p>
            <a:pPr indent="-342900" lvl="0" marL="342900" rtl="0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Char char="-"/>
            </a:pPr>
            <a:r>
              <a:rPr lang="en-CA" sz="2000">
                <a:solidFill>
                  <a:schemeClr val="dk1"/>
                </a:solidFill>
              </a:rPr>
              <a:t>Most common food triggers in children: peanuts, soy, tree nuts, eggs, cow’s milk (whey or casein or other protein), wheat</a:t>
            </a:r>
            <a:endParaRPr>
              <a:solidFill>
                <a:schemeClr val="dk1"/>
              </a:solidFill>
            </a:endParaRPr>
          </a:p>
          <a:p>
            <a:pPr indent="-342900" lvl="0" marL="342900" rtl="0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Char char="-"/>
            </a:pPr>
            <a:r>
              <a:rPr lang="en-CA" sz="2000">
                <a:solidFill>
                  <a:schemeClr val="dk1"/>
                </a:solidFill>
              </a:rPr>
              <a:t>In adults: peanuts, tree nuts, shellfish, fish</a:t>
            </a:r>
            <a:endParaRPr>
              <a:solidFill>
                <a:schemeClr val="dk1"/>
              </a:solidFill>
            </a:endParaRPr>
          </a:p>
          <a:p>
            <a:pPr indent="-342900" lvl="0" marL="342900" rtl="0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Char char="-"/>
            </a:pPr>
            <a:r>
              <a:rPr lang="en-CA" sz="2000">
                <a:solidFill>
                  <a:schemeClr val="dk1"/>
                </a:solidFill>
              </a:rPr>
              <a:t>Children may out grow their allergies</a:t>
            </a:r>
            <a:endParaRPr sz="20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5"/>
          <p:cNvSpPr txBox="1"/>
          <p:nvPr>
            <p:ph type="ctrTitle"/>
          </p:nvPr>
        </p:nvSpPr>
        <p:spPr>
          <a:xfrm>
            <a:off x="914400" y="290667"/>
            <a:ext cx="10363200" cy="74012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3600"/>
              <a:t>Food Allergies cont.</a:t>
            </a:r>
            <a:endParaRPr sz="3600"/>
          </a:p>
        </p:txBody>
      </p:sp>
      <p:sp>
        <p:nvSpPr>
          <p:cNvPr id="77" name="Google Shape;77;p5"/>
          <p:cNvSpPr txBox="1"/>
          <p:nvPr>
            <p:ph idx="1" type="subTitle"/>
          </p:nvPr>
        </p:nvSpPr>
        <p:spPr>
          <a:xfrm>
            <a:off x="322900" y="1030800"/>
            <a:ext cx="6695100" cy="5352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ct val="100000"/>
              <a:buNone/>
            </a:pPr>
            <a:r>
              <a:t/>
            </a:r>
            <a:endParaRPr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ct val="100000"/>
              <a:buNone/>
            </a:pPr>
            <a:r>
              <a:t/>
            </a:r>
            <a:endParaRPr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ct val="100000"/>
              <a:buNone/>
            </a:pPr>
            <a:r>
              <a:rPr lang="en-CA" sz="2400">
                <a:solidFill>
                  <a:schemeClr val="dk1"/>
                </a:solidFill>
              </a:rPr>
              <a:t>How are food allergies diagnosed? Skin prick test is the most common method. Skin is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ct val="100000"/>
              <a:buNone/>
            </a:pPr>
            <a:r>
              <a:rPr lang="en-CA" sz="2400">
                <a:solidFill>
                  <a:schemeClr val="dk1"/>
                </a:solidFill>
              </a:rPr>
              <a:t>Scratched &amp; allergens are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ct val="100000"/>
              <a:buNone/>
            </a:pPr>
            <a:r>
              <a:rPr lang="en-CA" sz="2400">
                <a:solidFill>
                  <a:schemeClr val="dk1"/>
                </a:solidFill>
              </a:rPr>
              <a:t>Placed on the open skin.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ct val="100000"/>
              <a:buNone/>
            </a:pPr>
            <a:r>
              <a:rPr lang="en-CA" sz="2400">
                <a:solidFill>
                  <a:schemeClr val="dk1"/>
                </a:solidFill>
              </a:rPr>
              <a:t>Or allergens may be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ct val="100000"/>
              <a:buNone/>
            </a:pPr>
            <a:r>
              <a:rPr lang="en-CA" sz="2400">
                <a:solidFill>
                  <a:schemeClr val="dk1"/>
                </a:solidFill>
              </a:rPr>
              <a:t> injected just under the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ct val="100000"/>
              <a:buNone/>
            </a:pPr>
            <a:r>
              <a:rPr lang="en-CA" sz="2400">
                <a:solidFill>
                  <a:schemeClr val="dk1"/>
                </a:solidFill>
              </a:rPr>
              <a:t> skin. A red, swollen reaction confirms allergy.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ct val="100000"/>
              <a:buNone/>
            </a:pPr>
            <a:r>
              <a:t/>
            </a:r>
            <a:endParaRPr sz="24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ct val="100000"/>
              <a:buNone/>
            </a:pPr>
            <a:r>
              <a:rPr lang="en-CA" sz="2400">
                <a:solidFill>
                  <a:schemeClr val="dk1"/>
                </a:solidFill>
              </a:rPr>
              <a:t>Treatments: antihistamines, Epipen, allergy shots (small amounts of allergen in hopes of desensitizing – used more in environmental allergies), most often life-long food allergen avoidance</a:t>
            </a:r>
            <a:endParaRPr sz="2400">
              <a:solidFill>
                <a:schemeClr val="dk1"/>
              </a:solidFill>
            </a:endParaRPr>
          </a:p>
        </p:txBody>
      </p:sp>
      <p:pic>
        <p:nvPicPr>
          <p:cNvPr id="78" name="Google Shape;78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20013" y="2354533"/>
            <a:ext cx="3457575" cy="214893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6"/>
          <p:cNvSpPr txBox="1"/>
          <p:nvPr>
            <p:ph type="ctrTitle"/>
          </p:nvPr>
        </p:nvSpPr>
        <p:spPr>
          <a:xfrm>
            <a:off x="914400" y="548014"/>
            <a:ext cx="10363200" cy="96554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4000"/>
              <a:t>Oral Allergy Syndrome or Pollen-Food Allergy</a:t>
            </a:r>
            <a:endParaRPr sz="4000"/>
          </a:p>
        </p:txBody>
      </p:sp>
      <p:sp>
        <p:nvSpPr>
          <p:cNvPr id="84" name="Google Shape;84;p6"/>
          <p:cNvSpPr txBox="1"/>
          <p:nvPr>
            <p:ph idx="1" type="subTitle"/>
          </p:nvPr>
        </p:nvSpPr>
        <p:spPr>
          <a:xfrm>
            <a:off x="1828800" y="1370034"/>
            <a:ext cx="8534400" cy="42687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</a:pPr>
            <a:r>
              <a:t/>
            </a:r>
            <a:endParaRPr sz="20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</a:pPr>
            <a:r>
              <a:t/>
            </a:r>
            <a:endParaRPr sz="20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</a:pPr>
            <a:r>
              <a:rPr lang="en-CA" sz="2000">
                <a:solidFill>
                  <a:schemeClr val="dk1"/>
                </a:solidFill>
              </a:rPr>
              <a:t>Proteins in certain fruits, vegetables, nuts &amp; spices are similar to proteins in pollens that are commonly involved in allergies. </a:t>
            </a:r>
            <a:endParaRPr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</a:pPr>
            <a:r>
              <a:rPr b="1" lang="en-CA" sz="2000">
                <a:solidFill>
                  <a:schemeClr val="dk1"/>
                </a:solidFill>
              </a:rPr>
              <a:t>Ragweed pollen- </a:t>
            </a:r>
            <a:r>
              <a:rPr lang="en-CA" sz="2000">
                <a:solidFill>
                  <a:schemeClr val="dk1"/>
                </a:solidFill>
              </a:rPr>
              <a:t>bananas, cucumber, melons, zucchini</a:t>
            </a:r>
            <a:endParaRPr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</a:pPr>
            <a:r>
              <a:rPr b="1" lang="en-CA" sz="2000">
                <a:solidFill>
                  <a:schemeClr val="dk1"/>
                </a:solidFill>
              </a:rPr>
              <a:t>Grasses-</a:t>
            </a:r>
            <a:r>
              <a:rPr lang="en-CA" sz="2000">
                <a:solidFill>
                  <a:schemeClr val="dk1"/>
                </a:solidFill>
              </a:rPr>
              <a:t>  cucumber, kiwi, melons, orange, peanut, tomato, potato, zucchini</a:t>
            </a:r>
            <a:endParaRPr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</a:pPr>
            <a:r>
              <a:rPr b="1" lang="en-CA" sz="2000">
                <a:solidFill>
                  <a:schemeClr val="dk1"/>
                </a:solidFill>
              </a:rPr>
              <a:t>Birch- </a:t>
            </a:r>
            <a:r>
              <a:rPr lang="en-CA" sz="2000">
                <a:solidFill>
                  <a:schemeClr val="dk1"/>
                </a:solidFill>
              </a:rPr>
              <a:t>almond, apple, apricot, carrot, celery, cherry, stone fruits, potato, soy, many spices</a:t>
            </a:r>
            <a:endParaRPr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</a:pPr>
            <a:r>
              <a:rPr b="1" lang="en-CA" sz="2000">
                <a:solidFill>
                  <a:schemeClr val="dk1"/>
                </a:solidFill>
              </a:rPr>
              <a:t>Mugwort</a:t>
            </a:r>
            <a:r>
              <a:rPr lang="en-CA" sz="2000">
                <a:solidFill>
                  <a:schemeClr val="dk1"/>
                </a:solidFill>
              </a:rPr>
              <a:t>- apples, peppers, garlic, onion, broccoli, cabbage, some spices</a:t>
            </a:r>
            <a:endParaRPr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</a:pPr>
            <a:r>
              <a:rPr lang="en-CA" sz="2000">
                <a:solidFill>
                  <a:schemeClr val="dk1"/>
                </a:solidFill>
              </a:rPr>
              <a:t>Symptoms are similar to food allergy &amp; often involve tingling, swelling, itching of the mouth. </a:t>
            </a:r>
            <a:endParaRPr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</a:pPr>
            <a:r>
              <a:rPr lang="en-CA" sz="2000">
                <a:solidFill>
                  <a:schemeClr val="dk1"/>
                </a:solidFill>
              </a:rPr>
              <a:t>Cooking these foods tends to reduce symptoms by denaturing the proteins.</a:t>
            </a:r>
            <a:endParaRPr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</a:pPr>
            <a:r>
              <a:t/>
            </a:r>
            <a:endParaRPr sz="20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7"/>
          <p:cNvSpPr txBox="1"/>
          <p:nvPr>
            <p:ph type="ctrTitle"/>
          </p:nvPr>
        </p:nvSpPr>
        <p:spPr>
          <a:xfrm>
            <a:off x="914400" y="491648"/>
            <a:ext cx="10363200" cy="72755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Food Intolerances</a:t>
            </a:r>
            <a:endParaRPr/>
          </a:p>
        </p:txBody>
      </p:sp>
      <p:sp>
        <p:nvSpPr>
          <p:cNvPr id="90" name="Google Shape;90;p7"/>
          <p:cNvSpPr txBox="1"/>
          <p:nvPr>
            <p:ph idx="1" type="subTitle"/>
          </p:nvPr>
        </p:nvSpPr>
        <p:spPr>
          <a:xfrm>
            <a:off x="1828800" y="1219200"/>
            <a:ext cx="8534400" cy="441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ct val="100000"/>
              <a:buNone/>
            </a:pPr>
            <a:r>
              <a:t/>
            </a:r>
            <a:endParaRPr sz="24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ct val="100000"/>
              <a:buNone/>
            </a:pPr>
            <a:r>
              <a:t/>
            </a:r>
            <a:endParaRPr sz="24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ct val="100000"/>
              <a:buNone/>
            </a:pPr>
            <a:r>
              <a:rPr lang="en-CA" sz="2400">
                <a:solidFill>
                  <a:schemeClr val="dk1"/>
                </a:solidFill>
              </a:rPr>
              <a:t>More common than true food allergy, intolerances affect 15-20% of the population.</a:t>
            </a:r>
            <a:endParaRPr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ct val="100000"/>
              <a:buNone/>
            </a:pPr>
            <a:r>
              <a:rPr lang="en-CA" sz="2400">
                <a:solidFill>
                  <a:schemeClr val="dk1"/>
                </a:solidFill>
              </a:rPr>
              <a:t>NOT an immune system reaction, intolerances involve trouble digesting foods for various reasons. Eg. A deficiency of an enzyme, a structural digestive problem such as diverticulosis etc.</a:t>
            </a:r>
            <a:endParaRPr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ct val="100000"/>
              <a:buNone/>
            </a:pPr>
            <a:r>
              <a:rPr lang="en-CA" sz="2400">
                <a:solidFill>
                  <a:schemeClr val="dk1"/>
                </a:solidFill>
              </a:rPr>
              <a:t>Often associated with functional GI disease such as IBS</a:t>
            </a:r>
            <a:endParaRPr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ct val="100000"/>
              <a:buNone/>
            </a:pPr>
            <a:r>
              <a:rPr lang="en-CA" sz="2400">
                <a:solidFill>
                  <a:schemeClr val="dk1"/>
                </a:solidFill>
              </a:rPr>
              <a:t>Symptoms: bloating, excessive gas, stomach pain/heartburn, headache/migraine, chronic runny nose/sinusitis</a:t>
            </a:r>
            <a:endParaRPr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ct val="100000"/>
              <a:buNone/>
            </a:pPr>
            <a:r>
              <a:rPr lang="en-CA" sz="2400">
                <a:solidFill>
                  <a:schemeClr val="dk1"/>
                </a:solidFill>
              </a:rPr>
              <a:t>Common intolerances are: lactose, gluten, Food colourings/preservatives, sulfites, salicylates,  Histamine &amp; FODMAPS</a:t>
            </a:r>
            <a:endParaRPr sz="24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8"/>
          <p:cNvSpPr txBox="1"/>
          <p:nvPr>
            <p:ph type="ctrTitle"/>
          </p:nvPr>
        </p:nvSpPr>
        <p:spPr>
          <a:xfrm>
            <a:off x="1093510" y="0"/>
            <a:ext cx="103632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Food Intolerances</a:t>
            </a:r>
            <a:endParaRPr/>
          </a:p>
        </p:txBody>
      </p:sp>
      <p:sp>
        <p:nvSpPr>
          <p:cNvPr id="97" name="Google Shape;97;p8"/>
          <p:cNvSpPr txBox="1"/>
          <p:nvPr/>
        </p:nvSpPr>
        <p:spPr>
          <a:xfrm>
            <a:off x="711724" y="1536013"/>
            <a:ext cx="11147196" cy="452431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CA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Complex Carbohydrate intolerance</a:t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CA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Trouble digesting beans, cereals, nuts &amp; seeds</a:t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CA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Symptoms:</a:t>
            </a:r>
            <a:endParaRPr/>
          </a:p>
          <a:p>
            <a:pPr indent="-285750" lvl="2" marL="12001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CA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Diarrhea, flatulence, abdominal cramps</a:t>
            </a:r>
            <a:endParaRPr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CA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Mechanism</a:t>
            </a:r>
            <a:endParaRPr/>
          </a:p>
          <a:p>
            <a:pPr indent="-285750" lvl="2" marL="12001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CA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Increased number of particles in the intestine draws water into the intestine which activates the peristaltic (wave-like) motion of the intestine and induces frequent passing of watery stools</a:t>
            </a:r>
            <a:endParaRPr/>
          </a:p>
          <a:p>
            <a:pPr indent="-285750" lvl="2" marL="12001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CA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Bacteria in the colon ferment undigested carbohydrates to short chain fatty acids, gases, and irritating compounds</a:t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2" marL="12001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CA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Treatment: avoidance and or supplemental digestive enzymes such as bromelain, papain, amylase, Beano</a:t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9"/>
          <p:cNvSpPr txBox="1"/>
          <p:nvPr>
            <p:ph type="ctrTitle"/>
          </p:nvPr>
        </p:nvSpPr>
        <p:spPr>
          <a:xfrm>
            <a:off x="1093510" y="0"/>
            <a:ext cx="103632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Food Intolerances</a:t>
            </a:r>
            <a:endParaRPr/>
          </a:p>
        </p:txBody>
      </p:sp>
      <p:sp>
        <p:nvSpPr>
          <p:cNvPr id="104" name="Google Shape;104;p9"/>
          <p:cNvSpPr txBox="1"/>
          <p:nvPr/>
        </p:nvSpPr>
        <p:spPr>
          <a:xfrm>
            <a:off x="711724" y="1536013"/>
            <a:ext cx="11147196" cy="489364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1" i="0" lang="en-CA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Lactose Intolerance </a:t>
            </a:r>
            <a:r>
              <a:rPr b="0" i="0" lang="en-CA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– deficiency of the enzyme lactase, which breaks down the disaccharide lactose</a:t>
            </a:r>
            <a:endParaRPr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CA" sz="2400" u="sng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https://youtu.be/_i2ccIGYPx0</a:t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CA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Age and genetics (lactase persistence in Northern European ancestry &amp; some others)</a:t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CA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Primary cause of lactose intolerance is low lactase activity after weaning.</a:t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CA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Secondary cause are diseases that affect the villi and brush border of the intestine and inflammation or infection of the GI tract </a:t>
            </a:r>
            <a:endParaRPr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CA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Rarely can be congenital &amp; baby will have trouble digesting breast milk or cows milk formulas</a:t>
            </a:r>
            <a:endParaRPr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CA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Can supplement with the lactase enzyme, eat no/low lactose dairy products, or eat plant-based dairy substitutes such as almond milk, cashew cheese etc.</a:t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333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0"/>
          <p:cNvSpPr txBox="1"/>
          <p:nvPr>
            <p:ph type="ctrTitle"/>
          </p:nvPr>
        </p:nvSpPr>
        <p:spPr>
          <a:xfrm>
            <a:off x="914400" y="221816"/>
            <a:ext cx="10363200" cy="4697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Histamine Intolerance</a:t>
            </a:r>
            <a:endParaRPr/>
          </a:p>
        </p:txBody>
      </p:sp>
      <p:sp>
        <p:nvSpPr>
          <p:cNvPr id="110" name="Google Shape;110;p10"/>
          <p:cNvSpPr txBox="1"/>
          <p:nvPr>
            <p:ph idx="1" type="subTitle"/>
          </p:nvPr>
        </p:nvSpPr>
        <p:spPr>
          <a:xfrm>
            <a:off x="1828800" y="885175"/>
            <a:ext cx="8534400" cy="505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</a:pPr>
            <a:r>
              <a:t/>
            </a:r>
            <a:endParaRPr sz="22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</a:pPr>
            <a:r>
              <a:t/>
            </a:r>
            <a:endParaRPr sz="22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</a:pPr>
            <a:r>
              <a:rPr lang="en-CA" sz="2200">
                <a:solidFill>
                  <a:schemeClr val="dk1"/>
                </a:solidFill>
              </a:rPr>
              <a:t>You naturally produce Histamine as well as DAO – the enzyme that breaks down histamine. </a:t>
            </a:r>
            <a:endParaRPr sz="22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</a:pPr>
            <a:r>
              <a:t/>
            </a:r>
            <a:endParaRPr sz="22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</a:pPr>
            <a:r>
              <a:rPr lang="en-CA" sz="2200">
                <a:solidFill>
                  <a:schemeClr val="dk1"/>
                </a:solidFill>
              </a:rPr>
              <a:t>Eating a lot of histamine rich foods and/or a DAO deficiency can cause high Histamine levels and Histamine intolerance. Some things that can reduce DAO are: certain medications, inflammatory bowel disease, bacterial overgrowth, as well as chronic allergies.</a:t>
            </a:r>
            <a:endParaRPr sz="39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</a:pPr>
            <a:r>
              <a:rPr lang="en-CA" sz="2200">
                <a:solidFill>
                  <a:schemeClr val="dk1"/>
                </a:solidFill>
              </a:rPr>
              <a:t>Symptoms: digestive disturbances, hives/itching/flushed skin, headaches/dizziness, tachycardia</a:t>
            </a:r>
            <a:endParaRPr sz="39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</a:pPr>
            <a:r>
              <a:rPr lang="en-CA" sz="2200">
                <a:solidFill>
                  <a:schemeClr val="dk1"/>
                </a:solidFill>
              </a:rPr>
              <a:t>Treatment: Avoidance of high histamine foods including: alcohol, fermented foods, dried fruits, processed/smoked meats, shellfish &amp; aged cheese.</a:t>
            </a:r>
            <a:endParaRPr sz="39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</a:pPr>
            <a:r>
              <a:rPr lang="en-CA" sz="2000" u="sng">
                <a:solidFill>
                  <a:schemeClr val="hlink"/>
                </a:solidFill>
                <a:hlinkClick r:id="rId3"/>
              </a:rPr>
              <a:t>https://youtu.be/fbm3gZgxWGx</a:t>
            </a:r>
            <a:endParaRPr sz="20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11"/>
          <p:cNvSpPr txBox="1"/>
          <p:nvPr>
            <p:ph type="ctrTitle"/>
          </p:nvPr>
        </p:nvSpPr>
        <p:spPr>
          <a:xfrm>
            <a:off x="914400" y="208768"/>
            <a:ext cx="10363200" cy="71763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FODMAPs</a:t>
            </a:r>
            <a:endParaRPr/>
          </a:p>
        </p:txBody>
      </p:sp>
      <p:sp>
        <p:nvSpPr>
          <p:cNvPr id="116" name="Google Shape;116;p11"/>
          <p:cNvSpPr txBox="1"/>
          <p:nvPr>
            <p:ph idx="1" type="subTitle"/>
          </p:nvPr>
        </p:nvSpPr>
        <p:spPr>
          <a:xfrm>
            <a:off x="1304795" y="1069932"/>
            <a:ext cx="9642431" cy="456886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</a:pPr>
            <a:r>
              <a:t/>
            </a:r>
            <a:endParaRPr sz="20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</a:pPr>
            <a:r>
              <a:t/>
            </a:r>
            <a:endParaRPr sz="20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</a:pPr>
            <a:r>
              <a:rPr lang="en-CA" sz="2000">
                <a:solidFill>
                  <a:schemeClr val="dk1"/>
                </a:solidFill>
              </a:rPr>
              <a:t>Monash University (Australia) discovered a connection between IBS and some types of carbohydrates – Fermentable oligosaccharides, disaccharides, monosaccharides &amp; Polyols.</a:t>
            </a:r>
            <a:endParaRPr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</a:pPr>
            <a:r>
              <a:rPr lang="en-CA" sz="2000">
                <a:solidFill>
                  <a:schemeClr val="dk1"/>
                </a:solidFill>
              </a:rPr>
              <a:t>Symptoms after eating high FODMAP foods in some people are: cramping, diarrhea, constipation, bloating, gas</a:t>
            </a:r>
            <a:endParaRPr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</a:pPr>
            <a:r>
              <a:rPr lang="en-CA" sz="2000">
                <a:solidFill>
                  <a:schemeClr val="dk1"/>
                </a:solidFill>
              </a:rPr>
              <a:t>Treatment:  Elimination – Challenge diet of the various categories of high FODMAP foods</a:t>
            </a:r>
            <a:endParaRPr sz="20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" name="Google Shape;122;g263f3a7e728_0_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980750" y="534425"/>
            <a:ext cx="8363899" cy="5340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2"/>
          <p:cNvSpPr txBox="1"/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Food Sensitivities/ Delayed Allergy</a:t>
            </a:r>
            <a:endParaRPr/>
          </a:p>
        </p:txBody>
      </p:sp>
      <p:sp>
        <p:nvSpPr>
          <p:cNvPr id="128" name="Google Shape;128;p12"/>
          <p:cNvSpPr txBox="1"/>
          <p:nvPr>
            <p:ph idx="1" type="body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20000"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-CA" sz="2000">
                <a:solidFill>
                  <a:schemeClr val="dk1"/>
                </a:solidFill>
              </a:rPr>
              <a:t>Reactions to foods that do not develop within 20 mins.  Thought to be mediated by IgG antibodies to the protein components of food. </a:t>
            </a:r>
            <a:endParaRPr>
              <a:solidFill>
                <a:schemeClr val="dk1"/>
              </a:solidFill>
            </a:endParaRPr>
          </a:p>
          <a:p>
            <a:pPr indent="-342900" lvl="0" marL="342900" rtl="0" algn="l">
              <a:spcBef>
                <a:spcPts val="400"/>
              </a:spcBef>
              <a:spcAft>
                <a:spcPts val="0"/>
              </a:spcAft>
              <a:buSzPts val="2000"/>
              <a:buChar char="●"/>
            </a:pPr>
            <a:r>
              <a:rPr lang="en-CA" sz="2000">
                <a:solidFill>
                  <a:schemeClr val="dk1"/>
                </a:solidFill>
              </a:rPr>
              <a:t>Diagnosis: Elimination- Reintroduction Diet, Blood test for IgG antibodies (some controversy over its usefulness) </a:t>
            </a:r>
            <a:endParaRPr>
              <a:solidFill>
                <a:schemeClr val="dk1"/>
              </a:solidFill>
            </a:endParaRPr>
          </a:p>
          <a:p>
            <a:pPr indent="-342900" lvl="0" marL="342900" rtl="0" algn="l">
              <a:spcBef>
                <a:spcPts val="400"/>
              </a:spcBef>
              <a:spcAft>
                <a:spcPts val="0"/>
              </a:spcAft>
              <a:buSzPts val="2000"/>
              <a:buChar char="●"/>
            </a:pPr>
            <a:r>
              <a:rPr lang="en-CA" sz="2000">
                <a:solidFill>
                  <a:schemeClr val="dk1"/>
                </a:solidFill>
              </a:rPr>
              <a:t>Symptoms seem to worsen with increased exposure – both dose &amp; frequency</a:t>
            </a:r>
            <a:endParaRPr>
              <a:solidFill>
                <a:schemeClr val="dk1"/>
              </a:solidFill>
            </a:endParaRPr>
          </a:p>
          <a:p>
            <a:pPr indent="-342900" lvl="0" marL="342900" rtl="0" algn="l">
              <a:spcBef>
                <a:spcPts val="400"/>
              </a:spcBef>
              <a:spcAft>
                <a:spcPts val="0"/>
              </a:spcAft>
              <a:buSzPts val="2000"/>
              <a:buChar char="●"/>
            </a:pPr>
            <a:r>
              <a:rPr lang="en-CA" sz="2000">
                <a:solidFill>
                  <a:schemeClr val="dk1"/>
                </a:solidFill>
              </a:rPr>
              <a:t>Symptoms can include: headache/migraine,  GI symptoms from GERD to diarrhea, IBS, obesity, autoimmune conditions, joint &amp; muscle pains, skin conditions such as eczema, acne, chronic rash, chronic sinusitis, lowered immunity</a:t>
            </a:r>
            <a:endParaRPr>
              <a:solidFill>
                <a:schemeClr val="dk1"/>
              </a:solidFill>
            </a:endParaRPr>
          </a:p>
          <a:p>
            <a:pPr indent="-342900" lvl="0" marL="342900" rtl="0" algn="l">
              <a:spcBef>
                <a:spcPts val="400"/>
              </a:spcBef>
              <a:spcAft>
                <a:spcPts val="0"/>
              </a:spcAft>
              <a:buSzPts val="2000"/>
              <a:buChar char="●"/>
            </a:pPr>
            <a:r>
              <a:rPr lang="en-CA" sz="2000">
                <a:solidFill>
                  <a:schemeClr val="dk1"/>
                </a:solidFill>
              </a:rPr>
              <a:t>Most commonly reactive: Dairy, Gluten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en-CA" sz="2000">
                <a:solidFill>
                  <a:schemeClr val="dk1"/>
                </a:solidFill>
              </a:rPr>
              <a:t> &amp; gluten-containing grains, egg, corn, soy, peanut, tree nuts, pea,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en-CA" sz="2000">
                <a:solidFill>
                  <a:schemeClr val="dk1"/>
                </a:solidFill>
              </a:rPr>
              <a:t>Nightshade vegetables (tomato, potato, peppers)</a:t>
            </a:r>
            <a:endParaRPr>
              <a:solidFill>
                <a:schemeClr val="dk1"/>
              </a:solidFill>
            </a:endParaRPr>
          </a:p>
          <a:p>
            <a:pPr indent="-215900" lvl="0" marL="3429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 sz="2000">
              <a:solidFill>
                <a:schemeClr val="dk1"/>
              </a:solidFill>
            </a:endParaRPr>
          </a:p>
          <a:p>
            <a:pPr indent="-215900" lvl="0" marL="3429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 sz="2000">
              <a:solidFill>
                <a:schemeClr val="dk1"/>
              </a:solidFill>
            </a:endParaRPr>
          </a:p>
        </p:txBody>
      </p:sp>
      <p:pic>
        <p:nvPicPr>
          <p:cNvPr id="129" name="Google Shape;129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787404" y="4205351"/>
            <a:ext cx="3225061" cy="225004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13"/>
          <p:cNvSpPr txBox="1"/>
          <p:nvPr>
            <p:ph type="ctrTitle"/>
          </p:nvPr>
        </p:nvSpPr>
        <p:spPr>
          <a:xfrm>
            <a:off x="1093510" y="0"/>
            <a:ext cx="103632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Disorders of Absorption</a:t>
            </a:r>
            <a:endParaRPr/>
          </a:p>
        </p:txBody>
      </p:sp>
      <p:sp>
        <p:nvSpPr>
          <p:cNvPr id="136" name="Google Shape;136;p13"/>
          <p:cNvSpPr txBox="1"/>
          <p:nvPr/>
        </p:nvSpPr>
        <p:spPr>
          <a:xfrm>
            <a:off x="711725" y="1536023"/>
            <a:ext cx="11147100" cy="2308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CA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Intrinsic Factor Deficiency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CA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Irritable Bowel Syndrome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CA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Inflammatory Bowel Disease – Crohn’s, Ulcerative Colitis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CA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Celiac Disease</a:t>
            </a:r>
            <a:endParaRPr/>
          </a:p>
          <a:p>
            <a:pPr indent="-1333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333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4"/>
          <p:cNvSpPr txBox="1"/>
          <p:nvPr>
            <p:ph type="ctrTitle"/>
          </p:nvPr>
        </p:nvSpPr>
        <p:spPr>
          <a:xfrm>
            <a:off x="1093510" y="0"/>
            <a:ext cx="103632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Disorders of Absorption</a:t>
            </a:r>
            <a:endParaRPr/>
          </a:p>
        </p:txBody>
      </p:sp>
      <p:sp>
        <p:nvSpPr>
          <p:cNvPr id="143" name="Google Shape;143;p14"/>
          <p:cNvSpPr txBox="1"/>
          <p:nvPr/>
        </p:nvSpPr>
        <p:spPr>
          <a:xfrm>
            <a:off x="1021318" y="1262006"/>
            <a:ext cx="11147100" cy="526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1" i="0" lang="en-CA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Intrinsic Factor Deficiency</a:t>
            </a:r>
            <a:endParaRPr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CA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Intrinsic factor is secreted in the stomach and binds to vitamin B12 </a:t>
            </a:r>
            <a:endParaRPr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CA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IF is necessary to absorb vitamin B12</a:t>
            </a:r>
            <a:endParaRPr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CA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Genetic deficiency can cause low levels of vitamin B12 in the body</a:t>
            </a:r>
            <a:endParaRPr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CA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Low stomach acid (hypochlorhydria) also causes IF to decrease and subsequently causes low vitamin B12 levels.</a:t>
            </a:r>
            <a:endParaRPr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CA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Symptoms of low B12:</a:t>
            </a:r>
            <a:endParaRPr/>
          </a:p>
          <a:p>
            <a:pPr indent="-285750" lvl="2" marL="12001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CA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Fatigue, depression, sore tongue, pins and needles sensation, diarrhea or constipation, rapid heartrate, panic attacks, paranoia, memory loss</a:t>
            </a:r>
            <a:endParaRPr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CA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Symptoms of low stomach acid: </a:t>
            </a:r>
            <a:endParaRPr/>
          </a:p>
          <a:p>
            <a:pPr indent="-285750" lvl="2" marL="12001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CA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Feeling excessively full after eating, constipation, bloating, gas/flatulence, brittle nails, hypothyroidism, difficulty digesting protein</a:t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2" marL="12001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CA" sz="2400" u="sng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https://youtu.be/aww5NiahRb8</a:t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333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15"/>
          <p:cNvSpPr txBox="1"/>
          <p:nvPr>
            <p:ph type="ctrTitle"/>
          </p:nvPr>
        </p:nvSpPr>
        <p:spPr>
          <a:xfrm>
            <a:off x="1093510" y="0"/>
            <a:ext cx="103632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Disorders of Absorption</a:t>
            </a:r>
            <a:endParaRPr/>
          </a:p>
        </p:txBody>
      </p:sp>
      <p:sp>
        <p:nvSpPr>
          <p:cNvPr id="150" name="Google Shape;150;p15"/>
          <p:cNvSpPr txBox="1"/>
          <p:nvPr/>
        </p:nvSpPr>
        <p:spPr>
          <a:xfrm>
            <a:off x="711724" y="1536013"/>
            <a:ext cx="11147196" cy="489364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1" i="0" lang="en-CA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Irritable Bowel Syndrome</a:t>
            </a:r>
            <a:endParaRPr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CA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Symptoms: abdominal pain, bloating, gas, abnormal bowel movements (alternating constipation and diarrhea)</a:t>
            </a:r>
            <a:endParaRPr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CA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IBS is usually a symptom of something else that has not been determined medically. It is known as a diagnosis of exclusion. </a:t>
            </a:r>
            <a:endParaRPr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CA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One theory is that food sensitivities (such as a FODMAP sensitivity), especially to carbohydrate containing foods, may cause the symptoms of IBS.</a:t>
            </a:r>
            <a:endParaRPr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CA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Caffeine, stress, medications, antibiotics, GI illness, lack of sleep, lack of rest, and lack of fluid intake worsen symptoms</a:t>
            </a:r>
            <a:endParaRPr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CA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10-20% of adults may have this syndrome</a:t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33350" lvl="1" marL="7429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333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333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6"/>
          <p:cNvSpPr txBox="1"/>
          <p:nvPr>
            <p:ph type="ctrTitle"/>
          </p:nvPr>
        </p:nvSpPr>
        <p:spPr>
          <a:xfrm>
            <a:off x="1093510" y="0"/>
            <a:ext cx="103632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Disorders of Absorption</a:t>
            </a:r>
            <a:endParaRPr/>
          </a:p>
        </p:txBody>
      </p:sp>
      <p:sp>
        <p:nvSpPr>
          <p:cNvPr id="157" name="Google Shape;157;p16"/>
          <p:cNvSpPr txBox="1"/>
          <p:nvPr/>
        </p:nvSpPr>
        <p:spPr>
          <a:xfrm>
            <a:off x="711725" y="1536025"/>
            <a:ext cx="11147100" cy="3663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1" i="0" lang="en-CA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</a:t>
            </a:r>
            <a:r>
              <a:rPr b="1" i="0" lang="en-CA" sz="2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nflammatory Bowel Disease </a:t>
            </a:r>
            <a:r>
              <a:rPr b="0" i="0" lang="en-CA" sz="2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– Crohn’s, Ulcerative Colitis</a:t>
            </a:r>
            <a:endParaRPr b="0" i="0" sz="2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984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Char char="•"/>
            </a:pPr>
            <a:r>
              <a:rPr b="0" i="0" lang="en-CA" sz="2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Signs &amp; Symptoms: diarrhea, bleeding in BM, general illness –fatigue, fever</a:t>
            </a:r>
            <a:endParaRPr sz="1600"/>
          </a:p>
          <a:p>
            <a:pPr indent="-1333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98450" lvl="1" marL="7429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Char char="•"/>
            </a:pPr>
            <a:r>
              <a:rPr b="0" i="0" lang="en-CA" sz="2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Ulcerative Colitis – generally affects rectum &amp; low colon</a:t>
            </a:r>
            <a:endParaRPr sz="1600"/>
          </a:p>
          <a:p>
            <a:pPr indent="-298450" lvl="1" marL="7429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Char char="•"/>
            </a:pPr>
            <a:r>
              <a:rPr b="0" i="0" lang="en-CA" sz="2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Crohn’s disease – often affects ileocecal area, can be throughout the entire intestinal tract. Often presents with “skip lesions”. Affects more females.</a:t>
            </a:r>
            <a:endParaRPr b="0" i="0" sz="2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33350" lvl="1" marL="7429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984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Char char="•"/>
            </a:pPr>
            <a:r>
              <a:rPr b="0" i="0" lang="en-CA" sz="2600" u="sng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https://youtu.be/iefghc2g91M</a:t>
            </a:r>
            <a:endParaRPr b="0" i="0" sz="2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333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7"/>
          <p:cNvSpPr txBox="1"/>
          <p:nvPr>
            <p:ph type="ctrTitle"/>
          </p:nvPr>
        </p:nvSpPr>
        <p:spPr>
          <a:xfrm>
            <a:off x="1093510" y="0"/>
            <a:ext cx="103632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Disorders of Absorption</a:t>
            </a:r>
            <a:endParaRPr/>
          </a:p>
        </p:txBody>
      </p:sp>
      <p:sp>
        <p:nvSpPr>
          <p:cNvPr id="164" name="Google Shape;164;p17"/>
          <p:cNvSpPr txBox="1"/>
          <p:nvPr/>
        </p:nvSpPr>
        <p:spPr>
          <a:xfrm>
            <a:off x="711724" y="1536013"/>
            <a:ext cx="11147100" cy="48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1" i="0" lang="en-CA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Celiac Disease</a:t>
            </a:r>
            <a:endParaRPr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CA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Caused by an immune system response to the protein gliadin or gluten</a:t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CA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What is gluten? </a:t>
            </a:r>
            <a:r>
              <a:rPr b="0" i="0" lang="en-CA" sz="2400" u="sng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https://youtu.be/zDEcvSc2UKA</a:t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CA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Gluten is present in wheat, rye, barley, &amp; other grains</a:t>
            </a:r>
            <a:endParaRPr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CA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In celiac disease, Gluten must be avoided strictly for life</a:t>
            </a:r>
            <a:endParaRPr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CA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The immune response destroys the small intestine villi</a:t>
            </a:r>
            <a:endParaRPr/>
          </a:p>
          <a:p>
            <a:pPr indent="-285750" lvl="2" marL="12001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CA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Leads to decreased surface area for nutrient absorption, reduced amount and activity of brush border enzymes, and reduced ability to absorb nutrients</a:t>
            </a:r>
            <a:endParaRPr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CA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Symptoms:</a:t>
            </a:r>
            <a:endParaRPr/>
          </a:p>
          <a:p>
            <a:pPr indent="-285750" lvl="2" marL="12001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CA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May be symptom free</a:t>
            </a:r>
            <a:endParaRPr/>
          </a:p>
          <a:p>
            <a:pPr indent="-285750" lvl="2" marL="12001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CA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Significant GI distress, malabsorption and malnutrition</a:t>
            </a:r>
            <a:endParaRPr/>
          </a:p>
          <a:p>
            <a:pPr indent="-1333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333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18"/>
          <p:cNvSpPr txBox="1"/>
          <p:nvPr>
            <p:ph type="ctrTitle"/>
          </p:nvPr>
        </p:nvSpPr>
        <p:spPr>
          <a:xfrm>
            <a:off x="1093510" y="0"/>
            <a:ext cx="103632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Disorders of Absorption</a:t>
            </a:r>
            <a:endParaRPr/>
          </a:p>
        </p:txBody>
      </p:sp>
      <p:sp>
        <p:nvSpPr>
          <p:cNvPr id="171" name="Google Shape;171;p18"/>
          <p:cNvSpPr txBox="1"/>
          <p:nvPr/>
        </p:nvSpPr>
        <p:spPr>
          <a:xfrm>
            <a:off x="711724" y="1536013"/>
            <a:ext cx="11147196" cy="41549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1" i="0" lang="en-CA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Celiac Disease</a:t>
            </a:r>
            <a:endParaRPr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CA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Symptoms continued:</a:t>
            </a:r>
            <a:endParaRPr/>
          </a:p>
          <a:p>
            <a:pPr indent="-285750" lvl="2" marL="12001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CA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In children 3 months – 3 years: diarrhea, growth failure, vomiting, bloated abdomen, and abnormal stools, increased cavities, fatigue and mood disturbance</a:t>
            </a:r>
            <a:endParaRPr/>
          </a:p>
          <a:p>
            <a:pPr indent="-285750" lvl="2" marL="12001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CA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In adults: weight loss or gain, weakness and fatigue, malnutrition, anemia, low bone density (osteopenia), muscle weakness, peripheral neuropathy, joint pain, etc.</a:t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33350" lvl="2" marL="12001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2" marL="12001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CA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Why do so many people think they have a problem with gluten?</a:t>
            </a:r>
            <a:endParaRPr/>
          </a:p>
          <a:p>
            <a:pPr indent="-285750" lvl="2" marL="12001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CA" sz="2400" u="sng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https://youtu.be/uEM2iDT-VAk</a:t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19"/>
          <p:cNvSpPr txBox="1"/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Disorders of Absorption</a:t>
            </a:r>
            <a:endParaRPr/>
          </a:p>
        </p:txBody>
      </p:sp>
      <p:sp>
        <p:nvSpPr>
          <p:cNvPr id="177" name="Google Shape;177;p19"/>
          <p:cNvSpPr txBox="1"/>
          <p:nvPr>
            <p:ph idx="1" type="body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20000"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b="1" lang="en-CA" sz="2400">
                <a:solidFill>
                  <a:schemeClr val="dk1"/>
                </a:solidFill>
              </a:rPr>
              <a:t>Cystic Fibrosis- </a:t>
            </a:r>
            <a:r>
              <a:rPr lang="en-CA" sz="2400">
                <a:solidFill>
                  <a:schemeClr val="dk1"/>
                </a:solidFill>
              </a:rPr>
              <a:t>An inherited, life-threatening disease that affects many organs.</a:t>
            </a:r>
            <a:endParaRPr>
              <a:solidFill>
                <a:schemeClr val="dk1"/>
              </a:solidFill>
            </a:endParaRPr>
          </a:p>
          <a:p>
            <a:pPr indent="-285750" lvl="1" marL="742950" rtl="0" algn="l">
              <a:spcBef>
                <a:spcPts val="400"/>
              </a:spcBef>
              <a:spcAft>
                <a:spcPts val="0"/>
              </a:spcAft>
              <a:buSzPts val="2000"/>
              <a:buChar char="○"/>
            </a:pPr>
            <a:r>
              <a:rPr lang="en-CA" sz="2000">
                <a:solidFill>
                  <a:schemeClr val="dk1"/>
                </a:solidFill>
              </a:rPr>
              <a:t>Glands that make sweat &amp; mucus are affected</a:t>
            </a:r>
            <a:endParaRPr>
              <a:solidFill>
                <a:schemeClr val="dk1"/>
              </a:solidFill>
            </a:endParaRPr>
          </a:p>
          <a:p>
            <a:pPr indent="-285750" lvl="1" marL="742950" rtl="0" algn="l">
              <a:spcBef>
                <a:spcPts val="400"/>
              </a:spcBef>
              <a:spcAft>
                <a:spcPts val="0"/>
              </a:spcAft>
              <a:buSzPts val="2000"/>
              <a:buChar char="○"/>
            </a:pPr>
            <a:r>
              <a:rPr lang="en-CA" sz="2000">
                <a:solidFill>
                  <a:schemeClr val="dk1"/>
                </a:solidFill>
              </a:rPr>
              <a:t>In the GI system, CF affects the pancreas. The secretions become too thick &amp; can clog the ducts.</a:t>
            </a:r>
            <a:endParaRPr>
              <a:solidFill>
                <a:schemeClr val="dk1"/>
              </a:solidFill>
            </a:endParaRPr>
          </a:p>
          <a:p>
            <a:pPr indent="-285750" lvl="1" marL="742950" rtl="0" algn="l">
              <a:spcBef>
                <a:spcPts val="400"/>
              </a:spcBef>
              <a:spcAft>
                <a:spcPts val="0"/>
              </a:spcAft>
              <a:buSzPts val="2000"/>
              <a:buChar char="○"/>
            </a:pPr>
            <a:r>
              <a:rPr lang="en-CA" sz="2000">
                <a:solidFill>
                  <a:schemeClr val="dk1"/>
                </a:solidFill>
              </a:rPr>
              <a:t>The person with CF can then have trouble absorbing proteins, fats &amp; the fat-soluble vitamins.</a:t>
            </a:r>
            <a:endParaRPr>
              <a:solidFill>
                <a:schemeClr val="dk1"/>
              </a:solidFill>
            </a:endParaRPr>
          </a:p>
          <a:p>
            <a:pPr indent="-285750" lvl="1" marL="742950" rtl="0" algn="l">
              <a:spcBef>
                <a:spcPts val="400"/>
              </a:spcBef>
              <a:spcAft>
                <a:spcPts val="0"/>
              </a:spcAft>
              <a:buSzPts val="2000"/>
              <a:buChar char="○"/>
            </a:pPr>
            <a:r>
              <a:rPr lang="en-CA" sz="2000">
                <a:solidFill>
                  <a:schemeClr val="dk1"/>
                </a:solidFill>
              </a:rPr>
              <a:t>Over time, the endocrine function of the pancreas can also become damaged, leading to CF Related Diabetes, which is a unique type of insulin dependent diabetes</a:t>
            </a:r>
            <a:endParaRPr>
              <a:solidFill>
                <a:schemeClr val="dk1"/>
              </a:solidFill>
            </a:endParaRPr>
          </a:p>
          <a:p>
            <a:pPr indent="-285750" lvl="1" marL="742950" rtl="0" algn="l">
              <a:spcBef>
                <a:spcPts val="400"/>
              </a:spcBef>
              <a:spcAft>
                <a:spcPts val="0"/>
              </a:spcAft>
              <a:buSzPts val="2000"/>
              <a:buChar char="○"/>
            </a:pPr>
            <a:r>
              <a:rPr lang="en-CA" sz="2000">
                <a:solidFill>
                  <a:schemeClr val="dk1"/>
                </a:solidFill>
              </a:rPr>
              <a:t>Digestive Symptoms may include: greasy stool, bloody diarrhea, stomach pain &amp; rectal prolapse</a:t>
            </a:r>
            <a:endParaRPr>
              <a:solidFill>
                <a:schemeClr val="dk1"/>
              </a:solidFill>
            </a:endParaRPr>
          </a:p>
          <a:p>
            <a:pPr indent="-158750" lvl="1" marL="74295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 sz="2000"/>
          </a:p>
          <a:p>
            <a:pPr indent="-285750" lvl="1" marL="74295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○"/>
            </a:pPr>
            <a:r>
              <a:rPr lang="en-CA" sz="2000" u="sng">
                <a:solidFill>
                  <a:schemeClr val="hlink"/>
                </a:solidFill>
                <a:hlinkClick r:id="rId3"/>
              </a:rPr>
              <a:t>https://youtu.be/GoLgsrbMbCQ</a:t>
            </a:r>
            <a:r>
              <a:rPr lang="en-CA" sz="2000"/>
              <a:t>   </a:t>
            </a:r>
            <a:endParaRPr sz="200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20"/>
          <p:cNvSpPr txBox="1"/>
          <p:nvPr>
            <p:ph type="ctrTitle"/>
          </p:nvPr>
        </p:nvSpPr>
        <p:spPr>
          <a:xfrm>
            <a:off x="914400" y="1"/>
            <a:ext cx="10363200" cy="121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4400"/>
              <a:t>Disorders of Eating</a:t>
            </a:r>
            <a:endParaRPr sz="4400"/>
          </a:p>
        </p:txBody>
      </p:sp>
      <p:sp>
        <p:nvSpPr>
          <p:cNvPr id="183" name="Google Shape;183;p20"/>
          <p:cNvSpPr txBox="1"/>
          <p:nvPr>
            <p:ph idx="1" type="subTitle"/>
          </p:nvPr>
        </p:nvSpPr>
        <p:spPr>
          <a:xfrm>
            <a:off x="1841848" y="848116"/>
            <a:ext cx="8534400" cy="5623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</a:pPr>
            <a:r>
              <a:t/>
            </a:r>
            <a:endParaRPr b="1" sz="20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</a:pPr>
            <a:r>
              <a:rPr b="1" lang="en-CA" sz="2000"/>
              <a:t>Anorexia nervosa- </a:t>
            </a:r>
            <a:r>
              <a:rPr lang="en-CA" sz="2000"/>
              <a:t>body dysmorphia leads to a significantly low body weight</a:t>
            </a:r>
            <a:endParaRPr/>
          </a:p>
          <a:p>
            <a:pPr indent="0" lvl="0" marL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</a:pPr>
            <a:r>
              <a:rPr lang="en-CA" sz="2000"/>
              <a:t>	- Results in multiple nutrient deficiencies over time</a:t>
            </a:r>
            <a:endParaRPr/>
          </a:p>
          <a:p>
            <a:pPr indent="0" lvl="0" marL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</a:pPr>
            <a:r>
              <a:rPr lang="en-CA" sz="2000"/>
              <a:t>	- one of the most serious &amp; potentially fatal psychiatric disorders</a:t>
            </a:r>
            <a:endParaRPr/>
          </a:p>
          <a:p>
            <a:pPr indent="0" lvl="0" marL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</a:pPr>
            <a:r>
              <a:t/>
            </a:r>
            <a:endParaRPr sz="2000"/>
          </a:p>
          <a:p>
            <a:pPr indent="0" lvl="0" marL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</a:pPr>
            <a:r>
              <a:rPr b="1" lang="en-CA" sz="2000"/>
              <a:t>Bulimia nervosa- </a:t>
            </a:r>
            <a:r>
              <a:rPr lang="en-CA" sz="2000"/>
              <a:t>recurrent binge-purge cycles</a:t>
            </a:r>
            <a:endParaRPr/>
          </a:p>
          <a:p>
            <a:pPr indent="0" lvl="0" marL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</a:pPr>
            <a:r>
              <a:rPr lang="en-CA" sz="2000"/>
              <a:t>		results in imbalances of the electrolyte ions – sodium, potassium, magnesium, calcium etc. This leads to GI and Cardiovascular symptoms. Often present with edema. </a:t>
            </a:r>
            <a:endParaRPr/>
          </a:p>
          <a:p>
            <a:pPr indent="0" lvl="0" marL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</a:pPr>
            <a:r>
              <a:t/>
            </a:r>
            <a:endParaRPr sz="2000"/>
          </a:p>
          <a:p>
            <a:pPr indent="0" lvl="0" marL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</a:pPr>
            <a:r>
              <a:rPr b="1" lang="en-CA" sz="2000"/>
              <a:t>Orthexia nervosa- </a:t>
            </a:r>
            <a:r>
              <a:rPr lang="en-CA" sz="2000"/>
              <a:t>An unhealthy focus on eating in a healthy way.  Person imposes overly strict dietary rules. Can be related to OCD. </a:t>
            </a:r>
            <a:endParaRPr/>
          </a:p>
          <a:p>
            <a:pPr indent="0" lvl="0" marL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</a:pPr>
            <a:r>
              <a:t/>
            </a:r>
            <a:endParaRPr b="1" sz="2000"/>
          </a:p>
          <a:p>
            <a:pPr indent="0" lvl="0" marL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</a:pPr>
            <a:r>
              <a:rPr b="1" lang="en-CA" sz="2000"/>
              <a:t>Treatments involve counselling, nutrition/dietician support, nutritional supports such as supplements, IV nutrition </a:t>
            </a:r>
            <a:endParaRPr/>
          </a:p>
          <a:p>
            <a:pPr indent="0" lvl="0" marL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</a:pPr>
            <a:r>
              <a:rPr b="1" lang="en-CA" sz="2000" u="sng">
                <a:solidFill>
                  <a:schemeClr val="hlink"/>
                </a:solidFill>
                <a:hlinkClick r:id="rId3"/>
              </a:rPr>
              <a:t>https://youtu.be/2aWgUILtn7Q</a:t>
            </a:r>
            <a:endParaRPr b="1" sz="2000"/>
          </a:p>
          <a:p>
            <a:pPr indent="0" lvl="0" marL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</a:pPr>
            <a:r>
              <a:t/>
            </a:r>
            <a:endParaRPr sz="2000"/>
          </a:p>
          <a:p>
            <a:pPr indent="0" lvl="0" marL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</a:pPr>
            <a:r>
              <a:t/>
            </a:r>
            <a:endParaRPr b="1" sz="200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21"/>
          <p:cNvSpPr txBox="1"/>
          <p:nvPr>
            <p:ph type="ctrTitle"/>
          </p:nvPr>
        </p:nvSpPr>
        <p:spPr>
          <a:xfrm>
            <a:off x="1093510" y="0"/>
            <a:ext cx="103632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Disorders of Metabolism</a:t>
            </a:r>
            <a:endParaRPr/>
          </a:p>
        </p:txBody>
      </p:sp>
      <p:sp>
        <p:nvSpPr>
          <p:cNvPr id="190" name="Google Shape;190;p21"/>
          <p:cNvSpPr txBox="1"/>
          <p:nvPr/>
        </p:nvSpPr>
        <p:spPr>
          <a:xfrm>
            <a:off x="711724" y="1536013"/>
            <a:ext cx="11147196" cy="41549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CA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Disorders of Carbohydrate Metabolism</a:t>
            </a:r>
            <a:endParaRPr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CA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Diabetes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CA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Disorders of Lipid Metabolism</a:t>
            </a:r>
            <a:endParaRPr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CA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Cardiovascular Disease</a:t>
            </a:r>
            <a:endParaRPr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CA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Atherosclerosis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CA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Disorders of Protein</a:t>
            </a:r>
            <a:endParaRPr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CA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Marasmus </a:t>
            </a:r>
            <a:endParaRPr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CA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Kwashiorkor</a:t>
            </a:r>
            <a:endParaRPr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CA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Protein Excess </a:t>
            </a:r>
            <a:endParaRPr/>
          </a:p>
          <a:p>
            <a:pPr indent="-1333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333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22"/>
          <p:cNvSpPr txBox="1"/>
          <p:nvPr>
            <p:ph type="ctrTitle"/>
          </p:nvPr>
        </p:nvSpPr>
        <p:spPr>
          <a:xfrm>
            <a:off x="1093510" y="0"/>
            <a:ext cx="103632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Disorders of Metabolism</a:t>
            </a:r>
            <a:endParaRPr/>
          </a:p>
        </p:txBody>
      </p:sp>
      <p:sp>
        <p:nvSpPr>
          <p:cNvPr id="197" name="Google Shape;197;p22"/>
          <p:cNvSpPr txBox="1"/>
          <p:nvPr/>
        </p:nvSpPr>
        <p:spPr>
          <a:xfrm>
            <a:off x="711724" y="1536013"/>
            <a:ext cx="11147196" cy="489364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CA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Disorders of Blood Sugar Regulation – On the road to diabetes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CA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Postprandial (after eating) carbohydrate metabolism</a:t>
            </a:r>
            <a:endParaRPr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CA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Blood glucose levels rise after eating and the amount of increase reflects</a:t>
            </a:r>
            <a:endParaRPr/>
          </a:p>
          <a:p>
            <a:pPr indent="-285750" lvl="2" marL="12001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CA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The amount of CHO consumed</a:t>
            </a:r>
            <a:endParaRPr/>
          </a:p>
          <a:p>
            <a:pPr indent="-285750" lvl="2" marL="12001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CA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Rate of digestion and rate of glucose entry into the bloodstream</a:t>
            </a:r>
            <a:endParaRPr/>
          </a:p>
          <a:p>
            <a:pPr indent="-285750" lvl="2" marL="12001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CA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Rate of glucose uptake by the body’s cells</a:t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33350" lvl="2" marL="12001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2" marL="12001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CA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Normal blood glucose levels: fasting or before meals 4.0 – 7.0 mmol/L</a:t>
            </a:r>
            <a:endParaRPr/>
          </a:p>
          <a:p>
            <a:pPr indent="0" lvl="8" marL="36576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CA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                  2 hours after a meal 5.0 – 10.0 mmol/L</a:t>
            </a:r>
            <a:endParaRPr/>
          </a:p>
          <a:p>
            <a:pPr indent="0" lvl="8" marL="36576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2" marL="12001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CA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Hemoglobin A1C: Normal &lt; 5.7%, prediabetes 5.7 – 6.4%, diabetes &gt;6.4%</a:t>
            </a:r>
            <a:endParaRPr/>
          </a:p>
          <a:p>
            <a:pPr indent="-285750" lvl="2" marL="12001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CA" sz="2400" u="sng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https:youtu.be/llyMmg5e2qi</a:t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333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23"/>
          <p:cNvSpPr txBox="1"/>
          <p:nvPr>
            <p:ph type="ctrTitle"/>
          </p:nvPr>
        </p:nvSpPr>
        <p:spPr>
          <a:xfrm>
            <a:off x="1093510" y="0"/>
            <a:ext cx="103632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Disorders of Metabolism</a:t>
            </a:r>
            <a:endParaRPr/>
          </a:p>
        </p:txBody>
      </p:sp>
      <p:sp>
        <p:nvSpPr>
          <p:cNvPr id="204" name="Google Shape;204;p23"/>
          <p:cNvSpPr txBox="1"/>
          <p:nvPr/>
        </p:nvSpPr>
        <p:spPr>
          <a:xfrm>
            <a:off x="711724" y="1536013"/>
            <a:ext cx="11147196" cy="41549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CA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Glycemic effect of food</a:t>
            </a:r>
            <a:endParaRPr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CA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Extent to which foods elevate blood glucose compared to a glucose solution or white bread</a:t>
            </a:r>
            <a:endParaRPr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CA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Low glycemic number is best: legumes, peas, beans</a:t>
            </a:r>
            <a:endParaRPr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CA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High number: white bread, potatoes, juice, sugar</a:t>
            </a:r>
            <a:endParaRPr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CA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Factors that affect the G.I.:</a:t>
            </a:r>
            <a:endParaRPr/>
          </a:p>
          <a:p>
            <a:pPr indent="-285750" lvl="2" marL="12001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CA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Type of food (eg. An apple is lower than apple juice)</a:t>
            </a:r>
            <a:endParaRPr/>
          </a:p>
          <a:p>
            <a:pPr indent="-285750" lvl="2" marL="12001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CA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Cooking method (eg. A baked potato is lower than mashed)</a:t>
            </a:r>
            <a:endParaRPr/>
          </a:p>
          <a:p>
            <a:pPr indent="-285750" lvl="2" marL="12001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CA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How it is eaten (eg. Eaten alone or in combination with other foods)</a:t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2" marL="12001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CA" sz="2400" u="sng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Glycemic Index Chart</a:t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333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24"/>
          <p:cNvSpPr txBox="1"/>
          <p:nvPr>
            <p:ph type="ctrTitle"/>
          </p:nvPr>
        </p:nvSpPr>
        <p:spPr>
          <a:xfrm>
            <a:off x="1093510" y="0"/>
            <a:ext cx="103632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Disorders of Metabolism</a:t>
            </a:r>
            <a:endParaRPr/>
          </a:p>
        </p:txBody>
      </p:sp>
      <p:sp>
        <p:nvSpPr>
          <p:cNvPr id="211" name="Google Shape;211;p24"/>
          <p:cNvSpPr txBox="1"/>
          <p:nvPr/>
        </p:nvSpPr>
        <p:spPr>
          <a:xfrm>
            <a:off x="711724" y="1536013"/>
            <a:ext cx="11147196" cy="3416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CA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Glucose metabolism</a:t>
            </a:r>
            <a:endParaRPr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CA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Transported into cells via the hormone insulin. The exception to this being the brain, nerves, red blood cells which do not require insulin; glucose can enter all the time.</a:t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33350" lvl="1" marL="7429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CA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Class Activity (10 min) What are the symptoms of low and high blood glucose levels?</a:t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CA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High: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CA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Low:</a:t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25"/>
          <p:cNvSpPr txBox="1"/>
          <p:nvPr>
            <p:ph type="ctrTitle"/>
          </p:nvPr>
        </p:nvSpPr>
        <p:spPr>
          <a:xfrm>
            <a:off x="1093510" y="0"/>
            <a:ext cx="103632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Disorders of Metabolism</a:t>
            </a:r>
            <a:endParaRPr/>
          </a:p>
        </p:txBody>
      </p:sp>
      <p:sp>
        <p:nvSpPr>
          <p:cNvPr id="218" name="Google Shape;218;p25"/>
          <p:cNvSpPr txBox="1"/>
          <p:nvPr/>
        </p:nvSpPr>
        <p:spPr>
          <a:xfrm>
            <a:off x="711724" y="1536013"/>
            <a:ext cx="11147196" cy="452431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1" lang="en-CA"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Diabetes</a:t>
            </a:r>
            <a:endParaRPr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CA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Type 1 diabetes – less than 10% of diabetes is type 1</a:t>
            </a:r>
            <a:endParaRPr/>
          </a:p>
          <a:p>
            <a:pPr indent="-285750" lvl="2" marL="12001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CA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Auto-immune destruction of the pancreatic cells that release insulin</a:t>
            </a:r>
            <a:endParaRPr/>
          </a:p>
          <a:p>
            <a:pPr indent="-285750" lvl="2" marL="12001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CA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Insulin injections are required to make sure the body gets enough glucose into the cells for energy and proper functioning.</a:t>
            </a:r>
            <a:endParaRPr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CA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Type 2 diabetes – 90% of cases </a:t>
            </a:r>
            <a:endParaRPr/>
          </a:p>
          <a:p>
            <a:pPr indent="-285750" lvl="2" marL="12001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CA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Risk factors include obesity, weight gain, genetics, smoking, high blood pressure, gestational diabetes, ethnic background</a:t>
            </a:r>
            <a:endParaRPr/>
          </a:p>
          <a:p>
            <a:pPr indent="-285750" lvl="2" marL="12001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CA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Pancreas produces lots of insulin but body cells respond poorly</a:t>
            </a:r>
            <a:endParaRPr/>
          </a:p>
          <a:p>
            <a:pPr indent="-285750" lvl="2" marL="12001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CA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Increase risk for CVD, Kidney disease, cataracts/blindness, amputations due to gangrene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26"/>
          <p:cNvSpPr txBox="1"/>
          <p:nvPr>
            <p:ph type="ctrTitle"/>
          </p:nvPr>
        </p:nvSpPr>
        <p:spPr>
          <a:xfrm>
            <a:off x="1093510" y="0"/>
            <a:ext cx="103632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Disorders of Metabolism</a:t>
            </a:r>
            <a:endParaRPr/>
          </a:p>
        </p:txBody>
      </p:sp>
      <p:sp>
        <p:nvSpPr>
          <p:cNvPr id="225" name="Google Shape;225;p26"/>
          <p:cNvSpPr txBox="1"/>
          <p:nvPr/>
        </p:nvSpPr>
        <p:spPr>
          <a:xfrm>
            <a:off x="711724" y="1536013"/>
            <a:ext cx="11147196" cy="489364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i="1" lang="en-CA" sz="2400" u="sng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Warning signs of pre-diabetes</a:t>
            </a:r>
            <a:r>
              <a:rPr lang="en-CA"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:</a:t>
            </a:r>
            <a:endParaRPr sz="2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lang="en-CA"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Feeling weak, shaky or hangry when going without food for a few hours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lang="en-CA"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Developing many skin tags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lang="en-CA"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Development of areas of dark, velvety skin – </a:t>
            </a:r>
            <a:r>
              <a:rPr i="1" lang="en-CA"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Acanthis Nigricans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i="1" lang="en-CA" sz="2400" u="sng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Warning signs of diabetes</a:t>
            </a:r>
            <a:r>
              <a:rPr i="1" lang="en-CA"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:</a:t>
            </a:r>
            <a:endParaRPr sz="2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CA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Increased urine and thirst (excessive)</a:t>
            </a:r>
            <a:endParaRPr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CA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Glucose in the urine (can test with a urine dipstick)</a:t>
            </a:r>
            <a:endParaRPr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CA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Weight loss, nausea, weakness, irritability</a:t>
            </a:r>
            <a:endParaRPr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CA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Craving for food and sweets</a:t>
            </a:r>
            <a:endParaRPr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CA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Drowsiness</a:t>
            </a:r>
            <a:endParaRPr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CA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Vision disturbances</a:t>
            </a:r>
            <a:endParaRPr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CA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Frequent infections (skin and itching) and slow healing</a:t>
            </a:r>
            <a:endParaRPr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CA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Pain in legs, feet, or fingers</a:t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27"/>
          <p:cNvSpPr txBox="1"/>
          <p:nvPr>
            <p:ph type="ctrTitle"/>
          </p:nvPr>
        </p:nvSpPr>
        <p:spPr>
          <a:xfrm>
            <a:off x="1093510" y="0"/>
            <a:ext cx="103632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Disorders of Metabolism</a:t>
            </a:r>
            <a:endParaRPr/>
          </a:p>
        </p:txBody>
      </p:sp>
      <p:sp>
        <p:nvSpPr>
          <p:cNvPr id="232" name="Google Shape;232;p27"/>
          <p:cNvSpPr txBox="1"/>
          <p:nvPr/>
        </p:nvSpPr>
        <p:spPr>
          <a:xfrm>
            <a:off x="711724" y="1536013"/>
            <a:ext cx="11147196" cy="15696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1" lang="en-CA"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Disorders of Lipid Metabolism</a:t>
            </a:r>
            <a:endParaRPr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CA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Cardiovascular Disease and Atherosclerosis</a:t>
            </a:r>
            <a:endParaRPr/>
          </a:p>
          <a:p>
            <a:pPr indent="-1333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sz="2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333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sz="2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28"/>
          <p:cNvSpPr txBox="1"/>
          <p:nvPr>
            <p:ph type="ctrTitle"/>
          </p:nvPr>
        </p:nvSpPr>
        <p:spPr>
          <a:xfrm>
            <a:off x="1093510" y="0"/>
            <a:ext cx="103632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Disorders of Metabolism</a:t>
            </a:r>
            <a:endParaRPr/>
          </a:p>
        </p:txBody>
      </p:sp>
      <p:sp>
        <p:nvSpPr>
          <p:cNvPr id="239" name="Google Shape;239;p28"/>
          <p:cNvSpPr txBox="1"/>
          <p:nvPr/>
        </p:nvSpPr>
        <p:spPr>
          <a:xfrm>
            <a:off x="711724" y="1536013"/>
            <a:ext cx="11147196" cy="489364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1" lang="en-CA" sz="2400" u="sng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High Cholesterol</a:t>
            </a:r>
            <a:endParaRPr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CA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May increase risk for heart disease and cardiovascular disease and stroke</a:t>
            </a:r>
            <a:endParaRPr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CA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Normal Blood levels:</a:t>
            </a:r>
            <a:endParaRPr/>
          </a:p>
          <a:p>
            <a:pPr indent="-285750" lvl="2" marL="12001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CA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Total cholesterol ideal is &lt;5.2 mmol/L; high is &gt; 6.2 mmol/L</a:t>
            </a:r>
            <a:endParaRPr/>
          </a:p>
          <a:p>
            <a:pPr indent="-285750" lvl="2" marL="12001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CA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HDL &gt; 0.9 mmol/L is desired</a:t>
            </a:r>
            <a:endParaRPr/>
          </a:p>
          <a:p>
            <a:pPr indent="-285750" lvl="2" marL="12001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CA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LDL &lt;3.5 mmol/L ideal; &gt; 4.0 mmol/L is high</a:t>
            </a:r>
            <a:endParaRPr/>
          </a:p>
          <a:p>
            <a:pPr indent="-285750" lvl="2" marL="12001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CA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Triglycerides Normal &lt; 1.7, high is &gt;2.2</a:t>
            </a:r>
            <a:endParaRPr/>
          </a:p>
          <a:p>
            <a:pPr indent="-133350" lvl="2" marL="12001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33350" lvl="2" marL="12001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2" marL="9144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333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sz="2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40" name="Google Shape;240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205880" y="4271627"/>
            <a:ext cx="5780240" cy="210071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29"/>
          <p:cNvSpPr txBox="1"/>
          <p:nvPr>
            <p:ph type="ctrTitle"/>
          </p:nvPr>
        </p:nvSpPr>
        <p:spPr>
          <a:xfrm>
            <a:off x="914400" y="195720"/>
            <a:ext cx="10363200" cy="5219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Cholestrol continued</a:t>
            </a:r>
            <a:endParaRPr/>
          </a:p>
        </p:txBody>
      </p:sp>
      <p:sp>
        <p:nvSpPr>
          <p:cNvPr id="246" name="Google Shape;246;p29"/>
          <p:cNvSpPr txBox="1"/>
          <p:nvPr>
            <p:ph idx="1" type="subTitle"/>
          </p:nvPr>
        </p:nvSpPr>
        <p:spPr>
          <a:xfrm>
            <a:off x="1187364" y="1020609"/>
            <a:ext cx="5104878" cy="481677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20000"/>
          </a:bodyPr>
          <a:lstStyle/>
          <a:p>
            <a:pPr indent="-285750" lvl="2" marL="120015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</a:pPr>
            <a:r>
              <a:rPr lang="en-CA" sz="2000">
                <a:solidFill>
                  <a:srgbClr val="000000"/>
                </a:solidFill>
              </a:rPr>
              <a:t>How much of a risk factor for atherosclerosis is high blood cholesterol?</a:t>
            </a:r>
            <a:endParaRPr/>
          </a:p>
          <a:p>
            <a:pPr indent="-285750" lvl="2" marL="1200150" rtl="0" algn="l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</a:pPr>
            <a:r>
              <a:rPr lang="en-CA" sz="2000" u="sng">
                <a:solidFill>
                  <a:srgbClr val="000000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https://youtu.be/AuhW4e-Ych0</a:t>
            </a:r>
            <a:endParaRPr sz="2000">
              <a:solidFill>
                <a:srgbClr val="000000"/>
              </a:solidFill>
            </a:endParaRPr>
          </a:p>
          <a:p>
            <a:pPr indent="-158750" lvl="2" marL="1200150" rtl="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</a:pPr>
            <a:r>
              <a:t/>
            </a:r>
            <a:endParaRPr sz="2000">
              <a:solidFill>
                <a:srgbClr val="000000"/>
              </a:solidFill>
            </a:endParaRPr>
          </a:p>
          <a:p>
            <a:pPr indent="-285750" lvl="2" marL="1200150" rtl="0" algn="l"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</a:pPr>
            <a:r>
              <a:rPr lang="en-CA" sz="2000">
                <a:solidFill>
                  <a:srgbClr val="000000"/>
                </a:solidFill>
              </a:rPr>
              <a:t>Lowering cholesterol through diet: </a:t>
            </a:r>
            <a:r>
              <a:rPr b="1" lang="en-CA">
                <a:solidFill>
                  <a:srgbClr val="000000"/>
                </a:solidFill>
              </a:rPr>
              <a:t>The Portfolio Diet </a:t>
            </a:r>
            <a:endParaRPr/>
          </a:p>
          <a:p>
            <a:pPr indent="-285750" lvl="2" marL="1200150" rtl="0" algn="l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</a:pPr>
            <a:r>
              <a:rPr b="1" lang="en-CA" sz="2000" u="sng">
                <a:solidFill>
                  <a:srgbClr val="000000"/>
                </a:solid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https://www.albertahealthservices.ca/assets/info/nutrition/if-nfs-portfolio-eating-pattern-form.pdf</a:t>
            </a:r>
            <a:endParaRPr b="1" sz="2000">
              <a:solidFill>
                <a:srgbClr val="000000"/>
              </a:solidFill>
            </a:endParaRPr>
          </a:p>
          <a:p>
            <a:pPr indent="-158750" lvl="2" marL="1200150" rtl="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</a:pPr>
            <a:r>
              <a:t/>
            </a:r>
            <a:endParaRPr sz="2000">
              <a:solidFill>
                <a:srgbClr val="000000"/>
              </a:solidFill>
            </a:endParaRPr>
          </a:p>
          <a:p>
            <a:pPr indent="-158750" lvl="2" marL="1200150" rtl="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</a:pPr>
            <a:r>
              <a:t/>
            </a:r>
            <a:endParaRPr sz="2000">
              <a:solidFill>
                <a:srgbClr val="000000"/>
              </a:solidFill>
            </a:endParaRPr>
          </a:p>
          <a:p>
            <a:pPr indent="0" lvl="0" marL="0" rt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</a:pPr>
            <a:r>
              <a:t/>
            </a:r>
            <a:endParaRPr/>
          </a:p>
        </p:txBody>
      </p:sp>
      <p:pic>
        <p:nvPicPr>
          <p:cNvPr id="247" name="Google Shape;247;p2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292242" y="1020589"/>
            <a:ext cx="4712392" cy="541866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30"/>
          <p:cNvSpPr txBox="1"/>
          <p:nvPr>
            <p:ph type="ctrTitle"/>
          </p:nvPr>
        </p:nvSpPr>
        <p:spPr>
          <a:xfrm>
            <a:off x="1093510" y="0"/>
            <a:ext cx="103632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Disorders of Metabolism</a:t>
            </a:r>
            <a:endParaRPr/>
          </a:p>
        </p:txBody>
      </p:sp>
      <p:sp>
        <p:nvSpPr>
          <p:cNvPr id="254" name="Google Shape;254;p30"/>
          <p:cNvSpPr txBox="1"/>
          <p:nvPr/>
        </p:nvSpPr>
        <p:spPr>
          <a:xfrm>
            <a:off x="711724" y="1536013"/>
            <a:ext cx="11147196" cy="26776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1" lang="en-CA"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Atherosclerosis </a:t>
            </a:r>
            <a:endParaRPr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CA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Most common form of heart disease</a:t>
            </a:r>
            <a:endParaRPr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CA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Plaque development in the artery walls leads to hardening and narrowing of the arteries</a:t>
            </a:r>
            <a:endParaRPr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CA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Narrowing leads to high blood pressure and increased risk for a blood clot to become trapped and cause a heart attack or stroke</a:t>
            </a:r>
            <a:endParaRPr/>
          </a:p>
          <a:p>
            <a:pPr indent="-1333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sz="2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31"/>
          <p:cNvSpPr txBox="1"/>
          <p:nvPr>
            <p:ph type="ctrTitle"/>
          </p:nvPr>
        </p:nvSpPr>
        <p:spPr>
          <a:xfrm>
            <a:off x="1093510" y="0"/>
            <a:ext cx="103632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Disorders of Metabolism</a:t>
            </a:r>
            <a:endParaRPr/>
          </a:p>
        </p:txBody>
      </p:sp>
      <p:sp>
        <p:nvSpPr>
          <p:cNvPr id="261" name="Google Shape;261;p31"/>
          <p:cNvSpPr txBox="1"/>
          <p:nvPr/>
        </p:nvSpPr>
        <p:spPr>
          <a:xfrm>
            <a:off x="711724" y="1536013"/>
            <a:ext cx="11147196" cy="23083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1" lang="en-CA"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Disorders of Protein</a:t>
            </a:r>
            <a:endParaRPr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CA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Marasmus </a:t>
            </a:r>
            <a:endParaRPr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CA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Kwashiorkor</a:t>
            </a:r>
            <a:endParaRPr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CA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Protein Excess </a:t>
            </a:r>
            <a:endParaRPr/>
          </a:p>
          <a:p>
            <a:pPr indent="-1333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sz="2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333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sz="2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32"/>
          <p:cNvSpPr txBox="1"/>
          <p:nvPr>
            <p:ph type="ctrTitle"/>
          </p:nvPr>
        </p:nvSpPr>
        <p:spPr>
          <a:xfrm>
            <a:off x="1093510" y="0"/>
            <a:ext cx="103632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Disorders of Metabolism</a:t>
            </a:r>
            <a:endParaRPr/>
          </a:p>
        </p:txBody>
      </p:sp>
      <p:sp>
        <p:nvSpPr>
          <p:cNvPr id="268" name="Google Shape;268;p32"/>
          <p:cNvSpPr txBox="1"/>
          <p:nvPr/>
        </p:nvSpPr>
        <p:spPr>
          <a:xfrm>
            <a:off x="701512" y="1102380"/>
            <a:ext cx="11147196" cy="563231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1" lang="en-CA"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Marasmus</a:t>
            </a:r>
            <a:endParaRPr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CA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Less than 2 years of age</a:t>
            </a:r>
            <a:endParaRPr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CA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Total diet deficiency</a:t>
            </a:r>
            <a:endParaRPr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CA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Malabsorption</a:t>
            </a:r>
            <a:endParaRPr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CA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Slow, chronic progression</a:t>
            </a:r>
            <a:endParaRPr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CA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Severe weight loss </a:t>
            </a:r>
            <a:endParaRPr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CA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Muscle and fat loss</a:t>
            </a:r>
            <a:endParaRPr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CA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No edema</a:t>
            </a:r>
            <a:endParaRPr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CA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&lt;60% weight for age normal</a:t>
            </a:r>
            <a:endParaRPr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CA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No fatty liver</a:t>
            </a:r>
            <a:endParaRPr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CA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Anxiety, apathy</a:t>
            </a:r>
            <a:endParaRPr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CA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Appetite high or low or normal</a:t>
            </a:r>
            <a:endParaRPr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CA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Hair, skin problems</a:t>
            </a:r>
            <a:endParaRPr/>
          </a:p>
          <a:p>
            <a:pPr indent="-1333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sz="2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333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sz="2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69" name="Google Shape;269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68226" y="1391804"/>
            <a:ext cx="3038966" cy="457364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5" name="Google Shape;275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443554" y="1165794"/>
            <a:ext cx="2552700" cy="4699000"/>
          </a:xfrm>
          <a:prstGeom prst="rect">
            <a:avLst/>
          </a:prstGeom>
          <a:noFill/>
          <a:ln>
            <a:noFill/>
          </a:ln>
        </p:spPr>
      </p:pic>
      <p:sp>
        <p:nvSpPr>
          <p:cNvPr id="276" name="Google Shape;276;p33"/>
          <p:cNvSpPr txBox="1"/>
          <p:nvPr>
            <p:ph type="ctrTitle"/>
          </p:nvPr>
        </p:nvSpPr>
        <p:spPr>
          <a:xfrm>
            <a:off x="1093510" y="0"/>
            <a:ext cx="103632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Disorders of Metabolism</a:t>
            </a:r>
            <a:endParaRPr/>
          </a:p>
        </p:txBody>
      </p:sp>
      <p:sp>
        <p:nvSpPr>
          <p:cNvPr id="277" name="Google Shape;277;p33"/>
          <p:cNvSpPr txBox="1"/>
          <p:nvPr/>
        </p:nvSpPr>
        <p:spPr>
          <a:xfrm>
            <a:off x="560895" y="1272063"/>
            <a:ext cx="11147196" cy="489364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1" lang="en-CA"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Kwashiorkor</a:t>
            </a:r>
            <a:endParaRPr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CA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1-3 years of age</a:t>
            </a:r>
            <a:endParaRPr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CA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Protein deficiency only</a:t>
            </a:r>
            <a:endParaRPr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CA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Rapid onset, acute </a:t>
            </a:r>
            <a:endParaRPr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CA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Some weight loss</a:t>
            </a:r>
            <a:endParaRPr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CA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Some muscle loss</a:t>
            </a:r>
            <a:endParaRPr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CA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60-80% weight for age</a:t>
            </a:r>
            <a:endParaRPr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CA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Edema</a:t>
            </a:r>
            <a:endParaRPr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CA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Fatty liver</a:t>
            </a:r>
            <a:endParaRPr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CA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Apathy, irritability</a:t>
            </a:r>
            <a:endParaRPr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CA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Loss of appetite</a:t>
            </a:r>
            <a:endParaRPr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CA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Hair, skin problems</a:t>
            </a:r>
            <a:endParaRPr/>
          </a:p>
          <a:p>
            <a:pPr indent="-1333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sz="2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78" name="Google Shape;278;p3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530610" y="3077864"/>
            <a:ext cx="3492107" cy="26190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34"/>
          <p:cNvSpPr txBox="1"/>
          <p:nvPr>
            <p:ph type="ctrTitle"/>
          </p:nvPr>
        </p:nvSpPr>
        <p:spPr>
          <a:xfrm>
            <a:off x="1093510" y="0"/>
            <a:ext cx="103632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Disorders of Metabolism</a:t>
            </a:r>
            <a:endParaRPr/>
          </a:p>
        </p:txBody>
      </p:sp>
      <p:sp>
        <p:nvSpPr>
          <p:cNvPr id="285" name="Google Shape;285;p34"/>
          <p:cNvSpPr txBox="1"/>
          <p:nvPr/>
        </p:nvSpPr>
        <p:spPr>
          <a:xfrm>
            <a:off x="711724" y="1536013"/>
            <a:ext cx="11147196" cy="452431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1" lang="en-CA"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Protein Excess</a:t>
            </a:r>
            <a:endParaRPr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CA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Associated with obesity</a:t>
            </a:r>
            <a:endParaRPr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CA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Leads to kidney and liver problems</a:t>
            </a:r>
            <a:endParaRPr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CA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Can lead to bone mineral loss with high intake of purified protein (increased calcium lost in the urine) (not much evidence for meat protein causing low calcium levels)</a:t>
            </a:r>
            <a:endParaRPr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CA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Kidney disease – due to increased work of the kidneys to excrete nitrogen wastes (recall ammonia and urea are wastes of protein metabolism in the body) </a:t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33350" lvl="1" marL="7429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CA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OR DOES IT? </a:t>
            </a:r>
            <a:r>
              <a:rPr b="0" i="0" lang="en-CA" sz="2400" u="sng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https:/youtu.be/d94aU-LbH94</a:t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333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sz="2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333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sz="2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2015-01-13T19:51:08Z</dcterms:created>
  <dc:creator>Amy Kroeker</dc:creator>
</cp:coreProperties>
</file>