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Lst>
  <p:sldSz cy="6858000" cx="9144000"/>
  <p:notesSz cx="6858000" cy="9144000"/>
  <p:embeddedFontLst>
    <p:embeddedFont>
      <p:font typeface="Palatino Linotype"/>
      <p:regular r:id="rId111"/>
      <p:bold r:id="rId112"/>
      <p:italic r:id="rId113"/>
      <p:boldItalic r:id="rId114"/>
    </p:embeddedFont>
    <p:embeddedFont>
      <p:font typeface="Century Gothic"/>
      <p:regular r:id="rId115"/>
      <p:bold r:id="rId116"/>
      <p:italic r:id="rId117"/>
      <p:boldItalic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9" roundtripDataSignature="AMtx7mjMq2zJjlyaJSmWbpMKZObpOHxT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CenturyGothic-boldItalic.fntdata"/><Relationship Id="rId117" Type="http://schemas.openxmlformats.org/officeDocument/2006/relationships/font" Target="fonts/CenturyGothic-italic.fntdata"/><Relationship Id="rId116" Type="http://schemas.openxmlformats.org/officeDocument/2006/relationships/font" Target="fonts/CenturyGothic-bold.fntdata"/><Relationship Id="rId115" Type="http://schemas.openxmlformats.org/officeDocument/2006/relationships/font" Target="fonts/CenturyGothic-regular.fntdata"/><Relationship Id="rId119" Type="http://customschemas.google.com/relationships/presentationmetadata" Target="meta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PalatinoLinotype-boldItalic.fntdata"/><Relationship Id="rId18" Type="http://schemas.openxmlformats.org/officeDocument/2006/relationships/slide" Target="slides/slide13.xml"/><Relationship Id="rId113" Type="http://schemas.openxmlformats.org/officeDocument/2006/relationships/font" Target="fonts/PalatinoLinotype-italic.fntdata"/><Relationship Id="rId112" Type="http://schemas.openxmlformats.org/officeDocument/2006/relationships/font" Target="fonts/PalatinoLinotype-bold.fntdata"/><Relationship Id="rId111" Type="http://schemas.openxmlformats.org/officeDocument/2006/relationships/font" Target="fonts/PalatinoLinotype-regular.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07"/>
          <p:cNvSpPr txBox="1"/>
          <p:nvPr>
            <p:ph type="ctrTitle"/>
          </p:nvPr>
        </p:nvSpPr>
        <p:spPr>
          <a:xfrm>
            <a:off x="685800" y="609601"/>
            <a:ext cx="7772400" cy="426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dk2"/>
              </a:buClr>
              <a:buSzPts val="8000"/>
              <a:buFont typeface="Palatino Linotype"/>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07"/>
          <p:cNvSpPr txBox="1"/>
          <p:nvPr>
            <p:ph idx="1" type="subTitle"/>
          </p:nvPr>
        </p:nvSpPr>
        <p:spPr>
          <a:xfrm>
            <a:off x="1371600" y="4953000"/>
            <a:ext cx="6400800" cy="12192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rgbClr val="888888"/>
              </a:buClr>
              <a:buSzPts val="2400"/>
              <a:buNone/>
              <a:defRPr sz="2400">
                <a:solidFill>
                  <a:srgbClr val="888888"/>
                </a:solidFill>
              </a:defRPr>
            </a:lvl1pPr>
            <a:lvl2pPr lvl="1" algn="ctr">
              <a:spcBef>
                <a:spcPts val="320"/>
              </a:spcBef>
              <a:spcAft>
                <a:spcPts val="0"/>
              </a:spcAft>
              <a:buClr>
                <a:srgbClr val="888888"/>
              </a:buClr>
              <a:buSzPts val="1600"/>
              <a:buNone/>
              <a:defRPr>
                <a:solidFill>
                  <a:srgbClr val="888888"/>
                </a:solidFill>
              </a:defRPr>
            </a:lvl2pPr>
            <a:lvl3pPr lvl="2" algn="ctr">
              <a:spcBef>
                <a:spcPts val="320"/>
              </a:spcBef>
              <a:spcAft>
                <a:spcPts val="0"/>
              </a:spcAft>
              <a:buClr>
                <a:srgbClr val="888888"/>
              </a:buClr>
              <a:buSzPts val="16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320"/>
              </a:spcBef>
              <a:spcAft>
                <a:spcPts val="0"/>
              </a:spcAft>
              <a:buClr>
                <a:srgbClr val="888888"/>
              </a:buClr>
              <a:buSzPts val="1600"/>
              <a:buNone/>
              <a:defRPr>
                <a:solidFill>
                  <a:srgbClr val="888888"/>
                </a:solidFill>
              </a:defRPr>
            </a:lvl6pPr>
            <a:lvl7pPr lvl="6" algn="ctr">
              <a:spcBef>
                <a:spcPts val="320"/>
              </a:spcBef>
              <a:spcAft>
                <a:spcPts val="0"/>
              </a:spcAft>
              <a:buClr>
                <a:srgbClr val="888888"/>
              </a:buClr>
              <a:buSzPts val="1600"/>
              <a:buNone/>
              <a:defRPr>
                <a:solidFill>
                  <a:srgbClr val="888888"/>
                </a:solidFill>
              </a:defRPr>
            </a:lvl7pPr>
            <a:lvl8pPr lvl="7" algn="ctr">
              <a:spcBef>
                <a:spcPts val="320"/>
              </a:spcBef>
              <a:spcAft>
                <a:spcPts val="0"/>
              </a:spcAft>
              <a:buClr>
                <a:srgbClr val="888888"/>
              </a:buClr>
              <a:buSzPts val="1600"/>
              <a:buNone/>
              <a:defRPr>
                <a:solidFill>
                  <a:srgbClr val="888888"/>
                </a:solidFill>
              </a:defRPr>
            </a:lvl8pPr>
            <a:lvl9pPr lvl="8" algn="ctr">
              <a:spcBef>
                <a:spcPts val="320"/>
              </a:spcBef>
              <a:spcAft>
                <a:spcPts val="0"/>
              </a:spcAft>
              <a:buClr>
                <a:srgbClr val="888888"/>
              </a:buClr>
              <a:buSzPts val="1600"/>
              <a:buNone/>
              <a:defRPr>
                <a:solidFill>
                  <a:srgbClr val="888888"/>
                </a:solidFill>
              </a:defRPr>
            </a:lvl9pPr>
          </a:lstStyle>
          <a:p/>
        </p:txBody>
      </p:sp>
      <p:sp>
        <p:nvSpPr>
          <p:cNvPr id="16" name="Google Shape;16;p107"/>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07"/>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8" name="Google Shape;18;p107"/>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0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0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30200" lvl="4" marL="2286000" algn="l">
              <a:spcBef>
                <a:spcPts val="320"/>
              </a:spcBef>
              <a:spcAft>
                <a:spcPts val="0"/>
              </a:spcAft>
              <a:buClr>
                <a:srgbClr val="7F7F7F"/>
              </a:buClr>
              <a:buSzPts val="1600"/>
              <a:buChar char="•"/>
              <a:defRPr/>
            </a:lvl5pPr>
            <a:lvl6pPr indent="-330200" lvl="5" marL="2743200" algn="l">
              <a:spcBef>
                <a:spcPts val="320"/>
              </a:spcBef>
              <a:spcAft>
                <a:spcPts val="0"/>
              </a:spcAft>
              <a:buClr>
                <a:srgbClr val="7F7F7F"/>
              </a:buClr>
              <a:buSzPts val="1600"/>
              <a:buChar char="o"/>
              <a:defRPr/>
            </a:lvl6pPr>
            <a:lvl7pPr indent="-330200" lvl="6" marL="3200400" algn="l">
              <a:spcBef>
                <a:spcPts val="320"/>
              </a:spcBef>
              <a:spcAft>
                <a:spcPts val="0"/>
              </a:spcAft>
              <a:buClr>
                <a:srgbClr val="7F7F7F"/>
              </a:buClr>
              <a:buSzPts val="1600"/>
              <a:buChar char="•"/>
              <a:defRPr/>
            </a:lvl7pPr>
            <a:lvl8pPr indent="-330200" lvl="7" marL="3657600" algn="l">
              <a:spcBef>
                <a:spcPts val="320"/>
              </a:spcBef>
              <a:spcAft>
                <a:spcPts val="0"/>
              </a:spcAft>
              <a:buClr>
                <a:srgbClr val="7F7F7F"/>
              </a:buClr>
              <a:buSzPts val="1600"/>
              <a:buChar char="o"/>
              <a:defRPr/>
            </a:lvl8pPr>
            <a:lvl9pPr indent="-330200" lvl="8" marL="4114800" algn="l">
              <a:spcBef>
                <a:spcPts val="320"/>
              </a:spcBef>
              <a:spcAft>
                <a:spcPts val="0"/>
              </a:spcAft>
              <a:buClr>
                <a:srgbClr val="7F7F7F"/>
              </a:buClr>
              <a:buSzPts val="1600"/>
              <a:buFont typeface="Arial"/>
              <a:buChar char="•"/>
              <a:defRPr/>
            </a:lvl9pPr>
          </a:lstStyle>
          <a:p/>
        </p:txBody>
      </p:sp>
      <p:sp>
        <p:nvSpPr>
          <p:cNvPr id="22" name="Google Shape;22;p108"/>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08"/>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08"/>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109"/>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9"/>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9"/>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110"/>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dk2"/>
              </a:buClr>
              <a:buSzPts val="4800"/>
              <a:buFont typeface="Palatino Linotype"/>
              <a:buNone/>
              <a:defRPr sz="4800">
                <a:solidFill>
                  <a:schemeClr val="dk2"/>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10"/>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2" name="Google Shape;32;p110"/>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10"/>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0"/>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35" name="Google Shape;35;p110"/>
          <p:cNvSpPr/>
          <p:nvPr/>
        </p:nvSpPr>
        <p:spPr>
          <a:xfrm>
            <a:off x="4495800" y="3924300"/>
            <a:ext cx="84772" cy="84772"/>
          </a:xfrm>
          <a:prstGeom prst="ellipse">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36" name="Google Shape;36;p110"/>
          <p:cNvSpPr/>
          <p:nvPr/>
        </p:nvSpPr>
        <p:spPr>
          <a:xfrm>
            <a:off x="4695825" y="3924300"/>
            <a:ext cx="84772" cy="84772"/>
          </a:xfrm>
          <a:prstGeom prst="ellipse">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37" name="Google Shape;37;p110"/>
          <p:cNvSpPr/>
          <p:nvPr/>
        </p:nvSpPr>
        <p:spPr>
          <a:xfrm>
            <a:off x="4296728" y="3924300"/>
            <a:ext cx="84772" cy="84772"/>
          </a:xfrm>
          <a:prstGeom prst="ellipse">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alatino Linotype"/>
              <a:ea typeface="Palatino Linotype"/>
              <a:cs typeface="Palatino Linotype"/>
              <a:sym typeface="Palatino Linotype"/>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1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11"/>
          <p:cNvSpPr txBox="1"/>
          <p:nvPr>
            <p:ph idx="1"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7F7F7F"/>
              </a:buClr>
              <a:buSzPts val="2400"/>
              <a:buChar char="•"/>
              <a:defRPr sz="2400"/>
            </a:lvl1pPr>
            <a:lvl2pPr indent="-330200" lvl="1" marL="914400" algn="l">
              <a:spcBef>
                <a:spcPts val="320"/>
              </a:spcBef>
              <a:spcAft>
                <a:spcPts val="0"/>
              </a:spcAft>
              <a:buClr>
                <a:srgbClr val="7F7F7F"/>
              </a:buClr>
              <a:buSzPts val="1600"/>
              <a:buChar char="o"/>
              <a:defRPr sz="1600"/>
            </a:lvl2pPr>
            <a:lvl3pPr indent="-330200" lvl="2" marL="1371600" algn="l">
              <a:spcBef>
                <a:spcPts val="320"/>
              </a:spcBef>
              <a:spcAft>
                <a:spcPts val="0"/>
              </a:spcAft>
              <a:buClr>
                <a:srgbClr val="7F7F7F"/>
              </a:buClr>
              <a:buSzPts val="1600"/>
              <a:buChar char="•"/>
              <a:defRPr sz="1600"/>
            </a:lvl3pPr>
            <a:lvl4pPr indent="-330200" lvl="3" marL="1828800" algn="l">
              <a:spcBef>
                <a:spcPts val="320"/>
              </a:spcBef>
              <a:spcAft>
                <a:spcPts val="0"/>
              </a:spcAft>
              <a:buClr>
                <a:srgbClr val="7F7F7F"/>
              </a:buClr>
              <a:buSzPts val="1600"/>
              <a:buChar char="o"/>
              <a:defRPr sz="1600"/>
            </a:lvl4pPr>
            <a:lvl5pPr indent="-330200" lvl="4" marL="2286000" algn="l">
              <a:spcBef>
                <a:spcPts val="320"/>
              </a:spcBef>
              <a:spcAft>
                <a:spcPts val="0"/>
              </a:spcAft>
              <a:buClr>
                <a:srgbClr val="7F7F7F"/>
              </a:buClr>
              <a:buSzPts val="1600"/>
              <a:buChar char="•"/>
              <a:defRPr sz="1600"/>
            </a:lvl5pPr>
            <a:lvl6pPr indent="-330200" lvl="5" marL="2743200" algn="l">
              <a:spcBef>
                <a:spcPts val="320"/>
              </a:spcBef>
              <a:spcAft>
                <a:spcPts val="0"/>
              </a:spcAft>
              <a:buClr>
                <a:srgbClr val="7F7F7F"/>
              </a:buClr>
              <a:buSzPts val="1600"/>
              <a:buChar char="o"/>
              <a:defRPr sz="1600"/>
            </a:lvl6pPr>
            <a:lvl7pPr indent="-330200" lvl="6" marL="3200400" algn="l">
              <a:spcBef>
                <a:spcPts val="320"/>
              </a:spcBef>
              <a:spcAft>
                <a:spcPts val="0"/>
              </a:spcAft>
              <a:buClr>
                <a:srgbClr val="7F7F7F"/>
              </a:buClr>
              <a:buSzPts val="1600"/>
              <a:buChar char="•"/>
              <a:defRPr sz="1600"/>
            </a:lvl7pPr>
            <a:lvl8pPr indent="-330200" lvl="7" marL="3657600" algn="l">
              <a:spcBef>
                <a:spcPts val="320"/>
              </a:spcBef>
              <a:spcAft>
                <a:spcPts val="0"/>
              </a:spcAft>
              <a:buClr>
                <a:srgbClr val="7F7F7F"/>
              </a:buClr>
              <a:buSzPts val="1600"/>
              <a:buChar char="o"/>
              <a:defRPr sz="1600"/>
            </a:lvl8pPr>
            <a:lvl9pPr indent="-330200" lvl="8" marL="4114800" algn="l">
              <a:spcBef>
                <a:spcPts val="320"/>
              </a:spcBef>
              <a:spcAft>
                <a:spcPts val="0"/>
              </a:spcAft>
              <a:buClr>
                <a:srgbClr val="7F7F7F"/>
              </a:buClr>
              <a:buSzPts val="1600"/>
              <a:buChar char="•"/>
              <a:defRPr sz="1600"/>
            </a:lvl9pPr>
          </a:lstStyle>
          <a:p/>
        </p:txBody>
      </p:sp>
      <p:sp>
        <p:nvSpPr>
          <p:cNvPr id="41" name="Google Shape;41;p111"/>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11"/>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11"/>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44" name="Google Shape;44;p111"/>
          <p:cNvSpPr txBox="1"/>
          <p:nvPr>
            <p:ph idx="2" type="body"/>
          </p:nvPr>
        </p:nvSpPr>
        <p:spPr>
          <a:xfrm>
            <a:off x="365760" y="1600200"/>
            <a:ext cx="4041648" cy="452628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42900" lvl="4" marL="2286000" algn="l">
              <a:spcBef>
                <a:spcPts val="360"/>
              </a:spcBef>
              <a:spcAft>
                <a:spcPts val="0"/>
              </a:spcAft>
              <a:buClr>
                <a:srgbClr val="7F7F7F"/>
              </a:buClr>
              <a:buSzPts val="1800"/>
              <a:buChar char="•"/>
              <a:defRPr/>
            </a:lvl5pPr>
            <a:lvl6pPr indent="-342900" lvl="5" marL="2743200" algn="l">
              <a:spcBef>
                <a:spcPts val="360"/>
              </a:spcBef>
              <a:spcAft>
                <a:spcPts val="0"/>
              </a:spcAft>
              <a:buClr>
                <a:srgbClr val="7F7F7F"/>
              </a:buClr>
              <a:buSzPts val="1800"/>
              <a:buChar char="o"/>
              <a:defRPr/>
            </a:lvl6pPr>
            <a:lvl7pPr indent="-342900" lvl="6" marL="3200400" algn="l">
              <a:spcBef>
                <a:spcPts val="360"/>
              </a:spcBef>
              <a:spcAft>
                <a:spcPts val="0"/>
              </a:spcAft>
              <a:buClr>
                <a:srgbClr val="7F7F7F"/>
              </a:buClr>
              <a:buSzPts val="1800"/>
              <a:buChar char="•"/>
              <a:defRPr/>
            </a:lvl7pPr>
            <a:lvl8pPr indent="-342900" lvl="7" marL="3657600" algn="l">
              <a:spcBef>
                <a:spcPts val="360"/>
              </a:spcBef>
              <a:spcAft>
                <a:spcPts val="0"/>
              </a:spcAft>
              <a:buClr>
                <a:srgbClr val="7F7F7F"/>
              </a:buClr>
              <a:buSzPts val="1800"/>
              <a:buChar char="o"/>
              <a:defRPr/>
            </a:lvl8pPr>
            <a:lvl9pPr indent="-342900" lvl="8" marL="4114800" algn="l">
              <a:spcBef>
                <a:spcPts val="360"/>
              </a:spcBef>
              <a:spcAft>
                <a:spcPts val="0"/>
              </a:spcAft>
              <a:buClr>
                <a:srgbClr val="7F7F7F"/>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11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107407"/>
              </a:lnSpc>
              <a:spcBef>
                <a:spcPts val="0"/>
              </a:spcBef>
              <a:spcAft>
                <a:spcPts val="0"/>
              </a:spcAft>
              <a:buClr>
                <a:schemeClr val="dk2"/>
              </a:buClr>
              <a:buSzPts val="5400"/>
              <a:buFont typeface="Palatino Linoty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12"/>
          <p:cNvSpPr txBox="1"/>
          <p:nvPr>
            <p:ph idx="1" type="body"/>
          </p:nvPr>
        </p:nvSpPr>
        <p:spPr>
          <a:xfrm>
            <a:off x="457200" y="1600200"/>
            <a:ext cx="4040188" cy="609600"/>
          </a:xfrm>
          <a:prstGeom prst="rect">
            <a:avLst/>
          </a:prstGeom>
          <a:noFill/>
          <a:ln>
            <a:noFill/>
          </a:ln>
        </p:spPr>
        <p:txBody>
          <a:bodyPr anchorCtr="0" anchor="b" bIns="45700" lIns="91425" spcFirstLastPara="1" rIns="91425" wrap="square" tIns="45700">
            <a:noAutofit/>
          </a:bodyPr>
          <a:lstStyle>
            <a:lvl1pPr indent="-228600" lvl="0" marL="457200" algn="ctr">
              <a:spcBef>
                <a:spcPts val="480"/>
              </a:spcBef>
              <a:spcAft>
                <a:spcPts val="0"/>
              </a:spcAft>
              <a:buClr>
                <a:srgbClr val="7F7F7F"/>
              </a:buClr>
              <a:buSzPts val="2400"/>
              <a:buNone/>
              <a:defRPr b="0" sz="2400"/>
            </a:lvl1pPr>
            <a:lvl2pPr indent="-228600" lvl="1" marL="914400" algn="l">
              <a:spcBef>
                <a:spcPts val="400"/>
              </a:spcBef>
              <a:spcAft>
                <a:spcPts val="0"/>
              </a:spcAft>
              <a:buClr>
                <a:srgbClr val="7F7F7F"/>
              </a:buClr>
              <a:buSzPts val="2000"/>
              <a:buNone/>
              <a:defRPr b="1" sz="2000"/>
            </a:lvl2pPr>
            <a:lvl3pPr indent="-228600" lvl="2" marL="1371600" algn="l">
              <a:spcBef>
                <a:spcPts val="360"/>
              </a:spcBef>
              <a:spcAft>
                <a:spcPts val="0"/>
              </a:spcAft>
              <a:buClr>
                <a:srgbClr val="7F7F7F"/>
              </a:buClr>
              <a:buSzPts val="1800"/>
              <a:buNone/>
              <a:defRPr b="1" sz="1800"/>
            </a:lvl3pPr>
            <a:lvl4pPr indent="-228600" lvl="3" marL="1828800" algn="l">
              <a:spcBef>
                <a:spcPts val="320"/>
              </a:spcBef>
              <a:spcAft>
                <a:spcPts val="0"/>
              </a:spcAft>
              <a:buClr>
                <a:srgbClr val="7F7F7F"/>
              </a:buClr>
              <a:buSzPts val="1600"/>
              <a:buNone/>
              <a:defRPr b="1" sz="1600"/>
            </a:lvl4pPr>
            <a:lvl5pPr indent="-228600" lvl="4" marL="2286000" algn="l">
              <a:spcBef>
                <a:spcPts val="320"/>
              </a:spcBef>
              <a:spcAft>
                <a:spcPts val="0"/>
              </a:spcAft>
              <a:buClr>
                <a:srgbClr val="7F7F7F"/>
              </a:buClr>
              <a:buSzPts val="1600"/>
              <a:buNone/>
              <a:defRPr b="1" sz="1600"/>
            </a:lvl5pPr>
            <a:lvl6pPr indent="-228600" lvl="5" marL="2743200" algn="l">
              <a:spcBef>
                <a:spcPts val="320"/>
              </a:spcBef>
              <a:spcAft>
                <a:spcPts val="0"/>
              </a:spcAft>
              <a:buClr>
                <a:srgbClr val="7F7F7F"/>
              </a:buClr>
              <a:buSzPts val="1600"/>
              <a:buNone/>
              <a:defRPr b="1" sz="1600"/>
            </a:lvl6pPr>
            <a:lvl7pPr indent="-228600" lvl="6" marL="3200400" algn="l">
              <a:spcBef>
                <a:spcPts val="320"/>
              </a:spcBef>
              <a:spcAft>
                <a:spcPts val="0"/>
              </a:spcAft>
              <a:buClr>
                <a:srgbClr val="7F7F7F"/>
              </a:buClr>
              <a:buSzPts val="1600"/>
              <a:buNone/>
              <a:defRPr b="1" sz="1600"/>
            </a:lvl7pPr>
            <a:lvl8pPr indent="-228600" lvl="7" marL="3657600" algn="l">
              <a:spcBef>
                <a:spcPts val="320"/>
              </a:spcBef>
              <a:spcAft>
                <a:spcPts val="0"/>
              </a:spcAft>
              <a:buClr>
                <a:srgbClr val="7F7F7F"/>
              </a:buClr>
              <a:buSzPts val="1600"/>
              <a:buNone/>
              <a:defRPr b="1" sz="1600"/>
            </a:lvl8pPr>
            <a:lvl9pPr indent="-228600" lvl="8" marL="4114800" algn="l">
              <a:spcBef>
                <a:spcPts val="320"/>
              </a:spcBef>
              <a:spcAft>
                <a:spcPts val="0"/>
              </a:spcAft>
              <a:buClr>
                <a:srgbClr val="7F7F7F"/>
              </a:buClr>
              <a:buSzPts val="1600"/>
              <a:buNone/>
              <a:defRPr b="1" sz="1600"/>
            </a:lvl9pPr>
          </a:lstStyle>
          <a:p/>
        </p:txBody>
      </p:sp>
      <p:sp>
        <p:nvSpPr>
          <p:cNvPr id="48" name="Google Shape;48;p112"/>
          <p:cNvSpPr txBox="1"/>
          <p:nvPr>
            <p:ph idx="2" type="body"/>
          </p:nvPr>
        </p:nvSpPr>
        <p:spPr>
          <a:xfrm>
            <a:off x="4648200" y="1600200"/>
            <a:ext cx="4041775" cy="609600"/>
          </a:xfrm>
          <a:prstGeom prst="rect">
            <a:avLst/>
          </a:prstGeom>
          <a:noFill/>
          <a:ln>
            <a:noFill/>
          </a:ln>
        </p:spPr>
        <p:txBody>
          <a:bodyPr anchorCtr="0" anchor="b" bIns="45700" lIns="91425" spcFirstLastPara="1" rIns="91425" wrap="square" tIns="45700">
            <a:noAutofit/>
          </a:bodyPr>
          <a:lstStyle>
            <a:lvl1pPr indent="-228600" lvl="0" marL="457200" algn="ctr">
              <a:spcBef>
                <a:spcPts val="480"/>
              </a:spcBef>
              <a:spcAft>
                <a:spcPts val="0"/>
              </a:spcAft>
              <a:buClr>
                <a:srgbClr val="7F7F7F"/>
              </a:buClr>
              <a:buSzPts val="2400"/>
              <a:buNone/>
              <a:defRPr b="0" sz="2400"/>
            </a:lvl1pPr>
            <a:lvl2pPr indent="-228600" lvl="1" marL="914400" algn="l">
              <a:spcBef>
                <a:spcPts val="400"/>
              </a:spcBef>
              <a:spcAft>
                <a:spcPts val="0"/>
              </a:spcAft>
              <a:buClr>
                <a:srgbClr val="7F7F7F"/>
              </a:buClr>
              <a:buSzPts val="2000"/>
              <a:buNone/>
              <a:defRPr b="1" sz="2000"/>
            </a:lvl2pPr>
            <a:lvl3pPr indent="-228600" lvl="2" marL="1371600" algn="l">
              <a:spcBef>
                <a:spcPts val="360"/>
              </a:spcBef>
              <a:spcAft>
                <a:spcPts val="0"/>
              </a:spcAft>
              <a:buClr>
                <a:srgbClr val="7F7F7F"/>
              </a:buClr>
              <a:buSzPts val="1800"/>
              <a:buNone/>
              <a:defRPr b="1" sz="1800"/>
            </a:lvl3pPr>
            <a:lvl4pPr indent="-228600" lvl="3" marL="1828800" algn="l">
              <a:spcBef>
                <a:spcPts val="320"/>
              </a:spcBef>
              <a:spcAft>
                <a:spcPts val="0"/>
              </a:spcAft>
              <a:buClr>
                <a:srgbClr val="7F7F7F"/>
              </a:buClr>
              <a:buSzPts val="1600"/>
              <a:buNone/>
              <a:defRPr b="1" sz="1600"/>
            </a:lvl4pPr>
            <a:lvl5pPr indent="-228600" lvl="4" marL="2286000" algn="l">
              <a:spcBef>
                <a:spcPts val="320"/>
              </a:spcBef>
              <a:spcAft>
                <a:spcPts val="0"/>
              </a:spcAft>
              <a:buClr>
                <a:srgbClr val="7F7F7F"/>
              </a:buClr>
              <a:buSzPts val="1600"/>
              <a:buNone/>
              <a:defRPr b="1" sz="1600"/>
            </a:lvl5pPr>
            <a:lvl6pPr indent="-228600" lvl="5" marL="2743200" algn="l">
              <a:spcBef>
                <a:spcPts val="320"/>
              </a:spcBef>
              <a:spcAft>
                <a:spcPts val="0"/>
              </a:spcAft>
              <a:buClr>
                <a:srgbClr val="7F7F7F"/>
              </a:buClr>
              <a:buSzPts val="1600"/>
              <a:buNone/>
              <a:defRPr b="1" sz="1600"/>
            </a:lvl6pPr>
            <a:lvl7pPr indent="-228600" lvl="6" marL="3200400" algn="l">
              <a:spcBef>
                <a:spcPts val="320"/>
              </a:spcBef>
              <a:spcAft>
                <a:spcPts val="0"/>
              </a:spcAft>
              <a:buClr>
                <a:srgbClr val="7F7F7F"/>
              </a:buClr>
              <a:buSzPts val="1600"/>
              <a:buNone/>
              <a:defRPr b="1" sz="1600"/>
            </a:lvl7pPr>
            <a:lvl8pPr indent="-228600" lvl="7" marL="3657600" algn="l">
              <a:spcBef>
                <a:spcPts val="320"/>
              </a:spcBef>
              <a:spcAft>
                <a:spcPts val="0"/>
              </a:spcAft>
              <a:buClr>
                <a:srgbClr val="7F7F7F"/>
              </a:buClr>
              <a:buSzPts val="1600"/>
              <a:buNone/>
              <a:defRPr b="1" sz="1600"/>
            </a:lvl8pPr>
            <a:lvl9pPr indent="-228600" lvl="8" marL="4114800" algn="l">
              <a:spcBef>
                <a:spcPts val="320"/>
              </a:spcBef>
              <a:spcAft>
                <a:spcPts val="0"/>
              </a:spcAft>
              <a:buClr>
                <a:srgbClr val="7F7F7F"/>
              </a:buClr>
              <a:buSzPts val="1600"/>
              <a:buNone/>
              <a:defRPr b="1" sz="1600"/>
            </a:lvl9pPr>
          </a:lstStyle>
          <a:p/>
        </p:txBody>
      </p:sp>
      <p:sp>
        <p:nvSpPr>
          <p:cNvPr id="49" name="Google Shape;49;p112"/>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12"/>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12"/>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52" name="Google Shape;52;p112"/>
          <p:cNvSpPr txBox="1"/>
          <p:nvPr>
            <p:ph idx="3" type="body"/>
          </p:nvPr>
        </p:nvSpPr>
        <p:spPr>
          <a:xfrm>
            <a:off x="457200" y="2212848"/>
            <a:ext cx="4041648" cy="391363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42900" lvl="4" marL="2286000" algn="l">
              <a:spcBef>
                <a:spcPts val="360"/>
              </a:spcBef>
              <a:spcAft>
                <a:spcPts val="0"/>
              </a:spcAft>
              <a:buClr>
                <a:srgbClr val="7F7F7F"/>
              </a:buClr>
              <a:buSzPts val="1800"/>
              <a:buChar char="•"/>
              <a:defRPr/>
            </a:lvl5pPr>
            <a:lvl6pPr indent="-342900" lvl="5" marL="2743200" algn="l">
              <a:spcBef>
                <a:spcPts val="360"/>
              </a:spcBef>
              <a:spcAft>
                <a:spcPts val="0"/>
              </a:spcAft>
              <a:buClr>
                <a:srgbClr val="7F7F7F"/>
              </a:buClr>
              <a:buSzPts val="1800"/>
              <a:buChar char="o"/>
              <a:defRPr/>
            </a:lvl6pPr>
            <a:lvl7pPr indent="-342900" lvl="6" marL="3200400" algn="l">
              <a:spcBef>
                <a:spcPts val="360"/>
              </a:spcBef>
              <a:spcAft>
                <a:spcPts val="0"/>
              </a:spcAft>
              <a:buClr>
                <a:srgbClr val="7F7F7F"/>
              </a:buClr>
              <a:buSzPts val="1800"/>
              <a:buChar char="•"/>
              <a:defRPr/>
            </a:lvl7pPr>
            <a:lvl8pPr indent="-342900" lvl="7" marL="3657600" algn="l">
              <a:spcBef>
                <a:spcPts val="360"/>
              </a:spcBef>
              <a:spcAft>
                <a:spcPts val="0"/>
              </a:spcAft>
              <a:buClr>
                <a:srgbClr val="7F7F7F"/>
              </a:buClr>
              <a:buSzPts val="1800"/>
              <a:buChar char="o"/>
              <a:defRPr/>
            </a:lvl8pPr>
            <a:lvl9pPr indent="-342900" lvl="8" marL="4114800" algn="l">
              <a:spcBef>
                <a:spcPts val="360"/>
              </a:spcBef>
              <a:spcAft>
                <a:spcPts val="0"/>
              </a:spcAft>
              <a:buClr>
                <a:srgbClr val="7F7F7F"/>
              </a:buClr>
              <a:buSzPts val="1800"/>
              <a:buChar char="•"/>
              <a:defRPr/>
            </a:lvl9pPr>
          </a:lstStyle>
          <a:p/>
        </p:txBody>
      </p:sp>
      <p:sp>
        <p:nvSpPr>
          <p:cNvPr id="53" name="Google Shape;53;p112"/>
          <p:cNvSpPr txBox="1"/>
          <p:nvPr>
            <p:ph idx="4" type="body"/>
          </p:nvPr>
        </p:nvSpPr>
        <p:spPr>
          <a:xfrm>
            <a:off x="4672584" y="2212848"/>
            <a:ext cx="4041648" cy="391318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42900" lvl="4" marL="2286000" algn="l">
              <a:spcBef>
                <a:spcPts val="360"/>
              </a:spcBef>
              <a:spcAft>
                <a:spcPts val="0"/>
              </a:spcAft>
              <a:buClr>
                <a:srgbClr val="7F7F7F"/>
              </a:buClr>
              <a:buSzPts val="1800"/>
              <a:buChar char="•"/>
              <a:defRPr/>
            </a:lvl5pPr>
            <a:lvl6pPr indent="-342900" lvl="5" marL="2743200" algn="l">
              <a:spcBef>
                <a:spcPts val="360"/>
              </a:spcBef>
              <a:spcAft>
                <a:spcPts val="0"/>
              </a:spcAft>
              <a:buClr>
                <a:srgbClr val="7F7F7F"/>
              </a:buClr>
              <a:buSzPts val="1800"/>
              <a:buChar char="o"/>
              <a:defRPr/>
            </a:lvl6pPr>
            <a:lvl7pPr indent="-342900" lvl="6" marL="3200400" algn="l">
              <a:spcBef>
                <a:spcPts val="360"/>
              </a:spcBef>
              <a:spcAft>
                <a:spcPts val="0"/>
              </a:spcAft>
              <a:buClr>
                <a:srgbClr val="7F7F7F"/>
              </a:buClr>
              <a:buSzPts val="1800"/>
              <a:buChar char="•"/>
              <a:defRPr/>
            </a:lvl7pPr>
            <a:lvl8pPr indent="-342900" lvl="7" marL="3657600" algn="l">
              <a:spcBef>
                <a:spcPts val="360"/>
              </a:spcBef>
              <a:spcAft>
                <a:spcPts val="0"/>
              </a:spcAft>
              <a:buClr>
                <a:srgbClr val="7F7F7F"/>
              </a:buClr>
              <a:buSzPts val="1800"/>
              <a:buChar char="o"/>
              <a:defRPr/>
            </a:lvl8pPr>
            <a:lvl9pPr indent="-342900" lvl="8" marL="4114800" algn="l">
              <a:spcBef>
                <a:spcPts val="360"/>
              </a:spcBef>
              <a:spcAft>
                <a:spcPts val="0"/>
              </a:spcAft>
              <a:buClr>
                <a:srgbClr val="7F7F7F"/>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11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13"/>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13"/>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13"/>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114"/>
          <p:cNvSpPr txBox="1"/>
          <p:nvPr>
            <p:ph type="title"/>
          </p:nvPr>
        </p:nvSpPr>
        <p:spPr>
          <a:xfrm>
            <a:off x="5907087" y="266700"/>
            <a:ext cx="3008313" cy="20955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dk2"/>
              </a:buClr>
              <a:buSzPts val="2800"/>
              <a:buFont typeface="Palatino Linotype"/>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4"/>
          <p:cNvSpPr txBox="1"/>
          <p:nvPr>
            <p:ph idx="1" type="body"/>
          </p:nvPr>
        </p:nvSpPr>
        <p:spPr>
          <a:xfrm>
            <a:off x="719137" y="273050"/>
            <a:ext cx="4995863"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7F7F7F"/>
              </a:buClr>
              <a:buSzPts val="3200"/>
              <a:buChar char="•"/>
              <a:defRPr sz="3200"/>
            </a:lvl1pPr>
            <a:lvl2pPr indent="-406400" lvl="1" marL="914400" algn="l">
              <a:spcBef>
                <a:spcPts val="560"/>
              </a:spcBef>
              <a:spcAft>
                <a:spcPts val="0"/>
              </a:spcAft>
              <a:buClr>
                <a:srgbClr val="7F7F7F"/>
              </a:buClr>
              <a:buSzPts val="2800"/>
              <a:buChar char="o"/>
              <a:defRPr sz="2800"/>
            </a:lvl2pPr>
            <a:lvl3pPr indent="-381000" lvl="2" marL="1371600" algn="l">
              <a:spcBef>
                <a:spcPts val="480"/>
              </a:spcBef>
              <a:spcAft>
                <a:spcPts val="0"/>
              </a:spcAft>
              <a:buClr>
                <a:srgbClr val="7F7F7F"/>
              </a:buClr>
              <a:buSzPts val="2400"/>
              <a:buChar char="•"/>
              <a:defRPr sz="2400"/>
            </a:lvl3pPr>
            <a:lvl4pPr indent="-355600" lvl="3" marL="1828800" algn="l">
              <a:spcBef>
                <a:spcPts val="400"/>
              </a:spcBef>
              <a:spcAft>
                <a:spcPts val="0"/>
              </a:spcAft>
              <a:buClr>
                <a:srgbClr val="7F7F7F"/>
              </a:buClr>
              <a:buSzPts val="2000"/>
              <a:buChar char="o"/>
              <a:defRPr sz="2000"/>
            </a:lvl4pPr>
            <a:lvl5pPr indent="-355600" lvl="4" marL="2286000" algn="l">
              <a:spcBef>
                <a:spcPts val="400"/>
              </a:spcBef>
              <a:spcAft>
                <a:spcPts val="0"/>
              </a:spcAft>
              <a:buClr>
                <a:srgbClr val="7F7F7F"/>
              </a:buClr>
              <a:buSzPts val="2000"/>
              <a:buChar char="•"/>
              <a:defRPr sz="2000"/>
            </a:lvl5pPr>
            <a:lvl6pPr indent="-355600" lvl="5" marL="2743200" algn="l">
              <a:spcBef>
                <a:spcPts val="400"/>
              </a:spcBef>
              <a:spcAft>
                <a:spcPts val="0"/>
              </a:spcAft>
              <a:buClr>
                <a:srgbClr val="7F7F7F"/>
              </a:buClr>
              <a:buSzPts val="2000"/>
              <a:buChar char="o"/>
              <a:defRPr sz="2000"/>
            </a:lvl6pPr>
            <a:lvl7pPr indent="-355600" lvl="6" marL="3200400" algn="l">
              <a:spcBef>
                <a:spcPts val="400"/>
              </a:spcBef>
              <a:spcAft>
                <a:spcPts val="0"/>
              </a:spcAft>
              <a:buClr>
                <a:srgbClr val="7F7F7F"/>
              </a:buClr>
              <a:buSzPts val="2000"/>
              <a:buChar char="•"/>
              <a:defRPr sz="2000"/>
            </a:lvl7pPr>
            <a:lvl8pPr indent="-355600" lvl="7" marL="3657600" algn="l">
              <a:spcBef>
                <a:spcPts val="400"/>
              </a:spcBef>
              <a:spcAft>
                <a:spcPts val="0"/>
              </a:spcAft>
              <a:buClr>
                <a:srgbClr val="7F7F7F"/>
              </a:buClr>
              <a:buSzPts val="2000"/>
              <a:buChar char="o"/>
              <a:defRPr sz="2000"/>
            </a:lvl8pPr>
            <a:lvl9pPr indent="-355600" lvl="8" marL="4114800" algn="l">
              <a:spcBef>
                <a:spcPts val="400"/>
              </a:spcBef>
              <a:spcAft>
                <a:spcPts val="0"/>
              </a:spcAft>
              <a:buClr>
                <a:srgbClr val="7F7F7F"/>
              </a:buClr>
              <a:buSzPts val="2000"/>
              <a:buChar char="•"/>
              <a:defRPr sz="2000"/>
            </a:lvl9pPr>
          </a:lstStyle>
          <a:p/>
        </p:txBody>
      </p:sp>
      <p:sp>
        <p:nvSpPr>
          <p:cNvPr id="62" name="Google Shape;62;p114"/>
          <p:cNvSpPr txBox="1"/>
          <p:nvPr>
            <p:ph idx="2" type="body"/>
          </p:nvPr>
        </p:nvSpPr>
        <p:spPr>
          <a:xfrm>
            <a:off x="5907087" y="2438400"/>
            <a:ext cx="3008313" cy="3687763"/>
          </a:xfrm>
          <a:prstGeom prst="rect">
            <a:avLst/>
          </a:prstGeom>
          <a:noFill/>
          <a:ln>
            <a:noFill/>
          </a:ln>
        </p:spPr>
        <p:txBody>
          <a:bodyPr anchorCtr="0" anchor="t" bIns="45700" lIns="91425" spcFirstLastPara="1" rIns="91425" wrap="square" tIns="45700">
            <a:normAutofit/>
          </a:bodyPr>
          <a:lstStyle>
            <a:lvl1pPr indent="-228600" lvl="0" marL="457200" algn="ctr">
              <a:lnSpc>
                <a:spcPct val="125000"/>
              </a:lnSpc>
              <a:spcBef>
                <a:spcPts val="320"/>
              </a:spcBef>
              <a:spcAft>
                <a:spcPts val="0"/>
              </a:spcAft>
              <a:buClr>
                <a:srgbClr val="7F7F7F"/>
              </a:buClr>
              <a:buSzPts val="1600"/>
              <a:buNone/>
              <a:defRPr sz="1600"/>
            </a:lvl1pPr>
            <a:lvl2pPr indent="-228600" lvl="1" marL="914400" algn="l">
              <a:spcBef>
                <a:spcPts val="240"/>
              </a:spcBef>
              <a:spcAft>
                <a:spcPts val="0"/>
              </a:spcAft>
              <a:buClr>
                <a:srgbClr val="7F7F7F"/>
              </a:buClr>
              <a:buSzPts val="1200"/>
              <a:buNone/>
              <a:defRPr sz="1200"/>
            </a:lvl2pPr>
            <a:lvl3pPr indent="-228600" lvl="2" marL="1371600" algn="l">
              <a:spcBef>
                <a:spcPts val="200"/>
              </a:spcBef>
              <a:spcAft>
                <a:spcPts val="0"/>
              </a:spcAft>
              <a:buClr>
                <a:srgbClr val="7F7F7F"/>
              </a:buClr>
              <a:buSzPts val="1000"/>
              <a:buNone/>
              <a:defRPr sz="1000"/>
            </a:lvl3pPr>
            <a:lvl4pPr indent="-228600" lvl="3" marL="1828800" algn="l">
              <a:spcBef>
                <a:spcPts val="180"/>
              </a:spcBef>
              <a:spcAft>
                <a:spcPts val="0"/>
              </a:spcAft>
              <a:buClr>
                <a:srgbClr val="7F7F7F"/>
              </a:buClr>
              <a:buSzPts val="900"/>
              <a:buNone/>
              <a:defRPr sz="900"/>
            </a:lvl4pPr>
            <a:lvl5pPr indent="-228600" lvl="4" marL="2286000" algn="l">
              <a:spcBef>
                <a:spcPts val="180"/>
              </a:spcBef>
              <a:spcAft>
                <a:spcPts val="0"/>
              </a:spcAft>
              <a:buClr>
                <a:srgbClr val="7F7F7F"/>
              </a:buClr>
              <a:buSzPts val="900"/>
              <a:buNone/>
              <a:defRPr sz="900"/>
            </a:lvl5pPr>
            <a:lvl6pPr indent="-228600" lvl="5" marL="2743200" algn="l">
              <a:spcBef>
                <a:spcPts val="180"/>
              </a:spcBef>
              <a:spcAft>
                <a:spcPts val="0"/>
              </a:spcAft>
              <a:buClr>
                <a:srgbClr val="7F7F7F"/>
              </a:buClr>
              <a:buSzPts val="900"/>
              <a:buNone/>
              <a:defRPr sz="900"/>
            </a:lvl6pPr>
            <a:lvl7pPr indent="-228600" lvl="6" marL="3200400" algn="l">
              <a:spcBef>
                <a:spcPts val="180"/>
              </a:spcBef>
              <a:spcAft>
                <a:spcPts val="0"/>
              </a:spcAft>
              <a:buClr>
                <a:srgbClr val="7F7F7F"/>
              </a:buClr>
              <a:buSzPts val="900"/>
              <a:buNone/>
              <a:defRPr sz="900"/>
            </a:lvl7pPr>
            <a:lvl8pPr indent="-228600" lvl="7" marL="3657600" algn="l">
              <a:spcBef>
                <a:spcPts val="180"/>
              </a:spcBef>
              <a:spcAft>
                <a:spcPts val="0"/>
              </a:spcAft>
              <a:buClr>
                <a:srgbClr val="7F7F7F"/>
              </a:buClr>
              <a:buSzPts val="900"/>
              <a:buNone/>
              <a:defRPr sz="900"/>
            </a:lvl8pPr>
            <a:lvl9pPr indent="-228600" lvl="8" marL="4114800" algn="l">
              <a:spcBef>
                <a:spcPts val="180"/>
              </a:spcBef>
              <a:spcAft>
                <a:spcPts val="0"/>
              </a:spcAft>
              <a:buClr>
                <a:srgbClr val="7F7F7F"/>
              </a:buClr>
              <a:buSzPts val="900"/>
              <a:buNone/>
              <a:defRPr sz="900"/>
            </a:lvl9pPr>
          </a:lstStyle>
          <a:p/>
        </p:txBody>
      </p:sp>
      <p:sp>
        <p:nvSpPr>
          <p:cNvPr id="63" name="Google Shape;63;p114"/>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14"/>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14"/>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15"/>
          <p:cNvSpPr txBox="1"/>
          <p:nvPr>
            <p:ph type="title"/>
          </p:nvPr>
        </p:nvSpPr>
        <p:spPr>
          <a:xfrm>
            <a:off x="1679576" y="228600"/>
            <a:ext cx="5711824" cy="895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dk2"/>
              </a:buClr>
              <a:buSzPts val="2800"/>
              <a:buFont typeface="Palatino Linotype"/>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15"/>
          <p:cNvSpPr/>
          <p:nvPr>
            <p:ph idx="2" type="pic"/>
          </p:nvPr>
        </p:nvSpPr>
        <p:spPr>
          <a:xfrm>
            <a:off x="1508126" y="1143000"/>
            <a:ext cx="6054724" cy="4541044"/>
          </a:xfrm>
          <a:prstGeom prst="rect">
            <a:avLst/>
          </a:prstGeom>
          <a:noFill/>
          <a:ln cap="flat" cmpd="sng" w="76200">
            <a:solidFill>
              <a:schemeClr val="lt1"/>
            </a:solidFill>
            <a:prstDash val="solid"/>
            <a:round/>
            <a:headEnd len="sm" w="sm" type="none"/>
            <a:tailEnd len="sm" w="sm" type="none"/>
          </a:ln>
          <a:effectLst>
            <a:outerShdw blurRad="88900" rotWithShape="0" algn="ctr" dir="5400000" dist="50800">
              <a:srgbClr val="000000">
                <a:alpha val="24705"/>
              </a:srgbClr>
            </a:outerShdw>
          </a:effectLst>
        </p:spPr>
      </p:sp>
      <p:sp>
        <p:nvSpPr>
          <p:cNvPr id="69" name="Google Shape;69;p115"/>
          <p:cNvSpPr txBox="1"/>
          <p:nvPr>
            <p:ph idx="1" type="body"/>
          </p:nvPr>
        </p:nvSpPr>
        <p:spPr>
          <a:xfrm>
            <a:off x="1679576" y="5810250"/>
            <a:ext cx="5711824" cy="53340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Clr>
                <a:srgbClr val="7F7F7F"/>
              </a:buClr>
              <a:buSzPts val="1600"/>
              <a:buNone/>
              <a:defRPr sz="1600"/>
            </a:lvl1pPr>
            <a:lvl2pPr indent="-228600" lvl="1" marL="914400" algn="l">
              <a:spcBef>
                <a:spcPts val="240"/>
              </a:spcBef>
              <a:spcAft>
                <a:spcPts val="0"/>
              </a:spcAft>
              <a:buClr>
                <a:srgbClr val="7F7F7F"/>
              </a:buClr>
              <a:buSzPts val="1200"/>
              <a:buNone/>
              <a:defRPr sz="1200"/>
            </a:lvl2pPr>
            <a:lvl3pPr indent="-228600" lvl="2" marL="1371600" algn="l">
              <a:spcBef>
                <a:spcPts val="200"/>
              </a:spcBef>
              <a:spcAft>
                <a:spcPts val="0"/>
              </a:spcAft>
              <a:buClr>
                <a:srgbClr val="7F7F7F"/>
              </a:buClr>
              <a:buSzPts val="1000"/>
              <a:buNone/>
              <a:defRPr sz="1000"/>
            </a:lvl3pPr>
            <a:lvl4pPr indent="-228600" lvl="3" marL="1828800" algn="l">
              <a:spcBef>
                <a:spcPts val="180"/>
              </a:spcBef>
              <a:spcAft>
                <a:spcPts val="0"/>
              </a:spcAft>
              <a:buClr>
                <a:srgbClr val="7F7F7F"/>
              </a:buClr>
              <a:buSzPts val="900"/>
              <a:buNone/>
              <a:defRPr sz="900"/>
            </a:lvl4pPr>
            <a:lvl5pPr indent="-228600" lvl="4" marL="2286000" algn="l">
              <a:spcBef>
                <a:spcPts val="180"/>
              </a:spcBef>
              <a:spcAft>
                <a:spcPts val="0"/>
              </a:spcAft>
              <a:buClr>
                <a:srgbClr val="7F7F7F"/>
              </a:buClr>
              <a:buSzPts val="900"/>
              <a:buNone/>
              <a:defRPr sz="900"/>
            </a:lvl5pPr>
            <a:lvl6pPr indent="-228600" lvl="5" marL="2743200" algn="l">
              <a:spcBef>
                <a:spcPts val="180"/>
              </a:spcBef>
              <a:spcAft>
                <a:spcPts val="0"/>
              </a:spcAft>
              <a:buClr>
                <a:srgbClr val="7F7F7F"/>
              </a:buClr>
              <a:buSzPts val="900"/>
              <a:buNone/>
              <a:defRPr sz="900"/>
            </a:lvl6pPr>
            <a:lvl7pPr indent="-228600" lvl="6" marL="3200400" algn="l">
              <a:spcBef>
                <a:spcPts val="180"/>
              </a:spcBef>
              <a:spcAft>
                <a:spcPts val="0"/>
              </a:spcAft>
              <a:buClr>
                <a:srgbClr val="7F7F7F"/>
              </a:buClr>
              <a:buSzPts val="900"/>
              <a:buNone/>
              <a:defRPr sz="900"/>
            </a:lvl7pPr>
            <a:lvl8pPr indent="-228600" lvl="7" marL="3657600" algn="l">
              <a:spcBef>
                <a:spcPts val="180"/>
              </a:spcBef>
              <a:spcAft>
                <a:spcPts val="0"/>
              </a:spcAft>
              <a:buClr>
                <a:srgbClr val="7F7F7F"/>
              </a:buClr>
              <a:buSzPts val="900"/>
              <a:buNone/>
              <a:defRPr sz="900"/>
            </a:lvl8pPr>
            <a:lvl9pPr indent="-228600" lvl="8" marL="4114800" algn="l">
              <a:spcBef>
                <a:spcPts val="180"/>
              </a:spcBef>
              <a:spcAft>
                <a:spcPts val="0"/>
              </a:spcAft>
              <a:buClr>
                <a:srgbClr val="7F7F7F"/>
              </a:buClr>
              <a:buSzPts val="900"/>
              <a:buNone/>
              <a:defRPr sz="900"/>
            </a:lvl9pPr>
          </a:lstStyle>
          <a:p/>
        </p:txBody>
      </p:sp>
      <p:sp>
        <p:nvSpPr>
          <p:cNvPr id="70" name="Google Shape;70;p115"/>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5"/>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5"/>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42900" lvl="4" marL="2286000" algn="l">
              <a:spcBef>
                <a:spcPts val="360"/>
              </a:spcBef>
              <a:spcAft>
                <a:spcPts val="0"/>
              </a:spcAft>
              <a:buClr>
                <a:srgbClr val="7F7F7F"/>
              </a:buClr>
              <a:buSzPts val="1800"/>
              <a:buChar char="•"/>
              <a:defRPr/>
            </a:lvl5pPr>
            <a:lvl6pPr indent="-342900" lvl="5" marL="2743200" algn="l">
              <a:spcBef>
                <a:spcPts val="360"/>
              </a:spcBef>
              <a:spcAft>
                <a:spcPts val="0"/>
              </a:spcAft>
              <a:buClr>
                <a:srgbClr val="7F7F7F"/>
              </a:buClr>
              <a:buSzPts val="1800"/>
              <a:buChar char="o"/>
              <a:defRPr/>
            </a:lvl6pPr>
            <a:lvl7pPr indent="-342900" lvl="6" marL="3200400" algn="l">
              <a:spcBef>
                <a:spcPts val="360"/>
              </a:spcBef>
              <a:spcAft>
                <a:spcPts val="0"/>
              </a:spcAft>
              <a:buClr>
                <a:srgbClr val="7F7F7F"/>
              </a:buClr>
              <a:buSzPts val="1800"/>
              <a:buChar char="•"/>
              <a:defRPr/>
            </a:lvl7pPr>
            <a:lvl8pPr indent="-342900" lvl="7" marL="3657600" algn="l">
              <a:spcBef>
                <a:spcPts val="360"/>
              </a:spcBef>
              <a:spcAft>
                <a:spcPts val="0"/>
              </a:spcAft>
              <a:buClr>
                <a:srgbClr val="7F7F7F"/>
              </a:buClr>
              <a:buSzPts val="1800"/>
              <a:buChar char="o"/>
              <a:defRPr/>
            </a:lvl8pPr>
            <a:lvl9pPr indent="-342900" lvl="8" marL="4114800" algn="l">
              <a:spcBef>
                <a:spcPts val="360"/>
              </a:spcBef>
              <a:spcAft>
                <a:spcPts val="0"/>
              </a:spcAft>
              <a:buClr>
                <a:srgbClr val="7F7F7F"/>
              </a:buClr>
              <a:buSzPts val="1800"/>
              <a:buChar char="•"/>
              <a:defRPr/>
            </a:lvl9pPr>
          </a:lstStyle>
          <a:p/>
        </p:txBody>
      </p:sp>
      <p:sp>
        <p:nvSpPr>
          <p:cNvPr id="76" name="Google Shape;76;p116"/>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6"/>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6"/>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17"/>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1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7F7F7F"/>
              </a:buClr>
              <a:buSzPts val="1800"/>
              <a:buChar char="•"/>
              <a:defRPr/>
            </a:lvl1pPr>
            <a:lvl2pPr indent="-342900" lvl="1" marL="914400" algn="l">
              <a:spcBef>
                <a:spcPts val="360"/>
              </a:spcBef>
              <a:spcAft>
                <a:spcPts val="0"/>
              </a:spcAft>
              <a:buClr>
                <a:srgbClr val="7F7F7F"/>
              </a:buClr>
              <a:buSzPts val="1800"/>
              <a:buChar char="o"/>
              <a:defRPr/>
            </a:lvl2pPr>
            <a:lvl3pPr indent="-342900" lvl="2" marL="1371600" algn="l">
              <a:spcBef>
                <a:spcPts val="360"/>
              </a:spcBef>
              <a:spcAft>
                <a:spcPts val="0"/>
              </a:spcAft>
              <a:buClr>
                <a:srgbClr val="7F7F7F"/>
              </a:buClr>
              <a:buSzPts val="1800"/>
              <a:buChar char="•"/>
              <a:defRPr/>
            </a:lvl3pPr>
            <a:lvl4pPr indent="-342900" lvl="3" marL="1828800" algn="l">
              <a:spcBef>
                <a:spcPts val="360"/>
              </a:spcBef>
              <a:spcAft>
                <a:spcPts val="0"/>
              </a:spcAft>
              <a:buClr>
                <a:srgbClr val="7F7F7F"/>
              </a:buClr>
              <a:buSzPts val="1800"/>
              <a:buChar char="o"/>
              <a:defRPr/>
            </a:lvl4pPr>
            <a:lvl5pPr indent="-342900" lvl="4" marL="2286000" algn="l">
              <a:spcBef>
                <a:spcPts val="360"/>
              </a:spcBef>
              <a:spcAft>
                <a:spcPts val="0"/>
              </a:spcAft>
              <a:buClr>
                <a:srgbClr val="7F7F7F"/>
              </a:buClr>
              <a:buSzPts val="1800"/>
              <a:buChar char="•"/>
              <a:defRPr/>
            </a:lvl5pPr>
            <a:lvl6pPr indent="-342900" lvl="5" marL="2743200" algn="l">
              <a:spcBef>
                <a:spcPts val="360"/>
              </a:spcBef>
              <a:spcAft>
                <a:spcPts val="0"/>
              </a:spcAft>
              <a:buClr>
                <a:srgbClr val="7F7F7F"/>
              </a:buClr>
              <a:buSzPts val="1800"/>
              <a:buChar char="o"/>
              <a:defRPr/>
            </a:lvl6pPr>
            <a:lvl7pPr indent="-342900" lvl="6" marL="3200400" algn="l">
              <a:spcBef>
                <a:spcPts val="360"/>
              </a:spcBef>
              <a:spcAft>
                <a:spcPts val="0"/>
              </a:spcAft>
              <a:buClr>
                <a:srgbClr val="7F7F7F"/>
              </a:buClr>
              <a:buSzPts val="1800"/>
              <a:buChar char="•"/>
              <a:defRPr/>
            </a:lvl7pPr>
            <a:lvl8pPr indent="-342900" lvl="7" marL="3657600" algn="l">
              <a:spcBef>
                <a:spcPts val="360"/>
              </a:spcBef>
              <a:spcAft>
                <a:spcPts val="0"/>
              </a:spcAft>
              <a:buClr>
                <a:srgbClr val="7F7F7F"/>
              </a:buClr>
              <a:buSzPts val="1800"/>
              <a:buChar char="o"/>
              <a:defRPr/>
            </a:lvl8pPr>
            <a:lvl9pPr indent="-342900" lvl="8" marL="4114800" algn="l">
              <a:spcBef>
                <a:spcPts val="360"/>
              </a:spcBef>
              <a:spcAft>
                <a:spcPts val="0"/>
              </a:spcAft>
              <a:buClr>
                <a:srgbClr val="7F7F7F"/>
              </a:buClr>
              <a:buSzPts val="1800"/>
              <a:buChar char="•"/>
              <a:defRPr/>
            </a:lvl9pPr>
          </a:lstStyle>
          <a:p/>
        </p:txBody>
      </p:sp>
      <p:sp>
        <p:nvSpPr>
          <p:cNvPr id="82" name="Google Shape;82;p117"/>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17"/>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17"/>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50000">
              <a:schemeClr val="lt1"/>
            </a:gs>
            <a:gs pos="76000">
              <a:srgbClr val="F3F3F3"/>
            </a:gs>
            <a:gs pos="92000">
              <a:srgbClr val="D8D8D8"/>
            </a:gs>
            <a:gs pos="100000">
              <a:srgbClr val="D8D8D8"/>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0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marR="0" rtl="0" algn="ctr">
              <a:lnSpc>
                <a:spcPct val="107407"/>
              </a:lnSpc>
              <a:spcBef>
                <a:spcPts val="0"/>
              </a:spcBef>
              <a:spcAft>
                <a:spcPts val="0"/>
              </a:spcAft>
              <a:buClr>
                <a:schemeClr val="dk2"/>
              </a:buClr>
              <a:buSzPts val="5400"/>
              <a:buFont typeface="Palatino Linotype"/>
              <a:buNone/>
              <a:defRPr b="0" i="0" sz="5400" u="none" cap="none" strike="noStrike">
                <a:solidFill>
                  <a:schemeClr val="dk2"/>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7F7F7F"/>
              </a:buClr>
              <a:buSzPts val="2400"/>
              <a:buFont typeface="Arial"/>
              <a:buChar char="•"/>
              <a:defRPr b="0" i="0" sz="2400" u="none" cap="none" strike="noStrike">
                <a:solidFill>
                  <a:srgbClr val="7F7F7F"/>
                </a:solidFill>
                <a:latin typeface="Century Gothic"/>
                <a:ea typeface="Century Gothic"/>
                <a:cs typeface="Century Gothic"/>
                <a:sym typeface="Century Gothic"/>
              </a:defRPr>
            </a:lvl1pPr>
            <a:lvl2pPr indent="-330200" lvl="1" marL="914400" marR="0" rtl="0" algn="l">
              <a:spcBef>
                <a:spcPts val="320"/>
              </a:spcBef>
              <a:spcAft>
                <a:spcPts val="0"/>
              </a:spcAft>
              <a:buClr>
                <a:srgbClr val="7F7F7F"/>
              </a:buClr>
              <a:buSzPts val="1600"/>
              <a:buFont typeface="Courier New"/>
              <a:buChar char="o"/>
              <a:defRPr b="0" i="0" sz="1600" u="none" cap="none" strike="noStrike">
                <a:solidFill>
                  <a:srgbClr val="7F7F7F"/>
                </a:solidFill>
                <a:latin typeface="Century Gothic"/>
                <a:ea typeface="Century Gothic"/>
                <a:cs typeface="Century Gothic"/>
                <a:sym typeface="Century Gothic"/>
              </a:defRPr>
            </a:lvl2pPr>
            <a:lvl3pPr indent="-330200" lvl="2" marL="1371600" marR="0" rtl="0" algn="l">
              <a:spcBef>
                <a:spcPts val="320"/>
              </a:spcBef>
              <a:spcAft>
                <a:spcPts val="0"/>
              </a:spcAft>
              <a:buClr>
                <a:srgbClr val="7F7F7F"/>
              </a:buClr>
              <a:buSzPts val="1600"/>
              <a:buFont typeface="Arial"/>
              <a:buChar char="•"/>
              <a:defRPr b="0" i="0" sz="1600" u="none" cap="none" strike="noStrike">
                <a:solidFill>
                  <a:srgbClr val="7F7F7F"/>
                </a:solidFill>
                <a:latin typeface="Century Gothic"/>
                <a:ea typeface="Century Gothic"/>
                <a:cs typeface="Century Gothic"/>
                <a:sym typeface="Century Gothic"/>
              </a:defRPr>
            </a:lvl3pPr>
            <a:lvl4pPr indent="-330200" lvl="3" marL="1828800" marR="0" rtl="0" algn="l">
              <a:spcBef>
                <a:spcPts val="320"/>
              </a:spcBef>
              <a:spcAft>
                <a:spcPts val="0"/>
              </a:spcAft>
              <a:buClr>
                <a:srgbClr val="7F7F7F"/>
              </a:buClr>
              <a:buSzPts val="1600"/>
              <a:buFont typeface="Courier New"/>
              <a:buChar char="o"/>
              <a:defRPr b="0" i="0" sz="1600" u="none" cap="none" strike="noStrike">
                <a:solidFill>
                  <a:srgbClr val="7F7F7F"/>
                </a:solidFill>
                <a:latin typeface="Century Gothic"/>
                <a:ea typeface="Century Gothic"/>
                <a:cs typeface="Century Gothic"/>
                <a:sym typeface="Century Gothic"/>
              </a:defRPr>
            </a:lvl4pPr>
            <a:lvl5pPr indent="-330200" lvl="4" marL="2286000" marR="0" rtl="0" algn="l">
              <a:spcBef>
                <a:spcPts val="320"/>
              </a:spcBef>
              <a:spcAft>
                <a:spcPts val="0"/>
              </a:spcAft>
              <a:buClr>
                <a:srgbClr val="7F7F7F"/>
              </a:buClr>
              <a:buSzPts val="1600"/>
              <a:buFont typeface="Arial"/>
              <a:buChar char="•"/>
              <a:defRPr b="0" i="0" sz="1600" u="none" cap="none" strike="noStrike">
                <a:solidFill>
                  <a:srgbClr val="7F7F7F"/>
                </a:solidFill>
                <a:latin typeface="Century Gothic"/>
                <a:ea typeface="Century Gothic"/>
                <a:cs typeface="Century Gothic"/>
                <a:sym typeface="Century Gothic"/>
              </a:defRPr>
            </a:lvl5pPr>
            <a:lvl6pPr indent="-330200" lvl="5" marL="2743200" marR="0" rtl="0" algn="l">
              <a:spcBef>
                <a:spcPts val="320"/>
              </a:spcBef>
              <a:spcAft>
                <a:spcPts val="0"/>
              </a:spcAft>
              <a:buClr>
                <a:srgbClr val="7F7F7F"/>
              </a:buClr>
              <a:buSzPts val="1600"/>
              <a:buFont typeface="Courier New"/>
              <a:buChar char="o"/>
              <a:defRPr b="0" i="0" sz="1600" u="none" cap="none" strike="noStrike">
                <a:solidFill>
                  <a:srgbClr val="7F7F7F"/>
                </a:solidFill>
                <a:latin typeface="Century Gothic"/>
                <a:ea typeface="Century Gothic"/>
                <a:cs typeface="Century Gothic"/>
                <a:sym typeface="Century Gothic"/>
              </a:defRPr>
            </a:lvl6pPr>
            <a:lvl7pPr indent="-330200" lvl="6" marL="3200400" marR="0" rtl="0" algn="l">
              <a:spcBef>
                <a:spcPts val="320"/>
              </a:spcBef>
              <a:spcAft>
                <a:spcPts val="0"/>
              </a:spcAft>
              <a:buClr>
                <a:srgbClr val="7F7F7F"/>
              </a:buClr>
              <a:buSzPts val="1600"/>
              <a:buFont typeface="Arial"/>
              <a:buChar char="•"/>
              <a:defRPr b="0" i="0" sz="1600" u="none" cap="none" strike="noStrike">
                <a:solidFill>
                  <a:srgbClr val="7F7F7F"/>
                </a:solidFill>
                <a:latin typeface="Century Gothic"/>
                <a:ea typeface="Century Gothic"/>
                <a:cs typeface="Century Gothic"/>
                <a:sym typeface="Century Gothic"/>
              </a:defRPr>
            </a:lvl7pPr>
            <a:lvl8pPr indent="-330200" lvl="7" marL="3657600" marR="0" rtl="0" algn="l">
              <a:spcBef>
                <a:spcPts val="320"/>
              </a:spcBef>
              <a:spcAft>
                <a:spcPts val="0"/>
              </a:spcAft>
              <a:buClr>
                <a:srgbClr val="7F7F7F"/>
              </a:buClr>
              <a:buSzPts val="1600"/>
              <a:buFont typeface="Courier New"/>
              <a:buChar char="o"/>
              <a:defRPr b="0" i="0" sz="1600" u="none" cap="none" strike="noStrike">
                <a:solidFill>
                  <a:srgbClr val="7F7F7F"/>
                </a:solidFill>
                <a:latin typeface="Century Gothic"/>
                <a:ea typeface="Century Gothic"/>
                <a:cs typeface="Century Gothic"/>
                <a:sym typeface="Century Gothic"/>
              </a:defRPr>
            </a:lvl8pPr>
            <a:lvl9pPr indent="-330200" lvl="8" marL="4114800" marR="0" rtl="0" algn="l">
              <a:spcBef>
                <a:spcPts val="320"/>
              </a:spcBef>
              <a:spcAft>
                <a:spcPts val="0"/>
              </a:spcAft>
              <a:buClr>
                <a:srgbClr val="7F7F7F"/>
              </a:buClr>
              <a:buSzPts val="1600"/>
              <a:buFont typeface="Arial"/>
              <a:buChar char="•"/>
              <a:defRPr b="0" i="0" sz="1600" u="none" cap="none" strike="noStrike">
                <a:solidFill>
                  <a:srgbClr val="7F7F7F"/>
                </a:solidFill>
                <a:latin typeface="Century Gothic"/>
                <a:ea typeface="Century Gothic"/>
                <a:cs typeface="Century Gothic"/>
                <a:sym typeface="Century Gothic"/>
              </a:defRPr>
            </a:lvl9pPr>
          </a:lstStyle>
          <a:p/>
        </p:txBody>
      </p:sp>
      <p:sp>
        <p:nvSpPr>
          <p:cNvPr id="8" name="Google Shape;8;p106"/>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marR="0" rtl="0" algn="r">
              <a:spcBef>
                <a:spcPts val="0"/>
              </a:spcBef>
              <a:spcAft>
                <a:spcPts val="0"/>
              </a:spcAft>
              <a:buSzPts val="1400"/>
              <a:buNone/>
              <a:defRPr b="0" i="0" sz="1200" u="none" cap="none" strike="noStrike">
                <a:solidFill>
                  <a:srgbClr val="595959"/>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2pPr>
            <a:lvl3pPr lvl="2"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3pPr>
            <a:lvl4pPr lvl="3"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4pPr>
            <a:lvl5pPr lvl="4"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5pPr>
            <a:lvl6pPr lvl="5"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6pPr>
            <a:lvl7pPr lvl="6"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7pPr>
            <a:lvl8pPr lvl="7"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8pPr>
            <a:lvl9pPr lvl="8"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9pPr>
          </a:lstStyle>
          <a:p/>
        </p:txBody>
      </p:sp>
      <p:sp>
        <p:nvSpPr>
          <p:cNvPr id="9" name="Google Shape;9;p106"/>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marR="0" rtl="0" algn="l">
              <a:spcBef>
                <a:spcPts val="0"/>
              </a:spcBef>
              <a:spcAft>
                <a:spcPts val="0"/>
              </a:spcAft>
              <a:buSzPts val="1400"/>
              <a:buNone/>
              <a:defRPr b="0" i="0" sz="1200" u="none" cap="none" strike="noStrike">
                <a:solidFill>
                  <a:srgbClr val="595959"/>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2pPr>
            <a:lvl3pPr lvl="2"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3pPr>
            <a:lvl4pPr lvl="3"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4pPr>
            <a:lvl5pPr lvl="4"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5pPr>
            <a:lvl6pPr lvl="5"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6pPr>
            <a:lvl7pPr lvl="6"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7pPr>
            <a:lvl8pPr lvl="7"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8pPr>
            <a:lvl9pPr lvl="8"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9pPr>
          </a:lstStyle>
          <a:p/>
        </p:txBody>
      </p:sp>
      <p:sp>
        <p:nvSpPr>
          <p:cNvPr id="10" name="Google Shape;10;p106"/>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rtl="0" algn="l">
              <a:spcBef>
                <a:spcPts val="0"/>
              </a:spcBef>
              <a:buNone/>
              <a:defRPr b="0" i="0" sz="1200" u="none" cap="none" strike="noStrike">
                <a:solidFill>
                  <a:srgbClr val="595959"/>
                </a:solidFill>
                <a:latin typeface="Century Gothic"/>
                <a:ea typeface="Century Gothic"/>
                <a:cs typeface="Century Gothic"/>
                <a:sym typeface="Century Gothic"/>
              </a:defRPr>
            </a:lvl1pPr>
            <a:lvl2pPr indent="0" lvl="1" marL="0" marR="0" rtl="0" algn="l">
              <a:spcBef>
                <a:spcPts val="0"/>
              </a:spcBef>
              <a:buNone/>
              <a:defRPr b="0" i="0" sz="1200" u="none" cap="none" strike="noStrike">
                <a:solidFill>
                  <a:srgbClr val="595959"/>
                </a:solidFill>
                <a:latin typeface="Century Gothic"/>
                <a:ea typeface="Century Gothic"/>
                <a:cs typeface="Century Gothic"/>
                <a:sym typeface="Century Gothic"/>
              </a:defRPr>
            </a:lvl2pPr>
            <a:lvl3pPr indent="0" lvl="2" marL="0" marR="0" rtl="0" algn="l">
              <a:spcBef>
                <a:spcPts val="0"/>
              </a:spcBef>
              <a:buNone/>
              <a:defRPr b="0" i="0" sz="1200" u="none" cap="none" strike="noStrike">
                <a:solidFill>
                  <a:srgbClr val="595959"/>
                </a:solidFill>
                <a:latin typeface="Century Gothic"/>
                <a:ea typeface="Century Gothic"/>
                <a:cs typeface="Century Gothic"/>
                <a:sym typeface="Century Gothic"/>
              </a:defRPr>
            </a:lvl3pPr>
            <a:lvl4pPr indent="0" lvl="3" marL="0" marR="0" rtl="0" algn="l">
              <a:spcBef>
                <a:spcPts val="0"/>
              </a:spcBef>
              <a:buNone/>
              <a:defRPr b="0" i="0" sz="1200" u="none" cap="none" strike="noStrike">
                <a:solidFill>
                  <a:srgbClr val="595959"/>
                </a:solidFill>
                <a:latin typeface="Century Gothic"/>
                <a:ea typeface="Century Gothic"/>
                <a:cs typeface="Century Gothic"/>
                <a:sym typeface="Century Gothic"/>
              </a:defRPr>
            </a:lvl4pPr>
            <a:lvl5pPr indent="0" lvl="4" marL="0" marR="0" rtl="0" algn="l">
              <a:spcBef>
                <a:spcPts val="0"/>
              </a:spcBef>
              <a:buNone/>
              <a:defRPr b="0" i="0" sz="1200" u="none" cap="none" strike="noStrike">
                <a:solidFill>
                  <a:srgbClr val="595959"/>
                </a:solidFill>
                <a:latin typeface="Century Gothic"/>
                <a:ea typeface="Century Gothic"/>
                <a:cs typeface="Century Gothic"/>
                <a:sym typeface="Century Gothic"/>
              </a:defRPr>
            </a:lvl5pPr>
            <a:lvl6pPr indent="0" lvl="5" marL="0" marR="0" rtl="0" algn="l">
              <a:spcBef>
                <a:spcPts val="0"/>
              </a:spcBef>
              <a:buNone/>
              <a:defRPr b="0" i="0" sz="1200" u="none" cap="none" strike="noStrike">
                <a:solidFill>
                  <a:srgbClr val="595959"/>
                </a:solidFill>
                <a:latin typeface="Century Gothic"/>
                <a:ea typeface="Century Gothic"/>
                <a:cs typeface="Century Gothic"/>
                <a:sym typeface="Century Gothic"/>
              </a:defRPr>
            </a:lvl6pPr>
            <a:lvl7pPr indent="0" lvl="6" marL="0" marR="0" rtl="0" algn="l">
              <a:spcBef>
                <a:spcPts val="0"/>
              </a:spcBef>
              <a:buNone/>
              <a:defRPr b="0" i="0" sz="1200" u="none" cap="none" strike="noStrike">
                <a:solidFill>
                  <a:srgbClr val="595959"/>
                </a:solidFill>
                <a:latin typeface="Century Gothic"/>
                <a:ea typeface="Century Gothic"/>
                <a:cs typeface="Century Gothic"/>
                <a:sym typeface="Century Gothic"/>
              </a:defRPr>
            </a:lvl7pPr>
            <a:lvl8pPr indent="0" lvl="7" marL="0" marR="0" rtl="0" algn="l">
              <a:spcBef>
                <a:spcPts val="0"/>
              </a:spcBef>
              <a:buNone/>
              <a:defRPr b="0" i="0" sz="1200" u="none" cap="none" strike="noStrike">
                <a:solidFill>
                  <a:srgbClr val="595959"/>
                </a:solidFill>
                <a:latin typeface="Century Gothic"/>
                <a:ea typeface="Century Gothic"/>
                <a:cs typeface="Century Gothic"/>
                <a:sym typeface="Century Gothic"/>
              </a:defRPr>
            </a:lvl8pPr>
            <a:lvl9pPr indent="0" lvl="8" marL="0" marR="0" rtl="0" algn="l">
              <a:spcBef>
                <a:spcPts val="0"/>
              </a:spcBef>
              <a:buNone/>
              <a:defRPr b="0" i="0" sz="1200" u="none" cap="none" strike="noStrike">
                <a:solidFill>
                  <a:srgbClr val="595959"/>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en-US"/>
              <a:t>‹#›</a:t>
            </a:fld>
            <a:endParaRPr/>
          </a:p>
        </p:txBody>
      </p:sp>
      <p:sp>
        <p:nvSpPr>
          <p:cNvPr id="11" name="Google Shape;11;p106"/>
          <p:cNvSpPr/>
          <p:nvPr/>
        </p:nvSpPr>
        <p:spPr>
          <a:xfrm>
            <a:off x="8457760" y="6499384"/>
            <a:ext cx="84772" cy="84772"/>
          </a:xfrm>
          <a:prstGeom prst="ellipse">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12" name="Google Shape;12;p106"/>
          <p:cNvSpPr/>
          <p:nvPr/>
        </p:nvSpPr>
        <p:spPr>
          <a:xfrm>
            <a:off x="569119" y="6499384"/>
            <a:ext cx="84772" cy="84772"/>
          </a:xfrm>
          <a:prstGeom prst="ellipse">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alatino Linotype"/>
              <a:ea typeface="Palatino Linotype"/>
              <a:cs typeface="Palatino Linotype"/>
              <a:sym typeface="Palatino Linotype"/>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685800" y="609601"/>
            <a:ext cx="7772400" cy="42672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8000"/>
              <a:buFont typeface="Palatino Linotype"/>
              <a:buNone/>
            </a:pPr>
            <a:r>
              <a:rPr lang="en-US"/>
              <a:t>Reproductive System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rmAutofit/>
          </a:bodyPr>
          <a:lstStyle/>
          <a:p>
            <a:pPr indent="0" lvl="0" marL="0" rtl="0" algn="ctr">
              <a:lnSpc>
                <a:spcPct val="107407"/>
              </a:lnSpc>
              <a:spcBef>
                <a:spcPts val="0"/>
              </a:spcBef>
              <a:spcAft>
                <a:spcPts val="0"/>
              </a:spcAft>
              <a:buClr>
                <a:schemeClr val="dk2"/>
              </a:buClr>
              <a:buSzPts val="5400"/>
              <a:buFont typeface="Palatino Linotype"/>
              <a:buNone/>
            </a:pPr>
            <a:r>
              <a:rPr lang="en-US"/>
              <a:t>Anatomy of the Reproductive System</a:t>
            </a:r>
            <a:endParaRPr/>
          </a:p>
        </p:txBody>
      </p:sp>
      <p:sp>
        <p:nvSpPr>
          <p:cNvPr id="95" name="Google Shape;95;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Anatomy of the male reproductive system</a:t>
            </a:r>
            <a:endParaRPr/>
          </a:p>
          <a:p>
            <a:pPr indent="-342900" lvl="0" marL="342900" rtl="0" algn="l">
              <a:spcBef>
                <a:spcPts val="480"/>
              </a:spcBef>
              <a:spcAft>
                <a:spcPts val="0"/>
              </a:spcAft>
              <a:buClr>
                <a:srgbClr val="7F7F7F"/>
              </a:buClr>
              <a:buSzPts val="2400"/>
              <a:buChar char="•"/>
            </a:pPr>
            <a:r>
              <a:rPr lang="en-US"/>
              <a:t>The male reproductive system includes the scrotum, testes, spermatic ducts, sex glands, and penis. These organs work together to produce sperm, the male gamete, and the other components of semen. These organs also work together to deliver semen out of the body and into the vagina where it can fertilize egg cells to produce offspring.</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br>
              <a:rPr lang="en-US"/>
            </a:br>
            <a:r>
              <a:rPr lang="en-US"/>
              <a:t>Scrotum</a:t>
            </a:r>
            <a:endParaRPr/>
          </a:p>
        </p:txBody>
      </p:sp>
      <p:sp>
        <p:nvSpPr>
          <p:cNvPr id="101" name="Google Shape;101;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a:bodyPr>
          <a:lstStyle/>
          <a:p>
            <a:pPr indent="0" lvl="0" marL="0" rtl="0" algn="l">
              <a:spcBef>
                <a:spcPts val="0"/>
              </a:spcBef>
              <a:spcAft>
                <a:spcPts val="0"/>
              </a:spcAft>
              <a:buClr>
                <a:srgbClr val="7F7F7F"/>
              </a:buClr>
              <a:buSzPct val="100000"/>
              <a:buNone/>
            </a:pPr>
            <a:r>
              <a:t/>
            </a:r>
            <a:endParaRPr/>
          </a:p>
          <a:p>
            <a:pPr indent="-342900" lvl="0" marL="342900" rtl="0" algn="l">
              <a:spcBef>
                <a:spcPts val="444"/>
              </a:spcBef>
              <a:spcAft>
                <a:spcPts val="0"/>
              </a:spcAft>
              <a:buClr>
                <a:srgbClr val="7F7F7F"/>
              </a:buClr>
              <a:buSzPct val="100000"/>
              <a:buChar char="•"/>
            </a:pPr>
            <a:r>
              <a:rPr lang="en-US"/>
              <a:t>The scrotum is a sac-like organ made of skin and muscles that houses the testes. It is located inferior to the penis in the pubic region. The scrotum is made up of 2 side-by-side pouches with a testis located in each pouch. The smooth muscles that make up the scrotum allow it to regulate the distance between the testes and the rest of the body. When the testes become too warm to support spermatogenesis, the scrotum relaxes to move the testes away from the body’s heat. Conversely, the scrotum contracts to move the testes closer to the body’s core heat when temperatures drop below the ideal range for spermatogenesis.</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Testes</a:t>
            </a:r>
            <a:endParaRPr/>
          </a:p>
        </p:txBody>
      </p:sp>
      <p:sp>
        <p:nvSpPr>
          <p:cNvPr id="107" name="Google Shape;10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444"/>
              </a:spcBef>
              <a:spcAft>
                <a:spcPts val="0"/>
              </a:spcAft>
              <a:buClr>
                <a:srgbClr val="7F7F7F"/>
              </a:buClr>
              <a:buSzPct val="100000"/>
              <a:buChar char="•"/>
            </a:pPr>
            <a:r>
              <a:rPr lang="en-US"/>
              <a:t>The 2 testes, also known as testicles, are the male gonads responsible for the production of sperm and testosterone. The testes are ellipsoid glandular organs around 1.5 to 2 inches long and an inch in diameter. Each testis is found inside its own pouch on one side of the scrotum and is connected to the abdomen by a spermatic cord and cremaster muscle. The cremaster muscles contract and relax along with the scrotum to regulate the temperature of the testes. The inside of the testes is divided into small compartments known as lobules. Each lobule contains a section of seminiferous tubule lined with epithelial cells. These epithelial cells contain many stem cells that divide and form sperm cells through the process of spermatogenesis.</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Epididymis</a:t>
            </a:r>
            <a:endParaRPr/>
          </a:p>
        </p:txBody>
      </p:sp>
      <p:sp>
        <p:nvSpPr>
          <p:cNvPr id="113" name="Google Shape;11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The epididymis is a sperm storage area that wraps around the superior and posterior edge of the testes. The epididymis is made up of several feet of long, thin tubules that are tightly coiled into a small mass. Sperm produced in the testes moves into the epididymis to mature before being passed on through the male reproductive organs. The length of the epididymis delays the release of the sperm and allows them time to mature.</a:t>
            </a:r>
            <a:endParaRPr/>
          </a:p>
          <a:p>
            <a:pPr indent="-190500" lvl="0" marL="342900" rtl="0" algn="l">
              <a:spcBef>
                <a:spcPts val="480"/>
              </a:spcBef>
              <a:spcAft>
                <a:spcPts val="0"/>
              </a:spcAft>
              <a:buClr>
                <a:srgbClr val="7F7F7F"/>
              </a:buClr>
              <a:buSzPts val="2400"/>
              <a:buNone/>
            </a:pPr>
            <a:r>
              <a:t/>
            </a:r>
            <a:endParaRPr/>
          </a:p>
          <a:p>
            <a:pPr indent="0" lvl="0" marL="0" rtl="0" algn="l">
              <a:spcBef>
                <a:spcPts val="480"/>
              </a:spcBef>
              <a:spcAft>
                <a:spcPts val="0"/>
              </a:spcAft>
              <a:buClr>
                <a:srgbClr val="7F7F7F"/>
              </a:buClr>
              <a:buSzPts val="24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Spermatic Cords and Ductus Deferens</a:t>
            </a:r>
            <a:endParaRPr/>
          </a:p>
        </p:txBody>
      </p:sp>
      <p:sp>
        <p:nvSpPr>
          <p:cNvPr id="119" name="Google Shape;119;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rgbClr val="7F7F7F"/>
              </a:buClr>
              <a:buSzPct val="100000"/>
              <a:buNone/>
            </a:pPr>
            <a:r>
              <a:t/>
            </a:r>
            <a:endParaRPr/>
          </a:p>
          <a:p>
            <a:pPr indent="-342900" lvl="0" marL="342900" rtl="0" algn="l">
              <a:spcBef>
                <a:spcPts val="444"/>
              </a:spcBef>
              <a:spcAft>
                <a:spcPts val="0"/>
              </a:spcAft>
              <a:buClr>
                <a:srgbClr val="7F7F7F"/>
              </a:buClr>
              <a:buSzPct val="100000"/>
              <a:buChar char="•"/>
            </a:pPr>
            <a:r>
              <a:rPr lang="en-US"/>
              <a:t>Within the scrotum, a pair of spermatic cords connects the testes to the abdominal cavity. The spermatic cords contain the ductus deferens along with nerves, veins, arteries, and lymphatic vessels that support the function of the testes.</a:t>
            </a:r>
            <a:endParaRPr/>
          </a:p>
          <a:p>
            <a:pPr indent="-342900" lvl="0" marL="342900" rtl="0" algn="l">
              <a:spcBef>
                <a:spcPts val="444"/>
              </a:spcBef>
              <a:spcAft>
                <a:spcPts val="0"/>
              </a:spcAft>
              <a:buClr>
                <a:srgbClr val="7F7F7F"/>
              </a:buClr>
              <a:buSzPct val="100000"/>
              <a:buChar char="•"/>
            </a:pPr>
            <a:r>
              <a:rPr lang="en-US"/>
              <a:t>The ductus deferens, also known as the vas deferens, is a muscular tube that carries sperm superiorly from the epididymis into the abdominal cavity to the ejaculatory duct. The ductus deferens is wider in diameter than the epididymis and uses its internal space to store mature sperm. The smooth muscles of the walls of the ductus deferens are used to move sperm towards the ejaculatory duct through peristalsis.</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Seminal Vesicles</a:t>
            </a:r>
            <a:endParaRPr/>
          </a:p>
        </p:txBody>
      </p:sp>
      <p:sp>
        <p:nvSpPr>
          <p:cNvPr id="125" name="Google Shape;125;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The seminal vesicles are a pair of lumpy exocrine glands that store and produce some of the liquid portion of semen. The seminal vesicles are about 2 inches in length and located posterior to the urinary bladder and anterior to the rectum. The liquid produced by the seminal vesicles contains proteins and mucus and has an alkaline pH to help sperm survive in the acidic environment of the vagina. The liquid also contains fructose to feed sperm cells so that they survive long enough to fertilize the oocyte.</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Ejaculatory Duct</a:t>
            </a:r>
            <a:endParaRPr/>
          </a:p>
        </p:txBody>
      </p:sp>
      <p:sp>
        <p:nvSpPr>
          <p:cNvPr id="131" name="Google Shape;131;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The ductus deferens passes through the prostate and joins with the urethra at a structure known as the ejaculatory duct. The ejaculatory duct contains the ducts from the seminal vesicles as well. During ejaculation, the ejaculatory duct opens and expels sperm and the secretions from the seminal vesicles into the urethra.</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Urethra</a:t>
            </a:r>
            <a:endParaRPr/>
          </a:p>
        </p:txBody>
      </p:sp>
      <p:sp>
        <p:nvSpPr>
          <p:cNvPr id="137" name="Google Shape;137;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Semen passes from the ejaculatory duct to the exterior of the body via the urethra, an 8 to 10 inch long muscular tube. The urethra passes through the prostate and ends at the external urethral orifice located at the tip of the penis. Urine exiting the body from the urinary bladder also passes through the urethra.</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Prostate</a:t>
            </a:r>
            <a:endParaRPr/>
          </a:p>
        </p:txBody>
      </p:sp>
      <p:sp>
        <p:nvSpPr>
          <p:cNvPr id="143" name="Google Shape;143;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7F7F7F"/>
              </a:buClr>
              <a:buSzPts val="2400"/>
              <a:buChar char="•"/>
            </a:pPr>
            <a:r>
              <a:rPr lang="en-US"/>
              <a:t>The prostate is a walnut-sized exocrine gland that borders the inferior end of the urinary bladder and surrounds the urethra. The main function of the prostate gland is to secrete an alkaline fluid that comprises approximately 70% of the seminal volume. This fluid is milky white in color and contains enzymes, proteins, and other chemicals to support and protect sperm during ejaculation. The alkaline fluid in the ejaculate results in liquefaction of the seminal plug and helps to neutralize the acidic vaginal environment. The prostate also contains smooth muscle tissue that can constrict to prevent the flow of urine or semen.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Cowper’s Gland</a:t>
            </a:r>
            <a:endParaRPr/>
          </a:p>
        </p:txBody>
      </p:sp>
      <p:sp>
        <p:nvSpPr>
          <p:cNvPr id="149" name="Google Shape;149;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The Cowper’s glands, also known as the bulbourethral glands, are a pair of pea-sized exocrine glands located inferior to the prostate and anterior to the anus. The Cowper’s glands secrete a thin alkaline fluid into the urethra that lubricates the urethra and neutralizes acid from urine remaining in the urethra after urination. This fluid enters the urethra during sexual arousal prior to ejaculation to prepare the urethra for the flow of semen.</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Penis</a:t>
            </a:r>
            <a:endParaRPr/>
          </a:p>
        </p:txBody>
      </p:sp>
      <p:sp>
        <p:nvSpPr>
          <p:cNvPr id="155" name="Google Shape;155;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penis is the male external sexual organ located superior to the scrotum and inferior to the umbilicus. The penis is roughly cylindrical in shape and contains the urethra and the external opening of the urethra. Large pockets of erectile tissue in the penis allow it to fill with blood and become erect. The erection of the penis causes it to increase in size and become turgid. The function of the penis is to deliver semen into the vagina during sexual intercourse. In addition to its reproductive function, the penis also allows for the excretion of urine through the urethra to the exterior of the body.</a:t>
            </a:r>
            <a:endParaRPr/>
          </a:p>
          <a:p>
            <a:pPr indent="-190500" lvl="0" marL="342900" rtl="0" algn="l">
              <a:spcBef>
                <a:spcPts val="480"/>
              </a:spcBef>
              <a:spcAft>
                <a:spcPts val="0"/>
              </a:spcAft>
              <a:buClr>
                <a:srgbClr val="7F7F7F"/>
              </a:buClr>
              <a:buSzPts val="2400"/>
              <a:buNone/>
            </a:pPr>
            <a:r>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Semen</a:t>
            </a:r>
            <a:endParaRPr/>
          </a:p>
        </p:txBody>
      </p:sp>
      <p:sp>
        <p:nvSpPr>
          <p:cNvPr id="161" name="Google Shape;161;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rgbClr val="7F7F7F"/>
              </a:buClr>
              <a:buSzPct val="100000"/>
              <a:buChar char="•"/>
            </a:pPr>
            <a:r>
              <a:rPr lang="en-US"/>
              <a:t>Semen is the fluid produced by males for sexual reproduction and is ejaculated out of the body during sexual intercourse. Semen contains sperm, the male reproductive gametes, along with a number of chemicals suspended in a liquid medium. The chemical composition of semen gives it a thick, sticky consistency and a slightly alkaline pH. These traits help semen to support reproduction by helping sperm to remain within the vagina after intercourse and to neutralize the acidic environment of the vagina. In healthy adult males, semen contains around 100 million sperm cells per milliliter. These sperm cells fertilize oocytes inside the female fallopian tubes.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14"/>
          <p:cNvPicPr preferRelativeResize="0"/>
          <p:nvPr/>
        </p:nvPicPr>
        <p:blipFill rotWithShape="1">
          <a:blip r:embed="rId3">
            <a:alphaModFix/>
          </a:blip>
          <a:srcRect b="0" l="0" r="0" t="0"/>
          <a:stretch/>
        </p:blipFill>
        <p:spPr>
          <a:xfrm>
            <a:off x="1824038" y="1238250"/>
            <a:ext cx="5495925" cy="4381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5"/>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Physiology of the Male Reproductive System</a:t>
            </a:r>
            <a:endParaRPr/>
          </a:p>
        </p:txBody>
      </p:sp>
      <p:sp>
        <p:nvSpPr>
          <p:cNvPr id="172" name="Google Shape;172;p15"/>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Spermatogenesis</a:t>
            </a:r>
            <a:endParaRPr/>
          </a:p>
        </p:txBody>
      </p:sp>
      <p:sp>
        <p:nvSpPr>
          <p:cNvPr id="178" name="Google Shape;178;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rgbClr val="7F7F7F"/>
              </a:buClr>
              <a:buSzPct val="100000"/>
              <a:buChar char="•"/>
            </a:pPr>
            <a:r>
              <a:rPr lang="en-US"/>
              <a:t>The process of producing sperm and takes place in the testes and epididymis of adult males. Prior to puberty, there is no spermatogenesis due to the lack of hormonal triggers. At puberty, spermatogenesis begins when luteinizing hormone (LH) and follicle stimulating hormone (FSH) are produced. LH triggers the production of testosterone by the testes while FSH triggers the maturation of germ cells. Testosterone stimulates stem cells in the testes known as </a:t>
            </a:r>
            <a:r>
              <a:rPr lang="en-US"/>
              <a:t>spermatogonia</a:t>
            </a:r>
            <a:r>
              <a:rPr lang="en-US"/>
              <a:t> to undergo the process of developing into spermatocytes. After </a:t>
            </a:r>
            <a:r>
              <a:rPr lang="en-US"/>
              <a:t>spermatogenesis</a:t>
            </a:r>
            <a:r>
              <a:rPr lang="en-US"/>
              <a:t>, the cell is finally a sperm cell, or spermatozoa. The spermatozoa are released into the epididymis where they complete their maturation and become able to move on their own.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Fertilization</a:t>
            </a:r>
            <a:endParaRPr/>
          </a:p>
        </p:txBody>
      </p:sp>
      <p:sp>
        <p:nvSpPr>
          <p:cNvPr id="184" name="Google Shape;184;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Fertilization is the process by which a sperm combines with an oocyte, or egg cell, to produce a fertilized zygote. The sperm released during ejaculation must first swim through the vagina and uterus and into the fallopian tubes where they may find an oocyte. Sperm contain enzymes in the acrosome region of the head that allow them to penetrate the oocyte. After penetrating the interior of the oocyte, the nuclei of these haploid cells fuse to form a diploid cell known as a zygote. The zygote cell begins cell division to form an embryo.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Anatomy of the Female Reproductive System</a:t>
            </a:r>
            <a:endParaRPr/>
          </a:p>
        </p:txBody>
      </p:sp>
      <p:sp>
        <p:nvSpPr>
          <p:cNvPr id="190" name="Google Shape;190;p18"/>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female reproductive system includes the ovaries, fallopian tubes, uterus, vagina, vulva, mammary glands and breasts. These organs are involved in the production and transportation of gametes and the production of sex hormones. The female reproductive system also facilitates the fertilization of ova by sperm and supports the development of offspring during pregnancy and infancy.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Ovaries</a:t>
            </a:r>
            <a:endParaRPr/>
          </a:p>
        </p:txBody>
      </p:sp>
      <p:sp>
        <p:nvSpPr>
          <p:cNvPr id="201" name="Google Shape;201;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ovaries are a pair of small glands about the size and shape of almonds, located on the left and right sides of the pelvic cavity lateral to the superior portion of the uterus. Ovaries produce female sex hormones such as estrogen and progesterone as well as ova (commonly called "eggs"), the female gametes. Ova are produced from oocyte cells that slowly develop throughout a woman’s early life and reach maturity after puberty. Each month during ovulation, a mature ovum is released. The ovum travels from the ovary to the fallopian tube, where it may be fertilized before reaching the uterus.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Fallopian Tubes</a:t>
            </a:r>
            <a:endParaRPr/>
          </a:p>
        </p:txBody>
      </p:sp>
      <p:sp>
        <p:nvSpPr>
          <p:cNvPr id="207" name="Google Shape;207;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fallopian tubes are a pair of muscular tubes that extend from the left and right superior corners of the uterus to the edge of the ovaries. The fallopian tubes end in a funnel-shaped structure called the infundibulum, which is covered with small finger-like projections called fimbriae. The fimbriae swipe over the outside of the ovaries to pick up released ova and carry them into the infundibulum for transport to the uterus. The inside of each fallopian tube is covered in cilia that work with the smooth muscle of the tube to carry the ovum to the uterus.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Uterus</a:t>
            </a:r>
            <a:endParaRPr/>
          </a:p>
        </p:txBody>
      </p:sp>
      <p:sp>
        <p:nvSpPr>
          <p:cNvPr id="213" name="Google Shape;213;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7F7F7F"/>
              </a:buClr>
              <a:buSzPts val="2400"/>
              <a:buChar char="•"/>
            </a:pPr>
            <a:r>
              <a:rPr lang="en-US"/>
              <a:t>The uterus is a hollow, muscular, pear-shaped organ located posterior and superior to the urinary bladder. Connected to the two fallopian tubes on its superior end and to the vagina (via the cervix) on its inferior end, the uterus is also known as the womb, as it surrounds and supports the developing fetus during pregnancy. The inner lining of the uterus, known as the endometrium, is the uterine lining that is most responsive to the hormonal effects of estrogen and progesterone .It also provides support to the embryo during early development. The visceral muscles of the uterus contract during childbirth to push the fetus through the birth canal.</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Vagina</a:t>
            </a:r>
            <a:endParaRPr/>
          </a:p>
        </p:txBody>
      </p:sp>
      <p:sp>
        <p:nvSpPr>
          <p:cNvPr id="219" name="Google Shape;219;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vagina is an elastic, muscular tube that connects the cervix of the uterus to the exterior of the body. It is located inferior to the uterus and posterior to the urinary bladder. The vagina functions as the receptacle for the penis during sexual intercourse and carries sperm to the uterus and fallopian tubes. It also serves as the birth canal by stretching to allow delivery of the fetus during childbirth. During menstruation, the menstrual flow exits the body via the vagina.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Vulva</a:t>
            </a:r>
            <a:endParaRPr/>
          </a:p>
        </p:txBody>
      </p:sp>
      <p:sp>
        <p:nvSpPr>
          <p:cNvPr id="225" name="Google Shape;225;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7F7F7F"/>
              </a:buClr>
              <a:buSzPct val="100000"/>
              <a:buChar char="•"/>
            </a:pPr>
            <a:r>
              <a:rPr lang="en-US"/>
              <a:t>The vulva is the collective name for the external female genitalia located in the pubic region of the body. The vulva surrounds the external ends of the urethral opening and the vagina and includes the mons pubis, labia majora, labia minora, and clitoris. The mons pubis, or pubic mound, is a raised layer of adipose tissue between the skin and the pubic bone that provides cushioning to the vulva. The inferior portion of the mons pubis splits into left and right halves called the labia majora. The mons pubis and labia majora are covered with pubic hairs. Inside of the labia majora are smaller, hairless folds of skin called the labia minora that surround the vaginal and urethral openings. On the superior end of the labia minora is a small mass of erectile tissue known as the clitoris that contains many nerve endings for sensing sexual pleasure.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Breast and Mammary Glands</a:t>
            </a:r>
            <a:endParaRPr/>
          </a:p>
        </p:txBody>
      </p:sp>
      <p:sp>
        <p:nvSpPr>
          <p:cNvPr id="231" name="Google Shape;231;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7F7F7F"/>
              </a:buClr>
              <a:buSzPct val="100000"/>
              <a:buChar char="•"/>
            </a:pPr>
            <a:r>
              <a:rPr lang="en-US"/>
              <a:t>The breasts are specialized organs of the female body that contain mammary glands, milk ducts, and adipose tissue. The two breasts are located on the left and right sides of the thoracic region of the body. In the center of each breast is a highly pigmented nipple that releases milk when stimulated. The areola, a thickened, highly pigmented band of skin that surrounds the nipple, protects the underlying tissues during breastfeeding. The mammary glands are a special type of sudoriferous glands that have been modified to produce milk to feed infants. Within each breast, 15 to 20 clusters of mammary glands become active during pregnancy and remain active until milk is no longer needed. The milk passes through milk ducts on its way to the nipple, where it exits the body.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26"/>
          <p:cNvPicPr preferRelativeResize="0"/>
          <p:nvPr/>
        </p:nvPicPr>
        <p:blipFill rotWithShape="1">
          <a:blip r:embed="rId3">
            <a:alphaModFix/>
          </a:blip>
          <a:srcRect b="0" l="0" r="0" t="0"/>
          <a:stretch/>
        </p:blipFill>
        <p:spPr>
          <a:xfrm>
            <a:off x="1475656" y="309003"/>
            <a:ext cx="6912767" cy="565131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7"/>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Physiology of the Female Reproductive System</a:t>
            </a:r>
            <a:endParaRPr/>
          </a:p>
        </p:txBody>
      </p:sp>
      <p:sp>
        <p:nvSpPr>
          <p:cNvPr id="242" name="Google Shape;242;p27"/>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The Reproductive Cycle</a:t>
            </a:r>
            <a:endParaRPr/>
          </a:p>
        </p:txBody>
      </p:sp>
      <p:sp>
        <p:nvSpPr>
          <p:cNvPr id="248" name="Google Shape;248;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female reproductive cycle is the process of producing an ovum and readying the uterus to receive a fertilized ovum to begin pregnancy. If an ovum is produced but not fertilized and implanted in the uterine wall, the reproductive cycle resets itself through menstruation. The entire reproductive cycle takes about 28 days on average, but may be as short as 24 days or as long as 36 days for some women.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Oogenesis, Ovulation and Fertilization</a:t>
            </a:r>
            <a:endParaRPr/>
          </a:p>
        </p:txBody>
      </p:sp>
      <p:sp>
        <p:nvSpPr>
          <p:cNvPr id="254" name="Google Shape;254;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b="1" lang="en-US"/>
              <a:t>Oogenesis and Ovulation</a:t>
            </a:r>
            <a:endParaRPr b="1"/>
          </a:p>
          <a:p>
            <a:pPr indent="-285750" lvl="1" marL="742950" rtl="0" algn="l">
              <a:spcBef>
                <a:spcPts val="320"/>
              </a:spcBef>
              <a:spcAft>
                <a:spcPts val="0"/>
              </a:spcAft>
              <a:buClr>
                <a:srgbClr val="7F7F7F"/>
              </a:buClr>
              <a:buSzPts val="1600"/>
              <a:buChar char="o"/>
            </a:pPr>
            <a:r>
              <a:rPr lang="en-US"/>
              <a:t>Under the influence of follicle stimulating hormone (FSH), and luteinizing hormone (LH), the ovaries produce a mature ovum in a process known as ovulation. By about 14 days into the reproductive cycle, an oocyte reaches maturity and is released as an ovum. Although the ovaries begin to mature many oocytes each month, usually only one ovum per cycle is released.</a:t>
            </a:r>
            <a:endParaRPr/>
          </a:p>
          <a:p>
            <a:pPr indent="-342900" lvl="0" marL="342900" rtl="0" algn="l">
              <a:spcBef>
                <a:spcPts val="480"/>
              </a:spcBef>
              <a:spcAft>
                <a:spcPts val="0"/>
              </a:spcAft>
              <a:buClr>
                <a:srgbClr val="7F7F7F"/>
              </a:buClr>
              <a:buSzPts val="2400"/>
              <a:buChar char="•"/>
            </a:pPr>
            <a:r>
              <a:rPr b="1" lang="en-US"/>
              <a:t>Fertilization</a:t>
            </a:r>
            <a:endParaRPr b="1"/>
          </a:p>
          <a:p>
            <a:pPr indent="-285750" lvl="1" marL="742950" rtl="0" algn="l">
              <a:spcBef>
                <a:spcPts val="320"/>
              </a:spcBef>
              <a:spcAft>
                <a:spcPts val="0"/>
              </a:spcAft>
              <a:buClr>
                <a:srgbClr val="7F7F7F"/>
              </a:buClr>
              <a:buSzPts val="1600"/>
              <a:buChar char="o"/>
            </a:pPr>
            <a:r>
              <a:rPr lang="en-US"/>
              <a:t>Once the mature ovum is released from the ovary, the fimbriae catch the egg and direct it down the fallopian tube to the uterus. It takes about a week for the ovum to travel to the uterus. If a sperm is able to reach and penetrate the ovum, the ovum becomes a fertilized zygote containing a full complement of DNA. After a two-week period of rapid cell division known as the germinal period of development, the zygote forms an embryo. The embryo will then implant itself into the uterine wall and develop there during pregnancy.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Menstruation and Pregnancy</a:t>
            </a:r>
            <a:endParaRPr/>
          </a:p>
        </p:txBody>
      </p:sp>
      <p:sp>
        <p:nvSpPr>
          <p:cNvPr id="260" name="Google Shape;260;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rgbClr val="7F7F7F"/>
              </a:buClr>
              <a:buSzPts val="2400"/>
              <a:buChar char="•"/>
            </a:pPr>
            <a:r>
              <a:rPr b="1" lang="en-US"/>
              <a:t>Menstruation</a:t>
            </a:r>
            <a:endParaRPr b="1"/>
          </a:p>
          <a:p>
            <a:pPr indent="-285750" lvl="1" marL="742950" rtl="0" algn="l">
              <a:spcBef>
                <a:spcPts val="320"/>
              </a:spcBef>
              <a:spcAft>
                <a:spcPts val="0"/>
              </a:spcAft>
              <a:buClr>
                <a:srgbClr val="7F7F7F"/>
              </a:buClr>
              <a:buSzPts val="1600"/>
              <a:buChar char="o"/>
            </a:pPr>
            <a:r>
              <a:rPr lang="en-US"/>
              <a:t>While the ovum matures and travels through the fallopian tube, the endometrium grows and develops in preparation for the embryo. If the ovum is not fertilized in time or if it fails to implant into the endometrium, the arteries of the uterus constrict to cut off blood flow to the endometrium. The lack of blood flow causes cell death in the endometrium and the eventual shedding of tissue in a process known as menstruation. In a normal menstrual cycle, this shedding begins around day 28 and continues into the first few days of the new reproductive cycle.</a:t>
            </a:r>
            <a:endParaRPr/>
          </a:p>
          <a:p>
            <a:pPr indent="-342900" lvl="0" marL="342900" rtl="0" algn="l">
              <a:spcBef>
                <a:spcPts val="480"/>
              </a:spcBef>
              <a:spcAft>
                <a:spcPts val="0"/>
              </a:spcAft>
              <a:buClr>
                <a:srgbClr val="7F7F7F"/>
              </a:buClr>
              <a:buSzPts val="2400"/>
              <a:buChar char="•"/>
            </a:pPr>
            <a:r>
              <a:rPr b="1" lang="en-US"/>
              <a:t>Pregnancy</a:t>
            </a:r>
            <a:endParaRPr b="1"/>
          </a:p>
          <a:p>
            <a:pPr indent="-285750" lvl="1" marL="742950" rtl="0" algn="l">
              <a:spcBef>
                <a:spcPts val="320"/>
              </a:spcBef>
              <a:spcAft>
                <a:spcPts val="0"/>
              </a:spcAft>
              <a:buClr>
                <a:srgbClr val="7F7F7F"/>
              </a:buClr>
              <a:buSzPts val="1600"/>
              <a:buChar char="o"/>
            </a:pPr>
            <a:r>
              <a:rPr lang="en-US"/>
              <a:t>If the ovum is fertilized by a sperm cell, the fertilized embryo will implant itself into the endometrium and begin to form an amniotic cavity, umbilical cord, and placenta. For the first 8 weeks, the embryo will develop almost all of the tissues and organs present in the adult before entering the fetal period of development during weeks 9 through 38. During the fetal period, the fetus grows larger and more complex until it is ready to be born.</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Lactation</a:t>
            </a:r>
            <a:endParaRPr/>
          </a:p>
        </p:txBody>
      </p:sp>
      <p:sp>
        <p:nvSpPr>
          <p:cNvPr id="266" name="Google Shape;266;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Lactation is the production and release of milk to feed an infant. The production of milk begins prior to birth under the control of the hormone prolactin. Prolactin is produced in response to the suckling of an infant on the nipple, so milk is produced as long as active breastfeeding occurs. As soon as an infant is weaned, prolactin and milk production end soon after. The release of milk by the nipples is known as the “milk-letdown reflex” and is controlled by the hormone oxytocin. Oxytocin is also produced in response to infant suckling so that milk is only released when an infant is actively feeding.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2"/>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Endocrine Regulation of Female Reproduction</a:t>
            </a:r>
            <a:endParaRPr/>
          </a:p>
        </p:txBody>
      </p:sp>
      <p:sp>
        <p:nvSpPr>
          <p:cNvPr id="272" name="Google Shape;272;p32"/>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Hormones</a:t>
            </a:r>
            <a:endParaRPr/>
          </a:p>
        </p:txBody>
      </p:sp>
      <p:sp>
        <p:nvSpPr>
          <p:cNvPr id="278" name="Google Shape;278;p33"/>
          <p:cNvSpPr txBox="1"/>
          <p:nvPr>
            <p:ph idx="1" type="body"/>
          </p:nvPr>
        </p:nvSpPr>
        <p:spPr>
          <a:xfrm>
            <a:off x="457200" y="1600200"/>
            <a:ext cx="8229600" cy="5141168"/>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Hormones are secreted by:</a:t>
            </a:r>
            <a:endParaRPr/>
          </a:p>
          <a:p>
            <a:pPr indent="-285750" lvl="1" marL="742950" rtl="0" algn="l">
              <a:spcBef>
                <a:spcPts val="272"/>
              </a:spcBef>
              <a:spcAft>
                <a:spcPts val="0"/>
              </a:spcAft>
              <a:buClr>
                <a:srgbClr val="7F7F7F"/>
              </a:buClr>
              <a:buSzPct val="100000"/>
              <a:buChar char="o"/>
            </a:pPr>
            <a:r>
              <a:rPr lang="en-US"/>
              <a:t>Hypothalamus</a:t>
            </a:r>
            <a:endParaRPr/>
          </a:p>
          <a:p>
            <a:pPr indent="-285750" lvl="1" marL="742950" rtl="0" algn="l">
              <a:spcBef>
                <a:spcPts val="272"/>
              </a:spcBef>
              <a:spcAft>
                <a:spcPts val="0"/>
              </a:spcAft>
              <a:buClr>
                <a:srgbClr val="7F7F7F"/>
              </a:buClr>
              <a:buSzPct val="100000"/>
              <a:buChar char="o"/>
            </a:pPr>
            <a:r>
              <a:rPr lang="en-US"/>
              <a:t>Anterior pituitary gland</a:t>
            </a:r>
            <a:endParaRPr/>
          </a:p>
          <a:p>
            <a:pPr indent="-285750" lvl="1" marL="742950" rtl="0" algn="l">
              <a:spcBef>
                <a:spcPts val="272"/>
              </a:spcBef>
              <a:spcAft>
                <a:spcPts val="0"/>
              </a:spcAft>
              <a:buClr>
                <a:srgbClr val="7F7F7F"/>
              </a:buClr>
              <a:buSzPct val="100000"/>
              <a:buChar char="o"/>
            </a:pPr>
            <a:r>
              <a:rPr lang="en-US"/>
              <a:t>Ovaries</a:t>
            </a:r>
            <a:endParaRPr/>
          </a:p>
          <a:p>
            <a:pPr indent="-342900" lvl="0" marL="342900" rtl="0" algn="l">
              <a:spcBef>
                <a:spcPts val="408"/>
              </a:spcBef>
              <a:spcAft>
                <a:spcPts val="0"/>
              </a:spcAft>
              <a:buClr>
                <a:srgbClr val="7F7F7F"/>
              </a:buClr>
              <a:buSzPct val="100000"/>
              <a:buChar char="•"/>
            </a:pPr>
            <a:r>
              <a:rPr lang="en-US"/>
              <a:t>Functions:</a:t>
            </a:r>
            <a:endParaRPr/>
          </a:p>
          <a:p>
            <a:pPr indent="-285750" lvl="1" marL="742950" rtl="0" algn="l">
              <a:spcBef>
                <a:spcPts val="272"/>
              </a:spcBef>
              <a:spcAft>
                <a:spcPts val="0"/>
              </a:spcAft>
              <a:buClr>
                <a:srgbClr val="7F7F7F"/>
              </a:buClr>
              <a:buSzPct val="100000"/>
              <a:buChar char="o"/>
            </a:pPr>
            <a:r>
              <a:rPr lang="en-US"/>
              <a:t>Control development and maintenance of female secondary sex characteristics</a:t>
            </a:r>
            <a:endParaRPr/>
          </a:p>
          <a:p>
            <a:pPr indent="-285750" lvl="1" marL="742950" rtl="0" algn="l">
              <a:spcBef>
                <a:spcPts val="272"/>
              </a:spcBef>
              <a:spcAft>
                <a:spcPts val="0"/>
              </a:spcAft>
              <a:buClr>
                <a:srgbClr val="7F7F7F"/>
              </a:buClr>
              <a:buSzPct val="100000"/>
              <a:buChar char="o"/>
            </a:pPr>
            <a:r>
              <a:rPr lang="en-US"/>
              <a:t>Maturation of female sex cells</a:t>
            </a:r>
            <a:endParaRPr/>
          </a:p>
          <a:p>
            <a:pPr indent="-285750" lvl="1" marL="742950" rtl="0" algn="l">
              <a:spcBef>
                <a:spcPts val="272"/>
              </a:spcBef>
              <a:spcAft>
                <a:spcPts val="0"/>
              </a:spcAft>
              <a:buClr>
                <a:srgbClr val="7F7F7F"/>
              </a:buClr>
              <a:buSzPct val="100000"/>
              <a:buChar char="o"/>
            </a:pPr>
            <a:r>
              <a:rPr lang="en-US"/>
              <a:t>Changes during monthly reproductive cycle</a:t>
            </a:r>
            <a:endParaRPr/>
          </a:p>
          <a:p>
            <a:pPr indent="-342900" lvl="0" marL="342900" rtl="0" algn="l">
              <a:spcBef>
                <a:spcPts val="408"/>
              </a:spcBef>
              <a:spcAft>
                <a:spcPts val="0"/>
              </a:spcAft>
              <a:buClr>
                <a:srgbClr val="7F7F7F"/>
              </a:buClr>
              <a:buSzPct val="100000"/>
              <a:buChar char="•"/>
            </a:pPr>
            <a:r>
              <a:rPr lang="en-US"/>
              <a:t>The female reproductive system is primarily regulated by five hormones including (1) </a:t>
            </a:r>
            <a:r>
              <a:rPr b="1" lang="en-US"/>
              <a:t>estrogen</a:t>
            </a:r>
            <a:r>
              <a:rPr lang="en-US"/>
              <a:t>, (2) </a:t>
            </a:r>
            <a:r>
              <a:rPr b="1" lang="en-US"/>
              <a:t>progesterone</a:t>
            </a:r>
            <a:r>
              <a:rPr lang="en-US"/>
              <a:t>, (3) </a:t>
            </a:r>
            <a:r>
              <a:rPr b="1" lang="en-US"/>
              <a:t>gonadotropin releasing hormone</a:t>
            </a:r>
            <a:r>
              <a:rPr lang="en-US"/>
              <a:t>, (4) </a:t>
            </a:r>
            <a:r>
              <a:rPr b="1" lang="en-US"/>
              <a:t>follicle stimulating hormone</a:t>
            </a:r>
            <a:r>
              <a:rPr lang="en-US"/>
              <a:t>, and (5) </a:t>
            </a:r>
            <a:r>
              <a:rPr b="1" lang="en-US"/>
              <a:t>luteinizing hormone</a:t>
            </a:r>
            <a:r>
              <a:rPr lang="en-US"/>
              <a:t>. These hormones play a role in one or more stages of development and function of the female reproductive system.</a:t>
            </a:r>
            <a:endParaRPr/>
          </a:p>
          <a:p>
            <a:pPr indent="-342900" lvl="0" marL="342900" rtl="0" algn="l">
              <a:spcBef>
                <a:spcPts val="408"/>
              </a:spcBef>
              <a:spcAft>
                <a:spcPts val="0"/>
              </a:spcAft>
              <a:buClr>
                <a:srgbClr val="7F7F7F"/>
              </a:buClr>
              <a:buSzPct val="100000"/>
              <a:buChar char="•"/>
            </a:pPr>
            <a:r>
              <a:rPr b="1" lang="en-US"/>
              <a:t>Estrogen:</a:t>
            </a:r>
            <a:r>
              <a:rPr lang="en-US"/>
              <a:t> Ovaries produce three varieties of estrogen called </a:t>
            </a:r>
            <a:r>
              <a:rPr i="1" lang="en-US"/>
              <a:t>estradiol, estrone, and estriol</a:t>
            </a:r>
            <a:r>
              <a:rPr lang="en-US"/>
              <a:t>. Estrogens play a role in development of secondary sex characteristics that appear at puberty. Estradiol plays a role in breast development and promotes fat distribution to breasts, hips and legs.</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Estrogen Continued</a:t>
            </a:r>
            <a:endParaRPr/>
          </a:p>
        </p:txBody>
      </p:sp>
      <p:sp>
        <p:nvSpPr>
          <p:cNvPr id="284" name="Google Shape;284;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10000"/>
          </a:bodyPr>
          <a:lstStyle/>
          <a:p>
            <a:pPr indent="-331469" lvl="0" marL="342900" rtl="0" algn="l">
              <a:spcBef>
                <a:spcPts val="0"/>
              </a:spcBef>
              <a:spcAft>
                <a:spcPts val="0"/>
              </a:spcAft>
              <a:buClr>
                <a:srgbClr val="7F7F7F"/>
              </a:buClr>
              <a:buSzPct val="100000"/>
              <a:buChar char="•"/>
            </a:pPr>
            <a:r>
              <a:rPr lang="en-US"/>
              <a:t>Estrogens are </a:t>
            </a:r>
            <a:r>
              <a:rPr i="1" lang="en-US"/>
              <a:t>produced by follicles within the ovary</a:t>
            </a:r>
            <a:r>
              <a:rPr lang="en-US"/>
              <a:t> and help regulate the menstrual cycle. Estrogen promotes the rapid growth of cells lining the uterus called the endometrium in preparation for possible implantation and pregnancy. At the end of pregnancy, high levels of estrogen induce the ovaries to produce oxytocin which stimulates uterine contractions. </a:t>
            </a:r>
            <a:endParaRPr/>
          </a:p>
          <a:p>
            <a:pPr indent="-201930" lvl="0" marL="342900" rtl="0" algn="l">
              <a:spcBef>
                <a:spcPts val="444"/>
              </a:spcBef>
              <a:spcAft>
                <a:spcPts val="0"/>
              </a:spcAft>
              <a:buClr>
                <a:srgbClr val="7F7F7F"/>
              </a:buClr>
              <a:buSzPct val="100000"/>
              <a:buNone/>
            </a:pPr>
            <a:r>
              <a:t/>
            </a:r>
            <a:endParaRPr/>
          </a:p>
          <a:p>
            <a:pPr indent="-331469" lvl="0" marL="342900" rtl="0" algn="l">
              <a:spcBef>
                <a:spcPts val="444"/>
              </a:spcBef>
              <a:spcAft>
                <a:spcPts val="0"/>
              </a:spcAft>
              <a:buClr>
                <a:srgbClr val="7F7F7F"/>
              </a:buClr>
              <a:buSzPct val="100000"/>
              <a:buChar char="•"/>
            </a:pPr>
            <a:r>
              <a:rPr lang="en-US"/>
              <a:t>Estrogen also has non-reproductive functions. It prevents abnormal blood clotting which maintains heart health. In addition, estrogen helps bones retain calcium which keeps them strong. The natural decline of estrogen with aging sometimes is treated with medical supplementation with exogenous estrogen to prevent declining heart health and osteoporosis.</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Progesterone</a:t>
            </a:r>
            <a:endParaRPr/>
          </a:p>
        </p:txBody>
      </p:sp>
      <p:sp>
        <p:nvSpPr>
          <p:cNvPr id="290" name="Google Shape;290;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Progesterone: is also produced by the ovaries and levels fluctuate during the menstrual cycle. After ovulation, the follicle collapses and reorganizes itself into a new steroid secreting gland called the corpus luteum. The corpus luteum produces progesterone. Progesterone maintains the health of the uterine lining during pregnancy.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Male Reproductive System Pathogies</a:t>
            </a:r>
            <a:endParaRPr/>
          </a:p>
        </p:txBody>
      </p:sp>
      <p:sp>
        <p:nvSpPr>
          <p:cNvPr id="296" name="Google Shape;296;p36"/>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Testicular Traumas</a:t>
            </a:r>
            <a:endParaRPr/>
          </a:p>
        </p:txBody>
      </p:sp>
      <p:sp>
        <p:nvSpPr>
          <p:cNvPr id="302" name="Google Shape;302;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Because of their location, many types of accidents can cause testicular injuries.</a:t>
            </a:r>
            <a:endParaRPr/>
          </a:p>
          <a:p>
            <a:pPr indent="-342900" lvl="0" marL="342900" rtl="0" algn="l">
              <a:spcBef>
                <a:spcPts val="480"/>
              </a:spcBef>
              <a:spcAft>
                <a:spcPts val="0"/>
              </a:spcAft>
              <a:buClr>
                <a:srgbClr val="7F7F7F"/>
              </a:buClr>
              <a:buSzPts val="2400"/>
              <a:buChar char="•"/>
            </a:pPr>
            <a:r>
              <a:rPr lang="en-US"/>
              <a:t>Blunt trauma (a strike) causes about 75% of testicular injuries. Examples include:</a:t>
            </a:r>
            <a:endParaRPr/>
          </a:p>
          <a:p>
            <a:pPr indent="-285750" lvl="1" marL="742950" rtl="0" algn="l">
              <a:spcBef>
                <a:spcPts val="320"/>
              </a:spcBef>
              <a:spcAft>
                <a:spcPts val="0"/>
              </a:spcAft>
              <a:buClr>
                <a:srgbClr val="7F7F7F"/>
              </a:buClr>
              <a:buSzPts val="1600"/>
              <a:buChar char="o"/>
            </a:pPr>
            <a:r>
              <a:rPr lang="en-US"/>
              <a:t>Getting kicked</a:t>
            </a:r>
            <a:endParaRPr/>
          </a:p>
          <a:p>
            <a:pPr indent="-285750" lvl="1" marL="742950" rtl="0" algn="l">
              <a:spcBef>
                <a:spcPts val="320"/>
              </a:spcBef>
              <a:spcAft>
                <a:spcPts val="0"/>
              </a:spcAft>
              <a:buClr>
                <a:srgbClr val="7F7F7F"/>
              </a:buClr>
              <a:buSzPts val="1600"/>
              <a:buChar char="o"/>
            </a:pPr>
            <a:r>
              <a:rPr lang="en-US"/>
              <a:t>Getting hit by a baseball</a:t>
            </a:r>
            <a:endParaRPr/>
          </a:p>
          <a:p>
            <a:pPr indent="-285750" lvl="1" marL="742950" rtl="0" algn="l">
              <a:spcBef>
                <a:spcPts val="320"/>
              </a:spcBef>
              <a:spcAft>
                <a:spcPts val="0"/>
              </a:spcAft>
              <a:buClr>
                <a:srgbClr val="7F7F7F"/>
              </a:buClr>
              <a:buSzPts val="1600"/>
              <a:buChar char="o"/>
            </a:pPr>
            <a:r>
              <a:rPr lang="en-US"/>
              <a:t>Motorcycle accident</a:t>
            </a:r>
            <a:endParaRPr/>
          </a:p>
          <a:p>
            <a:pPr indent="-285750" lvl="1" marL="742950" rtl="0" algn="l">
              <a:spcBef>
                <a:spcPts val="320"/>
              </a:spcBef>
              <a:spcAft>
                <a:spcPts val="0"/>
              </a:spcAft>
              <a:buClr>
                <a:srgbClr val="7F7F7F"/>
              </a:buClr>
              <a:buSzPts val="1600"/>
              <a:buChar char="o"/>
            </a:pPr>
            <a:r>
              <a:rPr lang="en-US"/>
              <a:t>Bicycle accident</a:t>
            </a:r>
            <a:endParaRPr/>
          </a:p>
          <a:p>
            <a:pPr indent="-342900" lvl="0" marL="342900" rtl="0" algn="l">
              <a:spcBef>
                <a:spcPts val="480"/>
              </a:spcBef>
              <a:spcAft>
                <a:spcPts val="0"/>
              </a:spcAft>
              <a:buClr>
                <a:srgbClr val="7F7F7F"/>
              </a:buClr>
              <a:buSzPts val="2400"/>
              <a:buChar char="•"/>
            </a:pPr>
            <a:r>
              <a:rPr lang="en-US"/>
              <a:t>Other mishaps can cut or pierce the scrotum and injure the testicles. These include animal bites, bullet wounds, and accidents with machinery.</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Testicular Injury</a:t>
            </a:r>
            <a:endParaRPr/>
          </a:p>
        </p:txBody>
      </p:sp>
      <p:sp>
        <p:nvSpPr>
          <p:cNvPr id="308" name="Google Shape;308;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Rupture. </a:t>
            </a:r>
            <a:endParaRPr/>
          </a:p>
          <a:p>
            <a:pPr indent="-285750" lvl="1" marL="742950" rtl="0" algn="l">
              <a:spcBef>
                <a:spcPts val="272"/>
              </a:spcBef>
              <a:spcAft>
                <a:spcPts val="0"/>
              </a:spcAft>
              <a:buClr>
                <a:srgbClr val="7F7F7F"/>
              </a:buClr>
              <a:buSzPct val="100000"/>
              <a:buChar char="o"/>
            </a:pPr>
            <a:r>
              <a:rPr lang="en-US"/>
              <a:t>An injury can tear the tough, protective covering surrounding the testicle and damage the testicle. This is called a testicular rupture.</a:t>
            </a:r>
            <a:endParaRPr/>
          </a:p>
          <a:p>
            <a:pPr indent="-342900" lvl="0" marL="342900" rtl="0" algn="l">
              <a:spcBef>
                <a:spcPts val="408"/>
              </a:spcBef>
              <a:spcAft>
                <a:spcPts val="0"/>
              </a:spcAft>
              <a:buClr>
                <a:srgbClr val="7F7F7F"/>
              </a:buClr>
              <a:buSzPct val="100000"/>
              <a:buChar char="•"/>
            </a:pPr>
            <a:r>
              <a:rPr lang="en-US"/>
              <a:t>Fracture. </a:t>
            </a:r>
            <a:endParaRPr/>
          </a:p>
          <a:p>
            <a:pPr indent="-285750" lvl="1" marL="742950" rtl="0" algn="l">
              <a:spcBef>
                <a:spcPts val="272"/>
              </a:spcBef>
              <a:spcAft>
                <a:spcPts val="0"/>
              </a:spcAft>
              <a:buClr>
                <a:srgbClr val="7F7F7F"/>
              </a:buClr>
              <a:buSzPct val="100000"/>
              <a:buChar char="o"/>
            </a:pPr>
            <a:r>
              <a:rPr lang="en-US"/>
              <a:t>Sometimes an injury will cause the testicular tissue to "break" with or without tearing the protective covering. This is known as a testicular fracture.</a:t>
            </a:r>
            <a:endParaRPr/>
          </a:p>
          <a:p>
            <a:pPr indent="-342900" lvl="0" marL="342900" rtl="0" algn="l">
              <a:spcBef>
                <a:spcPts val="408"/>
              </a:spcBef>
              <a:spcAft>
                <a:spcPts val="0"/>
              </a:spcAft>
              <a:buClr>
                <a:srgbClr val="7F7F7F"/>
              </a:buClr>
              <a:buSzPct val="100000"/>
              <a:buChar char="•"/>
            </a:pPr>
            <a:r>
              <a:rPr lang="en-US"/>
              <a:t>Contusion. </a:t>
            </a:r>
            <a:endParaRPr/>
          </a:p>
          <a:p>
            <a:pPr indent="-285750" lvl="1" marL="742950" rtl="0" algn="l">
              <a:spcBef>
                <a:spcPts val="272"/>
              </a:spcBef>
              <a:spcAft>
                <a:spcPts val="0"/>
              </a:spcAft>
              <a:buClr>
                <a:srgbClr val="7F7F7F"/>
              </a:buClr>
              <a:buSzPct val="100000"/>
              <a:buChar char="o"/>
            </a:pPr>
            <a:r>
              <a:rPr lang="en-US"/>
              <a:t>When an accident injures blood vessels in the testicle, it can cause a contusion, which involves bleeding and bruising. </a:t>
            </a:r>
            <a:endParaRPr/>
          </a:p>
          <a:p>
            <a:pPr indent="-342900" lvl="0" marL="342900" rtl="0" algn="l">
              <a:spcBef>
                <a:spcPts val="408"/>
              </a:spcBef>
              <a:spcAft>
                <a:spcPts val="0"/>
              </a:spcAft>
              <a:buClr>
                <a:srgbClr val="7F7F7F"/>
              </a:buClr>
              <a:buSzPct val="100000"/>
              <a:buChar char="•"/>
            </a:pPr>
            <a:r>
              <a:rPr lang="en-US"/>
              <a:t>Hematoceles. </a:t>
            </a:r>
            <a:endParaRPr/>
          </a:p>
          <a:p>
            <a:pPr indent="-285750" lvl="1" marL="742950" rtl="0" algn="l">
              <a:spcBef>
                <a:spcPts val="272"/>
              </a:spcBef>
              <a:spcAft>
                <a:spcPts val="0"/>
              </a:spcAft>
              <a:buClr>
                <a:srgbClr val="7F7F7F"/>
              </a:buClr>
              <a:buSzPct val="100000"/>
              <a:buChar char="o"/>
            </a:pPr>
            <a:r>
              <a:rPr lang="en-US"/>
              <a:t>These can occur when blood collects under a layer of the protective covering around the testicle.</a:t>
            </a:r>
            <a:endParaRPr/>
          </a:p>
          <a:p>
            <a:pPr indent="-342900" lvl="0" marL="342900" rtl="0" algn="l">
              <a:spcBef>
                <a:spcPts val="408"/>
              </a:spcBef>
              <a:spcAft>
                <a:spcPts val="0"/>
              </a:spcAft>
              <a:buClr>
                <a:srgbClr val="7F7F7F"/>
              </a:buClr>
              <a:buSzPct val="100000"/>
              <a:buChar char="•"/>
            </a:pPr>
            <a:r>
              <a:rPr lang="en-US"/>
              <a:t>Dislocation. </a:t>
            </a:r>
            <a:endParaRPr/>
          </a:p>
          <a:p>
            <a:pPr indent="-285750" lvl="1" marL="742950" rtl="0" algn="l">
              <a:spcBef>
                <a:spcPts val="272"/>
              </a:spcBef>
              <a:spcAft>
                <a:spcPts val="0"/>
              </a:spcAft>
              <a:buClr>
                <a:srgbClr val="7F7F7F"/>
              </a:buClr>
              <a:buSzPct val="100000"/>
              <a:buChar char="o"/>
            </a:pPr>
            <a:r>
              <a:rPr lang="en-US"/>
              <a:t>Some accidents can push the testicle out of the scrotum. It may end up in the abdomen, near the pubic bone over the penis, or other areas near the scrotum. This most often happens in motorcycle crashes </a:t>
            </a:r>
            <a:endParaRPr/>
          </a:p>
          <a:p>
            <a:pPr indent="-342900" lvl="0" marL="342900" rtl="0" algn="l">
              <a:spcBef>
                <a:spcPts val="408"/>
              </a:spcBef>
              <a:spcAft>
                <a:spcPts val="0"/>
              </a:spcAft>
              <a:buClr>
                <a:srgbClr val="7F7F7F"/>
              </a:buClr>
              <a:buSzPct val="100000"/>
              <a:buChar char="•"/>
            </a:pPr>
            <a:r>
              <a:rPr lang="en-US"/>
              <a:t>Degloving.</a:t>
            </a:r>
            <a:endParaRPr/>
          </a:p>
          <a:p>
            <a:pPr indent="-285750" lvl="1" marL="742950" rtl="0" algn="l">
              <a:spcBef>
                <a:spcPts val="272"/>
              </a:spcBef>
              <a:spcAft>
                <a:spcPts val="0"/>
              </a:spcAft>
              <a:buClr>
                <a:srgbClr val="7F7F7F"/>
              </a:buClr>
              <a:buSzPct val="100000"/>
              <a:buChar char="o"/>
            </a:pPr>
            <a:r>
              <a:rPr lang="en-US"/>
              <a:t> In this type of injury, the scrotum is torn away, like removing a glove from a hand.</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314" name="Google Shape;314;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Testicular injury typically causes substantial pain in the scrotum. There is sometimes pain in the abdomen, as well.</a:t>
            </a:r>
            <a:endParaRPr/>
          </a:p>
          <a:p>
            <a:pPr indent="-342900" lvl="0" marL="342900" rtl="0" algn="l">
              <a:spcBef>
                <a:spcPts val="480"/>
              </a:spcBef>
              <a:spcAft>
                <a:spcPts val="0"/>
              </a:spcAft>
              <a:buClr>
                <a:srgbClr val="7F7F7F"/>
              </a:buClr>
              <a:buSzPts val="2400"/>
              <a:buChar char="•"/>
            </a:pPr>
            <a:r>
              <a:rPr lang="en-US"/>
              <a:t>Other symptoms can include:</a:t>
            </a:r>
            <a:endParaRPr/>
          </a:p>
          <a:p>
            <a:pPr indent="-285750" lvl="1" marL="742950" rtl="0" algn="l">
              <a:spcBef>
                <a:spcPts val="320"/>
              </a:spcBef>
              <a:spcAft>
                <a:spcPts val="0"/>
              </a:spcAft>
              <a:buClr>
                <a:srgbClr val="7F7F7F"/>
              </a:buClr>
              <a:buSzPts val="1600"/>
              <a:buChar char="o"/>
            </a:pPr>
            <a:r>
              <a:rPr lang="en-US"/>
              <a:t>Nausea </a:t>
            </a:r>
            <a:endParaRPr/>
          </a:p>
          <a:p>
            <a:pPr indent="-285750" lvl="1" marL="742950" rtl="0" algn="l">
              <a:spcBef>
                <a:spcPts val="320"/>
              </a:spcBef>
              <a:spcAft>
                <a:spcPts val="0"/>
              </a:spcAft>
              <a:buClr>
                <a:srgbClr val="7F7F7F"/>
              </a:buClr>
              <a:buSzPts val="1600"/>
              <a:buChar char="o"/>
            </a:pPr>
            <a:r>
              <a:rPr lang="en-US"/>
              <a:t>Bruising or discoloration of the scrotum</a:t>
            </a:r>
            <a:endParaRPr/>
          </a:p>
          <a:p>
            <a:pPr indent="-285750" lvl="1" marL="742950" rtl="0" algn="l">
              <a:spcBef>
                <a:spcPts val="320"/>
              </a:spcBef>
              <a:spcAft>
                <a:spcPts val="0"/>
              </a:spcAft>
              <a:buClr>
                <a:srgbClr val="7F7F7F"/>
              </a:buClr>
              <a:buSzPts val="1600"/>
              <a:buChar char="o"/>
            </a:pPr>
            <a:r>
              <a:rPr lang="en-US"/>
              <a:t>Swelling of the scrotum</a:t>
            </a:r>
            <a:endParaRPr/>
          </a:p>
          <a:p>
            <a:pPr indent="-285750" lvl="1" marL="742950" rtl="0" algn="l">
              <a:spcBef>
                <a:spcPts val="320"/>
              </a:spcBef>
              <a:spcAft>
                <a:spcPts val="0"/>
              </a:spcAft>
              <a:buClr>
                <a:srgbClr val="7F7F7F"/>
              </a:buClr>
              <a:buSzPts val="1600"/>
              <a:buChar char="o"/>
            </a:pPr>
            <a:r>
              <a:rPr lang="en-US"/>
              <a:t>Blood in the urine</a:t>
            </a:r>
            <a:endParaRPr/>
          </a:p>
          <a:p>
            <a:pPr indent="-285750" lvl="1" marL="742950" rtl="0" algn="l">
              <a:spcBef>
                <a:spcPts val="320"/>
              </a:spcBef>
              <a:spcAft>
                <a:spcPts val="0"/>
              </a:spcAft>
              <a:buClr>
                <a:srgbClr val="7F7F7F"/>
              </a:buClr>
              <a:buSzPts val="1600"/>
              <a:buChar char="o"/>
            </a:pPr>
            <a:r>
              <a:rPr lang="en-US"/>
              <a:t> Difficulty urinating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Testicular Torsion</a:t>
            </a:r>
            <a:endParaRPr/>
          </a:p>
        </p:txBody>
      </p:sp>
      <p:sp>
        <p:nvSpPr>
          <p:cNvPr id="320" name="Google Shape;320;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Testicular torsion is a surgical emergency that may result in the loss of the affected testicle if not treated promptly. This is a painful condition caused by the twisting of the spermatic cord, which causes a loss of blood flow to the testicle. Testicular tissue cannot survive without blood flow. Torsion is the most common cause of testicle loss in adolescent males.</a:t>
            </a:r>
            <a:endParaRPr/>
          </a:p>
          <a:p>
            <a:pPr indent="0" lvl="0" marL="0" rtl="0" algn="l">
              <a:spcBef>
                <a:spcPts val="480"/>
              </a:spcBef>
              <a:spcAft>
                <a:spcPts val="0"/>
              </a:spcAft>
              <a:buClr>
                <a:srgbClr val="7F7F7F"/>
              </a:buClr>
              <a:buSzPts val="24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Causes</a:t>
            </a:r>
            <a:endParaRPr/>
          </a:p>
        </p:txBody>
      </p:sp>
      <p:sp>
        <p:nvSpPr>
          <p:cNvPr id="326" name="Google Shape;326;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The cause of the majority of cases is an anatomic abnormality that is present in some males. This anatomical condition allows the spermatic cord to twist more easily, resulting in compromise of the blood supply to the testicle. This can occur spontaneously or may be associated with trauma. There is no way to detect this deformity. In significant number of men who have this anatomical abnormality, it is present bilaterally.</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Signs and Symptoms</a:t>
            </a:r>
            <a:endParaRPr/>
          </a:p>
        </p:txBody>
      </p:sp>
      <p:sp>
        <p:nvSpPr>
          <p:cNvPr id="332" name="Google Shape;332;p4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It is characterized by excruciating one-sided testicular pain, with sudden swelling. Since the cord structures twist (like the strings of a puppet), the testicle elevates as well. Patients may have nausea and vomiting. Patients may also have abdominal pain. There may be a history of previous testicular pain. Fever may also accompany the testicular pain.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Factors/Treatment</a:t>
            </a:r>
            <a:endParaRPr/>
          </a:p>
        </p:txBody>
      </p:sp>
      <p:sp>
        <p:nvSpPr>
          <p:cNvPr id="338" name="Google Shape;338;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rgbClr val="7F7F7F"/>
              </a:buClr>
              <a:buSzPct val="100000"/>
              <a:buChar char="•"/>
            </a:pPr>
            <a:r>
              <a:rPr lang="en-US"/>
              <a:t>Testicular torsion is seen most frequently in the 12-18-year-old age group, and most cases occur in men under 30 years of age. However, it can occur at any age, including in newborns. The only treatment for testicular torsion is surgery. On rare occasions, a physician may be able to manually untwist the testicle, but this is not common.</a:t>
            </a:r>
            <a:endParaRPr/>
          </a:p>
          <a:p>
            <a:pPr indent="-342900" lvl="0" marL="342900" rtl="0" algn="l">
              <a:spcBef>
                <a:spcPts val="444"/>
              </a:spcBef>
              <a:spcAft>
                <a:spcPts val="0"/>
              </a:spcAft>
              <a:buClr>
                <a:srgbClr val="7F7F7F"/>
              </a:buClr>
              <a:buSzPct val="100000"/>
              <a:buChar char="•"/>
            </a:pPr>
            <a:r>
              <a:rPr lang="en-US"/>
              <a:t>The goal of surgery is to salvage the testicle. If the testicle cannot be salvaged, the testicle is removed (a procedure known as orchiectomy). If the testicle is detorsed successfully, it will be sutured within the scrotum so that it can no longer twist (called orchiopexy). The other testicle will also undergo the same fixation to the scrotum.</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Testicular Cancer</a:t>
            </a:r>
            <a:endParaRPr/>
          </a:p>
        </p:txBody>
      </p:sp>
      <p:sp>
        <p:nvSpPr>
          <p:cNvPr id="344" name="Google Shape;344;p4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rgbClr val="7F7F7F"/>
              </a:buClr>
              <a:buSzPct val="100000"/>
              <a:buChar char="•"/>
            </a:pPr>
            <a:r>
              <a:rPr lang="en-US"/>
              <a:t>Based on the characteristics of the cells in the tumor, testicular cancers are classified as seminomas or nonseminomas. Other types of cancer that arise in the testicles are rare. Seminomas may be one of three types: classic, anaplastic, or spermatocytic. Types of nonseminomas include choriocarcinoma, embryonal carcinoma, teratoma, and yolk sac tumors. Testicular tumors may contain both seminoma and nonseminoma cells. Testicular cancer accounts for only 1 percent of all cancers in men. Testicular cancer occurs most often in men between the ages of 20 and 39, and is the most common form of cancer in men between the ages of 15 and 34. It is most common in white men, especially those of Scandinavian descent. The testicular cancer rate has more than doubled among white men in the past 40 years, but has only recently begun to increase among black men. The reason for the racial differences in incidence is not known.The exact causes of testicular cancer are not known. However, studies have shown that several factors increase a man's chance of developing this disease.</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350" name="Google Shape;350;p4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10000"/>
          </a:bodyPr>
          <a:lstStyle/>
          <a:p>
            <a:pPr indent="-342900" lvl="0" marL="342900" rtl="0" algn="l">
              <a:spcBef>
                <a:spcPts val="0"/>
              </a:spcBef>
              <a:spcAft>
                <a:spcPts val="0"/>
              </a:spcAft>
              <a:buClr>
                <a:srgbClr val="7F7F7F"/>
              </a:buClr>
              <a:buSzPct val="100000"/>
              <a:buChar char="•"/>
            </a:pPr>
            <a:r>
              <a:rPr lang="en-US"/>
              <a:t>Undescended testicle (cryptorchidism): Normally, the testicles descend from inside the abdomen into the scrotum before birth. The risk of testicular cancer is increased in males with a testicle that does not move down into the scrotum. This risk does not change even after surgery to move the testicle into the scrotum. The increased risk applies to both testicles.</a:t>
            </a:r>
            <a:endParaRPr/>
          </a:p>
          <a:p>
            <a:pPr indent="-342900" lvl="0" marL="342900" rtl="0" algn="l">
              <a:spcBef>
                <a:spcPts val="408"/>
              </a:spcBef>
              <a:spcAft>
                <a:spcPts val="0"/>
              </a:spcAft>
              <a:buClr>
                <a:srgbClr val="7F7F7F"/>
              </a:buClr>
              <a:buSzPct val="100000"/>
              <a:buChar char="•"/>
            </a:pPr>
            <a:r>
              <a:rPr lang="en-US"/>
              <a:t>Congenital abnormalities: Men born with abnormalities of the testicles, penis, or kidneys, as well as those with inguinal hernia (hernia in the groin area) may be at increased risk.</a:t>
            </a:r>
            <a:endParaRPr/>
          </a:p>
          <a:p>
            <a:pPr indent="-342900" lvl="0" marL="342900" rtl="0" algn="l">
              <a:spcBef>
                <a:spcPts val="408"/>
              </a:spcBef>
              <a:spcAft>
                <a:spcPts val="0"/>
              </a:spcAft>
              <a:buClr>
                <a:srgbClr val="7F7F7F"/>
              </a:buClr>
              <a:buSzPct val="100000"/>
              <a:buChar char="•"/>
            </a:pPr>
            <a:r>
              <a:rPr lang="en-US"/>
              <a:t>History of testicular cancer: Men who have had testicular cancer are at increased risk of developing cancer in the other testicle.</a:t>
            </a:r>
            <a:endParaRPr/>
          </a:p>
          <a:p>
            <a:pPr indent="-342900" lvl="0" marL="342900" rtl="0" algn="l">
              <a:spcBef>
                <a:spcPts val="408"/>
              </a:spcBef>
              <a:spcAft>
                <a:spcPts val="0"/>
              </a:spcAft>
              <a:buClr>
                <a:srgbClr val="7F7F7F"/>
              </a:buClr>
              <a:buSzPct val="100000"/>
              <a:buChar char="•"/>
            </a:pPr>
            <a:r>
              <a:rPr lang="en-US"/>
              <a:t>Family history of testicular cancer: The risk for testicular cancer is greater in men whose brother or father has had the disease.</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356" name="Google Shape;356;p46"/>
          <p:cNvSpPr txBox="1"/>
          <p:nvPr>
            <p:ph idx="1" type="body"/>
          </p:nvPr>
        </p:nvSpPr>
        <p:spPr>
          <a:xfrm>
            <a:off x="457200" y="1600200"/>
            <a:ext cx="8229600" cy="485313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Symptoms include:</a:t>
            </a:r>
            <a:endParaRPr/>
          </a:p>
          <a:p>
            <a:pPr indent="-285750" lvl="1" marL="742950" rtl="0" algn="l">
              <a:spcBef>
                <a:spcPts val="480"/>
              </a:spcBef>
              <a:spcAft>
                <a:spcPts val="0"/>
              </a:spcAft>
              <a:buClr>
                <a:srgbClr val="7F7F7F"/>
              </a:buClr>
              <a:buSzPts val="2400"/>
              <a:buChar char="o"/>
            </a:pPr>
            <a:r>
              <a:rPr lang="en-US" sz="2400"/>
              <a:t>A painless lump or swelling in a testicle</a:t>
            </a:r>
            <a:endParaRPr/>
          </a:p>
          <a:p>
            <a:pPr indent="-285750" lvl="1" marL="742950" rtl="0" algn="l">
              <a:spcBef>
                <a:spcPts val="480"/>
              </a:spcBef>
              <a:spcAft>
                <a:spcPts val="0"/>
              </a:spcAft>
              <a:buClr>
                <a:srgbClr val="7F7F7F"/>
              </a:buClr>
              <a:buSzPts val="2400"/>
              <a:buChar char="o"/>
            </a:pPr>
            <a:r>
              <a:rPr lang="en-US" sz="2400"/>
              <a:t>Pain or discomfort in a testicle or in the scrotum</a:t>
            </a:r>
            <a:endParaRPr/>
          </a:p>
          <a:p>
            <a:pPr indent="-285750" lvl="1" marL="742950" rtl="0" algn="l">
              <a:spcBef>
                <a:spcPts val="480"/>
              </a:spcBef>
              <a:spcAft>
                <a:spcPts val="0"/>
              </a:spcAft>
              <a:buClr>
                <a:srgbClr val="7F7F7F"/>
              </a:buClr>
              <a:buSzPts val="2400"/>
              <a:buChar char="o"/>
            </a:pPr>
            <a:r>
              <a:rPr lang="en-US" sz="2400"/>
              <a:t>An enlargement of a testicle </a:t>
            </a:r>
            <a:endParaRPr sz="2400"/>
          </a:p>
          <a:p>
            <a:pPr indent="-285750" lvl="1" marL="742950" rtl="0" algn="l">
              <a:spcBef>
                <a:spcPts val="480"/>
              </a:spcBef>
              <a:spcAft>
                <a:spcPts val="0"/>
              </a:spcAft>
              <a:buClr>
                <a:srgbClr val="7F7F7F"/>
              </a:buClr>
              <a:buSzPts val="2400"/>
              <a:buChar char="o"/>
            </a:pPr>
            <a:r>
              <a:rPr lang="en-US" sz="2400"/>
              <a:t>A feeling of heaviness in the scrotum</a:t>
            </a:r>
            <a:endParaRPr/>
          </a:p>
          <a:p>
            <a:pPr indent="-285750" lvl="1" marL="742950" rtl="0" algn="l">
              <a:spcBef>
                <a:spcPts val="480"/>
              </a:spcBef>
              <a:spcAft>
                <a:spcPts val="0"/>
              </a:spcAft>
              <a:buClr>
                <a:srgbClr val="7F7F7F"/>
              </a:buClr>
              <a:buSzPts val="2400"/>
              <a:buChar char="o"/>
            </a:pPr>
            <a:r>
              <a:rPr lang="en-US" sz="2400"/>
              <a:t>A dull ache in the lower abdomen, back, or groin</a:t>
            </a:r>
            <a:endParaRPr/>
          </a:p>
          <a:p>
            <a:pPr indent="-285750" lvl="1" marL="742950" rtl="0" algn="l">
              <a:spcBef>
                <a:spcPts val="480"/>
              </a:spcBef>
              <a:spcAft>
                <a:spcPts val="0"/>
              </a:spcAft>
              <a:buClr>
                <a:srgbClr val="7F7F7F"/>
              </a:buClr>
              <a:buSzPts val="2400"/>
              <a:buChar char="o"/>
            </a:pPr>
            <a:r>
              <a:rPr lang="en-US" sz="2400"/>
              <a:t>A sudden collection of fluid in the scrotum</a:t>
            </a:r>
            <a:r>
              <a:rPr lang="en-US"/>
              <a:t>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Male Hypogonadism</a:t>
            </a:r>
            <a:endParaRPr/>
          </a:p>
        </p:txBody>
      </p:sp>
      <p:sp>
        <p:nvSpPr>
          <p:cNvPr id="362" name="Google Shape;362;p4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10000"/>
          </a:bodyPr>
          <a:lstStyle/>
          <a:p>
            <a:pPr indent="-342900" lvl="0" marL="342900" rtl="0" algn="l">
              <a:spcBef>
                <a:spcPts val="0"/>
              </a:spcBef>
              <a:spcAft>
                <a:spcPts val="0"/>
              </a:spcAft>
              <a:buClr>
                <a:srgbClr val="7F7F7F"/>
              </a:buClr>
              <a:buSzPct val="100000"/>
              <a:buChar char="•"/>
            </a:pPr>
            <a:r>
              <a:rPr lang="en-US"/>
              <a:t>Male hypogonadism: is a condition in which the body doesn't produce enough testosterone (the hormone that plays a key role in masculine growth and development during puberty) or has an impaired ability to produce sperm or both.</a:t>
            </a:r>
            <a:endParaRPr/>
          </a:p>
          <a:p>
            <a:pPr indent="-342900" lvl="0" marL="342900" rtl="0" algn="l">
              <a:spcBef>
                <a:spcPts val="408"/>
              </a:spcBef>
              <a:spcAft>
                <a:spcPts val="0"/>
              </a:spcAft>
              <a:buClr>
                <a:srgbClr val="7F7F7F"/>
              </a:buClr>
              <a:buSzPct val="100000"/>
              <a:buChar char="•"/>
            </a:pPr>
            <a:r>
              <a:rPr lang="en-US"/>
              <a:t>Hypogonadism can begin during fetal development, before puberty or during adulthood. Signs and symptoms depend on when the condition develops.</a:t>
            </a:r>
            <a:endParaRPr/>
          </a:p>
          <a:p>
            <a:pPr indent="-342900" lvl="0" marL="342900" rtl="0" algn="l">
              <a:spcBef>
                <a:spcPts val="408"/>
              </a:spcBef>
              <a:spcAft>
                <a:spcPts val="0"/>
              </a:spcAft>
              <a:buClr>
                <a:srgbClr val="7F7F7F"/>
              </a:buClr>
              <a:buSzPct val="100000"/>
              <a:buChar char="•"/>
            </a:pPr>
            <a:r>
              <a:rPr lang="en-US"/>
              <a:t>If the body doesn't produce enough testosterone during fetal development, the result may be impaired growth of the external sex organs. Depending on when hypogonadism develops and how much testosterone is present, a child who is genetically male may be born with:</a:t>
            </a:r>
            <a:endParaRPr/>
          </a:p>
          <a:p>
            <a:pPr indent="-285750" lvl="1" marL="742950" rtl="0" algn="l">
              <a:spcBef>
                <a:spcPts val="272"/>
              </a:spcBef>
              <a:spcAft>
                <a:spcPts val="0"/>
              </a:spcAft>
              <a:buClr>
                <a:srgbClr val="7F7F7F"/>
              </a:buClr>
              <a:buSzPct val="100000"/>
              <a:buChar char="o"/>
            </a:pPr>
            <a:r>
              <a:rPr lang="en-US"/>
              <a:t>Female genitals</a:t>
            </a:r>
            <a:endParaRPr/>
          </a:p>
          <a:p>
            <a:pPr indent="-285750" lvl="1" marL="742950" rtl="0" algn="l">
              <a:spcBef>
                <a:spcPts val="272"/>
              </a:spcBef>
              <a:spcAft>
                <a:spcPts val="0"/>
              </a:spcAft>
              <a:buClr>
                <a:srgbClr val="7F7F7F"/>
              </a:buClr>
              <a:buSzPct val="100000"/>
              <a:buChar char="o"/>
            </a:pPr>
            <a:r>
              <a:rPr lang="en-US"/>
              <a:t>Ambiguous genitals — genitals that are neither clearly male nor clearly female</a:t>
            </a:r>
            <a:endParaRPr/>
          </a:p>
          <a:p>
            <a:pPr indent="-285750" lvl="1" marL="742950" rtl="0" algn="l">
              <a:spcBef>
                <a:spcPts val="272"/>
              </a:spcBef>
              <a:spcAft>
                <a:spcPts val="0"/>
              </a:spcAft>
              <a:buClr>
                <a:srgbClr val="7F7F7F"/>
              </a:buClr>
              <a:buSzPct val="100000"/>
              <a:buChar char="o"/>
            </a:pPr>
            <a:r>
              <a:rPr lang="en-US"/>
              <a:t>Underdeveloped male genitals</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Complications</a:t>
            </a:r>
            <a:endParaRPr/>
          </a:p>
        </p:txBody>
      </p:sp>
      <p:sp>
        <p:nvSpPr>
          <p:cNvPr id="368" name="Google Shape;368;p4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Male hypogonadism may delay puberty or cause incomplete or lack of normal development. It can cause:</a:t>
            </a:r>
            <a:endParaRPr/>
          </a:p>
          <a:p>
            <a:pPr indent="-285750" lvl="1" marL="742950" rtl="0" algn="l">
              <a:spcBef>
                <a:spcPts val="320"/>
              </a:spcBef>
              <a:spcAft>
                <a:spcPts val="0"/>
              </a:spcAft>
              <a:buClr>
                <a:srgbClr val="7F7F7F"/>
              </a:buClr>
              <a:buSzPts val="1600"/>
              <a:buChar char="o"/>
            </a:pPr>
            <a:r>
              <a:rPr lang="en-US"/>
              <a:t>Decreased development of muscle mass</a:t>
            </a:r>
            <a:endParaRPr/>
          </a:p>
          <a:p>
            <a:pPr indent="-285750" lvl="1" marL="742950" rtl="0" algn="l">
              <a:spcBef>
                <a:spcPts val="320"/>
              </a:spcBef>
              <a:spcAft>
                <a:spcPts val="0"/>
              </a:spcAft>
              <a:buClr>
                <a:srgbClr val="7F7F7F"/>
              </a:buClr>
              <a:buSzPts val="1600"/>
              <a:buChar char="o"/>
            </a:pPr>
            <a:r>
              <a:rPr lang="en-US"/>
              <a:t>Lack of deepening of the voice</a:t>
            </a:r>
            <a:endParaRPr/>
          </a:p>
          <a:p>
            <a:pPr indent="-285750" lvl="1" marL="742950" rtl="0" algn="l">
              <a:spcBef>
                <a:spcPts val="320"/>
              </a:spcBef>
              <a:spcAft>
                <a:spcPts val="0"/>
              </a:spcAft>
              <a:buClr>
                <a:srgbClr val="7F7F7F"/>
              </a:buClr>
              <a:buSzPts val="1600"/>
              <a:buChar char="o"/>
            </a:pPr>
            <a:r>
              <a:rPr lang="en-US"/>
              <a:t>Impaired growth of body hair</a:t>
            </a:r>
            <a:endParaRPr/>
          </a:p>
          <a:p>
            <a:pPr indent="-285750" lvl="1" marL="742950" rtl="0" algn="l">
              <a:spcBef>
                <a:spcPts val="320"/>
              </a:spcBef>
              <a:spcAft>
                <a:spcPts val="0"/>
              </a:spcAft>
              <a:buClr>
                <a:srgbClr val="7F7F7F"/>
              </a:buClr>
              <a:buSzPts val="1600"/>
              <a:buChar char="o"/>
            </a:pPr>
            <a:r>
              <a:rPr lang="en-US"/>
              <a:t>Impaired growth of the penis and testicles</a:t>
            </a:r>
            <a:endParaRPr/>
          </a:p>
          <a:p>
            <a:pPr indent="-285750" lvl="1" marL="742950" rtl="0" algn="l">
              <a:spcBef>
                <a:spcPts val="320"/>
              </a:spcBef>
              <a:spcAft>
                <a:spcPts val="0"/>
              </a:spcAft>
              <a:buClr>
                <a:srgbClr val="7F7F7F"/>
              </a:buClr>
              <a:buSzPts val="1600"/>
              <a:buChar char="o"/>
            </a:pPr>
            <a:r>
              <a:rPr lang="en-US"/>
              <a:t>Development of breast tissue (gynecomastia)</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374" name="Google Shape;374;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In adult males, hypogonadism may alter certain masculine physical characteristics and impair normal reproductive function. Signs and symptoms may include:</a:t>
            </a:r>
            <a:endParaRPr/>
          </a:p>
          <a:p>
            <a:pPr indent="-285750" lvl="1" marL="742950" rtl="0" algn="l">
              <a:spcBef>
                <a:spcPts val="320"/>
              </a:spcBef>
              <a:spcAft>
                <a:spcPts val="0"/>
              </a:spcAft>
              <a:buClr>
                <a:srgbClr val="7F7F7F"/>
              </a:buClr>
              <a:buSzPts val="1600"/>
              <a:buChar char="o"/>
            </a:pPr>
            <a:r>
              <a:rPr lang="en-US"/>
              <a:t>Erectile dysfunction</a:t>
            </a:r>
            <a:endParaRPr/>
          </a:p>
          <a:p>
            <a:pPr indent="-285750" lvl="1" marL="742950" rtl="0" algn="l">
              <a:spcBef>
                <a:spcPts val="320"/>
              </a:spcBef>
              <a:spcAft>
                <a:spcPts val="0"/>
              </a:spcAft>
              <a:buClr>
                <a:srgbClr val="7F7F7F"/>
              </a:buClr>
              <a:buSzPts val="1600"/>
              <a:buChar char="o"/>
            </a:pPr>
            <a:r>
              <a:rPr lang="en-US"/>
              <a:t>Infertility</a:t>
            </a:r>
            <a:endParaRPr/>
          </a:p>
          <a:p>
            <a:pPr indent="-285750" lvl="1" marL="742950" rtl="0" algn="l">
              <a:spcBef>
                <a:spcPts val="320"/>
              </a:spcBef>
              <a:spcAft>
                <a:spcPts val="0"/>
              </a:spcAft>
              <a:buClr>
                <a:srgbClr val="7F7F7F"/>
              </a:buClr>
              <a:buSzPts val="1600"/>
              <a:buChar char="o"/>
            </a:pPr>
            <a:r>
              <a:rPr lang="en-US"/>
              <a:t>Decrease in beard and body hair growth</a:t>
            </a:r>
            <a:endParaRPr/>
          </a:p>
          <a:p>
            <a:pPr indent="-285750" lvl="1" marL="742950" rtl="0" algn="l">
              <a:spcBef>
                <a:spcPts val="320"/>
              </a:spcBef>
              <a:spcAft>
                <a:spcPts val="0"/>
              </a:spcAft>
              <a:buClr>
                <a:srgbClr val="7F7F7F"/>
              </a:buClr>
              <a:buSzPts val="1600"/>
              <a:buChar char="o"/>
            </a:pPr>
            <a:r>
              <a:rPr lang="en-US"/>
              <a:t>Decrease in muscle mass</a:t>
            </a:r>
            <a:endParaRPr/>
          </a:p>
          <a:p>
            <a:pPr indent="-285750" lvl="1" marL="742950" rtl="0" algn="l">
              <a:spcBef>
                <a:spcPts val="320"/>
              </a:spcBef>
              <a:spcAft>
                <a:spcPts val="0"/>
              </a:spcAft>
              <a:buClr>
                <a:srgbClr val="7F7F7F"/>
              </a:buClr>
              <a:buSzPts val="1600"/>
              <a:buChar char="o"/>
            </a:pPr>
            <a:r>
              <a:rPr lang="en-US"/>
              <a:t>Development of breast tissue (gynecomastia)</a:t>
            </a:r>
            <a:endParaRPr/>
          </a:p>
          <a:p>
            <a:pPr indent="-285750" lvl="1" marL="742950" rtl="0" algn="l">
              <a:spcBef>
                <a:spcPts val="320"/>
              </a:spcBef>
              <a:spcAft>
                <a:spcPts val="0"/>
              </a:spcAft>
              <a:buClr>
                <a:srgbClr val="7F7F7F"/>
              </a:buClr>
              <a:buSzPts val="1600"/>
              <a:buChar char="o"/>
            </a:pPr>
            <a:r>
              <a:rPr lang="en-US"/>
              <a:t>Loss of bone mass (osteoporosis)</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380" name="Google Shape;380;p5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Hypogonadism can also cause mental and emotional changes. As testosterone decreases, some men may experience symptoms similar to those of menopause in women. These may include:</a:t>
            </a:r>
            <a:endParaRPr/>
          </a:p>
          <a:p>
            <a:pPr indent="-285750" lvl="1" marL="742950" rtl="0" algn="l">
              <a:spcBef>
                <a:spcPts val="320"/>
              </a:spcBef>
              <a:spcAft>
                <a:spcPts val="0"/>
              </a:spcAft>
              <a:buClr>
                <a:srgbClr val="7F7F7F"/>
              </a:buClr>
              <a:buSzPts val="1600"/>
              <a:buChar char="o"/>
            </a:pPr>
            <a:r>
              <a:rPr lang="en-US"/>
              <a:t>Fatigue</a:t>
            </a:r>
            <a:endParaRPr/>
          </a:p>
          <a:p>
            <a:pPr indent="-285750" lvl="1" marL="742950" rtl="0" algn="l">
              <a:spcBef>
                <a:spcPts val="320"/>
              </a:spcBef>
              <a:spcAft>
                <a:spcPts val="0"/>
              </a:spcAft>
              <a:buClr>
                <a:srgbClr val="7F7F7F"/>
              </a:buClr>
              <a:buSzPts val="1600"/>
              <a:buChar char="o"/>
            </a:pPr>
            <a:r>
              <a:rPr lang="en-US"/>
              <a:t>Decreased sex drive</a:t>
            </a:r>
            <a:endParaRPr/>
          </a:p>
          <a:p>
            <a:pPr indent="-285750" lvl="1" marL="742950" rtl="0" algn="l">
              <a:spcBef>
                <a:spcPts val="320"/>
              </a:spcBef>
              <a:spcAft>
                <a:spcPts val="0"/>
              </a:spcAft>
              <a:buClr>
                <a:srgbClr val="7F7F7F"/>
              </a:buClr>
              <a:buSzPts val="1600"/>
              <a:buChar char="o"/>
            </a:pPr>
            <a:r>
              <a:rPr lang="en-US"/>
              <a:t>Difficulty concentrating</a:t>
            </a:r>
            <a:endParaRPr/>
          </a:p>
          <a:p>
            <a:pPr indent="-285750" lvl="1" marL="742950" rtl="0" algn="l">
              <a:spcBef>
                <a:spcPts val="320"/>
              </a:spcBef>
              <a:spcAft>
                <a:spcPts val="0"/>
              </a:spcAft>
              <a:buClr>
                <a:srgbClr val="7F7F7F"/>
              </a:buClr>
              <a:buSzPts val="1600"/>
              <a:buChar char="o"/>
            </a:pPr>
            <a:r>
              <a:rPr lang="en-US"/>
              <a:t>Hot flashes</a:t>
            </a:r>
            <a:endParaRPr/>
          </a:p>
          <a:p>
            <a:pPr indent="-342900" lvl="0" marL="342900" rtl="0" algn="l">
              <a:spcBef>
                <a:spcPts val="480"/>
              </a:spcBef>
              <a:spcAft>
                <a:spcPts val="0"/>
              </a:spcAft>
              <a:buClr>
                <a:srgbClr val="7F7F7F"/>
              </a:buClr>
              <a:buSzPts val="2400"/>
              <a:buChar char="•"/>
            </a:pPr>
            <a:r>
              <a:rPr lang="en-US"/>
              <a:t>Male hypogonadism means the testicles don't produce enough of the male sex hormone testosterone.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Prostatic Carcinoma</a:t>
            </a:r>
            <a:endParaRPr/>
          </a:p>
        </p:txBody>
      </p:sp>
      <p:sp>
        <p:nvSpPr>
          <p:cNvPr id="386" name="Google Shape;386;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Ranks as the most common malignant tumour in men and the second most common cause of cancer-related deaths in men. Prostatic adenocarcinoma is by far the most common histological type. 95% of prostate cancers are adenocarcinomas which develop from the acini of the prostatic ducts.</a:t>
            </a:r>
            <a:endParaRPr/>
          </a:p>
          <a:p>
            <a:pPr indent="-342900" lvl="0" marL="342900" rtl="0" algn="l">
              <a:spcBef>
                <a:spcPts val="480"/>
              </a:spcBef>
              <a:spcAft>
                <a:spcPts val="0"/>
              </a:spcAft>
              <a:buClr>
                <a:srgbClr val="7F7F7F"/>
              </a:buClr>
              <a:buSzPts val="2400"/>
              <a:buChar char="•"/>
            </a:pPr>
            <a:r>
              <a:rPr lang="en-US"/>
              <a:t>It is primarily a disease of the elderly male. Most prostate cancers are slow-growing but some prostate cancers are aggressive. The most common sites for metastases are bone and lymph nodes.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392" name="Google Shape;392;p5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Increasing age is the most important risk factor for developing prostate cancer. However, around 25% of cases occur in men younger than 65.</a:t>
            </a:r>
            <a:endParaRPr/>
          </a:p>
          <a:p>
            <a:pPr indent="-342900" lvl="0" marL="342900" rtl="0" algn="l">
              <a:spcBef>
                <a:spcPts val="408"/>
              </a:spcBef>
              <a:spcAft>
                <a:spcPts val="0"/>
              </a:spcAft>
              <a:buClr>
                <a:srgbClr val="7F7F7F"/>
              </a:buClr>
              <a:buSzPct val="100000"/>
              <a:buChar char="•"/>
            </a:pPr>
            <a:r>
              <a:rPr lang="en-US"/>
              <a:t>There is a higher incidence of and mortality from prostate cancer in men of black African-Caribbean family origin compared with white Caucasian men. If one first-degree relative has prostate cancer, the risk is at least doubled. About 9% of men with prostate cancer have true hereditary prostate cancer. </a:t>
            </a:r>
            <a:endParaRPr/>
          </a:p>
          <a:p>
            <a:pPr indent="-342900" lvl="0" marL="342900" rtl="0" algn="l">
              <a:spcBef>
                <a:spcPts val="408"/>
              </a:spcBef>
              <a:spcAft>
                <a:spcPts val="0"/>
              </a:spcAft>
              <a:buClr>
                <a:srgbClr val="7F7F7F"/>
              </a:buClr>
              <a:buSzPct val="100000"/>
              <a:buChar char="•"/>
            </a:pPr>
            <a:r>
              <a:rPr lang="en-US"/>
              <a:t>Factors such as food consumption, pattern of sexual behavior, alcohol consumption, exposure to ultraviolet radiation, chronic inflammation and occupational exposure have all been considered as possible risk factors.</a:t>
            </a:r>
            <a:endParaRPr/>
          </a:p>
          <a:p>
            <a:pPr indent="-342900" lvl="0" marL="342900" rtl="0" algn="l">
              <a:spcBef>
                <a:spcPts val="408"/>
              </a:spcBef>
              <a:spcAft>
                <a:spcPts val="0"/>
              </a:spcAft>
              <a:buClr>
                <a:srgbClr val="7F7F7F"/>
              </a:buClr>
              <a:buSzPct val="100000"/>
              <a:buChar char="•"/>
            </a:pPr>
            <a:r>
              <a:rPr lang="en-US"/>
              <a:t>There is some evidence to recommend lifestyle changes (lowered intake of animal fat and increased intake of fruit, cereals, and vegetables) in order to decrease the risk of prostate cancer. </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Diagnoses</a:t>
            </a:r>
            <a:endParaRPr/>
          </a:p>
        </p:txBody>
      </p:sp>
      <p:sp>
        <p:nvSpPr>
          <p:cNvPr id="398" name="Google Shape;398;p5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An elevated (greater than 4 ng/dL) prostate-specific antigen (PSA); normal is 1-4 ng/dL.</a:t>
            </a:r>
            <a:endParaRPr/>
          </a:p>
          <a:p>
            <a:pPr indent="-342900" lvl="0" marL="342900" rtl="0" algn="l">
              <a:spcBef>
                <a:spcPts val="480"/>
              </a:spcBef>
              <a:spcAft>
                <a:spcPts val="0"/>
              </a:spcAft>
              <a:buClr>
                <a:srgbClr val="7F7F7F"/>
              </a:buClr>
              <a:buSzPts val="2400"/>
              <a:buChar char="•"/>
            </a:pPr>
            <a:r>
              <a:rPr lang="en-US"/>
              <a:t>Abnormal digital rectal examination: the prostate gland is divided into several anatomic zones and prostate cancer usually arises within the peripheral zone near the rectum, which is why a digital rectal exam (DRE) is a useful screening test.</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404" name="Google Shape;404;p54"/>
          <p:cNvSpPr txBox="1"/>
          <p:nvPr>
            <p:ph idx="1" type="body"/>
          </p:nvPr>
        </p:nvSpPr>
        <p:spPr>
          <a:xfrm>
            <a:off x="457200" y="1600200"/>
            <a:ext cx="8229600" cy="4925144"/>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7F7F7F"/>
              </a:buClr>
              <a:buSzPct val="100000"/>
              <a:buChar char="•"/>
            </a:pPr>
            <a:r>
              <a:rPr lang="en-US"/>
              <a:t>Urinary symptoms, e.g. Weak stream, hesitancy, sensation of incomplete emptying, urinary frequency, nocturia, terminal dribble etc...</a:t>
            </a:r>
            <a:endParaRPr/>
          </a:p>
          <a:p>
            <a:pPr indent="-342900" lvl="0" marL="342900" rtl="0" algn="l">
              <a:spcBef>
                <a:spcPts val="444"/>
              </a:spcBef>
              <a:spcAft>
                <a:spcPts val="0"/>
              </a:spcAft>
              <a:buClr>
                <a:srgbClr val="7F7F7F"/>
              </a:buClr>
              <a:buSzPct val="100000"/>
              <a:buChar char="•"/>
            </a:pPr>
            <a:r>
              <a:rPr lang="en-US"/>
              <a:t>Locally invasive disease:</a:t>
            </a:r>
            <a:endParaRPr/>
          </a:p>
          <a:p>
            <a:pPr indent="-285750" lvl="1" marL="742950" rtl="0" algn="l">
              <a:spcBef>
                <a:spcPts val="296"/>
              </a:spcBef>
              <a:spcAft>
                <a:spcPts val="0"/>
              </a:spcAft>
              <a:buClr>
                <a:srgbClr val="7F7F7F"/>
              </a:buClr>
              <a:buSzPct val="100000"/>
              <a:buChar char="o"/>
            </a:pPr>
            <a:r>
              <a:rPr lang="en-US"/>
              <a:t>Haematuria, dysuria, incontinence.</a:t>
            </a:r>
            <a:endParaRPr/>
          </a:p>
          <a:p>
            <a:pPr indent="-285750" lvl="1" marL="742950" rtl="0" algn="l">
              <a:spcBef>
                <a:spcPts val="296"/>
              </a:spcBef>
              <a:spcAft>
                <a:spcPts val="0"/>
              </a:spcAft>
              <a:buClr>
                <a:srgbClr val="7F7F7F"/>
              </a:buClr>
              <a:buSzPct val="100000"/>
              <a:buChar char="o"/>
            </a:pPr>
            <a:r>
              <a:rPr lang="en-US"/>
              <a:t>Haematospermia.</a:t>
            </a:r>
            <a:endParaRPr/>
          </a:p>
          <a:p>
            <a:pPr indent="-285750" lvl="1" marL="742950" rtl="0" algn="l">
              <a:spcBef>
                <a:spcPts val="296"/>
              </a:spcBef>
              <a:spcAft>
                <a:spcPts val="0"/>
              </a:spcAft>
              <a:buClr>
                <a:srgbClr val="7F7F7F"/>
              </a:buClr>
              <a:buSzPct val="100000"/>
              <a:buChar char="o"/>
            </a:pPr>
            <a:r>
              <a:rPr lang="en-US"/>
              <a:t>Perineal and suprapubic pain.</a:t>
            </a:r>
            <a:endParaRPr/>
          </a:p>
          <a:p>
            <a:pPr indent="-285750" lvl="1" marL="742950" rtl="0" algn="l">
              <a:spcBef>
                <a:spcPts val="296"/>
              </a:spcBef>
              <a:spcAft>
                <a:spcPts val="0"/>
              </a:spcAft>
              <a:buClr>
                <a:srgbClr val="7F7F7F"/>
              </a:buClr>
              <a:buSzPct val="100000"/>
              <a:buChar char="o"/>
            </a:pPr>
            <a:r>
              <a:rPr lang="en-US"/>
              <a:t>Obstruction of ureters, causing loin pain, anuria, symptoms of acute kidney injury or chronic kidney disease.</a:t>
            </a:r>
            <a:endParaRPr/>
          </a:p>
          <a:p>
            <a:pPr indent="-285750" lvl="1" marL="742950" rtl="0" algn="l">
              <a:spcBef>
                <a:spcPts val="296"/>
              </a:spcBef>
              <a:spcAft>
                <a:spcPts val="0"/>
              </a:spcAft>
              <a:buClr>
                <a:srgbClr val="7F7F7F"/>
              </a:buClr>
              <a:buSzPct val="100000"/>
              <a:buChar char="o"/>
            </a:pPr>
            <a:r>
              <a:rPr lang="en-US"/>
              <a:t>Impotence.</a:t>
            </a:r>
            <a:endParaRPr/>
          </a:p>
          <a:p>
            <a:pPr indent="-285750" lvl="1" marL="742950" rtl="0" algn="l">
              <a:spcBef>
                <a:spcPts val="296"/>
              </a:spcBef>
              <a:spcAft>
                <a:spcPts val="0"/>
              </a:spcAft>
              <a:buClr>
                <a:srgbClr val="7F7F7F"/>
              </a:buClr>
              <a:buSzPct val="100000"/>
              <a:buChar char="o"/>
            </a:pPr>
            <a:r>
              <a:rPr lang="en-US"/>
              <a:t>Rectal symptoms - eg, tenesmus.</a:t>
            </a:r>
            <a:endParaRPr/>
          </a:p>
          <a:p>
            <a:pPr indent="-342900" lvl="0" marL="342900" rtl="0" algn="l">
              <a:spcBef>
                <a:spcPts val="444"/>
              </a:spcBef>
              <a:spcAft>
                <a:spcPts val="0"/>
              </a:spcAft>
              <a:buClr>
                <a:srgbClr val="7F7F7F"/>
              </a:buClr>
              <a:buSzPct val="100000"/>
              <a:buChar char="•"/>
            </a:pPr>
            <a:r>
              <a:rPr lang="en-US"/>
              <a:t>Metastatic disease:</a:t>
            </a:r>
            <a:endParaRPr/>
          </a:p>
          <a:p>
            <a:pPr indent="-285750" lvl="1" marL="742950" rtl="0" algn="l">
              <a:spcBef>
                <a:spcPts val="296"/>
              </a:spcBef>
              <a:spcAft>
                <a:spcPts val="0"/>
              </a:spcAft>
              <a:buClr>
                <a:srgbClr val="7F7F7F"/>
              </a:buClr>
              <a:buSzPct val="100000"/>
              <a:buChar char="o"/>
            </a:pPr>
            <a:r>
              <a:rPr lang="en-US"/>
              <a:t>Bone pain or sciatica.</a:t>
            </a:r>
            <a:endParaRPr/>
          </a:p>
          <a:p>
            <a:pPr indent="-285750" lvl="1" marL="742950" rtl="0" algn="l">
              <a:spcBef>
                <a:spcPts val="296"/>
              </a:spcBef>
              <a:spcAft>
                <a:spcPts val="0"/>
              </a:spcAft>
              <a:buClr>
                <a:srgbClr val="7F7F7F"/>
              </a:buClr>
              <a:buSzPct val="100000"/>
              <a:buChar char="o"/>
            </a:pPr>
            <a:r>
              <a:rPr lang="en-US"/>
              <a:t>Paraplegia secondary to spinal cord compression.</a:t>
            </a:r>
            <a:endParaRPr/>
          </a:p>
          <a:p>
            <a:pPr indent="-285750" lvl="1" marL="742950" rtl="0" algn="l">
              <a:spcBef>
                <a:spcPts val="296"/>
              </a:spcBef>
              <a:spcAft>
                <a:spcPts val="0"/>
              </a:spcAft>
              <a:buClr>
                <a:srgbClr val="7F7F7F"/>
              </a:buClr>
              <a:buSzPct val="100000"/>
              <a:buChar char="o"/>
            </a:pPr>
            <a:r>
              <a:rPr lang="en-US"/>
              <a:t>Lymph node enlargement.</a:t>
            </a:r>
            <a:endParaRPr/>
          </a:p>
          <a:p>
            <a:pPr indent="-285750" lvl="1" marL="742950" rtl="0" algn="l">
              <a:spcBef>
                <a:spcPts val="296"/>
              </a:spcBef>
              <a:spcAft>
                <a:spcPts val="0"/>
              </a:spcAft>
              <a:buClr>
                <a:srgbClr val="7F7F7F"/>
              </a:buClr>
              <a:buSzPct val="100000"/>
              <a:buChar char="o"/>
            </a:pPr>
            <a:r>
              <a:rPr lang="en-US"/>
              <a:t>Loin pain or anuria due to ureteric obstruction by lymph nodes.</a:t>
            </a:r>
            <a:endParaRPr/>
          </a:p>
          <a:p>
            <a:pPr indent="-285750" lvl="1" marL="742950" rtl="0" algn="l">
              <a:spcBef>
                <a:spcPts val="296"/>
              </a:spcBef>
              <a:spcAft>
                <a:spcPts val="0"/>
              </a:spcAft>
              <a:buClr>
                <a:srgbClr val="7F7F7F"/>
              </a:buClr>
              <a:buSzPct val="100000"/>
              <a:buChar char="o"/>
            </a:pPr>
            <a:r>
              <a:rPr lang="en-US"/>
              <a:t>Lethargy (anaemia, uraemia).</a:t>
            </a:r>
            <a:endParaRPr/>
          </a:p>
          <a:p>
            <a:pPr indent="-285750" lvl="1" marL="742950" rtl="0" algn="l">
              <a:spcBef>
                <a:spcPts val="296"/>
              </a:spcBef>
              <a:spcAft>
                <a:spcPts val="0"/>
              </a:spcAft>
              <a:buClr>
                <a:srgbClr val="7F7F7F"/>
              </a:buClr>
              <a:buSzPct val="100000"/>
              <a:buChar char="o"/>
            </a:pPr>
            <a:r>
              <a:rPr lang="en-US"/>
              <a:t>Weight loss, cachexia.</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Benign Prostatic Hyperplasia</a:t>
            </a:r>
            <a:endParaRPr/>
          </a:p>
        </p:txBody>
      </p:sp>
      <p:sp>
        <p:nvSpPr>
          <p:cNvPr id="410" name="Google Shape;410;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7F7F7F"/>
              </a:buClr>
              <a:buSzPts val="2400"/>
              <a:buNone/>
            </a:pPr>
            <a:r>
              <a:t/>
            </a:r>
            <a:endParaRPr/>
          </a:p>
          <a:p>
            <a:pPr indent="-342900" lvl="0" marL="342900" rtl="0" algn="l">
              <a:spcBef>
                <a:spcPts val="480"/>
              </a:spcBef>
              <a:spcAft>
                <a:spcPts val="0"/>
              </a:spcAft>
              <a:buClr>
                <a:srgbClr val="7F7F7F"/>
              </a:buClr>
              <a:buSzPts val="2400"/>
              <a:buChar char="•"/>
            </a:pPr>
            <a:r>
              <a:rPr lang="en-US"/>
              <a:t>also known as benign prostatic hypertrophy, is a histologic diagnosis characterized by proliferation of the cellular elements of the prostate. BPH is considered a normal part of the aging process in men and is hormonally dependent on testosterone and dihydrotestosterone (DHT) production. An estimated 50% of men demonstrate histopathologic BPH by age 60 years. This number increases to 90% by age 85 years. Chronic bladder outlet obstruction (BOO) secondary to BPH may lead to urinary retention, renal insufficiency, recurrent urinary tract infections, gross hematuria, and bladder calculi.</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416" name="Google Shape;416;p5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When the prostate enlarges, it may constrict the flow of urine. Nerves within the prostate and bladder may also play a role in causing the following common symptoms:</a:t>
            </a:r>
            <a:endParaRPr/>
          </a:p>
          <a:p>
            <a:pPr indent="-285750" lvl="1" marL="742950" rtl="0" algn="l">
              <a:spcBef>
                <a:spcPts val="320"/>
              </a:spcBef>
              <a:spcAft>
                <a:spcPts val="0"/>
              </a:spcAft>
              <a:buClr>
                <a:srgbClr val="7F7F7F"/>
              </a:buClr>
              <a:buSzPts val="1600"/>
              <a:buChar char="o"/>
            </a:pPr>
            <a:r>
              <a:rPr lang="en-US"/>
              <a:t>Urinary frequency</a:t>
            </a:r>
            <a:endParaRPr/>
          </a:p>
          <a:p>
            <a:pPr indent="-285750" lvl="1" marL="742950" rtl="0" algn="l">
              <a:spcBef>
                <a:spcPts val="320"/>
              </a:spcBef>
              <a:spcAft>
                <a:spcPts val="0"/>
              </a:spcAft>
              <a:buClr>
                <a:srgbClr val="7F7F7F"/>
              </a:buClr>
              <a:buSzPts val="1600"/>
              <a:buChar char="o"/>
            </a:pPr>
            <a:r>
              <a:rPr lang="en-US"/>
              <a:t>Urinary urgency</a:t>
            </a:r>
            <a:endParaRPr/>
          </a:p>
          <a:p>
            <a:pPr indent="-285750" lvl="1" marL="742950" rtl="0" algn="l">
              <a:spcBef>
                <a:spcPts val="320"/>
              </a:spcBef>
              <a:spcAft>
                <a:spcPts val="0"/>
              </a:spcAft>
              <a:buClr>
                <a:srgbClr val="7F7F7F"/>
              </a:buClr>
              <a:buSzPts val="1600"/>
              <a:buChar char="o"/>
            </a:pPr>
            <a:r>
              <a:rPr lang="en-US"/>
              <a:t>Hesitancy - Difficulty initiating the urinary stream; interrupted, weak stream</a:t>
            </a:r>
            <a:endParaRPr/>
          </a:p>
          <a:p>
            <a:pPr indent="-285750" lvl="1" marL="742950" rtl="0" algn="l">
              <a:spcBef>
                <a:spcPts val="320"/>
              </a:spcBef>
              <a:spcAft>
                <a:spcPts val="0"/>
              </a:spcAft>
              <a:buClr>
                <a:srgbClr val="7F7F7F"/>
              </a:buClr>
              <a:buSzPts val="1600"/>
              <a:buChar char="o"/>
            </a:pPr>
            <a:r>
              <a:rPr lang="en-US"/>
              <a:t>Incomplete bladder emptying - The feeling of persistent residual urine, regardless of the frequency of urination</a:t>
            </a:r>
            <a:endParaRPr/>
          </a:p>
          <a:p>
            <a:pPr indent="-285750" lvl="1" marL="742950" rtl="0" algn="l">
              <a:spcBef>
                <a:spcPts val="320"/>
              </a:spcBef>
              <a:spcAft>
                <a:spcPts val="0"/>
              </a:spcAft>
              <a:buClr>
                <a:srgbClr val="7F7F7F"/>
              </a:buClr>
              <a:buSzPts val="1600"/>
              <a:buChar char="o"/>
            </a:pPr>
            <a:r>
              <a:rPr lang="en-US"/>
              <a:t>Straining - The need strain or push (Valsalva maneuver) to initiate and maintain urination in order to more fully evacuate the bladder</a:t>
            </a:r>
            <a:endParaRPr/>
          </a:p>
          <a:p>
            <a:pPr indent="-285750" lvl="1" marL="742950" rtl="0" algn="l">
              <a:spcBef>
                <a:spcPts val="320"/>
              </a:spcBef>
              <a:spcAft>
                <a:spcPts val="0"/>
              </a:spcAft>
              <a:buClr>
                <a:srgbClr val="7F7F7F"/>
              </a:buClr>
              <a:buSzPts val="1600"/>
              <a:buChar char="o"/>
            </a:pPr>
            <a:r>
              <a:rPr lang="en-US"/>
              <a:t>Decreased force of stream - The subjective loss of force of the urinary stream over time</a:t>
            </a:r>
            <a:endParaRPr/>
          </a:p>
          <a:p>
            <a:pPr indent="-285750" lvl="1" marL="742950" rtl="0" algn="l">
              <a:spcBef>
                <a:spcPts val="320"/>
              </a:spcBef>
              <a:spcAft>
                <a:spcPts val="0"/>
              </a:spcAft>
              <a:buClr>
                <a:srgbClr val="7F7F7F"/>
              </a:buClr>
              <a:buSzPts val="1600"/>
              <a:buChar char="o"/>
            </a:pPr>
            <a:r>
              <a:rPr lang="en-US"/>
              <a:t>Dribbling - The loss of small amounts of urine due to a poor urinary stream</a:t>
            </a:r>
            <a:endParaRPr/>
          </a:p>
          <a:p>
            <a:pPr indent="-190500" lvl="0" marL="342900" rtl="0" algn="l">
              <a:spcBef>
                <a:spcPts val="480"/>
              </a:spcBef>
              <a:spcAft>
                <a:spcPts val="0"/>
              </a:spcAft>
              <a:buClr>
                <a:srgbClr val="7F7F7F"/>
              </a:buClr>
              <a:buSzPts val="2400"/>
              <a:buNone/>
            </a:pPr>
            <a:r>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7"/>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4800"/>
              <a:buFont typeface="Palatino Linotype"/>
              <a:buNone/>
            </a:pPr>
            <a:r>
              <a:rPr lang="en-US"/>
              <a:t>Female Reproduction System Pathology</a:t>
            </a:r>
            <a:endParaRPr/>
          </a:p>
        </p:txBody>
      </p:sp>
      <p:sp>
        <p:nvSpPr>
          <p:cNvPr id="422" name="Google Shape;422;p57"/>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Vaginal Cancer</a:t>
            </a:r>
            <a:endParaRPr/>
          </a:p>
        </p:txBody>
      </p:sp>
      <p:sp>
        <p:nvSpPr>
          <p:cNvPr id="428" name="Google Shape;428;p58"/>
          <p:cNvSpPr txBox="1"/>
          <p:nvPr>
            <p:ph idx="1" type="body"/>
          </p:nvPr>
        </p:nvSpPr>
        <p:spPr>
          <a:xfrm>
            <a:off x="457200" y="1600200"/>
            <a:ext cx="8229600" cy="5141168"/>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Is usually a squamous cell carcinoma involving the posterior wall of the upper third of the vagina. It may directly invade the bladder or rectum. Those in the upper vagina metastasise in a similar way to cervical carcinoma - eg, regional lymph nodes and para-aortic nodes. Those in the middle can invade in either direction. Tumours in the lower third metastasise mainly to inguinal nodes.</a:t>
            </a:r>
            <a:endParaRPr/>
          </a:p>
          <a:p>
            <a:pPr indent="-342900" lvl="0" marL="342900" rtl="0" algn="l">
              <a:spcBef>
                <a:spcPts val="408"/>
              </a:spcBef>
              <a:spcAft>
                <a:spcPts val="0"/>
              </a:spcAft>
              <a:buClr>
                <a:srgbClr val="7F7F7F"/>
              </a:buClr>
              <a:buSzPct val="100000"/>
              <a:buChar char="•"/>
            </a:pPr>
            <a:r>
              <a:rPr lang="en-US"/>
              <a:t>The distinction between squamous cell carcinoma and adenocarcinoma is important because the two types represent distinct diseases, each with a different pathogenesis and natural history:</a:t>
            </a:r>
            <a:endParaRPr/>
          </a:p>
          <a:p>
            <a:pPr indent="-285750" lvl="1" marL="742950" rtl="0" algn="l">
              <a:spcBef>
                <a:spcPts val="272"/>
              </a:spcBef>
              <a:spcAft>
                <a:spcPts val="0"/>
              </a:spcAft>
              <a:buClr>
                <a:srgbClr val="7F7F7F"/>
              </a:buClr>
              <a:buSzPct val="100000"/>
              <a:buChar char="o"/>
            </a:pPr>
            <a:r>
              <a:rPr lang="en-US"/>
              <a:t>Approximately 85% of cases of primary vaginal cancer are squamous cell vaginal cancer. This initially spreads superficially within the vaginal wall and later invades the paravaginal tissues and the parametria. Distant metastases occur most commonly in the lungs and liver.</a:t>
            </a:r>
            <a:endParaRPr/>
          </a:p>
          <a:p>
            <a:pPr indent="-285750" lvl="1" marL="742950" rtl="0" algn="l">
              <a:spcBef>
                <a:spcPts val="272"/>
              </a:spcBef>
              <a:spcAft>
                <a:spcPts val="0"/>
              </a:spcAft>
              <a:buClr>
                <a:srgbClr val="7F7F7F"/>
              </a:buClr>
              <a:buSzPct val="100000"/>
              <a:buChar char="o"/>
            </a:pPr>
            <a:r>
              <a:rPr lang="en-US"/>
              <a:t>Approximately 10% of cases of primary vaginal cancer are adenocarcinoma. This has a peak incidence between 17 and 21 years of age and differs from squamous cell carcinoma by an increase in pulmonary metastases and supraclavicular and pelvic node involvement.</a:t>
            </a:r>
            <a:endParaRPr/>
          </a:p>
          <a:p>
            <a:pPr indent="-342900" lvl="0" marL="342900" rtl="0" algn="l">
              <a:spcBef>
                <a:spcPts val="408"/>
              </a:spcBef>
              <a:spcAft>
                <a:spcPts val="0"/>
              </a:spcAft>
              <a:buClr>
                <a:srgbClr val="7F7F7F"/>
              </a:buClr>
              <a:buSzPct val="100000"/>
              <a:buChar char="•"/>
            </a:pPr>
            <a:r>
              <a:rPr lang="en-US"/>
              <a:t>Rarely, melanoma and sarcoma are described as primary vaginal cancers.</a:t>
            </a:r>
            <a:endParaRPr/>
          </a:p>
          <a:p>
            <a:pPr indent="0" lvl="0" marL="0" rtl="0" algn="l">
              <a:spcBef>
                <a:spcPts val="408"/>
              </a:spcBef>
              <a:spcAft>
                <a:spcPts val="0"/>
              </a:spcAft>
              <a:buClr>
                <a:srgbClr val="7F7F7F"/>
              </a:buClr>
              <a:buSzPct val="100000"/>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 Testing</a:t>
            </a:r>
            <a:endParaRPr/>
          </a:p>
        </p:txBody>
      </p:sp>
      <p:sp>
        <p:nvSpPr>
          <p:cNvPr id="434" name="Google Shape;434;p59"/>
          <p:cNvSpPr txBox="1"/>
          <p:nvPr>
            <p:ph idx="1" type="body"/>
          </p:nvPr>
        </p:nvSpPr>
        <p:spPr>
          <a:xfrm>
            <a:off x="457200" y="1600200"/>
            <a:ext cx="8229600" cy="535719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Vaginal cancer is a rare cancer accounting for around 1% of all gynaecological cancers.</a:t>
            </a:r>
            <a:endParaRPr/>
          </a:p>
          <a:p>
            <a:pPr indent="-342900" lvl="0" marL="342900" rtl="0" algn="l">
              <a:spcBef>
                <a:spcPts val="480"/>
              </a:spcBef>
              <a:spcAft>
                <a:spcPts val="0"/>
              </a:spcAft>
              <a:buClr>
                <a:srgbClr val="7F7F7F"/>
              </a:buClr>
              <a:buSzPts val="2400"/>
              <a:buChar char="•"/>
            </a:pPr>
            <a:r>
              <a:rPr lang="en-US"/>
              <a:t>Symptoms</a:t>
            </a:r>
            <a:endParaRPr/>
          </a:p>
          <a:p>
            <a:pPr indent="-285750" lvl="1" marL="742950" rtl="0" algn="l">
              <a:spcBef>
                <a:spcPts val="320"/>
              </a:spcBef>
              <a:spcAft>
                <a:spcPts val="0"/>
              </a:spcAft>
              <a:buClr>
                <a:srgbClr val="7F7F7F"/>
              </a:buClr>
              <a:buSzPts val="1600"/>
              <a:buChar char="o"/>
            </a:pPr>
            <a:r>
              <a:rPr lang="en-US"/>
              <a:t>Vaginal bleeding or bloody discharge may be seen.</a:t>
            </a:r>
            <a:endParaRPr/>
          </a:p>
          <a:p>
            <a:pPr indent="-285750" lvl="1" marL="742950" rtl="0" algn="l">
              <a:spcBef>
                <a:spcPts val="320"/>
              </a:spcBef>
              <a:spcAft>
                <a:spcPts val="0"/>
              </a:spcAft>
              <a:buClr>
                <a:srgbClr val="7F7F7F"/>
              </a:buClr>
              <a:buSzPts val="1600"/>
              <a:buChar char="o"/>
            </a:pPr>
            <a:r>
              <a:rPr lang="en-US"/>
              <a:t>Advanced tumours may affect the rectum or bladder, or extend to the pelvic wall, causing pain or leg oedema.</a:t>
            </a:r>
            <a:endParaRPr/>
          </a:p>
          <a:p>
            <a:pPr indent="-342900" lvl="0" marL="342900" rtl="0" algn="l">
              <a:spcBef>
                <a:spcPts val="480"/>
              </a:spcBef>
              <a:spcAft>
                <a:spcPts val="0"/>
              </a:spcAft>
              <a:buClr>
                <a:srgbClr val="7F7F7F"/>
              </a:buClr>
              <a:buSzPts val="2400"/>
              <a:buChar char="•"/>
            </a:pPr>
            <a:r>
              <a:rPr lang="en-US"/>
              <a:t>Investigations include:</a:t>
            </a:r>
            <a:endParaRPr/>
          </a:p>
          <a:p>
            <a:pPr indent="-285750" lvl="1" marL="742950" rtl="0" algn="l">
              <a:spcBef>
                <a:spcPts val="320"/>
              </a:spcBef>
              <a:spcAft>
                <a:spcPts val="0"/>
              </a:spcAft>
              <a:buClr>
                <a:srgbClr val="7F7F7F"/>
              </a:buClr>
              <a:buSzPts val="1600"/>
              <a:buChar char="o"/>
            </a:pPr>
            <a:r>
              <a:rPr lang="en-US"/>
              <a:t>Colposcopy</a:t>
            </a:r>
            <a:endParaRPr/>
          </a:p>
          <a:p>
            <a:pPr indent="-285750" lvl="1" marL="742950" rtl="0" algn="l">
              <a:spcBef>
                <a:spcPts val="320"/>
              </a:spcBef>
              <a:spcAft>
                <a:spcPts val="0"/>
              </a:spcAft>
              <a:buClr>
                <a:srgbClr val="7F7F7F"/>
              </a:buClr>
              <a:buSzPts val="1600"/>
              <a:buChar char="o"/>
            </a:pPr>
            <a:r>
              <a:rPr lang="en-US"/>
              <a:t>Biopsy, cervical cytology, endometrial biopsy.</a:t>
            </a:r>
            <a:endParaRPr/>
          </a:p>
          <a:p>
            <a:pPr indent="-285750" lvl="1" marL="742950" rtl="0" algn="l">
              <a:spcBef>
                <a:spcPts val="320"/>
              </a:spcBef>
              <a:spcAft>
                <a:spcPts val="0"/>
              </a:spcAft>
              <a:buClr>
                <a:srgbClr val="7F7F7F"/>
              </a:buClr>
              <a:buSzPts val="1600"/>
              <a:buChar char="o"/>
            </a:pPr>
            <a:r>
              <a:rPr lang="en-US"/>
              <a:t>CT scan (to look for metastasis)</a:t>
            </a:r>
            <a:endParaRPr/>
          </a:p>
          <a:p>
            <a:pPr indent="-285750" lvl="1" marL="742950" rtl="0" algn="l">
              <a:spcBef>
                <a:spcPts val="320"/>
              </a:spcBef>
              <a:spcAft>
                <a:spcPts val="0"/>
              </a:spcAft>
              <a:buClr>
                <a:srgbClr val="7F7F7F"/>
              </a:buClr>
              <a:buSzPts val="1600"/>
              <a:buChar char="o"/>
            </a:pPr>
            <a:r>
              <a:rPr lang="en-US"/>
              <a:t>CXR (to look for metastasis)</a:t>
            </a:r>
            <a:endParaRPr/>
          </a:p>
          <a:p>
            <a:pPr indent="-285750" lvl="1" marL="742950" rtl="0" algn="l">
              <a:spcBef>
                <a:spcPts val="320"/>
              </a:spcBef>
              <a:spcAft>
                <a:spcPts val="0"/>
              </a:spcAft>
              <a:buClr>
                <a:srgbClr val="7F7F7F"/>
              </a:buClr>
              <a:buSzPts val="1600"/>
              <a:buChar char="o"/>
            </a:pPr>
            <a:r>
              <a:rPr lang="en-US"/>
              <a:t>Cystoscopy, sigmoidoscopy (to look for metastasis)</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Cervical Carcinoma</a:t>
            </a:r>
            <a:endParaRPr/>
          </a:p>
        </p:txBody>
      </p:sp>
      <p:sp>
        <p:nvSpPr>
          <p:cNvPr id="440" name="Google Shape;440;p60"/>
          <p:cNvSpPr txBox="1"/>
          <p:nvPr>
            <p:ph idx="1" type="body"/>
          </p:nvPr>
        </p:nvSpPr>
        <p:spPr>
          <a:xfrm>
            <a:off x="457200" y="1600200"/>
            <a:ext cx="8229600" cy="499715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rPr lang="en-US"/>
              <a:t>Is the second most common female malignancy.</a:t>
            </a:r>
            <a:endParaRPr/>
          </a:p>
          <a:p>
            <a:pPr indent="0" lvl="0" marL="0" rtl="0" algn="l">
              <a:spcBef>
                <a:spcPts val="480"/>
              </a:spcBef>
              <a:spcAft>
                <a:spcPts val="0"/>
              </a:spcAft>
              <a:buClr>
                <a:srgbClr val="7F7F7F"/>
              </a:buClr>
              <a:buSzPts val="2400"/>
              <a:buNone/>
            </a:pPr>
            <a:r>
              <a:rPr lang="en-US"/>
              <a:t>Risk factors</a:t>
            </a:r>
            <a:endParaRPr/>
          </a:p>
          <a:p>
            <a:pPr indent="-285750" lvl="1" marL="742950" rtl="0" algn="l">
              <a:spcBef>
                <a:spcPts val="320"/>
              </a:spcBef>
              <a:spcAft>
                <a:spcPts val="0"/>
              </a:spcAft>
              <a:buClr>
                <a:srgbClr val="7F7F7F"/>
              </a:buClr>
              <a:buSzPts val="1600"/>
              <a:buChar char="o"/>
            </a:pPr>
            <a:r>
              <a:rPr lang="en-US"/>
              <a:t>Heterosexual women.</a:t>
            </a:r>
            <a:endParaRPr/>
          </a:p>
          <a:p>
            <a:pPr indent="-285750" lvl="1" marL="742950" rtl="0" algn="l">
              <a:spcBef>
                <a:spcPts val="320"/>
              </a:spcBef>
              <a:spcAft>
                <a:spcPts val="0"/>
              </a:spcAft>
              <a:buClr>
                <a:srgbClr val="7F7F7F"/>
              </a:buClr>
              <a:buSzPts val="1600"/>
              <a:buChar char="o"/>
            </a:pPr>
            <a:r>
              <a:rPr lang="en-US"/>
              <a:t>Infection with human papilloma virus (HPV)</a:t>
            </a:r>
            <a:endParaRPr/>
          </a:p>
          <a:p>
            <a:pPr indent="-285750" lvl="1" marL="742950" rtl="0" algn="l">
              <a:spcBef>
                <a:spcPts val="320"/>
              </a:spcBef>
              <a:spcAft>
                <a:spcPts val="0"/>
              </a:spcAft>
              <a:buClr>
                <a:srgbClr val="7F7F7F"/>
              </a:buClr>
              <a:buSzPts val="1600"/>
              <a:buChar char="o"/>
            </a:pPr>
            <a:r>
              <a:rPr lang="en-US"/>
              <a:t>Women with multiple sexual partners, or partners of promiscuous males.</a:t>
            </a:r>
            <a:endParaRPr/>
          </a:p>
          <a:p>
            <a:pPr indent="-285750" lvl="1" marL="742950" rtl="0" algn="l">
              <a:spcBef>
                <a:spcPts val="320"/>
              </a:spcBef>
              <a:spcAft>
                <a:spcPts val="0"/>
              </a:spcAft>
              <a:buClr>
                <a:srgbClr val="7F7F7F"/>
              </a:buClr>
              <a:buSzPts val="1600"/>
              <a:buChar char="o"/>
            </a:pPr>
            <a:r>
              <a:rPr lang="en-US"/>
              <a:t>Smoking.</a:t>
            </a:r>
            <a:endParaRPr/>
          </a:p>
          <a:p>
            <a:pPr indent="-285750" lvl="1" marL="742950" rtl="0" algn="l">
              <a:spcBef>
                <a:spcPts val="320"/>
              </a:spcBef>
              <a:spcAft>
                <a:spcPts val="0"/>
              </a:spcAft>
              <a:buClr>
                <a:srgbClr val="7F7F7F"/>
              </a:buClr>
              <a:buSzPts val="1600"/>
              <a:buChar char="o"/>
            </a:pPr>
            <a:r>
              <a:rPr lang="en-US"/>
              <a:t>Lower social class.</a:t>
            </a:r>
            <a:endParaRPr/>
          </a:p>
          <a:p>
            <a:pPr indent="-285750" lvl="1" marL="742950" rtl="0" algn="l">
              <a:spcBef>
                <a:spcPts val="320"/>
              </a:spcBef>
              <a:spcAft>
                <a:spcPts val="0"/>
              </a:spcAft>
              <a:buClr>
                <a:srgbClr val="7F7F7F"/>
              </a:buClr>
              <a:buSzPts val="1600"/>
              <a:buChar char="o"/>
            </a:pPr>
            <a:r>
              <a:rPr lang="en-US"/>
              <a:t>Immunosuppression, eg HIV, and post-transplant.</a:t>
            </a:r>
            <a:endParaRPr/>
          </a:p>
          <a:p>
            <a:pPr indent="-285750" lvl="1" marL="742950" rtl="0" algn="l">
              <a:spcBef>
                <a:spcPts val="320"/>
              </a:spcBef>
              <a:spcAft>
                <a:spcPts val="0"/>
              </a:spcAft>
              <a:buClr>
                <a:srgbClr val="7F7F7F"/>
              </a:buClr>
              <a:buSzPts val="1600"/>
              <a:buChar char="o"/>
            </a:pPr>
            <a:r>
              <a:rPr lang="en-US"/>
              <a:t>here is a slight increase in risk with use of a combined oral contraceptive.</a:t>
            </a:r>
            <a:endParaRPr/>
          </a:p>
          <a:p>
            <a:pPr indent="-285750" lvl="1" marL="742950" rtl="0" algn="l">
              <a:spcBef>
                <a:spcPts val="320"/>
              </a:spcBef>
              <a:spcAft>
                <a:spcPts val="0"/>
              </a:spcAft>
              <a:buClr>
                <a:srgbClr val="7F7F7F"/>
              </a:buClr>
              <a:buSzPts val="1600"/>
              <a:buChar char="o"/>
            </a:pPr>
            <a:r>
              <a:rPr lang="en-US"/>
              <a:t>Non-attendance at the cervical screening programme.</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Types</a:t>
            </a:r>
            <a:endParaRPr/>
          </a:p>
        </p:txBody>
      </p:sp>
      <p:sp>
        <p:nvSpPr>
          <p:cNvPr id="446" name="Google Shape;446;p61"/>
          <p:cNvSpPr txBox="1"/>
          <p:nvPr>
            <p:ph idx="1" type="body"/>
          </p:nvPr>
        </p:nvSpPr>
        <p:spPr>
          <a:xfrm>
            <a:off x="457200" y="1600200"/>
            <a:ext cx="8229600" cy="485313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Three types of primary tumour are generally seen:</a:t>
            </a:r>
            <a:endParaRPr/>
          </a:p>
          <a:p>
            <a:pPr indent="-285750" lvl="1" marL="742950" rtl="0" algn="l">
              <a:spcBef>
                <a:spcPts val="320"/>
              </a:spcBef>
              <a:spcAft>
                <a:spcPts val="0"/>
              </a:spcAft>
              <a:buClr>
                <a:srgbClr val="7F7F7F"/>
              </a:buClr>
              <a:buSzPts val="1600"/>
              <a:buChar char="o"/>
            </a:pPr>
            <a:r>
              <a:rPr lang="en-US"/>
              <a:t>Bulky, ectocervical tumour, which fills the upper vagina.</a:t>
            </a:r>
            <a:endParaRPr/>
          </a:p>
          <a:p>
            <a:pPr indent="-285750" lvl="1" marL="742950" rtl="0" algn="l">
              <a:spcBef>
                <a:spcPts val="320"/>
              </a:spcBef>
              <a:spcAft>
                <a:spcPts val="0"/>
              </a:spcAft>
              <a:buClr>
                <a:srgbClr val="7F7F7F"/>
              </a:buClr>
              <a:buSzPts val="1600"/>
              <a:buChar char="o"/>
            </a:pPr>
            <a:r>
              <a:rPr lang="en-US"/>
              <a:t>Invasive, bulky tumour that can enlarge to a size where it fills the lower pelvis.</a:t>
            </a:r>
            <a:endParaRPr/>
          </a:p>
          <a:p>
            <a:pPr indent="-285750" lvl="1" marL="742950" rtl="0" algn="l">
              <a:spcBef>
                <a:spcPts val="320"/>
              </a:spcBef>
              <a:spcAft>
                <a:spcPts val="0"/>
              </a:spcAft>
              <a:buClr>
                <a:srgbClr val="7F7F7F"/>
              </a:buClr>
              <a:buSzPts val="1600"/>
              <a:buChar char="o"/>
            </a:pPr>
            <a:r>
              <a:rPr lang="en-US"/>
              <a:t>Destructive, invasive tumour that erodes tissue, causing ulceration and excavation with infected, necrotic cavities.</a:t>
            </a:r>
            <a:endParaRPr/>
          </a:p>
          <a:p>
            <a:pPr indent="-342900" lvl="0" marL="342900" rtl="0" algn="l">
              <a:spcBef>
                <a:spcPts val="480"/>
              </a:spcBef>
              <a:spcAft>
                <a:spcPts val="0"/>
              </a:spcAft>
              <a:buClr>
                <a:srgbClr val="7F7F7F"/>
              </a:buClr>
              <a:buSzPts val="2400"/>
              <a:buChar char="•"/>
            </a:pPr>
            <a:r>
              <a:rPr lang="en-US"/>
              <a:t>70% are squamous carcinomas, 15% mixed pattern, and 15% adenocarcinoma.</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452" name="Google Shape;452;p6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rgbClr val="7F7F7F"/>
              </a:buClr>
              <a:buSzPct val="100000"/>
              <a:buChar char="•"/>
            </a:pPr>
            <a:r>
              <a:rPr lang="en-US"/>
              <a:t>The first symptoms of established cervical carcinoma are:</a:t>
            </a:r>
            <a:endParaRPr/>
          </a:p>
          <a:p>
            <a:pPr indent="-285750" lvl="1" marL="742950" rtl="0" algn="l">
              <a:spcBef>
                <a:spcPts val="296"/>
              </a:spcBef>
              <a:spcAft>
                <a:spcPts val="0"/>
              </a:spcAft>
              <a:buClr>
                <a:srgbClr val="7F7F7F"/>
              </a:buClr>
              <a:buSzPct val="100000"/>
              <a:buChar char="o"/>
            </a:pPr>
            <a:r>
              <a:rPr lang="en-US"/>
              <a:t>Vaginal discharge; this varies greatly in amount and can be intermittent or continuous.</a:t>
            </a:r>
            <a:endParaRPr/>
          </a:p>
          <a:p>
            <a:pPr indent="-285750" lvl="1" marL="742950" rtl="0" algn="l">
              <a:spcBef>
                <a:spcPts val="296"/>
              </a:spcBef>
              <a:spcAft>
                <a:spcPts val="0"/>
              </a:spcAft>
              <a:buClr>
                <a:srgbClr val="7F7F7F"/>
              </a:buClr>
              <a:buSzPct val="100000"/>
              <a:buChar char="o"/>
            </a:pPr>
            <a:r>
              <a:rPr lang="en-US"/>
              <a:t>Bleeding; this can be spontaneous but may occur after sex, micturition or defecation, in the early stages. Patients may ignore this if it is scanty and ascribe it to normal menstrual dysfunction. Occasionally, severe vaginal bleeding may necessitate emergency hospital admission.</a:t>
            </a:r>
            <a:endParaRPr/>
          </a:p>
          <a:p>
            <a:pPr indent="-285750" lvl="1" marL="742950" rtl="0" algn="l">
              <a:spcBef>
                <a:spcPts val="296"/>
              </a:spcBef>
              <a:spcAft>
                <a:spcPts val="0"/>
              </a:spcAft>
              <a:buClr>
                <a:srgbClr val="7F7F7F"/>
              </a:buClr>
              <a:buSzPct val="100000"/>
              <a:buChar char="o"/>
            </a:pPr>
            <a:r>
              <a:rPr lang="en-US"/>
              <a:t>Vaginal discomfort/urinary symptoms.</a:t>
            </a:r>
            <a:endParaRPr/>
          </a:p>
          <a:p>
            <a:pPr indent="-342900" lvl="0" marL="342900" rtl="0" algn="l">
              <a:spcBef>
                <a:spcPts val="444"/>
              </a:spcBef>
              <a:spcAft>
                <a:spcPts val="0"/>
              </a:spcAft>
              <a:buClr>
                <a:srgbClr val="7F7F7F"/>
              </a:buClr>
              <a:buSzPct val="100000"/>
              <a:buChar char="•"/>
            </a:pPr>
            <a:r>
              <a:rPr lang="en-US"/>
              <a:t>Late symptoms</a:t>
            </a:r>
            <a:endParaRPr/>
          </a:p>
          <a:p>
            <a:pPr indent="-285750" lvl="1" marL="742950" rtl="0" algn="l">
              <a:spcBef>
                <a:spcPts val="296"/>
              </a:spcBef>
              <a:spcAft>
                <a:spcPts val="0"/>
              </a:spcAft>
              <a:buClr>
                <a:srgbClr val="7F7F7F"/>
              </a:buClr>
              <a:buSzPct val="100000"/>
              <a:buChar char="o"/>
            </a:pPr>
            <a:r>
              <a:rPr lang="en-US"/>
              <a:t>Painless haematuria.</a:t>
            </a:r>
            <a:endParaRPr/>
          </a:p>
          <a:p>
            <a:pPr indent="-285750" lvl="1" marL="742950" rtl="0" algn="l">
              <a:spcBef>
                <a:spcPts val="296"/>
              </a:spcBef>
              <a:spcAft>
                <a:spcPts val="0"/>
              </a:spcAft>
              <a:buClr>
                <a:srgbClr val="7F7F7F"/>
              </a:buClr>
              <a:buSzPct val="100000"/>
              <a:buChar char="o"/>
            </a:pPr>
            <a:r>
              <a:rPr lang="en-US"/>
              <a:t>Chronic urinary frequency.</a:t>
            </a:r>
            <a:endParaRPr/>
          </a:p>
          <a:p>
            <a:pPr indent="-285750" lvl="1" marL="742950" rtl="0" algn="l">
              <a:spcBef>
                <a:spcPts val="296"/>
              </a:spcBef>
              <a:spcAft>
                <a:spcPts val="0"/>
              </a:spcAft>
              <a:buClr>
                <a:srgbClr val="7F7F7F"/>
              </a:buClr>
              <a:buSzPct val="100000"/>
              <a:buChar char="o"/>
            </a:pPr>
            <a:r>
              <a:rPr lang="en-US"/>
              <a:t>Painless fresh rectal bleeding.</a:t>
            </a:r>
            <a:endParaRPr/>
          </a:p>
          <a:p>
            <a:pPr indent="-285750" lvl="1" marL="742950" rtl="0" algn="l">
              <a:spcBef>
                <a:spcPts val="296"/>
              </a:spcBef>
              <a:spcAft>
                <a:spcPts val="0"/>
              </a:spcAft>
              <a:buClr>
                <a:srgbClr val="7F7F7F"/>
              </a:buClr>
              <a:buSzPct val="100000"/>
              <a:buChar char="o"/>
            </a:pPr>
            <a:r>
              <a:rPr lang="en-US"/>
              <a:t>Altered bowel habit.</a:t>
            </a:r>
            <a:endParaRPr/>
          </a:p>
          <a:p>
            <a:pPr indent="-285750" lvl="1" marL="742950" rtl="0" algn="l">
              <a:spcBef>
                <a:spcPts val="296"/>
              </a:spcBef>
              <a:spcAft>
                <a:spcPts val="0"/>
              </a:spcAft>
              <a:buClr>
                <a:srgbClr val="7F7F7F"/>
              </a:buClr>
              <a:buSzPct val="100000"/>
              <a:buChar char="o"/>
            </a:pPr>
            <a:r>
              <a:rPr lang="en-US"/>
              <a:t>With more advanced disease, patients develop pelvic discomfort or pain that is poorly localised and described as dull or boring in the suprapubic or sacral regions. It is similar to menstrual discomfort, can be persistent or intermittent and may be confused with arthropathy.</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Examination</a:t>
            </a:r>
            <a:endParaRPr/>
          </a:p>
        </p:txBody>
      </p:sp>
      <p:sp>
        <p:nvSpPr>
          <p:cNvPr id="458" name="Google Shape;458;p63"/>
          <p:cNvSpPr txBox="1"/>
          <p:nvPr>
            <p:ph idx="1" type="body"/>
          </p:nvPr>
        </p:nvSpPr>
        <p:spPr>
          <a:xfrm>
            <a:off x="457200" y="1600200"/>
            <a:ext cx="8229600" cy="51411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In early-stage cervical cancer, examination can be relatively normal.</a:t>
            </a:r>
            <a:endParaRPr/>
          </a:p>
          <a:p>
            <a:pPr indent="-285750" lvl="1" marL="742950" rtl="0" algn="l">
              <a:spcBef>
                <a:spcPts val="320"/>
              </a:spcBef>
              <a:spcAft>
                <a:spcPts val="0"/>
              </a:spcAft>
              <a:buClr>
                <a:srgbClr val="7F7F7F"/>
              </a:buClr>
              <a:buSzPts val="1600"/>
              <a:buChar char="o"/>
            </a:pPr>
            <a:r>
              <a:rPr lang="en-US"/>
              <a:t>There may be white or red patches on the cervix. As the disease progresses, it can lead to an abnormal appearance of the cervix and vagina, due to erosion, ulcer or tumour.</a:t>
            </a:r>
            <a:endParaRPr/>
          </a:p>
          <a:p>
            <a:pPr indent="-285750" lvl="1" marL="742950" rtl="0" algn="l">
              <a:spcBef>
                <a:spcPts val="320"/>
              </a:spcBef>
              <a:spcAft>
                <a:spcPts val="0"/>
              </a:spcAft>
              <a:buClr>
                <a:srgbClr val="7F7F7F"/>
              </a:buClr>
              <a:buSzPts val="1600"/>
              <a:buChar char="o"/>
            </a:pPr>
            <a:r>
              <a:rPr lang="en-US"/>
              <a:t>Rectal examination may reveal a mass or bleeding due to erosion.</a:t>
            </a:r>
            <a:endParaRPr/>
          </a:p>
          <a:p>
            <a:pPr indent="-285750" lvl="1" marL="742950" rtl="0" algn="l">
              <a:spcBef>
                <a:spcPts val="320"/>
              </a:spcBef>
              <a:spcAft>
                <a:spcPts val="0"/>
              </a:spcAft>
              <a:buClr>
                <a:srgbClr val="7F7F7F"/>
              </a:buClr>
              <a:buSzPts val="1600"/>
              <a:buChar char="o"/>
            </a:pPr>
            <a:r>
              <a:rPr lang="en-US"/>
              <a:t>Bimanual palpation may reveal pelvic bulkiness/masses due to pelvic spread.</a:t>
            </a:r>
            <a:endParaRPr/>
          </a:p>
          <a:p>
            <a:pPr indent="-285750" lvl="1" marL="742950" rtl="0" algn="l">
              <a:spcBef>
                <a:spcPts val="320"/>
              </a:spcBef>
              <a:spcAft>
                <a:spcPts val="0"/>
              </a:spcAft>
              <a:buClr>
                <a:srgbClr val="7F7F7F"/>
              </a:buClr>
              <a:buSzPts val="1600"/>
              <a:buChar char="o"/>
            </a:pPr>
            <a:r>
              <a:rPr lang="en-US"/>
              <a:t>Hepatomegaly may develop in the case of liver metastases.</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464" name="Google Shape;464;p6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Heavy or more painful periods</a:t>
            </a:r>
            <a:endParaRPr/>
          </a:p>
          <a:p>
            <a:pPr indent="-342900" lvl="0" marL="342900" rtl="0" algn="l">
              <a:spcBef>
                <a:spcPts val="480"/>
              </a:spcBef>
              <a:spcAft>
                <a:spcPts val="0"/>
              </a:spcAft>
              <a:buClr>
                <a:srgbClr val="7F7F7F"/>
              </a:buClr>
              <a:buSzPts val="2400"/>
              <a:buChar char="•"/>
            </a:pPr>
            <a:r>
              <a:rPr lang="en-US"/>
              <a:t>Fibroids do not disturb the menstrual cycle but bleeding is often heavier than usual, sometimes with more pain. This can lead to low iron levels and to anaemia.</a:t>
            </a:r>
            <a:endParaRPr/>
          </a:p>
          <a:p>
            <a:pPr indent="-342900" lvl="0" marL="342900" rtl="0" algn="l">
              <a:spcBef>
                <a:spcPts val="480"/>
              </a:spcBef>
              <a:spcAft>
                <a:spcPts val="0"/>
              </a:spcAft>
              <a:buClr>
                <a:srgbClr val="7F7F7F"/>
              </a:buClr>
              <a:buSzPts val="2400"/>
              <a:buChar char="•"/>
            </a:pPr>
            <a:r>
              <a:rPr lang="en-US"/>
              <a:t>Bloating or swelling</a:t>
            </a:r>
            <a:endParaRPr/>
          </a:p>
          <a:p>
            <a:pPr indent="-342900" lvl="0" marL="342900" rtl="0" algn="l">
              <a:spcBef>
                <a:spcPts val="480"/>
              </a:spcBef>
              <a:spcAft>
                <a:spcPts val="0"/>
              </a:spcAft>
              <a:buClr>
                <a:srgbClr val="7F7F7F"/>
              </a:buClr>
              <a:buSzPts val="2400"/>
              <a:buChar char="•"/>
            </a:pPr>
            <a:r>
              <a:rPr lang="en-US"/>
              <a:t>Bladder or bowel symptoms</a:t>
            </a:r>
            <a:endParaRPr/>
          </a:p>
          <a:p>
            <a:pPr indent="-342900" lvl="0" marL="342900" rtl="0" algn="l">
              <a:spcBef>
                <a:spcPts val="480"/>
              </a:spcBef>
              <a:spcAft>
                <a:spcPts val="0"/>
              </a:spcAft>
              <a:buClr>
                <a:srgbClr val="7F7F7F"/>
              </a:buClr>
              <a:buSzPts val="2400"/>
              <a:buChar char="•"/>
            </a:pPr>
            <a:r>
              <a:rPr lang="en-US"/>
              <a:t>Occasionally, a fibroid may press on the bladder which lies in front of the uterus. patient may then pass urine more often than usual. Rarely, pressure on the bowel may cause constipation.</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Uterine Cancer</a:t>
            </a:r>
            <a:endParaRPr/>
          </a:p>
        </p:txBody>
      </p:sp>
      <p:sp>
        <p:nvSpPr>
          <p:cNvPr id="470" name="Google Shape;470;p6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444"/>
              </a:spcBef>
              <a:spcAft>
                <a:spcPts val="0"/>
              </a:spcAft>
              <a:buClr>
                <a:srgbClr val="7F7F7F"/>
              </a:buClr>
              <a:buSzPct val="100000"/>
              <a:buChar char="•"/>
            </a:pPr>
            <a:r>
              <a:rPr lang="en-US"/>
              <a:t>Cancer of the uterus is the most common cancer of the female reproductive organs. It's the fourth most common cancer among women overall, behind breast cancer, lung cancer, and colorectal cancer. Fortunately, it's also one of the most curable cancers.</a:t>
            </a:r>
            <a:endParaRPr/>
          </a:p>
          <a:p>
            <a:pPr indent="-342900" lvl="0" marL="342900" rtl="0" algn="l">
              <a:spcBef>
                <a:spcPts val="444"/>
              </a:spcBef>
              <a:spcAft>
                <a:spcPts val="0"/>
              </a:spcAft>
              <a:buClr>
                <a:srgbClr val="7F7F7F"/>
              </a:buClr>
              <a:buSzPct val="100000"/>
              <a:buChar char="•"/>
            </a:pPr>
            <a:r>
              <a:rPr lang="en-US"/>
              <a:t>Each year, about 3,900 Canadian women are diagnosed with cancer of the uterus, with a survival rate of over 80%. This figure is higher if the cancer is caught early.</a:t>
            </a:r>
            <a:endParaRPr/>
          </a:p>
          <a:p>
            <a:pPr indent="-342900" lvl="0" marL="342900" rtl="0" algn="l">
              <a:spcBef>
                <a:spcPts val="444"/>
              </a:spcBef>
              <a:spcAft>
                <a:spcPts val="0"/>
              </a:spcAft>
              <a:buClr>
                <a:srgbClr val="7F7F7F"/>
              </a:buClr>
              <a:buSzPct val="100000"/>
              <a:buChar char="•"/>
            </a:pPr>
            <a:r>
              <a:rPr lang="en-US"/>
              <a:t>19 out of 20 uterine cancers are cancers of the endometrium, the inner lining of the uterus. This is called endometrial cancer. The remaining 5% are tumours of the outer muscular lining, called sarcomas. In general, sarcomas are more aggressive and spread faster.</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7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476" name="Google Shape;476;p7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The most important risk factor for endometrial cancer is estrogen. Estrogen stimulates the lining of the uterus (the endometrium) to grow. Women with high levels of estrogen in their bodies are at increased risk of endometrial cancer. Because cumulative lifetime exposure to estrogen is what counts and older women are at highest risk. Most endometrial cancers appear after menopause, and the risk continues to climb with each successive decade. About 95% of these cancers occur in women over the age of 40.</a:t>
            </a:r>
            <a:endParaRPr/>
          </a:p>
          <a:p>
            <a:pPr indent="-342900" lvl="0" marL="342900" rtl="0" algn="l">
              <a:spcBef>
                <a:spcPts val="408"/>
              </a:spcBef>
              <a:spcAft>
                <a:spcPts val="0"/>
              </a:spcAft>
              <a:buClr>
                <a:srgbClr val="7F7F7F"/>
              </a:buClr>
              <a:buSzPct val="100000"/>
              <a:buChar char="•"/>
            </a:pPr>
            <a:r>
              <a:rPr lang="en-US"/>
              <a:t>Obesity is a strong risk factor for endometrial cancer. This is because fatty tissue in women produces large amounts of estrogen, and does so continuously. Overweight women are 3 to 10 times more likely than average to develop endometrial cancer, depending on how much extra weight they carry and how long they have carried it. A diet high in fat can be a risk factor in itself</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7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Estrogen and Cancer</a:t>
            </a:r>
            <a:endParaRPr/>
          </a:p>
        </p:txBody>
      </p:sp>
      <p:sp>
        <p:nvSpPr>
          <p:cNvPr id="482" name="Google Shape;482;p7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rgbClr val="7F7F7F"/>
              </a:buClr>
              <a:buSzPct val="100000"/>
              <a:buChar char="•"/>
            </a:pPr>
            <a:r>
              <a:rPr lang="en-US"/>
              <a:t>Estrogen is produced in each menstrual cycle, and women who have had more menstrual cycles are at higher risk. This means that a 40-year-old woman whose first period came at age 11 is more likely to get an endometrial tumour than a 40-year-old who began menstruating at age 14. Since pregnancy interrupts these cycles, women who have had children are at lower risk than those who haven't. The more pregnancies a woman has had, the greater the protective effect. However, the number of menstrual cycles and pregnancies a woman has is a much smaller risk factor for developing endometrial cancer than the risk associated with obesity.</a:t>
            </a:r>
            <a:endParaRPr/>
          </a:p>
          <a:p>
            <a:pPr indent="-342900" lvl="0" marL="342900" rtl="0" algn="l">
              <a:spcBef>
                <a:spcPts val="336"/>
              </a:spcBef>
              <a:spcAft>
                <a:spcPts val="0"/>
              </a:spcAft>
              <a:buClr>
                <a:srgbClr val="7F7F7F"/>
              </a:buClr>
              <a:buSzPct val="100000"/>
              <a:buChar char="•"/>
            </a:pPr>
            <a:r>
              <a:rPr lang="en-US"/>
              <a:t>Estrogen supplements (or hormone replacement therapy, HRT), used to relieve the symptoms of menopause, may slightly increase the risk of endometrial cancer. However, estrogen is usually given in combination with another type of hormone called progesterone, which counteracts the effects of estrogen on the endometrium and negates the endometrial cancer risk. Oral contraceptive pills, in which the progesterone effect outweighs the small estrogen dose, even appear to offer some protection against endometrial cancer. Progesterone is the dominant hormone during a normal menstrual period. Therefore, younger women who don't menstruate normally (unless they're on the pill) are at higher risk of endometrial cancer.</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488" name="Google Shape;488;p7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Because of its estrogen-like effects, tamoxifen citrate*, a common medication for patients with breast cancer, has been thought to increase the risk of endometrial cancer 3 to 5 times in women who may be taking it to prevent the recurrence of breast cancer. </a:t>
            </a:r>
            <a:endParaRPr/>
          </a:p>
          <a:p>
            <a:pPr indent="-342900" lvl="0" marL="342900" rtl="0" algn="l">
              <a:spcBef>
                <a:spcPts val="480"/>
              </a:spcBef>
              <a:spcAft>
                <a:spcPts val="0"/>
              </a:spcAft>
              <a:buClr>
                <a:srgbClr val="7F7F7F"/>
              </a:buClr>
              <a:buSzPts val="2400"/>
              <a:buChar char="•"/>
            </a:pPr>
            <a:r>
              <a:rPr lang="en-US"/>
              <a:t>People with a family history of this disease, and people in families with some types of inherited colon cancer or breast cancer may be at increased risk.</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 Risk Factors</a:t>
            </a:r>
            <a:br>
              <a:rPr lang="en-US"/>
            </a:br>
            <a:r>
              <a:rPr lang="en-US"/>
              <a:t>Diagnoses</a:t>
            </a:r>
            <a:endParaRPr/>
          </a:p>
        </p:txBody>
      </p:sp>
      <p:sp>
        <p:nvSpPr>
          <p:cNvPr id="494" name="Google Shape;494;p7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rgbClr val="7F7F7F"/>
              </a:buClr>
              <a:buSzPct val="100000"/>
              <a:buChar char="•"/>
            </a:pPr>
            <a:r>
              <a:rPr lang="en-US"/>
              <a:t>Because of its estrogen-like effects, tamoxifen citrate*, a common medication for patients with breast cancer, has been thought to increase the risk of endometrial cancer 3 to 5 times in women who may be taking it to prevent the recurrence of breast cancer. </a:t>
            </a:r>
            <a:endParaRPr/>
          </a:p>
          <a:p>
            <a:pPr indent="-342900" lvl="0" marL="342900" rtl="0" algn="l">
              <a:spcBef>
                <a:spcPts val="336"/>
              </a:spcBef>
              <a:spcAft>
                <a:spcPts val="0"/>
              </a:spcAft>
              <a:buClr>
                <a:srgbClr val="7F7F7F"/>
              </a:buClr>
              <a:buSzPct val="100000"/>
              <a:buChar char="•"/>
            </a:pPr>
            <a:r>
              <a:rPr lang="en-US"/>
              <a:t>People with a family history of this disease, and people in families with some types of inherited colon cancer or breast cancer may be at increased risk.</a:t>
            </a:r>
            <a:endParaRPr/>
          </a:p>
          <a:p>
            <a:pPr indent="-342900" lvl="0" marL="342900" rtl="0" algn="l">
              <a:spcBef>
                <a:spcPts val="336"/>
              </a:spcBef>
              <a:spcAft>
                <a:spcPts val="0"/>
              </a:spcAft>
              <a:buClr>
                <a:srgbClr val="7F7F7F"/>
              </a:buClr>
              <a:buSzPct val="100000"/>
              <a:buChar char="•"/>
            </a:pPr>
            <a:r>
              <a:rPr lang="en-US"/>
              <a:t>Endometrial cancer in its early stages has one predominant symptom: abnormal uterine bleeding. Bleeding is abnormal in a premenopausal woman if it occurs at unusual times. In a postmenopausal woman, any uterine bleeding is abnormal. </a:t>
            </a:r>
            <a:endParaRPr/>
          </a:p>
          <a:p>
            <a:pPr indent="-342900" lvl="0" marL="342900" rtl="0" algn="l">
              <a:spcBef>
                <a:spcPts val="336"/>
              </a:spcBef>
              <a:spcAft>
                <a:spcPts val="0"/>
              </a:spcAft>
              <a:buClr>
                <a:srgbClr val="7F7F7F"/>
              </a:buClr>
              <a:buSzPct val="100000"/>
              <a:buChar char="•"/>
            </a:pPr>
            <a:r>
              <a:rPr lang="en-US"/>
              <a:t>The Pap smear test, designed to find cancer in the cervix, occasionally catches cancers located in the uterus, but it often misses them too. In other words, a woman with a recent normal Pap test should still tell her doctor immediately if she develops abnormal uterine bleeding.</a:t>
            </a:r>
            <a:endParaRPr/>
          </a:p>
          <a:p>
            <a:pPr indent="-342900" lvl="0" marL="342900" rtl="0" algn="l">
              <a:spcBef>
                <a:spcPts val="336"/>
              </a:spcBef>
              <a:spcAft>
                <a:spcPts val="0"/>
              </a:spcAft>
              <a:buClr>
                <a:srgbClr val="7F7F7F"/>
              </a:buClr>
              <a:buSzPct val="100000"/>
              <a:buChar char="•"/>
            </a:pPr>
            <a:r>
              <a:rPr lang="en-US"/>
              <a:t>9 out of 10 uterine cancers cause bleeding. There are usually no other symptoms or warning signs in early endometrial cancer. More advanced uterine cancers can cause pelvic pain, weight loss, bloating and swelling of the abdomen.</a:t>
            </a:r>
            <a:endParaRPr/>
          </a:p>
          <a:p>
            <a:pPr indent="0" lvl="0" marL="0" rtl="0" algn="l">
              <a:spcBef>
                <a:spcPts val="336"/>
              </a:spcBef>
              <a:spcAft>
                <a:spcPts val="0"/>
              </a:spcAft>
              <a:buClr>
                <a:srgbClr val="7F7F7F"/>
              </a:buClr>
              <a:buSzPct val="1000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Fibroids</a:t>
            </a:r>
            <a:endParaRPr/>
          </a:p>
        </p:txBody>
      </p:sp>
      <p:sp>
        <p:nvSpPr>
          <p:cNvPr id="500" name="Google Shape;500;p6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372"/>
              </a:spcBef>
              <a:spcAft>
                <a:spcPts val="0"/>
              </a:spcAft>
              <a:buClr>
                <a:srgbClr val="7F7F7F"/>
              </a:buClr>
              <a:buSzPct val="100000"/>
              <a:buChar char="•"/>
            </a:pPr>
            <a:r>
              <a:rPr lang="en-US"/>
              <a:t>Are non-cancerous growths in the uterus. They are common and usually cause no symptoms. However, they can sometimes cause heavy periods, abdominal swelling and urinary problems.). They are also called uterine myomas, fibromyomas or leiomyomas. Their size can vary. Some are the same size as a pea and some can be as big as a melon. Fibroids can increase in size, decrease in size or even go away with time. They are common. At least 1 in 4 women develop one or more fibroids in their lifetime. They usually develop in women aged 30-50 and can sometimes run in families. It is common to have several of various sizes, although some women just have one. Fibroids are more common in women from Afro-Caribbean origin. They also tend to be larger, occur at an earlier age and are more likely to cause symptoms in Afro-Caribbean women. Fibroids are also more common in women who weigh over 70 kg. This is thought to be due to the higher levels of oestrogen hormone that occur in larger women.</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65"/>
          <p:cNvPicPr preferRelativeResize="0"/>
          <p:nvPr/>
        </p:nvPicPr>
        <p:blipFill rotWithShape="1">
          <a:blip r:embed="rId3">
            <a:alphaModFix/>
          </a:blip>
          <a:srcRect b="0" l="0" r="0" t="0"/>
          <a:stretch/>
        </p:blipFill>
        <p:spPr>
          <a:xfrm>
            <a:off x="1403648" y="1020657"/>
            <a:ext cx="6696744" cy="509036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511" name="Google Shape;511;p6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7F7F7F"/>
              </a:buClr>
              <a:buSzPts val="2400"/>
              <a:buChar char="•"/>
            </a:pPr>
            <a:r>
              <a:rPr lang="en-US"/>
              <a:t>Pain during sexual intercourse</a:t>
            </a:r>
            <a:endParaRPr/>
          </a:p>
          <a:p>
            <a:pPr indent="-285750" lvl="1" marL="742950" rtl="0" algn="l">
              <a:spcBef>
                <a:spcPts val="320"/>
              </a:spcBef>
              <a:spcAft>
                <a:spcPts val="0"/>
              </a:spcAft>
              <a:buClr>
                <a:srgbClr val="7F7F7F"/>
              </a:buClr>
              <a:buSzPts val="1600"/>
              <a:buChar char="o"/>
            </a:pPr>
            <a:r>
              <a:rPr lang="en-US"/>
              <a:t>If the fibroids grow near to the vagina or cervix then this can cause pain or discomfort during sexual intercourse. This is called dyspareunia.</a:t>
            </a:r>
            <a:endParaRPr/>
          </a:p>
          <a:p>
            <a:pPr indent="-342900" lvl="0" marL="342900" rtl="0" algn="l">
              <a:spcBef>
                <a:spcPts val="480"/>
              </a:spcBef>
              <a:spcAft>
                <a:spcPts val="0"/>
              </a:spcAft>
              <a:buClr>
                <a:srgbClr val="7F7F7F"/>
              </a:buClr>
              <a:buSzPts val="2400"/>
              <a:buChar char="•"/>
            </a:pPr>
            <a:r>
              <a:rPr lang="en-US"/>
              <a:t>Miscarriage or infertility</a:t>
            </a:r>
            <a:endParaRPr/>
          </a:p>
          <a:p>
            <a:pPr indent="-285750" lvl="1" marL="742950" rtl="0" algn="l">
              <a:spcBef>
                <a:spcPts val="320"/>
              </a:spcBef>
              <a:spcAft>
                <a:spcPts val="0"/>
              </a:spcAft>
              <a:buClr>
                <a:srgbClr val="7F7F7F"/>
              </a:buClr>
              <a:buSzPts val="1600"/>
              <a:buChar char="o"/>
            </a:pPr>
            <a:r>
              <a:rPr lang="en-US"/>
              <a:t>If the fibroids grow into the cavity of the uterus they can sometimes block the Fallopian tubes. This can cause problems conceiving, although this is not common. Very rarely, fibroids can be a cause of repeated miscarriages.</a:t>
            </a:r>
            <a:endParaRPr/>
          </a:p>
          <a:p>
            <a:pPr indent="-342900" lvl="0" marL="342900" rtl="0" algn="l">
              <a:spcBef>
                <a:spcPts val="480"/>
              </a:spcBef>
              <a:spcAft>
                <a:spcPts val="0"/>
              </a:spcAft>
              <a:buClr>
                <a:srgbClr val="7F7F7F"/>
              </a:buClr>
              <a:buSzPts val="2400"/>
              <a:buChar char="•"/>
            </a:pPr>
            <a:r>
              <a:rPr lang="en-US"/>
              <a:t>Problems during pregnancy</a:t>
            </a:r>
            <a:endParaRPr/>
          </a:p>
          <a:p>
            <a:pPr indent="-285750" lvl="1" marL="742950" rtl="0" algn="l">
              <a:spcBef>
                <a:spcPts val="320"/>
              </a:spcBef>
              <a:spcAft>
                <a:spcPts val="0"/>
              </a:spcAft>
              <a:buClr>
                <a:srgbClr val="7F7F7F"/>
              </a:buClr>
              <a:buSzPts val="1600"/>
              <a:buChar char="o"/>
            </a:pPr>
            <a:r>
              <a:rPr lang="en-US"/>
              <a:t>Having one or more fibroids does not cause any problems in the vast majority of women when they are pregnant. However, fibroids can be associated with an increased risk of having a caesarean section, the baby lying breech (bottom rather than head first) and early labour. Some fibroids can be felt during an internal (vaginal) examination by a doctor. Sometimes an ultrasound scan or other tests are done to confirm the diagnosis and to rule out other causes of any symptoms.</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517" name="Google Shape;517;p6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A fibroid is like an overgrowth of smooth muscle cells. It is not clear why they develop. Fibroids are sensitive to oestrogen. Fibroids tend to swell when levels of oestrogen are high - for example, during pregnancy. They also shrink when oestrogen levels are low - after the menopause. Symptoms only occur in about 1 in 3 women with fibroids. Many women who have fibroids are not aware that they have them</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7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Salpingitis</a:t>
            </a:r>
            <a:endParaRPr/>
          </a:p>
        </p:txBody>
      </p:sp>
      <p:sp>
        <p:nvSpPr>
          <p:cNvPr id="523" name="Google Shape;523;p7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rgbClr val="7F7F7F"/>
              </a:buClr>
              <a:buSzPct val="100000"/>
              <a:buChar char="•"/>
            </a:pPr>
            <a:r>
              <a:rPr lang="en-US"/>
              <a:t> inflammation of the fallopian tubes.  Almost all cases are caused by bacterial infection, including sexually transmitted diseases such as gonorrhoea and chlamydia. The inflammation prompts extra fluid secretion or even pus to collect inside the fallopian tube leading to a condition called Hydrosalpinx. Infection of one tube normally leads to infection of the other, since the bacteria migrates via the nearby lymph vessels.</a:t>
            </a:r>
            <a:endParaRPr/>
          </a:p>
          <a:p>
            <a:pPr indent="-342900" lvl="0" marL="342900" rtl="0" algn="l">
              <a:spcBef>
                <a:spcPts val="372"/>
              </a:spcBef>
              <a:spcAft>
                <a:spcPts val="0"/>
              </a:spcAft>
              <a:buClr>
                <a:srgbClr val="7F7F7F"/>
              </a:buClr>
              <a:buSzPct val="100000"/>
              <a:buChar char="•"/>
            </a:pPr>
            <a:r>
              <a:rPr lang="en-US"/>
              <a:t>Salpingitis is one of the most common causes of female infertility. Without prompt treatment, the infection may permanently damage the fallopian tube </a:t>
            </a:r>
            <a:endParaRPr/>
          </a:p>
          <a:p>
            <a:pPr indent="-342900" lvl="0" marL="342900" rtl="0" algn="l">
              <a:spcBef>
                <a:spcPts val="372"/>
              </a:spcBef>
              <a:spcAft>
                <a:spcPts val="0"/>
              </a:spcAft>
              <a:buClr>
                <a:srgbClr val="7F7F7F"/>
              </a:buClr>
              <a:buSzPct val="100000"/>
              <a:buChar char="•"/>
            </a:pPr>
            <a:r>
              <a:rPr lang="en-US"/>
              <a:t>so that the eggs released each menstrual cycle can't meet up with sperm. Treatment </a:t>
            </a:r>
            <a:endParaRPr/>
          </a:p>
          <a:p>
            <a:pPr indent="-342900" lvl="0" marL="342900" rtl="0" algn="l">
              <a:spcBef>
                <a:spcPts val="372"/>
              </a:spcBef>
              <a:spcAft>
                <a:spcPts val="0"/>
              </a:spcAft>
              <a:buClr>
                <a:srgbClr val="7F7F7F"/>
              </a:buClr>
              <a:buSzPct val="100000"/>
              <a:buChar char="•"/>
            </a:pPr>
            <a:r>
              <a:rPr lang="en-US"/>
              <a:t>options include antibiotics. </a:t>
            </a:r>
            <a:endParaRPr/>
          </a:p>
          <a:p>
            <a:pPr indent="-342900" lvl="0" marL="342900" rtl="0" algn="l">
              <a:spcBef>
                <a:spcPts val="372"/>
              </a:spcBef>
              <a:spcAft>
                <a:spcPts val="0"/>
              </a:spcAft>
              <a:buClr>
                <a:srgbClr val="7F7F7F"/>
              </a:buClr>
              <a:buSzPct val="100000"/>
              <a:buChar char="•"/>
            </a:pPr>
            <a:r>
              <a:rPr lang="en-US"/>
              <a:t>Often salpingitis is caused by a bacterial or viral infection that rises from the vagina, </a:t>
            </a:r>
            <a:endParaRPr/>
          </a:p>
          <a:p>
            <a:pPr indent="-342900" lvl="0" marL="342900" rtl="0" algn="l">
              <a:spcBef>
                <a:spcPts val="372"/>
              </a:spcBef>
              <a:spcAft>
                <a:spcPts val="0"/>
              </a:spcAft>
              <a:buClr>
                <a:srgbClr val="7F7F7F"/>
              </a:buClr>
              <a:buSzPct val="100000"/>
              <a:buChar char="•"/>
            </a:pPr>
            <a:r>
              <a:rPr lang="en-US"/>
              <a:t>cervix, or uterus to the fallopian tubes.</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Causes</a:t>
            </a:r>
            <a:endParaRPr/>
          </a:p>
        </p:txBody>
      </p:sp>
      <p:sp>
        <p:nvSpPr>
          <p:cNvPr id="529" name="Google Shape;529;p7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Pelvic Inflammatory Disease (PID), or widespread infection in the organs of the pelvis</a:t>
            </a:r>
            <a:endParaRPr/>
          </a:p>
          <a:p>
            <a:pPr indent="-342900" lvl="0" marL="342900" rtl="0" algn="l">
              <a:spcBef>
                <a:spcPts val="480"/>
              </a:spcBef>
              <a:spcAft>
                <a:spcPts val="0"/>
              </a:spcAft>
              <a:buClr>
                <a:srgbClr val="7F7F7F"/>
              </a:buClr>
              <a:buSzPts val="2400"/>
              <a:buChar char="•"/>
            </a:pPr>
            <a:r>
              <a:rPr lang="en-US"/>
              <a:t>Sexually transmitted diseases, often gonorrhoea or Chlamydia infection</a:t>
            </a:r>
            <a:endParaRPr/>
          </a:p>
          <a:p>
            <a:pPr indent="-342900" lvl="0" marL="342900" rtl="0" algn="l">
              <a:spcBef>
                <a:spcPts val="480"/>
              </a:spcBef>
              <a:spcAft>
                <a:spcPts val="0"/>
              </a:spcAft>
              <a:buClr>
                <a:srgbClr val="7F7F7F"/>
              </a:buClr>
              <a:buSzPts val="2400"/>
              <a:buChar char="•"/>
            </a:pPr>
            <a:r>
              <a:rPr lang="en-US"/>
              <a:t>Medical procedures, such as laparoscopy, insertion of an Intra-Uterine Device </a:t>
            </a:r>
            <a:endParaRPr/>
          </a:p>
          <a:p>
            <a:pPr indent="-342900" lvl="0" marL="342900" rtl="0" algn="l">
              <a:spcBef>
                <a:spcPts val="480"/>
              </a:spcBef>
              <a:spcAft>
                <a:spcPts val="0"/>
              </a:spcAft>
              <a:buClr>
                <a:srgbClr val="7F7F7F"/>
              </a:buClr>
              <a:buSzPts val="2400"/>
              <a:buChar char="•"/>
            </a:pPr>
            <a:r>
              <a:rPr lang="en-US"/>
              <a:t>(IUD), biopsy of the lining of the uterus, or a dilatation and curettage (D&amp;C)</a:t>
            </a:r>
            <a:endParaRPr/>
          </a:p>
          <a:p>
            <a:pPr indent="-342900" lvl="0" marL="342900" rtl="0" algn="l">
              <a:spcBef>
                <a:spcPts val="480"/>
              </a:spcBef>
              <a:spcAft>
                <a:spcPts val="0"/>
              </a:spcAft>
              <a:buClr>
                <a:srgbClr val="7F7F7F"/>
              </a:buClr>
              <a:buSzPts val="2400"/>
              <a:buChar char="•"/>
            </a:pPr>
            <a:r>
              <a:rPr lang="en-US"/>
              <a:t>Childbirth, miscarriage, or abortion</a:t>
            </a:r>
            <a:endParaRPr/>
          </a:p>
          <a:p>
            <a:pPr indent="-342900" lvl="0" marL="342900" rtl="0" algn="l">
              <a:spcBef>
                <a:spcPts val="480"/>
              </a:spcBef>
              <a:spcAft>
                <a:spcPts val="0"/>
              </a:spcAft>
              <a:buClr>
                <a:srgbClr val="7F7F7F"/>
              </a:buClr>
              <a:buSzPts val="2400"/>
              <a:buChar char="•"/>
            </a:pPr>
            <a:r>
              <a:rPr lang="en-US"/>
              <a:t>Bacteria that are normally found in the vagina</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7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Types</a:t>
            </a:r>
            <a:endParaRPr/>
          </a:p>
        </p:txBody>
      </p:sp>
      <p:sp>
        <p:nvSpPr>
          <p:cNvPr id="535" name="Google Shape;535;p7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In acute salpingitis, the fallopian tubes become red and swollen, and secrete extra fluid so that the inner walls of the tubes often stick together. The tubes may also stick to nearby structures such as the intestines. Sometimes, a fallopian tube may fill and bloat with pus. In rare cases, the tube ruptures and causes a dangerous infection of the abdominal cavity (peritonitis).</a:t>
            </a:r>
            <a:endParaRPr/>
          </a:p>
          <a:p>
            <a:pPr indent="-342900" lvl="0" marL="342900" rtl="0" algn="l">
              <a:spcBef>
                <a:spcPts val="480"/>
              </a:spcBef>
              <a:spcAft>
                <a:spcPts val="0"/>
              </a:spcAft>
              <a:buClr>
                <a:srgbClr val="7F7F7F"/>
              </a:buClr>
              <a:buSzPts val="2400"/>
              <a:buChar char="•"/>
            </a:pPr>
            <a:r>
              <a:rPr lang="en-US"/>
              <a:t>Chronic salpingitis usually follows an acute attack. The infection is milder, longer lasting and may not produce many noticeable symptoms.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 and Treatment</a:t>
            </a:r>
            <a:endParaRPr/>
          </a:p>
        </p:txBody>
      </p:sp>
      <p:sp>
        <p:nvSpPr>
          <p:cNvPr id="541" name="Google Shape;541;p7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rgbClr val="7F7F7F"/>
              </a:buClr>
              <a:buSzPct val="100000"/>
              <a:buChar char="•"/>
            </a:pPr>
            <a:r>
              <a:rPr lang="en-US"/>
              <a:t>Heavy, foul-smelling vaginal discharge</a:t>
            </a:r>
            <a:endParaRPr/>
          </a:p>
          <a:p>
            <a:pPr indent="-342900" lvl="0" marL="342900" rtl="0" algn="l">
              <a:spcBef>
                <a:spcPts val="444"/>
              </a:spcBef>
              <a:spcAft>
                <a:spcPts val="0"/>
              </a:spcAft>
              <a:buClr>
                <a:srgbClr val="7F7F7F"/>
              </a:buClr>
              <a:buSzPct val="100000"/>
              <a:buChar char="•"/>
            </a:pPr>
            <a:r>
              <a:rPr lang="en-US"/>
              <a:t>Abdominal distress, which is often dull or mild, but may become severe</a:t>
            </a:r>
            <a:endParaRPr/>
          </a:p>
          <a:p>
            <a:pPr indent="-342900" lvl="0" marL="342900" rtl="0" algn="l">
              <a:spcBef>
                <a:spcPts val="444"/>
              </a:spcBef>
              <a:spcAft>
                <a:spcPts val="0"/>
              </a:spcAft>
              <a:buClr>
                <a:srgbClr val="7F7F7F"/>
              </a:buClr>
              <a:buSzPct val="100000"/>
              <a:buChar char="•"/>
            </a:pPr>
            <a:r>
              <a:rPr lang="en-US"/>
              <a:t>Nausea, vomiting, or diarrhoea</a:t>
            </a:r>
            <a:endParaRPr/>
          </a:p>
          <a:p>
            <a:pPr indent="-342900" lvl="0" marL="342900" rtl="0" algn="l">
              <a:spcBef>
                <a:spcPts val="444"/>
              </a:spcBef>
              <a:spcAft>
                <a:spcPts val="0"/>
              </a:spcAft>
              <a:buClr>
                <a:srgbClr val="7F7F7F"/>
              </a:buClr>
              <a:buSzPct val="100000"/>
              <a:buChar char="•"/>
            </a:pPr>
            <a:r>
              <a:rPr lang="en-US"/>
              <a:t>Abnormal menstrual bleeding or spotting</a:t>
            </a:r>
            <a:endParaRPr/>
          </a:p>
          <a:p>
            <a:pPr indent="-342900" lvl="0" marL="342900" rtl="0" algn="l">
              <a:spcBef>
                <a:spcPts val="444"/>
              </a:spcBef>
              <a:spcAft>
                <a:spcPts val="0"/>
              </a:spcAft>
              <a:buClr>
                <a:srgbClr val="7F7F7F"/>
              </a:buClr>
              <a:buSzPct val="100000"/>
              <a:buChar char="•"/>
            </a:pPr>
            <a:r>
              <a:rPr lang="en-US"/>
              <a:t>Urethritis, or swelling of the urethra, which causes painful urination</a:t>
            </a:r>
            <a:endParaRPr/>
          </a:p>
          <a:p>
            <a:pPr indent="-342900" lvl="0" marL="342900" rtl="0" algn="l">
              <a:spcBef>
                <a:spcPts val="444"/>
              </a:spcBef>
              <a:spcAft>
                <a:spcPts val="0"/>
              </a:spcAft>
              <a:buClr>
                <a:srgbClr val="7F7F7F"/>
              </a:buClr>
              <a:buSzPct val="100000"/>
              <a:buChar char="•"/>
            </a:pPr>
            <a:r>
              <a:rPr lang="en-US"/>
              <a:t>Fever, chills, body aches and back pain that spreads down the legs</a:t>
            </a:r>
            <a:endParaRPr/>
          </a:p>
          <a:p>
            <a:pPr indent="-342900" lvl="0" marL="342900" rtl="0" algn="l">
              <a:spcBef>
                <a:spcPts val="444"/>
              </a:spcBef>
              <a:spcAft>
                <a:spcPts val="0"/>
              </a:spcAft>
              <a:buClr>
                <a:srgbClr val="7F7F7F"/>
              </a:buClr>
              <a:buSzPct val="100000"/>
              <a:buChar char="•"/>
            </a:pPr>
            <a:r>
              <a:rPr lang="en-US"/>
              <a:t>Treatment depends on the severity of the condition, but may include antibiotics for the infection, hospitalisation with intravenous fluids and antibiotics. Surgery may be indicated </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Ovarian Cysts</a:t>
            </a:r>
            <a:endParaRPr/>
          </a:p>
        </p:txBody>
      </p:sp>
      <p:sp>
        <p:nvSpPr>
          <p:cNvPr id="547" name="Google Shape;547;p7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336"/>
              </a:spcBef>
              <a:spcAft>
                <a:spcPts val="0"/>
              </a:spcAft>
              <a:buClr>
                <a:srgbClr val="7F7F7F"/>
              </a:buClr>
              <a:buSzPct val="100000"/>
              <a:buChar char="•"/>
            </a:pPr>
            <a:r>
              <a:rPr lang="en-US"/>
              <a:t>Are small fluid-filled sacs. Most cysts are harmless, but some may cause problems such as rupture, bleeding, or pain. Moreover, surgery may be required in certain situations to remove the cyst. </a:t>
            </a:r>
            <a:endParaRPr/>
          </a:p>
          <a:p>
            <a:pPr indent="-342900" lvl="0" marL="342900" rtl="0" algn="l">
              <a:spcBef>
                <a:spcPts val="336"/>
              </a:spcBef>
              <a:spcAft>
                <a:spcPts val="0"/>
              </a:spcAft>
              <a:buClr>
                <a:srgbClr val="7F7F7F"/>
              </a:buClr>
              <a:buSzPct val="100000"/>
              <a:buChar char="•"/>
            </a:pPr>
            <a:r>
              <a:rPr lang="en-US"/>
              <a:t>In an ultrasound image, ovarian cysts resemble bubbles. The cyst contains only fluid and is surrounded by a very thin wall. This kind of cyst is also called a functional cyst, or simple cyst. If a follicle fails to rupture and release the egg, the fluid remains and can form a cyst in the ovary. This usually affects one of the ovaries. Small cysts may be present in a normal ovary while follicles are being formed.</a:t>
            </a:r>
            <a:endParaRPr/>
          </a:p>
          <a:p>
            <a:pPr indent="-342900" lvl="0" marL="342900" rtl="0" algn="l">
              <a:spcBef>
                <a:spcPts val="336"/>
              </a:spcBef>
              <a:spcAft>
                <a:spcPts val="0"/>
              </a:spcAft>
              <a:buClr>
                <a:srgbClr val="7F7F7F"/>
              </a:buClr>
              <a:buSzPct val="100000"/>
              <a:buChar char="•"/>
            </a:pPr>
            <a:r>
              <a:rPr lang="en-US"/>
              <a:t>Ovarian cysts affect women of all ages. The vast majority of ovarian cysts are considered functional (physiologic). This means they occur normally and are not part of a disease process. Most ovarian cysts are benign, meaning they are not cancerous, and many disappear on their own in a matter of weeks without treatment. While cysts may be found in ovarian cancer, ovarian cysts typically represent a harmless (benign) condition or a normal process. Ovarian cysts occur most often during a woman's childbearing years.</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7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Types</a:t>
            </a:r>
            <a:endParaRPr/>
          </a:p>
        </p:txBody>
      </p:sp>
      <p:sp>
        <p:nvSpPr>
          <p:cNvPr id="553" name="Google Shape;553;p79"/>
          <p:cNvSpPr txBox="1"/>
          <p:nvPr>
            <p:ph idx="1" type="body"/>
          </p:nvPr>
        </p:nvSpPr>
        <p:spPr>
          <a:xfrm>
            <a:off x="457200" y="1600200"/>
            <a:ext cx="8229600" cy="506916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Polycystic-appearing ovary: Polycystic-appearing ovary is diagnosed based on its enlarged size - usually twice that of normal - with small cysts present around the outside of the ovary. An ultrasound is used to view the ovary in diagnosing this condition.</a:t>
            </a:r>
            <a:endParaRPr/>
          </a:p>
          <a:p>
            <a:pPr indent="-342900" lvl="0" marL="342900" rtl="0" algn="l">
              <a:spcBef>
                <a:spcPts val="408"/>
              </a:spcBef>
              <a:spcAft>
                <a:spcPts val="0"/>
              </a:spcAft>
              <a:buClr>
                <a:srgbClr val="7F7F7F"/>
              </a:buClr>
              <a:buSzPct val="100000"/>
              <a:buChar char="•"/>
            </a:pPr>
            <a:r>
              <a:rPr lang="en-US"/>
              <a:t>Polycystic-appearing ovary is different from the polycystic ovarian syndrome (PCOS), which includes other symptoms and physiological abnormalities in addition to the presence of ovarian cysts. Polycystic ovarian syndrome involves metabolic and cardiovascular risks linked to insulin resistance. These risks include increased glucose tolerance, type 2 diabetes, and high blood pressure.</a:t>
            </a:r>
            <a:endParaRPr/>
          </a:p>
          <a:p>
            <a:pPr indent="-285750" lvl="1" marL="742950" rtl="0" algn="l">
              <a:spcBef>
                <a:spcPts val="272"/>
              </a:spcBef>
              <a:spcAft>
                <a:spcPts val="0"/>
              </a:spcAft>
              <a:buClr>
                <a:srgbClr val="7F7F7F"/>
              </a:buClr>
              <a:buSzPct val="100000"/>
              <a:buChar char="o"/>
            </a:pPr>
            <a:r>
              <a:rPr lang="en-US"/>
              <a:t>Polycystic ovarian syndrome is associated with infertility, abnormal bleeding, increased incidences of miscarriage, and pregnancy-related complications.</a:t>
            </a:r>
            <a:endParaRPr/>
          </a:p>
          <a:p>
            <a:pPr indent="-285750" lvl="1" marL="742950" rtl="0" algn="l">
              <a:spcBef>
                <a:spcPts val="272"/>
              </a:spcBef>
              <a:spcAft>
                <a:spcPts val="0"/>
              </a:spcAft>
              <a:buClr>
                <a:srgbClr val="7F7F7F"/>
              </a:buClr>
              <a:buSzPct val="100000"/>
              <a:buChar char="o"/>
            </a:pPr>
            <a:r>
              <a:rPr lang="en-US"/>
              <a:t>Polycystic ovarian syndrome is extremely common and is thought to occur in 4%-7% of women of reproductive age and is associated with an increased risk for endometrial cancer.</a:t>
            </a:r>
            <a:endParaRPr/>
          </a:p>
          <a:p>
            <a:pPr indent="-342900" lvl="0" marL="342900" rtl="0" algn="l">
              <a:spcBef>
                <a:spcPts val="408"/>
              </a:spcBef>
              <a:spcAft>
                <a:spcPts val="0"/>
              </a:spcAft>
              <a:buClr>
                <a:srgbClr val="7F7F7F"/>
              </a:buClr>
              <a:buSzPct val="100000"/>
              <a:buChar char="•"/>
            </a:pPr>
            <a:r>
              <a:rPr lang="en-US"/>
              <a:t>Ovarian cancers. Rarely, ovarian cysts may be related to ovarian cancers. However, over 99% of ovarian cysts are benign and not caused by cancer.</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8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559" name="Google Shape;559;p8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Clr>
                <a:srgbClr val="7F7F7F"/>
              </a:buClr>
              <a:buSzPct val="100000"/>
              <a:buNone/>
            </a:pPr>
            <a:r>
              <a:rPr lang="en-US"/>
              <a:t>Usually ovarian cysts do not produce symptoms and are found during a routine physical exam or are seen by chance on an ultrasound performed for other reasons. However, symptoms can be present, especially with large cysts. The following symptoms may be present:</a:t>
            </a:r>
            <a:endParaRPr/>
          </a:p>
          <a:p>
            <a:pPr indent="-342900" lvl="0" marL="342900" rtl="0" algn="l">
              <a:spcBef>
                <a:spcPts val="372"/>
              </a:spcBef>
              <a:spcAft>
                <a:spcPts val="0"/>
              </a:spcAft>
              <a:buClr>
                <a:srgbClr val="7F7F7F"/>
              </a:buClr>
              <a:buSzPct val="100000"/>
              <a:buChar char="•"/>
            </a:pPr>
            <a:r>
              <a:rPr lang="en-US"/>
              <a:t>Lower abdominal or pelvic pain, which may start and stop and may be severe, sudden, and sharp</a:t>
            </a:r>
            <a:endParaRPr/>
          </a:p>
          <a:p>
            <a:pPr indent="-342900" lvl="0" marL="342900" rtl="0" algn="l">
              <a:spcBef>
                <a:spcPts val="372"/>
              </a:spcBef>
              <a:spcAft>
                <a:spcPts val="0"/>
              </a:spcAft>
              <a:buClr>
                <a:srgbClr val="7F7F7F"/>
              </a:buClr>
              <a:buSzPct val="100000"/>
              <a:buChar char="•"/>
            </a:pPr>
            <a:r>
              <a:rPr lang="en-US"/>
              <a:t>Irregular menstrual periods</a:t>
            </a:r>
            <a:endParaRPr/>
          </a:p>
          <a:p>
            <a:pPr indent="-342900" lvl="0" marL="342900" rtl="0" algn="l">
              <a:spcBef>
                <a:spcPts val="372"/>
              </a:spcBef>
              <a:spcAft>
                <a:spcPts val="0"/>
              </a:spcAft>
              <a:buClr>
                <a:srgbClr val="7F7F7F"/>
              </a:buClr>
              <a:buSzPct val="100000"/>
              <a:buChar char="•"/>
            </a:pPr>
            <a:r>
              <a:rPr lang="en-US"/>
              <a:t>Feeling of lower abdominal or pelvic pressure or fullness</a:t>
            </a:r>
            <a:endParaRPr/>
          </a:p>
          <a:p>
            <a:pPr indent="-342900" lvl="0" marL="342900" rtl="0" algn="l">
              <a:spcBef>
                <a:spcPts val="372"/>
              </a:spcBef>
              <a:spcAft>
                <a:spcPts val="0"/>
              </a:spcAft>
              <a:buClr>
                <a:srgbClr val="7F7F7F"/>
              </a:buClr>
              <a:buSzPct val="100000"/>
              <a:buChar char="•"/>
            </a:pPr>
            <a:r>
              <a:rPr lang="en-US"/>
              <a:t>Long-term pelvic pain during menstrual period that may also be felt in the lower back</a:t>
            </a:r>
            <a:endParaRPr/>
          </a:p>
          <a:p>
            <a:pPr indent="-342900" lvl="0" marL="342900" rtl="0" algn="l">
              <a:spcBef>
                <a:spcPts val="372"/>
              </a:spcBef>
              <a:spcAft>
                <a:spcPts val="0"/>
              </a:spcAft>
              <a:buClr>
                <a:srgbClr val="7F7F7F"/>
              </a:buClr>
              <a:buSzPct val="100000"/>
              <a:buChar char="•"/>
            </a:pPr>
            <a:r>
              <a:rPr lang="en-US"/>
              <a:t>Pelvic pain after strenuous exercise or sexual intercourse</a:t>
            </a:r>
            <a:endParaRPr/>
          </a:p>
          <a:p>
            <a:pPr indent="-342900" lvl="0" marL="342900" rtl="0" algn="l">
              <a:spcBef>
                <a:spcPts val="372"/>
              </a:spcBef>
              <a:spcAft>
                <a:spcPts val="0"/>
              </a:spcAft>
              <a:buClr>
                <a:srgbClr val="7F7F7F"/>
              </a:buClr>
              <a:buSzPct val="100000"/>
              <a:buChar char="•"/>
            </a:pPr>
            <a:r>
              <a:rPr lang="en-US"/>
              <a:t>Pain or pressure with urination or bowel movements</a:t>
            </a:r>
            <a:endParaRPr/>
          </a:p>
          <a:p>
            <a:pPr indent="-342900" lvl="0" marL="342900" rtl="0" algn="l">
              <a:spcBef>
                <a:spcPts val="372"/>
              </a:spcBef>
              <a:spcAft>
                <a:spcPts val="0"/>
              </a:spcAft>
              <a:buClr>
                <a:srgbClr val="7F7F7F"/>
              </a:buClr>
              <a:buSzPct val="100000"/>
              <a:buChar char="•"/>
            </a:pPr>
            <a:r>
              <a:rPr lang="en-US"/>
              <a:t>Nausea and vomiting</a:t>
            </a:r>
            <a:endParaRPr/>
          </a:p>
          <a:p>
            <a:pPr indent="-342900" lvl="0" marL="342900" rtl="0" algn="l">
              <a:spcBef>
                <a:spcPts val="372"/>
              </a:spcBef>
              <a:spcAft>
                <a:spcPts val="0"/>
              </a:spcAft>
              <a:buClr>
                <a:srgbClr val="7F7F7F"/>
              </a:buClr>
              <a:buSzPct val="100000"/>
              <a:buChar char="•"/>
            </a:pPr>
            <a:r>
              <a:rPr lang="en-US"/>
              <a:t>Vaginal pain or spotty bleeding from the vagina</a:t>
            </a:r>
            <a:endParaRPr/>
          </a:p>
          <a:p>
            <a:pPr indent="-342900" lvl="0" marL="342900" rtl="0" algn="l">
              <a:spcBef>
                <a:spcPts val="372"/>
              </a:spcBef>
              <a:spcAft>
                <a:spcPts val="0"/>
              </a:spcAft>
              <a:buClr>
                <a:srgbClr val="7F7F7F"/>
              </a:buClr>
              <a:buSzPct val="100000"/>
              <a:buChar char="•"/>
            </a:pPr>
            <a:r>
              <a:rPr lang="en-US"/>
              <a:t>Infertility</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8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Ovarian Cancer</a:t>
            </a:r>
            <a:endParaRPr/>
          </a:p>
        </p:txBody>
      </p:sp>
      <p:sp>
        <p:nvSpPr>
          <p:cNvPr id="565" name="Google Shape;565;p8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Is the most common cause of cancer death from gynecologic tumors. Malignant ovarian lesions include primary lesions arising from normal structures within the ovary and secondary lesions from cancers arising elsewhere in the body. Primary lesions include epithelial ovarian carcinoma (70% of all ovarian malignancies), germ-cell tumors, and other more rare types. Metastases to the ovaries are relatively frequent; the most common are from the endometrium, breast, colon, stomach, and cervix.</a:t>
            </a:r>
            <a:endParaRPr/>
          </a:p>
          <a:p>
            <a:pPr indent="-342900" lvl="0" marL="342900" rtl="0" algn="l">
              <a:spcBef>
                <a:spcPts val="408"/>
              </a:spcBef>
              <a:spcAft>
                <a:spcPts val="0"/>
              </a:spcAft>
              <a:buClr>
                <a:srgbClr val="7F7F7F"/>
              </a:buClr>
              <a:buSzPct val="100000"/>
              <a:buChar char="•"/>
            </a:pPr>
            <a:r>
              <a:rPr lang="en-US"/>
              <a:t>The risk of epithelial ovarian cancer is increased in women who have not had children and possibly those with early menarche or late menopause. Women who have been pregnant have a 50% decreased risk for developing ovarian cancer compared with nulliparous women. Multiple pregnancies offer an increasingly protective effect. Oral contraceptive use decreases the risk of ovarian cancer.</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8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571" name="Google Shape;571;p8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Family history plays an important role in the risk of developing ovarian cancer. The lifetime risk for developing ovarian cancer is 1.6% in the general population. This compares with a 4-5% risk when 1 first-degree family member is affected, rising to 7% when 2 relatives are affected.</a:t>
            </a:r>
            <a:endParaRPr/>
          </a:p>
          <a:p>
            <a:pPr indent="-342900" lvl="0" marL="342900" rtl="0" algn="l">
              <a:spcBef>
                <a:spcPts val="480"/>
              </a:spcBef>
              <a:spcAft>
                <a:spcPts val="0"/>
              </a:spcAft>
              <a:buClr>
                <a:srgbClr val="7F7F7F"/>
              </a:buClr>
              <a:buSzPts val="2400"/>
              <a:buChar char="•"/>
            </a:pPr>
            <a:r>
              <a:rPr lang="en-US"/>
              <a:t>Early ovarian cancer causes minimal, nonspecific, or no symptoms. The patient may feel an abdominal mass. Most cases are diagnosed in an advanced stage.</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8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577" name="Google Shape;577;p8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rgbClr val="7F7F7F"/>
              </a:buClr>
              <a:buSzPct val="100000"/>
              <a:buNone/>
            </a:pPr>
            <a:r>
              <a:rPr lang="en-US"/>
              <a:t>Epithelial ovarian cancer presents with a wide variety of vague and nonspecific symptoms, including the following:</a:t>
            </a:r>
            <a:endParaRPr/>
          </a:p>
          <a:p>
            <a:pPr indent="-342900" lvl="0" marL="342900" rtl="0" algn="l">
              <a:spcBef>
                <a:spcPts val="336"/>
              </a:spcBef>
              <a:spcAft>
                <a:spcPts val="0"/>
              </a:spcAft>
              <a:buClr>
                <a:srgbClr val="7F7F7F"/>
              </a:buClr>
              <a:buSzPct val="100000"/>
              <a:buChar char="•"/>
            </a:pPr>
            <a:r>
              <a:rPr lang="en-US"/>
              <a:t>Bloating; abdominal distention or discomfort</a:t>
            </a:r>
            <a:endParaRPr/>
          </a:p>
          <a:p>
            <a:pPr indent="-342900" lvl="0" marL="342900" rtl="0" algn="l">
              <a:spcBef>
                <a:spcPts val="336"/>
              </a:spcBef>
              <a:spcAft>
                <a:spcPts val="0"/>
              </a:spcAft>
              <a:buClr>
                <a:srgbClr val="7F7F7F"/>
              </a:buClr>
              <a:buSzPct val="100000"/>
              <a:buChar char="•"/>
            </a:pPr>
            <a:r>
              <a:rPr lang="en-US"/>
              <a:t>Pressure effects on the bladder and rectum</a:t>
            </a:r>
            <a:endParaRPr/>
          </a:p>
          <a:p>
            <a:pPr indent="-342900" lvl="0" marL="342900" rtl="0" algn="l">
              <a:spcBef>
                <a:spcPts val="336"/>
              </a:spcBef>
              <a:spcAft>
                <a:spcPts val="0"/>
              </a:spcAft>
              <a:buClr>
                <a:srgbClr val="7F7F7F"/>
              </a:buClr>
              <a:buSzPct val="100000"/>
              <a:buChar char="•"/>
            </a:pPr>
            <a:r>
              <a:rPr lang="en-US"/>
              <a:t>Constipation</a:t>
            </a:r>
            <a:endParaRPr/>
          </a:p>
          <a:p>
            <a:pPr indent="-342900" lvl="0" marL="342900" rtl="0" algn="l">
              <a:spcBef>
                <a:spcPts val="336"/>
              </a:spcBef>
              <a:spcAft>
                <a:spcPts val="0"/>
              </a:spcAft>
              <a:buClr>
                <a:srgbClr val="7F7F7F"/>
              </a:buClr>
              <a:buSzPct val="100000"/>
              <a:buChar char="•"/>
            </a:pPr>
            <a:r>
              <a:rPr lang="en-US"/>
              <a:t>Vaginal bleeding</a:t>
            </a:r>
            <a:endParaRPr/>
          </a:p>
          <a:p>
            <a:pPr indent="-342900" lvl="0" marL="342900" rtl="0" algn="l">
              <a:spcBef>
                <a:spcPts val="336"/>
              </a:spcBef>
              <a:spcAft>
                <a:spcPts val="0"/>
              </a:spcAft>
              <a:buClr>
                <a:srgbClr val="7F7F7F"/>
              </a:buClr>
              <a:buSzPct val="100000"/>
              <a:buChar char="•"/>
            </a:pPr>
            <a:r>
              <a:rPr lang="en-US"/>
              <a:t>Indigestion and acid reflux</a:t>
            </a:r>
            <a:endParaRPr/>
          </a:p>
          <a:p>
            <a:pPr indent="-342900" lvl="0" marL="342900" rtl="0" algn="l">
              <a:spcBef>
                <a:spcPts val="336"/>
              </a:spcBef>
              <a:spcAft>
                <a:spcPts val="0"/>
              </a:spcAft>
              <a:buClr>
                <a:srgbClr val="7F7F7F"/>
              </a:buClr>
              <a:buSzPct val="100000"/>
              <a:buChar char="•"/>
            </a:pPr>
            <a:r>
              <a:rPr lang="en-US"/>
              <a:t>Shortness of breath</a:t>
            </a:r>
            <a:endParaRPr/>
          </a:p>
          <a:p>
            <a:pPr indent="-342900" lvl="0" marL="342900" rtl="0" algn="l">
              <a:spcBef>
                <a:spcPts val="336"/>
              </a:spcBef>
              <a:spcAft>
                <a:spcPts val="0"/>
              </a:spcAft>
              <a:buClr>
                <a:srgbClr val="7F7F7F"/>
              </a:buClr>
              <a:buSzPct val="100000"/>
              <a:buChar char="•"/>
            </a:pPr>
            <a:r>
              <a:rPr lang="en-US"/>
              <a:t>Tiredness</a:t>
            </a:r>
            <a:endParaRPr/>
          </a:p>
          <a:p>
            <a:pPr indent="-342900" lvl="0" marL="342900" rtl="0" algn="l">
              <a:spcBef>
                <a:spcPts val="336"/>
              </a:spcBef>
              <a:spcAft>
                <a:spcPts val="0"/>
              </a:spcAft>
              <a:buClr>
                <a:srgbClr val="7F7F7F"/>
              </a:buClr>
              <a:buSzPct val="100000"/>
              <a:buChar char="•"/>
            </a:pPr>
            <a:r>
              <a:rPr lang="en-US"/>
              <a:t>Weight loss</a:t>
            </a:r>
            <a:endParaRPr/>
          </a:p>
          <a:p>
            <a:pPr indent="-342900" lvl="0" marL="342900" rtl="0" algn="l">
              <a:spcBef>
                <a:spcPts val="336"/>
              </a:spcBef>
              <a:spcAft>
                <a:spcPts val="0"/>
              </a:spcAft>
              <a:buClr>
                <a:srgbClr val="7F7F7F"/>
              </a:buClr>
              <a:buSzPct val="100000"/>
              <a:buChar char="•"/>
            </a:pPr>
            <a:r>
              <a:rPr lang="en-US"/>
              <a:t>Early satiety</a:t>
            </a:r>
            <a:endParaRPr/>
          </a:p>
          <a:p>
            <a:pPr indent="0" lvl="0" marL="0" rtl="0" algn="l">
              <a:spcBef>
                <a:spcPts val="336"/>
              </a:spcBef>
              <a:spcAft>
                <a:spcPts val="0"/>
              </a:spcAft>
              <a:buClr>
                <a:srgbClr val="7F7F7F"/>
              </a:buClr>
              <a:buSzPct val="100000"/>
              <a:buNone/>
            </a:pPr>
            <a:r>
              <a:rPr lang="en-US"/>
              <a:t>Symptoms independently associated with the presence of ovarian cancer include pelvic and abdominal pain, increased abdominal size and bloating, and difficulty eating or feeling full. Symptoms associated with later-stage disease include gastrointestinal symptoms such as nausea and vomiting, constipation, and diarrhea. Presentation with swelling of a leg due to venous thrombosis is not uncommon. </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8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Continued</a:t>
            </a:r>
            <a:endParaRPr/>
          </a:p>
        </p:txBody>
      </p:sp>
      <p:sp>
        <p:nvSpPr>
          <p:cNvPr id="583" name="Google Shape;583;p8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7F7F7F"/>
              </a:buClr>
              <a:buSzPts val="2400"/>
              <a:buChar char="•"/>
            </a:pPr>
            <a:r>
              <a:rPr lang="en-US"/>
              <a:t>Physical findings are uncommon in patients with early disease. Patients with more advanced disease may present with ovarian or pelvic mass, ascites, pleural effusion, or abdominal mass or bowel obstruction.</a:t>
            </a:r>
            <a:endParaRPr/>
          </a:p>
          <a:p>
            <a:pPr indent="-342900" lvl="0" marL="342900" rtl="0" algn="l">
              <a:spcBef>
                <a:spcPts val="480"/>
              </a:spcBef>
              <a:spcAft>
                <a:spcPts val="0"/>
              </a:spcAft>
              <a:buClr>
                <a:srgbClr val="7F7F7F"/>
              </a:buClr>
              <a:buSzPts val="2400"/>
              <a:buChar char="•"/>
            </a:pPr>
            <a:r>
              <a:rPr lang="en-US"/>
              <a:t>Ovarian carcinoma can spread by local extension, lymphatic invasion, intraperitoneal implantation, hematogenous dissemination, and transdiaphragmatic passage. Intraperitoneal dissemination is the most common and recognized characteristic of ovarian cancer. Malignant cells can implant anywhere in the peritoneal cavity.</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Fibrocystic Breast Disease</a:t>
            </a:r>
            <a:endParaRPr/>
          </a:p>
        </p:txBody>
      </p:sp>
      <p:sp>
        <p:nvSpPr>
          <p:cNvPr id="589" name="Google Shape;589;p8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336"/>
              </a:spcBef>
              <a:spcAft>
                <a:spcPts val="0"/>
              </a:spcAft>
              <a:buClr>
                <a:srgbClr val="7F7F7F"/>
              </a:buClr>
              <a:buSzPct val="100000"/>
              <a:buChar char="•"/>
            </a:pPr>
            <a:r>
              <a:rPr lang="en-US"/>
              <a:t>A condition causing breast pain, cysts, and noncancerous breast lumps, affects many women. It may also be called fibroglandular changes, fibrocystic changes, chronic cystic mastitis, mammary dysplasia, or benign breast disease. Fibrocystic breast disease commonly affects women between the ages of 25 and 50 years. It may involve finding one lump or several in both breasts.</a:t>
            </a:r>
            <a:endParaRPr/>
          </a:p>
          <a:p>
            <a:pPr indent="-342900" lvl="0" marL="342900" rtl="0" algn="l">
              <a:spcBef>
                <a:spcPts val="336"/>
              </a:spcBef>
              <a:spcAft>
                <a:spcPts val="0"/>
              </a:spcAft>
              <a:buClr>
                <a:srgbClr val="7F7F7F"/>
              </a:buClr>
              <a:buSzPct val="100000"/>
              <a:buChar char="•"/>
            </a:pPr>
            <a:r>
              <a:rPr lang="en-US"/>
              <a:t>The vast majority (almost 85%) of breast lumps are not malignant (i.e., they are not cancerous). Nevertheless, some are, so if a woman notices a lump, she should have it examined by her doctor. Most women have some general lumpiness in their breasts, usually in the upper, outer area. </a:t>
            </a:r>
            <a:endParaRPr/>
          </a:p>
          <a:p>
            <a:pPr indent="-342900" lvl="0" marL="342900" rtl="0" algn="l">
              <a:spcBef>
                <a:spcPts val="336"/>
              </a:spcBef>
              <a:spcAft>
                <a:spcPts val="0"/>
              </a:spcAft>
              <a:buClr>
                <a:srgbClr val="7F7F7F"/>
              </a:buClr>
              <a:buSzPct val="100000"/>
              <a:buChar char="•"/>
            </a:pPr>
            <a:r>
              <a:rPr lang="en-US"/>
              <a:t>Many breast lumps are actually cysts (fluid-filled sacs) that may grow bigger towards the end of a woman's menstrual cycle when her body is retaining more fluid. However, not all breast lumps are cysts. They may also be benign tumours called fibroadenomas (this condition is usually found in younger women). Infection or severe injury can also cause lumps in the breast. Lumps may also be the result of a tumour made up of fatty tissues (called a lipoma) or even a blocked milk duct (called an intraductal papilloma). None of these conditions are malignant or cancerous.</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8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Causes/Symptoms</a:t>
            </a:r>
            <a:endParaRPr/>
          </a:p>
        </p:txBody>
      </p:sp>
      <p:sp>
        <p:nvSpPr>
          <p:cNvPr id="595" name="Google Shape;595;p8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No one knows the cause of cysts. They usually disappear after menopause, so it's suspected that female hormones may be involved.</a:t>
            </a:r>
            <a:endParaRPr/>
          </a:p>
          <a:p>
            <a:pPr indent="-342900" lvl="0" marL="342900" rtl="0" algn="l">
              <a:spcBef>
                <a:spcPts val="480"/>
              </a:spcBef>
              <a:spcAft>
                <a:spcPts val="0"/>
              </a:spcAft>
              <a:buClr>
                <a:srgbClr val="7F7F7F"/>
              </a:buClr>
              <a:buSzPts val="2400"/>
              <a:buChar char="•"/>
            </a:pPr>
            <a:r>
              <a:rPr lang="en-US"/>
              <a:t>The signs and symptoms of fibrocystic breast disease include:</a:t>
            </a:r>
            <a:endParaRPr/>
          </a:p>
          <a:p>
            <a:pPr indent="-285750" lvl="1" marL="742950" rtl="0" algn="l">
              <a:spcBef>
                <a:spcPts val="320"/>
              </a:spcBef>
              <a:spcAft>
                <a:spcPts val="0"/>
              </a:spcAft>
              <a:buClr>
                <a:srgbClr val="7F7F7F"/>
              </a:buClr>
              <a:buSzPts val="1600"/>
              <a:buChar char="o"/>
            </a:pPr>
            <a:r>
              <a:rPr lang="en-US"/>
              <a:t>One or more lumps in the breasts, which may vary in size and texture</a:t>
            </a:r>
            <a:endParaRPr/>
          </a:p>
          <a:p>
            <a:pPr indent="-285750" lvl="1" marL="742950" rtl="0" algn="l">
              <a:spcBef>
                <a:spcPts val="320"/>
              </a:spcBef>
              <a:spcAft>
                <a:spcPts val="0"/>
              </a:spcAft>
              <a:buClr>
                <a:srgbClr val="7F7F7F"/>
              </a:buClr>
              <a:buSzPts val="1600"/>
              <a:buChar char="o"/>
            </a:pPr>
            <a:r>
              <a:rPr lang="en-US"/>
              <a:t>Nipple discharge</a:t>
            </a:r>
            <a:endParaRPr/>
          </a:p>
          <a:p>
            <a:pPr indent="-285750" lvl="1" marL="742950" rtl="0" algn="l">
              <a:spcBef>
                <a:spcPts val="320"/>
              </a:spcBef>
              <a:spcAft>
                <a:spcPts val="0"/>
              </a:spcAft>
              <a:buClr>
                <a:srgbClr val="7F7F7F"/>
              </a:buClr>
              <a:buSzPts val="1600"/>
              <a:buChar char="o"/>
            </a:pPr>
            <a:r>
              <a:rPr lang="en-US"/>
              <a:t>Breast tenderness or sensitivity</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8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Breast Cancer</a:t>
            </a:r>
            <a:endParaRPr/>
          </a:p>
        </p:txBody>
      </p:sp>
      <p:sp>
        <p:nvSpPr>
          <p:cNvPr id="601" name="Google Shape;601;p8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rgbClr val="7F7F7F"/>
              </a:buClr>
              <a:buSzPct val="100000"/>
              <a:buChar char="•"/>
            </a:pPr>
            <a:r>
              <a:rPr lang="en-US"/>
              <a:t> Is the second most common cancer in women. Most cases occur in women over the age of 50. If breast cancer is diagnosed at an early stage, there is a good chance of a cure. In general, the more advanced the cancer (the more it has grown and spread), the less chance that treatment will be curative. However, treatment can often slow the progress of the cancer.</a:t>
            </a:r>
            <a:endParaRPr/>
          </a:p>
          <a:p>
            <a:pPr indent="-342900" lvl="0" marL="342900" rtl="0" algn="l">
              <a:spcBef>
                <a:spcPts val="444"/>
              </a:spcBef>
              <a:spcAft>
                <a:spcPts val="0"/>
              </a:spcAft>
              <a:buClr>
                <a:srgbClr val="7F7F7F"/>
              </a:buClr>
              <a:buSzPct val="100000"/>
              <a:buChar char="•"/>
            </a:pPr>
            <a:r>
              <a:rPr lang="en-US"/>
              <a:t>Breast cancer is one of the most common cancers. Around one in nine women develop breast cancer at some stage in their life. Most develop in women over the age of 50 but younger women are sometimes affected. Breast cancer can also develop in men, although this is rare. </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8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Types</a:t>
            </a:r>
            <a:endParaRPr/>
          </a:p>
        </p:txBody>
      </p:sp>
      <p:sp>
        <p:nvSpPr>
          <p:cNvPr id="607" name="Google Shape;607;p8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A sample of breast cancer tissue can be looked at under the microscope. By looking at certain features of the cells, the cancer can be graded.</a:t>
            </a:r>
            <a:endParaRPr/>
          </a:p>
          <a:p>
            <a:pPr indent="-285750" lvl="1" marL="742950" rtl="0" algn="l">
              <a:spcBef>
                <a:spcPts val="320"/>
              </a:spcBef>
              <a:spcAft>
                <a:spcPts val="0"/>
              </a:spcAft>
              <a:buClr>
                <a:srgbClr val="7F7F7F"/>
              </a:buClr>
              <a:buSzPts val="1600"/>
              <a:buChar char="o"/>
            </a:pPr>
            <a:r>
              <a:rPr lang="en-US"/>
              <a:t>Grade 1 - the cancer cells tend to be slow-growing and less aggressive.</a:t>
            </a:r>
            <a:endParaRPr/>
          </a:p>
          <a:p>
            <a:pPr indent="-285750" lvl="1" marL="742950" rtl="0" algn="l">
              <a:spcBef>
                <a:spcPts val="320"/>
              </a:spcBef>
              <a:spcAft>
                <a:spcPts val="0"/>
              </a:spcAft>
              <a:buClr>
                <a:srgbClr val="7F7F7F"/>
              </a:buClr>
              <a:buSzPts val="1600"/>
              <a:buChar char="o"/>
            </a:pPr>
            <a:r>
              <a:rPr lang="en-US"/>
              <a:t>Grade 2 - is a middle grade.</a:t>
            </a:r>
            <a:endParaRPr/>
          </a:p>
          <a:p>
            <a:pPr indent="-285750" lvl="1" marL="742950" rtl="0" algn="l">
              <a:spcBef>
                <a:spcPts val="320"/>
              </a:spcBef>
              <a:spcAft>
                <a:spcPts val="0"/>
              </a:spcAft>
              <a:buClr>
                <a:srgbClr val="7F7F7F"/>
              </a:buClr>
              <a:buSzPts val="1600"/>
              <a:buChar char="o"/>
            </a:pPr>
            <a:r>
              <a:rPr lang="en-US"/>
              <a:t>Grade 3 - the cancer cells tend to be fast-growing and more aggressive.</a:t>
            </a:r>
            <a:endParaRPr/>
          </a:p>
          <a:p>
            <a:pPr indent="-342900" lvl="0" marL="342900" rtl="0" algn="l">
              <a:spcBef>
                <a:spcPts val="480"/>
              </a:spcBef>
              <a:spcAft>
                <a:spcPts val="0"/>
              </a:spcAft>
              <a:buClr>
                <a:srgbClr val="7F7F7F"/>
              </a:buClr>
              <a:buSzPts val="2400"/>
              <a:buChar char="•"/>
            </a:pPr>
            <a:r>
              <a:rPr lang="en-US"/>
              <a:t>Some breast cancer cells have receptors, which allow certain types of hormones or proteins to attach to the cancer cell.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613" name="Google Shape;613;p8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rgbClr val="7F7F7F"/>
              </a:buClr>
              <a:buSzPct val="100000"/>
              <a:buNone/>
            </a:pPr>
            <a:r>
              <a:rPr lang="en-US"/>
              <a:t>Although breast cancer can develop for no apparent reason, there are certain risk factors which increase the chance that breast cancer will develop. These include:</a:t>
            </a:r>
            <a:endParaRPr/>
          </a:p>
          <a:p>
            <a:pPr indent="-342900" lvl="0" marL="342900" rtl="0" algn="l">
              <a:spcBef>
                <a:spcPts val="336"/>
              </a:spcBef>
              <a:spcAft>
                <a:spcPts val="0"/>
              </a:spcAft>
              <a:buClr>
                <a:srgbClr val="7F7F7F"/>
              </a:buClr>
              <a:buSzPct val="100000"/>
              <a:buChar char="•"/>
            </a:pPr>
            <a:r>
              <a:rPr lang="en-US"/>
              <a:t>Age. The risk of developing breast cancer roughly doubles for every 10 years of age. Most cases develop in women over the age of 50.</a:t>
            </a:r>
            <a:endParaRPr/>
          </a:p>
          <a:p>
            <a:pPr indent="-342900" lvl="0" marL="342900" rtl="0" algn="l">
              <a:spcBef>
                <a:spcPts val="336"/>
              </a:spcBef>
              <a:spcAft>
                <a:spcPts val="0"/>
              </a:spcAft>
              <a:buClr>
                <a:srgbClr val="7F7F7F"/>
              </a:buClr>
              <a:buSzPct val="100000"/>
              <a:buChar char="•"/>
            </a:pPr>
            <a:r>
              <a:rPr lang="en-US"/>
              <a:t>The rate of breast cancer varies between countries. This may reflect genetic or environmental factors.</a:t>
            </a:r>
            <a:endParaRPr/>
          </a:p>
          <a:p>
            <a:pPr indent="-342900" lvl="0" marL="342900" rtl="0" algn="l">
              <a:spcBef>
                <a:spcPts val="336"/>
              </a:spcBef>
              <a:spcAft>
                <a:spcPts val="0"/>
              </a:spcAft>
              <a:buClr>
                <a:srgbClr val="7F7F7F"/>
              </a:buClr>
              <a:buSzPct val="100000"/>
              <a:buChar char="•"/>
            </a:pPr>
            <a:r>
              <a:rPr lang="en-US"/>
              <a:t>Family history. </a:t>
            </a:r>
            <a:endParaRPr/>
          </a:p>
          <a:p>
            <a:pPr indent="-342900" lvl="0" marL="342900" rtl="0" algn="l">
              <a:spcBef>
                <a:spcPts val="336"/>
              </a:spcBef>
              <a:spcAft>
                <a:spcPts val="0"/>
              </a:spcAft>
              <a:buClr>
                <a:srgbClr val="7F7F7F"/>
              </a:buClr>
              <a:buSzPct val="100000"/>
              <a:buChar char="•"/>
            </a:pPr>
            <a:r>
              <a:rPr lang="en-US"/>
              <a:t>Previous history of breast cancer.</a:t>
            </a:r>
            <a:endParaRPr/>
          </a:p>
          <a:p>
            <a:pPr indent="-342900" lvl="0" marL="342900" rtl="0" algn="l">
              <a:spcBef>
                <a:spcPts val="336"/>
              </a:spcBef>
              <a:spcAft>
                <a:spcPts val="0"/>
              </a:spcAft>
              <a:buClr>
                <a:srgbClr val="7F7F7F"/>
              </a:buClr>
              <a:buSzPct val="100000"/>
              <a:buChar char="•"/>
            </a:pPr>
            <a:r>
              <a:rPr lang="en-US"/>
              <a:t>Being childless.</a:t>
            </a:r>
            <a:endParaRPr/>
          </a:p>
          <a:p>
            <a:pPr indent="-342900" lvl="0" marL="342900" rtl="0" algn="l">
              <a:spcBef>
                <a:spcPts val="336"/>
              </a:spcBef>
              <a:spcAft>
                <a:spcPts val="0"/>
              </a:spcAft>
              <a:buClr>
                <a:srgbClr val="7F7F7F"/>
              </a:buClr>
              <a:buSzPct val="100000"/>
              <a:buChar char="•"/>
            </a:pPr>
            <a:r>
              <a:rPr lang="en-US"/>
              <a:t>Not breast-feeding</a:t>
            </a:r>
            <a:endParaRPr/>
          </a:p>
          <a:p>
            <a:pPr indent="-342900" lvl="0" marL="342900" rtl="0" algn="l">
              <a:spcBef>
                <a:spcPts val="336"/>
              </a:spcBef>
              <a:spcAft>
                <a:spcPts val="0"/>
              </a:spcAft>
              <a:buClr>
                <a:srgbClr val="7F7F7F"/>
              </a:buClr>
              <a:buSzPct val="100000"/>
              <a:buChar char="•"/>
            </a:pPr>
            <a:r>
              <a:rPr lang="en-US"/>
              <a:t>Early age of starting periods.</a:t>
            </a:r>
            <a:endParaRPr/>
          </a:p>
          <a:p>
            <a:pPr indent="-342900" lvl="0" marL="342900" rtl="0" algn="l">
              <a:spcBef>
                <a:spcPts val="336"/>
              </a:spcBef>
              <a:spcAft>
                <a:spcPts val="0"/>
              </a:spcAft>
              <a:buClr>
                <a:srgbClr val="7F7F7F"/>
              </a:buClr>
              <a:buSzPct val="100000"/>
              <a:buChar char="•"/>
            </a:pPr>
            <a:r>
              <a:rPr lang="en-US"/>
              <a:t>Chest being exposed to radiation.</a:t>
            </a:r>
            <a:endParaRPr/>
          </a:p>
          <a:p>
            <a:pPr indent="-342900" lvl="0" marL="342900" rtl="0" algn="l">
              <a:spcBef>
                <a:spcPts val="336"/>
              </a:spcBef>
              <a:spcAft>
                <a:spcPts val="0"/>
              </a:spcAft>
              <a:buClr>
                <a:srgbClr val="7F7F7F"/>
              </a:buClr>
              <a:buSzPct val="100000"/>
              <a:buChar char="•"/>
            </a:pPr>
            <a:r>
              <a:rPr lang="en-US"/>
              <a:t>Having a menopause over the age of 55.</a:t>
            </a:r>
            <a:endParaRPr/>
          </a:p>
          <a:p>
            <a:pPr indent="-342900" lvl="0" marL="342900" rtl="0" algn="l">
              <a:spcBef>
                <a:spcPts val="336"/>
              </a:spcBef>
              <a:spcAft>
                <a:spcPts val="0"/>
              </a:spcAft>
              <a:buClr>
                <a:srgbClr val="7F7F7F"/>
              </a:buClr>
              <a:buSzPct val="100000"/>
              <a:buChar char="•"/>
            </a:pPr>
            <a:r>
              <a:rPr lang="en-US"/>
              <a:t>Taking continuous combined hormone replacement therapy (HRT) for several years (in women over 50 years), leading to a slightly increased risk.</a:t>
            </a:r>
            <a:endParaRPr/>
          </a:p>
          <a:p>
            <a:pPr indent="-342900" lvl="0" marL="342900" rtl="0" algn="l">
              <a:spcBef>
                <a:spcPts val="336"/>
              </a:spcBef>
              <a:spcAft>
                <a:spcPts val="0"/>
              </a:spcAft>
              <a:buClr>
                <a:srgbClr val="7F7F7F"/>
              </a:buClr>
              <a:buSzPct val="100000"/>
              <a:buChar char="•"/>
            </a:pPr>
            <a:r>
              <a:rPr lang="en-US"/>
              <a:t>Excess alcohol.</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9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619" name="Google Shape;619;p9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7F7F7F"/>
              </a:buClr>
              <a:buSzPct val="100000"/>
              <a:buChar char="•"/>
            </a:pPr>
            <a:r>
              <a:rPr lang="en-US"/>
              <a:t>The usual first symptom is a painless lump in the breast. Note: most breast lumps are not cancerous. Most breast lumps are fluid-filled cysts which are benign.</a:t>
            </a:r>
            <a:endParaRPr/>
          </a:p>
          <a:p>
            <a:pPr indent="-342900" lvl="0" marL="342900" rtl="0" algn="l">
              <a:spcBef>
                <a:spcPts val="444"/>
              </a:spcBef>
              <a:spcAft>
                <a:spcPts val="0"/>
              </a:spcAft>
              <a:buClr>
                <a:srgbClr val="7F7F7F"/>
              </a:buClr>
              <a:buSzPct val="100000"/>
              <a:buChar char="•"/>
            </a:pPr>
            <a:r>
              <a:rPr lang="en-US"/>
              <a:t>Other symptoms which may be noticed in the affected breast include:</a:t>
            </a:r>
            <a:endParaRPr/>
          </a:p>
          <a:p>
            <a:pPr indent="-285750" lvl="1" marL="742950" rtl="0" algn="l">
              <a:spcBef>
                <a:spcPts val="296"/>
              </a:spcBef>
              <a:spcAft>
                <a:spcPts val="0"/>
              </a:spcAft>
              <a:buClr>
                <a:srgbClr val="7F7F7F"/>
              </a:buClr>
              <a:buSzPct val="100000"/>
              <a:buChar char="o"/>
            </a:pPr>
            <a:r>
              <a:rPr lang="en-US"/>
              <a:t>Changes in the size or shape of a breast.</a:t>
            </a:r>
            <a:endParaRPr/>
          </a:p>
          <a:p>
            <a:pPr indent="-285750" lvl="1" marL="742950" rtl="0" algn="l">
              <a:spcBef>
                <a:spcPts val="296"/>
              </a:spcBef>
              <a:spcAft>
                <a:spcPts val="0"/>
              </a:spcAft>
              <a:buClr>
                <a:srgbClr val="7F7F7F"/>
              </a:buClr>
              <a:buSzPct val="100000"/>
              <a:buChar char="o"/>
            </a:pPr>
            <a:r>
              <a:rPr lang="en-US"/>
              <a:t>Dimpling or thickening of some of the skin on a part of a breast.</a:t>
            </a:r>
            <a:endParaRPr/>
          </a:p>
          <a:p>
            <a:pPr indent="-285750" lvl="1" marL="742950" rtl="0" algn="l">
              <a:spcBef>
                <a:spcPts val="296"/>
              </a:spcBef>
              <a:spcAft>
                <a:spcPts val="0"/>
              </a:spcAft>
              <a:buClr>
                <a:srgbClr val="7F7F7F"/>
              </a:buClr>
              <a:buSzPct val="100000"/>
              <a:buChar char="o"/>
            </a:pPr>
            <a:r>
              <a:rPr lang="en-US"/>
              <a:t>The nipple becoming inverted (turning in).</a:t>
            </a:r>
            <a:endParaRPr/>
          </a:p>
          <a:p>
            <a:pPr indent="-285750" lvl="1" marL="742950" rtl="0" algn="l">
              <a:spcBef>
                <a:spcPts val="296"/>
              </a:spcBef>
              <a:spcAft>
                <a:spcPts val="0"/>
              </a:spcAft>
              <a:buClr>
                <a:srgbClr val="7F7F7F"/>
              </a:buClr>
              <a:buSzPct val="100000"/>
              <a:buChar char="o"/>
            </a:pPr>
            <a:r>
              <a:rPr lang="en-US"/>
              <a:t>Rarely, a discharge occurring from a nipple (which may be bloodstained).</a:t>
            </a:r>
            <a:endParaRPr/>
          </a:p>
          <a:p>
            <a:pPr indent="-285750" lvl="1" marL="742950" rtl="0" algn="l">
              <a:spcBef>
                <a:spcPts val="296"/>
              </a:spcBef>
              <a:spcAft>
                <a:spcPts val="0"/>
              </a:spcAft>
              <a:buClr>
                <a:srgbClr val="7F7F7F"/>
              </a:buClr>
              <a:buSzPct val="100000"/>
              <a:buChar char="o"/>
            </a:pPr>
            <a:r>
              <a:rPr lang="en-US"/>
              <a:t>A rare type of breast cancer, causing a rash around the nipple, which can look similar to a small patch of eczema.</a:t>
            </a:r>
            <a:endParaRPr/>
          </a:p>
          <a:p>
            <a:pPr indent="-285750" lvl="1" marL="742950" rtl="0" algn="l">
              <a:spcBef>
                <a:spcPts val="296"/>
              </a:spcBef>
              <a:spcAft>
                <a:spcPts val="0"/>
              </a:spcAft>
              <a:buClr>
                <a:srgbClr val="7F7F7F"/>
              </a:buClr>
              <a:buSzPct val="100000"/>
              <a:buChar char="o"/>
            </a:pPr>
            <a:r>
              <a:rPr lang="en-US"/>
              <a:t>Rarely, pain in a breast. Note: pain is not a usual early symptom. Many women develop painful breasts (mastalgia) and this is not usually caused by cancer.</a:t>
            </a:r>
            <a:endParaRPr/>
          </a:p>
          <a:p>
            <a:pPr indent="-342900" lvl="0" marL="342900" rtl="0" algn="l">
              <a:spcBef>
                <a:spcPts val="444"/>
              </a:spcBef>
              <a:spcAft>
                <a:spcPts val="0"/>
              </a:spcAft>
              <a:buClr>
                <a:srgbClr val="7F7F7F"/>
              </a:buClr>
              <a:buSzPct val="100000"/>
              <a:buChar char="•"/>
            </a:pPr>
            <a:r>
              <a:rPr lang="en-US"/>
              <a:t>The first place that breast cancer usually spreads to is the lymph glands (nodes) in the axilla. If the cancer spreads to other parts of the body then various other symptoms can develop.</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9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Preeclampsia</a:t>
            </a:r>
            <a:endParaRPr/>
          </a:p>
        </p:txBody>
      </p:sp>
      <p:sp>
        <p:nvSpPr>
          <p:cNvPr id="625" name="Google Shape;625;p9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Clr>
                <a:srgbClr val="7F7F7F"/>
              </a:buClr>
              <a:buSzPct val="100000"/>
              <a:buNone/>
            </a:pPr>
            <a:r>
              <a:t/>
            </a:r>
            <a:endParaRPr/>
          </a:p>
          <a:p>
            <a:pPr indent="-342900" lvl="0" marL="342900" rtl="0" algn="l">
              <a:spcBef>
                <a:spcPts val="372"/>
              </a:spcBef>
              <a:spcAft>
                <a:spcPts val="0"/>
              </a:spcAft>
              <a:buClr>
                <a:srgbClr val="7F7F7F"/>
              </a:buClr>
              <a:buSzPct val="100000"/>
              <a:buChar char="•"/>
            </a:pPr>
            <a:r>
              <a:rPr lang="en-US"/>
              <a:t>Formerly called toxemia, preeclampsia is a condition that pregnant women develop. It is marked by high blood pressure and a high level of protein in the urine. Preeclamptic women will often also have swelling in the feet, legs, and hands. This condition usually appears during the second half of pregnancy, often in the latter part of the second or in the third trimesters, although it can occur earlier.</a:t>
            </a:r>
            <a:endParaRPr/>
          </a:p>
          <a:p>
            <a:pPr indent="-342900" lvl="0" marL="342900" rtl="0" algn="l">
              <a:spcBef>
                <a:spcPts val="372"/>
              </a:spcBef>
              <a:spcAft>
                <a:spcPts val="0"/>
              </a:spcAft>
              <a:buClr>
                <a:srgbClr val="7F7F7F"/>
              </a:buClr>
              <a:buSzPct val="100000"/>
              <a:buChar char="•"/>
            </a:pPr>
            <a:r>
              <a:rPr lang="en-US"/>
              <a:t>If undiagnosed, preeclampsia can lead to eclampsia, a serious condition that can put the patient and her baby at risk, and in rare cases, cause death. Women with preeclampsia who have seizures are considered to have eclampsia.</a:t>
            </a:r>
            <a:endParaRPr/>
          </a:p>
          <a:p>
            <a:pPr indent="-342900" lvl="0" marL="342900" rtl="0" algn="l">
              <a:spcBef>
                <a:spcPts val="372"/>
              </a:spcBef>
              <a:spcAft>
                <a:spcPts val="0"/>
              </a:spcAft>
              <a:buClr>
                <a:srgbClr val="7F7F7F"/>
              </a:buClr>
              <a:buSzPct val="100000"/>
              <a:buChar char="•"/>
            </a:pPr>
            <a:r>
              <a:rPr lang="en-US"/>
              <a:t>There's no way to cure preeclampsia. When it is caught early, it's easier to manage. </a:t>
            </a:r>
            <a:endParaRPr/>
          </a:p>
          <a:p>
            <a:pPr indent="-342900" lvl="0" marL="342900" rtl="0" algn="l">
              <a:spcBef>
                <a:spcPts val="372"/>
              </a:spcBef>
              <a:spcAft>
                <a:spcPts val="0"/>
              </a:spcAft>
              <a:buClr>
                <a:srgbClr val="7F7F7F"/>
              </a:buClr>
              <a:buSzPct val="100000"/>
              <a:buChar char="•"/>
            </a:pPr>
            <a:r>
              <a:rPr lang="en-US"/>
              <a:t>The exact causes of preeclampsia and eclampsia are not known, although some researchers suspect poor nutrition, high body fat, or insufficient blood flow to the uterus as possible causes. Genetics plays a role, as well. </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9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631" name="Google Shape;631;p9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spcBef>
                <a:spcPts val="0"/>
              </a:spcBef>
              <a:spcAft>
                <a:spcPts val="0"/>
              </a:spcAft>
              <a:buClr>
                <a:srgbClr val="7F7F7F"/>
              </a:buClr>
              <a:buSzPct val="100000"/>
              <a:buNone/>
            </a:pPr>
            <a:r>
              <a:rPr lang="en-US"/>
              <a:t>Preeclampsia is most often seen in first-time pregnancies, in pregnant teens, and in women over 40. Other risk factors include:</a:t>
            </a:r>
            <a:endParaRPr/>
          </a:p>
          <a:p>
            <a:pPr indent="-342900" lvl="0" marL="342900" rtl="0" algn="l">
              <a:spcBef>
                <a:spcPts val="300"/>
              </a:spcBef>
              <a:spcAft>
                <a:spcPts val="0"/>
              </a:spcAft>
              <a:buClr>
                <a:srgbClr val="7F7F7F"/>
              </a:buClr>
              <a:buSzPct val="100000"/>
              <a:buChar char="•"/>
            </a:pPr>
            <a:r>
              <a:rPr lang="en-US"/>
              <a:t>A history of high blood pressure prior to pregnancy</a:t>
            </a:r>
            <a:endParaRPr/>
          </a:p>
          <a:p>
            <a:pPr indent="-342900" lvl="0" marL="342900" rtl="0" algn="l">
              <a:spcBef>
                <a:spcPts val="300"/>
              </a:spcBef>
              <a:spcAft>
                <a:spcPts val="0"/>
              </a:spcAft>
              <a:buClr>
                <a:srgbClr val="7F7F7F"/>
              </a:buClr>
              <a:buSzPct val="100000"/>
              <a:buChar char="•"/>
            </a:pPr>
            <a:r>
              <a:rPr lang="en-US"/>
              <a:t>A history of preeclampsia</a:t>
            </a:r>
            <a:endParaRPr/>
          </a:p>
          <a:p>
            <a:pPr indent="-342900" lvl="0" marL="342900" rtl="0" algn="l">
              <a:spcBef>
                <a:spcPts val="300"/>
              </a:spcBef>
              <a:spcAft>
                <a:spcPts val="0"/>
              </a:spcAft>
              <a:buClr>
                <a:srgbClr val="7F7F7F"/>
              </a:buClr>
              <a:buSzPct val="100000"/>
              <a:buChar char="•"/>
            </a:pPr>
            <a:r>
              <a:rPr lang="en-US"/>
              <a:t>Having a mother or sister who had preeclampsia</a:t>
            </a:r>
            <a:endParaRPr/>
          </a:p>
          <a:p>
            <a:pPr indent="-342900" lvl="0" marL="342900" rtl="0" algn="l">
              <a:spcBef>
                <a:spcPts val="300"/>
              </a:spcBef>
              <a:spcAft>
                <a:spcPts val="0"/>
              </a:spcAft>
              <a:buClr>
                <a:srgbClr val="7F7F7F"/>
              </a:buClr>
              <a:buSzPct val="100000"/>
              <a:buChar char="•"/>
            </a:pPr>
            <a:r>
              <a:rPr lang="en-US"/>
              <a:t>A history of obesity</a:t>
            </a:r>
            <a:endParaRPr/>
          </a:p>
          <a:p>
            <a:pPr indent="-342900" lvl="0" marL="342900" rtl="0" algn="l">
              <a:spcBef>
                <a:spcPts val="300"/>
              </a:spcBef>
              <a:spcAft>
                <a:spcPts val="0"/>
              </a:spcAft>
              <a:buClr>
                <a:srgbClr val="7F7F7F"/>
              </a:buClr>
              <a:buSzPct val="100000"/>
              <a:buChar char="•"/>
            </a:pPr>
            <a:r>
              <a:rPr lang="en-US"/>
              <a:t>Carrying more than one baby</a:t>
            </a:r>
            <a:endParaRPr/>
          </a:p>
          <a:p>
            <a:pPr indent="-342900" lvl="0" marL="342900" rtl="0" algn="l">
              <a:spcBef>
                <a:spcPts val="300"/>
              </a:spcBef>
              <a:spcAft>
                <a:spcPts val="0"/>
              </a:spcAft>
              <a:buClr>
                <a:srgbClr val="7F7F7F"/>
              </a:buClr>
              <a:buSzPct val="100000"/>
              <a:buChar char="•"/>
            </a:pPr>
            <a:r>
              <a:rPr lang="en-US"/>
              <a:t>History of diabetes, kidney disease, lupus, or rheumatoid arthritis</a:t>
            </a:r>
            <a:endParaRPr/>
          </a:p>
          <a:p>
            <a:pPr indent="-342900" lvl="0" marL="342900" rtl="0" algn="l">
              <a:spcBef>
                <a:spcPts val="300"/>
              </a:spcBef>
              <a:spcAft>
                <a:spcPts val="0"/>
              </a:spcAft>
              <a:buClr>
                <a:srgbClr val="7F7F7F"/>
              </a:buClr>
              <a:buSzPct val="100000"/>
              <a:buChar char="•"/>
            </a:pPr>
            <a:r>
              <a:rPr lang="en-US"/>
              <a:t>In addition to swelling, protein in the urine, and high blood pressure, preeclampsia symptoms can include:</a:t>
            </a:r>
            <a:endParaRPr/>
          </a:p>
          <a:p>
            <a:pPr indent="-342900" lvl="0" marL="342900" rtl="0" algn="l">
              <a:spcBef>
                <a:spcPts val="300"/>
              </a:spcBef>
              <a:spcAft>
                <a:spcPts val="0"/>
              </a:spcAft>
              <a:buClr>
                <a:srgbClr val="7F7F7F"/>
              </a:buClr>
              <a:buSzPct val="100000"/>
              <a:buChar char="•"/>
            </a:pPr>
            <a:r>
              <a:rPr lang="en-US"/>
              <a:t>Rapid weight gain caused by a significant increase in bodily fluid</a:t>
            </a:r>
            <a:endParaRPr/>
          </a:p>
          <a:p>
            <a:pPr indent="-342900" lvl="0" marL="342900" rtl="0" algn="l">
              <a:spcBef>
                <a:spcPts val="300"/>
              </a:spcBef>
              <a:spcAft>
                <a:spcPts val="0"/>
              </a:spcAft>
              <a:buClr>
                <a:srgbClr val="7F7F7F"/>
              </a:buClr>
              <a:buSzPct val="100000"/>
              <a:buChar char="•"/>
            </a:pPr>
            <a:r>
              <a:rPr lang="en-US"/>
              <a:t>Abdominal pain</a:t>
            </a:r>
            <a:endParaRPr/>
          </a:p>
          <a:p>
            <a:pPr indent="-342900" lvl="0" marL="342900" rtl="0" algn="l">
              <a:spcBef>
                <a:spcPts val="300"/>
              </a:spcBef>
              <a:spcAft>
                <a:spcPts val="0"/>
              </a:spcAft>
              <a:buClr>
                <a:srgbClr val="7F7F7F"/>
              </a:buClr>
              <a:buSzPct val="100000"/>
              <a:buChar char="•"/>
            </a:pPr>
            <a:r>
              <a:rPr lang="en-US"/>
              <a:t>Severe headaches</a:t>
            </a:r>
            <a:endParaRPr/>
          </a:p>
          <a:p>
            <a:pPr indent="-342900" lvl="0" marL="342900" rtl="0" algn="l">
              <a:spcBef>
                <a:spcPts val="300"/>
              </a:spcBef>
              <a:spcAft>
                <a:spcPts val="0"/>
              </a:spcAft>
              <a:buClr>
                <a:srgbClr val="7F7F7F"/>
              </a:buClr>
              <a:buSzPct val="100000"/>
              <a:buChar char="•"/>
            </a:pPr>
            <a:r>
              <a:rPr lang="en-US"/>
              <a:t>Change in reflexes</a:t>
            </a:r>
            <a:endParaRPr/>
          </a:p>
          <a:p>
            <a:pPr indent="-342900" lvl="0" marL="342900" rtl="0" algn="l">
              <a:spcBef>
                <a:spcPts val="300"/>
              </a:spcBef>
              <a:spcAft>
                <a:spcPts val="0"/>
              </a:spcAft>
              <a:buClr>
                <a:srgbClr val="7F7F7F"/>
              </a:buClr>
              <a:buSzPct val="100000"/>
              <a:buChar char="•"/>
            </a:pPr>
            <a:r>
              <a:rPr lang="en-US"/>
              <a:t>Reduced urine or no urine output</a:t>
            </a:r>
            <a:endParaRPr/>
          </a:p>
          <a:p>
            <a:pPr indent="-342900" lvl="0" marL="342900" rtl="0" algn="l">
              <a:spcBef>
                <a:spcPts val="300"/>
              </a:spcBef>
              <a:spcAft>
                <a:spcPts val="0"/>
              </a:spcAft>
              <a:buClr>
                <a:srgbClr val="7F7F7F"/>
              </a:buClr>
              <a:buSzPct val="100000"/>
              <a:buChar char="•"/>
            </a:pPr>
            <a:r>
              <a:rPr lang="en-US"/>
              <a:t>Dizziness</a:t>
            </a:r>
            <a:endParaRPr/>
          </a:p>
          <a:p>
            <a:pPr indent="-342900" lvl="0" marL="342900" rtl="0" algn="l">
              <a:spcBef>
                <a:spcPts val="300"/>
              </a:spcBef>
              <a:spcAft>
                <a:spcPts val="0"/>
              </a:spcAft>
              <a:buClr>
                <a:srgbClr val="7F7F7F"/>
              </a:buClr>
              <a:buSzPct val="100000"/>
              <a:buChar char="•"/>
            </a:pPr>
            <a:r>
              <a:rPr lang="en-US"/>
              <a:t>Excessive vomiting and nausea</a:t>
            </a:r>
            <a:endParaRPr/>
          </a:p>
          <a:p>
            <a:pPr indent="-342900" lvl="0" marL="342900" rtl="0" algn="l">
              <a:spcBef>
                <a:spcPts val="300"/>
              </a:spcBef>
              <a:spcAft>
                <a:spcPts val="0"/>
              </a:spcAft>
              <a:buClr>
                <a:srgbClr val="7F7F7F"/>
              </a:buClr>
              <a:buSzPct val="100000"/>
              <a:buChar char="•"/>
            </a:pPr>
            <a:r>
              <a:rPr lang="en-US"/>
              <a:t>Vision changes</a:t>
            </a:r>
            <a:endParaRPr/>
          </a:p>
          <a:p>
            <a:pPr indent="-247650" lvl="0" marL="342900" rtl="0" algn="l">
              <a:spcBef>
                <a:spcPts val="300"/>
              </a:spcBef>
              <a:spcAft>
                <a:spcPts val="0"/>
              </a:spcAft>
              <a:buClr>
                <a:srgbClr val="7F7F7F"/>
              </a:buClr>
              <a:buSzPct val="100000"/>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9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Complications</a:t>
            </a:r>
            <a:endParaRPr/>
          </a:p>
        </p:txBody>
      </p:sp>
      <p:sp>
        <p:nvSpPr>
          <p:cNvPr id="637" name="Google Shape;637;p9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rgbClr val="7F7F7F"/>
              </a:buClr>
              <a:buSzPct val="100000"/>
              <a:buChar char="•"/>
            </a:pPr>
            <a:r>
              <a:rPr lang="en-US"/>
              <a:t>Preeclampsia can prevent the placenta from receiving enough blood, which can cause the baby to be born very small. It is also one of the leading causes of premature births, and the complications that can follow, including learning disabilities, epilepsy, cerebral palsy, hearing and vision problems.</a:t>
            </a:r>
            <a:endParaRPr/>
          </a:p>
          <a:p>
            <a:pPr indent="-342900" lvl="0" marL="342900" rtl="0" algn="l">
              <a:spcBef>
                <a:spcPts val="372"/>
              </a:spcBef>
              <a:spcAft>
                <a:spcPts val="0"/>
              </a:spcAft>
              <a:buClr>
                <a:srgbClr val="7F7F7F"/>
              </a:buClr>
              <a:buSzPct val="100000"/>
              <a:buChar char="•"/>
            </a:pPr>
            <a:r>
              <a:rPr lang="en-US"/>
              <a:t>Preeclampsia can cause rare but serious complications that include:</a:t>
            </a:r>
            <a:endParaRPr/>
          </a:p>
          <a:p>
            <a:pPr indent="-285750" lvl="1" marL="742950" rtl="0" algn="l">
              <a:spcBef>
                <a:spcPts val="248"/>
              </a:spcBef>
              <a:spcAft>
                <a:spcPts val="0"/>
              </a:spcAft>
              <a:buClr>
                <a:srgbClr val="7F7F7F"/>
              </a:buClr>
              <a:buSzPct val="100000"/>
              <a:buChar char="o"/>
            </a:pPr>
            <a:r>
              <a:rPr lang="en-US"/>
              <a:t>stroke</a:t>
            </a:r>
            <a:endParaRPr/>
          </a:p>
          <a:p>
            <a:pPr indent="-285750" lvl="1" marL="742950" rtl="0" algn="l">
              <a:spcBef>
                <a:spcPts val="248"/>
              </a:spcBef>
              <a:spcAft>
                <a:spcPts val="0"/>
              </a:spcAft>
              <a:buClr>
                <a:srgbClr val="7F7F7F"/>
              </a:buClr>
              <a:buSzPct val="100000"/>
              <a:buChar char="o"/>
            </a:pPr>
            <a:r>
              <a:rPr lang="en-US"/>
              <a:t>Seizure</a:t>
            </a:r>
            <a:endParaRPr/>
          </a:p>
          <a:p>
            <a:pPr indent="-285750" lvl="1" marL="742950" rtl="0" algn="l">
              <a:spcBef>
                <a:spcPts val="248"/>
              </a:spcBef>
              <a:spcAft>
                <a:spcPts val="0"/>
              </a:spcAft>
              <a:buClr>
                <a:srgbClr val="7F7F7F"/>
              </a:buClr>
              <a:buSzPct val="100000"/>
              <a:buChar char="o"/>
            </a:pPr>
            <a:r>
              <a:rPr lang="en-US"/>
              <a:t>Heart failure</a:t>
            </a:r>
            <a:endParaRPr/>
          </a:p>
          <a:p>
            <a:pPr indent="-285750" lvl="1" marL="742950" rtl="0" algn="l">
              <a:spcBef>
                <a:spcPts val="248"/>
              </a:spcBef>
              <a:spcAft>
                <a:spcPts val="0"/>
              </a:spcAft>
              <a:buClr>
                <a:srgbClr val="7F7F7F"/>
              </a:buClr>
              <a:buSzPct val="100000"/>
              <a:buChar char="o"/>
            </a:pPr>
            <a:r>
              <a:rPr lang="en-US"/>
              <a:t>Reversible blindness</a:t>
            </a:r>
            <a:endParaRPr/>
          </a:p>
          <a:p>
            <a:pPr indent="-285750" lvl="1" marL="742950" rtl="0" algn="l">
              <a:spcBef>
                <a:spcPts val="248"/>
              </a:spcBef>
              <a:spcAft>
                <a:spcPts val="0"/>
              </a:spcAft>
              <a:buClr>
                <a:srgbClr val="7F7F7F"/>
              </a:buClr>
              <a:buSzPct val="100000"/>
              <a:buChar char="o"/>
            </a:pPr>
            <a:r>
              <a:rPr lang="en-US"/>
              <a:t>Bleeding after birth</a:t>
            </a:r>
            <a:endParaRPr/>
          </a:p>
          <a:p>
            <a:pPr indent="-342900" lvl="0" marL="342900" rtl="0" algn="l">
              <a:spcBef>
                <a:spcPts val="372"/>
              </a:spcBef>
              <a:spcAft>
                <a:spcPts val="0"/>
              </a:spcAft>
              <a:buClr>
                <a:srgbClr val="7F7F7F"/>
              </a:buClr>
              <a:buSzPct val="100000"/>
              <a:buChar char="•"/>
            </a:pPr>
            <a:r>
              <a:rPr lang="en-US"/>
              <a:t>Preeclampsia can also cause the placenta to suddenly separate from the uterus, which is called placental abruption. This can cause stillbirth.</a:t>
            </a:r>
            <a:endParaRPr/>
          </a:p>
          <a:p>
            <a:pPr indent="-342900" lvl="0" marL="342900" rtl="0" algn="l">
              <a:spcBef>
                <a:spcPts val="372"/>
              </a:spcBef>
              <a:spcAft>
                <a:spcPts val="0"/>
              </a:spcAft>
              <a:buClr>
                <a:srgbClr val="7F7F7F"/>
              </a:buClr>
              <a:buSzPct val="100000"/>
              <a:buChar char="•"/>
            </a:pPr>
            <a:r>
              <a:rPr lang="en-US"/>
              <a:t>The only cure for preeclampsia and eclampsia is to deliver the baby. </a:t>
            </a:r>
            <a:endParaRPr/>
          </a:p>
          <a:p>
            <a:pPr indent="-342900" lvl="0" marL="342900" rtl="0" algn="l">
              <a:spcBef>
                <a:spcPts val="372"/>
              </a:spcBef>
              <a:spcAft>
                <a:spcPts val="0"/>
              </a:spcAft>
              <a:buClr>
                <a:srgbClr val="7F7F7F"/>
              </a:buClr>
              <a:buSzPct val="100000"/>
              <a:buChar char="•"/>
            </a:pPr>
            <a:r>
              <a:rPr lang="en-US"/>
              <a:t>If the baby has developed enough, usually by 37 weeks or later, the doctor may induce labor or perform a cesarean section</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9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Ectopic Pregnancy</a:t>
            </a:r>
            <a:endParaRPr/>
          </a:p>
        </p:txBody>
      </p:sp>
      <p:sp>
        <p:nvSpPr>
          <p:cNvPr id="643" name="Google Shape;643;p9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F7F7F"/>
              </a:buClr>
              <a:buSzPts val="2400"/>
              <a:buChar char="•"/>
            </a:pPr>
            <a:r>
              <a:rPr lang="en-US"/>
              <a:t>An ectopic pregnancy occurs in about 1 in 100 pregnancies. A ruptured ectopic pregnancy is life-threatening, needing emergency surgery. A pregnancy is ectopic when it occurs outside the uterus.</a:t>
            </a:r>
            <a:endParaRPr/>
          </a:p>
          <a:p>
            <a:pPr indent="-342900" lvl="0" marL="342900" rtl="0" algn="l">
              <a:spcBef>
                <a:spcPts val="480"/>
              </a:spcBef>
              <a:spcAft>
                <a:spcPts val="0"/>
              </a:spcAft>
              <a:buClr>
                <a:srgbClr val="7F7F7F"/>
              </a:buClr>
              <a:buSzPts val="2400"/>
              <a:buChar char="•"/>
            </a:pPr>
            <a:r>
              <a:rPr lang="en-US"/>
              <a:t>Most ectopic pregnancies occur when a fertilized egg attaches to the inside lining of a Fallopian tube (a tubal ectopic pregnancy). Rarely, an ectopic pregnancy occurs in other places such as in the ovary or inside the abdomen. </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9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Possible Outcomes</a:t>
            </a:r>
            <a:endParaRPr/>
          </a:p>
        </p:txBody>
      </p:sp>
      <p:sp>
        <p:nvSpPr>
          <p:cNvPr id="649" name="Google Shape;649;p9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7F7F7F"/>
              </a:buClr>
              <a:buSzPct val="100000"/>
              <a:buNone/>
            </a:pPr>
            <a:r>
              <a:rPr lang="en-US"/>
              <a:t>A tubal ectopic pregnancy never survives. Possible outcomes include the following:</a:t>
            </a:r>
            <a:endParaRPr/>
          </a:p>
          <a:p>
            <a:pPr indent="-342900" lvl="0" marL="342900" rtl="0" algn="l">
              <a:spcBef>
                <a:spcPts val="444"/>
              </a:spcBef>
              <a:spcAft>
                <a:spcPts val="0"/>
              </a:spcAft>
              <a:buClr>
                <a:srgbClr val="7F7F7F"/>
              </a:buClr>
              <a:buSzPct val="100000"/>
              <a:buChar char="•"/>
            </a:pPr>
            <a:r>
              <a:rPr lang="en-US"/>
              <a:t>The pregnancy often ends after a few days. About half of ectopic pregnancies probably end like this. Sometimes there is slight pain and some vaginal bleeding like a miscarriage. Nothing further needs to be done if this occurs.</a:t>
            </a:r>
            <a:endParaRPr/>
          </a:p>
          <a:p>
            <a:pPr indent="-342900" lvl="0" marL="342900" rtl="0" algn="l">
              <a:spcBef>
                <a:spcPts val="444"/>
              </a:spcBef>
              <a:spcAft>
                <a:spcPts val="0"/>
              </a:spcAft>
              <a:buClr>
                <a:srgbClr val="7F7F7F"/>
              </a:buClr>
              <a:buSzPct val="100000"/>
              <a:buChar char="•"/>
            </a:pPr>
            <a:r>
              <a:rPr lang="en-US"/>
              <a:t>The pregnancy may grow for a while in the narrow Fallopian tube. This can stretch the tube and cause symptoms. This is when an ectopic pregnancy is commonly diagnosed.</a:t>
            </a:r>
            <a:endParaRPr/>
          </a:p>
          <a:p>
            <a:pPr indent="-342900" lvl="0" marL="342900" rtl="0" algn="l">
              <a:spcBef>
                <a:spcPts val="444"/>
              </a:spcBef>
              <a:spcAft>
                <a:spcPts val="0"/>
              </a:spcAft>
              <a:buClr>
                <a:srgbClr val="7F7F7F"/>
              </a:buClr>
              <a:buSzPct val="100000"/>
              <a:buChar char="•"/>
            </a:pPr>
            <a:r>
              <a:rPr lang="en-US"/>
              <a:t>The narrow Fallopian tube can only stretch a little. If the pregnancy grows further it will normally rupture the Fallopian tube. This can cause heavy internal bleeding and pain. This is a medical emergency.</a:t>
            </a:r>
            <a:endParaRPr/>
          </a:p>
          <a:p>
            <a:pPr indent="-201930" lvl="0" marL="342900" rtl="0" algn="l">
              <a:spcBef>
                <a:spcPts val="444"/>
              </a:spcBef>
              <a:spcAft>
                <a:spcPts val="0"/>
              </a:spcAft>
              <a:buClr>
                <a:srgbClr val="7F7F7F"/>
              </a:buClr>
              <a:buSzPct val="100000"/>
              <a:buNone/>
            </a:pPr>
            <a:r>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9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655" name="Google Shape;655;p9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rgbClr val="7F7F7F"/>
              </a:buClr>
              <a:buSzPct val="100000"/>
              <a:buChar char="•"/>
            </a:pPr>
            <a:r>
              <a:rPr lang="en-US"/>
              <a:t>Symptoms typically develop around the sixth week of pregnancy. However, symptoms may develop at any time between 4 and 10 weeks of pregnancy. Symptoms include one or more of the following.</a:t>
            </a:r>
            <a:endParaRPr/>
          </a:p>
          <a:p>
            <a:pPr indent="-342900" lvl="0" marL="342900" rtl="0" algn="l">
              <a:spcBef>
                <a:spcPts val="372"/>
              </a:spcBef>
              <a:spcAft>
                <a:spcPts val="0"/>
              </a:spcAft>
              <a:buClr>
                <a:srgbClr val="7F7F7F"/>
              </a:buClr>
              <a:buSzPct val="100000"/>
              <a:buChar char="•"/>
            </a:pPr>
            <a:r>
              <a:rPr lang="en-US"/>
              <a:t>Pain on one side of the lower abdomen. It may develop sharply, or may slowly get worse over several days. It can become severe.</a:t>
            </a:r>
            <a:endParaRPr/>
          </a:p>
          <a:p>
            <a:pPr indent="-342900" lvl="0" marL="342900" rtl="0" algn="l">
              <a:spcBef>
                <a:spcPts val="372"/>
              </a:spcBef>
              <a:spcAft>
                <a:spcPts val="0"/>
              </a:spcAft>
              <a:buClr>
                <a:srgbClr val="7F7F7F"/>
              </a:buClr>
              <a:buSzPct val="100000"/>
              <a:buChar char="•"/>
            </a:pPr>
            <a:r>
              <a:rPr lang="en-US"/>
              <a:t>Vaginal bleeding often occurs, but not always. It is often different to the bleeding of a period. For example, the bleeding may be heavier or lighter than a normal period. The blood may look darker. </a:t>
            </a:r>
            <a:endParaRPr/>
          </a:p>
          <a:p>
            <a:pPr indent="-342900" lvl="0" marL="342900" rtl="0" algn="l">
              <a:spcBef>
                <a:spcPts val="372"/>
              </a:spcBef>
              <a:spcAft>
                <a:spcPts val="0"/>
              </a:spcAft>
              <a:buClr>
                <a:srgbClr val="7F7F7F"/>
              </a:buClr>
              <a:buSzPct val="100000"/>
              <a:buChar char="•"/>
            </a:pPr>
            <a:r>
              <a:rPr lang="en-US"/>
              <a:t>Other symptoms may occur such as diarrhea, feeling faint, or pain on passing feces.</a:t>
            </a:r>
            <a:endParaRPr/>
          </a:p>
          <a:p>
            <a:pPr indent="-342900" lvl="0" marL="342900" rtl="0" algn="l">
              <a:spcBef>
                <a:spcPts val="372"/>
              </a:spcBef>
              <a:spcAft>
                <a:spcPts val="0"/>
              </a:spcAft>
              <a:buClr>
                <a:srgbClr val="7F7F7F"/>
              </a:buClr>
              <a:buSzPct val="100000"/>
              <a:buChar char="•"/>
            </a:pPr>
            <a:r>
              <a:rPr lang="en-US"/>
              <a:t>Shoulder-tip pain may develop. This is due to some blood leaking into the abdomen and irritating the diaphragm.</a:t>
            </a:r>
            <a:endParaRPr/>
          </a:p>
          <a:p>
            <a:pPr indent="-342900" lvl="0" marL="342900" rtl="0" algn="l">
              <a:spcBef>
                <a:spcPts val="372"/>
              </a:spcBef>
              <a:spcAft>
                <a:spcPts val="0"/>
              </a:spcAft>
              <a:buClr>
                <a:srgbClr val="7F7F7F"/>
              </a:buClr>
              <a:buSzPct val="100000"/>
              <a:buChar char="•"/>
            </a:pPr>
            <a:r>
              <a:rPr lang="en-US"/>
              <a:t>If the Fallopian tube ruptures and causes internal bleeding, This is an emergency as the bleeding is heavy.</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9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661" name="Google Shape;661;p9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Clr>
                <a:srgbClr val="7F7F7F"/>
              </a:buClr>
              <a:buSzPct val="100000"/>
              <a:buNone/>
            </a:pPr>
            <a:r>
              <a:rPr lang="en-US"/>
              <a:t>Ectopic pregnancy can occur in any sexually active woman. The chance is higher than average in the following at-risk groups:</a:t>
            </a:r>
            <a:endParaRPr/>
          </a:p>
          <a:p>
            <a:pPr indent="-342900" lvl="0" marL="342900" rtl="0" algn="l">
              <a:spcBef>
                <a:spcPts val="336"/>
              </a:spcBef>
              <a:spcAft>
                <a:spcPts val="0"/>
              </a:spcAft>
              <a:buClr>
                <a:srgbClr val="7F7F7F"/>
              </a:buClr>
              <a:buSzPct val="100000"/>
              <a:buChar char="•"/>
            </a:pPr>
            <a:r>
              <a:rPr lang="en-US"/>
              <a:t>History of previous ectopic pregnancy.</a:t>
            </a:r>
            <a:endParaRPr/>
          </a:p>
          <a:p>
            <a:pPr indent="-342900" lvl="0" marL="342900" rtl="0" algn="l">
              <a:spcBef>
                <a:spcPts val="336"/>
              </a:spcBef>
              <a:spcAft>
                <a:spcPts val="0"/>
              </a:spcAft>
              <a:buClr>
                <a:srgbClr val="7F7F7F"/>
              </a:buClr>
              <a:buSzPct val="100000"/>
              <a:buChar char="•"/>
            </a:pPr>
            <a:r>
              <a:rPr lang="en-US"/>
              <a:t>If there is scarring, damage, or other abnormality of a Fallopian tube. For example:</a:t>
            </a:r>
            <a:endParaRPr/>
          </a:p>
          <a:p>
            <a:pPr indent="-342900" lvl="0" marL="342900" rtl="0" algn="l">
              <a:spcBef>
                <a:spcPts val="336"/>
              </a:spcBef>
              <a:spcAft>
                <a:spcPts val="0"/>
              </a:spcAft>
              <a:buClr>
                <a:srgbClr val="7F7F7F"/>
              </a:buClr>
              <a:buSzPct val="100000"/>
              <a:buChar char="•"/>
            </a:pPr>
            <a:r>
              <a:rPr lang="en-US"/>
              <a:t>Previous infection of the uterus or Fallopian tube (pelvic inflammatory disease). This is most commonly due to either chlamydia or gonorrhoea. These infections can lead to some scarring of the Fallopian tubes. </a:t>
            </a:r>
            <a:endParaRPr/>
          </a:p>
          <a:p>
            <a:pPr indent="-342900" lvl="0" marL="342900" rtl="0" algn="l">
              <a:spcBef>
                <a:spcPts val="336"/>
              </a:spcBef>
              <a:spcAft>
                <a:spcPts val="0"/>
              </a:spcAft>
              <a:buClr>
                <a:srgbClr val="7F7F7F"/>
              </a:buClr>
              <a:buSzPct val="100000"/>
              <a:buChar char="•"/>
            </a:pPr>
            <a:r>
              <a:rPr lang="en-US"/>
              <a:t>Previous sterilization operation. Although sterilization is a very effective method of contraception, if a pregnancy does occur, about 1 in 20 is ectopic.</a:t>
            </a:r>
            <a:endParaRPr/>
          </a:p>
          <a:p>
            <a:pPr indent="-342900" lvl="0" marL="342900" rtl="0" algn="l">
              <a:spcBef>
                <a:spcPts val="336"/>
              </a:spcBef>
              <a:spcAft>
                <a:spcPts val="0"/>
              </a:spcAft>
              <a:buClr>
                <a:srgbClr val="7F7F7F"/>
              </a:buClr>
              <a:buSzPct val="100000"/>
              <a:buChar char="•"/>
            </a:pPr>
            <a:r>
              <a:rPr lang="en-US"/>
              <a:t>Any previous surgery to a Fallopian tube or nearby structures.</a:t>
            </a:r>
            <a:endParaRPr/>
          </a:p>
          <a:p>
            <a:pPr indent="-342900" lvl="0" marL="342900" rtl="0" algn="l">
              <a:spcBef>
                <a:spcPts val="336"/>
              </a:spcBef>
              <a:spcAft>
                <a:spcPts val="0"/>
              </a:spcAft>
              <a:buClr>
                <a:srgbClr val="7F7F7F"/>
              </a:buClr>
              <a:buSzPct val="100000"/>
              <a:buChar char="•"/>
            </a:pPr>
            <a:r>
              <a:rPr lang="en-US"/>
              <a:t>Endometriosis.</a:t>
            </a:r>
            <a:endParaRPr/>
          </a:p>
          <a:p>
            <a:pPr indent="-342900" lvl="0" marL="342900" rtl="0" algn="l">
              <a:spcBef>
                <a:spcPts val="336"/>
              </a:spcBef>
              <a:spcAft>
                <a:spcPts val="0"/>
              </a:spcAft>
              <a:buClr>
                <a:srgbClr val="7F7F7F"/>
              </a:buClr>
              <a:buSzPct val="100000"/>
              <a:buChar char="•"/>
            </a:pPr>
            <a:r>
              <a:rPr lang="en-US"/>
              <a:t>Intrauterine contraceptive device. Again, pregnancy is rare as this is a very effective method of contraception.</a:t>
            </a:r>
            <a:endParaRPr/>
          </a:p>
          <a:p>
            <a:pPr indent="-342900" lvl="0" marL="342900" rtl="0" algn="l">
              <a:spcBef>
                <a:spcPts val="336"/>
              </a:spcBef>
              <a:spcAft>
                <a:spcPts val="0"/>
              </a:spcAft>
              <a:buClr>
                <a:srgbClr val="7F7F7F"/>
              </a:buClr>
              <a:buSzPct val="100000"/>
              <a:buChar char="•"/>
            </a:pPr>
            <a:r>
              <a:rPr lang="en-US"/>
              <a:t>The risk of ectopic pregnancy increases in women over the age of 35 years and also in smokers.</a:t>
            </a:r>
            <a:endParaRPr/>
          </a:p>
          <a:p>
            <a:pPr indent="-342900" lvl="0" marL="342900" rtl="0" algn="l">
              <a:spcBef>
                <a:spcPts val="336"/>
              </a:spcBef>
              <a:spcAft>
                <a:spcPts val="0"/>
              </a:spcAft>
              <a:buClr>
                <a:srgbClr val="7F7F7F"/>
              </a:buClr>
              <a:buSzPct val="100000"/>
              <a:buChar char="•"/>
            </a:pPr>
            <a:r>
              <a:rPr lang="en-US"/>
              <a:t>However, around one third of women with an ectopic pregnancy do not have any of these risk factors.</a:t>
            </a:r>
            <a:endParaRPr/>
          </a:p>
          <a:p>
            <a:pPr indent="-236220" lvl="0" marL="342900" rtl="0" algn="l">
              <a:spcBef>
                <a:spcPts val="336"/>
              </a:spcBef>
              <a:spcAft>
                <a:spcPts val="0"/>
              </a:spcAft>
              <a:buClr>
                <a:srgbClr val="7F7F7F"/>
              </a:buClr>
              <a:buSzPct val="100000"/>
              <a:buNone/>
            </a:pPr>
            <a: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9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Miscarriage</a:t>
            </a:r>
            <a:endParaRPr/>
          </a:p>
        </p:txBody>
      </p:sp>
      <p:sp>
        <p:nvSpPr>
          <p:cNvPr id="667" name="Google Shape;667;p9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Many women experience some bleeding in early pregnancy. About 1 in 7 recognized pregnancies end in miscarriage. Most are caused by abnormal genes. </a:t>
            </a:r>
            <a:endParaRPr/>
          </a:p>
          <a:p>
            <a:pPr indent="-342900" lvl="0" marL="342900" rtl="0" algn="l">
              <a:spcBef>
                <a:spcPts val="408"/>
              </a:spcBef>
              <a:spcAft>
                <a:spcPts val="0"/>
              </a:spcAft>
              <a:buClr>
                <a:srgbClr val="7F7F7F"/>
              </a:buClr>
              <a:buSzPct val="100000"/>
              <a:buChar char="•"/>
            </a:pPr>
            <a:r>
              <a:rPr lang="en-US"/>
              <a:t>What causes bleeding in early pregnancy?</a:t>
            </a:r>
            <a:endParaRPr/>
          </a:p>
          <a:p>
            <a:pPr indent="-342900" lvl="0" marL="342900" rtl="0" algn="l">
              <a:spcBef>
                <a:spcPts val="408"/>
              </a:spcBef>
              <a:spcAft>
                <a:spcPts val="0"/>
              </a:spcAft>
              <a:buClr>
                <a:srgbClr val="7F7F7F"/>
              </a:buClr>
              <a:buSzPct val="100000"/>
              <a:buChar char="•"/>
            </a:pPr>
            <a:r>
              <a:rPr lang="en-US"/>
              <a:t>Many women may have a small amount of bleeding (spotting) at the time of their missed period. This is sometimes called an 'implantation bleed'. It happens when the fertilized egg implants itself in the wall of the uterus. It is harmless.</a:t>
            </a:r>
            <a:endParaRPr/>
          </a:p>
          <a:p>
            <a:pPr indent="-342900" lvl="0" marL="342900" rtl="0" algn="l">
              <a:spcBef>
                <a:spcPts val="408"/>
              </a:spcBef>
              <a:spcAft>
                <a:spcPts val="0"/>
              </a:spcAft>
              <a:buClr>
                <a:srgbClr val="7F7F7F"/>
              </a:buClr>
              <a:buSzPct val="100000"/>
              <a:buChar char="•"/>
            </a:pPr>
            <a:r>
              <a:rPr lang="en-US"/>
              <a:t>The most common cause of bleeding is miscarriage. Miscarriage is the loss of a pregnancy at any time up to the 24th week. A loss after this time is called a stillbirth. At least 8 miscarriages out of 10 actually occur before 13 weeks of pregnancy.</a:t>
            </a:r>
            <a:endParaRPr/>
          </a:p>
          <a:p>
            <a:pPr indent="-342900" lvl="0" marL="342900" rtl="0" algn="l">
              <a:spcBef>
                <a:spcPts val="408"/>
              </a:spcBef>
              <a:spcAft>
                <a:spcPts val="0"/>
              </a:spcAft>
              <a:buClr>
                <a:srgbClr val="7F7F7F"/>
              </a:buClr>
              <a:buSzPct val="100000"/>
              <a:buChar char="•"/>
            </a:pPr>
            <a:r>
              <a:rPr lang="en-US"/>
              <a:t>A less common cause of bleeding in pregnancy is an ectopic pregnancy. This is a pregnancy that occurs outside the uterus. It occurs in about 1 in 100 pregnancies. </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99"/>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673" name="Google Shape;673;p9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62500" lnSpcReduction="20000"/>
          </a:bodyPr>
          <a:lstStyle/>
          <a:p>
            <a:pPr indent="-342900" lvl="0" marL="342900" rtl="0" algn="l">
              <a:spcBef>
                <a:spcPts val="0"/>
              </a:spcBef>
              <a:spcAft>
                <a:spcPts val="0"/>
              </a:spcAft>
              <a:buClr>
                <a:srgbClr val="7F7F7F"/>
              </a:buClr>
              <a:buSzPct val="100000"/>
              <a:buChar char="•"/>
            </a:pPr>
            <a:r>
              <a:rPr lang="en-US"/>
              <a:t>The vast majority of women who miscarry go on to have a successful pregnancy next time. Recurrent miscarriages (three or more miscarriages in a row), occur in about 1 in 100 women.</a:t>
            </a:r>
            <a:endParaRPr/>
          </a:p>
          <a:p>
            <a:pPr indent="-342900" lvl="0" marL="342900" rtl="0" algn="l">
              <a:spcBef>
                <a:spcPts val="300"/>
              </a:spcBef>
              <a:spcAft>
                <a:spcPts val="0"/>
              </a:spcAft>
              <a:buClr>
                <a:srgbClr val="7F7F7F"/>
              </a:buClr>
              <a:buSzPct val="100000"/>
              <a:buChar char="•"/>
            </a:pPr>
            <a:r>
              <a:rPr lang="en-US"/>
              <a:t>It is thought that most early miscarriages are caused by a chromosomal abnormality. This is usually an isolated genetic mistake, and rarely occurs again. Such genetic mistakes become more common when the mother is older than 35 years old. </a:t>
            </a:r>
            <a:endParaRPr/>
          </a:p>
          <a:p>
            <a:pPr indent="-342900" lvl="0" marL="342900" rtl="0" algn="l">
              <a:spcBef>
                <a:spcPts val="300"/>
              </a:spcBef>
              <a:spcAft>
                <a:spcPts val="0"/>
              </a:spcAft>
              <a:buClr>
                <a:srgbClr val="7F7F7F"/>
              </a:buClr>
              <a:buSzPct val="100000"/>
              <a:buChar char="•"/>
            </a:pPr>
            <a:r>
              <a:rPr lang="en-US"/>
              <a:t>Risks of having a miscarriage:</a:t>
            </a:r>
            <a:endParaRPr/>
          </a:p>
          <a:p>
            <a:pPr indent="-342900" lvl="0" marL="342900" rtl="0" algn="l">
              <a:spcBef>
                <a:spcPts val="300"/>
              </a:spcBef>
              <a:spcAft>
                <a:spcPts val="0"/>
              </a:spcAft>
              <a:buClr>
                <a:srgbClr val="7F7F7F"/>
              </a:buClr>
              <a:buSzPct val="100000"/>
              <a:buChar char="•"/>
            </a:pPr>
            <a:r>
              <a:rPr lang="en-US"/>
              <a:t>•	Smoking </a:t>
            </a:r>
            <a:endParaRPr/>
          </a:p>
          <a:p>
            <a:pPr indent="-342900" lvl="0" marL="342900" rtl="0" algn="l">
              <a:spcBef>
                <a:spcPts val="300"/>
              </a:spcBef>
              <a:spcAft>
                <a:spcPts val="0"/>
              </a:spcAft>
              <a:buClr>
                <a:srgbClr val="7F7F7F"/>
              </a:buClr>
              <a:buSzPct val="100000"/>
              <a:buChar char="•"/>
            </a:pPr>
            <a:r>
              <a:rPr lang="en-US"/>
              <a:t>•	Drinking alcohol. </a:t>
            </a:r>
            <a:endParaRPr/>
          </a:p>
          <a:p>
            <a:pPr indent="-342900" lvl="0" marL="342900" rtl="0" algn="l">
              <a:spcBef>
                <a:spcPts val="300"/>
              </a:spcBef>
              <a:spcAft>
                <a:spcPts val="0"/>
              </a:spcAft>
              <a:buClr>
                <a:srgbClr val="7F7F7F"/>
              </a:buClr>
              <a:buSzPct val="100000"/>
              <a:buChar char="•"/>
            </a:pPr>
            <a:r>
              <a:rPr lang="en-US"/>
              <a:t>•	Using recreational drugs.</a:t>
            </a:r>
            <a:endParaRPr/>
          </a:p>
          <a:p>
            <a:pPr indent="-342900" lvl="0" marL="342900" rtl="0" algn="l">
              <a:spcBef>
                <a:spcPts val="300"/>
              </a:spcBef>
              <a:spcAft>
                <a:spcPts val="0"/>
              </a:spcAft>
              <a:buClr>
                <a:srgbClr val="7F7F7F"/>
              </a:buClr>
              <a:buSzPct val="100000"/>
              <a:buChar char="•"/>
            </a:pPr>
            <a:r>
              <a:rPr lang="en-US"/>
              <a:t>•	Overweight or obesity.</a:t>
            </a:r>
            <a:endParaRPr/>
          </a:p>
          <a:p>
            <a:pPr indent="-342900" lvl="0" marL="342900" rtl="0" algn="l">
              <a:spcBef>
                <a:spcPts val="300"/>
              </a:spcBef>
              <a:spcAft>
                <a:spcPts val="0"/>
              </a:spcAft>
              <a:buClr>
                <a:srgbClr val="7F7F7F"/>
              </a:buClr>
              <a:buSzPct val="100000"/>
              <a:buChar char="•"/>
            </a:pPr>
            <a:r>
              <a:rPr lang="en-US"/>
              <a:t>•	Abnormalities of the uterus or a weakness of the cervix.</a:t>
            </a:r>
            <a:endParaRPr/>
          </a:p>
          <a:p>
            <a:pPr indent="-342900" lvl="0" marL="342900" rtl="0" algn="l">
              <a:spcBef>
                <a:spcPts val="300"/>
              </a:spcBef>
              <a:spcAft>
                <a:spcPts val="0"/>
              </a:spcAft>
              <a:buClr>
                <a:srgbClr val="7F7F7F"/>
              </a:buClr>
              <a:buSzPct val="100000"/>
              <a:buChar char="•"/>
            </a:pPr>
            <a:r>
              <a:rPr lang="en-US"/>
              <a:t>•	Certain medical conditions (eg, systemic lupus erythematosus, antiphospholipid syndrome).</a:t>
            </a:r>
            <a:endParaRPr/>
          </a:p>
          <a:p>
            <a:pPr indent="-342900" lvl="0" marL="342900" rtl="0" algn="l">
              <a:spcBef>
                <a:spcPts val="300"/>
              </a:spcBef>
              <a:spcAft>
                <a:spcPts val="0"/>
              </a:spcAft>
              <a:buClr>
                <a:srgbClr val="7F7F7F"/>
              </a:buClr>
              <a:buSzPct val="100000"/>
              <a:buChar char="•"/>
            </a:pPr>
            <a:r>
              <a:rPr lang="en-US"/>
              <a:t>•	Diabetes mellitus that is not well controlled.</a:t>
            </a:r>
            <a:endParaRPr/>
          </a:p>
          <a:p>
            <a:pPr indent="-342900" lvl="0" marL="342900" rtl="0" algn="l">
              <a:spcBef>
                <a:spcPts val="300"/>
              </a:spcBef>
              <a:spcAft>
                <a:spcPts val="0"/>
              </a:spcAft>
              <a:buClr>
                <a:srgbClr val="7F7F7F"/>
              </a:buClr>
              <a:buSzPct val="100000"/>
              <a:buChar char="•"/>
            </a:pPr>
            <a:r>
              <a:rPr lang="en-US"/>
              <a:t>There are other less common causes of miscarriage. These include: hormonal imbalance, and certain infections like listeria and German measles (rubella). </a:t>
            </a:r>
            <a:endParaRPr/>
          </a:p>
          <a:p>
            <a:pPr indent="-247650" lvl="0" marL="342900" rtl="0" algn="l">
              <a:spcBef>
                <a:spcPts val="300"/>
              </a:spcBef>
              <a:spcAft>
                <a:spcPts val="0"/>
              </a:spcAft>
              <a:buClr>
                <a:srgbClr val="7F7F7F"/>
              </a:buClr>
              <a:buSzPct val="100000"/>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0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Symptoms</a:t>
            </a:r>
            <a:endParaRPr/>
          </a:p>
        </p:txBody>
      </p:sp>
      <p:sp>
        <p:nvSpPr>
          <p:cNvPr id="679" name="Google Shape;679;p10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rgbClr val="7F7F7F"/>
              </a:buClr>
              <a:buSzPct val="100000"/>
              <a:buChar char="•"/>
            </a:pPr>
            <a:r>
              <a:rPr lang="en-US"/>
              <a:t>The usual symptoms of miscarriage are vaginal bleeding and lower abdominal cramps. Then passage of some tissue from the vagina, which often looks like a blood clot or clots. In many cases, the bleeding then gradually settles. The time it takes for the bleeding to settle varies. It is usually a few days, but can last two weeks or more. For most women, the bleeding is heavy with clots, but not severe - it is more like a heavy period. However, the bleeding can be severe in some cases.</a:t>
            </a:r>
            <a:endParaRPr/>
          </a:p>
          <a:p>
            <a:pPr indent="-342900" lvl="0" marL="342900" rtl="0" algn="l">
              <a:spcBef>
                <a:spcPts val="372"/>
              </a:spcBef>
              <a:spcAft>
                <a:spcPts val="0"/>
              </a:spcAft>
              <a:buClr>
                <a:srgbClr val="7F7F7F"/>
              </a:buClr>
              <a:buSzPct val="100000"/>
              <a:buChar char="•"/>
            </a:pPr>
            <a:r>
              <a:rPr lang="en-US"/>
              <a:t>In some cases of miscarriage, there are no symptoms. The fetus stops developing or dies but it remains in the uterus.  Pregnant woman may have no pain or bleeding, no longer experience symptoms of pregnancy (for example, morning sickness or breast tenderness). This type known as missed miscarriage.</a:t>
            </a:r>
            <a:endParaRPr/>
          </a:p>
          <a:p>
            <a:pPr indent="-342900" lvl="0" marL="342900" rtl="0" algn="l">
              <a:spcBef>
                <a:spcPts val="372"/>
              </a:spcBef>
              <a:spcAft>
                <a:spcPts val="0"/>
              </a:spcAft>
              <a:buClr>
                <a:srgbClr val="7F7F7F"/>
              </a:buClr>
              <a:buSzPct val="100000"/>
              <a:buChar char="•"/>
            </a:pPr>
            <a:r>
              <a:rPr lang="en-US"/>
              <a:t>Some women may experience some mild bleeding but not have any pain (or only a little amount of pain). The pregnancy then progresses normally thereafter. This is called a threatened miscarriage.</a:t>
            </a:r>
            <a:endParaRPr/>
          </a:p>
          <a:p>
            <a:pPr indent="-224790" lvl="0" marL="342900" rtl="0" algn="l">
              <a:spcBef>
                <a:spcPts val="372"/>
              </a:spcBef>
              <a:spcAft>
                <a:spcPts val="0"/>
              </a:spcAft>
              <a:buClr>
                <a:srgbClr val="7F7F7F"/>
              </a:buClr>
              <a:buSzPct val="1000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10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Gestational Diabetes</a:t>
            </a:r>
            <a:endParaRPr/>
          </a:p>
        </p:txBody>
      </p:sp>
      <p:sp>
        <p:nvSpPr>
          <p:cNvPr id="685" name="Google Shape;685;p10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rgbClr val="7F7F7F"/>
              </a:buClr>
              <a:buSzPct val="100000"/>
              <a:buChar char="•"/>
            </a:pPr>
            <a:r>
              <a:rPr lang="en-US"/>
              <a:t>develops during pregnancy (gestation). It causes high blood sugar that can affect the pregnancy and fetus health.</a:t>
            </a:r>
            <a:endParaRPr/>
          </a:p>
          <a:p>
            <a:pPr indent="-342900" lvl="0" marL="342900" rtl="0" algn="l">
              <a:spcBef>
                <a:spcPts val="408"/>
              </a:spcBef>
              <a:spcAft>
                <a:spcPts val="0"/>
              </a:spcAft>
              <a:buClr>
                <a:srgbClr val="7F7F7F"/>
              </a:buClr>
              <a:buSzPct val="100000"/>
              <a:buChar char="•"/>
            </a:pPr>
            <a:r>
              <a:rPr lang="en-US"/>
              <a:t>In gestational diabetes, blood sugar usually returns to normal soon after delivery. </a:t>
            </a:r>
            <a:endParaRPr/>
          </a:p>
          <a:p>
            <a:pPr indent="-342900" lvl="0" marL="342900" rtl="0" algn="l">
              <a:spcBef>
                <a:spcPts val="408"/>
              </a:spcBef>
              <a:spcAft>
                <a:spcPts val="0"/>
              </a:spcAft>
              <a:buClr>
                <a:srgbClr val="7F7F7F"/>
              </a:buClr>
              <a:buSzPct val="100000"/>
              <a:buChar char="•"/>
            </a:pPr>
            <a:r>
              <a:rPr lang="en-US"/>
              <a:t>For most women, gestational diabetes doesn't cause noticeable signs or symptoms.</a:t>
            </a:r>
            <a:endParaRPr/>
          </a:p>
          <a:p>
            <a:pPr indent="-342900" lvl="0" marL="342900" rtl="0" algn="l">
              <a:spcBef>
                <a:spcPts val="408"/>
              </a:spcBef>
              <a:spcAft>
                <a:spcPts val="0"/>
              </a:spcAft>
              <a:buClr>
                <a:srgbClr val="7F7F7F"/>
              </a:buClr>
              <a:buSzPct val="100000"/>
              <a:buChar char="•"/>
            </a:pPr>
            <a:r>
              <a:rPr lang="en-US"/>
              <a:t>During pregnancy, the placenta produces high levels of various hormones. Almost all of them impair the action of insulin in the cells, raising the blood sugar. Modest elevation of blood sugar after meals is normal during pregnancy.</a:t>
            </a:r>
            <a:endParaRPr/>
          </a:p>
          <a:p>
            <a:pPr indent="-342900" lvl="0" marL="342900" rtl="0" algn="l">
              <a:spcBef>
                <a:spcPts val="408"/>
              </a:spcBef>
              <a:spcAft>
                <a:spcPts val="0"/>
              </a:spcAft>
              <a:buClr>
                <a:srgbClr val="7F7F7F"/>
              </a:buClr>
              <a:buSzPct val="100000"/>
              <a:buChar char="•"/>
            </a:pPr>
            <a:r>
              <a:rPr lang="en-US"/>
              <a:t>As the fetus grows, the placenta produces more and more insulin-blocking hormones. In gestational diabetes, the placental hormones provoke a rise in blood sugar to a level that can affect the growth and health of the fetus. Gestational diabetes usually develops during the last half of pregnancy — sometimes as early as the 20th week, but generally not until later.</a:t>
            </a:r>
            <a:endParaRPr/>
          </a:p>
          <a:p>
            <a:pPr indent="-213359" lvl="0" marL="342900" rtl="0" algn="l">
              <a:spcBef>
                <a:spcPts val="408"/>
              </a:spcBef>
              <a:spcAft>
                <a:spcPts val="0"/>
              </a:spcAft>
              <a:buClr>
                <a:srgbClr val="7F7F7F"/>
              </a:buClr>
              <a:buSzPct val="100000"/>
              <a:buNone/>
            </a:pPr>
            <a:r>
              <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10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Factors</a:t>
            </a:r>
            <a:endParaRPr/>
          </a:p>
        </p:txBody>
      </p:sp>
      <p:sp>
        <p:nvSpPr>
          <p:cNvPr id="691" name="Google Shape;691;p10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7F7F7F"/>
              </a:buClr>
              <a:buSzPct val="100000"/>
              <a:buChar char="•"/>
            </a:pPr>
            <a:r>
              <a:rPr lang="en-US"/>
              <a:t>Any woman can develop gestational diabetes, but some women are at greater risk. Risk factors for gestational diabetes include:</a:t>
            </a:r>
            <a:endParaRPr/>
          </a:p>
          <a:p>
            <a:pPr indent="-285750" lvl="1" marL="742950" rtl="0" algn="l">
              <a:spcBef>
                <a:spcPts val="296"/>
              </a:spcBef>
              <a:spcAft>
                <a:spcPts val="0"/>
              </a:spcAft>
              <a:buClr>
                <a:srgbClr val="7F7F7F"/>
              </a:buClr>
              <a:buSzPct val="100000"/>
              <a:buChar char="o"/>
            </a:pPr>
            <a:r>
              <a:rPr lang="en-US"/>
              <a:t>Age greater than 25. Women older than age 25 are more likely to develop gestational diabetes.</a:t>
            </a:r>
            <a:endParaRPr/>
          </a:p>
          <a:p>
            <a:pPr indent="-285750" lvl="1" marL="742950" rtl="0" algn="l">
              <a:spcBef>
                <a:spcPts val="296"/>
              </a:spcBef>
              <a:spcAft>
                <a:spcPts val="0"/>
              </a:spcAft>
              <a:buClr>
                <a:srgbClr val="7F7F7F"/>
              </a:buClr>
              <a:buSzPct val="100000"/>
              <a:buChar char="o"/>
            </a:pPr>
            <a:r>
              <a:rPr lang="en-US"/>
              <a:t>Family or personal health history. If the woman has prediabetes state (high normal blood sugar) or a close family member, such as a parent or sibling, has type 2 diabetes. </a:t>
            </a:r>
            <a:endParaRPr/>
          </a:p>
          <a:p>
            <a:pPr indent="-285750" lvl="1" marL="742950" rtl="0" algn="l">
              <a:spcBef>
                <a:spcPts val="296"/>
              </a:spcBef>
              <a:spcAft>
                <a:spcPts val="0"/>
              </a:spcAft>
              <a:buClr>
                <a:srgbClr val="7F7F7F"/>
              </a:buClr>
              <a:buSzPct val="100000"/>
              <a:buChar char="o"/>
            </a:pPr>
            <a:r>
              <a:rPr lang="en-US"/>
              <a:t>Excess weight.  a body mass index (BMI) of 30 or higher.</a:t>
            </a:r>
            <a:endParaRPr/>
          </a:p>
          <a:p>
            <a:pPr indent="-285750" lvl="1" marL="742950" rtl="0" algn="l">
              <a:spcBef>
                <a:spcPts val="296"/>
              </a:spcBef>
              <a:spcAft>
                <a:spcPts val="0"/>
              </a:spcAft>
              <a:buClr>
                <a:srgbClr val="7F7F7F"/>
              </a:buClr>
              <a:buSzPct val="100000"/>
              <a:buChar char="o"/>
            </a:pPr>
            <a:r>
              <a:rPr lang="en-US"/>
              <a:t>Nonwhite race. For reasons that aren't clear, women who are black, Hispanic, American Indian or Asian are more likely to develop gestational diabetes.</a:t>
            </a:r>
            <a:endParaRPr/>
          </a:p>
          <a:p>
            <a:pPr indent="-342900" lvl="0" marL="342900" rtl="0" algn="l">
              <a:spcBef>
                <a:spcPts val="444"/>
              </a:spcBef>
              <a:spcAft>
                <a:spcPts val="0"/>
              </a:spcAft>
              <a:buClr>
                <a:srgbClr val="7F7F7F"/>
              </a:buClr>
              <a:buSzPct val="100000"/>
              <a:buChar char="•"/>
            </a:pPr>
            <a:r>
              <a:rPr lang="en-US"/>
              <a:t>Most women who have gestational diabetes deliver healthy babies. However, gestational diabetes that's not carefully managed can lead to uncontrolled blood sugar levels and cause problems for the mother and her fetus, including an increased likelihood of needing a C-section to deliver</a:t>
            </a:r>
            <a:endParaRPr/>
          </a:p>
          <a:p>
            <a:pPr indent="0" lvl="0" marL="0" rtl="0" algn="l">
              <a:spcBef>
                <a:spcPts val="444"/>
              </a:spcBef>
              <a:spcAft>
                <a:spcPts val="0"/>
              </a:spcAft>
              <a:buClr>
                <a:srgbClr val="7F7F7F"/>
              </a:buClr>
              <a:buSzPct val="100000"/>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103"/>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Risk to the Baby</a:t>
            </a:r>
            <a:endParaRPr/>
          </a:p>
        </p:txBody>
      </p:sp>
      <p:sp>
        <p:nvSpPr>
          <p:cNvPr id="697" name="Google Shape;697;p10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spcBef>
                <a:spcPts val="0"/>
              </a:spcBef>
              <a:spcAft>
                <a:spcPts val="0"/>
              </a:spcAft>
              <a:buClr>
                <a:srgbClr val="7F7F7F"/>
              </a:buClr>
              <a:buSzPct val="100000"/>
              <a:buNone/>
            </a:pPr>
            <a:r>
              <a:rPr lang="en-US"/>
              <a:t>The baby may be at increased risk of:</a:t>
            </a:r>
            <a:endParaRPr/>
          </a:p>
          <a:p>
            <a:pPr indent="-342900" lvl="0" marL="342900" rtl="0" algn="l">
              <a:spcBef>
                <a:spcPts val="300"/>
              </a:spcBef>
              <a:spcAft>
                <a:spcPts val="0"/>
              </a:spcAft>
              <a:buClr>
                <a:srgbClr val="7F7F7F"/>
              </a:buClr>
              <a:buSzPct val="100000"/>
              <a:buChar char="•"/>
            </a:pPr>
            <a:r>
              <a:rPr lang="en-US"/>
              <a:t>Excessive birth weight.  Very large babies — those that weigh 9 pounds or more — are more likely to become wedged in the birth canal, sustain birth injuries or require a C-section birth.</a:t>
            </a:r>
            <a:endParaRPr/>
          </a:p>
          <a:p>
            <a:pPr indent="-342900" lvl="0" marL="342900" rtl="0" algn="l">
              <a:spcBef>
                <a:spcPts val="300"/>
              </a:spcBef>
              <a:spcAft>
                <a:spcPts val="0"/>
              </a:spcAft>
              <a:buClr>
                <a:srgbClr val="7F7F7F"/>
              </a:buClr>
              <a:buSzPct val="100000"/>
              <a:buChar char="•"/>
            </a:pPr>
            <a:r>
              <a:rPr lang="en-US"/>
              <a:t>Early (preterm) birth and respiratory distress syndrome. A mother's high blood sugar may increase her risk of early labor and delivering her baby before its due date. </a:t>
            </a:r>
            <a:endParaRPr/>
          </a:p>
          <a:p>
            <a:pPr indent="-342900" lvl="0" marL="342900" rtl="0" algn="l">
              <a:spcBef>
                <a:spcPts val="300"/>
              </a:spcBef>
              <a:spcAft>
                <a:spcPts val="0"/>
              </a:spcAft>
              <a:buClr>
                <a:srgbClr val="7F7F7F"/>
              </a:buClr>
              <a:buSzPct val="100000"/>
              <a:buChar char="•"/>
            </a:pPr>
            <a:r>
              <a:rPr lang="en-US"/>
              <a:t>Babies born early may experience respiratory distress syndrome — a condition that makes breathing difficult. Babies of mothers with gestational diabetes may experience respiratory distress syndrome even if they're not born early.</a:t>
            </a:r>
            <a:endParaRPr/>
          </a:p>
          <a:p>
            <a:pPr indent="-342900" lvl="0" marL="342900" rtl="0" algn="l">
              <a:spcBef>
                <a:spcPts val="300"/>
              </a:spcBef>
              <a:spcAft>
                <a:spcPts val="0"/>
              </a:spcAft>
              <a:buClr>
                <a:srgbClr val="7F7F7F"/>
              </a:buClr>
              <a:buSzPct val="100000"/>
              <a:buChar char="•"/>
            </a:pPr>
            <a:r>
              <a:rPr lang="en-US"/>
              <a:t>Low blood sugar (hypoglycemia). Sometimes babies of mothers with gestational diabetes develop low blood sugar (hypoglycemia) shortly after birth because their own insulin production is high. Severe episodes of hypoglycemia may provoke seizures in the baby. Prompt feedings and sometimes an intravenous glucose solution can return the baby's blood sugar level to normal.</a:t>
            </a:r>
            <a:endParaRPr/>
          </a:p>
          <a:p>
            <a:pPr indent="-342900" lvl="0" marL="342900" rtl="0" algn="l">
              <a:spcBef>
                <a:spcPts val="300"/>
              </a:spcBef>
              <a:spcAft>
                <a:spcPts val="0"/>
              </a:spcAft>
              <a:buClr>
                <a:srgbClr val="7F7F7F"/>
              </a:buClr>
              <a:buSzPct val="100000"/>
              <a:buChar char="•"/>
            </a:pPr>
            <a:r>
              <a:rPr lang="en-US"/>
              <a:t>Type 2 diabetes later in life. Babies of mothers who have gestational diabetes have a higher risk of developing obesity and type 2 diabetes later in life.</a:t>
            </a:r>
            <a:endParaRPr/>
          </a:p>
          <a:p>
            <a:pPr indent="-342900" lvl="0" marL="342900" rtl="0" algn="l">
              <a:spcBef>
                <a:spcPts val="300"/>
              </a:spcBef>
              <a:spcAft>
                <a:spcPts val="0"/>
              </a:spcAft>
              <a:buClr>
                <a:srgbClr val="7F7F7F"/>
              </a:buClr>
              <a:buSzPct val="100000"/>
              <a:buChar char="•"/>
            </a:pPr>
            <a:r>
              <a:rPr lang="en-US"/>
              <a:t>Untreated gestational diabetes can result in a baby's death either before or shortly after birth.</a:t>
            </a:r>
            <a:endParaRPr/>
          </a:p>
          <a:p>
            <a:pPr indent="-247650" lvl="0" marL="342900" rtl="0" algn="l">
              <a:spcBef>
                <a:spcPts val="300"/>
              </a:spcBef>
              <a:spcAft>
                <a:spcPts val="0"/>
              </a:spcAft>
              <a:buClr>
                <a:srgbClr val="7F7F7F"/>
              </a:buClr>
              <a:buSzPct val="100000"/>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0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Complications to Mother</a:t>
            </a:r>
            <a:endParaRPr/>
          </a:p>
        </p:txBody>
      </p:sp>
      <p:sp>
        <p:nvSpPr>
          <p:cNvPr id="703" name="Google Shape;703;p10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F7F7F"/>
              </a:buClr>
              <a:buSzPts val="2400"/>
              <a:buNone/>
            </a:pPr>
            <a:r>
              <a:rPr lang="en-US"/>
              <a:t>Gestational diabetes may also increase the mother's risk of:</a:t>
            </a:r>
            <a:endParaRPr/>
          </a:p>
          <a:p>
            <a:pPr indent="-342900" lvl="0" marL="342900" rtl="0" algn="l">
              <a:spcBef>
                <a:spcPts val="480"/>
              </a:spcBef>
              <a:spcAft>
                <a:spcPts val="0"/>
              </a:spcAft>
              <a:buClr>
                <a:srgbClr val="7F7F7F"/>
              </a:buClr>
              <a:buSzPts val="2400"/>
              <a:buChar char="•"/>
            </a:pPr>
            <a:r>
              <a:rPr lang="en-US"/>
              <a:t>High blood pressure and preeclampsia. </a:t>
            </a:r>
            <a:endParaRPr/>
          </a:p>
          <a:p>
            <a:pPr indent="-342900" lvl="0" marL="342900" rtl="0" algn="l">
              <a:spcBef>
                <a:spcPts val="480"/>
              </a:spcBef>
              <a:spcAft>
                <a:spcPts val="0"/>
              </a:spcAft>
              <a:buClr>
                <a:srgbClr val="7F7F7F"/>
              </a:buClr>
              <a:buSzPts val="2400"/>
              <a:buChar char="•"/>
            </a:pPr>
            <a:r>
              <a:rPr lang="en-US"/>
              <a:t>C-section delivery</a:t>
            </a:r>
            <a:endParaRPr/>
          </a:p>
          <a:p>
            <a:pPr indent="-342900" lvl="0" marL="342900" rtl="0" algn="l">
              <a:spcBef>
                <a:spcPts val="480"/>
              </a:spcBef>
              <a:spcAft>
                <a:spcPts val="0"/>
              </a:spcAft>
              <a:buClr>
                <a:srgbClr val="7F7F7F"/>
              </a:buClr>
              <a:buSzPts val="2400"/>
              <a:buChar char="•"/>
            </a:pPr>
            <a:r>
              <a:rPr lang="en-US"/>
              <a:t>Future diabetes.  Of those women with a history of gestational diabetes who reach their ideal body weight after delivery, fewer than 1 in 4 eventually develops type 2 diabetes.</a:t>
            </a:r>
            <a:endParaRPr/>
          </a:p>
          <a:p>
            <a:pPr indent="-190500" lvl="0" marL="342900" rtl="0" algn="l">
              <a:spcBef>
                <a:spcPts val="480"/>
              </a:spcBef>
              <a:spcAft>
                <a:spcPts val="0"/>
              </a:spcAft>
              <a:buClr>
                <a:srgbClr val="7F7F7F"/>
              </a:buClr>
              <a:buSzPts val="2400"/>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10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dk2"/>
              </a:buClr>
              <a:buSzPts val="5400"/>
              <a:buFont typeface="Palatino Linotype"/>
              <a:buNone/>
            </a:pPr>
            <a:r>
              <a:rPr lang="en-US"/>
              <a:t>References</a:t>
            </a:r>
            <a:endParaRPr/>
          </a:p>
        </p:txBody>
      </p:sp>
      <p:sp>
        <p:nvSpPr>
          <p:cNvPr id="709" name="Google Shape;709;p10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10000"/>
          </a:bodyPr>
          <a:lstStyle/>
          <a:p>
            <a:pPr indent="-342900" lvl="0" marL="342900" rtl="0" algn="l">
              <a:spcBef>
                <a:spcPts val="0"/>
              </a:spcBef>
              <a:spcAft>
                <a:spcPts val="0"/>
              </a:spcAft>
              <a:buClr>
                <a:srgbClr val="7F7F7F"/>
              </a:buClr>
              <a:buSzPct val="100000"/>
              <a:buChar char="•"/>
            </a:pPr>
            <a:r>
              <a:rPr lang="en-US"/>
              <a:t>References:</a:t>
            </a:r>
            <a:endParaRPr/>
          </a:p>
          <a:p>
            <a:pPr indent="-342900" lvl="0" marL="342900" rtl="0" algn="l">
              <a:spcBef>
                <a:spcPts val="408"/>
              </a:spcBef>
              <a:spcAft>
                <a:spcPts val="0"/>
              </a:spcAft>
              <a:buClr>
                <a:srgbClr val="7F7F7F"/>
              </a:buClr>
              <a:buSzPct val="100000"/>
              <a:buChar char="•"/>
            </a:pPr>
            <a:r>
              <a:rPr lang="en-US"/>
              <a:t>Lippincott Williams &amp; Wilkins   </a:t>
            </a:r>
            <a:endParaRPr/>
          </a:p>
          <a:p>
            <a:pPr indent="-342900" lvl="0" marL="342900" rtl="0" algn="l">
              <a:spcBef>
                <a:spcPts val="408"/>
              </a:spcBef>
              <a:spcAft>
                <a:spcPts val="0"/>
              </a:spcAft>
              <a:buClr>
                <a:srgbClr val="7F7F7F"/>
              </a:buClr>
              <a:buSzPct val="100000"/>
              <a:buChar char="•"/>
            </a:pPr>
            <a:r>
              <a:rPr lang="en-US"/>
              <a:t>www.patient.co.uk                                         www.mayoclinic.org</a:t>
            </a:r>
            <a:endParaRPr/>
          </a:p>
          <a:p>
            <a:pPr indent="-342900" lvl="0" marL="342900" rtl="0" algn="l">
              <a:spcBef>
                <a:spcPts val="408"/>
              </a:spcBef>
              <a:spcAft>
                <a:spcPts val="0"/>
              </a:spcAft>
              <a:buClr>
                <a:srgbClr val="7F7F7F"/>
              </a:buClr>
              <a:buSzPct val="100000"/>
              <a:buChar char="•"/>
            </a:pPr>
            <a:r>
              <a:rPr lang="en-US"/>
              <a:t>www.innerbody.com                                      www.medscape.org</a:t>
            </a:r>
            <a:endParaRPr/>
          </a:p>
          <a:p>
            <a:pPr indent="-342900" lvl="0" marL="342900" rtl="0" algn="l">
              <a:spcBef>
                <a:spcPts val="408"/>
              </a:spcBef>
              <a:spcAft>
                <a:spcPts val="0"/>
              </a:spcAft>
              <a:buClr>
                <a:srgbClr val="7F7F7F"/>
              </a:buClr>
              <a:buSzPct val="100000"/>
              <a:buChar char="•"/>
            </a:pPr>
            <a:r>
              <a:rPr lang="en-US"/>
              <a:t>www.mayoclinic.org                                      http://emedicine.medscape.com</a:t>
            </a:r>
            <a:endParaRPr/>
          </a:p>
          <a:p>
            <a:pPr indent="-342900" lvl="0" marL="342900" rtl="0" algn="l">
              <a:spcBef>
                <a:spcPts val="408"/>
              </a:spcBef>
              <a:spcAft>
                <a:spcPts val="0"/>
              </a:spcAft>
              <a:buClr>
                <a:srgbClr val="7F7F7F"/>
              </a:buClr>
              <a:buSzPct val="100000"/>
              <a:buChar char="•"/>
            </a:pPr>
            <a:r>
              <a:rPr lang="en-US"/>
              <a:t>www.phaa.com                                              www.answers.com</a:t>
            </a:r>
            <a:endParaRPr/>
          </a:p>
          <a:p>
            <a:pPr indent="-342900" lvl="0" marL="342900" rtl="0" algn="l">
              <a:spcBef>
                <a:spcPts val="408"/>
              </a:spcBef>
              <a:spcAft>
                <a:spcPts val="0"/>
              </a:spcAft>
              <a:buClr>
                <a:srgbClr val="7F7F7F"/>
              </a:buClr>
              <a:buSzPct val="100000"/>
              <a:buChar char="•"/>
            </a:pPr>
            <a:r>
              <a:rPr lang="en-US"/>
              <a:t>www.webmd.com                                          www.emedicinehealth.com</a:t>
            </a:r>
            <a:endParaRPr/>
          </a:p>
          <a:p>
            <a:pPr indent="-342900" lvl="0" marL="342900" rtl="0" algn="l">
              <a:spcBef>
                <a:spcPts val="408"/>
              </a:spcBef>
              <a:spcAft>
                <a:spcPts val="0"/>
              </a:spcAft>
              <a:buClr>
                <a:srgbClr val="7F7F7F"/>
              </a:buClr>
              <a:buSzPct val="100000"/>
              <a:buChar char="•"/>
            </a:pPr>
            <a:r>
              <a:rPr lang="en-US"/>
              <a:t>www.medicinenet.com</a:t>
            </a:r>
            <a:endParaRPr/>
          </a:p>
          <a:p>
            <a:pPr indent="-342900" lvl="0" marL="342900" rtl="0" algn="l">
              <a:spcBef>
                <a:spcPts val="408"/>
              </a:spcBef>
              <a:spcAft>
                <a:spcPts val="0"/>
              </a:spcAft>
              <a:buClr>
                <a:srgbClr val="7F7F7F"/>
              </a:buClr>
              <a:buSzPct val="100000"/>
              <a:buChar char="•"/>
            </a:pPr>
            <a:r>
              <a:rPr lang="en-US"/>
              <a:t>Female reproductive system</a:t>
            </a:r>
            <a:endParaRPr/>
          </a:p>
          <a:p>
            <a:pPr indent="-342900" lvl="0" marL="342900" rtl="0" algn="l">
              <a:spcBef>
                <a:spcPts val="408"/>
              </a:spcBef>
              <a:spcAft>
                <a:spcPts val="0"/>
              </a:spcAft>
              <a:buClr>
                <a:srgbClr val="7F7F7F"/>
              </a:buClr>
              <a:buSzPct val="100000"/>
              <a:buChar char="•"/>
            </a:pPr>
            <a:r>
              <a:rPr lang="en-US"/>
              <a:t>https://www.youtube.com/watch?v=MLJTLAKFM3k</a:t>
            </a:r>
            <a:endParaRPr/>
          </a:p>
          <a:p>
            <a:pPr indent="-213359" lvl="0" marL="342900" rtl="0" algn="l">
              <a:spcBef>
                <a:spcPts val="408"/>
              </a:spcBef>
              <a:spcAft>
                <a:spcPts val="0"/>
              </a:spcAft>
              <a:buClr>
                <a:srgbClr val="7F7F7F"/>
              </a:buClr>
              <a:buSzPct val="100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xecutive">
  <a:themeElements>
    <a:clrScheme name="Austin">
      <a:dk1>
        <a:srgbClr val="000000"/>
      </a:dk1>
      <a:lt1>
        <a:srgbClr val="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2021-08-19T18:58:07Z</dcterms:created>
  <dc:creator>Student2</dc:creator>
</cp:coreProperties>
</file>