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2" roundtripDataSignature="AMtx7mjdq2vDEfd1rXN5Fj0WKAwNTujh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8509963730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8509963730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18509963730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86a770752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86a770752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86a770752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Isn’t the stomach lining made of proteins too? Yes, but mucous protects these proteins from being denatured by acid. If the mucous barrier is disrupted, an ulcer can form.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8509963730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8509963730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18509963730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91c6da0a30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91c6da0a30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191c6da0a30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a623ecbff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a623ecbff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1a623ecbff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91c6da0a30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91c6da0a30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191c6da0a30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91c6da0a30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91c6da0a30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191c6da0a30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91c6da0a30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91c6da0a30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191c6da0a30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91c6da0a30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91c6da0a30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191c6da0a30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91c6da0a30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91c6da0a30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191c6da0a30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52719fd58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52719fd58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52719fd58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52719fd58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52719fd58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52719fd58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52719fd58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52719fd58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52719fd58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52719fd58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52719fd58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52719fd58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52719fd58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52719fd58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52719fd58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52719fd58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52719fd58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52719fd58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52719fd58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52719fd58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52719fd58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52719fd58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52719fd58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52719fd58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52719fd58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52719fd58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52719fd58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52719fd58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52719fd58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52719fd58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52719fd58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52719fd58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52719fd58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hyperlink" Target="https://youtu.be/V_E7mq8bv4g" TargetMode="External"/><Relationship Id="rId5" Type="http://schemas.openxmlformats.org/officeDocument/2006/relationships/hyperlink" Target="https://youtu.be/7gK-5tLFM5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ncbi.nlm.nih.gov/pmc/articles/PMC5347101/#:~:text=The%20Acceptable%20Macronutrient%20Distribution%20Range%20(AMDR)%20(10%E2%80%9335,than%20that%20of%20the%20RDA." TargetMode="External"/><Relationship Id="rId4" Type="http://schemas.openxmlformats.org/officeDocument/2006/relationships/hyperlink" Target="https://brighterworld.mcmaster.ca/articles/myth-busted-researchers-show-that-a-high-protein-diet-does-not-affect-kidney-function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youtu.be/HSCUAjZQhXI" TargetMode="External"/><Relationship Id="rId4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1046376" y="25169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Proteins and Amino Acids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</a:t>
            </a:r>
            <a:endParaRPr sz="4400"/>
          </a:p>
        </p:txBody>
      </p:sp>
      <p:sp>
        <p:nvSpPr>
          <p:cNvPr id="66" name="Google Shape;66;p2"/>
          <p:cNvSpPr txBox="1"/>
          <p:nvPr/>
        </p:nvSpPr>
        <p:spPr>
          <a:xfrm>
            <a:off x="746449" y="1147665"/>
            <a:ext cx="11262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Proteins are arranged as strands or chains of amino acids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Amino acids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the building blocks of proteins – all types consist of the same basic structure however the side chain changes. 20 different kinds.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Essential amino acids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cannot be synthesized by the body or cannot be synthesized in quantities sufficient to meet body needs. Must be obtained through dietary sources.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Peptide bonds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how amino acids are linked in order to create proteins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Collagen – a type of protein in the body – tendons, ligaments, scars, etc.  Connective tissue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" name="Google Shape;6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0275" y="4078525"/>
            <a:ext cx="5901850" cy="255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ctrTitle"/>
          </p:nvPr>
        </p:nvSpPr>
        <p:spPr>
          <a:xfrm>
            <a:off x="923827" y="13043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Amino Acid </a:t>
            </a:r>
            <a:r>
              <a:rPr lang="en-CA" sz="4400"/>
              <a:t>Structure</a:t>
            </a:r>
            <a:endParaRPr sz="4400"/>
          </a:p>
        </p:txBody>
      </p:sp>
      <p:pic>
        <p:nvPicPr>
          <p:cNvPr id="74" name="Google Shape;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282" y="1483068"/>
            <a:ext cx="4867374" cy="4642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4425" y="1635475"/>
            <a:ext cx="5525176" cy="383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509963730_0_1"/>
          <p:cNvSpPr txBox="1"/>
          <p:nvPr>
            <p:ph type="ctrTitle"/>
          </p:nvPr>
        </p:nvSpPr>
        <p:spPr>
          <a:xfrm>
            <a:off x="415600" y="992775"/>
            <a:ext cx="7114800" cy="5462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2600"/>
              <a:t>Protein Structures</a:t>
            </a:r>
            <a:endParaRPr b="1"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/>
              <a:t>Primary</a:t>
            </a:r>
            <a:r>
              <a:rPr lang="en-CA" sz="1900"/>
              <a:t> - chains of amino acids such as in Insulin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/>
              <a:t>Secondary</a:t>
            </a:r>
            <a:r>
              <a:rPr lang="en-CA" sz="1900"/>
              <a:t> - Interactions between atoms in the backbone of the polypeptide (does not involve R groups) Produces most often a helix or pleated sheet shape.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/>
              <a:t>Tertiary</a:t>
            </a:r>
            <a:r>
              <a:rPr lang="en-CA" sz="1900"/>
              <a:t> - 3D structure of the protein. Due to interactions between the R groups.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/>
              <a:t>Quaternary</a:t>
            </a:r>
            <a:r>
              <a:rPr lang="en-CA" sz="1900"/>
              <a:t> - Only some proteins have this shape, when </a:t>
            </a:r>
            <a:r>
              <a:rPr lang="en-CA" sz="1900"/>
              <a:t>subgroups</a:t>
            </a:r>
            <a:r>
              <a:rPr lang="en-CA" sz="1900"/>
              <a:t> join together. One example is Hemoglobin, which has four subgroups. 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/>
              <a:t>Denaturation</a:t>
            </a:r>
            <a:r>
              <a:rPr lang="en-CA" sz="1900"/>
              <a:t> - When a protein loses its 3D shaping, &amp; is reduced to its primary structure. Usually makes the protein non-functional. Can sometimes be reversed but often not - think of an egg white which becomes solid &amp; opaque after heating and will not become clear again once cooled.</a:t>
            </a:r>
            <a:endParaRPr sz="1900"/>
          </a:p>
        </p:txBody>
      </p:sp>
      <p:pic>
        <p:nvPicPr>
          <p:cNvPr id="82" name="Google Shape;82;g18509963730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0503" y="992780"/>
            <a:ext cx="4245794" cy="5789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Essential Amino Acids</a:t>
            </a:r>
            <a:endParaRPr sz="4400"/>
          </a:p>
        </p:txBody>
      </p:sp>
      <p:sp>
        <p:nvSpPr>
          <p:cNvPr id="89" name="Google Shape;89;p4"/>
          <p:cNvSpPr txBox="1"/>
          <p:nvPr/>
        </p:nvSpPr>
        <p:spPr>
          <a:xfrm>
            <a:off x="735291" y="1121790"/>
            <a:ext cx="11067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PVT TIM HALL (acronym) </a:t>
            </a:r>
            <a:endParaRPr b="1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Phenylalanine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Tryptophan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Threonine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Isoleucine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Methionine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Histidine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Arginine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Leucine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Lysine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7250" y="1639675"/>
            <a:ext cx="6629200" cy="400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Non-Essential Amino Acids</a:t>
            </a:r>
            <a:endParaRPr sz="4400"/>
          </a:p>
        </p:txBody>
      </p:sp>
      <p:sp>
        <p:nvSpPr>
          <p:cNvPr id="97" name="Google Shape;97;p5"/>
          <p:cNvSpPr txBox="1"/>
          <p:nvPr/>
        </p:nvSpPr>
        <p:spPr>
          <a:xfrm>
            <a:off x="735291" y="1121790"/>
            <a:ext cx="110670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Alanine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Asparagine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Aspartic Acid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Cysteine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Glutamic Acid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Glutamine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Glycine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Tyrosine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FYI - Essential amino acids varies by species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700" y="2348000"/>
            <a:ext cx="4841750" cy="23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6a7707524_0_0"/>
          <p:cNvSpPr txBox="1"/>
          <p:nvPr>
            <p:ph type="ctrTitle"/>
          </p:nvPr>
        </p:nvSpPr>
        <p:spPr>
          <a:xfrm>
            <a:off x="415600" y="992774"/>
            <a:ext cx="11360700" cy="10158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/>
              <a:t>What about BCAAs?</a:t>
            </a:r>
            <a:endParaRPr sz="2800"/>
          </a:p>
        </p:txBody>
      </p:sp>
      <p:sp>
        <p:nvSpPr>
          <p:cNvPr id="105" name="Google Shape;105;g186a7707524_0_0"/>
          <p:cNvSpPr txBox="1"/>
          <p:nvPr>
            <p:ph idx="1" type="subTitle"/>
          </p:nvPr>
        </p:nvSpPr>
        <p:spPr>
          <a:xfrm>
            <a:off x="415600" y="2008576"/>
            <a:ext cx="11360700" cy="209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225"/>
              <a:t>BCAAs or Branched Chain Amino Acids are the essential amino acids leucine, isoleucine &amp; valine. They are present in high concentrations in muscle tissues. Initial studies have shown some benefits to supplementing BCAAs before, during or after exercise to increase muscle growth, decrease post-workout soreness &amp; reduce exercise fatigue. BCAAs have also sho</a:t>
            </a:r>
            <a:r>
              <a:rPr lang="en-CA" sz="2225"/>
              <a:t>wn some promise in treating liver disease.</a:t>
            </a:r>
            <a:endParaRPr sz="222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06" name="Google Shape;106;g186a770752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775" y="4384370"/>
            <a:ext cx="20955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86a770752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5700" y="4256258"/>
            <a:ext cx="2447925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86a7707524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7050" y="4384364"/>
            <a:ext cx="2749375" cy="142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 Digestion</a:t>
            </a:r>
            <a:endParaRPr sz="4400"/>
          </a:p>
        </p:txBody>
      </p:sp>
      <p:sp>
        <p:nvSpPr>
          <p:cNvPr id="115" name="Google Shape;115;p6"/>
          <p:cNvSpPr txBox="1"/>
          <p:nvPr/>
        </p:nvSpPr>
        <p:spPr>
          <a:xfrm>
            <a:off x="735291" y="1121790"/>
            <a:ext cx="11067068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Proteins must be broken down into amino acids prior to absorption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Denaturation – the irreversible change in a protein’s shape brought about by heat, acids, bases, alcohol, salts of heavy metals, etc.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Acid-tolerant proteins (enzymes)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Stomach – hydrochloric acid, pepsin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intestine – proteases (from pancreas)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Brush Border – peptidases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proteins → polypeptides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Polypeptides → di and tri-peptides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and Tri-peptides → amino acids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6407" y="2322119"/>
            <a:ext cx="4213983" cy="422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1947" y="0"/>
            <a:ext cx="59881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29" name="Google Shape;129;p8"/>
          <p:cNvSpPr txBox="1"/>
          <p:nvPr/>
        </p:nvSpPr>
        <p:spPr>
          <a:xfrm>
            <a:off x="746449" y="1147665"/>
            <a:ext cx="112620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Every cell in the body contains protein.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Structural Components: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Actin &amp; Myosin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Collagen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     Transport &amp;/or Storage: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Hemoglobin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Ferritin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Messenger / Hormones: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Growth Hormone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Insulin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Antibodies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289" y="2211758"/>
            <a:ext cx="4851662" cy="3638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37" name="Google Shape;137;p10"/>
          <p:cNvSpPr txBox="1"/>
          <p:nvPr/>
        </p:nvSpPr>
        <p:spPr>
          <a:xfrm>
            <a:off x="746449" y="1147665"/>
            <a:ext cx="11262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Enzymes -</a:t>
            </a:r>
            <a:r>
              <a:rPr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There are many enzymes in the human body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that carry out thousands of chemical reactions.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4850" y="2689150"/>
            <a:ext cx="7620000" cy="26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 txBox="1"/>
          <p:nvPr/>
        </p:nvSpPr>
        <p:spPr>
          <a:xfrm>
            <a:off x="2195400" y="58334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4"/>
              </a:rPr>
              <a:t>https://youtu.be/V_E7mq8bv4g</a:t>
            </a:r>
            <a:endParaRPr/>
          </a:p>
        </p:txBody>
      </p:sp>
      <p:sp>
        <p:nvSpPr>
          <p:cNvPr id="140" name="Google Shape;140;p10"/>
          <p:cNvSpPr txBox="1"/>
          <p:nvPr/>
        </p:nvSpPr>
        <p:spPr>
          <a:xfrm>
            <a:off x="6618725" y="57224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5"/>
              </a:rPr>
              <a:t>https://youtu.be/7gK-5tLFM50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47" name="Google Shape;147;p9"/>
          <p:cNvSpPr txBox="1"/>
          <p:nvPr/>
        </p:nvSpPr>
        <p:spPr>
          <a:xfrm>
            <a:off x="746449" y="1147665"/>
            <a:ext cx="11262049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Growth and Maintenance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Muscles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Embryo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Growing child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Scar tissue after injury or surgery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Hair and nails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turnover – the continuous breakdown and synthesis of body proteins involving the recycling of amino acids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Daily approximately ¼ of all available amino acids are irretrievably used for other uses (eg. Fuel) – why we need proteins from food every day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54" name="Google Shape;154;p11"/>
          <p:cNvSpPr txBox="1"/>
          <p:nvPr/>
        </p:nvSpPr>
        <p:spPr>
          <a:xfrm>
            <a:off x="746449" y="1147665"/>
            <a:ext cx="112620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Hormones (recall some hormones are made from lipids)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Eg: Thyroid hormone, insulin, glucagon</a:t>
            </a:r>
            <a:endParaRPr/>
          </a:p>
        </p:txBody>
      </p:sp>
      <p:pic>
        <p:nvPicPr>
          <p:cNvPr id="155" name="Google Shape;15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3513" y="2111604"/>
            <a:ext cx="6434985" cy="443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1903" y="2033627"/>
            <a:ext cx="3554559" cy="4128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63" name="Google Shape;163;p12"/>
          <p:cNvSpPr txBox="1"/>
          <p:nvPr/>
        </p:nvSpPr>
        <p:spPr>
          <a:xfrm>
            <a:off x="746449" y="1147665"/>
            <a:ext cx="544696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Skin, hair, eye colour – melanin is a protein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Neurotransmitters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Serotonin – “feel good” chemical in the brain – anti-depressant medications increase serotonin levels in the brain.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Made from tryptophan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Cashews also increase serotonin</a:t>
            </a:r>
            <a:endParaRPr/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8211" y="1244338"/>
            <a:ext cx="5261395" cy="5302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71" name="Google Shape;171;p13"/>
          <p:cNvSpPr txBox="1"/>
          <p:nvPr/>
        </p:nvSpPr>
        <p:spPr>
          <a:xfrm>
            <a:off x="746449" y="1147665"/>
            <a:ext cx="11262049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Antibodies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Recognize every protein that belongs within the human body and leaves these alone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Identifies foreign proteins that invade the body and attack them (bacteria, virus, toxin)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Hyperactive response – allergies develop (trees, grasses, molds, dust, animals, foods)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diseases – body begins to attack proteins that are “normal” within the body – this is an abnormal process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78" name="Google Shape;178;p14"/>
          <p:cNvSpPr txBox="1"/>
          <p:nvPr/>
        </p:nvSpPr>
        <p:spPr>
          <a:xfrm>
            <a:off x="746449" y="1147665"/>
            <a:ext cx="1126204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Acid/base balance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Clotting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Fluid and electrolyte balance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Transportation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Food Sources of Protein</a:t>
            </a:r>
            <a:endParaRPr sz="4400"/>
          </a:p>
        </p:txBody>
      </p:sp>
      <p:sp>
        <p:nvSpPr>
          <p:cNvPr id="185" name="Google Shape;185;p15"/>
          <p:cNvSpPr txBox="1"/>
          <p:nvPr/>
        </p:nvSpPr>
        <p:spPr>
          <a:xfrm>
            <a:off x="746450" y="1454225"/>
            <a:ext cx="45906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Digestibility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Animal protein is highest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Legumes (beans/lentils) – 80-90%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Grain and other plant sources – 70-90%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Cooking with moist heat increases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Dry heat decreases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450" y="1792075"/>
            <a:ext cx="6550149" cy="4369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8509963730_0_12"/>
          <p:cNvSpPr txBox="1"/>
          <p:nvPr>
            <p:ph type="ctrTitle"/>
          </p:nvPr>
        </p:nvSpPr>
        <p:spPr>
          <a:xfrm>
            <a:off x="415600" y="992775"/>
            <a:ext cx="8275500" cy="105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600"/>
              <a:t>Complete vs Incomplete Proteins</a:t>
            </a:r>
            <a:endParaRPr b="1" sz="2600"/>
          </a:p>
        </p:txBody>
      </p:sp>
      <p:sp>
        <p:nvSpPr>
          <p:cNvPr id="193" name="Google Shape;193;g18509963730_0_12"/>
          <p:cNvSpPr txBox="1"/>
          <p:nvPr>
            <p:ph idx="1" type="subTitle"/>
          </p:nvPr>
        </p:nvSpPr>
        <p:spPr>
          <a:xfrm>
            <a:off x="1896775" y="2124875"/>
            <a:ext cx="4460400" cy="4354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/>
              <a:t>A food that </a:t>
            </a:r>
            <a:r>
              <a:rPr lang="en-CA" sz="1800"/>
              <a:t>contains</a:t>
            </a:r>
            <a:r>
              <a:rPr lang="en-CA" sz="1800"/>
              <a:t> all 9 essential amino acids is called a </a:t>
            </a:r>
            <a:r>
              <a:rPr b="1" lang="en-CA" sz="1800"/>
              <a:t>complete</a:t>
            </a:r>
            <a:r>
              <a:rPr b="1" lang="en-CA" sz="1800"/>
              <a:t> protein.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/>
              <a:t>In general, proteins from an animal source such as meat and dairy are usually complete </a:t>
            </a:r>
            <a:r>
              <a:rPr lang="en-CA" sz="1800"/>
              <a:t>proteins</a:t>
            </a:r>
            <a:r>
              <a:rPr lang="en-CA" sz="1800"/>
              <a:t>, while many plant proteins can be lacking one or more essential amino acids.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/>
              <a:t>This is one reason why vegan protein powders are usually composed of a blend of plant sources. 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94" name="Google Shape;194;g18509963730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5256" y="0"/>
            <a:ext cx="44604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 Requirements</a:t>
            </a:r>
            <a:endParaRPr sz="4400"/>
          </a:p>
        </p:txBody>
      </p:sp>
      <p:sp>
        <p:nvSpPr>
          <p:cNvPr id="201" name="Google Shape;201;p17"/>
          <p:cNvSpPr txBox="1"/>
          <p:nvPr/>
        </p:nvSpPr>
        <p:spPr>
          <a:xfrm>
            <a:off x="933254" y="1385740"/>
            <a:ext cx="103632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 -0.6g/kg body weight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b="1" i="0" lang="en-CA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 – </a:t>
            </a:r>
            <a:r>
              <a:rPr b="1" lang="en-CA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0.8g/kg of body weight</a:t>
            </a:r>
            <a:endParaRPr b="1" sz="15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AMDR - 10- 35% of total calories (1.05 - 3.67g/kg body weight)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50" y="3520875"/>
            <a:ext cx="9886950" cy="270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91c6da0a30_0_3"/>
          <p:cNvSpPr txBox="1"/>
          <p:nvPr>
            <p:ph type="ctrTitle"/>
          </p:nvPr>
        </p:nvSpPr>
        <p:spPr>
          <a:xfrm>
            <a:off x="415600" y="992770"/>
            <a:ext cx="11360700" cy="105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5510"/>
              <a:t>Too much protein is toxic?</a:t>
            </a:r>
            <a:endParaRPr sz="5510"/>
          </a:p>
        </p:txBody>
      </p:sp>
      <p:sp>
        <p:nvSpPr>
          <p:cNvPr id="209" name="Google Shape;209;g191c6da0a30_0_3"/>
          <p:cNvSpPr txBox="1"/>
          <p:nvPr>
            <p:ph idx="1" type="subTitle"/>
          </p:nvPr>
        </p:nvSpPr>
        <p:spPr>
          <a:xfrm>
            <a:off x="415600" y="2190726"/>
            <a:ext cx="11360700" cy="426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/>
              <a:t>For many years, eating too much protein was considered potentially dangerous, especially regarding kidney function. In recent </a:t>
            </a:r>
            <a:r>
              <a:rPr lang="en-CA" sz="2400"/>
              <a:t>years</a:t>
            </a:r>
            <a:r>
              <a:rPr lang="en-CA" sz="2400"/>
              <a:t>, research is showing no correlation between kidney stone formation &amp; kidney function in those consuming 20 -30 % of their calories from protein sources without pre-existing kidney disease.. Many nutrition scientists are now recommending eating protein levels above the DRI level &amp; replacing nutrient poor carbohydrates &amp; saturated fats with increased proteins.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u="sng">
                <a:solidFill>
                  <a:schemeClr val="hlink"/>
                </a:solidFill>
                <a:hlinkClick r:id="rId3"/>
              </a:rPr>
              <a:t>https://www.ncbi.nlm.nih.gov/pmc/articles/PMC5347101/#:~:text=The%20Acceptable%20Macronutrient%20Distribution%20Range%20(AMDR)%20(10%E2%80%9335,than%20that%20of%20the%20RDA.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u="sng">
                <a:solidFill>
                  <a:schemeClr val="hlink"/>
                </a:solidFill>
                <a:hlinkClick r:id="rId4"/>
              </a:rPr>
              <a:t>https://brighterworld.mcmaster.ca/articles/myth-busted-researchers-show-that-a-high-protein-diet-does-not-affect-kidney-function/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1a623ecbff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375" y="1256425"/>
            <a:ext cx="10399150" cy="521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1a623ecbffd_0_0"/>
          <p:cNvSpPr txBox="1"/>
          <p:nvPr/>
        </p:nvSpPr>
        <p:spPr>
          <a:xfrm>
            <a:off x="1125550" y="444975"/>
            <a:ext cx="10316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500"/>
              <a:t>Protein Deficiency diseases = Kwashiorkor and Marasmus</a:t>
            </a:r>
            <a:endParaRPr b="1" sz="2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91c6da0a30_0_10"/>
          <p:cNvSpPr txBox="1"/>
          <p:nvPr>
            <p:ph type="ctrTitle"/>
          </p:nvPr>
        </p:nvSpPr>
        <p:spPr>
          <a:xfrm>
            <a:off x="415600" y="992770"/>
            <a:ext cx="11360700" cy="105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Protein Roundup</a:t>
            </a:r>
            <a:endParaRPr/>
          </a:p>
        </p:txBody>
      </p:sp>
      <p:sp>
        <p:nvSpPr>
          <p:cNvPr id="223" name="Google Shape;223;g191c6da0a30_0_10"/>
          <p:cNvSpPr txBox="1"/>
          <p:nvPr>
            <p:ph idx="1" type="subTitle"/>
          </p:nvPr>
        </p:nvSpPr>
        <p:spPr>
          <a:xfrm>
            <a:off x="5878575" y="2343150"/>
            <a:ext cx="6191400" cy="363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https://youtu.be/HSCUAjZQhXI</a:t>
            </a:r>
            <a:endParaRPr/>
          </a:p>
        </p:txBody>
      </p:sp>
      <p:pic>
        <p:nvPicPr>
          <p:cNvPr id="224" name="Google Shape;224;g191c6da0a30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10" y="2343150"/>
            <a:ext cx="5462966" cy="36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91c6da0a30_0_19"/>
          <p:cNvSpPr txBox="1"/>
          <p:nvPr>
            <p:ph type="ctrTitle"/>
          </p:nvPr>
        </p:nvSpPr>
        <p:spPr>
          <a:xfrm>
            <a:off x="415600" y="992769"/>
            <a:ext cx="11360700" cy="8742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5910"/>
              <a:t>Dietary </a:t>
            </a:r>
            <a:r>
              <a:rPr lang="en-CA" sz="5910"/>
              <a:t>Macronutrient Review</a:t>
            </a:r>
            <a:endParaRPr sz="5910"/>
          </a:p>
        </p:txBody>
      </p:sp>
      <p:sp>
        <p:nvSpPr>
          <p:cNvPr id="231" name="Google Shape;231;g191c6da0a30_0_19"/>
          <p:cNvSpPr txBox="1"/>
          <p:nvPr>
            <p:ph idx="1" type="subTitle"/>
          </p:nvPr>
        </p:nvSpPr>
        <p:spPr>
          <a:xfrm>
            <a:off x="415600" y="2209806"/>
            <a:ext cx="11360700" cy="388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/>
              <a:t>Carbohydrates - </a:t>
            </a:r>
            <a:r>
              <a:rPr lang="en-CA" sz="3000"/>
              <a:t>Composed of C,H &amp; O elements. Includes Fibre, starch and sugars.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RDA of 130g/day based on brain’s need but can survive on &lt;20 g per day (Brain will get energy from ketone bodies instead)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AI for Fibre is 21 - 38 g/day for adults, varying according to age and sex.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AMDR (Acceptable macronutrient distribution range) is 45- 65% of total calories.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91c6da0a30_0_25"/>
          <p:cNvSpPr txBox="1"/>
          <p:nvPr>
            <p:ph type="ctrTitle"/>
          </p:nvPr>
        </p:nvSpPr>
        <p:spPr>
          <a:xfrm>
            <a:off x="415600" y="695777"/>
            <a:ext cx="11360700" cy="105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Dietary Macronutrient Review</a:t>
            </a:r>
            <a:endParaRPr/>
          </a:p>
        </p:txBody>
      </p:sp>
      <p:sp>
        <p:nvSpPr>
          <p:cNvPr id="238" name="Google Shape;238;g191c6da0a30_0_25"/>
          <p:cNvSpPr txBox="1"/>
          <p:nvPr>
            <p:ph idx="1" type="subTitle"/>
          </p:nvPr>
        </p:nvSpPr>
        <p:spPr>
          <a:xfrm>
            <a:off x="415600" y="2095470"/>
            <a:ext cx="11360700" cy="384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/>
              <a:t>Fats/Lipids</a:t>
            </a:r>
            <a:r>
              <a:rPr b="1" lang="en-CA" sz="3000"/>
              <a:t> - </a:t>
            </a:r>
            <a:r>
              <a:rPr lang="en-CA" sz="3000"/>
              <a:t>Composed of C &amp; H elements.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Includes polyunsaturated, unsaturated &amp; saturated fats.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Adequate Intakes are only established for Linolenic Acid (Omega 6) of 11 - 17g/day and Linoleic Acid (Omega 3) of 1.1- 1.6g/day, depending on sex and age.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3000"/>
              <a:t>AMDR for percentage of calories from fat is 20 - 35%.</a:t>
            </a:r>
            <a:endParaRPr sz="3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91c6da0a30_0_31"/>
          <p:cNvSpPr txBox="1"/>
          <p:nvPr>
            <p:ph type="ctrTitle"/>
          </p:nvPr>
        </p:nvSpPr>
        <p:spPr>
          <a:xfrm>
            <a:off x="415600" y="992770"/>
            <a:ext cx="11360700" cy="119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Dietary Macronutrient Review</a:t>
            </a:r>
            <a:endParaRPr/>
          </a:p>
        </p:txBody>
      </p:sp>
      <p:sp>
        <p:nvSpPr>
          <p:cNvPr id="245" name="Google Shape;245;g191c6da0a30_0_31"/>
          <p:cNvSpPr txBox="1"/>
          <p:nvPr>
            <p:ph idx="1" type="subTitle"/>
          </p:nvPr>
        </p:nvSpPr>
        <p:spPr>
          <a:xfrm>
            <a:off x="415600" y="2419356"/>
            <a:ext cx="11360700" cy="367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/>
              <a:t>Protein </a:t>
            </a:r>
            <a:r>
              <a:rPr lang="en-CA"/>
              <a:t>-  </a:t>
            </a:r>
            <a:r>
              <a:rPr lang="en-CA" sz="3000"/>
              <a:t>Composed of C, H, O &amp; N elements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RDA is 0.8 g /kg body weight for the majority of adults.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AMDR is 10 - 35% of total calories.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Deficiency of protein specifically is called Kwashiorkor.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No Upper Limits (UL)s are defined for any macronutrients. </a:t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91c6da0a30_0_37"/>
          <p:cNvSpPr txBox="1"/>
          <p:nvPr>
            <p:ph type="ctrTitle"/>
          </p:nvPr>
        </p:nvSpPr>
        <p:spPr>
          <a:xfrm>
            <a:off x="415600" y="992771"/>
            <a:ext cx="11360700" cy="1369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5000"/>
              <a:t>Macronutrient Ratios for Specific Goals</a:t>
            </a:r>
            <a:endParaRPr sz="5000"/>
          </a:p>
        </p:txBody>
      </p:sp>
      <p:sp>
        <p:nvSpPr>
          <p:cNvPr id="252" name="Google Shape;252;g191c6da0a30_0_37"/>
          <p:cNvSpPr txBox="1"/>
          <p:nvPr>
            <p:ph idx="1" type="subTitle"/>
          </p:nvPr>
        </p:nvSpPr>
        <p:spPr>
          <a:xfrm>
            <a:off x="415600" y="2495556"/>
            <a:ext cx="11360700" cy="363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</a:t>
            </a:r>
            <a:r>
              <a:rPr lang="en-CA" sz="3000"/>
              <a:t>racking your macros can be an effective way to work towards </a:t>
            </a:r>
            <a:r>
              <a:rPr lang="en-CA" sz="3000"/>
              <a:t>specific</a:t>
            </a:r>
            <a:r>
              <a:rPr lang="en-CA" sz="3000"/>
              <a:t> goals. Some specific ratios, based upon </a:t>
            </a:r>
            <a:r>
              <a:rPr lang="en-CA" sz="3000"/>
              <a:t>nutritional</a:t>
            </a:r>
            <a:r>
              <a:rPr lang="en-CA" sz="3000"/>
              <a:t> science are: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For weight/fat loss</a:t>
            </a:r>
            <a:r>
              <a:rPr lang="en-CA" sz="3000"/>
              <a:t>: 50% C:35%P:15% fat Or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10% C: 20% P: 70% F (keto)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Muscle building</a:t>
            </a:r>
            <a:r>
              <a:rPr lang="en-CA" sz="3000"/>
              <a:t>: 30%C: 30% F: 40% P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For cutting: </a:t>
            </a:r>
            <a:r>
              <a:rPr lang="en-CA" sz="3000"/>
              <a:t>25%C: 40% F: 35% P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2014-12-23T18:57:07Z</dcterms:created>
  <dc:creator>Amy Kroeker</dc:creator>
</cp:coreProperties>
</file>