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Lst>
  <p:sldSz cy="6858000" cx="9144000"/>
  <p:notesSz cx="6858000" cy="9144000"/>
  <p:embeddedFontLst>
    <p:embeddedFont>
      <p:font typeface="Constantia"/>
      <p:regular r:id="rId137"/>
      <p:bold r:id="rId138"/>
      <p:italic r:id="rId139"/>
      <p:boldItalic r:id="rId1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41" roundtripDataSignature="AMtx7mh+wQwApmtCIyqYuggPCXcI8Drk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1" Type="http://customschemas.google.com/relationships/presentationmetadata" Target="metadata"/><Relationship Id="rId140" Type="http://schemas.openxmlformats.org/officeDocument/2006/relationships/font" Target="fonts/Constantia-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font" Target="fonts/Constantia-italic.fntdata"/><Relationship Id="rId138" Type="http://schemas.openxmlformats.org/officeDocument/2006/relationships/font" Target="fonts/Constantia-bold.fntdata"/><Relationship Id="rId137" Type="http://schemas.openxmlformats.org/officeDocument/2006/relationships/font" Target="fonts/Constantia-regular.fntdata"/><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 name="Google Shape;12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8613cb9b14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28613cb9b14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8613cb9b14_1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g28613cb9b14_1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8613cb9b14_1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28613cb9b14_1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8613cb9b14_1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28613cb9b14_1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8613cb9b14_1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g28613cb9b14_1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p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6" name="Google Shape;28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8" name="Google Shape;298;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4" name="Google Shape;30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0" name="Google Shape;31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8" name="Google Shape;328;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4" name="Google Shape;334;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0" name="Google Shape;340;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6" name="Google Shape;346;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2" name="Google Shape;352;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8" name="Google Shape;358;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4" name="Google Shape;364;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0" name="Google Shape;370;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6" name="Google Shape;376;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2" name="Google Shape;382;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8" name="Google Shape;388;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4" name="Google Shape;394;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0" name="Google Shape;400;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6" name="Google Shape;406;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2" name="Google Shape;412;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0" name="Google Shape;420;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4b032f81d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g24b032f81d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1" name="Google Shape;431;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7" name="Google Shape;437;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3" name="Google Shape;443;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9" name="Google Shape;449;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5" name="Google Shape;455;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2" name="Google Shape;462;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8" name="Google Shape;468;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4" name="Google Shape;474;p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0" name="Google Shape;480;p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6" name="Google Shape;486;p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2" name="Google Shape;492;p1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9" name="Google Shape;499;p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4b032f81d3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g24b032f81d3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1" name="Google Shape;511;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7" name="Google Shape;517;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3" name="Google Shape;523;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9" name="Google Shape;529;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5" name="Google Shape;535;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1" name="Google Shape;541;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7" name="Google Shape;547;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53" name="Google Shape;553;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24b032f81d3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g24b032f81d3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4" name="Google Shape;564;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0" name="Google Shape;570;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6" name="Google Shape;576;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2" name="Google Shape;582;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8" name="Google Shape;588;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4" name="Google Shape;594;p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0" name="Google Shape;600;p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6" name="Google Shape;606;p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2" name="Google Shape;612;p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4b032f81d3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24b032f81d3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3" name="Google Shape;623;p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9" name="Google Shape;629;p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6" name="Google Shape;636;p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2" name="Google Shape;642;p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8" name="Google Shape;648;p1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4" name="Google Shape;654;p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0" name="Google Shape;660;p10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28dd692cea5_3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28dd692cea5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28dd692cea5_3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28dd692cea5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8dd692cea5_3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28dd692cea5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8dd692cea5_3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8dd692cea5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8dd692cea5_3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8dd692cea5_3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8dd692cea5_3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8dd692cea5_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8dd692cea5_3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28dd692cea5_3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8dd692cea5_3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28dd692cea5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28dd692cea5_3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28dd692cea5_3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28dd692cea5_3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28dd692cea5_3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8dd692cea5_3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28dd692cea5_3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36" name="Google Shape;736;p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3" name="Google Shape;743;p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9" name="Google Shape;749;p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1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5" name="Google Shape;755;p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1" name="Google Shape;761;p1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7" name="Google Shape;767;p1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3" name="Google Shape;773;p1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9" name="Google Shape;779;p1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85" name="Google Shape;785;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1" name="Google Shape;791;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7" name="Google Shape;797;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03" name="Google Shape;803;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09" name="Google Shape;809;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5" name="Google Shape;815;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1" name="Google Shape;821;p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7" name="Google Shape;827;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3" name="Google Shape;833;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9" name="Google Shape;839;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45" name="Google Shape;845;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1" name="Google Shape;851;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85e3ab9053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7" name="Google Shape;857;g285e3ab9053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p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5" name="Google Shape;865;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1" name="Google Shape;871;p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285e3ab9053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7" name="Google Shape;877;g285e3ab9053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5" name="Google Shape;885;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1" name="Google Shape;891;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7" name="Google Shape;897;p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16" name="Shape 16"/>
        <p:cNvGrpSpPr/>
        <p:nvPr/>
      </p:nvGrpSpPr>
      <p:grpSpPr>
        <a:xfrm>
          <a:off x="0" y="0"/>
          <a:ext cx="0" cy="0"/>
          <a:chOff x="0" y="0"/>
          <a:chExt cx="0" cy="0"/>
        </a:xfrm>
      </p:grpSpPr>
      <p:sp>
        <p:nvSpPr>
          <p:cNvPr id="17" name="Google Shape;17;p120"/>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lnSpc>
                <a:spcPct val="100000"/>
              </a:lnSpc>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20"/>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lnSpc>
                <a:spcPct val="100000"/>
              </a:lnSpc>
              <a:spcBef>
                <a:spcPts val="520"/>
              </a:spcBef>
              <a:spcAft>
                <a:spcPts val="0"/>
              </a:spcAft>
              <a:buSzPts val="2470"/>
              <a:buNone/>
              <a:defRPr>
                <a:solidFill>
                  <a:schemeClr val="lt1"/>
                </a:solidFill>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p:txBody>
      </p:sp>
      <p:sp>
        <p:nvSpPr>
          <p:cNvPr id="19" name="Google Shape;19;p120"/>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0"/>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2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439FD7"/>
            </a:gs>
            <a:gs pos="25000">
              <a:srgbClr val="4397CA"/>
            </a:gs>
            <a:gs pos="100000">
              <a:srgbClr val="00466A"/>
            </a:gs>
          </a:gsLst>
          <a:path path="circle">
            <a:fillToRect b="50%" l="50%" r="50%" t="50%"/>
          </a:path>
          <a:tileRect/>
        </a:gradFill>
      </p:bgPr>
    </p:bg>
    <p:spTree>
      <p:nvGrpSpPr>
        <p:cNvPr id="22" name="Shape 22"/>
        <p:cNvGrpSpPr/>
        <p:nvPr/>
      </p:nvGrpSpPr>
      <p:grpSpPr>
        <a:xfrm>
          <a:off x="0" y="0"/>
          <a:ext cx="0" cy="0"/>
          <a:chOff x="0" y="0"/>
          <a:chExt cx="0" cy="0"/>
        </a:xfrm>
      </p:grpSpPr>
      <p:sp>
        <p:nvSpPr>
          <p:cNvPr id="23" name="Google Shape;23;p124"/>
          <p:cNvSpPr txBox="1"/>
          <p:nvPr>
            <p:ph type="title"/>
          </p:nvPr>
        </p:nvSpPr>
        <p:spPr>
          <a:xfrm>
            <a:off x="530352" y="1316736"/>
            <a:ext cx="7772400" cy="1362456"/>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rgbClr val="4AE3AC"/>
              </a:buClr>
              <a:buSzPts val="5600"/>
              <a:buFont typeface="Calibri"/>
              <a:buNone/>
              <a:defRPr b="1" sz="5600" cap="none">
                <a:solidFill>
                  <a:srgbClr val="4AE3AC"/>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24"/>
          <p:cNvSpPr txBox="1"/>
          <p:nvPr>
            <p:ph idx="1" type="body"/>
          </p:nvPr>
        </p:nvSpPr>
        <p:spPr>
          <a:xfrm>
            <a:off x="530352" y="2704664"/>
            <a:ext cx="7772400" cy="1509712"/>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440"/>
              </a:spcBef>
              <a:spcAft>
                <a:spcPts val="0"/>
              </a:spcAft>
              <a:buSzPts val="2090"/>
              <a:buNone/>
              <a:defRPr sz="2200">
                <a:solidFill>
                  <a:schemeClr val="lt1"/>
                </a:solidFill>
              </a:defRPr>
            </a:lvl1pPr>
            <a:lvl2pPr indent="-228600" lvl="1" marL="914400" algn="l">
              <a:lnSpc>
                <a:spcPct val="100000"/>
              </a:lnSpc>
              <a:spcBef>
                <a:spcPts val="360"/>
              </a:spcBef>
              <a:spcAft>
                <a:spcPts val="0"/>
              </a:spcAft>
              <a:buSzPts val="1530"/>
              <a:buNone/>
              <a:defRPr sz="1800">
                <a:solidFill>
                  <a:schemeClr val="lt1"/>
                </a:solidFill>
              </a:defRPr>
            </a:lvl2pPr>
            <a:lvl3pPr indent="-228600" lvl="2" marL="1371600" algn="l">
              <a:lnSpc>
                <a:spcPct val="100000"/>
              </a:lnSpc>
              <a:spcBef>
                <a:spcPts val="320"/>
              </a:spcBef>
              <a:spcAft>
                <a:spcPts val="0"/>
              </a:spcAft>
              <a:buSzPts val="1120"/>
              <a:buNone/>
              <a:defRPr sz="1600">
                <a:solidFill>
                  <a:schemeClr val="lt1"/>
                </a:solidFill>
              </a:defRPr>
            </a:lvl3pPr>
            <a:lvl4pPr indent="-228600" lvl="3" marL="1828800" algn="l">
              <a:lnSpc>
                <a:spcPct val="100000"/>
              </a:lnSpc>
              <a:spcBef>
                <a:spcPts val="280"/>
              </a:spcBef>
              <a:spcAft>
                <a:spcPts val="0"/>
              </a:spcAft>
              <a:buSzPts val="910"/>
              <a:buNone/>
              <a:defRPr sz="1400">
                <a:solidFill>
                  <a:schemeClr val="lt1"/>
                </a:solidFill>
              </a:defRPr>
            </a:lvl4pPr>
            <a:lvl5pPr indent="-228600" lvl="4" marL="2286000" algn="l">
              <a:lnSpc>
                <a:spcPct val="100000"/>
              </a:lnSpc>
              <a:spcBef>
                <a:spcPts val="280"/>
              </a:spcBef>
              <a:spcAft>
                <a:spcPts val="0"/>
              </a:spcAft>
              <a:buSzPts val="910"/>
              <a:buNone/>
              <a:defRPr sz="1400">
                <a:solidFill>
                  <a:schemeClr val="lt1"/>
                </a:solidFill>
              </a:defRPr>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25" name="Google Shape;25;p12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2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2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12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2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37185" lvl="0" marL="457200" algn="l">
              <a:lnSpc>
                <a:spcPct val="100000"/>
              </a:lnSpc>
              <a:spcBef>
                <a:spcPts val="360"/>
              </a:spcBef>
              <a:spcAft>
                <a:spcPts val="0"/>
              </a:spcAft>
              <a:buSzPts val="1710"/>
              <a:buChar char="⚫"/>
              <a:defRPr/>
            </a:lvl1pPr>
            <a:lvl2pPr indent="-325755" lvl="1" marL="914400" algn="l">
              <a:lnSpc>
                <a:spcPct val="100000"/>
              </a:lnSpc>
              <a:spcBef>
                <a:spcPts val="360"/>
              </a:spcBef>
              <a:spcAft>
                <a:spcPts val="0"/>
              </a:spcAft>
              <a:buSzPts val="1530"/>
              <a:buChar char="⚫"/>
              <a:defRPr/>
            </a:lvl2pPr>
            <a:lvl3pPr indent="-308610" lvl="2" marL="1371600" algn="l">
              <a:lnSpc>
                <a:spcPct val="100000"/>
              </a:lnSpc>
              <a:spcBef>
                <a:spcPts val="360"/>
              </a:spcBef>
              <a:spcAft>
                <a:spcPts val="0"/>
              </a:spcAft>
              <a:buSzPts val="1260"/>
              <a:buChar char="⚫"/>
              <a:defRPr/>
            </a:lvl3pPr>
            <a:lvl4pPr indent="-302894" lvl="3" marL="1828800" algn="l">
              <a:lnSpc>
                <a:spcPct val="100000"/>
              </a:lnSpc>
              <a:spcBef>
                <a:spcPts val="360"/>
              </a:spcBef>
              <a:spcAft>
                <a:spcPts val="0"/>
              </a:spcAft>
              <a:buSzPts val="1170"/>
              <a:buChar char="⚫"/>
              <a:defRPr/>
            </a:lvl4pPr>
            <a:lvl5pPr indent="-302895" lvl="4" marL="2286000" algn="l">
              <a:lnSpc>
                <a:spcPct val="100000"/>
              </a:lnSpc>
              <a:spcBef>
                <a:spcPts val="360"/>
              </a:spcBef>
              <a:spcAft>
                <a:spcPts val="0"/>
              </a:spcAft>
              <a:buSzPts val="1170"/>
              <a:buChar char="⚫"/>
              <a:defRPr/>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2" name="Google Shape;42;p12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2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2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 name="Shape 45"/>
        <p:cNvGrpSpPr/>
        <p:nvPr/>
      </p:nvGrpSpPr>
      <p:grpSpPr>
        <a:xfrm>
          <a:off x="0" y="0"/>
          <a:ext cx="0" cy="0"/>
          <a:chOff x="0" y="0"/>
          <a:chExt cx="0" cy="0"/>
        </a:xfrm>
      </p:grpSpPr>
      <p:sp>
        <p:nvSpPr>
          <p:cNvPr id="46" name="Google Shape;46;p122"/>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2"/>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49" name="Shape 49"/>
        <p:cNvGrpSpPr/>
        <p:nvPr/>
      </p:nvGrpSpPr>
      <p:grpSpPr>
        <a:xfrm>
          <a:off x="0" y="0"/>
          <a:ext cx="0" cy="0"/>
          <a:chOff x="0" y="0"/>
          <a:chExt cx="0" cy="0"/>
        </a:xfrm>
      </p:grpSpPr>
      <p:sp>
        <p:nvSpPr>
          <p:cNvPr id="50" name="Google Shape;50;p119"/>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lnSpc>
                <a:spcPct val="100000"/>
              </a:lnSpc>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19"/>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lnSpc>
                <a:spcPct val="100000"/>
              </a:lnSpc>
              <a:spcBef>
                <a:spcPts val="520"/>
              </a:spcBef>
              <a:spcAft>
                <a:spcPts val="0"/>
              </a:spcAft>
              <a:buSzPts val="2470"/>
              <a:buNone/>
              <a:defRPr>
                <a:solidFill>
                  <a:schemeClr val="lt1"/>
                </a:solidFill>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p:txBody>
      </p:sp>
      <p:sp>
        <p:nvSpPr>
          <p:cNvPr id="52" name="Google Shape;52;p119"/>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19"/>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1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439FD7"/>
            </a:gs>
            <a:gs pos="25000">
              <a:srgbClr val="4397CA"/>
            </a:gs>
            <a:gs pos="100000">
              <a:srgbClr val="00466A"/>
            </a:gs>
          </a:gsLst>
          <a:path path="circle">
            <a:fillToRect b="50%" l="50%" r="50%" t="50%"/>
          </a:path>
          <a:tileRect/>
        </a:gradFill>
      </p:bgPr>
    </p:bg>
    <p:spTree>
      <p:nvGrpSpPr>
        <p:cNvPr id="55" name="Shape 55"/>
        <p:cNvGrpSpPr/>
        <p:nvPr/>
      </p:nvGrpSpPr>
      <p:grpSpPr>
        <a:xfrm>
          <a:off x="0" y="0"/>
          <a:ext cx="0" cy="0"/>
          <a:chOff x="0" y="0"/>
          <a:chExt cx="0" cy="0"/>
        </a:xfrm>
      </p:grpSpPr>
      <p:sp>
        <p:nvSpPr>
          <p:cNvPr id="56" name="Google Shape;56;p123"/>
          <p:cNvSpPr txBox="1"/>
          <p:nvPr>
            <p:ph type="title"/>
          </p:nvPr>
        </p:nvSpPr>
        <p:spPr>
          <a:xfrm>
            <a:off x="530352" y="1316736"/>
            <a:ext cx="7772400" cy="1362456"/>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rgbClr val="4AE3AC"/>
              </a:buClr>
              <a:buSzPts val="5600"/>
              <a:buFont typeface="Calibri"/>
              <a:buNone/>
              <a:defRPr b="1" sz="5600" cap="none">
                <a:solidFill>
                  <a:srgbClr val="4AE3AC"/>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23"/>
          <p:cNvSpPr txBox="1"/>
          <p:nvPr>
            <p:ph idx="1" type="body"/>
          </p:nvPr>
        </p:nvSpPr>
        <p:spPr>
          <a:xfrm>
            <a:off x="530352" y="2704664"/>
            <a:ext cx="7772400" cy="1509712"/>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440"/>
              </a:spcBef>
              <a:spcAft>
                <a:spcPts val="0"/>
              </a:spcAft>
              <a:buSzPts val="2090"/>
              <a:buNone/>
              <a:defRPr sz="2200">
                <a:solidFill>
                  <a:schemeClr val="lt1"/>
                </a:solidFill>
              </a:defRPr>
            </a:lvl1pPr>
            <a:lvl2pPr indent="-228600" lvl="1" marL="914400" algn="l">
              <a:lnSpc>
                <a:spcPct val="100000"/>
              </a:lnSpc>
              <a:spcBef>
                <a:spcPts val="360"/>
              </a:spcBef>
              <a:spcAft>
                <a:spcPts val="0"/>
              </a:spcAft>
              <a:buSzPts val="1530"/>
              <a:buNone/>
              <a:defRPr sz="1800">
                <a:solidFill>
                  <a:schemeClr val="lt1"/>
                </a:solidFill>
              </a:defRPr>
            </a:lvl2pPr>
            <a:lvl3pPr indent="-228600" lvl="2" marL="1371600" algn="l">
              <a:lnSpc>
                <a:spcPct val="100000"/>
              </a:lnSpc>
              <a:spcBef>
                <a:spcPts val="320"/>
              </a:spcBef>
              <a:spcAft>
                <a:spcPts val="0"/>
              </a:spcAft>
              <a:buSzPts val="1120"/>
              <a:buNone/>
              <a:defRPr sz="1600">
                <a:solidFill>
                  <a:schemeClr val="lt1"/>
                </a:solidFill>
              </a:defRPr>
            </a:lvl3pPr>
            <a:lvl4pPr indent="-228600" lvl="3" marL="1828800" algn="l">
              <a:lnSpc>
                <a:spcPct val="100000"/>
              </a:lnSpc>
              <a:spcBef>
                <a:spcPts val="280"/>
              </a:spcBef>
              <a:spcAft>
                <a:spcPts val="0"/>
              </a:spcAft>
              <a:buSzPts val="910"/>
              <a:buNone/>
              <a:defRPr sz="1400">
                <a:solidFill>
                  <a:schemeClr val="lt1"/>
                </a:solidFill>
              </a:defRPr>
            </a:lvl4pPr>
            <a:lvl5pPr indent="-228600" lvl="4" marL="2286000" algn="l">
              <a:lnSpc>
                <a:spcPct val="100000"/>
              </a:lnSpc>
              <a:spcBef>
                <a:spcPts val="280"/>
              </a:spcBef>
              <a:spcAft>
                <a:spcPts val="0"/>
              </a:spcAft>
              <a:buSzPts val="910"/>
              <a:buNone/>
              <a:defRPr sz="1400">
                <a:solidFill>
                  <a:schemeClr val="lt1"/>
                </a:solidFill>
              </a:defRPr>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58" name="Google Shape;58;p12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2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2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2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25"/>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lnSpc>
                <a:spcPct val="100000"/>
              </a:lnSpc>
              <a:spcBef>
                <a:spcPts val="520"/>
              </a:spcBef>
              <a:spcAft>
                <a:spcPts val="0"/>
              </a:spcAft>
              <a:buSzPts val="2470"/>
              <a:buChar char="⚫"/>
              <a:defRPr sz="2600"/>
            </a:lvl1pPr>
            <a:lvl2pPr indent="-358140" lvl="1" marL="914400" algn="l">
              <a:lnSpc>
                <a:spcPct val="100000"/>
              </a:lnSpc>
              <a:spcBef>
                <a:spcPts val="480"/>
              </a:spcBef>
              <a:spcAft>
                <a:spcPts val="0"/>
              </a:spcAft>
              <a:buSzPts val="2040"/>
              <a:buChar char="⚫"/>
              <a:defRPr sz="2400"/>
            </a:lvl2pPr>
            <a:lvl3pPr indent="-317500" lvl="2" marL="1371600" algn="l">
              <a:lnSpc>
                <a:spcPct val="100000"/>
              </a:lnSpc>
              <a:spcBef>
                <a:spcPts val="400"/>
              </a:spcBef>
              <a:spcAft>
                <a:spcPts val="0"/>
              </a:spcAft>
              <a:buSzPts val="1400"/>
              <a:buChar char="⚫"/>
              <a:defRPr sz="2000"/>
            </a:lvl3pPr>
            <a:lvl4pPr indent="-302894" lvl="3" marL="1828800" algn="l">
              <a:lnSpc>
                <a:spcPct val="100000"/>
              </a:lnSpc>
              <a:spcBef>
                <a:spcPts val="360"/>
              </a:spcBef>
              <a:spcAft>
                <a:spcPts val="0"/>
              </a:spcAft>
              <a:buSzPts val="1170"/>
              <a:buChar char="⚫"/>
              <a:defRPr sz="1800"/>
            </a:lvl4pPr>
            <a:lvl5pPr indent="-302895" lvl="4" marL="2286000" algn="l">
              <a:lnSpc>
                <a:spcPct val="100000"/>
              </a:lnSpc>
              <a:spcBef>
                <a:spcPts val="360"/>
              </a:spcBef>
              <a:spcAft>
                <a:spcPts val="0"/>
              </a:spcAft>
              <a:buSzPts val="1170"/>
              <a:buChar char="⚫"/>
              <a:defRPr sz="18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64" name="Google Shape;64;p125"/>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lnSpc>
                <a:spcPct val="100000"/>
              </a:lnSpc>
              <a:spcBef>
                <a:spcPts val="520"/>
              </a:spcBef>
              <a:spcAft>
                <a:spcPts val="0"/>
              </a:spcAft>
              <a:buSzPts val="2470"/>
              <a:buChar char="⚫"/>
              <a:defRPr sz="2600"/>
            </a:lvl1pPr>
            <a:lvl2pPr indent="-358140" lvl="1" marL="914400" algn="l">
              <a:lnSpc>
                <a:spcPct val="100000"/>
              </a:lnSpc>
              <a:spcBef>
                <a:spcPts val="480"/>
              </a:spcBef>
              <a:spcAft>
                <a:spcPts val="0"/>
              </a:spcAft>
              <a:buSzPts val="2040"/>
              <a:buChar char="⚫"/>
              <a:defRPr sz="2400"/>
            </a:lvl2pPr>
            <a:lvl3pPr indent="-317500" lvl="2" marL="1371600" algn="l">
              <a:lnSpc>
                <a:spcPct val="100000"/>
              </a:lnSpc>
              <a:spcBef>
                <a:spcPts val="400"/>
              </a:spcBef>
              <a:spcAft>
                <a:spcPts val="0"/>
              </a:spcAft>
              <a:buSzPts val="1400"/>
              <a:buChar char="⚫"/>
              <a:defRPr sz="2000"/>
            </a:lvl3pPr>
            <a:lvl4pPr indent="-302894" lvl="3" marL="1828800" algn="l">
              <a:lnSpc>
                <a:spcPct val="100000"/>
              </a:lnSpc>
              <a:spcBef>
                <a:spcPts val="360"/>
              </a:spcBef>
              <a:spcAft>
                <a:spcPts val="0"/>
              </a:spcAft>
              <a:buSzPts val="1170"/>
              <a:buChar char="⚫"/>
              <a:defRPr sz="1800"/>
            </a:lvl4pPr>
            <a:lvl5pPr indent="-302895" lvl="4" marL="2286000" algn="l">
              <a:lnSpc>
                <a:spcPct val="100000"/>
              </a:lnSpc>
              <a:spcBef>
                <a:spcPts val="360"/>
              </a:spcBef>
              <a:spcAft>
                <a:spcPts val="0"/>
              </a:spcAft>
              <a:buSzPts val="1170"/>
              <a:buChar char="⚫"/>
              <a:defRPr sz="18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65" name="Google Shape;65;p125"/>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25"/>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2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8" name="Shape 68"/>
        <p:cNvGrpSpPr/>
        <p:nvPr/>
      </p:nvGrpSpPr>
      <p:grpSpPr>
        <a:xfrm>
          <a:off x="0" y="0"/>
          <a:ext cx="0" cy="0"/>
          <a:chOff x="0" y="0"/>
          <a:chExt cx="0" cy="0"/>
        </a:xfrm>
      </p:grpSpPr>
      <p:sp>
        <p:nvSpPr>
          <p:cNvPr id="69" name="Google Shape;69;p12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lnSpc>
                <a:spcPct val="100000"/>
              </a:lnSpc>
              <a:spcBef>
                <a:spcPts val="0"/>
              </a:spcBef>
              <a:spcAft>
                <a:spcPts val="0"/>
              </a:spcAft>
              <a:buClr>
                <a:schemeClr val="dk2"/>
              </a:buClr>
              <a:buSzPts val="50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6"/>
          <p:cNvSpPr txBox="1"/>
          <p:nvPr>
            <p:ph idx="1" type="body"/>
          </p:nvPr>
        </p:nvSpPr>
        <p:spPr>
          <a:xfrm>
            <a:off x="457200" y="1855248"/>
            <a:ext cx="4040188" cy="659352"/>
          </a:xfrm>
          <a:prstGeom prst="rect">
            <a:avLst/>
          </a:prstGeom>
          <a:noFill/>
          <a:ln>
            <a:noFill/>
          </a:ln>
        </p:spPr>
        <p:txBody>
          <a:bodyPr anchorCtr="0" anchor="ctr" bIns="0" lIns="45700" spcFirstLastPara="1" rIns="45700" wrap="square" tIns="0">
            <a:noAutofit/>
          </a:bodyPr>
          <a:lstStyle>
            <a:lvl1pPr indent="-228600" lvl="0" marL="457200" algn="l">
              <a:lnSpc>
                <a:spcPct val="100000"/>
              </a:lnSpc>
              <a:spcBef>
                <a:spcPts val="480"/>
              </a:spcBef>
              <a:spcAft>
                <a:spcPts val="0"/>
              </a:spcAft>
              <a:buSzPts val="2280"/>
              <a:buNone/>
              <a:defRPr b="1" sz="2400" cap="none">
                <a:solidFill>
                  <a:schemeClr val="dk2"/>
                </a:solidFill>
              </a:defRPr>
            </a:lvl1pPr>
            <a:lvl2pPr indent="-228600" lvl="1" marL="914400" algn="l">
              <a:lnSpc>
                <a:spcPct val="100000"/>
              </a:lnSpc>
              <a:spcBef>
                <a:spcPts val="400"/>
              </a:spcBef>
              <a:spcAft>
                <a:spcPts val="0"/>
              </a:spcAft>
              <a:buSzPts val="1700"/>
              <a:buNone/>
              <a:defRPr b="1" sz="2000"/>
            </a:lvl2pPr>
            <a:lvl3pPr indent="-228600" lvl="2" marL="1371600" algn="l">
              <a:lnSpc>
                <a:spcPct val="100000"/>
              </a:lnSpc>
              <a:spcBef>
                <a:spcPts val="360"/>
              </a:spcBef>
              <a:spcAft>
                <a:spcPts val="0"/>
              </a:spcAft>
              <a:buSzPts val="1260"/>
              <a:buNone/>
              <a:defRPr b="1" sz="1800"/>
            </a:lvl3pPr>
            <a:lvl4pPr indent="-228600" lvl="3" marL="1828800" algn="l">
              <a:lnSpc>
                <a:spcPct val="100000"/>
              </a:lnSpc>
              <a:spcBef>
                <a:spcPts val="320"/>
              </a:spcBef>
              <a:spcAft>
                <a:spcPts val="0"/>
              </a:spcAft>
              <a:buSzPts val="1040"/>
              <a:buNone/>
              <a:defRPr b="1" sz="1600"/>
            </a:lvl4pPr>
            <a:lvl5pPr indent="-228600" lvl="4" marL="2286000" algn="l">
              <a:lnSpc>
                <a:spcPct val="100000"/>
              </a:lnSpc>
              <a:spcBef>
                <a:spcPts val="320"/>
              </a:spcBef>
              <a:spcAft>
                <a:spcPts val="0"/>
              </a:spcAft>
              <a:buSzPts val="1040"/>
              <a:buNone/>
              <a:defRPr b="1" sz="16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71" name="Google Shape;71;p126"/>
          <p:cNvSpPr txBox="1"/>
          <p:nvPr>
            <p:ph idx="2" type="body"/>
          </p:nvPr>
        </p:nvSpPr>
        <p:spPr>
          <a:xfrm>
            <a:off x="4645025" y="1859757"/>
            <a:ext cx="4041775" cy="654843"/>
          </a:xfrm>
          <a:prstGeom prst="rect">
            <a:avLst/>
          </a:prstGeom>
          <a:noFill/>
          <a:ln>
            <a:noFill/>
          </a:ln>
        </p:spPr>
        <p:txBody>
          <a:bodyPr anchorCtr="0" anchor="ctr" bIns="0" lIns="45700" spcFirstLastPara="1" rIns="45700" wrap="square" tIns="0">
            <a:normAutofit/>
          </a:bodyPr>
          <a:lstStyle>
            <a:lvl1pPr indent="-228600" lvl="0" marL="457200" algn="l">
              <a:lnSpc>
                <a:spcPct val="100000"/>
              </a:lnSpc>
              <a:spcBef>
                <a:spcPts val="480"/>
              </a:spcBef>
              <a:spcAft>
                <a:spcPts val="0"/>
              </a:spcAft>
              <a:buSzPts val="2280"/>
              <a:buNone/>
              <a:defRPr b="1" sz="2400" cap="none">
                <a:solidFill>
                  <a:schemeClr val="dk2"/>
                </a:solidFill>
              </a:defRPr>
            </a:lvl1pPr>
            <a:lvl2pPr indent="-228600" lvl="1" marL="914400" algn="l">
              <a:lnSpc>
                <a:spcPct val="100000"/>
              </a:lnSpc>
              <a:spcBef>
                <a:spcPts val="400"/>
              </a:spcBef>
              <a:spcAft>
                <a:spcPts val="0"/>
              </a:spcAft>
              <a:buSzPts val="1700"/>
              <a:buNone/>
              <a:defRPr b="1" sz="2000"/>
            </a:lvl2pPr>
            <a:lvl3pPr indent="-228600" lvl="2" marL="1371600" algn="l">
              <a:lnSpc>
                <a:spcPct val="100000"/>
              </a:lnSpc>
              <a:spcBef>
                <a:spcPts val="360"/>
              </a:spcBef>
              <a:spcAft>
                <a:spcPts val="0"/>
              </a:spcAft>
              <a:buSzPts val="1260"/>
              <a:buNone/>
              <a:defRPr b="1" sz="1800"/>
            </a:lvl3pPr>
            <a:lvl4pPr indent="-228600" lvl="3" marL="1828800" algn="l">
              <a:lnSpc>
                <a:spcPct val="100000"/>
              </a:lnSpc>
              <a:spcBef>
                <a:spcPts val="320"/>
              </a:spcBef>
              <a:spcAft>
                <a:spcPts val="0"/>
              </a:spcAft>
              <a:buSzPts val="1040"/>
              <a:buNone/>
              <a:defRPr b="1" sz="1600"/>
            </a:lvl4pPr>
            <a:lvl5pPr indent="-228600" lvl="4" marL="2286000" algn="l">
              <a:lnSpc>
                <a:spcPct val="100000"/>
              </a:lnSpc>
              <a:spcBef>
                <a:spcPts val="320"/>
              </a:spcBef>
              <a:spcAft>
                <a:spcPts val="0"/>
              </a:spcAft>
              <a:buSzPts val="1040"/>
              <a:buNone/>
              <a:defRPr b="1" sz="16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72" name="Google Shape;72;p126"/>
          <p:cNvSpPr txBox="1"/>
          <p:nvPr>
            <p:ph idx="3" type="body"/>
          </p:nvPr>
        </p:nvSpPr>
        <p:spPr>
          <a:xfrm>
            <a:off x="457200" y="2514600"/>
            <a:ext cx="4040188" cy="3845720"/>
          </a:xfrm>
          <a:prstGeom prst="rect">
            <a:avLst/>
          </a:prstGeom>
          <a:noFill/>
          <a:ln>
            <a:noFill/>
          </a:ln>
        </p:spPr>
        <p:txBody>
          <a:bodyPr anchorCtr="0" anchor="t" bIns="45700" lIns="91425" spcFirstLastPara="1" rIns="91425" wrap="square" tIns="0">
            <a:normAutofit/>
          </a:bodyPr>
          <a:lstStyle>
            <a:lvl1pPr indent="-361315" lvl="0" marL="457200" algn="l">
              <a:lnSpc>
                <a:spcPct val="100000"/>
              </a:lnSpc>
              <a:spcBef>
                <a:spcPts val="440"/>
              </a:spcBef>
              <a:spcAft>
                <a:spcPts val="0"/>
              </a:spcAft>
              <a:buSzPts val="2090"/>
              <a:buChar char="⚫"/>
              <a:defRPr sz="2200"/>
            </a:lvl1pPr>
            <a:lvl2pPr indent="-336550" lvl="1" marL="914400" algn="l">
              <a:lnSpc>
                <a:spcPct val="100000"/>
              </a:lnSpc>
              <a:spcBef>
                <a:spcPts val="400"/>
              </a:spcBef>
              <a:spcAft>
                <a:spcPts val="0"/>
              </a:spcAft>
              <a:buSzPts val="1700"/>
              <a:buChar char="⚫"/>
              <a:defRPr sz="2000"/>
            </a:lvl2pPr>
            <a:lvl3pPr indent="-308610" lvl="2" marL="1371600" algn="l">
              <a:lnSpc>
                <a:spcPct val="100000"/>
              </a:lnSpc>
              <a:spcBef>
                <a:spcPts val="360"/>
              </a:spcBef>
              <a:spcAft>
                <a:spcPts val="0"/>
              </a:spcAft>
              <a:buSzPts val="1260"/>
              <a:buChar char="⚫"/>
              <a:defRPr sz="1800"/>
            </a:lvl3pPr>
            <a:lvl4pPr indent="-294639" lvl="3" marL="1828800" algn="l">
              <a:lnSpc>
                <a:spcPct val="100000"/>
              </a:lnSpc>
              <a:spcBef>
                <a:spcPts val="320"/>
              </a:spcBef>
              <a:spcAft>
                <a:spcPts val="0"/>
              </a:spcAft>
              <a:buSzPts val="1040"/>
              <a:buChar char="⚫"/>
              <a:defRPr sz="1600"/>
            </a:lvl4pPr>
            <a:lvl5pPr indent="-294639" lvl="4" marL="2286000" algn="l">
              <a:lnSpc>
                <a:spcPct val="100000"/>
              </a:lnSpc>
              <a:spcBef>
                <a:spcPts val="320"/>
              </a:spcBef>
              <a:spcAft>
                <a:spcPts val="0"/>
              </a:spcAft>
              <a:buSzPts val="1040"/>
              <a:buChar char="⚫"/>
              <a:defRPr sz="16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73" name="Google Shape;73;p126"/>
          <p:cNvSpPr txBox="1"/>
          <p:nvPr>
            <p:ph idx="4" type="body"/>
          </p:nvPr>
        </p:nvSpPr>
        <p:spPr>
          <a:xfrm>
            <a:off x="4645025" y="2514600"/>
            <a:ext cx="4041775" cy="3845720"/>
          </a:xfrm>
          <a:prstGeom prst="rect">
            <a:avLst/>
          </a:prstGeom>
          <a:noFill/>
          <a:ln>
            <a:noFill/>
          </a:ln>
        </p:spPr>
        <p:txBody>
          <a:bodyPr anchorCtr="0" anchor="t" bIns="45700" lIns="91425" spcFirstLastPara="1" rIns="91425" wrap="square" tIns="0">
            <a:normAutofit/>
          </a:bodyPr>
          <a:lstStyle>
            <a:lvl1pPr indent="-361315" lvl="0" marL="457200" algn="l">
              <a:lnSpc>
                <a:spcPct val="100000"/>
              </a:lnSpc>
              <a:spcBef>
                <a:spcPts val="440"/>
              </a:spcBef>
              <a:spcAft>
                <a:spcPts val="0"/>
              </a:spcAft>
              <a:buSzPts val="2090"/>
              <a:buChar char="⚫"/>
              <a:defRPr sz="2200"/>
            </a:lvl1pPr>
            <a:lvl2pPr indent="-336550" lvl="1" marL="914400" algn="l">
              <a:lnSpc>
                <a:spcPct val="100000"/>
              </a:lnSpc>
              <a:spcBef>
                <a:spcPts val="400"/>
              </a:spcBef>
              <a:spcAft>
                <a:spcPts val="0"/>
              </a:spcAft>
              <a:buSzPts val="1700"/>
              <a:buChar char="⚫"/>
              <a:defRPr sz="2000"/>
            </a:lvl2pPr>
            <a:lvl3pPr indent="-308610" lvl="2" marL="1371600" algn="l">
              <a:lnSpc>
                <a:spcPct val="100000"/>
              </a:lnSpc>
              <a:spcBef>
                <a:spcPts val="360"/>
              </a:spcBef>
              <a:spcAft>
                <a:spcPts val="0"/>
              </a:spcAft>
              <a:buSzPts val="1260"/>
              <a:buChar char="⚫"/>
              <a:defRPr sz="1800"/>
            </a:lvl3pPr>
            <a:lvl4pPr indent="-294639" lvl="3" marL="1828800" algn="l">
              <a:lnSpc>
                <a:spcPct val="100000"/>
              </a:lnSpc>
              <a:spcBef>
                <a:spcPts val="320"/>
              </a:spcBef>
              <a:spcAft>
                <a:spcPts val="0"/>
              </a:spcAft>
              <a:buSzPts val="1040"/>
              <a:buChar char="⚫"/>
              <a:defRPr sz="1600"/>
            </a:lvl4pPr>
            <a:lvl5pPr indent="-294639" lvl="4" marL="2286000" algn="l">
              <a:lnSpc>
                <a:spcPct val="100000"/>
              </a:lnSpc>
              <a:spcBef>
                <a:spcPts val="320"/>
              </a:spcBef>
              <a:spcAft>
                <a:spcPts val="0"/>
              </a:spcAft>
              <a:buSzPts val="1040"/>
              <a:buChar char="⚫"/>
              <a:defRPr sz="16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74" name="Google Shape;74;p126"/>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6"/>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127"/>
          <p:cNvSpPr txBox="1"/>
          <p:nvPr>
            <p:ph type="title"/>
          </p:nvPr>
        </p:nvSpPr>
        <p:spPr>
          <a:xfrm>
            <a:off x="457200" y="704088"/>
            <a:ext cx="8305800" cy="1143000"/>
          </a:xfrm>
          <a:prstGeom prst="rect">
            <a:avLst/>
          </a:prstGeom>
          <a:noFill/>
          <a:ln>
            <a:noFill/>
          </a:ln>
        </p:spPr>
        <p:txBody>
          <a:bodyPr anchorCtr="0" anchor="b" bIns="0" lIns="0" spcFirstLastPara="1" rIns="0" wrap="square" tIns="45700">
            <a:normAutofit/>
          </a:bodyPr>
          <a:lstStyle>
            <a:lvl1pPr lvl="0" algn="l">
              <a:lnSpc>
                <a:spcPct val="100000"/>
              </a:lnSpc>
              <a:spcBef>
                <a:spcPts val="0"/>
              </a:spcBef>
              <a:spcAft>
                <a:spcPts val="0"/>
              </a:spcAft>
              <a:buClr>
                <a:schemeClr val="dk2"/>
              </a:buClr>
              <a:buSzPts val="5000"/>
              <a:buFont typeface="Calibri"/>
              <a:buNone/>
              <a:defRPr b="0" sz="50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7"/>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7"/>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 name="Shape 82"/>
        <p:cNvGrpSpPr/>
        <p:nvPr/>
      </p:nvGrpSpPr>
      <p:grpSpPr>
        <a:xfrm>
          <a:off x="0" y="0"/>
          <a:ext cx="0" cy="0"/>
          <a:chOff x="0" y="0"/>
          <a:chExt cx="0" cy="0"/>
        </a:xfrm>
      </p:grpSpPr>
      <p:sp>
        <p:nvSpPr>
          <p:cNvPr id="83" name="Google Shape;83;p128"/>
          <p:cNvSpPr txBox="1"/>
          <p:nvPr>
            <p:ph type="title"/>
          </p:nvPr>
        </p:nvSpPr>
        <p:spPr>
          <a:xfrm>
            <a:off x="685800" y="514352"/>
            <a:ext cx="2743200" cy="1162050"/>
          </a:xfrm>
          <a:prstGeom prst="rect">
            <a:avLst/>
          </a:prstGeom>
          <a:noFill/>
          <a:ln>
            <a:noFill/>
          </a:ln>
        </p:spPr>
        <p:txBody>
          <a:bodyPr anchorCtr="0" anchor="b" bIns="0" lIns="0" spcFirstLastPara="1" rIns="0" wrap="square" tIns="45700">
            <a:noAutofit/>
          </a:bodyPr>
          <a:lstStyle>
            <a:lvl1pPr lvl="0" algn="l">
              <a:lnSpc>
                <a:spcPct val="100000"/>
              </a:lnSpc>
              <a:spcBef>
                <a:spcPts val="0"/>
              </a:spcBef>
              <a:spcAft>
                <a:spcPts val="0"/>
              </a:spcAft>
              <a:buClr>
                <a:schemeClr val="dk2"/>
              </a:buClr>
              <a:buSzPts val="2600"/>
              <a:buFont typeface="Calibri"/>
              <a:buNone/>
              <a:defRPr b="0" sz="26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8"/>
          <p:cNvSpPr txBox="1"/>
          <p:nvPr>
            <p:ph idx="1" type="body"/>
          </p:nvPr>
        </p:nvSpPr>
        <p:spPr>
          <a:xfrm>
            <a:off x="685800" y="1676400"/>
            <a:ext cx="2743200" cy="4572000"/>
          </a:xfrm>
          <a:prstGeom prst="rect">
            <a:avLst/>
          </a:prstGeom>
          <a:noFill/>
          <a:ln>
            <a:noFill/>
          </a:ln>
        </p:spPr>
        <p:txBody>
          <a:bodyPr anchorCtr="0" anchor="t" bIns="45700" lIns="18275" spcFirstLastPara="1" rIns="18275" wrap="square" tIns="45700">
            <a:normAutofit/>
          </a:bodyPr>
          <a:lstStyle>
            <a:lvl1pPr indent="-228600" lvl="0" marL="457200" algn="l">
              <a:lnSpc>
                <a:spcPct val="100000"/>
              </a:lnSpc>
              <a:spcBef>
                <a:spcPts val="280"/>
              </a:spcBef>
              <a:spcAft>
                <a:spcPts val="0"/>
              </a:spcAft>
              <a:buSzPts val="1330"/>
              <a:buNone/>
              <a:defRPr sz="1400"/>
            </a:lvl1pPr>
            <a:lvl2pPr indent="-228600" lvl="1" marL="914400" algn="l">
              <a:lnSpc>
                <a:spcPct val="100000"/>
              </a:lnSpc>
              <a:spcBef>
                <a:spcPts val="240"/>
              </a:spcBef>
              <a:spcAft>
                <a:spcPts val="0"/>
              </a:spcAft>
              <a:buSzPts val="1020"/>
              <a:buNone/>
              <a:defRPr sz="1200"/>
            </a:lvl2pPr>
            <a:lvl3pPr indent="-228600" lvl="2" marL="1371600" algn="l">
              <a:lnSpc>
                <a:spcPct val="100000"/>
              </a:lnSpc>
              <a:spcBef>
                <a:spcPts val="200"/>
              </a:spcBef>
              <a:spcAft>
                <a:spcPts val="0"/>
              </a:spcAft>
              <a:buSzPts val="700"/>
              <a:buNone/>
              <a:defRPr sz="1000"/>
            </a:lvl3pPr>
            <a:lvl4pPr indent="-228600" lvl="3" marL="1828800" algn="l">
              <a:lnSpc>
                <a:spcPct val="100000"/>
              </a:lnSpc>
              <a:spcBef>
                <a:spcPts val="180"/>
              </a:spcBef>
              <a:spcAft>
                <a:spcPts val="0"/>
              </a:spcAft>
              <a:buSzPts val="585"/>
              <a:buNone/>
              <a:defRPr sz="900"/>
            </a:lvl4pPr>
            <a:lvl5pPr indent="-228600" lvl="4" marL="2286000" algn="l">
              <a:lnSpc>
                <a:spcPct val="100000"/>
              </a:lnSpc>
              <a:spcBef>
                <a:spcPts val="180"/>
              </a:spcBef>
              <a:spcAft>
                <a:spcPts val="0"/>
              </a:spcAft>
              <a:buSzPts val="585"/>
              <a:buNone/>
              <a:defRPr sz="9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85" name="Google Shape;85;p128"/>
          <p:cNvSpPr txBox="1"/>
          <p:nvPr>
            <p:ph idx="2" type="body"/>
          </p:nvPr>
        </p:nvSpPr>
        <p:spPr>
          <a:xfrm>
            <a:off x="3575050" y="1676400"/>
            <a:ext cx="5111750" cy="4572000"/>
          </a:xfrm>
          <a:prstGeom prst="rect">
            <a:avLst/>
          </a:prstGeom>
          <a:noFill/>
          <a:ln>
            <a:noFill/>
          </a:ln>
        </p:spPr>
        <p:txBody>
          <a:bodyPr anchorCtr="0" anchor="t" bIns="45700" lIns="91425" spcFirstLastPara="1" rIns="91425" wrap="square" tIns="0">
            <a:normAutofit/>
          </a:bodyPr>
          <a:lstStyle>
            <a:lvl1pPr indent="-397510" lvl="0" marL="457200" algn="l">
              <a:lnSpc>
                <a:spcPct val="100000"/>
              </a:lnSpc>
              <a:spcBef>
                <a:spcPts val="560"/>
              </a:spcBef>
              <a:spcAft>
                <a:spcPts val="0"/>
              </a:spcAft>
              <a:buSzPts val="2660"/>
              <a:buChar char="⚫"/>
              <a:defRPr sz="2800"/>
            </a:lvl1pPr>
            <a:lvl2pPr indent="-368935" lvl="1" marL="914400" algn="l">
              <a:lnSpc>
                <a:spcPct val="100000"/>
              </a:lnSpc>
              <a:spcBef>
                <a:spcPts val="520"/>
              </a:spcBef>
              <a:spcAft>
                <a:spcPts val="0"/>
              </a:spcAft>
              <a:buSzPts val="2210"/>
              <a:buChar char="⚫"/>
              <a:defRPr sz="2600"/>
            </a:lvl2pPr>
            <a:lvl3pPr indent="-335280" lvl="2" marL="1371600" algn="l">
              <a:lnSpc>
                <a:spcPct val="100000"/>
              </a:lnSpc>
              <a:spcBef>
                <a:spcPts val="480"/>
              </a:spcBef>
              <a:spcAft>
                <a:spcPts val="0"/>
              </a:spcAft>
              <a:buSzPts val="1680"/>
              <a:buChar char="⚫"/>
              <a:defRPr sz="2400"/>
            </a:lvl3pPr>
            <a:lvl4pPr indent="-311150" lvl="3" marL="1828800" algn="l">
              <a:lnSpc>
                <a:spcPct val="100000"/>
              </a:lnSpc>
              <a:spcBef>
                <a:spcPts val="400"/>
              </a:spcBef>
              <a:spcAft>
                <a:spcPts val="0"/>
              </a:spcAft>
              <a:buSzPts val="1300"/>
              <a:buChar char="⚫"/>
              <a:defRPr sz="2000"/>
            </a:lvl4pPr>
            <a:lvl5pPr indent="-302895" lvl="4" marL="2286000" algn="l">
              <a:lnSpc>
                <a:spcPct val="100000"/>
              </a:lnSpc>
              <a:spcBef>
                <a:spcPts val="360"/>
              </a:spcBef>
              <a:spcAft>
                <a:spcPts val="0"/>
              </a:spcAft>
              <a:buSzPts val="1170"/>
              <a:buChar char="⚫"/>
              <a:defRPr sz="18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86" name="Google Shape;86;p128"/>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28"/>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2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9" name="Shape 89"/>
        <p:cNvGrpSpPr/>
        <p:nvPr/>
      </p:nvGrpSpPr>
      <p:grpSpPr>
        <a:xfrm>
          <a:off x="0" y="0"/>
          <a:ext cx="0" cy="0"/>
          <a:chOff x="0" y="0"/>
          <a:chExt cx="0" cy="0"/>
        </a:xfrm>
      </p:grpSpPr>
      <p:sp>
        <p:nvSpPr>
          <p:cNvPr id="90" name="Google Shape;90;p129"/>
          <p:cNvSpPr/>
          <p:nvPr/>
        </p:nvSpPr>
        <p:spPr>
          <a:xfrm flipH="1" rot="-10380000">
            <a:off x="3165753" y="1108077"/>
            <a:ext cx="5257800" cy="4114800"/>
          </a:xfrm>
          <a:prstGeom prst="snipRoundRect">
            <a:avLst>
              <a:gd fmla="val 0" name="adj1"/>
              <a:gd fmla="val 3646" name="adj2"/>
            </a:avLst>
          </a:prstGeom>
          <a:solidFill>
            <a:srgbClr val="FFFFFF"/>
          </a:solidFill>
          <a:ln cap="rnd" cmpd="sng" w="9525">
            <a:solidFill>
              <a:srgbClr val="C0C0C0"/>
            </a:solidFill>
            <a:prstDash val="solid"/>
            <a:round/>
            <a:headEnd len="sm" w="sm" type="none"/>
            <a:tailEnd len="sm" w="sm" type="none"/>
          </a:ln>
          <a:effectLst>
            <a:outerShdw blurRad="63500" sx="98500" kx="100000" rotWithShape="0" algn="tl" dir="7500000" dist="38500" sy="100080">
              <a:srgbClr val="000000">
                <a:alpha val="2392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nstantia"/>
              <a:ea typeface="Constantia"/>
              <a:cs typeface="Constantia"/>
              <a:sym typeface="Constantia"/>
            </a:endParaRPr>
          </a:p>
        </p:txBody>
      </p:sp>
      <p:sp>
        <p:nvSpPr>
          <p:cNvPr id="91" name="Google Shape;91;p129"/>
          <p:cNvSpPr/>
          <p:nvPr/>
        </p:nvSpPr>
        <p:spPr>
          <a:xfrm flipH="1" rot="-10380000">
            <a:off x="8004134" y="5359769"/>
            <a:ext cx="155448" cy="155448"/>
          </a:xfrm>
          <a:prstGeom prst="rtTriangle">
            <a:avLst/>
          </a:prstGeom>
          <a:solidFill>
            <a:srgbClr val="FFFFFF"/>
          </a:solidFill>
          <a:ln cap="flat" cmpd="sng" w="12700">
            <a:solidFill>
              <a:srgbClr val="FFFFFF"/>
            </a:solidFill>
            <a:prstDash val="solid"/>
            <a:bevel/>
            <a:headEnd len="sm" w="sm" type="none"/>
            <a:tailEnd len="sm" w="sm" type="none"/>
          </a:ln>
          <a:effectLst>
            <a:outerShdw blurRad="19685" rotWithShape="0" algn="tl" dir="12900000" dist="6350">
              <a:srgbClr val="000000">
                <a:alpha val="4588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nstantia"/>
              <a:ea typeface="Constantia"/>
              <a:cs typeface="Constantia"/>
              <a:sym typeface="Constantia"/>
            </a:endParaRPr>
          </a:p>
        </p:txBody>
      </p:sp>
      <p:sp>
        <p:nvSpPr>
          <p:cNvPr id="92" name="Google Shape;92;p129"/>
          <p:cNvSpPr txBox="1"/>
          <p:nvPr>
            <p:ph type="title"/>
          </p:nvPr>
        </p:nvSpPr>
        <p:spPr>
          <a:xfrm>
            <a:off x="609600" y="1176996"/>
            <a:ext cx="2212848" cy="1582621"/>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dk2"/>
              </a:buClr>
              <a:buSzPts val="2000"/>
              <a:buFont typeface="Calibri"/>
              <a:buNone/>
              <a:defRPr b="1" sz="20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129"/>
          <p:cNvSpPr txBox="1"/>
          <p:nvPr>
            <p:ph idx="1" type="body"/>
          </p:nvPr>
        </p:nvSpPr>
        <p:spPr>
          <a:xfrm>
            <a:off x="609600" y="2828785"/>
            <a:ext cx="2209800" cy="2179320"/>
          </a:xfrm>
          <a:prstGeom prst="rect">
            <a:avLst/>
          </a:prstGeom>
          <a:noFill/>
          <a:ln>
            <a:noFill/>
          </a:ln>
        </p:spPr>
        <p:txBody>
          <a:bodyPr anchorCtr="0" anchor="t" bIns="45700" lIns="64000" spcFirstLastPara="1" rIns="45700" wrap="square" tIns="45700">
            <a:normAutofit/>
          </a:bodyPr>
          <a:lstStyle>
            <a:lvl1pPr indent="-228600" lvl="0" marL="457200" algn="l">
              <a:lnSpc>
                <a:spcPct val="100000"/>
              </a:lnSpc>
              <a:spcBef>
                <a:spcPts val="250"/>
              </a:spcBef>
              <a:spcAft>
                <a:spcPts val="0"/>
              </a:spcAft>
              <a:buSzPts val="1235"/>
              <a:buFont typeface="Constantia"/>
              <a:buNone/>
              <a:defRPr sz="1300"/>
            </a:lvl1pPr>
            <a:lvl2pPr indent="-293369" lvl="1" marL="914400" algn="l">
              <a:lnSpc>
                <a:spcPct val="100000"/>
              </a:lnSpc>
              <a:spcBef>
                <a:spcPts val="240"/>
              </a:spcBef>
              <a:spcAft>
                <a:spcPts val="0"/>
              </a:spcAft>
              <a:buSzPts val="1020"/>
              <a:buChar char="⚫"/>
              <a:defRPr sz="1200"/>
            </a:lvl2pPr>
            <a:lvl3pPr indent="-273050" lvl="2" marL="1371600" algn="l">
              <a:lnSpc>
                <a:spcPct val="100000"/>
              </a:lnSpc>
              <a:spcBef>
                <a:spcPts val="200"/>
              </a:spcBef>
              <a:spcAft>
                <a:spcPts val="0"/>
              </a:spcAft>
              <a:buSzPts val="700"/>
              <a:buChar char="⚫"/>
              <a:defRPr sz="1000"/>
            </a:lvl3pPr>
            <a:lvl4pPr indent="-265747" lvl="3" marL="1828800" algn="l">
              <a:lnSpc>
                <a:spcPct val="100000"/>
              </a:lnSpc>
              <a:spcBef>
                <a:spcPts val="180"/>
              </a:spcBef>
              <a:spcAft>
                <a:spcPts val="0"/>
              </a:spcAft>
              <a:buSzPts val="585"/>
              <a:buChar char="⚫"/>
              <a:defRPr sz="900"/>
            </a:lvl4pPr>
            <a:lvl5pPr indent="-265747" lvl="4" marL="2286000" algn="l">
              <a:lnSpc>
                <a:spcPct val="100000"/>
              </a:lnSpc>
              <a:spcBef>
                <a:spcPts val="180"/>
              </a:spcBef>
              <a:spcAft>
                <a:spcPts val="0"/>
              </a:spcAft>
              <a:buSzPts val="585"/>
              <a:buChar char="⚫"/>
              <a:defRPr sz="900"/>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94" name="Google Shape;94;p129"/>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129"/>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29"/>
          <p:cNvSpPr txBox="1"/>
          <p:nvPr>
            <p:ph idx="12" type="sldNum"/>
          </p:nvPr>
        </p:nvSpPr>
        <p:spPr>
          <a:xfrm>
            <a:off x="8077200" y="6356350"/>
            <a:ext cx="6096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
        <p:nvSpPr>
          <p:cNvPr id="97" name="Google Shape;97;p129"/>
          <p:cNvSpPr/>
          <p:nvPr>
            <p:ph idx="2" type="pic"/>
          </p:nvPr>
        </p:nvSpPr>
        <p:spPr>
          <a:xfrm rot="420000">
            <a:off x="3485793" y="1199517"/>
            <a:ext cx="4617720" cy="3931920"/>
          </a:xfrm>
          <a:prstGeom prst="rect">
            <a:avLst/>
          </a:prstGeom>
          <a:solidFill>
            <a:schemeClr val="lt2"/>
          </a:solidFill>
          <a:ln cap="rnd" cmpd="sng" w="9525">
            <a:solidFill>
              <a:srgbClr val="C0C0C0"/>
            </a:solidFill>
            <a:prstDash val="solid"/>
            <a:round/>
            <a:headEnd len="sm" w="sm" type="none"/>
            <a:tailEnd len="sm" w="sm" type="none"/>
          </a:ln>
        </p:spPr>
      </p:sp>
      <p:sp>
        <p:nvSpPr>
          <p:cNvPr id="98" name="Google Shape;98;p129"/>
          <p:cNvSpPr/>
          <p:nvPr/>
        </p:nvSpPr>
        <p:spPr>
          <a:xfrm flipH="1" rot="10800000">
            <a:off x="-9525" y="5816600"/>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3921"/>
                </a:srgbClr>
              </a:gs>
              <a:gs pos="100000">
                <a:srgbClr val="00E9F7">
                  <a:alpha val="54117"/>
                </a:srgbClr>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onstantia"/>
              <a:ea typeface="Constantia"/>
              <a:cs typeface="Constantia"/>
              <a:sym typeface="Constantia"/>
            </a:endParaRPr>
          </a:p>
        </p:txBody>
      </p:sp>
      <p:sp>
        <p:nvSpPr>
          <p:cNvPr id="99" name="Google Shape;99;p129"/>
          <p:cNvSpPr/>
          <p:nvPr/>
        </p:nvSpPr>
        <p:spPr>
          <a:xfrm flipH="1" rot="10800000">
            <a:off x="4381500" y="6219825"/>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019"/>
                </a:srgbClr>
              </a:gs>
              <a:gs pos="80000">
                <a:srgbClr val="0099E4">
                  <a:alpha val="43921"/>
                </a:srgbClr>
              </a:gs>
              <a:gs pos="100000">
                <a:srgbClr val="0099E4">
                  <a:alpha val="43921"/>
                </a:srgbClr>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onstantia"/>
              <a:ea typeface="Constantia"/>
              <a:cs typeface="Constantia"/>
              <a:sym typeface="Constanti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0" name="Shape 100"/>
        <p:cNvGrpSpPr/>
        <p:nvPr/>
      </p:nvGrpSpPr>
      <p:grpSpPr>
        <a:xfrm>
          <a:off x="0" y="0"/>
          <a:ext cx="0" cy="0"/>
          <a:chOff x="0" y="0"/>
          <a:chExt cx="0" cy="0"/>
        </a:xfrm>
      </p:grpSpPr>
      <p:sp>
        <p:nvSpPr>
          <p:cNvPr id="101" name="Google Shape;101;p13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30"/>
          <p:cNvSpPr txBox="1"/>
          <p:nvPr>
            <p:ph idx="1" type="body"/>
          </p:nvPr>
        </p:nvSpPr>
        <p:spPr>
          <a:xfrm rot="5400000">
            <a:off x="2377440" y="15240"/>
            <a:ext cx="4389120" cy="8229600"/>
          </a:xfrm>
          <a:prstGeom prst="rect">
            <a:avLst/>
          </a:prstGeom>
          <a:noFill/>
          <a:ln>
            <a:noFill/>
          </a:ln>
        </p:spPr>
        <p:txBody>
          <a:bodyPr anchorCtr="0" anchor="t" bIns="45700" lIns="91425" spcFirstLastPara="1" rIns="91425" wrap="square" tIns="45700">
            <a:normAutofit/>
          </a:bodyPr>
          <a:lstStyle>
            <a:lvl1pPr indent="-337185" lvl="0" marL="457200" algn="l">
              <a:lnSpc>
                <a:spcPct val="100000"/>
              </a:lnSpc>
              <a:spcBef>
                <a:spcPts val="360"/>
              </a:spcBef>
              <a:spcAft>
                <a:spcPts val="0"/>
              </a:spcAft>
              <a:buSzPts val="1710"/>
              <a:buChar char="⚫"/>
              <a:defRPr/>
            </a:lvl1pPr>
            <a:lvl2pPr indent="-325755" lvl="1" marL="914400" algn="l">
              <a:lnSpc>
                <a:spcPct val="100000"/>
              </a:lnSpc>
              <a:spcBef>
                <a:spcPts val="360"/>
              </a:spcBef>
              <a:spcAft>
                <a:spcPts val="0"/>
              </a:spcAft>
              <a:buSzPts val="1530"/>
              <a:buChar char="⚫"/>
              <a:defRPr/>
            </a:lvl2pPr>
            <a:lvl3pPr indent="-308610" lvl="2" marL="1371600" algn="l">
              <a:lnSpc>
                <a:spcPct val="100000"/>
              </a:lnSpc>
              <a:spcBef>
                <a:spcPts val="360"/>
              </a:spcBef>
              <a:spcAft>
                <a:spcPts val="0"/>
              </a:spcAft>
              <a:buSzPts val="1260"/>
              <a:buChar char="⚫"/>
              <a:defRPr/>
            </a:lvl3pPr>
            <a:lvl4pPr indent="-302894" lvl="3" marL="1828800" algn="l">
              <a:lnSpc>
                <a:spcPct val="100000"/>
              </a:lnSpc>
              <a:spcBef>
                <a:spcPts val="360"/>
              </a:spcBef>
              <a:spcAft>
                <a:spcPts val="0"/>
              </a:spcAft>
              <a:buSzPts val="1170"/>
              <a:buChar char="⚫"/>
              <a:defRPr/>
            </a:lvl4pPr>
            <a:lvl5pPr indent="-302895" lvl="4" marL="2286000" algn="l">
              <a:lnSpc>
                <a:spcPct val="100000"/>
              </a:lnSpc>
              <a:spcBef>
                <a:spcPts val="360"/>
              </a:spcBef>
              <a:spcAft>
                <a:spcPts val="0"/>
              </a:spcAft>
              <a:buSzPts val="1170"/>
              <a:buChar char="⚫"/>
              <a:defRPr/>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103" name="Google Shape;103;p130"/>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130"/>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13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6" name="Shape 106"/>
        <p:cNvGrpSpPr/>
        <p:nvPr/>
      </p:nvGrpSpPr>
      <p:grpSpPr>
        <a:xfrm>
          <a:off x="0" y="0"/>
          <a:ext cx="0" cy="0"/>
          <a:chOff x="0" y="0"/>
          <a:chExt cx="0" cy="0"/>
        </a:xfrm>
      </p:grpSpPr>
      <p:sp>
        <p:nvSpPr>
          <p:cNvPr id="107" name="Google Shape;107;p131"/>
          <p:cNvSpPr txBox="1"/>
          <p:nvPr>
            <p:ph type="title"/>
          </p:nvPr>
        </p:nvSpPr>
        <p:spPr>
          <a:xfrm rot="5400000">
            <a:off x="5052219" y="2491582"/>
            <a:ext cx="5211763" cy="2057400"/>
          </a:xfrm>
          <a:prstGeom prst="rect">
            <a:avLst/>
          </a:prstGeom>
          <a:noFill/>
          <a:ln>
            <a:noFill/>
          </a:ln>
        </p:spPr>
        <p:txBody>
          <a:bodyPr anchorCtr="0" anchor="b" bIns="0" lIns="0" spcFirstLastPara="1" rIns="0"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131"/>
          <p:cNvSpPr txBox="1"/>
          <p:nvPr>
            <p:ph idx="1" type="body"/>
          </p:nvPr>
        </p:nvSpPr>
        <p:spPr>
          <a:xfrm rot="5400000">
            <a:off x="861219" y="510382"/>
            <a:ext cx="5211763" cy="6019800"/>
          </a:xfrm>
          <a:prstGeom prst="rect">
            <a:avLst/>
          </a:prstGeom>
          <a:noFill/>
          <a:ln>
            <a:noFill/>
          </a:ln>
        </p:spPr>
        <p:txBody>
          <a:bodyPr anchorCtr="0" anchor="t" bIns="45700" lIns="91425" spcFirstLastPara="1" rIns="91425" wrap="square" tIns="45700">
            <a:normAutofit/>
          </a:bodyPr>
          <a:lstStyle>
            <a:lvl1pPr indent="-337185" lvl="0" marL="457200" algn="l">
              <a:lnSpc>
                <a:spcPct val="100000"/>
              </a:lnSpc>
              <a:spcBef>
                <a:spcPts val="360"/>
              </a:spcBef>
              <a:spcAft>
                <a:spcPts val="0"/>
              </a:spcAft>
              <a:buSzPts val="1710"/>
              <a:buChar char="⚫"/>
              <a:defRPr/>
            </a:lvl1pPr>
            <a:lvl2pPr indent="-325755" lvl="1" marL="914400" algn="l">
              <a:lnSpc>
                <a:spcPct val="100000"/>
              </a:lnSpc>
              <a:spcBef>
                <a:spcPts val="360"/>
              </a:spcBef>
              <a:spcAft>
                <a:spcPts val="0"/>
              </a:spcAft>
              <a:buSzPts val="1530"/>
              <a:buChar char="⚫"/>
              <a:defRPr/>
            </a:lvl2pPr>
            <a:lvl3pPr indent="-308610" lvl="2" marL="1371600" algn="l">
              <a:lnSpc>
                <a:spcPct val="100000"/>
              </a:lnSpc>
              <a:spcBef>
                <a:spcPts val="360"/>
              </a:spcBef>
              <a:spcAft>
                <a:spcPts val="0"/>
              </a:spcAft>
              <a:buSzPts val="1260"/>
              <a:buChar char="⚫"/>
              <a:defRPr/>
            </a:lvl3pPr>
            <a:lvl4pPr indent="-302894" lvl="3" marL="1828800" algn="l">
              <a:lnSpc>
                <a:spcPct val="100000"/>
              </a:lnSpc>
              <a:spcBef>
                <a:spcPts val="360"/>
              </a:spcBef>
              <a:spcAft>
                <a:spcPts val="0"/>
              </a:spcAft>
              <a:buSzPts val="1170"/>
              <a:buChar char="⚫"/>
              <a:defRPr/>
            </a:lvl4pPr>
            <a:lvl5pPr indent="-302895" lvl="4" marL="2286000" algn="l">
              <a:lnSpc>
                <a:spcPct val="100000"/>
              </a:lnSpc>
              <a:spcBef>
                <a:spcPts val="360"/>
              </a:spcBef>
              <a:spcAft>
                <a:spcPts val="0"/>
              </a:spcAft>
              <a:buSzPts val="1170"/>
              <a:buChar char="⚫"/>
              <a:defRPr/>
            </a:lvl5pPr>
            <a:lvl6pPr indent="-320039" lvl="5" marL="2743200" algn="l">
              <a:lnSpc>
                <a:spcPct val="100000"/>
              </a:lnSpc>
              <a:spcBef>
                <a:spcPts val="360"/>
              </a:spcBef>
              <a:spcAft>
                <a:spcPts val="0"/>
              </a:spcAft>
              <a:buSzPts val="1440"/>
              <a:buChar char="⚫"/>
              <a:defRPr/>
            </a:lvl6pPr>
            <a:lvl7pPr indent="-320039" lvl="6" marL="3200400" algn="l">
              <a:lnSpc>
                <a:spcPct val="100000"/>
              </a:lnSpc>
              <a:spcBef>
                <a:spcPts val="360"/>
              </a:spcBef>
              <a:spcAft>
                <a:spcPts val="0"/>
              </a:spcAft>
              <a:buSzPts val="144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109" name="Google Shape;109;p13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13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13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0" Type="http://schemas.openxmlformats.org/officeDocument/2006/relationships/slideLayout" Target="../slideLayouts/slideLayout11.xml"/><Relationship Id="rId13" Type="http://schemas.openxmlformats.org/officeDocument/2006/relationships/theme" Target="../theme/theme2.xml"/><Relationship Id="rId12" Type="http://schemas.openxmlformats.org/officeDocument/2006/relationships/slideLayout" Target="../slideLayouts/slideLayout13.xml"/><Relationship Id="rId1" Type="http://schemas.openxmlformats.org/officeDocument/2006/relationships/image" Target="../media/image2.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5" name="Shape 5"/>
        <p:cNvGrpSpPr/>
        <p:nvPr/>
      </p:nvGrpSpPr>
      <p:grpSpPr>
        <a:xfrm>
          <a:off x="0" y="0"/>
          <a:ext cx="0" cy="0"/>
          <a:chOff x="0" y="0"/>
          <a:chExt cx="0" cy="0"/>
        </a:xfrm>
      </p:grpSpPr>
      <p:sp>
        <p:nvSpPr>
          <p:cNvPr id="6" name="Google Shape;6;p118"/>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3921"/>
                </a:srgbClr>
              </a:gs>
              <a:gs pos="100000">
                <a:srgbClr val="00E9F7">
                  <a:alpha val="54117"/>
                </a:srgbClr>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nstantia"/>
              <a:ea typeface="Constantia"/>
              <a:cs typeface="Constantia"/>
              <a:sym typeface="Constantia"/>
            </a:endParaRPr>
          </a:p>
        </p:txBody>
      </p:sp>
      <p:sp>
        <p:nvSpPr>
          <p:cNvPr id="7" name="Google Shape;7;p118"/>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019"/>
                </a:srgbClr>
              </a:gs>
              <a:gs pos="80000">
                <a:srgbClr val="0099E4">
                  <a:alpha val="43921"/>
                </a:srgbClr>
              </a:gs>
              <a:gs pos="100000">
                <a:srgbClr val="0099E4">
                  <a:alpha val="43921"/>
                </a:srgbClr>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nstantia"/>
              <a:ea typeface="Constantia"/>
              <a:cs typeface="Constantia"/>
              <a:sym typeface="Constantia"/>
            </a:endParaRPr>
          </a:p>
        </p:txBody>
      </p:sp>
      <p:sp>
        <p:nvSpPr>
          <p:cNvPr id="8" name="Google Shape;8;p11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lnSpc>
                <a:spcPct val="100000"/>
              </a:lnSpc>
              <a:spcBef>
                <a:spcPts val="0"/>
              </a:spcBef>
              <a:spcAft>
                <a:spcPts val="0"/>
              </a:spcAft>
              <a:buClr>
                <a:schemeClr val="lt2"/>
              </a:buClr>
              <a:buSzPts val="5000"/>
              <a:buFont typeface="Calibri"/>
              <a:buNone/>
              <a:defRPr b="0" i="0" sz="5000" u="none" cap="none" strike="noStrike">
                <a:solidFill>
                  <a:schemeClr val="lt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 name="Google Shape;9;p11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lnSpc>
                <a:spcPct val="100000"/>
              </a:lnSpc>
              <a:spcBef>
                <a:spcPts val="520"/>
              </a:spcBef>
              <a:spcAft>
                <a:spcPts val="0"/>
              </a:spcAft>
              <a:buClr>
                <a:schemeClr val="accent3"/>
              </a:buClr>
              <a:buSzPts val="2470"/>
              <a:buFont typeface="Noto Sans Symbols"/>
              <a:buChar char="⚫"/>
              <a:defRPr b="0" i="0" sz="2600" u="none" cap="none" strike="noStrike">
                <a:solidFill>
                  <a:schemeClr val="lt1"/>
                </a:solidFill>
                <a:latin typeface="Constantia"/>
                <a:ea typeface="Constantia"/>
                <a:cs typeface="Constantia"/>
                <a:sym typeface="Constantia"/>
              </a:defRPr>
            </a:lvl1pPr>
            <a:lvl2pPr indent="-358140" lvl="1" marL="914400" marR="0" rtl="0" algn="l">
              <a:lnSpc>
                <a:spcPct val="100000"/>
              </a:lnSpc>
              <a:spcBef>
                <a:spcPts val="480"/>
              </a:spcBef>
              <a:spcAft>
                <a:spcPts val="0"/>
              </a:spcAft>
              <a:buClr>
                <a:schemeClr val="accent1"/>
              </a:buClr>
              <a:buSzPts val="2040"/>
              <a:buFont typeface="Noto Sans Symbols"/>
              <a:buChar char="⚫"/>
              <a:defRPr b="0" i="0" sz="2400" u="none" cap="none" strike="noStrike">
                <a:solidFill>
                  <a:schemeClr val="lt1"/>
                </a:solidFill>
                <a:latin typeface="Constantia"/>
                <a:ea typeface="Constantia"/>
                <a:cs typeface="Constantia"/>
                <a:sym typeface="Constantia"/>
              </a:defRPr>
            </a:lvl2pPr>
            <a:lvl3pPr indent="-321944" lvl="2" marL="1371600" marR="0" rtl="0" algn="l">
              <a:lnSpc>
                <a:spcPct val="100000"/>
              </a:lnSpc>
              <a:spcBef>
                <a:spcPts val="420"/>
              </a:spcBef>
              <a:spcAft>
                <a:spcPts val="0"/>
              </a:spcAft>
              <a:buClr>
                <a:schemeClr val="accent2"/>
              </a:buClr>
              <a:buSzPts val="1470"/>
              <a:buFont typeface="Noto Sans Symbols"/>
              <a:buChar char="⚫"/>
              <a:defRPr b="0" i="0" sz="2100" u="none" cap="none" strike="noStrike">
                <a:solidFill>
                  <a:schemeClr val="lt1"/>
                </a:solidFill>
                <a:latin typeface="Constantia"/>
                <a:ea typeface="Constantia"/>
                <a:cs typeface="Constantia"/>
                <a:sym typeface="Constantia"/>
              </a:defRPr>
            </a:lvl3pPr>
            <a:lvl4pPr indent="-311150" lvl="3" marL="1828800" marR="0" rtl="0" algn="l">
              <a:lnSpc>
                <a:spcPct val="100000"/>
              </a:lnSpc>
              <a:spcBef>
                <a:spcPts val="400"/>
              </a:spcBef>
              <a:spcAft>
                <a:spcPts val="0"/>
              </a:spcAft>
              <a:buClr>
                <a:schemeClr val="accent3"/>
              </a:buClr>
              <a:buSzPts val="1300"/>
              <a:buFont typeface="Noto Sans Symbols"/>
              <a:buChar char="⚫"/>
              <a:defRPr b="0" i="0" sz="2000" u="none" cap="none" strike="noStrike">
                <a:solidFill>
                  <a:schemeClr val="lt1"/>
                </a:solidFill>
                <a:latin typeface="Constantia"/>
                <a:ea typeface="Constantia"/>
                <a:cs typeface="Constantia"/>
                <a:sym typeface="Constantia"/>
              </a:defRPr>
            </a:lvl4pPr>
            <a:lvl5pPr indent="-311150" lvl="4" marL="2286000" marR="0" rtl="0" algn="l">
              <a:lnSpc>
                <a:spcPct val="100000"/>
              </a:lnSpc>
              <a:spcBef>
                <a:spcPts val="400"/>
              </a:spcBef>
              <a:spcAft>
                <a:spcPts val="0"/>
              </a:spcAft>
              <a:buClr>
                <a:schemeClr val="accent4"/>
              </a:buClr>
              <a:buSzPts val="1300"/>
              <a:buFont typeface="Noto Sans Symbols"/>
              <a:buChar char="⚫"/>
              <a:defRPr b="0" i="0" sz="2000" u="none" cap="none" strike="noStrike">
                <a:solidFill>
                  <a:schemeClr val="lt1"/>
                </a:solidFill>
                <a:latin typeface="Constantia"/>
                <a:ea typeface="Constantia"/>
                <a:cs typeface="Constantia"/>
                <a:sym typeface="Constantia"/>
              </a:defRPr>
            </a:lvl5pPr>
            <a:lvl6pPr indent="-320039" lvl="5" marL="2743200" marR="0" rtl="0" algn="l">
              <a:lnSpc>
                <a:spcPct val="100000"/>
              </a:lnSpc>
              <a:spcBef>
                <a:spcPts val="360"/>
              </a:spcBef>
              <a:spcAft>
                <a:spcPts val="0"/>
              </a:spcAft>
              <a:buClr>
                <a:schemeClr val="accent5"/>
              </a:buClr>
              <a:buSzPts val="1440"/>
              <a:buFont typeface="Noto Sans Symbols"/>
              <a:buChar char="⚫"/>
              <a:defRPr b="0" i="0" sz="1800" u="none" cap="none" strike="noStrike">
                <a:solidFill>
                  <a:schemeClr val="lt1"/>
                </a:solidFill>
                <a:latin typeface="Constantia"/>
                <a:ea typeface="Constantia"/>
                <a:cs typeface="Constantia"/>
                <a:sym typeface="Constantia"/>
              </a:defRPr>
            </a:lvl6pPr>
            <a:lvl7pPr indent="-309879" lvl="6" marL="3200400" marR="0" rtl="0" algn="l">
              <a:lnSpc>
                <a:spcPct val="100000"/>
              </a:lnSpc>
              <a:spcBef>
                <a:spcPts val="320"/>
              </a:spcBef>
              <a:spcAft>
                <a:spcPts val="0"/>
              </a:spcAft>
              <a:buClr>
                <a:schemeClr val="accent6"/>
              </a:buClr>
              <a:buSzPts val="1280"/>
              <a:buFont typeface="Noto Sans Symbols"/>
              <a:buChar char="⚫"/>
              <a:defRPr b="0" i="0" sz="1600" u="none" cap="none" strike="noStrike">
                <a:solidFill>
                  <a:schemeClr val="lt1"/>
                </a:solidFill>
                <a:latin typeface="Constantia"/>
                <a:ea typeface="Constantia"/>
                <a:cs typeface="Constantia"/>
                <a:sym typeface="Constantia"/>
              </a:defRPr>
            </a:lvl7pPr>
            <a:lvl8pPr indent="-330200" lvl="7" marL="3657600" marR="0" rtl="0" algn="l">
              <a:lnSpc>
                <a:spcPct val="100000"/>
              </a:lnSpc>
              <a:spcBef>
                <a:spcPts val="320"/>
              </a:spcBef>
              <a:spcAft>
                <a:spcPts val="0"/>
              </a:spcAft>
              <a:buClr>
                <a:schemeClr val="lt2"/>
              </a:buClr>
              <a:buSzPts val="1600"/>
              <a:buFont typeface="Constantia"/>
              <a:buChar char="•"/>
              <a:defRPr b="0" i="0" sz="1600" u="none" cap="none" strike="noStrike">
                <a:solidFill>
                  <a:schemeClr val="lt1"/>
                </a:solidFill>
                <a:latin typeface="Constantia"/>
                <a:ea typeface="Constantia"/>
                <a:cs typeface="Constantia"/>
                <a:sym typeface="Constantia"/>
              </a:defRPr>
            </a:lvl8pPr>
            <a:lvl9pPr indent="-317500" lvl="8" marL="4114800" marR="0" rtl="0" algn="l">
              <a:lnSpc>
                <a:spcPct val="100000"/>
              </a:lnSpc>
              <a:spcBef>
                <a:spcPts val="280"/>
              </a:spcBef>
              <a:spcAft>
                <a:spcPts val="0"/>
              </a:spcAft>
              <a:buClr>
                <a:schemeClr val="lt2"/>
              </a:buClr>
              <a:buSzPts val="1400"/>
              <a:buFont typeface="Constantia"/>
              <a:buChar char="•"/>
              <a:defRPr b="0" i="0" sz="1400" u="none" cap="none" strike="noStrike">
                <a:solidFill>
                  <a:schemeClr val="lt1"/>
                </a:solidFill>
                <a:latin typeface="Constantia"/>
                <a:ea typeface="Constantia"/>
                <a:cs typeface="Constantia"/>
                <a:sym typeface="Constantia"/>
              </a:defRPr>
            </a:lvl9pPr>
          </a:lstStyle>
          <a:p/>
        </p:txBody>
      </p:sp>
      <p:sp>
        <p:nvSpPr>
          <p:cNvPr id="10" name="Google Shape;10;p118"/>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D0E9ED"/>
                </a:solidFill>
                <a:latin typeface="Constantia"/>
                <a:ea typeface="Constantia"/>
                <a:cs typeface="Constantia"/>
                <a:sym typeface="Constant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9pPr>
          </a:lstStyle>
          <a:p/>
        </p:txBody>
      </p:sp>
      <p:sp>
        <p:nvSpPr>
          <p:cNvPr id="11" name="Google Shape;11;p118"/>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D0E9ED"/>
                </a:solidFill>
                <a:latin typeface="Constantia"/>
                <a:ea typeface="Constantia"/>
                <a:cs typeface="Constantia"/>
                <a:sym typeface="Constant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nstantia"/>
                <a:ea typeface="Constantia"/>
                <a:cs typeface="Constantia"/>
                <a:sym typeface="Constantia"/>
              </a:defRPr>
            </a:lvl9pPr>
          </a:lstStyle>
          <a:p/>
        </p:txBody>
      </p:sp>
      <p:sp>
        <p:nvSpPr>
          <p:cNvPr id="12" name="Google Shape;12;p11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D0E9ED"/>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grpSp>
        <p:nvGrpSpPr>
          <p:cNvPr id="13" name="Google Shape;13;p118"/>
          <p:cNvGrpSpPr/>
          <p:nvPr/>
        </p:nvGrpSpPr>
        <p:grpSpPr>
          <a:xfrm>
            <a:off x="-29294" y="-16113"/>
            <a:ext cx="9198255" cy="1086266"/>
            <a:chOff x="-29322" y="-1971"/>
            <a:chExt cx="9198255" cy="1086266"/>
          </a:xfrm>
        </p:grpSpPr>
        <p:sp>
          <p:nvSpPr>
            <p:cNvPr id="14" name="Google Shape;14;p118"/>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nstantia"/>
                <a:ea typeface="Constantia"/>
                <a:cs typeface="Constantia"/>
                <a:sym typeface="Constantia"/>
              </a:endParaRPr>
            </a:p>
          </p:txBody>
        </p:sp>
        <p:sp>
          <p:nvSpPr>
            <p:cNvPr id="15" name="Google Shape;15;p118"/>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28" name="Shape 28"/>
        <p:cNvGrpSpPr/>
        <p:nvPr/>
      </p:nvGrpSpPr>
      <p:grpSpPr>
        <a:xfrm>
          <a:off x="0" y="0"/>
          <a:ext cx="0" cy="0"/>
          <a:chOff x="0" y="0"/>
          <a:chExt cx="0" cy="0"/>
        </a:xfrm>
      </p:grpSpPr>
      <p:sp>
        <p:nvSpPr>
          <p:cNvPr id="29" name="Google Shape;29;p117"/>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3921"/>
                </a:srgbClr>
              </a:gs>
              <a:gs pos="100000">
                <a:srgbClr val="00E9F7">
                  <a:alpha val="54117"/>
                </a:srgbClr>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onstantia"/>
              <a:ea typeface="Constantia"/>
              <a:cs typeface="Constantia"/>
              <a:sym typeface="Constantia"/>
            </a:endParaRPr>
          </a:p>
        </p:txBody>
      </p:sp>
      <p:sp>
        <p:nvSpPr>
          <p:cNvPr id="30" name="Google Shape;30;p117"/>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019"/>
                </a:srgbClr>
              </a:gs>
              <a:gs pos="80000">
                <a:srgbClr val="0099E4">
                  <a:alpha val="43921"/>
                </a:srgbClr>
              </a:gs>
              <a:gs pos="100000">
                <a:srgbClr val="0099E4">
                  <a:alpha val="43921"/>
                </a:srgbClr>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onstantia"/>
              <a:ea typeface="Constantia"/>
              <a:cs typeface="Constantia"/>
              <a:sym typeface="Constantia"/>
            </a:endParaRPr>
          </a:p>
        </p:txBody>
      </p:sp>
      <p:sp>
        <p:nvSpPr>
          <p:cNvPr id="31" name="Google Shape;31;p11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lnSpc>
                <a:spcPct val="100000"/>
              </a:lnSpc>
              <a:spcBef>
                <a:spcPts val="0"/>
              </a:spcBef>
              <a:spcAft>
                <a:spcPts val="0"/>
              </a:spcAft>
              <a:buClr>
                <a:schemeClr val="dk2"/>
              </a:buClr>
              <a:buSzPts val="5000"/>
              <a:buFont typeface="Calibri"/>
              <a:buNone/>
              <a:defRPr b="0" i="0" sz="5000" u="none" cap="none" strike="noStrike">
                <a:solidFill>
                  <a:schemeClr val="dk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2" name="Google Shape;32;p11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lnSpc>
                <a:spcPct val="100000"/>
              </a:lnSpc>
              <a:spcBef>
                <a:spcPts val="520"/>
              </a:spcBef>
              <a:spcAft>
                <a:spcPts val="0"/>
              </a:spcAft>
              <a:buClr>
                <a:schemeClr val="accent3"/>
              </a:buClr>
              <a:buSzPts val="2470"/>
              <a:buFont typeface="Noto Sans Symbols"/>
              <a:buChar char="⚫"/>
              <a:defRPr b="0" i="0" sz="2600" u="none" cap="none" strike="noStrike">
                <a:solidFill>
                  <a:schemeClr val="dk1"/>
                </a:solidFill>
                <a:latin typeface="Constantia"/>
                <a:ea typeface="Constantia"/>
                <a:cs typeface="Constantia"/>
                <a:sym typeface="Constantia"/>
              </a:defRPr>
            </a:lvl1pPr>
            <a:lvl2pPr indent="-358140" lvl="1" marL="914400" marR="0" rtl="0" algn="l">
              <a:lnSpc>
                <a:spcPct val="100000"/>
              </a:lnSpc>
              <a:spcBef>
                <a:spcPts val="480"/>
              </a:spcBef>
              <a:spcAft>
                <a:spcPts val="0"/>
              </a:spcAft>
              <a:buClr>
                <a:schemeClr val="accent1"/>
              </a:buClr>
              <a:buSzPts val="2040"/>
              <a:buFont typeface="Noto Sans Symbols"/>
              <a:buChar char="⚫"/>
              <a:defRPr b="0" i="0" sz="2400" u="none" cap="none" strike="noStrike">
                <a:solidFill>
                  <a:schemeClr val="dk1"/>
                </a:solidFill>
                <a:latin typeface="Constantia"/>
                <a:ea typeface="Constantia"/>
                <a:cs typeface="Constantia"/>
                <a:sym typeface="Constantia"/>
              </a:defRPr>
            </a:lvl2pPr>
            <a:lvl3pPr indent="-321944" lvl="2" marL="1371600" marR="0" rtl="0" algn="l">
              <a:lnSpc>
                <a:spcPct val="100000"/>
              </a:lnSpc>
              <a:spcBef>
                <a:spcPts val="420"/>
              </a:spcBef>
              <a:spcAft>
                <a:spcPts val="0"/>
              </a:spcAft>
              <a:buClr>
                <a:schemeClr val="accent2"/>
              </a:buClr>
              <a:buSzPts val="1470"/>
              <a:buFont typeface="Noto Sans Symbols"/>
              <a:buChar char="⚫"/>
              <a:defRPr b="0" i="0" sz="2100" u="none" cap="none" strike="noStrike">
                <a:solidFill>
                  <a:schemeClr val="dk1"/>
                </a:solidFill>
                <a:latin typeface="Constantia"/>
                <a:ea typeface="Constantia"/>
                <a:cs typeface="Constantia"/>
                <a:sym typeface="Constantia"/>
              </a:defRPr>
            </a:lvl3pPr>
            <a:lvl4pPr indent="-311150" lvl="3" marL="1828800" marR="0" rtl="0" algn="l">
              <a:lnSpc>
                <a:spcPct val="100000"/>
              </a:lnSpc>
              <a:spcBef>
                <a:spcPts val="400"/>
              </a:spcBef>
              <a:spcAft>
                <a:spcPts val="0"/>
              </a:spcAft>
              <a:buClr>
                <a:schemeClr val="accent3"/>
              </a:buClr>
              <a:buSzPts val="1300"/>
              <a:buFont typeface="Noto Sans Symbols"/>
              <a:buChar char="⚫"/>
              <a:defRPr b="0" i="0" sz="2000" u="none" cap="none" strike="noStrike">
                <a:solidFill>
                  <a:schemeClr val="dk1"/>
                </a:solidFill>
                <a:latin typeface="Constantia"/>
                <a:ea typeface="Constantia"/>
                <a:cs typeface="Constantia"/>
                <a:sym typeface="Constantia"/>
              </a:defRPr>
            </a:lvl4pPr>
            <a:lvl5pPr indent="-311150" lvl="4" marL="2286000" marR="0" rtl="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Constantia"/>
                <a:ea typeface="Constantia"/>
                <a:cs typeface="Constantia"/>
                <a:sym typeface="Constantia"/>
              </a:defRPr>
            </a:lvl5pPr>
            <a:lvl6pPr indent="-320039" lvl="5" marL="2743200" marR="0" rtl="0" algn="l">
              <a:lnSpc>
                <a:spcPct val="100000"/>
              </a:lnSpc>
              <a:spcBef>
                <a:spcPts val="360"/>
              </a:spcBef>
              <a:spcAft>
                <a:spcPts val="0"/>
              </a:spcAft>
              <a:buClr>
                <a:schemeClr val="accent5"/>
              </a:buClr>
              <a:buSzPts val="1440"/>
              <a:buFont typeface="Noto Sans Symbols"/>
              <a:buChar char="⚫"/>
              <a:defRPr b="0" i="0" sz="1800" u="none" cap="none" strike="noStrike">
                <a:solidFill>
                  <a:schemeClr val="dk1"/>
                </a:solidFill>
                <a:latin typeface="Constantia"/>
                <a:ea typeface="Constantia"/>
                <a:cs typeface="Constantia"/>
                <a:sym typeface="Constantia"/>
              </a:defRPr>
            </a:lvl6pPr>
            <a:lvl7pPr indent="-309879" lvl="6" marL="3200400" marR="0" rtl="0" algn="l">
              <a:lnSpc>
                <a:spcPct val="100000"/>
              </a:lnSpc>
              <a:spcBef>
                <a:spcPts val="320"/>
              </a:spcBef>
              <a:spcAft>
                <a:spcPts val="0"/>
              </a:spcAft>
              <a:buClr>
                <a:schemeClr val="accent6"/>
              </a:buClr>
              <a:buSzPts val="1280"/>
              <a:buFont typeface="Noto Sans Symbols"/>
              <a:buChar char="⚫"/>
              <a:defRPr b="0" i="0" sz="1600" u="none" cap="none" strike="noStrike">
                <a:solidFill>
                  <a:schemeClr val="dk1"/>
                </a:solidFill>
                <a:latin typeface="Constantia"/>
                <a:ea typeface="Constantia"/>
                <a:cs typeface="Constantia"/>
                <a:sym typeface="Constantia"/>
              </a:defRPr>
            </a:lvl7pPr>
            <a:lvl8pPr indent="-330200" lvl="7" marL="3657600" marR="0" rtl="0" algn="l">
              <a:lnSpc>
                <a:spcPct val="100000"/>
              </a:lnSpc>
              <a:spcBef>
                <a:spcPts val="320"/>
              </a:spcBef>
              <a:spcAft>
                <a:spcPts val="0"/>
              </a:spcAft>
              <a:buClr>
                <a:schemeClr val="dk2"/>
              </a:buClr>
              <a:buSzPts val="1600"/>
              <a:buFont typeface="Constantia"/>
              <a:buChar char="•"/>
              <a:defRPr b="0" i="0" sz="1600" u="none" cap="none" strike="noStrike">
                <a:solidFill>
                  <a:schemeClr val="dk1"/>
                </a:solidFill>
                <a:latin typeface="Constantia"/>
                <a:ea typeface="Constantia"/>
                <a:cs typeface="Constantia"/>
                <a:sym typeface="Constantia"/>
              </a:defRPr>
            </a:lvl8pPr>
            <a:lvl9pPr indent="-317500" lvl="8" marL="4114800" marR="0" rtl="0" algn="l">
              <a:lnSpc>
                <a:spcPct val="100000"/>
              </a:lnSpc>
              <a:spcBef>
                <a:spcPts val="280"/>
              </a:spcBef>
              <a:spcAft>
                <a:spcPts val="0"/>
              </a:spcAft>
              <a:buClr>
                <a:schemeClr val="dk2"/>
              </a:buClr>
              <a:buSzPts val="1400"/>
              <a:buFont typeface="Constantia"/>
              <a:buChar char="•"/>
              <a:defRPr b="0" i="0" sz="1400" u="none" cap="none" strike="noStrike">
                <a:solidFill>
                  <a:schemeClr val="dk1"/>
                </a:solidFill>
                <a:latin typeface="Constantia"/>
                <a:ea typeface="Constantia"/>
                <a:cs typeface="Constantia"/>
                <a:sym typeface="Constantia"/>
              </a:defRPr>
            </a:lvl9pPr>
          </a:lstStyle>
          <a:p/>
        </p:txBody>
      </p:sp>
      <p:sp>
        <p:nvSpPr>
          <p:cNvPr id="33" name="Google Shape;33;p117"/>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035C75"/>
                </a:solidFill>
                <a:latin typeface="Constantia"/>
                <a:ea typeface="Constantia"/>
                <a:cs typeface="Constantia"/>
                <a:sym typeface="Constant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9pPr>
          </a:lstStyle>
          <a:p/>
        </p:txBody>
      </p:sp>
      <p:sp>
        <p:nvSpPr>
          <p:cNvPr id="34" name="Google Shape;34;p117"/>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035C75"/>
                </a:solidFill>
                <a:latin typeface="Constantia"/>
                <a:ea typeface="Constantia"/>
                <a:cs typeface="Constantia"/>
                <a:sym typeface="Constant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nstantia"/>
                <a:ea typeface="Constantia"/>
                <a:cs typeface="Constantia"/>
                <a:sym typeface="Constantia"/>
              </a:defRPr>
            </a:lvl9pPr>
          </a:lstStyle>
          <a:p/>
        </p:txBody>
      </p:sp>
      <p:sp>
        <p:nvSpPr>
          <p:cNvPr id="35" name="Google Shape;35;p11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grpSp>
        <p:nvGrpSpPr>
          <p:cNvPr id="36" name="Google Shape;36;p117"/>
          <p:cNvGrpSpPr/>
          <p:nvPr/>
        </p:nvGrpSpPr>
        <p:grpSpPr>
          <a:xfrm>
            <a:off x="-29294" y="-16113"/>
            <a:ext cx="9198255" cy="1086266"/>
            <a:chOff x="-29322" y="-1971"/>
            <a:chExt cx="9198255" cy="1086266"/>
          </a:xfrm>
        </p:grpSpPr>
        <p:sp>
          <p:nvSpPr>
            <p:cNvPr id="37" name="Google Shape;37;p117"/>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onstantia"/>
                <a:ea typeface="Constantia"/>
                <a:cs typeface="Constantia"/>
                <a:sym typeface="Constantia"/>
              </a:endParaRPr>
            </a:p>
          </p:txBody>
        </p:sp>
        <p:sp>
          <p:nvSpPr>
            <p:cNvPr id="38" name="Google Shape;38;p117"/>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6.png"/><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1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1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14.png"/><Relationship Id="rId4" Type="http://schemas.openxmlformats.org/officeDocument/2006/relationships/image" Target="../media/image2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1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 Id="rId3" Type="http://schemas.openxmlformats.org/officeDocument/2006/relationships/image" Target="../media/image2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28.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 Id="rId3" Type="http://schemas.openxmlformats.org/officeDocument/2006/relationships/image" Target="../media/image20.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 Id="rId3" Type="http://schemas.openxmlformats.org/officeDocument/2006/relationships/image" Target="../media/image21.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4.xml"/><Relationship Id="rId3" Type="http://schemas.openxmlformats.org/officeDocument/2006/relationships/image" Target="../media/image24.png"/><Relationship Id="rId4" Type="http://schemas.openxmlformats.org/officeDocument/2006/relationships/image" Target="../media/image17.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7.xml"/><Relationship Id="rId3" Type="http://schemas.openxmlformats.org/officeDocument/2006/relationships/image" Target="../media/image26.png"/><Relationship Id="rId4" Type="http://schemas.openxmlformats.org/officeDocument/2006/relationships/image" Target="../media/image29.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p>
            <a:pPr indent="0" lvl="0" marL="0" rtl="0" algn="r">
              <a:lnSpc>
                <a:spcPct val="100000"/>
              </a:lnSpc>
              <a:spcBef>
                <a:spcPts val="0"/>
              </a:spcBef>
              <a:spcAft>
                <a:spcPts val="0"/>
              </a:spcAft>
              <a:buClr>
                <a:srgbClr val="4CE0EA"/>
              </a:buClr>
              <a:buSzPts val="5600"/>
              <a:buFont typeface="Calibri"/>
              <a:buNone/>
            </a:pPr>
            <a:r>
              <a:rPr lang="en-US"/>
              <a:t>Pathology 2 </a:t>
            </a:r>
            <a:endParaRPr/>
          </a:p>
        </p:txBody>
      </p:sp>
      <p:sp>
        <p:nvSpPr>
          <p:cNvPr id="117" name="Google Shape;117;p1"/>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p>
            <a:pPr indent="0" lvl="0" marL="0" marR="45720" rtl="0" algn="r">
              <a:lnSpc>
                <a:spcPct val="100000"/>
              </a:lnSpc>
              <a:spcBef>
                <a:spcPts val="0"/>
              </a:spcBef>
              <a:spcAft>
                <a:spcPts val="0"/>
              </a:spcAft>
              <a:buSzPts val="2470"/>
              <a:buNone/>
            </a:pPr>
            <a:r>
              <a:rPr lang="en-US"/>
              <a:t>Spinal  and Nervous System Pathologies</a:t>
            </a:r>
            <a:endParaRPr/>
          </a:p>
          <a:p>
            <a:pPr indent="0" lvl="0" marL="0" marR="45720" rtl="0" algn="r">
              <a:lnSpc>
                <a:spcPct val="100000"/>
              </a:lnSpc>
              <a:spcBef>
                <a:spcPts val="0"/>
              </a:spcBef>
              <a:spcAft>
                <a:spcPts val="0"/>
              </a:spcAft>
              <a:buSzPts val="247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Introduction</a:t>
            </a:r>
            <a:endParaRPr/>
          </a:p>
        </p:txBody>
      </p:sp>
      <p:sp>
        <p:nvSpPr>
          <p:cNvPr id="123" name="Google Shape;123;p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Disorders of the spine including herniated disk, spinal stenosis, osteoarthritis, degenerative disc disease, vertebral fracture can result in complications affecting the nerve roots or the spinal cord</a:t>
            </a:r>
            <a:endParaRPr/>
          </a:p>
          <a:p>
            <a:pPr indent="-274320" lvl="0" marL="274320" rtl="0" algn="l">
              <a:lnSpc>
                <a:spcPct val="100000"/>
              </a:lnSpc>
              <a:spcBef>
                <a:spcPts val="520"/>
              </a:spcBef>
              <a:spcAft>
                <a:spcPts val="0"/>
              </a:spcAft>
              <a:buSzPts val="2470"/>
              <a:buChar char="⚫"/>
            </a:pPr>
            <a:r>
              <a:rPr lang="en-US"/>
              <a:t>Nerve root compressions are characterized by: </a:t>
            </a:r>
            <a:endParaRPr/>
          </a:p>
          <a:p>
            <a:pPr indent="-246888" lvl="1" marL="640080" rtl="0" algn="l">
              <a:lnSpc>
                <a:spcPct val="100000"/>
              </a:lnSpc>
              <a:spcBef>
                <a:spcPts val="480"/>
              </a:spcBef>
              <a:spcAft>
                <a:spcPts val="0"/>
              </a:spcAft>
              <a:buSzPts val="2040"/>
              <a:buChar char="⚫"/>
            </a:pPr>
            <a:r>
              <a:rPr lang="en-US"/>
              <a:t>Radicular pain</a:t>
            </a:r>
            <a:endParaRPr/>
          </a:p>
          <a:p>
            <a:pPr indent="-246888" lvl="1" marL="640080" rtl="0" algn="l">
              <a:lnSpc>
                <a:spcPct val="100000"/>
              </a:lnSpc>
              <a:spcBef>
                <a:spcPts val="480"/>
              </a:spcBef>
              <a:spcAft>
                <a:spcPts val="0"/>
              </a:spcAft>
              <a:buSzPts val="2040"/>
              <a:buChar char="⚫"/>
            </a:pPr>
            <a:r>
              <a:rPr lang="en-US"/>
              <a:t>Reduced range of motion in the spine </a:t>
            </a:r>
            <a:endParaRPr/>
          </a:p>
          <a:p>
            <a:pPr indent="-246888" lvl="1" marL="640080" rtl="0" algn="l">
              <a:lnSpc>
                <a:spcPct val="100000"/>
              </a:lnSpc>
              <a:spcBef>
                <a:spcPts val="480"/>
              </a:spcBef>
              <a:spcAft>
                <a:spcPts val="0"/>
              </a:spcAft>
              <a:buSzPts val="2040"/>
              <a:buChar char="⚫"/>
            </a:pPr>
            <a:r>
              <a:rPr lang="en-US"/>
              <a:t>Motor loss, accompanied by sensory or reflex loss</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Spinal Stenosis</a:t>
            </a:r>
            <a:endParaRPr/>
          </a:p>
        </p:txBody>
      </p:sp>
      <p:sp>
        <p:nvSpPr>
          <p:cNvPr id="129" name="Google Shape;129;p3"/>
          <p:cNvSpPr txBox="1"/>
          <p:nvPr>
            <p:ph idx="1" type="body"/>
          </p:nvPr>
        </p:nvSpPr>
        <p:spPr>
          <a:xfrm>
            <a:off x="457200" y="1653575"/>
            <a:ext cx="8229600" cy="4671000"/>
          </a:xfrm>
          <a:prstGeom prst="rect">
            <a:avLst/>
          </a:prstGeom>
          <a:noFill/>
          <a:ln>
            <a:noFill/>
          </a:ln>
        </p:spPr>
        <p:txBody>
          <a:bodyPr anchorCtr="0" anchor="t" bIns="45700" lIns="91425" spcFirstLastPara="1" rIns="91425" wrap="square" tIns="45700">
            <a:normAutofit fontScale="70000" lnSpcReduction="10000"/>
          </a:bodyPr>
          <a:lstStyle/>
          <a:p>
            <a:pPr indent="0" lvl="0" marL="457200" rtl="0" algn="l">
              <a:lnSpc>
                <a:spcPct val="100000"/>
              </a:lnSpc>
              <a:spcBef>
                <a:spcPts val="0"/>
              </a:spcBef>
              <a:spcAft>
                <a:spcPts val="0"/>
              </a:spcAft>
              <a:buSzPct val="93956"/>
              <a:buNone/>
            </a:pPr>
            <a:r>
              <a:t/>
            </a:r>
            <a:endParaRPr/>
          </a:p>
          <a:p>
            <a:pPr indent="-262556" lvl="0" marL="274320" rtl="0" algn="l">
              <a:lnSpc>
                <a:spcPct val="100000"/>
              </a:lnSpc>
              <a:spcBef>
                <a:spcPts val="0"/>
              </a:spcBef>
              <a:spcAft>
                <a:spcPts val="0"/>
              </a:spcAft>
              <a:buSzPct val="95000"/>
              <a:buChar char="⚫"/>
            </a:pPr>
            <a:r>
              <a:rPr lang="en-US"/>
              <a:t>can result in: </a:t>
            </a:r>
            <a:endParaRPr/>
          </a:p>
          <a:p>
            <a:pPr indent="-237172" lvl="1" marL="640080" rtl="0" algn="l">
              <a:lnSpc>
                <a:spcPct val="100000"/>
              </a:lnSpc>
              <a:spcBef>
                <a:spcPts val="372"/>
              </a:spcBef>
              <a:spcAft>
                <a:spcPts val="0"/>
              </a:spcAft>
              <a:buSzPct val="85000"/>
              <a:buChar char="⚫"/>
            </a:pPr>
            <a:r>
              <a:rPr lang="en-US"/>
              <a:t>Pseudoclaudication/neurogenic claudication-painful muscle cramps not related to peripheral vascular disease, but due to spinal, neurological or orthopedic conditions </a:t>
            </a:r>
            <a:endParaRPr/>
          </a:p>
          <a:p>
            <a:pPr indent="-237172" lvl="1" marL="640080" rtl="0" algn="l">
              <a:lnSpc>
                <a:spcPct val="100000"/>
              </a:lnSpc>
              <a:spcBef>
                <a:spcPts val="372"/>
              </a:spcBef>
              <a:spcAft>
                <a:spcPts val="0"/>
              </a:spcAft>
              <a:buSzPct val="85000"/>
              <a:buChar char="⚫"/>
            </a:pPr>
            <a:r>
              <a:rPr lang="en-US"/>
              <a:t>Chronic radicular pain and/or paresthesia, weakness, fatigue, heaviness  </a:t>
            </a:r>
            <a:endParaRPr/>
          </a:p>
          <a:p>
            <a:pPr indent="-237172" lvl="1" marL="640080" rtl="0" algn="l">
              <a:lnSpc>
                <a:spcPct val="100000"/>
              </a:lnSpc>
              <a:spcBef>
                <a:spcPts val="372"/>
              </a:spcBef>
              <a:spcAft>
                <a:spcPts val="0"/>
              </a:spcAft>
              <a:buSzPct val="85000"/>
              <a:buChar char="⚫"/>
            </a:pPr>
            <a:r>
              <a:rPr lang="en-US"/>
              <a:t>Inability to ambulate effectively</a:t>
            </a:r>
            <a:endParaRPr/>
          </a:p>
          <a:p>
            <a:pPr indent="-237172" lvl="1" marL="640080" rtl="0" algn="l">
              <a:lnSpc>
                <a:spcPct val="100000"/>
              </a:lnSpc>
              <a:spcBef>
                <a:spcPts val="372"/>
              </a:spcBef>
              <a:spcAft>
                <a:spcPts val="0"/>
              </a:spcAft>
              <a:buSzPct val="85000"/>
              <a:buChar char="⚫"/>
            </a:pPr>
            <a:r>
              <a:rPr lang="en-US"/>
              <a:t>Symptoms can be unilateral or bilateral</a:t>
            </a:r>
            <a:endParaRPr/>
          </a:p>
          <a:p>
            <a:pPr indent="0" lvl="0" marL="914400" rtl="0" algn="l">
              <a:lnSpc>
                <a:spcPct val="100000"/>
              </a:lnSpc>
              <a:spcBef>
                <a:spcPts val="372"/>
              </a:spcBef>
              <a:spcAft>
                <a:spcPts val="0"/>
              </a:spcAft>
              <a:buSzPct val="93956"/>
              <a:buNone/>
            </a:pPr>
            <a:r>
              <a:t/>
            </a:r>
            <a:endParaRPr/>
          </a:p>
          <a:p>
            <a:pPr indent="-262556" lvl="0" marL="274320" rtl="0" algn="l">
              <a:lnSpc>
                <a:spcPct val="100000"/>
              </a:lnSpc>
              <a:spcBef>
                <a:spcPts val="403"/>
              </a:spcBef>
              <a:spcAft>
                <a:spcPts val="0"/>
              </a:spcAft>
              <a:buSzPct val="95000"/>
              <a:buChar char="⚫"/>
            </a:pPr>
            <a:r>
              <a:rPr b="1" lang="en-US"/>
              <a:t>Symptoms tend to increase with spinal extension and decrease with flexion</a:t>
            </a:r>
            <a:r>
              <a:rPr lang="en-US"/>
              <a:t>, therefore patients will report lessened pain with side lying (where lumbar flexion can occur) more so than lying in supine. In contrast to those with vascular claudication, sitting but not standing will relieve symptoms, walking uphill will be better tolerated than downhill walking, and exercise on a stationary bicycle in a seated flexed position will be better tolerated than walking in the erect position.</a:t>
            </a:r>
            <a:endParaRPr/>
          </a:p>
          <a:p>
            <a:pPr indent="-152765" lvl="0" marL="274320" rtl="0" algn="l">
              <a:lnSpc>
                <a:spcPct val="100000"/>
              </a:lnSpc>
              <a:spcBef>
                <a:spcPts val="403"/>
              </a:spcBef>
              <a:spcAft>
                <a:spcPts val="0"/>
              </a:spcAft>
              <a:buSzPct val="95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Spinal Stenosis</a:t>
            </a:r>
            <a:endParaRPr/>
          </a:p>
        </p:txBody>
      </p:sp>
      <p:sp>
        <p:nvSpPr>
          <p:cNvPr id="135" name="Google Shape;135;p2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62556" lvl="0" marL="274320" rtl="0" algn="l">
              <a:lnSpc>
                <a:spcPct val="100000"/>
              </a:lnSpc>
              <a:spcBef>
                <a:spcPts val="0"/>
              </a:spcBef>
              <a:spcAft>
                <a:spcPts val="0"/>
              </a:spcAft>
              <a:buSzPct val="95000"/>
              <a:buChar char="⚫"/>
            </a:pPr>
            <a:r>
              <a:rPr lang="en-US"/>
              <a:t> Two types: lumbar stenosis and cervical stenosis</a:t>
            </a:r>
            <a:endParaRPr/>
          </a:p>
          <a:p>
            <a:pPr indent="-262556" lvl="0" marL="274320" rtl="0" algn="l">
              <a:lnSpc>
                <a:spcPct val="100000"/>
              </a:lnSpc>
              <a:spcBef>
                <a:spcPts val="442"/>
              </a:spcBef>
              <a:spcAft>
                <a:spcPts val="0"/>
              </a:spcAft>
              <a:buSzPct val="95000"/>
              <a:buChar char="⚫"/>
            </a:pPr>
            <a:r>
              <a:rPr b="1" lang="en-US"/>
              <a:t>Lumbar spinal is more common</a:t>
            </a:r>
            <a:r>
              <a:rPr lang="en-US"/>
              <a:t>, </a:t>
            </a:r>
            <a:r>
              <a:rPr b="1" lang="en-US"/>
              <a:t>cervical spinal stenosis is often more dangerous</a:t>
            </a:r>
            <a:endParaRPr b="1"/>
          </a:p>
          <a:p>
            <a:pPr indent="-262556" lvl="0" marL="274320" rtl="0" algn="l">
              <a:lnSpc>
                <a:spcPct val="100000"/>
              </a:lnSpc>
              <a:spcBef>
                <a:spcPts val="442"/>
              </a:spcBef>
              <a:spcAft>
                <a:spcPts val="0"/>
              </a:spcAft>
              <a:buSzPct val="95000"/>
              <a:buChar char="⚫"/>
            </a:pPr>
            <a:r>
              <a:rPr lang="en-US"/>
              <a:t>In lumbar stenosis, the spinal nerve roots in the lower back are compressed, or impinged, and this can produce symptoms of sciatica -- tingling, weakness or numbness that radiates from the low back and into the buttocks and legs - especially with activity.</a:t>
            </a:r>
            <a:endParaRPr/>
          </a:p>
          <a:p>
            <a:pPr indent="-262556" lvl="0" marL="274320" rtl="0" algn="l">
              <a:lnSpc>
                <a:spcPct val="100000"/>
              </a:lnSpc>
              <a:spcBef>
                <a:spcPts val="442"/>
              </a:spcBef>
              <a:spcAft>
                <a:spcPts val="0"/>
              </a:spcAft>
              <a:buSzPct val="95000"/>
              <a:buChar char="⚫"/>
            </a:pPr>
            <a:r>
              <a:rPr lang="en-US"/>
              <a:t>Cervical spinal stenosis can be far more dangerous due to the compression of the upper levels of the spinal cord. Spinal cord stenosis may lead to serious symptoms, such as major body weakness or even paralysis</a:t>
            </a:r>
            <a:endParaRPr/>
          </a:p>
          <a:p>
            <a:pPr indent="-262556" lvl="0" marL="274320" rtl="0" algn="l">
              <a:lnSpc>
                <a:spcPct val="100000"/>
              </a:lnSpc>
              <a:spcBef>
                <a:spcPts val="442"/>
              </a:spcBef>
              <a:spcAft>
                <a:spcPts val="0"/>
              </a:spcAft>
              <a:buSzPct val="95000"/>
              <a:buChar char="⚫"/>
            </a:pPr>
            <a:r>
              <a:rPr lang="en-US"/>
              <a:t>Severe spinal stenosis symptoms are virtually impossible in the lumbar spine as the spinal cord is not present in the lumbar segments.</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Cauda Equina Syndrome</a:t>
            </a:r>
            <a:endParaRPr/>
          </a:p>
        </p:txBody>
      </p:sp>
      <p:sp>
        <p:nvSpPr>
          <p:cNvPr id="141" name="Google Shape;141;p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The cauda equina refers to the sac of nerve roots with a common covering, close to the end of the spinal cord, in the lumbar region</a:t>
            </a:r>
            <a:endParaRPr/>
          </a:p>
          <a:p>
            <a:pPr indent="-274320" lvl="0" marL="274320" rtl="0" algn="l">
              <a:lnSpc>
                <a:spcPct val="100000"/>
              </a:lnSpc>
              <a:spcBef>
                <a:spcPts val="520"/>
              </a:spcBef>
              <a:spcAft>
                <a:spcPts val="0"/>
              </a:spcAft>
              <a:buSzPts val="2470"/>
              <a:buChar char="⚫"/>
            </a:pPr>
            <a:r>
              <a:rPr lang="en-US"/>
              <a:t>Cauda equina syndrome most commonly results from a massive disc herniation in the lumbar region. Cauda equina syndrome is caused by compression of the nerve roots.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6"/>
          <p:cNvPicPr preferRelativeResize="0"/>
          <p:nvPr/>
        </p:nvPicPr>
        <p:blipFill rotWithShape="1">
          <a:blip r:embed="rId3">
            <a:alphaModFix/>
          </a:blip>
          <a:srcRect b="0" l="0" r="0" t="0"/>
          <a:stretch/>
        </p:blipFill>
        <p:spPr>
          <a:xfrm>
            <a:off x="1979712" y="1556792"/>
            <a:ext cx="5400600" cy="44444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a:t>
            </a:r>
            <a:endParaRPr/>
          </a:p>
        </p:txBody>
      </p:sp>
      <p:sp>
        <p:nvSpPr>
          <p:cNvPr id="152" name="Google Shape;152;p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Urinary Incontinence or retention</a:t>
            </a:r>
            <a:endParaRPr/>
          </a:p>
          <a:p>
            <a:pPr indent="-274320" lvl="0" marL="274320" rtl="0" algn="l">
              <a:lnSpc>
                <a:spcPct val="100000"/>
              </a:lnSpc>
              <a:spcBef>
                <a:spcPts val="520"/>
              </a:spcBef>
              <a:spcAft>
                <a:spcPts val="0"/>
              </a:spcAft>
              <a:buSzPts val="2470"/>
              <a:buChar char="⚫"/>
            </a:pPr>
            <a:r>
              <a:rPr lang="en-US"/>
              <a:t>Saddle anesthesia</a:t>
            </a:r>
            <a:endParaRPr/>
          </a:p>
          <a:p>
            <a:pPr indent="-274320" lvl="0" marL="274320" rtl="0" algn="l">
              <a:lnSpc>
                <a:spcPct val="100000"/>
              </a:lnSpc>
              <a:spcBef>
                <a:spcPts val="520"/>
              </a:spcBef>
              <a:spcAft>
                <a:spcPts val="0"/>
              </a:spcAft>
              <a:buSzPts val="2470"/>
              <a:buChar char="⚫"/>
            </a:pPr>
            <a:r>
              <a:rPr lang="en-US"/>
              <a:t>Anal sphincter tone decreased or fecal incontinence</a:t>
            </a:r>
            <a:endParaRPr/>
          </a:p>
          <a:p>
            <a:pPr indent="-274320" lvl="0" marL="274320" rtl="0" algn="l">
              <a:lnSpc>
                <a:spcPct val="100000"/>
              </a:lnSpc>
              <a:spcBef>
                <a:spcPts val="520"/>
              </a:spcBef>
              <a:spcAft>
                <a:spcPts val="0"/>
              </a:spcAft>
              <a:buSzPts val="2470"/>
              <a:buChar char="⚫"/>
            </a:pPr>
            <a:r>
              <a:rPr lang="en-US"/>
              <a:t>Bilateral lower extremity weakness or numbness</a:t>
            </a:r>
            <a:endParaRPr/>
          </a:p>
          <a:p>
            <a:pPr indent="-274320" lvl="0" marL="274320" rtl="0" algn="l">
              <a:lnSpc>
                <a:spcPct val="100000"/>
              </a:lnSpc>
              <a:spcBef>
                <a:spcPts val="520"/>
              </a:spcBef>
              <a:spcAft>
                <a:spcPts val="0"/>
              </a:spcAft>
              <a:buSzPts val="2470"/>
              <a:buChar char="⚫"/>
            </a:pPr>
            <a:r>
              <a:rPr lang="en-US"/>
              <a:t>Progressive neurologic deficit</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457200" y="704095"/>
            <a:ext cx="8229600" cy="6711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rPr lang="en-US"/>
              <a:t>Degenerative Disc Disease</a:t>
            </a:r>
            <a:endParaRPr/>
          </a:p>
        </p:txBody>
      </p:sp>
      <p:sp>
        <p:nvSpPr>
          <p:cNvPr id="158" name="Google Shape;158;p8"/>
          <p:cNvSpPr txBox="1"/>
          <p:nvPr>
            <p:ph idx="1" type="body"/>
          </p:nvPr>
        </p:nvSpPr>
        <p:spPr>
          <a:xfrm>
            <a:off x="457200" y="1375200"/>
            <a:ext cx="8229600" cy="5169600"/>
          </a:xfrm>
          <a:prstGeom prst="rect">
            <a:avLst/>
          </a:prstGeom>
          <a:noFill/>
          <a:ln>
            <a:noFill/>
          </a:ln>
        </p:spPr>
        <p:txBody>
          <a:bodyPr anchorCtr="0" anchor="t" bIns="45700" lIns="91425" spcFirstLastPara="1" rIns="91425" wrap="square" tIns="45700">
            <a:normAutofit/>
          </a:bodyPr>
          <a:lstStyle/>
          <a:p>
            <a:pPr indent="-260682" lvl="0" marL="274320" rtl="0" algn="l">
              <a:lnSpc>
                <a:spcPct val="100000"/>
              </a:lnSpc>
              <a:spcBef>
                <a:spcPts val="0"/>
              </a:spcBef>
              <a:spcAft>
                <a:spcPts val="0"/>
              </a:spcAft>
              <a:buSzPts val="2070"/>
              <a:buChar char="⚫"/>
            </a:pPr>
            <a:r>
              <a:rPr lang="en-US" sz="2200">
                <a:latin typeface="Calibri"/>
                <a:ea typeface="Calibri"/>
                <a:cs typeface="Calibri"/>
                <a:sym typeface="Calibri"/>
              </a:rPr>
              <a:t>Over time, all vertebral discs will start to lose volume, narrow</a:t>
            </a:r>
            <a:r>
              <a:rPr lang="en-US" sz="2300">
                <a:latin typeface="Calibri"/>
                <a:ea typeface="Calibri"/>
                <a:cs typeface="Calibri"/>
                <a:sym typeface="Calibri"/>
              </a:rPr>
              <a:t> </a:t>
            </a:r>
            <a:r>
              <a:rPr lang="en-US" sz="2000">
                <a:latin typeface="Calibri"/>
                <a:ea typeface="Calibri"/>
                <a:cs typeface="Calibri"/>
                <a:sym typeface="Calibri"/>
              </a:rPr>
              <a:t>and may be able to breakdown.</a:t>
            </a:r>
            <a:endParaRPr sz="2000">
              <a:latin typeface="Calibri"/>
              <a:ea typeface="Calibri"/>
              <a:cs typeface="Calibri"/>
              <a:sym typeface="Calibri"/>
            </a:endParaRPr>
          </a:p>
          <a:p>
            <a:pPr indent="-254332" lvl="0" marL="274320" rtl="0" algn="l">
              <a:lnSpc>
                <a:spcPct val="100000"/>
              </a:lnSpc>
              <a:spcBef>
                <a:spcPts val="0"/>
              </a:spcBef>
              <a:spcAft>
                <a:spcPts val="0"/>
              </a:spcAft>
              <a:buSzPts val="1970"/>
              <a:buFont typeface="Calibri"/>
              <a:buChar char="⚫"/>
            </a:pPr>
            <a:r>
              <a:rPr lang="en-US" sz="2200">
                <a:latin typeface="Calibri"/>
                <a:ea typeface="Calibri"/>
                <a:cs typeface="Calibri"/>
                <a:sym typeface="Calibri"/>
              </a:rPr>
              <a:t>After a patient reaches 60, some level of disc degeneration is a normal finding on an MRI scan, rather than the exception.</a:t>
            </a:r>
            <a:endParaRPr sz="2100">
              <a:latin typeface="Calibri"/>
              <a:ea typeface="Calibri"/>
              <a:cs typeface="Calibri"/>
              <a:sym typeface="Calibri"/>
            </a:endParaRPr>
          </a:p>
          <a:p>
            <a:pPr indent="-212422" lvl="0" marL="274320" rtl="0" algn="l">
              <a:lnSpc>
                <a:spcPct val="100000"/>
              </a:lnSpc>
              <a:spcBef>
                <a:spcPts val="0"/>
              </a:spcBef>
              <a:spcAft>
                <a:spcPts val="0"/>
              </a:spcAft>
              <a:buSzPts val="1310"/>
              <a:buFont typeface="Calibri"/>
              <a:buChar char="⚫"/>
            </a:pPr>
            <a:r>
              <a:rPr lang="en-US" sz="2200">
                <a:latin typeface="Calibri"/>
                <a:ea typeface="Calibri"/>
                <a:cs typeface="Calibri"/>
                <a:sym typeface="Calibri"/>
              </a:rPr>
              <a:t>Associated with other degenerative changes to the spine such as spondylosis, spondylitis, &amp; spondylolisthesis.</a:t>
            </a:r>
            <a:endParaRPr sz="2200">
              <a:latin typeface="Calibri"/>
              <a:ea typeface="Calibri"/>
              <a:cs typeface="Calibri"/>
              <a:sym typeface="Calibri"/>
            </a:endParaRPr>
          </a:p>
          <a:p>
            <a:pPr indent="-237822" lvl="0" marL="274320" rtl="0" algn="l">
              <a:lnSpc>
                <a:spcPct val="100000"/>
              </a:lnSpc>
              <a:spcBef>
                <a:spcPts val="0"/>
              </a:spcBef>
              <a:spcAft>
                <a:spcPts val="0"/>
              </a:spcAft>
              <a:buSzPts val="1710"/>
              <a:buChar char="⚫"/>
            </a:pPr>
            <a:r>
              <a:t/>
            </a:r>
            <a:endParaRPr/>
          </a:p>
          <a:p>
            <a:pPr indent="-129238" lvl="0" marL="274320" rtl="0" algn="l">
              <a:lnSpc>
                <a:spcPct val="100000"/>
              </a:lnSpc>
              <a:spcBef>
                <a:spcPts val="481"/>
              </a:spcBef>
              <a:spcAft>
                <a:spcPts val="0"/>
              </a:spcAft>
              <a:buSzPts val="2470"/>
              <a:buNone/>
            </a:pPr>
            <a:r>
              <a:t/>
            </a:r>
            <a:endParaRPr/>
          </a:p>
        </p:txBody>
      </p:sp>
      <p:pic>
        <p:nvPicPr>
          <p:cNvPr id="159" name="Google Shape;159;p8"/>
          <p:cNvPicPr preferRelativeResize="0"/>
          <p:nvPr/>
        </p:nvPicPr>
        <p:blipFill rotWithShape="1">
          <a:blip r:embed="rId3">
            <a:alphaModFix/>
          </a:blip>
          <a:srcRect b="0" l="0" r="0" t="0"/>
          <a:stretch/>
        </p:blipFill>
        <p:spPr>
          <a:xfrm>
            <a:off x="1286875" y="3655275"/>
            <a:ext cx="6563276" cy="2784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28613cb9b14_1_0"/>
          <p:cNvSpPr txBox="1"/>
          <p:nvPr/>
        </p:nvSpPr>
        <p:spPr>
          <a:xfrm>
            <a:off x="1479500" y="922500"/>
            <a:ext cx="6475200" cy="557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US" sz="2600" u="none" cap="none" strike="noStrike">
                <a:solidFill>
                  <a:srgbClr val="000000"/>
                </a:solidFill>
                <a:latin typeface="Calibri"/>
                <a:ea typeface="Calibri"/>
                <a:cs typeface="Calibri"/>
                <a:sym typeface="Calibri"/>
              </a:rPr>
              <a:t>Degenerative Disc Disease</a:t>
            </a:r>
            <a:endParaRPr b="1" i="0" sz="2600" u="none" cap="none" strike="noStrike">
              <a:solidFill>
                <a:srgbClr val="000000"/>
              </a:solidFill>
              <a:latin typeface="Calibri"/>
              <a:ea typeface="Calibri"/>
              <a:cs typeface="Calibri"/>
              <a:sym typeface="Calibri"/>
            </a:endParaRPr>
          </a:p>
        </p:txBody>
      </p:sp>
      <p:sp>
        <p:nvSpPr>
          <p:cNvPr id="165" name="Google Shape;165;g28613cb9b14_1_0"/>
          <p:cNvSpPr txBox="1"/>
          <p:nvPr/>
        </p:nvSpPr>
        <p:spPr>
          <a:xfrm>
            <a:off x="992150" y="1792825"/>
            <a:ext cx="7676100" cy="45951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May be asymptomatic</a:t>
            </a:r>
            <a:endParaRPr b="0" i="0" sz="2200" u="none" cap="none" strike="noStrike">
              <a:solidFill>
                <a:srgbClr val="000000"/>
              </a:solidFill>
              <a:latin typeface="Calibri"/>
              <a:ea typeface="Calibri"/>
              <a:cs typeface="Calibri"/>
              <a:sym typeface="Calibri"/>
            </a:endParaRPr>
          </a:p>
          <a:p>
            <a:pPr indent="-368300" lvl="0" marL="457200" marR="0" rtl="0" algn="l">
              <a:lnSpc>
                <a:spcPct val="100000"/>
              </a:lnSpc>
              <a:spcBef>
                <a:spcPts val="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May be associated with </a:t>
            </a:r>
            <a:r>
              <a:rPr b="1" i="0" lang="en-US" sz="2200" u="none" cap="none" strike="noStrike">
                <a:solidFill>
                  <a:srgbClr val="000000"/>
                </a:solidFill>
                <a:latin typeface="Calibri"/>
                <a:ea typeface="Calibri"/>
                <a:cs typeface="Calibri"/>
                <a:sym typeface="Calibri"/>
              </a:rPr>
              <a:t>Radiculopathy - </a:t>
            </a:r>
            <a:r>
              <a:rPr b="0" i="0" lang="en-US" sz="2200" u="none" cap="none" strike="noStrike">
                <a:solidFill>
                  <a:srgbClr val="000000"/>
                </a:solidFill>
                <a:latin typeface="Calibri"/>
                <a:ea typeface="Calibri"/>
                <a:cs typeface="Calibri"/>
                <a:sym typeface="Calibri"/>
              </a:rPr>
              <a:t>symptoms associated with spinal nerve root compression and/or inflammation.</a:t>
            </a:r>
            <a:endParaRPr b="0" i="0" sz="2200" u="none" cap="none" strike="noStrike">
              <a:solidFill>
                <a:srgbClr val="000000"/>
              </a:solidFill>
              <a:latin typeface="Calibri"/>
              <a:ea typeface="Calibri"/>
              <a:cs typeface="Calibri"/>
              <a:sym typeface="Calibri"/>
            </a:endParaRPr>
          </a:p>
          <a:p>
            <a:pPr indent="-368300" lvl="0" marL="457200" marR="0" rtl="0" algn="l">
              <a:lnSpc>
                <a:spcPct val="100000"/>
              </a:lnSpc>
              <a:spcBef>
                <a:spcPts val="0"/>
              </a:spcBef>
              <a:spcAft>
                <a:spcPts val="0"/>
              </a:spcAft>
              <a:buClr>
                <a:srgbClr val="000000"/>
              </a:buClr>
              <a:buSzPts val="2200"/>
              <a:buFont typeface="Calibri"/>
              <a:buChar char="-"/>
            </a:pPr>
            <a:r>
              <a:rPr b="1" i="0" lang="en-US" sz="2200" u="none" cap="none" strike="noStrike">
                <a:solidFill>
                  <a:srgbClr val="000000"/>
                </a:solidFill>
                <a:latin typeface="Calibri"/>
                <a:ea typeface="Calibri"/>
                <a:cs typeface="Calibri"/>
                <a:sym typeface="Calibri"/>
              </a:rPr>
              <a:t>Radiculopathy </a:t>
            </a:r>
            <a:r>
              <a:rPr b="0" i="0" lang="en-US" sz="2200" u="none" cap="none" strike="noStrike">
                <a:solidFill>
                  <a:srgbClr val="000000"/>
                </a:solidFill>
                <a:latin typeface="Calibri"/>
                <a:ea typeface="Calibri"/>
                <a:cs typeface="Calibri"/>
                <a:sym typeface="Calibri"/>
              </a:rPr>
              <a:t>can include: pain, decreased reflexes, paresthesias, numbness, muscle weakness.</a:t>
            </a:r>
            <a:endParaRPr b="0" i="0" sz="2200" u="none" cap="none" strike="noStrike">
              <a:solidFill>
                <a:srgbClr val="000000"/>
              </a:solidFill>
              <a:latin typeface="Calibri"/>
              <a:ea typeface="Calibri"/>
              <a:cs typeface="Calibri"/>
              <a:sym typeface="Calibri"/>
            </a:endParaRPr>
          </a:p>
          <a:p>
            <a:pPr indent="-368300" lvl="0" marL="457200" marR="0" rtl="0" algn="l">
              <a:lnSpc>
                <a:spcPct val="100000"/>
              </a:lnSpc>
              <a:spcBef>
                <a:spcPts val="0"/>
              </a:spcBef>
              <a:spcAft>
                <a:spcPts val="0"/>
              </a:spcAft>
              <a:buClr>
                <a:srgbClr val="000000"/>
              </a:buClr>
              <a:buSzPts val="2200"/>
              <a:buFont typeface="Calibri"/>
              <a:buChar char="-"/>
            </a:pPr>
            <a:r>
              <a:t/>
            </a:r>
            <a:endParaRPr b="0" i="0" sz="2200" u="none" cap="none" strike="noStrike">
              <a:solidFill>
                <a:srgbClr val="000000"/>
              </a:solidFill>
              <a:latin typeface="Calibri"/>
              <a:ea typeface="Calibri"/>
              <a:cs typeface="Calibri"/>
              <a:sym typeface="Calibri"/>
            </a:endParaRPr>
          </a:p>
        </p:txBody>
      </p:sp>
      <p:pic>
        <p:nvPicPr>
          <p:cNvPr id="166" name="Google Shape;166;g28613cb9b14_1_0"/>
          <p:cNvPicPr preferRelativeResize="0"/>
          <p:nvPr/>
        </p:nvPicPr>
        <p:blipFill rotWithShape="1">
          <a:blip r:embed="rId3">
            <a:alphaModFix/>
          </a:blip>
          <a:srcRect b="0" l="0" r="0" t="0"/>
          <a:stretch/>
        </p:blipFill>
        <p:spPr>
          <a:xfrm>
            <a:off x="2558699" y="3696274"/>
            <a:ext cx="4044818" cy="2691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28613cb9b14_1_7"/>
          <p:cNvSpPr txBox="1"/>
          <p:nvPr/>
        </p:nvSpPr>
        <p:spPr>
          <a:xfrm>
            <a:off x="1322875" y="922525"/>
            <a:ext cx="6875400" cy="1044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US" sz="2600" u="none" cap="none" strike="noStrike">
                <a:solidFill>
                  <a:srgbClr val="000000"/>
                </a:solidFill>
                <a:latin typeface="Calibri"/>
                <a:ea typeface="Calibri"/>
                <a:cs typeface="Calibri"/>
                <a:sym typeface="Calibri"/>
              </a:rPr>
              <a:t>Bulging and Herniated Discs</a:t>
            </a:r>
            <a:endParaRPr b="1" i="0" sz="2600" u="none" cap="none" strike="noStrike">
              <a:solidFill>
                <a:srgbClr val="000000"/>
              </a:solidFill>
              <a:latin typeface="Calibri"/>
              <a:ea typeface="Calibri"/>
              <a:cs typeface="Calibri"/>
              <a:sym typeface="Calibri"/>
            </a:endParaRPr>
          </a:p>
        </p:txBody>
      </p:sp>
      <p:sp>
        <p:nvSpPr>
          <p:cNvPr id="172" name="Google Shape;172;g28613cb9b14_1_7"/>
          <p:cNvSpPr txBox="1"/>
          <p:nvPr/>
        </p:nvSpPr>
        <p:spPr>
          <a:xfrm>
            <a:off x="870300" y="1914675"/>
            <a:ext cx="7780500" cy="45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Bulging Disc </a:t>
            </a:r>
            <a:r>
              <a:rPr b="0" i="0" lang="en-US" sz="2200" u="none" cap="none" strike="noStrike">
                <a:solidFill>
                  <a:srgbClr val="000000"/>
                </a:solidFill>
                <a:latin typeface="Calibri"/>
                <a:ea typeface="Calibri"/>
                <a:cs typeface="Calibri"/>
                <a:sym typeface="Calibri"/>
              </a:rPr>
              <a:t>AKA Slipped Disc</a:t>
            </a:r>
            <a:endParaRPr b="0" i="0" sz="2200" u="none" cap="none" strike="noStrike">
              <a:solidFill>
                <a:srgbClr val="000000"/>
              </a:solidFill>
              <a:latin typeface="Calibri"/>
              <a:ea typeface="Calibri"/>
              <a:cs typeface="Calibri"/>
              <a:sym typeface="Calibri"/>
            </a:endParaRPr>
          </a:p>
          <a:p>
            <a:pPr indent="-368300" lvl="0" marL="457200" marR="0" rtl="0" algn="l">
              <a:lnSpc>
                <a:spcPct val="100000"/>
              </a:lnSpc>
              <a:spcBef>
                <a:spcPts val="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Less serious version then herniated disc. Centre of the disc bulges but remains within an intact disc wall.</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Herniated Disc - </a:t>
            </a:r>
            <a:r>
              <a:rPr b="0" i="0" lang="en-US" sz="2200" u="none" cap="none" strike="noStrike">
                <a:solidFill>
                  <a:srgbClr val="000000"/>
                </a:solidFill>
                <a:latin typeface="Calibri"/>
                <a:ea typeface="Calibri"/>
                <a:cs typeface="Calibri"/>
                <a:sym typeface="Calibri"/>
              </a:rPr>
              <a:t>AKA Ruptured disc</a:t>
            </a:r>
            <a:endParaRPr b="0" i="0" sz="2200" u="none" cap="none" strike="noStrike">
              <a:solidFill>
                <a:srgbClr val="000000"/>
              </a:solidFill>
              <a:latin typeface="Calibri"/>
              <a:ea typeface="Calibri"/>
              <a:cs typeface="Calibri"/>
              <a:sym typeface="Calibri"/>
            </a:endParaRPr>
          </a:p>
          <a:p>
            <a:pPr indent="-368300" lvl="0" marL="457200" marR="0" rtl="0" algn="l">
              <a:lnSpc>
                <a:spcPct val="100000"/>
              </a:lnSpc>
              <a:spcBef>
                <a:spcPts val="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Soft centre of the disc protrudes out through tears in the outer ring. </a:t>
            </a:r>
            <a:endParaRPr b="0" i="0" sz="2200" u="none" cap="none" strike="noStrike">
              <a:solidFill>
                <a:srgbClr val="000000"/>
              </a:solidFill>
              <a:latin typeface="Calibri"/>
              <a:ea typeface="Calibri"/>
              <a:cs typeface="Calibri"/>
              <a:sym typeface="Calibri"/>
            </a:endParaRPr>
          </a:p>
          <a:p>
            <a:pPr indent="-368300" lvl="0" marL="457200" marR="0" rtl="0" algn="l">
              <a:lnSpc>
                <a:spcPct val="100000"/>
              </a:lnSpc>
              <a:spcBef>
                <a:spcPts val="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Spinal ligaments are often sprained as well.</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Bulging and Herniated discs occur most often in the lumbar region, followed by cervical. They are rare in the thoracic region.</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Causes: </a:t>
            </a:r>
            <a:r>
              <a:rPr b="0" i="0" lang="en-US" sz="2200" u="none" cap="none" strike="noStrike">
                <a:solidFill>
                  <a:srgbClr val="000000"/>
                </a:solidFill>
                <a:latin typeface="Calibri"/>
                <a:ea typeface="Calibri"/>
                <a:cs typeface="Calibri"/>
                <a:sym typeface="Calibri"/>
              </a:rPr>
              <a:t>Degenerative disc disease, direct trauma, and/or cumulative trauma such as from poor posture.</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28613cb9b14_1_12"/>
          <p:cNvSpPr txBox="1"/>
          <p:nvPr/>
        </p:nvSpPr>
        <p:spPr>
          <a:xfrm>
            <a:off x="1218425" y="974750"/>
            <a:ext cx="6927600" cy="661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US" sz="2600" u="none" cap="none" strike="noStrike">
                <a:solidFill>
                  <a:srgbClr val="000000"/>
                </a:solidFill>
                <a:latin typeface="Calibri"/>
                <a:ea typeface="Calibri"/>
                <a:cs typeface="Calibri"/>
                <a:sym typeface="Calibri"/>
              </a:rPr>
              <a:t>Bulging &amp; Herniated Discs</a:t>
            </a:r>
            <a:endParaRPr b="1" i="0" sz="2600" u="none" cap="none" strike="noStrike">
              <a:solidFill>
                <a:srgbClr val="000000"/>
              </a:solidFill>
              <a:latin typeface="Calibri"/>
              <a:ea typeface="Calibri"/>
              <a:cs typeface="Calibri"/>
              <a:sym typeface="Calibri"/>
            </a:endParaRPr>
          </a:p>
        </p:txBody>
      </p:sp>
      <p:sp>
        <p:nvSpPr>
          <p:cNvPr id="178" name="Google Shape;178;g28613cb9b14_1_12"/>
          <p:cNvSpPr txBox="1"/>
          <p:nvPr/>
        </p:nvSpPr>
        <p:spPr>
          <a:xfrm>
            <a:off x="661425" y="1758025"/>
            <a:ext cx="8058900" cy="45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Symptoms: </a:t>
            </a:r>
            <a:r>
              <a:rPr b="0" i="0" lang="en-US" sz="2200" u="none" cap="none" strike="noStrike">
                <a:solidFill>
                  <a:srgbClr val="000000"/>
                </a:solidFill>
                <a:latin typeface="Calibri"/>
                <a:ea typeface="Calibri"/>
                <a:cs typeface="Calibri"/>
                <a:sym typeface="Calibri"/>
              </a:rPr>
              <a:t>Radiculopathy &amp; Radicular Pain</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Paresthesias</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Peripheral Neuropathy</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Muscle Spasms</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Pain may be worse with sitting, lifting, twisting or bending</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Treatments: </a:t>
            </a:r>
            <a:r>
              <a:rPr b="0" i="0" lang="en-US" sz="2200" u="none" cap="none" strike="noStrike">
                <a:solidFill>
                  <a:srgbClr val="000000"/>
                </a:solidFill>
                <a:latin typeface="Calibri"/>
                <a:ea typeface="Calibri"/>
                <a:cs typeface="Calibri"/>
                <a:sym typeface="Calibri"/>
              </a:rPr>
              <a:t>Physical therapies</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Strengthening of back &amp; core muscles</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Medications (NSAIDs, Muscle relaxers, Corticosteroids, Anti Inflammatories) </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Surgeries - Laminectomy (removal of part of the vertebra)</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Discectomy (removal of damaged disc)</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Fusion (welding 2 or more vertebrae together)</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9"/>
          <p:cNvPicPr preferRelativeResize="0"/>
          <p:nvPr/>
        </p:nvPicPr>
        <p:blipFill rotWithShape="1">
          <a:blip r:embed="rId3">
            <a:alphaModFix/>
          </a:blip>
          <a:srcRect b="0" l="0" r="0" t="0"/>
          <a:stretch/>
        </p:blipFill>
        <p:spPr>
          <a:xfrm>
            <a:off x="1403648" y="269096"/>
            <a:ext cx="6192688" cy="61746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28613cb9b14_1_17"/>
          <p:cNvSpPr txBox="1"/>
          <p:nvPr/>
        </p:nvSpPr>
        <p:spPr>
          <a:xfrm>
            <a:off x="1270650" y="1148800"/>
            <a:ext cx="6945000" cy="557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US" sz="2600" u="none" cap="none" strike="noStrike">
                <a:solidFill>
                  <a:srgbClr val="000000"/>
                </a:solidFill>
                <a:latin typeface="Calibri"/>
                <a:ea typeface="Calibri"/>
                <a:cs typeface="Calibri"/>
                <a:sym typeface="Calibri"/>
              </a:rPr>
              <a:t>Testing for disc involvement</a:t>
            </a:r>
            <a:endParaRPr b="1" i="0" sz="2600" u="none" cap="none" strike="noStrike">
              <a:solidFill>
                <a:srgbClr val="000000"/>
              </a:solidFill>
              <a:latin typeface="Calibri"/>
              <a:ea typeface="Calibri"/>
              <a:cs typeface="Calibri"/>
              <a:sym typeface="Calibri"/>
            </a:endParaRPr>
          </a:p>
        </p:txBody>
      </p:sp>
      <p:sp>
        <p:nvSpPr>
          <p:cNvPr id="189" name="Google Shape;189;g28613cb9b14_1_17"/>
          <p:cNvSpPr txBox="1"/>
          <p:nvPr/>
        </p:nvSpPr>
        <p:spPr>
          <a:xfrm>
            <a:off x="435150" y="1792825"/>
            <a:ext cx="8181000" cy="506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Bakody Sign (Shoulder Abduction)- </a:t>
            </a:r>
            <a:r>
              <a:rPr b="0" i="0" lang="en-US" sz="2200" u="none" cap="none" strike="noStrike">
                <a:solidFill>
                  <a:srgbClr val="000000"/>
                </a:solidFill>
                <a:latin typeface="Calibri"/>
                <a:ea typeface="Calibri"/>
                <a:cs typeface="Calibri"/>
                <a:sym typeface="Calibri"/>
              </a:rPr>
              <a:t> Patient abducts their arm &amp; rests hand or forearm on the crown of their head. Reduction of pain &amp; symptoms after 30 sec suggests cervical radiculopathy.</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Spurling Test - </a:t>
            </a:r>
            <a:r>
              <a:rPr b="0" i="0" lang="en-US" sz="2200" u="none" cap="none" strike="noStrike">
                <a:solidFill>
                  <a:srgbClr val="000000"/>
                </a:solidFill>
                <a:latin typeface="Calibri"/>
                <a:ea typeface="Calibri"/>
                <a:cs typeface="Calibri"/>
                <a:sym typeface="Calibri"/>
              </a:rPr>
              <a:t>Practitioner places gentle downward pressure on the crown of seated patient’s head. Pain or paresthesia suggests cervical radiculopathy. If no pain, second level of testing is putting the clients neck into extension and lateral flexion towards the affected side. Again, gentle downward pressure eliciting pain/paresthesias suggest cervical radiculopathy.</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Straight Leg Test - </a:t>
            </a:r>
            <a:r>
              <a:rPr b="0" i="0" lang="en-US" sz="2200" u="none" cap="none" strike="noStrike">
                <a:solidFill>
                  <a:srgbClr val="000000"/>
                </a:solidFill>
                <a:latin typeface="Calibri"/>
                <a:ea typeface="Calibri"/>
                <a:cs typeface="Calibri"/>
                <a:sym typeface="Calibri"/>
              </a:rPr>
              <a:t>Passively lift the leg while keeping knee in extension. Eliciting pain &amp; paresthesias in the non - lifted leg at 35 - 70 degrees of hip flexion suggests lumbar radiculopathy. </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28613cb9b14_1_22"/>
          <p:cNvSpPr txBox="1"/>
          <p:nvPr/>
        </p:nvSpPr>
        <p:spPr>
          <a:xfrm>
            <a:off x="800675" y="974725"/>
            <a:ext cx="7415100" cy="852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US" sz="2600" u="none" cap="none" strike="noStrike">
                <a:solidFill>
                  <a:srgbClr val="000000"/>
                </a:solidFill>
                <a:latin typeface="Calibri"/>
                <a:ea typeface="Calibri"/>
                <a:cs typeface="Calibri"/>
                <a:sym typeface="Calibri"/>
              </a:rPr>
              <a:t>Sciatica</a:t>
            </a:r>
            <a:endParaRPr b="0" i="0" sz="2600" u="none" cap="none" strike="noStrike">
              <a:solidFill>
                <a:srgbClr val="000000"/>
              </a:solidFill>
              <a:latin typeface="Calibri"/>
              <a:ea typeface="Calibri"/>
              <a:cs typeface="Calibri"/>
              <a:sym typeface="Calibri"/>
            </a:endParaRPr>
          </a:p>
        </p:txBody>
      </p:sp>
      <p:sp>
        <p:nvSpPr>
          <p:cNvPr id="195" name="Google Shape;195;g28613cb9b14_1_22"/>
          <p:cNvSpPr txBox="1"/>
          <p:nvPr/>
        </p:nvSpPr>
        <p:spPr>
          <a:xfrm>
            <a:off x="617975" y="1723225"/>
            <a:ext cx="7780500" cy="50304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Pain radiating down the path of the sciatic nerve</a:t>
            </a:r>
            <a:endParaRPr b="0" i="0" sz="22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Causes: </a:t>
            </a:r>
            <a:r>
              <a:rPr b="0" i="0" lang="en-US" sz="2200" u="none" cap="none" strike="noStrike">
                <a:solidFill>
                  <a:srgbClr val="000000"/>
                </a:solidFill>
                <a:latin typeface="Calibri"/>
                <a:ea typeface="Calibri"/>
                <a:cs typeface="Calibri"/>
                <a:sym typeface="Calibri"/>
              </a:rPr>
              <a:t>Lumbar radiculopathy</a:t>
            </a:r>
            <a:endParaRPr b="0" i="0" sz="22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Piriformis Syndrome</a:t>
            </a:r>
            <a:endParaRPr b="0" i="0" sz="22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Tight QL muscles </a:t>
            </a:r>
            <a:endParaRPr b="0" i="0" sz="22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Spinal tumours</a:t>
            </a:r>
            <a:endParaRPr b="0" i="0" sz="22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Treatments: </a:t>
            </a:r>
            <a:r>
              <a:rPr b="0" i="0" lang="en-US" sz="2200" u="none" cap="none" strike="noStrike">
                <a:solidFill>
                  <a:srgbClr val="000000"/>
                </a:solidFill>
                <a:latin typeface="Calibri"/>
                <a:ea typeface="Calibri"/>
                <a:cs typeface="Calibri"/>
                <a:sym typeface="Calibri"/>
              </a:rPr>
              <a:t>Depend upon cause - similar to herniated discs</a:t>
            </a:r>
            <a:endParaRPr b="0" i="0" sz="2200" u="none" cap="none" strike="noStrike">
              <a:solidFill>
                <a:srgbClr val="00000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p:txBody>
      </p:sp>
      <p:pic>
        <p:nvPicPr>
          <p:cNvPr id="196" name="Google Shape;196;g28613cb9b14_1_22"/>
          <p:cNvPicPr preferRelativeResize="0"/>
          <p:nvPr/>
        </p:nvPicPr>
        <p:blipFill rotWithShape="1">
          <a:blip r:embed="rId3">
            <a:alphaModFix/>
          </a:blip>
          <a:srcRect b="0" l="0" r="0" t="0"/>
          <a:stretch/>
        </p:blipFill>
        <p:spPr>
          <a:xfrm>
            <a:off x="1183662" y="4024950"/>
            <a:ext cx="6649125" cy="2833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Spinal Infection</a:t>
            </a:r>
            <a:endParaRPr/>
          </a:p>
        </p:txBody>
      </p:sp>
      <p:sp>
        <p:nvSpPr>
          <p:cNvPr id="202" name="Google Shape;202;p1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Signs and symptoms:</a:t>
            </a:r>
            <a:endParaRPr/>
          </a:p>
          <a:p>
            <a:pPr indent="-246888" lvl="1" marL="640080" rtl="0" algn="l">
              <a:lnSpc>
                <a:spcPct val="100000"/>
              </a:lnSpc>
              <a:spcBef>
                <a:spcPts val="444"/>
              </a:spcBef>
              <a:spcAft>
                <a:spcPts val="0"/>
              </a:spcAft>
              <a:buSzPct val="85000"/>
              <a:buChar char="⚫"/>
            </a:pPr>
            <a:r>
              <a:rPr lang="en-US"/>
              <a:t>Persistent fever (temperature over 100.4 F), chills and shakes</a:t>
            </a:r>
            <a:endParaRPr/>
          </a:p>
          <a:p>
            <a:pPr indent="-246888" lvl="1" marL="640080" rtl="0" algn="l">
              <a:lnSpc>
                <a:spcPct val="100000"/>
              </a:lnSpc>
              <a:spcBef>
                <a:spcPts val="444"/>
              </a:spcBef>
              <a:spcAft>
                <a:spcPts val="0"/>
              </a:spcAft>
              <a:buSzPct val="85000"/>
              <a:buChar char="⚫"/>
            </a:pPr>
            <a:r>
              <a:rPr lang="en-US"/>
              <a:t>Unexplained weight loss</a:t>
            </a:r>
            <a:endParaRPr/>
          </a:p>
          <a:p>
            <a:pPr indent="-246888" lvl="1" marL="640080" rtl="0" algn="l">
              <a:lnSpc>
                <a:spcPct val="100000"/>
              </a:lnSpc>
              <a:spcBef>
                <a:spcPts val="444"/>
              </a:spcBef>
              <a:spcAft>
                <a:spcPts val="0"/>
              </a:spcAft>
              <a:buSzPct val="85000"/>
              <a:buChar char="⚫"/>
            </a:pPr>
            <a:r>
              <a:rPr lang="en-US"/>
              <a:t>Nighttime pain that is worse than daytime pain, pain that increases with rest</a:t>
            </a:r>
            <a:endParaRPr/>
          </a:p>
          <a:p>
            <a:pPr indent="-274320" lvl="0" marL="274320" rtl="0" algn="l">
              <a:lnSpc>
                <a:spcPct val="100000"/>
              </a:lnSpc>
              <a:spcBef>
                <a:spcPts val="481"/>
              </a:spcBef>
              <a:spcAft>
                <a:spcPts val="0"/>
              </a:spcAft>
              <a:buSzPct val="95000"/>
              <a:buChar char="⚫"/>
            </a:pPr>
            <a:r>
              <a:rPr lang="en-US"/>
              <a:t>Predisposing factors for acquiring an infection of the spine include:</a:t>
            </a:r>
            <a:endParaRPr/>
          </a:p>
          <a:p>
            <a:pPr indent="-246888" lvl="1" marL="640080" rtl="0" algn="l">
              <a:lnSpc>
                <a:spcPct val="100000"/>
              </a:lnSpc>
              <a:spcBef>
                <a:spcPts val="444"/>
              </a:spcBef>
              <a:spcAft>
                <a:spcPts val="0"/>
              </a:spcAft>
              <a:buSzPct val="85000"/>
              <a:buChar char="⚫"/>
            </a:pPr>
            <a:r>
              <a:rPr lang="en-US"/>
              <a:t>History of intravenous drug abuse </a:t>
            </a:r>
            <a:endParaRPr/>
          </a:p>
          <a:p>
            <a:pPr indent="-246888" lvl="1" marL="640080" rtl="0" algn="l">
              <a:lnSpc>
                <a:spcPct val="100000"/>
              </a:lnSpc>
              <a:spcBef>
                <a:spcPts val="444"/>
              </a:spcBef>
              <a:spcAft>
                <a:spcPts val="0"/>
              </a:spcAft>
              <a:buSzPct val="85000"/>
              <a:buChar char="⚫"/>
            </a:pPr>
            <a:r>
              <a:rPr lang="en-US"/>
              <a:t>Recent bacterial infection</a:t>
            </a:r>
            <a:endParaRPr/>
          </a:p>
          <a:p>
            <a:pPr indent="-246888" lvl="1" marL="640080" rtl="0" algn="l">
              <a:lnSpc>
                <a:spcPct val="100000"/>
              </a:lnSpc>
              <a:spcBef>
                <a:spcPts val="444"/>
              </a:spcBef>
              <a:spcAft>
                <a:spcPts val="0"/>
              </a:spcAft>
              <a:buSzPct val="85000"/>
              <a:buChar char="⚫"/>
            </a:pPr>
            <a:r>
              <a:rPr lang="en-US"/>
              <a:t>Recent urologic procedure</a:t>
            </a:r>
            <a:endParaRPr/>
          </a:p>
          <a:p>
            <a:pPr indent="-246888" lvl="1" marL="640080" rtl="0" algn="l">
              <a:lnSpc>
                <a:spcPct val="100000"/>
              </a:lnSpc>
              <a:spcBef>
                <a:spcPts val="444"/>
              </a:spcBef>
              <a:spcAft>
                <a:spcPts val="0"/>
              </a:spcAft>
              <a:buSzPct val="85000"/>
              <a:buChar char="⚫"/>
            </a:pPr>
            <a:r>
              <a:rPr lang="en-US"/>
              <a:t>Elderly or those who are immune compromised</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t/>
            </a:r>
            <a:endParaRPr/>
          </a:p>
          <a:p>
            <a:pPr indent="0" lvl="0" marL="0" rtl="0" algn="l">
              <a:lnSpc>
                <a:spcPct val="100000"/>
              </a:lnSpc>
              <a:spcBef>
                <a:spcPts val="0"/>
              </a:spcBef>
              <a:spcAft>
                <a:spcPts val="0"/>
              </a:spcAft>
              <a:buClr>
                <a:schemeClr val="dk2"/>
              </a:buClr>
              <a:buSzPct val="100000"/>
              <a:buFont typeface="Calibri"/>
              <a:buNone/>
            </a:pPr>
            <a:r>
              <a:t/>
            </a:r>
            <a:endParaRPr/>
          </a:p>
          <a:p>
            <a:pPr indent="0" lvl="0" marL="0" rtl="0" algn="l">
              <a:lnSpc>
                <a:spcPct val="100000"/>
              </a:lnSpc>
              <a:spcBef>
                <a:spcPts val="0"/>
              </a:spcBef>
              <a:spcAft>
                <a:spcPts val="0"/>
              </a:spcAft>
              <a:buClr>
                <a:schemeClr val="dk2"/>
              </a:buClr>
              <a:buSzPct val="100000"/>
              <a:buFont typeface="Calibri"/>
              <a:buNone/>
            </a:pPr>
            <a:r>
              <a:rPr lang="en-US"/>
              <a:t>                 </a:t>
            </a:r>
            <a:endParaRPr/>
          </a:p>
          <a:p>
            <a:pPr indent="0" lvl="0" marL="0" rtl="0" algn="l">
              <a:lnSpc>
                <a:spcPct val="100000"/>
              </a:lnSpc>
              <a:spcBef>
                <a:spcPts val="0"/>
              </a:spcBef>
              <a:spcAft>
                <a:spcPts val="0"/>
              </a:spcAft>
              <a:buClr>
                <a:schemeClr val="dk2"/>
              </a:buClr>
              <a:buSzPct val="100000"/>
              <a:buFont typeface="Calibri"/>
              <a:buNone/>
            </a:pPr>
            <a:r>
              <a:rPr lang="en-US"/>
              <a:t>                   Spinal Tumour</a:t>
            </a:r>
            <a:endParaRPr/>
          </a:p>
          <a:p>
            <a:pPr indent="0" lvl="0" marL="0" rtl="0" algn="l">
              <a:lnSpc>
                <a:spcPct val="100000"/>
              </a:lnSpc>
              <a:spcBef>
                <a:spcPts val="0"/>
              </a:spcBef>
              <a:spcAft>
                <a:spcPts val="0"/>
              </a:spcAft>
              <a:buClr>
                <a:schemeClr val="dk2"/>
              </a:buClr>
              <a:buSzPct val="100000"/>
              <a:buFont typeface="Calibri"/>
              <a:buNone/>
            </a:pPr>
            <a:r>
              <a:t/>
            </a:r>
            <a:endParaRPr/>
          </a:p>
        </p:txBody>
      </p:sp>
      <p:sp>
        <p:nvSpPr>
          <p:cNvPr id="208" name="Google Shape;208;p1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95000"/>
              <a:buChar char="⚫"/>
            </a:pPr>
            <a:r>
              <a:rPr lang="en-US"/>
              <a:t>A spinal tumor is malignant or benign growth that develops within or near the spinal cord or within the bones of the spine</a:t>
            </a:r>
            <a:endParaRPr/>
          </a:p>
          <a:p>
            <a:pPr indent="-274320" lvl="0" marL="274320" rtl="0" algn="l">
              <a:lnSpc>
                <a:spcPct val="100000"/>
              </a:lnSpc>
              <a:spcBef>
                <a:spcPts val="364"/>
              </a:spcBef>
              <a:spcAft>
                <a:spcPts val="0"/>
              </a:spcAft>
              <a:buSzPct val="95000"/>
              <a:buChar char="⚫"/>
            </a:pPr>
            <a:r>
              <a:rPr lang="en-US"/>
              <a:t>Back pain is the most common symptom of a spinal tumor, however most back pain is not cancer</a:t>
            </a:r>
            <a:endParaRPr/>
          </a:p>
          <a:p>
            <a:pPr indent="-274320" lvl="0" marL="274320" rtl="0" algn="l">
              <a:lnSpc>
                <a:spcPct val="100000"/>
              </a:lnSpc>
              <a:spcBef>
                <a:spcPts val="364"/>
              </a:spcBef>
              <a:spcAft>
                <a:spcPts val="0"/>
              </a:spcAft>
              <a:buSzPct val="95000"/>
              <a:buChar char="⚫"/>
            </a:pPr>
            <a:r>
              <a:rPr lang="en-US"/>
              <a:t>A spinal tumor or a growth of any kind can affect nerves in the area of the tumor, leading to pain, neurological problems and sometimes paralysis. Whether cancerous or not, a spinal tumor can threaten life and cause permanent disability. Cancer is most likely to occur in populations under 17 years old and over 50.</a:t>
            </a:r>
            <a:endParaRPr/>
          </a:p>
          <a:p>
            <a:pPr indent="-274320" lvl="0" marL="274320" rtl="0" algn="l">
              <a:lnSpc>
                <a:spcPct val="100000"/>
              </a:lnSpc>
              <a:spcBef>
                <a:spcPts val="364"/>
              </a:spcBef>
              <a:spcAft>
                <a:spcPts val="0"/>
              </a:spcAft>
              <a:buSzPct val="95000"/>
              <a:buChar char="⚫"/>
            </a:pPr>
            <a:r>
              <a:rPr lang="en-US"/>
              <a:t>Treatment for a spinal tumor may include surgery, radiation therapy, chemotherapy or other medications. </a:t>
            </a:r>
            <a:endParaRPr/>
          </a:p>
          <a:p>
            <a:pPr indent="-274320" lvl="0" marL="274320" rtl="0" algn="l">
              <a:lnSpc>
                <a:spcPct val="100000"/>
              </a:lnSpc>
              <a:spcBef>
                <a:spcPts val="364"/>
              </a:spcBef>
              <a:spcAft>
                <a:spcPts val="0"/>
              </a:spcAft>
              <a:buSzPct val="95000"/>
              <a:buChar char="⚫"/>
            </a:pPr>
            <a:r>
              <a:rPr lang="en-US"/>
              <a:t>Signs and symptoms of cancer:</a:t>
            </a:r>
            <a:endParaRPr/>
          </a:p>
          <a:p>
            <a:pPr indent="-246888" lvl="1" marL="640080" rtl="0" algn="l">
              <a:lnSpc>
                <a:spcPct val="100000"/>
              </a:lnSpc>
              <a:spcBef>
                <a:spcPts val="336"/>
              </a:spcBef>
              <a:spcAft>
                <a:spcPts val="0"/>
              </a:spcAft>
              <a:buSzPct val="85000"/>
              <a:buChar char="⚫"/>
            </a:pPr>
            <a:r>
              <a:rPr lang="en-US"/>
              <a:t>Unexplained weight loss &gt;10 kg (20 pounds) within 6 months</a:t>
            </a:r>
            <a:endParaRPr/>
          </a:p>
          <a:p>
            <a:pPr indent="-246888" lvl="1" marL="640080" rtl="0" algn="l">
              <a:lnSpc>
                <a:spcPct val="100000"/>
              </a:lnSpc>
              <a:spcBef>
                <a:spcPts val="336"/>
              </a:spcBef>
              <a:spcAft>
                <a:spcPts val="0"/>
              </a:spcAft>
              <a:buSzPct val="85000"/>
              <a:buChar char="⚫"/>
            </a:pPr>
            <a:r>
              <a:rPr lang="en-US"/>
              <a:t>Night pain or pain at rest</a:t>
            </a:r>
            <a:endParaRPr/>
          </a:p>
          <a:p>
            <a:pPr indent="-246888" lvl="1" marL="640080" rtl="0" algn="l">
              <a:lnSpc>
                <a:spcPct val="100000"/>
              </a:lnSpc>
              <a:spcBef>
                <a:spcPts val="336"/>
              </a:spcBef>
              <a:spcAft>
                <a:spcPts val="0"/>
              </a:spcAft>
              <a:buSzPct val="85000"/>
              <a:buChar char="⚫"/>
            </a:pPr>
            <a:r>
              <a:rPr lang="en-US"/>
              <a:t>Pain persists for more than 4 to 6 weeks,.</a:t>
            </a:r>
            <a:endParaRPr/>
          </a:p>
          <a:p>
            <a:pPr indent="-246888" lvl="1" marL="640080" rtl="0" algn="l">
              <a:lnSpc>
                <a:spcPct val="100000"/>
              </a:lnSpc>
              <a:spcBef>
                <a:spcPts val="336"/>
              </a:spcBef>
              <a:spcAft>
                <a:spcPts val="0"/>
              </a:spcAft>
              <a:buSzPct val="85000"/>
              <a:buChar char="⚫"/>
            </a:pPr>
            <a:r>
              <a:rPr lang="en-US"/>
              <a:t>Failure to improve with therapy</a:t>
            </a:r>
            <a:endParaRPr/>
          </a:p>
          <a:p>
            <a:pPr indent="-164528" lvl="0" marL="274320" rtl="0" algn="l">
              <a:lnSpc>
                <a:spcPct val="100000"/>
              </a:lnSpc>
              <a:spcBef>
                <a:spcPts val="364"/>
              </a:spcBef>
              <a:spcAft>
                <a:spcPts val="0"/>
              </a:spcAft>
              <a:buSzPct val="950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Vertebral Fractures</a:t>
            </a:r>
            <a:endParaRPr/>
          </a:p>
        </p:txBody>
      </p:sp>
      <p:sp>
        <p:nvSpPr>
          <p:cNvPr id="214" name="Google Shape;214;p1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Risk factors include:</a:t>
            </a:r>
            <a:endParaRPr/>
          </a:p>
          <a:p>
            <a:pPr indent="-246888" lvl="1" marL="640080" rtl="0" algn="l">
              <a:lnSpc>
                <a:spcPct val="100000"/>
              </a:lnSpc>
              <a:spcBef>
                <a:spcPts val="444"/>
              </a:spcBef>
              <a:spcAft>
                <a:spcPts val="0"/>
              </a:spcAft>
              <a:buSzPct val="85000"/>
              <a:buChar char="⚫"/>
            </a:pPr>
            <a:r>
              <a:rPr lang="en-US"/>
              <a:t>Prolonged use of Steroids</a:t>
            </a:r>
            <a:endParaRPr/>
          </a:p>
          <a:p>
            <a:pPr indent="-246888" lvl="1" marL="640080" rtl="0" algn="l">
              <a:lnSpc>
                <a:spcPct val="100000"/>
              </a:lnSpc>
              <a:spcBef>
                <a:spcPts val="444"/>
              </a:spcBef>
              <a:spcAft>
                <a:spcPts val="0"/>
              </a:spcAft>
              <a:buSzPct val="85000"/>
              <a:buChar char="⚫"/>
            </a:pPr>
            <a:r>
              <a:rPr lang="en-US"/>
              <a:t>Mild trauma over age 50 years </a:t>
            </a:r>
            <a:endParaRPr/>
          </a:p>
          <a:p>
            <a:pPr indent="-246888" lvl="1" marL="640080" rtl="0" algn="l">
              <a:lnSpc>
                <a:spcPct val="100000"/>
              </a:lnSpc>
              <a:spcBef>
                <a:spcPts val="444"/>
              </a:spcBef>
              <a:spcAft>
                <a:spcPts val="0"/>
              </a:spcAft>
              <a:buSzPct val="85000"/>
              <a:buChar char="⚫"/>
            </a:pPr>
            <a:r>
              <a:rPr lang="en-US"/>
              <a:t>Age greater than 70 years</a:t>
            </a:r>
            <a:endParaRPr/>
          </a:p>
          <a:p>
            <a:pPr indent="-246888" lvl="1" marL="640080" rtl="0" algn="l">
              <a:lnSpc>
                <a:spcPct val="100000"/>
              </a:lnSpc>
              <a:spcBef>
                <a:spcPts val="444"/>
              </a:spcBef>
              <a:spcAft>
                <a:spcPts val="0"/>
              </a:spcAft>
              <a:buSzPct val="85000"/>
              <a:buChar char="⚫"/>
            </a:pPr>
            <a:r>
              <a:rPr lang="en-US"/>
              <a:t>History of Osteoporosis </a:t>
            </a:r>
            <a:endParaRPr/>
          </a:p>
          <a:p>
            <a:pPr indent="-246888" lvl="1" marL="640080" rtl="0" algn="l">
              <a:lnSpc>
                <a:spcPct val="100000"/>
              </a:lnSpc>
              <a:spcBef>
                <a:spcPts val="444"/>
              </a:spcBef>
              <a:spcAft>
                <a:spcPts val="0"/>
              </a:spcAft>
              <a:buSzPct val="85000"/>
              <a:buChar char="⚫"/>
            </a:pPr>
            <a:r>
              <a:rPr lang="en-US"/>
              <a:t>Recent significant trauma at any age </a:t>
            </a:r>
            <a:endParaRPr/>
          </a:p>
          <a:p>
            <a:pPr indent="-246888" lvl="1" marL="640080" rtl="0" algn="l">
              <a:lnSpc>
                <a:spcPct val="100000"/>
              </a:lnSpc>
              <a:spcBef>
                <a:spcPts val="444"/>
              </a:spcBef>
              <a:spcAft>
                <a:spcPts val="0"/>
              </a:spcAft>
              <a:buSzPct val="85000"/>
              <a:buChar char="⚫"/>
            </a:pPr>
            <a:r>
              <a:rPr lang="en-US"/>
              <a:t>Ejection from motor vehicle</a:t>
            </a:r>
            <a:endParaRPr/>
          </a:p>
          <a:p>
            <a:pPr indent="-246888" lvl="1" marL="640080" rtl="0" algn="l">
              <a:lnSpc>
                <a:spcPct val="100000"/>
              </a:lnSpc>
              <a:spcBef>
                <a:spcPts val="444"/>
              </a:spcBef>
              <a:spcAft>
                <a:spcPts val="0"/>
              </a:spcAft>
              <a:buSzPct val="85000"/>
              <a:buChar char="⚫"/>
            </a:pPr>
            <a:r>
              <a:rPr lang="en-US"/>
              <a:t>Fall from substantial height</a:t>
            </a:r>
            <a:endParaRPr/>
          </a:p>
          <a:p>
            <a:pPr indent="-274320" lvl="0" marL="274320" rtl="0" algn="l">
              <a:lnSpc>
                <a:spcPct val="100000"/>
              </a:lnSpc>
              <a:spcBef>
                <a:spcPts val="481"/>
              </a:spcBef>
              <a:spcAft>
                <a:spcPts val="0"/>
              </a:spcAft>
              <a:buSzPct val="95000"/>
              <a:buChar char="⚫"/>
            </a:pPr>
            <a:r>
              <a:rPr lang="en-US"/>
              <a:t>Because osteoporosis is a "silent" disease,  it is not uncommon for someone with back pain to be unaware of the fact that he or she has actually fractured a vertebra  in their spine.</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a:t>
            </a:r>
            <a:endParaRPr/>
          </a:p>
        </p:txBody>
      </p:sp>
      <p:sp>
        <p:nvSpPr>
          <p:cNvPr id="220" name="Google Shape;220;p1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95000"/>
              <a:buChar char="⚫"/>
            </a:pPr>
            <a:r>
              <a:rPr lang="en-US"/>
              <a:t>typically include one or a combination of the following symptoms:</a:t>
            </a:r>
            <a:endParaRPr/>
          </a:p>
          <a:p>
            <a:pPr indent="-246888" lvl="1" marL="640080" rtl="0" algn="l">
              <a:lnSpc>
                <a:spcPct val="100000"/>
              </a:lnSpc>
              <a:spcBef>
                <a:spcPts val="408"/>
              </a:spcBef>
              <a:spcAft>
                <a:spcPts val="0"/>
              </a:spcAft>
              <a:buSzPct val="85000"/>
              <a:buChar char="⚫"/>
            </a:pPr>
            <a:r>
              <a:rPr lang="en-US"/>
              <a:t>Sudden onset of back pain</a:t>
            </a:r>
            <a:endParaRPr/>
          </a:p>
          <a:p>
            <a:pPr indent="-246888" lvl="1" marL="640080" rtl="0" algn="l">
              <a:lnSpc>
                <a:spcPct val="100000"/>
              </a:lnSpc>
              <a:spcBef>
                <a:spcPts val="408"/>
              </a:spcBef>
              <a:spcAft>
                <a:spcPts val="0"/>
              </a:spcAft>
              <a:buSzPct val="85000"/>
              <a:buChar char="⚫"/>
            </a:pPr>
            <a:r>
              <a:rPr lang="en-US"/>
              <a:t>Standing or walking will usually make the pain worse</a:t>
            </a:r>
            <a:endParaRPr/>
          </a:p>
          <a:p>
            <a:pPr indent="-246888" lvl="1" marL="640080" rtl="0" algn="l">
              <a:lnSpc>
                <a:spcPct val="100000"/>
              </a:lnSpc>
              <a:spcBef>
                <a:spcPts val="408"/>
              </a:spcBef>
              <a:spcAft>
                <a:spcPts val="0"/>
              </a:spcAft>
              <a:buSzPct val="85000"/>
              <a:buChar char="⚫"/>
            </a:pPr>
            <a:r>
              <a:rPr lang="en-US"/>
              <a:t>Lying on one's back makes the pain less intense</a:t>
            </a:r>
            <a:endParaRPr/>
          </a:p>
          <a:p>
            <a:pPr indent="-246888" lvl="1" marL="640080" rtl="0" algn="l">
              <a:lnSpc>
                <a:spcPct val="100000"/>
              </a:lnSpc>
              <a:spcBef>
                <a:spcPts val="408"/>
              </a:spcBef>
              <a:spcAft>
                <a:spcPts val="0"/>
              </a:spcAft>
              <a:buSzPct val="85000"/>
              <a:buChar char="⚫"/>
            </a:pPr>
            <a:r>
              <a:rPr lang="en-US"/>
              <a:t>Limited spinal mobility</a:t>
            </a:r>
            <a:endParaRPr/>
          </a:p>
          <a:p>
            <a:pPr indent="-246888" lvl="1" marL="640080" rtl="0" algn="l">
              <a:lnSpc>
                <a:spcPct val="100000"/>
              </a:lnSpc>
              <a:spcBef>
                <a:spcPts val="408"/>
              </a:spcBef>
              <a:spcAft>
                <a:spcPts val="0"/>
              </a:spcAft>
              <a:buSzPct val="85000"/>
              <a:buChar char="⚫"/>
            </a:pPr>
            <a:r>
              <a:rPr lang="en-US"/>
              <a:t>Height loss</a:t>
            </a:r>
            <a:endParaRPr/>
          </a:p>
          <a:p>
            <a:pPr indent="-246888" lvl="1" marL="640080" rtl="0" algn="l">
              <a:lnSpc>
                <a:spcPct val="100000"/>
              </a:lnSpc>
              <a:spcBef>
                <a:spcPts val="408"/>
              </a:spcBef>
              <a:spcAft>
                <a:spcPts val="0"/>
              </a:spcAft>
              <a:buSzPct val="85000"/>
              <a:buChar char="⚫"/>
            </a:pPr>
            <a:r>
              <a:rPr lang="en-US"/>
              <a:t>Deformity and disability</a:t>
            </a:r>
            <a:endParaRPr/>
          </a:p>
          <a:p>
            <a:pPr indent="-274320" lvl="0" marL="274320" rtl="0" algn="l">
              <a:lnSpc>
                <a:spcPct val="100000"/>
              </a:lnSpc>
              <a:spcBef>
                <a:spcPts val="442"/>
              </a:spcBef>
              <a:spcAft>
                <a:spcPts val="0"/>
              </a:spcAft>
              <a:buSzPct val="95000"/>
              <a:buChar char="⚫"/>
            </a:pPr>
            <a:r>
              <a:rPr lang="en-US"/>
              <a:t>Compression fracture should be suspected in any patient over the age of 50 with acute onset of back pain. For women, especially those with risk factors for osteoporosis, many physicians believe that a vertebral fracture should be suspected in any women over age 45 with sudden onset of back pain.</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Ankylosing Spondylitis</a:t>
            </a:r>
            <a:endParaRPr/>
          </a:p>
        </p:txBody>
      </p:sp>
      <p:sp>
        <p:nvSpPr>
          <p:cNvPr id="226" name="Google Shape;226;p1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Autofit/>
          </a:bodyPr>
          <a:lstStyle/>
          <a:p>
            <a:pPr indent="-274320" lvl="0" marL="274320" rtl="0" algn="l">
              <a:lnSpc>
                <a:spcPct val="80000"/>
              </a:lnSpc>
              <a:spcBef>
                <a:spcPts val="0"/>
              </a:spcBef>
              <a:spcAft>
                <a:spcPts val="0"/>
              </a:spcAft>
              <a:buSzPts val="1763"/>
              <a:buFont typeface="Calibri"/>
              <a:buChar char="⚫"/>
            </a:pPr>
            <a:r>
              <a:rPr lang="en-US" sz="1840">
                <a:latin typeface="Calibri"/>
                <a:ea typeface="Calibri"/>
                <a:cs typeface="Calibri"/>
                <a:sym typeface="Calibri"/>
              </a:rPr>
              <a:t>Type of</a:t>
            </a:r>
            <a:r>
              <a:rPr b="1" lang="en-US" sz="1840">
                <a:latin typeface="Calibri"/>
                <a:ea typeface="Calibri"/>
                <a:cs typeface="Calibri"/>
                <a:sym typeface="Calibri"/>
              </a:rPr>
              <a:t> inflammatory arthritis </a:t>
            </a:r>
            <a:r>
              <a:rPr lang="en-US" sz="1840">
                <a:latin typeface="Calibri"/>
                <a:ea typeface="Calibri"/>
                <a:cs typeface="Calibri"/>
                <a:sym typeface="Calibri"/>
              </a:rPr>
              <a:t>and an </a:t>
            </a:r>
            <a:r>
              <a:rPr b="1" lang="en-US" sz="1840">
                <a:latin typeface="Calibri"/>
                <a:ea typeface="Calibri"/>
                <a:cs typeface="Calibri"/>
                <a:sym typeface="Calibri"/>
              </a:rPr>
              <a:t>autoimmune disease</a:t>
            </a:r>
            <a:r>
              <a:rPr lang="en-US" sz="1840">
                <a:latin typeface="Calibri"/>
                <a:ea typeface="Calibri"/>
                <a:cs typeface="Calibri"/>
                <a:sym typeface="Calibri"/>
              </a:rPr>
              <a:t>. </a:t>
            </a:r>
            <a:endParaRPr sz="1840">
              <a:latin typeface="Calibri"/>
              <a:ea typeface="Calibri"/>
              <a:cs typeface="Calibri"/>
              <a:sym typeface="Calibri"/>
            </a:endParaRPr>
          </a:p>
          <a:p>
            <a:pPr indent="-274320" lvl="0" marL="274320" rtl="0" algn="l">
              <a:lnSpc>
                <a:spcPct val="80000"/>
              </a:lnSpc>
              <a:spcBef>
                <a:spcPts val="308"/>
              </a:spcBef>
              <a:spcAft>
                <a:spcPts val="0"/>
              </a:spcAft>
              <a:buSzPts val="1763"/>
              <a:buFont typeface="Calibri"/>
              <a:buChar char="⚫"/>
            </a:pPr>
            <a:r>
              <a:rPr lang="en-US" sz="1840">
                <a:latin typeface="Calibri"/>
                <a:ea typeface="Calibri"/>
                <a:cs typeface="Calibri"/>
                <a:sym typeface="Calibri"/>
              </a:rPr>
              <a:t> Joints in the spine are the target of the immune attack, resulting in pain and stiffness and inflammation in the back. </a:t>
            </a:r>
            <a:endParaRPr sz="1840">
              <a:latin typeface="Calibri"/>
              <a:ea typeface="Calibri"/>
              <a:cs typeface="Calibri"/>
              <a:sym typeface="Calibri"/>
            </a:endParaRPr>
          </a:p>
          <a:p>
            <a:pPr indent="-274320" lvl="0" marL="274320" rtl="0" algn="l">
              <a:lnSpc>
                <a:spcPct val="80000"/>
              </a:lnSpc>
              <a:spcBef>
                <a:spcPts val="308"/>
              </a:spcBef>
              <a:spcAft>
                <a:spcPts val="0"/>
              </a:spcAft>
              <a:buSzPts val="1763"/>
              <a:buFont typeface="Calibri"/>
              <a:buChar char="⚫"/>
            </a:pPr>
            <a:r>
              <a:rPr lang="en-US" sz="1840">
                <a:latin typeface="Calibri"/>
                <a:ea typeface="Calibri"/>
                <a:cs typeface="Calibri"/>
                <a:sym typeface="Calibri"/>
              </a:rPr>
              <a:t>Affects between 150,000 and 300,000 Canadians,  </a:t>
            </a:r>
            <a:r>
              <a:rPr b="1" lang="en-US" sz="1840">
                <a:latin typeface="Calibri"/>
                <a:ea typeface="Calibri"/>
                <a:cs typeface="Calibri"/>
                <a:sym typeface="Calibri"/>
              </a:rPr>
              <a:t>men three times more than women</a:t>
            </a:r>
            <a:r>
              <a:rPr lang="en-US" sz="1840">
                <a:latin typeface="Calibri"/>
                <a:ea typeface="Calibri"/>
                <a:cs typeface="Calibri"/>
                <a:sym typeface="Calibri"/>
              </a:rPr>
              <a:t>; </a:t>
            </a:r>
            <a:endParaRPr sz="1840">
              <a:latin typeface="Calibri"/>
              <a:ea typeface="Calibri"/>
              <a:cs typeface="Calibri"/>
              <a:sym typeface="Calibri"/>
            </a:endParaRPr>
          </a:p>
          <a:p>
            <a:pPr indent="-274320" lvl="0" marL="274320" rtl="0" algn="l">
              <a:lnSpc>
                <a:spcPct val="80000"/>
              </a:lnSpc>
              <a:spcBef>
                <a:spcPts val="308"/>
              </a:spcBef>
              <a:spcAft>
                <a:spcPts val="0"/>
              </a:spcAft>
              <a:buSzPts val="1763"/>
              <a:buFont typeface="Calibri"/>
              <a:buChar char="⚫"/>
            </a:pPr>
            <a:r>
              <a:rPr lang="en-US" sz="1840">
                <a:latin typeface="Calibri"/>
                <a:ea typeface="Calibri"/>
                <a:cs typeface="Calibri"/>
                <a:sym typeface="Calibri"/>
              </a:rPr>
              <a:t>Appears b/w  ages of</a:t>
            </a:r>
            <a:r>
              <a:rPr b="1" lang="en-US" sz="1840">
                <a:latin typeface="Calibri"/>
                <a:ea typeface="Calibri"/>
                <a:cs typeface="Calibri"/>
                <a:sym typeface="Calibri"/>
              </a:rPr>
              <a:t> 15 and 30. </a:t>
            </a:r>
            <a:endParaRPr b="1" sz="1840">
              <a:latin typeface="Calibri"/>
              <a:ea typeface="Calibri"/>
              <a:cs typeface="Calibri"/>
              <a:sym typeface="Calibri"/>
            </a:endParaRPr>
          </a:p>
          <a:p>
            <a:pPr indent="-274320" lvl="0" marL="274320" rtl="0" algn="l">
              <a:lnSpc>
                <a:spcPct val="80000"/>
              </a:lnSpc>
              <a:spcBef>
                <a:spcPts val="308"/>
              </a:spcBef>
              <a:spcAft>
                <a:spcPts val="0"/>
              </a:spcAft>
              <a:buSzPts val="1763"/>
              <a:buFont typeface="Calibri"/>
              <a:buChar char="⚫"/>
            </a:pPr>
            <a:r>
              <a:rPr lang="en-US" sz="1840">
                <a:latin typeface="Calibri"/>
                <a:ea typeface="Calibri"/>
                <a:cs typeface="Calibri"/>
                <a:sym typeface="Calibri"/>
              </a:rPr>
              <a:t> </a:t>
            </a:r>
            <a:r>
              <a:rPr b="1" lang="en-US" sz="1840">
                <a:latin typeface="Calibri"/>
                <a:ea typeface="Calibri"/>
                <a:cs typeface="Calibri"/>
                <a:sym typeface="Calibri"/>
              </a:rPr>
              <a:t>starts at the SI joints</a:t>
            </a:r>
            <a:r>
              <a:rPr lang="en-US" sz="1840">
                <a:latin typeface="Calibri"/>
                <a:ea typeface="Calibri"/>
                <a:cs typeface="Calibri"/>
                <a:sym typeface="Calibri"/>
              </a:rPr>
              <a:t>, can spread upwards to involve other parts of the spine and, can involve the entire spine. </a:t>
            </a:r>
            <a:endParaRPr sz="1840">
              <a:latin typeface="Calibri"/>
              <a:ea typeface="Calibri"/>
              <a:cs typeface="Calibri"/>
              <a:sym typeface="Calibri"/>
            </a:endParaRPr>
          </a:p>
          <a:p>
            <a:pPr indent="-274320" lvl="0" marL="274320" rtl="0" algn="l">
              <a:lnSpc>
                <a:spcPct val="80000"/>
              </a:lnSpc>
              <a:spcBef>
                <a:spcPts val="308"/>
              </a:spcBef>
              <a:spcAft>
                <a:spcPts val="0"/>
              </a:spcAft>
              <a:buSzPts val="1763"/>
              <a:buFont typeface="Calibri"/>
              <a:buChar char="⚫"/>
            </a:pPr>
            <a:r>
              <a:rPr lang="en-US" sz="1840">
                <a:latin typeface="Calibri"/>
                <a:ea typeface="Calibri"/>
                <a:cs typeface="Calibri"/>
                <a:sym typeface="Calibri"/>
              </a:rPr>
              <a:t>As the inflammation continues, new bone forms as the body tries to repair itself. As a result, the bones of the spine begin to fuse, Even though new bone has formed, the existing bone may become thin, which increases the risk of fractures.</a:t>
            </a:r>
            <a:endParaRPr sz="1729">
              <a:latin typeface="Calibri"/>
              <a:ea typeface="Calibri"/>
              <a:cs typeface="Calibri"/>
              <a:sym typeface="Calibri"/>
            </a:endParaRPr>
          </a:p>
          <a:p>
            <a:pPr indent="-274320" lvl="0" marL="274320" rtl="0" algn="l">
              <a:lnSpc>
                <a:spcPct val="80000"/>
              </a:lnSpc>
              <a:spcBef>
                <a:spcPts val="308"/>
              </a:spcBef>
              <a:spcAft>
                <a:spcPts val="0"/>
              </a:spcAft>
              <a:buSzPts val="1763"/>
              <a:buFont typeface="Calibri"/>
              <a:buChar char="⚫"/>
            </a:pPr>
            <a:r>
              <a:rPr lang="en-US" sz="1840">
                <a:latin typeface="Calibri"/>
                <a:ea typeface="Calibri"/>
                <a:cs typeface="Calibri"/>
                <a:sym typeface="Calibri"/>
              </a:rPr>
              <a:t>can also cause pain and stiffness  hips and shoulders, as well as inflammation of the tendons surrounding the joints., called </a:t>
            </a:r>
            <a:r>
              <a:rPr b="1" lang="en-US" sz="1840">
                <a:latin typeface="Calibri"/>
                <a:ea typeface="Calibri"/>
                <a:cs typeface="Calibri"/>
                <a:sym typeface="Calibri"/>
              </a:rPr>
              <a:t>enthesitis.</a:t>
            </a:r>
            <a:r>
              <a:rPr lang="en-US" sz="1840">
                <a:latin typeface="Calibri"/>
                <a:ea typeface="Calibri"/>
                <a:cs typeface="Calibri"/>
                <a:sym typeface="Calibri"/>
              </a:rPr>
              <a:t> Common spots include Achilles Tendon, plantar fascia, trochanteric bursitis, and costochondritis</a:t>
            </a:r>
            <a:endParaRPr sz="1840">
              <a:latin typeface="Calibri"/>
              <a:ea typeface="Calibri"/>
              <a:cs typeface="Calibri"/>
              <a:sym typeface="Calibri"/>
            </a:endParaRPr>
          </a:p>
          <a:p>
            <a:pPr indent="-274320" lvl="0" marL="274320" rtl="0" algn="l">
              <a:lnSpc>
                <a:spcPct val="80000"/>
              </a:lnSpc>
              <a:spcBef>
                <a:spcPts val="308"/>
              </a:spcBef>
              <a:spcAft>
                <a:spcPts val="0"/>
              </a:spcAft>
              <a:buSzPts val="1763"/>
              <a:buFont typeface="Calibri"/>
              <a:buChar char="⚫"/>
            </a:pPr>
            <a:r>
              <a:rPr lang="en-US" sz="1840">
                <a:latin typeface="Calibri"/>
                <a:ea typeface="Calibri"/>
                <a:cs typeface="Calibri"/>
                <a:sym typeface="Calibri"/>
              </a:rPr>
              <a:t>Universal symptom is chronic low back pain that seems to come  and go for no apparent reason. Generally worse in the morning when rising from bed and improves with stretching and exercise.</a:t>
            </a:r>
            <a:endParaRPr sz="1729">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17"/>
          <p:cNvPicPr preferRelativeResize="0"/>
          <p:nvPr/>
        </p:nvPicPr>
        <p:blipFill rotWithShape="1">
          <a:blip r:embed="rId3">
            <a:alphaModFix/>
          </a:blip>
          <a:srcRect b="0" l="0" r="0" t="0"/>
          <a:stretch/>
        </p:blipFill>
        <p:spPr>
          <a:xfrm>
            <a:off x="467545" y="751388"/>
            <a:ext cx="8630906" cy="562993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18"/>
          <p:cNvPicPr preferRelativeResize="0"/>
          <p:nvPr/>
        </p:nvPicPr>
        <p:blipFill rotWithShape="1">
          <a:blip r:embed="rId3">
            <a:alphaModFix/>
          </a:blip>
          <a:srcRect b="0" l="0" r="0" t="0"/>
          <a:stretch/>
        </p:blipFill>
        <p:spPr>
          <a:xfrm>
            <a:off x="395536" y="836712"/>
            <a:ext cx="8586705" cy="56011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rPr lang="en-US"/>
              <a:t>Ossification of the posterior longitudinal ligament (OPLL)</a:t>
            </a:r>
            <a:endParaRPr/>
          </a:p>
        </p:txBody>
      </p:sp>
      <p:sp>
        <p:nvSpPr>
          <p:cNvPr id="242" name="Google Shape;242;p1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Font typeface="Calibri"/>
              <a:buChar char="⚫"/>
            </a:pPr>
            <a:r>
              <a:rPr lang="en-US" sz="2000">
                <a:latin typeface="Calibri"/>
                <a:ea typeface="Calibri"/>
                <a:cs typeface="Calibri"/>
                <a:sym typeface="Calibri"/>
              </a:rPr>
              <a:t>Important cause of cervical myelopathy  results from bony ossification of the cervical or thoracic posterior longitudinal ligament </a:t>
            </a:r>
            <a:endParaRPr>
              <a:latin typeface="Calibri"/>
              <a:ea typeface="Calibri"/>
              <a:cs typeface="Calibri"/>
              <a:sym typeface="Calibri"/>
            </a:endParaRPr>
          </a:p>
          <a:p>
            <a:pPr indent="-274320" lvl="0" marL="274320" rtl="0" algn="l">
              <a:lnSpc>
                <a:spcPct val="100000"/>
              </a:lnSpc>
              <a:spcBef>
                <a:spcPts val="370"/>
              </a:spcBef>
              <a:spcAft>
                <a:spcPts val="0"/>
              </a:spcAft>
              <a:buSzPct val="95000"/>
              <a:buFont typeface="Calibri"/>
              <a:buChar char="⚫"/>
            </a:pPr>
            <a:r>
              <a:rPr lang="en-US" sz="2000">
                <a:latin typeface="Calibri"/>
                <a:ea typeface="Calibri"/>
                <a:cs typeface="Calibri"/>
                <a:sym typeface="Calibri"/>
              </a:rPr>
              <a:t> 25% of patients with cervical myelopathy will have features of OPLL. </a:t>
            </a:r>
            <a:endParaRPr sz="2000">
              <a:latin typeface="Calibri"/>
              <a:ea typeface="Calibri"/>
              <a:cs typeface="Calibri"/>
              <a:sym typeface="Calibri"/>
            </a:endParaRPr>
          </a:p>
          <a:p>
            <a:pPr indent="-274320" lvl="0" marL="274320" rtl="0" algn="l">
              <a:lnSpc>
                <a:spcPct val="100000"/>
              </a:lnSpc>
              <a:spcBef>
                <a:spcPts val="370"/>
              </a:spcBef>
              <a:spcAft>
                <a:spcPts val="0"/>
              </a:spcAft>
              <a:buSzPct val="95000"/>
              <a:buFont typeface="Calibri"/>
              <a:buChar char="⚫"/>
            </a:pPr>
            <a:r>
              <a:rPr lang="en-US" sz="2000">
                <a:latin typeface="Calibri"/>
                <a:ea typeface="Calibri"/>
                <a:cs typeface="Calibri"/>
                <a:sym typeface="Calibri"/>
              </a:rPr>
              <a:t>Commonly  mid-40s or 50s with clinical evidence of myelopathy</a:t>
            </a:r>
            <a:endParaRPr>
              <a:latin typeface="Calibri"/>
              <a:ea typeface="Calibri"/>
              <a:cs typeface="Calibri"/>
              <a:sym typeface="Calibri"/>
            </a:endParaRPr>
          </a:p>
          <a:p>
            <a:pPr indent="-274320" lvl="0" marL="274320" rtl="0" algn="l">
              <a:lnSpc>
                <a:spcPct val="100000"/>
              </a:lnSpc>
              <a:spcBef>
                <a:spcPts val="370"/>
              </a:spcBef>
              <a:spcAft>
                <a:spcPts val="0"/>
              </a:spcAft>
              <a:buSzPct val="95000"/>
              <a:buFont typeface="Calibri"/>
              <a:buChar char="⚫"/>
            </a:pPr>
            <a:r>
              <a:rPr lang="en-US" sz="2000">
                <a:latin typeface="Calibri"/>
                <a:ea typeface="Calibri"/>
                <a:cs typeface="Calibri"/>
                <a:sym typeface="Calibri"/>
              </a:rPr>
              <a:t>areas of ossification that commonly come together behind the cervical vertebral bodies, leading to direct ventral compression of the cord. </a:t>
            </a:r>
            <a:endParaRPr sz="2000">
              <a:latin typeface="Calibri"/>
              <a:ea typeface="Calibri"/>
              <a:cs typeface="Calibri"/>
              <a:sym typeface="Calibri"/>
            </a:endParaRPr>
          </a:p>
          <a:p>
            <a:pPr indent="-274320" lvl="0" marL="274320" rtl="0" algn="l">
              <a:lnSpc>
                <a:spcPct val="100000"/>
              </a:lnSpc>
              <a:spcBef>
                <a:spcPts val="370"/>
              </a:spcBef>
              <a:spcAft>
                <a:spcPts val="0"/>
              </a:spcAft>
              <a:buSzPct val="95000"/>
              <a:buFont typeface="Calibri"/>
              <a:buChar char="⚫"/>
            </a:pPr>
            <a:r>
              <a:rPr lang="en-US" sz="2000">
                <a:latin typeface="Calibri"/>
                <a:ea typeface="Calibri"/>
                <a:cs typeface="Calibri"/>
                <a:sym typeface="Calibri"/>
              </a:rPr>
              <a:t>Surgical alternatives include anterior, posterior, or circumferential decompression and/or stabilization.</a:t>
            </a:r>
            <a:endParaRPr>
              <a:latin typeface="Calibri"/>
              <a:ea typeface="Calibri"/>
              <a:cs typeface="Calibri"/>
              <a:sym typeface="Calibri"/>
            </a:endParaRPr>
          </a:p>
          <a:p>
            <a:pPr indent="-274320" lvl="0" marL="274320" rtl="0" algn="l">
              <a:lnSpc>
                <a:spcPct val="100000"/>
              </a:lnSpc>
              <a:spcBef>
                <a:spcPts val="370"/>
              </a:spcBef>
              <a:spcAft>
                <a:spcPts val="0"/>
              </a:spcAft>
              <a:buSzPct val="95000"/>
              <a:buChar char="⚫"/>
            </a:pPr>
            <a:r>
              <a:rPr b="1" lang="en-US" sz="2000">
                <a:latin typeface="Calibri"/>
                <a:ea typeface="Calibri"/>
                <a:cs typeface="Calibri"/>
                <a:sym typeface="Calibri"/>
              </a:rPr>
              <a:t>primarily  cervical vertebra, most often C4-C5</a:t>
            </a:r>
            <a:r>
              <a:rPr lang="en-US" sz="2000">
                <a:latin typeface="Calibri"/>
                <a:ea typeface="Calibri"/>
                <a:cs typeface="Calibri"/>
                <a:sym typeface="Calibri"/>
              </a:rPr>
              <a:t>, then the thoracic spine, lumbar spine least frequently</a:t>
            </a:r>
            <a:endParaRPr>
              <a:latin typeface="Calibri"/>
              <a:ea typeface="Calibri"/>
              <a:cs typeface="Calibri"/>
              <a:sym typeface="Calibri"/>
            </a:endParaRPr>
          </a:p>
          <a:p>
            <a:pPr indent="-274320" lvl="0" marL="274320" rtl="0" algn="l">
              <a:lnSpc>
                <a:spcPct val="100000"/>
              </a:lnSpc>
              <a:spcBef>
                <a:spcPts val="370"/>
              </a:spcBef>
              <a:spcAft>
                <a:spcPts val="0"/>
              </a:spcAft>
              <a:buSzPct val="95000"/>
              <a:buFont typeface="Calibri"/>
              <a:buChar char="⚫"/>
            </a:pPr>
            <a:r>
              <a:rPr b="1" lang="en-US" sz="2000">
                <a:latin typeface="Calibri"/>
                <a:ea typeface="Calibri"/>
                <a:cs typeface="Calibri"/>
                <a:sym typeface="Calibri"/>
              </a:rPr>
              <a:t>2 x more common in males, higher prevalence in Asian population, especially Japanese people.</a:t>
            </a:r>
            <a:endParaRPr b="1">
              <a:latin typeface="Calibri"/>
              <a:ea typeface="Calibri"/>
              <a:cs typeface="Calibri"/>
              <a:sym typeface="Calibri"/>
            </a:endParaRPr>
          </a:p>
          <a:p>
            <a:pPr indent="-274320" lvl="0" marL="274320" rtl="0" algn="l">
              <a:lnSpc>
                <a:spcPct val="100000"/>
              </a:lnSpc>
              <a:spcBef>
                <a:spcPts val="370"/>
              </a:spcBef>
              <a:spcAft>
                <a:spcPts val="0"/>
              </a:spcAft>
              <a:buSzPct val="95000"/>
              <a:buFont typeface="Calibri"/>
              <a:buChar char="⚫"/>
            </a:pPr>
            <a:r>
              <a:rPr lang="en-US" sz="2000">
                <a:latin typeface="Calibri"/>
                <a:ea typeface="Calibri"/>
                <a:cs typeface="Calibri"/>
                <a:sym typeface="Calibri"/>
              </a:rPr>
              <a:t>Most who are symptomatic present with spinal stenosis or myelopathy. The majority of patients have no symptoms, however cervical myelopathy is the most common presentation (numbness, neck pain, and weakness)</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20"/>
          <p:cNvPicPr preferRelativeResize="0"/>
          <p:nvPr>
            <p:ph idx="1" type="body"/>
          </p:nvPr>
        </p:nvPicPr>
        <p:blipFill rotWithShape="1">
          <a:blip r:embed="rId3">
            <a:alphaModFix/>
          </a:blip>
          <a:srcRect b="0" l="0" r="0" t="0"/>
          <a:stretch/>
        </p:blipFill>
        <p:spPr>
          <a:xfrm>
            <a:off x="611560" y="1412776"/>
            <a:ext cx="7848872" cy="489654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Spinal Deviations- Scoliosis</a:t>
            </a:r>
            <a:endParaRPr/>
          </a:p>
        </p:txBody>
      </p:sp>
      <p:sp>
        <p:nvSpPr>
          <p:cNvPr id="253" name="Google Shape;253;p2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20000"/>
          </a:bodyPr>
          <a:lstStyle/>
          <a:p>
            <a:pPr indent="-117475" lvl="0" marL="274320" rtl="0" algn="l">
              <a:lnSpc>
                <a:spcPct val="100000"/>
              </a:lnSpc>
              <a:spcBef>
                <a:spcPts val="0"/>
              </a:spcBef>
              <a:spcAft>
                <a:spcPts val="0"/>
              </a:spcAft>
              <a:buSzPts val="2470"/>
              <a:buNone/>
            </a:pPr>
            <a:r>
              <a:t/>
            </a:r>
            <a:endParaRPr/>
          </a:p>
          <a:p>
            <a:pPr indent="-274320" lvl="0" marL="274320" rtl="0" algn="l">
              <a:lnSpc>
                <a:spcPct val="100000"/>
              </a:lnSpc>
              <a:spcBef>
                <a:spcPts val="520"/>
              </a:spcBef>
              <a:spcAft>
                <a:spcPts val="0"/>
              </a:spcAft>
              <a:buSzPts val="2470"/>
              <a:buFont typeface="Calibri"/>
              <a:buChar char="⚫"/>
            </a:pPr>
            <a:r>
              <a:rPr lang="en-US">
                <a:latin typeface="Calibri"/>
                <a:ea typeface="Calibri"/>
                <a:cs typeface="Calibri"/>
                <a:sym typeface="Calibri"/>
              </a:rPr>
              <a:t>causes an abnormal curvature of the spine</a:t>
            </a:r>
            <a:endParaRPr>
              <a:latin typeface="Calibri"/>
              <a:ea typeface="Calibri"/>
              <a:cs typeface="Calibri"/>
              <a:sym typeface="Calibri"/>
            </a:endParaRPr>
          </a:p>
          <a:p>
            <a:pPr indent="-274320" lvl="0" marL="274320" rtl="0" algn="l">
              <a:lnSpc>
                <a:spcPct val="100000"/>
              </a:lnSpc>
              <a:spcBef>
                <a:spcPts val="520"/>
              </a:spcBef>
              <a:spcAft>
                <a:spcPts val="0"/>
              </a:spcAft>
              <a:buSzPts val="2470"/>
              <a:buFont typeface="Calibri"/>
              <a:buChar char="⚫"/>
            </a:pPr>
            <a:r>
              <a:rPr lang="en-US">
                <a:latin typeface="Calibri"/>
                <a:ea typeface="Calibri"/>
                <a:cs typeface="Calibri"/>
                <a:sym typeface="Calibri"/>
              </a:rPr>
              <a:t> develop additional curves to either side, and the bones of the spine twist on each other, forming a "C" or an "S" shape in the spine.</a:t>
            </a:r>
            <a:endParaRPr>
              <a:latin typeface="Calibri"/>
              <a:ea typeface="Calibri"/>
              <a:cs typeface="Calibri"/>
              <a:sym typeface="Calibri"/>
            </a:endParaRPr>
          </a:p>
          <a:p>
            <a:pPr indent="-274320" lvl="0" marL="274320" rtl="0" algn="l">
              <a:lnSpc>
                <a:spcPct val="100000"/>
              </a:lnSpc>
              <a:spcBef>
                <a:spcPts val="520"/>
              </a:spcBef>
              <a:spcAft>
                <a:spcPts val="0"/>
              </a:spcAft>
              <a:buSzPts val="2470"/>
              <a:buFont typeface="Calibri"/>
              <a:buChar char="⚫"/>
            </a:pPr>
            <a:r>
              <a:rPr b="1" lang="en-US">
                <a:latin typeface="Calibri"/>
                <a:ea typeface="Calibri"/>
                <a:cs typeface="Calibri"/>
                <a:sym typeface="Calibri"/>
              </a:rPr>
              <a:t>2x more common in females</a:t>
            </a:r>
            <a:endParaRPr b="1">
              <a:latin typeface="Calibri"/>
              <a:ea typeface="Calibri"/>
              <a:cs typeface="Calibri"/>
              <a:sym typeface="Calibri"/>
            </a:endParaRPr>
          </a:p>
          <a:p>
            <a:pPr indent="-274320" lvl="0" marL="274320" rtl="0" algn="l">
              <a:lnSpc>
                <a:spcPct val="100000"/>
              </a:lnSpc>
              <a:spcBef>
                <a:spcPts val="520"/>
              </a:spcBef>
              <a:spcAft>
                <a:spcPts val="0"/>
              </a:spcAft>
              <a:buSzPts val="2470"/>
              <a:buFont typeface="Calibri"/>
              <a:buChar char="⚫"/>
            </a:pPr>
            <a:r>
              <a:rPr lang="en-US">
                <a:latin typeface="Calibri"/>
                <a:ea typeface="Calibri"/>
                <a:cs typeface="Calibri"/>
                <a:sym typeface="Calibri"/>
              </a:rPr>
              <a:t> Most common in those over 10 </a:t>
            </a:r>
            <a:endParaRPr>
              <a:latin typeface="Calibri"/>
              <a:ea typeface="Calibri"/>
              <a:cs typeface="Calibri"/>
              <a:sym typeface="Calibri"/>
            </a:endParaRPr>
          </a:p>
          <a:p>
            <a:pPr indent="-274320" lvl="0" marL="274320" rtl="0" algn="l">
              <a:lnSpc>
                <a:spcPct val="100000"/>
              </a:lnSpc>
              <a:spcBef>
                <a:spcPts val="520"/>
              </a:spcBef>
              <a:spcAft>
                <a:spcPts val="0"/>
              </a:spcAft>
              <a:buSzPts val="2470"/>
              <a:buFont typeface="Calibri"/>
              <a:buChar char="⚫"/>
            </a:pPr>
            <a:r>
              <a:rPr lang="en-US">
                <a:latin typeface="Calibri"/>
                <a:ea typeface="Calibri"/>
                <a:cs typeface="Calibri"/>
                <a:sym typeface="Calibri"/>
              </a:rPr>
              <a:t>People with scoliosis are more likely to have children with scoliosis; no correlation between the severities of the curve from one generation to another</a:t>
            </a:r>
            <a:endParaRPr>
              <a:latin typeface="Calibri"/>
              <a:ea typeface="Calibri"/>
              <a:cs typeface="Calibri"/>
              <a:sym typeface="Calibri"/>
            </a:endParaRPr>
          </a:p>
          <a:p>
            <a:pPr indent="-117475" lvl="0" marL="274320" rtl="0" algn="l">
              <a:lnSpc>
                <a:spcPct val="100000"/>
              </a:lnSpc>
              <a:spcBef>
                <a:spcPts val="520"/>
              </a:spcBef>
              <a:spcAft>
                <a:spcPts val="0"/>
              </a:spcAft>
              <a:buSzPts val="2470"/>
              <a:buNone/>
            </a:pPr>
            <a:r>
              <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Idiopathic Scoliosis</a:t>
            </a:r>
            <a:endParaRPr/>
          </a:p>
        </p:txBody>
      </p:sp>
      <p:sp>
        <p:nvSpPr>
          <p:cNvPr id="259" name="Google Shape;259;p2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470"/>
              <a:buFont typeface="Calibri"/>
              <a:buChar char="⚫"/>
            </a:pPr>
            <a:r>
              <a:rPr lang="en-US">
                <a:latin typeface="Calibri"/>
                <a:ea typeface="Calibri"/>
                <a:cs typeface="Calibri"/>
                <a:sym typeface="Calibri"/>
              </a:rPr>
              <a:t> most cases (80%) are idiopathic - described based on the age when scoliosis develops</a:t>
            </a:r>
            <a:endParaRPr>
              <a:latin typeface="Calibri"/>
              <a:ea typeface="Calibri"/>
              <a:cs typeface="Calibri"/>
              <a:sym typeface="Calibri"/>
            </a:endParaRPr>
          </a:p>
          <a:p>
            <a:pPr indent="-246888" lvl="1" marL="640080" rtl="0" algn="l">
              <a:lnSpc>
                <a:spcPct val="100000"/>
              </a:lnSpc>
              <a:spcBef>
                <a:spcPts val="480"/>
              </a:spcBef>
              <a:spcAft>
                <a:spcPts val="0"/>
              </a:spcAft>
              <a:buSzPts val="2040"/>
              <a:buFont typeface="Calibri"/>
              <a:buChar char="⚫"/>
            </a:pPr>
            <a:r>
              <a:rPr b="1" lang="en-US">
                <a:latin typeface="Calibri"/>
                <a:ea typeface="Calibri"/>
                <a:cs typeface="Calibri"/>
                <a:sym typeface="Calibri"/>
              </a:rPr>
              <a:t>less than 3 years = infantile idiopathic scoliosis.</a:t>
            </a:r>
            <a:endParaRPr b="1">
              <a:latin typeface="Calibri"/>
              <a:ea typeface="Calibri"/>
              <a:cs typeface="Calibri"/>
              <a:sym typeface="Calibri"/>
            </a:endParaRPr>
          </a:p>
          <a:p>
            <a:pPr indent="-246888" lvl="1" marL="640080" rtl="0" algn="l">
              <a:lnSpc>
                <a:spcPct val="100000"/>
              </a:lnSpc>
              <a:spcBef>
                <a:spcPts val="480"/>
              </a:spcBef>
              <a:spcAft>
                <a:spcPts val="0"/>
              </a:spcAft>
              <a:buSzPts val="2040"/>
              <a:buFont typeface="Calibri"/>
              <a:buChar char="⚫"/>
            </a:pPr>
            <a:r>
              <a:rPr b="1" lang="en-US">
                <a:latin typeface="Calibri"/>
                <a:ea typeface="Calibri"/>
                <a:cs typeface="Calibri"/>
                <a:sym typeface="Calibri"/>
              </a:rPr>
              <a:t>3 and 10 years = juvenile idiopathic scoliosis</a:t>
            </a:r>
            <a:endParaRPr b="1">
              <a:latin typeface="Calibri"/>
              <a:ea typeface="Calibri"/>
              <a:cs typeface="Calibri"/>
              <a:sym typeface="Calibri"/>
            </a:endParaRPr>
          </a:p>
          <a:p>
            <a:pPr indent="-246888" lvl="1" marL="640080" rtl="0" algn="l">
              <a:lnSpc>
                <a:spcPct val="100000"/>
              </a:lnSpc>
              <a:spcBef>
                <a:spcPts val="480"/>
              </a:spcBef>
              <a:spcAft>
                <a:spcPts val="0"/>
              </a:spcAft>
              <a:buSzPts val="2040"/>
              <a:buFont typeface="Calibri"/>
              <a:buChar char="⚫"/>
            </a:pPr>
            <a:r>
              <a:rPr b="1" lang="en-US">
                <a:latin typeface="Calibri"/>
                <a:ea typeface="Calibri"/>
                <a:cs typeface="Calibri"/>
                <a:sym typeface="Calibri"/>
              </a:rPr>
              <a:t>over 10 years = adolescent idiopathic scoliosis. </a:t>
            </a:r>
            <a:endParaRPr b="1">
              <a:latin typeface="Calibri"/>
              <a:ea typeface="Calibri"/>
              <a:cs typeface="Calibri"/>
              <a:sym typeface="Calibri"/>
            </a:endParaRPr>
          </a:p>
          <a:p>
            <a:pPr indent="0" lvl="0" marL="0" rtl="0" algn="l">
              <a:lnSpc>
                <a:spcPct val="100000"/>
              </a:lnSpc>
              <a:spcBef>
                <a:spcPts val="520"/>
              </a:spcBef>
              <a:spcAft>
                <a:spcPts val="0"/>
              </a:spcAft>
              <a:buSzPts val="1710"/>
              <a:buNone/>
            </a:pPr>
            <a:r>
              <a:t/>
            </a:r>
            <a:endParaRPr>
              <a:latin typeface="Calibri"/>
              <a:ea typeface="Calibri"/>
              <a:cs typeface="Calibri"/>
              <a:sym typeface="Calibri"/>
            </a:endParaRPr>
          </a:p>
          <a:p>
            <a:pPr indent="-274320" lvl="0" marL="274320" rtl="0" algn="l">
              <a:lnSpc>
                <a:spcPct val="100000"/>
              </a:lnSpc>
              <a:spcBef>
                <a:spcPts val="520"/>
              </a:spcBef>
              <a:spcAft>
                <a:spcPts val="0"/>
              </a:spcAft>
              <a:buSzPts val="2470"/>
              <a:buFont typeface="Calibri"/>
              <a:buChar char="⚫"/>
            </a:pPr>
            <a:r>
              <a:rPr lang="en-US">
                <a:latin typeface="Calibri"/>
                <a:ea typeface="Calibri"/>
                <a:cs typeface="Calibri"/>
                <a:sym typeface="Calibri"/>
              </a:rPr>
              <a:t>Alterations of normal spinal curves can lead to back pain, stiffness, and an altered gait or walking pattern.</a:t>
            </a:r>
            <a:endParaRPr>
              <a:latin typeface="Calibri"/>
              <a:ea typeface="Calibri"/>
              <a:cs typeface="Calibri"/>
              <a:sym typeface="Calibri"/>
            </a:endParaRPr>
          </a:p>
          <a:p>
            <a:pPr indent="-117475" lvl="0" marL="274320" rtl="0" algn="l">
              <a:lnSpc>
                <a:spcPct val="100000"/>
              </a:lnSpc>
              <a:spcBef>
                <a:spcPts val="520"/>
              </a:spcBef>
              <a:spcAft>
                <a:spcPts val="0"/>
              </a:spcAft>
              <a:buSzPts val="2470"/>
              <a:buNone/>
            </a:pPr>
            <a:r>
              <a:t/>
            </a:r>
            <a:endParaRPr>
              <a:latin typeface="Calibri"/>
              <a:ea typeface="Calibri"/>
              <a:cs typeface="Calibri"/>
              <a:sym typeface="Calibri"/>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4"/>
          <p:cNvSpPr txBox="1"/>
          <p:nvPr>
            <p:ph type="title"/>
          </p:nvPr>
        </p:nvSpPr>
        <p:spPr>
          <a:xfrm>
            <a:off x="457200" y="704095"/>
            <a:ext cx="8229600" cy="688500"/>
          </a:xfrm>
          <a:prstGeom prst="rect">
            <a:avLst/>
          </a:prstGeom>
          <a:noFill/>
          <a:ln>
            <a:noFill/>
          </a:ln>
        </p:spPr>
        <p:txBody>
          <a:bodyPr anchorCtr="0" anchor="b" bIns="0" lIns="0" spcFirstLastPara="1" rIns="0" wrap="square" tIns="45700">
            <a:normAutofit fontScale="90000"/>
          </a:bodyPr>
          <a:lstStyle/>
          <a:p>
            <a:pPr indent="0" lvl="0" marL="0" rtl="0" algn="ctr">
              <a:lnSpc>
                <a:spcPct val="100000"/>
              </a:lnSpc>
              <a:spcBef>
                <a:spcPts val="0"/>
              </a:spcBef>
              <a:spcAft>
                <a:spcPts val="0"/>
              </a:spcAft>
              <a:buClr>
                <a:schemeClr val="dk2"/>
              </a:buClr>
              <a:buSzPct val="100000"/>
              <a:buFont typeface="Calibri"/>
              <a:buNone/>
            </a:pPr>
            <a:r>
              <a:rPr lang="en-US"/>
              <a:t>3 Other causes of scoliosis</a:t>
            </a:r>
            <a:endParaRPr/>
          </a:p>
        </p:txBody>
      </p:sp>
      <p:sp>
        <p:nvSpPr>
          <p:cNvPr id="265" name="Google Shape;265;p24"/>
          <p:cNvSpPr txBox="1"/>
          <p:nvPr>
            <p:ph idx="1" type="body"/>
          </p:nvPr>
        </p:nvSpPr>
        <p:spPr>
          <a:xfrm>
            <a:off x="457200" y="1514325"/>
            <a:ext cx="8229600" cy="5152200"/>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100000"/>
              </a:lnSpc>
              <a:spcBef>
                <a:spcPts val="0"/>
              </a:spcBef>
              <a:spcAft>
                <a:spcPts val="0"/>
              </a:spcAft>
              <a:buSzPct val="95000"/>
              <a:buNone/>
            </a:pPr>
            <a:r>
              <a:t/>
            </a:r>
            <a:endParaRPr/>
          </a:p>
          <a:p>
            <a:pPr indent="-274380" lvl="0" marL="274320" rtl="0" algn="l">
              <a:lnSpc>
                <a:spcPct val="100000"/>
              </a:lnSpc>
              <a:spcBef>
                <a:spcPts val="364"/>
              </a:spcBef>
              <a:spcAft>
                <a:spcPts val="0"/>
              </a:spcAft>
              <a:buSzPct val="97059"/>
              <a:buChar char="⚫"/>
            </a:pPr>
            <a:r>
              <a:rPr b="1" lang="en-US" sz="4421">
                <a:latin typeface="Calibri"/>
                <a:ea typeface="Calibri"/>
                <a:cs typeface="Calibri"/>
                <a:sym typeface="Calibri"/>
              </a:rPr>
              <a:t>Functional</a:t>
            </a:r>
            <a:r>
              <a:rPr lang="en-US" sz="4421">
                <a:latin typeface="Calibri"/>
                <a:ea typeface="Calibri"/>
                <a:cs typeface="Calibri"/>
                <a:sym typeface="Calibri"/>
              </a:rPr>
              <a:t>:  the spine is normal, but an abnormal curve develops because of a problem somewhere else in the body, Ex -  short leg, by muscle spasms in the back</a:t>
            </a:r>
            <a:endParaRPr sz="4421">
              <a:latin typeface="Calibri"/>
              <a:ea typeface="Calibri"/>
              <a:cs typeface="Calibri"/>
              <a:sym typeface="Calibri"/>
            </a:endParaRPr>
          </a:p>
          <a:p>
            <a:pPr indent="-274380" lvl="0" marL="274320" rtl="0" algn="l">
              <a:lnSpc>
                <a:spcPct val="100000"/>
              </a:lnSpc>
              <a:spcBef>
                <a:spcPts val="364"/>
              </a:spcBef>
              <a:spcAft>
                <a:spcPts val="0"/>
              </a:spcAft>
              <a:buSzPct val="97059"/>
              <a:buChar char="⚫"/>
            </a:pPr>
            <a:r>
              <a:rPr b="1" lang="en-US" sz="4421">
                <a:latin typeface="Calibri"/>
                <a:ea typeface="Calibri"/>
                <a:cs typeface="Calibri"/>
                <a:sym typeface="Calibri"/>
              </a:rPr>
              <a:t>Neuromuscular: </a:t>
            </a:r>
            <a:r>
              <a:rPr lang="en-US" sz="4421">
                <a:latin typeface="Calibri"/>
                <a:ea typeface="Calibri"/>
                <a:cs typeface="Calibri"/>
                <a:sym typeface="Calibri"/>
              </a:rPr>
              <a:t>there is a problem when the bones of the spine are formed. Either the bones of the spine fail to form completely or they fail to separate from each other during fetal development. This type of scoliosis develops in people with other disorders, including birth defects, muscular dystrophy, or cerebral palsy. People with these conditions often develop a long C-shaped curve and have weak muscles that are unable to hold them up straight. If the curve is present at birth, it is called congenital. This type of scoliosis is often much more severe and needs more aggressive treatment than other forms of scoliosis.</a:t>
            </a:r>
            <a:endParaRPr sz="4421">
              <a:latin typeface="Calibri"/>
              <a:ea typeface="Calibri"/>
              <a:cs typeface="Calibri"/>
              <a:sym typeface="Calibri"/>
            </a:endParaRPr>
          </a:p>
          <a:p>
            <a:pPr indent="-274380" lvl="0" marL="274320" rtl="0" algn="l">
              <a:lnSpc>
                <a:spcPct val="100000"/>
              </a:lnSpc>
              <a:spcBef>
                <a:spcPts val="364"/>
              </a:spcBef>
              <a:spcAft>
                <a:spcPts val="0"/>
              </a:spcAft>
              <a:buSzPct val="97059"/>
              <a:buChar char="⚫"/>
            </a:pPr>
            <a:r>
              <a:rPr b="1" lang="en-US" sz="4421">
                <a:latin typeface="Calibri"/>
                <a:ea typeface="Calibri"/>
                <a:cs typeface="Calibri"/>
                <a:sym typeface="Calibri"/>
              </a:rPr>
              <a:t>Degenerative:</a:t>
            </a:r>
            <a:r>
              <a:rPr lang="en-US" sz="4421">
                <a:latin typeface="Calibri"/>
                <a:ea typeface="Calibri"/>
                <a:cs typeface="Calibri"/>
                <a:sym typeface="Calibri"/>
              </a:rPr>
              <a:t> occurs in older adults, caused by changes in the spine due to spondylosis. Weakening of the normal ligaments and other soft tissues of the spine combined with abnormal bone spurs can lead to an abnormal curvature of the spine. The spine can also be affected by osteoporosis, vertebral compression fractures, and disc degeneration.</a:t>
            </a:r>
            <a:endParaRPr sz="4421">
              <a:latin typeface="Calibri"/>
              <a:ea typeface="Calibri"/>
              <a:cs typeface="Calibri"/>
              <a:sym typeface="Calibri"/>
            </a:endParaRPr>
          </a:p>
          <a:p>
            <a:pPr indent="-164528" lvl="0" marL="274320" rtl="0" algn="l">
              <a:lnSpc>
                <a:spcPct val="100000"/>
              </a:lnSpc>
              <a:spcBef>
                <a:spcPts val="364"/>
              </a:spcBef>
              <a:spcAft>
                <a:spcPts val="0"/>
              </a:spcAft>
              <a:buSzPct val="950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25"/>
          <p:cNvPicPr preferRelativeResize="0"/>
          <p:nvPr/>
        </p:nvPicPr>
        <p:blipFill rotWithShape="1">
          <a:blip r:embed="rId3">
            <a:alphaModFix/>
          </a:blip>
          <a:srcRect b="0" l="0" r="0" t="0"/>
          <a:stretch/>
        </p:blipFill>
        <p:spPr>
          <a:xfrm>
            <a:off x="1979712" y="620688"/>
            <a:ext cx="5038799" cy="566701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6"/>
          <p:cNvSpPr txBox="1"/>
          <p:nvPr>
            <p:ph type="title"/>
          </p:nvPr>
        </p:nvSpPr>
        <p:spPr>
          <a:xfrm>
            <a:off x="457200" y="704100"/>
            <a:ext cx="8229600" cy="9843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Kyphosis</a:t>
            </a:r>
            <a:endParaRPr/>
          </a:p>
        </p:txBody>
      </p:sp>
      <p:sp>
        <p:nvSpPr>
          <p:cNvPr id="276" name="Google Shape;276;p26"/>
          <p:cNvSpPr txBox="1"/>
          <p:nvPr>
            <p:ph idx="1" type="body"/>
          </p:nvPr>
        </p:nvSpPr>
        <p:spPr>
          <a:xfrm>
            <a:off x="457200" y="1987705"/>
            <a:ext cx="8229600" cy="4389000"/>
          </a:xfrm>
          <a:prstGeom prst="rect">
            <a:avLst/>
          </a:prstGeom>
          <a:noFill/>
          <a:ln>
            <a:noFill/>
          </a:ln>
        </p:spPr>
        <p:txBody>
          <a:bodyPr anchorCtr="0" anchor="t" bIns="45700" lIns="91425" spcFirstLastPara="1" rIns="91425" wrap="square" tIns="45700">
            <a:normAutofit fontScale="47500" lnSpcReduction="20000"/>
          </a:bodyPr>
          <a:lstStyle/>
          <a:p>
            <a:pPr indent="-356669" lvl="0" marL="457200" rtl="0" algn="l">
              <a:lnSpc>
                <a:spcPct val="100000"/>
              </a:lnSpc>
              <a:spcBef>
                <a:spcPts val="0"/>
              </a:spcBef>
              <a:spcAft>
                <a:spcPts val="0"/>
              </a:spcAft>
              <a:buSzPct val="100000"/>
              <a:buFont typeface="Calibri"/>
              <a:buChar char="-"/>
            </a:pPr>
            <a:r>
              <a:rPr lang="en-US" sz="4245">
                <a:latin typeface="Calibri"/>
                <a:ea typeface="Calibri"/>
                <a:cs typeface="Calibri"/>
                <a:sym typeface="Calibri"/>
              </a:rPr>
              <a:t>Exaggerated, forward rounding of the upper back. </a:t>
            </a:r>
            <a:endParaRPr sz="4245">
              <a:latin typeface="Calibri"/>
              <a:ea typeface="Calibri"/>
              <a:cs typeface="Calibri"/>
              <a:sym typeface="Calibri"/>
            </a:endParaRPr>
          </a:p>
          <a:p>
            <a:pPr indent="-356669" lvl="0" marL="457200" rtl="0" algn="l">
              <a:lnSpc>
                <a:spcPct val="100000"/>
              </a:lnSpc>
              <a:spcBef>
                <a:spcPts val="0"/>
              </a:spcBef>
              <a:spcAft>
                <a:spcPts val="0"/>
              </a:spcAft>
              <a:buSzPct val="100000"/>
              <a:buFont typeface="Calibri"/>
              <a:buChar char="-"/>
            </a:pPr>
            <a:r>
              <a:rPr b="1" lang="en-US" sz="4245">
                <a:latin typeface="Calibri"/>
                <a:ea typeface="Calibri"/>
                <a:cs typeface="Calibri"/>
                <a:sym typeface="Calibri"/>
              </a:rPr>
              <a:t>Causes:</a:t>
            </a:r>
            <a:r>
              <a:rPr lang="en-US" sz="4245">
                <a:latin typeface="Calibri"/>
                <a:ea typeface="Calibri"/>
                <a:cs typeface="Calibri"/>
                <a:sym typeface="Calibri"/>
              </a:rPr>
              <a:t>Most kyphosis occurs in older adults due to Degenerative disc disease, Osteoporosis &amp; vertebral fractures. </a:t>
            </a:r>
            <a:endParaRPr sz="4245">
              <a:latin typeface="Calibri"/>
              <a:ea typeface="Calibri"/>
              <a:cs typeface="Calibri"/>
              <a:sym typeface="Calibri"/>
            </a:endParaRPr>
          </a:p>
          <a:p>
            <a:pPr indent="-356669" lvl="0" marL="457200" rtl="0" algn="l">
              <a:lnSpc>
                <a:spcPct val="100000"/>
              </a:lnSpc>
              <a:spcBef>
                <a:spcPts val="0"/>
              </a:spcBef>
              <a:spcAft>
                <a:spcPts val="0"/>
              </a:spcAft>
              <a:buSzPct val="100000"/>
              <a:buFont typeface="Calibri"/>
              <a:buChar char="-"/>
            </a:pPr>
            <a:r>
              <a:rPr lang="en-US" sz="4245">
                <a:latin typeface="Calibri"/>
                <a:ea typeface="Calibri"/>
                <a:cs typeface="Calibri"/>
                <a:sym typeface="Calibri"/>
              </a:rPr>
              <a:t>Scheuermann’s disease is cause of kyphosis that affects kids around puberty.</a:t>
            </a:r>
            <a:endParaRPr sz="4245">
              <a:latin typeface="Calibri"/>
              <a:ea typeface="Calibri"/>
              <a:cs typeface="Calibri"/>
              <a:sym typeface="Calibri"/>
            </a:endParaRPr>
          </a:p>
          <a:p>
            <a:pPr indent="-356669" lvl="0" marL="457200" rtl="0" algn="l">
              <a:lnSpc>
                <a:spcPct val="100000"/>
              </a:lnSpc>
              <a:spcBef>
                <a:spcPts val="0"/>
              </a:spcBef>
              <a:spcAft>
                <a:spcPts val="0"/>
              </a:spcAft>
              <a:buSzPct val="100000"/>
              <a:buFont typeface="Calibri"/>
              <a:buChar char="-"/>
            </a:pPr>
            <a:r>
              <a:rPr lang="en-US" sz="4245">
                <a:latin typeface="Calibri"/>
                <a:ea typeface="Calibri"/>
                <a:cs typeface="Calibri"/>
                <a:sym typeface="Calibri"/>
              </a:rPr>
              <a:t>Kids can also develop kyphosis from </a:t>
            </a:r>
            <a:endParaRPr sz="4245">
              <a:latin typeface="Calibri"/>
              <a:ea typeface="Calibri"/>
              <a:cs typeface="Calibri"/>
              <a:sym typeface="Calibri"/>
            </a:endParaRPr>
          </a:p>
          <a:p>
            <a:pPr indent="0" lvl="0" marL="0" rtl="0" algn="l">
              <a:lnSpc>
                <a:spcPct val="100000"/>
              </a:lnSpc>
              <a:spcBef>
                <a:spcPts val="0"/>
              </a:spcBef>
              <a:spcAft>
                <a:spcPts val="0"/>
              </a:spcAft>
              <a:buSzPct val="84805"/>
              <a:buNone/>
            </a:pPr>
            <a:r>
              <a:rPr lang="en-US" sz="4245">
                <a:latin typeface="Calibri"/>
                <a:ea typeface="Calibri"/>
                <a:cs typeface="Calibri"/>
                <a:sym typeface="Calibri"/>
              </a:rPr>
              <a:t>birth defects or conditions like </a:t>
            </a:r>
            <a:endParaRPr sz="4245">
              <a:latin typeface="Calibri"/>
              <a:ea typeface="Calibri"/>
              <a:cs typeface="Calibri"/>
              <a:sym typeface="Calibri"/>
            </a:endParaRPr>
          </a:p>
          <a:p>
            <a:pPr indent="0" lvl="0" marL="0" rtl="0" algn="l">
              <a:lnSpc>
                <a:spcPct val="100000"/>
              </a:lnSpc>
              <a:spcBef>
                <a:spcPts val="0"/>
              </a:spcBef>
              <a:spcAft>
                <a:spcPts val="0"/>
              </a:spcAft>
              <a:buSzPct val="84805"/>
              <a:buNone/>
            </a:pPr>
            <a:r>
              <a:rPr lang="en-US" sz="4245">
                <a:latin typeface="Calibri"/>
                <a:ea typeface="Calibri"/>
                <a:cs typeface="Calibri"/>
                <a:sym typeface="Calibri"/>
              </a:rPr>
              <a:t>Osgood-Schlatter disease.</a:t>
            </a:r>
            <a:endParaRPr sz="4245">
              <a:latin typeface="Calibri"/>
              <a:ea typeface="Calibri"/>
              <a:cs typeface="Calibri"/>
              <a:sym typeface="Calibri"/>
            </a:endParaRPr>
          </a:p>
          <a:p>
            <a:pPr indent="-356669" lvl="0" marL="457200" rtl="0" algn="l">
              <a:lnSpc>
                <a:spcPct val="100000"/>
              </a:lnSpc>
              <a:spcBef>
                <a:spcPts val="0"/>
              </a:spcBef>
              <a:spcAft>
                <a:spcPts val="0"/>
              </a:spcAft>
              <a:buSzPct val="100000"/>
              <a:buFont typeface="Calibri"/>
              <a:buChar char="-"/>
            </a:pPr>
            <a:r>
              <a:rPr lang="en-US" sz="4245">
                <a:latin typeface="Calibri"/>
                <a:ea typeface="Calibri"/>
                <a:cs typeface="Calibri"/>
                <a:sym typeface="Calibri"/>
              </a:rPr>
              <a:t>Mild - moderate kyphosis can develop</a:t>
            </a:r>
            <a:endParaRPr sz="4245">
              <a:latin typeface="Calibri"/>
              <a:ea typeface="Calibri"/>
              <a:cs typeface="Calibri"/>
              <a:sym typeface="Calibri"/>
            </a:endParaRPr>
          </a:p>
          <a:p>
            <a:pPr indent="0" lvl="0" marL="0" rtl="0" algn="l">
              <a:lnSpc>
                <a:spcPct val="100000"/>
              </a:lnSpc>
              <a:spcBef>
                <a:spcPts val="0"/>
              </a:spcBef>
              <a:spcAft>
                <a:spcPts val="0"/>
              </a:spcAft>
              <a:buSzPct val="84805"/>
              <a:buNone/>
            </a:pPr>
            <a:r>
              <a:rPr lang="en-US" sz="4245">
                <a:latin typeface="Calibri"/>
                <a:ea typeface="Calibri"/>
                <a:cs typeface="Calibri"/>
                <a:sym typeface="Calibri"/>
              </a:rPr>
              <a:t>from poor posture</a:t>
            </a:r>
            <a:endParaRPr sz="4245">
              <a:latin typeface="Calibri"/>
              <a:ea typeface="Calibri"/>
              <a:cs typeface="Calibri"/>
              <a:sym typeface="Calibri"/>
            </a:endParaRPr>
          </a:p>
          <a:p>
            <a:pPr indent="-349144" lvl="0" marL="457200" rtl="0" algn="l">
              <a:lnSpc>
                <a:spcPct val="100000"/>
              </a:lnSpc>
              <a:spcBef>
                <a:spcPts val="0"/>
              </a:spcBef>
              <a:spcAft>
                <a:spcPts val="0"/>
              </a:spcAft>
              <a:buSzPct val="100000"/>
              <a:buFont typeface="Calibri"/>
              <a:buChar char="-"/>
            </a:pPr>
            <a:r>
              <a:rPr b="1" lang="en-US" sz="3995">
                <a:latin typeface="Calibri"/>
                <a:ea typeface="Calibri"/>
                <a:cs typeface="Calibri"/>
                <a:sym typeface="Calibri"/>
              </a:rPr>
              <a:t>Treatments: </a:t>
            </a:r>
            <a:r>
              <a:rPr lang="en-US" sz="3995">
                <a:latin typeface="Calibri"/>
                <a:ea typeface="Calibri"/>
                <a:cs typeface="Calibri"/>
                <a:sym typeface="Calibri"/>
              </a:rPr>
              <a:t>postural exercises, physical</a:t>
            </a:r>
            <a:endParaRPr sz="3995">
              <a:latin typeface="Calibri"/>
              <a:ea typeface="Calibri"/>
              <a:cs typeface="Calibri"/>
              <a:sym typeface="Calibri"/>
            </a:endParaRPr>
          </a:p>
          <a:p>
            <a:pPr indent="0" lvl="0" marL="0" rtl="0" algn="l">
              <a:lnSpc>
                <a:spcPct val="100000"/>
              </a:lnSpc>
              <a:spcBef>
                <a:spcPts val="0"/>
              </a:spcBef>
              <a:spcAft>
                <a:spcPts val="0"/>
              </a:spcAft>
              <a:buSzPct val="90112"/>
              <a:buNone/>
            </a:pPr>
            <a:r>
              <a:rPr lang="en-US" sz="3995">
                <a:latin typeface="Calibri"/>
                <a:ea typeface="Calibri"/>
                <a:cs typeface="Calibri"/>
                <a:sym typeface="Calibri"/>
              </a:rPr>
              <a:t>therapy, bracing, surgery</a:t>
            </a:r>
            <a:endParaRPr sz="3995">
              <a:latin typeface="Calibri"/>
              <a:ea typeface="Calibri"/>
              <a:cs typeface="Calibri"/>
              <a:sym typeface="Calibri"/>
            </a:endParaRPr>
          </a:p>
          <a:p>
            <a:pPr indent="0" lvl="0" marL="0" rtl="0" algn="l">
              <a:lnSpc>
                <a:spcPct val="100000"/>
              </a:lnSpc>
              <a:spcBef>
                <a:spcPts val="0"/>
              </a:spcBef>
              <a:spcAft>
                <a:spcPts val="0"/>
              </a:spcAft>
              <a:buSzPct val="90112"/>
              <a:buNone/>
            </a:pPr>
            <a:r>
              <a:rPr lang="en-US" sz="3995">
                <a:latin typeface="Calibri"/>
                <a:ea typeface="Calibri"/>
                <a:cs typeface="Calibri"/>
                <a:sym typeface="Calibri"/>
              </a:rPr>
              <a:t>	</a:t>
            </a:r>
            <a:r>
              <a:rPr b="1" lang="en-US" sz="3995">
                <a:latin typeface="Calibri"/>
                <a:ea typeface="Calibri"/>
                <a:cs typeface="Calibri"/>
                <a:sym typeface="Calibri"/>
              </a:rPr>
              <a:t>Complications: </a:t>
            </a:r>
            <a:r>
              <a:rPr lang="en-US" sz="3995">
                <a:latin typeface="Calibri"/>
                <a:ea typeface="Calibri"/>
                <a:cs typeface="Calibri"/>
                <a:sym typeface="Calibri"/>
              </a:rPr>
              <a:t>Persistent back pain, </a:t>
            </a:r>
            <a:endParaRPr sz="3995">
              <a:latin typeface="Calibri"/>
              <a:ea typeface="Calibri"/>
              <a:cs typeface="Calibri"/>
              <a:sym typeface="Calibri"/>
            </a:endParaRPr>
          </a:p>
          <a:p>
            <a:pPr indent="0" lvl="0" marL="0" rtl="0" algn="l">
              <a:lnSpc>
                <a:spcPct val="100000"/>
              </a:lnSpc>
              <a:spcBef>
                <a:spcPts val="0"/>
              </a:spcBef>
              <a:spcAft>
                <a:spcPts val="0"/>
              </a:spcAft>
              <a:buSzPct val="90112"/>
              <a:buNone/>
            </a:pPr>
            <a:r>
              <a:rPr lang="en-US" sz="3995">
                <a:latin typeface="Calibri"/>
                <a:ea typeface="Calibri"/>
                <a:cs typeface="Calibri"/>
                <a:sym typeface="Calibri"/>
              </a:rPr>
              <a:t>respiratory problems, paresthesias, loss of </a:t>
            </a:r>
            <a:endParaRPr sz="3995">
              <a:latin typeface="Calibri"/>
              <a:ea typeface="Calibri"/>
              <a:cs typeface="Calibri"/>
              <a:sym typeface="Calibri"/>
            </a:endParaRPr>
          </a:p>
          <a:p>
            <a:pPr indent="0" lvl="0" marL="0" rtl="0" algn="l">
              <a:lnSpc>
                <a:spcPct val="100000"/>
              </a:lnSpc>
              <a:spcBef>
                <a:spcPts val="0"/>
              </a:spcBef>
              <a:spcAft>
                <a:spcPts val="0"/>
              </a:spcAft>
              <a:buSzPct val="90112"/>
              <a:buNone/>
            </a:pPr>
            <a:r>
              <a:rPr lang="en-US" sz="3995">
                <a:latin typeface="Calibri"/>
                <a:ea typeface="Calibri"/>
                <a:cs typeface="Calibri"/>
                <a:sym typeface="Calibri"/>
              </a:rPr>
              <a:t>bladder control, balance problems</a:t>
            </a:r>
            <a:endParaRPr sz="3995">
              <a:latin typeface="Calibri"/>
              <a:ea typeface="Calibri"/>
              <a:cs typeface="Calibri"/>
              <a:sym typeface="Calibri"/>
            </a:endParaRPr>
          </a:p>
          <a:p>
            <a:pPr indent="-300990" lvl="0" marL="457200" rtl="0" algn="l">
              <a:lnSpc>
                <a:spcPct val="100000"/>
              </a:lnSpc>
              <a:spcBef>
                <a:spcPts val="0"/>
              </a:spcBef>
              <a:spcAft>
                <a:spcPts val="0"/>
              </a:spcAft>
              <a:buSzPct val="72945"/>
              <a:buFont typeface="Calibri"/>
              <a:buChar char="-"/>
            </a:pPr>
            <a:r>
              <a:t/>
            </a:r>
            <a:endParaRPr sz="3289">
              <a:latin typeface="Calibri"/>
              <a:ea typeface="Calibri"/>
              <a:cs typeface="Calibri"/>
              <a:sym typeface="Calibri"/>
            </a:endParaRPr>
          </a:p>
          <a:p>
            <a:pPr indent="-117475" lvl="0" marL="274320" rtl="0" algn="l">
              <a:lnSpc>
                <a:spcPct val="100000"/>
              </a:lnSpc>
              <a:spcBef>
                <a:spcPts val="520"/>
              </a:spcBef>
              <a:spcAft>
                <a:spcPts val="0"/>
              </a:spcAft>
              <a:buSzPct val="89135"/>
              <a:buNone/>
            </a:pPr>
            <a:r>
              <a:t/>
            </a:r>
            <a:endParaRPr sz="2771"/>
          </a:p>
          <a:p>
            <a:pPr indent="-117475" lvl="0" marL="274320" rtl="0" algn="l">
              <a:lnSpc>
                <a:spcPct val="100000"/>
              </a:lnSpc>
              <a:spcBef>
                <a:spcPts val="520"/>
              </a:spcBef>
              <a:spcAft>
                <a:spcPts val="0"/>
              </a:spcAft>
              <a:buSzPct val="95000"/>
              <a:buNone/>
            </a:pPr>
            <a:r>
              <a:t/>
            </a:r>
            <a:endParaRPr/>
          </a:p>
        </p:txBody>
      </p:sp>
      <p:pic>
        <p:nvPicPr>
          <p:cNvPr id="277" name="Google Shape;277;p26"/>
          <p:cNvPicPr preferRelativeResize="0"/>
          <p:nvPr/>
        </p:nvPicPr>
        <p:blipFill rotWithShape="1">
          <a:blip r:embed="rId3">
            <a:alphaModFix/>
          </a:blip>
          <a:srcRect b="0" l="0" r="0" t="0"/>
          <a:stretch/>
        </p:blipFill>
        <p:spPr>
          <a:xfrm>
            <a:off x="5431850" y="3150500"/>
            <a:ext cx="3080900" cy="29590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Soft Tissue Trauma</a:t>
            </a:r>
            <a:endParaRPr/>
          </a:p>
        </p:txBody>
      </p:sp>
      <p:sp>
        <p:nvSpPr>
          <p:cNvPr id="283" name="Google Shape;283;p27"/>
          <p:cNvSpPr txBox="1"/>
          <p:nvPr>
            <p:ph idx="1" type="body"/>
          </p:nvPr>
        </p:nvSpPr>
        <p:spPr>
          <a:xfrm>
            <a:off x="457200" y="1935480"/>
            <a:ext cx="8229600" cy="4389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Many spinal disorders are known to result from soft tissue injury. Injury to these tissues can be caused by unnecessary stress to the spine. </a:t>
            </a:r>
            <a:endParaRPr/>
          </a:p>
          <a:p>
            <a:pPr indent="-274320" lvl="0" marL="274320" rtl="0" algn="l">
              <a:lnSpc>
                <a:spcPct val="100000"/>
              </a:lnSpc>
              <a:spcBef>
                <a:spcPts val="520"/>
              </a:spcBef>
              <a:spcAft>
                <a:spcPts val="0"/>
              </a:spcAft>
              <a:buSzPts val="2470"/>
              <a:buChar char="⚫"/>
            </a:pPr>
            <a:r>
              <a:rPr lang="en-US"/>
              <a:t>Lying flat on the back, very little pressure is exerted on the spine. As a person stands upright the pressure increases three times and while sitting four times. Forces affecting the lower back can rise five times when a medium weight box is lifted. </a:t>
            </a:r>
            <a:endParaRPr/>
          </a:p>
          <a:p>
            <a:pPr indent="-117475" lvl="0" marL="274320" rtl="0" algn="l">
              <a:lnSpc>
                <a:spcPct val="100000"/>
              </a:lnSpc>
              <a:spcBef>
                <a:spcPts val="520"/>
              </a:spcBef>
              <a:spcAft>
                <a:spcPts val="0"/>
              </a:spcAft>
              <a:buSzPts val="2470"/>
              <a:buNone/>
            </a:pPr>
            <a:r>
              <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289" name="Google Shape;289;p2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lnSpc>
                <a:spcPct val="100000"/>
              </a:lnSpc>
              <a:spcBef>
                <a:spcPts val="0"/>
              </a:spcBef>
              <a:spcAft>
                <a:spcPts val="0"/>
              </a:spcAft>
              <a:buSzPct val="95000"/>
              <a:buChar char="⚫"/>
            </a:pPr>
            <a:r>
              <a:rPr lang="en-US"/>
              <a:t>What happens when poor posture is combined with faulty body mechanics? For example,  bending at the waist instead of at the knees to pick something lightweight up off the floor? This movement may cause as much as 10 times the amount of unnecessary stress to the spine. Micro-trauma or mini-injuries to soft tissue may result from improper movement especially when repetitive. It is not surprising why so many people suffer from back and neck pain. </a:t>
            </a:r>
            <a:endParaRPr/>
          </a:p>
          <a:p>
            <a:pPr indent="-152765" lvl="0" marL="274320" rtl="0" algn="l">
              <a:lnSpc>
                <a:spcPct val="100000"/>
              </a:lnSpc>
              <a:spcBef>
                <a:spcPts val="403"/>
              </a:spcBef>
              <a:spcAft>
                <a:spcPts val="0"/>
              </a:spcAft>
              <a:buSzPct val="95000"/>
              <a:buNone/>
            </a:pPr>
            <a:r>
              <a:t/>
            </a:r>
            <a:endParaRPr/>
          </a:p>
          <a:p>
            <a:pPr indent="-274320" lvl="0" marL="274320" rtl="0" algn="l">
              <a:lnSpc>
                <a:spcPct val="100000"/>
              </a:lnSpc>
              <a:spcBef>
                <a:spcPts val="403"/>
              </a:spcBef>
              <a:spcAft>
                <a:spcPts val="0"/>
              </a:spcAft>
              <a:buSzPct val="95000"/>
              <a:buChar char="⚫"/>
            </a:pPr>
            <a:r>
              <a:rPr lang="en-US"/>
              <a:t>Sprains and strains affect soft tissue. By definition both conditions mean something has stretched beyond normal, and possibly torn. Consider a person who has not shoveled snow since last winter and has decided to take care of his driveway after the first big storm. More than likely his back and neck muscles will become strained causing pain, tenderness, and stiffness. Why? He forced his muscles to perform beyond what he does on a routine basis.</a:t>
            </a:r>
            <a:endParaRPr/>
          </a:p>
          <a:p>
            <a:pPr indent="-152765" lvl="0" marL="274320" rtl="0" algn="l">
              <a:lnSpc>
                <a:spcPct val="100000"/>
              </a:lnSpc>
              <a:spcBef>
                <a:spcPts val="403"/>
              </a:spcBef>
              <a:spcAft>
                <a:spcPts val="0"/>
              </a:spcAft>
              <a:buSzPct val="95000"/>
              <a:buNone/>
            </a:pPr>
            <a:r>
              <a:t/>
            </a:r>
            <a:endParaRPr/>
          </a:p>
          <a:p>
            <a:pPr indent="-152765" lvl="0" marL="274320" rtl="0" algn="l">
              <a:lnSpc>
                <a:spcPct val="100000"/>
              </a:lnSpc>
              <a:spcBef>
                <a:spcPts val="403"/>
              </a:spcBef>
              <a:spcAft>
                <a:spcPts val="0"/>
              </a:spcAft>
              <a:buSzPct val="950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295" name="Google Shape;295;p2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lnSpc>
                <a:spcPct val="100000"/>
              </a:lnSpc>
              <a:spcBef>
                <a:spcPts val="0"/>
              </a:spcBef>
              <a:spcAft>
                <a:spcPts val="0"/>
              </a:spcAft>
              <a:buSzPct val="95000"/>
              <a:buChar char="⚫"/>
            </a:pPr>
            <a:r>
              <a:rPr lang="en-US"/>
              <a:t>Muscle tissue may become strained when forced to exceed its ability to work. Regular exercise helps to strengthen muscles, allowing them to work harder longer. Muscles are the spine's workhorses. Besides muscle tissue, excessive load can affect a ligament or tendon. Ligaments attach bone to bone and tendons attach muscle to bone. A sprained ankle is an example of a sprained ligament.</a:t>
            </a:r>
            <a:endParaRPr/>
          </a:p>
          <a:p>
            <a:pPr indent="-152765" lvl="0" marL="274320" rtl="0" algn="l">
              <a:lnSpc>
                <a:spcPct val="100000"/>
              </a:lnSpc>
              <a:spcBef>
                <a:spcPts val="403"/>
              </a:spcBef>
              <a:spcAft>
                <a:spcPts val="0"/>
              </a:spcAft>
              <a:buSzPct val="95000"/>
              <a:buNone/>
            </a:pPr>
            <a:r>
              <a:t/>
            </a:r>
            <a:endParaRPr/>
          </a:p>
          <a:p>
            <a:pPr indent="-274320" lvl="0" marL="274320" rtl="0" algn="l">
              <a:lnSpc>
                <a:spcPct val="100000"/>
              </a:lnSpc>
              <a:spcBef>
                <a:spcPts val="403"/>
              </a:spcBef>
              <a:spcAft>
                <a:spcPts val="0"/>
              </a:spcAft>
              <a:buSzPct val="95000"/>
              <a:buChar char="⚫"/>
            </a:pPr>
            <a:r>
              <a:rPr lang="en-US"/>
              <a:t>The bulk of the back is muscle. Extreme force may injure muscle. During a motor vehicle accident the body may be suddenly thrown forward, backward, and sideways. These movements can cause hyperextension (excessive forward movement) and hyperflexion (excessive backward movement), which can cause muscles, ligaments, and tendons to tear.</a:t>
            </a:r>
            <a:endParaRPr/>
          </a:p>
          <a:p>
            <a:pPr indent="-274320" lvl="0" marL="274320" rtl="0" algn="l">
              <a:lnSpc>
                <a:spcPct val="100000"/>
              </a:lnSpc>
              <a:spcBef>
                <a:spcPts val="403"/>
              </a:spcBef>
              <a:spcAft>
                <a:spcPts val="0"/>
              </a:spcAft>
              <a:buSzPct val="95000"/>
              <a:buChar char="⚫"/>
            </a:pPr>
            <a:r>
              <a:rPr lang="en-US"/>
              <a:t>The symptoms of sprain and strain include sudden, sharp, and persistent pain at the injury site followed by swelling.</a:t>
            </a:r>
            <a:endParaRPr/>
          </a:p>
          <a:p>
            <a:pPr indent="-152765" lvl="0" marL="274320" rtl="0" algn="l">
              <a:lnSpc>
                <a:spcPct val="100000"/>
              </a:lnSpc>
              <a:spcBef>
                <a:spcPts val="403"/>
              </a:spcBef>
              <a:spcAft>
                <a:spcPts val="0"/>
              </a:spcAft>
              <a:buSzPct val="950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Spinal Trauma</a:t>
            </a:r>
            <a:endParaRPr/>
          </a:p>
        </p:txBody>
      </p:sp>
      <p:sp>
        <p:nvSpPr>
          <p:cNvPr id="301" name="Google Shape;301;p3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95000"/>
              <a:buChar char="⚫"/>
            </a:pPr>
            <a:r>
              <a:rPr lang="en-US"/>
              <a:t>Spinal trauma results in bruising (contusion), partial tearing, or a complete tear to the spinal cord. Because the spinal cord is the central carrier of signals throughout the body, damage to the spinal cord can have serious consequences.</a:t>
            </a:r>
            <a:endParaRPr/>
          </a:p>
          <a:p>
            <a:pPr indent="-274320" lvl="0" marL="274320" rtl="0" algn="l">
              <a:lnSpc>
                <a:spcPct val="100000"/>
              </a:lnSpc>
              <a:spcBef>
                <a:spcPts val="442"/>
              </a:spcBef>
              <a:spcAft>
                <a:spcPts val="0"/>
              </a:spcAft>
              <a:buSzPct val="95000"/>
              <a:buChar char="⚫"/>
            </a:pPr>
            <a:r>
              <a:rPr lang="en-US"/>
              <a:t>A spinal cord injury, depending on its location and severity, may result in a partial or total loss of movement, sensation, and organ function. There is a wide range of severity in spinal cord injuries. A mild contusion of the spinal cord may cause the loss of only some function below the site of the injury. A complete transection is a total and permanent loss of sensation and movement below the site of the transection. Patients with spinal trauma also are likely to develop secondary infections of the bladder, lungs, and skin.</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1"/>
          <p:cNvSpPr txBox="1"/>
          <p:nvPr>
            <p:ph type="title"/>
          </p:nvPr>
        </p:nvSpPr>
        <p:spPr>
          <a:xfrm>
            <a:off x="457200" y="400351"/>
            <a:ext cx="8229600" cy="9573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Continued</a:t>
            </a:r>
            <a:endParaRPr/>
          </a:p>
        </p:txBody>
      </p:sp>
      <p:sp>
        <p:nvSpPr>
          <p:cNvPr id="307" name="Google Shape;307;p31"/>
          <p:cNvSpPr txBox="1"/>
          <p:nvPr>
            <p:ph idx="1" type="body"/>
          </p:nvPr>
        </p:nvSpPr>
        <p:spPr>
          <a:xfrm>
            <a:off x="457200" y="1357650"/>
            <a:ext cx="8229600" cy="5117400"/>
          </a:xfrm>
          <a:prstGeom prst="rect">
            <a:avLst/>
          </a:prstGeom>
          <a:noFill/>
          <a:ln>
            <a:noFill/>
          </a:ln>
        </p:spPr>
        <p:txBody>
          <a:bodyPr anchorCtr="0" anchor="t" bIns="45700" lIns="91425" spcFirstLastPara="1" rIns="91425" wrap="square" tIns="45700">
            <a:noAutofit/>
          </a:bodyPr>
          <a:lstStyle/>
          <a:p>
            <a:pPr indent="-274320" lvl="0" marL="274320" rtl="0" algn="l">
              <a:lnSpc>
                <a:spcPct val="80000"/>
              </a:lnSpc>
              <a:spcBef>
                <a:spcPts val="0"/>
              </a:spcBef>
              <a:spcAft>
                <a:spcPts val="0"/>
              </a:spcAft>
              <a:buSzPts val="1929"/>
              <a:buChar char="⚫"/>
            </a:pPr>
            <a:r>
              <a:rPr b="1" lang="en-US" sz="2020"/>
              <a:t>Causes:</a:t>
            </a:r>
            <a:r>
              <a:rPr lang="en-US" sz="2020"/>
              <a:t> The primary causes of spinal cord injury are motor vehicle accidents, violence, falls, and sports.</a:t>
            </a:r>
            <a:endParaRPr sz="2020"/>
          </a:p>
          <a:p>
            <a:pPr indent="-274320" lvl="0" marL="274320" rtl="0" algn="l">
              <a:lnSpc>
                <a:spcPct val="80000"/>
              </a:lnSpc>
              <a:spcBef>
                <a:spcPts val="364"/>
              </a:spcBef>
              <a:spcAft>
                <a:spcPts val="0"/>
              </a:spcAft>
              <a:buSzPts val="1929"/>
              <a:buChar char="⚫"/>
            </a:pPr>
            <a:r>
              <a:rPr b="1" lang="en-US" sz="2020"/>
              <a:t>Symptoms: </a:t>
            </a:r>
            <a:r>
              <a:rPr lang="en-US" sz="2020"/>
              <a:t>The initial symptom of spinal cord injury often is spinal shock, which can cause a loss of feeling and movement below the site of the injury. Lasting from a few hours to a few weeks, spinal shock may subside over time to reveal the true extent of the injury. Other immediate symptoms may include muscle spasticity, difficulty breathing, heart rate and blood pressure problems, and loss of bladder and bowel function.</a:t>
            </a:r>
            <a:endParaRPr sz="2020"/>
          </a:p>
          <a:p>
            <a:pPr indent="-274320" lvl="0" marL="274320" rtl="0" algn="l">
              <a:lnSpc>
                <a:spcPct val="80000"/>
              </a:lnSpc>
              <a:spcBef>
                <a:spcPts val="364"/>
              </a:spcBef>
              <a:spcAft>
                <a:spcPts val="0"/>
              </a:spcAft>
              <a:buSzPts val="1929"/>
              <a:buChar char="⚫"/>
            </a:pPr>
            <a:r>
              <a:rPr lang="en-US" sz="2020"/>
              <a:t>Long-term effects of spinal trauma vary depending on the location and severity of the injury. The body below the site of the injury is affected, so the higher the injury occurs in the spinal column the more severe the symptoms usually are. For example, an injury in the cervical spine will affect all of the limbs as well as the muscles that control breathing and other essential functions. An injury in the lumbar spine, however, will affect the lower extremities and bowel and bladder function, but usually will not damage other organs or systems. Complete injuries high in the neck, and trauma complicated by other serious injuries may result in death or require total care for the rest of the patient’s life.</a:t>
            </a:r>
            <a:endParaRPr sz="2020"/>
          </a:p>
          <a:p>
            <a:pPr indent="-164528" lvl="0" marL="274320" rtl="0" algn="l">
              <a:lnSpc>
                <a:spcPct val="80000"/>
              </a:lnSpc>
              <a:spcBef>
                <a:spcPts val="364"/>
              </a:spcBef>
              <a:spcAft>
                <a:spcPts val="0"/>
              </a:spcAft>
              <a:buSzPts val="1729"/>
              <a:buNone/>
            </a:pPr>
            <a:r>
              <a:t/>
            </a:r>
            <a:endParaRPr sz="182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Cervical Spondylosis</a:t>
            </a:r>
            <a:endParaRPr/>
          </a:p>
        </p:txBody>
      </p:sp>
      <p:sp>
        <p:nvSpPr>
          <p:cNvPr id="313" name="Google Shape;313;p3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Cervical spondylosis: is a general term for age-related wear and tear affecting the spinal disks in the neck. As the disks dehydrate and shrink, bone spurs and other signs of osteoarthritis develop. Cervical spondylosis is very common and worsens with age. There also appears to be a genetic component involved because some families will have more of these changes over time, while other families will develop less.</a:t>
            </a:r>
            <a:endParaRPr/>
          </a:p>
          <a:p>
            <a:pPr indent="-274320" lvl="0" marL="274320" rtl="0" algn="l">
              <a:lnSpc>
                <a:spcPct val="100000"/>
              </a:lnSpc>
              <a:spcBef>
                <a:spcPts val="481"/>
              </a:spcBef>
              <a:spcAft>
                <a:spcPts val="0"/>
              </a:spcAft>
              <a:buSzPct val="95000"/>
              <a:buChar char="⚫"/>
            </a:pPr>
            <a:r>
              <a:rPr lang="en-US"/>
              <a:t>More than 90 percent of people older than age 65 have evidence of cervical spondylosis and osteoarthritis that can be seen on neck X-rays. Most of these people experience no symptoms from these problems. When symptoms do occur, nonsurgical treatments often are effective. They typically affect only the neck causing pain and stiffness.</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3"/>
          <p:cNvSpPr txBox="1"/>
          <p:nvPr>
            <p:ph type="title"/>
          </p:nvPr>
        </p:nvSpPr>
        <p:spPr>
          <a:xfrm>
            <a:off x="457200" y="704095"/>
            <a:ext cx="8229600" cy="688500"/>
          </a:xfrm>
          <a:prstGeom prst="rect">
            <a:avLst/>
          </a:prstGeom>
          <a:noFill/>
          <a:ln>
            <a:noFill/>
          </a:ln>
        </p:spPr>
        <p:txBody>
          <a:bodyPr anchorCtr="0" anchor="b" bIns="0" lIns="0" spcFirstLastPara="1" rIns="0" wrap="square" tIns="45700">
            <a:normAutofit fontScale="90000"/>
          </a:bodyPr>
          <a:lstStyle/>
          <a:p>
            <a:pPr indent="0" lvl="0" marL="0" rtl="0" algn="ctr">
              <a:lnSpc>
                <a:spcPct val="100000"/>
              </a:lnSpc>
              <a:spcBef>
                <a:spcPts val="0"/>
              </a:spcBef>
              <a:spcAft>
                <a:spcPts val="0"/>
              </a:spcAft>
              <a:buClr>
                <a:schemeClr val="dk2"/>
              </a:buClr>
              <a:buSzPct val="100000"/>
              <a:buFont typeface="Calibri"/>
              <a:buNone/>
            </a:pPr>
            <a:r>
              <a:rPr lang="en-US"/>
              <a:t>continued</a:t>
            </a:r>
            <a:endParaRPr/>
          </a:p>
        </p:txBody>
      </p:sp>
      <p:sp>
        <p:nvSpPr>
          <p:cNvPr id="319" name="Google Shape;319;p33"/>
          <p:cNvSpPr txBox="1"/>
          <p:nvPr>
            <p:ph idx="1" type="body"/>
          </p:nvPr>
        </p:nvSpPr>
        <p:spPr>
          <a:xfrm>
            <a:off x="457200" y="1392600"/>
            <a:ext cx="8229600" cy="4932000"/>
          </a:xfrm>
          <a:prstGeom prst="rect">
            <a:avLst/>
          </a:prstGeom>
          <a:noFill/>
          <a:ln>
            <a:noFill/>
          </a:ln>
        </p:spPr>
        <p:txBody>
          <a:bodyPr anchorCtr="0" anchor="t" bIns="45700" lIns="91425" spcFirstLastPara="1" rIns="91425" wrap="square" tIns="45700">
            <a:normAutofit fontScale="77500" lnSpcReduction="20000"/>
          </a:bodyPr>
          <a:lstStyle/>
          <a:p>
            <a:pPr indent="-274378" lvl="0" marL="274320" rtl="0" algn="l">
              <a:lnSpc>
                <a:spcPct val="100000"/>
              </a:lnSpc>
              <a:spcBef>
                <a:spcPts val="0"/>
              </a:spcBef>
              <a:spcAft>
                <a:spcPts val="0"/>
              </a:spcAft>
              <a:buSzPct val="95236"/>
              <a:buChar char="⚫"/>
            </a:pPr>
            <a:r>
              <a:rPr lang="en-US" sz="2729"/>
              <a:t>Sometimes may result in spinal stenosis, symptoms can include</a:t>
            </a:r>
            <a:endParaRPr sz="2729"/>
          </a:p>
          <a:p>
            <a:pPr indent="-263006" lvl="1" marL="640080" rtl="0" algn="l">
              <a:lnSpc>
                <a:spcPct val="100000"/>
              </a:lnSpc>
              <a:spcBef>
                <a:spcPts val="336"/>
              </a:spcBef>
              <a:spcAft>
                <a:spcPts val="0"/>
              </a:spcAft>
              <a:buSzPct val="85765"/>
              <a:buChar char="⚫"/>
            </a:pPr>
            <a:r>
              <a:rPr lang="en-US" sz="2529"/>
              <a:t>Tingling, numbness and weakness in the arms, hands, legs or feet</a:t>
            </a:r>
            <a:endParaRPr sz="2529"/>
          </a:p>
          <a:p>
            <a:pPr indent="-263006" lvl="1" marL="640080" rtl="0" algn="l">
              <a:lnSpc>
                <a:spcPct val="100000"/>
              </a:lnSpc>
              <a:spcBef>
                <a:spcPts val="336"/>
              </a:spcBef>
              <a:spcAft>
                <a:spcPts val="0"/>
              </a:spcAft>
              <a:buSzPct val="85765"/>
              <a:buChar char="⚫"/>
            </a:pPr>
            <a:r>
              <a:rPr lang="en-US" sz="2529"/>
              <a:t>Lack of coordination and difficulty walking</a:t>
            </a:r>
            <a:endParaRPr sz="2529"/>
          </a:p>
          <a:p>
            <a:pPr indent="-263006" lvl="1" marL="640080" rtl="0" algn="l">
              <a:lnSpc>
                <a:spcPct val="100000"/>
              </a:lnSpc>
              <a:spcBef>
                <a:spcPts val="336"/>
              </a:spcBef>
              <a:spcAft>
                <a:spcPts val="0"/>
              </a:spcAft>
              <a:buSzPct val="85765"/>
              <a:buChar char="⚫"/>
            </a:pPr>
            <a:r>
              <a:rPr lang="en-US" sz="2529"/>
              <a:t>Loss of bladder or bowel control</a:t>
            </a:r>
            <a:endParaRPr sz="2529"/>
          </a:p>
          <a:p>
            <a:pPr indent="-274378" lvl="0" marL="274320" rtl="0" algn="l">
              <a:lnSpc>
                <a:spcPct val="100000"/>
              </a:lnSpc>
              <a:spcBef>
                <a:spcPts val="364"/>
              </a:spcBef>
              <a:spcAft>
                <a:spcPts val="0"/>
              </a:spcAft>
              <a:buSzPct val="95236"/>
              <a:buChar char="⚫"/>
            </a:pPr>
            <a:r>
              <a:rPr lang="en-US" sz="2729"/>
              <a:t>With age, the bones and cartilage gradually develop wear and tear. These changes may include:</a:t>
            </a:r>
            <a:endParaRPr sz="2729"/>
          </a:p>
          <a:p>
            <a:pPr indent="-263006" lvl="1" marL="640080" rtl="0" algn="l">
              <a:lnSpc>
                <a:spcPct val="100000"/>
              </a:lnSpc>
              <a:spcBef>
                <a:spcPts val="336"/>
              </a:spcBef>
              <a:spcAft>
                <a:spcPts val="0"/>
              </a:spcAft>
              <a:buSzPct val="85765"/>
              <a:buChar char="⚫"/>
            </a:pPr>
            <a:r>
              <a:rPr b="1" lang="en-US" sz="2529"/>
              <a:t>Dehydrated discs</a:t>
            </a:r>
            <a:r>
              <a:rPr lang="en-US" sz="2529"/>
              <a:t>.  By the age of 40, most people's spinal disks begin drying out and shrinking, which allows more bone-on-bone contact between the vertebrae.</a:t>
            </a:r>
            <a:endParaRPr sz="2529"/>
          </a:p>
          <a:p>
            <a:pPr indent="-263006" lvl="1" marL="640080" rtl="0" algn="l">
              <a:lnSpc>
                <a:spcPct val="100000"/>
              </a:lnSpc>
              <a:spcBef>
                <a:spcPts val="336"/>
              </a:spcBef>
              <a:spcAft>
                <a:spcPts val="0"/>
              </a:spcAft>
              <a:buSzPct val="85765"/>
              <a:buChar char="⚫"/>
            </a:pPr>
            <a:r>
              <a:rPr b="1" lang="en-US" sz="2529"/>
              <a:t>Herniated discs</a:t>
            </a:r>
            <a:r>
              <a:rPr lang="en-US" sz="2529"/>
              <a:t>. Age also affects the exterior of the spinal disks. Cracks often appear, leading to bulging or herniated disks which sometimes can press on the spinal cord and nerve roots.</a:t>
            </a:r>
            <a:endParaRPr sz="2529"/>
          </a:p>
          <a:p>
            <a:pPr indent="-263006" lvl="1" marL="640080" rtl="0" algn="l">
              <a:lnSpc>
                <a:spcPct val="100000"/>
              </a:lnSpc>
              <a:spcBef>
                <a:spcPts val="336"/>
              </a:spcBef>
              <a:spcAft>
                <a:spcPts val="0"/>
              </a:spcAft>
              <a:buSzPct val="85765"/>
              <a:buChar char="⚫"/>
            </a:pPr>
            <a:r>
              <a:rPr b="1" lang="en-US" sz="2529"/>
              <a:t>Bone spurs</a:t>
            </a:r>
            <a:r>
              <a:rPr lang="en-US" sz="2529"/>
              <a:t>. Disk degeneration often results in the spine producing extra amounts of bone, These can sometimes pinch the spinal cord and nerve roots.</a:t>
            </a:r>
            <a:endParaRPr sz="2529"/>
          </a:p>
          <a:p>
            <a:pPr indent="-263006" lvl="1" marL="640080" rtl="0" algn="l">
              <a:lnSpc>
                <a:spcPct val="100000"/>
              </a:lnSpc>
              <a:spcBef>
                <a:spcPts val="336"/>
              </a:spcBef>
              <a:spcAft>
                <a:spcPts val="0"/>
              </a:spcAft>
              <a:buSzPct val="85765"/>
              <a:buChar char="⚫"/>
            </a:pPr>
            <a:r>
              <a:rPr b="1" lang="en-US" sz="2529"/>
              <a:t>Stiff ligaments</a:t>
            </a:r>
            <a:r>
              <a:rPr lang="en-US" sz="2529"/>
              <a:t>. Increasing age can make spinal ligaments stiffen and calcify.</a:t>
            </a:r>
            <a:endParaRPr sz="2529"/>
          </a:p>
          <a:p>
            <a:pPr indent="-164528" lvl="0" marL="274320" rtl="0" algn="l">
              <a:lnSpc>
                <a:spcPct val="100000"/>
              </a:lnSpc>
              <a:spcBef>
                <a:spcPts val="364"/>
              </a:spcBef>
              <a:spcAft>
                <a:spcPts val="0"/>
              </a:spcAft>
              <a:buSzPct val="90508"/>
              <a:buNone/>
            </a:pPr>
            <a:r>
              <a:t/>
            </a:r>
            <a:endParaRPr sz="2729"/>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3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Continued</a:t>
            </a:r>
            <a:endParaRPr/>
          </a:p>
        </p:txBody>
      </p:sp>
      <p:sp>
        <p:nvSpPr>
          <p:cNvPr id="325" name="Google Shape;325;p3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Risk factors:</a:t>
            </a:r>
            <a:endParaRPr/>
          </a:p>
          <a:p>
            <a:pPr indent="-246888" lvl="1" marL="640080" rtl="0" algn="l">
              <a:lnSpc>
                <a:spcPct val="100000"/>
              </a:lnSpc>
              <a:spcBef>
                <a:spcPts val="480"/>
              </a:spcBef>
              <a:spcAft>
                <a:spcPts val="0"/>
              </a:spcAft>
              <a:buSzPts val="2040"/>
              <a:buChar char="⚫"/>
            </a:pPr>
            <a:r>
              <a:rPr lang="en-US"/>
              <a:t>Age</a:t>
            </a:r>
            <a:endParaRPr/>
          </a:p>
          <a:p>
            <a:pPr indent="-246888" lvl="1" marL="640080" rtl="0" algn="l">
              <a:lnSpc>
                <a:spcPct val="100000"/>
              </a:lnSpc>
              <a:spcBef>
                <a:spcPts val="480"/>
              </a:spcBef>
              <a:spcAft>
                <a:spcPts val="0"/>
              </a:spcAft>
              <a:buSzPts val="2040"/>
              <a:buChar char="⚫"/>
            </a:pPr>
            <a:r>
              <a:rPr lang="en-US"/>
              <a:t>Occupation. Certain jobs may place extra stress on the neck. This may include repetitive neck motions, awkward positioning or a lot of overhead work.</a:t>
            </a:r>
            <a:endParaRPr/>
          </a:p>
          <a:p>
            <a:pPr indent="-246888" lvl="1" marL="640080" rtl="0" algn="l">
              <a:lnSpc>
                <a:spcPct val="100000"/>
              </a:lnSpc>
              <a:spcBef>
                <a:spcPts val="480"/>
              </a:spcBef>
              <a:spcAft>
                <a:spcPts val="0"/>
              </a:spcAft>
              <a:buSzPts val="2040"/>
              <a:buChar char="⚫"/>
            </a:pPr>
            <a:r>
              <a:rPr lang="en-US"/>
              <a:t>Neck injuries</a:t>
            </a:r>
            <a:endParaRPr/>
          </a:p>
          <a:p>
            <a:pPr indent="-246888" lvl="1" marL="640080" rtl="0" algn="l">
              <a:lnSpc>
                <a:spcPct val="100000"/>
              </a:lnSpc>
              <a:spcBef>
                <a:spcPts val="480"/>
              </a:spcBef>
              <a:spcAft>
                <a:spcPts val="0"/>
              </a:spcAft>
              <a:buSzPts val="2040"/>
              <a:buChar char="⚫"/>
            </a:pPr>
            <a:r>
              <a:rPr lang="en-US"/>
              <a:t>Genetic factors</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5"/>
          <p:cNvSpPr txBox="1"/>
          <p:nvPr>
            <p:ph type="title"/>
          </p:nvPr>
        </p:nvSpPr>
        <p:spPr>
          <a:xfrm>
            <a:off x="457200" y="382928"/>
            <a:ext cx="8229600" cy="1464300"/>
          </a:xfrm>
          <a:prstGeom prst="rect">
            <a:avLst/>
          </a:prstGeom>
          <a:noFill/>
          <a:ln>
            <a:noFill/>
          </a:ln>
        </p:spPr>
        <p:txBody>
          <a:bodyPr anchorCtr="0" anchor="b" bIns="0" lIns="0" spcFirstLastPara="1" rIns="0" wrap="square" tIns="45700">
            <a:normAutofit fontScale="90000"/>
          </a:bodyPr>
          <a:lstStyle/>
          <a:p>
            <a:pPr indent="0" lvl="0" marL="0" rtl="0" algn="ctr">
              <a:lnSpc>
                <a:spcPct val="100000"/>
              </a:lnSpc>
              <a:spcBef>
                <a:spcPts val="0"/>
              </a:spcBef>
              <a:spcAft>
                <a:spcPts val="0"/>
              </a:spcAft>
              <a:buClr>
                <a:schemeClr val="dk2"/>
              </a:buClr>
              <a:buSzPct val="100000"/>
              <a:buFont typeface="Calibri"/>
              <a:buNone/>
            </a:pPr>
            <a:r>
              <a:rPr lang="en-US"/>
              <a:t>Cervical Rib – Thoracic Outlet Syndrome</a:t>
            </a:r>
            <a:endParaRPr/>
          </a:p>
        </p:txBody>
      </p:sp>
      <p:sp>
        <p:nvSpPr>
          <p:cNvPr id="331" name="Google Shape;331;p35"/>
          <p:cNvSpPr txBox="1"/>
          <p:nvPr>
            <p:ph idx="1" type="body"/>
          </p:nvPr>
        </p:nvSpPr>
        <p:spPr>
          <a:xfrm>
            <a:off x="457200" y="1935475"/>
            <a:ext cx="8419800" cy="46266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lnSpc>
                <a:spcPct val="100000"/>
              </a:lnSpc>
              <a:spcBef>
                <a:spcPts val="0"/>
              </a:spcBef>
              <a:spcAft>
                <a:spcPts val="0"/>
              </a:spcAft>
              <a:buSzPct val="95000"/>
              <a:buChar char="⚫"/>
            </a:pPr>
            <a:r>
              <a:rPr b="1" lang="en-US"/>
              <a:t>1 in 200 people are born with a cervical rib</a:t>
            </a:r>
            <a:endParaRPr b="1"/>
          </a:p>
          <a:p>
            <a:pPr indent="-274320" lvl="0" marL="274320" rtl="0" algn="l">
              <a:lnSpc>
                <a:spcPct val="100000"/>
              </a:lnSpc>
              <a:spcBef>
                <a:spcPts val="403"/>
              </a:spcBef>
              <a:spcAft>
                <a:spcPts val="0"/>
              </a:spcAft>
              <a:buSzPct val="95000"/>
              <a:buChar char="⚫"/>
            </a:pPr>
            <a:r>
              <a:rPr b="1" lang="en-US"/>
              <a:t>1 in 10 people who have a cervical rib develop thoracic outlet syndrome.</a:t>
            </a:r>
            <a:endParaRPr b="1"/>
          </a:p>
          <a:p>
            <a:pPr indent="-274320" lvl="0" marL="274320" rtl="0" algn="l">
              <a:lnSpc>
                <a:spcPct val="100000"/>
              </a:lnSpc>
              <a:spcBef>
                <a:spcPts val="403"/>
              </a:spcBef>
              <a:spcAft>
                <a:spcPts val="0"/>
              </a:spcAft>
              <a:buSzPct val="95000"/>
              <a:buChar char="⚫"/>
            </a:pPr>
            <a:r>
              <a:rPr lang="en-US"/>
              <a:t>The brachial plexus and the subclavian artery and vein pass through the thoracic outlet.</a:t>
            </a:r>
            <a:endParaRPr/>
          </a:p>
          <a:p>
            <a:pPr indent="-274320" lvl="0" marL="274320" rtl="0" algn="l">
              <a:lnSpc>
                <a:spcPct val="100000"/>
              </a:lnSpc>
              <a:spcBef>
                <a:spcPts val="403"/>
              </a:spcBef>
              <a:spcAft>
                <a:spcPts val="0"/>
              </a:spcAft>
              <a:buSzPct val="95000"/>
              <a:buChar char="⚫"/>
            </a:pPr>
            <a:r>
              <a:rPr lang="en-US"/>
              <a:t>Occurs when one or more of these structures are compressed in the thoracic outlet. A cervical rib can sometimes cause this compression. Compression of the brachial plexus nerves is most common. Sometimes, a combination of both nerves and blood vessels may be compressed</a:t>
            </a:r>
            <a:endParaRPr/>
          </a:p>
          <a:p>
            <a:pPr indent="-274320" lvl="0" marL="274320" rtl="0" algn="l">
              <a:lnSpc>
                <a:spcPct val="100000"/>
              </a:lnSpc>
              <a:spcBef>
                <a:spcPts val="403"/>
              </a:spcBef>
              <a:spcAft>
                <a:spcPts val="0"/>
              </a:spcAft>
              <a:buSzPct val="95000"/>
              <a:buChar char="⚫"/>
            </a:pPr>
            <a:r>
              <a:rPr lang="en-US"/>
              <a:t>Symptoms</a:t>
            </a:r>
            <a:endParaRPr/>
          </a:p>
          <a:p>
            <a:pPr indent="-246888" lvl="1" marL="640080" rtl="0" algn="l">
              <a:lnSpc>
                <a:spcPct val="100000"/>
              </a:lnSpc>
              <a:spcBef>
                <a:spcPts val="372"/>
              </a:spcBef>
              <a:spcAft>
                <a:spcPts val="0"/>
              </a:spcAft>
              <a:buSzPct val="85000"/>
              <a:buChar char="⚫"/>
            </a:pPr>
            <a:r>
              <a:rPr lang="en-US"/>
              <a:t> pain and pins and needles in the arm on the affected side</a:t>
            </a:r>
            <a:endParaRPr/>
          </a:p>
          <a:p>
            <a:pPr indent="-274320" lvl="0" marL="274320" rtl="0" algn="l">
              <a:lnSpc>
                <a:spcPct val="100000"/>
              </a:lnSpc>
              <a:spcBef>
                <a:spcPts val="403"/>
              </a:spcBef>
              <a:spcAft>
                <a:spcPts val="0"/>
              </a:spcAft>
              <a:buSzPct val="95000"/>
              <a:buChar char="⚫"/>
            </a:pPr>
            <a:r>
              <a:rPr lang="en-US"/>
              <a:t>TX can include painkillers, physiotherapy, massage therapy  and sometimes surgery to relieve the compression</a:t>
            </a:r>
            <a:endParaRPr/>
          </a:p>
          <a:p>
            <a:pPr indent="-274320" lvl="0" marL="274320" rtl="0" algn="l">
              <a:lnSpc>
                <a:spcPct val="100000"/>
              </a:lnSpc>
              <a:spcBef>
                <a:spcPts val="403"/>
              </a:spcBef>
              <a:spcAft>
                <a:spcPts val="0"/>
              </a:spcAft>
              <a:buSzPct val="95000"/>
              <a:buChar char="⚫"/>
            </a:pPr>
            <a:r>
              <a:rPr lang="en-US"/>
              <a:t> A cervical rib can be present unilateral or bilateral</a:t>
            </a:r>
            <a:endParaRPr/>
          </a:p>
          <a:p>
            <a:pPr indent="0" lvl="0" marL="0" rtl="0" algn="l">
              <a:lnSpc>
                <a:spcPct val="100000"/>
              </a:lnSpc>
              <a:spcBef>
                <a:spcPts val="403"/>
              </a:spcBef>
              <a:spcAft>
                <a:spcPts val="0"/>
              </a:spcAft>
              <a:buSzPct val="950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6"/>
          <p:cNvSpPr txBox="1"/>
          <p:nvPr>
            <p:ph type="title"/>
          </p:nvPr>
        </p:nvSpPr>
        <p:spPr>
          <a:xfrm>
            <a:off x="457200" y="704098"/>
            <a:ext cx="8229600" cy="9495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Thoracic Outlet Syndrome</a:t>
            </a:r>
            <a:endParaRPr/>
          </a:p>
        </p:txBody>
      </p:sp>
      <p:sp>
        <p:nvSpPr>
          <p:cNvPr id="337" name="Google Shape;337;p3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There are a number of different things that can cause compression of the nerves or blood vessels in thoracic outlet syndrome.</a:t>
            </a:r>
            <a:endParaRPr/>
          </a:p>
          <a:p>
            <a:pPr indent="-246888" lvl="1" marL="640080" rtl="0" algn="l">
              <a:lnSpc>
                <a:spcPct val="100000"/>
              </a:lnSpc>
              <a:spcBef>
                <a:spcPts val="444"/>
              </a:spcBef>
              <a:spcAft>
                <a:spcPts val="0"/>
              </a:spcAft>
              <a:buSzPct val="85000"/>
              <a:buChar char="⚫"/>
            </a:pPr>
            <a:r>
              <a:rPr lang="en-US"/>
              <a:t>Other congenital causes: Some people are born with an extra band of tissue underneath their skin around the thoracic outlet area, called a fibrous band.  some people are born with an enlarged or elongated part of a vertebra in their neck which can cause compression in their thoracic outlet.</a:t>
            </a:r>
            <a:endParaRPr/>
          </a:p>
          <a:p>
            <a:pPr indent="-246888" lvl="1" marL="640080" rtl="0" algn="l">
              <a:lnSpc>
                <a:spcPct val="100000"/>
              </a:lnSpc>
              <a:spcBef>
                <a:spcPts val="444"/>
              </a:spcBef>
              <a:spcAft>
                <a:spcPts val="0"/>
              </a:spcAft>
              <a:buSzPct val="85000"/>
              <a:buChar char="⚫"/>
            </a:pPr>
            <a:r>
              <a:rPr lang="en-US"/>
              <a:t>A recent accident:  whiplash following a car accident. Trauma during an accident can cause structures in the neck and chest wall to move slightly and narrow the thoracic outlet</a:t>
            </a:r>
            <a:endParaRPr/>
          </a:p>
          <a:p>
            <a:pPr indent="-246888" lvl="1" marL="640080" rtl="0" algn="l">
              <a:lnSpc>
                <a:spcPct val="100000"/>
              </a:lnSpc>
              <a:spcBef>
                <a:spcPts val="444"/>
              </a:spcBef>
              <a:spcAft>
                <a:spcPts val="0"/>
              </a:spcAft>
              <a:buSzPct val="85000"/>
              <a:buChar char="⚫"/>
            </a:pPr>
            <a:r>
              <a:rPr lang="en-US"/>
              <a:t>A job that involves repetitive movements</a:t>
            </a:r>
            <a:endParaRPr/>
          </a:p>
          <a:p>
            <a:pPr indent="-246888" lvl="1" marL="640080" rtl="0" algn="l">
              <a:lnSpc>
                <a:spcPct val="100000"/>
              </a:lnSpc>
              <a:spcBef>
                <a:spcPts val="444"/>
              </a:spcBef>
              <a:spcAft>
                <a:spcPts val="0"/>
              </a:spcAft>
              <a:buSzPct val="85000"/>
              <a:buChar char="⚫"/>
            </a:pPr>
            <a:r>
              <a:rPr lang="en-US"/>
              <a:t>Poor posture</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Continued</a:t>
            </a:r>
            <a:endParaRPr/>
          </a:p>
        </p:txBody>
      </p:sp>
      <p:sp>
        <p:nvSpPr>
          <p:cNvPr id="343" name="Google Shape;343;p3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In rare cases when the subclavian vein is compressed, the arm may become swollen and may sometimes appear a blue color. The swelling may lead to pins and needles </a:t>
            </a:r>
            <a:endParaRPr/>
          </a:p>
          <a:p>
            <a:pPr indent="-274320" lvl="0" marL="274320" rtl="0" algn="l">
              <a:lnSpc>
                <a:spcPct val="100000"/>
              </a:lnSpc>
              <a:spcBef>
                <a:spcPts val="520"/>
              </a:spcBef>
              <a:spcAft>
                <a:spcPts val="0"/>
              </a:spcAft>
              <a:buSzPts val="2470"/>
              <a:buChar char="⚫"/>
            </a:pPr>
            <a:r>
              <a:rPr lang="en-US"/>
              <a:t> If a blood clot develops in the subclavian vein it causes blockage of the vein, these symptoms will become constant and urgent treatment is needed.</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8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 </a:t>
            </a:r>
            <a:endParaRPr/>
          </a:p>
        </p:txBody>
      </p:sp>
      <p:sp>
        <p:nvSpPr>
          <p:cNvPr id="349" name="Google Shape;349;p8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95000"/>
              <a:buChar char="⚫"/>
            </a:pPr>
            <a:r>
              <a:rPr lang="en-US"/>
              <a:t>Symptoms include neck, shoulder, and arm pain, numbness, or impaired circulation and flushed sensations to the extremities (causing discoloration). Often symptoms are reproduced when the arm is positioned above the shoulder or extended. Patients can have a wide spectrum of symptoms from mild and intermittent to severe and constant. Pains can extend to the fingers and hands, causing weakness.</a:t>
            </a:r>
            <a:endParaRPr/>
          </a:p>
          <a:p>
            <a:pPr indent="-274320" lvl="0" marL="274320" rtl="0" algn="l">
              <a:lnSpc>
                <a:spcPct val="100000"/>
              </a:lnSpc>
              <a:spcBef>
                <a:spcPts val="442"/>
              </a:spcBef>
              <a:spcAft>
                <a:spcPts val="0"/>
              </a:spcAft>
              <a:buSzPct val="95000"/>
              <a:buChar char="⚫"/>
            </a:pPr>
            <a:r>
              <a:rPr lang="en-US"/>
              <a:t>Most people with thoracic outlet syndrome can have complete resolution of symptoms with conservative measures, including exercises specific for thoracic outlet syndrome, physical therapy, and avoiding stressing the tissues of the thoracic outlet. It can be helpful to avoid sleeping with the arms extended above the head. Rarely, surgical intervention can be necessary to take pressure off of involved nerves and blood vessels.</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7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Shoulder Deformity</a:t>
            </a:r>
            <a:endParaRPr/>
          </a:p>
        </p:txBody>
      </p:sp>
      <p:pic>
        <p:nvPicPr>
          <p:cNvPr id="355" name="Google Shape;355;p75"/>
          <p:cNvPicPr preferRelativeResize="0"/>
          <p:nvPr>
            <p:ph idx="1" type="body"/>
          </p:nvPr>
        </p:nvPicPr>
        <p:blipFill rotWithShape="1">
          <a:blip r:embed="rId3">
            <a:alphaModFix/>
          </a:blip>
          <a:srcRect b="0" l="0" r="0" t="0"/>
          <a:stretch/>
        </p:blipFill>
        <p:spPr>
          <a:xfrm>
            <a:off x="2868020" y="2224716"/>
            <a:ext cx="3407959" cy="381033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7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Causes</a:t>
            </a:r>
            <a:endParaRPr/>
          </a:p>
        </p:txBody>
      </p:sp>
      <p:sp>
        <p:nvSpPr>
          <p:cNvPr id="361" name="Google Shape;361;p7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The following medical conditions are some of the possible causes of a shoulder deformity. </a:t>
            </a:r>
            <a:endParaRPr/>
          </a:p>
          <a:p>
            <a:pPr indent="-246888" lvl="1" marL="640080" rtl="0" algn="l">
              <a:lnSpc>
                <a:spcPct val="100000"/>
              </a:lnSpc>
              <a:spcBef>
                <a:spcPts val="480"/>
              </a:spcBef>
              <a:spcAft>
                <a:spcPts val="0"/>
              </a:spcAft>
              <a:buSzPts val="2040"/>
              <a:buChar char="⚫"/>
            </a:pPr>
            <a:r>
              <a:rPr lang="en-US"/>
              <a:t>Shoulder dislocation</a:t>
            </a:r>
            <a:endParaRPr/>
          </a:p>
          <a:p>
            <a:pPr indent="-246888" lvl="1" marL="640080" rtl="0" algn="l">
              <a:lnSpc>
                <a:spcPct val="100000"/>
              </a:lnSpc>
              <a:spcBef>
                <a:spcPts val="480"/>
              </a:spcBef>
              <a:spcAft>
                <a:spcPts val="0"/>
              </a:spcAft>
              <a:buSzPts val="2040"/>
              <a:buChar char="⚫"/>
            </a:pPr>
            <a:r>
              <a:rPr lang="en-US"/>
              <a:t>Scapula fracture</a:t>
            </a:r>
            <a:endParaRPr/>
          </a:p>
          <a:p>
            <a:pPr indent="-246888" lvl="1" marL="640080" rtl="0" algn="l">
              <a:lnSpc>
                <a:spcPct val="100000"/>
              </a:lnSpc>
              <a:spcBef>
                <a:spcPts val="480"/>
              </a:spcBef>
              <a:spcAft>
                <a:spcPts val="0"/>
              </a:spcAft>
              <a:buSzPts val="2040"/>
              <a:buChar char="⚫"/>
            </a:pPr>
            <a:r>
              <a:rPr lang="en-US"/>
              <a:t>Clavicular fracture</a:t>
            </a:r>
            <a:endParaRPr/>
          </a:p>
          <a:p>
            <a:pPr indent="-246888" lvl="1" marL="640080" rtl="0" algn="l">
              <a:lnSpc>
                <a:spcPct val="100000"/>
              </a:lnSpc>
              <a:spcBef>
                <a:spcPts val="480"/>
              </a:spcBef>
              <a:spcAft>
                <a:spcPts val="0"/>
              </a:spcAft>
              <a:buSzPts val="2040"/>
              <a:buChar char="⚫"/>
            </a:pPr>
            <a:r>
              <a:rPr lang="en-US"/>
              <a:t>Fracture of the shoulder girdle</a:t>
            </a:r>
            <a:endParaRPr/>
          </a:p>
          <a:p>
            <a:pPr indent="-246888" lvl="1" marL="640080" rtl="0" algn="l">
              <a:lnSpc>
                <a:spcPct val="100000"/>
              </a:lnSpc>
              <a:spcBef>
                <a:spcPts val="480"/>
              </a:spcBef>
              <a:spcAft>
                <a:spcPts val="0"/>
              </a:spcAft>
              <a:buSzPts val="2040"/>
              <a:buChar char="⚫"/>
            </a:pPr>
            <a:r>
              <a:rPr lang="en-US"/>
              <a:t>Congenital malformations</a:t>
            </a:r>
            <a:endParaRPr/>
          </a:p>
          <a:p>
            <a:pPr indent="-246888" lvl="1" marL="640080" rtl="0" algn="l">
              <a:lnSpc>
                <a:spcPct val="100000"/>
              </a:lnSpc>
              <a:spcBef>
                <a:spcPts val="480"/>
              </a:spcBef>
              <a:spcAft>
                <a:spcPts val="0"/>
              </a:spcAft>
              <a:buSzPts val="2040"/>
              <a:buChar char="⚫"/>
            </a:pPr>
            <a:r>
              <a:rPr lang="en-US"/>
              <a:t>Paralysis of the muscles attached to the clavicle</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7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Common Shoulder Problems</a:t>
            </a:r>
            <a:endParaRPr/>
          </a:p>
        </p:txBody>
      </p:sp>
      <p:sp>
        <p:nvSpPr>
          <p:cNvPr id="367" name="Google Shape;367;p7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Dislocation: The shoulder joint is the most frequently dislocated major joint of the body - often caused by a significant force that separates the head of the humerus away from the glenoid fossa.</a:t>
            </a:r>
            <a:endParaRPr/>
          </a:p>
          <a:p>
            <a:pPr indent="-274320" lvl="0" marL="274320" rtl="0" algn="l">
              <a:lnSpc>
                <a:spcPct val="100000"/>
              </a:lnSpc>
              <a:spcBef>
                <a:spcPts val="481"/>
              </a:spcBef>
              <a:spcAft>
                <a:spcPts val="0"/>
              </a:spcAft>
              <a:buSzPct val="95000"/>
              <a:buChar char="⚫"/>
            </a:pPr>
            <a:r>
              <a:rPr lang="en-US"/>
              <a:t>Separation: The shoulder becomes separated when the ligaments attached to the clavicle are torn, or partially torn, away from the scapula. Shoulder separation may be caused by a sudden, forceful blow to the shoulder, or as a result of a fall.</a:t>
            </a:r>
            <a:endParaRPr/>
          </a:p>
          <a:p>
            <a:pPr indent="-274320" lvl="0" marL="274320" rtl="0" algn="l">
              <a:lnSpc>
                <a:spcPct val="100000"/>
              </a:lnSpc>
              <a:spcBef>
                <a:spcPts val="481"/>
              </a:spcBef>
              <a:spcAft>
                <a:spcPts val="0"/>
              </a:spcAft>
              <a:buSzPct val="95000"/>
              <a:buChar char="⚫"/>
            </a:pPr>
            <a:r>
              <a:rPr lang="en-US"/>
              <a:t>Bursitis: often occurs when tendonitis and impingement syndrome cause inflammation of the bursa sacs that protect the shoulder.</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7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373" name="Google Shape;373;p7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95000"/>
              <a:buChar char="⚫"/>
            </a:pPr>
            <a:r>
              <a:rPr lang="en-US"/>
              <a:t>Impingement syndrome: Impingement syndrome is caused by the excessive squeezing or rubbing of the rotator cuff and scapula. The pain associated with the syndrome is a result of an inflamed bursa (lubricating sac) over the rotator cuff, and/or inflammation of the rotator cuff tendons, and/or calcium deposits in tendons due to wear and tear. Shoulder impingement syndrome can lead to a torn rotator cuff.</a:t>
            </a:r>
            <a:endParaRPr/>
          </a:p>
          <a:p>
            <a:pPr indent="-274320" lvl="0" marL="274320" rtl="0" algn="l">
              <a:lnSpc>
                <a:spcPct val="100000"/>
              </a:lnSpc>
              <a:spcBef>
                <a:spcPts val="442"/>
              </a:spcBef>
              <a:spcAft>
                <a:spcPts val="0"/>
              </a:spcAft>
              <a:buSzPct val="95000"/>
              <a:buChar char="⚫"/>
            </a:pPr>
            <a:r>
              <a:rPr lang="en-US"/>
              <a:t>Tendonitis: is caused when the rotator cuff and/or biceps tendon become inflamed, usually as a result of being pinched by surrounding structures. The injury may vary from mild inflammation to involvement of most of the rotator cuff. When the rotator cuff tendon becomes inflamed and thickened, it may become trapped under the acromion.</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79"/>
          <p:cNvSpPr txBox="1"/>
          <p:nvPr>
            <p:ph type="title"/>
          </p:nvPr>
        </p:nvSpPr>
        <p:spPr>
          <a:xfrm>
            <a:off x="457200" y="704095"/>
            <a:ext cx="8229600" cy="6711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rPr lang="en-US"/>
              <a:t>Continued</a:t>
            </a:r>
            <a:endParaRPr/>
          </a:p>
        </p:txBody>
      </p:sp>
      <p:sp>
        <p:nvSpPr>
          <p:cNvPr id="379" name="Google Shape;379;p79"/>
          <p:cNvSpPr txBox="1"/>
          <p:nvPr>
            <p:ph idx="1" type="body"/>
          </p:nvPr>
        </p:nvSpPr>
        <p:spPr>
          <a:xfrm>
            <a:off x="457200" y="1622174"/>
            <a:ext cx="8229600" cy="4992300"/>
          </a:xfrm>
          <a:prstGeom prst="rect">
            <a:avLst/>
          </a:prstGeom>
          <a:noFill/>
          <a:ln>
            <a:noFill/>
          </a:ln>
        </p:spPr>
        <p:txBody>
          <a:bodyPr anchorCtr="0" anchor="t" bIns="45700" lIns="91425" spcFirstLastPara="1" rIns="91425" wrap="square" tIns="45700">
            <a:normAutofit fontScale="77500" lnSpcReduction="20000"/>
          </a:bodyPr>
          <a:lstStyle/>
          <a:p>
            <a:pPr indent="-274377" lvl="0" marL="274320" rtl="0" algn="l">
              <a:lnSpc>
                <a:spcPct val="100000"/>
              </a:lnSpc>
              <a:spcBef>
                <a:spcPts val="0"/>
              </a:spcBef>
              <a:spcAft>
                <a:spcPts val="0"/>
              </a:spcAft>
              <a:buSzPct val="95451"/>
              <a:buChar char="⚫"/>
            </a:pPr>
            <a:r>
              <a:rPr lang="en-US" sz="2858"/>
              <a:t>Rotator cuff tear: a rotator cuff tear involves one or more rotator cuff tendons become inflamed from overuse, aging, a fall on an outstretched hand, or a collision.</a:t>
            </a:r>
            <a:endParaRPr sz="2858"/>
          </a:p>
          <a:p>
            <a:pPr indent="-274377" lvl="0" marL="274320" rtl="0" algn="l">
              <a:lnSpc>
                <a:spcPct val="100000"/>
              </a:lnSpc>
              <a:spcBef>
                <a:spcPts val="442"/>
              </a:spcBef>
              <a:spcAft>
                <a:spcPts val="0"/>
              </a:spcAft>
              <a:buSzPct val="95451"/>
              <a:buChar char="⚫"/>
            </a:pPr>
            <a:r>
              <a:rPr lang="en-US" sz="2858"/>
              <a:t>Adhesive capsulitis (frozen shoulder): Frozen shoulder is a severely restrictive condition frequently caused by injury that, in turn, leads to lack of use due to pain. Intermittent periods of use may cause inflammation and adhesions to grow between the joint surfaces, thus restricting motion. There is also a lack of synovial fluid to lubricate the gap between the arm bone and socket that normally helps the shoulder joint to move. This restricted space between the capsule and ball of the humerus distinguishes adhesive capsulitis from the less complicated condition known as stiff shoulder</a:t>
            </a:r>
            <a:endParaRPr sz="2858"/>
          </a:p>
          <a:p>
            <a:pPr indent="-274377" lvl="0" marL="274320" rtl="0" algn="l">
              <a:lnSpc>
                <a:spcPct val="100000"/>
              </a:lnSpc>
              <a:spcBef>
                <a:spcPts val="442"/>
              </a:spcBef>
              <a:spcAft>
                <a:spcPts val="0"/>
              </a:spcAft>
              <a:buSzPct val="95451"/>
              <a:buChar char="⚫"/>
            </a:pPr>
            <a:r>
              <a:rPr lang="en-US" sz="2858"/>
              <a:t>Fracture; a fracture is a partial or total crack or break through a bone that usually occurs due to an impact injury.</a:t>
            </a:r>
            <a:endParaRPr sz="2858"/>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8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rPr lang="en-US"/>
              <a:t>Common Upper Extremity Problems</a:t>
            </a:r>
            <a:endParaRPr/>
          </a:p>
        </p:txBody>
      </p:sp>
      <p:sp>
        <p:nvSpPr>
          <p:cNvPr id="385" name="Google Shape;385;p8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In the hand: Carpal Tunnel Syndrome, Tenosynovitis, Dupuytren's Disease, and Arthritis of the Hand.</a:t>
            </a:r>
            <a:endParaRPr/>
          </a:p>
          <a:p>
            <a:pPr indent="-274320" lvl="0" marL="274320" rtl="0" algn="l">
              <a:lnSpc>
                <a:spcPct val="100000"/>
              </a:lnSpc>
              <a:spcBef>
                <a:spcPts val="520"/>
              </a:spcBef>
              <a:spcAft>
                <a:spcPts val="0"/>
              </a:spcAft>
              <a:buSzPts val="2470"/>
              <a:buChar char="⚫"/>
            </a:pPr>
            <a:r>
              <a:rPr lang="en-US"/>
              <a:t>In the Wrist: Wrist Sprain, De Quervain's Tendinitis, Arthritis, Ganglion Cysts</a:t>
            </a:r>
            <a:endParaRPr/>
          </a:p>
          <a:p>
            <a:pPr indent="-274320" lvl="0" marL="274320" rtl="0" algn="l">
              <a:lnSpc>
                <a:spcPct val="100000"/>
              </a:lnSpc>
              <a:spcBef>
                <a:spcPts val="520"/>
              </a:spcBef>
              <a:spcAft>
                <a:spcPts val="0"/>
              </a:spcAft>
              <a:buSzPts val="2470"/>
              <a:buChar char="⚫"/>
            </a:pPr>
            <a:r>
              <a:rPr lang="en-US"/>
              <a:t>In the forearm and elbow: Bursitis of the Elbow, Triceps Tendon Inflammation and Rupture, Biceps Tendon Rupture, Biceps Tendonitis, Tennis Elbow, </a:t>
            </a:r>
            <a:endParaRPr/>
          </a:p>
          <a:p>
            <a:pPr indent="-274320" lvl="0" marL="274320" rtl="0" algn="l">
              <a:lnSpc>
                <a:spcPct val="100000"/>
              </a:lnSpc>
              <a:spcBef>
                <a:spcPts val="520"/>
              </a:spcBef>
              <a:spcAft>
                <a:spcPts val="0"/>
              </a:spcAft>
              <a:buSzPts val="2470"/>
              <a:buChar char="⚫"/>
            </a:pPr>
            <a:r>
              <a:rPr lang="en-US"/>
              <a:t>Osteoarthritis of the Elbow, Rheumatoid Arthritis of the Elbow.</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3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Spina Bifida</a:t>
            </a:r>
            <a:endParaRPr/>
          </a:p>
        </p:txBody>
      </p:sp>
      <p:sp>
        <p:nvSpPr>
          <p:cNvPr id="391" name="Google Shape;391;p3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62556" lvl="0" marL="274320" rtl="0" algn="l">
              <a:lnSpc>
                <a:spcPct val="100000"/>
              </a:lnSpc>
              <a:spcBef>
                <a:spcPts val="0"/>
              </a:spcBef>
              <a:spcAft>
                <a:spcPts val="0"/>
              </a:spcAft>
              <a:buSzPct val="95000"/>
              <a:buChar char="⚫"/>
            </a:pPr>
            <a:r>
              <a:rPr lang="en-US"/>
              <a:t>Type of malformation that occurs during early fetal development. It's known as a type of</a:t>
            </a:r>
            <a:r>
              <a:rPr b="1" lang="en-US"/>
              <a:t> neural tube defect (NTD)</a:t>
            </a:r>
            <a:r>
              <a:rPr lang="en-US"/>
              <a:t>, in which either the brain and spine or only the spine fails to develop properly in the uterus. </a:t>
            </a:r>
            <a:endParaRPr/>
          </a:p>
          <a:p>
            <a:pPr indent="-262556" lvl="0" marL="274320" rtl="0" algn="l">
              <a:lnSpc>
                <a:spcPct val="100000"/>
              </a:lnSpc>
              <a:spcBef>
                <a:spcPts val="442"/>
              </a:spcBef>
              <a:spcAft>
                <a:spcPts val="0"/>
              </a:spcAft>
              <a:buSzPct val="95000"/>
              <a:buChar char="⚫"/>
            </a:pPr>
            <a:r>
              <a:rPr lang="en-US"/>
              <a:t>3 types of spina bifida</a:t>
            </a:r>
            <a:endParaRPr/>
          </a:p>
          <a:p>
            <a:pPr indent="-249924" lvl="1" marL="640080" rtl="0" algn="l">
              <a:lnSpc>
                <a:spcPct val="100000"/>
              </a:lnSpc>
              <a:spcBef>
                <a:spcPts val="408"/>
              </a:spcBef>
              <a:spcAft>
                <a:spcPts val="0"/>
              </a:spcAft>
              <a:buSzPct val="86456"/>
              <a:buChar char="⚫"/>
            </a:pPr>
            <a:r>
              <a:rPr b="1" lang="en-US" sz="2658"/>
              <a:t>myelomeningocele</a:t>
            </a:r>
            <a:r>
              <a:rPr lang="en-US" sz="2658"/>
              <a:t>: the most severe form; both the spinal cord and its lining (the meninges) protrude from an opening in the spine</a:t>
            </a:r>
            <a:endParaRPr sz="2658"/>
          </a:p>
          <a:p>
            <a:pPr indent="-249924" lvl="1" marL="640080" rtl="0" algn="l">
              <a:lnSpc>
                <a:spcPct val="100000"/>
              </a:lnSpc>
              <a:spcBef>
                <a:spcPts val="408"/>
              </a:spcBef>
              <a:spcAft>
                <a:spcPts val="0"/>
              </a:spcAft>
              <a:buSzPct val="86456"/>
              <a:buChar char="⚫"/>
            </a:pPr>
            <a:r>
              <a:rPr b="1" lang="en-US" sz="2658"/>
              <a:t>meningocele</a:t>
            </a:r>
            <a:r>
              <a:rPr lang="en-US" sz="2658"/>
              <a:t>: only the meninges protrudes</a:t>
            </a:r>
            <a:endParaRPr sz="2658"/>
          </a:p>
          <a:p>
            <a:pPr indent="-249924" lvl="1" marL="640080" rtl="0" algn="l">
              <a:lnSpc>
                <a:spcPct val="100000"/>
              </a:lnSpc>
              <a:spcBef>
                <a:spcPts val="408"/>
              </a:spcBef>
              <a:spcAft>
                <a:spcPts val="0"/>
              </a:spcAft>
              <a:buSzPct val="86456"/>
              <a:buChar char="⚫"/>
            </a:pPr>
            <a:r>
              <a:rPr b="1" lang="en-US" sz="2658"/>
              <a:t>spina bifida occulta</a:t>
            </a:r>
            <a:r>
              <a:rPr lang="en-US" sz="2658"/>
              <a:t>: the mildest form; there is a breach in the spinal vertebrae but it's covered by skin</a:t>
            </a:r>
            <a:endParaRPr sz="2658"/>
          </a:p>
          <a:p>
            <a:pPr indent="-262556" lvl="0" marL="274320" rtl="0" algn="l">
              <a:lnSpc>
                <a:spcPct val="100000"/>
              </a:lnSpc>
              <a:spcBef>
                <a:spcPts val="442"/>
              </a:spcBef>
              <a:spcAft>
                <a:spcPts val="0"/>
              </a:spcAft>
              <a:buSzPct val="95000"/>
              <a:buChar char="⚫"/>
            </a:pPr>
            <a:r>
              <a:rPr lang="en-US"/>
              <a:t>These malformations are in the lower back or at the level of the hips.</a:t>
            </a:r>
            <a:endParaRPr/>
          </a:p>
          <a:p>
            <a:pPr indent="-262556" lvl="0" marL="274320" rtl="0" algn="l">
              <a:lnSpc>
                <a:spcPct val="100000"/>
              </a:lnSpc>
              <a:spcBef>
                <a:spcPts val="442"/>
              </a:spcBef>
              <a:spcAft>
                <a:spcPts val="0"/>
              </a:spcAft>
              <a:buSzPct val="95000"/>
              <a:buChar char="⚫"/>
            </a:pPr>
            <a:r>
              <a:rPr lang="en-US"/>
              <a:t> In Canada, about 1 out of every 2,500 babies have some type of spina bifida</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 </a:t>
            </a:r>
            <a:endParaRPr/>
          </a:p>
        </p:txBody>
      </p:sp>
      <p:sp>
        <p:nvSpPr>
          <p:cNvPr id="397" name="Google Shape;397;p39"/>
          <p:cNvSpPr txBox="1"/>
          <p:nvPr>
            <p:ph idx="1" type="body"/>
          </p:nvPr>
        </p:nvSpPr>
        <p:spPr>
          <a:xfrm>
            <a:off x="457200" y="1935480"/>
            <a:ext cx="8229600" cy="4805888"/>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95000"/>
              <a:buChar char="⚫"/>
            </a:pPr>
            <a:r>
              <a:rPr lang="en-US"/>
              <a:t>Exact cause of is still unknown. </a:t>
            </a:r>
            <a:endParaRPr/>
          </a:p>
          <a:p>
            <a:pPr indent="-246888" lvl="1" marL="640080" rtl="0" algn="l">
              <a:lnSpc>
                <a:spcPct val="100000"/>
              </a:lnSpc>
              <a:spcBef>
                <a:spcPts val="336"/>
              </a:spcBef>
              <a:spcAft>
                <a:spcPts val="0"/>
              </a:spcAft>
              <a:buSzPct val="85000"/>
              <a:buChar char="⚫"/>
            </a:pPr>
            <a:r>
              <a:rPr lang="en-US"/>
              <a:t>Women  who have</a:t>
            </a:r>
            <a:r>
              <a:rPr b="1" i="1" lang="en-US"/>
              <a:t> low levels of folic acid </a:t>
            </a:r>
            <a:r>
              <a:rPr lang="en-US"/>
              <a:t>are more likely to give birth to children with NTD. The assumption is that when the genes of the fetus give the order to construct the spine, the necessary chemical building blocks are missing.</a:t>
            </a:r>
            <a:endParaRPr/>
          </a:p>
          <a:p>
            <a:pPr indent="-246888" lvl="1" marL="640080" rtl="0" algn="l">
              <a:lnSpc>
                <a:spcPct val="100000"/>
              </a:lnSpc>
              <a:spcBef>
                <a:spcPts val="336"/>
              </a:spcBef>
              <a:spcAft>
                <a:spcPts val="0"/>
              </a:spcAft>
              <a:buSzPct val="85000"/>
              <a:buChar char="⚫"/>
            </a:pPr>
            <a:r>
              <a:rPr lang="en-US"/>
              <a:t>There's almost certainly no single spina bifida gene, and it can occur in any pregnancy, </a:t>
            </a:r>
            <a:endParaRPr/>
          </a:p>
          <a:p>
            <a:pPr indent="-246888" lvl="1" marL="640080" rtl="0" algn="l">
              <a:lnSpc>
                <a:spcPct val="100000"/>
              </a:lnSpc>
              <a:spcBef>
                <a:spcPts val="336"/>
              </a:spcBef>
              <a:spcAft>
                <a:spcPts val="0"/>
              </a:spcAft>
              <a:buSzPct val="85000"/>
              <a:buChar char="⚫"/>
            </a:pPr>
            <a:r>
              <a:rPr lang="en-US"/>
              <a:t>Women with a family history of NTD are at increased risk of giving birth to a baby with such a defect. Couples who already have one child with spina bifida have a slightly higher risk of having another baby with NTD</a:t>
            </a:r>
            <a:endParaRPr/>
          </a:p>
          <a:p>
            <a:pPr indent="-246888" lvl="1" marL="640080" rtl="0" algn="l">
              <a:lnSpc>
                <a:spcPct val="100000"/>
              </a:lnSpc>
              <a:spcBef>
                <a:spcPts val="336"/>
              </a:spcBef>
              <a:spcAft>
                <a:spcPts val="0"/>
              </a:spcAft>
              <a:buSzPct val="85000"/>
              <a:buChar char="⚫"/>
            </a:pPr>
            <a:r>
              <a:rPr lang="en-US"/>
              <a:t>Obesity</a:t>
            </a:r>
            <a:endParaRPr/>
          </a:p>
          <a:p>
            <a:pPr indent="-246888" lvl="1" marL="640080" rtl="0" algn="l">
              <a:lnSpc>
                <a:spcPct val="100000"/>
              </a:lnSpc>
              <a:spcBef>
                <a:spcPts val="336"/>
              </a:spcBef>
              <a:spcAft>
                <a:spcPts val="0"/>
              </a:spcAft>
              <a:buSzPct val="85000"/>
              <a:buChar char="⚫"/>
            </a:pPr>
            <a:r>
              <a:rPr lang="en-US"/>
              <a:t> uncontrolled diabetes.</a:t>
            </a:r>
            <a:endParaRPr/>
          </a:p>
          <a:p>
            <a:pPr indent="-274320" lvl="0" marL="274320" rtl="0" algn="l">
              <a:lnSpc>
                <a:spcPct val="100000"/>
              </a:lnSpc>
              <a:spcBef>
                <a:spcPts val="364"/>
              </a:spcBef>
              <a:spcAft>
                <a:spcPts val="0"/>
              </a:spcAft>
              <a:buSzPct val="95000"/>
              <a:buChar char="⚫"/>
            </a:pPr>
            <a:r>
              <a:rPr lang="en-US"/>
              <a:t>Most people with spina bifida have some degree of paralysis, usually in the lower body,</a:t>
            </a:r>
            <a:endParaRPr/>
          </a:p>
          <a:p>
            <a:pPr indent="-274320" lvl="0" marL="274320" rtl="0" algn="l">
              <a:lnSpc>
                <a:spcPct val="100000"/>
              </a:lnSpc>
              <a:spcBef>
                <a:spcPts val="364"/>
              </a:spcBef>
              <a:spcAft>
                <a:spcPts val="0"/>
              </a:spcAft>
              <a:buSzPct val="95000"/>
              <a:buChar char="⚫"/>
            </a:pPr>
            <a:r>
              <a:rPr lang="en-US"/>
              <a:t>The nature of the paralysis depends on the location and severity of the lesion in the spine</a:t>
            </a:r>
            <a:endParaRPr/>
          </a:p>
          <a:p>
            <a:pPr indent="-274320" lvl="0" marL="274320" rtl="0" algn="l">
              <a:lnSpc>
                <a:spcPct val="100000"/>
              </a:lnSpc>
              <a:spcBef>
                <a:spcPts val="364"/>
              </a:spcBef>
              <a:spcAft>
                <a:spcPts val="0"/>
              </a:spcAft>
              <a:buSzPct val="95000"/>
              <a:buChar char="⚫"/>
            </a:pPr>
            <a:r>
              <a:rPr lang="en-US"/>
              <a:t> Many with mild spina bifida occulta experience no physical problems at all. There may well be people with this condition who have never been diagnosed and will never suffer any ill effects.</a:t>
            </a:r>
            <a:endParaRPr/>
          </a:p>
          <a:p>
            <a:pPr indent="-164528" lvl="0" marL="274320" rtl="0" algn="l">
              <a:lnSpc>
                <a:spcPct val="100000"/>
              </a:lnSpc>
              <a:spcBef>
                <a:spcPts val="364"/>
              </a:spcBef>
              <a:spcAft>
                <a:spcPts val="0"/>
              </a:spcAft>
              <a:buSzPct val="95000"/>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4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 </a:t>
            </a:r>
            <a:endParaRPr/>
          </a:p>
        </p:txBody>
      </p:sp>
      <p:sp>
        <p:nvSpPr>
          <p:cNvPr id="403" name="Google Shape;403;p4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Paralysis is common and often begins in the uterus. Babies may already have suffered complications of long-term paralysis at the time of birth. This includes </a:t>
            </a:r>
            <a:endParaRPr/>
          </a:p>
          <a:p>
            <a:pPr indent="-246888" lvl="1" marL="640080" rtl="0" algn="l">
              <a:lnSpc>
                <a:spcPct val="100000"/>
              </a:lnSpc>
              <a:spcBef>
                <a:spcPts val="444"/>
              </a:spcBef>
              <a:spcAft>
                <a:spcPts val="0"/>
              </a:spcAft>
              <a:buSzPct val="85000"/>
              <a:buChar char="⚫"/>
            </a:pPr>
            <a:r>
              <a:rPr lang="en-US"/>
              <a:t>having a spine that's too curved at the base, which prevents an infant from lying normal</a:t>
            </a:r>
            <a:endParaRPr/>
          </a:p>
          <a:p>
            <a:pPr indent="-246888" lvl="1" marL="640080" rtl="0" algn="l">
              <a:lnSpc>
                <a:spcPct val="100000"/>
              </a:lnSpc>
              <a:spcBef>
                <a:spcPts val="444"/>
              </a:spcBef>
              <a:spcAft>
                <a:spcPts val="0"/>
              </a:spcAft>
              <a:buSzPct val="85000"/>
              <a:buChar char="⚫"/>
            </a:pPr>
            <a:r>
              <a:rPr lang="en-US"/>
              <a:t>vertebrae or other joints may become locked in position, typically in a flexion position</a:t>
            </a:r>
            <a:endParaRPr/>
          </a:p>
          <a:p>
            <a:pPr indent="-246888" lvl="1" marL="640080" rtl="0" algn="l">
              <a:lnSpc>
                <a:spcPct val="100000"/>
              </a:lnSpc>
              <a:spcBef>
                <a:spcPts val="444"/>
              </a:spcBef>
              <a:spcAft>
                <a:spcPts val="0"/>
              </a:spcAft>
              <a:buSzPct val="85000"/>
              <a:buChar char="⚫"/>
            </a:pPr>
            <a:r>
              <a:rPr lang="en-US"/>
              <a:t>Clubfoot and dislocated hips are other common malformations seen at birth.</a:t>
            </a:r>
            <a:endParaRPr/>
          </a:p>
          <a:p>
            <a:pPr indent="-274320" lvl="0" marL="274320" rtl="0" algn="l">
              <a:lnSpc>
                <a:spcPct val="100000"/>
              </a:lnSpc>
              <a:spcBef>
                <a:spcPts val="481"/>
              </a:spcBef>
              <a:spcAft>
                <a:spcPts val="0"/>
              </a:spcAft>
              <a:buSzPct val="95000"/>
              <a:buChar char="⚫"/>
            </a:pPr>
            <a:r>
              <a:rPr lang="en-US"/>
              <a:t>Nerves that control the bowel and bladder are often damaged in spina bifida, </a:t>
            </a:r>
            <a:endParaRPr/>
          </a:p>
          <a:p>
            <a:pPr indent="-246888" lvl="1" marL="640080" rtl="0" algn="l">
              <a:lnSpc>
                <a:spcPct val="100000"/>
              </a:lnSpc>
              <a:spcBef>
                <a:spcPts val="444"/>
              </a:spcBef>
              <a:spcAft>
                <a:spcPts val="0"/>
              </a:spcAft>
              <a:buSzPct val="85000"/>
              <a:buChar char="⚫"/>
            </a:pPr>
            <a:r>
              <a:rPr lang="en-US"/>
              <a:t>Can result severe constipation or incontinence and frequent infections. can put a massive strain on the kidneys, potentially leading to kidney failure and death.</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Spina bifida </a:t>
            </a:r>
            <a:endParaRPr/>
          </a:p>
        </p:txBody>
      </p:sp>
      <p:sp>
        <p:nvSpPr>
          <p:cNvPr id="409" name="Google Shape;409;p4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95000"/>
              <a:buChar char="⚫"/>
            </a:pPr>
            <a:r>
              <a:rPr lang="en-US"/>
              <a:t>Most people with spina bifida also have malformations high in the spinal cord or brain that lead to a dangerous buildup of cerebrospinal fluid (CSF) in the ventricles inside the brain. This is called </a:t>
            </a:r>
            <a:r>
              <a:rPr b="1" lang="en-US"/>
              <a:t>hydrocephalus</a:t>
            </a:r>
            <a:r>
              <a:rPr lang="en-US"/>
              <a:t>. A large percentage of people with spina bifida develop this condition at some point. In an infant, it can cause the skull to grow out of proportion to the body. </a:t>
            </a:r>
            <a:endParaRPr/>
          </a:p>
          <a:p>
            <a:pPr indent="-274320" lvl="0" marL="274320" rtl="0" algn="l">
              <a:lnSpc>
                <a:spcPct val="100000"/>
              </a:lnSpc>
              <a:spcBef>
                <a:spcPts val="442"/>
              </a:spcBef>
              <a:spcAft>
                <a:spcPts val="0"/>
              </a:spcAft>
              <a:buSzPct val="95000"/>
              <a:buChar char="⚫"/>
            </a:pPr>
            <a:r>
              <a:rPr lang="en-US"/>
              <a:t>People with spina bifida are of normal intelligence, but for unknown reasons they are more likely than the general population to have learning disabilities such as dyslexia, difficulty paying attention, and problems with learning math.</a:t>
            </a:r>
            <a:endParaRPr/>
          </a:p>
          <a:p>
            <a:pPr indent="-274320" lvl="0" marL="274320" rtl="0" algn="l">
              <a:lnSpc>
                <a:spcPct val="100000"/>
              </a:lnSpc>
              <a:spcBef>
                <a:spcPts val="442"/>
              </a:spcBef>
              <a:spcAft>
                <a:spcPts val="0"/>
              </a:spcAft>
              <a:buSzPct val="95000"/>
              <a:buChar char="⚫"/>
            </a:pPr>
            <a:r>
              <a:rPr lang="en-US"/>
              <a:t>Babies that are born with meningocele or myelomeningocele are at risk of developing meningitis, newborns with these types of spina bifida often undergo surgery to close their spinal lesion in the first few days after birth. </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42"/>
          <p:cNvPicPr preferRelativeResize="0"/>
          <p:nvPr/>
        </p:nvPicPr>
        <p:blipFill rotWithShape="1">
          <a:blip r:embed="rId3">
            <a:alphaModFix/>
          </a:blip>
          <a:srcRect b="0" l="0" r="0" t="0"/>
          <a:stretch/>
        </p:blipFill>
        <p:spPr>
          <a:xfrm>
            <a:off x="595075" y="885350"/>
            <a:ext cx="4599800" cy="3178925"/>
          </a:xfrm>
          <a:prstGeom prst="rect">
            <a:avLst/>
          </a:prstGeom>
          <a:noFill/>
          <a:ln>
            <a:noFill/>
          </a:ln>
        </p:spPr>
      </p:pic>
      <p:sp>
        <p:nvSpPr>
          <p:cNvPr id="415" name="Google Shape;415;p42"/>
          <p:cNvSpPr txBox="1"/>
          <p:nvPr/>
        </p:nvSpPr>
        <p:spPr>
          <a:xfrm>
            <a:off x="6320975" y="1211950"/>
            <a:ext cx="2307900" cy="111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onstantia"/>
              <a:ea typeface="Constantia"/>
              <a:cs typeface="Constantia"/>
              <a:sym typeface="Constantia"/>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onstantia"/>
                <a:ea typeface="Constantia"/>
                <a:cs typeface="Constantia"/>
                <a:sym typeface="Constantia"/>
              </a:rPr>
              <a:t>Myelomenigocele</a:t>
            </a:r>
            <a:endParaRPr b="0" i="0" sz="2200" u="none" cap="none" strike="noStrike">
              <a:solidFill>
                <a:srgbClr val="000000"/>
              </a:solidFill>
              <a:latin typeface="Constantia"/>
              <a:ea typeface="Constantia"/>
              <a:cs typeface="Constantia"/>
              <a:sym typeface="Constantia"/>
            </a:endParaRPr>
          </a:p>
        </p:txBody>
      </p:sp>
      <p:pic>
        <p:nvPicPr>
          <p:cNvPr id="416" name="Google Shape;416;p42"/>
          <p:cNvPicPr preferRelativeResize="0"/>
          <p:nvPr/>
        </p:nvPicPr>
        <p:blipFill rotWithShape="1">
          <a:blip r:embed="rId4">
            <a:alphaModFix/>
          </a:blip>
          <a:srcRect b="0" l="0" r="0" t="0"/>
          <a:stretch/>
        </p:blipFill>
        <p:spPr>
          <a:xfrm>
            <a:off x="921650" y="4238450"/>
            <a:ext cx="3331025" cy="2488925"/>
          </a:xfrm>
          <a:prstGeom prst="rect">
            <a:avLst/>
          </a:prstGeom>
          <a:noFill/>
          <a:ln>
            <a:noFill/>
          </a:ln>
        </p:spPr>
      </p:pic>
      <p:sp>
        <p:nvSpPr>
          <p:cNvPr id="417" name="Google Shape;417;p42"/>
          <p:cNvSpPr txBox="1"/>
          <p:nvPr/>
        </p:nvSpPr>
        <p:spPr>
          <a:xfrm>
            <a:off x="5036450" y="4434125"/>
            <a:ext cx="3592500" cy="178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onstantia"/>
                <a:ea typeface="Constantia"/>
                <a:cs typeface="Constantia"/>
                <a:sym typeface="Constantia"/>
              </a:rPr>
              <a:t>Spina Bifida Occulta</a:t>
            </a:r>
            <a:endParaRPr b="1" i="0" sz="1800" u="none" cap="none" strike="noStrike">
              <a:solidFill>
                <a:srgbClr val="000000"/>
              </a:solidFill>
              <a:latin typeface="Constantia"/>
              <a:ea typeface="Constantia"/>
              <a:cs typeface="Constantia"/>
              <a:sym typeface="Constantia"/>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onstantia"/>
                <a:ea typeface="Constantia"/>
                <a:cs typeface="Constantia"/>
                <a:sym typeface="Constantia"/>
              </a:rPr>
              <a:t>May be “hidden” or present with a tuft of hair, dimple or enlarged mass like a lipoma over the affected area</a:t>
            </a:r>
            <a:endParaRPr b="0" i="0" sz="1800" u="none" cap="none" strike="noStrike">
              <a:solidFill>
                <a:srgbClr val="000000"/>
              </a:solidFill>
              <a:latin typeface="Constantia"/>
              <a:ea typeface="Constantia"/>
              <a:cs typeface="Constantia"/>
              <a:sym typeface="Constantia"/>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3"/>
          <p:cNvSpPr txBox="1"/>
          <p:nvPr>
            <p:ph type="title"/>
          </p:nvPr>
        </p:nvSpPr>
        <p:spPr>
          <a:xfrm>
            <a:off x="530352" y="1316736"/>
            <a:ext cx="7772400" cy="1362456"/>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rgbClr val="4AE3AC"/>
              </a:buClr>
              <a:buSzPts val="5600"/>
              <a:buFont typeface="Calibri"/>
              <a:buNone/>
            </a:pPr>
            <a:r>
              <a:rPr lang="en-US"/>
              <a:t>Nervous System  Pathologies</a:t>
            </a:r>
            <a:endParaRPr/>
          </a:p>
        </p:txBody>
      </p:sp>
      <p:pic>
        <p:nvPicPr>
          <p:cNvPr id="423" name="Google Shape;423;p43"/>
          <p:cNvPicPr preferRelativeResize="0"/>
          <p:nvPr/>
        </p:nvPicPr>
        <p:blipFill rotWithShape="1">
          <a:blip r:embed="rId3">
            <a:alphaModFix/>
          </a:blip>
          <a:srcRect b="0" l="0" r="0" t="0"/>
          <a:stretch/>
        </p:blipFill>
        <p:spPr>
          <a:xfrm>
            <a:off x="3707904" y="2708920"/>
            <a:ext cx="4724400" cy="34480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g24b032f81d3_0_0"/>
          <p:cNvSpPr txBox="1"/>
          <p:nvPr>
            <p:ph type="title"/>
          </p:nvPr>
        </p:nvSpPr>
        <p:spPr>
          <a:xfrm>
            <a:off x="457200" y="704123"/>
            <a:ext cx="8229600" cy="56316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SzPts val="1800"/>
              <a:buNone/>
            </a:pPr>
            <a:r>
              <a:rPr lang="en-US"/>
              <a:t>Neurovascular Pathologies</a:t>
            </a:r>
            <a:endParaRPr/>
          </a:p>
          <a:p>
            <a:pPr indent="0" lvl="0" marL="0" rtl="0" algn="ctr">
              <a:lnSpc>
                <a:spcPct val="100000"/>
              </a:lnSpc>
              <a:spcBef>
                <a:spcPts val="0"/>
              </a:spcBef>
              <a:spcAft>
                <a:spcPts val="0"/>
              </a:spcAft>
              <a:buSzPts val="1800"/>
              <a:buNone/>
            </a:pPr>
            <a:r>
              <a:rPr lang="en-US" sz="2400"/>
              <a:t>Diseases of the Circulatory System that affect the Nerves</a:t>
            </a:r>
            <a:endParaRPr sz="2400"/>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t/>
            </a:r>
            <a:endParaRPr/>
          </a:p>
          <a:p>
            <a:pPr indent="0" lvl="0" marL="0" rtl="0" algn="ctr">
              <a:lnSpc>
                <a:spcPct val="100000"/>
              </a:lnSpc>
              <a:spcBef>
                <a:spcPts val="0"/>
              </a:spcBef>
              <a:spcAft>
                <a:spcPts val="0"/>
              </a:spcAft>
              <a:buClr>
                <a:schemeClr val="dk1"/>
              </a:buClr>
              <a:buSzPts val="1100"/>
              <a:buFont typeface="Arial"/>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br>
              <a:rPr lang="en-US"/>
            </a:br>
            <a:r>
              <a:rPr lang="en-US"/>
              <a:t>Claudication AKA</a:t>
            </a:r>
            <a:br>
              <a:rPr lang="en-US"/>
            </a:br>
            <a:r>
              <a:rPr lang="en-US"/>
              <a:t>Intermittent Claudication</a:t>
            </a:r>
            <a:endParaRPr/>
          </a:p>
        </p:txBody>
      </p:sp>
      <p:sp>
        <p:nvSpPr>
          <p:cNvPr id="434" name="Google Shape;434;p4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Pain caused by too little blood flow during exercise</a:t>
            </a:r>
            <a:endParaRPr/>
          </a:p>
          <a:p>
            <a:pPr indent="-274320" lvl="0" marL="274320" rtl="0" algn="l">
              <a:lnSpc>
                <a:spcPct val="100000"/>
              </a:lnSpc>
              <a:spcBef>
                <a:spcPts val="520"/>
              </a:spcBef>
              <a:spcAft>
                <a:spcPts val="0"/>
              </a:spcAft>
              <a:buSzPts val="2470"/>
              <a:buChar char="⚫"/>
            </a:pPr>
            <a:r>
              <a:rPr lang="en-US"/>
              <a:t>Generally affects the blood vessels in the legs, but can affect the arms</a:t>
            </a:r>
            <a:endParaRPr/>
          </a:p>
          <a:p>
            <a:pPr indent="-274320" lvl="0" marL="274320" rtl="0" algn="l">
              <a:lnSpc>
                <a:spcPct val="100000"/>
              </a:lnSpc>
              <a:spcBef>
                <a:spcPts val="520"/>
              </a:spcBef>
              <a:spcAft>
                <a:spcPts val="0"/>
              </a:spcAft>
              <a:buSzPts val="2470"/>
              <a:buChar char="⚫"/>
            </a:pPr>
            <a:r>
              <a:rPr lang="en-US"/>
              <a:t>It is a tight, aching, or squeezing pain that occurs during exercise</a:t>
            </a:r>
            <a:endParaRPr/>
          </a:p>
          <a:p>
            <a:pPr indent="-274320" lvl="0" marL="274320" rtl="0" algn="l">
              <a:lnSpc>
                <a:spcPct val="100000"/>
              </a:lnSpc>
              <a:spcBef>
                <a:spcPts val="520"/>
              </a:spcBef>
              <a:spcAft>
                <a:spcPts val="0"/>
              </a:spcAft>
              <a:buSzPts val="2470"/>
              <a:buChar char="⚫"/>
            </a:pPr>
            <a:r>
              <a:rPr lang="en-US"/>
              <a:t>pain usually occurs after the same amount of exercise and is relieved by rest.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a:t>
            </a:r>
            <a:endParaRPr/>
          </a:p>
        </p:txBody>
      </p:sp>
      <p:sp>
        <p:nvSpPr>
          <p:cNvPr id="440" name="Google Shape;440;p4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Pain when exercising - feet, calves, thighs, hips or buttocks depending on where artery narrowing or damage is occurring </a:t>
            </a:r>
            <a:endParaRPr/>
          </a:p>
          <a:p>
            <a:pPr indent="-274320" lvl="0" marL="274320" rtl="0" algn="l">
              <a:lnSpc>
                <a:spcPct val="100000"/>
              </a:lnSpc>
              <a:spcBef>
                <a:spcPts val="481"/>
              </a:spcBef>
              <a:spcAft>
                <a:spcPts val="0"/>
              </a:spcAft>
              <a:buSzPct val="95000"/>
              <a:buChar char="⚫"/>
            </a:pPr>
            <a:r>
              <a:rPr lang="en-US"/>
              <a:t>Intermittent pain</a:t>
            </a:r>
            <a:endParaRPr/>
          </a:p>
          <a:p>
            <a:pPr indent="-274320" lvl="0" marL="274320" rtl="0" algn="l">
              <a:lnSpc>
                <a:spcPct val="100000"/>
              </a:lnSpc>
              <a:spcBef>
                <a:spcPts val="481"/>
              </a:spcBef>
              <a:spcAft>
                <a:spcPts val="0"/>
              </a:spcAft>
              <a:buSzPct val="95000"/>
              <a:buChar char="⚫"/>
            </a:pPr>
            <a:r>
              <a:rPr lang="en-US"/>
              <a:t>Pain when at rest as the condition progresses</a:t>
            </a:r>
            <a:endParaRPr/>
          </a:p>
          <a:p>
            <a:pPr indent="-274320" lvl="0" marL="274320" rtl="0" algn="l">
              <a:lnSpc>
                <a:spcPct val="100000"/>
              </a:lnSpc>
              <a:spcBef>
                <a:spcPts val="481"/>
              </a:spcBef>
              <a:spcAft>
                <a:spcPts val="0"/>
              </a:spcAft>
              <a:buSzPct val="95000"/>
              <a:buChar char="⚫"/>
            </a:pPr>
            <a:r>
              <a:rPr lang="en-US"/>
              <a:t>Discolored skin or ulcerations. If blood flow is severely reduced, the toes or fingers may look bluish or feel cold to the touch. Sores may develop on the lower legs, feet, toes, arms or fingers.</a:t>
            </a:r>
            <a:endParaRPr/>
          </a:p>
          <a:p>
            <a:pPr indent="-274320" lvl="0" marL="274320" rtl="0" algn="l">
              <a:lnSpc>
                <a:spcPct val="100000"/>
              </a:lnSpc>
              <a:spcBef>
                <a:spcPts val="481"/>
              </a:spcBef>
              <a:spcAft>
                <a:spcPts val="0"/>
              </a:spcAft>
              <a:buSzPct val="95000"/>
              <a:buChar char="⚫"/>
            </a:pPr>
            <a:r>
              <a:rPr lang="en-US"/>
              <a:t>Other possible symptoms include: aching or burning feeling or weakness</a:t>
            </a:r>
            <a:endParaRPr/>
          </a:p>
          <a:p>
            <a:pPr indent="-129238" lvl="0" marL="274320" rtl="0" algn="l">
              <a:lnSpc>
                <a:spcPct val="100000"/>
              </a:lnSpc>
              <a:spcBef>
                <a:spcPts val="481"/>
              </a:spcBef>
              <a:spcAft>
                <a:spcPts val="0"/>
              </a:spcAft>
              <a:buSzPct val="95000"/>
              <a:buNone/>
            </a:pPr>
            <a:r>
              <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4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Claudication cont.</a:t>
            </a:r>
            <a:endParaRPr/>
          </a:p>
        </p:txBody>
      </p:sp>
      <p:sp>
        <p:nvSpPr>
          <p:cNvPr id="446" name="Google Shape;446;p4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In extreme cases, the circulation in the legs or arms can be so limited that the person feels pain even when he isn't exercising, and the legs or arms might feel cool to the touch. Severe peripheral artery disease can lead to poor healing of skin injuries and ulcers. These cuts and ulcers can develop gangrene and require limb amputation.</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Causes</a:t>
            </a:r>
            <a:endParaRPr/>
          </a:p>
        </p:txBody>
      </p:sp>
      <p:sp>
        <p:nvSpPr>
          <p:cNvPr id="452" name="Google Shape;452;p4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 Claudication is most often a symptom of peripheral artery disease. In peripheral artery disease, the arteries that supply blood to the limbs are damaged, usually as a result of atherosclerosis. Atherosclerosis can develop in any artery. When atherosclerosis affects the arms and legs, it's called peripheral artery disease.</a:t>
            </a:r>
            <a:endParaRPr/>
          </a:p>
          <a:p>
            <a:pPr indent="-274320" lvl="0" marL="274320" rtl="0" algn="l">
              <a:lnSpc>
                <a:spcPct val="100000"/>
              </a:lnSpc>
              <a:spcBef>
                <a:spcPts val="481"/>
              </a:spcBef>
              <a:spcAft>
                <a:spcPts val="0"/>
              </a:spcAft>
              <a:buSzPct val="95000"/>
              <a:buChar char="⚫"/>
            </a:pPr>
            <a:r>
              <a:rPr lang="en-US"/>
              <a:t>Atherosclerosis makes arteries hard and narrow. That's because the arteries get clogged with clumps of fat, cholesterol and other material, called atherosclerotic plaques. These plaques can make arteries so narrow that less blood can flow through them. Pain occurs because leg muscles are not getting enough oxygenated blood. Oxygen is the fuel that muscles need to contract.</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4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Risk Factors</a:t>
            </a:r>
            <a:endParaRPr/>
          </a:p>
        </p:txBody>
      </p:sp>
      <p:sp>
        <p:nvSpPr>
          <p:cNvPr id="458" name="Google Shape;458;p4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95000"/>
              <a:buChar char="⚫"/>
            </a:pPr>
            <a:r>
              <a:rPr lang="en-US"/>
              <a:t>The risk factors for claudication are the same as those for developing atherosclerosis, including:</a:t>
            </a:r>
            <a:endParaRPr/>
          </a:p>
          <a:p>
            <a:pPr indent="-274320" lvl="0" marL="274320" rtl="0" algn="l">
              <a:lnSpc>
                <a:spcPct val="100000"/>
              </a:lnSpc>
              <a:spcBef>
                <a:spcPts val="442"/>
              </a:spcBef>
              <a:spcAft>
                <a:spcPts val="0"/>
              </a:spcAft>
              <a:buSzPct val="95000"/>
              <a:buChar char="⚫"/>
            </a:pPr>
            <a:r>
              <a:rPr lang="en-US"/>
              <a:t>Smoking</a:t>
            </a:r>
            <a:endParaRPr/>
          </a:p>
          <a:p>
            <a:pPr indent="-274320" lvl="0" marL="274320" rtl="0" algn="l">
              <a:lnSpc>
                <a:spcPct val="100000"/>
              </a:lnSpc>
              <a:spcBef>
                <a:spcPts val="442"/>
              </a:spcBef>
              <a:spcAft>
                <a:spcPts val="0"/>
              </a:spcAft>
              <a:buSzPct val="95000"/>
              <a:buChar char="⚫"/>
            </a:pPr>
            <a:r>
              <a:rPr lang="en-US"/>
              <a:t>High cholesterol</a:t>
            </a:r>
            <a:endParaRPr/>
          </a:p>
          <a:p>
            <a:pPr indent="-274320" lvl="0" marL="274320" rtl="0" algn="l">
              <a:lnSpc>
                <a:spcPct val="100000"/>
              </a:lnSpc>
              <a:spcBef>
                <a:spcPts val="442"/>
              </a:spcBef>
              <a:spcAft>
                <a:spcPts val="0"/>
              </a:spcAft>
              <a:buSzPct val="95000"/>
              <a:buChar char="⚫"/>
            </a:pPr>
            <a:r>
              <a:rPr lang="en-US"/>
              <a:t>High blood pressure</a:t>
            </a:r>
            <a:endParaRPr/>
          </a:p>
          <a:p>
            <a:pPr indent="-274320" lvl="0" marL="274320" rtl="0" algn="l">
              <a:lnSpc>
                <a:spcPct val="100000"/>
              </a:lnSpc>
              <a:spcBef>
                <a:spcPts val="442"/>
              </a:spcBef>
              <a:spcAft>
                <a:spcPts val="0"/>
              </a:spcAft>
              <a:buSzPct val="95000"/>
              <a:buChar char="⚫"/>
            </a:pPr>
            <a:r>
              <a:rPr lang="en-US"/>
              <a:t>Obesity (a body mass index over 30)</a:t>
            </a:r>
            <a:endParaRPr/>
          </a:p>
          <a:p>
            <a:pPr indent="-274320" lvl="0" marL="274320" rtl="0" algn="l">
              <a:lnSpc>
                <a:spcPct val="100000"/>
              </a:lnSpc>
              <a:spcBef>
                <a:spcPts val="442"/>
              </a:spcBef>
              <a:spcAft>
                <a:spcPts val="0"/>
              </a:spcAft>
              <a:buSzPct val="95000"/>
              <a:buChar char="⚫"/>
            </a:pPr>
            <a:r>
              <a:rPr lang="en-US"/>
              <a:t>Diabetes</a:t>
            </a:r>
            <a:endParaRPr/>
          </a:p>
          <a:p>
            <a:pPr indent="-274320" lvl="0" marL="274320" rtl="0" algn="l">
              <a:lnSpc>
                <a:spcPct val="100000"/>
              </a:lnSpc>
              <a:spcBef>
                <a:spcPts val="442"/>
              </a:spcBef>
              <a:spcAft>
                <a:spcPts val="0"/>
              </a:spcAft>
              <a:buSzPct val="95000"/>
              <a:buChar char="⚫"/>
            </a:pPr>
            <a:r>
              <a:rPr lang="en-US"/>
              <a:t>Age older than 70 years</a:t>
            </a:r>
            <a:endParaRPr/>
          </a:p>
          <a:p>
            <a:pPr indent="-274320" lvl="0" marL="274320" rtl="0" algn="l">
              <a:lnSpc>
                <a:spcPct val="100000"/>
              </a:lnSpc>
              <a:spcBef>
                <a:spcPts val="442"/>
              </a:spcBef>
              <a:spcAft>
                <a:spcPts val="0"/>
              </a:spcAft>
              <a:buSzPct val="95000"/>
              <a:buChar char="⚫"/>
            </a:pPr>
            <a:r>
              <a:rPr lang="en-US"/>
              <a:t>Age older than 50 years if person also smokes or has diabetes</a:t>
            </a:r>
            <a:endParaRPr/>
          </a:p>
          <a:p>
            <a:pPr indent="-274320" lvl="0" marL="274320" rtl="0" algn="l">
              <a:lnSpc>
                <a:spcPct val="100000"/>
              </a:lnSpc>
              <a:spcBef>
                <a:spcPts val="442"/>
              </a:spcBef>
              <a:spcAft>
                <a:spcPts val="0"/>
              </a:spcAft>
              <a:buSzPct val="95000"/>
              <a:buChar char="⚫"/>
            </a:pPr>
            <a:r>
              <a:rPr lang="en-US"/>
              <a:t>African American descent</a:t>
            </a:r>
            <a:endParaRPr/>
          </a:p>
          <a:p>
            <a:pPr indent="-274320" lvl="0" marL="274320" rtl="0" algn="l">
              <a:lnSpc>
                <a:spcPct val="100000"/>
              </a:lnSpc>
              <a:spcBef>
                <a:spcPts val="442"/>
              </a:spcBef>
              <a:spcAft>
                <a:spcPts val="0"/>
              </a:spcAft>
              <a:buSzPct val="95000"/>
              <a:buChar char="⚫"/>
            </a:pPr>
            <a:r>
              <a:rPr lang="en-US"/>
              <a:t>A family history of atherosclerosis, peripheral artery disease or claudication</a:t>
            </a:r>
            <a:endParaRPr/>
          </a:p>
          <a:p>
            <a:pPr indent="-274320" lvl="0" marL="274320" rtl="0" algn="l">
              <a:lnSpc>
                <a:spcPct val="100000"/>
              </a:lnSpc>
              <a:spcBef>
                <a:spcPts val="442"/>
              </a:spcBef>
              <a:spcAft>
                <a:spcPts val="0"/>
              </a:spcAft>
              <a:buSzPct val="95000"/>
              <a:buChar char="⚫"/>
            </a:pPr>
            <a:r>
              <a:rPr lang="en-US"/>
              <a:t>Heart disease</a:t>
            </a:r>
            <a:endParaRPr/>
          </a:p>
          <a:p>
            <a:pPr indent="-141001" lvl="0" marL="274320" rtl="0" algn="l">
              <a:lnSpc>
                <a:spcPct val="100000"/>
              </a:lnSpc>
              <a:spcBef>
                <a:spcPts val="442"/>
              </a:spcBef>
              <a:spcAft>
                <a:spcPts val="0"/>
              </a:spcAft>
              <a:buSzPct val="95000"/>
              <a:buNone/>
            </a:pPr>
            <a:r>
              <a:t/>
            </a:r>
            <a:endParaRPr/>
          </a:p>
        </p:txBody>
      </p:sp>
      <p:sp>
        <p:nvSpPr>
          <p:cNvPr id="459" name="Google Shape;459;p48"/>
          <p:cNvSpPr txBox="1"/>
          <p:nvPr/>
        </p:nvSpPr>
        <p:spPr>
          <a:xfrm>
            <a:off x="6520325" y="-228600"/>
            <a:ext cx="13716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claudication</a:t>
            </a:r>
            <a:endParaRPr b="0" i="0" sz="1400" u="none" cap="none" strike="noStrike">
              <a:solidFill>
                <a:srgbClr val="000000"/>
              </a:solidFill>
              <a:latin typeface="Constantia"/>
              <a:ea typeface="Constantia"/>
              <a:cs typeface="Constantia"/>
              <a:sym typeface="Constantia"/>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4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Healthy Habits to Encourage</a:t>
            </a:r>
            <a:endParaRPr/>
          </a:p>
        </p:txBody>
      </p:sp>
      <p:sp>
        <p:nvSpPr>
          <p:cNvPr id="465" name="Google Shape;465;p4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95000"/>
              <a:buChar char="⚫"/>
            </a:pPr>
            <a:r>
              <a:rPr lang="en-US"/>
              <a:t>Decrease/quit smoking. Smoking is the most significant risk factor for the development and worsening of peripheral artery disease. Smoking increases the chance that patient may eventually require an amputation or even die of the disease. Patients should avoid secondhand smoke as well.</a:t>
            </a:r>
            <a:endParaRPr/>
          </a:p>
          <a:p>
            <a:pPr indent="-274320" lvl="0" marL="274320" rtl="0" algn="l">
              <a:lnSpc>
                <a:spcPct val="100000"/>
              </a:lnSpc>
              <a:spcBef>
                <a:spcPts val="442"/>
              </a:spcBef>
              <a:spcAft>
                <a:spcPts val="0"/>
              </a:spcAft>
              <a:buSzPct val="95000"/>
              <a:buChar char="⚫"/>
            </a:pPr>
            <a:r>
              <a:rPr lang="en-US"/>
              <a:t>Exercise. How can exercise can be helpful if it's what brings on the claudication pain? Exercise helps condition the muscles so that they use oxygen more efficiently. So even if the muscles are getting less oxygen, they can use what they do get, more effectively. That can eventually mean less pain during exertion. </a:t>
            </a:r>
            <a:endParaRPr/>
          </a:p>
          <a:p>
            <a:pPr indent="-274320" lvl="0" marL="274320" rtl="0" algn="l">
              <a:lnSpc>
                <a:spcPct val="100000"/>
              </a:lnSpc>
              <a:spcBef>
                <a:spcPts val="442"/>
              </a:spcBef>
              <a:spcAft>
                <a:spcPts val="0"/>
              </a:spcAft>
              <a:buSzPct val="95000"/>
              <a:buChar char="⚫"/>
            </a:pPr>
            <a:r>
              <a:rPr lang="en-US"/>
              <a:t>Control cholesterol levels. By healthy diet and medication if necessary. Combined with exercise, a healthy diet can help control the blood pressure and cholesterol levels, both of which can contribute to atherosclerosis.	</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471" name="Google Shape;471;p5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470"/>
              <a:buChar char="⚫"/>
            </a:pPr>
            <a:r>
              <a:rPr lang="en-US"/>
              <a:t>Avoid certain medications. Don't use drugs that cause blood vessels to constrict. Many sinus and cold medications sold over-the-counter contain pseudoephedrine, which is known to constrict blood vessels. </a:t>
            </a:r>
            <a:endParaRPr/>
          </a:p>
          <a:p>
            <a:pPr indent="-274320" lvl="0" marL="274320" rtl="0" algn="l">
              <a:lnSpc>
                <a:spcPct val="100000"/>
              </a:lnSpc>
              <a:spcBef>
                <a:spcPts val="520"/>
              </a:spcBef>
              <a:spcAft>
                <a:spcPts val="0"/>
              </a:spcAft>
              <a:buSzPts val="2470"/>
              <a:buChar char="⚫"/>
            </a:pPr>
            <a:r>
              <a:rPr lang="en-US"/>
              <a:t>Avoid injury to the feet and legs. Reduced blood flow increases risk of complications from injuries. </a:t>
            </a:r>
            <a:endParaRPr/>
          </a:p>
          <a:p>
            <a:pPr indent="-274320" lvl="0" marL="274320" rtl="0" algn="l">
              <a:lnSpc>
                <a:spcPct val="100000"/>
              </a:lnSpc>
              <a:spcBef>
                <a:spcPts val="520"/>
              </a:spcBef>
              <a:spcAft>
                <a:spcPts val="0"/>
              </a:spcAft>
              <a:buSzPts val="2470"/>
              <a:buChar char="⚫"/>
            </a:pPr>
            <a:r>
              <a:rPr lang="en-US"/>
              <a:t>Keep the legs below the heart. Doing so can help improve the circulation to the feet. To keep the blood flowing well to the legs and feet at night, it helps to raise the head of the bed by 4 to 6 inches.</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10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rPr lang="en-US"/>
              <a:t>The neurological manifestations of stroke</a:t>
            </a:r>
            <a:endParaRPr/>
          </a:p>
        </p:txBody>
      </p:sp>
      <p:sp>
        <p:nvSpPr>
          <p:cNvPr id="477" name="Google Shape;477;p10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A stroke occurs when the blood supply to your brain is interrupted or reduced.it may be caused by a blocked artery (ischemic stroke) or a leaking or burst blood vessel (hemorrhagic stroke). Some people may experience a temporary disruption of blood flow through their brain (transient ischemic attack, or TIA).</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10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Ischemic Stroke</a:t>
            </a:r>
            <a:endParaRPr/>
          </a:p>
        </p:txBody>
      </p:sp>
      <p:sp>
        <p:nvSpPr>
          <p:cNvPr id="483" name="Google Shape;483;p101"/>
          <p:cNvSpPr txBox="1"/>
          <p:nvPr>
            <p:ph idx="1" type="body"/>
          </p:nvPr>
        </p:nvSpPr>
        <p:spPr>
          <a:xfrm>
            <a:off x="457200" y="1935475"/>
            <a:ext cx="8229600" cy="47136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About 85 percent of strokes are ischemic strokes. Ischemic strokes occur when the arteries to the brain become narrowed or blocked, causing severely reduced blood flow (ischemia). The most common ischemic strokes include:</a:t>
            </a:r>
            <a:endParaRPr/>
          </a:p>
          <a:p>
            <a:pPr indent="-246888" lvl="1" marL="640080" rtl="0" algn="l">
              <a:lnSpc>
                <a:spcPct val="100000"/>
              </a:lnSpc>
              <a:spcBef>
                <a:spcPts val="480"/>
              </a:spcBef>
              <a:spcAft>
                <a:spcPts val="0"/>
              </a:spcAft>
              <a:buSzPts val="2040"/>
              <a:buChar char="⚫"/>
            </a:pPr>
            <a:r>
              <a:rPr lang="en-US"/>
              <a:t>Thrombotic stroke - artery blocked by a blood clot</a:t>
            </a:r>
            <a:endParaRPr/>
          </a:p>
          <a:p>
            <a:pPr indent="-246888" lvl="1" marL="640080" rtl="0" algn="l">
              <a:lnSpc>
                <a:spcPct val="100000"/>
              </a:lnSpc>
              <a:spcBef>
                <a:spcPts val="480"/>
              </a:spcBef>
              <a:spcAft>
                <a:spcPts val="0"/>
              </a:spcAft>
              <a:buSzPts val="2040"/>
              <a:buChar char="⚫"/>
            </a:pPr>
            <a:r>
              <a:rPr lang="en-US"/>
              <a:t>Embolic stroke- artery blocked by any other type of embolus (fat, air, debris, infection etc)</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10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Hemorrhagic Stroke</a:t>
            </a:r>
            <a:endParaRPr/>
          </a:p>
        </p:txBody>
      </p:sp>
      <p:sp>
        <p:nvSpPr>
          <p:cNvPr id="489" name="Google Shape;489;p10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 Hemorrhagic stroke occurs when a blood vessel in the brain leaks or ruptures. Brain hemorrhages can result from many conditions that affect the blood vessels, including uncontrolled high blood pressure (hypertension) and weak spots in your blood vessel walls (aneurysms).</a:t>
            </a:r>
            <a:endParaRPr/>
          </a:p>
          <a:p>
            <a:pPr indent="-274320" lvl="0" marL="274320" rtl="0" algn="l">
              <a:lnSpc>
                <a:spcPct val="100000"/>
              </a:lnSpc>
              <a:spcBef>
                <a:spcPts val="520"/>
              </a:spcBef>
              <a:spcAft>
                <a:spcPts val="0"/>
              </a:spcAft>
              <a:buSzPts val="2470"/>
              <a:buChar char="⚫"/>
            </a:pPr>
            <a:r>
              <a:rPr lang="en-US"/>
              <a:t>A less common cause of hemorrhage is the rupture of an abnormal tangle of thin-walled blood vessels (arteriovenous malformation) present at birth.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10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Types of Hemorrhagic Stroke</a:t>
            </a:r>
            <a:endParaRPr/>
          </a:p>
        </p:txBody>
      </p:sp>
      <p:sp>
        <p:nvSpPr>
          <p:cNvPr id="495" name="Google Shape;495;p103"/>
          <p:cNvSpPr txBox="1"/>
          <p:nvPr>
            <p:ph idx="1" type="body"/>
          </p:nvPr>
        </p:nvSpPr>
        <p:spPr>
          <a:xfrm>
            <a:off x="457200" y="1935475"/>
            <a:ext cx="3250200" cy="4389000"/>
          </a:xfrm>
          <a:prstGeom prst="rect">
            <a:avLst/>
          </a:prstGeom>
          <a:noFill/>
          <a:ln>
            <a:noFill/>
          </a:ln>
        </p:spPr>
        <p:txBody>
          <a:bodyPr anchorCtr="0" anchor="t" bIns="45700" lIns="91425" spcFirstLastPara="1" rIns="91425" wrap="square" tIns="45700">
            <a:normAutofit lnSpcReduction="20000"/>
          </a:bodyPr>
          <a:lstStyle/>
          <a:p>
            <a:pPr indent="-274320" lvl="0" marL="274320" rtl="0" algn="l">
              <a:lnSpc>
                <a:spcPct val="100000"/>
              </a:lnSpc>
              <a:spcBef>
                <a:spcPts val="0"/>
              </a:spcBef>
              <a:spcAft>
                <a:spcPts val="0"/>
              </a:spcAft>
              <a:buSzPts val="2470"/>
              <a:buChar char="⚫"/>
            </a:pPr>
            <a:r>
              <a:rPr lang="en-US"/>
              <a:t>Types of hemorrhagic stroke include:</a:t>
            </a:r>
            <a:endParaRPr/>
          </a:p>
          <a:p>
            <a:pPr indent="-246888" lvl="1" marL="640080" rtl="0" algn="l">
              <a:lnSpc>
                <a:spcPct val="100000"/>
              </a:lnSpc>
              <a:spcBef>
                <a:spcPts val="480"/>
              </a:spcBef>
              <a:spcAft>
                <a:spcPts val="0"/>
              </a:spcAft>
              <a:buSzPts val="2040"/>
              <a:buChar char="⚫"/>
            </a:pPr>
            <a:r>
              <a:rPr lang="en-US"/>
              <a:t>Intracerebral hemorrhage - within the brain </a:t>
            </a:r>
            <a:endParaRPr/>
          </a:p>
          <a:p>
            <a:pPr indent="-246888" lvl="1" marL="640080" rtl="0" algn="l">
              <a:lnSpc>
                <a:spcPct val="100000"/>
              </a:lnSpc>
              <a:spcBef>
                <a:spcPts val="480"/>
              </a:spcBef>
              <a:spcAft>
                <a:spcPts val="0"/>
              </a:spcAft>
              <a:buSzPts val="2040"/>
              <a:buChar char="⚫"/>
            </a:pPr>
            <a:r>
              <a:rPr lang="en-US"/>
              <a:t>Subarachnoid hemorrhage - within the subarachnoid space, where CSF is located</a:t>
            </a:r>
            <a:endParaRPr/>
          </a:p>
          <a:p>
            <a:pPr indent="-117475" lvl="0" marL="274320" rtl="0" algn="l">
              <a:lnSpc>
                <a:spcPct val="100000"/>
              </a:lnSpc>
              <a:spcBef>
                <a:spcPts val="520"/>
              </a:spcBef>
              <a:spcAft>
                <a:spcPts val="0"/>
              </a:spcAft>
              <a:buSzPts val="2470"/>
              <a:buNone/>
            </a:pPr>
            <a:r>
              <a:t/>
            </a:r>
            <a:endParaRPr/>
          </a:p>
        </p:txBody>
      </p:sp>
      <p:pic>
        <p:nvPicPr>
          <p:cNvPr id="496" name="Google Shape;496;p103"/>
          <p:cNvPicPr preferRelativeResize="0"/>
          <p:nvPr/>
        </p:nvPicPr>
        <p:blipFill rotWithShape="1">
          <a:blip r:embed="rId3">
            <a:alphaModFix/>
          </a:blip>
          <a:srcRect b="0" l="0" r="0" t="0"/>
          <a:stretch/>
        </p:blipFill>
        <p:spPr>
          <a:xfrm>
            <a:off x="3829350" y="2048125"/>
            <a:ext cx="4107825" cy="416382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10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Clr>
                <a:schemeClr val="dk2"/>
              </a:buClr>
              <a:buSzPts val="5000"/>
              <a:buFont typeface="Calibri"/>
              <a:buNone/>
            </a:pPr>
            <a:r>
              <a:rPr lang="en-US"/>
              <a:t>Transient Ischemic Attack</a:t>
            </a:r>
            <a:endParaRPr/>
          </a:p>
        </p:txBody>
      </p:sp>
      <p:sp>
        <p:nvSpPr>
          <p:cNvPr id="502" name="Google Shape;502;p104"/>
          <p:cNvSpPr txBox="1"/>
          <p:nvPr>
            <p:ph idx="1" type="body"/>
          </p:nvPr>
        </p:nvSpPr>
        <p:spPr>
          <a:xfrm>
            <a:off x="457200" y="1935475"/>
            <a:ext cx="8229600" cy="46788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 (TIA) — also called a </a:t>
            </a:r>
            <a:r>
              <a:rPr b="1" lang="en-US"/>
              <a:t>mini stroke</a:t>
            </a:r>
            <a:r>
              <a:rPr lang="en-US"/>
              <a:t> — is a brief period of symptoms similar to those in a stroke. A temporary decrease in blood supply to part of the brain causes TIAs, which often last less than five minutes.</a:t>
            </a:r>
            <a:endParaRPr/>
          </a:p>
          <a:p>
            <a:pPr indent="-274320" lvl="0" marL="274320" rtl="0" algn="l">
              <a:lnSpc>
                <a:spcPct val="100000"/>
              </a:lnSpc>
              <a:spcBef>
                <a:spcPts val="481"/>
              </a:spcBef>
              <a:spcAft>
                <a:spcPts val="0"/>
              </a:spcAft>
              <a:buSzPct val="95000"/>
              <a:buChar char="⚫"/>
            </a:pPr>
            <a:r>
              <a:rPr lang="en-US"/>
              <a:t>Like an ischemic stroke, a TIA occurs when a clot or debris blocks blood flow to part of your brain. A TIA doesn't leave lasting symptoms because the blockage is temporary.</a:t>
            </a:r>
            <a:endParaRPr/>
          </a:p>
          <a:p>
            <a:pPr indent="-274320" lvl="0" marL="274320" rtl="0" algn="l">
              <a:lnSpc>
                <a:spcPct val="100000"/>
              </a:lnSpc>
              <a:spcBef>
                <a:spcPts val="481"/>
              </a:spcBef>
              <a:spcAft>
                <a:spcPts val="0"/>
              </a:spcAft>
              <a:buSzPct val="95000"/>
              <a:buChar char="⚫"/>
            </a:pPr>
            <a:r>
              <a:rPr lang="en-US"/>
              <a:t>Symptoms of brain stroke</a:t>
            </a:r>
            <a:endParaRPr/>
          </a:p>
          <a:p>
            <a:pPr indent="-246888" lvl="1" marL="640080" rtl="0" algn="l">
              <a:lnSpc>
                <a:spcPct val="100000"/>
              </a:lnSpc>
              <a:spcBef>
                <a:spcPts val="444"/>
              </a:spcBef>
              <a:spcAft>
                <a:spcPts val="0"/>
              </a:spcAft>
              <a:buSzPct val="85000"/>
              <a:buChar char="⚫"/>
            </a:pPr>
            <a:r>
              <a:rPr lang="en-US"/>
              <a:t>Trouble with walking</a:t>
            </a:r>
            <a:endParaRPr/>
          </a:p>
          <a:p>
            <a:pPr indent="-246888" lvl="1" marL="640080" rtl="0" algn="l">
              <a:lnSpc>
                <a:spcPct val="100000"/>
              </a:lnSpc>
              <a:spcBef>
                <a:spcPts val="444"/>
              </a:spcBef>
              <a:spcAft>
                <a:spcPts val="0"/>
              </a:spcAft>
              <a:buSzPct val="85000"/>
              <a:buChar char="⚫"/>
            </a:pPr>
            <a:r>
              <a:rPr lang="en-US"/>
              <a:t>Trouble with speaking and understanding</a:t>
            </a:r>
            <a:endParaRPr/>
          </a:p>
          <a:p>
            <a:pPr indent="-246888" lvl="1" marL="640080" rtl="0" algn="l">
              <a:lnSpc>
                <a:spcPct val="100000"/>
              </a:lnSpc>
              <a:spcBef>
                <a:spcPts val="444"/>
              </a:spcBef>
              <a:spcAft>
                <a:spcPts val="0"/>
              </a:spcAft>
              <a:buSzPct val="85000"/>
              <a:buChar char="⚫"/>
            </a:pPr>
            <a:r>
              <a:rPr lang="en-US"/>
              <a:t>Paralysis or numbness of the face, arm or leg</a:t>
            </a:r>
            <a:endParaRPr/>
          </a:p>
          <a:p>
            <a:pPr indent="-246888" lvl="1" marL="640080" rtl="0" algn="l">
              <a:lnSpc>
                <a:spcPct val="100000"/>
              </a:lnSpc>
              <a:spcBef>
                <a:spcPts val="444"/>
              </a:spcBef>
              <a:spcAft>
                <a:spcPts val="0"/>
              </a:spcAft>
              <a:buSzPct val="85000"/>
              <a:buChar char="⚫"/>
            </a:pPr>
            <a:r>
              <a:rPr lang="en-US"/>
              <a:t>Trouble with seeing in one or both eyes</a:t>
            </a:r>
            <a:endParaRPr/>
          </a:p>
          <a:p>
            <a:pPr indent="-246888" lvl="1" marL="640080" rtl="0" algn="l">
              <a:lnSpc>
                <a:spcPct val="100000"/>
              </a:lnSpc>
              <a:spcBef>
                <a:spcPts val="444"/>
              </a:spcBef>
              <a:spcAft>
                <a:spcPts val="0"/>
              </a:spcAft>
              <a:buSzPct val="85000"/>
              <a:buChar char="⚫"/>
            </a:pPr>
            <a:r>
              <a:rPr lang="en-US"/>
              <a:t>Headache</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g24b032f81d3_0_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SzPts val="1800"/>
              <a:buNone/>
            </a:pPr>
            <a:r>
              <a:rPr lang="en-US"/>
              <a:t>Stroke/TIA Symptoms</a:t>
            </a:r>
            <a:endParaRPr/>
          </a:p>
        </p:txBody>
      </p:sp>
      <p:pic>
        <p:nvPicPr>
          <p:cNvPr id="508" name="Google Shape;508;g24b032f81d3_0_6"/>
          <p:cNvPicPr preferRelativeResize="0"/>
          <p:nvPr/>
        </p:nvPicPr>
        <p:blipFill rotWithShape="1">
          <a:blip r:embed="rId3">
            <a:alphaModFix/>
          </a:blip>
          <a:srcRect b="0" l="0" r="0" t="0"/>
          <a:stretch/>
        </p:blipFill>
        <p:spPr>
          <a:xfrm>
            <a:off x="1290950" y="1951875"/>
            <a:ext cx="6562100" cy="45182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5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Compartment Syndromes</a:t>
            </a:r>
            <a:endParaRPr/>
          </a:p>
        </p:txBody>
      </p:sp>
      <p:sp>
        <p:nvSpPr>
          <p:cNvPr id="514" name="Google Shape;514;p5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Compartment syndrome occurs when excessive pressure builds up inside an enclosed space in the body. Compartment syndrome usually results from bleeding or swelling after an injury. The dangerously high pressure in compartment syndrome impedes the flow of blood to and from the affected tissues. It can be an emergency, requiring surgery to prevent permanent injury.</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What happens </a:t>
            </a:r>
            <a:endParaRPr/>
          </a:p>
        </p:txBody>
      </p:sp>
      <p:sp>
        <p:nvSpPr>
          <p:cNvPr id="520" name="Google Shape;520;p5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Groups of organs or muscles are organized into areas called compartments. Strong webs of connective tissue called fascia form the walls of these compartments. </a:t>
            </a:r>
            <a:endParaRPr/>
          </a:p>
          <a:p>
            <a:pPr indent="-274320" lvl="0" marL="274320" rtl="0" algn="l">
              <a:lnSpc>
                <a:spcPct val="100000"/>
              </a:lnSpc>
              <a:spcBef>
                <a:spcPts val="481"/>
              </a:spcBef>
              <a:spcAft>
                <a:spcPts val="0"/>
              </a:spcAft>
              <a:buSzPct val="95000"/>
              <a:buChar char="⚫"/>
            </a:pPr>
            <a:r>
              <a:rPr lang="en-US"/>
              <a:t>After an injury, blood or edema (fluid resulting from inflammation or injury) may accumulate in the compartment. The tough walls of fascia cannot easily expand, and compartment pressure rises, preventing adequate blood flow to tissues inside the compartment. Severe tissue damage can result, with loss of body function or even death. </a:t>
            </a:r>
            <a:endParaRPr/>
          </a:p>
          <a:p>
            <a:pPr indent="-274320" lvl="0" marL="274320" rtl="0" algn="l">
              <a:lnSpc>
                <a:spcPct val="100000"/>
              </a:lnSpc>
              <a:spcBef>
                <a:spcPts val="481"/>
              </a:spcBef>
              <a:spcAft>
                <a:spcPts val="0"/>
              </a:spcAft>
              <a:buSzPct val="95000"/>
              <a:buChar char="⚫"/>
            </a:pPr>
            <a:r>
              <a:rPr lang="en-US"/>
              <a:t>The legs, arms, and abdomen are most prone to developing compartment syndrome.</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5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Causes </a:t>
            </a:r>
            <a:endParaRPr/>
          </a:p>
        </p:txBody>
      </p:sp>
      <p:sp>
        <p:nvSpPr>
          <p:cNvPr id="526" name="Google Shape;526;p5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Acute compartment syndrome is the most common type of compartment syndrome. About three-quarters of the time, acute compartment syndrome is caused by a broken leg or arm. Acute compartment syndrome develops rapidly over hours or days. </a:t>
            </a:r>
            <a:endParaRPr/>
          </a:p>
          <a:p>
            <a:pPr indent="-274320" lvl="0" marL="274320" rtl="0" algn="l">
              <a:lnSpc>
                <a:spcPct val="100000"/>
              </a:lnSpc>
              <a:spcBef>
                <a:spcPts val="520"/>
              </a:spcBef>
              <a:spcAft>
                <a:spcPts val="0"/>
              </a:spcAft>
              <a:buSzPts val="2470"/>
              <a:buChar char="⚫"/>
            </a:pPr>
            <a:r>
              <a:rPr lang="en-US"/>
              <a:t>Compartment syndrome can develop from the fracture itself, due to pressure from bleeding and edema. Or compartment syndrome may occur later, as a result of treatment for the fracture (such as surgery or casting). </a:t>
            </a:r>
            <a:endParaRPr/>
          </a:p>
          <a:p>
            <a:pPr indent="0" lvl="0" marL="0" rtl="0" algn="l">
              <a:lnSpc>
                <a:spcPct val="100000"/>
              </a:lnSpc>
              <a:spcBef>
                <a:spcPts val="520"/>
              </a:spcBef>
              <a:spcAft>
                <a:spcPts val="0"/>
              </a:spcAft>
              <a:buSzPts val="2470"/>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5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Causes </a:t>
            </a:r>
            <a:endParaRPr/>
          </a:p>
        </p:txBody>
      </p:sp>
      <p:sp>
        <p:nvSpPr>
          <p:cNvPr id="532" name="Google Shape;532;p5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Acute compartment syndrome can also occur after injuries without bone fractures, including:</a:t>
            </a:r>
            <a:endParaRPr/>
          </a:p>
          <a:p>
            <a:pPr indent="-246888" lvl="1" marL="640080" rtl="0" algn="l">
              <a:lnSpc>
                <a:spcPct val="100000"/>
              </a:lnSpc>
              <a:spcBef>
                <a:spcPts val="444"/>
              </a:spcBef>
              <a:spcAft>
                <a:spcPts val="0"/>
              </a:spcAft>
              <a:buSzPct val="85000"/>
              <a:buChar char="⚫"/>
            </a:pPr>
            <a:r>
              <a:rPr lang="en-US"/>
              <a:t>Crush injuries</a:t>
            </a:r>
            <a:endParaRPr/>
          </a:p>
          <a:p>
            <a:pPr indent="-246888" lvl="1" marL="640080" rtl="0" algn="l">
              <a:lnSpc>
                <a:spcPct val="100000"/>
              </a:lnSpc>
              <a:spcBef>
                <a:spcPts val="444"/>
              </a:spcBef>
              <a:spcAft>
                <a:spcPts val="0"/>
              </a:spcAft>
              <a:buSzPct val="85000"/>
              <a:buChar char="⚫"/>
            </a:pPr>
            <a:r>
              <a:rPr lang="en-US"/>
              <a:t>Burns</a:t>
            </a:r>
            <a:endParaRPr/>
          </a:p>
          <a:p>
            <a:pPr indent="-246888" lvl="1" marL="640080" rtl="0" algn="l">
              <a:lnSpc>
                <a:spcPct val="100000"/>
              </a:lnSpc>
              <a:spcBef>
                <a:spcPts val="444"/>
              </a:spcBef>
              <a:spcAft>
                <a:spcPts val="0"/>
              </a:spcAft>
              <a:buSzPct val="85000"/>
              <a:buChar char="⚫"/>
            </a:pPr>
            <a:r>
              <a:rPr lang="en-US"/>
              <a:t>Overly tight bandaging</a:t>
            </a:r>
            <a:endParaRPr/>
          </a:p>
          <a:p>
            <a:pPr indent="-246888" lvl="1" marL="640080" rtl="0" algn="l">
              <a:lnSpc>
                <a:spcPct val="100000"/>
              </a:lnSpc>
              <a:spcBef>
                <a:spcPts val="444"/>
              </a:spcBef>
              <a:spcAft>
                <a:spcPts val="0"/>
              </a:spcAft>
              <a:buSzPct val="85000"/>
              <a:buChar char="⚫"/>
            </a:pPr>
            <a:r>
              <a:rPr lang="en-US"/>
              <a:t>Prolonged compression of a limb during a period of unconsciousness</a:t>
            </a:r>
            <a:endParaRPr/>
          </a:p>
          <a:p>
            <a:pPr indent="-246888" lvl="1" marL="640080" rtl="0" algn="l">
              <a:lnSpc>
                <a:spcPct val="100000"/>
              </a:lnSpc>
              <a:spcBef>
                <a:spcPts val="444"/>
              </a:spcBef>
              <a:spcAft>
                <a:spcPts val="0"/>
              </a:spcAft>
              <a:buSzPct val="85000"/>
              <a:buChar char="⚫"/>
            </a:pPr>
            <a:r>
              <a:rPr lang="en-US"/>
              <a:t>Surgery to blood vessels of an arm or leg</a:t>
            </a:r>
            <a:endParaRPr/>
          </a:p>
          <a:p>
            <a:pPr indent="-246888" lvl="1" marL="640080" rtl="0" algn="l">
              <a:lnSpc>
                <a:spcPct val="100000"/>
              </a:lnSpc>
              <a:spcBef>
                <a:spcPts val="444"/>
              </a:spcBef>
              <a:spcAft>
                <a:spcPts val="0"/>
              </a:spcAft>
              <a:buSzPct val="85000"/>
              <a:buChar char="⚫"/>
            </a:pPr>
            <a:r>
              <a:rPr lang="en-US"/>
              <a:t>A blood clot in a blood vessel in an arm or leg </a:t>
            </a:r>
            <a:endParaRPr/>
          </a:p>
          <a:p>
            <a:pPr indent="-246888" lvl="1" marL="640080" rtl="0" algn="l">
              <a:lnSpc>
                <a:spcPct val="100000"/>
              </a:lnSpc>
              <a:spcBef>
                <a:spcPts val="444"/>
              </a:spcBef>
              <a:spcAft>
                <a:spcPts val="0"/>
              </a:spcAft>
              <a:buSzPct val="85000"/>
              <a:buChar char="⚫"/>
            </a:pPr>
            <a:r>
              <a:rPr lang="en-US"/>
              <a:t>Extremely vigorous exercise, especially eccentric movements (extension under pressure)</a:t>
            </a:r>
            <a:endParaRPr/>
          </a:p>
          <a:p>
            <a:pPr indent="-274320" lvl="0" marL="274320" rtl="0" algn="l">
              <a:lnSpc>
                <a:spcPct val="100000"/>
              </a:lnSpc>
              <a:spcBef>
                <a:spcPts val="481"/>
              </a:spcBef>
              <a:spcAft>
                <a:spcPts val="0"/>
              </a:spcAft>
              <a:buSzPct val="95000"/>
              <a:buChar char="⚫"/>
            </a:pPr>
            <a:r>
              <a:rPr lang="en-US"/>
              <a:t>Taking anabolic steroids can also contribute to developing compartment syndrome.</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rPr lang="en-US"/>
              <a:t>Chronic Exertional Compartment syndrome</a:t>
            </a:r>
            <a:endParaRPr/>
          </a:p>
        </p:txBody>
      </p:sp>
      <p:sp>
        <p:nvSpPr>
          <p:cNvPr id="538" name="Google Shape;538;p5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Another form of compartment syndrome, called chronic exertional compartment syndrome (CECS), develops over days or weeks. Also called exertional compartment syndrome, it may be caused by regular, vigorous exercise. The lower leg, buttock, or thigh is usually involved.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Abdominal Compart Syndrome</a:t>
            </a:r>
            <a:endParaRPr/>
          </a:p>
        </p:txBody>
      </p:sp>
      <p:sp>
        <p:nvSpPr>
          <p:cNvPr id="544" name="Google Shape;544;p5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95000"/>
              <a:buChar char="⚫"/>
            </a:pPr>
            <a:r>
              <a:rPr lang="en-US"/>
              <a:t>Abdominal compartment syndrome almost always develops after a severe injury, surgery, or during critical illness. Some conditions associated with abdominal compartment syndrome include: </a:t>
            </a:r>
            <a:endParaRPr/>
          </a:p>
          <a:p>
            <a:pPr indent="-246888" lvl="1" marL="640080" rtl="0" algn="l">
              <a:lnSpc>
                <a:spcPct val="100000"/>
              </a:lnSpc>
              <a:spcBef>
                <a:spcPts val="408"/>
              </a:spcBef>
              <a:spcAft>
                <a:spcPts val="0"/>
              </a:spcAft>
              <a:buSzPct val="85000"/>
              <a:buChar char="⚫"/>
            </a:pPr>
            <a:r>
              <a:rPr lang="en-US"/>
              <a:t>Trauma, especially when it results in shock</a:t>
            </a:r>
            <a:endParaRPr/>
          </a:p>
          <a:p>
            <a:pPr indent="-246888" lvl="1" marL="640080" rtl="0" algn="l">
              <a:lnSpc>
                <a:spcPct val="100000"/>
              </a:lnSpc>
              <a:spcBef>
                <a:spcPts val="408"/>
              </a:spcBef>
              <a:spcAft>
                <a:spcPts val="0"/>
              </a:spcAft>
              <a:buSzPct val="85000"/>
              <a:buChar char="⚫"/>
            </a:pPr>
            <a:r>
              <a:rPr lang="en-US"/>
              <a:t>Abdominal surgery, particularly liver transplant</a:t>
            </a:r>
            <a:endParaRPr/>
          </a:p>
          <a:p>
            <a:pPr indent="-246888" lvl="1" marL="640080" rtl="0" algn="l">
              <a:lnSpc>
                <a:spcPct val="100000"/>
              </a:lnSpc>
              <a:spcBef>
                <a:spcPts val="408"/>
              </a:spcBef>
              <a:spcAft>
                <a:spcPts val="0"/>
              </a:spcAft>
              <a:buSzPct val="85000"/>
              <a:buChar char="⚫"/>
            </a:pPr>
            <a:r>
              <a:rPr lang="en-US"/>
              <a:t>Burns</a:t>
            </a:r>
            <a:endParaRPr/>
          </a:p>
          <a:p>
            <a:pPr indent="-246888" lvl="1" marL="640080" rtl="0" algn="l">
              <a:lnSpc>
                <a:spcPct val="100000"/>
              </a:lnSpc>
              <a:spcBef>
                <a:spcPts val="408"/>
              </a:spcBef>
              <a:spcAft>
                <a:spcPts val="0"/>
              </a:spcAft>
              <a:buSzPct val="85000"/>
              <a:buChar char="⚫"/>
            </a:pPr>
            <a:r>
              <a:rPr lang="en-US"/>
              <a:t>Sepsis (an infection causing inflammation throughout the body)</a:t>
            </a:r>
            <a:endParaRPr/>
          </a:p>
          <a:p>
            <a:pPr indent="-246888" lvl="1" marL="640080" rtl="0" algn="l">
              <a:lnSpc>
                <a:spcPct val="100000"/>
              </a:lnSpc>
              <a:spcBef>
                <a:spcPts val="408"/>
              </a:spcBef>
              <a:spcAft>
                <a:spcPts val="0"/>
              </a:spcAft>
              <a:buSzPct val="85000"/>
              <a:buChar char="⚫"/>
            </a:pPr>
            <a:r>
              <a:rPr lang="en-US"/>
              <a:t>Severe ascites or abdominal bleeding </a:t>
            </a:r>
            <a:endParaRPr/>
          </a:p>
          <a:p>
            <a:pPr indent="-246888" lvl="1" marL="640080" rtl="0" algn="l">
              <a:lnSpc>
                <a:spcPct val="100000"/>
              </a:lnSpc>
              <a:spcBef>
                <a:spcPts val="408"/>
              </a:spcBef>
              <a:spcAft>
                <a:spcPts val="0"/>
              </a:spcAft>
              <a:buSzPct val="85000"/>
              <a:buChar char="⚫"/>
            </a:pPr>
            <a:r>
              <a:rPr lang="en-US"/>
              <a:t>Vigorous overtraining utilizing eccentric abdominal exercises </a:t>
            </a:r>
            <a:endParaRPr/>
          </a:p>
          <a:p>
            <a:pPr indent="-274320" lvl="0" marL="274320" rtl="0" algn="l">
              <a:lnSpc>
                <a:spcPct val="100000"/>
              </a:lnSpc>
              <a:spcBef>
                <a:spcPts val="442"/>
              </a:spcBef>
              <a:spcAft>
                <a:spcPts val="0"/>
              </a:spcAft>
              <a:buSzPct val="95000"/>
              <a:buChar char="⚫"/>
            </a:pPr>
            <a:r>
              <a:rPr lang="en-US"/>
              <a:t>As the pressure in the abdominal compartment rises, blood flow to and from the abdominal organs is reduced. The liver, bowels, kidneys, and other organs may be injured or permanently damaged.</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5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a:t>
            </a:r>
            <a:endParaRPr/>
          </a:p>
        </p:txBody>
      </p:sp>
      <p:sp>
        <p:nvSpPr>
          <p:cNvPr id="550" name="Google Shape;550;p5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Acute compartment syndrome usually develops over a few hours after a serious injury to an arm or leg. Some symptoms of acute compartment syndrome include:</a:t>
            </a:r>
            <a:endParaRPr/>
          </a:p>
          <a:p>
            <a:pPr indent="-246888" lvl="1" marL="640080" rtl="0" algn="l">
              <a:lnSpc>
                <a:spcPct val="100000"/>
              </a:lnSpc>
              <a:spcBef>
                <a:spcPts val="480"/>
              </a:spcBef>
              <a:spcAft>
                <a:spcPts val="0"/>
              </a:spcAft>
              <a:buSzPts val="2040"/>
              <a:buChar char="⚫"/>
            </a:pPr>
            <a:r>
              <a:rPr lang="en-US"/>
              <a:t>A new and persistent deep ache in an arm or leg</a:t>
            </a:r>
            <a:endParaRPr/>
          </a:p>
          <a:p>
            <a:pPr indent="-246888" lvl="1" marL="640080" rtl="0" algn="l">
              <a:lnSpc>
                <a:spcPct val="100000"/>
              </a:lnSpc>
              <a:spcBef>
                <a:spcPts val="480"/>
              </a:spcBef>
              <a:spcAft>
                <a:spcPts val="0"/>
              </a:spcAft>
              <a:buSzPts val="2040"/>
              <a:buChar char="⚫"/>
            </a:pPr>
            <a:r>
              <a:rPr lang="en-US"/>
              <a:t>Pain that seems greater than expected for the severity of the injury</a:t>
            </a:r>
            <a:endParaRPr/>
          </a:p>
          <a:p>
            <a:pPr indent="-246888" lvl="1" marL="640080" rtl="0" algn="l">
              <a:lnSpc>
                <a:spcPct val="100000"/>
              </a:lnSpc>
              <a:spcBef>
                <a:spcPts val="480"/>
              </a:spcBef>
              <a:spcAft>
                <a:spcPts val="0"/>
              </a:spcAft>
              <a:buSzPts val="2040"/>
              <a:buChar char="⚫"/>
            </a:pPr>
            <a:r>
              <a:rPr lang="en-US"/>
              <a:t>Numbness, pins-and-needles, or electricity-like pain in the limb </a:t>
            </a:r>
            <a:endParaRPr/>
          </a:p>
          <a:p>
            <a:pPr indent="-246888" lvl="1" marL="640080" rtl="0" algn="l">
              <a:lnSpc>
                <a:spcPct val="100000"/>
              </a:lnSpc>
              <a:spcBef>
                <a:spcPts val="480"/>
              </a:spcBef>
              <a:spcAft>
                <a:spcPts val="0"/>
              </a:spcAft>
              <a:buSzPts val="2040"/>
              <a:buChar char="⚫"/>
            </a:pPr>
            <a:r>
              <a:rPr lang="en-US"/>
              <a:t>Swelling, tightness and bruising</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pic>
        <p:nvPicPr>
          <p:cNvPr id="555" name="Google Shape;555;p58"/>
          <p:cNvPicPr preferRelativeResize="0"/>
          <p:nvPr/>
        </p:nvPicPr>
        <p:blipFill rotWithShape="1">
          <a:blip r:embed="rId3">
            <a:alphaModFix/>
          </a:blip>
          <a:srcRect b="0" l="0" r="0" t="0"/>
          <a:stretch/>
        </p:blipFill>
        <p:spPr>
          <a:xfrm>
            <a:off x="611560" y="638599"/>
            <a:ext cx="3161457" cy="2735510"/>
          </a:xfrm>
          <a:prstGeom prst="rect">
            <a:avLst/>
          </a:prstGeom>
          <a:noFill/>
          <a:ln>
            <a:noFill/>
          </a:ln>
        </p:spPr>
      </p:pic>
      <p:pic>
        <p:nvPicPr>
          <p:cNvPr id="556" name="Google Shape;556;p58"/>
          <p:cNvPicPr preferRelativeResize="0"/>
          <p:nvPr/>
        </p:nvPicPr>
        <p:blipFill rotWithShape="1">
          <a:blip r:embed="rId4">
            <a:alphaModFix/>
          </a:blip>
          <a:srcRect b="0" l="0" r="0" t="0"/>
          <a:stretch/>
        </p:blipFill>
        <p:spPr>
          <a:xfrm>
            <a:off x="4067944" y="3068960"/>
            <a:ext cx="4536504" cy="3305919"/>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g24b032f81d3_0_12"/>
          <p:cNvSpPr txBox="1"/>
          <p:nvPr/>
        </p:nvSpPr>
        <p:spPr>
          <a:xfrm>
            <a:off x="1131400" y="1775425"/>
            <a:ext cx="7101600" cy="369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5000"/>
              <a:buFont typeface="Arial"/>
              <a:buNone/>
            </a:pPr>
            <a:r>
              <a:t/>
            </a:r>
            <a:endParaRPr b="0" i="0" sz="5000" u="none" cap="none" strike="noStrike">
              <a:solidFill>
                <a:schemeClr val="dk2"/>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000"/>
              <a:buFont typeface="Arial"/>
              <a:buNone/>
            </a:pPr>
            <a:r>
              <a:rPr b="0" i="0" lang="en-US" sz="5000" u="none" cap="none" strike="noStrike">
                <a:solidFill>
                  <a:schemeClr val="dk2"/>
                </a:solidFill>
                <a:latin typeface="Calibri"/>
                <a:ea typeface="Calibri"/>
                <a:cs typeface="Calibri"/>
                <a:sym typeface="Calibri"/>
              </a:rPr>
              <a:t>Infections of the CNS</a:t>
            </a:r>
            <a:endParaRPr b="0" i="0" sz="5000" u="none" cap="none" strike="noStrike">
              <a:solidFill>
                <a:schemeClr val="dk2"/>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Infections of the CNS</a:t>
            </a:r>
            <a:endParaRPr/>
          </a:p>
        </p:txBody>
      </p:sp>
      <p:sp>
        <p:nvSpPr>
          <p:cNvPr id="567" name="Google Shape;567;p8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Infection of the central nervous system (CNS) can be viral, bacterial, fungal, or parasitic in origin. Infectious microorganisms most often enter the CNS by direct penetration after trauma or by travelling in the bloodstream. People who are immunocompromised from conditions such as AIDS, cancer, steroid use, diabetes or alcoholism may be at risk for opportunistic infections which would not ordinarily affect persons with normal immune defenses. There are three major categories of CNS infections:</a:t>
            </a:r>
            <a:endParaRPr/>
          </a:p>
          <a:p>
            <a:pPr indent="-246888" lvl="1" marL="640080" rtl="0" algn="l">
              <a:lnSpc>
                <a:spcPct val="100000"/>
              </a:lnSpc>
              <a:spcBef>
                <a:spcPts val="444"/>
              </a:spcBef>
              <a:spcAft>
                <a:spcPts val="0"/>
              </a:spcAft>
              <a:buSzPct val="85000"/>
              <a:buChar char="⚫"/>
            </a:pPr>
            <a:r>
              <a:rPr lang="en-US"/>
              <a:t>Encephalitis</a:t>
            </a:r>
            <a:endParaRPr/>
          </a:p>
          <a:p>
            <a:pPr indent="-246888" lvl="1" marL="640080" rtl="0" algn="l">
              <a:lnSpc>
                <a:spcPct val="100000"/>
              </a:lnSpc>
              <a:spcBef>
                <a:spcPts val="444"/>
              </a:spcBef>
              <a:spcAft>
                <a:spcPts val="0"/>
              </a:spcAft>
              <a:buSzPct val="85000"/>
              <a:buChar char="⚫"/>
            </a:pPr>
            <a:r>
              <a:rPr lang="en-US"/>
              <a:t>Meningitis</a:t>
            </a:r>
            <a:endParaRPr/>
          </a:p>
          <a:p>
            <a:pPr indent="-246888" lvl="1" marL="640080" rtl="0" algn="l">
              <a:lnSpc>
                <a:spcPct val="100000"/>
              </a:lnSpc>
              <a:spcBef>
                <a:spcPts val="444"/>
              </a:spcBef>
              <a:spcAft>
                <a:spcPts val="0"/>
              </a:spcAft>
              <a:buSzPct val="85000"/>
              <a:buChar char="⚫"/>
            </a:pPr>
            <a:r>
              <a:rPr lang="en-US"/>
              <a:t>Brain abscess</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8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Encephalitis</a:t>
            </a:r>
            <a:endParaRPr/>
          </a:p>
        </p:txBody>
      </p:sp>
      <p:sp>
        <p:nvSpPr>
          <p:cNvPr id="573" name="Google Shape;573;p8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00000"/>
              </a:lnSpc>
              <a:spcBef>
                <a:spcPts val="0"/>
              </a:spcBef>
              <a:spcAft>
                <a:spcPts val="0"/>
              </a:spcAft>
              <a:buSzPct val="95000"/>
              <a:buNone/>
            </a:pPr>
            <a:r>
              <a:rPr lang="en-US"/>
              <a:t>defined as inflammation of the brain due to an infection. This inflammation is commonly the result of a viral infection. Viruses can gain access to the central nervous system (CNS) through the blood or by traveling within nerve cells (neurons). In the United States the most common cause of acute viral encephalitis is the herpes simplex virus. There are approximately 20,000 cases of encephalitis in America each year. Herpes Simplex Encephalitis is clinically characterized by headaches and fever in its early stages. Seizures are commonly present in the early stages of the disease. In addition, because of the viruses' localization to the temporal lobe of the brain, hallucinations, behavioral abnormalities, and personality changes are present in 90% of patients early on. Among other clinical manifestations are: memory impairment, an inability to understand words or to speak fluently (aphasia), and loss of movement most commonly occurring in the face or arm.</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8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579" name="Google Shape;579;p8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2470"/>
              <a:buNone/>
            </a:pPr>
            <a:r>
              <a:rPr lang="en-US"/>
              <a:t>With progression of the disease the fronto-temporal region of the brain (that area between the frontal and temporal lobes) can swell with fluid, a condition known as cerebral edema. This edema can cause a dangerous increase in the pressure within the skull (increased intracranial pressure). Antiviral therapy is critical to affect a favorable prognosis for Herpes Simplex Encephalitis. In the absence of such therapy the mortality rate is 70%. Delayed treatment, an age of the patient over 30, and coma are all associated with a poorer prognosis.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9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Meningitis </a:t>
            </a:r>
            <a:endParaRPr/>
          </a:p>
        </p:txBody>
      </p:sp>
      <p:sp>
        <p:nvSpPr>
          <p:cNvPr id="585" name="Google Shape;585;p90"/>
          <p:cNvSpPr txBox="1"/>
          <p:nvPr>
            <p:ph idx="1" type="body"/>
          </p:nvPr>
        </p:nvSpPr>
        <p:spPr>
          <a:xfrm>
            <a:off x="457200" y="1935480"/>
            <a:ext cx="8229600" cy="492252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0000"/>
              </a:lnSpc>
              <a:spcBef>
                <a:spcPts val="0"/>
              </a:spcBef>
              <a:spcAft>
                <a:spcPts val="0"/>
              </a:spcAft>
              <a:buSzPct val="95000"/>
              <a:buNone/>
            </a:pPr>
            <a:r>
              <a:rPr lang="en-US"/>
              <a:t> is an inflammation of the meninges due to infection. It occurs when a foreign pathogen invades the subarachnoid space and populates the CSF. The foreign microorganisms can either be bacteria or viruses. Accordingly, meningitis can be classified as either bacterial or viral. Generally, bacterial meningitis is more dangerous than the viral form and can constitute a medical emergency. Two of the major forms of bacteria which cause bacterial meningitis are Streptococcus pneumoniae and Neisseria meningitidis. Therefore, bacterial meningitis usually occurs in either a pneumococcal or a meningococcal form. Pneumococcal meningitis is typically observed in adults. It can arise following brain trauma, and is predisposed by sickle cell anemia, alcoholism, and diabetes. Meningococcal meningitis most often occurs in children, adolescents, and young adults. Whatever the type of meningitis, a critical tool for diagnosis of the disease is lumbar puncture (or spinal tap). The CSF sample is required both to establish a diagnosis of bacterial meningitis and to determine the identity of the invading bacteria, a determination that is essential in treating the disease.</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9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Bacterial Meningitis</a:t>
            </a:r>
            <a:endParaRPr/>
          </a:p>
        </p:txBody>
      </p:sp>
      <p:sp>
        <p:nvSpPr>
          <p:cNvPr id="591" name="Google Shape;591;p9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Bacterial meningitis presents as an acute disease. Three main features characterize it: headache, high persistent fever, and neck stiffness (an inability to bow the head, known as nuchal rigidity). It can also be accompanied by a variety of other symptoms including rashes, nausea, lethargy, and general malaise. In addition, seizures occur in about 20% of patients and coma occurs in 5-10% of patients. The latter development is associated with a particularly poor prognosis.</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9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rPr lang="en-US"/>
              <a:t>Complications of Bacterial Meningitis</a:t>
            </a:r>
            <a:endParaRPr/>
          </a:p>
        </p:txBody>
      </p:sp>
      <p:sp>
        <p:nvSpPr>
          <p:cNvPr id="597" name="Google Shape;597;p9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Patients with meningococcal meningitis can experience extremely low blood pressure resulting in shock, a condition known as the Waterhouse-Friderichsen syndrome. In addition, bacterial pathogens can increase the amount of fluid leaving blood vessels to enter the tissue of the brain. This condition destroys the so-called blood-brain barrier and results in a swelling of the brain with fluid, a condition known as cerebral edema. This can translate into a dangerous increase in the pressure within the skull (the intracranial pressure or ICP). Both of these complications are life-threatening and mandate treatment in an intensive care unit.</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9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Brian Abscess</a:t>
            </a:r>
            <a:endParaRPr/>
          </a:p>
        </p:txBody>
      </p:sp>
      <p:sp>
        <p:nvSpPr>
          <p:cNvPr id="603" name="Google Shape;603;p9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a circumscribed region of infection within the substance of the brain. The abscess is initially characterized by an area of necrotic (dead) brain tissue surrounded by a zone of cerebritis (local inflammation of brain cells). As the abscess develops the necrotic area becomes filled with pus and a ring of cells surrounds the area. A mature abscess is characterized by a necrotic puss-filled region of brain tissue, surrounded by an area of cerebritis.</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9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Causes</a:t>
            </a:r>
            <a:endParaRPr/>
          </a:p>
        </p:txBody>
      </p:sp>
      <p:sp>
        <p:nvSpPr>
          <p:cNvPr id="609" name="Google Shape;609;p94"/>
          <p:cNvSpPr txBox="1"/>
          <p:nvPr>
            <p:ph idx="1" type="body"/>
          </p:nvPr>
        </p:nvSpPr>
        <p:spPr>
          <a:xfrm>
            <a:off x="457200" y="1935480"/>
            <a:ext cx="8229600" cy="473388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A brain abscess forms as the result of the spread into brain tissue of an infection elsewhere. There are three possible origins of this infection:</a:t>
            </a:r>
            <a:endParaRPr/>
          </a:p>
          <a:p>
            <a:pPr indent="-246888" lvl="1" marL="640080" rtl="0" algn="l">
              <a:lnSpc>
                <a:spcPct val="100000"/>
              </a:lnSpc>
              <a:spcBef>
                <a:spcPts val="444"/>
              </a:spcBef>
              <a:spcAft>
                <a:spcPts val="0"/>
              </a:spcAft>
              <a:buSzPct val="85000"/>
              <a:buChar char="⚫"/>
            </a:pPr>
            <a:r>
              <a:rPr lang="en-US"/>
              <a:t>1. An abscess most commonly arises via the direct extension into the skull of a local infection in the paranasal sinuses or in the middle ear.</a:t>
            </a:r>
            <a:endParaRPr/>
          </a:p>
          <a:p>
            <a:pPr indent="-246888" lvl="1" marL="640080" rtl="0" algn="l">
              <a:lnSpc>
                <a:spcPct val="100000"/>
              </a:lnSpc>
              <a:spcBef>
                <a:spcPts val="444"/>
              </a:spcBef>
              <a:spcAft>
                <a:spcPts val="0"/>
              </a:spcAft>
              <a:buSzPct val="85000"/>
              <a:buChar char="⚫"/>
            </a:pPr>
            <a:r>
              <a:rPr lang="en-US"/>
              <a:t>2.Microorganisms can also be spread by the blood during a systemic infection. In this case bacteria are carried to the site of abscess from a distant source, typically the skin, lungs, mouth, or heart valves. Under these circumstances there is not a solitary abscess but rather multiple abscesses in the brain.</a:t>
            </a:r>
            <a:endParaRPr/>
          </a:p>
          <a:p>
            <a:pPr indent="-246888" lvl="1" marL="640080" rtl="0" algn="l">
              <a:lnSpc>
                <a:spcPct val="100000"/>
              </a:lnSpc>
              <a:spcBef>
                <a:spcPts val="444"/>
              </a:spcBef>
              <a:spcAft>
                <a:spcPts val="0"/>
              </a:spcAft>
              <a:buSzPct val="85000"/>
              <a:buChar char="⚫"/>
            </a:pPr>
            <a:r>
              <a:rPr lang="en-US"/>
              <a:t>3.Lastly, a brain abscess can result from head trauma. An infection can arise from a wound penetrating the skull. In this case inoculation with bacteria occurs from infected bone fragments or debris from the penetrating instrument.</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9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 </a:t>
            </a:r>
            <a:endParaRPr/>
          </a:p>
        </p:txBody>
      </p:sp>
      <p:sp>
        <p:nvSpPr>
          <p:cNvPr id="615" name="Google Shape;615;p9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470"/>
              <a:buChar char="⚫"/>
            </a:pPr>
            <a:r>
              <a:rPr lang="en-US"/>
              <a:t>Symptoms resulting from a brain abscess depend on the size and the location of the infection. Only 50% of patients with a brain abscess present with a fever and, when present, fever is often low-grade. A brain abscess can also present with symptoms typical of any space-occupying mass within the substance of the brain (a focal neurological deficit. The commonly observed deficits include weakness on one side of the body (hemiparesis), impaired speech production (dysphasia), visual field deficits, and an inability to smoothly coordinate muscle movements, such as during walking (ataxia).</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g24b032f81d3_0_16"/>
          <p:cNvSpPr txBox="1"/>
          <p:nvPr>
            <p:ph type="title"/>
          </p:nvPr>
        </p:nvSpPr>
        <p:spPr>
          <a:xfrm>
            <a:off x="457200" y="704134"/>
            <a:ext cx="8229600" cy="4339500"/>
          </a:xfrm>
          <a:prstGeom prst="rect">
            <a:avLst/>
          </a:prstGeom>
          <a:noFill/>
          <a:ln>
            <a:noFill/>
          </a:ln>
        </p:spPr>
        <p:txBody>
          <a:bodyPr anchorCtr="0" anchor="b" bIns="0" lIns="0" spcFirstLastPara="1" rIns="0" wrap="square" tIns="45700">
            <a:normAutofit/>
          </a:bodyPr>
          <a:lstStyle/>
          <a:p>
            <a:pPr indent="0" lvl="0" marL="0" rtl="0" algn="ctr">
              <a:lnSpc>
                <a:spcPct val="100000"/>
              </a:lnSpc>
              <a:spcBef>
                <a:spcPts val="0"/>
              </a:spcBef>
              <a:spcAft>
                <a:spcPts val="0"/>
              </a:spcAft>
              <a:buSzPts val="1800"/>
              <a:buNone/>
            </a:pPr>
            <a:r>
              <a:rPr lang="en-US"/>
              <a:t>Disorders of the CNS</a:t>
            </a:r>
            <a:endParaRPr/>
          </a:p>
          <a:p>
            <a:pPr indent="0" lvl="0" marL="0" rtl="0" algn="ctr">
              <a:lnSpc>
                <a:spcPct val="100000"/>
              </a:lnSpc>
              <a:spcBef>
                <a:spcPts val="0"/>
              </a:spcBef>
              <a:spcAft>
                <a:spcPts val="0"/>
              </a:spcAft>
              <a:buSzPts val="1800"/>
              <a:buNone/>
            </a:pPr>
            <a:r>
              <a:t/>
            </a:r>
            <a:endParaRPr/>
          </a:p>
          <a:p>
            <a:pPr indent="0" lvl="0" marL="0" rtl="0" algn="ctr">
              <a:lnSpc>
                <a:spcPct val="100000"/>
              </a:lnSpc>
              <a:spcBef>
                <a:spcPts val="0"/>
              </a:spcBef>
              <a:spcAft>
                <a:spcPts val="0"/>
              </a:spcAft>
              <a:buSzPts val="1800"/>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9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Causes of Injury to the CNS</a:t>
            </a:r>
            <a:endParaRPr/>
          </a:p>
        </p:txBody>
      </p:sp>
      <p:sp>
        <p:nvSpPr>
          <p:cNvPr id="626" name="Google Shape;626;p9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Any injury to the head may cause </a:t>
            </a:r>
            <a:r>
              <a:rPr b="1" lang="en-US"/>
              <a:t>traumatic brain injury</a:t>
            </a:r>
            <a:r>
              <a:rPr lang="en-US"/>
              <a:t> (TBI). There are two major types of TBI: </a:t>
            </a:r>
            <a:endParaRPr/>
          </a:p>
          <a:p>
            <a:pPr indent="-274320" lvl="0" marL="274320" rtl="0" algn="l">
              <a:lnSpc>
                <a:spcPct val="100000"/>
              </a:lnSpc>
              <a:spcBef>
                <a:spcPts val="481"/>
              </a:spcBef>
              <a:spcAft>
                <a:spcPts val="0"/>
              </a:spcAft>
              <a:buSzPct val="95000"/>
              <a:buChar char="⚫"/>
            </a:pPr>
            <a:r>
              <a:rPr lang="en-US"/>
              <a:t>Penetrating Injuries: In these injuries, a foreign object (e.g., a bullet) enters the brain and causes damage to specific brain parts. This focal, or localized, damage occurs along the route the object has traveled in the brain. Symptoms vary depending on the part of the brain that is damaged.</a:t>
            </a:r>
            <a:endParaRPr/>
          </a:p>
          <a:p>
            <a:pPr indent="-274320" lvl="0" marL="274320" rtl="0" algn="l">
              <a:lnSpc>
                <a:spcPct val="100000"/>
              </a:lnSpc>
              <a:spcBef>
                <a:spcPts val="481"/>
              </a:spcBef>
              <a:spcAft>
                <a:spcPts val="0"/>
              </a:spcAft>
              <a:buSzPct val="95000"/>
              <a:buChar char="⚫"/>
            </a:pPr>
            <a:r>
              <a:rPr lang="en-US"/>
              <a:t>Closed Head Injuries: Closed head injuries result from a blow to the head as occurs, for example, in a car accident when the head strikes the windshield or dashboard.</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97"/>
          <p:cNvSpPr txBox="1"/>
          <p:nvPr>
            <p:ph type="title"/>
          </p:nvPr>
        </p:nvSpPr>
        <p:spPr>
          <a:xfrm>
            <a:off x="457200" y="704096"/>
            <a:ext cx="8229600" cy="790800"/>
          </a:xfrm>
          <a:prstGeom prst="rect">
            <a:avLst/>
          </a:prstGeom>
          <a:noFill/>
          <a:ln>
            <a:noFill/>
          </a:ln>
        </p:spPr>
        <p:txBody>
          <a:bodyPr anchorCtr="0" anchor="b" bIns="0" lIns="0" spcFirstLastPara="1" rIns="0" wrap="square" tIns="45700">
            <a:normAutofit fontScale="90000"/>
          </a:bodyPr>
          <a:lstStyle/>
          <a:p>
            <a:pPr indent="0" lvl="0" marL="0" rtl="0" algn="ctr">
              <a:lnSpc>
                <a:spcPct val="100000"/>
              </a:lnSpc>
              <a:spcBef>
                <a:spcPts val="0"/>
              </a:spcBef>
              <a:spcAft>
                <a:spcPts val="0"/>
              </a:spcAft>
              <a:buClr>
                <a:schemeClr val="dk2"/>
              </a:buClr>
              <a:buSzPct val="100000"/>
              <a:buFont typeface="Calibri"/>
              <a:buNone/>
            </a:pPr>
            <a:r>
              <a:rPr lang="en-US"/>
              <a:t>Neoplasms of the Brain</a:t>
            </a:r>
            <a:endParaRPr/>
          </a:p>
        </p:txBody>
      </p:sp>
      <p:sp>
        <p:nvSpPr>
          <p:cNvPr id="632" name="Google Shape;632;p97"/>
          <p:cNvSpPr txBox="1"/>
          <p:nvPr>
            <p:ph idx="1" type="body"/>
          </p:nvPr>
        </p:nvSpPr>
        <p:spPr>
          <a:xfrm>
            <a:off x="457200" y="1494903"/>
            <a:ext cx="8229600" cy="1954500"/>
          </a:xfrm>
          <a:prstGeom prst="rect">
            <a:avLst/>
          </a:prstGeom>
          <a:noFill/>
          <a:ln>
            <a:noFill/>
          </a:ln>
        </p:spPr>
        <p:txBody>
          <a:bodyPr anchorCtr="0" anchor="t" bIns="45700" lIns="91425" spcFirstLastPara="1" rIns="91425" wrap="square" tIns="45700">
            <a:normAutofit fontScale="92500" lnSpcReduction="20000"/>
          </a:bodyPr>
          <a:lstStyle/>
          <a:p>
            <a:pPr indent="-262556" lvl="0" marL="274320" rtl="0" algn="l">
              <a:lnSpc>
                <a:spcPct val="100000"/>
              </a:lnSpc>
              <a:spcBef>
                <a:spcPts val="0"/>
              </a:spcBef>
              <a:spcAft>
                <a:spcPts val="0"/>
              </a:spcAft>
              <a:buSzPct val="95000"/>
              <a:buChar char="⚫"/>
            </a:pPr>
            <a:r>
              <a:rPr lang="en-US"/>
              <a:t>Brain tumors may originate from neural elements within the brain, or they may represent spread of distant cancers. Gliomas, metastases, meningiomas, pituitary adenomas, and acoustic neuromas account for 95% of all brain tumors.</a:t>
            </a:r>
            <a:endParaRPr/>
          </a:p>
          <a:p>
            <a:pPr indent="-217916" lvl="0" marL="274320" rtl="0" algn="l">
              <a:lnSpc>
                <a:spcPct val="100000"/>
              </a:lnSpc>
              <a:spcBef>
                <a:spcPts val="0"/>
              </a:spcBef>
              <a:spcAft>
                <a:spcPts val="0"/>
              </a:spcAft>
              <a:buSzPct val="65769"/>
              <a:buChar char="⚫"/>
            </a:pPr>
            <a:r>
              <a:t/>
            </a:r>
            <a:endParaRPr/>
          </a:p>
        </p:txBody>
      </p:sp>
      <p:pic>
        <p:nvPicPr>
          <p:cNvPr id="633" name="Google Shape;633;p97"/>
          <p:cNvPicPr preferRelativeResize="0"/>
          <p:nvPr/>
        </p:nvPicPr>
        <p:blipFill>
          <a:blip r:embed="rId3">
            <a:alphaModFix/>
          </a:blip>
          <a:stretch>
            <a:fillRect/>
          </a:stretch>
        </p:blipFill>
        <p:spPr>
          <a:xfrm>
            <a:off x="863600" y="3018950"/>
            <a:ext cx="7416800" cy="3722924"/>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9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a:t>
            </a:r>
            <a:endParaRPr/>
          </a:p>
        </p:txBody>
      </p:sp>
      <p:sp>
        <p:nvSpPr>
          <p:cNvPr id="639" name="Google Shape;639;p9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95000"/>
              <a:buChar char="⚫"/>
            </a:pPr>
            <a:r>
              <a:rPr lang="en-US"/>
              <a:t>Presenting complaints of patients with an intracranial neoplasm tend to be similar for primary brain tumors and intracranial metastases. The onset of symptoms usually is insidious, but an acute episode may occur with bleeding into the tumor, or when an intraventricular tumor suddenly occludes the third ventricle. Manifestations may be nonspecific and include the following:</a:t>
            </a:r>
            <a:endParaRPr/>
          </a:p>
          <a:p>
            <a:pPr indent="-246888" lvl="1" marL="640080" rtl="0" algn="l">
              <a:lnSpc>
                <a:spcPct val="100000"/>
              </a:lnSpc>
              <a:spcBef>
                <a:spcPts val="408"/>
              </a:spcBef>
              <a:spcAft>
                <a:spcPts val="0"/>
              </a:spcAft>
              <a:buSzPct val="85000"/>
              <a:buChar char="⚫"/>
            </a:pPr>
            <a:r>
              <a:rPr lang="en-US"/>
              <a:t>Headache</a:t>
            </a:r>
            <a:endParaRPr/>
          </a:p>
          <a:p>
            <a:pPr indent="-246888" lvl="1" marL="640080" rtl="0" algn="l">
              <a:lnSpc>
                <a:spcPct val="100000"/>
              </a:lnSpc>
              <a:spcBef>
                <a:spcPts val="408"/>
              </a:spcBef>
              <a:spcAft>
                <a:spcPts val="0"/>
              </a:spcAft>
              <a:buSzPct val="85000"/>
              <a:buChar char="⚫"/>
            </a:pPr>
            <a:r>
              <a:rPr lang="en-US"/>
              <a:t>Altered mental status</a:t>
            </a:r>
            <a:endParaRPr/>
          </a:p>
          <a:p>
            <a:pPr indent="-246888" lvl="1" marL="640080" rtl="0" algn="l">
              <a:lnSpc>
                <a:spcPct val="100000"/>
              </a:lnSpc>
              <a:spcBef>
                <a:spcPts val="408"/>
              </a:spcBef>
              <a:spcAft>
                <a:spcPts val="0"/>
              </a:spcAft>
              <a:buSzPct val="85000"/>
              <a:buChar char="⚫"/>
            </a:pPr>
            <a:r>
              <a:rPr lang="en-US"/>
              <a:t>Ataxia</a:t>
            </a:r>
            <a:endParaRPr/>
          </a:p>
          <a:p>
            <a:pPr indent="-246888" lvl="1" marL="640080" rtl="0" algn="l">
              <a:lnSpc>
                <a:spcPct val="100000"/>
              </a:lnSpc>
              <a:spcBef>
                <a:spcPts val="408"/>
              </a:spcBef>
              <a:spcAft>
                <a:spcPts val="0"/>
              </a:spcAft>
              <a:buSzPct val="85000"/>
              <a:buChar char="⚫"/>
            </a:pPr>
            <a:r>
              <a:rPr lang="en-US"/>
              <a:t>Nausea</a:t>
            </a:r>
            <a:endParaRPr/>
          </a:p>
          <a:p>
            <a:pPr indent="-246888" lvl="1" marL="640080" rtl="0" algn="l">
              <a:lnSpc>
                <a:spcPct val="100000"/>
              </a:lnSpc>
              <a:spcBef>
                <a:spcPts val="408"/>
              </a:spcBef>
              <a:spcAft>
                <a:spcPts val="0"/>
              </a:spcAft>
              <a:buSzPct val="85000"/>
              <a:buChar char="⚫"/>
            </a:pPr>
            <a:r>
              <a:rPr lang="en-US"/>
              <a:t>Vomiting</a:t>
            </a:r>
            <a:endParaRPr/>
          </a:p>
          <a:p>
            <a:pPr indent="-246888" lvl="1" marL="640080" rtl="0" algn="l">
              <a:lnSpc>
                <a:spcPct val="100000"/>
              </a:lnSpc>
              <a:spcBef>
                <a:spcPts val="408"/>
              </a:spcBef>
              <a:spcAft>
                <a:spcPts val="0"/>
              </a:spcAft>
              <a:buSzPct val="85000"/>
              <a:buChar char="⚫"/>
            </a:pPr>
            <a:r>
              <a:rPr lang="en-US"/>
              <a:t>Weakness</a:t>
            </a:r>
            <a:endParaRPr/>
          </a:p>
          <a:p>
            <a:pPr indent="-246888" lvl="1" marL="640080" rtl="0" algn="l">
              <a:lnSpc>
                <a:spcPct val="100000"/>
              </a:lnSpc>
              <a:spcBef>
                <a:spcPts val="408"/>
              </a:spcBef>
              <a:spcAft>
                <a:spcPts val="0"/>
              </a:spcAft>
              <a:buSzPct val="85000"/>
              <a:buChar char="⚫"/>
            </a:pPr>
            <a:r>
              <a:rPr lang="en-US"/>
              <a:t>Gait disturbance</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9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645" name="Google Shape;645;p9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CNS neoplasms also may manifest as follows:</a:t>
            </a:r>
            <a:endParaRPr/>
          </a:p>
          <a:p>
            <a:pPr indent="-246888" lvl="1" marL="640080" rtl="0" algn="l">
              <a:lnSpc>
                <a:spcPct val="100000"/>
              </a:lnSpc>
              <a:spcBef>
                <a:spcPts val="480"/>
              </a:spcBef>
              <a:spcAft>
                <a:spcPts val="0"/>
              </a:spcAft>
              <a:buSzPts val="2040"/>
              <a:buChar char="⚫"/>
            </a:pPr>
            <a:r>
              <a:rPr lang="en-US"/>
              <a:t>Focal seizures</a:t>
            </a:r>
            <a:endParaRPr/>
          </a:p>
          <a:p>
            <a:pPr indent="-246888" lvl="1" marL="640080" rtl="0" algn="l">
              <a:lnSpc>
                <a:spcPct val="100000"/>
              </a:lnSpc>
              <a:spcBef>
                <a:spcPts val="480"/>
              </a:spcBef>
              <a:spcAft>
                <a:spcPts val="0"/>
              </a:spcAft>
              <a:buSzPts val="2040"/>
              <a:buChar char="⚫"/>
            </a:pPr>
            <a:r>
              <a:rPr lang="en-US"/>
              <a:t>Fixed visual changes</a:t>
            </a:r>
            <a:endParaRPr/>
          </a:p>
          <a:p>
            <a:pPr indent="-246888" lvl="1" marL="640080" rtl="0" algn="l">
              <a:lnSpc>
                <a:spcPct val="100000"/>
              </a:lnSpc>
              <a:spcBef>
                <a:spcPts val="480"/>
              </a:spcBef>
              <a:spcAft>
                <a:spcPts val="0"/>
              </a:spcAft>
              <a:buSzPts val="2040"/>
              <a:buChar char="⚫"/>
            </a:pPr>
            <a:r>
              <a:rPr lang="en-US"/>
              <a:t>Speech deficits</a:t>
            </a:r>
            <a:endParaRPr/>
          </a:p>
          <a:p>
            <a:pPr indent="-246888" lvl="1" marL="640080" rtl="0" algn="l">
              <a:lnSpc>
                <a:spcPct val="100000"/>
              </a:lnSpc>
              <a:spcBef>
                <a:spcPts val="480"/>
              </a:spcBef>
              <a:spcAft>
                <a:spcPts val="0"/>
              </a:spcAft>
              <a:buSzPts val="2040"/>
              <a:buChar char="⚫"/>
            </a:pPr>
            <a:r>
              <a:rPr lang="en-US"/>
              <a:t>Focal sensory abnormalities</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10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Risk Factors </a:t>
            </a:r>
            <a:endParaRPr/>
          </a:p>
        </p:txBody>
      </p:sp>
      <p:sp>
        <p:nvSpPr>
          <p:cNvPr id="651" name="Google Shape;651;p105"/>
          <p:cNvSpPr txBox="1"/>
          <p:nvPr>
            <p:ph idx="1" type="body"/>
          </p:nvPr>
        </p:nvSpPr>
        <p:spPr>
          <a:xfrm>
            <a:off x="457200" y="1935480"/>
            <a:ext cx="8229600" cy="4733880"/>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95000"/>
              <a:buChar char="⚫"/>
            </a:pPr>
            <a:r>
              <a:rPr lang="en-US"/>
              <a:t>Being overweight or obese</a:t>
            </a:r>
            <a:endParaRPr/>
          </a:p>
          <a:p>
            <a:pPr indent="-274320" lvl="0" marL="274320" rtl="0" algn="l">
              <a:lnSpc>
                <a:spcPct val="100000"/>
              </a:lnSpc>
              <a:spcBef>
                <a:spcPts val="364"/>
              </a:spcBef>
              <a:spcAft>
                <a:spcPts val="0"/>
              </a:spcAft>
              <a:buSzPct val="95000"/>
              <a:buChar char="⚫"/>
            </a:pPr>
            <a:r>
              <a:rPr lang="en-US"/>
              <a:t>Physical inactivity</a:t>
            </a:r>
            <a:endParaRPr/>
          </a:p>
          <a:p>
            <a:pPr indent="-274320" lvl="0" marL="274320" rtl="0" algn="l">
              <a:lnSpc>
                <a:spcPct val="100000"/>
              </a:lnSpc>
              <a:spcBef>
                <a:spcPts val="364"/>
              </a:spcBef>
              <a:spcAft>
                <a:spcPts val="0"/>
              </a:spcAft>
              <a:buSzPct val="95000"/>
              <a:buChar char="⚫"/>
            </a:pPr>
            <a:r>
              <a:rPr lang="en-US"/>
              <a:t>Heavy or binge drinking</a:t>
            </a:r>
            <a:endParaRPr/>
          </a:p>
          <a:p>
            <a:pPr indent="-274320" lvl="0" marL="274320" rtl="0" algn="l">
              <a:lnSpc>
                <a:spcPct val="100000"/>
              </a:lnSpc>
              <a:spcBef>
                <a:spcPts val="364"/>
              </a:spcBef>
              <a:spcAft>
                <a:spcPts val="0"/>
              </a:spcAft>
              <a:buSzPct val="95000"/>
              <a:buChar char="⚫"/>
            </a:pPr>
            <a:r>
              <a:rPr lang="en-US"/>
              <a:t>Use of illicit drugs such as cocaine and methamphetamines</a:t>
            </a:r>
            <a:endParaRPr/>
          </a:p>
          <a:p>
            <a:pPr indent="-274320" lvl="0" marL="274320" rtl="0" algn="l">
              <a:lnSpc>
                <a:spcPct val="100000"/>
              </a:lnSpc>
              <a:spcBef>
                <a:spcPts val="364"/>
              </a:spcBef>
              <a:spcAft>
                <a:spcPts val="0"/>
              </a:spcAft>
              <a:buSzPct val="95000"/>
              <a:buChar char="⚫"/>
            </a:pPr>
            <a:r>
              <a:rPr lang="en-US"/>
              <a:t>High blood pressure</a:t>
            </a:r>
            <a:endParaRPr/>
          </a:p>
          <a:p>
            <a:pPr indent="-274320" lvl="0" marL="274320" rtl="0" algn="l">
              <a:lnSpc>
                <a:spcPct val="100000"/>
              </a:lnSpc>
              <a:spcBef>
                <a:spcPts val="364"/>
              </a:spcBef>
              <a:spcAft>
                <a:spcPts val="0"/>
              </a:spcAft>
              <a:buSzPct val="95000"/>
              <a:buChar char="⚫"/>
            </a:pPr>
            <a:r>
              <a:rPr lang="en-US"/>
              <a:t>Cigarette smoking or exposure to secondhand smoke.</a:t>
            </a:r>
            <a:endParaRPr/>
          </a:p>
          <a:p>
            <a:pPr indent="-274320" lvl="0" marL="274320" rtl="0" algn="l">
              <a:lnSpc>
                <a:spcPct val="100000"/>
              </a:lnSpc>
              <a:spcBef>
                <a:spcPts val="364"/>
              </a:spcBef>
              <a:spcAft>
                <a:spcPts val="0"/>
              </a:spcAft>
              <a:buSzPct val="95000"/>
              <a:buChar char="⚫"/>
            </a:pPr>
            <a:r>
              <a:rPr lang="en-US"/>
              <a:t>High cholesterol </a:t>
            </a:r>
            <a:endParaRPr/>
          </a:p>
          <a:p>
            <a:pPr indent="-274320" lvl="0" marL="274320" rtl="0" algn="l">
              <a:lnSpc>
                <a:spcPct val="100000"/>
              </a:lnSpc>
              <a:spcBef>
                <a:spcPts val="364"/>
              </a:spcBef>
              <a:spcAft>
                <a:spcPts val="0"/>
              </a:spcAft>
              <a:buSzPct val="95000"/>
              <a:buChar char="⚫"/>
            </a:pPr>
            <a:r>
              <a:rPr lang="en-US"/>
              <a:t>Diabetes.</a:t>
            </a:r>
            <a:endParaRPr/>
          </a:p>
          <a:p>
            <a:pPr indent="-274320" lvl="0" marL="274320" rtl="0" algn="l">
              <a:lnSpc>
                <a:spcPct val="100000"/>
              </a:lnSpc>
              <a:spcBef>
                <a:spcPts val="364"/>
              </a:spcBef>
              <a:spcAft>
                <a:spcPts val="0"/>
              </a:spcAft>
              <a:buSzPct val="95000"/>
              <a:buChar char="⚫"/>
            </a:pPr>
            <a:r>
              <a:rPr lang="en-US"/>
              <a:t>Obstructive sleep apnea </a:t>
            </a:r>
            <a:endParaRPr/>
          </a:p>
          <a:p>
            <a:pPr indent="-274320" lvl="0" marL="274320" rtl="0" algn="l">
              <a:lnSpc>
                <a:spcPct val="100000"/>
              </a:lnSpc>
              <a:spcBef>
                <a:spcPts val="364"/>
              </a:spcBef>
              <a:spcAft>
                <a:spcPts val="0"/>
              </a:spcAft>
              <a:buSzPct val="95000"/>
              <a:buChar char="⚫"/>
            </a:pPr>
            <a:r>
              <a:rPr lang="en-US"/>
              <a:t>Cardiovascular disease, including heart failure, heart defects, heart infection or abnormal heart rhythm.</a:t>
            </a:r>
            <a:endParaRPr/>
          </a:p>
          <a:p>
            <a:pPr indent="-274320" lvl="0" marL="274320" rtl="0" algn="l">
              <a:lnSpc>
                <a:spcPct val="100000"/>
              </a:lnSpc>
              <a:spcBef>
                <a:spcPts val="364"/>
              </a:spcBef>
              <a:spcAft>
                <a:spcPts val="0"/>
              </a:spcAft>
              <a:buSzPct val="95000"/>
              <a:buChar char="⚫"/>
            </a:pPr>
            <a:r>
              <a:rPr lang="en-US"/>
              <a:t>Personal or family history of stroke, heart attack or transient ischemic attack.</a:t>
            </a:r>
            <a:endParaRPr/>
          </a:p>
          <a:p>
            <a:pPr indent="-274320" lvl="0" marL="274320" rtl="0" algn="l">
              <a:lnSpc>
                <a:spcPct val="100000"/>
              </a:lnSpc>
              <a:spcBef>
                <a:spcPts val="364"/>
              </a:spcBef>
              <a:spcAft>
                <a:spcPts val="0"/>
              </a:spcAft>
              <a:buSzPct val="95000"/>
              <a:buChar char="⚫"/>
            </a:pPr>
            <a:r>
              <a:rPr lang="en-US"/>
              <a:t>Being age 55 or older.</a:t>
            </a:r>
            <a:endParaRPr/>
          </a:p>
          <a:p>
            <a:pPr indent="-274320" lvl="0" marL="274320" rtl="0" algn="l">
              <a:lnSpc>
                <a:spcPct val="100000"/>
              </a:lnSpc>
              <a:spcBef>
                <a:spcPts val="364"/>
              </a:spcBef>
              <a:spcAft>
                <a:spcPts val="0"/>
              </a:spcAft>
              <a:buSzPct val="95000"/>
              <a:buChar char="⚫"/>
            </a:pPr>
            <a:r>
              <a:rPr lang="en-US"/>
              <a:t>Race — African-Americans have higher risk of stroke than do people of other races.</a:t>
            </a:r>
            <a:endParaRPr/>
          </a:p>
          <a:p>
            <a:pPr indent="-274320" lvl="0" marL="274320" rtl="0" algn="l">
              <a:lnSpc>
                <a:spcPct val="100000"/>
              </a:lnSpc>
              <a:spcBef>
                <a:spcPts val="364"/>
              </a:spcBef>
              <a:spcAft>
                <a:spcPts val="0"/>
              </a:spcAft>
              <a:buSzPct val="95000"/>
              <a:buChar char="⚫"/>
            </a:pPr>
            <a:r>
              <a:rPr lang="en-US"/>
              <a:t>Gender — Men have a higher risk of stroke than women. </a:t>
            </a:r>
            <a:endParaRPr/>
          </a:p>
          <a:p>
            <a:pPr indent="-164528" lvl="0" marL="274320" rtl="0" algn="l">
              <a:lnSpc>
                <a:spcPct val="100000"/>
              </a:lnSpc>
              <a:spcBef>
                <a:spcPts val="364"/>
              </a:spcBef>
              <a:spcAft>
                <a:spcPts val="0"/>
              </a:spcAft>
              <a:buSzPct val="95000"/>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10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Complications</a:t>
            </a:r>
            <a:endParaRPr/>
          </a:p>
        </p:txBody>
      </p:sp>
      <p:sp>
        <p:nvSpPr>
          <p:cNvPr id="657" name="Google Shape;657;p10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Paralysis or loss of muscle movement</a:t>
            </a:r>
            <a:endParaRPr/>
          </a:p>
          <a:p>
            <a:pPr indent="-274320" lvl="0" marL="274320" rtl="0" algn="l">
              <a:lnSpc>
                <a:spcPct val="100000"/>
              </a:lnSpc>
              <a:spcBef>
                <a:spcPts val="520"/>
              </a:spcBef>
              <a:spcAft>
                <a:spcPts val="0"/>
              </a:spcAft>
              <a:buSzPts val="2470"/>
              <a:buChar char="⚫"/>
            </a:pPr>
            <a:r>
              <a:rPr lang="en-US"/>
              <a:t>Difficulty talking or swallowing</a:t>
            </a:r>
            <a:endParaRPr/>
          </a:p>
          <a:p>
            <a:pPr indent="-274320" lvl="0" marL="274320" rtl="0" algn="l">
              <a:lnSpc>
                <a:spcPct val="100000"/>
              </a:lnSpc>
              <a:spcBef>
                <a:spcPts val="520"/>
              </a:spcBef>
              <a:spcAft>
                <a:spcPts val="0"/>
              </a:spcAft>
              <a:buSzPts val="2470"/>
              <a:buChar char="⚫"/>
            </a:pPr>
            <a:r>
              <a:rPr lang="en-US"/>
              <a:t>Memory loss or thinking difficulties</a:t>
            </a:r>
            <a:endParaRPr/>
          </a:p>
          <a:p>
            <a:pPr indent="-274320" lvl="0" marL="274320" rtl="0" algn="l">
              <a:lnSpc>
                <a:spcPct val="100000"/>
              </a:lnSpc>
              <a:spcBef>
                <a:spcPts val="520"/>
              </a:spcBef>
              <a:spcAft>
                <a:spcPts val="0"/>
              </a:spcAft>
              <a:buSzPts val="2470"/>
              <a:buChar char="⚫"/>
            </a:pPr>
            <a:r>
              <a:rPr lang="en-US"/>
              <a:t>Emotional problems</a:t>
            </a:r>
            <a:endParaRPr/>
          </a:p>
          <a:p>
            <a:pPr indent="-274320" lvl="0" marL="274320" rtl="0" algn="l">
              <a:lnSpc>
                <a:spcPct val="100000"/>
              </a:lnSpc>
              <a:spcBef>
                <a:spcPts val="520"/>
              </a:spcBef>
              <a:spcAft>
                <a:spcPts val="0"/>
              </a:spcAft>
              <a:buSzPts val="2470"/>
              <a:buChar char="⚫"/>
            </a:pPr>
            <a:r>
              <a:rPr lang="en-US"/>
              <a:t>Changes in behavior and self-care ability</a:t>
            </a:r>
            <a:endParaRPr/>
          </a:p>
          <a:p>
            <a:pPr indent="-117475" lvl="0" marL="274320" rtl="0" algn="l">
              <a:lnSpc>
                <a:spcPct val="100000"/>
              </a:lnSpc>
              <a:spcBef>
                <a:spcPts val="520"/>
              </a:spcBef>
              <a:spcAft>
                <a:spcPts val="0"/>
              </a:spcAft>
              <a:buSzPts val="2470"/>
              <a:buNone/>
            </a:pPr>
            <a:r>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107"/>
          <p:cNvSpPr txBox="1"/>
          <p:nvPr>
            <p:ph type="title"/>
          </p:nvPr>
        </p:nvSpPr>
        <p:spPr>
          <a:xfrm>
            <a:off x="457200" y="704096"/>
            <a:ext cx="8229600" cy="769200"/>
          </a:xfrm>
          <a:prstGeom prst="rect">
            <a:avLst/>
          </a:prstGeom>
          <a:noFill/>
          <a:ln>
            <a:noFill/>
          </a:ln>
        </p:spPr>
        <p:txBody>
          <a:bodyPr anchorCtr="0" anchor="b" bIns="0" lIns="0" spcFirstLastPara="1" rIns="0" wrap="square" tIns="45700">
            <a:normAutofit fontScale="90000"/>
          </a:bodyPr>
          <a:lstStyle/>
          <a:p>
            <a:pPr indent="0" lvl="0" marL="0" rtl="0" algn="ctr">
              <a:lnSpc>
                <a:spcPct val="100000"/>
              </a:lnSpc>
              <a:spcBef>
                <a:spcPts val="0"/>
              </a:spcBef>
              <a:spcAft>
                <a:spcPts val="0"/>
              </a:spcAft>
              <a:buClr>
                <a:schemeClr val="dk2"/>
              </a:buClr>
              <a:buSzPct val="100000"/>
              <a:buFont typeface="Calibri"/>
              <a:buNone/>
            </a:pPr>
            <a:r>
              <a:rPr lang="en-US"/>
              <a:t>Other CNS Disorders</a:t>
            </a:r>
            <a:endParaRPr/>
          </a:p>
        </p:txBody>
      </p:sp>
      <p:sp>
        <p:nvSpPr>
          <p:cNvPr id="663" name="Google Shape;663;p107"/>
          <p:cNvSpPr txBox="1"/>
          <p:nvPr>
            <p:ph idx="1" type="body"/>
          </p:nvPr>
        </p:nvSpPr>
        <p:spPr>
          <a:xfrm>
            <a:off x="457200" y="1647375"/>
            <a:ext cx="8345700" cy="4833300"/>
          </a:xfrm>
          <a:prstGeom prst="rect">
            <a:avLst/>
          </a:prstGeom>
          <a:noFill/>
          <a:ln>
            <a:noFill/>
          </a:ln>
        </p:spPr>
        <p:txBody>
          <a:bodyPr anchorCtr="0" anchor="t" bIns="45700" lIns="91425" spcFirstLastPara="1" rIns="91425" wrap="square" tIns="45700">
            <a:normAutofit fontScale="77500" lnSpcReduction="10000"/>
          </a:bodyPr>
          <a:lstStyle/>
          <a:p>
            <a:pPr indent="-282286" lvl="0" marL="274320" rtl="0" algn="l">
              <a:lnSpc>
                <a:spcPct val="100000"/>
              </a:lnSpc>
              <a:spcBef>
                <a:spcPts val="0"/>
              </a:spcBef>
              <a:spcAft>
                <a:spcPts val="0"/>
              </a:spcAft>
              <a:buSzPct val="95668"/>
              <a:buChar char="⚫"/>
            </a:pPr>
            <a:r>
              <a:rPr b="1" lang="en-US" sz="3000"/>
              <a:t>Brain herniation:</a:t>
            </a:r>
            <a:r>
              <a:rPr lang="en-US" sz="3000"/>
              <a:t> leg weakness, altered level of consciousness, hemiparesis, pupil dilation, visual field loss, and respiratory arrest.</a:t>
            </a:r>
            <a:endParaRPr sz="3000"/>
          </a:p>
          <a:p>
            <a:pPr indent="-288684" lvl="0" marL="274320" rtl="0" algn="l">
              <a:lnSpc>
                <a:spcPct val="100000"/>
              </a:lnSpc>
              <a:spcBef>
                <a:spcPts val="0"/>
              </a:spcBef>
              <a:spcAft>
                <a:spcPts val="0"/>
              </a:spcAft>
              <a:buSzPct val="100000"/>
              <a:buChar char="⚫"/>
            </a:pPr>
            <a:r>
              <a:t/>
            </a:r>
            <a:endParaRPr sz="3000"/>
          </a:p>
          <a:p>
            <a:pPr indent="-282286" lvl="0" marL="274320" rtl="0" algn="l">
              <a:lnSpc>
                <a:spcPct val="100000"/>
              </a:lnSpc>
              <a:spcBef>
                <a:spcPts val="442"/>
              </a:spcBef>
              <a:spcAft>
                <a:spcPts val="0"/>
              </a:spcAft>
              <a:buSzPct val="95668"/>
              <a:buChar char="⚫"/>
            </a:pPr>
            <a:r>
              <a:rPr b="1" lang="en-US" sz="3000"/>
              <a:t>Hydrocephalus</a:t>
            </a:r>
            <a:r>
              <a:rPr lang="en-US" sz="3000"/>
              <a:t>: An abnormal increase in CSF volume in any part or all of the ventricular system, Enlargement of the CSF compartment occurs </a:t>
            </a:r>
            <a:endParaRPr sz="3000"/>
          </a:p>
          <a:p>
            <a:pPr indent="-288684" lvl="0" marL="274320" rtl="0" algn="l">
              <a:lnSpc>
                <a:spcPct val="100000"/>
              </a:lnSpc>
              <a:spcBef>
                <a:spcPts val="442"/>
              </a:spcBef>
              <a:spcAft>
                <a:spcPts val="0"/>
              </a:spcAft>
              <a:buSzPct val="100000"/>
              <a:buChar char="⚫"/>
            </a:pPr>
            <a:r>
              <a:t/>
            </a:r>
            <a:endParaRPr sz="3000"/>
          </a:p>
          <a:p>
            <a:pPr indent="-282286" lvl="0" marL="274320" rtl="0" algn="l">
              <a:lnSpc>
                <a:spcPct val="100000"/>
              </a:lnSpc>
              <a:spcBef>
                <a:spcPts val="442"/>
              </a:spcBef>
              <a:spcAft>
                <a:spcPts val="0"/>
              </a:spcAft>
              <a:buSzPct val="95668"/>
              <a:buChar char="⚫"/>
            </a:pPr>
            <a:r>
              <a:rPr b="1" lang="en-US" sz="3000"/>
              <a:t>Cerebral edema</a:t>
            </a:r>
            <a:r>
              <a:rPr lang="en-US" sz="3000"/>
              <a:t>: Occurs with conditions that impair the function of the blood-brain barrier and that allow transfer of water and protein from the vascular into the interstitial space or involves an increase in intracellular fluid.</a:t>
            </a:r>
            <a:endParaRPr sz="3000"/>
          </a:p>
          <a:p>
            <a:pPr indent="0" lvl="0" marL="457200" rtl="0" algn="l">
              <a:lnSpc>
                <a:spcPct val="100000"/>
              </a:lnSpc>
              <a:spcBef>
                <a:spcPts val="442"/>
              </a:spcBef>
              <a:spcAft>
                <a:spcPts val="0"/>
              </a:spcAft>
              <a:buNone/>
            </a:pPr>
            <a:r>
              <a:t/>
            </a:r>
            <a:endParaRPr sz="3000"/>
          </a:p>
          <a:p>
            <a:pPr indent="0" lvl="0" marL="0" rtl="0" algn="l">
              <a:lnSpc>
                <a:spcPct val="100000"/>
              </a:lnSpc>
              <a:spcBef>
                <a:spcPts val="442"/>
              </a:spcBef>
              <a:spcAft>
                <a:spcPts val="0"/>
              </a:spcAft>
              <a:buSzPct val="95000"/>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g28dd692cea5_3_1"/>
          <p:cNvSpPr txBox="1"/>
          <p:nvPr>
            <p:ph type="title"/>
          </p:nvPr>
        </p:nvSpPr>
        <p:spPr>
          <a:xfrm>
            <a:off x="457200" y="704098"/>
            <a:ext cx="8229600" cy="921600"/>
          </a:xfrm>
          <a:prstGeom prst="rect">
            <a:avLst/>
          </a:prstGeom>
        </p:spPr>
        <p:txBody>
          <a:bodyPr anchorCtr="0" anchor="b" bIns="0" lIns="0" spcFirstLastPara="1" rIns="0" wrap="square" tIns="45700">
            <a:normAutofit/>
          </a:bodyPr>
          <a:lstStyle/>
          <a:p>
            <a:pPr indent="0" lvl="0" marL="0" rtl="0" algn="ctr">
              <a:spcBef>
                <a:spcPts val="0"/>
              </a:spcBef>
              <a:spcAft>
                <a:spcPts val="0"/>
              </a:spcAft>
              <a:buNone/>
            </a:pPr>
            <a:r>
              <a:rPr lang="en-US"/>
              <a:t>Epilepsy aka Seizure Disorders</a:t>
            </a:r>
            <a:endParaRPr/>
          </a:p>
        </p:txBody>
      </p:sp>
      <p:sp>
        <p:nvSpPr>
          <p:cNvPr id="669" name="Google Shape;669;g28dd692cea5_3_1"/>
          <p:cNvSpPr txBox="1"/>
          <p:nvPr>
            <p:ph idx="1" type="body"/>
          </p:nvPr>
        </p:nvSpPr>
        <p:spPr>
          <a:xfrm>
            <a:off x="457200" y="1625700"/>
            <a:ext cx="8229600" cy="46989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rPr lang="en-US"/>
              <a:t>A seizure is a </a:t>
            </a:r>
            <a:r>
              <a:rPr b="1" lang="en-US"/>
              <a:t>change in the electrical activity </a:t>
            </a:r>
            <a:r>
              <a:rPr lang="en-US"/>
              <a:t>of the brain. It results in a change of behaviour and possible change in level of consciousness.</a:t>
            </a:r>
            <a:endParaRPr/>
          </a:p>
          <a:p>
            <a:pPr indent="0" lvl="0" marL="0" rtl="0" algn="l">
              <a:spcBef>
                <a:spcPts val="360"/>
              </a:spcBef>
              <a:spcAft>
                <a:spcPts val="0"/>
              </a:spcAft>
              <a:buNone/>
            </a:pPr>
            <a:r>
              <a:rPr b="1" lang="en-US"/>
              <a:t>Focal </a:t>
            </a:r>
            <a:r>
              <a:rPr b="1" lang="en-US"/>
              <a:t>seizures</a:t>
            </a:r>
            <a:r>
              <a:rPr b="1" lang="en-US"/>
              <a:t> - </a:t>
            </a:r>
            <a:r>
              <a:rPr lang="en-US"/>
              <a:t>account for about 60% of seizures. The changes in electrical activity are confined to one area of the brain.</a:t>
            </a:r>
            <a:endParaRPr/>
          </a:p>
          <a:p>
            <a:pPr indent="-337185" lvl="0" marL="457200" rtl="0" algn="l">
              <a:spcBef>
                <a:spcPts val="360"/>
              </a:spcBef>
              <a:spcAft>
                <a:spcPts val="0"/>
              </a:spcAft>
              <a:buSzPts val="1710"/>
              <a:buAutoNum type="arabicParenR"/>
            </a:pPr>
            <a:r>
              <a:rPr b="1" lang="en-US"/>
              <a:t>Without loss of </a:t>
            </a:r>
            <a:r>
              <a:rPr b="1" lang="en-US"/>
              <a:t>consciousness- </a:t>
            </a:r>
            <a:r>
              <a:rPr lang="en-US"/>
              <a:t>changes in sensory sensations. May also have involuntary movements.</a:t>
            </a:r>
            <a:endParaRPr/>
          </a:p>
          <a:p>
            <a:pPr indent="-337185" lvl="0" marL="457200" rtl="0" algn="l">
              <a:spcBef>
                <a:spcPts val="0"/>
              </a:spcBef>
              <a:spcAft>
                <a:spcPts val="0"/>
              </a:spcAft>
              <a:buSzPts val="1710"/>
              <a:buAutoNum type="arabicParenR"/>
            </a:pPr>
            <a:r>
              <a:rPr b="1" lang="en-US"/>
              <a:t>With impaired awareness - </a:t>
            </a:r>
            <a:r>
              <a:rPr lang="en-US"/>
              <a:t>A change in level of consciousness or awareness occurs. Can be a blank stare or performing repetitive movements such as hand rubbing, chewing or walking in circles.</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g28dd692cea5_3_6"/>
          <p:cNvSpPr txBox="1"/>
          <p:nvPr>
            <p:ph type="title"/>
          </p:nvPr>
        </p:nvSpPr>
        <p:spPr>
          <a:xfrm>
            <a:off x="457200" y="704095"/>
            <a:ext cx="8229600" cy="638400"/>
          </a:xfrm>
          <a:prstGeom prst="rect">
            <a:avLst/>
          </a:prstGeom>
        </p:spPr>
        <p:txBody>
          <a:bodyPr anchorCtr="0" anchor="b" bIns="0" lIns="0" spcFirstLastPara="1" rIns="0" wrap="square" tIns="45700">
            <a:normAutofit fontScale="90000"/>
          </a:bodyPr>
          <a:lstStyle/>
          <a:p>
            <a:pPr indent="0" lvl="0" marL="0" rtl="0" algn="ctr">
              <a:spcBef>
                <a:spcPts val="0"/>
              </a:spcBef>
              <a:spcAft>
                <a:spcPts val="0"/>
              </a:spcAft>
              <a:buNone/>
            </a:pPr>
            <a:r>
              <a:rPr lang="en-US"/>
              <a:t>Seizures cont.</a:t>
            </a:r>
            <a:endParaRPr/>
          </a:p>
        </p:txBody>
      </p:sp>
      <p:sp>
        <p:nvSpPr>
          <p:cNvPr id="675" name="Google Shape;675;g28dd692cea5_3_6"/>
          <p:cNvSpPr txBox="1"/>
          <p:nvPr>
            <p:ph idx="1" type="body"/>
          </p:nvPr>
        </p:nvSpPr>
        <p:spPr>
          <a:xfrm>
            <a:off x="457200" y="1647375"/>
            <a:ext cx="8229600" cy="4677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US"/>
              <a:t>Generalized seizures - </a:t>
            </a:r>
            <a:r>
              <a:rPr lang="en-US"/>
              <a:t>about 30 % of seizures, they involve abnormal electrical activity throughout a greater area of the brain</a:t>
            </a:r>
            <a:endParaRPr/>
          </a:p>
          <a:p>
            <a:pPr indent="-337185" lvl="0" marL="457200" rtl="0" algn="l">
              <a:spcBef>
                <a:spcPts val="360"/>
              </a:spcBef>
              <a:spcAft>
                <a:spcPts val="0"/>
              </a:spcAft>
              <a:buSzPts val="1710"/>
              <a:buAutoNum type="alphaUcParenR"/>
            </a:pPr>
            <a:r>
              <a:rPr b="1" lang="en-US"/>
              <a:t>Absence</a:t>
            </a:r>
            <a:r>
              <a:rPr b="1" lang="en-US"/>
              <a:t> seizure (</a:t>
            </a:r>
            <a:r>
              <a:rPr b="1" lang="en-US"/>
              <a:t>petit</a:t>
            </a:r>
            <a:r>
              <a:rPr b="1" lang="en-US"/>
              <a:t> mal)- </a:t>
            </a:r>
            <a:r>
              <a:rPr lang="en-US"/>
              <a:t>brief loss of awareness lasting up to 10 sec. The person has no memory of the seizure.</a:t>
            </a:r>
            <a:endParaRPr/>
          </a:p>
          <a:p>
            <a:pPr indent="-337185" lvl="0" marL="457200" rtl="0" algn="l">
              <a:spcBef>
                <a:spcPts val="0"/>
              </a:spcBef>
              <a:spcAft>
                <a:spcPts val="0"/>
              </a:spcAft>
              <a:buSzPts val="1710"/>
              <a:buAutoNum type="alphaUcParenR"/>
            </a:pPr>
            <a:r>
              <a:rPr b="1" lang="en-US"/>
              <a:t>Tonic-clonic (grand mal)- </a:t>
            </a:r>
            <a:r>
              <a:rPr lang="en-US"/>
              <a:t>intermittent contract-relax pattern in muscles and loss of consciousness. Last several minutes &amp; the person has no memory of the seizure.</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g28dd692cea5_3_11"/>
          <p:cNvSpPr txBox="1"/>
          <p:nvPr>
            <p:ph type="title"/>
          </p:nvPr>
        </p:nvSpPr>
        <p:spPr>
          <a:xfrm>
            <a:off x="457200" y="704096"/>
            <a:ext cx="8229600" cy="725700"/>
          </a:xfrm>
          <a:prstGeom prst="rect">
            <a:avLst/>
          </a:prstGeom>
        </p:spPr>
        <p:txBody>
          <a:bodyPr anchorCtr="0" anchor="b" bIns="0" lIns="0" spcFirstLastPara="1" rIns="0" wrap="square" tIns="45700">
            <a:normAutofit fontScale="90000"/>
          </a:bodyPr>
          <a:lstStyle/>
          <a:p>
            <a:pPr indent="0" lvl="0" marL="0" rtl="0" algn="ctr">
              <a:spcBef>
                <a:spcPts val="0"/>
              </a:spcBef>
              <a:spcAft>
                <a:spcPts val="0"/>
              </a:spcAft>
              <a:buNone/>
            </a:pPr>
            <a:r>
              <a:rPr lang="en-US"/>
              <a:t>Seizures cont.</a:t>
            </a:r>
            <a:endParaRPr/>
          </a:p>
        </p:txBody>
      </p:sp>
      <p:sp>
        <p:nvSpPr>
          <p:cNvPr id="681" name="Google Shape;681;g28dd692cea5_3_11"/>
          <p:cNvSpPr txBox="1"/>
          <p:nvPr>
            <p:ph idx="1" type="body"/>
          </p:nvPr>
        </p:nvSpPr>
        <p:spPr>
          <a:xfrm>
            <a:off x="457200" y="1935480"/>
            <a:ext cx="8229600" cy="4389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US"/>
              <a:t>Status epilepticus - medical emergency. </a:t>
            </a:r>
            <a:r>
              <a:rPr lang="en-US"/>
              <a:t>When seizures </a:t>
            </a:r>
            <a:r>
              <a:rPr lang="en-US"/>
              <a:t>recur</a:t>
            </a:r>
            <a:r>
              <a:rPr lang="en-US"/>
              <a:t> without a full return to consciousness in between, or when a single seizure lasts over 30 mins.</a:t>
            </a:r>
            <a:endParaRPr/>
          </a:p>
          <a:p>
            <a:pPr indent="0" lvl="0" marL="0" rtl="0" algn="l">
              <a:spcBef>
                <a:spcPts val="360"/>
              </a:spcBef>
              <a:spcAft>
                <a:spcPts val="0"/>
              </a:spcAft>
              <a:buNone/>
            </a:pPr>
            <a:r>
              <a:rPr lang="en-US"/>
              <a:t>Brain damage or death can result due to lack of oxygen. </a:t>
            </a:r>
            <a:endParaRPr/>
          </a:p>
          <a:p>
            <a:pPr indent="0" lvl="0" marL="0" rtl="0" algn="l">
              <a:spcBef>
                <a:spcPts val="360"/>
              </a:spcBef>
              <a:spcAft>
                <a:spcPts val="0"/>
              </a:spcAft>
              <a:buNone/>
            </a:pPr>
            <a:r>
              <a:t/>
            </a:r>
            <a:endParaRPr/>
          </a:p>
          <a:p>
            <a:pPr indent="0" lvl="0" marL="0" rtl="0" algn="l">
              <a:spcBef>
                <a:spcPts val="360"/>
              </a:spcBef>
              <a:spcAft>
                <a:spcPts val="0"/>
              </a:spcAft>
              <a:buNone/>
            </a:pPr>
            <a:r>
              <a:rPr b="1" lang="en-US"/>
              <a:t>Epilepsy - </a:t>
            </a:r>
            <a:r>
              <a:rPr lang="en-US"/>
              <a:t>term used to describe people with recurrent seizures. Affects 50 million people worldwide at an incidence of 4 - 10 per 1000 people.</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g28dd692cea5_3_16"/>
          <p:cNvSpPr txBox="1"/>
          <p:nvPr>
            <p:ph type="title"/>
          </p:nvPr>
        </p:nvSpPr>
        <p:spPr>
          <a:xfrm>
            <a:off x="457200" y="704098"/>
            <a:ext cx="8229600" cy="921600"/>
          </a:xfrm>
          <a:prstGeom prst="rect">
            <a:avLst/>
          </a:prstGeom>
        </p:spPr>
        <p:txBody>
          <a:bodyPr anchorCtr="0" anchor="b" bIns="0" lIns="0" spcFirstLastPara="1" rIns="0" wrap="square" tIns="45700">
            <a:normAutofit/>
          </a:bodyPr>
          <a:lstStyle/>
          <a:p>
            <a:pPr indent="0" lvl="0" marL="0" rtl="0" algn="ctr">
              <a:spcBef>
                <a:spcPts val="0"/>
              </a:spcBef>
              <a:spcAft>
                <a:spcPts val="0"/>
              </a:spcAft>
              <a:buNone/>
            </a:pPr>
            <a:r>
              <a:rPr lang="en-US"/>
              <a:t>Seizures/Epilepsy Cont.</a:t>
            </a:r>
            <a:endParaRPr/>
          </a:p>
        </p:txBody>
      </p:sp>
      <p:sp>
        <p:nvSpPr>
          <p:cNvPr id="687" name="Google Shape;687;g28dd692cea5_3_16"/>
          <p:cNvSpPr txBox="1"/>
          <p:nvPr>
            <p:ph idx="1" type="body"/>
          </p:nvPr>
        </p:nvSpPr>
        <p:spPr>
          <a:xfrm>
            <a:off x="457200" y="1625700"/>
            <a:ext cx="8229600" cy="49857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b="1" lang="en-US"/>
              <a:t>Etiology- </a:t>
            </a:r>
            <a:r>
              <a:rPr lang="en-US"/>
              <a:t>65% idiopathic</a:t>
            </a:r>
            <a:endParaRPr/>
          </a:p>
          <a:p>
            <a:pPr indent="0" lvl="0" marL="0" rtl="0" algn="l">
              <a:spcBef>
                <a:spcPts val="360"/>
              </a:spcBef>
              <a:spcAft>
                <a:spcPts val="0"/>
              </a:spcAft>
              <a:buNone/>
            </a:pPr>
            <a:r>
              <a:rPr lang="en-US"/>
              <a:t>Acquired causes include: head trauma, brain tumours, infections, high fever, chemical imbalances, withdrawal from certain drugs or alcohol &amp; acute stress. </a:t>
            </a:r>
            <a:endParaRPr/>
          </a:p>
          <a:p>
            <a:pPr indent="0" lvl="0" marL="0" rtl="0" algn="l">
              <a:spcBef>
                <a:spcPts val="360"/>
              </a:spcBef>
              <a:spcAft>
                <a:spcPts val="0"/>
              </a:spcAft>
              <a:buNone/>
            </a:pPr>
            <a:r>
              <a:rPr lang="en-US"/>
              <a:t>Contrasting light/dark patterns and flashing or patterned lights may be seizure triggers. Some aromas including essential oils may also be triggers. </a:t>
            </a:r>
            <a:endParaRPr/>
          </a:p>
          <a:p>
            <a:pPr indent="0" lvl="0" marL="0" rtl="0" algn="l">
              <a:spcBef>
                <a:spcPts val="360"/>
              </a:spcBef>
              <a:spcAft>
                <a:spcPts val="0"/>
              </a:spcAft>
              <a:buNone/>
            </a:pPr>
            <a:r>
              <a:rPr b="1" lang="en-US"/>
              <a:t>Treatment: </a:t>
            </a:r>
            <a:r>
              <a:rPr lang="en-US"/>
              <a:t>Anticonvulsant medications such as Clonazepam and Valproic Acid. Cannabinoid oils and sedatives may also be used. </a:t>
            </a:r>
            <a:endParaRPr/>
          </a:p>
          <a:p>
            <a:pPr indent="0" lvl="0" marL="0" rtl="0" algn="l">
              <a:spcBef>
                <a:spcPts val="360"/>
              </a:spcBef>
              <a:spcAft>
                <a:spcPts val="0"/>
              </a:spcAft>
              <a:buNone/>
            </a:pPr>
            <a:r>
              <a:rPr b="1" lang="en-US"/>
              <a:t>Acute Tonic-clonic seizure treatment: </a:t>
            </a:r>
            <a:r>
              <a:rPr lang="en-US"/>
              <a:t>Stay with the client &amp; try to put them in an environment to minimize injury. Place them in the recovery position after the seizure ends.</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g28dd692cea5_3_21"/>
          <p:cNvSpPr txBox="1"/>
          <p:nvPr>
            <p:ph type="title"/>
          </p:nvPr>
        </p:nvSpPr>
        <p:spPr>
          <a:xfrm>
            <a:off x="457200" y="704088"/>
            <a:ext cx="8229600" cy="1143000"/>
          </a:xfrm>
          <a:prstGeom prst="rect">
            <a:avLst/>
          </a:prstGeom>
        </p:spPr>
        <p:txBody>
          <a:bodyPr anchorCtr="0" anchor="b" bIns="0" lIns="0" spcFirstLastPara="1" rIns="0" wrap="square" tIns="45700">
            <a:normAutofit fontScale="90000"/>
          </a:bodyPr>
          <a:lstStyle/>
          <a:p>
            <a:pPr indent="0" lvl="0" marL="0" rtl="0" algn="ctr">
              <a:spcBef>
                <a:spcPts val="0"/>
              </a:spcBef>
              <a:spcAft>
                <a:spcPts val="0"/>
              </a:spcAft>
              <a:buNone/>
            </a:pPr>
            <a:r>
              <a:rPr lang="en-US"/>
              <a:t>Degenerative Diseases of the Brain</a:t>
            </a:r>
            <a:endParaRPr/>
          </a:p>
        </p:txBody>
      </p:sp>
      <p:sp>
        <p:nvSpPr>
          <p:cNvPr id="693" name="Google Shape;693;g28dd692cea5_3_21"/>
          <p:cNvSpPr txBox="1"/>
          <p:nvPr>
            <p:ph idx="1" type="body"/>
          </p:nvPr>
        </p:nvSpPr>
        <p:spPr>
          <a:xfrm>
            <a:off x="457200" y="1935480"/>
            <a:ext cx="8229600" cy="43890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b="1" lang="en-US"/>
              <a:t>Dementia - </a:t>
            </a:r>
            <a:r>
              <a:rPr lang="en-US"/>
              <a:t>A group of neurodegenerative disorders that slowly destroy memory, thinking and communicating skills. Alzheimer’s disease is most common, followed by vascular dementia, Lewy Body dementia &amp; </a:t>
            </a:r>
            <a:r>
              <a:rPr lang="en-US"/>
              <a:t>Frontotemporal</a:t>
            </a:r>
            <a:r>
              <a:rPr lang="en-US"/>
              <a:t> dementia. </a:t>
            </a:r>
            <a:endParaRPr/>
          </a:p>
          <a:p>
            <a:pPr indent="0" lvl="0" marL="0" rtl="0" algn="l">
              <a:spcBef>
                <a:spcPts val="360"/>
              </a:spcBef>
              <a:spcAft>
                <a:spcPts val="0"/>
              </a:spcAft>
              <a:buNone/>
            </a:pPr>
            <a:r>
              <a:rPr b="1" lang="en-US"/>
              <a:t>Etiology - </a:t>
            </a:r>
            <a:r>
              <a:rPr lang="en-US"/>
              <a:t>Dementia is associated with advancing age but many other health and nutritional determinants appear to play a role. There may be some genetic component as well. </a:t>
            </a:r>
            <a:endParaRPr/>
          </a:p>
          <a:p>
            <a:pPr indent="0" lvl="0" marL="0" rtl="0" algn="l">
              <a:spcBef>
                <a:spcPts val="360"/>
              </a:spcBef>
              <a:spcAft>
                <a:spcPts val="0"/>
              </a:spcAft>
              <a:buNone/>
            </a:pPr>
            <a:r>
              <a:rPr b="1" lang="en-US"/>
              <a:t>Treatment - </a:t>
            </a:r>
            <a:r>
              <a:rPr lang="en-US"/>
              <a:t>Support with activities of </a:t>
            </a:r>
            <a:r>
              <a:rPr lang="en-US"/>
              <a:t>daily</a:t>
            </a:r>
            <a:r>
              <a:rPr lang="en-US"/>
              <a:t> life. Medications such as antidepressants or Antianxiety meds may be helpful.</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g28dd692cea5_3_26"/>
          <p:cNvSpPr txBox="1"/>
          <p:nvPr>
            <p:ph type="title"/>
          </p:nvPr>
        </p:nvSpPr>
        <p:spPr>
          <a:xfrm>
            <a:off x="457200" y="704097"/>
            <a:ext cx="8229600" cy="834300"/>
          </a:xfrm>
          <a:prstGeom prst="rect">
            <a:avLst/>
          </a:prstGeom>
        </p:spPr>
        <p:txBody>
          <a:bodyPr anchorCtr="0" anchor="b" bIns="0" lIns="0" spcFirstLastPara="1" rIns="0" wrap="square" tIns="45700">
            <a:normAutofit/>
          </a:bodyPr>
          <a:lstStyle/>
          <a:p>
            <a:pPr indent="0" lvl="0" marL="0" rtl="0" algn="ctr">
              <a:spcBef>
                <a:spcPts val="0"/>
              </a:spcBef>
              <a:spcAft>
                <a:spcPts val="0"/>
              </a:spcAft>
              <a:buNone/>
            </a:pPr>
            <a:r>
              <a:rPr lang="en-US"/>
              <a:t>Alzheimer’s Disease</a:t>
            </a:r>
            <a:endParaRPr/>
          </a:p>
        </p:txBody>
      </p:sp>
      <p:sp>
        <p:nvSpPr>
          <p:cNvPr id="699" name="Google Shape;699;g28dd692cea5_3_26"/>
          <p:cNvSpPr txBox="1"/>
          <p:nvPr>
            <p:ph idx="1" type="body"/>
          </p:nvPr>
        </p:nvSpPr>
        <p:spPr>
          <a:xfrm>
            <a:off x="457200" y="1669150"/>
            <a:ext cx="8229600" cy="46554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US"/>
              <a:t>Most common cause of dementia. Characterized by buildup of beta-amyloid and tau proteins, as well as overall shrinkage of the brain.</a:t>
            </a:r>
            <a:endParaRPr/>
          </a:p>
          <a:p>
            <a:pPr indent="0" lvl="0" marL="0" rtl="0" algn="l">
              <a:spcBef>
                <a:spcPts val="360"/>
              </a:spcBef>
              <a:spcAft>
                <a:spcPts val="0"/>
              </a:spcAft>
              <a:buNone/>
            </a:pPr>
            <a:r>
              <a:t/>
            </a:r>
            <a:endParaRPr/>
          </a:p>
        </p:txBody>
      </p:sp>
      <p:pic>
        <p:nvPicPr>
          <p:cNvPr id="700" name="Google Shape;700;g28dd692cea5_3_26"/>
          <p:cNvPicPr preferRelativeResize="0"/>
          <p:nvPr/>
        </p:nvPicPr>
        <p:blipFill>
          <a:blip r:embed="rId3">
            <a:alphaModFix/>
          </a:blip>
          <a:stretch>
            <a:fillRect/>
          </a:stretch>
        </p:blipFill>
        <p:spPr>
          <a:xfrm>
            <a:off x="849075" y="3084275"/>
            <a:ext cx="3722925" cy="3326025"/>
          </a:xfrm>
          <a:prstGeom prst="rect">
            <a:avLst/>
          </a:prstGeom>
          <a:noFill/>
          <a:ln>
            <a:noFill/>
          </a:ln>
        </p:spPr>
      </p:pic>
      <p:sp>
        <p:nvSpPr>
          <p:cNvPr id="701" name="Google Shape;701;g28dd692cea5_3_26"/>
          <p:cNvSpPr txBox="1"/>
          <p:nvPr/>
        </p:nvSpPr>
        <p:spPr>
          <a:xfrm>
            <a:off x="5058225" y="2888350"/>
            <a:ext cx="3374700" cy="34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200">
                <a:latin typeface="Constantia"/>
                <a:ea typeface="Constantia"/>
                <a:cs typeface="Constantia"/>
                <a:sym typeface="Constantia"/>
              </a:rPr>
              <a:t>Etiology- </a:t>
            </a:r>
            <a:r>
              <a:rPr lang="en-US" sz="2200">
                <a:latin typeface="Constantia"/>
                <a:ea typeface="Constantia"/>
                <a:cs typeface="Constantia"/>
                <a:sym typeface="Constantia"/>
              </a:rPr>
              <a:t>Associated with advanced age. Also associated with poorly </a:t>
            </a:r>
            <a:r>
              <a:rPr lang="en-US" sz="2200">
                <a:latin typeface="Constantia"/>
                <a:ea typeface="Constantia"/>
                <a:cs typeface="Constantia"/>
                <a:sym typeface="Constantia"/>
              </a:rPr>
              <a:t>controlled</a:t>
            </a:r>
            <a:r>
              <a:rPr lang="en-US" sz="2200">
                <a:latin typeface="Constantia"/>
                <a:ea typeface="Constantia"/>
                <a:cs typeface="Constantia"/>
                <a:sym typeface="Constantia"/>
              </a:rPr>
              <a:t> diabetes, obesity, </a:t>
            </a:r>
            <a:r>
              <a:rPr lang="en-US" sz="2200">
                <a:latin typeface="Constantia"/>
                <a:ea typeface="Constantia"/>
                <a:cs typeface="Constantia"/>
                <a:sym typeface="Constantia"/>
              </a:rPr>
              <a:t>sedentary</a:t>
            </a:r>
            <a:r>
              <a:rPr lang="en-US" sz="2200">
                <a:latin typeface="Constantia"/>
                <a:ea typeface="Constantia"/>
                <a:cs typeface="Constantia"/>
                <a:sym typeface="Constantia"/>
              </a:rPr>
              <a:t> lifestyle, high blood pressure and head traumas. </a:t>
            </a:r>
            <a:endParaRPr sz="2200">
              <a:latin typeface="Constantia"/>
              <a:ea typeface="Constantia"/>
              <a:cs typeface="Constantia"/>
              <a:sym typeface="Constantia"/>
            </a:endParaRPr>
          </a:p>
          <a:p>
            <a:pPr indent="0" lvl="0" marL="0" rtl="0" algn="l">
              <a:spcBef>
                <a:spcPts val="0"/>
              </a:spcBef>
              <a:spcAft>
                <a:spcPts val="0"/>
              </a:spcAft>
              <a:buNone/>
            </a:pPr>
            <a:r>
              <a:rPr b="1" lang="en-US" sz="2200">
                <a:latin typeface="Constantia"/>
                <a:ea typeface="Constantia"/>
                <a:cs typeface="Constantia"/>
                <a:sym typeface="Constantia"/>
              </a:rPr>
              <a:t>Incidence: 1 in 9 people aged 65+</a:t>
            </a:r>
            <a:endParaRPr b="1" sz="2200">
              <a:latin typeface="Constantia"/>
              <a:ea typeface="Constantia"/>
              <a:cs typeface="Constantia"/>
              <a:sym typeface="Constantia"/>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g28dd692cea5_3_33"/>
          <p:cNvSpPr txBox="1"/>
          <p:nvPr>
            <p:ph type="title"/>
          </p:nvPr>
        </p:nvSpPr>
        <p:spPr>
          <a:xfrm>
            <a:off x="457200" y="595222"/>
            <a:ext cx="8229600" cy="899700"/>
          </a:xfrm>
          <a:prstGeom prst="rect">
            <a:avLst/>
          </a:prstGeom>
        </p:spPr>
        <p:txBody>
          <a:bodyPr anchorCtr="0" anchor="b" bIns="0" lIns="0" spcFirstLastPara="1" rIns="0" wrap="square" tIns="45700">
            <a:normAutofit/>
          </a:bodyPr>
          <a:lstStyle/>
          <a:p>
            <a:pPr indent="0" lvl="0" marL="0" rtl="0" algn="ctr">
              <a:spcBef>
                <a:spcPts val="0"/>
              </a:spcBef>
              <a:spcAft>
                <a:spcPts val="0"/>
              </a:spcAft>
              <a:buNone/>
            </a:pPr>
            <a:r>
              <a:rPr lang="en-US"/>
              <a:t>Alzheimers cont.</a:t>
            </a:r>
            <a:endParaRPr/>
          </a:p>
        </p:txBody>
      </p:sp>
      <p:sp>
        <p:nvSpPr>
          <p:cNvPr id="707" name="Google Shape;707;g28dd692cea5_3_33"/>
          <p:cNvSpPr txBox="1"/>
          <p:nvPr>
            <p:ph idx="1" type="body"/>
          </p:nvPr>
        </p:nvSpPr>
        <p:spPr>
          <a:xfrm>
            <a:off x="348350" y="1603805"/>
            <a:ext cx="8229600" cy="4389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US"/>
              <a:t>Signs &amp; Symptoms </a:t>
            </a:r>
            <a:r>
              <a:rPr b="1" lang="en-US" sz="2800">
                <a:latin typeface="Calibri"/>
                <a:ea typeface="Calibri"/>
                <a:cs typeface="Calibri"/>
                <a:sym typeface="Calibri"/>
              </a:rPr>
              <a:t>- </a:t>
            </a:r>
            <a:r>
              <a:rPr lang="en-US" sz="2800"/>
              <a:t>M</a:t>
            </a:r>
            <a:r>
              <a:rPr lang="en-US" sz="1950">
                <a:highlight>
                  <a:srgbClr val="FFFFFF"/>
                </a:highlight>
              </a:rPr>
              <a:t>emory problems are typically one of the first signs of the disease. Decline in non-memory aspects of cognition, such as finding the right word, trouble understanding visual images and spatial relationships, and impaired reasoning or judgment. </a:t>
            </a:r>
            <a:r>
              <a:rPr b="1" lang="en-US" sz="1950">
                <a:highlight>
                  <a:srgbClr val="FFFFFF"/>
                </a:highlight>
              </a:rPr>
              <a:t>Confabulation </a:t>
            </a:r>
            <a:endParaRPr b="1" sz="2800"/>
          </a:p>
        </p:txBody>
      </p:sp>
      <p:pic>
        <p:nvPicPr>
          <p:cNvPr id="708" name="Google Shape;708;g28dd692cea5_3_33"/>
          <p:cNvPicPr preferRelativeResize="0"/>
          <p:nvPr/>
        </p:nvPicPr>
        <p:blipFill>
          <a:blip r:embed="rId3">
            <a:alphaModFix/>
          </a:blip>
          <a:stretch>
            <a:fillRect/>
          </a:stretch>
        </p:blipFill>
        <p:spPr>
          <a:xfrm>
            <a:off x="457200" y="3171375"/>
            <a:ext cx="7944077" cy="3526976"/>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g28dd692cea5_3_40"/>
          <p:cNvSpPr txBox="1"/>
          <p:nvPr>
            <p:ph type="title"/>
          </p:nvPr>
        </p:nvSpPr>
        <p:spPr>
          <a:xfrm>
            <a:off x="457200" y="704094"/>
            <a:ext cx="8229600" cy="594900"/>
          </a:xfrm>
          <a:prstGeom prst="rect">
            <a:avLst/>
          </a:prstGeom>
        </p:spPr>
        <p:txBody>
          <a:bodyPr anchorCtr="0" anchor="b" bIns="0" lIns="0" spcFirstLastPara="1" rIns="0" wrap="square" tIns="45700">
            <a:normAutofit fontScale="90000"/>
          </a:bodyPr>
          <a:lstStyle/>
          <a:p>
            <a:pPr indent="0" lvl="0" marL="0" rtl="0" algn="ctr">
              <a:spcBef>
                <a:spcPts val="0"/>
              </a:spcBef>
              <a:spcAft>
                <a:spcPts val="0"/>
              </a:spcAft>
              <a:buNone/>
            </a:pPr>
            <a:r>
              <a:rPr lang="en-US"/>
              <a:t>Alzheimer’s Cont.</a:t>
            </a:r>
            <a:endParaRPr/>
          </a:p>
        </p:txBody>
      </p:sp>
      <p:sp>
        <p:nvSpPr>
          <p:cNvPr id="714" name="Google Shape;714;g28dd692cea5_3_40"/>
          <p:cNvSpPr txBox="1"/>
          <p:nvPr>
            <p:ph idx="1" type="body"/>
          </p:nvPr>
        </p:nvSpPr>
        <p:spPr>
          <a:xfrm>
            <a:off x="457200" y="1516750"/>
            <a:ext cx="8229600" cy="48078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US"/>
              <a:t>Pathogenesis - </a:t>
            </a:r>
            <a:r>
              <a:rPr lang="en-US"/>
              <a:t>progressive memory and neurocognitive function, ultimately requiring supportive care to perform the basic tasks of life.</a:t>
            </a:r>
            <a:endParaRPr/>
          </a:p>
          <a:p>
            <a:pPr indent="0" lvl="0" marL="0" rtl="0" algn="l">
              <a:spcBef>
                <a:spcPts val="360"/>
              </a:spcBef>
              <a:spcAft>
                <a:spcPts val="0"/>
              </a:spcAft>
              <a:buNone/>
            </a:pPr>
            <a:r>
              <a:rPr lang="en-US"/>
              <a:t>Time from diagnosis to death is on average 8 years. </a:t>
            </a:r>
            <a:endParaRPr/>
          </a:p>
          <a:p>
            <a:pPr indent="0" lvl="0" marL="0" rtl="0" algn="l">
              <a:spcBef>
                <a:spcPts val="360"/>
              </a:spcBef>
              <a:spcAft>
                <a:spcPts val="0"/>
              </a:spcAft>
              <a:buNone/>
            </a:pPr>
            <a:r>
              <a:t/>
            </a:r>
            <a:endParaRPr/>
          </a:p>
          <a:p>
            <a:pPr indent="0" lvl="0" marL="0" rtl="0" algn="l">
              <a:spcBef>
                <a:spcPts val="360"/>
              </a:spcBef>
              <a:spcAft>
                <a:spcPts val="0"/>
              </a:spcAft>
              <a:buNone/>
            </a:pPr>
            <a:r>
              <a:rPr b="1" lang="en-US"/>
              <a:t>Treatment: </a:t>
            </a:r>
            <a:r>
              <a:rPr lang="en-US"/>
              <a:t>No treatment has been found to be effective yet. Antidepressant and antianxiety meds may be helpful as well as supportive nursing care.</a:t>
            </a:r>
            <a:endParaRPr/>
          </a:p>
          <a:p>
            <a:pPr indent="0" lvl="0" marL="0" rtl="0" algn="l">
              <a:spcBef>
                <a:spcPts val="360"/>
              </a:spcBef>
              <a:spcAft>
                <a:spcPts val="0"/>
              </a:spcAft>
              <a:buNone/>
            </a:pPr>
            <a:r>
              <a:rPr lang="en-US"/>
              <a:t>Communication strategies include going with the clients into their delusions rather than arguing with them about reality.</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g28dd692cea5_3_45"/>
          <p:cNvSpPr txBox="1"/>
          <p:nvPr>
            <p:ph type="title"/>
          </p:nvPr>
        </p:nvSpPr>
        <p:spPr>
          <a:xfrm>
            <a:off x="457200" y="704094"/>
            <a:ext cx="8229600" cy="594900"/>
          </a:xfrm>
          <a:prstGeom prst="rect">
            <a:avLst/>
          </a:prstGeom>
        </p:spPr>
        <p:txBody>
          <a:bodyPr anchorCtr="0" anchor="b" bIns="0" lIns="0" spcFirstLastPara="1" rIns="0" wrap="square" tIns="45700">
            <a:normAutofit fontScale="90000"/>
          </a:bodyPr>
          <a:lstStyle/>
          <a:p>
            <a:pPr indent="0" lvl="0" marL="0" rtl="0" algn="ctr">
              <a:spcBef>
                <a:spcPts val="0"/>
              </a:spcBef>
              <a:spcAft>
                <a:spcPts val="0"/>
              </a:spcAft>
              <a:buNone/>
            </a:pPr>
            <a:r>
              <a:rPr lang="en-US"/>
              <a:t>Other Forms of Dementia</a:t>
            </a:r>
            <a:endParaRPr/>
          </a:p>
        </p:txBody>
      </p:sp>
      <p:sp>
        <p:nvSpPr>
          <p:cNvPr id="720" name="Google Shape;720;g28dd692cea5_3_45"/>
          <p:cNvSpPr txBox="1"/>
          <p:nvPr>
            <p:ph idx="1" type="body"/>
          </p:nvPr>
        </p:nvSpPr>
        <p:spPr>
          <a:xfrm>
            <a:off x="457200" y="1935480"/>
            <a:ext cx="8229600" cy="4389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721" name="Google Shape;721;g28dd692cea5_3_45"/>
          <p:cNvPicPr preferRelativeResize="0"/>
          <p:nvPr/>
        </p:nvPicPr>
        <p:blipFill>
          <a:blip r:embed="rId3">
            <a:alphaModFix/>
          </a:blip>
          <a:stretch>
            <a:fillRect/>
          </a:stretch>
        </p:blipFill>
        <p:spPr>
          <a:xfrm>
            <a:off x="246750" y="1176775"/>
            <a:ext cx="8897249" cy="55819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g28dd692cea5_3_56"/>
          <p:cNvSpPr txBox="1"/>
          <p:nvPr>
            <p:ph type="title"/>
          </p:nvPr>
        </p:nvSpPr>
        <p:spPr>
          <a:xfrm>
            <a:off x="457200" y="704096"/>
            <a:ext cx="8229600" cy="747300"/>
          </a:xfrm>
          <a:prstGeom prst="rect">
            <a:avLst/>
          </a:prstGeom>
        </p:spPr>
        <p:txBody>
          <a:bodyPr anchorCtr="0" anchor="b" bIns="0" lIns="0" spcFirstLastPara="1" rIns="0" wrap="square" tIns="45700">
            <a:normAutofit fontScale="90000"/>
          </a:bodyPr>
          <a:lstStyle/>
          <a:p>
            <a:pPr indent="0" lvl="0" marL="0" rtl="0" algn="ctr">
              <a:spcBef>
                <a:spcPts val="0"/>
              </a:spcBef>
              <a:spcAft>
                <a:spcPts val="0"/>
              </a:spcAft>
              <a:buNone/>
            </a:pPr>
            <a:r>
              <a:rPr lang="en-US"/>
              <a:t>Parkinson’s Disease</a:t>
            </a:r>
            <a:endParaRPr/>
          </a:p>
        </p:txBody>
      </p:sp>
      <p:sp>
        <p:nvSpPr>
          <p:cNvPr id="727" name="Google Shape;727;g28dd692cea5_3_56"/>
          <p:cNvSpPr txBox="1"/>
          <p:nvPr>
            <p:ph idx="1" type="body"/>
          </p:nvPr>
        </p:nvSpPr>
        <p:spPr>
          <a:xfrm>
            <a:off x="457200" y="1734450"/>
            <a:ext cx="8229600" cy="4590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US"/>
              <a:t>A neurodegenerative condition that affects the basal ganglia of the midbrain.</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g28dd692cea5_3_51"/>
          <p:cNvSpPr txBox="1"/>
          <p:nvPr>
            <p:ph type="title"/>
          </p:nvPr>
        </p:nvSpPr>
        <p:spPr>
          <a:xfrm>
            <a:off x="457200" y="704098"/>
            <a:ext cx="8229600" cy="921600"/>
          </a:xfrm>
          <a:prstGeom prst="rect">
            <a:avLst/>
          </a:prstGeom>
        </p:spPr>
        <p:txBody>
          <a:bodyPr anchorCtr="0" anchor="b" bIns="0" lIns="0" spcFirstLastPara="1" rIns="0" wrap="square" tIns="45700">
            <a:normAutofit/>
          </a:bodyPr>
          <a:lstStyle/>
          <a:p>
            <a:pPr indent="0" lvl="0" marL="0" rtl="0" algn="ctr">
              <a:spcBef>
                <a:spcPts val="0"/>
              </a:spcBef>
              <a:spcAft>
                <a:spcPts val="0"/>
              </a:spcAft>
              <a:buNone/>
            </a:pPr>
            <a:r>
              <a:rPr lang="en-US"/>
              <a:t>Multiple Sclerosis</a:t>
            </a:r>
            <a:endParaRPr/>
          </a:p>
        </p:txBody>
      </p:sp>
      <p:sp>
        <p:nvSpPr>
          <p:cNvPr id="733" name="Google Shape;733;g28dd692cea5_3_51"/>
          <p:cNvSpPr txBox="1"/>
          <p:nvPr>
            <p:ph idx="1" type="body"/>
          </p:nvPr>
        </p:nvSpPr>
        <p:spPr>
          <a:xfrm>
            <a:off x="457200" y="1756225"/>
            <a:ext cx="8229600" cy="45684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10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Motor Neuron Lesions </a:t>
            </a:r>
            <a:endParaRPr/>
          </a:p>
        </p:txBody>
      </p:sp>
      <p:sp>
        <p:nvSpPr>
          <p:cNvPr id="739" name="Google Shape;739;p10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The motor neuron diseases (MNDs) are a group of progressive neurological disorders that destroy motor neurons, the cells that control essential voluntary muscle activity such as speaking, walking, breathing, and swallowing.  Normally, messages from nerve cells in the brain (called upper motor neurons) are transmitted to nerve cells in the brain stem and spinal cord (called lower motor neurons) and from them to particular muscles.  Upper motor neurons direct the lower motor neurons to produce movements such as walking or chewing.  Lower motor neurons control movement in the arms, legs, chest, face, throat, and tongue</a:t>
            </a:r>
            <a:endParaRPr/>
          </a:p>
        </p:txBody>
      </p:sp>
      <p:sp>
        <p:nvSpPr>
          <p:cNvPr id="740" name="Google Shape;740;p108"/>
          <p:cNvSpPr txBox="1"/>
          <p:nvPr/>
        </p:nvSpPr>
        <p:spPr>
          <a:xfrm>
            <a:off x="6624750" y="-420075"/>
            <a:ext cx="1371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TIA</a:t>
            </a:r>
            <a:endParaRPr>
              <a:latin typeface="Constantia"/>
              <a:ea typeface="Constantia"/>
              <a:cs typeface="Constantia"/>
              <a:sym typeface="Constantia"/>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10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746" name="Google Shape;746;p10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lnSpc>
                <a:spcPct val="100000"/>
              </a:lnSpc>
              <a:spcBef>
                <a:spcPts val="0"/>
              </a:spcBef>
              <a:spcAft>
                <a:spcPts val="0"/>
              </a:spcAft>
              <a:buSzPct val="95000"/>
              <a:buChar char="⚫"/>
            </a:pPr>
            <a:r>
              <a:rPr lang="en-US"/>
              <a:t>When there are disruptions in the signals between the lowest motor neurons and the muscle, the muscles do not work properly; the muscles gradually weaken and may begin wasting away and develop uncontrollable twitching (called fasciculations).  When there are disruptions in the signals between the upper motor neurons and the lower motor neurons, the limb muscles develop stiffness (called spasticity), movements become slow and effortful, and tendon reflexes such as knee and ankle jerks become overactive.  Over time, the ability to control voluntary movement can be lost.</a:t>
            </a:r>
            <a:endParaRPr/>
          </a:p>
          <a:p>
            <a:pPr indent="-274320" lvl="0" marL="274320" rtl="0" algn="l">
              <a:lnSpc>
                <a:spcPct val="100000"/>
              </a:lnSpc>
              <a:spcBef>
                <a:spcPts val="403"/>
              </a:spcBef>
              <a:spcAft>
                <a:spcPts val="0"/>
              </a:spcAft>
              <a:buSzPct val="95000"/>
              <a:buChar char="⚫"/>
            </a:pPr>
            <a:r>
              <a:rPr lang="en-US"/>
              <a:t>Some MNDs are inherited, but the causes of most MNDs are not known.  In sporadic or non-inherited MNDs, environmental, toxic, viral, or genetic factors may be implicated.</a:t>
            </a:r>
            <a:endParaRPr/>
          </a:p>
          <a:p>
            <a:pPr indent="-274320" lvl="0" marL="274320" rtl="0" algn="l">
              <a:lnSpc>
                <a:spcPct val="100000"/>
              </a:lnSpc>
              <a:spcBef>
                <a:spcPts val="403"/>
              </a:spcBef>
              <a:spcAft>
                <a:spcPts val="0"/>
              </a:spcAft>
              <a:buSzPct val="95000"/>
              <a:buChar char="⚫"/>
            </a:pPr>
            <a:r>
              <a:rPr lang="en-US"/>
              <a:t>MNDs are classified into: amyotrophic lateral sclerosis (ALS), Primary lateral sclerosis, progressive muscular atrophy, and progressive bulbar palsy</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11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ALS</a:t>
            </a:r>
            <a:endParaRPr/>
          </a:p>
        </p:txBody>
      </p:sp>
      <p:sp>
        <p:nvSpPr>
          <p:cNvPr id="752" name="Google Shape;752;p11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Amyotrophic lateral sclerosis (ALS): weakness and wasting of the bulbar muscles (muscles that control speech, swallowing, and chewing).  Muscle weakness and atrophy occur on both sides of the body.  Affected individuals lose strength and the ability to move their arms and legs, and to hold the body upright.  Other symptoms include spasticity, spasms, muscle cramps, and fasciculations.  Speech can become slurred or nasal. </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11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MND’s Continued</a:t>
            </a:r>
            <a:endParaRPr/>
          </a:p>
        </p:txBody>
      </p:sp>
      <p:sp>
        <p:nvSpPr>
          <p:cNvPr id="758" name="Google Shape;758;p11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Progressive bulbar palsy: Symptoms include pharyngeal muscle weakness (involved with swallowing), weak jaw and facial muscles, progressive loss of speech, and tongue muscle atrophy</a:t>
            </a:r>
            <a:endParaRPr/>
          </a:p>
          <a:p>
            <a:pPr indent="-274320" lvl="0" marL="274320" rtl="0" algn="l">
              <a:lnSpc>
                <a:spcPct val="100000"/>
              </a:lnSpc>
              <a:spcBef>
                <a:spcPts val="481"/>
              </a:spcBef>
              <a:spcAft>
                <a:spcPts val="0"/>
              </a:spcAft>
              <a:buSzPct val="95000"/>
              <a:buChar char="⚫"/>
            </a:pPr>
            <a:r>
              <a:rPr lang="en-US"/>
              <a:t>Primary lateral sclerosis: Speech may become slowed and slurred.  When affected, the legs and arms become stiff, clumsy, slow and weak, leading to an inability to walk or carry out tasks requiring fine hand coordination.  Difficulty with balance may lead to falls</a:t>
            </a:r>
            <a:endParaRPr/>
          </a:p>
          <a:p>
            <a:pPr indent="-274320" lvl="0" marL="274320" rtl="0" algn="l">
              <a:lnSpc>
                <a:spcPct val="100000"/>
              </a:lnSpc>
              <a:spcBef>
                <a:spcPts val="481"/>
              </a:spcBef>
              <a:spcAft>
                <a:spcPts val="0"/>
              </a:spcAft>
              <a:buSzPct val="95000"/>
              <a:buChar char="⚫"/>
            </a:pPr>
            <a:r>
              <a:rPr lang="en-US"/>
              <a:t>Progressive muscular atrophy: Weakness is typically seen first in the hands and then spreads into the lower body, other symptoms may include muscle wasting, clumsy hand movements, fasciculations, and muscle cramps</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11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Wallerian degeneration </a:t>
            </a:r>
            <a:endParaRPr/>
          </a:p>
        </p:txBody>
      </p:sp>
      <p:sp>
        <p:nvSpPr>
          <p:cNvPr id="764" name="Google Shape;764;p11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470"/>
              <a:buChar char="⚫"/>
            </a:pPr>
            <a:r>
              <a:rPr lang="en-US"/>
              <a:t>Is the process of antegrade degeneration of the axons and their accompanying myelin sheaths following proximal axonal or neuronal cell body lesions. It may result following neuronal loss due to cerebral infarction, trauma, necrosis, focal demyelination or hemorrhage.</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11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r>
              <a:rPr lang="en-US"/>
              <a:t>Peripheral Nervous System disorders</a:t>
            </a:r>
            <a:endParaRPr/>
          </a:p>
        </p:txBody>
      </p:sp>
      <p:sp>
        <p:nvSpPr>
          <p:cNvPr id="770" name="Google Shape;770;p11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470"/>
              <a:buChar char="⚫"/>
            </a:pPr>
            <a:r>
              <a:rPr lang="en-US"/>
              <a:t>Is damage or disease affecting nerves, which may impair sensation, movement, gland or organ function, or other aspects of health, depending on the type of nerve affected. There are many types of peripheral neuropathy, often brought on by </a:t>
            </a:r>
            <a:r>
              <a:rPr b="1" lang="en-US"/>
              <a:t>diabetes</a:t>
            </a:r>
            <a:r>
              <a:rPr lang="en-US"/>
              <a:t>, leprosy, genetic predispositions (hereditary causes), exposure to toxic chemicals, alcoholism, malnutrition, inflammation (infectious or autoimmune), traumatic injury, and nerve compression, </a:t>
            </a:r>
            <a:r>
              <a:rPr b="1" lang="en-US"/>
              <a:t>vitamin B12 deficiency</a:t>
            </a:r>
            <a:r>
              <a:rPr lang="en-US"/>
              <a:t>, and by taking certain medications such as those used to treat cancer and HIV/AIDS.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11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776" name="Google Shape;776;p11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95000"/>
              <a:buChar char="⚫"/>
            </a:pPr>
            <a:r>
              <a:rPr lang="en-US"/>
              <a:t>Neuropathy affecting just one nerve is called "mononeuropathy" and neuropathy involving multiple nerves in roughly the same areas on both sides of the body is called "symmetrical polyneuropathy" or simply "polyneuropathy." Peripheral neuropathy may be chronic (a long term condition where symptoms begin subtly and progress slowly) or acute (sudden onset, rapid progress and slow resolution). Acute neuropathies demand urgent diagnosis. Motor (that control muscles), sensory nerves, or autonomic nerves (that control automatic functions such as heart rate, body temperature and breathing), may be affected. More than one type of nerve may be affected at the same time. Peripheral neuropathies may be classified according to the type of nerve predominantly involved, or by the underlying cause. Where the cause is unknown it is described as idiopathic neuropathy. </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11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 </a:t>
            </a:r>
            <a:endParaRPr/>
          </a:p>
        </p:txBody>
      </p:sp>
      <p:sp>
        <p:nvSpPr>
          <p:cNvPr id="782" name="Google Shape;782;p11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Neuropathy may cause painful cramps, fasciculations (fine muscle twitching), muscle loss, bone degeneration, and changes in the skin, hair, and nails. Additionally, motor neuropathy may cause impaired balance and coordination or, most commonly, muscle weakness; sensory neuropathy may cause numbness to touch and vibration, reduced position sense causing poorer coordination and balance, reduced sensitivity to temperature change and pain, spontaneous tingling or burning pain; and autonomic neuropathy may produce diverse symptoms, depending on the affected glands and organs, but common symptoms are poor bladder control, abnormal blood pressure or heart rate, and reduced ability to sweat normally</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5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ctr">
              <a:lnSpc>
                <a:spcPct val="100000"/>
              </a:lnSpc>
              <a:spcBef>
                <a:spcPts val="0"/>
              </a:spcBef>
              <a:spcAft>
                <a:spcPts val="0"/>
              </a:spcAft>
              <a:buClr>
                <a:schemeClr val="dk2"/>
              </a:buClr>
              <a:buSzPct val="100000"/>
              <a:buFont typeface="Calibri"/>
              <a:buNone/>
            </a:pPr>
            <a:r>
              <a:rPr lang="en-US"/>
              <a:t>Compression and Tension Neuropathies</a:t>
            </a:r>
            <a:endParaRPr/>
          </a:p>
        </p:txBody>
      </p:sp>
      <p:sp>
        <p:nvSpPr>
          <p:cNvPr id="788" name="Google Shape;788;p5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When the nervous system is impaired, it can cause excruciating pain or limitations to movement. Because we work so closely with the soft tissues of the body, it is valuable for the massage therapist to understand more about various nervous system pathologies.</a:t>
            </a:r>
            <a:endParaRPr/>
          </a:p>
          <a:p>
            <a:pPr indent="-274320" lvl="0" marL="274320" rtl="0" algn="l">
              <a:lnSpc>
                <a:spcPct val="100000"/>
              </a:lnSpc>
              <a:spcBef>
                <a:spcPts val="481"/>
              </a:spcBef>
              <a:spcAft>
                <a:spcPts val="0"/>
              </a:spcAft>
              <a:buSzPct val="95000"/>
              <a:buChar char="⚫"/>
            </a:pPr>
            <a:r>
              <a:rPr lang="en-US"/>
              <a:t>The nervous system is a complex network for the transmission of information going in two different directions. We have sensory (afferent) signals moving from the periphery of the body back to the central nervous system and motor (efferent) signals moving from the central nervous system to the periphery. Both types of signals are transmitted along the same nerve tissue. Therefore, if there is an impairment of nerve function, it is likely to affect both sensory and motor signals.</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6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794" name="Google Shape;794;p6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lnSpc>
                <a:spcPct val="100000"/>
              </a:lnSpc>
              <a:spcBef>
                <a:spcPts val="0"/>
              </a:spcBef>
              <a:spcAft>
                <a:spcPts val="0"/>
              </a:spcAft>
              <a:buSzPct val="95000"/>
              <a:buChar char="⚫"/>
            </a:pPr>
            <a:r>
              <a:rPr lang="en-US"/>
              <a:t>During the course of normal daily function, the structures of the nervous system are exposed to a variety of different forces. The two forces that cause problems most frequently in the nervous system are compression and tension. When something causes a problem with the proper function of nerve tissue, it is called a neuropathy. Therefore, when speaking of nerve compression and tension injuries, we call them compression or tension neuropathies.</a:t>
            </a:r>
            <a:endParaRPr/>
          </a:p>
          <a:p>
            <a:pPr indent="-274320" lvl="0" marL="274320" rtl="0" algn="l">
              <a:lnSpc>
                <a:spcPct val="100000"/>
              </a:lnSpc>
              <a:spcBef>
                <a:spcPts val="403"/>
              </a:spcBef>
              <a:spcAft>
                <a:spcPts val="0"/>
              </a:spcAft>
              <a:buSzPct val="95000"/>
              <a:buChar char="⚫"/>
            </a:pPr>
            <a:r>
              <a:rPr lang="en-US"/>
              <a:t>Compression neuropathies are the most common type of nerve injuries. There may be various causes of compression neuropathy. Compression by other structures in a small space (such as an anatomical tunnel) is a common cause. Examples would include compression of the median nerve in the carpal tunnel, the posterior tibial nerve in the tarsal tunnel, or a spinal nerve root as it travels through an intervertebral foramen. Often there is some reason that the tunnel or space through which the nerve travels has narrowed, and the adjacent structures will compress the nerve. </a:t>
            </a:r>
            <a:endParaRPr/>
          </a:p>
          <a:p>
            <a:pPr indent="-152765" lvl="0" marL="274320" rtl="0" algn="l">
              <a:lnSpc>
                <a:spcPct val="100000"/>
              </a:lnSpc>
              <a:spcBef>
                <a:spcPts val="403"/>
              </a:spcBef>
              <a:spcAft>
                <a:spcPts val="0"/>
              </a:spcAft>
              <a:buSzPct val="95000"/>
              <a:buNone/>
            </a:pPr>
            <a:r>
              <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6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800" name="Google Shape;800;p6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470"/>
              <a:buChar char="⚫"/>
            </a:pPr>
            <a:r>
              <a:rPr lang="en-US"/>
              <a:t>Sometimes a compression injury will be caused by an outside mechanical force. For example, the radial nerve is often injured in the axillary region from improperly fitted crutches. Prolonged pressure to the axilla from the crutches will compress the radial nerve. Long-distance cyclists often experience a similar problem, termed "handlebar palsy." Handlebar palsy is a compression of the ulnar nerve in the wrist that occurs from long periods of direct pressure on the nerve, when the weight of the upper body is resting on the handlebars.</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6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806" name="Google Shape;806;p6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0000" lnSpcReduction="10000"/>
          </a:bodyPr>
          <a:lstStyle/>
          <a:p>
            <a:pPr indent="-262556" lvl="0" marL="274320" rtl="0" algn="l">
              <a:lnSpc>
                <a:spcPct val="100000"/>
              </a:lnSpc>
              <a:spcBef>
                <a:spcPts val="0"/>
              </a:spcBef>
              <a:spcAft>
                <a:spcPts val="0"/>
              </a:spcAft>
              <a:buSzPct val="95000"/>
              <a:buChar char="⚫"/>
            </a:pPr>
            <a:r>
              <a:rPr lang="en-US"/>
              <a:t>Tension neuropathies, while not as common as compression neuropathies, are increasingly viewed as important clinical problems. It has been demonstrated that for the body to move properly, the nervous system must have significant mobility. This is especially true in the extremities, in which the nerves must bend around joints and allow for increases in length as the joints bend at sharp angles. If such mobility is compromised, increased tension on the nervous tissue can cause pathological changes.</a:t>
            </a:r>
            <a:endParaRPr/>
          </a:p>
          <a:p>
            <a:pPr indent="-262556" lvl="0" marL="274320" rtl="0" algn="l">
              <a:lnSpc>
                <a:spcPct val="100000"/>
              </a:lnSpc>
              <a:spcBef>
                <a:spcPts val="403"/>
              </a:spcBef>
              <a:spcAft>
                <a:spcPts val="0"/>
              </a:spcAft>
              <a:buSzPct val="95000"/>
              <a:buChar char="⚫"/>
            </a:pPr>
            <a:r>
              <a:rPr lang="en-US"/>
              <a:t>Symptoms of compression or tension neuropathies are very similar. In fact, </a:t>
            </a:r>
            <a:r>
              <a:rPr b="1" lang="en-US"/>
              <a:t>you can't tell the difference in a compression or tension neuropathy simply by the symptoms. </a:t>
            </a:r>
            <a:r>
              <a:rPr lang="en-US"/>
              <a:t>In many instances compression and tension neuropathies will exist together. For example, if there is excess compression on the brachial plexus, proper mobility of the nerves of that plexus will be impaired. Therefore these nerves may be subjected to tension neuropathies farther down the arm, because the compression of the brachial plexus has limited the neural mobility.</a:t>
            </a:r>
            <a:endParaRPr/>
          </a:p>
          <a:p>
            <a:pPr indent="-152765" lvl="0" marL="274320" rtl="0" algn="l">
              <a:lnSpc>
                <a:spcPct val="100000"/>
              </a:lnSpc>
              <a:spcBef>
                <a:spcPts val="403"/>
              </a:spcBef>
              <a:spcAft>
                <a:spcPts val="0"/>
              </a:spcAft>
              <a:buSzPct val="95000"/>
              <a:buNone/>
            </a:pPr>
            <a:r>
              <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6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 </a:t>
            </a:r>
            <a:endParaRPr/>
          </a:p>
        </p:txBody>
      </p:sp>
      <p:sp>
        <p:nvSpPr>
          <p:cNvPr id="812" name="Google Shape;812;p6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46888" lvl="1" marL="640080" rtl="0" algn="l">
              <a:lnSpc>
                <a:spcPct val="100000"/>
              </a:lnSpc>
              <a:spcBef>
                <a:spcPts val="0"/>
              </a:spcBef>
              <a:spcAft>
                <a:spcPts val="0"/>
              </a:spcAft>
              <a:buSzPct val="85000"/>
              <a:buChar char="⚫"/>
            </a:pPr>
            <a:r>
              <a:rPr lang="en-US"/>
              <a:t>Pain (often described as sharp, stabbing or electrical in nature) </a:t>
            </a:r>
            <a:endParaRPr/>
          </a:p>
          <a:p>
            <a:pPr indent="-246888" lvl="1" marL="640080" rtl="0" algn="l">
              <a:lnSpc>
                <a:spcPct val="100000"/>
              </a:lnSpc>
              <a:spcBef>
                <a:spcPts val="372"/>
              </a:spcBef>
              <a:spcAft>
                <a:spcPts val="0"/>
              </a:spcAft>
              <a:buSzPct val="85000"/>
              <a:buChar char="⚫"/>
            </a:pPr>
            <a:r>
              <a:rPr lang="en-US"/>
              <a:t>Paresthesia (the sensation of pins and needles) </a:t>
            </a:r>
            <a:endParaRPr/>
          </a:p>
          <a:p>
            <a:pPr indent="-246888" lvl="1" marL="640080" rtl="0" algn="l">
              <a:lnSpc>
                <a:spcPct val="100000"/>
              </a:lnSpc>
              <a:spcBef>
                <a:spcPts val="372"/>
              </a:spcBef>
              <a:spcAft>
                <a:spcPts val="0"/>
              </a:spcAft>
              <a:buSzPct val="85000"/>
              <a:buChar char="⚫"/>
            </a:pPr>
            <a:r>
              <a:rPr lang="en-US"/>
              <a:t>Numbness or muscle weakness. </a:t>
            </a:r>
            <a:endParaRPr/>
          </a:p>
          <a:p>
            <a:pPr indent="-274320" lvl="0" marL="274320" rtl="0" algn="l">
              <a:lnSpc>
                <a:spcPct val="100000"/>
              </a:lnSpc>
              <a:spcBef>
                <a:spcPts val="403"/>
              </a:spcBef>
              <a:spcAft>
                <a:spcPts val="0"/>
              </a:spcAft>
              <a:buSzPct val="95000"/>
              <a:buChar char="⚫"/>
            </a:pPr>
            <a:r>
              <a:rPr lang="en-US"/>
              <a:t>These symptoms will usually be identified with a thorough client interview and detailed physical examination. </a:t>
            </a:r>
            <a:endParaRPr/>
          </a:p>
          <a:p>
            <a:pPr indent="-274320" lvl="0" marL="274320" rtl="0" algn="l">
              <a:lnSpc>
                <a:spcPct val="100000"/>
              </a:lnSpc>
              <a:spcBef>
                <a:spcPts val="403"/>
              </a:spcBef>
              <a:spcAft>
                <a:spcPts val="0"/>
              </a:spcAft>
              <a:buSzPct val="95000"/>
              <a:buChar char="⚫"/>
            </a:pPr>
            <a:r>
              <a:rPr lang="en-US"/>
              <a:t>The nerves are not only responsible for transmitting afferent and efferent signals along their length; they are also responsible for moving their own nutrient proteins which are essential for optimal function. The movement of these nutrient proteins is accomplished through a special type of cytoplasm within the nerve cell called axoplasm (referring to cytoplasm of the axon). The axoplasm moves freely along the entire length of the nerve. If there is a blockage to the flow of the axoplasm (called axoplasmic flow), the nerve tissue distal to that site of compression is nutritionally deprived and more susceptible to injury.</a:t>
            </a:r>
            <a:endParaRPr/>
          </a:p>
          <a:p>
            <a:pPr indent="-152765" lvl="0" marL="274320" rtl="0" algn="l">
              <a:lnSpc>
                <a:spcPct val="100000"/>
              </a:lnSpc>
              <a:spcBef>
                <a:spcPts val="403"/>
              </a:spcBef>
              <a:spcAft>
                <a:spcPts val="0"/>
              </a:spcAft>
              <a:buSzPct val="95000"/>
              <a:buNone/>
            </a:pPr>
            <a:r>
              <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6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Tarsal Tunnel Syndrome</a:t>
            </a:r>
            <a:endParaRPr/>
          </a:p>
        </p:txBody>
      </p:sp>
      <p:pic>
        <p:nvPicPr>
          <p:cNvPr id="818" name="Google Shape;818;p64"/>
          <p:cNvPicPr preferRelativeResize="0"/>
          <p:nvPr>
            <p:ph idx="1" type="body"/>
          </p:nvPr>
        </p:nvPicPr>
        <p:blipFill rotWithShape="1">
          <a:blip r:embed="rId3">
            <a:alphaModFix/>
          </a:blip>
          <a:srcRect b="0" l="0" r="0" t="0"/>
          <a:stretch/>
        </p:blipFill>
        <p:spPr>
          <a:xfrm>
            <a:off x="1475656" y="1772816"/>
            <a:ext cx="6120679" cy="4781099"/>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6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What is it ?</a:t>
            </a:r>
            <a:endParaRPr/>
          </a:p>
        </p:txBody>
      </p:sp>
      <p:sp>
        <p:nvSpPr>
          <p:cNvPr id="824" name="Google Shape;824;p6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a:bodyPr>
          <a:lstStyle/>
          <a:p>
            <a:pPr indent="-274320" lvl="0" marL="274320" rtl="0" algn="l">
              <a:lnSpc>
                <a:spcPct val="100000"/>
              </a:lnSpc>
              <a:spcBef>
                <a:spcPts val="0"/>
              </a:spcBef>
              <a:spcAft>
                <a:spcPts val="0"/>
              </a:spcAft>
              <a:buSzPct val="95000"/>
              <a:buChar char="⚫"/>
            </a:pPr>
            <a:r>
              <a:rPr lang="en-US"/>
              <a:t>The tarsal tunnel is a narrow space that lies on the inside of the ankle next to the medial malleolus and talus. The tunnel is covered with a thick ligament (the flexor retinaculum) that protects and maintains the structures contained within the tunnel—arteries, veins, tendons, and nerves. One of these structures is the posterior tibial nerve, which is the focus of tarsal tunnel syndrome.</a:t>
            </a:r>
            <a:endParaRPr/>
          </a:p>
          <a:p>
            <a:pPr indent="-274320" lvl="0" marL="274320" rtl="0" algn="l">
              <a:lnSpc>
                <a:spcPct val="100000"/>
              </a:lnSpc>
              <a:spcBef>
                <a:spcPts val="481"/>
              </a:spcBef>
              <a:spcAft>
                <a:spcPts val="0"/>
              </a:spcAft>
              <a:buSzPct val="95000"/>
              <a:buChar char="⚫"/>
            </a:pPr>
            <a:r>
              <a:rPr lang="en-US"/>
              <a:t>Tarsal tunnel syndrome is compression, or squeezing, on the posterior tibial nerve that produces symptoms, anywhere along the path of the nerve, from the inside of the ankle into the foot.</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6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 </a:t>
            </a:r>
            <a:endParaRPr/>
          </a:p>
        </p:txBody>
      </p:sp>
      <p:sp>
        <p:nvSpPr>
          <p:cNvPr id="830" name="Google Shape;830;p6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46888" lvl="1" marL="640080" rtl="0" algn="l">
              <a:lnSpc>
                <a:spcPct val="100000"/>
              </a:lnSpc>
              <a:spcBef>
                <a:spcPts val="0"/>
              </a:spcBef>
              <a:spcAft>
                <a:spcPts val="0"/>
              </a:spcAft>
              <a:buSzPct val="85000"/>
              <a:buChar char="⚫"/>
            </a:pPr>
            <a:r>
              <a:rPr lang="en-US"/>
              <a:t>Tingling, burning, or a sensation similar to an electrical shock</a:t>
            </a:r>
            <a:endParaRPr/>
          </a:p>
          <a:p>
            <a:pPr indent="-246888" lvl="1" marL="640080" rtl="0" algn="l">
              <a:lnSpc>
                <a:spcPct val="100000"/>
              </a:lnSpc>
              <a:spcBef>
                <a:spcPts val="444"/>
              </a:spcBef>
              <a:spcAft>
                <a:spcPts val="0"/>
              </a:spcAft>
              <a:buSzPct val="85000"/>
              <a:buChar char="⚫"/>
            </a:pPr>
            <a:r>
              <a:rPr lang="en-US"/>
              <a:t>Numbness</a:t>
            </a:r>
            <a:endParaRPr/>
          </a:p>
          <a:p>
            <a:pPr indent="-246888" lvl="1" marL="640080" rtl="0" algn="l">
              <a:lnSpc>
                <a:spcPct val="100000"/>
              </a:lnSpc>
              <a:spcBef>
                <a:spcPts val="444"/>
              </a:spcBef>
              <a:spcAft>
                <a:spcPts val="0"/>
              </a:spcAft>
              <a:buSzPct val="85000"/>
              <a:buChar char="⚫"/>
            </a:pPr>
            <a:r>
              <a:rPr lang="en-US"/>
              <a:t>Pain, including shooting pain</a:t>
            </a:r>
            <a:endParaRPr/>
          </a:p>
          <a:p>
            <a:pPr indent="-274320" lvl="0" marL="274320" rtl="0" algn="l">
              <a:lnSpc>
                <a:spcPct val="100000"/>
              </a:lnSpc>
              <a:spcBef>
                <a:spcPts val="481"/>
              </a:spcBef>
              <a:spcAft>
                <a:spcPts val="0"/>
              </a:spcAft>
              <a:buSzPct val="95000"/>
              <a:buChar char="⚫"/>
            </a:pPr>
            <a:r>
              <a:rPr lang="en-US"/>
              <a:t>Symptoms are typically felt on the inside of the ankle and/or on the bottom of the foot. In some people, a symptom may be isolated and occur in just one spot. In others, it may extend to the heel, arch, toes, and even the calf.</a:t>
            </a:r>
            <a:endParaRPr/>
          </a:p>
          <a:p>
            <a:pPr indent="-274320" lvl="0" marL="274320" rtl="0" algn="l">
              <a:lnSpc>
                <a:spcPct val="100000"/>
              </a:lnSpc>
              <a:spcBef>
                <a:spcPts val="481"/>
              </a:spcBef>
              <a:spcAft>
                <a:spcPts val="0"/>
              </a:spcAft>
              <a:buSzPct val="95000"/>
              <a:buChar char="⚫"/>
            </a:pPr>
            <a:r>
              <a:rPr lang="en-US"/>
              <a:t>Sometimes the symptoms of the syndrome appear suddenly. Often they are brought on or aggravated by overuse of the foot, such as in prolonged standing, walking, exercising, or beginning a new exercise program.</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6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Causes</a:t>
            </a:r>
            <a:endParaRPr/>
          </a:p>
        </p:txBody>
      </p:sp>
      <p:sp>
        <p:nvSpPr>
          <p:cNvPr id="836" name="Google Shape;836;p6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95000"/>
              <a:buChar char="⚫"/>
            </a:pPr>
            <a:r>
              <a:rPr lang="en-US"/>
              <a:t>The syndrome is caused by anything that produces compression on the posterior tibial nerve, such as:</a:t>
            </a:r>
            <a:endParaRPr/>
          </a:p>
          <a:p>
            <a:pPr indent="-274320" lvl="0" marL="274320" rtl="0" algn="l">
              <a:lnSpc>
                <a:spcPct val="100000"/>
              </a:lnSpc>
              <a:spcBef>
                <a:spcPts val="442"/>
              </a:spcBef>
              <a:spcAft>
                <a:spcPts val="0"/>
              </a:spcAft>
              <a:buSzPct val="95000"/>
              <a:buChar char="⚫"/>
            </a:pPr>
            <a:r>
              <a:rPr lang="en-US"/>
              <a:t>A person with flat feet is at risk for developing tarsal tunnel syndrome, because the outward tilting of the heel that occurs with “fallen” arches can produce strain and compression on the nerve.</a:t>
            </a:r>
            <a:endParaRPr/>
          </a:p>
          <a:p>
            <a:pPr indent="-274320" lvl="0" marL="274320" rtl="0" algn="l">
              <a:lnSpc>
                <a:spcPct val="100000"/>
              </a:lnSpc>
              <a:spcBef>
                <a:spcPts val="442"/>
              </a:spcBef>
              <a:spcAft>
                <a:spcPts val="0"/>
              </a:spcAft>
              <a:buSzPct val="95000"/>
              <a:buChar char="⚫"/>
            </a:pPr>
            <a:r>
              <a:rPr lang="en-US"/>
              <a:t>An enlarged or abnormal structure that occupies space within the tunnel can compress the nerve. Some examples include a varicose vein, ganglion cyst, swollen tendon, and arthritic bone spur.</a:t>
            </a:r>
            <a:endParaRPr/>
          </a:p>
          <a:p>
            <a:pPr indent="-274320" lvl="0" marL="274320" rtl="0" algn="l">
              <a:lnSpc>
                <a:spcPct val="100000"/>
              </a:lnSpc>
              <a:spcBef>
                <a:spcPts val="442"/>
              </a:spcBef>
              <a:spcAft>
                <a:spcPts val="0"/>
              </a:spcAft>
              <a:buSzPct val="95000"/>
              <a:buChar char="⚫"/>
            </a:pPr>
            <a:r>
              <a:rPr lang="en-US"/>
              <a:t>An injury, such as an ankle sprain, may produce inflammation and swelling in or near the tunnel, resulting in compression of the nerve.</a:t>
            </a:r>
            <a:endParaRPr/>
          </a:p>
          <a:p>
            <a:pPr indent="-274320" lvl="0" marL="274320" rtl="0" algn="l">
              <a:lnSpc>
                <a:spcPct val="100000"/>
              </a:lnSpc>
              <a:spcBef>
                <a:spcPts val="442"/>
              </a:spcBef>
              <a:spcAft>
                <a:spcPts val="0"/>
              </a:spcAft>
              <a:buSzPct val="95000"/>
              <a:buChar char="⚫"/>
            </a:pPr>
            <a:r>
              <a:rPr lang="en-US"/>
              <a:t>Systemic diseases such as diabetes or arthritis can cause swelling, thus compressing the nerve.</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6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Treatment </a:t>
            </a:r>
            <a:endParaRPr/>
          </a:p>
        </p:txBody>
      </p:sp>
      <p:sp>
        <p:nvSpPr>
          <p:cNvPr id="842" name="Google Shape;842;p6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If left untreated, the condition progresses and may result in permanent nerve damage. A variety of treatment options, often used in combination, are available to treat tarsal tunnel syndrome. These include:</a:t>
            </a:r>
            <a:endParaRPr/>
          </a:p>
          <a:p>
            <a:pPr indent="-246888" lvl="1" marL="640080" rtl="0" algn="l">
              <a:lnSpc>
                <a:spcPct val="100000"/>
              </a:lnSpc>
              <a:spcBef>
                <a:spcPts val="444"/>
              </a:spcBef>
              <a:spcAft>
                <a:spcPts val="0"/>
              </a:spcAft>
              <a:buSzPct val="85000"/>
              <a:buChar char="⚫"/>
            </a:pPr>
            <a:r>
              <a:rPr lang="en-US"/>
              <a:t>Rest. Staying off the foot prevents further injury and encourages healing.</a:t>
            </a:r>
            <a:endParaRPr/>
          </a:p>
          <a:p>
            <a:pPr indent="-246888" lvl="1" marL="640080" rtl="0" algn="l">
              <a:lnSpc>
                <a:spcPct val="100000"/>
              </a:lnSpc>
              <a:spcBef>
                <a:spcPts val="444"/>
              </a:spcBef>
              <a:spcAft>
                <a:spcPts val="0"/>
              </a:spcAft>
              <a:buSzPct val="85000"/>
              <a:buChar char="⚫"/>
            </a:pPr>
            <a:r>
              <a:rPr lang="en-US"/>
              <a:t>Ice. Apply an ice pack to the affected area, placing a thin towel between the ice and the skin. Use ice for 20 minutes and then wait at least 40 minutes before icing again.</a:t>
            </a:r>
            <a:endParaRPr/>
          </a:p>
          <a:p>
            <a:pPr indent="-246888" lvl="1" marL="640080" rtl="0" algn="l">
              <a:lnSpc>
                <a:spcPct val="100000"/>
              </a:lnSpc>
              <a:spcBef>
                <a:spcPts val="444"/>
              </a:spcBef>
              <a:spcAft>
                <a:spcPts val="0"/>
              </a:spcAft>
              <a:buSzPct val="85000"/>
              <a:buChar char="⚫"/>
            </a:pPr>
            <a:r>
              <a:rPr lang="en-US"/>
              <a:t>Oral medications. Non-steroidal anti-inflammatory drugs (NSAIDs), such as ibuprofen, help reduce the pain and inflammation.</a:t>
            </a:r>
            <a:endParaRPr/>
          </a:p>
          <a:p>
            <a:pPr indent="-129238" lvl="0" marL="274320" rtl="0" algn="l">
              <a:lnSpc>
                <a:spcPct val="100000"/>
              </a:lnSpc>
              <a:spcBef>
                <a:spcPts val="481"/>
              </a:spcBef>
              <a:spcAft>
                <a:spcPts val="0"/>
              </a:spcAft>
              <a:buSzPct val="95000"/>
              <a:buNone/>
            </a:pPr>
            <a:r>
              <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6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lnSpc>
                <a:spcPct val="100000"/>
              </a:lnSpc>
              <a:spcBef>
                <a:spcPts val="0"/>
              </a:spcBef>
              <a:spcAft>
                <a:spcPts val="0"/>
              </a:spcAft>
              <a:buClr>
                <a:schemeClr val="dk2"/>
              </a:buClr>
              <a:buSzPct val="100000"/>
              <a:buFont typeface="Calibri"/>
              <a:buNone/>
            </a:pPr>
            <a:br>
              <a:rPr lang="en-US"/>
            </a:br>
            <a:r>
              <a:rPr lang="en-US"/>
              <a:t>Continued </a:t>
            </a:r>
            <a:endParaRPr/>
          </a:p>
        </p:txBody>
      </p:sp>
      <p:sp>
        <p:nvSpPr>
          <p:cNvPr id="848" name="Google Shape;848;p6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lnSpc>
                <a:spcPct val="100000"/>
              </a:lnSpc>
              <a:spcBef>
                <a:spcPts val="0"/>
              </a:spcBef>
              <a:spcAft>
                <a:spcPts val="0"/>
              </a:spcAft>
              <a:buSzPct val="95000"/>
              <a:buChar char="⚫"/>
            </a:pPr>
            <a:r>
              <a:rPr lang="en-US"/>
              <a:t>Immobilization. Restricting movement of the foot by wearing a cast is sometimes necessary to enable the nerve and surrounding tissue to heal.</a:t>
            </a:r>
            <a:endParaRPr/>
          </a:p>
          <a:p>
            <a:pPr indent="-274320" lvl="0" marL="274320" rtl="0" algn="l">
              <a:lnSpc>
                <a:spcPct val="100000"/>
              </a:lnSpc>
              <a:spcBef>
                <a:spcPts val="403"/>
              </a:spcBef>
              <a:spcAft>
                <a:spcPts val="0"/>
              </a:spcAft>
              <a:buSzPct val="95000"/>
              <a:buChar char="⚫"/>
            </a:pPr>
            <a:r>
              <a:rPr lang="en-US"/>
              <a:t>Physical therapy. Ultrasound therapy, exercises, and other physical therapy modalities may be prescribed to reduce symptoms.</a:t>
            </a:r>
            <a:endParaRPr/>
          </a:p>
          <a:p>
            <a:pPr indent="-274320" lvl="0" marL="274320" rtl="0" algn="l">
              <a:lnSpc>
                <a:spcPct val="100000"/>
              </a:lnSpc>
              <a:spcBef>
                <a:spcPts val="403"/>
              </a:spcBef>
              <a:spcAft>
                <a:spcPts val="0"/>
              </a:spcAft>
              <a:buSzPct val="95000"/>
              <a:buChar char="⚫"/>
            </a:pPr>
            <a:r>
              <a:rPr lang="en-US"/>
              <a:t>Injection therapy. Injections of a local anesthetic provides pain relief, and an injected corticosteroid may be useful in treating the inflammation.</a:t>
            </a:r>
            <a:endParaRPr/>
          </a:p>
          <a:p>
            <a:pPr indent="-274320" lvl="0" marL="274320" rtl="0" algn="l">
              <a:lnSpc>
                <a:spcPct val="100000"/>
              </a:lnSpc>
              <a:spcBef>
                <a:spcPts val="403"/>
              </a:spcBef>
              <a:spcAft>
                <a:spcPts val="0"/>
              </a:spcAft>
              <a:buSzPct val="95000"/>
              <a:buChar char="⚫"/>
            </a:pPr>
            <a:r>
              <a:rPr lang="en-US"/>
              <a:t>Orthotic devices. Custom shoe inserts may be prescribed to help maintain the arch and limit excessive motion that can cause compression of the nerve.</a:t>
            </a:r>
            <a:endParaRPr/>
          </a:p>
          <a:p>
            <a:pPr indent="-274320" lvl="0" marL="274320" rtl="0" algn="l">
              <a:lnSpc>
                <a:spcPct val="100000"/>
              </a:lnSpc>
              <a:spcBef>
                <a:spcPts val="403"/>
              </a:spcBef>
              <a:spcAft>
                <a:spcPts val="0"/>
              </a:spcAft>
              <a:buSzPct val="95000"/>
              <a:buChar char="⚫"/>
            </a:pPr>
            <a:r>
              <a:rPr lang="en-US"/>
              <a:t>Shoes. Supportive shoes may be recommended.</a:t>
            </a:r>
            <a:endParaRPr/>
          </a:p>
          <a:p>
            <a:pPr indent="-274320" lvl="0" marL="274320" rtl="0" algn="l">
              <a:lnSpc>
                <a:spcPct val="100000"/>
              </a:lnSpc>
              <a:spcBef>
                <a:spcPts val="403"/>
              </a:spcBef>
              <a:spcAft>
                <a:spcPts val="0"/>
              </a:spcAft>
              <a:buSzPct val="95000"/>
              <a:buChar char="⚫"/>
            </a:pPr>
            <a:r>
              <a:rPr lang="en-US"/>
              <a:t>Bracing. Patients with flat foot or those with severe symptoms and nerve damage may be fitted with a brace to reduce the amount of pressure on the foot.</a:t>
            </a:r>
            <a:endParaRPr/>
          </a:p>
          <a:p>
            <a:pPr indent="-152765" lvl="0" marL="274320" rtl="0" algn="l">
              <a:lnSpc>
                <a:spcPct val="100000"/>
              </a:lnSpc>
              <a:spcBef>
                <a:spcPts val="403"/>
              </a:spcBef>
              <a:spcAft>
                <a:spcPts val="0"/>
              </a:spcAft>
              <a:buSzPct val="95000"/>
              <a:buNone/>
            </a:pPr>
            <a:r>
              <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7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Carpal Tunnel Syndrome</a:t>
            </a:r>
            <a:endParaRPr/>
          </a:p>
        </p:txBody>
      </p:sp>
      <p:sp>
        <p:nvSpPr>
          <p:cNvPr id="854" name="Google Shape;854;p7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470"/>
              <a:buChar char="⚫"/>
            </a:pPr>
            <a:r>
              <a:rPr lang="en-US"/>
              <a:t>The wrist is surrounded by a band of fibrous tissue that normally functions as a support for the joint. The tight space between this fibrous band and the wrist bone is called the carpal tunnel. The median nerve passes through the carpal tunnel to receive sensations from the thumb, index, and middle fingers of the hand. Any condition that causes swelling or a change in position of the tissue within the carpal tunnel can squeeze and irritate the </a:t>
            </a:r>
            <a:r>
              <a:rPr b="1" lang="en-US"/>
              <a:t>median nerve</a:t>
            </a:r>
            <a:r>
              <a:rPr lang="en-US"/>
              <a:t>. Irritation of the median nerve in this manner causes tingling and numbness of the thumb, index, and the middle fingers -- a condition known as "carpal tunnel syndrome."</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g285e3ab9053_0_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1800"/>
              <a:buNone/>
            </a:pPr>
            <a:r>
              <a:rPr lang="en-US"/>
              <a:t>Carpal Tunnel Syndrome</a:t>
            </a:r>
            <a:endParaRPr/>
          </a:p>
        </p:txBody>
      </p:sp>
      <p:sp>
        <p:nvSpPr>
          <p:cNvPr id="860" name="Google Shape;860;g285e3ab9053_0_3"/>
          <p:cNvSpPr txBox="1"/>
          <p:nvPr>
            <p:ph idx="1" type="body"/>
          </p:nvPr>
        </p:nvSpPr>
        <p:spPr>
          <a:xfrm>
            <a:off x="457200" y="1935480"/>
            <a:ext cx="8229600" cy="4389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710"/>
              <a:buNone/>
            </a:pPr>
            <a:r>
              <a:t/>
            </a:r>
            <a:endParaRPr/>
          </a:p>
        </p:txBody>
      </p:sp>
      <p:pic>
        <p:nvPicPr>
          <p:cNvPr id="861" name="Google Shape;861;g285e3ab9053_0_3"/>
          <p:cNvPicPr preferRelativeResize="0"/>
          <p:nvPr/>
        </p:nvPicPr>
        <p:blipFill rotWithShape="1">
          <a:blip r:embed="rId3">
            <a:alphaModFix/>
          </a:blip>
          <a:srcRect b="0" l="0" r="0" t="0"/>
          <a:stretch/>
        </p:blipFill>
        <p:spPr>
          <a:xfrm>
            <a:off x="457200" y="1935475"/>
            <a:ext cx="3098800" cy="4389000"/>
          </a:xfrm>
          <a:prstGeom prst="rect">
            <a:avLst/>
          </a:prstGeom>
          <a:noFill/>
          <a:ln>
            <a:noFill/>
          </a:ln>
        </p:spPr>
      </p:pic>
      <p:pic>
        <p:nvPicPr>
          <p:cNvPr id="862" name="Google Shape;862;g285e3ab9053_0_3"/>
          <p:cNvPicPr preferRelativeResize="0"/>
          <p:nvPr/>
        </p:nvPicPr>
        <p:blipFill rotWithShape="1">
          <a:blip r:embed="rId4">
            <a:alphaModFix/>
          </a:blip>
          <a:srcRect b="0" l="0" r="0" t="0"/>
          <a:stretch/>
        </p:blipFill>
        <p:spPr>
          <a:xfrm>
            <a:off x="4318000" y="2387600"/>
            <a:ext cx="4368800" cy="370115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Causes</a:t>
            </a:r>
            <a:endParaRPr/>
          </a:p>
        </p:txBody>
      </p:sp>
      <p:sp>
        <p:nvSpPr>
          <p:cNvPr id="868" name="Google Shape;868;p7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lnSpc>
                <a:spcPct val="100000"/>
              </a:lnSpc>
              <a:spcBef>
                <a:spcPts val="0"/>
              </a:spcBef>
              <a:spcAft>
                <a:spcPts val="0"/>
              </a:spcAft>
              <a:buSzPct val="95000"/>
              <a:buChar char="⚫"/>
            </a:pPr>
            <a:r>
              <a:rPr lang="en-US"/>
              <a:t>For most patients, the cause of their carpal tunnel syndrome is unknown. Any condition that exerts pressure on the median nerve at the wrist can cause carpal tunnel syndrome. Common conditions that can lead to carpal tunnel syndrome include obesity, pregnancy, hypothyroidism, arthritis, diabetes, and trauma. Tendon inflammation resulting from repetitive work, such as uninterrupted typing, can also cause carpal tunnel symptoms. Some rare diseases can cause deposition of abnormal substances in and around the carpal tunnel, leading to nerve irritation. These diseases include amyloidosis, sarcoidosis, multiple myeloma, and leukemia</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7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Symptoms</a:t>
            </a:r>
            <a:endParaRPr/>
          </a:p>
        </p:txBody>
      </p:sp>
      <p:sp>
        <p:nvSpPr>
          <p:cNvPr id="874" name="Google Shape;874;p7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lnSpc>
                <a:spcPct val="100000"/>
              </a:lnSpc>
              <a:spcBef>
                <a:spcPts val="0"/>
              </a:spcBef>
              <a:spcAft>
                <a:spcPts val="0"/>
              </a:spcAft>
              <a:buSzPct val="95000"/>
              <a:buChar char="⚫"/>
            </a:pPr>
            <a:r>
              <a:rPr lang="en-US"/>
              <a:t>People with carpal tunnel syndrome initially feel numbness and tingling of the hand in the distribution of the median nerve (the thumb, index, middle, and thumb side of the ring fingers). These sensations are often more pronounced at night and can awaken people from sleep. The reason symptoms are worse at night may be related to the flexed-wrist sleeping position and/or fluid accumulating around the wrist and hand while lying flat. Carpal tunnel syndrome may be a temporary condition that completely resolves or it can persist and progress.</a:t>
            </a:r>
            <a:endParaRPr/>
          </a:p>
          <a:p>
            <a:pPr indent="-274320" lvl="0" marL="274320" rtl="0" algn="l">
              <a:lnSpc>
                <a:spcPct val="100000"/>
              </a:lnSpc>
              <a:spcBef>
                <a:spcPts val="403"/>
              </a:spcBef>
              <a:spcAft>
                <a:spcPts val="0"/>
              </a:spcAft>
              <a:buSzPct val="95000"/>
              <a:buChar char="⚫"/>
            </a:pPr>
            <a:r>
              <a:rPr lang="en-US"/>
              <a:t>As the disease progresses, patients can develop a burning sensation, and/or cramping and weakness of the hand. Decreased grip strength can lead to frequent dropping of objects from the hand. Occasionally, sharp shooting pains can be felt in the forearm. Chronic carpal tunnel syndrome can also lead to wasting (atrophy) of the hand muscles, particularly those near the base of the thumb in the palm of the hand.</a:t>
            </a:r>
            <a:endParaRPr/>
          </a:p>
          <a:p>
            <a:pPr indent="0" lvl="0" marL="0" rtl="0" algn="l">
              <a:lnSpc>
                <a:spcPct val="100000"/>
              </a:lnSpc>
              <a:spcBef>
                <a:spcPts val="403"/>
              </a:spcBef>
              <a:spcAft>
                <a:spcPts val="0"/>
              </a:spcAft>
              <a:buSzPct val="95000"/>
              <a:buNone/>
            </a:pPr>
            <a:r>
              <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g285e3ab9053_0_1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1800"/>
              <a:buNone/>
            </a:pPr>
            <a:r>
              <a:rPr lang="en-US"/>
              <a:t>Carpal Tunnel Tests</a:t>
            </a:r>
            <a:endParaRPr/>
          </a:p>
        </p:txBody>
      </p:sp>
      <p:sp>
        <p:nvSpPr>
          <p:cNvPr id="880" name="Google Shape;880;g285e3ab9053_0_10"/>
          <p:cNvSpPr txBox="1"/>
          <p:nvPr>
            <p:ph idx="1" type="body"/>
          </p:nvPr>
        </p:nvSpPr>
        <p:spPr>
          <a:xfrm>
            <a:off x="457200" y="1935480"/>
            <a:ext cx="8229600" cy="4389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710"/>
              <a:buNone/>
            </a:pPr>
            <a:r>
              <a:t/>
            </a:r>
            <a:endParaRPr/>
          </a:p>
        </p:txBody>
      </p:sp>
      <p:pic>
        <p:nvPicPr>
          <p:cNvPr id="881" name="Google Shape;881;g285e3ab9053_0_10"/>
          <p:cNvPicPr preferRelativeResize="0"/>
          <p:nvPr/>
        </p:nvPicPr>
        <p:blipFill rotWithShape="1">
          <a:blip r:embed="rId3">
            <a:alphaModFix/>
          </a:blip>
          <a:srcRect b="0" l="0" r="0" t="0"/>
          <a:stretch/>
        </p:blipFill>
        <p:spPr>
          <a:xfrm>
            <a:off x="270625" y="1935475"/>
            <a:ext cx="3829650" cy="4389000"/>
          </a:xfrm>
          <a:prstGeom prst="rect">
            <a:avLst/>
          </a:prstGeom>
          <a:noFill/>
          <a:ln>
            <a:noFill/>
          </a:ln>
        </p:spPr>
      </p:pic>
      <p:pic>
        <p:nvPicPr>
          <p:cNvPr id="882" name="Google Shape;882;g285e3ab9053_0_10"/>
          <p:cNvPicPr preferRelativeResize="0"/>
          <p:nvPr/>
        </p:nvPicPr>
        <p:blipFill rotWithShape="1">
          <a:blip r:embed="rId4">
            <a:alphaModFix/>
          </a:blip>
          <a:srcRect b="0" l="0" r="0" t="0"/>
          <a:stretch/>
        </p:blipFill>
        <p:spPr>
          <a:xfrm>
            <a:off x="4287750" y="2039248"/>
            <a:ext cx="4170125" cy="4114800"/>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7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Treatments </a:t>
            </a:r>
            <a:endParaRPr/>
          </a:p>
        </p:txBody>
      </p:sp>
      <p:sp>
        <p:nvSpPr>
          <p:cNvPr id="888" name="Google Shape;888;p7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lnSpc>
                <a:spcPct val="100000"/>
              </a:lnSpc>
              <a:spcBef>
                <a:spcPts val="0"/>
              </a:spcBef>
              <a:spcAft>
                <a:spcPts val="0"/>
              </a:spcAft>
              <a:buSzPct val="95000"/>
              <a:buChar char="⚫"/>
            </a:pPr>
            <a:r>
              <a:rPr lang="en-US"/>
              <a:t>Initial treatments usually include: rest, immobilization of the wrist in a splint, and occasionally ice application. Those whose occupations are aggravating the symptoms should modify their activities. For example, computer keyboards and chair height may need to be adjusted to optimize comfort. These measures, as well as periodic resting and range of motion stretching exercise of the wrists can frequently prevent the symptoms of carpal tunnel syndrome that are caused by repetitive overuse. Underlying conditions or diseases are treated individually. Fractures can require orthopedic management. Obese individuals will be advised regarding weight reduction. Rheumatoid disease is treated with measures directed against the underlying arthritis.</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7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Continued</a:t>
            </a:r>
            <a:endParaRPr/>
          </a:p>
        </p:txBody>
      </p:sp>
      <p:sp>
        <p:nvSpPr>
          <p:cNvPr id="894" name="Google Shape;894;p7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10000"/>
          </a:bodyPr>
          <a:lstStyle/>
          <a:p>
            <a:pPr indent="-274320" lvl="0" marL="274320" rtl="0" algn="l">
              <a:lnSpc>
                <a:spcPct val="100000"/>
              </a:lnSpc>
              <a:spcBef>
                <a:spcPts val="0"/>
              </a:spcBef>
              <a:spcAft>
                <a:spcPts val="0"/>
              </a:spcAft>
              <a:buSzPct val="95000"/>
              <a:buChar char="⚫"/>
            </a:pPr>
            <a:r>
              <a:rPr lang="en-US"/>
              <a:t>Wrist swelling that can be associated with pregnancy resolves in time after delivery of the baby. Several types of medications have been used in the treatment of carpal tunnel syndrome. </a:t>
            </a:r>
            <a:r>
              <a:rPr b="1" lang="en-US"/>
              <a:t>Vitamin B6</a:t>
            </a:r>
            <a:r>
              <a:rPr lang="en-US"/>
              <a:t> (pyridoxine) has been reported to relieve some symptoms of carpal tunnel syndrome, although it is not known how this medication works. </a:t>
            </a:r>
            <a:r>
              <a:rPr b="1" lang="en-US"/>
              <a:t>Nonsteroidal anti-inflammatory drugs </a:t>
            </a:r>
            <a:r>
              <a:rPr lang="en-US"/>
              <a:t>can also be helpful in decreasing inflammation and reducing pain. </a:t>
            </a:r>
            <a:endParaRPr/>
          </a:p>
          <a:p>
            <a:pPr indent="-274320" lvl="0" marL="274320" rtl="0" algn="l">
              <a:lnSpc>
                <a:spcPct val="100000"/>
              </a:lnSpc>
              <a:spcBef>
                <a:spcPts val="0"/>
              </a:spcBef>
              <a:spcAft>
                <a:spcPts val="0"/>
              </a:spcAft>
              <a:buSzPct val="95000"/>
              <a:buChar char="⚫"/>
            </a:pPr>
            <a:r>
              <a:rPr lang="en-US"/>
              <a:t>In order to avoid serious and permanent nerve and muscle consequences of carpal tunnel syndrome, surgical treatment is considered. Surgery involves severing the band of tissue around the wrist to reduce pressure on the median nerve. This surgical procedure is called "carpal tunnel release." It can now be performed with a small diameter viewing tube, called an arthroscope, or by open wrist procedure. After carpal tunnel release, patients often undergo exercise rehabilitation. Though it is uncommon, symptoms can recur.</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11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Clr>
                <a:schemeClr val="dk2"/>
              </a:buClr>
              <a:buSzPts val="5000"/>
              <a:buFont typeface="Calibri"/>
              <a:buNone/>
            </a:pPr>
            <a:r>
              <a:rPr lang="en-US"/>
              <a:t>References</a:t>
            </a:r>
            <a:endParaRPr/>
          </a:p>
        </p:txBody>
      </p:sp>
      <p:sp>
        <p:nvSpPr>
          <p:cNvPr id="900" name="Google Shape;900;p11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95000"/>
              <a:buChar char="⚫"/>
            </a:pPr>
            <a:r>
              <a:rPr lang="en-US"/>
              <a:t>Lippincott Williams &amp; Wilkins</a:t>
            </a:r>
            <a:endParaRPr/>
          </a:p>
          <a:p>
            <a:pPr indent="-274320" lvl="0" marL="274320" rtl="0" algn="l">
              <a:lnSpc>
                <a:spcPct val="100000"/>
              </a:lnSpc>
              <a:spcBef>
                <a:spcPts val="442"/>
              </a:spcBef>
              <a:spcAft>
                <a:spcPts val="0"/>
              </a:spcAft>
              <a:buSzPct val="95000"/>
              <a:buChar char="⚫"/>
            </a:pPr>
            <a:r>
              <a:rPr lang="en-US"/>
              <a:t>www.mayoclinic.org                            www.healthlinkbc.ca</a:t>
            </a:r>
            <a:endParaRPr/>
          </a:p>
          <a:p>
            <a:pPr indent="-274320" lvl="0" marL="274320" rtl="0" algn="l">
              <a:lnSpc>
                <a:spcPct val="100000"/>
              </a:lnSpc>
              <a:spcBef>
                <a:spcPts val="442"/>
              </a:spcBef>
              <a:spcAft>
                <a:spcPts val="0"/>
              </a:spcAft>
              <a:buSzPct val="95000"/>
              <a:buChar char="⚫"/>
            </a:pPr>
            <a:r>
              <a:rPr lang="en-US"/>
              <a:t>www.medicinenet.com                         www.webmd.com</a:t>
            </a:r>
            <a:endParaRPr/>
          </a:p>
          <a:p>
            <a:pPr indent="-274320" lvl="0" marL="274320" rtl="0" algn="l">
              <a:lnSpc>
                <a:spcPct val="100000"/>
              </a:lnSpc>
              <a:spcBef>
                <a:spcPts val="442"/>
              </a:spcBef>
              <a:spcAft>
                <a:spcPts val="0"/>
              </a:spcAft>
              <a:buSzPct val="95000"/>
              <a:buChar char="⚫"/>
            </a:pPr>
            <a:r>
              <a:rPr lang="en-US"/>
              <a:t>www.massagetoday.com                       www.foothealthfacts.org</a:t>
            </a:r>
            <a:endParaRPr/>
          </a:p>
          <a:p>
            <a:pPr indent="-274320" lvl="0" marL="274320" rtl="0" algn="l">
              <a:lnSpc>
                <a:spcPct val="100000"/>
              </a:lnSpc>
              <a:spcBef>
                <a:spcPts val="442"/>
              </a:spcBef>
              <a:spcAft>
                <a:spcPts val="0"/>
              </a:spcAft>
              <a:buSzPct val="95000"/>
              <a:buChar char="⚫"/>
            </a:pPr>
            <a:r>
              <a:rPr lang="en-US"/>
              <a:t>www.medicinenet.com                          www.rightdiagnosis.com</a:t>
            </a:r>
            <a:endParaRPr/>
          </a:p>
          <a:p>
            <a:pPr indent="-274320" lvl="0" marL="274320" rtl="0" algn="l">
              <a:lnSpc>
                <a:spcPct val="100000"/>
              </a:lnSpc>
              <a:spcBef>
                <a:spcPts val="442"/>
              </a:spcBef>
              <a:spcAft>
                <a:spcPts val="0"/>
              </a:spcAft>
              <a:buSzPct val="95000"/>
              <a:buChar char="⚫"/>
            </a:pPr>
            <a:r>
              <a:rPr lang="en-US"/>
              <a:t>http://uhealthsystem.com                       www.drevancollins.com</a:t>
            </a:r>
            <a:endParaRPr/>
          </a:p>
          <a:p>
            <a:pPr indent="-274320" lvl="0" marL="274320" rtl="0" algn="l">
              <a:lnSpc>
                <a:spcPct val="100000"/>
              </a:lnSpc>
              <a:spcBef>
                <a:spcPts val="442"/>
              </a:spcBef>
              <a:spcAft>
                <a:spcPts val="0"/>
              </a:spcAft>
              <a:buSzPct val="95000"/>
              <a:buChar char="⚫"/>
            </a:pPr>
            <a:r>
              <a:rPr lang="en-US"/>
              <a:t>www.arthritis.ca                                     http://columbianeuroicu.org</a:t>
            </a:r>
            <a:endParaRPr/>
          </a:p>
          <a:p>
            <a:pPr indent="-274320" lvl="0" marL="274320" rtl="0" algn="l">
              <a:lnSpc>
                <a:spcPct val="100000"/>
              </a:lnSpc>
              <a:spcBef>
                <a:spcPts val="442"/>
              </a:spcBef>
              <a:spcAft>
                <a:spcPts val="0"/>
              </a:spcAft>
              <a:buSzPct val="95000"/>
              <a:buChar char="⚫"/>
            </a:pPr>
            <a:r>
              <a:rPr lang="en-US"/>
              <a:t>www.asha.org                                        http://emedicine.medscape.com</a:t>
            </a:r>
            <a:endParaRPr/>
          </a:p>
          <a:p>
            <a:pPr indent="-274320" lvl="0" marL="274320" rtl="0" algn="l">
              <a:lnSpc>
                <a:spcPct val="100000"/>
              </a:lnSpc>
              <a:spcBef>
                <a:spcPts val="442"/>
              </a:spcBef>
              <a:spcAft>
                <a:spcPts val="0"/>
              </a:spcAft>
              <a:buSzPct val="95000"/>
              <a:buChar char="⚫"/>
            </a:pPr>
            <a:r>
              <a:rPr lang="en-US"/>
              <a:t>www.ninds.nih.gov</a:t>
            </a:r>
            <a:endParaRPr/>
          </a:p>
          <a:p>
            <a:pPr indent="-141001" lvl="0" marL="274320" rtl="0" algn="l">
              <a:lnSpc>
                <a:spcPct val="100000"/>
              </a:lnSpc>
              <a:spcBef>
                <a:spcPts val="442"/>
              </a:spcBef>
              <a:spcAft>
                <a:spcPts val="0"/>
              </a:spcAft>
              <a:buSzPct val="95000"/>
              <a:buNone/>
            </a:pPr>
            <a:r>
              <a:t/>
            </a:r>
            <a:endParaRPr/>
          </a:p>
          <a:p>
            <a:pPr indent="-141001" lvl="0" marL="274320" rtl="0" algn="l">
              <a:lnSpc>
                <a:spcPct val="100000"/>
              </a:lnSpc>
              <a:spcBef>
                <a:spcPts val="442"/>
              </a:spcBef>
              <a:spcAft>
                <a:spcPts val="0"/>
              </a:spcAft>
              <a:buSzPct val="95000"/>
              <a:buNone/>
            </a:pPr>
            <a:r>
              <a:t/>
            </a:r>
            <a:endParaRPr/>
          </a:p>
          <a:p>
            <a:pPr indent="-141001" lvl="0" marL="274320" rtl="0" algn="l">
              <a:lnSpc>
                <a:spcPct val="100000"/>
              </a:lnSpc>
              <a:spcBef>
                <a:spcPts val="442"/>
              </a:spcBef>
              <a:spcAft>
                <a:spcPts val="0"/>
              </a:spcAft>
              <a:buSzPct val="95000"/>
              <a:buNone/>
            </a:pPr>
            <a:r>
              <a:t/>
            </a:r>
            <a:endParaRPr/>
          </a:p>
          <a:p>
            <a:pPr indent="-141001" lvl="0" marL="274320" rtl="0" algn="l">
              <a:lnSpc>
                <a:spcPct val="100000"/>
              </a:lnSpc>
              <a:spcBef>
                <a:spcPts val="442"/>
              </a:spcBef>
              <a:spcAft>
                <a:spcPts val="0"/>
              </a:spcAft>
              <a:buSzPct val="950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2019-07-10T18:57:40Z</dcterms:created>
  <dc:creator>Student</dc:creator>
</cp:coreProperties>
</file>