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y="6858000" cx="9144000"/>
  <p:notesSz cx="7023100" cy="9309100"/>
  <p:embeddedFontLst>
    <p:embeddedFont>
      <p:font typeface="Constantia"/>
      <p:regular r:id="rId70"/>
      <p:bold r:id="rId71"/>
      <p:italic r:id="rId72"/>
      <p:boldItalic r:id="rId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74" roundtripDataSignature="AMtx7miDfLUMLnMWXXHRUFVFeSFF0ncJ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Constantia-boldItalic.fntdata"/><Relationship Id="rId72" Type="http://schemas.openxmlformats.org/officeDocument/2006/relationships/font" Target="fonts/Constantia-italic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74" Type="http://customschemas.google.com/relationships/presentationmetadata" Target="meta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Constantia-bold.fntdata"/><Relationship Id="rId70" Type="http://schemas.openxmlformats.org/officeDocument/2006/relationships/font" Target="fonts/Constantia-regular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9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5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6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7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8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0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6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7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8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9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0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4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5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7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8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8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9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0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0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4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4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5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5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6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6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7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7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8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9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0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5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5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4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54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5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55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6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56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7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57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8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8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9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9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0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60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1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61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2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62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3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63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4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64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5:notes"/>
          <p:cNvSpPr txBox="1"/>
          <p:nvPr>
            <p:ph idx="1" type="body"/>
          </p:nvPr>
        </p:nvSpPr>
        <p:spPr>
          <a:xfrm>
            <a:off x="702300" y="4421800"/>
            <a:ext cx="5618475" cy="41890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65:notes"/>
          <p:cNvSpPr/>
          <p:nvPr>
            <p:ph idx="2" type="sldImg"/>
          </p:nvPr>
        </p:nvSpPr>
        <p:spPr>
          <a:xfrm>
            <a:off x="1170750" y="698175"/>
            <a:ext cx="4682300" cy="3490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7B7B97"/>
            </a:gs>
            <a:gs pos="25000">
              <a:srgbClr val="747790"/>
            </a:gs>
            <a:gs pos="100000">
              <a:srgbClr val="11142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9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B169B5"/>
              </a:buClr>
              <a:buSzPts val="5600"/>
              <a:buFont typeface="Calibri"/>
              <a:buNone/>
              <a:defRPr b="1" sz="5600">
                <a:solidFill>
                  <a:srgbClr val="B169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9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4572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0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0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1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1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7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7B7B97"/>
            </a:gs>
            <a:gs pos="25000">
              <a:srgbClr val="747790"/>
            </a:gs>
            <a:gs pos="100000">
              <a:srgbClr val="11142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8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B169B5"/>
              </a:buClr>
              <a:buSzPts val="5600"/>
              <a:buFont typeface="Calibri"/>
              <a:buNone/>
              <a:defRPr b="1" sz="5600">
                <a:solidFill>
                  <a:srgbClr val="B169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8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4572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9" name="Google Shape;49;p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7B7B97"/>
            </a:gs>
            <a:gs pos="25000">
              <a:srgbClr val="747790"/>
            </a:gs>
            <a:gs pos="100000">
              <a:srgbClr val="11142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2"/>
          <p:cNvSpPr txBox="1"/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D87953"/>
              </a:buClr>
              <a:buSzPts val="5600"/>
              <a:buFont typeface="Calibri"/>
              <a:buNone/>
              <a:defRPr b="1" sz="5600" cap="none">
                <a:solidFill>
                  <a:srgbClr val="D879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2"/>
          <p:cNvSpPr txBox="1"/>
          <p:nvPr>
            <p:ph idx="1" type="body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3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73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73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39" lvl="3" marL="18288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39" lvl="4" marL="22860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73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39" lvl="3" marL="18288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39" lvl="4" marL="22860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7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4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6"/>
          <p:cNvSpPr txBox="1"/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6"/>
          <p:cNvSpPr txBox="1"/>
          <p:nvPr>
            <p:ph idx="1" type="body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76"/>
          <p:cNvSpPr txBox="1"/>
          <p:nvPr>
            <p:ph idx="2" type="body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97510" lvl="0" marL="457200" algn="l"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7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7"/>
          <p:cNvSpPr/>
          <p:nvPr/>
        </p:nvSpPr>
        <p:spPr>
          <a:xfrm flipH="1" rot="-10380000">
            <a:off x="3165753" y="1108077"/>
            <a:ext cx="52578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5" name="Google Shape;85;p77"/>
          <p:cNvSpPr/>
          <p:nvPr/>
        </p:nvSpPr>
        <p:spPr>
          <a:xfrm flipH="1" rot="-10380000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6" name="Google Shape;86;p77"/>
          <p:cNvSpPr txBox="1"/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77"/>
          <p:cNvSpPr txBox="1"/>
          <p:nvPr>
            <p:ph idx="1" type="body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rm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69" lvl="1" marL="914400" algn="l"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7" lvl="3" marL="1828800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7" lvl="4" marL="2286000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7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7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77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91" name="Google Shape;91;p77"/>
          <p:cNvSpPr/>
          <p:nvPr>
            <p:ph idx="2" type="pic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7"/>
          <p:cNvSpPr/>
          <p:nvPr/>
        </p:nvSpPr>
        <p:spPr>
          <a:xfrm flipH="1" rot="10800000">
            <a:off x="-9525" y="5816600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2B6165">
                  <a:alpha val="44705"/>
                </a:srgbClr>
              </a:gs>
              <a:gs pos="100000">
                <a:srgbClr val="A32FA8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3" name="Google Shape;93;p77"/>
          <p:cNvSpPr/>
          <p:nvPr/>
        </p:nvSpPr>
        <p:spPr>
          <a:xfrm flipH="1" rot="10800000">
            <a:off x="4381500" y="6219825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C2E7F">
                  <a:alpha val="29803"/>
                </a:srgbClr>
              </a:gs>
              <a:gs pos="80000">
                <a:srgbClr val="2E7980">
                  <a:alpha val="44705"/>
                </a:srgbClr>
              </a:gs>
              <a:gs pos="100000">
                <a:srgbClr val="2E7980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78"/>
          <p:cNvSpPr txBox="1"/>
          <p:nvPr>
            <p:ph idx="1" type="body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7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7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9"/>
          <p:cNvSpPr txBox="1"/>
          <p:nvPr>
            <p:ph type="title"/>
          </p:nvPr>
        </p:nvSpPr>
        <p:spPr>
          <a:xfrm rot="5400000">
            <a:off x="5052219" y="2491582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79"/>
          <p:cNvSpPr txBox="1"/>
          <p:nvPr>
            <p:ph idx="1" type="body"/>
          </p:nvPr>
        </p:nvSpPr>
        <p:spPr>
          <a:xfrm rot="5400000">
            <a:off x="861219" y="510382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7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7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7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2B6165">
                  <a:alpha val="44705"/>
                </a:srgbClr>
              </a:gs>
              <a:gs pos="100000">
                <a:srgbClr val="A32FA8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" name="Google Shape;7;p67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C2E7F">
                  <a:alpha val="29803"/>
                </a:srgbClr>
              </a:gs>
              <a:gs pos="80000">
                <a:srgbClr val="2E7980">
                  <a:alpha val="44705"/>
                </a:srgbClr>
              </a:gs>
              <a:gs pos="100000">
                <a:srgbClr val="2E7980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" name="Google Shape;8;p6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6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" name="Google Shape;10;p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1" name="Google Shape;11;p6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" name="Google Shape;12;p67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D3D3D3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grpSp>
        <p:nvGrpSpPr>
          <p:cNvPr id="13" name="Google Shape;13;p67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4" name="Google Shape;14;p67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8C438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5" name="Google Shape;15;p67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6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2B6165">
                  <a:alpha val="44705"/>
                </a:srgbClr>
              </a:gs>
              <a:gs pos="100000">
                <a:srgbClr val="A32FA8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4" name="Google Shape;24;p66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C2E7F">
                  <a:alpha val="29803"/>
                </a:srgbClr>
              </a:gs>
              <a:gs pos="80000">
                <a:srgbClr val="2E7980">
                  <a:alpha val="44705"/>
                </a:srgbClr>
              </a:gs>
              <a:gs pos="100000">
                <a:srgbClr val="2E7980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" name="Google Shape;25;p6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Google Shape;26;p66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7" name="Google Shape;27;p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8" name="Google Shape;28;p6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9" name="Google Shape;29;p6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rgbClr val="3E405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grpSp>
        <p:nvGrpSpPr>
          <p:cNvPr id="30" name="Google Shape;30;p66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1" name="Google Shape;31;p66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8C438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2" name="Google Shape;32;p66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oqTzrgzv3-8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9.png"/><Relationship Id="rId4" Type="http://schemas.openxmlformats.org/officeDocument/2006/relationships/image" Target="../media/image3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2.png"/><Relationship Id="rId4" Type="http://schemas.openxmlformats.org/officeDocument/2006/relationships/image" Target="../media/image34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6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hyperlink" Target="https://www.youtube.com/watch?v=W032hvnsOB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B169B5"/>
              </a:buClr>
              <a:buSzPts val="5600"/>
              <a:buFont typeface="Calibri"/>
              <a:buNone/>
            </a:pPr>
            <a:r>
              <a:rPr lang="en-CA"/>
              <a:t>Skull and Facial Anatomy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The Skull</a:t>
            </a:r>
            <a:endParaRPr/>
          </a:p>
        </p:txBody>
      </p:sp>
      <p:sp>
        <p:nvSpPr>
          <p:cNvPr id="116" name="Google Shape;116;p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 skull (cranium) has 22 bones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These are grouped into 2 categories: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Cranial bones and facial bones</a:t>
            </a:r>
            <a:endParaRPr sz="20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8 cranial bones form the cranial cavity which house and protect the brain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14 facial bones form the face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Cranial Bones</a:t>
            </a:r>
            <a:endParaRPr/>
          </a:p>
        </p:txBody>
      </p:sp>
      <p:sp>
        <p:nvSpPr>
          <p:cNvPr id="122" name="Google Shape;122;p3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Frontal (forehead)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Parietal 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Temporal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Occipital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Sphenoid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Ethmoid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Facial Bones</a:t>
            </a:r>
            <a:endParaRPr/>
          </a:p>
        </p:txBody>
      </p:sp>
      <p:sp>
        <p:nvSpPr>
          <p:cNvPr id="128" name="Google Shape;128;p4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 Nasal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Maxillae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Zygomatic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Mandible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Lacrimal (tear duct)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Palatine (Hard palate)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2 Inferior nasal conchae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Vomer (forms nasal septum)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Functions of the Skull</a:t>
            </a:r>
            <a:endParaRPr/>
          </a:p>
        </p:txBody>
      </p:sp>
      <p:sp>
        <p:nvSpPr>
          <p:cNvPr id="134" name="Google Shape;134;p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Functions of the skull include: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Protecting the brain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Forming the nasal cavity and orbits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Containing cavities called </a:t>
            </a:r>
            <a:r>
              <a:rPr b="1" lang="en-CA"/>
              <a:t>paranasal sinuses</a:t>
            </a:r>
            <a:r>
              <a:rPr lang="en-CA"/>
              <a:t> and cavities to house structures for hearing and balance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Provides areas for muscle </a:t>
            </a:r>
            <a:r>
              <a:rPr lang="en-CA"/>
              <a:t>attachments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Form the framework for the face and provides the portals of entry to digestion and respiratory system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Protects the delicate special sense organs</a:t>
            </a:r>
            <a:endParaRPr sz="2000"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Frontal Bones</a:t>
            </a:r>
            <a:endParaRPr/>
          </a:p>
        </p:txBody>
      </p:sp>
      <p:sp>
        <p:nvSpPr>
          <p:cNvPr id="140" name="Google Shape;140;p6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Forms the forehead, the roof of the orbits and most of the anterior cranial floor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left and right halves of the frontal bone unite soon after birth at the </a:t>
            </a:r>
            <a:r>
              <a:rPr b="1" lang="en-CA"/>
              <a:t>metopic suture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This suture has disappeared by age 8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Landmarks of the Frontal Bones</a:t>
            </a:r>
            <a:endParaRPr/>
          </a:p>
        </p:txBody>
      </p:sp>
      <p:sp>
        <p:nvSpPr>
          <p:cNvPr id="146" name="Google Shape;146;p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Frontal squama – Plate of bone anteriorly forming the forehead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Supraorbital margins – A hole within the supraorbital margin for nerves and vessels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Sometimes the </a:t>
            </a:r>
            <a:r>
              <a:rPr lang="en-CA"/>
              <a:t>foramen</a:t>
            </a:r>
            <a:r>
              <a:rPr lang="en-CA"/>
              <a:t> is not complete and is called the supraorbital notch</a:t>
            </a:r>
            <a:endParaRPr sz="20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Frontal sinuses – Cavities between the orbits</a:t>
            </a:r>
            <a:endParaRPr sz="2400"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Sinuses</a:t>
            </a:r>
            <a:endParaRPr/>
          </a:p>
        </p:txBody>
      </p:sp>
      <p:sp>
        <p:nvSpPr>
          <p:cNvPr id="152" name="Google Shape;152;p8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Called paranasal sinuses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These are cavities lined with mucous membranes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They are found within different skull bones and all have openings into the nasal cavity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https://www.youtube.com/watch?v=oqTzrgzv3-8</a:t>
            </a:r>
            <a:r>
              <a:rPr lang="en-CA"/>
              <a:t>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Anterior View</a:t>
            </a:r>
            <a:endParaRPr/>
          </a:p>
        </p:txBody>
      </p:sp>
      <p:pic>
        <p:nvPicPr>
          <p:cNvPr descr="http://edugen.wiley.com/edugen/courses/crs1952/tortora4717/tortora4717c07/image_t/tw0114-nc.jpg" id="158" name="Google Shape;158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905000"/>
            <a:ext cx="7543800" cy="4781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Parietal and Temporal Bones</a:t>
            </a:r>
            <a:endParaRPr/>
          </a:p>
        </p:txBody>
      </p:sp>
      <p:sp>
        <p:nvSpPr>
          <p:cNvPr id="164" name="Google Shape;164;p10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b="1" lang="en-CA" u="sng"/>
              <a:t>PARIETAL BONES</a:t>
            </a:r>
            <a:endParaRPr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The 2 parietal bones form most of the sides of the cranium</a:t>
            </a:r>
            <a:endParaRPr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Inside you can see many protrusions and depressions – indicative of blood vessles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 u="sng"/>
              <a:t>TEMPORAL BONES</a:t>
            </a:r>
            <a:endParaRPr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The temporal bones form the inferior lateral portions of the cranium and part of the cranial floor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Landmarks of the Temporal Bones</a:t>
            </a:r>
            <a:endParaRPr/>
          </a:p>
        </p:txBody>
      </p:sp>
      <p:sp>
        <p:nvSpPr>
          <p:cNvPr id="170" name="Google Shape;170;p11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Temporal squama</a:t>
            </a:r>
            <a:r>
              <a:rPr lang="en-CA" sz="2800"/>
              <a:t> – Thin plate of bone at the temples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Zygomatic process</a:t>
            </a:r>
            <a:r>
              <a:rPr lang="en-CA" sz="2800"/>
              <a:t> – A projection from the squama that articulates with the temporal process of the zygomatic bone</a:t>
            </a:r>
            <a:endParaRPr sz="24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Together these two processes form </a:t>
            </a:r>
            <a:r>
              <a:rPr b="1" lang="en-CA"/>
              <a:t>the zygomatic arch</a:t>
            </a:r>
            <a:endParaRPr sz="20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Mandibular fossa</a:t>
            </a:r>
            <a:r>
              <a:rPr lang="en-CA" sz="2800"/>
              <a:t> – A socket for the mandible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Mastoid portion of the bone</a:t>
            </a:r>
            <a:r>
              <a:rPr lang="en-CA" sz="2800"/>
              <a:t> – Posterior and inferior to the external auditory meatus (ear canal)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Styloid process</a:t>
            </a:r>
            <a:r>
              <a:rPr lang="en-CA" sz="2800"/>
              <a:t> – A pointed projection for muscle attachment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Stylomastoid foramen</a:t>
            </a:r>
            <a:r>
              <a:rPr lang="en-CA" sz="2800"/>
              <a:t> – Between the 2 processes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Internal auditory meatus</a:t>
            </a:r>
            <a:r>
              <a:rPr lang="en-CA" sz="2800"/>
              <a:t> – openings for the cranial nerves responsible for hearing and balance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Petrous portion of the bone</a:t>
            </a:r>
            <a:r>
              <a:rPr lang="en-CA" sz="2800"/>
              <a:t> – on the floor of the cranial cavity houses the internal and middle ear structures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Carotid foramen</a:t>
            </a:r>
            <a:r>
              <a:rPr lang="en-CA" sz="2800"/>
              <a:t> – for the carotid artery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Jugular</a:t>
            </a:r>
            <a:r>
              <a:rPr b="1" lang="en-CA" sz="2800"/>
              <a:t> foramen – </a:t>
            </a:r>
            <a:r>
              <a:rPr lang="en-CA" sz="2800"/>
              <a:t>for the jugular vein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Right Lateral View</a:t>
            </a:r>
            <a:endParaRPr/>
          </a:p>
        </p:txBody>
      </p:sp>
      <p:pic>
        <p:nvPicPr>
          <p:cNvPr descr="http://edugen.wiley.com/edugen/courses/crs1952/tortora4717/tortora4717c07/image_t/tw0115-nc.jpg" id="176" name="Google Shape;176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981200"/>
            <a:ext cx="7696200" cy="434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Occipital Bone</a:t>
            </a:r>
            <a:endParaRPr/>
          </a:p>
        </p:txBody>
      </p:sp>
      <p:sp>
        <p:nvSpPr>
          <p:cNvPr id="182" name="Google Shape;182;p13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occipital bone forms the posterior and most of the base of the cranium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It is best seen from an inferior view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Landmarks of the Occipital Bone</a:t>
            </a:r>
            <a:endParaRPr/>
          </a:p>
        </p:txBody>
      </p:sp>
      <p:sp>
        <p:nvSpPr>
          <p:cNvPr id="188" name="Google Shape;188;p14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Foramen magnum</a:t>
            </a:r>
            <a:r>
              <a:rPr lang="en-CA"/>
              <a:t> – A large hole in the base of the skull for the spinal cord</a:t>
            </a:r>
            <a:endParaRPr/>
          </a:p>
          <a:p>
            <a:pPr indent="-274320" lvl="0" marL="274320" rtl="0" algn="l"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Occipital condyles</a:t>
            </a:r>
            <a:r>
              <a:rPr lang="en-CA"/>
              <a:t> – Articulating processes for the atlanto –occipital joint</a:t>
            </a:r>
            <a:endParaRPr/>
          </a:p>
          <a:p>
            <a:pPr indent="-274320" lvl="0" marL="274320" rtl="0" algn="l"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Hypoglossal canal </a:t>
            </a:r>
            <a:r>
              <a:rPr lang="en-CA"/>
              <a:t> - a small foramen for the hypoglossal nerve (hypoglossal nerve = cranial nerve XII (12))</a:t>
            </a:r>
            <a:endParaRPr/>
          </a:p>
          <a:p>
            <a:pPr indent="-274320" lvl="0" marL="274320" rtl="0" algn="l"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External occipital protuberance </a:t>
            </a:r>
            <a:r>
              <a:rPr lang="en-CA"/>
              <a:t>– A prominent midline projection just above the foramen magnum</a:t>
            </a:r>
            <a:endParaRPr/>
          </a:p>
          <a:p>
            <a:pPr indent="-274320" lvl="0" marL="274320" rtl="0" algn="l"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Superior nuchal lines – </a:t>
            </a:r>
            <a:r>
              <a:rPr lang="en-CA"/>
              <a:t>extend laterally from the external occipital protuberance</a:t>
            </a:r>
            <a:endParaRPr/>
          </a:p>
          <a:p>
            <a:pPr indent="-274320" lvl="0" marL="274320" rtl="0" algn="l"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Inferior  nuchal lines –</a:t>
            </a:r>
            <a:r>
              <a:rPr b="1" lang="en-CA" u="sng"/>
              <a:t> </a:t>
            </a:r>
            <a:r>
              <a:rPr lang="en-CA"/>
              <a:t>Found below the superior nuchal lines</a:t>
            </a:r>
            <a:endParaRPr/>
          </a:p>
          <a:p>
            <a:pPr indent="-274320" lvl="0" marL="274320" rtl="0" algn="l"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Both sets of lines serve as areas for muscle attachments</a:t>
            </a:r>
            <a:endParaRPr/>
          </a:p>
          <a:p>
            <a:pPr indent="-129238" lvl="0" marL="274320" rtl="0" algn="l">
              <a:spcBef>
                <a:spcPts val="481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Sphenoid Bone</a:t>
            </a:r>
            <a:endParaRPr/>
          </a:p>
        </p:txBody>
      </p:sp>
      <p:sp>
        <p:nvSpPr>
          <p:cNvPr id="194" name="Google Shape;194;p1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sphenoid bone is found in the middle of the base of the skull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It is known as the keystone because it articulates with all other cranial bones</a:t>
            </a:r>
            <a:r>
              <a:rPr lang="en-CA"/>
              <a:t> ( and helps hold them together)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It forms part of the floor, side walls and rear wall of the orbit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Landmarks of the Sphenoid Bone</a:t>
            </a:r>
            <a:endParaRPr/>
          </a:p>
        </p:txBody>
      </p:sp>
      <p:sp>
        <p:nvSpPr>
          <p:cNvPr id="200" name="Google Shape;200;p16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Resembles a butterfly with a body and 2 sets of wings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Body</a:t>
            </a:r>
            <a:r>
              <a:rPr lang="en-CA" sz="2800"/>
              <a:t> – A hollow cube like portion</a:t>
            </a:r>
            <a:endParaRPr sz="24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b="1" lang="en-CA"/>
              <a:t>Space inside is the sphenoidal sinus</a:t>
            </a:r>
            <a:endParaRPr sz="20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Sella turcica</a:t>
            </a:r>
            <a:r>
              <a:rPr lang="en-CA" sz="2800"/>
              <a:t> – A saddle shaped structure on the superior surface of the body</a:t>
            </a:r>
            <a:endParaRPr sz="24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b="1" lang="en-CA"/>
              <a:t>Tuberculum sellae and dorsum sellae ridges</a:t>
            </a:r>
            <a:r>
              <a:rPr lang="en-CA"/>
              <a:t> flank the middle depression known as the </a:t>
            </a:r>
            <a:r>
              <a:rPr b="1" lang="en-CA"/>
              <a:t>hypophyseal fossa</a:t>
            </a:r>
            <a:r>
              <a:rPr lang="en-CA"/>
              <a:t> – this houses the pituitary gland</a:t>
            </a:r>
            <a:endParaRPr sz="20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Greater wings – </a:t>
            </a:r>
            <a:r>
              <a:rPr lang="en-CA" sz="2800"/>
              <a:t>Project laterally from the body and from the anterolateral floor of the cranium</a:t>
            </a:r>
            <a:endParaRPr sz="24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They can be viewed externally between the temporal bone and zygomatic bone</a:t>
            </a:r>
            <a:endParaRPr sz="20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Lesser wings</a:t>
            </a:r>
            <a:r>
              <a:rPr lang="en-CA" sz="2800"/>
              <a:t> – Smaller form the posterior part of the orbit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Optic foramen </a:t>
            </a:r>
            <a:r>
              <a:rPr lang="en-CA" sz="2800"/>
              <a:t>– Between the body and lesser wing for the optic nerves and vessels 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(optic nerve = CNII)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Continued</a:t>
            </a:r>
            <a:endParaRPr/>
          </a:p>
        </p:txBody>
      </p:sp>
      <p:sp>
        <p:nvSpPr>
          <p:cNvPr id="206" name="Google Shape;206;p1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b="1" lang="en-CA" sz="2800"/>
              <a:t>Superior orbital fissure</a:t>
            </a:r>
            <a:r>
              <a:rPr lang="en-CA" sz="2800"/>
              <a:t> – Between greater and lesser wings for vessels and nerves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b="1" lang="en-CA" sz="2800"/>
              <a:t>Pterygoid processes</a:t>
            </a:r>
            <a:r>
              <a:rPr lang="en-CA" sz="2800"/>
              <a:t> – Project inferiorly and form the posterolateral region of the nasal cavity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Also serve as sites for muscle attachments</a:t>
            </a:r>
            <a:endParaRPr sz="20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There are 3 other foramen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Lacerum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Rotundum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Ovale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Spinosum</a:t>
            </a:r>
            <a:endParaRPr sz="20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Floor of Cranium</a:t>
            </a:r>
            <a:endParaRPr/>
          </a:p>
        </p:txBody>
      </p:sp>
      <p:pic>
        <p:nvPicPr>
          <p:cNvPr descr="http://edugen.wiley.com/edugen/courses/crs1952/tortora4717/tortora4717c07/image_t/tw0119-nc.jpg" id="212" name="Google Shape;212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286000"/>
            <a:ext cx="8153400" cy="411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Ethmoid Bone</a:t>
            </a:r>
            <a:endParaRPr/>
          </a:p>
        </p:txBody>
      </p:sp>
      <p:sp>
        <p:nvSpPr>
          <p:cNvPr id="218" name="Google Shape;218;p19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Sponge like, found between the orbits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Anterior to the sphenoid and posterior to the nasal bones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Forms: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Part of the anterior cranial floor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The medial wall of the orbits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Superior portion of the nasal septum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Most of the superior sidewalls of the nasal cavity</a:t>
            </a:r>
            <a:endParaRPr sz="20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Landmarks of Ethmoid Bones</a:t>
            </a:r>
            <a:endParaRPr/>
          </a:p>
        </p:txBody>
      </p:sp>
      <p:sp>
        <p:nvSpPr>
          <p:cNvPr id="224" name="Google Shape;224;p20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74319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Cribriform plate</a:t>
            </a:r>
            <a:r>
              <a:rPr lang="en-CA" sz="2800"/>
              <a:t> – forms the roof of the nasal cavity</a:t>
            </a:r>
            <a:endParaRPr sz="2400"/>
          </a:p>
          <a:p>
            <a:pPr indent="-274319" lvl="0" marL="274320" rtl="0" algn="l">
              <a:spcBef>
                <a:spcPts val="434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Olfactory foramina </a:t>
            </a:r>
            <a:r>
              <a:rPr lang="en-CA" sz="2800"/>
              <a:t>– (smell) Holes in the cribriform plate for olfactory nerves (olfactory nerve I)</a:t>
            </a:r>
            <a:endParaRPr sz="2400"/>
          </a:p>
          <a:p>
            <a:pPr indent="-274319" lvl="0" marL="274320" rtl="0" algn="l">
              <a:spcBef>
                <a:spcPts val="434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Crista galli</a:t>
            </a:r>
            <a:r>
              <a:rPr lang="en-CA" sz="2800"/>
              <a:t> – As superior projection from the cribriform plate for the attachment of the dura mater</a:t>
            </a:r>
            <a:endParaRPr sz="2400"/>
          </a:p>
          <a:p>
            <a:pPr indent="-274319" lvl="0" marL="274320" rtl="0" algn="l">
              <a:spcBef>
                <a:spcPts val="434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Perpendicular plate </a:t>
            </a:r>
            <a:r>
              <a:rPr lang="en-CA" sz="2800"/>
              <a:t>– an inferior projection that forms the superior portion of the nasal septum</a:t>
            </a:r>
            <a:endParaRPr sz="2400"/>
          </a:p>
          <a:p>
            <a:pPr indent="-274319" lvl="0" marL="274320" rtl="0" algn="l">
              <a:spcBef>
                <a:spcPts val="434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Lateral masses </a:t>
            </a:r>
            <a:r>
              <a:rPr lang="en-CA" sz="2800"/>
              <a:t>– separate the nasal cavity from the orbits</a:t>
            </a:r>
            <a:endParaRPr sz="2400"/>
          </a:p>
          <a:p>
            <a:pPr indent="-274319" lvl="0" marL="274320" rtl="0" algn="l">
              <a:spcBef>
                <a:spcPts val="434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Ethmoidal air cells </a:t>
            </a:r>
            <a:r>
              <a:rPr lang="en-CA" sz="2800"/>
              <a:t>– spaces found within the lateral masses</a:t>
            </a:r>
            <a:endParaRPr sz="2400"/>
          </a:p>
          <a:p>
            <a:pPr indent="-246888" lvl="1" marL="640080" rtl="0" algn="l">
              <a:spcBef>
                <a:spcPts val="372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Together we call these the ethmoidal sinuses</a:t>
            </a:r>
            <a:endParaRPr sz="2000"/>
          </a:p>
          <a:p>
            <a:pPr indent="-274319" lvl="0" marL="274320" rtl="0" algn="l">
              <a:spcBef>
                <a:spcPts val="434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/>
              <a:t>Superior and middle nasal conchae –</a:t>
            </a:r>
            <a:r>
              <a:rPr lang="en-CA" sz="2800"/>
              <a:t> Scroll-like medial projections of the lateral masses that churn incoming air (warm, humidify)</a:t>
            </a:r>
            <a:endParaRPr sz="2400"/>
          </a:p>
          <a:p>
            <a:pPr indent="-152765" lvl="0" marL="274320" rtl="0" algn="l">
              <a:spcBef>
                <a:spcPts val="403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Facial Bones -  Nasal Bones</a:t>
            </a:r>
            <a:endParaRPr/>
          </a:p>
        </p:txBody>
      </p:sp>
      <p:sp>
        <p:nvSpPr>
          <p:cNvPr id="230" name="Google Shape;230;p21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b="1" lang="en-CA" u="sng"/>
              <a:t>NASAL BONES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There are 2 nasal bones that meet in the midline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They form the bridge of the nose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Maxillae Bones</a:t>
            </a:r>
            <a:endParaRPr/>
          </a:p>
        </p:txBody>
      </p:sp>
      <p:sp>
        <p:nvSpPr>
          <p:cNvPr id="236" name="Google Shape;236;p2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There are 2 maxillae, they unite in the midline to form the upper jaw bone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They articulate with all facial bones except for the mandible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They help to form part of the floor of the orbit, part of the lateral walls and floor of the nasal cavity and most of the hard palate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Landmarks of the Maxillae</a:t>
            </a:r>
            <a:endParaRPr/>
          </a:p>
        </p:txBody>
      </p:sp>
      <p:sp>
        <p:nvSpPr>
          <p:cNvPr id="242" name="Google Shape;242;p23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Maxillary sinus</a:t>
            </a:r>
            <a:r>
              <a:rPr lang="en-CA"/>
              <a:t> – A large cavity that drains into the nasal cavity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Alveolar process </a:t>
            </a:r>
            <a:r>
              <a:rPr lang="en-CA"/>
              <a:t>– Contains sockets for the upper teeth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Palatine process </a:t>
            </a:r>
            <a:r>
              <a:rPr lang="en-CA"/>
              <a:t>– A projection that forms the anterior portion of the hard palate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Infraorbital fissure </a:t>
            </a:r>
            <a:r>
              <a:rPr lang="en-CA"/>
              <a:t>– Seen through the orbit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Incisive foramen </a:t>
            </a:r>
            <a:r>
              <a:rPr lang="en-CA"/>
              <a:t>– A foramen just posterior to the incisor teeth for passage of nerves and vessels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Zygomatic and Lacrimal Bones</a:t>
            </a:r>
            <a:endParaRPr/>
          </a:p>
        </p:txBody>
      </p:sp>
      <p:sp>
        <p:nvSpPr>
          <p:cNvPr id="248" name="Google Shape;248;p26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b="1" lang="en-CA" u="sng"/>
              <a:t>ZYGOMATIC BONES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en-CA"/>
              <a:t>There are 2 zygomatic bones, these are often called the cheek bones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b="1" lang="en-CA"/>
              <a:t>The temporal process of the zygomatic bone articulates with the zygomatic process of the temporal bone to form the zygomatic arch</a:t>
            </a:r>
            <a:endParaRPr/>
          </a:p>
          <a:p>
            <a:pPr indent="-274320" lvl="0" marL="274320" rtl="0" algn="l"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b="1" lang="en-CA" u="sng"/>
              <a:t>LACRIMAL BONES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en-CA"/>
              <a:t>Lacrimal means teardrops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en-CA"/>
              <a:t>Roughly the size and shape of a fingernail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en-CA"/>
              <a:t>Smallest bones of the face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en-CA"/>
              <a:t>Found posterior and lateral to the nasal bones and help form part of the medial walls of the orbits</a:t>
            </a:r>
            <a:endParaRPr/>
          </a:p>
          <a:p>
            <a:pPr indent="-246888" lvl="1" marL="640080" rtl="0" algn="l"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en-CA"/>
              <a:t>Each bone contains a lacrimal fossa that gathers tears and passes them into the nasal cavity</a:t>
            </a:r>
            <a:endParaRPr/>
          </a:p>
          <a:p>
            <a:pPr indent="-141001" lvl="0" marL="274320" rtl="0" algn="l">
              <a:spcBef>
                <a:spcPts val="442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Palatine Bones and Inferior Nasal Conchae</a:t>
            </a:r>
            <a:endParaRPr/>
          </a:p>
        </p:txBody>
      </p:sp>
      <p:sp>
        <p:nvSpPr>
          <p:cNvPr id="254" name="Google Shape;254;p2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 u="sng"/>
              <a:t>PALATINE BONES</a:t>
            </a:r>
            <a:endParaRPr sz="2400"/>
          </a:p>
          <a:p>
            <a:pPr indent="-274320" lvl="0" marL="274320" rtl="0" algn="l">
              <a:spcBef>
                <a:spcPts val="518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There are </a:t>
            </a:r>
            <a:r>
              <a:rPr b="1" lang="en-CA" sz="2800"/>
              <a:t>2 L-shaped palatine bones</a:t>
            </a:r>
            <a:endParaRPr sz="2400"/>
          </a:p>
          <a:p>
            <a:pPr indent="-274320" lvl="0" marL="274320" rtl="0" algn="l">
              <a:spcBef>
                <a:spcPts val="518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These form the posterior portion of the hard palate</a:t>
            </a:r>
            <a:endParaRPr sz="2400"/>
          </a:p>
          <a:p>
            <a:pPr indent="-246888" lvl="1" marL="640080" rtl="0" algn="l">
              <a:spcBef>
                <a:spcPts val="444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Specifically it is the horizontal plates of the palatine bones that form the palate</a:t>
            </a:r>
            <a:endParaRPr sz="2000"/>
          </a:p>
          <a:p>
            <a:pPr indent="-274320" lvl="0" marL="274320" rtl="0" algn="l">
              <a:spcBef>
                <a:spcPts val="518"/>
              </a:spcBef>
              <a:spcAft>
                <a:spcPts val="0"/>
              </a:spcAft>
              <a:buSzPct val="95000"/>
              <a:buChar char="⚫"/>
            </a:pPr>
            <a:r>
              <a:rPr b="1" lang="en-CA" sz="2800" u="sng"/>
              <a:t>INFERIOR NASAL CONCHAE</a:t>
            </a:r>
            <a:endParaRPr sz="2400"/>
          </a:p>
          <a:p>
            <a:pPr indent="-274320" lvl="0" marL="274320" rtl="0" algn="l">
              <a:spcBef>
                <a:spcPts val="518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These are separate bones (not a part of the ethmoid)</a:t>
            </a:r>
            <a:endParaRPr sz="2400"/>
          </a:p>
          <a:p>
            <a:pPr indent="-274320" lvl="0" marL="274320" rtl="0" algn="l">
              <a:spcBef>
                <a:spcPts val="518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Scroll-shaped bones that form the inferior lateral wall of the nasal cavity</a:t>
            </a:r>
            <a:endParaRPr sz="2400"/>
          </a:p>
          <a:p>
            <a:pPr indent="-274320" lvl="0" marL="274320" rtl="0" algn="l">
              <a:spcBef>
                <a:spcPts val="518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Help to churn incoming air to warm it and humidify it</a:t>
            </a:r>
            <a:endParaRPr sz="2400"/>
          </a:p>
          <a:p>
            <a:pPr indent="-129238" lvl="0" marL="274320" rtl="0" algn="l">
              <a:spcBef>
                <a:spcPts val="481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Vomer Bone</a:t>
            </a:r>
            <a:endParaRPr/>
          </a:p>
        </p:txBody>
      </p:sp>
      <p:sp>
        <p:nvSpPr>
          <p:cNvPr id="260" name="Google Shape;260;p28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A triangular bone on the floor of the nasal cavity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Helps to form the nasal septum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Articulates with the perpendicular plate of the ethmoid bone and with the maxilla and palatine bones at the midline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Mandible</a:t>
            </a:r>
            <a:endParaRPr/>
          </a:p>
        </p:txBody>
      </p:sp>
      <p:sp>
        <p:nvSpPr>
          <p:cNvPr id="266" name="Google Shape;266;p29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Largest, strongest facial bone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Only facial bone that moves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Consists of a body and 2 rami</a:t>
            </a:r>
            <a:endParaRPr sz="24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The angle is where ramus meets body</a:t>
            </a:r>
            <a:endParaRPr sz="20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Each ramus has a posterior condylar process and an anterior coronoid process</a:t>
            </a:r>
            <a:endParaRPr sz="24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Condylar process articulates with the mandibular fossa of the temperal fossa to form the temperomandibular joint</a:t>
            </a:r>
            <a:endParaRPr sz="2000"/>
          </a:p>
          <a:p>
            <a:pPr indent="-246888" lvl="1" marL="640080" rtl="0" algn="l">
              <a:spcBef>
                <a:spcPts val="336"/>
              </a:spcBef>
              <a:spcAft>
                <a:spcPts val="0"/>
              </a:spcAft>
              <a:buSzPct val="102000"/>
              <a:buChar char="⚫"/>
            </a:pPr>
            <a:r>
              <a:rPr lang="en-CA"/>
              <a:t>Coronoid process is a site for muscle attachement</a:t>
            </a:r>
            <a:endParaRPr sz="20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Depression between the two processes is the </a:t>
            </a:r>
            <a:r>
              <a:rPr lang="en-CA" sz="2800"/>
              <a:t>mandibular</a:t>
            </a:r>
            <a:r>
              <a:rPr lang="en-CA" sz="2800"/>
              <a:t> notch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The alveolar process holds the teeth</a:t>
            </a:r>
            <a:endParaRPr sz="2400"/>
          </a:p>
          <a:p>
            <a:pPr indent="-274320" lvl="0" marL="274320" rtl="0" algn="l">
              <a:spcBef>
                <a:spcPts val="392"/>
              </a:spcBef>
              <a:spcAft>
                <a:spcPts val="0"/>
              </a:spcAft>
              <a:buSzPct val="95000"/>
              <a:buChar char="⚫"/>
            </a:pPr>
            <a:r>
              <a:rPr lang="en-CA" sz="2800"/>
              <a:t>On the medial side of the ramus (inside) there is a mandibular foramen</a:t>
            </a:r>
            <a:r>
              <a:rPr lang="en-CA" sz="2400"/>
              <a:t>. </a:t>
            </a:r>
            <a:r>
              <a:rPr lang="en-CA" sz="2800"/>
              <a:t>This opens into a mandibular canal</a:t>
            </a:r>
            <a:r>
              <a:rPr lang="en-CA" sz="2400"/>
              <a:t>. </a:t>
            </a:r>
            <a:r>
              <a:rPr lang="en-CA" sz="2800"/>
              <a:t>Nerves and vessels pass through the foramen and canal and then pass out of the bone through the mental (chin) foramen</a:t>
            </a:r>
            <a:endParaRPr sz="2400"/>
          </a:p>
          <a:p>
            <a:pPr indent="-164528" lvl="0" marL="274320" rtl="0" algn="l">
              <a:spcBef>
                <a:spcPts val="364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Nasal Septum</a:t>
            </a:r>
            <a:endParaRPr/>
          </a:p>
        </p:txBody>
      </p:sp>
      <p:sp>
        <p:nvSpPr>
          <p:cNvPr id="272" name="Google Shape;272;p30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 nasal septum functions to divide the nasal cavity into left and right halves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 nasal septum is composed of 3 structures: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Vomer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Septal cartilage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Perpendicular plate of the ethmoid bone</a:t>
            </a:r>
            <a:endParaRPr sz="20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Orbits</a:t>
            </a:r>
            <a:endParaRPr/>
          </a:p>
        </p:txBody>
      </p:sp>
      <p:sp>
        <p:nvSpPr>
          <p:cNvPr id="278" name="Google Shape;278;p31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There are 7 bones that help to form the orbits: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Roof</a:t>
            </a:r>
            <a:r>
              <a:rPr lang="en-CA"/>
              <a:t> – </a:t>
            </a:r>
            <a:r>
              <a:rPr b="1" lang="en-CA"/>
              <a:t>frontal </a:t>
            </a:r>
            <a:r>
              <a:rPr lang="en-CA"/>
              <a:t> and </a:t>
            </a:r>
            <a:r>
              <a:rPr b="1" lang="en-CA"/>
              <a:t>sphenoid bones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Lateral wall – zygomatic</a:t>
            </a:r>
            <a:r>
              <a:rPr lang="en-CA"/>
              <a:t> and sphenoid bones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Floor – maxilla</a:t>
            </a:r>
            <a:r>
              <a:rPr lang="en-CA"/>
              <a:t>, zygomatic and </a:t>
            </a:r>
            <a:r>
              <a:rPr b="1" lang="en-CA"/>
              <a:t>palatine bones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Medial wall – </a:t>
            </a:r>
            <a:r>
              <a:rPr lang="en-CA"/>
              <a:t>maxilla, </a:t>
            </a:r>
            <a:r>
              <a:rPr b="1" lang="en-CA"/>
              <a:t>lacrimal, ethmoid</a:t>
            </a:r>
            <a:r>
              <a:rPr lang="en-CA"/>
              <a:t> and sphenoid bones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Posterior wall –</a:t>
            </a:r>
            <a:r>
              <a:rPr lang="en-CA"/>
              <a:t> mostly sphenoid bone</a:t>
            </a:r>
            <a:endParaRPr sz="20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Openings in the Orbits</a:t>
            </a:r>
            <a:endParaRPr/>
          </a:p>
        </p:txBody>
      </p:sp>
      <p:sp>
        <p:nvSpPr>
          <p:cNvPr id="284" name="Google Shape;284;p3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</a:t>
            </a:r>
            <a:r>
              <a:rPr b="1" lang="en-CA"/>
              <a:t>optic foramen</a:t>
            </a:r>
            <a:r>
              <a:rPr lang="en-CA"/>
              <a:t> (canal) is at the </a:t>
            </a:r>
            <a:r>
              <a:rPr b="1" lang="en-CA"/>
              <a:t>junction of the roof and medial wall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</a:t>
            </a:r>
            <a:r>
              <a:rPr b="1" lang="en-CA"/>
              <a:t>superior orbital fissure</a:t>
            </a:r>
            <a:r>
              <a:rPr lang="en-CA"/>
              <a:t> is at the </a:t>
            </a:r>
            <a:r>
              <a:rPr b="1" lang="en-CA"/>
              <a:t>superior lateral angle of the apex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en-CA"/>
              <a:t>The inferior orbital fissure</a:t>
            </a:r>
            <a:r>
              <a:rPr lang="en-CA"/>
              <a:t> is at the </a:t>
            </a:r>
            <a:r>
              <a:rPr b="1" lang="en-CA"/>
              <a:t>junction of the lateral wall and floor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</a:t>
            </a:r>
            <a:r>
              <a:rPr b="1" lang="en-CA"/>
              <a:t>supraorbital foramen</a:t>
            </a:r>
            <a:r>
              <a:rPr lang="en-CA"/>
              <a:t> is on the medial side of the </a:t>
            </a:r>
            <a:r>
              <a:rPr b="1" lang="en-CA"/>
              <a:t>supraorbital margin of the frontal bone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 </a:t>
            </a:r>
            <a:r>
              <a:rPr b="1" lang="en-CA"/>
              <a:t>lacrimal fossa</a:t>
            </a:r>
            <a:r>
              <a:rPr lang="en-CA"/>
              <a:t> is in the </a:t>
            </a:r>
            <a:r>
              <a:rPr b="1" lang="en-CA"/>
              <a:t>lacrimal bone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Foramina of the skull</a:t>
            </a:r>
            <a:endParaRPr/>
          </a:p>
        </p:txBody>
      </p:sp>
      <p:sp>
        <p:nvSpPr>
          <p:cNvPr id="290" name="Google Shape;290;p33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Print and distribute foramin table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Skull Sutures</a:t>
            </a:r>
            <a:endParaRPr/>
          </a:p>
        </p:txBody>
      </p:sp>
      <p:sp>
        <p:nvSpPr>
          <p:cNvPr id="296" name="Google Shape;296;p34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There are 4 skull sutures: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Coronal (1) –</a:t>
            </a:r>
            <a:r>
              <a:rPr lang="en-CA"/>
              <a:t>Between frontal and parietal bones (hairband)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Sagittal (1) –</a:t>
            </a:r>
            <a:r>
              <a:rPr lang="en-CA"/>
              <a:t>Between left and right parietal bones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Lambdoid (1) –</a:t>
            </a:r>
            <a:r>
              <a:rPr lang="en-CA"/>
              <a:t> Between parietal bones and occipital bone</a:t>
            </a:r>
            <a:endParaRPr sz="20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b="1" lang="en-CA" sz="2800"/>
              <a:t>Squamous (2) –</a:t>
            </a:r>
            <a:r>
              <a:rPr lang="en-CA" sz="2800"/>
              <a:t> Between parietal bone and temporal bone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Paranasal Sinuses</a:t>
            </a:r>
            <a:endParaRPr/>
          </a:p>
        </p:txBody>
      </p:sp>
      <p:sp>
        <p:nvSpPr>
          <p:cNvPr id="302" name="Google Shape;302;p3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There are 4 para-nasal sinuses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These are cavities within bones that lie close to the nasal cavity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They are lined with mucous membranes and are open to the nasal cavities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Skull bones containing the para-nasal sinuses are the frontal, sphenoid, ethmoid and maxillary</a:t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Paranasal Sinuses</a:t>
            </a:r>
            <a:endParaRPr/>
          </a:p>
        </p:txBody>
      </p:sp>
      <p:pic>
        <p:nvPicPr>
          <p:cNvPr descr="http://edugen.wiley.com/edugen/courses/crs1952/tortora4717/tortora4717c07/image_t/tw0124-nc.jpg" id="308" name="Google Shape;308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057400"/>
            <a:ext cx="8001000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Hyoid Bone</a:t>
            </a:r>
            <a:endParaRPr/>
          </a:p>
        </p:txBody>
      </p:sp>
      <p:sp>
        <p:nvSpPr>
          <p:cNvPr id="314" name="Google Shape;314;p37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Does not articulate with any other bone</a:t>
            </a:r>
            <a:endParaRPr/>
          </a:p>
          <a:p>
            <a:pPr indent="-274320" lvl="0" marL="274320" rtl="0" algn="l"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It is suspended from the styloid processes (temporal bone) by ligaments and muscles</a:t>
            </a:r>
            <a:endParaRPr/>
          </a:p>
          <a:p>
            <a:pPr indent="-274320" lvl="0" marL="274320" rtl="0" algn="l"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It is located between the mandible and larynx</a:t>
            </a:r>
            <a:endParaRPr/>
          </a:p>
          <a:p>
            <a:pPr indent="-274320" lvl="0" marL="274320" rtl="0" algn="l"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It functions to support the tongue by providing muscle attachment sites</a:t>
            </a:r>
            <a:endParaRPr/>
          </a:p>
          <a:p>
            <a:pPr indent="-274320" lvl="0" marL="274320" rtl="0" algn="l"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Also helps to keep the larynx open at all times</a:t>
            </a:r>
            <a:endParaRPr/>
          </a:p>
          <a:p>
            <a:pPr indent="-274320" lvl="0" marL="274320" rtl="0" algn="l"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Consists of a body, greater horns and lesser horns</a:t>
            </a:r>
            <a:endParaRPr/>
          </a:p>
          <a:p>
            <a:pPr indent="-152765" lvl="0" marL="274320" rtl="0" algn="l">
              <a:spcBef>
                <a:spcPts val="403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  <p:pic>
        <p:nvPicPr>
          <p:cNvPr descr="http://edugen.wiley.com/edugen/courses/crs1952/tortora4717/tortora4717c07/image_t/tw0126-nc.jpg" id="315" name="Google Shape;315;p3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0" y="914400"/>
            <a:ext cx="3352800" cy="556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Muscles of the Face</a:t>
            </a:r>
            <a:endParaRPr/>
          </a:p>
        </p:txBody>
      </p:sp>
      <p:sp>
        <p:nvSpPr>
          <p:cNvPr id="321" name="Google Shape;321;p38"/>
          <p:cNvSpPr txBox="1"/>
          <p:nvPr>
            <p:ph idx="1" type="body"/>
          </p:nvPr>
        </p:nvSpPr>
        <p:spPr>
          <a:xfrm>
            <a:off x="457200" y="1935480"/>
            <a:ext cx="8229600" cy="4693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4180"/>
              <a:buChar char="⚫"/>
            </a:pPr>
            <a:r>
              <a:rPr lang="en-CA" sz="4400"/>
              <a:t>Also known as the muscles of facial expression</a:t>
            </a:r>
            <a:endParaRPr sz="3300"/>
          </a:p>
          <a:p>
            <a:pPr indent="0" lvl="1" marL="393192" rtl="0" algn="l">
              <a:spcBef>
                <a:spcPts val="660"/>
              </a:spcBef>
              <a:spcAft>
                <a:spcPts val="0"/>
              </a:spcAft>
              <a:buSzPts val="2805"/>
              <a:buNone/>
            </a:pPr>
            <a:br>
              <a:rPr b="1" lang="en-CA" sz="3300"/>
            </a:br>
            <a:endParaRPr sz="2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Facial Muscles</a:t>
            </a:r>
            <a:endParaRPr/>
          </a:p>
        </p:txBody>
      </p:sp>
      <p:pic>
        <p:nvPicPr>
          <p:cNvPr descr="http://edugen.wiley.com/edugen/courses/crs1952/tortora4717/tortora4717c11/image_t/tw0201-nc.jpg" id="327" name="Google Shape;327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1752600"/>
            <a:ext cx="71628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Facial Muscles – Side View</a:t>
            </a:r>
            <a:endParaRPr/>
          </a:p>
        </p:txBody>
      </p:sp>
      <p:pic>
        <p:nvPicPr>
          <p:cNvPr descr="http://edugen.wiley.com/edugen/courses/crs1952/tortora4717/tortora4717c11/image_t/tw0201a-nc.jpg" id="333" name="Google Shape;333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2057400"/>
            <a:ext cx="7696200" cy="45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Scalp</a:t>
            </a:r>
            <a:br>
              <a:rPr lang="en-CA"/>
            </a:br>
            <a:r>
              <a:rPr lang="en-CA"/>
              <a:t>Occipitofrontalis</a:t>
            </a:r>
            <a:endParaRPr/>
          </a:p>
        </p:txBody>
      </p:sp>
      <p:sp>
        <p:nvSpPr>
          <p:cNvPr id="339" name="Google Shape;339;p41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 </a:t>
            </a:r>
            <a:r>
              <a:rPr i="1" lang="en-CA"/>
              <a:t>occipitalis</a:t>
            </a:r>
            <a:r>
              <a:rPr lang="en-CA"/>
              <a:t> - Occipital  &amp; Temporal Bone; </a:t>
            </a:r>
            <a:r>
              <a:rPr i="1" lang="en-CA"/>
              <a:t>frontalis-</a:t>
            </a:r>
            <a:r>
              <a:rPr lang="en-CA"/>
              <a:t> Galea Aponuerosis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- </a:t>
            </a:r>
            <a:r>
              <a:rPr i="1" lang="en-CA"/>
              <a:t> occipitalis – </a:t>
            </a:r>
            <a:r>
              <a:rPr lang="en-CA"/>
              <a:t>Galea Aponeurosis; </a:t>
            </a:r>
            <a:r>
              <a:rPr i="1" lang="en-CA"/>
              <a:t> Frontalis – </a:t>
            </a:r>
            <a:r>
              <a:rPr lang="en-CA"/>
              <a:t>Fascia &amp; skin overlying the Frontal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Draws scalp posteriorly 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340" name="Google Shape;340;p4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118519"/>
            <a:ext cx="40386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Eye</a:t>
            </a:r>
            <a:br>
              <a:rPr lang="en-CA"/>
            </a:br>
            <a:r>
              <a:rPr lang="en-CA"/>
              <a:t>Orbicularis Oculi</a:t>
            </a:r>
            <a:endParaRPr/>
          </a:p>
        </p:txBody>
      </p:sp>
      <p:sp>
        <p:nvSpPr>
          <p:cNvPr id="346" name="Google Shape;346;p42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Medial side of eye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Medial side of eye (encircles the eye)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Closes and squints the eye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347" name="Google Shape;347;p4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26169" y="1920875"/>
            <a:ext cx="2682661" cy="4433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Corrugator Supercilii</a:t>
            </a:r>
            <a:endParaRPr/>
          </a:p>
        </p:txBody>
      </p:sp>
      <p:sp>
        <p:nvSpPr>
          <p:cNvPr id="353" name="Google Shape;353;p43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Inferior frontal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Fascia and deep skin of the eyebrow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Draws eyebrow inferomedially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354" name="Google Shape;354;p4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48228" l="0" r="0" t="0"/>
          <a:stretch/>
        </p:blipFill>
        <p:spPr>
          <a:xfrm>
            <a:off x="5763161" y="990600"/>
            <a:ext cx="3380839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3"/>
          <p:cNvPicPr preferRelativeResize="0"/>
          <p:nvPr/>
        </p:nvPicPr>
        <p:blipFill rotWithShape="1">
          <a:blip r:embed="rId4">
            <a:alphaModFix/>
          </a:blip>
          <a:srcRect b="29859" l="0" r="0" t="-1"/>
          <a:stretch/>
        </p:blipFill>
        <p:spPr>
          <a:xfrm>
            <a:off x="5257800" y="3733800"/>
            <a:ext cx="3064577" cy="2777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Nose</a:t>
            </a:r>
            <a:br>
              <a:rPr lang="en-CA"/>
            </a:br>
            <a:r>
              <a:rPr lang="en-CA"/>
              <a:t>Procerus</a:t>
            </a:r>
            <a:endParaRPr/>
          </a:p>
        </p:txBody>
      </p:sp>
      <p:sp>
        <p:nvSpPr>
          <p:cNvPr id="361" name="Google Shape;361;p44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Fascia and skin over the nasal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Insertion- Fascia and skin medial to the eyebrow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Action- Wrinkles the skin of the nose upward, Draws down the medial eyebrow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 - Facial Nerve</a:t>
            </a:r>
            <a:endParaRPr/>
          </a:p>
        </p:txBody>
      </p:sp>
      <p:pic>
        <p:nvPicPr>
          <p:cNvPr id="362" name="Google Shape;362;p4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52047" l="0" r="0" t="0"/>
          <a:stretch/>
        </p:blipFill>
        <p:spPr>
          <a:xfrm>
            <a:off x="5029200" y="1066800"/>
            <a:ext cx="3420356" cy="2126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800" y="3429000"/>
            <a:ext cx="3705225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Nasalis</a:t>
            </a:r>
            <a:endParaRPr/>
          </a:p>
        </p:txBody>
      </p:sp>
      <p:sp>
        <p:nvSpPr>
          <p:cNvPr id="369" name="Google Shape;369;p45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Maxilla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Cartilage of nose and opposite side Nasalis muscle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Flares the nostril, constricts the nostril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Nerve- Facial</a:t>
            </a:r>
            <a:endParaRPr/>
          </a:p>
        </p:txBody>
      </p:sp>
      <p:pic>
        <p:nvPicPr>
          <p:cNvPr id="370" name="Google Shape;370;p4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1143000"/>
            <a:ext cx="4038600" cy="2543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0" y="3800475"/>
            <a:ext cx="3533775" cy="305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Depressor Septi Nasi</a:t>
            </a:r>
            <a:endParaRPr/>
          </a:p>
        </p:txBody>
      </p:sp>
      <p:sp>
        <p:nvSpPr>
          <p:cNvPr id="377" name="Google Shape;377;p46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Maxilla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Cartilage of the nose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Constricts the nostrils 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 - Facial nerve</a:t>
            </a:r>
            <a:endParaRPr/>
          </a:p>
        </p:txBody>
      </p:sp>
      <p:pic>
        <p:nvPicPr>
          <p:cNvPr id="378" name="Google Shape;378;p4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828800"/>
            <a:ext cx="3200400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4114800"/>
            <a:ext cx="4648200" cy="2224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CA"/>
              <a:t>Mouth</a:t>
            </a:r>
            <a:br>
              <a:rPr lang="en-CA"/>
            </a:br>
            <a:r>
              <a:rPr lang="en-CA"/>
              <a:t>Levator labii Superioris</a:t>
            </a:r>
            <a:endParaRPr/>
          </a:p>
        </p:txBody>
      </p:sp>
      <p:sp>
        <p:nvSpPr>
          <p:cNvPr id="385" name="Google Shape;385;p47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Maxilla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</a:t>
            </a:r>
            <a:r>
              <a:rPr lang="en-CA"/>
              <a:t>- Upper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upper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 - Facial Nerve</a:t>
            </a:r>
            <a:endParaRPr/>
          </a:p>
        </p:txBody>
      </p:sp>
      <p:pic>
        <p:nvPicPr>
          <p:cNvPr id="386" name="Google Shape;386;p4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981200"/>
            <a:ext cx="32004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Zygomaticus Minor</a:t>
            </a:r>
            <a:endParaRPr/>
          </a:p>
        </p:txBody>
      </p:sp>
      <p:sp>
        <p:nvSpPr>
          <p:cNvPr id="392" name="Google Shape;392;p48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Zygomatic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Upper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upper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Nerve- Facial Nerve</a:t>
            </a:r>
            <a:endParaRPr/>
          </a:p>
        </p:txBody>
      </p:sp>
      <p:pic>
        <p:nvPicPr>
          <p:cNvPr id="393" name="Google Shape;393;p4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442989"/>
            <a:ext cx="4038600" cy="350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Zygomaticus Major</a:t>
            </a:r>
            <a:endParaRPr/>
          </a:p>
        </p:txBody>
      </p:sp>
      <p:sp>
        <p:nvSpPr>
          <p:cNvPr id="399" name="Google Shape;399;p49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Zygomatic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Angle of mouth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the angle 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400" name="Google Shape;400;p4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118519"/>
            <a:ext cx="40386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Levator Anguli Oris</a:t>
            </a:r>
            <a:endParaRPr/>
          </a:p>
        </p:txBody>
      </p:sp>
      <p:sp>
        <p:nvSpPr>
          <p:cNvPr id="406" name="Google Shape;406;p50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Maxilla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Angle of the mouth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the angle of the mouth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Nerve- Facial Nerve</a:t>
            </a:r>
            <a:endParaRPr/>
          </a:p>
        </p:txBody>
      </p:sp>
      <p:pic>
        <p:nvPicPr>
          <p:cNvPr id="407" name="Google Shape;407;p50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0200" y="0"/>
            <a:ext cx="3489960" cy="348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0"/>
          <p:cNvPicPr preferRelativeResize="0"/>
          <p:nvPr/>
        </p:nvPicPr>
        <p:blipFill rotWithShape="1">
          <a:blip r:embed="rId4">
            <a:alphaModFix/>
          </a:blip>
          <a:srcRect b="29007" l="0" r="0" t="0"/>
          <a:stretch/>
        </p:blipFill>
        <p:spPr>
          <a:xfrm>
            <a:off x="4495800" y="3645958"/>
            <a:ext cx="3209925" cy="317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Depressor Anguli Oris</a:t>
            </a:r>
            <a:endParaRPr/>
          </a:p>
        </p:txBody>
      </p:sp>
      <p:sp>
        <p:nvSpPr>
          <p:cNvPr id="414" name="Google Shape;414;p51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Angle of the mouth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Depression of the angle of the mouth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 </a:t>
            </a:r>
            <a:endParaRPr/>
          </a:p>
        </p:txBody>
      </p:sp>
      <p:pic>
        <p:nvPicPr>
          <p:cNvPr id="415" name="Google Shape;415;p5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200" y="457200"/>
            <a:ext cx="21336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24400" y="2895600"/>
            <a:ext cx="3552825" cy="35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Depressor Labii Inferioris</a:t>
            </a:r>
            <a:endParaRPr/>
          </a:p>
        </p:txBody>
      </p:sp>
      <p:sp>
        <p:nvSpPr>
          <p:cNvPr id="422" name="Google Shape;422;p52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–Lower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Depress lower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423" name="Google Shape;423;p5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4114800"/>
            <a:ext cx="4035902" cy="2578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0297" y="1837267"/>
            <a:ext cx="3156903" cy="41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Mentalis</a:t>
            </a:r>
            <a:endParaRPr/>
          </a:p>
        </p:txBody>
      </p:sp>
      <p:sp>
        <p:nvSpPr>
          <p:cNvPr id="430" name="Google Shape;430;p53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Fascia and skin of the chin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lower lip, Everts  and protracts lower lip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431" name="Google Shape;431;p5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457200"/>
            <a:ext cx="3810000" cy="253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800" y="3308150"/>
            <a:ext cx="4176000" cy="255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Buccinator</a:t>
            </a:r>
            <a:endParaRPr/>
          </a:p>
        </p:txBody>
      </p:sp>
      <p:sp>
        <p:nvSpPr>
          <p:cNvPr id="438" name="Google Shape;438;p54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Maxilla and the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Lips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Compresses  cheeks against the teeth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Nerve- Facial Nerve</a:t>
            </a:r>
            <a:endParaRPr/>
          </a:p>
        </p:txBody>
      </p:sp>
      <p:pic>
        <p:nvPicPr>
          <p:cNvPr id="439" name="Google Shape;439;p5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5400"/>
            <a:ext cx="2765597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8133" y="3124200"/>
            <a:ext cx="381000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Orbicularis Oris</a:t>
            </a:r>
            <a:endParaRPr/>
          </a:p>
        </p:txBody>
      </p:sp>
      <p:sp>
        <p:nvSpPr>
          <p:cNvPr id="446" name="Google Shape;446;p55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and insertion – Surrounds the mouth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Closes the mouth, Protracts the lips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447" name="Google Shape;447;p5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8467" y="152400"/>
            <a:ext cx="4038600" cy="253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1600" y="3048000"/>
            <a:ext cx="3225800" cy="322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Platysma</a:t>
            </a:r>
            <a:endParaRPr/>
          </a:p>
        </p:txBody>
      </p:sp>
      <p:sp>
        <p:nvSpPr>
          <p:cNvPr id="454" name="Google Shape;454;p56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Subcutaneous Fascia of the superior chest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Mandible and subcutaneous Fascia of the lower face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Action- Draws up the skin of the superior chest and neck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Facial Nerve</a:t>
            </a:r>
            <a:endParaRPr/>
          </a:p>
        </p:txBody>
      </p:sp>
      <p:pic>
        <p:nvPicPr>
          <p:cNvPr id="455" name="Google Shape;455;p5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381000"/>
            <a:ext cx="3901440" cy="29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2600" y="361950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TMJ </a:t>
            </a:r>
            <a:endParaRPr/>
          </a:p>
        </p:txBody>
      </p:sp>
      <p:sp>
        <p:nvSpPr>
          <p:cNvPr id="462" name="Google Shape;462;p5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TMJ is a </a:t>
            </a:r>
            <a:r>
              <a:rPr b="1" lang="en-CA"/>
              <a:t>modified hinge joint</a:t>
            </a:r>
            <a:r>
              <a:rPr lang="en-CA"/>
              <a:t> (synovial)</a:t>
            </a:r>
            <a:endParaRPr/>
          </a:p>
          <a:p>
            <a:pPr indent="-274320" lvl="0" marL="274320" rtl="0" algn="l"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Articulation is </a:t>
            </a:r>
            <a:r>
              <a:rPr b="1" lang="en-CA"/>
              <a:t>between the condyle of the mandible and articular tubercle of the temporal bone and the mandibular fossa of the temporal bone</a:t>
            </a:r>
            <a:endParaRPr/>
          </a:p>
          <a:p>
            <a:pPr indent="-274320" lvl="0" marL="274320" rtl="0" algn="l"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Joint capsule is </a:t>
            </a:r>
            <a:r>
              <a:rPr b="1" lang="en-CA"/>
              <a:t>loose and there are 2 synovial membranes</a:t>
            </a:r>
            <a:r>
              <a:rPr lang="en-CA"/>
              <a:t> (one superior to the disc and one inferior to the disc)</a:t>
            </a:r>
            <a:endParaRPr/>
          </a:p>
          <a:p>
            <a:pPr indent="-274320" lvl="0" marL="274320" rtl="0" algn="l"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en-CA"/>
              <a:t>The </a:t>
            </a:r>
            <a:r>
              <a:rPr b="1" lang="en-CA"/>
              <a:t>articular disc divides the TMJ into 2 separate compartments</a:t>
            </a:r>
            <a:r>
              <a:rPr lang="en-CA"/>
              <a:t> the </a:t>
            </a:r>
            <a:r>
              <a:rPr b="1" lang="en-CA"/>
              <a:t>disc is attached to the postglenoid tubercle and to the posterior fibres of the lateral pterygoid muscle</a:t>
            </a:r>
            <a:endParaRPr/>
          </a:p>
          <a:p>
            <a:pPr indent="-274320" lvl="0" marL="274320" rtl="0" algn="l"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Gliding movements of protrusion and retrusion occur in the superior compartment</a:t>
            </a:r>
            <a:endParaRPr/>
          </a:p>
          <a:p>
            <a:pPr indent="-274320" lvl="0" marL="274320" rtl="0" algn="l"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b="1" lang="en-CA"/>
              <a:t>Hinge movements of depression and elevation occur in the inferior compartment</a:t>
            </a:r>
            <a:endParaRPr/>
          </a:p>
          <a:p>
            <a:pPr indent="-141001" lvl="0" marL="274320" rtl="0" algn="l">
              <a:spcBef>
                <a:spcPts val="442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TMJ Ligaments</a:t>
            </a:r>
            <a:endParaRPr/>
          </a:p>
        </p:txBody>
      </p:sp>
      <p:sp>
        <p:nvSpPr>
          <p:cNvPr id="468" name="Google Shape;468;p58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There is a lateral thickening of the joint capsule that forms an intrinsic ligament called the lateral ligament</a:t>
            </a:r>
            <a:endParaRPr sz="24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There are 2 extrinsic ligaments that connect the mandible to the cranium: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Stylomandibular</a:t>
            </a:r>
            <a:r>
              <a:rPr lang="en-CA"/>
              <a:t> – a thickening of the fibrous capsule of the parotid gland, runs between styloid process and the angle of the mandible</a:t>
            </a:r>
            <a:endParaRPr sz="20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b="1" lang="en-CA"/>
              <a:t>Sphenomandibular </a:t>
            </a:r>
            <a:r>
              <a:rPr lang="en-CA"/>
              <a:t>– from the spine of the sphenoid to the lingual of the mandible (Lingual= raised bump around the mandibular foramen)</a:t>
            </a:r>
            <a:endParaRPr sz="20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TMJ Movements</a:t>
            </a:r>
            <a:endParaRPr/>
          </a:p>
        </p:txBody>
      </p:sp>
      <p:sp>
        <p:nvSpPr>
          <p:cNvPr id="474" name="Google Shape;474;p59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TMJ movements are produced mainly by 4 muscles of mastication:</a:t>
            </a:r>
            <a:endParaRPr sz="2400"/>
          </a:p>
          <a:p>
            <a:pPr indent="-246888" lvl="1" marL="64008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CA"/>
              <a:t>Temporalis, Masseter, Medial and Lateral pterygoids</a:t>
            </a:r>
            <a:endParaRPr sz="20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CA" sz="2800"/>
              <a:t>Depression of the mandible is mainly produced by gravity</a:t>
            </a:r>
            <a:endParaRPr sz="24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Muscles of Mastication</a:t>
            </a:r>
            <a:endParaRPr/>
          </a:p>
        </p:txBody>
      </p:sp>
      <p:sp>
        <p:nvSpPr>
          <p:cNvPr id="480" name="Google Shape;480;p60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7475" lvl="0" marL="27432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  <p:pic>
        <p:nvPicPr>
          <p:cNvPr id="481" name="Google Shape;48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2209800"/>
            <a:ext cx="7620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Temporalis</a:t>
            </a:r>
            <a:endParaRPr/>
          </a:p>
        </p:txBody>
      </p:sp>
      <p:sp>
        <p:nvSpPr>
          <p:cNvPr id="487" name="Google Shape;487;p61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Temporal Fossa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Coronoid Process of the Ramus of the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Mandible at TMJ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Trigeminal Nerve</a:t>
            </a:r>
            <a:endParaRPr/>
          </a:p>
        </p:txBody>
      </p:sp>
      <p:pic>
        <p:nvPicPr>
          <p:cNvPr id="488" name="Google Shape;488;p6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1752600"/>
            <a:ext cx="3505200" cy="3242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Masseter</a:t>
            </a:r>
            <a:endParaRPr/>
          </a:p>
        </p:txBody>
      </p:sp>
      <p:sp>
        <p:nvSpPr>
          <p:cNvPr id="494" name="Google Shape;494;p62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Inferior Margin of zygomatic bone and zygomatic arch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angle, ramus and coronoid process of the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 Mandible at TMJ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Nerve- Trigeminal Nerve</a:t>
            </a:r>
            <a:endParaRPr/>
          </a:p>
        </p:txBody>
      </p:sp>
      <p:pic>
        <p:nvPicPr>
          <p:cNvPr id="495" name="Google Shape;495;p6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118519"/>
            <a:ext cx="40386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Lateral Pterygoid</a:t>
            </a:r>
            <a:endParaRPr/>
          </a:p>
        </p:txBody>
      </p:sp>
      <p:sp>
        <p:nvSpPr>
          <p:cNvPr id="501" name="Google Shape;501;p63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Entire Muscle – Sphenoid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Insertion- Mandible and TMJ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Protraction and contralateral deviation of mandible at TMJ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Nerve – Trigeminal Nerve</a:t>
            </a:r>
            <a:endParaRPr/>
          </a:p>
        </p:txBody>
      </p:sp>
      <p:pic>
        <p:nvPicPr>
          <p:cNvPr id="502" name="Google Shape;502;p6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20335" r="0" t="31097"/>
          <a:stretch/>
        </p:blipFill>
        <p:spPr>
          <a:xfrm>
            <a:off x="4648200" y="2286001"/>
            <a:ext cx="4038599" cy="298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Medial Pterygoid</a:t>
            </a:r>
            <a:endParaRPr/>
          </a:p>
        </p:txBody>
      </p:sp>
      <p:sp>
        <p:nvSpPr>
          <p:cNvPr id="508" name="Google Shape;508;p64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en-CA"/>
              <a:t>Origin – Entire Muscle – Sphenoid Bone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Insertion – Internal surface of the Mandible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CA"/>
              <a:t>Action – Elevates, protracts and Contralateral deviation of mandible at TMJ</a:t>
            </a:r>
            <a:endParaRPr/>
          </a:p>
        </p:txBody>
      </p:sp>
      <p:pic>
        <p:nvPicPr>
          <p:cNvPr id="509" name="Google Shape;509;p6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752600"/>
            <a:ext cx="4235013" cy="31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CA"/>
              <a:t>Hyoid Muscles</a:t>
            </a:r>
            <a:endParaRPr/>
          </a:p>
        </p:txBody>
      </p:sp>
      <p:sp>
        <p:nvSpPr>
          <p:cNvPr id="515" name="Google Shape;515;p6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en-CA"/>
              <a:t>Review Hyoids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https://www.youtube.com/watch?v=W032hvnsOBc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low">
  <a:themeElements>
    <a:clrScheme name="Urban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low">
  <a:themeElements>
    <a:clrScheme name="Urban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2017-05-25T02:41:46Z</dcterms:created>
  <dc:creator>Windows</dc:creator>
</cp:coreProperties>
</file>