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12192000"/>
  <p:notesSz cx="6858000" cy="9144000"/>
  <p:embeddedFontLst>
    <p:embeddedFont>
      <p:font typeface="Proxima Nova"/>
      <p:regular r:id="rId38"/>
      <p:bold r:id="rId39"/>
      <p:italic r:id="rId40"/>
      <p:boldItalic r:id="rId41"/>
    </p:embeddedFont>
    <p:embeddedFont>
      <p:font typeface="Arimo"/>
      <p:regular r:id="rId42"/>
      <p:bold r:id="rId43"/>
      <p:italic r:id="rId44"/>
      <p:boldItalic r:id="rId45"/>
    </p:embeddedFont>
    <p:embeddedFont>
      <p:font typeface="Alfa Slab One"/>
      <p:regular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7" roundtripDataSignature="AMtx7mhBJaU6WyWNUkxf9dI04B0uK13P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AEDDA6-C367-4606-94DA-E33ACE5E5693}">
  <a:tblStyle styleId="{5CAEDDA6-C367-4606-94DA-E33ACE5E569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italic.fntdata"/><Relationship Id="rId20" Type="http://schemas.openxmlformats.org/officeDocument/2006/relationships/slide" Target="slides/slide14.xml"/><Relationship Id="rId42" Type="http://schemas.openxmlformats.org/officeDocument/2006/relationships/font" Target="fonts/Arimo-regular.fntdata"/><Relationship Id="rId41" Type="http://schemas.openxmlformats.org/officeDocument/2006/relationships/font" Target="fonts/ProximaNova-boldItalic.fntdata"/><Relationship Id="rId22" Type="http://schemas.openxmlformats.org/officeDocument/2006/relationships/slide" Target="slides/slide16.xml"/><Relationship Id="rId44" Type="http://schemas.openxmlformats.org/officeDocument/2006/relationships/font" Target="fonts/Arimo-italic.fntdata"/><Relationship Id="rId21" Type="http://schemas.openxmlformats.org/officeDocument/2006/relationships/slide" Target="slides/slide15.xml"/><Relationship Id="rId43" Type="http://schemas.openxmlformats.org/officeDocument/2006/relationships/font" Target="fonts/Arimo-bold.fntdata"/><Relationship Id="rId24" Type="http://schemas.openxmlformats.org/officeDocument/2006/relationships/slide" Target="slides/slide18.xml"/><Relationship Id="rId46" Type="http://schemas.openxmlformats.org/officeDocument/2006/relationships/font" Target="fonts/AlfaSlabOne-regular.fntdata"/><Relationship Id="rId23" Type="http://schemas.openxmlformats.org/officeDocument/2006/relationships/slide" Target="slides/slide17.xml"/><Relationship Id="rId45" Type="http://schemas.openxmlformats.org/officeDocument/2006/relationships/font" Target="fonts/Arim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customschemas.google.com/relationships/presentationmetadata" Target="meta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ProximaNova-bold.fntdata"/><Relationship Id="rId16" Type="http://schemas.openxmlformats.org/officeDocument/2006/relationships/slide" Target="slides/slide10.xml"/><Relationship Id="rId38" Type="http://schemas.openxmlformats.org/officeDocument/2006/relationships/font" Target="fonts/ProximaNova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4b733576c_0_1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94b733576c_0_1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294b733576c_0_1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g294b733576c_0_141"/>
          <p:cNvCxnSpPr/>
          <p:nvPr/>
        </p:nvCxnSpPr>
        <p:spPr>
          <a:xfrm>
            <a:off x="5704400" y="3668217"/>
            <a:ext cx="7833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g294b733576c_0_141"/>
          <p:cNvSpPr txBox="1"/>
          <p:nvPr>
            <p:ph type="ctrTitle"/>
          </p:nvPr>
        </p:nvSpPr>
        <p:spPr>
          <a:xfrm>
            <a:off x="415600" y="794633"/>
            <a:ext cx="11360700" cy="2610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6" name="Google Shape;16;g294b733576c_0_141"/>
          <p:cNvSpPr txBox="1"/>
          <p:nvPr>
            <p:ph idx="1" type="subTitle"/>
          </p:nvPr>
        </p:nvSpPr>
        <p:spPr>
          <a:xfrm>
            <a:off x="415600" y="4221097"/>
            <a:ext cx="11360700" cy="97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7" name="Google Shape;17;g294b733576c_0_1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94b733576c_0_146"/>
          <p:cNvSpPr txBox="1"/>
          <p:nvPr>
            <p:ph type="title"/>
          </p:nvPr>
        </p:nvSpPr>
        <p:spPr>
          <a:xfrm>
            <a:off x="415600" y="3307400"/>
            <a:ext cx="10819200" cy="3261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100"/>
              <a:buNone/>
              <a:defRPr sz="9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g294b733576c_0_1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94b733576c_0_14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3" name="Google Shape;23;g294b733576c_0_14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g294b733576c_0_14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94b733576c_0_15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" name="Google Shape;27;g294b733576c_0_153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294b733576c_0_153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g294b733576c_0_15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94b733576c_0_15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2" name="Google Shape;32;g294b733576c_0_15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94b733576c_0_161"/>
          <p:cNvSpPr txBox="1"/>
          <p:nvPr>
            <p:ph type="title"/>
          </p:nvPr>
        </p:nvSpPr>
        <p:spPr>
          <a:xfrm>
            <a:off x="415600" y="8424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5" name="Google Shape;35;g294b733576c_0_161"/>
          <p:cNvSpPr txBox="1"/>
          <p:nvPr>
            <p:ph idx="1" type="body"/>
          </p:nvPr>
        </p:nvSpPr>
        <p:spPr>
          <a:xfrm>
            <a:off x="415600" y="1987833"/>
            <a:ext cx="3744000" cy="410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g294b733576c_0_1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94b733576c_0_165"/>
          <p:cNvSpPr txBox="1"/>
          <p:nvPr>
            <p:ph type="title"/>
          </p:nvPr>
        </p:nvSpPr>
        <p:spPr>
          <a:xfrm>
            <a:off x="653667" y="701800"/>
            <a:ext cx="7578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g294b733576c_0_16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94b733576c_0_168"/>
          <p:cNvSpPr/>
          <p:nvPr/>
        </p:nvSpPr>
        <p:spPr>
          <a:xfrm>
            <a:off x="6096000" y="1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" name="Google Shape;42;g294b733576c_0_168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g294b733576c_0_168"/>
          <p:cNvSpPr txBox="1"/>
          <p:nvPr>
            <p:ph type="title"/>
          </p:nvPr>
        </p:nvSpPr>
        <p:spPr>
          <a:xfrm>
            <a:off x="354000" y="1834132"/>
            <a:ext cx="5393700" cy="2069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4" name="Google Shape;44;g294b733576c_0_168"/>
          <p:cNvSpPr txBox="1"/>
          <p:nvPr>
            <p:ph idx="1" type="subTitle"/>
          </p:nvPr>
        </p:nvSpPr>
        <p:spPr>
          <a:xfrm>
            <a:off x="354000" y="3974834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" name="Google Shape;45;g294b733576c_0_168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g294b733576c_0_16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94b733576c_0_175"/>
          <p:cNvSpPr txBox="1"/>
          <p:nvPr>
            <p:ph idx="1" type="body"/>
          </p:nvPr>
        </p:nvSpPr>
        <p:spPr>
          <a:xfrm>
            <a:off x="426000" y="5644967"/>
            <a:ext cx="7998300" cy="79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9" name="Google Shape;49;g294b733576c_0_17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4b733576c_0_178"/>
          <p:cNvSpPr txBox="1"/>
          <p:nvPr>
            <p:ph hasCustomPrompt="1" type="title"/>
          </p:nvPr>
        </p:nvSpPr>
        <p:spPr>
          <a:xfrm>
            <a:off x="415600" y="1557233"/>
            <a:ext cx="11360700" cy="2640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g294b733576c_0_178"/>
          <p:cNvSpPr txBox="1"/>
          <p:nvPr>
            <p:ph idx="1" type="body"/>
          </p:nvPr>
        </p:nvSpPr>
        <p:spPr>
          <a:xfrm>
            <a:off x="415600" y="4299000"/>
            <a:ext cx="11360700" cy="142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g294b733576c_0_1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94b733576c_0_18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4b733576c_0_18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8" name="Google Shape;58;g294b733576c_0_184"/>
          <p:cNvSpPr txBox="1"/>
          <p:nvPr>
            <p:ph idx="1" type="body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g294b733576c_0_184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294b733576c_0_184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g294b733576c_0_184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4b733576c_0_19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64" name="Google Shape;64;g294b733576c_0_190"/>
          <p:cNvSpPr txBox="1"/>
          <p:nvPr>
            <p:ph idx="1" type="body"/>
          </p:nvPr>
        </p:nvSpPr>
        <p:spPr>
          <a:xfrm>
            <a:off x="609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/>
        </p:txBody>
      </p:sp>
      <p:sp>
        <p:nvSpPr>
          <p:cNvPr id="65" name="Google Shape;65;g294b733576c_0_190"/>
          <p:cNvSpPr txBox="1"/>
          <p:nvPr>
            <p:ph idx="2" type="body"/>
          </p:nvPr>
        </p:nvSpPr>
        <p:spPr>
          <a:xfrm>
            <a:off x="6197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/>
        </p:txBody>
      </p:sp>
      <p:sp>
        <p:nvSpPr>
          <p:cNvPr id="66" name="Google Shape;66;g294b733576c_0_190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294b733576c_0_190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g294b733576c_0_190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94b733576c_0_13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lfa Slab One"/>
              <a:buNone/>
              <a:defRPr sz="4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11" name="Google Shape;11;g294b733576c_0_13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  <a:defRPr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○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■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●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○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■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●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○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"/>
              <a:buChar char="■"/>
              <a:defRPr sz="1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2" name="Google Shape;12;g294b733576c_0_1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P8c9DIiAFz8?feature=shared" TargetMode="External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prohealthsys.com/site/treatments/nutrition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/>
          <p:nvPr>
            <p:ph type="ctrTitle"/>
          </p:nvPr>
        </p:nvSpPr>
        <p:spPr>
          <a:xfrm>
            <a:off x="838200" y="5429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Lecture 3</a:t>
            </a:r>
            <a:br>
              <a:rPr b="1" lang="en-CA">
                <a:latin typeface="Arimo"/>
                <a:ea typeface="Arimo"/>
                <a:cs typeface="Arimo"/>
                <a:sym typeface="Arimo"/>
              </a:rPr>
            </a:br>
            <a:r>
              <a:rPr b="1" lang="en-CA">
                <a:latin typeface="Arimo"/>
                <a:ea typeface="Arimo"/>
                <a:cs typeface="Arimo"/>
                <a:sym typeface="Arimo"/>
              </a:rPr>
              <a:t>Food choices and Human Health</a:t>
            </a:r>
            <a:endParaRPr/>
          </a:p>
        </p:txBody>
      </p:sp>
      <p:pic>
        <p:nvPicPr>
          <p:cNvPr descr="http://coloradopediatricgastroenterology.com/wp-content/uploads/2015/03/shutterstock_220878541-300x267.jpg" id="74" name="Google Shape;7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6075" y="2824600"/>
            <a:ext cx="3553146" cy="31623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Learning Objectives</a:t>
            </a:r>
            <a:endParaRPr b="1"/>
          </a:p>
        </p:txBody>
      </p:sp>
      <p:sp>
        <p:nvSpPr>
          <p:cNvPr id="81" name="Google Shape;81;p2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cxnSp>
        <p:nvCxnSpPr>
          <p:cNvPr id="82" name="Google Shape;82;p2"/>
          <p:cNvCxnSpPr/>
          <p:nvPr/>
        </p:nvCxnSpPr>
        <p:spPr>
          <a:xfrm>
            <a:off x="406400" y="12687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83" name="Google Shape;83;p2"/>
          <p:cNvSpPr txBox="1"/>
          <p:nvPr/>
        </p:nvSpPr>
        <p:spPr>
          <a:xfrm>
            <a:off x="736600" y="1485900"/>
            <a:ext cx="11239500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Discuss how a particular lifestyle choice can impact overall health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Define “Nutrient” and list the 6 major nutrients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Characteristics of a healthy diet and suggestions for using them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Summarize how a particular culture can impact a person’s food choices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List major steps in behaviour change and devise a plan for making successful long-term changes in diet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CA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Recognize misleading nutrition claims in advertisements for dietary supplements and in the popular media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622300" y="30480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/>
          </a:p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1" name="Google Shape;91;p4"/>
          <p:cNvSpPr txBox="1"/>
          <p:nvPr/>
        </p:nvSpPr>
        <p:spPr>
          <a:xfrm>
            <a:off x="508000" y="1485900"/>
            <a:ext cx="11239500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substance that provides nourishment for growth or metabolism. Plants absorb </a:t>
            </a:r>
            <a:r>
              <a:rPr b="1"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nutrients</a:t>
            </a:r>
            <a:r>
              <a:rPr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mainly from the soil in the form of minerals and other inorganic compounds, and animals obtain </a:t>
            </a:r>
            <a:r>
              <a:rPr b="1"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nutrients</a:t>
            </a:r>
            <a:r>
              <a:rPr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from ingested foods.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Nutrition profoundly affects health</a:t>
            </a:r>
            <a:endParaRPr b="1" sz="4000"/>
          </a:p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99" name="Google Shape;99;p5"/>
          <p:cNvCxnSpPr/>
          <p:nvPr/>
        </p:nvCxnSpPr>
        <p:spPr>
          <a:xfrm>
            <a:off x="431800" y="10655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00" name="Google Shape;100;p5"/>
          <p:cNvSpPr txBox="1"/>
          <p:nvPr/>
        </p:nvSpPr>
        <p:spPr>
          <a:xfrm>
            <a:off x="787400" y="1181100"/>
            <a:ext cx="112395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Examples of chronic diseases connected to poor diet: heart disease, diabetes, some kinds of cancer, dental disease, adult bone loss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6096000" y="2743200"/>
            <a:ext cx="4191000" cy="482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1473200" y="2806700"/>
            <a:ext cx="4521200" cy="469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457200" y="2578100"/>
            <a:ext cx="10390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related</a:t>
            </a:r>
            <a:endParaRPr/>
          </a:p>
        </p:txBody>
      </p:sp>
      <p:sp>
        <p:nvSpPr>
          <p:cNvPr id="104" name="Google Shape;104;p5"/>
          <p:cNvSpPr txBox="1"/>
          <p:nvPr/>
        </p:nvSpPr>
        <p:spPr>
          <a:xfrm>
            <a:off x="10261600" y="2679700"/>
            <a:ext cx="16584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nutrition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related</a:t>
            </a:r>
            <a:endParaRPr/>
          </a:p>
        </p:txBody>
      </p:sp>
      <p:sp>
        <p:nvSpPr>
          <p:cNvPr id="105" name="Google Shape;105;p5"/>
          <p:cNvSpPr txBox="1"/>
          <p:nvPr/>
        </p:nvSpPr>
        <p:spPr>
          <a:xfrm>
            <a:off x="1943100" y="2590800"/>
            <a:ext cx="1867819" cy="92333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Down Syndrome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Hemophilia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Sickle cell anemia</a:t>
            </a:r>
            <a:endParaRPr/>
          </a:p>
        </p:txBody>
      </p:sp>
      <p:sp>
        <p:nvSpPr>
          <p:cNvPr id="106" name="Google Shape;106;p5"/>
          <p:cNvSpPr txBox="1"/>
          <p:nvPr/>
        </p:nvSpPr>
        <p:spPr>
          <a:xfrm>
            <a:off x="4000500" y="2578100"/>
            <a:ext cx="1883401" cy="92333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Osteoporosis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Cancer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Infectious disease</a:t>
            </a:r>
            <a:endParaRPr/>
          </a:p>
        </p:txBody>
      </p:sp>
      <p:sp>
        <p:nvSpPr>
          <p:cNvPr id="107" name="Google Shape;107;p5"/>
          <p:cNvSpPr txBox="1"/>
          <p:nvPr/>
        </p:nvSpPr>
        <p:spPr>
          <a:xfrm>
            <a:off x="5969000" y="2616200"/>
            <a:ext cx="1503938" cy="92333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Diabetes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Hypertension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Heart Disease</a:t>
            </a:r>
            <a:endParaRPr/>
          </a:p>
        </p:txBody>
      </p:sp>
      <p:sp>
        <p:nvSpPr>
          <p:cNvPr id="108" name="Google Shape;108;p5"/>
          <p:cNvSpPr txBox="1"/>
          <p:nvPr/>
        </p:nvSpPr>
        <p:spPr>
          <a:xfrm>
            <a:off x="7772400" y="2527300"/>
            <a:ext cx="1952073" cy="203132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 deficiency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(anemia)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deficiency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Mineral deficiency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Toxicities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Poor resistance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disease</a:t>
            </a:r>
            <a:endParaRPr/>
          </a:p>
        </p:txBody>
      </p:sp>
      <p:sp>
        <p:nvSpPr>
          <p:cNvPr id="109" name="Google Shape;109;p5"/>
          <p:cNvSpPr txBox="1"/>
          <p:nvPr/>
        </p:nvSpPr>
        <p:spPr>
          <a:xfrm>
            <a:off x="1244600" y="4724400"/>
            <a:ext cx="105791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CA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CA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has little influence on some diseases but strongly affects others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Nutritional Genomics</a:t>
            </a:r>
            <a:endParaRPr b="1" sz="4000"/>
          </a:p>
        </p:txBody>
      </p:sp>
      <p:sp>
        <p:nvSpPr>
          <p:cNvPr id="116" name="Google Shape;116;p6"/>
          <p:cNvSpPr txBox="1"/>
          <p:nvPr>
            <p:ph idx="1" type="body"/>
          </p:nvPr>
        </p:nvSpPr>
        <p:spPr>
          <a:xfrm>
            <a:off x="1104900" y="11303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29565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Choice of diet influences long-term health within a range set by genetic inheritance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>
              <a:latin typeface="Arimo"/>
              <a:ea typeface="Arimo"/>
              <a:cs typeface="Arimo"/>
              <a:sym typeface="Arimo"/>
            </a:endParaRPr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Nutritional Genomics: integration of nutrition, genomic science and molecular biology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>
              <a:latin typeface="Arimo"/>
              <a:ea typeface="Arimo"/>
              <a:cs typeface="Arimo"/>
              <a:sym typeface="Arimo"/>
            </a:endParaRPr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It studies how nutrients affect genes and vice versa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800">
              <a:latin typeface="Arimo"/>
              <a:ea typeface="Arimo"/>
              <a:cs typeface="Arimo"/>
              <a:sym typeface="Arimo"/>
            </a:endParaRPr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Pinpoints nutrient needs for growing children, healthy adults, chronic conditions, etc. </a:t>
            </a:r>
            <a:endParaRPr/>
          </a:p>
        </p:txBody>
      </p:sp>
      <p:sp>
        <p:nvSpPr>
          <p:cNvPr id="117" name="Google Shape;117;p6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18" name="Google Shape;118;p6"/>
          <p:cNvCxnSpPr/>
          <p:nvPr/>
        </p:nvCxnSpPr>
        <p:spPr>
          <a:xfrm>
            <a:off x="406400" y="10020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Other lifestyle choices</a:t>
            </a:r>
            <a:endParaRPr b="1" sz="4000"/>
          </a:p>
        </p:txBody>
      </p:sp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711200" y="11049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Tobacco, alcohol and other substance abuse can destroy health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Arimo"/>
                <a:ea typeface="Arimo"/>
                <a:cs typeface="Arimo"/>
                <a:sym typeface="Arimo"/>
              </a:rPr>
              <a:t>Physical activity, sleep, low stress levels, improved conditions at home and work, quality of air and water, etc. can prevent/reduce severity of some diseases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6" name="Google Shape;126;p7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27" name="Google Shape;127;p7"/>
          <p:cNvCxnSpPr/>
          <p:nvPr/>
        </p:nvCxnSpPr>
        <p:spPr>
          <a:xfrm>
            <a:off x="406400" y="10020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descr="http://www.redpilllife.com/wp-content/uploads/2013/02/HEALTHY-LIFESTYLE-CHOICES.jpg" id="128" name="Google Shape;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56299" y="2717800"/>
            <a:ext cx="4067175" cy="3253740"/>
          </a:xfrm>
          <a:prstGeom prst="rect">
            <a:avLst/>
          </a:prstGeom>
          <a:noFill/>
          <a:ln cap="flat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/>
          <p:nvPr>
            <p:ph type="title"/>
          </p:nvPr>
        </p:nvSpPr>
        <p:spPr>
          <a:xfrm>
            <a:off x="5207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            Other lifestyle choices</a:t>
            </a:r>
            <a:endParaRPr b="1" sz="4000"/>
          </a:p>
        </p:txBody>
      </p:sp>
      <p:sp>
        <p:nvSpPr>
          <p:cNvPr id="135" name="Google Shape;135;p8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36" name="Google Shape;136;p8"/>
          <p:cNvCxnSpPr/>
          <p:nvPr/>
        </p:nvCxnSpPr>
        <p:spPr>
          <a:xfrm>
            <a:off x="406400" y="10020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descr="http://simplydeliciousliving.com/wp-content/uploads/2013/07/ba57daf7df2ae075f191e4a9814bcca1.jpg" id="137" name="Google Shape;1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99" y="1379211"/>
            <a:ext cx="4537075" cy="4005589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 result for healthy lifestyle" id="138" name="Google Shape;13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838" y="2209313"/>
            <a:ext cx="5681361" cy="3899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i1.ytimg.com/vi/LFWweif9wCs/mqdefault.jpg" id="139" name="Google Shape;13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2275" y="231775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The Six Classes of Nutrients</a:t>
            </a:r>
            <a:endParaRPr b="1" sz="4000"/>
          </a:p>
        </p:txBody>
      </p:sp>
      <p:sp>
        <p:nvSpPr>
          <p:cNvPr id="146" name="Google Shape;146;p11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47" name="Google Shape;147;p11"/>
          <p:cNvCxnSpPr/>
          <p:nvPr/>
        </p:nvCxnSpPr>
        <p:spPr>
          <a:xfrm>
            <a:off x="419100" y="1002060"/>
            <a:ext cx="11379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descr="http://anthropology.ua.edu/blogs/ant475/files/2013/10/Untitled-300x215.png" id="148" name="Google Shape;14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54374" y="1188348"/>
            <a:ext cx="5501093" cy="3942452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"/>
          <p:cNvSpPr txBox="1"/>
          <p:nvPr>
            <p:ph type="title"/>
          </p:nvPr>
        </p:nvSpPr>
        <p:spPr>
          <a:xfrm>
            <a:off x="563880" y="18288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Six kinds of indispensable molecules:</a:t>
            </a:r>
            <a:br>
              <a:rPr b="1" lang="en-CA" sz="4000">
                <a:latin typeface="Arimo"/>
                <a:ea typeface="Arimo"/>
                <a:cs typeface="Arimo"/>
                <a:sym typeface="Arimo"/>
              </a:rPr>
            </a:br>
            <a:endParaRPr b="1" sz="4000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4" name="Google Shape;154;p10"/>
          <p:cNvSpPr txBox="1"/>
          <p:nvPr>
            <p:ph idx="1" type="body"/>
          </p:nvPr>
        </p:nvSpPr>
        <p:spPr>
          <a:xfrm>
            <a:off x="3653282" y="1097281"/>
            <a:ext cx="7567712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9718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Water</a:t>
            </a:r>
            <a:endParaRPr/>
          </a:p>
          <a:p>
            <a:pPr indent="-297180" lvl="0" marL="3429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●"/>
            </a:pPr>
            <a:r>
              <a:rPr lang="en-CA" sz="32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Carbohydrates*</a:t>
            </a:r>
            <a:endParaRPr/>
          </a:p>
          <a:p>
            <a:pPr indent="-297180" lvl="0" marL="3429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●"/>
            </a:pPr>
            <a:r>
              <a:rPr lang="en-CA" sz="32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Lipids (fats)*</a:t>
            </a:r>
            <a:endParaRPr/>
          </a:p>
          <a:p>
            <a:pPr indent="-297180" lvl="0" marL="3429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●"/>
            </a:pPr>
            <a:r>
              <a:rPr lang="en-CA" sz="32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Proteins*</a:t>
            </a:r>
            <a:endParaRPr/>
          </a:p>
          <a:p>
            <a:pPr indent="-297180" lvl="0" marL="3429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●"/>
            </a:pPr>
            <a:r>
              <a:rPr lang="en-CA" sz="32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Vitamins*</a:t>
            </a:r>
            <a:endParaRPr/>
          </a:p>
          <a:p>
            <a:pPr indent="-29718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Minerals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CA" sz="24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(*) organic compounds (contain Carbon)</a:t>
            </a:r>
            <a:endParaRPr/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latin typeface="Arimo"/>
                <a:ea typeface="Arimo"/>
                <a:cs typeface="Arimo"/>
                <a:sym typeface="Arimo"/>
              </a:rPr>
              <a:t>The 6 Classes of Nutrients</a:t>
            </a:r>
            <a:endParaRPr sz="4000"/>
          </a:p>
        </p:txBody>
      </p:sp>
      <p:sp>
        <p:nvSpPr>
          <p:cNvPr id="161" name="Google Shape;161;p12"/>
          <p:cNvSpPr txBox="1"/>
          <p:nvPr>
            <p:ph idx="12" type="sldNum"/>
          </p:nvPr>
        </p:nvSpPr>
        <p:spPr>
          <a:xfrm>
            <a:off x="5588000" y="6400803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descr="http://image.slidesharecdn.com/clinicalnutrition-121019160433-phpapp01/95/clinical-nutrition-8-638.jpg?cb=1350662720" id="162" name="Google Shape;1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37" y="286151"/>
            <a:ext cx="8356163" cy="6273672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" name="Google Shape;163;p12"/>
          <p:cNvSpPr/>
          <p:nvPr/>
        </p:nvSpPr>
        <p:spPr>
          <a:xfrm>
            <a:off x="3403600" y="6070600"/>
            <a:ext cx="51181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http://www.slideshare.net/ehab10f/clinical-nutrition-14806374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/>
          <p:nvPr>
            <p:ph type="title"/>
          </p:nvPr>
        </p:nvSpPr>
        <p:spPr>
          <a:xfrm>
            <a:off x="502920" y="-15240"/>
            <a:ext cx="10972800" cy="828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>
                <a:latin typeface="Arimo"/>
                <a:ea typeface="Arimo"/>
                <a:cs typeface="Arimo"/>
                <a:sym typeface="Arimo"/>
              </a:rPr>
              <a:t>Nutrients in Food</a:t>
            </a:r>
            <a:endParaRPr/>
          </a:p>
        </p:txBody>
      </p:sp>
      <p:sp>
        <p:nvSpPr>
          <p:cNvPr id="169" name="Google Shape;169;p14"/>
          <p:cNvSpPr txBox="1"/>
          <p:nvPr>
            <p:ph idx="1" type="body"/>
          </p:nvPr>
        </p:nvSpPr>
        <p:spPr>
          <a:xfrm>
            <a:off x="1765300" y="767081"/>
            <a:ext cx="935736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31">
              <a:solidFill>
                <a:srgbClr val="C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93570" lvl="0" marL="34290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●"/>
            </a:pPr>
            <a:r>
              <a:rPr lang="en-CA" sz="440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Water</a:t>
            </a:r>
            <a:r>
              <a:rPr lang="en-CA" sz="4405">
                <a:latin typeface="Arimo"/>
                <a:ea typeface="Arimo"/>
                <a:cs typeface="Arimo"/>
                <a:sym typeface="Arimo"/>
              </a:rPr>
              <a:t>: it must constantly be replaced</a:t>
            </a:r>
            <a:endParaRPr sz="4005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4787"/>
              <a:buNone/>
            </a:pPr>
            <a:r>
              <a:t/>
            </a:r>
            <a:endParaRPr sz="3774">
              <a:latin typeface="Arimo"/>
              <a:ea typeface="Arimo"/>
              <a:cs typeface="Arimo"/>
              <a:sym typeface="Arimo"/>
            </a:endParaRPr>
          </a:p>
          <a:p>
            <a:pPr indent="-286218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i="1" lang="en-CA" sz="4195">
                <a:latin typeface="Arimo"/>
                <a:ea typeface="Arimo"/>
                <a:cs typeface="Arimo"/>
                <a:sym typeface="Arimo"/>
              </a:rPr>
              <a:t>Energy-yielding nutrients (energy in C-C bonds):</a:t>
            </a:r>
            <a:endParaRPr b="1" sz="3795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6277"/>
              <a:buNone/>
            </a:pPr>
            <a:r>
              <a:rPr lang="en-CA" sz="4195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419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Carbohydrates</a:t>
            </a:r>
            <a:r>
              <a:rPr lang="en-CA" sz="4195">
                <a:latin typeface="Arimo"/>
                <a:ea typeface="Arimo"/>
                <a:cs typeface="Arimo"/>
                <a:sym typeface="Arimo"/>
              </a:rPr>
              <a:t> (i.e., sugar, starch)</a:t>
            </a:r>
            <a:endParaRPr sz="3795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6277"/>
              <a:buNone/>
            </a:pPr>
            <a:r>
              <a:rPr lang="en-CA" sz="4195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419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Lipids</a:t>
            </a:r>
            <a:r>
              <a:rPr lang="en-CA" sz="4195">
                <a:latin typeface="Arimo"/>
                <a:ea typeface="Arimo"/>
                <a:cs typeface="Arimo"/>
                <a:sym typeface="Arimo"/>
              </a:rPr>
              <a:t> (fats) (saturated and unsaturated)</a:t>
            </a:r>
            <a:endParaRPr sz="3795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CA" sz="419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419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Proteins</a:t>
            </a:r>
            <a:r>
              <a:rPr lang="en-CA" sz="4195">
                <a:latin typeface="Arimo"/>
                <a:ea typeface="Arimo"/>
                <a:cs typeface="Arimo"/>
                <a:sym typeface="Arimo"/>
              </a:rPr>
              <a:t> (chains of amino acids)</a:t>
            </a:r>
            <a:endParaRPr sz="4195"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4195">
              <a:latin typeface="Arimo"/>
              <a:ea typeface="Arimo"/>
              <a:cs typeface="Arimo"/>
              <a:sym typeface="Arimo"/>
            </a:endParaRPr>
          </a:p>
          <a:p>
            <a:pPr indent="-277486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i="1" lang="en-CA" sz="3945">
                <a:latin typeface="Arimo"/>
                <a:ea typeface="Arimo"/>
                <a:cs typeface="Arimo"/>
                <a:sym typeface="Arimo"/>
              </a:rPr>
              <a:t>Regulators (assist in body processes):</a:t>
            </a:r>
            <a:endParaRPr b="1" sz="3545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1110"/>
              <a:buNone/>
            </a:pPr>
            <a:r>
              <a:rPr lang="en-CA" sz="3945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94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Vitamins</a:t>
            </a:r>
            <a:r>
              <a:rPr lang="en-CA" sz="3945">
                <a:latin typeface="Arimo"/>
                <a:ea typeface="Arimo"/>
                <a:cs typeface="Arimo"/>
                <a:sym typeface="Arimo"/>
              </a:rPr>
              <a:t> (i.e. Vitamin C)</a:t>
            </a:r>
            <a:endParaRPr sz="3545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1110"/>
              <a:buNone/>
            </a:pPr>
            <a:r>
              <a:rPr lang="en-CA" sz="3945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945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Minerals</a:t>
            </a:r>
            <a:r>
              <a:rPr lang="en-CA" sz="3945">
                <a:latin typeface="Arimo"/>
                <a:ea typeface="Arimo"/>
                <a:cs typeface="Arimo"/>
                <a:sym typeface="Arimo"/>
              </a:rPr>
              <a:t> (i.e. Calcium, Iron)</a:t>
            </a:r>
            <a:endParaRPr sz="3545"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  <p:pic>
        <p:nvPicPr>
          <p:cNvPr id="170" name="Google Shape;1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8775" y="2750350"/>
            <a:ext cx="3509349" cy="2339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 txBox="1"/>
          <p:nvPr>
            <p:ph type="title"/>
          </p:nvPr>
        </p:nvSpPr>
        <p:spPr>
          <a:xfrm>
            <a:off x="502920" y="-15240"/>
            <a:ext cx="10972800" cy="828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Nutrients (Cont.)</a:t>
            </a:r>
            <a:endParaRPr/>
          </a:p>
        </p:txBody>
      </p:sp>
      <p:sp>
        <p:nvSpPr>
          <p:cNvPr id="176" name="Google Shape;176;p15"/>
          <p:cNvSpPr txBox="1"/>
          <p:nvPr>
            <p:ph idx="1" type="body"/>
          </p:nvPr>
        </p:nvSpPr>
        <p:spPr>
          <a:xfrm>
            <a:off x="142875" y="1125150"/>
            <a:ext cx="12049200" cy="45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27660" lvl="0" marL="34290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●"/>
            </a:pP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Essential Nutrient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: your body can’t make them so if you don’t ingest them, you will develop deficiencies</a:t>
            </a:r>
            <a:endParaRPr/>
          </a:p>
          <a:p>
            <a:pPr indent="-327660" lvl="0" marL="342900" rtl="0" algn="l"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ct val="100000"/>
              <a:buChar char="●"/>
            </a:pP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Calorie/kilocalorie: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 unit of energy in food (amount of heat energy to raise the temp of 1 kg (a litre) of water by 1 ºC.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Lipids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 (fats) (saturated and unsaturated)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Proteins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 (chains of amino acids)</a:t>
            </a:r>
            <a:endParaRPr/>
          </a:p>
          <a:p>
            <a:pPr indent="-32766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Regulators (assist in body processes):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Vitamins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 (i.e. Vitamin C)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- </a:t>
            </a:r>
            <a:r>
              <a:rPr lang="en-CA" sz="32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Minerals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 (i.e. Calcium, Iron)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Energy-yielding nutrients</a:t>
            </a:r>
            <a:endParaRPr/>
          </a:p>
        </p:txBody>
      </p:sp>
      <p:sp>
        <p:nvSpPr>
          <p:cNvPr id="182" name="Google Shape;182;p16"/>
          <p:cNvSpPr txBox="1"/>
          <p:nvPr>
            <p:ph idx="1" type="body"/>
          </p:nvPr>
        </p:nvSpPr>
        <p:spPr>
          <a:xfrm>
            <a:off x="335280" y="10972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200"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Body uses energy from C-C bonds from: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200">
              <a:latin typeface="Arimo"/>
              <a:ea typeface="Arimo"/>
              <a:cs typeface="Arimo"/>
              <a:sym typeface="Arimo"/>
            </a:endParaRPr>
          </a:p>
          <a:p>
            <a:pPr indent="-32766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Carbohydrates – sugar, starch</a:t>
            </a:r>
            <a:endParaRPr/>
          </a:p>
          <a:p>
            <a:pPr indent="-32766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Lipids (fats) – saturated and unsaturated</a:t>
            </a:r>
            <a:endParaRPr/>
          </a:p>
          <a:p>
            <a:pPr indent="-32766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Proteins – (aa) produce energy and structure of body </a:t>
            </a:r>
            <a:endParaRPr/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/>
          <p:nvPr>
            <p:ph type="title"/>
          </p:nvPr>
        </p:nvSpPr>
        <p:spPr>
          <a:xfrm>
            <a:off x="528320" y="226060"/>
            <a:ext cx="10972800" cy="828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Calorie values of energy-yielding nutrients</a:t>
            </a:r>
            <a:endParaRPr/>
          </a:p>
        </p:txBody>
      </p:sp>
      <p:graphicFrame>
        <p:nvGraphicFramePr>
          <p:cNvPr id="188" name="Google Shape;188;p17"/>
          <p:cNvGraphicFramePr/>
          <p:nvPr/>
        </p:nvGraphicFramePr>
        <p:xfrm>
          <a:off x="2387600" y="14249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{5CAEDDA6-C367-4606-94DA-E33ACE5E5693}</a:tableStyleId>
              </a:tblPr>
              <a:tblGrid>
                <a:gridCol w="3028950"/>
                <a:gridCol w="3028950"/>
              </a:tblGrid>
              <a:tr h="723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1800" u="none" cap="none" strike="noStrike"/>
                        <a:t>Energy Nutrient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1800" u="none" cap="none" strike="noStrike"/>
                        <a:t>Energy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23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Carbohydrate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4 Cal/g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23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Lipid (fat)</a:t>
                      </a:r>
                      <a:endParaRPr b="1"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9 Cal/g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23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Protein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2400" u="none" cap="none" strike="noStrike"/>
                        <a:t>4 Cal/g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Water</a:t>
            </a:r>
            <a:endParaRPr/>
          </a:p>
        </p:txBody>
      </p:sp>
      <p:sp>
        <p:nvSpPr>
          <p:cNvPr id="195" name="Google Shape;195;p18"/>
          <p:cNvSpPr txBox="1"/>
          <p:nvPr>
            <p:ph idx="1" type="body"/>
          </p:nvPr>
        </p:nvSpPr>
        <p:spPr>
          <a:xfrm>
            <a:off x="256902" y="936172"/>
            <a:ext cx="11856720" cy="4632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~ 60% of body is water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Important for all the cellular functions</a:t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mo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Will go over more in Minerals lecture</a:t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mo"/>
              <a:buChar char="●"/>
            </a:pPr>
            <a:r>
              <a:rPr lang="en-CA" u="sng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3"/>
              </a:rPr>
              <a:t>https://youtu.be/P8c9DIiAFz8?feature=shared</a:t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mo"/>
              <a:buChar char="●"/>
            </a:pPr>
            <a:r>
              <a:t/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  <p:pic>
        <p:nvPicPr>
          <p:cNvPr id="196" name="Google Shape;1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5275" y="3768325"/>
            <a:ext cx="7715250" cy="21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The challenge of choosing foods</a:t>
            </a:r>
            <a:endParaRPr/>
          </a:p>
        </p:txBody>
      </p:sp>
      <p:sp>
        <p:nvSpPr>
          <p:cNvPr id="202" name="Google Shape;202;p20"/>
          <p:cNvSpPr txBox="1"/>
          <p:nvPr>
            <p:ph idx="1" type="body"/>
          </p:nvPr>
        </p:nvSpPr>
        <p:spPr>
          <a:xfrm>
            <a:off x="335280" y="10972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Basic foods 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(whole foods): milk, milk products, meats, vegetables, grains, fruits</a:t>
            </a:r>
            <a:endParaRPr sz="3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Enriched foods 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(fortified foods): nutrients have been added </a:t>
            </a:r>
            <a:endParaRPr sz="3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Fast foods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: avail within minutes after customers order them, such as hamburgers, French fries, milkshakes, salads (may or may not meet people’s needs)</a:t>
            </a:r>
            <a:endParaRPr sz="3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Functional foods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: foods known to possess nutrients or non-nutrients that might help protect against disease</a:t>
            </a:r>
            <a:endParaRPr sz="3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Natural foods</a:t>
            </a:r>
            <a:r>
              <a:rPr lang="en-CA" sz="3200">
                <a:latin typeface="Arimo"/>
                <a:ea typeface="Arimo"/>
                <a:cs typeface="Arimo"/>
                <a:sym typeface="Arimo"/>
              </a:rPr>
              <a:t>: it implies wholesomeness (no legal definition)</a:t>
            </a:r>
            <a:endParaRPr sz="3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87474"/>
              <a:buNone/>
            </a:pPr>
            <a:r>
              <a:t/>
            </a:r>
            <a:endParaRPr sz="3200"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And more foods…</a:t>
            </a:r>
            <a:endParaRPr/>
          </a:p>
        </p:txBody>
      </p:sp>
      <p:sp>
        <p:nvSpPr>
          <p:cNvPr id="208" name="Google Shape;208;p21"/>
          <p:cNvSpPr txBox="1"/>
          <p:nvPr>
            <p:ph idx="1" type="body"/>
          </p:nvPr>
        </p:nvSpPr>
        <p:spPr>
          <a:xfrm>
            <a:off x="335280" y="10972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Organic foods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nutrients grown without synthetic pesticides or fertilizers. Growers conform to standards set by Canadian Organic Standards or USDA Organics or others.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Partitioned foods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Composed of parts of whole foods (butter, sugar, corn oil). Generally overused, they provide few nutrients with many calories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Processed foods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foods subjected to any process (milling, alteration of texture, addition of additives, etc.). It may or may not be nutritious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Staple foods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foods used frequently or daily (rice, potatoes).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4b733576c_0_19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Nutraceuticals</a:t>
            </a:r>
            <a:endParaRPr/>
          </a:p>
        </p:txBody>
      </p:sp>
      <p:sp>
        <p:nvSpPr>
          <p:cNvPr id="215" name="Google Shape;215;g294b733576c_0_199"/>
          <p:cNvSpPr txBox="1"/>
          <p:nvPr>
            <p:ph idx="1" type="body"/>
          </p:nvPr>
        </p:nvSpPr>
        <p:spPr>
          <a:xfrm>
            <a:off x="609600" y="1600201"/>
            <a:ext cx="53847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CA"/>
              <a:t>Definition: Any substance that is a food or part of food that provides medical or health benefits. 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CA"/>
              <a:t>Eg. Vitamin D, L- Carnitine, Probiotics, Curcumin etc.</a:t>
            </a:r>
            <a:endParaRPr/>
          </a:p>
        </p:txBody>
      </p:sp>
      <p:sp>
        <p:nvSpPr>
          <p:cNvPr id="216" name="Google Shape;216;g294b733576c_0_199"/>
          <p:cNvSpPr txBox="1"/>
          <p:nvPr>
            <p:ph idx="2" type="body"/>
          </p:nvPr>
        </p:nvSpPr>
        <p:spPr>
          <a:xfrm>
            <a:off x="6197600" y="1600200"/>
            <a:ext cx="5643300" cy="4882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g294b733576c_0_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4300" y="1300200"/>
            <a:ext cx="5846600" cy="51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Can I live on just supplements/nutraceuticals?</a:t>
            </a:r>
            <a:endParaRPr/>
          </a:p>
        </p:txBody>
      </p:sp>
      <p:sp>
        <p:nvSpPr>
          <p:cNvPr id="224" name="Google Shape;224;p19"/>
          <p:cNvSpPr txBox="1"/>
          <p:nvPr>
            <p:ph idx="1" type="body"/>
          </p:nvPr>
        </p:nvSpPr>
        <p:spPr>
          <a:xfrm>
            <a:off x="335280" y="1850573"/>
            <a:ext cx="11069320" cy="2086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29565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Forming pairs discuss arguments favoring and against the question above</a:t>
            </a:r>
            <a:endParaRPr/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4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>
                <a:latin typeface="Arimo"/>
                <a:ea typeface="Arimo"/>
                <a:cs typeface="Arimo"/>
                <a:sym typeface="Arimo"/>
              </a:rPr>
              <a:t>Importance of real food</a:t>
            </a:r>
            <a:endParaRPr/>
          </a:p>
        </p:txBody>
      </p:sp>
      <p:sp>
        <p:nvSpPr>
          <p:cNvPr id="230" name="Google Shape;230;p84"/>
          <p:cNvSpPr txBox="1"/>
          <p:nvPr>
            <p:ph idx="1" type="body"/>
          </p:nvPr>
        </p:nvSpPr>
        <p:spPr>
          <a:xfrm>
            <a:off x="441960" y="112776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Elemental diets (precise chemical composition)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Aroma, taste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Digestive organs weaken and grow smaller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Hormones in response to food contribute to health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Physical and emotional comfort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Other chemicals in food may reduce disease risks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title"/>
          </p:nvPr>
        </p:nvSpPr>
        <p:spPr>
          <a:xfrm>
            <a:off x="528320" y="18796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How can I recognize a nutritious diet?</a:t>
            </a:r>
            <a:endParaRPr/>
          </a:p>
        </p:txBody>
      </p:sp>
      <p:pic>
        <p:nvPicPr>
          <p:cNvPr descr="http://daily.jstor.org/wp-content/uploads/2015/05/healthyfood-1050x629.jpg" id="236" name="Google Shape;2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4563" y="1154112"/>
            <a:ext cx="7401561" cy="443388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/>
          <p:nvPr/>
        </p:nvSpPr>
        <p:spPr>
          <a:xfrm>
            <a:off x="4902620" y="5619234"/>
            <a:ext cx="468730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http://daily.jstor.org/plan-get-poor-eat-healthy-food-1890s/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 txBox="1"/>
          <p:nvPr>
            <p:ph type="title"/>
          </p:nvPr>
        </p:nvSpPr>
        <p:spPr>
          <a:xfrm>
            <a:off x="502920" y="-1524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>
                <a:latin typeface="Arimo"/>
                <a:ea typeface="Arimo"/>
                <a:cs typeface="Arimo"/>
                <a:sym typeface="Arimo"/>
              </a:rPr>
              <a:t>How can I recognize a nutritious diet?</a:t>
            </a:r>
            <a:endParaRPr/>
          </a:p>
        </p:txBody>
      </p:sp>
      <p:sp>
        <p:nvSpPr>
          <p:cNvPr id="243" name="Google Shape;243;p23"/>
          <p:cNvSpPr txBox="1"/>
          <p:nvPr>
            <p:ph idx="1" type="body"/>
          </p:nvPr>
        </p:nvSpPr>
        <p:spPr>
          <a:xfrm>
            <a:off x="347980" y="9448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					SIX PRINCIPLES OF A HEALTHY &amp; BALANCED DIET	</a:t>
            </a:r>
            <a:endParaRPr b="1"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Adequacy: 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food provides enough of each essential nutrient, fibre and energy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Balance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choices do not overemphasize one nutrient or food type at expense of another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Calorie control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provides amount of energy needed to maintain appropriate weight –not more, not less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Moderation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foods not provide excess fat, salt, sugar, or other unwanted constituents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Variety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: foods chosen differ from one day to the next; meals should occur with regular timing throughout the day</a:t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7777"/>
              <a:buNone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Nutrient Density: </a:t>
            </a:r>
            <a:r>
              <a:rPr lang="en-CA">
                <a:latin typeface="Arimo"/>
                <a:ea typeface="Arimo"/>
                <a:cs typeface="Arimo"/>
                <a:sym typeface="Arimo"/>
              </a:rPr>
              <a:t>Choose more foods that are high in nutrient content versus the amount of calories it contains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/>
          <p:nvPr>
            <p:ph type="title"/>
          </p:nvPr>
        </p:nvSpPr>
        <p:spPr>
          <a:xfrm>
            <a:off x="591820" y="30226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Key point</a:t>
            </a:r>
            <a:endParaRPr/>
          </a:p>
        </p:txBody>
      </p:sp>
      <p:sp>
        <p:nvSpPr>
          <p:cNvPr id="249" name="Google Shape;249;p24"/>
          <p:cNvSpPr txBox="1"/>
          <p:nvPr>
            <p:ph idx="1" type="body"/>
          </p:nvPr>
        </p:nvSpPr>
        <p:spPr>
          <a:xfrm>
            <a:off x="271780" y="16560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en-CA">
                <a:latin typeface="Arimo"/>
                <a:ea typeface="Arimo"/>
                <a:cs typeface="Arimo"/>
                <a:sym typeface="Arimo"/>
              </a:rPr>
              <a:t>A well-planned diet is adequate in nutrients, balanced with regard to food types, offers food energy that matches energy expended in activity, is moderate in unwanted constituents and offers a variety of nutritious foods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 txBox="1"/>
          <p:nvPr>
            <p:ph type="title"/>
          </p:nvPr>
        </p:nvSpPr>
        <p:spPr>
          <a:xfrm>
            <a:off x="629920" y="42926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36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Energy-yielding nutrients include all of the following EXCEPT:</a:t>
            </a:r>
            <a:endParaRPr/>
          </a:p>
        </p:txBody>
      </p:sp>
      <p:sp>
        <p:nvSpPr>
          <p:cNvPr id="255" name="Google Shape;255;p25"/>
          <p:cNvSpPr txBox="1"/>
          <p:nvPr>
            <p:ph idx="1" type="body"/>
          </p:nvPr>
        </p:nvSpPr>
        <p:spPr>
          <a:xfrm>
            <a:off x="3649980" y="1833881"/>
            <a:ext cx="3652520" cy="2509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10000"/>
          </a:bodyPr>
          <a:lstStyle/>
          <a:p>
            <a:pPr indent="-51601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5138">
                <a:latin typeface="Arimo"/>
                <a:ea typeface="Arimo"/>
                <a:cs typeface="Arimo"/>
                <a:sym typeface="Arimo"/>
              </a:rPr>
              <a:t>Vitamins</a:t>
            </a:r>
            <a:endParaRPr sz="5138"/>
          </a:p>
          <a:p>
            <a:pPr indent="-516010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5138">
                <a:latin typeface="Arimo"/>
                <a:ea typeface="Arimo"/>
                <a:cs typeface="Arimo"/>
                <a:sym typeface="Arimo"/>
              </a:rPr>
              <a:t>Carbohydrates</a:t>
            </a:r>
            <a:endParaRPr sz="5138"/>
          </a:p>
          <a:p>
            <a:pPr indent="-516010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5138">
                <a:latin typeface="Arimo"/>
                <a:ea typeface="Arimo"/>
                <a:cs typeface="Arimo"/>
                <a:sym typeface="Arimo"/>
              </a:rPr>
              <a:t>Fat</a:t>
            </a:r>
            <a:endParaRPr sz="5138"/>
          </a:p>
          <a:p>
            <a:pPr indent="-516010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5138">
                <a:latin typeface="Arimo"/>
                <a:ea typeface="Arimo"/>
                <a:cs typeface="Arimo"/>
                <a:sym typeface="Arimo"/>
              </a:rPr>
              <a:t>Protein</a:t>
            </a:r>
            <a:endParaRPr sz="5138"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type="title"/>
          </p:nvPr>
        </p:nvSpPr>
        <p:spPr>
          <a:xfrm>
            <a:off x="629920" y="42926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36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Organic nutrients include all of the following EXCEPT:</a:t>
            </a:r>
            <a:endParaRPr/>
          </a:p>
        </p:txBody>
      </p:sp>
      <p:sp>
        <p:nvSpPr>
          <p:cNvPr id="261" name="Google Shape;261;p26"/>
          <p:cNvSpPr txBox="1"/>
          <p:nvPr>
            <p:ph idx="1" type="body"/>
          </p:nvPr>
        </p:nvSpPr>
        <p:spPr>
          <a:xfrm>
            <a:off x="3649980" y="1833881"/>
            <a:ext cx="3652520" cy="2509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524607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4738">
                <a:latin typeface="Arimo"/>
                <a:ea typeface="Arimo"/>
                <a:cs typeface="Arimo"/>
                <a:sym typeface="Arimo"/>
              </a:rPr>
              <a:t>minerals</a:t>
            </a:r>
            <a:endParaRPr sz="4738"/>
          </a:p>
          <a:p>
            <a:pPr indent="-524607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4738">
                <a:latin typeface="Arimo"/>
                <a:ea typeface="Arimo"/>
                <a:cs typeface="Arimo"/>
                <a:sym typeface="Arimo"/>
              </a:rPr>
              <a:t>fat</a:t>
            </a:r>
            <a:endParaRPr sz="4738"/>
          </a:p>
          <a:p>
            <a:pPr indent="-524607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4738">
                <a:latin typeface="Arimo"/>
                <a:ea typeface="Arimo"/>
                <a:cs typeface="Arimo"/>
                <a:sym typeface="Arimo"/>
              </a:rPr>
              <a:t>carbohydrates</a:t>
            </a:r>
            <a:endParaRPr sz="4738"/>
          </a:p>
          <a:p>
            <a:pPr indent="-524607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 sz="4738">
                <a:latin typeface="Arimo"/>
                <a:ea typeface="Arimo"/>
                <a:cs typeface="Arimo"/>
                <a:sym typeface="Arimo"/>
              </a:rPr>
              <a:t>protein</a:t>
            </a:r>
            <a:endParaRPr sz="4738"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7"/>
          <p:cNvSpPr txBox="1"/>
          <p:nvPr>
            <p:ph type="title"/>
          </p:nvPr>
        </p:nvSpPr>
        <p:spPr>
          <a:xfrm>
            <a:off x="629920" y="42926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3600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A characteristic of a nutritious diet is that the diet provides no constituent in excess. This principle of diet planning is called:</a:t>
            </a:r>
            <a:endParaRPr/>
          </a:p>
        </p:txBody>
      </p:sp>
      <p:sp>
        <p:nvSpPr>
          <p:cNvPr id="267" name="Google Shape;267;p27"/>
          <p:cNvSpPr txBox="1"/>
          <p:nvPr>
            <p:ph idx="1" type="body"/>
          </p:nvPr>
        </p:nvSpPr>
        <p:spPr>
          <a:xfrm>
            <a:off x="4246880" y="2252981"/>
            <a:ext cx="3652520" cy="2509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01015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adequacy</a:t>
            </a:r>
            <a:endParaRPr/>
          </a:p>
          <a:p>
            <a:pPr indent="-501015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balance</a:t>
            </a:r>
            <a:endParaRPr/>
          </a:p>
          <a:p>
            <a:pPr indent="-501015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moderation</a:t>
            </a:r>
            <a:endParaRPr/>
          </a:p>
          <a:p>
            <a:pPr indent="-501015" lvl="0" marL="5143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7777"/>
              <a:buAutoNum type="arabicPeriod"/>
            </a:pPr>
            <a:r>
              <a:rPr b="1" lang="en-CA">
                <a:latin typeface="Arimo"/>
                <a:ea typeface="Arimo"/>
                <a:cs typeface="Arimo"/>
                <a:sym typeface="Arimo"/>
              </a:rPr>
              <a:t>variety</a:t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"/>
          <p:cNvSpPr txBox="1"/>
          <p:nvPr>
            <p:ph type="title"/>
          </p:nvPr>
        </p:nvSpPr>
        <p:spPr>
          <a:xfrm>
            <a:off x="502920" y="-15240"/>
            <a:ext cx="10972800" cy="878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>
                <a:latin typeface="Arimo"/>
                <a:ea typeface="Arimo"/>
                <a:cs typeface="Arimo"/>
                <a:sym typeface="Arimo"/>
              </a:rPr>
              <a:t>Why people choose foods…</a:t>
            </a:r>
            <a:endParaRPr/>
          </a:p>
        </p:txBody>
      </p:sp>
      <p:sp>
        <p:nvSpPr>
          <p:cNvPr id="273" name="Google Shape;273;p28"/>
          <p:cNvSpPr txBox="1"/>
          <p:nvPr>
            <p:ph idx="1" type="body"/>
          </p:nvPr>
        </p:nvSpPr>
        <p:spPr>
          <a:xfrm>
            <a:off x="259080" y="76708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1" lang="en-CA">
                <a:latin typeface="Arimo"/>
                <a:ea typeface="Arimo"/>
                <a:cs typeface="Arimo"/>
                <a:sym typeface="Arimo"/>
              </a:rPr>
              <a:t>Many factors influence food-related choices: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Sharing ethnic food, cherish values and culture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Omnivores, carnivores, vegetarians, vegans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Convenience (time, budget)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Advertising, availability, emotional comfort, habit, personal preference and genetic inheritance, positive associations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Region of the country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Social pressure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Values or beliefs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Weight, nutritional value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type="title"/>
          </p:nvPr>
        </p:nvSpPr>
        <p:spPr>
          <a:xfrm>
            <a:off x="502920" y="-152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Grocery shopping habits around the world </a:t>
            </a:r>
            <a:endParaRPr/>
          </a:p>
        </p:txBody>
      </p:sp>
      <p:sp>
        <p:nvSpPr>
          <p:cNvPr id="279" name="Google Shape;279;p29"/>
          <p:cNvSpPr txBox="1"/>
          <p:nvPr>
            <p:ph idx="1" type="body"/>
          </p:nvPr>
        </p:nvSpPr>
        <p:spPr>
          <a:xfrm>
            <a:off x="548640" y="1188721"/>
            <a:ext cx="11308080" cy="5028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CA" sz="3600"/>
              <a:t> </a:t>
            </a:r>
            <a:r>
              <a:rPr lang="en-CA" sz="3200" u="sng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3"/>
              </a:rPr>
              <a:t>http://prohealthsys.com/site/treatments/nutrition/</a:t>
            </a:r>
            <a:endParaRPr sz="3200" u="sng"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 sz="3200">
                <a:latin typeface="Arimo"/>
                <a:ea typeface="Arimo"/>
                <a:cs typeface="Arimo"/>
                <a:sym typeface="Arimo"/>
              </a:rPr>
              <a:t>Activity: recognize nutritious diet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CA" sz="3600">
                <a:latin typeface="Arimo"/>
                <a:ea typeface="Arimo"/>
                <a:cs typeface="Arimo"/>
                <a:sym typeface="Arimo"/>
              </a:rPr>
              <a:t>Select a nutrition habit from the pictures and describe food items. Provide rough estimation of % of nutrients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/>
          <p:nvPr>
            <p:ph type="title"/>
          </p:nvPr>
        </p:nvSpPr>
        <p:spPr>
          <a:xfrm>
            <a:off x="604520" y="28956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latin typeface="Arimo"/>
                <a:ea typeface="Arimo"/>
                <a:cs typeface="Arimo"/>
                <a:sym typeface="Arimo"/>
              </a:rPr>
              <a:t>Can I trust the media to deliver nutrition news?</a:t>
            </a:r>
            <a:endParaRPr/>
          </a:p>
        </p:txBody>
      </p:sp>
      <p:sp>
        <p:nvSpPr>
          <p:cNvPr id="286" name="Google Shape;286;p30"/>
          <p:cNvSpPr txBox="1"/>
          <p:nvPr>
            <p:ph idx="1" type="body"/>
          </p:nvPr>
        </p:nvSpPr>
        <p:spPr>
          <a:xfrm>
            <a:off x="335275" y="1850575"/>
            <a:ext cx="11069400" cy="24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Forming pairs discuss how you distinguish among dishonest scams, well-meaning but misinformed advice, and honest and helpful ideas and products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Provide an example (from the internet) of a nutrition/health fraud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>
                <a:latin typeface="Arimo"/>
                <a:ea typeface="Arimo"/>
                <a:cs typeface="Arimo"/>
                <a:sym typeface="Arimo"/>
              </a:rPr>
              <a:t>Present to class</a:t>
            </a:r>
            <a:endParaRPr sz="3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4"/>
          <p:cNvSpPr txBox="1"/>
          <p:nvPr>
            <p:ph type="title"/>
          </p:nvPr>
        </p:nvSpPr>
        <p:spPr>
          <a:xfrm>
            <a:off x="49022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Phytochemicals: what do they promise?</a:t>
            </a:r>
            <a:endParaRPr/>
          </a:p>
        </p:txBody>
      </p:sp>
      <p:sp>
        <p:nvSpPr>
          <p:cNvPr id="293" name="Google Shape;293;p44"/>
          <p:cNvSpPr txBox="1"/>
          <p:nvPr>
            <p:ph idx="1" type="body"/>
          </p:nvPr>
        </p:nvSpPr>
        <p:spPr>
          <a:xfrm>
            <a:off x="939800" y="965200"/>
            <a:ext cx="10820400" cy="48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29565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/>
              <a:t>Bioactive compounds found in plants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/>
              <a:t>Provide taste, aroma, texture and colour to food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CA"/>
              <a:t>Examples: burning sensation of hot peppers, aromatic herbs, pungent flavour of onions, garlic, red color of tomatoes…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-CA"/>
              <a:t>Antioxidants: </a:t>
            </a:r>
            <a:r>
              <a:rPr lang="en-CA"/>
              <a:t>protect against disease (heart disease, cancer)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-CA"/>
              <a:t>Flavonoid:</a:t>
            </a:r>
            <a:r>
              <a:rPr lang="en-CA"/>
              <a:t> antioxidants in red wine, grapes, chocolate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-CA"/>
              <a:t>Lignans: </a:t>
            </a:r>
            <a:r>
              <a:rPr lang="en-CA"/>
              <a:t>present in flaxseed, are converted to phytosterols by intestinal bacteria and has possible anticancer properties</a:t>
            </a:r>
            <a:endParaRPr/>
          </a:p>
          <a:p>
            <a:pPr indent="-329565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-CA"/>
              <a:t>Phytoestrogens </a:t>
            </a:r>
            <a:r>
              <a:rPr lang="en-CA"/>
              <a:t>(in soybeans): may alter </a:t>
            </a:r>
            <a:r>
              <a:rPr lang="en-CA"/>
              <a:t>women's</a:t>
            </a:r>
            <a:r>
              <a:rPr lang="en-CA"/>
              <a:t> monthly hormonal cycle in menopause, reducing symptoms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>
            <p:ph type="title"/>
          </p:nvPr>
        </p:nvSpPr>
        <p:spPr>
          <a:xfrm>
            <a:off x="49022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latin typeface="Arimo"/>
                <a:ea typeface="Arimo"/>
                <a:cs typeface="Arimo"/>
                <a:sym typeface="Arimo"/>
              </a:rPr>
              <a:t>Phytochemicals activity – searching for answers…</a:t>
            </a:r>
            <a:endParaRPr/>
          </a:p>
        </p:txBody>
      </p:sp>
      <p:sp>
        <p:nvSpPr>
          <p:cNvPr id="300" name="Google Shape;300;p45"/>
          <p:cNvSpPr txBox="1"/>
          <p:nvPr>
            <p:ph idx="1" type="body"/>
          </p:nvPr>
        </p:nvSpPr>
        <p:spPr>
          <a:xfrm>
            <a:off x="977900" y="1079500"/>
            <a:ext cx="9613800" cy="47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/>
              <a:t>Supplements with phytochemicals – benefits?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/>
              <a:t>Scientific evidence concerning their effects?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/>
              <a:t>Phytochemicals in: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/>
              <a:t>    chocolate, wine, tea, whole foods, soybeans, flaxseeds, tomatoes, garlic. What do they do?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/>
              <a:t>Tips for consuming phytochemicals?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2014-12-09T17:35:05Z</dcterms:created>
  <dc:creator>Amy Kroeker</dc:creator>
</cp:coreProperties>
</file>