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12192000"/>
  <p:notesSz cx="6858000" cy="9144000"/>
  <p:embeddedFontLst>
    <p:embeddedFont>
      <p:font typeface="Sorts Mill Goudy"/>
      <p:regular r:id="rId31"/>
      <p:italic r:id="rId32"/>
    </p:embeddedFont>
    <p:embeddedFont>
      <p:font typeface="Gill Sans"/>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5" roundtripDataSignature="AMtx7mhwGf3pK88hOwgNUciyZesusVTs0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rtsMillGoudy-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GillSans-regular.fntdata"/><Relationship Id="rId10" Type="http://schemas.openxmlformats.org/officeDocument/2006/relationships/slide" Target="slides/slide5.xml"/><Relationship Id="rId32" Type="http://schemas.openxmlformats.org/officeDocument/2006/relationships/font" Target="fonts/SortsMillGoudy-italic.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GillSans-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64428a537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64428a5375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g264428a5375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6"/>
          <p:cNvSpPr txBox="1"/>
          <p:nvPr>
            <p:ph type="ctrTitle"/>
          </p:nvPr>
        </p:nvSpPr>
        <p:spPr>
          <a:xfrm>
            <a:off x="2057400" y="685801"/>
            <a:ext cx="8115300" cy="304622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600"/>
              <a:buFont typeface="Sorts Mill Goudy"/>
              <a:buNone/>
              <a:defRPr sz="36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6"/>
          <p:cNvSpPr txBox="1"/>
          <p:nvPr>
            <p:ph idx="1" type="subTitle"/>
          </p:nvPr>
        </p:nvSpPr>
        <p:spPr>
          <a:xfrm>
            <a:off x="2057400" y="4114800"/>
            <a:ext cx="8115300" cy="20574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1000"/>
              </a:spcBef>
              <a:spcAft>
                <a:spcPts val="0"/>
              </a:spcAft>
              <a:buClr>
                <a:schemeClr val="dk2"/>
              </a:buClr>
              <a:buSzPts val="1680"/>
              <a:buNone/>
              <a:defRPr i="1" sz="2400"/>
            </a:lvl1pPr>
            <a:lvl2pPr lvl="1" algn="ctr">
              <a:lnSpc>
                <a:spcPct val="100000"/>
              </a:lnSpc>
              <a:spcBef>
                <a:spcPts val="500"/>
              </a:spcBef>
              <a:spcAft>
                <a:spcPts val="0"/>
              </a:spcAft>
              <a:buClr>
                <a:schemeClr val="dk2"/>
              </a:buClr>
              <a:buSzPts val="1400"/>
              <a:buNone/>
              <a:defRPr sz="2000"/>
            </a:lvl2pPr>
            <a:lvl3pPr lvl="2" algn="ctr">
              <a:lnSpc>
                <a:spcPct val="100000"/>
              </a:lnSpc>
              <a:spcBef>
                <a:spcPts val="500"/>
              </a:spcBef>
              <a:spcAft>
                <a:spcPts val="0"/>
              </a:spcAft>
              <a:buClr>
                <a:schemeClr val="dk2"/>
              </a:buClr>
              <a:buSzPts val="1260"/>
              <a:buNone/>
              <a:defRPr sz="1800"/>
            </a:lvl3pPr>
            <a:lvl4pPr lvl="3" algn="ctr">
              <a:lnSpc>
                <a:spcPct val="100000"/>
              </a:lnSpc>
              <a:spcBef>
                <a:spcPts val="500"/>
              </a:spcBef>
              <a:spcAft>
                <a:spcPts val="0"/>
              </a:spcAft>
              <a:buClr>
                <a:schemeClr val="dk2"/>
              </a:buClr>
              <a:buSzPts val="1120"/>
              <a:buNone/>
              <a:defRPr sz="1600"/>
            </a:lvl4pPr>
            <a:lvl5pPr lvl="4" algn="ctr">
              <a:lnSpc>
                <a:spcPct val="100000"/>
              </a:lnSpc>
              <a:spcBef>
                <a:spcPts val="500"/>
              </a:spcBef>
              <a:spcAft>
                <a:spcPts val="0"/>
              </a:spcAft>
              <a:buClr>
                <a:schemeClr val="dk2"/>
              </a:buClr>
              <a:buSzPts val="112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7"/>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3200"/>
              <a:buFont typeface="Sorts Mill Goudy"/>
              <a:buNone/>
              <a:defRPr sz="32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7"/>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8"/>
          <p:cNvSpPr txBox="1"/>
          <p:nvPr>
            <p:ph type="title"/>
          </p:nvPr>
        </p:nvSpPr>
        <p:spPr>
          <a:xfrm>
            <a:off x="831850" y="1709738"/>
            <a:ext cx="10515600" cy="2774071"/>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5400"/>
              <a:buFont typeface="Sorts Mill Goudy"/>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8"/>
          <p:cNvSpPr txBox="1"/>
          <p:nvPr>
            <p:ph idx="1" type="body"/>
          </p:nvPr>
        </p:nvSpPr>
        <p:spPr>
          <a:xfrm>
            <a:off x="831850" y="4641624"/>
            <a:ext cx="10515600" cy="14480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888888"/>
              </a:buClr>
              <a:buSzPts val="1680"/>
              <a:buNone/>
              <a:defRPr i="1" sz="2400">
                <a:solidFill>
                  <a:srgbClr val="888888"/>
                </a:solidFill>
              </a:defRPr>
            </a:lvl1pPr>
            <a:lvl2pPr indent="-228600" lvl="1" marL="914400" algn="l">
              <a:lnSpc>
                <a:spcPct val="100000"/>
              </a:lnSpc>
              <a:spcBef>
                <a:spcPts val="500"/>
              </a:spcBef>
              <a:spcAft>
                <a:spcPts val="0"/>
              </a:spcAft>
              <a:buClr>
                <a:srgbClr val="888888"/>
              </a:buClr>
              <a:buSzPts val="1400"/>
              <a:buNone/>
              <a:defRPr sz="2000">
                <a:solidFill>
                  <a:srgbClr val="888888"/>
                </a:solidFill>
              </a:defRPr>
            </a:lvl2pPr>
            <a:lvl3pPr indent="-228600" lvl="2" marL="1371600" algn="l">
              <a:lnSpc>
                <a:spcPct val="100000"/>
              </a:lnSpc>
              <a:spcBef>
                <a:spcPts val="500"/>
              </a:spcBef>
              <a:spcAft>
                <a:spcPts val="0"/>
              </a:spcAft>
              <a:buClr>
                <a:srgbClr val="888888"/>
              </a:buClr>
              <a:buSzPts val="1260"/>
              <a:buNone/>
              <a:defRPr sz="1800">
                <a:solidFill>
                  <a:srgbClr val="888888"/>
                </a:solidFill>
              </a:defRPr>
            </a:lvl3pPr>
            <a:lvl4pPr indent="-228600" lvl="3" marL="1828800" algn="l">
              <a:lnSpc>
                <a:spcPct val="100000"/>
              </a:lnSpc>
              <a:spcBef>
                <a:spcPts val="500"/>
              </a:spcBef>
              <a:spcAft>
                <a:spcPts val="0"/>
              </a:spcAft>
              <a:buClr>
                <a:srgbClr val="888888"/>
              </a:buClr>
              <a:buSzPts val="1120"/>
              <a:buNone/>
              <a:defRPr sz="1600">
                <a:solidFill>
                  <a:srgbClr val="888888"/>
                </a:solidFill>
              </a:defRPr>
            </a:lvl4pPr>
            <a:lvl5pPr indent="-228600" lvl="4" marL="2286000" algn="l">
              <a:lnSpc>
                <a:spcPct val="100000"/>
              </a:lnSpc>
              <a:spcBef>
                <a:spcPts val="500"/>
              </a:spcBef>
              <a:spcAft>
                <a:spcPts val="0"/>
              </a:spcAft>
              <a:buClr>
                <a:srgbClr val="888888"/>
              </a:buClr>
              <a:buSzPts val="112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2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9"/>
          <p:cNvSpPr txBox="1"/>
          <p:nvPr>
            <p:ph type="title"/>
          </p:nvPr>
        </p:nvSpPr>
        <p:spPr>
          <a:xfrm>
            <a:off x="1346071" y="566278"/>
            <a:ext cx="9512429" cy="96545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600"/>
              <a:buFont typeface="Sorts Mill Goudy"/>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9"/>
          <p:cNvSpPr txBox="1"/>
          <p:nvPr>
            <p:ph idx="1" type="body"/>
          </p:nvPr>
        </p:nvSpPr>
        <p:spPr>
          <a:xfrm>
            <a:off x="909758" y="2057400"/>
            <a:ext cx="5031521" cy="4119563"/>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9"/>
          <p:cNvSpPr txBox="1"/>
          <p:nvPr>
            <p:ph idx="2" type="body"/>
          </p:nvPr>
        </p:nvSpPr>
        <p:spPr>
          <a:xfrm>
            <a:off x="6265408" y="2057401"/>
            <a:ext cx="5016834" cy="4119562"/>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0"/>
          <p:cNvSpPr txBox="1"/>
          <p:nvPr>
            <p:ph type="title"/>
          </p:nvPr>
        </p:nvSpPr>
        <p:spPr>
          <a:xfrm>
            <a:off x="839788" y="365126"/>
            <a:ext cx="10276552" cy="114935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i="0"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3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1"/>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3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3200"/>
              <a:buFont typeface="Sorts Mill Goud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370840" lvl="0" marL="457200" algn="l">
              <a:lnSpc>
                <a:spcPct val="100000"/>
              </a:lnSpc>
              <a:spcBef>
                <a:spcPts val="1000"/>
              </a:spcBef>
              <a:spcAft>
                <a:spcPts val="0"/>
              </a:spcAft>
              <a:buClr>
                <a:schemeClr val="dk2"/>
              </a:buClr>
              <a:buSzPts val="2240"/>
              <a:buChar char="•"/>
              <a:defRPr sz="3200"/>
            </a:lvl1pPr>
            <a:lvl2pPr indent="-353060" lvl="1" marL="914400" algn="l">
              <a:lnSpc>
                <a:spcPct val="100000"/>
              </a:lnSpc>
              <a:spcBef>
                <a:spcPts val="500"/>
              </a:spcBef>
              <a:spcAft>
                <a:spcPts val="0"/>
              </a:spcAft>
              <a:buClr>
                <a:schemeClr val="dk2"/>
              </a:buClr>
              <a:buSzPts val="1960"/>
              <a:buChar char="•"/>
              <a:defRPr sz="2800"/>
            </a:lvl2pPr>
            <a:lvl3pPr indent="-335280" lvl="2" marL="1371600" algn="l">
              <a:lnSpc>
                <a:spcPct val="100000"/>
              </a:lnSpc>
              <a:spcBef>
                <a:spcPts val="500"/>
              </a:spcBef>
              <a:spcAft>
                <a:spcPts val="0"/>
              </a:spcAft>
              <a:buClr>
                <a:schemeClr val="dk2"/>
              </a:buClr>
              <a:buSzPts val="1680"/>
              <a:buChar char="•"/>
              <a:defRPr sz="2400"/>
            </a:lvl3pPr>
            <a:lvl4pPr indent="-317500" lvl="3" marL="1828800" algn="l">
              <a:lnSpc>
                <a:spcPct val="100000"/>
              </a:lnSpc>
              <a:spcBef>
                <a:spcPts val="500"/>
              </a:spcBef>
              <a:spcAft>
                <a:spcPts val="0"/>
              </a:spcAft>
              <a:buClr>
                <a:schemeClr val="dk2"/>
              </a:buClr>
              <a:buSzPts val="1400"/>
              <a:buChar char="•"/>
              <a:defRPr sz="2000"/>
            </a:lvl4pPr>
            <a:lvl5pPr indent="-317500" lvl="4" marL="2286000" algn="l">
              <a:lnSpc>
                <a:spcPct val="100000"/>
              </a:lnSpc>
              <a:spcBef>
                <a:spcPts val="500"/>
              </a:spcBef>
              <a:spcAft>
                <a:spcPts val="0"/>
              </a:spcAft>
              <a:buClr>
                <a:schemeClr val="dk2"/>
              </a:buClr>
              <a:buSzPts val="14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120"/>
              <a:buNone/>
              <a:defRPr sz="1600"/>
            </a:lvl1pPr>
            <a:lvl2pPr indent="-228600" lvl="1" marL="914400" algn="l">
              <a:lnSpc>
                <a:spcPct val="100000"/>
              </a:lnSpc>
              <a:spcBef>
                <a:spcPts val="500"/>
              </a:spcBef>
              <a:spcAft>
                <a:spcPts val="0"/>
              </a:spcAft>
              <a:buClr>
                <a:schemeClr val="dk2"/>
              </a:buClr>
              <a:buSzPts val="980"/>
              <a:buNone/>
              <a:defRPr sz="1400"/>
            </a:lvl2pPr>
            <a:lvl3pPr indent="-228600" lvl="2" marL="1371600" algn="l">
              <a:lnSpc>
                <a:spcPct val="100000"/>
              </a:lnSpc>
              <a:spcBef>
                <a:spcPts val="500"/>
              </a:spcBef>
              <a:spcAft>
                <a:spcPts val="0"/>
              </a:spcAft>
              <a:buClr>
                <a:schemeClr val="dk2"/>
              </a:buClr>
              <a:buSzPts val="840"/>
              <a:buNone/>
              <a:defRPr sz="1200"/>
            </a:lvl3pPr>
            <a:lvl4pPr indent="-228600" lvl="3" marL="1828800" algn="l">
              <a:lnSpc>
                <a:spcPct val="100000"/>
              </a:lnSpc>
              <a:spcBef>
                <a:spcPts val="500"/>
              </a:spcBef>
              <a:spcAft>
                <a:spcPts val="0"/>
              </a:spcAft>
              <a:buClr>
                <a:schemeClr val="dk2"/>
              </a:buClr>
              <a:buSzPts val="700"/>
              <a:buNone/>
              <a:defRPr sz="1000"/>
            </a:lvl4pPr>
            <a:lvl5pPr indent="-228600" lvl="4" marL="2286000" algn="l">
              <a:lnSpc>
                <a:spcPct val="100000"/>
              </a:lnSpc>
              <a:spcBef>
                <a:spcPts val="500"/>
              </a:spcBef>
              <a:spcAft>
                <a:spcPts val="0"/>
              </a:spcAft>
              <a:buClr>
                <a:schemeClr val="dk2"/>
              </a:buClr>
              <a:buSzPts val="7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3200"/>
              <a:buFont typeface="Sorts Mill Goud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4"/>
          <p:cNvSpPr/>
          <p:nvPr>
            <p:ph idx="2" type="pic"/>
          </p:nvPr>
        </p:nvSpPr>
        <p:spPr>
          <a:xfrm>
            <a:off x="5183188" y="987425"/>
            <a:ext cx="6172200" cy="4873625"/>
          </a:xfrm>
          <a:prstGeom prst="rect">
            <a:avLst/>
          </a:prstGeom>
          <a:noFill/>
          <a:ln>
            <a:noFill/>
          </a:ln>
        </p:spPr>
      </p:sp>
      <p:sp>
        <p:nvSpPr>
          <p:cNvPr id="68" name="Google Shape;68;p3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120"/>
              <a:buNone/>
              <a:defRPr sz="1600"/>
            </a:lvl1pPr>
            <a:lvl2pPr indent="-228600" lvl="1" marL="914400" algn="l">
              <a:lnSpc>
                <a:spcPct val="100000"/>
              </a:lnSpc>
              <a:spcBef>
                <a:spcPts val="500"/>
              </a:spcBef>
              <a:spcAft>
                <a:spcPts val="0"/>
              </a:spcAft>
              <a:buClr>
                <a:schemeClr val="dk2"/>
              </a:buClr>
              <a:buSzPts val="980"/>
              <a:buNone/>
              <a:defRPr sz="1400"/>
            </a:lvl2pPr>
            <a:lvl3pPr indent="-228600" lvl="2" marL="1371600" algn="l">
              <a:lnSpc>
                <a:spcPct val="100000"/>
              </a:lnSpc>
              <a:spcBef>
                <a:spcPts val="500"/>
              </a:spcBef>
              <a:spcAft>
                <a:spcPts val="0"/>
              </a:spcAft>
              <a:buClr>
                <a:schemeClr val="dk2"/>
              </a:buClr>
              <a:buSzPts val="840"/>
              <a:buNone/>
              <a:defRPr sz="1200"/>
            </a:lvl3pPr>
            <a:lvl4pPr indent="-228600" lvl="3" marL="1828800" algn="l">
              <a:lnSpc>
                <a:spcPct val="100000"/>
              </a:lnSpc>
              <a:spcBef>
                <a:spcPts val="500"/>
              </a:spcBef>
              <a:spcAft>
                <a:spcPts val="0"/>
              </a:spcAft>
              <a:buClr>
                <a:schemeClr val="dk2"/>
              </a:buClr>
              <a:buSzPts val="700"/>
              <a:buNone/>
              <a:defRPr sz="1000"/>
            </a:lvl4pPr>
            <a:lvl5pPr indent="-228600" lvl="4" marL="2286000" algn="l">
              <a:lnSpc>
                <a:spcPct val="100000"/>
              </a:lnSpc>
              <a:spcBef>
                <a:spcPts val="500"/>
              </a:spcBef>
              <a:spcAft>
                <a:spcPts val="0"/>
              </a:spcAft>
              <a:buClr>
                <a:schemeClr val="dk2"/>
              </a:buClr>
              <a:buSzPts val="7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5"/>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5"/>
          <p:cNvSpPr txBox="1"/>
          <p:nvPr>
            <p:ph idx="1" type="body"/>
          </p:nvPr>
        </p:nvSpPr>
        <p:spPr>
          <a:xfrm rot="5400000">
            <a:off x="4156001" y="-530298"/>
            <a:ext cx="3918098" cy="948690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6"/>
          <p:cNvSpPr txBox="1"/>
          <p:nvPr>
            <p:ph type="title"/>
          </p:nvPr>
        </p:nvSpPr>
        <p:spPr>
          <a:xfrm rot="5400000">
            <a:off x="7133431" y="1956594"/>
            <a:ext cx="581183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5"/>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5"/>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2" name="Google Shape;12;p2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00" u="none" cap="none" strike="noStrike">
                <a:solidFill>
                  <a:srgbClr val="745D43"/>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3" name="Google Shape;13;p2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00" u="none" cap="none" strike="noStrike">
                <a:solidFill>
                  <a:srgbClr val="745D43"/>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4" name="Google Shape;14;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745D43"/>
                </a:solidFill>
                <a:latin typeface="Gill Sans"/>
                <a:ea typeface="Gill Sans"/>
                <a:cs typeface="Gill Sans"/>
                <a:sym typeface="Gill Sans"/>
              </a:defRPr>
            </a:lvl1pPr>
            <a:lvl2pPr indent="0" lvl="1" marL="0" marR="0" rtl="0" algn="r">
              <a:spcBef>
                <a:spcPts val="0"/>
              </a:spcBef>
              <a:buNone/>
              <a:defRPr b="0" i="0" sz="900" u="none" cap="none" strike="noStrike">
                <a:solidFill>
                  <a:srgbClr val="745D43"/>
                </a:solidFill>
                <a:latin typeface="Gill Sans"/>
                <a:ea typeface="Gill Sans"/>
                <a:cs typeface="Gill Sans"/>
                <a:sym typeface="Gill Sans"/>
              </a:defRPr>
            </a:lvl2pPr>
            <a:lvl3pPr indent="0" lvl="2" marL="0" marR="0" rtl="0" algn="r">
              <a:spcBef>
                <a:spcPts val="0"/>
              </a:spcBef>
              <a:buNone/>
              <a:defRPr b="0" i="0" sz="900" u="none" cap="none" strike="noStrike">
                <a:solidFill>
                  <a:srgbClr val="745D43"/>
                </a:solidFill>
                <a:latin typeface="Gill Sans"/>
                <a:ea typeface="Gill Sans"/>
                <a:cs typeface="Gill Sans"/>
                <a:sym typeface="Gill Sans"/>
              </a:defRPr>
            </a:lvl3pPr>
            <a:lvl4pPr indent="0" lvl="3" marL="0" marR="0" rtl="0" algn="r">
              <a:spcBef>
                <a:spcPts val="0"/>
              </a:spcBef>
              <a:buNone/>
              <a:defRPr b="0" i="0" sz="900" u="none" cap="none" strike="noStrike">
                <a:solidFill>
                  <a:srgbClr val="745D43"/>
                </a:solidFill>
                <a:latin typeface="Gill Sans"/>
                <a:ea typeface="Gill Sans"/>
                <a:cs typeface="Gill Sans"/>
                <a:sym typeface="Gill Sans"/>
              </a:defRPr>
            </a:lvl4pPr>
            <a:lvl5pPr indent="0" lvl="4" marL="0" marR="0" rtl="0" algn="r">
              <a:spcBef>
                <a:spcPts val="0"/>
              </a:spcBef>
              <a:buNone/>
              <a:defRPr b="0" i="0" sz="900" u="none" cap="none" strike="noStrike">
                <a:solidFill>
                  <a:srgbClr val="745D43"/>
                </a:solidFill>
                <a:latin typeface="Gill Sans"/>
                <a:ea typeface="Gill Sans"/>
                <a:cs typeface="Gill Sans"/>
                <a:sym typeface="Gill Sans"/>
              </a:defRPr>
            </a:lvl5pPr>
            <a:lvl6pPr indent="0" lvl="5" marL="0" marR="0" rtl="0" algn="r">
              <a:spcBef>
                <a:spcPts val="0"/>
              </a:spcBef>
              <a:buNone/>
              <a:defRPr b="0" i="0" sz="900" u="none" cap="none" strike="noStrike">
                <a:solidFill>
                  <a:srgbClr val="745D43"/>
                </a:solidFill>
                <a:latin typeface="Gill Sans"/>
                <a:ea typeface="Gill Sans"/>
                <a:cs typeface="Gill Sans"/>
                <a:sym typeface="Gill Sans"/>
              </a:defRPr>
            </a:lvl6pPr>
            <a:lvl7pPr indent="0" lvl="6" marL="0" marR="0" rtl="0" algn="r">
              <a:spcBef>
                <a:spcPts val="0"/>
              </a:spcBef>
              <a:buNone/>
              <a:defRPr b="0" i="0" sz="900" u="none" cap="none" strike="noStrike">
                <a:solidFill>
                  <a:srgbClr val="745D43"/>
                </a:solidFill>
                <a:latin typeface="Gill Sans"/>
                <a:ea typeface="Gill Sans"/>
                <a:cs typeface="Gill Sans"/>
                <a:sym typeface="Gill Sans"/>
              </a:defRPr>
            </a:lvl7pPr>
            <a:lvl8pPr indent="0" lvl="7" marL="0" marR="0" rtl="0" algn="r">
              <a:spcBef>
                <a:spcPts val="0"/>
              </a:spcBef>
              <a:buNone/>
              <a:defRPr b="0" i="0" sz="900" u="none" cap="none" strike="noStrike">
                <a:solidFill>
                  <a:srgbClr val="745D43"/>
                </a:solidFill>
                <a:latin typeface="Gill Sans"/>
                <a:ea typeface="Gill Sans"/>
                <a:cs typeface="Gill Sans"/>
                <a:sym typeface="Gill Sans"/>
              </a:defRPr>
            </a:lvl8pPr>
            <a:lvl9pPr indent="0" lvl="8" marL="0" marR="0" rtl="0" algn="r">
              <a:spcBef>
                <a:spcPts val="0"/>
              </a:spcBef>
              <a:buNone/>
              <a:defRPr b="0" i="0" sz="900" u="none" cap="none" strike="noStrike">
                <a:solidFill>
                  <a:srgbClr val="745D43"/>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deniseminger.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about:blank" TargetMode="External"/><Relationship Id="rId4" Type="http://schemas.openxmlformats.org/officeDocument/2006/relationships/hyperlink" Target="http://charliefoundation.org" TargetMode="External"/><Relationship Id="rId5" Type="http://schemas.openxmlformats.org/officeDocument/2006/relationships/hyperlink" Target="https://youtu.be/X_LnpGuFa6U"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www.atlasobscura.com/articles/all-meat-diet"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youtu.be/UMhLBPPtlrY"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youtu.be/LVSrNEqBkD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www.dietdoctor.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pic>
        <p:nvPicPr>
          <p:cNvPr descr="Assorted piles of beans and legumes" id="89" name="Google Shape;89;p1"/>
          <p:cNvPicPr preferRelativeResize="0"/>
          <p:nvPr/>
        </p:nvPicPr>
        <p:blipFill rotWithShape="1">
          <a:blip r:embed="rId3">
            <a:alphaModFix/>
          </a:blip>
          <a:srcRect b="-3" l="23168" r="17585" t="0"/>
          <a:stretch/>
        </p:blipFill>
        <p:spPr>
          <a:xfrm>
            <a:off x="1" y="10"/>
            <a:ext cx="6096000" cy="6857990"/>
          </a:xfrm>
          <a:prstGeom prst="rect">
            <a:avLst/>
          </a:prstGeom>
          <a:noFill/>
          <a:ln>
            <a:noFill/>
          </a:ln>
        </p:spPr>
      </p:pic>
      <p:sp>
        <p:nvSpPr>
          <p:cNvPr id="90" name="Google Shape;90;p1"/>
          <p:cNvSpPr/>
          <p:nvPr/>
        </p:nvSpPr>
        <p:spPr>
          <a:xfrm>
            <a:off x="6096000" y="0"/>
            <a:ext cx="6096000" cy="6858000"/>
          </a:xfrm>
          <a:prstGeom prst="rect">
            <a:avLst/>
          </a:prstGeom>
          <a:solidFill>
            <a:srgbClr val="745D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91" name="Google Shape;91;p1"/>
          <p:cNvSpPr/>
          <p:nvPr/>
        </p:nvSpPr>
        <p:spPr>
          <a:xfrm>
            <a:off x="7467600" y="1371601"/>
            <a:ext cx="3390900" cy="4114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92" name="Google Shape;92;p1"/>
          <p:cNvSpPr txBox="1"/>
          <p:nvPr>
            <p:ph type="ctrTitle"/>
          </p:nvPr>
        </p:nvSpPr>
        <p:spPr>
          <a:xfrm>
            <a:off x="7952936" y="1674629"/>
            <a:ext cx="2550941" cy="20574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sz="3200"/>
              <a:t>HUMAN DIETARY EXTREMES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sp>
        <p:nvSpPr>
          <p:cNvPr id="97" name="Google Shape;97;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98" name="Google Shape;98;p2"/>
          <p:cNvSpPr/>
          <p:nvPr/>
        </p:nvSpPr>
        <p:spPr>
          <a:xfrm>
            <a:off x="0" y="0"/>
            <a:ext cx="12192000" cy="6858000"/>
          </a:xfrm>
          <a:prstGeom prst="rect">
            <a:avLst/>
          </a:prstGeom>
          <a:solidFill>
            <a:srgbClr val="745D43">
              <a:alpha val="2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99" name="Google Shape;99;p2"/>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00" name="Google Shape;100;p2"/>
          <p:cNvSpPr txBox="1"/>
          <p:nvPr>
            <p:ph type="title"/>
          </p:nvPr>
        </p:nvSpPr>
        <p:spPr>
          <a:xfrm>
            <a:off x="1227826" y="963218"/>
            <a:ext cx="9486900" cy="579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HUMAN DIET THROUGH HISTORY</a:t>
            </a:r>
            <a:endParaRPr/>
          </a:p>
        </p:txBody>
      </p:sp>
      <p:pic>
        <p:nvPicPr>
          <p:cNvPr descr="Table, timeline&#10;&#10;Description automatically generated" id="101" name="Google Shape;101;p2"/>
          <p:cNvPicPr preferRelativeResize="0"/>
          <p:nvPr>
            <p:ph idx="1" type="body"/>
          </p:nvPr>
        </p:nvPicPr>
        <p:blipFill rotWithShape="1">
          <a:blip r:embed="rId3">
            <a:alphaModFix/>
          </a:blip>
          <a:srcRect b="0" l="0" r="0" t="0"/>
          <a:stretch/>
        </p:blipFill>
        <p:spPr>
          <a:xfrm>
            <a:off x="2062908" y="1449118"/>
            <a:ext cx="7572322" cy="472308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5" name="Shape 105"/>
        <p:cNvGrpSpPr/>
        <p:nvPr/>
      </p:nvGrpSpPr>
      <p:grpSpPr>
        <a:xfrm>
          <a:off x="0" y="0"/>
          <a:ext cx="0" cy="0"/>
          <a:chOff x="0" y="0"/>
          <a:chExt cx="0" cy="0"/>
        </a:xfrm>
      </p:grpSpPr>
      <p:sp>
        <p:nvSpPr>
          <p:cNvPr id="106" name="Google Shape;106;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07" name="Google Shape;107;p3"/>
          <p:cNvSpPr/>
          <p:nvPr/>
        </p:nvSpPr>
        <p:spPr>
          <a:xfrm>
            <a:off x="0" y="0"/>
            <a:ext cx="12192000" cy="6858000"/>
          </a:xfrm>
          <a:prstGeom prst="rect">
            <a:avLst/>
          </a:prstGeom>
          <a:solidFill>
            <a:srgbClr val="745D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08" name="Google Shape;108;p3"/>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09" name="Google Shape;109;p3"/>
          <p:cNvSpPr txBox="1"/>
          <p:nvPr>
            <p:ph type="title"/>
          </p:nvPr>
        </p:nvSpPr>
        <p:spPr>
          <a:xfrm>
            <a:off x="1371599" y="1010097"/>
            <a:ext cx="9486901" cy="53563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THE PAST</a:t>
            </a:r>
            <a:endParaRPr/>
          </a:p>
        </p:txBody>
      </p:sp>
      <p:sp>
        <p:nvSpPr>
          <p:cNvPr id="110" name="Google Shape;110;p3"/>
          <p:cNvSpPr txBox="1"/>
          <p:nvPr>
            <p:ph idx="1" type="body"/>
          </p:nvPr>
        </p:nvSpPr>
        <p:spPr>
          <a:xfrm>
            <a:off x="1371600" y="1861201"/>
            <a:ext cx="9486901" cy="3885698"/>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lang="en-US"/>
              <a:t>Until agriculture was developed around 10,000 years ago, all humans got their food by hunting, gathering, and fishing. </a:t>
            </a:r>
            <a:endParaRPr/>
          </a:p>
          <a:p>
            <a:pPr indent="-228600" lvl="0" marL="228600" rtl="0" algn="l">
              <a:lnSpc>
                <a:spcPct val="100000"/>
              </a:lnSpc>
              <a:spcBef>
                <a:spcPts val="1000"/>
              </a:spcBef>
              <a:spcAft>
                <a:spcPts val="0"/>
              </a:spcAft>
              <a:buClr>
                <a:schemeClr val="dk2"/>
              </a:buClr>
              <a:buSzPts val="1680"/>
              <a:buChar char="•"/>
            </a:pPr>
            <a:r>
              <a:rPr lang="en-US"/>
              <a:t>Archaeology tells us the earliest humans ate an omnivorous diet similar to chimpanzees- fruits, vegetables, animal products like honey, insects and other animals</a:t>
            </a:r>
            <a:endParaRPr/>
          </a:p>
          <a:p>
            <a:pPr indent="-228600" lvl="0" marL="228600" rtl="0" algn="l">
              <a:lnSpc>
                <a:spcPct val="100000"/>
              </a:lnSpc>
              <a:spcBef>
                <a:spcPts val="1000"/>
              </a:spcBef>
              <a:spcAft>
                <a:spcPts val="0"/>
              </a:spcAft>
              <a:buClr>
                <a:schemeClr val="dk2"/>
              </a:buClr>
              <a:buSzPts val="1680"/>
              <a:buChar char="•"/>
            </a:pPr>
            <a:r>
              <a:rPr lang="en-US"/>
              <a:t>Very quickly, early humans began to eat more meat than chimps. Many groups got about 30% of their calories from proteins.</a:t>
            </a:r>
            <a:endParaRPr/>
          </a:p>
          <a:p>
            <a:pPr indent="-228600" lvl="0" marL="228600" rtl="0" algn="l">
              <a:lnSpc>
                <a:spcPct val="100000"/>
              </a:lnSpc>
              <a:spcBef>
                <a:spcPts val="1000"/>
              </a:spcBef>
              <a:spcAft>
                <a:spcPts val="0"/>
              </a:spcAft>
              <a:buClr>
                <a:schemeClr val="dk2"/>
              </a:buClr>
              <a:buSzPts val="1680"/>
              <a:buChar char="•"/>
            </a:pPr>
            <a:r>
              <a:rPr lang="en-US"/>
              <a:t>Cooking may have developed anywhere from 2 million to 30,000 years ago. First definitive evidence is earth ovens from 30 000 years ago.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 name="Shape 114"/>
        <p:cNvGrpSpPr/>
        <p:nvPr/>
      </p:nvGrpSpPr>
      <p:grpSpPr>
        <a:xfrm>
          <a:off x="0" y="0"/>
          <a:ext cx="0" cy="0"/>
          <a:chOff x="0" y="0"/>
          <a:chExt cx="0" cy="0"/>
        </a:xfrm>
      </p:grpSpPr>
      <p:sp>
        <p:nvSpPr>
          <p:cNvPr id="115" name="Google Shape;115;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16" name="Google Shape;116;p4"/>
          <p:cNvSpPr/>
          <p:nvPr/>
        </p:nvSpPr>
        <p:spPr>
          <a:xfrm>
            <a:off x="0" y="0"/>
            <a:ext cx="12192000" cy="6858000"/>
          </a:xfrm>
          <a:prstGeom prst="rect">
            <a:avLst/>
          </a:prstGeom>
          <a:solidFill>
            <a:srgbClr val="745D43">
              <a:alpha val="2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17" name="Google Shape;117;p4"/>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18" name="Google Shape;118;p4"/>
          <p:cNvSpPr txBox="1"/>
          <p:nvPr>
            <p:ph type="title"/>
          </p:nvPr>
        </p:nvSpPr>
        <p:spPr>
          <a:xfrm>
            <a:off x="1371600" y="1020728"/>
            <a:ext cx="9486900" cy="69413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THE AGRICULTURAL REVOLUTION</a:t>
            </a:r>
            <a:endParaRPr/>
          </a:p>
        </p:txBody>
      </p:sp>
      <p:sp>
        <p:nvSpPr>
          <p:cNvPr id="119" name="Google Shape;119;p4"/>
          <p:cNvSpPr txBox="1"/>
          <p:nvPr>
            <p:ph idx="1" type="body"/>
          </p:nvPr>
        </p:nvSpPr>
        <p:spPr>
          <a:xfrm>
            <a:off x="1371600" y="1884639"/>
            <a:ext cx="9486901" cy="3894155"/>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100000"/>
              </a:lnSpc>
              <a:spcBef>
                <a:spcPts val="0"/>
              </a:spcBef>
              <a:spcAft>
                <a:spcPts val="0"/>
              </a:spcAft>
              <a:buClr>
                <a:schemeClr val="dk2"/>
              </a:buClr>
              <a:buSzPct val="70000"/>
              <a:buChar char="•"/>
            </a:pPr>
            <a:r>
              <a:rPr lang="en-US"/>
              <a:t>About 12 – 10, 000 years ago, when the last ice age was coming to an end, evidence can be seen of domesticated crops and animals, starting in the "fertile crescent" in the Middle East &amp; spreading to other places around the world near water</a:t>
            </a:r>
            <a:endParaRPr/>
          </a:p>
          <a:p>
            <a:pPr indent="-228600" lvl="0" marL="228600" rtl="0" algn="l">
              <a:lnSpc>
                <a:spcPct val="100000"/>
              </a:lnSpc>
              <a:spcBef>
                <a:spcPts val="1000"/>
              </a:spcBef>
              <a:spcAft>
                <a:spcPts val="0"/>
              </a:spcAft>
              <a:buClr>
                <a:schemeClr val="dk2"/>
              </a:buClr>
              <a:buSzPct val="70000"/>
              <a:buChar char="•"/>
            </a:pPr>
            <a:r>
              <a:rPr lang="en-US"/>
              <a:t>Pros: Allowed humans to stay in one place, more time &amp; socializing to develop culture, more children because less needing to carry them while foraging</a:t>
            </a:r>
            <a:endParaRPr/>
          </a:p>
          <a:p>
            <a:pPr indent="-228600" lvl="0" marL="228600" rtl="0" algn="l">
              <a:lnSpc>
                <a:spcPct val="100000"/>
              </a:lnSpc>
              <a:spcBef>
                <a:spcPts val="1000"/>
              </a:spcBef>
              <a:spcAft>
                <a:spcPts val="0"/>
              </a:spcAft>
              <a:buClr>
                <a:schemeClr val="dk2"/>
              </a:buClr>
              <a:buSzPct val="70000"/>
              <a:buChar char="•"/>
            </a:pPr>
            <a:r>
              <a:rPr lang="en-US"/>
              <a:t>Cons: Disease spread from livestock to humans, disease spread more quickly between humans, less variety of diet, dependance on monotonous sources of food sometimes led to deficiencies in certain nutrients, life expectancy decreased at first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3" name="Shape 123"/>
        <p:cNvGrpSpPr/>
        <p:nvPr/>
      </p:nvGrpSpPr>
      <p:grpSpPr>
        <a:xfrm>
          <a:off x="0" y="0"/>
          <a:ext cx="0" cy="0"/>
          <a:chOff x="0" y="0"/>
          <a:chExt cx="0" cy="0"/>
        </a:xfrm>
      </p:grpSpPr>
      <p:sp>
        <p:nvSpPr>
          <p:cNvPr id="124" name="Google Shape;124;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25" name="Google Shape;125;p5"/>
          <p:cNvSpPr/>
          <p:nvPr/>
        </p:nvSpPr>
        <p:spPr>
          <a:xfrm>
            <a:off x="0" y="0"/>
            <a:ext cx="12192000" cy="6858000"/>
          </a:xfrm>
          <a:prstGeom prst="rect">
            <a:avLst/>
          </a:prstGeom>
          <a:solidFill>
            <a:srgbClr val="745D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26" name="Google Shape;126;p5"/>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27" name="Google Shape;127;p5"/>
          <p:cNvSpPr txBox="1"/>
          <p:nvPr>
            <p:ph type="title"/>
          </p:nvPr>
        </p:nvSpPr>
        <p:spPr>
          <a:xfrm>
            <a:off x="1371599" y="1010097"/>
            <a:ext cx="9486901" cy="101008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VEGETARIANISM IN INDIA</a:t>
            </a:r>
            <a:endParaRPr/>
          </a:p>
        </p:txBody>
      </p:sp>
      <p:sp>
        <p:nvSpPr>
          <p:cNvPr id="128" name="Google Shape;128;p5"/>
          <p:cNvSpPr txBox="1"/>
          <p:nvPr>
            <p:ph idx="1" type="body"/>
          </p:nvPr>
        </p:nvSpPr>
        <p:spPr>
          <a:xfrm>
            <a:off x="1371600" y="2033729"/>
            <a:ext cx="9486901" cy="3856943"/>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100000"/>
              </a:lnSpc>
              <a:spcBef>
                <a:spcPts val="0"/>
              </a:spcBef>
              <a:spcAft>
                <a:spcPts val="0"/>
              </a:spcAft>
              <a:buClr>
                <a:schemeClr val="dk2"/>
              </a:buClr>
              <a:buSzPct val="70000"/>
              <a:buChar char="•"/>
            </a:pPr>
            <a:r>
              <a:rPr lang="en-US"/>
              <a:t>Dating back to our paleolithic ancestors, as hunter gatherers who may not always be successful with the hunt, our ancestors likely survived on plants alone for periods of many days to weeks</a:t>
            </a:r>
            <a:endParaRPr/>
          </a:p>
          <a:p>
            <a:pPr indent="-228600" lvl="0" marL="228600" rtl="0" algn="l">
              <a:lnSpc>
                <a:spcPct val="100000"/>
              </a:lnSpc>
              <a:spcBef>
                <a:spcPts val="1000"/>
              </a:spcBef>
              <a:spcAft>
                <a:spcPts val="0"/>
              </a:spcAft>
              <a:buClr>
                <a:schemeClr val="dk2"/>
              </a:buClr>
              <a:buSzPct val="70000"/>
              <a:buChar char="•"/>
            </a:pPr>
            <a:r>
              <a:rPr lang="en-US"/>
              <a:t>First historical references were in Jain and Buddhist followers in India, as early as the 6th century BCE</a:t>
            </a:r>
            <a:endParaRPr/>
          </a:p>
          <a:p>
            <a:pPr indent="-228600" lvl="0" marL="228600" rtl="0" algn="l">
              <a:lnSpc>
                <a:spcPct val="100000"/>
              </a:lnSpc>
              <a:spcBef>
                <a:spcPts val="1000"/>
              </a:spcBef>
              <a:spcAft>
                <a:spcPts val="0"/>
              </a:spcAft>
              <a:buClr>
                <a:schemeClr val="dk2"/>
              </a:buClr>
              <a:buSzPct val="70000"/>
              <a:buChar char="•"/>
            </a:pPr>
            <a:r>
              <a:rPr lang="en-US"/>
              <a:t>Jains preached non-violence in general, towards animals as well as humans</a:t>
            </a:r>
            <a:endParaRPr/>
          </a:p>
          <a:p>
            <a:pPr indent="-228600" lvl="0" marL="228600" rtl="0" algn="l">
              <a:lnSpc>
                <a:spcPct val="100000"/>
              </a:lnSpc>
              <a:spcBef>
                <a:spcPts val="1000"/>
              </a:spcBef>
              <a:spcAft>
                <a:spcPts val="0"/>
              </a:spcAft>
              <a:buClr>
                <a:schemeClr val="dk2"/>
              </a:buClr>
              <a:buSzPct val="70000"/>
              <a:buChar char="•"/>
            </a:pPr>
            <a:r>
              <a:rPr lang="en-US"/>
              <a:t>In Buddhism, they also wished to abstain from hurting or killing of animals, but they may have accepted and eaten gifts of meat</a:t>
            </a:r>
            <a:endParaRPr/>
          </a:p>
          <a:p>
            <a:pPr indent="-228600" lvl="0" marL="228600" rtl="0" algn="l">
              <a:lnSpc>
                <a:spcPct val="100000"/>
              </a:lnSpc>
              <a:spcBef>
                <a:spcPts val="1000"/>
              </a:spcBef>
              <a:spcAft>
                <a:spcPts val="0"/>
              </a:spcAft>
              <a:buClr>
                <a:schemeClr val="dk2"/>
              </a:buClr>
              <a:buSzPct val="70000"/>
              <a:buChar char="•"/>
            </a:pPr>
            <a:r>
              <a:rPr lang="en-US"/>
              <a:t>Later (around 1500 – 500 BCE) many Hindu texts asserted that all creatures manifest the same life force. Many Hindus today follow a vegetarian diet &amp; the killing of a cow is traditionally considered a sin.</a:t>
            </a:r>
            <a:endParaRPr/>
          </a:p>
          <a:p>
            <a:pPr indent="-129920" lvl="0" marL="228600" rtl="0" algn="l">
              <a:lnSpc>
                <a:spcPct val="100000"/>
              </a:lnSpc>
              <a:spcBef>
                <a:spcPts val="1000"/>
              </a:spcBef>
              <a:spcAft>
                <a:spcPts val="0"/>
              </a:spcAft>
              <a:buClr>
                <a:schemeClr val="dk2"/>
              </a:buClr>
              <a:buSzPct val="700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 name="Shape 132"/>
        <p:cNvGrpSpPr/>
        <p:nvPr/>
      </p:nvGrpSpPr>
      <p:grpSpPr>
        <a:xfrm>
          <a:off x="0" y="0"/>
          <a:ext cx="0" cy="0"/>
          <a:chOff x="0" y="0"/>
          <a:chExt cx="0" cy="0"/>
        </a:xfrm>
      </p:grpSpPr>
      <p:sp>
        <p:nvSpPr>
          <p:cNvPr id="133" name="Google Shape;133;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34" name="Google Shape;134;p6"/>
          <p:cNvSpPr/>
          <p:nvPr/>
        </p:nvSpPr>
        <p:spPr>
          <a:xfrm>
            <a:off x="0" y="0"/>
            <a:ext cx="12192000" cy="6858000"/>
          </a:xfrm>
          <a:prstGeom prst="rect">
            <a:avLst/>
          </a:prstGeom>
          <a:solidFill>
            <a:srgbClr val="745D43">
              <a:alpha val="2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35" name="Google Shape;135;p6"/>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36" name="Google Shape;136;p6"/>
          <p:cNvSpPr txBox="1"/>
          <p:nvPr>
            <p:ph type="title"/>
          </p:nvPr>
        </p:nvSpPr>
        <p:spPr>
          <a:xfrm>
            <a:off x="1371600" y="1020728"/>
            <a:ext cx="9486900" cy="80915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VEGETARIANS IN EUROPE </a:t>
            </a:r>
            <a:endParaRPr/>
          </a:p>
        </p:txBody>
      </p:sp>
      <p:sp>
        <p:nvSpPr>
          <p:cNvPr id="137" name="Google Shape;137;p6"/>
          <p:cNvSpPr txBox="1"/>
          <p:nvPr>
            <p:ph idx="1" type="body"/>
          </p:nvPr>
        </p:nvSpPr>
        <p:spPr>
          <a:xfrm>
            <a:off x="1371600" y="2200940"/>
            <a:ext cx="9486901" cy="3577854"/>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lang="en-US"/>
              <a:t>In Ancient Greece of the Classical period (8th century BCE – 6th Century AD), the vegetarian diet was referred to as "Abstinence from beings with a soul". It was not a common practice but some philosophers such as Pythagorus and some subsets of religious orders.</a:t>
            </a:r>
            <a:endParaRPr/>
          </a:p>
          <a:p>
            <a:pPr indent="-228600" lvl="0" marL="228600" rtl="0" algn="l">
              <a:lnSpc>
                <a:spcPct val="100000"/>
              </a:lnSpc>
              <a:spcBef>
                <a:spcPts val="1000"/>
              </a:spcBef>
              <a:spcAft>
                <a:spcPts val="0"/>
              </a:spcAft>
              <a:buClr>
                <a:schemeClr val="dk2"/>
              </a:buClr>
              <a:buSzPts val="1680"/>
              <a:buChar char="•"/>
            </a:pPr>
            <a:r>
              <a:rPr lang="en-US"/>
              <a:t>Many early Christians, esp. Monks and hermits,  abstained from the meat of four legged animals but fish was never prohibited as Jesus himself had eaten it.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43" name="Google Shape;143;p7"/>
          <p:cNvSpPr/>
          <p:nvPr/>
        </p:nvSpPr>
        <p:spPr>
          <a:xfrm>
            <a:off x="0" y="0"/>
            <a:ext cx="12192000" cy="6858000"/>
          </a:xfrm>
          <a:prstGeom prst="rect">
            <a:avLst/>
          </a:prstGeom>
          <a:solidFill>
            <a:srgbClr val="745D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44" name="Google Shape;144;p7"/>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45" name="Google Shape;145;p7"/>
          <p:cNvSpPr txBox="1"/>
          <p:nvPr>
            <p:ph type="title"/>
          </p:nvPr>
        </p:nvSpPr>
        <p:spPr>
          <a:xfrm>
            <a:off x="1371599" y="1010097"/>
            <a:ext cx="9486901" cy="101008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VEGETARIANISM IN ASIA</a:t>
            </a:r>
            <a:endParaRPr/>
          </a:p>
        </p:txBody>
      </p:sp>
      <p:sp>
        <p:nvSpPr>
          <p:cNvPr id="146" name="Google Shape;146;p7"/>
          <p:cNvSpPr txBox="1"/>
          <p:nvPr>
            <p:ph idx="1" type="body"/>
          </p:nvPr>
        </p:nvSpPr>
        <p:spPr>
          <a:xfrm>
            <a:off x="1371600" y="2206257"/>
            <a:ext cx="9486901" cy="3540642"/>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260"/>
              <a:buChar char="•"/>
            </a:pPr>
            <a:r>
              <a:rPr lang="en-US" sz="1800"/>
              <a:t>China – Chinese Buddhism &amp; Taoist monks and nuns eat an egg-free, onion-free vegetarian diet. Some even avoided root vegetables to avoid hurting plants.</a:t>
            </a:r>
            <a:endParaRPr/>
          </a:p>
          <a:p>
            <a:pPr indent="-228600" lvl="0" marL="228600" rtl="0" algn="l">
              <a:lnSpc>
                <a:spcPct val="100000"/>
              </a:lnSpc>
              <a:spcBef>
                <a:spcPts val="1000"/>
              </a:spcBef>
              <a:spcAft>
                <a:spcPts val="0"/>
              </a:spcAft>
              <a:buClr>
                <a:schemeClr val="dk2"/>
              </a:buClr>
              <a:buSzPts val="1260"/>
              <a:buChar char="•"/>
            </a:pPr>
            <a:r>
              <a:rPr lang="en-US" sz="1800"/>
              <a:t>It was a fairly common Chinese folk religion or cultural practice for Chinese people to eat vegan on the 1st &amp; 15th of the month. </a:t>
            </a:r>
            <a:endParaRPr/>
          </a:p>
          <a:p>
            <a:pPr indent="-228600" lvl="0" marL="228600" rtl="0" algn="l">
              <a:lnSpc>
                <a:spcPct val="100000"/>
              </a:lnSpc>
              <a:spcBef>
                <a:spcPts val="1000"/>
              </a:spcBef>
              <a:spcAft>
                <a:spcPts val="0"/>
              </a:spcAft>
              <a:buClr>
                <a:schemeClr val="dk2"/>
              </a:buClr>
              <a:buSzPts val="1260"/>
              <a:buChar char="•"/>
            </a:pPr>
            <a:r>
              <a:rPr lang="en-US" sz="1800"/>
              <a:t>Many vegetarian/vegan products developed in China as a result of the popularity of these fasts- tofu, seitan &amp; meat alternatives made from seaweeds</a:t>
            </a:r>
            <a:endParaRPr/>
          </a:p>
          <a:p>
            <a:pPr indent="-228600" lvl="0" marL="228600" rtl="0" algn="l">
              <a:lnSpc>
                <a:spcPct val="100000"/>
              </a:lnSpc>
              <a:spcBef>
                <a:spcPts val="1000"/>
              </a:spcBef>
              <a:spcAft>
                <a:spcPts val="0"/>
              </a:spcAft>
              <a:buClr>
                <a:schemeClr val="dk2"/>
              </a:buClr>
              <a:buSzPts val="1260"/>
              <a:buChar char="•"/>
            </a:pPr>
            <a:r>
              <a:rPr lang="en-US" sz="1800"/>
              <a:t>In Japan, from 675 – 1872, red meat was banned due to the prevalence of Buddhism and the diet was primarily pescatarian. </a:t>
            </a:r>
            <a:endParaRPr/>
          </a:p>
          <a:p>
            <a:pPr indent="-148590" lvl="0" marL="228600" rtl="0" algn="l">
              <a:lnSpc>
                <a:spcPct val="100000"/>
              </a:lnSpc>
              <a:spcBef>
                <a:spcPts val="1000"/>
              </a:spcBef>
              <a:spcAft>
                <a:spcPts val="0"/>
              </a:spcAft>
              <a:buClr>
                <a:schemeClr val="dk2"/>
              </a:buClr>
              <a:buSzPts val="1260"/>
              <a:buNone/>
            </a:pPr>
            <a:r>
              <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52" name="Google Shape;152;p8"/>
          <p:cNvSpPr/>
          <p:nvPr/>
        </p:nvSpPr>
        <p:spPr>
          <a:xfrm>
            <a:off x="0" y="0"/>
            <a:ext cx="12192000" cy="6858000"/>
          </a:xfrm>
          <a:prstGeom prst="rect">
            <a:avLst/>
          </a:prstGeom>
          <a:solidFill>
            <a:srgbClr val="745D43">
              <a:alpha val="2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53" name="Google Shape;153;p8"/>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54" name="Google Shape;154;p8"/>
          <p:cNvSpPr txBox="1"/>
          <p:nvPr>
            <p:ph type="title"/>
          </p:nvPr>
        </p:nvSpPr>
        <p:spPr>
          <a:xfrm>
            <a:off x="1371600" y="1020728"/>
            <a:ext cx="9486900" cy="996061"/>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VEGETARIANISM CONT. </a:t>
            </a:r>
            <a:endParaRPr/>
          </a:p>
        </p:txBody>
      </p:sp>
      <p:sp>
        <p:nvSpPr>
          <p:cNvPr id="155" name="Google Shape;155;p8"/>
          <p:cNvSpPr txBox="1"/>
          <p:nvPr>
            <p:ph idx="1" type="body"/>
          </p:nvPr>
        </p:nvSpPr>
        <p:spPr>
          <a:xfrm>
            <a:off x="1371600" y="2200940"/>
            <a:ext cx="9486901" cy="3577854"/>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lang="en-US"/>
              <a:t>Vegetarianism or the "Pythagorean Diet" became popular in the Renaissance period (15th &amp; 16th centuries). Leonardo da Vinci was one "celebrity" endorser.</a:t>
            </a:r>
            <a:endParaRPr/>
          </a:p>
          <a:p>
            <a:pPr indent="-228600" lvl="0" marL="228600" rtl="0" algn="l">
              <a:lnSpc>
                <a:spcPct val="100000"/>
              </a:lnSpc>
              <a:spcBef>
                <a:spcPts val="1000"/>
              </a:spcBef>
              <a:spcAft>
                <a:spcPts val="0"/>
              </a:spcAft>
              <a:buClr>
                <a:schemeClr val="dk2"/>
              </a:buClr>
              <a:buSzPts val="1680"/>
              <a:buChar char="•"/>
            </a:pPr>
            <a:r>
              <a:rPr lang="en-US"/>
              <a:t>The first vegetarian society was formed in England in 1847.</a:t>
            </a:r>
            <a:endParaRPr/>
          </a:p>
          <a:p>
            <a:pPr indent="-228600" lvl="0" marL="228600" rtl="0" algn="l">
              <a:lnSpc>
                <a:spcPct val="100000"/>
              </a:lnSpc>
              <a:spcBef>
                <a:spcPts val="1000"/>
              </a:spcBef>
              <a:spcAft>
                <a:spcPts val="0"/>
              </a:spcAft>
              <a:buClr>
                <a:schemeClr val="dk2"/>
              </a:buClr>
              <a:buSzPts val="1680"/>
              <a:buChar char="•"/>
            </a:pPr>
            <a:r>
              <a:rPr lang="en-US"/>
              <a:t>In the USA, Benjamin Franklin was a vegetarian for a time &amp; introduced tofu to North America. </a:t>
            </a:r>
            <a:endParaRPr/>
          </a:p>
          <a:p>
            <a:pPr indent="-228600" lvl="0" marL="228600" rtl="0" algn="l">
              <a:lnSpc>
                <a:spcPct val="100000"/>
              </a:lnSpc>
              <a:spcBef>
                <a:spcPts val="1000"/>
              </a:spcBef>
              <a:spcAft>
                <a:spcPts val="0"/>
              </a:spcAft>
              <a:buClr>
                <a:schemeClr val="dk2"/>
              </a:buClr>
              <a:buSzPts val="1680"/>
              <a:buChar char="•"/>
            </a:pPr>
            <a:r>
              <a:rPr lang="en-US"/>
              <a:t>The American Vegetarian Society was formed in 1850 by the inventor of the Graham cracker, Sylvester Graham.</a:t>
            </a:r>
            <a:endParaRPr/>
          </a:p>
          <a:p>
            <a:pPr indent="-121920" lvl="0" marL="228600" rtl="0" algn="l">
              <a:lnSpc>
                <a:spcPct val="100000"/>
              </a:lnSpc>
              <a:spcBef>
                <a:spcPts val="1000"/>
              </a:spcBef>
              <a:spcAft>
                <a:spcPts val="0"/>
              </a:spcAft>
              <a:buClr>
                <a:schemeClr val="dk2"/>
              </a:buClr>
              <a:buSzPts val="168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9" name="Shape 159"/>
        <p:cNvGrpSpPr/>
        <p:nvPr/>
      </p:nvGrpSpPr>
      <p:grpSpPr>
        <a:xfrm>
          <a:off x="0" y="0"/>
          <a:ext cx="0" cy="0"/>
          <a:chOff x="0" y="0"/>
          <a:chExt cx="0" cy="0"/>
        </a:xfrm>
      </p:grpSpPr>
      <p:sp>
        <p:nvSpPr>
          <p:cNvPr id="160" name="Google Shape;160;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61" name="Google Shape;161;p9"/>
          <p:cNvSpPr/>
          <p:nvPr/>
        </p:nvSpPr>
        <p:spPr>
          <a:xfrm>
            <a:off x="0" y="0"/>
            <a:ext cx="12192000" cy="6858000"/>
          </a:xfrm>
          <a:prstGeom prst="rect">
            <a:avLst/>
          </a:prstGeom>
          <a:solidFill>
            <a:srgbClr val="745D43">
              <a:alpha val="2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62" name="Google Shape;162;p9"/>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63" name="Google Shape;163;p9"/>
          <p:cNvSpPr txBox="1"/>
          <p:nvPr>
            <p:ph idx="1" type="body"/>
          </p:nvPr>
        </p:nvSpPr>
        <p:spPr>
          <a:xfrm>
            <a:off x="1371600" y="1093884"/>
            <a:ext cx="9486901" cy="468491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lang="en-US"/>
              <a:t>In the USA, the Seventh Day Adventist Church was founded in 1863. They have advocated a meatless diet from the beginning &amp; many studies comparing their dietary habits to people of other religious traditions have provided solid nutritional information. John Kellogg (founder of the cereal company) formed Sanitariums that promoted vegetarianism for health.</a:t>
            </a:r>
            <a:endParaRPr/>
          </a:p>
          <a:p>
            <a:pPr indent="-228600" lvl="0" marL="228600" rtl="0" algn="l">
              <a:lnSpc>
                <a:spcPct val="100000"/>
              </a:lnSpc>
              <a:spcBef>
                <a:spcPts val="1000"/>
              </a:spcBef>
              <a:spcAft>
                <a:spcPts val="0"/>
              </a:spcAft>
              <a:buClr>
                <a:schemeClr val="dk2"/>
              </a:buClr>
              <a:buSzPts val="1680"/>
              <a:buChar char="•"/>
            </a:pPr>
            <a:r>
              <a:rPr lang="en-US"/>
              <a:t>The great Russian author Leo Tolstoy, who died in 1910, was a vegetarian.</a:t>
            </a:r>
            <a:endParaRPr/>
          </a:p>
          <a:p>
            <a:pPr indent="-228600" lvl="0" marL="228600" rtl="0" algn="l">
              <a:lnSpc>
                <a:spcPct val="100000"/>
              </a:lnSpc>
              <a:spcBef>
                <a:spcPts val="1000"/>
              </a:spcBef>
              <a:spcAft>
                <a:spcPts val="0"/>
              </a:spcAft>
              <a:buClr>
                <a:schemeClr val="dk2"/>
              </a:buClr>
              <a:buSzPts val="1680"/>
              <a:buChar char="•"/>
            </a:pPr>
            <a:r>
              <a:rPr lang="en-US"/>
              <a:t>Today, the majority of vegetarians live in India &amp; most consume dairy. </a:t>
            </a:r>
            <a:endParaRPr/>
          </a:p>
          <a:p>
            <a:pPr indent="-228600" lvl="0" marL="228600" rtl="0" algn="l">
              <a:lnSpc>
                <a:spcPct val="100000"/>
              </a:lnSpc>
              <a:spcBef>
                <a:spcPts val="1000"/>
              </a:spcBef>
              <a:spcAft>
                <a:spcPts val="0"/>
              </a:spcAft>
              <a:buClr>
                <a:schemeClr val="dk2"/>
              </a:buClr>
              <a:buSzPts val="1680"/>
              <a:buChar char="•"/>
            </a:pPr>
            <a:r>
              <a:rPr lang="en-US"/>
              <a:t>In North America, studies from 2005-2010 found &lt;3% of people are vegetarian.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7" name="Shape 167"/>
        <p:cNvGrpSpPr/>
        <p:nvPr/>
      </p:nvGrpSpPr>
      <p:grpSpPr>
        <a:xfrm>
          <a:off x="0" y="0"/>
          <a:ext cx="0" cy="0"/>
          <a:chOff x="0" y="0"/>
          <a:chExt cx="0" cy="0"/>
        </a:xfrm>
      </p:grpSpPr>
      <p:sp>
        <p:nvSpPr>
          <p:cNvPr id="168" name="Google Shape;168;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69" name="Google Shape;169;p10"/>
          <p:cNvSpPr/>
          <p:nvPr/>
        </p:nvSpPr>
        <p:spPr>
          <a:xfrm>
            <a:off x="0" y="0"/>
            <a:ext cx="12192000" cy="6858000"/>
          </a:xfrm>
          <a:prstGeom prst="rect">
            <a:avLst/>
          </a:prstGeom>
          <a:solidFill>
            <a:srgbClr val="745D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70" name="Google Shape;170;p10"/>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71" name="Google Shape;171;p10"/>
          <p:cNvSpPr txBox="1"/>
          <p:nvPr>
            <p:ph type="title"/>
          </p:nvPr>
        </p:nvSpPr>
        <p:spPr>
          <a:xfrm>
            <a:off x="1371599" y="1010097"/>
            <a:ext cx="9486901" cy="101008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VEGANISM</a:t>
            </a:r>
            <a:endParaRPr/>
          </a:p>
        </p:txBody>
      </p:sp>
      <p:sp>
        <p:nvSpPr>
          <p:cNvPr id="172" name="Google Shape;172;p10"/>
          <p:cNvSpPr txBox="1"/>
          <p:nvPr>
            <p:ph idx="1" type="body"/>
          </p:nvPr>
        </p:nvSpPr>
        <p:spPr>
          <a:xfrm>
            <a:off x="1371600" y="2206257"/>
            <a:ext cx="9486901" cy="3540642"/>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lang="en-US"/>
              <a:t>The word was invented in 1944, at first to describe a non-dairy vegetarian.</a:t>
            </a:r>
            <a:endParaRPr/>
          </a:p>
          <a:p>
            <a:pPr indent="-228600" lvl="0" marL="228600" rtl="0" algn="l">
              <a:lnSpc>
                <a:spcPct val="100000"/>
              </a:lnSpc>
              <a:spcBef>
                <a:spcPts val="1000"/>
              </a:spcBef>
              <a:spcAft>
                <a:spcPts val="0"/>
              </a:spcAft>
              <a:buClr>
                <a:schemeClr val="dk2"/>
              </a:buClr>
              <a:buSzPts val="1680"/>
              <a:buChar char="•"/>
            </a:pPr>
            <a:r>
              <a:rPr lang="en-US"/>
              <a:t>It came to mean abstaining from milk, butter &amp; cheese, as well as animals, eggs, gelatin and honey. </a:t>
            </a:r>
            <a:endParaRPr/>
          </a:p>
          <a:p>
            <a:pPr indent="-228600" lvl="0" marL="228600" rtl="0" algn="l">
              <a:lnSpc>
                <a:spcPct val="100000"/>
              </a:lnSpc>
              <a:spcBef>
                <a:spcPts val="1000"/>
              </a:spcBef>
              <a:spcAft>
                <a:spcPts val="0"/>
              </a:spcAft>
              <a:buClr>
                <a:schemeClr val="dk2"/>
              </a:buClr>
              <a:buSzPts val="1680"/>
              <a:buChar char="•"/>
            </a:pPr>
            <a:r>
              <a:rPr lang="en-US"/>
              <a:t>Veganism has become much more popular since 2010, with new vegan certifications emblems on grocery products such as: </a:t>
            </a:r>
            <a:endParaRPr/>
          </a:p>
        </p:txBody>
      </p:sp>
      <p:pic>
        <p:nvPicPr>
          <p:cNvPr descr="Logo, company name&#10;&#10;Description automatically generated" id="173" name="Google Shape;173;p10"/>
          <p:cNvPicPr preferRelativeResize="0"/>
          <p:nvPr/>
        </p:nvPicPr>
        <p:blipFill rotWithShape="1">
          <a:blip r:embed="rId3">
            <a:alphaModFix/>
          </a:blip>
          <a:srcRect b="0" l="0" r="0" t="0"/>
          <a:stretch/>
        </p:blipFill>
        <p:spPr>
          <a:xfrm>
            <a:off x="5444256" y="4668115"/>
            <a:ext cx="1898711" cy="189871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7" name="Shape 177"/>
        <p:cNvGrpSpPr/>
        <p:nvPr/>
      </p:nvGrpSpPr>
      <p:grpSpPr>
        <a:xfrm>
          <a:off x="0" y="0"/>
          <a:ext cx="0" cy="0"/>
          <a:chOff x="0" y="0"/>
          <a:chExt cx="0" cy="0"/>
        </a:xfrm>
      </p:grpSpPr>
      <p:sp>
        <p:nvSpPr>
          <p:cNvPr id="178" name="Google Shape;178;p1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79" name="Google Shape;179;p11"/>
          <p:cNvSpPr/>
          <p:nvPr/>
        </p:nvSpPr>
        <p:spPr>
          <a:xfrm>
            <a:off x="0" y="0"/>
            <a:ext cx="12192000" cy="6858000"/>
          </a:xfrm>
          <a:prstGeom prst="rect">
            <a:avLst/>
          </a:prstGeom>
          <a:solidFill>
            <a:srgbClr val="745D43">
              <a:alpha val="2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80" name="Google Shape;180;p11"/>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81" name="Google Shape;181;p11"/>
          <p:cNvSpPr txBox="1"/>
          <p:nvPr>
            <p:ph type="title"/>
          </p:nvPr>
        </p:nvSpPr>
        <p:spPr>
          <a:xfrm>
            <a:off x="1371600" y="1020728"/>
            <a:ext cx="9486900" cy="996061"/>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TYPES OF VEGETARIANS</a:t>
            </a:r>
            <a:endParaRPr/>
          </a:p>
        </p:txBody>
      </p:sp>
      <p:sp>
        <p:nvSpPr>
          <p:cNvPr id="182" name="Google Shape;182;p11"/>
          <p:cNvSpPr txBox="1"/>
          <p:nvPr>
            <p:ph idx="1" type="body"/>
          </p:nvPr>
        </p:nvSpPr>
        <p:spPr>
          <a:xfrm>
            <a:off x="1371600" y="2200940"/>
            <a:ext cx="9486901" cy="3577854"/>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b="1" lang="en-US"/>
              <a:t>Lacto-ovo vegetarians: </a:t>
            </a:r>
            <a:r>
              <a:rPr lang="en-US"/>
              <a:t>Eat both dairy &amp; eggs</a:t>
            </a:r>
            <a:endParaRPr/>
          </a:p>
          <a:p>
            <a:pPr indent="-228600" lvl="0" marL="228600" rtl="0" algn="l">
              <a:lnSpc>
                <a:spcPct val="100000"/>
              </a:lnSpc>
              <a:spcBef>
                <a:spcPts val="1000"/>
              </a:spcBef>
              <a:spcAft>
                <a:spcPts val="0"/>
              </a:spcAft>
              <a:buClr>
                <a:schemeClr val="dk2"/>
              </a:buClr>
              <a:buSzPts val="1680"/>
              <a:buChar char="•"/>
            </a:pPr>
            <a:r>
              <a:rPr b="1" lang="en-US"/>
              <a:t>Lacto vegetarians</a:t>
            </a:r>
            <a:r>
              <a:rPr lang="en-US"/>
              <a:t>: Eat dairy</a:t>
            </a:r>
            <a:endParaRPr/>
          </a:p>
          <a:p>
            <a:pPr indent="-228600" lvl="0" marL="228600" rtl="0" algn="l">
              <a:lnSpc>
                <a:spcPct val="100000"/>
              </a:lnSpc>
              <a:spcBef>
                <a:spcPts val="1000"/>
              </a:spcBef>
              <a:spcAft>
                <a:spcPts val="0"/>
              </a:spcAft>
              <a:buClr>
                <a:schemeClr val="dk2"/>
              </a:buClr>
              <a:buSzPts val="1680"/>
              <a:buChar char="•"/>
            </a:pPr>
            <a:r>
              <a:rPr b="1" lang="en-US"/>
              <a:t>Pescatarian:</a:t>
            </a:r>
            <a:r>
              <a:rPr lang="en-US"/>
              <a:t> Consume fish</a:t>
            </a:r>
            <a:endParaRPr/>
          </a:p>
          <a:p>
            <a:pPr indent="-228600" lvl="0" marL="228600" rtl="0" algn="l">
              <a:lnSpc>
                <a:spcPct val="100000"/>
              </a:lnSpc>
              <a:spcBef>
                <a:spcPts val="1000"/>
              </a:spcBef>
              <a:spcAft>
                <a:spcPts val="0"/>
              </a:spcAft>
              <a:buClr>
                <a:schemeClr val="dk2"/>
              </a:buClr>
              <a:buSzPts val="1680"/>
              <a:buChar char="•"/>
            </a:pPr>
            <a:r>
              <a:rPr b="1" lang="en-US"/>
              <a:t>Pollo vegetarian:</a:t>
            </a:r>
            <a:r>
              <a:rPr lang="en-US"/>
              <a:t> consume chicken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88" name="Google Shape;188;p12"/>
          <p:cNvSpPr/>
          <p:nvPr/>
        </p:nvSpPr>
        <p:spPr>
          <a:xfrm>
            <a:off x="0" y="76200"/>
            <a:ext cx="12192000" cy="6858000"/>
          </a:xfrm>
          <a:prstGeom prst="rect">
            <a:avLst/>
          </a:prstGeom>
          <a:solidFill>
            <a:srgbClr val="745D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89" name="Google Shape;189;p12"/>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90" name="Google Shape;190;p12"/>
          <p:cNvSpPr txBox="1"/>
          <p:nvPr>
            <p:ph type="title"/>
          </p:nvPr>
        </p:nvSpPr>
        <p:spPr>
          <a:xfrm>
            <a:off x="1371599" y="1010097"/>
            <a:ext cx="9486901" cy="101008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HEALTH BENEFITS</a:t>
            </a:r>
            <a:endParaRPr/>
          </a:p>
        </p:txBody>
      </p:sp>
      <p:sp>
        <p:nvSpPr>
          <p:cNvPr id="191" name="Google Shape;191;p12"/>
          <p:cNvSpPr txBox="1"/>
          <p:nvPr>
            <p:ph idx="1" type="body"/>
          </p:nvPr>
        </p:nvSpPr>
        <p:spPr>
          <a:xfrm>
            <a:off x="1371600" y="2206257"/>
            <a:ext cx="9486901" cy="3540642"/>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100000"/>
              </a:lnSpc>
              <a:spcBef>
                <a:spcPts val="0"/>
              </a:spcBef>
              <a:spcAft>
                <a:spcPts val="0"/>
              </a:spcAft>
              <a:buClr>
                <a:schemeClr val="dk2"/>
              </a:buClr>
              <a:buSzPct val="70000"/>
              <a:buChar char="•"/>
            </a:pPr>
            <a:r>
              <a:rPr lang="en-US"/>
              <a:t>Studies of Seventh Day Adventists (who also avoid alcohol &amp; caffeine) and other groups of vegetarians seem to indicate the following benefits:</a:t>
            </a:r>
            <a:endParaRPr/>
          </a:p>
          <a:p>
            <a:pPr indent="-228600" lvl="1" marL="685800" rtl="0" algn="l">
              <a:lnSpc>
                <a:spcPct val="100000"/>
              </a:lnSpc>
              <a:spcBef>
                <a:spcPts val="500"/>
              </a:spcBef>
              <a:spcAft>
                <a:spcPts val="0"/>
              </a:spcAft>
              <a:buClr>
                <a:schemeClr val="dk2"/>
              </a:buClr>
              <a:buSzPct val="70000"/>
              <a:buChar char="•"/>
            </a:pPr>
            <a:r>
              <a:rPr lang="en-US"/>
              <a:t>- lower blood </a:t>
            </a:r>
            <a:r>
              <a:rPr lang="en-US"/>
              <a:t>cholesterol</a:t>
            </a:r>
            <a:r>
              <a:rPr lang="en-US"/>
              <a:t>                              - lower blood pressure</a:t>
            </a:r>
            <a:endParaRPr/>
          </a:p>
          <a:p>
            <a:pPr indent="-228600" lvl="1" marL="685800" rtl="0" algn="l">
              <a:lnSpc>
                <a:spcPct val="100000"/>
              </a:lnSpc>
              <a:spcBef>
                <a:spcPts val="500"/>
              </a:spcBef>
              <a:spcAft>
                <a:spcPts val="0"/>
              </a:spcAft>
              <a:buClr>
                <a:schemeClr val="dk2"/>
              </a:buClr>
              <a:buSzPct val="70000"/>
              <a:buChar char="•"/>
            </a:pPr>
            <a:r>
              <a:rPr lang="en-US"/>
              <a:t>Approx 20% less risk of death from heart disease</a:t>
            </a:r>
            <a:endParaRPr/>
          </a:p>
          <a:p>
            <a:pPr indent="-228600" lvl="1" marL="685800" rtl="0" algn="l">
              <a:lnSpc>
                <a:spcPct val="100000"/>
              </a:lnSpc>
              <a:spcBef>
                <a:spcPts val="500"/>
              </a:spcBef>
              <a:spcAft>
                <a:spcPts val="0"/>
              </a:spcAft>
              <a:buClr>
                <a:schemeClr val="dk2"/>
              </a:buClr>
              <a:buSzPct val="70000"/>
              <a:buChar char="•"/>
            </a:pPr>
            <a:r>
              <a:rPr lang="en-US"/>
              <a:t>Reduced risk of diabetes                             </a:t>
            </a:r>
            <a:endParaRPr/>
          </a:p>
          <a:p>
            <a:pPr indent="-228600" lvl="1" marL="685800" rtl="0" algn="l">
              <a:lnSpc>
                <a:spcPct val="100000"/>
              </a:lnSpc>
              <a:spcBef>
                <a:spcPts val="500"/>
              </a:spcBef>
              <a:spcAft>
                <a:spcPts val="0"/>
              </a:spcAft>
              <a:buClr>
                <a:schemeClr val="dk2"/>
              </a:buClr>
              <a:buSzPct val="70000"/>
              <a:buChar char="•"/>
            </a:pPr>
            <a:r>
              <a:rPr lang="en-US"/>
              <a:t>- reduced risk of certain cancers, such as colorectal &amp; esophageal</a:t>
            </a:r>
            <a:endParaRPr/>
          </a:p>
          <a:p>
            <a:pPr indent="-146367" lvl="1" marL="685800" rtl="0" algn="l">
              <a:lnSpc>
                <a:spcPct val="100000"/>
              </a:lnSpc>
              <a:spcBef>
                <a:spcPts val="500"/>
              </a:spcBef>
              <a:spcAft>
                <a:spcPts val="0"/>
              </a:spcAft>
              <a:buClr>
                <a:schemeClr val="dk2"/>
              </a:buClr>
              <a:buSzPct val="70000"/>
              <a:buNone/>
            </a:pPr>
            <a:r>
              <a:t/>
            </a:r>
            <a:endParaRPr/>
          </a:p>
          <a:p>
            <a:pPr indent="-228600" lvl="1" marL="685800" rtl="0" algn="l">
              <a:lnSpc>
                <a:spcPct val="100000"/>
              </a:lnSpc>
              <a:spcBef>
                <a:spcPts val="500"/>
              </a:spcBef>
              <a:spcAft>
                <a:spcPts val="0"/>
              </a:spcAft>
              <a:buClr>
                <a:schemeClr val="dk2"/>
              </a:buClr>
              <a:buSzPct val="70000"/>
              <a:buChar char="•"/>
            </a:pPr>
            <a:r>
              <a:rPr lang="en-US"/>
              <a:t>HOWEVER, this depends upon which foods are staples of the diet. Remember that "noodles and coke" is also a vegetarian diet that no one would believe to be health promoting.</a:t>
            </a:r>
            <a:endParaRPr/>
          </a:p>
          <a:p>
            <a:pPr indent="-228600" lvl="1" marL="685800" rtl="0" algn="l">
              <a:lnSpc>
                <a:spcPct val="100000"/>
              </a:lnSpc>
              <a:spcBef>
                <a:spcPts val="500"/>
              </a:spcBef>
              <a:spcAft>
                <a:spcPts val="0"/>
              </a:spcAft>
              <a:buClr>
                <a:schemeClr val="dk2"/>
              </a:buClr>
              <a:buSzPct val="70000"/>
              <a:buChar char="•"/>
            </a:pPr>
            <a:r>
              <a:rPr lang="en-US"/>
              <a:t>A 2021 review (in Cochrane) found "insufficient information" to draw conclusions about the effects of a vegan diet on CVD risk.</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97" name="Google Shape;197;p13"/>
          <p:cNvSpPr/>
          <p:nvPr/>
        </p:nvSpPr>
        <p:spPr>
          <a:xfrm>
            <a:off x="0" y="0"/>
            <a:ext cx="12192000" cy="6858000"/>
          </a:xfrm>
          <a:prstGeom prst="rect">
            <a:avLst/>
          </a:prstGeom>
          <a:solidFill>
            <a:srgbClr val="745D43">
              <a:alpha val="2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98" name="Google Shape;198;p13"/>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99" name="Google Shape;199;p13"/>
          <p:cNvSpPr txBox="1"/>
          <p:nvPr>
            <p:ph type="title"/>
          </p:nvPr>
        </p:nvSpPr>
        <p:spPr>
          <a:xfrm>
            <a:off x="1371600" y="1020728"/>
            <a:ext cx="9486900" cy="996061"/>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DRAWBACKS</a:t>
            </a:r>
            <a:endParaRPr/>
          </a:p>
        </p:txBody>
      </p:sp>
      <p:sp>
        <p:nvSpPr>
          <p:cNvPr id="200" name="Google Shape;200;p13"/>
          <p:cNvSpPr txBox="1"/>
          <p:nvPr>
            <p:ph idx="1" type="body"/>
          </p:nvPr>
        </p:nvSpPr>
        <p:spPr>
          <a:xfrm>
            <a:off x="1371600" y="2200940"/>
            <a:ext cx="9486901" cy="3577854"/>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260"/>
              <a:buChar char="•"/>
            </a:pPr>
            <a:r>
              <a:rPr lang="en-US" sz="1800"/>
              <a:t>In a strict vegan diet, people are more likely to become deficient in B12, D, Calcium, Iron and Omega 3 fatty acids. A 2014 study found that 80% of vegans became B12 deficient without supplementation. </a:t>
            </a:r>
            <a:endParaRPr/>
          </a:p>
          <a:p>
            <a:pPr indent="-228600" lvl="0" marL="228600" rtl="0" algn="l">
              <a:lnSpc>
                <a:spcPct val="100000"/>
              </a:lnSpc>
              <a:spcBef>
                <a:spcPts val="1000"/>
              </a:spcBef>
              <a:spcAft>
                <a:spcPts val="0"/>
              </a:spcAft>
              <a:buClr>
                <a:schemeClr val="dk2"/>
              </a:buClr>
              <a:buSzPts val="1260"/>
              <a:buChar char="•"/>
            </a:pPr>
            <a:r>
              <a:rPr lang="en-US" sz="1800"/>
              <a:t>Lack of Omega 3 fatty acids may contribute to depression</a:t>
            </a:r>
            <a:endParaRPr/>
          </a:p>
          <a:p>
            <a:pPr indent="-228600" lvl="0" marL="228600" rtl="0" algn="l">
              <a:lnSpc>
                <a:spcPct val="100000"/>
              </a:lnSpc>
              <a:spcBef>
                <a:spcPts val="1000"/>
              </a:spcBef>
              <a:spcAft>
                <a:spcPts val="0"/>
              </a:spcAft>
              <a:buClr>
                <a:schemeClr val="dk2"/>
              </a:buClr>
              <a:buSzPts val="1260"/>
              <a:buChar char="•"/>
            </a:pPr>
            <a:r>
              <a:rPr lang="en-US" sz="1800"/>
              <a:t>Lack of fats/fat soluble vitamins can contribute to hormone abnormalities – low thyroid, low estrogen/testosterone, etc thereby affecting fertility, energy etc</a:t>
            </a:r>
            <a:endParaRPr sz="1800"/>
          </a:p>
          <a:p>
            <a:pPr indent="-228600" lvl="0" marL="228600" rtl="0" algn="l">
              <a:lnSpc>
                <a:spcPct val="100000"/>
              </a:lnSpc>
              <a:spcBef>
                <a:spcPts val="1000"/>
              </a:spcBef>
              <a:spcAft>
                <a:spcPts val="0"/>
              </a:spcAft>
              <a:buClr>
                <a:schemeClr val="dk2"/>
              </a:buClr>
              <a:buSzPts val="1260"/>
              <a:buChar char="•"/>
            </a:pPr>
            <a:r>
              <a:rPr lang="en-US" sz="1800"/>
              <a:t>Low iron can cause anemia</a:t>
            </a:r>
            <a:endParaRPr/>
          </a:p>
          <a:p>
            <a:pPr indent="-228600" lvl="0" marL="228600" rtl="0" algn="l">
              <a:lnSpc>
                <a:spcPct val="100000"/>
              </a:lnSpc>
              <a:spcBef>
                <a:spcPts val="1000"/>
              </a:spcBef>
              <a:spcAft>
                <a:spcPts val="0"/>
              </a:spcAft>
              <a:buClr>
                <a:schemeClr val="dk2"/>
              </a:buClr>
              <a:buSzPts val="1260"/>
              <a:buChar char="•"/>
            </a:pPr>
            <a:r>
              <a:rPr lang="en-US" sz="1800"/>
              <a:t>Eating too many packaged foods can cause weight gain </a:t>
            </a:r>
            <a:endParaRPr/>
          </a:p>
          <a:p>
            <a:pPr indent="0" lvl="0" marL="0" rtl="0" algn="l">
              <a:lnSpc>
                <a:spcPct val="100000"/>
              </a:lnSpc>
              <a:spcBef>
                <a:spcPts val="1000"/>
              </a:spcBef>
              <a:spcAft>
                <a:spcPts val="0"/>
              </a:spcAft>
              <a:buClr>
                <a:schemeClr val="dk2"/>
              </a:buClr>
              <a:buSzPts val="1260"/>
              <a:buNone/>
            </a:pPr>
            <a:r>
              <a:t/>
            </a:r>
            <a:endParaRPr sz="1800"/>
          </a:p>
          <a:p>
            <a:pPr indent="-121920" lvl="0" marL="228600" rtl="0" algn="l">
              <a:lnSpc>
                <a:spcPct val="100000"/>
              </a:lnSpc>
              <a:spcBef>
                <a:spcPts val="1000"/>
              </a:spcBef>
              <a:spcAft>
                <a:spcPts val="0"/>
              </a:spcAft>
              <a:buClr>
                <a:schemeClr val="dk2"/>
              </a:buClr>
              <a:buSzPts val="168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 name="Shape 204"/>
        <p:cNvGrpSpPr/>
        <p:nvPr/>
      </p:nvGrpSpPr>
      <p:grpSpPr>
        <a:xfrm>
          <a:off x="0" y="0"/>
          <a:ext cx="0" cy="0"/>
          <a:chOff x="0" y="0"/>
          <a:chExt cx="0" cy="0"/>
        </a:xfrm>
      </p:grpSpPr>
      <p:sp>
        <p:nvSpPr>
          <p:cNvPr id="205" name="Google Shape;205;p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06" name="Google Shape;206;p14"/>
          <p:cNvSpPr/>
          <p:nvPr/>
        </p:nvSpPr>
        <p:spPr>
          <a:xfrm>
            <a:off x="0" y="0"/>
            <a:ext cx="12192000" cy="6858000"/>
          </a:xfrm>
          <a:prstGeom prst="rect">
            <a:avLst/>
          </a:prstGeom>
          <a:solidFill>
            <a:srgbClr val="745D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07" name="Google Shape;207;p14"/>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08" name="Google Shape;208;p14"/>
          <p:cNvSpPr txBox="1"/>
          <p:nvPr>
            <p:ph type="title"/>
          </p:nvPr>
        </p:nvSpPr>
        <p:spPr>
          <a:xfrm>
            <a:off x="1371599" y="1010097"/>
            <a:ext cx="9486901" cy="101008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THE CHINA STUDY &amp; CONTROVERSY</a:t>
            </a:r>
            <a:endParaRPr/>
          </a:p>
        </p:txBody>
      </p:sp>
      <p:sp>
        <p:nvSpPr>
          <p:cNvPr id="209" name="Google Shape;209;p14"/>
          <p:cNvSpPr txBox="1"/>
          <p:nvPr>
            <p:ph idx="1" type="body"/>
          </p:nvPr>
        </p:nvSpPr>
        <p:spPr>
          <a:xfrm>
            <a:off x="1371600" y="2206257"/>
            <a:ext cx="9486901" cy="3540642"/>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100000"/>
              </a:lnSpc>
              <a:spcBef>
                <a:spcPts val="0"/>
              </a:spcBef>
              <a:spcAft>
                <a:spcPts val="0"/>
              </a:spcAft>
              <a:buClr>
                <a:schemeClr val="dk2"/>
              </a:buClr>
              <a:buSzPct val="70000"/>
              <a:buChar char="•"/>
            </a:pPr>
            <a:r>
              <a:rPr lang="en-US"/>
              <a:t>T. Colin Campbell looked at the diet of villagers all across China in the 1980s. Some villages ate much more meat than others. One of his conclusions was that eating more meat is associated with higher cancer rates and overall higher incidence of chronic disease.</a:t>
            </a:r>
            <a:endParaRPr/>
          </a:p>
          <a:p>
            <a:pPr indent="-228600" lvl="0" marL="228600" rtl="0" algn="l">
              <a:lnSpc>
                <a:spcPct val="100000"/>
              </a:lnSpc>
              <a:spcBef>
                <a:spcPts val="1000"/>
              </a:spcBef>
              <a:spcAft>
                <a:spcPts val="0"/>
              </a:spcAft>
              <a:buClr>
                <a:schemeClr val="dk2"/>
              </a:buClr>
              <a:buSzPct val="70000"/>
              <a:buChar char="•"/>
            </a:pPr>
            <a:r>
              <a:rPr lang="en-US"/>
              <a:t>The book was highly influential when published (2005) &amp; T. Colin Campbell continues to appear in many pro-vegan movies, incl. Forks Over Knives</a:t>
            </a:r>
            <a:endParaRPr/>
          </a:p>
          <a:p>
            <a:pPr indent="-228600" lvl="0" marL="228600" rtl="0" algn="l">
              <a:lnSpc>
                <a:spcPct val="100000"/>
              </a:lnSpc>
              <a:spcBef>
                <a:spcPts val="1000"/>
              </a:spcBef>
              <a:spcAft>
                <a:spcPts val="0"/>
              </a:spcAft>
              <a:buClr>
                <a:schemeClr val="dk2"/>
              </a:buClr>
              <a:buSzPct val="70000"/>
              <a:buChar char="•"/>
            </a:pPr>
            <a:r>
              <a:rPr lang="en-US"/>
              <a:t>Some have been critical of his science and statistics, suggesting that he cherry picked the data that supported his hypothesis- See </a:t>
            </a:r>
            <a:r>
              <a:rPr lang="en-US" u="sng">
                <a:solidFill>
                  <a:schemeClr val="hlink"/>
                </a:solidFill>
                <a:hlinkClick r:id="rId3"/>
              </a:rPr>
              <a:t>www.deniseminger.com </a:t>
            </a:r>
            <a:endParaRPr/>
          </a:p>
          <a:p>
            <a:pPr indent="-129920" lvl="0" marL="228600" rtl="0" algn="l">
              <a:lnSpc>
                <a:spcPct val="100000"/>
              </a:lnSpc>
              <a:spcBef>
                <a:spcPts val="1000"/>
              </a:spcBef>
              <a:spcAft>
                <a:spcPts val="0"/>
              </a:spcAft>
              <a:buClr>
                <a:schemeClr val="dk2"/>
              </a:buClr>
              <a:buSzPct val="700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5"/>
          <p:cNvSpPr txBox="1"/>
          <p:nvPr>
            <p:ph type="title"/>
          </p:nvPr>
        </p:nvSpPr>
        <p:spPr>
          <a:xfrm>
            <a:off x="1371600" y="685800"/>
            <a:ext cx="9486900" cy="80166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THE KETO DIET</a:t>
            </a:r>
            <a:endParaRPr/>
          </a:p>
        </p:txBody>
      </p:sp>
      <p:sp>
        <p:nvSpPr>
          <p:cNvPr id="215" name="Google Shape;215;p15"/>
          <p:cNvSpPr txBox="1"/>
          <p:nvPr>
            <p:ph idx="1" type="body"/>
          </p:nvPr>
        </p:nvSpPr>
        <p:spPr>
          <a:xfrm>
            <a:off x="1371599" y="1657089"/>
            <a:ext cx="9486901" cy="4515112"/>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lang="en-US"/>
              <a:t>In contrast to the vegetarian diet, which can be any composition of macronutrients, the Ketogenic diet is defined by its macronutrient ratios.</a:t>
            </a:r>
            <a:endParaRPr/>
          </a:p>
          <a:p>
            <a:pPr indent="-228600" lvl="0" marL="228600" rtl="0" algn="l">
              <a:lnSpc>
                <a:spcPct val="100000"/>
              </a:lnSpc>
              <a:spcBef>
                <a:spcPts val="1000"/>
              </a:spcBef>
              <a:spcAft>
                <a:spcPts val="0"/>
              </a:spcAft>
              <a:buClr>
                <a:schemeClr val="dk2"/>
              </a:buClr>
              <a:buSzPts val="1680"/>
              <a:buChar char="•"/>
            </a:pPr>
            <a:r>
              <a:rPr lang="en-US"/>
              <a:t>Usually: 60-70% fat/10 -20% protein/5-10% carbohydrate</a:t>
            </a:r>
            <a:endParaRPr/>
          </a:p>
          <a:p>
            <a:pPr indent="-228600" lvl="0" marL="228600" rtl="0" algn="l">
              <a:lnSpc>
                <a:spcPct val="100000"/>
              </a:lnSpc>
              <a:spcBef>
                <a:spcPts val="1000"/>
              </a:spcBef>
              <a:spcAft>
                <a:spcPts val="0"/>
              </a:spcAft>
              <a:buClr>
                <a:schemeClr val="dk2"/>
              </a:buClr>
              <a:buSzPts val="1680"/>
              <a:buChar char="•"/>
            </a:pPr>
            <a:r>
              <a:rPr lang="en-US"/>
              <a:t>Initial ketogenic prescriptions called for a ratio of 4 g of fat to every 1 g of protein &amp; carbohydrates</a:t>
            </a:r>
            <a:endParaRPr/>
          </a:p>
          <a:p>
            <a:pPr indent="-228600" lvl="0" marL="228600" rtl="0" algn="l">
              <a:lnSpc>
                <a:spcPct val="100000"/>
              </a:lnSpc>
              <a:spcBef>
                <a:spcPts val="1000"/>
              </a:spcBef>
              <a:spcAft>
                <a:spcPts val="0"/>
              </a:spcAft>
              <a:buClr>
                <a:schemeClr val="dk2"/>
              </a:buClr>
              <a:buSzPts val="1680"/>
              <a:buChar char="•"/>
            </a:pPr>
            <a:r>
              <a:rPr lang="en-US"/>
              <a:t>Some other metrics that people will use are total or net carbohydrates under 30g/40g/50g per day </a:t>
            </a:r>
            <a:endParaRPr/>
          </a:p>
          <a:p>
            <a:pPr indent="-228600" lvl="0" marL="228600" rtl="0" algn="l">
              <a:lnSpc>
                <a:spcPct val="100000"/>
              </a:lnSpc>
              <a:spcBef>
                <a:spcPts val="1000"/>
              </a:spcBef>
              <a:spcAft>
                <a:spcPts val="0"/>
              </a:spcAft>
              <a:buClr>
                <a:schemeClr val="dk2"/>
              </a:buClr>
              <a:buSzPts val="1680"/>
              <a:buChar char="•"/>
            </a:pPr>
            <a:r>
              <a:rPr lang="en-US"/>
              <a:t>Recall </a:t>
            </a:r>
            <a:r>
              <a:rPr b="1" lang="en-US"/>
              <a:t>NET carbohydrates</a:t>
            </a:r>
            <a:r>
              <a:rPr lang="en-US"/>
              <a:t> equals</a:t>
            </a:r>
            <a:endParaRPr/>
          </a:p>
          <a:p>
            <a:pPr indent="0" lvl="0" marL="0" rtl="0" algn="l">
              <a:lnSpc>
                <a:spcPct val="100000"/>
              </a:lnSpc>
              <a:spcBef>
                <a:spcPts val="1000"/>
              </a:spcBef>
              <a:spcAft>
                <a:spcPts val="0"/>
              </a:spcAft>
              <a:buClr>
                <a:schemeClr val="dk2"/>
              </a:buClr>
              <a:buSzPts val="1680"/>
              <a:buNone/>
            </a:pPr>
            <a:r>
              <a:rPr b="1" lang="en-US"/>
              <a:t>total carbohydrates – ( fiber + sugar alcohols) = net carbohydrates</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6"/>
          <p:cNvSpPr txBox="1"/>
          <p:nvPr>
            <p:ph idx="1" type="body"/>
          </p:nvPr>
        </p:nvSpPr>
        <p:spPr>
          <a:xfrm>
            <a:off x="1371599" y="1109075"/>
            <a:ext cx="9486901" cy="5063126"/>
          </a:xfrm>
          <a:prstGeom prst="rect">
            <a:avLst/>
          </a:prstGeom>
          <a:noFill/>
          <a:ln>
            <a:noFill/>
          </a:ln>
        </p:spPr>
        <p:txBody>
          <a:bodyPr anchorCtr="0" anchor="t" bIns="45700" lIns="91425" spcFirstLastPara="1" rIns="91425" wrap="square" tIns="45700">
            <a:normAutofit/>
          </a:bodyPr>
          <a:lstStyle/>
          <a:p>
            <a:pPr indent="-121920" lvl="0" marL="228600" rtl="0" algn="l">
              <a:lnSpc>
                <a:spcPct val="100000"/>
              </a:lnSpc>
              <a:spcBef>
                <a:spcPts val="0"/>
              </a:spcBef>
              <a:spcAft>
                <a:spcPts val="0"/>
              </a:spcAft>
              <a:buClr>
                <a:schemeClr val="dk2"/>
              </a:buClr>
              <a:buSzPts val="1680"/>
              <a:buNone/>
            </a:pPr>
            <a:r>
              <a:t/>
            </a:r>
            <a:endParaRPr/>
          </a:p>
          <a:p>
            <a:pPr indent="-121920" lvl="0" marL="228600" rtl="0" algn="l">
              <a:lnSpc>
                <a:spcPct val="100000"/>
              </a:lnSpc>
              <a:spcBef>
                <a:spcPts val="1000"/>
              </a:spcBef>
              <a:spcAft>
                <a:spcPts val="0"/>
              </a:spcAft>
              <a:buClr>
                <a:schemeClr val="dk2"/>
              </a:buClr>
              <a:buSzPts val="1680"/>
              <a:buNone/>
            </a:pPr>
            <a:r>
              <a:t/>
            </a:r>
            <a:endParaRPr/>
          </a:p>
          <a:p>
            <a:pPr indent="-121920" lvl="0" marL="228600" rtl="0" algn="l">
              <a:lnSpc>
                <a:spcPct val="100000"/>
              </a:lnSpc>
              <a:spcBef>
                <a:spcPts val="1000"/>
              </a:spcBef>
              <a:spcAft>
                <a:spcPts val="0"/>
              </a:spcAft>
              <a:buClr>
                <a:schemeClr val="dk2"/>
              </a:buClr>
              <a:buSzPts val="1680"/>
              <a:buNone/>
            </a:pPr>
            <a:r>
              <a:t/>
            </a:r>
            <a:endParaRPr/>
          </a:p>
          <a:p>
            <a:pPr indent="-121920" lvl="0" marL="228600" rtl="0" algn="l">
              <a:lnSpc>
                <a:spcPct val="100000"/>
              </a:lnSpc>
              <a:spcBef>
                <a:spcPts val="1000"/>
              </a:spcBef>
              <a:spcAft>
                <a:spcPts val="0"/>
              </a:spcAft>
              <a:buClr>
                <a:schemeClr val="dk2"/>
              </a:buClr>
              <a:buSzPts val="1680"/>
              <a:buNone/>
            </a:pPr>
            <a:r>
              <a:t/>
            </a:r>
            <a:endParaRPr/>
          </a:p>
          <a:p>
            <a:pPr indent="-228600" lvl="5" marL="2514600" rtl="0" algn="l">
              <a:lnSpc>
                <a:spcPct val="90000"/>
              </a:lnSpc>
              <a:spcBef>
                <a:spcPts val="500"/>
              </a:spcBef>
              <a:spcAft>
                <a:spcPts val="0"/>
              </a:spcAft>
              <a:buClr>
                <a:schemeClr val="dk1"/>
              </a:buClr>
              <a:buSzPts val="1800"/>
              <a:buChar char="•"/>
            </a:pPr>
            <a:r>
              <a:rPr lang="en-US"/>
              <a:t>Suzie’s Good Fat Bar – Total Carbs (14g) – Fibre (9g) = Net Carbs (5g)</a:t>
            </a:r>
            <a:endParaRPr/>
          </a:p>
          <a:p>
            <a:pPr indent="-114300" lvl="5" marL="2514600" rtl="0" algn="l">
              <a:lnSpc>
                <a:spcPct val="90000"/>
              </a:lnSpc>
              <a:spcBef>
                <a:spcPts val="500"/>
              </a:spcBef>
              <a:spcAft>
                <a:spcPts val="0"/>
              </a:spcAft>
              <a:buClr>
                <a:schemeClr val="dk1"/>
              </a:buClr>
              <a:buSzPts val="1800"/>
              <a:buNone/>
            </a:pPr>
            <a:r>
              <a:t/>
            </a:r>
            <a:endParaRPr/>
          </a:p>
          <a:p>
            <a:pPr indent="-114300" lvl="5" marL="2514600" rtl="0" algn="l">
              <a:lnSpc>
                <a:spcPct val="90000"/>
              </a:lnSpc>
              <a:spcBef>
                <a:spcPts val="500"/>
              </a:spcBef>
              <a:spcAft>
                <a:spcPts val="0"/>
              </a:spcAft>
              <a:buClr>
                <a:schemeClr val="dk1"/>
              </a:buClr>
              <a:buSzPts val="1800"/>
              <a:buNone/>
            </a:pPr>
            <a:r>
              <a:t/>
            </a:r>
            <a:endParaRPr/>
          </a:p>
          <a:p>
            <a:pPr indent="-228600" lvl="5" marL="2514600" rtl="0" algn="l">
              <a:lnSpc>
                <a:spcPct val="90000"/>
              </a:lnSpc>
              <a:spcBef>
                <a:spcPts val="500"/>
              </a:spcBef>
              <a:spcAft>
                <a:spcPts val="0"/>
              </a:spcAft>
              <a:buClr>
                <a:schemeClr val="dk1"/>
              </a:buClr>
              <a:buSzPts val="1800"/>
              <a:buChar char="•"/>
            </a:pPr>
            <a:r>
              <a:rPr lang="en-US"/>
              <a:t> Quest Peanut Butter Cups </a:t>
            </a:r>
            <a:endParaRPr/>
          </a:p>
          <a:p>
            <a:pPr indent="-228600" lvl="5" marL="2514600" rtl="0" algn="l">
              <a:lnSpc>
                <a:spcPct val="90000"/>
              </a:lnSpc>
              <a:spcBef>
                <a:spcPts val="500"/>
              </a:spcBef>
              <a:spcAft>
                <a:spcPts val="0"/>
              </a:spcAft>
              <a:buClr>
                <a:schemeClr val="dk1"/>
              </a:buClr>
              <a:buSzPts val="1800"/>
              <a:buChar char="•"/>
            </a:pPr>
            <a:r>
              <a:rPr lang="en-US"/>
              <a:t>Total Carbs – (fibre + sugar alcohols/erythritol) = net carbs</a:t>
            </a:r>
            <a:endParaRPr/>
          </a:p>
          <a:p>
            <a:pPr indent="-228600" lvl="5" marL="2514600" rtl="0" algn="l">
              <a:lnSpc>
                <a:spcPct val="90000"/>
              </a:lnSpc>
              <a:spcBef>
                <a:spcPts val="500"/>
              </a:spcBef>
              <a:spcAft>
                <a:spcPts val="0"/>
              </a:spcAft>
              <a:buClr>
                <a:schemeClr val="dk1"/>
              </a:buClr>
              <a:buSzPts val="1800"/>
              <a:buChar char="•"/>
            </a:pPr>
            <a:r>
              <a:rPr lang="en-US"/>
              <a:t>13 g – ( 4g + 8 g) = 1g net carb</a:t>
            </a:r>
            <a:endParaRPr/>
          </a:p>
          <a:p>
            <a:pPr indent="-121920" lvl="0" marL="228600" rtl="0" algn="l">
              <a:lnSpc>
                <a:spcPct val="100000"/>
              </a:lnSpc>
              <a:spcBef>
                <a:spcPts val="1000"/>
              </a:spcBef>
              <a:spcAft>
                <a:spcPts val="0"/>
              </a:spcAft>
              <a:buClr>
                <a:schemeClr val="dk2"/>
              </a:buClr>
              <a:buSzPts val="1680"/>
              <a:buNone/>
            </a:pPr>
            <a:r>
              <a:t/>
            </a:r>
            <a:endParaRPr/>
          </a:p>
        </p:txBody>
      </p:sp>
      <p:sp>
        <p:nvSpPr>
          <p:cNvPr id="221" name="Google Shape;221;p16"/>
          <p:cNvSpPr txBox="1"/>
          <p:nvPr/>
        </p:nvSpPr>
        <p:spPr>
          <a:xfrm>
            <a:off x="1200412" y="425303"/>
            <a:ext cx="9785958"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400" u="none" cap="none" strike="noStrike">
                <a:solidFill>
                  <a:schemeClr val="dk1"/>
                </a:solidFill>
                <a:latin typeface="Gill Sans"/>
                <a:ea typeface="Gill Sans"/>
                <a:cs typeface="Gill Sans"/>
                <a:sym typeface="Gill Sans"/>
              </a:rPr>
              <a:t>Net Carbohydrates on Food Labels</a:t>
            </a:r>
            <a:endParaRPr b="0" i="0" sz="2400" u="none" cap="none" strike="noStrike">
              <a:solidFill>
                <a:schemeClr val="dk1"/>
              </a:solidFill>
              <a:latin typeface="Gill Sans"/>
              <a:ea typeface="Gill Sans"/>
              <a:cs typeface="Gill Sans"/>
              <a:sym typeface="Gill Sans"/>
            </a:endParaRPr>
          </a:p>
        </p:txBody>
      </p:sp>
      <p:pic>
        <p:nvPicPr>
          <p:cNvPr id="222" name="Google Shape;222;p16"/>
          <p:cNvPicPr preferRelativeResize="0"/>
          <p:nvPr/>
        </p:nvPicPr>
        <p:blipFill rotWithShape="1">
          <a:blip r:embed="rId3">
            <a:alphaModFix/>
          </a:blip>
          <a:srcRect b="0" l="0" r="0" t="0"/>
          <a:stretch/>
        </p:blipFill>
        <p:spPr>
          <a:xfrm>
            <a:off x="3850708" y="991644"/>
            <a:ext cx="7372089" cy="2004286"/>
          </a:xfrm>
          <a:prstGeom prst="rect">
            <a:avLst/>
          </a:prstGeom>
          <a:noFill/>
          <a:ln>
            <a:noFill/>
          </a:ln>
        </p:spPr>
      </p:pic>
      <p:pic>
        <p:nvPicPr>
          <p:cNvPr id="223" name="Google Shape;223;p16"/>
          <p:cNvPicPr preferRelativeResize="0"/>
          <p:nvPr/>
        </p:nvPicPr>
        <p:blipFill rotWithShape="1">
          <a:blip r:embed="rId4">
            <a:alphaModFix/>
          </a:blip>
          <a:srcRect b="0" l="0" r="0" t="0"/>
          <a:stretch/>
        </p:blipFill>
        <p:spPr>
          <a:xfrm>
            <a:off x="200613" y="2205103"/>
            <a:ext cx="3539255" cy="447596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7"/>
          <p:cNvSpPr txBox="1"/>
          <p:nvPr>
            <p:ph type="title"/>
          </p:nvPr>
        </p:nvSpPr>
        <p:spPr>
          <a:xfrm>
            <a:off x="1371600" y="685800"/>
            <a:ext cx="9486900" cy="749474"/>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HISTORY OF KETO FOR EPILEPSY</a:t>
            </a:r>
            <a:endParaRPr/>
          </a:p>
        </p:txBody>
      </p:sp>
      <p:sp>
        <p:nvSpPr>
          <p:cNvPr id="229" name="Google Shape;229;p17"/>
          <p:cNvSpPr txBox="1"/>
          <p:nvPr>
            <p:ph idx="1" type="body"/>
          </p:nvPr>
        </p:nvSpPr>
        <p:spPr>
          <a:xfrm>
            <a:off x="1371599" y="1552705"/>
            <a:ext cx="9486901" cy="4619496"/>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100000"/>
              </a:lnSpc>
              <a:spcBef>
                <a:spcPts val="0"/>
              </a:spcBef>
              <a:spcAft>
                <a:spcPts val="0"/>
              </a:spcAft>
              <a:buClr>
                <a:schemeClr val="dk2"/>
              </a:buClr>
              <a:buSzPct val="70000"/>
              <a:buChar char="•"/>
            </a:pPr>
            <a:r>
              <a:rPr lang="en-US"/>
              <a:t>Fasting had been described as a treatment for epilepsy since 500 BCE</a:t>
            </a:r>
            <a:endParaRPr/>
          </a:p>
          <a:p>
            <a:pPr indent="-228600" lvl="0" marL="228600" rtl="0" algn="l">
              <a:lnSpc>
                <a:spcPct val="100000"/>
              </a:lnSpc>
              <a:spcBef>
                <a:spcPts val="1000"/>
              </a:spcBef>
              <a:spcAft>
                <a:spcPts val="0"/>
              </a:spcAft>
              <a:buClr>
                <a:schemeClr val="dk2"/>
              </a:buClr>
              <a:buSzPct val="70000"/>
              <a:buChar char="•"/>
            </a:pPr>
            <a:r>
              <a:rPr lang="en-US"/>
              <a:t>In the early 1920s, Dr Russell Wilder of the Mayo Clinic began to investigate what part of the fasting process was responsible for the reduction in seizures. He determined that depleting the body of sugars &amp; forcing it to run on ketone bodies instead, from the breakdown of lipids, allowed a similar improvement in epilepsy as total fasting. </a:t>
            </a:r>
            <a:endParaRPr/>
          </a:p>
          <a:p>
            <a:pPr indent="-228600" lvl="0" marL="228600" rtl="0" algn="l">
              <a:lnSpc>
                <a:spcPct val="100000"/>
              </a:lnSpc>
              <a:spcBef>
                <a:spcPts val="1000"/>
              </a:spcBef>
              <a:spcAft>
                <a:spcPts val="0"/>
              </a:spcAft>
              <a:buClr>
                <a:schemeClr val="dk2"/>
              </a:buClr>
              <a:buSzPct val="70000"/>
              <a:buChar char="•"/>
            </a:pPr>
            <a:r>
              <a:rPr lang="en-US"/>
              <a:t>This epilepsy treatment regimen continues today throughout the world, see </a:t>
            </a:r>
            <a:r>
              <a:rPr lang="en-US" u="sng">
                <a:solidFill>
                  <a:schemeClr val="hlink"/>
                </a:solidFill>
                <a:hlinkClick r:id="rId3"/>
              </a:rPr>
              <a:t>ilae.org </a:t>
            </a:r>
            <a:r>
              <a:rPr lang="en-US"/>
              <a:t>for a list of participating centres</a:t>
            </a:r>
            <a:endParaRPr/>
          </a:p>
          <a:p>
            <a:pPr indent="-228600" lvl="0" marL="228600" rtl="0" algn="l">
              <a:lnSpc>
                <a:spcPct val="100000"/>
              </a:lnSpc>
              <a:spcBef>
                <a:spcPts val="1000"/>
              </a:spcBef>
              <a:spcAft>
                <a:spcPts val="0"/>
              </a:spcAft>
              <a:buClr>
                <a:schemeClr val="dk2"/>
              </a:buClr>
              <a:buSzPct val="70000"/>
              <a:buChar char="•"/>
            </a:pPr>
            <a:r>
              <a:rPr lang="en-US"/>
              <a:t>Other important organizations are </a:t>
            </a:r>
            <a:r>
              <a:rPr lang="en-US" u="sng">
                <a:solidFill>
                  <a:schemeClr val="hlink"/>
                </a:solidFill>
                <a:hlinkClick r:id="rId4"/>
              </a:rPr>
              <a:t>charliefoundation.org</a:t>
            </a:r>
            <a:r>
              <a:rPr lang="en-US"/>
              <a:t> &amp; Matthew’s friends</a:t>
            </a:r>
            <a:endParaRPr/>
          </a:p>
          <a:p>
            <a:pPr indent="-228600" lvl="0" marL="228600" rtl="0" algn="l">
              <a:lnSpc>
                <a:spcPct val="100000"/>
              </a:lnSpc>
              <a:spcBef>
                <a:spcPts val="1000"/>
              </a:spcBef>
              <a:spcAft>
                <a:spcPts val="0"/>
              </a:spcAft>
              <a:buClr>
                <a:schemeClr val="dk2"/>
              </a:buClr>
              <a:buSzPct val="70000"/>
              <a:buChar char="•"/>
            </a:pPr>
            <a:r>
              <a:rPr lang="en-US"/>
              <a:t>Supplements are often prescribed: Calcium &amp; Vit D, B vitamins, &amp; Selenium</a:t>
            </a:r>
            <a:endParaRPr/>
          </a:p>
          <a:p>
            <a:pPr indent="-228600" lvl="0" marL="228600" rtl="0" algn="l">
              <a:lnSpc>
                <a:spcPct val="100000"/>
              </a:lnSpc>
              <a:spcBef>
                <a:spcPts val="1000"/>
              </a:spcBef>
              <a:spcAft>
                <a:spcPts val="0"/>
              </a:spcAft>
              <a:buClr>
                <a:schemeClr val="dk2"/>
              </a:buClr>
              <a:buSzPct val="70000"/>
              <a:buChar char="•"/>
            </a:pPr>
            <a:r>
              <a:rPr lang="en-US" u="sng">
                <a:solidFill>
                  <a:schemeClr val="hlink"/>
                </a:solidFill>
                <a:hlinkClick r:id="rId5"/>
              </a:rPr>
              <a:t>https://youtu.be/X_LnpGuFa6U</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8"/>
          <p:cNvSpPr txBox="1"/>
          <p:nvPr>
            <p:ph type="title"/>
          </p:nvPr>
        </p:nvSpPr>
        <p:spPr>
          <a:xfrm>
            <a:off x="1371600" y="685800"/>
            <a:ext cx="9486900" cy="63204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MANITOBA’S CONNECTION TO KETO</a:t>
            </a:r>
            <a:endParaRPr/>
          </a:p>
        </p:txBody>
      </p:sp>
      <p:sp>
        <p:nvSpPr>
          <p:cNvPr id="235" name="Google Shape;235;p18"/>
          <p:cNvSpPr txBox="1"/>
          <p:nvPr>
            <p:ph idx="1" type="body"/>
          </p:nvPr>
        </p:nvSpPr>
        <p:spPr>
          <a:xfrm>
            <a:off x="1371599" y="1565753"/>
            <a:ext cx="9486901" cy="460644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C2485A"/>
              </a:buClr>
              <a:buSzPts val="1680"/>
              <a:buNone/>
            </a:pPr>
            <a:r>
              <a:rPr lang="en-US" u="sng">
                <a:solidFill>
                  <a:srgbClr val="C2485A"/>
                </a:solidFill>
                <a:hlinkClick r:id="rId3">
                  <a:extLst>
                    <a:ext uri="{A12FA001-AC4F-418D-AE19-62706E023703}">
                      <ahyp:hlinkClr val="tx"/>
                    </a:ext>
                  </a:extLst>
                </a:hlinkClick>
              </a:rPr>
              <a:t>https://www.atlasobscura.com/articles/all-meat-diet</a:t>
            </a:r>
            <a:endParaRPr>
              <a:solidFill>
                <a:srgbClr val="C2485A"/>
              </a:solidFill>
            </a:endParaRPr>
          </a:p>
          <a:p>
            <a:pPr indent="0" lvl="0" marL="0" rtl="0" algn="l">
              <a:lnSpc>
                <a:spcPct val="100000"/>
              </a:lnSpc>
              <a:spcBef>
                <a:spcPts val="1000"/>
              </a:spcBef>
              <a:spcAft>
                <a:spcPts val="0"/>
              </a:spcAft>
              <a:buClr>
                <a:schemeClr val="dk2"/>
              </a:buClr>
              <a:buSzPts val="1680"/>
              <a:buNone/>
            </a:pPr>
            <a:r>
              <a:t/>
            </a:r>
            <a:endParaRPr>
              <a:solidFill>
                <a:srgbClr val="C2485A"/>
              </a:solidFill>
            </a:endParaRPr>
          </a:p>
          <a:p>
            <a:pPr indent="0" lvl="0" marL="0" rtl="0" algn="l">
              <a:lnSpc>
                <a:spcPct val="100000"/>
              </a:lnSpc>
              <a:spcBef>
                <a:spcPts val="1000"/>
              </a:spcBef>
              <a:spcAft>
                <a:spcPts val="0"/>
              </a:spcAft>
              <a:buClr>
                <a:schemeClr val="dk1"/>
              </a:buClr>
              <a:buSzPts val="1680"/>
              <a:buNone/>
            </a:pPr>
            <a:r>
              <a:rPr lang="en-US">
                <a:solidFill>
                  <a:schemeClr val="dk1"/>
                </a:solidFill>
              </a:rPr>
              <a:t>Read the above article on Gimli, Manitoba’s own Vilhjalmur Stephansson’s extreme ketogenic/carnivorous diet as inspired by the Inuit people.</a:t>
            </a:r>
            <a:endParaRPr>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9"/>
          <p:cNvSpPr txBox="1"/>
          <p:nvPr>
            <p:ph type="title"/>
          </p:nvPr>
        </p:nvSpPr>
        <p:spPr>
          <a:xfrm>
            <a:off x="1371600" y="685800"/>
            <a:ext cx="9486900" cy="55375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ATKINS DIET</a:t>
            </a:r>
            <a:endParaRPr/>
          </a:p>
        </p:txBody>
      </p:sp>
      <p:sp>
        <p:nvSpPr>
          <p:cNvPr id="241" name="Google Shape;241;p19"/>
          <p:cNvSpPr txBox="1"/>
          <p:nvPr>
            <p:ph idx="1" type="body"/>
          </p:nvPr>
        </p:nvSpPr>
        <p:spPr>
          <a:xfrm>
            <a:off x="1371599" y="1644041"/>
            <a:ext cx="9486901" cy="452816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lang="en-US"/>
              <a:t>Dr. Robert Atkins, a cardiologist, published his namesake diet in a book in 1972.</a:t>
            </a:r>
            <a:endParaRPr/>
          </a:p>
          <a:p>
            <a:pPr indent="-228600" lvl="0" marL="228600" rtl="0" algn="l">
              <a:lnSpc>
                <a:spcPct val="100000"/>
              </a:lnSpc>
              <a:spcBef>
                <a:spcPts val="1000"/>
              </a:spcBef>
              <a:spcAft>
                <a:spcPts val="0"/>
              </a:spcAft>
              <a:buClr>
                <a:schemeClr val="dk2"/>
              </a:buClr>
              <a:buSzPts val="1680"/>
              <a:buChar char="•"/>
            </a:pPr>
            <a:r>
              <a:rPr lang="en-US"/>
              <a:t>It became enormously popular in the 70s, faded in the fat conscious 80s &amp; 90s &amp; then had a massive resurgence in the early 2000s. In 2004, almost 1 in 10 Americans was on the low carb diet.</a:t>
            </a:r>
            <a:endParaRPr/>
          </a:p>
          <a:p>
            <a:pPr indent="-228600" lvl="0" marL="228600" rtl="0" algn="l">
              <a:lnSpc>
                <a:spcPct val="100000"/>
              </a:lnSpc>
              <a:spcBef>
                <a:spcPts val="1000"/>
              </a:spcBef>
              <a:spcAft>
                <a:spcPts val="0"/>
              </a:spcAft>
              <a:buClr>
                <a:schemeClr val="dk2"/>
              </a:buClr>
              <a:buSzPts val="1680"/>
              <a:buChar char="•"/>
            </a:pPr>
            <a:r>
              <a:rPr lang="en-US"/>
              <a:t>Never well accepted by the medical &amp; nutritional science communities who were very focused on cholesterol and saturated fat as dietary problems.</a:t>
            </a:r>
            <a:endParaRPr/>
          </a:p>
          <a:p>
            <a:pPr indent="-228600" lvl="0" marL="228600" rtl="0" algn="l">
              <a:lnSpc>
                <a:spcPct val="100000"/>
              </a:lnSpc>
              <a:spcBef>
                <a:spcPts val="1000"/>
              </a:spcBef>
              <a:spcAft>
                <a:spcPts val="0"/>
              </a:spcAft>
              <a:buClr>
                <a:schemeClr val="dk2"/>
              </a:buClr>
              <a:buSzPts val="1680"/>
              <a:buChar char="•"/>
            </a:pPr>
            <a:r>
              <a:rPr lang="en-US"/>
              <a:t> Some researchers such as Dr. Stephen Phinney PhD continued to investigate low carb/ketogenic diets.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0"/>
          <p:cNvSpPr txBox="1"/>
          <p:nvPr>
            <p:ph type="title"/>
          </p:nvPr>
        </p:nvSpPr>
        <p:spPr>
          <a:xfrm>
            <a:off x="1371600" y="685800"/>
            <a:ext cx="9486900" cy="501563"/>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2"/>
              </a:buClr>
              <a:buSzPct val="100000"/>
              <a:buFont typeface="Sorts Mill Goudy"/>
              <a:buNone/>
            </a:pPr>
            <a:r>
              <a:rPr lang="en-US"/>
              <a:t>THE OPRAH EFFECT</a:t>
            </a:r>
            <a:endParaRPr/>
          </a:p>
        </p:txBody>
      </p:sp>
      <p:sp>
        <p:nvSpPr>
          <p:cNvPr id="247" name="Google Shape;247;p20"/>
          <p:cNvSpPr txBox="1"/>
          <p:nvPr>
            <p:ph idx="1" type="body"/>
          </p:nvPr>
        </p:nvSpPr>
        <p:spPr>
          <a:xfrm>
            <a:off x="1371599" y="1604897"/>
            <a:ext cx="9486901" cy="4567304"/>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lang="en-US"/>
              <a:t>After Oprah lost 67 lbs on a liquid, ketogenic type supplement called Optifast, interest in that dietary plan began to translate to a surge of research in the 1990s. </a:t>
            </a:r>
            <a:endParaRPr/>
          </a:p>
          <a:p>
            <a:pPr indent="-228600" lvl="0" marL="228600" rtl="0" algn="l">
              <a:lnSpc>
                <a:spcPct val="100000"/>
              </a:lnSpc>
              <a:spcBef>
                <a:spcPts val="1000"/>
              </a:spcBef>
              <a:spcAft>
                <a:spcPts val="0"/>
              </a:spcAft>
              <a:buClr>
                <a:schemeClr val="dk2"/>
              </a:buClr>
              <a:buSzPts val="1680"/>
              <a:buChar char="•"/>
            </a:pPr>
            <a:r>
              <a:rPr lang="en-US"/>
              <a:t>Quality research is produced in the 2000s – one study showed anti-oxidant and anti-inflammatory genes were activated by one type of ketone body produced when you limit carbs. The authors </a:t>
            </a:r>
            <a:endParaRPr/>
          </a:p>
          <a:p>
            <a:pPr indent="0" lvl="0" marL="0" rtl="0" algn="l">
              <a:lnSpc>
                <a:spcPct val="100000"/>
              </a:lnSpc>
              <a:spcBef>
                <a:spcPts val="1000"/>
              </a:spcBef>
              <a:spcAft>
                <a:spcPts val="0"/>
              </a:spcAft>
              <a:buClr>
                <a:schemeClr val="dk2"/>
              </a:buClr>
              <a:buSzPts val="1680"/>
              <a:buNone/>
            </a:pPr>
            <a:r>
              <a:rPr lang="en-US"/>
              <a:t>suggested that keto may slow the aging process.</a:t>
            </a:r>
            <a:endParaRPr/>
          </a:p>
          <a:p>
            <a:pPr indent="0" lvl="0" marL="0" rtl="0" algn="l">
              <a:lnSpc>
                <a:spcPct val="100000"/>
              </a:lnSpc>
              <a:spcBef>
                <a:spcPts val="1000"/>
              </a:spcBef>
              <a:spcAft>
                <a:spcPts val="0"/>
              </a:spcAft>
              <a:buClr>
                <a:schemeClr val="dk2"/>
              </a:buClr>
              <a:buSzPts val="1680"/>
              <a:buNone/>
            </a:pPr>
            <a:r>
              <a:t/>
            </a:r>
            <a:endParaRPr/>
          </a:p>
        </p:txBody>
      </p:sp>
      <p:pic>
        <p:nvPicPr>
          <p:cNvPr id="248" name="Google Shape;248;p20"/>
          <p:cNvPicPr preferRelativeResize="0"/>
          <p:nvPr/>
        </p:nvPicPr>
        <p:blipFill rotWithShape="1">
          <a:blip r:embed="rId3">
            <a:alphaModFix/>
          </a:blip>
          <a:srcRect b="0" l="0" r="0" t="0"/>
          <a:stretch/>
        </p:blipFill>
        <p:spPr>
          <a:xfrm>
            <a:off x="8254810" y="4185603"/>
            <a:ext cx="3629889" cy="248132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1"/>
          <p:cNvSpPr txBox="1"/>
          <p:nvPr>
            <p:ph type="title"/>
          </p:nvPr>
        </p:nvSpPr>
        <p:spPr>
          <a:xfrm>
            <a:off x="1371600" y="685800"/>
            <a:ext cx="9486900" cy="84081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BIOHACKERS &amp; PODCASTS</a:t>
            </a:r>
            <a:endParaRPr/>
          </a:p>
        </p:txBody>
      </p:sp>
      <p:sp>
        <p:nvSpPr>
          <p:cNvPr id="254" name="Google Shape;254;p21"/>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lang="en-US"/>
              <a:t>“Biohackers” such as Tim Ferriss &amp; Dave Asprey (Bulletproof Diet) began to popularize research into keto being done by doctors and scientists such as Dom D’Agostino &amp; Peter Attia.</a:t>
            </a:r>
            <a:endParaRPr/>
          </a:p>
          <a:p>
            <a:pPr indent="-228600" lvl="0" marL="228600" rtl="0" algn="l">
              <a:lnSpc>
                <a:spcPct val="100000"/>
              </a:lnSpc>
              <a:spcBef>
                <a:spcPts val="1000"/>
              </a:spcBef>
              <a:spcAft>
                <a:spcPts val="0"/>
              </a:spcAft>
              <a:buClr>
                <a:schemeClr val="dk2"/>
              </a:buClr>
              <a:buSzPts val="1680"/>
              <a:buChar char="•"/>
            </a:pPr>
            <a:r>
              <a:rPr lang="en-US"/>
              <a:t>Keto benefits: weight loss without feeling deprived</a:t>
            </a:r>
            <a:endParaRPr/>
          </a:p>
          <a:p>
            <a:pPr indent="-228600" lvl="1" marL="685800" rtl="0" algn="l">
              <a:lnSpc>
                <a:spcPct val="100000"/>
              </a:lnSpc>
              <a:spcBef>
                <a:spcPts val="500"/>
              </a:spcBef>
              <a:spcAft>
                <a:spcPts val="0"/>
              </a:spcAft>
              <a:buClr>
                <a:schemeClr val="dk2"/>
              </a:buClr>
              <a:buSzPts val="1400"/>
              <a:buChar char="•"/>
            </a:pPr>
            <a:r>
              <a:rPr lang="en-US"/>
              <a:t>Reduction in diabetes medications &amp; possible reversal of disease</a:t>
            </a:r>
            <a:endParaRPr/>
          </a:p>
          <a:p>
            <a:pPr indent="-228600" lvl="1" marL="685800" rtl="0" algn="l">
              <a:lnSpc>
                <a:spcPct val="100000"/>
              </a:lnSpc>
              <a:spcBef>
                <a:spcPts val="500"/>
              </a:spcBef>
              <a:spcAft>
                <a:spcPts val="0"/>
              </a:spcAft>
              <a:buClr>
                <a:schemeClr val="dk2"/>
              </a:buClr>
              <a:buSzPts val="1400"/>
              <a:buChar char="•"/>
            </a:pPr>
            <a:r>
              <a:rPr lang="en-US"/>
              <a:t>May be beneficial in helping to treat cancers, prevent Alzheimers</a:t>
            </a:r>
            <a:endParaRPr/>
          </a:p>
          <a:p>
            <a:pPr indent="-228600" lvl="1" marL="685800" rtl="0" algn="l">
              <a:lnSpc>
                <a:spcPct val="100000"/>
              </a:lnSpc>
              <a:spcBef>
                <a:spcPts val="500"/>
              </a:spcBef>
              <a:spcAft>
                <a:spcPts val="0"/>
              </a:spcAft>
              <a:buClr>
                <a:schemeClr val="dk2"/>
              </a:buClr>
              <a:buSzPts val="1400"/>
              <a:buChar char="•"/>
            </a:pPr>
            <a:r>
              <a:rPr lang="en-US"/>
              <a:t>Reduction in metabolic syndrome</a:t>
            </a:r>
            <a:endParaRPr/>
          </a:p>
          <a:p>
            <a:pPr indent="-228600" lvl="1" marL="685800" rtl="0" algn="l">
              <a:lnSpc>
                <a:spcPct val="100000"/>
              </a:lnSpc>
              <a:spcBef>
                <a:spcPts val="500"/>
              </a:spcBef>
              <a:spcAft>
                <a:spcPts val="0"/>
              </a:spcAft>
              <a:buClr>
                <a:schemeClr val="dk2"/>
              </a:buClr>
              <a:buSzPts val="1400"/>
              <a:buChar char="•"/>
            </a:pPr>
            <a:r>
              <a:rPr lang="en-US"/>
              <a:t>May contribute to increases in longevity</a:t>
            </a:r>
            <a:endParaRPr/>
          </a:p>
          <a:p>
            <a:pPr indent="-228600" lvl="1" marL="685800" rtl="0" algn="l">
              <a:lnSpc>
                <a:spcPct val="100000"/>
              </a:lnSpc>
              <a:spcBef>
                <a:spcPts val="500"/>
              </a:spcBef>
              <a:spcAft>
                <a:spcPts val="0"/>
              </a:spcAft>
              <a:buClr>
                <a:schemeClr val="dk2"/>
              </a:buClr>
              <a:buSzPts val="1400"/>
              <a:buChar char="•"/>
            </a:pPr>
            <a:r>
              <a:rPr lang="en-US" u="sng">
                <a:solidFill>
                  <a:schemeClr val="hlink"/>
                </a:solidFill>
                <a:hlinkClick r:id="rId3"/>
              </a:rPr>
              <a:t>https://youtu.be/UMhLBPPtlrY</a:t>
            </a:r>
            <a:endParaRPr/>
          </a:p>
          <a:p>
            <a:pPr indent="-121920" lvl="0" marL="228600" rtl="0" algn="l">
              <a:lnSpc>
                <a:spcPct val="100000"/>
              </a:lnSpc>
              <a:spcBef>
                <a:spcPts val="1000"/>
              </a:spcBef>
              <a:spcAft>
                <a:spcPts val="0"/>
              </a:spcAft>
              <a:buClr>
                <a:schemeClr val="dk2"/>
              </a:buClr>
              <a:buSzPts val="168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2"/>
          <p:cNvSpPr txBox="1"/>
          <p:nvPr>
            <p:ph type="title"/>
          </p:nvPr>
        </p:nvSpPr>
        <p:spPr>
          <a:xfrm>
            <a:off x="1371600" y="685800"/>
            <a:ext cx="9486900" cy="684234"/>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POSSIBLE PROBLEMS WITH KETO DIETS</a:t>
            </a:r>
            <a:endParaRPr/>
          </a:p>
        </p:txBody>
      </p:sp>
      <p:sp>
        <p:nvSpPr>
          <p:cNvPr id="260" name="Google Shape;260;p22"/>
          <p:cNvSpPr txBox="1"/>
          <p:nvPr>
            <p:ph idx="1" type="body"/>
          </p:nvPr>
        </p:nvSpPr>
        <p:spPr>
          <a:xfrm>
            <a:off x="1371599" y="1709281"/>
            <a:ext cx="9486901" cy="446292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Char char="•"/>
            </a:pPr>
            <a:r>
              <a:rPr lang="en-US"/>
              <a:t>Can cause low blood pressure</a:t>
            </a:r>
            <a:endParaRPr/>
          </a:p>
          <a:p>
            <a:pPr indent="-228600" lvl="0" marL="228600" rtl="0" algn="l">
              <a:lnSpc>
                <a:spcPct val="100000"/>
              </a:lnSpc>
              <a:spcBef>
                <a:spcPts val="1000"/>
              </a:spcBef>
              <a:spcAft>
                <a:spcPts val="0"/>
              </a:spcAft>
              <a:buClr>
                <a:schemeClr val="dk2"/>
              </a:buClr>
              <a:buSzPts val="1680"/>
              <a:buChar char="•"/>
            </a:pPr>
            <a:r>
              <a:rPr lang="en-US"/>
              <a:t>Kidney stones</a:t>
            </a:r>
            <a:endParaRPr/>
          </a:p>
          <a:p>
            <a:pPr indent="-228600" lvl="0" marL="228600" rtl="0" algn="l">
              <a:lnSpc>
                <a:spcPct val="100000"/>
              </a:lnSpc>
              <a:spcBef>
                <a:spcPts val="1000"/>
              </a:spcBef>
              <a:spcAft>
                <a:spcPts val="0"/>
              </a:spcAft>
              <a:buClr>
                <a:schemeClr val="dk2"/>
              </a:buClr>
              <a:buSzPts val="1680"/>
              <a:buChar char="•"/>
            </a:pPr>
            <a:r>
              <a:rPr lang="en-US"/>
              <a:t>Constipation (lack of fibre) or diarrhea (if trouble digesting fats)</a:t>
            </a:r>
            <a:endParaRPr/>
          </a:p>
          <a:p>
            <a:pPr indent="-228600" lvl="0" marL="228600" rtl="0" algn="l">
              <a:lnSpc>
                <a:spcPct val="100000"/>
              </a:lnSpc>
              <a:spcBef>
                <a:spcPts val="1000"/>
              </a:spcBef>
              <a:spcAft>
                <a:spcPts val="0"/>
              </a:spcAft>
              <a:buClr>
                <a:schemeClr val="dk2"/>
              </a:buClr>
              <a:buSzPts val="1680"/>
              <a:buChar char="•"/>
            </a:pPr>
            <a:r>
              <a:rPr lang="en-US"/>
              <a:t>May be deficient in nutrients such Calcium, Vit D, selenium &amp; B vitamins</a:t>
            </a:r>
            <a:endParaRPr/>
          </a:p>
          <a:p>
            <a:pPr indent="-228600" lvl="0" marL="228600" rtl="0" algn="l">
              <a:lnSpc>
                <a:spcPct val="100000"/>
              </a:lnSpc>
              <a:spcBef>
                <a:spcPts val="1000"/>
              </a:spcBef>
              <a:spcAft>
                <a:spcPts val="0"/>
              </a:spcAft>
              <a:buClr>
                <a:schemeClr val="dk2"/>
              </a:buClr>
              <a:buSzPts val="1680"/>
              <a:buChar char="•"/>
            </a:pPr>
            <a:r>
              <a:rPr lang="en-US"/>
              <a:t>May be prone to dehydration &amp; electrolyte imbalances (carbohydrates hold more water in your body)</a:t>
            </a:r>
            <a:endParaRPr/>
          </a:p>
          <a:p>
            <a:pPr indent="-228600" lvl="0" marL="228600" rtl="0" algn="l">
              <a:lnSpc>
                <a:spcPct val="100000"/>
              </a:lnSpc>
              <a:spcBef>
                <a:spcPts val="1000"/>
              </a:spcBef>
              <a:spcAft>
                <a:spcPts val="0"/>
              </a:spcAft>
              <a:buClr>
                <a:schemeClr val="dk2"/>
              </a:buClr>
              <a:buSzPts val="1680"/>
              <a:buChar char="•"/>
            </a:pPr>
            <a:r>
              <a:rPr lang="en-US"/>
              <a:t>May affect athletic performance: </a:t>
            </a:r>
            <a:r>
              <a:rPr lang="en-US" u="sng">
                <a:solidFill>
                  <a:schemeClr val="hlink"/>
                </a:solidFill>
                <a:hlinkClick r:id="rId3"/>
              </a:rPr>
              <a:t>https://youtu.be/LVSrNEqBkDg</a:t>
            </a:r>
            <a:endParaRPr/>
          </a:p>
          <a:p>
            <a:pPr indent="-121920" lvl="0" marL="228600" rtl="0" algn="l">
              <a:lnSpc>
                <a:spcPct val="100000"/>
              </a:lnSpc>
              <a:spcBef>
                <a:spcPts val="1000"/>
              </a:spcBef>
              <a:spcAft>
                <a:spcPts val="0"/>
              </a:spcAft>
              <a:buClr>
                <a:schemeClr val="dk2"/>
              </a:buClr>
              <a:buSzPts val="1680"/>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3"/>
          <p:cNvSpPr txBox="1"/>
          <p:nvPr>
            <p:ph type="title"/>
          </p:nvPr>
        </p:nvSpPr>
        <p:spPr>
          <a:xfrm>
            <a:off x="1371600" y="685801"/>
            <a:ext cx="9486900" cy="55614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a:t>VARIETIES OF KETO DIET</a:t>
            </a:r>
            <a:endParaRPr/>
          </a:p>
        </p:txBody>
      </p:sp>
      <p:pic>
        <p:nvPicPr>
          <p:cNvPr id="266" name="Google Shape;266;p23"/>
          <p:cNvPicPr preferRelativeResize="0"/>
          <p:nvPr/>
        </p:nvPicPr>
        <p:blipFill rotWithShape="1">
          <a:blip r:embed="rId3">
            <a:alphaModFix/>
          </a:blip>
          <a:srcRect b="0" l="0" r="0" t="0"/>
          <a:stretch/>
        </p:blipFill>
        <p:spPr>
          <a:xfrm>
            <a:off x="3889098" y="1287505"/>
            <a:ext cx="3950918" cy="514741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4"/>
          <p:cNvSpPr txBox="1"/>
          <p:nvPr>
            <p:ph type="title"/>
          </p:nvPr>
        </p:nvSpPr>
        <p:spPr>
          <a:xfrm>
            <a:off x="1371600" y="685800"/>
            <a:ext cx="9486900" cy="747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3200"/>
              <a:buFont typeface="Sorts Mill Goudy"/>
              <a:buNone/>
            </a:pPr>
            <a:r>
              <a:rPr lang="en-US"/>
              <a:t>EXAMPLES OF KETO DIET MEALS</a:t>
            </a:r>
            <a:endParaRPr/>
          </a:p>
        </p:txBody>
      </p:sp>
      <p:sp>
        <p:nvSpPr>
          <p:cNvPr id="272" name="Google Shape;272;p24"/>
          <p:cNvSpPr txBox="1"/>
          <p:nvPr>
            <p:ph idx="1" type="body"/>
          </p:nvPr>
        </p:nvSpPr>
        <p:spPr>
          <a:xfrm>
            <a:off x="1371599" y="1733266"/>
            <a:ext cx="9486901" cy="4868994"/>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100000"/>
              </a:lnSpc>
              <a:spcBef>
                <a:spcPts val="0"/>
              </a:spcBef>
              <a:spcAft>
                <a:spcPts val="0"/>
              </a:spcAft>
              <a:buClr>
                <a:schemeClr val="dk2"/>
              </a:buClr>
              <a:buSzPct val="70000"/>
              <a:buChar char="•"/>
            </a:pPr>
            <a:r>
              <a:rPr lang="en-US"/>
              <a:t>Strict Keto: Bulletproof Coffee (coffee with MCT oil or butter &amp;no sweetener OR better sweetener such as stevia, erythritol &amp; monk fruit), steak salad with greens and butter, eggs, cheese in all varieties, “fathead” dough (made with cheese, cream cheese &amp; almond flour) for pizza, buns etc.  Keto bars- homemade or brands such as Suzie’s Good Fats, Good to Go </a:t>
            </a:r>
            <a:endParaRPr/>
          </a:p>
          <a:p>
            <a:pPr indent="-228600" lvl="0" marL="228600" rtl="0" algn="l">
              <a:lnSpc>
                <a:spcPct val="100000"/>
              </a:lnSpc>
              <a:spcBef>
                <a:spcPts val="1000"/>
              </a:spcBef>
              <a:spcAft>
                <a:spcPts val="0"/>
              </a:spcAft>
              <a:buClr>
                <a:schemeClr val="dk2"/>
              </a:buClr>
              <a:buSzPct val="70000"/>
              <a:buChar char="•"/>
            </a:pPr>
            <a:r>
              <a:rPr lang="en-US"/>
              <a:t>Dirty Keto – All of the above plus convenience products using sweeteners that are considered not as healthy such as sucralose, maltose - like Atkins Diet products or Skinny Syrups, diet pops etc. Relying more on things like Fast-food hamburgers without the buns than home-cooked meals </a:t>
            </a:r>
            <a:endParaRPr/>
          </a:p>
          <a:p>
            <a:pPr indent="-228600" lvl="0" marL="228600" rtl="0" algn="l">
              <a:lnSpc>
                <a:spcPct val="100000"/>
              </a:lnSpc>
              <a:spcBef>
                <a:spcPts val="1000"/>
              </a:spcBef>
              <a:spcAft>
                <a:spcPts val="0"/>
              </a:spcAft>
              <a:buClr>
                <a:schemeClr val="dk2"/>
              </a:buClr>
              <a:buSzPct val="70000"/>
              <a:buChar char="•"/>
            </a:pPr>
            <a:r>
              <a:rPr lang="en-US"/>
              <a:t>Vegan Keto – Curried tofu scramble, tomato mushroom spaghetti squash, cauliflower “fried rice”, Thai curry cauliflower soup, guacamole with homemade keto crackers</a:t>
            </a:r>
            <a:endParaRPr/>
          </a:p>
          <a:p>
            <a:pPr indent="-228600" lvl="0" marL="228600" rtl="0" algn="l">
              <a:lnSpc>
                <a:spcPct val="100000"/>
              </a:lnSpc>
              <a:spcBef>
                <a:spcPts val="1000"/>
              </a:spcBef>
              <a:spcAft>
                <a:spcPts val="0"/>
              </a:spcAft>
              <a:buClr>
                <a:schemeClr val="dk2"/>
              </a:buClr>
              <a:buSzPct val="70000"/>
              <a:buChar char="•"/>
            </a:pPr>
            <a:r>
              <a:rPr lang="en-US"/>
              <a:t>See </a:t>
            </a:r>
            <a:r>
              <a:rPr lang="en-US" u="sng">
                <a:solidFill>
                  <a:schemeClr val="hlink"/>
                </a:solidFill>
                <a:hlinkClick r:id="rId3"/>
              </a:rPr>
              <a:t>http://www.dietdoctor.com</a:t>
            </a:r>
            <a:r>
              <a:rPr lang="en-US"/>
              <a:t> for reputable keto &amp; low carb information </a:t>
            </a:r>
            <a:endParaRPr/>
          </a:p>
          <a:p>
            <a:pPr indent="-129920" lvl="0" marL="228600" rtl="0" algn="l">
              <a:lnSpc>
                <a:spcPct val="100000"/>
              </a:lnSpc>
              <a:spcBef>
                <a:spcPts val="1000"/>
              </a:spcBef>
              <a:spcAft>
                <a:spcPts val="0"/>
              </a:spcAft>
              <a:buClr>
                <a:schemeClr val="dk2"/>
              </a:buClr>
              <a:buSzPct val="700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g264428a5375_0_0"/>
          <p:cNvSpPr txBox="1"/>
          <p:nvPr>
            <p:ph type="title"/>
          </p:nvPr>
        </p:nvSpPr>
        <p:spPr>
          <a:xfrm>
            <a:off x="1371600" y="685800"/>
            <a:ext cx="9486900" cy="13716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US"/>
              <a:t>Mediterranean Diet- </a:t>
            </a:r>
            <a:endParaRPr/>
          </a:p>
          <a:p>
            <a:pPr indent="0" lvl="0" marL="0" rtl="0" algn="ctr">
              <a:spcBef>
                <a:spcPts val="0"/>
              </a:spcBef>
              <a:spcAft>
                <a:spcPts val="0"/>
              </a:spcAft>
              <a:buNone/>
            </a:pPr>
            <a:r>
              <a:rPr lang="en-US"/>
              <a:t>One Diet to Rule Them All</a:t>
            </a:r>
            <a:endParaRPr/>
          </a:p>
        </p:txBody>
      </p:sp>
      <p:sp>
        <p:nvSpPr>
          <p:cNvPr id="279" name="Google Shape;279;g264428a5375_0_0"/>
          <p:cNvSpPr txBox="1"/>
          <p:nvPr>
            <p:ph idx="1" type="body"/>
          </p:nvPr>
        </p:nvSpPr>
        <p:spPr>
          <a:xfrm>
            <a:off x="1371600" y="2254100"/>
            <a:ext cx="9486900" cy="44139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If you have read any information about a connection between how you eat and your health, you have heard the advice to eat a “</a:t>
            </a:r>
            <a:r>
              <a:rPr lang="en-US"/>
              <a:t>Mediterranean</a:t>
            </a:r>
            <a:r>
              <a:rPr lang="en-US"/>
              <a:t> Diet”.</a:t>
            </a:r>
            <a:endParaRPr/>
          </a:p>
          <a:p>
            <a:pPr indent="0" lvl="0" marL="0" rtl="0" algn="l">
              <a:spcBef>
                <a:spcPts val="1000"/>
              </a:spcBef>
              <a:spcAft>
                <a:spcPts val="0"/>
              </a:spcAft>
              <a:buNone/>
            </a:pPr>
            <a:r>
              <a:rPr lang="en-US"/>
              <a:t>This scientific interest in the diet of people living in Greece, Italy, Spain, France &amp; Northern Africa dates back to the 1950s and an observation made by Ansel Keys of the University of Minnesota. He noticed that poor </a:t>
            </a:r>
            <a:r>
              <a:rPr lang="en-US"/>
              <a:t>people</a:t>
            </a:r>
            <a:r>
              <a:rPr lang="en-US"/>
              <a:t> in remote Italian villages had better cardiovascular health that </a:t>
            </a:r>
            <a:r>
              <a:rPr lang="en-US"/>
              <a:t>wealthy</a:t>
            </a:r>
            <a:r>
              <a:rPr lang="en-US"/>
              <a:t> residents of New York City. He went on to study the connections between lifestyles, nutrition and cardiovascular disease. The Mediterranean countries had the lowest rates of cardiovascular disease.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lassicFrameVTI">
  <a:themeElements>
    <a:clrScheme name="AnalogousFromDarkSeedLeftStep">
      <a:dk1>
        <a:srgbClr val="000000"/>
      </a:dk1>
      <a:lt1>
        <a:srgbClr val="FFFFFF"/>
      </a:lt1>
      <a:dk2>
        <a:srgbClr val="31271C"/>
      </a:dk2>
      <a:lt2>
        <a:srgbClr val="F1F0F3"/>
      </a:lt2>
      <a:accent1>
        <a:srgbClr val="88AD44"/>
      </a:accent1>
      <a:accent2>
        <a:srgbClr val="ABA439"/>
      </a:accent2>
      <a:accent3>
        <a:srgbClr val="C38A4D"/>
      </a:accent3>
      <a:accent4>
        <a:srgbClr val="B1473B"/>
      </a:accent4>
      <a:accent5>
        <a:srgbClr val="C34D72"/>
      </a:accent5>
      <a:accent6>
        <a:srgbClr val="B13B92"/>
      </a:accent6>
      <a:hlink>
        <a:srgbClr val="C2485A"/>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2021-12-09T06:53:07Z</dcterms:created>
</cp:coreProperties>
</file>