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6858000" cx="12192000"/>
  <p:notesSz cx="6858000" cy="9144000"/>
  <p:embeddedFontLst>
    <p:embeddedFont>
      <p:font typeface="Proxima Nova"/>
      <p:regular r:id="rId29"/>
      <p:bold r:id="rId30"/>
      <p:italic r:id="rId31"/>
      <p:boldItalic r:id="rId32"/>
    </p:embeddedFont>
    <p:embeddedFont>
      <p:font typeface="Roboto"/>
      <p:regular r:id="rId33"/>
      <p:bold r:id="rId34"/>
      <p:italic r:id="rId35"/>
      <p:boldItalic r:id="rId36"/>
    </p:embeddedFont>
    <p:embeddedFont>
      <p:font typeface="Poppins"/>
      <p:regular r:id="rId37"/>
      <p:bold r:id="rId38"/>
      <p:italic r:id="rId39"/>
      <p:boldItalic r:id="rId40"/>
    </p:embeddedFont>
    <p:embeddedFont>
      <p:font typeface="Poppins Medium"/>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5" roundtripDataSignature="AMtx7mhK8BQFY4IlpMoPKZvXK/wseFGI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2A88F1-1795-4106-A479-096D50FA96A5}">
  <a:tblStyle styleId="{A22A88F1-1795-4106-A479-096D50FA96A5}"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boldItalic.fntdata"/><Relationship Id="rId20" Type="http://schemas.openxmlformats.org/officeDocument/2006/relationships/slide" Target="slides/slide14.xml"/><Relationship Id="rId42" Type="http://schemas.openxmlformats.org/officeDocument/2006/relationships/font" Target="fonts/PoppinsMedium-bold.fntdata"/><Relationship Id="rId41" Type="http://schemas.openxmlformats.org/officeDocument/2006/relationships/font" Target="fonts/PoppinsMedium-regular.fntdata"/><Relationship Id="rId22" Type="http://schemas.openxmlformats.org/officeDocument/2006/relationships/slide" Target="slides/slide16.xml"/><Relationship Id="rId44" Type="http://schemas.openxmlformats.org/officeDocument/2006/relationships/font" Target="fonts/PoppinsMedium-boldItalic.fntdata"/><Relationship Id="rId21" Type="http://schemas.openxmlformats.org/officeDocument/2006/relationships/slide" Target="slides/slide15.xml"/><Relationship Id="rId43" Type="http://schemas.openxmlformats.org/officeDocument/2006/relationships/font" Target="fonts/PoppinsMedium-italic.fntdata"/><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roximaNova-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roximaNova-italic.fntdata"/><Relationship Id="rId30" Type="http://schemas.openxmlformats.org/officeDocument/2006/relationships/font" Target="fonts/ProximaNova-bold.fntdata"/><Relationship Id="rId11" Type="http://schemas.openxmlformats.org/officeDocument/2006/relationships/slide" Target="slides/slide5.xml"/><Relationship Id="rId33" Type="http://schemas.openxmlformats.org/officeDocument/2006/relationships/font" Target="fonts/Roboto-regular.fntdata"/><Relationship Id="rId10" Type="http://schemas.openxmlformats.org/officeDocument/2006/relationships/slide" Target="slides/slide4.xml"/><Relationship Id="rId32" Type="http://schemas.openxmlformats.org/officeDocument/2006/relationships/font" Target="fonts/ProximaNova-boldItalic.fntdata"/><Relationship Id="rId13" Type="http://schemas.openxmlformats.org/officeDocument/2006/relationships/slide" Target="slides/slide7.xml"/><Relationship Id="rId35" Type="http://schemas.openxmlformats.org/officeDocument/2006/relationships/font" Target="fonts/Roboto-italic.fntdata"/><Relationship Id="rId12" Type="http://schemas.openxmlformats.org/officeDocument/2006/relationships/slide" Target="slides/slide6.xml"/><Relationship Id="rId34" Type="http://schemas.openxmlformats.org/officeDocument/2006/relationships/font" Target="fonts/Roboto-bold.fntdata"/><Relationship Id="rId15" Type="http://schemas.openxmlformats.org/officeDocument/2006/relationships/slide" Target="slides/slide9.xml"/><Relationship Id="rId37" Type="http://schemas.openxmlformats.org/officeDocument/2006/relationships/font" Target="fonts/Poppins-regular.fntdata"/><Relationship Id="rId14" Type="http://schemas.openxmlformats.org/officeDocument/2006/relationships/slide" Target="slides/slide8.xml"/><Relationship Id="rId36" Type="http://schemas.openxmlformats.org/officeDocument/2006/relationships/font" Target="fonts/Roboto-boldItalic.fntdata"/><Relationship Id="rId17" Type="http://schemas.openxmlformats.org/officeDocument/2006/relationships/slide" Target="slides/slide11.xml"/><Relationship Id="rId39" Type="http://schemas.openxmlformats.org/officeDocument/2006/relationships/font" Target="fonts/Poppins-italic.fntdata"/><Relationship Id="rId16" Type="http://schemas.openxmlformats.org/officeDocument/2006/relationships/slide" Target="slides/slide10.xml"/><Relationship Id="rId38" Type="http://schemas.openxmlformats.org/officeDocument/2006/relationships/font" Target="fonts/Poppins-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98989"/>
                </a:solidFill>
                <a:latin typeface="Calibri"/>
                <a:ea typeface="Calibri"/>
                <a:cs typeface="Calibri"/>
                <a:sym typeface="Calibri"/>
              </a:defRPr>
            </a:lvl1pPr>
            <a:lvl2pPr indent="0" lvl="1" marL="0" marR="0" algn="r">
              <a:spcBef>
                <a:spcPts val="0"/>
              </a:spcBef>
              <a:buNone/>
              <a:defRPr b="0" i="0" sz="1200" u="none" cap="none" strike="noStrike">
                <a:solidFill>
                  <a:srgbClr val="898989"/>
                </a:solidFill>
                <a:latin typeface="Calibri"/>
                <a:ea typeface="Calibri"/>
                <a:cs typeface="Calibri"/>
                <a:sym typeface="Calibri"/>
              </a:defRPr>
            </a:lvl2pPr>
            <a:lvl3pPr indent="0" lvl="2" marL="0" marR="0" algn="r">
              <a:spcBef>
                <a:spcPts val="0"/>
              </a:spcBef>
              <a:buNone/>
              <a:defRPr b="0" i="0" sz="1200" u="none" cap="none" strike="noStrike">
                <a:solidFill>
                  <a:srgbClr val="898989"/>
                </a:solidFill>
                <a:latin typeface="Calibri"/>
                <a:ea typeface="Calibri"/>
                <a:cs typeface="Calibri"/>
                <a:sym typeface="Calibri"/>
              </a:defRPr>
            </a:lvl3pPr>
            <a:lvl4pPr indent="0" lvl="3" marL="0" marR="0" algn="r">
              <a:spcBef>
                <a:spcPts val="0"/>
              </a:spcBef>
              <a:buNone/>
              <a:defRPr b="0" i="0" sz="1200" u="none" cap="none" strike="noStrike">
                <a:solidFill>
                  <a:srgbClr val="898989"/>
                </a:solidFill>
                <a:latin typeface="Calibri"/>
                <a:ea typeface="Calibri"/>
                <a:cs typeface="Calibri"/>
                <a:sym typeface="Calibri"/>
              </a:defRPr>
            </a:lvl4pPr>
            <a:lvl5pPr indent="0" lvl="4" marL="0" marR="0" algn="r">
              <a:spcBef>
                <a:spcPts val="0"/>
              </a:spcBef>
              <a:buNone/>
              <a:defRPr b="0" i="0" sz="1200" u="none" cap="none" strike="noStrike">
                <a:solidFill>
                  <a:srgbClr val="898989"/>
                </a:solidFill>
                <a:latin typeface="Calibri"/>
                <a:ea typeface="Calibri"/>
                <a:cs typeface="Calibri"/>
                <a:sym typeface="Calibri"/>
              </a:defRPr>
            </a:lvl5pPr>
            <a:lvl6pPr indent="0" lvl="5" marL="0" marR="0" algn="r">
              <a:spcBef>
                <a:spcPts val="0"/>
              </a:spcBef>
              <a:buNone/>
              <a:defRPr b="0" i="0" sz="1200" u="none" cap="none" strike="noStrike">
                <a:solidFill>
                  <a:srgbClr val="898989"/>
                </a:solidFill>
                <a:latin typeface="Calibri"/>
                <a:ea typeface="Calibri"/>
                <a:cs typeface="Calibri"/>
                <a:sym typeface="Calibri"/>
              </a:defRPr>
            </a:lvl6pPr>
            <a:lvl7pPr indent="0" lvl="6" marL="0" marR="0" algn="r">
              <a:spcBef>
                <a:spcPts val="0"/>
              </a:spcBef>
              <a:buNone/>
              <a:defRPr b="0" i="0" sz="1200" u="none" cap="none" strike="noStrike">
                <a:solidFill>
                  <a:srgbClr val="898989"/>
                </a:solidFill>
                <a:latin typeface="Calibri"/>
                <a:ea typeface="Calibri"/>
                <a:cs typeface="Calibri"/>
                <a:sym typeface="Calibri"/>
              </a:defRPr>
            </a:lvl7pPr>
            <a:lvl8pPr indent="0" lvl="7" marL="0" marR="0" algn="r">
              <a:spcBef>
                <a:spcPts val="0"/>
              </a:spcBef>
              <a:buNone/>
              <a:defRPr b="0" i="0" sz="1200" u="none" cap="none" strike="noStrike">
                <a:solidFill>
                  <a:srgbClr val="898989"/>
                </a:solidFill>
                <a:latin typeface="Calibri"/>
                <a:ea typeface="Calibri"/>
                <a:cs typeface="Calibri"/>
                <a:sym typeface="Calibri"/>
              </a:defRPr>
            </a:lvl8pPr>
            <a:lvl9pPr indent="0" lvl="8" marL="0" marR="0" algn="r">
              <a:spcBef>
                <a:spcPts val="0"/>
              </a:spcBef>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2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1" name="Google Shape;21;p2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2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98989"/>
                </a:solidFill>
                <a:latin typeface="Calibri"/>
                <a:ea typeface="Calibri"/>
                <a:cs typeface="Calibri"/>
                <a:sym typeface="Calibri"/>
              </a:defRPr>
            </a:lvl1pPr>
            <a:lvl2pPr indent="0" lvl="1" marL="0" marR="0" algn="r">
              <a:spcBef>
                <a:spcPts val="0"/>
              </a:spcBef>
              <a:buNone/>
              <a:defRPr b="0" i="0" sz="1200" u="none" cap="none" strike="noStrike">
                <a:solidFill>
                  <a:srgbClr val="898989"/>
                </a:solidFill>
                <a:latin typeface="Calibri"/>
                <a:ea typeface="Calibri"/>
                <a:cs typeface="Calibri"/>
                <a:sym typeface="Calibri"/>
              </a:defRPr>
            </a:lvl2pPr>
            <a:lvl3pPr indent="0" lvl="2" marL="0" marR="0" algn="r">
              <a:spcBef>
                <a:spcPts val="0"/>
              </a:spcBef>
              <a:buNone/>
              <a:defRPr b="0" i="0" sz="1200" u="none" cap="none" strike="noStrike">
                <a:solidFill>
                  <a:srgbClr val="898989"/>
                </a:solidFill>
                <a:latin typeface="Calibri"/>
                <a:ea typeface="Calibri"/>
                <a:cs typeface="Calibri"/>
                <a:sym typeface="Calibri"/>
              </a:defRPr>
            </a:lvl3pPr>
            <a:lvl4pPr indent="0" lvl="3" marL="0" marR="0" algn="r">
              <a:spcBef>
                <a:spcPts val="0"/>
              </a:spcBef>
              <a:buNone/>
              <a:defRPr b="0" i="0" sz="1200" u="none" cap="none" strike="noStrike">
                <a:solidFill>
                  <a:srgbClr val="898989"/>
                </a:solidFill>
                <a:latin typeface="Calibri"/>
                <a:ea typeface="Calibri"/>
                <a:cs typeface="Calibri"/>
                <a:sym typeface="Calibri"/>
              </a:defRPr>
            </a:lvl4pPr>
            <a:lvl5pPr indent="0" lvl="4" marL="0" marR="0" algn="r">
              <a:spcBef>
                <a:spcPts val="0"/>
              </a:spcBef>
              <a:buNone/>
              <a:defRPr b="0" i="0" sz="1200" u="none" cap="none" strike="noStrike">
                <a:solidFill>
                  <a:srgbClr val="898989"/>
                </a:solidFill>
                <a:latin typeface="Calibri"/>
                <a:ea typeface="Calibri"/>
                <a:cs typeface="Calibri"/>
                <a:sym typeface="Calibri"/>
              </a:defRPr>
            </a:lvl5pPr>
            <a:lvl6pPr indent="0" lvl="5" marL="0" marR="0" algn="r">
              <a:spcBef>
                <a:spcPts val="0"/>
              </a:spcBef>
              <a:buNone/>
              <a:defRPr b="0" i="0" sz="1200" u="none" cap="none" strike="noStrike">
                <a:solidFill>
                  <a:srgbClr val="898989"/>
                </a:solidFill>
                <a:latin typeface="Calibri"/>
                <a:ea typeface="Calibri"/>
                <a:cs typeface="Calibri"/>
                <a:sym typeface="Calibri"/>
              </a:defRPr>
            </a:lvl6pPr>
            <a:lvl7pPr indent="0" lvl="6" marL="0" marR="0" algn="r">
              <a:spcBef>
                <a:spcPts val="0"/>
              </a:spcBef>
              <a:buNone/>
              <a:defRPr b="0" i="0" sz="1200" u="none" cap="none" strike="noStrike">
                <a:solidFill>
                  <a:srgbClr val="898989"/>
                </a:solidFill>
                <a:latin typeface="Calibri"/>
                <a:ea typeface="Calibri"/>
                <a:cs typeface="Calibri"/>
                <a:sym typeface="Calibri"/>
              </a:defRPr>
            </a:lvl7pPr>
            <a:lvl8pPr indent="0" lvl="7" marL="0" marR="0" algn="r">
              <a:spcBef>
                <a:spcPts val="0"/>
              </a:spcBef>
              <a:buNone/>
              <a:defRPr b="0" i="0" sz="1200" u="none" cap="none" strike="noStrike">
                <a:solidFill>
                  <a:srgbClr val="898989"/>
                </a:solidFill>
                <a:latin typeface="Calibri"/>
                <a:ea typeface="Calibri"/>
                <a:cs typeface="Calibri"/>
                <a:sym typeface="Calibri"/>
              </a:defRPr>
            </a:lvl8pPr>
            <a:lvl9pPr indent="0" lvl="8" marL="0" marR="0" algn="r">
              <a:spcBef>
                <a:spcPts val="0"/>
              </a:spcBef>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pic>
        <p:nvPicPr>
          <p:cNvPr id="26" name="Google Shape;26;p26"/>
          <p:cNvPicPr preferRelativeResize="0"/>
          <p:nvPr/>
        </p:nvPicPr>
        <p:blipFill rotWithShape="1">
          <a:blip r:embed="rId2">
            <a:alphaModFix/>
          </a:blip>
          <a:srcRect b="0" l="0" r="0" t="0"/>
          <a:stretch/>
        </p:blipFill>
        <p:spPr>
          <a:xfrm>
            <a:off x="0" y="3175"/>
            <a:ext cx="12192000" cy="6858000"/>
          </a:xfrm>
          <a:prstGeom prst="rect">
            <a:avLst/>
          </a:prstGeom>
          <a:noFill/>
          <a:ln>
            <a:noFill/>
          </a:ln>
        </p:spPr>
      </p:pic>
      <p:sp>
        <p:nvSpPr>
          <p:cNvPr id="27" name="Google Shape;27;p26"/>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8" name="Google Shape;28;p26"/>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9" name="Google Shape;29;p2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27"/>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4" name="Google Shape;34;p27"/>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5" name="Google Shape;35;p2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2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0" name="Google Shape;40;p28"/>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28"/>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2" name="Google Shape;42;p2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2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7" name="Google Shape;47;p29"/>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8" name="Google Shape;48;p29"/>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 name="Google Shape;49;p29"/>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0" name="Google Shape;50;p29"/>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1" name="Google Shape;51;p2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3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6" name="Google Shape;56;p3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1"/>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1" name="Google Shape;61;p31"/>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31"/>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3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2"/>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8" name="Google Shape;68;p32"/>
          <p:cNvSpPr/>
          <p:nvPr>
            <p:ph idx="2" type="pic"/>
          </p:nvPr>
        </p:nvSpPr>
        <p:spPr>
          <a:xfrm>
            <a:off x="2389717" y="612775"/>
            <a:ext cx="7315200" cy="4114800"/>
          </a:xfrm>
          <a:prstGeom prst="rect">
            <a:avLst/>
          </a:prstGeom>
          <a:noFill/>
          <a:ln>
            <a:noFill/>
          </a:ln>
        </p:spPr>
      </p:sp>
      <p:sp>
        <p:nvSpPr>
          <p:cNvPr id="69" name="Google Shape;69;p32"/>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3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5" name="Google Shape;75;p33"/>
          <p:cNvSpPr txBox="1"/>
          <p:nvPr>
            <p:ph idx="1" type="body"/>
          </p:nvPr>
        </p:nvSpPr>
        <p:spPr>
          <a:xfrm rot="5400000">
            <a:off x="3833019" y="-1623218"/>
            <a:ext cx="4525963" cy="10972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3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34"/>
          <p:cNvSpPr txBox="1"/>
          <p:nvPr>
            <p:ph type="title"/>
          </p:nvPr>
        </p:nvSpPr>
        <p:spPr>
          <a:xfrm rot="5400000">
            <a:off x="7285038" y="1828802"/>
            <a:ext cx="5851525" cy="2743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1" name="Google Shape;81;p34"/>
          <p:cNvSpPr txBox="1"/>
          <p:nvPr>
            <p:ph idx="1" type="body"/>
          </p:nvPr>
        </p:nvSpPr>
        <p:spPr>
          <a:xfrm rot="5400000">
            <a:off x="1697038" y="-812799"/>
            <a:ext cx="5851525" cy="80264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3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98989"/>
                </a:solidFill>
                <a:latin typeface="Calibri"/>
                <a:ea typeface="Calibri"/>
                <a:cs typeface="Calibri"/>
                <a:sym typeface="Calibri"/>
              </a:defRPr>
            </a:lvl1pPr>
            <a:lvl2pPr indent="0" lvl="1" marL="0" marR="0" algn="r">
              <a:spcBef>
                <a:spcPts val="0"/>
              </a:spcBef>
              <a:buNone/>
              <a:defRPr sz="1200">
                <a:solidFill>
                  <a:srgbClr val="898989"/>
                </a:solidFill>
                <a:latin typeface="Calibri"/>
                <a:ea typeface="Calibri"/>
                <a:cs typeface="Calibri"/>
                <a:sym typeface="Calibri"/>
              </a:defRPr>
            </a:lvl2pPr>
            <a:lvl3pPr indent="0" lvl="2" marL="0" marR="0" algn="r">
              <a:spcBef>
                <a:spcPts val="0"/>
              </a:spcBef>
              <a:buNone/>
              <a:defRPr sz="1200">
                <a:solidFill>
                  <a:srgbClr val="898989"/>
                </a:solidFill>
                <a:latin typeface="Calibri"/>
                <a:ea typeface="Calibri"/>
                <a:cs typeface="Calibri"/>
                <a:sym typeface="Calibri"/>
              </a:defRPr>
            </a:lvl3pPr>
            <a:lvl4pPr indent="0" lvl="3" marL="0" marR="0" algn="r">
              <a:spcBef>
                <a:spcPts val="0"/>
              </a:spcBef>
              <a:buNone/>
              <a:defRPr sz="1200">
                <a:solidFill>
                  <a:srgbClr val="898989"/>
                </a:solidFill>
                <a:latin typeface="Calibri"/>
                <a:ea typeface="Calibri"/>
                <a:cs typeface="Calibri"/>
                <a:sym typeface="Calibri"/>
              </a:defRPr>
            </a:lvl4pPr>
            <a:lvl5pPr indent="0" lvl="4" marL="0" marR="0" algn="r">
              <a:spcBef>
                <a:spcPts val="0"/>
              </a:spcBef>
              <a:buNone/>
              <a:defRPr sz="1200">
                <a:solidFill>
                  <a:srgbClr val="898989"/>
                </a:solidFill>
                <a:latin typeface="Calibri"/>
                <a:ea typeface="Calibri"/>
                <a:cs typeface="Calibri"/>
                <a:sym typeface="Calibri"/>
              </a:defRPr>
            </a:lvl5pPr>
            <a:lvl6pPr indent="0" lvl="5" marL="0" marR="0" algn="r">
              <a:spcBef>
                <a:spcPts val="0"/>
              </a:spcBef>
              <a:buNone/>
              <a:defRPr sz="1200">
                <a:solidFill>
                  <a:srgbClr val="898989"/>
                </a:solidFill>
                <a:latin typeface="Calibri"/>
                <a:ea typeface="Calibri"/>
                <a:cs typeface="Calibri"/>
                <a:sym typeface="Calibri"/>
              </a:defRPr>
            </a:lvl6pPr>
            <a:lvl7pPr indent="0" lvl="6" marL="0" marR="0" algn="r">
              <a:spcBef>
                <a:spcPts val="0"/>
              </a:spcBef>
              <a:buNone/>
              <a:defRPr sz="1200">
                <a:solidFill>
                  <a:srgbClr val="898989"/>
                </a:solidFill>
                <a:latin typeface="Calibri"/>
                <a:ea typeface="Calibri"/>
                <a:cs typeface="Calibri"/>
                <a:sym typeface="Calibri"/>
              </a:defRPr>
            </a:lvl7pPr>
            <a:lvl8pPr indent="0" lvl="7" marL="0" marR="0" algn="r">
              <a:spcBef>
                <a:spcPts val="0"/>
              </a:spcBef>
              <a:buNone/>
              <a:defRPr sz="1200">
                <a:solidFill>
                  <a:srgbClr val="898989"/>
                </a:solidFill>
                <a:latin typeface="Calibri"/>
                <a:ea typeface="Calibri"/>
                <a:cs typeface="Calibri"/>
                <a:sym typeface="Calibri"/>
              </a:defRPr>
            </a:lvl8pPr>
            <a:lvl9pPr indent="0" lvl="8" marL="0" marR="0" algn="r">
              <a:spcBef>
                <a:spcPts val="0"/>
              </a:spcBef>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2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csepguidelines.ca/" TargetMode="External"/><Relationship Id="rId4" Type="http://schemas.openxmlformats.org/officeDocument/2006/relationships/hyperlink" Target="https://www.participaction.com/en-ca/resources/adult-report-card" TargetMode="External"/><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healthline.com/health/what-is-basal-metabolic-rate" TargetMode="External"/><Relationship Id="rId4" Type="http://schemas.openxmlformats.org/officeDocument/2006/relationships/hyperlink" Target="https://youtu.be/9ma8MJXuxM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youtu.be/8Y_FdjI2v4I"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youtu.be/0on5LV3k26o"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asep.org" TargetMode="External"/><Relationship Id="rId4" Type="http://schemas.openxmlformats.org/officeDocument/2006/relationships/hyperlink" Target="https://youtu.be/UF0AkfJqq2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txBox="1"/>
          <p:nvPr>
            <p:ph idx="4294967295" type="ctrTitle"/>
          </p:nvPr>
        </p:nvSpPr>
        <p:spPr>
          <a:xfrm>
            <a:off x="914400" y="963482"/>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PPT </a:t>
            </a:r>
            <a:r>
              <a:rPr lang="en-CA"/>
              <a:t>11</a:t>
            </a:r>
            <a:r>
              <a:rPr b="0" i="0" lang="en-CA" sz="4400" u="none" cap="none" strike="noStrike">
                <a:solidFill>
                  <a:schemeClr val="dk1"/>
                </a:solidFill>
                <a:latin typeface="Calibri"/>
                <a:ea typeface="Calibri"/>
                <a:cs typeface="Calibri"/>
                <a:sym typeface="Calibri"/>
              </a:rPr>
              <a:t> –</a:t>
            </a:r>
            <a:br>
              <a:rPr b="0" i="0" lang="en-CA" sz="4400" u="none" cap="none" strike="noStrike">
                <a:solidFill>
                  <a:schemeClr val="dk1"/>
                </a:solidFill>
                <a:latin typeface="Calibri"/>
                <a:ea typeface="Calibri"/>
                <a:cs typeface="Calibri"/>
                <a:sym typeface="Calibri"/>
              </a:rPr>
            </a:br>
            <a:r>
              <a:rPr b="0" i="0" lang="en-CA" sz="4400" u="none" cap="none" strike="noStrike">
                <a:solidFill>
                  <a:schemeClr val="dk1"/>
                </a:solidFill>
                <a:latin typeface="Calibri"/>
                <a:ea typeface="Calibri"/>
                <a:cs typeface="Calibri"/>
                <a:sym typeface="Calibri"/>
              </a:rPr>
              <a:t>Exercise and Physical Activity</a:t>
            </a:r>
            <a:endParaRPr/>
          </a:p>
        </p:txBody>
      </p:sp>
      <p:pic>
        <p:nvPicPr>
          <p:cNvPr id="91" name="Google Shape;91;p1"/>
          <p:cNvPicPr preferRelativeResize="0"/>
          <p:nvPr/>
        </p:nvPicPr>
        <p:blipFill>
          <a:blip r:embed="rId3">
            <a:alphaModFix/>
          </a:blip>
          <a:stretch>
            <a:fillRect/>
          </a:stretch>
        </p:blipFill>
        <p:spPr>
          <a:xfrm>
            <a:off x="3341800" y="2433507"/>
            <a:ext cx="5715000" cy="3810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Physical inactivity</a:t>
            </a:r>
            <a:endParaRPr/>
          </a:p>
        </p:txBody>
      </p:sp>
      <p:sp>
        <p:nvSpPr>
          <p:cNvPr id="98" name="Google Shape;98;p2"/>
          <p:cNvSpPr txBox="1"/>
          <p:nvPr/>
        </p:nvSpPr>
        <p:spPr>
          <a:xfrm>
            <a:off x="711724" y="1536013"/>
            <a:ext cx="11147196" cy="415498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In Canada at least 51% of adults are physically inactive</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Inactivity increases with age</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Women are less active than men</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24 billion dollars spent every year in the US on health care costs related to inactivity</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Equally as damaging as obesity or smoking as a risk factor for chronic disease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Physical activity – bodily movement produced by muscle contractions that substantially increase energy expenditure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Exercise – Planned, structured, and repetitive bodily movement that promotes or maintains physical fitness</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Training – regular practice of an activity, which leads to physical adaptations of the body with improvement in flexibility, strength, or endurance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Benefits of Physical activity</a:t>
            </a:r>
            <a:endParaRPr/>
          </a:p>
        </p:txBody>
      </p:sp>
      <p:sp>
        <p:nvSpPr>
          <p:cNvPr id="105" name="Google Shape;105;p3"/>
          <p:cNvSpPr txBox="1"/>
          <p:nvPr/>
        </p:nvSpPr>
        <p:spPr>
          <a:xfrm>
            <a:off x="711724" y="1536013"/>
            <a:ext cx="11147196" cy="452431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Moderate physical activity:</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Live longer</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More restful sleep</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Better nutritional health</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Improved body composition</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Improved bone density</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Enhanced resistance to colds and flus and other infectious diseases </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Lower risk of cancer</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Stronger circulation and lung function</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Lower risk of cardiovascular disease</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Lower risk of type 2 diabetes</a:t>
            </a:r>
            <a:endParaRPr/>
          </a:p>
          <a:p>
            <a:pPr indent="-133350" lvl="1" marL="742950" marR="0" rtl="0" algn="l">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Benefits of Physical activity</a:t>
            </a:r>
            <a:endParaRPr/>
          </a:p>
        </p:txBody>
      </p:sp>
      <p:sp>
        <p:nvSpPr>
          <p:cNvPr id="112" name="Google Shape;112;p4"/>
          <p:cNvSpPr txBox="1"/>
          <p:nvPr/>
        </p:nvSpPr>
        <p:spPr>
          <a:xfrm>
            <a:off x="711724" y="1536013"/>
            <a:ext cx="11147196" cy="230832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Moderate physical activity:</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Reduced risk of gallbladder disease (in women)</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Lower incidence and severity of anxiety and depression</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Stronger self-image</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Better quality of life, for longer</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…many, many more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Physical Activity/Exercise</a:t>
            </a:r>
            <a:endParaRPr/>
          </a:p>
        </p:txBody>
      </p:sp>
      <p:sp>
        <p:nvSpPr>
          <p:cNvPr id="119" name="Google Shape;119;p5"/>
          <p:cNvSpPr txBox="1"/>
          <p:nvPr/>
        </p:nvSpPr>
        <p:spPr>
          <a:xfrm>
            <a:off x="711724" y="1536013"/>
            <a:ext cx="11147196" cy="156966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How much?</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What type?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What intensity?</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How often?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How Much Exercise?</a:t>
            </a:r>
            <a:endParaRPr/>
          </a:p>
        </p:txBody>
      </p:sp>
      <p:sp>
        <p:nvSpPr>
          <p:cNvPr id="126" name="Google Shape;126;p6"/>
          <p:cNvSpPr txBox="1"/>
          <p:nvPr/>
        </p:nvSpPr>
        <p:spPr>
          <a:xfrm>
            <a:off x="711724" y="1536013"/>
            <a:ext cx="11147196" cy="378565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Minimum cumulative daily 30 minutes</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However, DRI committee and other national authorities state that 30 minutes is not enough for adults to maintain healthy body composition (which would be important for health benefits)</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150 minutes per week</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Do not sit in 1 place for longer than 30 minutes at a time</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Blood circulation is maintained through muscular contraction, especially in the legs</a:t>
            </a:r>
            <a:endParaRPr/>
          </a:p>
          <a:p>
            <a:pPr indent="-285750" lvl="1" marL="7429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Blood clots – higher risk the longer sitting in 1 place without moving</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Canada’s Physical Activity Guide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idx="4294967295" type="ctrTitle"/>
          </p:nvPr>
        </p:nvSpPr>
        <p:spPr>
          <a:xfrm>
            <a:off x="0" y="238125"/>
            <a:ext cx="10363200" cy="71437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Physical Activity Guidelines for Canadians</a:t>
            </a:r>
            <a:endParaRPr b="0" i="0" sz="4400" u="none" cap="none" strike="noStrike">
              <a:solidFill>
                <a:schemeClr val="dk1"/>
              </a:solidFill>
              <a:latin typeface="Calibri"/>
              <a:ea typeface="Calibri"/>
              <a:cs typeface="Calibri"/>
              <a:sym typeface="Calibri"/>
            </a:endParaRPr>
          </a:p>
        </p:txBody>
      </p:sp>
      <p:sp>
        <p:nvSpPr>
          <p:cNvPr id="132" name="Google Shape;132;p7"/>
          <p:cNvSpPr txBox="1"/>
          <p:nvPr>
            <p:ph idx="4294967295" type="subTitle"/>
          </p:nvPr>
        </p:nvSpPr>
        <p:spPr>
          <a:xfrm>
            <a:off x="9031288" y="822325"/>
            <a:ext cx="3160712" cy="48006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000"/>
              <a:buFont typeface="Arial"/>
              <a:buChar char="•"/>
            </a:pPr>
            <a:r>
              <a:rPr b="0" i="0" lang="en-CA"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https://csepguidelines.ca/</a:t>
            </a:r>
            <a:endParaRPr b="0" i="0" sz="2000" u="none" cap="none" strike="noStrike">
              <a:solidFill>
                <a:schemeClr val="dk1"/>
              </a:solidFill>
              <a:latin typeface="Calibri"/>
              <a:ea typeface="Calibri"/>
              <a:cs typeface="Calibri"/>
              <a:sym typeface="Calibri"/>
            </a:endParaRPr>
          </a:p>
          <a:p>
            <a:pPr indent="-342900" lvl="0" marL="342900" marR="0" rtl="0" algn="l">
              <a:spcBef>
                <a:spcPts val="400"/>
              </a:spcBef>
              <a:spcAft>
                <a:spcPts val="0"/>
              </a:spcAft>
              <a:buClr>
                <a:schemeClr val="dk1"/>
              </a:buClr>
              <a:buSzPts val="2000"/>
              <a:buFont typeface="Arial"/>
              <a:buChar char="•"/>
            </a:pPr>
            <a:r>
              <a:rPr b="0" i="0" lang="en-CA" sz="2000" u="none" cap="none" strike="noStrike">
                <a:solidFill>
                  <a:schemeClr val="dk1"/>
                </a:solidFill>
                <a:latin typeface="Calibri"/>
                <a:ea typeface="Calibri"/>
                <a:cs typeface="Calibri"/>
                <a:sym typeface="Calibri"/>
              </a:rPr>
              <a:t>Canadian Society for Exercise Physiology publishes annual physical activity guidelines for Canadians.</a:t>
            </a:r>
            <a:endParaRPr/>
          </a:p>
          <a:p>
            <a:pPr indent="-342900" lvl="0" marL="342900" marR="0" rtl="0" algn="l">
              <a:spcBef>
                <a:spcPts val="400"/>
              </a:spcBef>
              <a:spcAft>
                <a:spcPts val="0"/>
              </a:spcAft>
              <a:buClr>
                <a:schemeClr val="dk1"/>
              </a:buClr>
              <a:buSzPts val="2000"/>
              <a:buFont typeface="Arial"/>
              <a:buChar char="•"/>
            </a:pPr>
            <a:r>
              <a:rPr b="0" i="0" lang="en-CA" sz="2000" u="none" cap="none" strike="noStrike">
                <a:solidFill>
                  <a:schemeClr val="dk1"/>
                </a:solidFill>
                <a:latin typeface="Calibri"/>
                <a:ea typeface="Calibri"/>
                <a:cs typeface="Calibri"/>
                <a:sym typeface="Calibri"/>
              </a:rPr>
              <a:t>Participaction publishes a yearly report card on key markers of health related to physical activity.</a:t>
            </a:r>
            <a:endParaRPr/>
          </a:p>
          <a:p>
            <a:pPr indent="-342900" lvl="0" marL="342900" marR="0" rtl="0" algn="l">
              <a:spcBef>
                <a:spcPts val="400"/>
              </a:spcBef>
              <a:spcAft>
                <a:spcPts val="0"/>
              </a:spcAft>
              <a:buClr>
                <a:schemeClr val="dk1"/>
              </a:buClr>
              <a:buSzPts val="2000"/>
              <a:buFont typeface="Arial"/>
              <a:buChar char="•"/>
            </a:pPr>
            <a:r>
              <a:rPr b="0" i="0" lang="en-CA" sz="2000" u="sng" cap="none" strike="noStrike">
                <a:solidFill>
                  <a:schemeClr val="dk1"/>
                </a:solidFill>
                <a:latin typeface="Calibri"/>
                <a:ea typeface="Calibri"/>
                <a:cs typeface="Calibri"/>
                <a:sym typeface="Calibri"/>
                <a:hlinkClick r:id="rId4">
                  <a:extLst>
                    <a:ext uri="{A12FA001-AC4F-418D-AE19-62706E023703}">
                      <ahyp:hlinkClr val="tx"/>
                    </a:ext>
                  </a:extLst>
                </a:hlinkClick>
              </a:rPr>
              <a:t>https://www.participaction.com/en-ca/resources/adult-report-card</a:t>
            </a:r>
            <a:endParaRPr b="0" i="0" sz="2000" u="none" cap="none" strike="noStrike">
              <a:solidFill>
                <a:schemeClr val="dk1"/>
              </a:solidFill>
              <a:latin typeface="Calibri"/>
              <a:ea typeface="Calibri"/>
              <a:cs typeface="Calibri"/>
              <a:sym typeface="Calibri"/>
            </a:endParaRPr>
          </a:p>
        </p:txBody>
      </p:sp>
      <p:pic>
        <p:nvPicPr>
          <p:cNvPr id="133" name="Google Shape;133;p7"/>
          <p:cNvPicPr preferRelativeResize="0"/>
          <p:nvPr/>
        </p:nvPicPr>
        <p:blipFill rotWithShape="1">
          <a:blip r:embed="rId5">
            <a:alphaModFix/>
          </a:blip>
          <a:srcRect b="0" l="0" r="0" t="0"/>
          <a:stretch/>
        </p:blipFill>
        <p:spPr>
          <a:xfrm>
            <a:off x="1343938" y="952501"/>
            <a:ext cx="5180035" cy="514741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What do other countries recommend?</a:t>
            </a:r>
            <a:endParaRPr/>
          </a:p>
        </p:txBody>
      </p:sp>
      <p:sp>
        <p:nvSpPr>
          <p:cNvPr id="139" name="Google Shape;139;p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Autofit/>
          </a:bodyPr>
          <a:lstStyle/>
          <a:p>
            <a:pPr indent="0" lvl="8" marL="3657600" rtl="0" algn="l">
              <a:spcBef>
                <a:spcPts val="0"/>
              </a:spcBef>
              <a:spcAft>
                <a:spcPts val="0"/>
              </a:spcAft>
              <a:buClr>
                <a:schemeClr val="dk1"/>
              </a:buClr>
              <a:buSzPts val="2000"/>
              <a:buNone/>
            </a:pPr>
            <a:r>
              <a:t/>
            </a:r>
            <a:endParaRPr/>
          </a:p>
        </p:txBody>
      </p:sp>
      <p:pic>
        <p:nvPicPr>
          <p:cNvPr id="140" name="Google Shape;140;p8"/>
          <p:cNvPicPr preferRelativeResize="0"/>
          <p:nvPr/>
        </p:nvPicPr>
        <p:blipFill rotWithShape="1">
          <a:blip r:embed="rId3">
            <a:alphaModFix/>
          </a:blip>
          <a:srcRect b="0" l="0" r="0" t="0"/>
          <a:stretch/>
        </p:blipFill>
        <p:spPr>
          <a:xfrm>
            <a:off x="2035479" y="1563689"/>
            <a:ext cx="7437329" cy="4562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9"/>
          <p:cNvSpPr txBox="1"/>
          <p:nvPr>
            <p:ph idx="4294967295" type="ctrTitle"/>
          </p:nvPr>
        </p:nvSpPr>
        <p:spPr>
          <a:xfrm>
            <a:off x="0" y="238125"/>
            <a:ext cx="10363200" cy="101441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Intensity of Exercise</a:t>
            </a:r>
            <a:endParaRPr b="0" i="0" sz="4400" u="none" cap="none" strike="noStrike">
              <a:solidFill>
                <a:schemeClr val="dk1"/>
              </a:solidFill>
              <a:latin typeface="Calibri"/>
              <a:ea typeface="Calibri"/>
              <a:cs typeface="Calibri"/>
              <a:sym typeface="Calibri"/>
            </a:endParaRPr>
          </a:p>
        </p:txBody>
      </p:sp>
      <p:pic>
        <p:nvPicPr>
          <p:cNvPr id="146" name="Google Shape;146;p9"/>
          <p:cNvPicPr preferRelativeResize="0"/>
          <p:nvPr/>
        </p:nvPicPr>
        <p:blipFill rotWithShape="1">
          <a:blip r:embed="rId3">
            <a:alphaModFix/>
          </a:blip>
          <a:srcRect b="0" l="0" r="0" t="0"/>
          <a:stretch/>
        </p:blipFill>
        <p:spPr>
          <a:xfrm>
            <a:off x="2531301" y="1150372"/>
            <a:ext cx="7215514" cy="4562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0"/>
          <p:cNvSpPr txBox="1"/>
          <p:nvPr>
            <p:ph idx="4294967295" type="ctrTitle"/>
          </p:nvPr>
        </p:nvSpPr>
        <p:spPr>
          <a:xfrm>
            <a:off x="0" y="212725"/>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Another way to gauge intensity - METs</a:t>
            </a:r>
            <a:endParaRPr b="0" i="0" sz="4400" u="none" cap="none" strike="noStrike">
              <a:solidFill>
                <a:schemeClr val="dk1"/>
              </a:solidFill>
              <a:latin typeface="Calibri"/>
              <a:ea typeface="Calibri"/>
              <a:cs typeface="Calibri"/>
              <a:sym typeface="Calibri"/>
            </a:endParaRPr>
          </a:p>
        </p:txBody>
      </p:sp>
      <p:sp>
        <p:nvSpPr>
          <p:cNvPr id="152" name="Google Shape;152;p10"/>
          <p:cNvSpPr txBox="1"/>
          <p:nvPr>
            <p:ph idx="4294967295" type="subTitle"/>
          </p:nvPr>
        </p:nvSpPr>
        <p:spPr>
          <a:xfrm>
            <a:off x="0" y="1462088"/>
            <a:ext cx="10240963" cy="417671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231F20"/>
              </a:buClr>
              <a:buSzPts val="2000"/>
              <a:buFont typeface="Arial"/>
              <a:buChar char="•"/>
            </a:pPr>
            <a:r>
              <a:rPr b="0" i="0" lang="en-CA" sz="2000" u="none" cap="none" strike="noStrike">
                <a:solidFill>
                  <a:srgbClr val="231F20"/>
                </a:solidFill>
                <a:latin typeface="Proxima Nova"/>
                <a:ea typeface="Proxima Nova"/>
                <a:cs typeface="Proxima Nova"/>
                <a:sym typeface="Proxima Nova"/>
              </a:rPr>
              <a:t>A MET is a ratio of your working metabolic rate relative to your resting metabolic rate.</a:t>
            </a:r>
            <a:endParaRPr/>
          </a:p>
          <a:p>
            <a:pPr indent="-342900" lvl="0" marL="342900" marR="0" rtl="0" algn="l">
              <a:spcBef>
                <a:spcPts val="360"/>
              </a:spcBef>
              <a:spcAft>
                <a:spcPts val="0"/>
              </a:spcAft>
              <a:buClr>
                <a:srgbClr val="231F20"/>
              </a:buClr>
              <a:buSzPts val="1200"/>
              <a:buFont typeface="Arial"/>
              <a:buChar char="•"/>
            </a:pPr>
            <a:r>
              <a:rPr b="0" i="0" lang="en-CA" sz="1200" u="none" cap="none" strike="noStrike">
                <a:solidFill>
                  <a:srgbClr val="231F20"/>
                </a:solidFill>
                <a:latin typeface="Proxima Nova"/>
                <a:ea typeface="Proxima Nova"/>
                <a:cs typeface="Proxima Nova"/>
                <a:sym typeface="Proxima Nova"/>
              </a:rPr>
              <a:t> </a:t>
            </a:r>
            <a:r>
              <a:rPr b="0" i="0" lang="en-CA" sz="1800" u="none" cap="none" strike="noStrike">
                <a:solidFill>
                  <a:srgbClr val="231F20"/>
                </a:solidFill>
                <a:latin typeface="Proxima Nova"/>
                <a:ea typeface="Proxima Nova"/>
                <a:cs typeface="Proxima Nova"/>
                <a:sym typeface="Proxima Nova"/>
              </a:rPr>
              <a:t>One MET is approximately 3.5 milliliters of oxygen consumed per kilogram of body weight per minute.</a:t>
            </a:r>
            <a:endParaRPr/>
          </a:p>
          <a:p>
            <a:pPr indent="-342900" lvl="0" marL="342900" marR="0" rtl="0" algn="l">
              <a:spcBef>
                <a:spcPts val="360"/>
              </a:spcBef>
              <a:spcAft>
                <a:spcPts val="0"/>
              </a:spcAft>
              <a:buClr>
                <a:srgbClr val="231F20"/>
              </a:buClr>
              <a:buSzPts val="1800"/>
              <a:buFont typeface="Arial"/>
              <a:buChar char="•"/>
            </a:pPr>
            <a:r>
              <a:rPr b="0" i="0" lang="en-CA" sz="1800" u="none" cap="none" strike="noStrike">
                <a:solidFill>
                  <a:srgbClr val="231F20"/>
                </a:solidFill>
                <a:latin typeface="Proxima Nova"/>
                <a:ea typeface="Proxima Nova"/>
                <a:cs typeface="Proxima Nova"/>
                <a:sym typeface="Proxima Nova"/>
              </a:rPr>
              <a:t>One MET is the energy you spend sitting at rest — your </a:t>
            </a:r>
            <a:r>
              <a:rPr b="0" i="0" lang="en-CA" sz="1800" u="sng" cap="none" strike="noStrike">
                <a:solidFill>
                  <a:srgbClr val="02838D"/>
                </a:solidFill>
                <a:latin typeface="Proxima Nova"/>
                <a:ea typeface="Proxima Nova"/>
                <a:cs typeface="Proxima Nova"/>
                <a:sym typeface="Proxima Nova"/>
                <a:hlinkClick r:id="rId3">
                  <a:extLst>
                    <a:ext uri="{A12FA001-AC4F-418D-AE19-62706E023703}">
                      <ahyp:hlinkClr val="tx"/>
                    </a:ext>
                  </a:extLst>
                </a:hlinkClick>
              </a:rPr>
              <a:t>resting or basal metabolic rate</a:t>
            </a:r>
            <a:r>
              <a:rPr b="0" i="0" lang="en-CA" sz="1800" u="none" cap="none" strike="noStrike">
                <a:solidFill>
                  <a:srgbClr val="231F20"/>
                </a:solidFill>
                <a:latin typeface="Proxima Nova"/>
                <a:ea typeface="Proxima Nova"/>
                <a:cs typeface="Proxima Nova"/>
                <a:sym typeface="Proxima Nova"/>
              </a:rPr>
              <a:t>. So, an activity with a MET value of 4 means you’re exerting four times the energy than you would if you were sitting still.</a:t>
            </a:r>
            <a:endParaRPr/>
          </a:p>
          <a:p>
            <a:pPr indent="-228600" lvl="0" marL="342900" marR="0" rtl="0" algn="l">
              <a:spcBef>
                <a:spcPts val="360"/>
              </a:spcBef>
              <a:spcAft>
                <a:spcPts val="0"/>
              </a:spcAft>
              <a:buClr>
                <a:schemeClr val="dk1"/>
              </a:buClr>
              <a:buSzPts val="1800"/>
              <a:buFont typeface="Arial"/>
              <a:buNone/>
            </a:pPr>
            <a:r>
              <a:t/>
            </a:r>
            <a:endParaRPr b="0" i="0" sz="1800" u="none" cap="none" strike="noStrike">
              <a:solidFill>
                <a:srgbClr val="231F20"/>
              </a:solidFill>
              <a:latin typeface="Proxima Nova"/>
              <a:ea typeface="Proxima Nova"/>
              <a:cs typeface="Proxima Nova"/>
              <a:sym typeface="Proxima Nova"/>
            </a:endParaRPr>
          </a:p>
          <a:p>
            <a:pPr indent="-342900" lvl="0" marL="342900" marR="0" rtl="0" algn="l">
              <a:spcBef>
                <a:spcPts val="320"/>
              </a:spcBef>
              <a:spcAft>
                <a:spcPts val="0"/>
              </a:spcAft>
              <a:buClr>
                <a:srgbClr val="231F20"/>
              </a:buClr>
              <a:buSzPts val="1600"/>
              <a:buFont typeface="Arial"/>
              <a:buChar char="•"/>
            </a:pPr>
            <a:r>
              <a:rPr b="0" i="0" lang="en-CA" sz="1600" u="none" cap="none" strike="noStrike">
                <a:solidFill>
                  <a:srgbClr val="231F20"/>
                </a:solidFill>
                <a:latin typeface="Proxima Nova"/>
                <a:ea typeface="Proxima Nova"/>
                <a:cs typeface="Proxima Nova"/>
                <a:sym typeface="Proxima Nova"/>
              </a:rPr>
              <a:t>The American Heart Association (&amp; many other groups) recommends at least 150 minutes of moderate-intensity aerobic exercise each week for optimal cardiovascular health. That’s equal to about 500 MET minutes per week, according to the Dept. Of Health &amp; Human Services.</a:t>
            </a:r>
            <a:endParaRPr/>
          </a:p>
          <a:p>
            <a:pPr indent="-342900" lvl="0" marL="342900" marR="0" rtl="0" algn="l">
              <a:spcBef>
                <a:spcPts val="360"/>
              </a:spcBef>
              <a:spcAft>
                <a:spcPts val="0"/>
              </a:spcAft>
              <a:buClr>
                <a:srgbClr val="231F20"/>
              </a:buClr>
              <a:buSzPts val="1800"/>
              <a:buFont typeface="Arial"/>
              <a:buChar char="•"/>
            </a:pPr>
            <a:r>
              <a:rPr b="0" i="0" lang="en-CA" sz="1800" u="none" cap="none" strike="noStrike">
                <a:solidFill>
                  <a:srgbClr val="231F20"/>
                </a:solidFill>
                <a:latin typeface="Proxima Nova"/>
                <a:ea typeface="Proxima Nova"/>
                <a:cs typeface="Proxima Nova"/>
                <a:sym typeface="Proxima Nova"/>
              </a:rPr>
              <a:t>Converting METs to calories: The formula to use is: METs x 3.5 x (your body weight in kgs) / 200 = calories burned per minute.</a:t>
            </a:r>
            <a:endParaRPr/>
          </a:p>
          <a:p>
            <a:pPr indent="-342900" lvl="0" marL="342900" marR="0" rtl="0" algn="l">
              <a:spcBef>
                <a:spcPts val="360"/>
              </a:spcBef>
              <a:spcAft>
                <a:spcPts val="0"/>
              </a:spcAft>
              <a:buClr>
                <a:schemeClr val="dk1"/>
              </a:buClr>
              <a:buSzPts val="1800"/>
              <a:buFont typeface="Arial"/>
              <a:buChar char="•"/>
            </a:pPr>
            <a:r>
              <a:rPr b="0" i="0" lang="en-CA" sz="1800" u="sng" cap="none" strike="noStrike">
                <a:solidFill>
                  <a:schemeClr val="dk1"/>
                </a:solidFill>
                <a:latin typeface="Calibri"/>
                <a:ea typeface="Calibri"/>
                <a:cs typeface="Calibri"/>
                <a:sym typeface="Calibri"/>
                <a:hlinkClick r:id="rId4">
                  <a:extLst>
                    <a:ext uri="{A12FA001-AC4F-418D-AE19-62706E023703}">
                      <ahyp:hlinkClr val="tx"/>
                    </a:ext>
                  </a:extLst>
                </a:hlinkClick>
              </a:rPr>
              <a:t>https://youtu.be/9ma8MJXuxMs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graphicFrame>
        <p:nvGraphicFramePr>
          <p:cNvPr id="157" name="Google Shape;157;p11"/>
          <p:cNvGraphicFramePr/>
          <p:nvPr/>
        </p:nvGraphicFramePr>
        <p:xfrm>
          <a:off x="1931097" y="561062"/>
          <a:ext cx="3000000" cy="3000000"/>
        </p:xfrm>
        <a:graphic>
          <a:graphicData uri="http://schemas.openxmlformats.org/drawingml/2006/table">
            <a:tbl>
              <a:tblPr>
                <a:noFill/>
                <a:tableStyleId>{A22A88F1-1795-4106-A479-096D50FA96A5}</a:tableStyleId>
              </a:tblPr>
              <a:tblGrid>
                <a:gridCol w="2669300"/>
                <a:gridCol w="2669300"/>
                <a:gridCol w="2669300"/>
              </a:tblGrid>
              <a:tr h="663775">
                <a:tc>
                  <a:txBody>
                    <a:bodyPr/>
                    <a:lstStyle/>
                    <a:p>
                      <a:pPr indent="0" lvl="0" marL="0" marR="0" rtl="0" algn="l">
                        <a:spcBef>
                          <a:spcPts val="0"/>
                        </a:spcBef>
                        <a:spcAft>
                          <a:spcPts val="0"/>
                        </a:spcAft>
                        <a:buNone/>
                      </a:pPr>
                      <a:r>
                        <a:rPr lang="en-CA" sz="1700" u="none" cap="none" strike="noStrike"/>
                        <a:t>Light</a:t>
                      </a:r>
                      <a:br>
                        <a:rPr lang="en-CA" sz="1700" u="none" cap="none" strike="noStrike"/>
                      </a:br>
                      <a:r>
                        <a:rPr lang="en-CA" sz="1700" u="none" cap="none" strike="noStrike"/>
                        <a:t>&lt; 3.0 METs</a:t>
                      </a:r>
                      <a:endParaRPr/>
                    </a:p>
                  </a:txBody>
                  <a:tcPr marT="72050" marB="54050" marR="90075" marL="90075" anchor="ctr"/>
                </a:tc>
                <a:tc>
                  <a:txBody>
                    <a:bodyPr/>
                    <a:lstStyle/>
                    <a:p>
                      <a:pPr indent="0" lvl="0" marL="0" marR="0" rtl="0" algn="l">
                        <a:spcBef>
                          <a:spcPts val="0"/>
                        </a:spcBef>
                        <a:spcAft>
                          <a:spcPts val="0"/>
                        </a:spcAft>
                        <a:buNone/>
                      </a:pPr>
                      <a:r>
                        <a:rPr lang="en-CA" sz="1700"/>
                        <a:t>Moderate</a:t>
                      </a:r>
                      <a:br>
                        <a:rPr lang="en-CA" sz="1700"/>
                      </a:br>
                      <a:r>
                        <a:rPr lang="en-CA" sz="1700"/>
                        <a:t>3.0–6.0 METs</a:t>
                      </a:r>
                      <a:endParaRPr/>
                    </a:p>
                  </a:txBody>
                  <a:tcPr marT="72050" marB="54050" marR="90075" marL="90075" anchor="ctr"/>
                </a:tc>
                <a:tc>
                  <a:txBody>
                    <a:bodyPr/>
                    <a:lstStyle/>
                    <a:p>
                      <a:pPr indent="0" lvl="0" marL="0" marR="0" rtl="0" algn="l">
                        <a:spcBef>
                          <a:spcPts val="0"/>
                        </a:spcBef>
                        <a:spcAft>
                          <a:spcPts val="0"/>
                        </a:spcAft>
                        <a:buNone/>
                      </a:pPr>
                      <a:r>
                        <a:rPr lang="en-CA" sz="1700"/>
                        <a:t>Vigorous</a:t>
                      </a:r>
                      <a:br>
                        <a:rPr lang="en-CA" sz="1700"/>
                      </a:br>
                      <a:r>
                        <a:rPr lang="en-CA" sz="1700"/>
                        <a:t>&gt; 6.0 METs</a:t>
                      </a:r>
                      <a:endParaRPr/>
                    </a:p>
                  </a:txBody>
                  <a:tcPr marT="72050" marB="54050" marR="90075" marL="90075" anchor="ctr"/>
                </a:tc>
              </a:tr>
              <a:tr h="663775">
                <a:tc>
                  <a:txBody>
                    <a:bodyPr/>
                    <a:lstStyle/>
                    <a:p>
                      <a:pPr indent="0" lvl="0" marL="0" marR="0" rtl="0" algn="l">
                        <a:spcBef>
                          <a:spcPts val="0"/>
                        </a:spcBef>
                        <a:spcAft>
                          <a:spcPts val="0"/>
                        </a:spcAft>
                        <a:buNone/>
                      </a:pPr>
                      <a:r>
                        <a:rPr lang="en-CA" sz="1700"/>
                        <a:t>Sitting at a desk: 1.3</a:t>
                      </a:r>
                      <a:endParaRPr/>
                    </a:p>
                  </a:txBody>
                  <a:tcPr marT="72050" marB="54050" marR="90075" marL="90075" anchor="ctr"/>
                </a:tc>
                <a:tc>
                  <a:txBody>
                    <a:bodyPr/>
                    <a:lstStyle/>
                    <a:p>
                      <a:pPr indent="0" lvl="0" marL="0" marR="0" rtl="0" algn="l">
                        <a:spcBef>
                          <a:spcPts val="0"/>
                        </a:spcBef>
                        <a:spcAft>
                          <a:spcPts val="0"/>
                        </a:spcAft>
                        <a:buNone/>
                      </a:pPr>
                      <a:r>
                        <a:rPr lang="en-CA" sz="1700"/>
                        <a:t>Housework (cleaning, sweeping): 3.5</a:t>
                      </a:r>
                      <a:endParaRPr/>
                    </a:p>
                  </a:txBody>
                  <a:tcPr marT="72050" marB="54050" marR="90075" marL="90075" anchor="ctr"/>
                </a:tc>
                <a:tc>
                  <a:txBody>
                    <a:bodyPr/>
                    <a:lstStyle/>
                    <a:p>
                      <a:pPr indent="0" lvl="0" marL="0" marR="0" rtl="0" algn="l">
                        <a:spcBef>
                          <a:spcPts val="0"/>
                        </a:spcBef>
                        <a:spcAft>
                          <a:spcPts val="0"/>
                        </a:spcAft>
                        <a:buNone/>
                      </a:pPr>
                      <a:r>
                        <a:rPr lang="en-CA" sz="1700"/>
                        <a:t>Walking at very brisk pace (4.5 mph): 6.3</a:t>
                      </a:r>
                      <a:endParaRPr/>
                    </a:p>
                  </a:txBody>
                  <a:tcPr marT="72050" marB="54050" marR="90075" marL="90075" anchor="ctr"/>
                </a:tc>
              </a:tr>
              <a:tr h="930775">
                <a:tc>
                  <a:txBody>
                    <a:bodyPr/>
                    <a:lstStyle/>
                    <a:p>
                      <a:pPr indent="0" lvl="0" marL="0" marR="0" rtl="0" algn="l">
                        <a:spcBef>
                          <a:spcPts val="0"/>
                        </a:spcBef>
                        <a:spcAft>
                          <a:spcPts val="0"/>
                        </a:spcAft>
                        <a:buNone/>
                      </a:pPr>
                      <a:r>
                        <a:rPr lang="en-CA" sz="1700"/>
                        <a:t>Sitting, playing cards: 1.5</a:t>
                      </a:r>
                      <a:endParaRPr/>
                    </a:p>
                  </a:txBody>
                  <a:tcPr marT="72050" marB="54050" marR="90075" marL="90075" anchor="ctr"/>
                </a:tc>
                <a:tc>
                  <a:txBody>
                    <a:bodyPr/>
                    <a:lstStyle/>
                    <a:p>
                      <a:pPr indent="0" lvl="0" marL="0" marR="0" rtl="0" algn="l">
                        <a:spcBef>
                          <a:spcPts val="0"/>
                        </a:spcBef>
                        <a:spcAft>
                          <a:spcPts val="0"/>
                        </a:spcAft>
                        <a:buNone/>
                      </a:pPr>
                      <a:r>
                        <a:rPr lang="en-CA" sz="1700"/>
                        <a:t>Weight training (lighter weights): 3.5</a:t>
                      </a:r>
                      <a:endParaRPr/>
                    </a:p>
                  </a:txBody>
                  <a:tcPr marT="72050" marB="54050" marR="90075" marL="90075" anchor="ctr"/>
                </a:tc>
                <a:tc>
                  <a:txBody>
                    <a:bodyPr/>
                    <a:lstStyle/>
                    <a:p>
                      <a:pPr indent="0" lvl="0" marL="0" marR="0" rtl="0" algn="l">
                        <a:spcBef>
                          <a:spcPts val="0"/>
                        </a:spcBef>
                        <a:spcAft>
                          <a:spcPts val="0"/>
                        </a:spcAft>
                        <a:buNone/>
                      </a:pPr>
                      <a:r>
                        <a:rPr lang="en-CA" sz="1700"/>
                        <a:t>Bicycling 12–14 mph (flat terrain): 8</a:t>
                      </a:r>
                      <a:br>
                        <a:rPr lang="en-CA" sz="1700"/>
                      </a:br>
                      <a:endParaRPr sz="1700"/>
                    </a:p>
                  </a:txBody>
                  <a:tcPr marT="72050" marB="54050" marR="90075" marL="90075" anchor="ctr"/>
                </a:tc>
              </a:tr>
              <a:tr h="663775">
                <a:tc>
                  <a:txBody>
                    <a:bodyPr/>
                    <a:lstStyle/>
                    <a:p>
                      <a:pPr indent="0" lvl="0" marL="0" marR="0" rtl="0" algn="l">
                        <a:spcBef>
                          <a:spcPts val="0"/>
                        </a:spcBef>
                        <a:spcAft>
                          <a:spcPts val="0"/>
                        </a:spcAft>
                        <a:buNone/>
                      </a:pPr>
                      <a:br>
                        <a:rPr lang="en-CA" sz="1700"/>
                      </a:br>
                      <a:r>
                        <a:rPr lang="en-CA" sz="1700"/>
                        <a:t>Standing at a desk: 1.8</a:t>
                      </a:r>
                      <a:endParaRPr/>
                    </a:p>
                  </a:txBody>
                  <a:tcPr marT="72050" marB="54050" marR="90075" marL="90075" anchor="ctr"/>
                </a:tc>
                <a:tc>
                  <a:txBody>
                    <a:bodyPr/>
                    <a:lstStyle/>
                    <a:p>
                      <a:pPr indent="0" lvl="0" marL="0" marR="0" rtl="0" algn="l">
                        <a:spcBef>
                          <a:spcPts val="0"/>
                        </a:spcBef>
                        <a:spcAft>
                          <a:spcPts val="0"/>
                        </a:spcAft>
                        <a:buNone/>
                      </a:pPr>
                      <a:r>
                        <a:rPr lang="en-CA" sz="1700"/>
                        <a:t>Golf (walking, pulling clubs): 4.3</a:t>
                      </a:r>
                      <a:endParaRPr/>
                    </a:p>
                  </a:txBody>
                  <a:tcPr marT="72050" marB="54050" marR="90075" marL="90075" anchor="ctr"/>
                </a:tc>
                <a:tc>
                  <a:txBody>
                    <a:bodyPr/>
                    <a:lstStyle/>
                    <a:p>
                      <a:pPr indent="0" lvl="0" marL="0" marR="0" rtl="0" algn="l">
                        <a:spcBef>
                          <a:spcPts val="0"/>
                        </a:spcBef>
                        <a:spcAft>
                          <a:spcPts val="0"/>
                        </a:spcAft>
                        <a:buNone/>
                      </a:pPr>
                      <a:r>
                        <a:rPr lang="en-CA" sz="1700"/>
                        <a:t>Circuit training (minimal rest): 8</a:t>
                      </a:r>
                      <a:endParaRPr/>
                    </a:p>
                  </a:txBody>
                  <a:tcPr marT="72050" marB="54050" marR="90075" marL="90075" anchor="ctr"/>
                </a:tc>
              </a:tr>
              <a:tr h="663775">
                <a:tc>
                  <a:txBody>
                    <a:bodyPr/>
                    <a:lstStyle/>
                    <a:p>
                      <a:pPr indent="0" lvl="0" marL="0" marR="0" rtl="0" algn="l">
                        <a:spcBef>
                          <a:spcPts val="0"/>
                        </a:spcBef>
                        <a:spcAft>
                          <a:spcPts val="0"/>
                        </a:spcAft>
                        <a:buNone/>
                      </a:pPr>
                      <a:r>
                        <a:rPr lang="en-CA" sz="1700"/>
                        <a:t>Strolling at a slow pace: 2.0</a:t>
                      </a:r>
                      <a:endParaRPr/>
                    </a:p>
                  </a:txBody>
                  <a:tcPr marT="72050" marB="54050" marR="90075" marL="90075" anchor="ctr"/>
                </a:tc>
                <a:tc>
                  <a:txBody>
                    <a:bodyPr/>
                    <a:lstStyle/>
                    <a:p>
                      <a:pPr indent="0" lvl="0" marL="0" marR="0" rtl="0" algn="l">
                        <a:spcBef>
                          <a:spcPts val="0"/>
                        </a:spcBef>
                        <a:spcAft>
                          <a:spcPts val="0"/>
                        </a:spcAft>
                        <a:buNone/>
                      </a:pPr>
                      <a:r>
                        <a:rPr lang="en-CA" sz="1700"/>
                        <a:t>Brisk walking (3.5–4 mph): 5</a:t>
                      </a:r>
                      <a:endParaRPr/>
                    </a:p>
                  </a:txBody>
                  <a:tcPr marT="72050" marB="54050" marR="90075" marL="90075" anchor="ctr"/>
                </a:tc>
                <a:tc>
                  <a:txBody>
                    <a:bodyPr/>
                    <a:lstStyle/>
                    <a:p>
                      <a:pPr indent="0" lvl="0" marL="0" marR="0" rtl="0" algn="l">
                        <a:spcBef>
                          <a:spcPts val="0"/>
                        </a:spcBef>
                        <a:spcAft>
                          <a:spcPts val="0"/>
                        </a:spcAft>
                        <a:buNone/>
                      </a:pPr>
                      <a:r>
                        <a:rPr lang="en-CA" sz="1700"/>
                        <a:t>Singles tennis: 8</a:t>
                      </a:r>
                      <a:endParaRPr/>
                    </a:p>
                  </a:txBody>
                  <a:tcPr marT="72050" marB="54050" marR="90075" marL="90075" anchor="ctr"/>
                </a:tc>
              </a:tr>
              <a:tr h="663775">
                <a:tc>
                  <a:txBody>
                    <a:bodyPr/>
                    <a:lstStyle/>
                    <a:p>
                      <a:pPr indent="0" lvl="0" marL="0" marR="0" rtl="0" algn="l">
                        <a:spcBef>
                          <a:spcPts val="0"/>
                        </a:spcBef>
                        <a:spcAft>
                          <a:spcPts val="0"/>
                        </a:spcAft>
                        <a:buNone/>
                      </a:pPr>
                      <a:r>
                        <a:rPr lang="en-CA" sz="1700"/>
                        <a:t>Washing dishes: 2.2</a:t>
                      </a:r>
                      <a:endParaRPr/>
                    </a:p>
                  </a:txBody>
                  <a:tcPr marT="72050" marB="54050" marR="90075" marL="90075" anchor="ctr"/>
                </a:tc>
                <a:tc>
                  <a:txBody>
                    <a:bodyPr/>
                    <a:lstStyle/>
                    <a:p>
                      <a:pPr indent="0" lvl="0" marL="0" marR="0" rtl="0" algn="l">
                        <a:spcBef>
                          <a:spcPts val="0"/>
                        </a:spcBef>
                        <a:spcAft>
                          <a:spcPts val="0"/>
                        </a:spcAft>
                        <a:buNone/>
                      </a:pPr>
                      <a:r>
                        <a:rPr lang="en-CA" sz="1700"/>
                        <a:t>Weight training (heavier weights): 5</a:t>
                      </a:r>
                      <a:endParaRPr/>
                    </a:p>
                  </a:txBody>
                  <a:tcPr marT="72050" marB="54050" marR="90075" marL="90075" anchor="ctr"/>
                </a:tc>
                <a:tc>
                  <a:txBody>
                    <a:bodyPr/>
                    <a:lstStyle/>
                    <a:p>
                      <a:pPr indent="0" lvl="0" marL="0" marR="0" rtl="0" algn="l">
                        <a:spcBef>
                          <a:spcPts val="0"/>
                        </a:spcBef>
                        <a:spcAft>
                          <a:spcPts val="0"/>
                        </a:spcAft>
                        <a:buNone/>
                      </a:pPr>
                      <a:r>
                        <a:rPr lang="en-CA" sz="1700"/>
                        <a:t>Shoveling, digging ditches: 8.5</a:t>
                      </a:r>
                      <a:endParaRPr/>
                    </a:p>
                  </a:txBody>
                  <a:tcPr marT="72050" marB="54050" marR="90075" marL="90075" anchor="ctr"/>
                </a:tc>
              </a:tr>
              <a:tr h="663775">
                <a:tc>
                  <a:txBody>
                    <a:bodyPr/>
                    <a:lstStyle/>
                    <a:p>
                      <a:pPr indent="0" lvl="0" marL="0" marR="0" rtl="0" algn="l">
                        <a:spcBef>
                          <a:spcPts val="0"/>
                        </a:spcBef>
                        <a:spcAft>
                          <a:spcPts val="0"/>
                        </a:spcAft>
                        <a:buNone/>
                      </a:pPr>
                      <a:r>
                        <a:rPr lang="en-CA" sz="1700"/>
                        <a:t>Hatha yoga: 2.5</a:t>
                      </a:r>
                      <a:endParaRPr/>
                    </a:p>
                  </a:txBody>
                  <a:tcPr marT="72050" marB="54050" marR="90075" marL="90075" anchor="ctr"/>
                </a:tc>
                <a:tc>
                  <a:txBody>
                    <a:bodyPr/>
                    <a:lstStyle/>
                    <a:p>
                      <a:pPr indent="0" lvl="0" marL="0" marR="0" rtl="0" algn="l">
                        <a:spcBef>
                          <a:spcPts val="0"/>
                        </a:spcBef>
                        <a:spcAft>
                          <a:spcPts val="0"/>
                        </a:spcAft>
                        <a:buNone/>
                      </a:pPr>
                      <a:r>
                        <a:rPr lang="en-CA" sz="1700"/>
                        <a:t>Yard work (mowing, moderate effort): 5</a:t>
                      </a:r>
                      <a:endParaRPr/>
                    </a:p>
                  </a:txBody>
                  <a:tcPr marT="72050" marB="54050" marR="90075" marL="90075" anchor="ctr"/>
                </a:tc>
                <a:tc>
                  <a:txBody>
                    <a:bodyPr/>
                    <a:lstStyle/>
                    <a:p>
                      <a:pPr indent="0" lvl="0" marL="0" marR="0" rtl="0" algn="l">
                        <a:spcBef>
                          <a:spcPts val="0"/>
                        </a:spcBef>
                        <a:spcAft>
                          <a:spcPts val="0"/>
                        </a:spcAft>
                        <a:buNone/>
                      </a:pPr>
                      <a:r>
                        <a:rPr lang="en-CA" sz="1700"/>
                        <a:t>Competitive soccer: 10</a:t>
                      </a:r>
                      <a:endParaRPr/>
                    </a:p>
                  </a:txBody>
                  <a:tcPr marT="72050" marB="54050" marR="90075" marL="90075" anchor="ctr"/>
                </a:tc>
              </a:tr>
              <a:tr h="663775">
                <a:tc>
                  <a:txBody>
                    <a:bodyPr/>
                    <a:lstStyle/>
                    <a:p>
                      <a:pPr indent="0" lvl="0" marL="0" marR="0" rtl="0" algn="l">
                        <a:spcBef>
                          <a:spcPts val="0"/>
                        </a:spcBef>
                        <a:spcAft>
                          <a:spcPts val="0"/>
                        </a:spcAft>
                        <a:buNone/>
                      </a:pPr>
                      <a:r>
                        <a:rPr lang="en-CA" sz="1700"/>
                        <a:t>Fishing (sitting): 2.5</a:t>
                      </a:r>
                      <a:endParaRPr/>
                    </a:p>
                  </a:txBody>
                  <a:tcPr marT="72050" marB="54050" marR="90075" marL="90075" anchor="ctr"/>
                </a:tc>
                <a:tc>
                  <a:txBody>
                    <a:bodyPr/>
                    <a:lstStyle/>
                    <a:p>
                      <a:pPr indent="0" lvl="0" marL="0" marR="0" rtl="0" algn="l">
                        <a:spcBef>
                          <a:spcPts val="0"/>
                        </a:spcBef>
                        <a:spcAft>
                          <a:spcPts val="0"/>
                        </a:spcAft>
                        <a:buNone/>
                      </a:pPr>
                      <a:r>
                        <a:rPr lang="en-CA" sz="1700"/>
                        <a:t>Swimming laps (leisurely pace): 6</a:t>
                      </a:r>
                      <a:endParaRPr/>
                    </a:p>
                  </a:txBody>
                  <a:tcPr marT="72050" marB="54050" marR="90075" marL="90075" anchor="ctr"/>
                </a:tc>
                <a:tc>
                  <a:txBody>
                    <a:bodyPr/>
                    <a:lstStyle/>
                    <a:p>
                      <a:pPr indent="0" lvl="0" marL="0" marR="0" rtl="0" algn="l">
                        <a:spcBef>
                          <a:spcPts val="0"/>
                        </a:spcBef>
                        <a:spcAft>
                          <a:spcPts val="0"/>
                        </a:spcAft>
                        <a:buNone/>
                      </a:pPr>
                      <a:r>
                        <a:rPr lang="en-CA" sz="1700"/>
                        <a:t>Running (7 mph): 11.5</a:t>
                      </a:r>
                      <a:endParaRPr/>
                    </a:p>
                  </a:txBody>
                  <a:tcPr marT="72050" marB="54050" marR="90075" marL="90075"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2"/>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What Type of Exercise?</a:t>
            </a:r>
            <a:endParaRPr/>
          </a:p>
        </p:txBody>
      </p:sp>
      <p:sp>
        <p:nvSpPr>
          <p:cNvPr id="164" name="Google Shape;164;p12"/>
          <p:cNvSpPr txBox="1"/>
          <p:nvPr/>
        </p:nvSpPr>
        <p:spPr>
          <a:xfrm>
            <a:off x="711724" y="1536013"/>
            <a:ext cx="11147196"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Endurance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Flexibility</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Strength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3"/>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What Type of Exercise?</a:t>
            </a:r>
            <a:endParaRPr/>
          </a:p>
        </p:txBody>
      </p:sp>
      <p:sp>
        <p:nvSpPr>
          <p:cNvPr id="171" name="Google Shape;171;p13"/>
          <p:cNvSpPr txBox="1"/>
          <p:nvPr/>
        </p:nvSpPr>
        <p:spPr>
          <a:xfrm>
            <a:off x="711724" y="1536013"/>
            <a:ext cx="11147196" cy="415498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Flexibility</a:t>
            </a:r>
            <a:r>
              <a:rPr b="0" i="0" lang="en-CA" sz="2400" u="none" cap="none" strike="noStrike">
                <a:solidFill>
                  <a:srgbClr val="000000"/>
                </a:solidFill>
                <a:latin typeface="Calibri"/>
                <a:ea typeface="Calibri"/>
                <a:cs typeface="Calibri"/>
                <a:sym typeface="Calibri"/>
              </a:rPr>
              <a:t> – the capacity of the joints to move through a full range of motion; the ability to bend and recover without injury</a:t>
            </a:r>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Muscle strength </a:t>
            </a:r>
            <a:r>
              <a:rPr b="0" i="0" lang="en-CA" sz="2400" u="none" cap="none" strike="noStrike">
                <a:solidFill>
                  <a:srgbClr val="000000"/>
                </a:solidFill>
                <a:latin typeface="Calibri"/>
                <a:ea typeface="Calibri"/>
                <a:cs typeface="Calibri"/>
                <a:sym typeface="Calibri"/>
              </a:rPr>
              <a:t>– the ability of the muscles to work against resistance</a:t>
            </a:r>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Muscle endurance </a:t>
            </a:r>
            <a:r>
              <a:rPr b="0" i="0" lang="en-CA" sz="2400" u="none" cap="none" strike="noStrike">
                <a:solidFill>
                  <a:srgbClr val="000000"/>
                </a:solidFill>
                <a:latin typeface="Calibri"/>
                <a:ea typeface="Calibri"/>
                <a:cs typeface="Calibri"/>
                <a:sym typeface="Calibri"/>
              </a:rPr>
              <a:t>– the ability of a muscle to contract repeatedly within a given time without becoming exhausted</a:t>
            </a:r>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Cardiorespiratory endurance </a:t>
            </a:r>
            <a:r>
              <a:rPr b="0" i="0" lang="en-CA" sz="2400" u="none" cap="none" strike="noStrike">
                <a:solidFill>
                  <a:srgbClr val="000000"/>
                </a:solidFill>
                <a:latin typeface="Calibri"/>
                <a:ea typeface="Calibri"/>
                <a:cs typeface="Calibri"/>
                <a:sym typeface="Calibri"/>
              </a:rPr>
              <a:t>– the ability to perform large-muscle dynamic exercise of moderate to high intensity for prolonged periods</a:t>
            </a:r>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Overload </a:t>
            </a:r>
            <a:r>
              <a:rPr b="0" i="0" lang="en-CA" sz="2400" u="none" cap="none" strike="noStrike">
                <a:solidFill>
                  <a:srgbClr val="000000"/>
                </a:solidFill>
                <a:latin typeface="Calibri"/>
                <a:ea typeface="Calibri"/>
                <a:cs typeface="Calibri"/>
                <a:sym typeface="Calibri"/>
              </a:rPr>
              <a:t>– an extra physical demand placed on the body; an increase in the frequency, duration, or intensity of an activity. A principle of training is that for a body system to improve, it must be worked at frequencies, durations, or intensities that increase by increments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4"/>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What Type of Exercise?</a:t>
            </a:r>
            <a:endParaRPr/>
          </a:p>
        </p:txBody>
      </p:sp>
      <p:sp>
        <p:nvSpPr>
          <p:cNvPr id="178" name="Google Shape;178;p14"/>
          <p:cNvSpPr txBox="1"/>
          <p:nvPr/>
        </p:nvSpPr>
        <p:spPr>
          <a:xfrm>
            <a:off x="711724" y="1536013"/>
            <a:ext cx="11147196" cy="378565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Hypertrophy </a:t>
            </a:r>
            <a:r>
              <a:rPr b="0" i="0" lang="en-CA" sz="2400" u="none" cap="none" strike="noStrike">
                <a:solidFill>
                  <a:srgbClr val="000000"/>
                </a:solidFill>
                <a:latin typeface="Calibri"/>
                <a:ea typeface="Calibri"/>
                <a:cs typeface="Calibri"/>
                <a:sym typeface="Calibri"/>
              </a:rPr>
              <a:t>– an increase in size in response to use (eg. Muscle size)</a:t>
            </a:r>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Atrophy </a:t>
            </a:r>
            <a:r>
              <a:rPr b="0" i="0" lang="en-CA" sz="2400" u="none" cap="none" strike="noStrike">
                <a:solidFill>
                  <a:srgbClr val="000000"/>
                </a:solidFill>
                <a:latin typeface="Calibri"/>
                <a:ea typeface="Calibri"/>
                <a:cs typeface="Calibri"/>
                <a:sym typeface="Calibri"/>
              </a:rPr>
              <a:t>- a decrease in size due to disuse ie. With paralysis, casting etc.</a:t>
            </a:r>
            <a:endParaRPr b="0" i="0" sz="2400" u="none" cap="none" strike="noStrike">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Aerobic </a:t>
            </a:r>
            <a:r>
              <a:rPr b="0" i="0" lang="en-CA" sz="2400" u="none" cap="none" strike="noStrike">
                <a:solidFill>
                  <a:srgbClr val="000000"/>
                </a:solidFill>
                <a:latin typeface="Calibri"/>
                <a:ea typeface="Calibri"/>
                <a:cs typeface="Calibri"/>
                <a:sym typeface="Calibri"/>
              </a:rPr>
              <a:t>– requiring oxygen. Aerobic activity strengthens the heart and lungs by requiring them to work harder than normal to deliver oxygen to the tissues</a:t>
            </a:r>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Myoglobin</a:t>
            </a:r>
            <a:r>
              <a:rPr b="0" i="0" lang="en-CA" sz="2400" u="none" cap="none" strike="noStrike">
                <a:solidFill>
                  <a:srgbClr val="000000"/>
                </a:solidFill>
                <a:latin typeface="Calibri"/>
                <a:ea typeface="Calibri"/>
                <a:cs typeface="Calibri"/>
                <a:sym typeface="Calibri"/>
              </a:rPr>
              <a:t> – the muscles’ iron-containing protein that stores and releases oxygen in response to the muscles’ energy needs</a:t>
            </a:r>
            <a:endParaRPr/>
          </a:p>
          <a:p>
            <a:pPr indent="-285750" lvl="0" marL="285750" marR="0" rtl="0" algn="l">
              <a:spcBef>
                <a:spcPts val="0"/>
              </a:spcBef>
              <a:spcAft>
                <a:spcPts val="0"/>
              </a:spcAft>
              <a:buClr>
                <a:srgbClr val="000000"/>
              </a:buClr>
              <a:buSzPts val="2400"/>
              <a:buFont typeface="Arial"/>
              <a:buChar char="•"/>
            </a:pPr>
            <a:r>
              <a:rPr b="1" i="0" lang="en-CA" sz="2400" u="none" cap="none" strike="noStrike">
                <a:solidFill>
                  <a:srgbClr val="000000"/>
                </a:solidFill>
                <a:latin typeface="Calibri"/>
                <a:ea typeface="Calibri"/>
                <a:cs typeface="Calibri"/>
                <a:sym typeface="Calibri"/>
              </a:rPr>
              <a:t>Weight training </a:t>
            </a:r>
            <a:r>
              <a:rPr b="0" i="0" lang="en-CA" sz="2400" u="none" cap="none" strike="noStrike">
                <a:solidFill>
                  <a:srgbClr val="000000"/>
                </a:solidFill>
                <a:latin typeface="Calibri"/>
                <a:ea typeface="Calibri"/>
                <a:cs typeface="Calibri"/>
                <a:sym typeface="Calibri"/>
              </a:rPr>
              <a:t>– the use of free weights or weight machines to provide resistance for developing muscle strength and endurance. A person’s own body weight may also be used to provide resistance as when a person does push-ups, pullups, or situps. Also called resistance training.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5"/>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What Type of Exercise?</a:t>
            </a:r>
            <a:endParaRPr/>
          </a:p>
        </p:txBody>
      </p:sp>
      <p:sp>
        <p:nvSpPr>
          <p:cNvPr id="185" name="Google Shape;185;p15"/>
          <p:cNvSpPr txBox="1"/>
          <p:nvPr/>
        </p:nvSpPr>
        <p:spPr>
          <a:xfrm>
            <a:off x="711724" y="1536013"/>
            <a:ext cx="11147196" cy="415498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Cardiac output – the volume of blood discharged by the heart each minute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Stroke volume – the amount of oxygenated blood ejected from the heart toward body tissues at each beat</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VO2Max – the maximum rate of oxygen consumption by an individual (measured at sea level)</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Anaerobic – not requiring oxygen. Anaerobic activity may require strength but does not work the heart and lungs very hard for a sustained period</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Lactic acid – a compound produced during the breakdown of glucose in anaerobic metabolism. Causes soreness post-workout in muscles and pain during high intensity exercise</a:t>
            </a:r>
            <a:endParaRPr b="0" i="0" sz="2400" u="none" cap="none" strike="noStrike">
              <a:solidFill>
                <a:srgbClr val="000000"/>
              </a:solidFill>
              <a:latin typeface="Calibri"/>
              <a:ea typeface="Calibri"/>
              <a:cs typeface="Calibri"/>
              <a:sym typeface="Calibri"/>
            </a:endParaRPr>
          </a:p>
          <a:p>
            <a:pPr indent="-285750" lvl="0" marL="285750" marR="0" rtl="0" algn="l">
              <a:spcBef>
                <a:spcPts val="0"/>
              </a:spcBef>
              <a:spcAft>
                <a:spcPts val="0"/>
              </a:spcAft>
              <a:buClr>
                <a:srgbClr val="000000"/>
              </a:buClr>
              <a:buSzPts val="2400"/>
              <a:buFont typeface="Arial"/>
              <a:buChar char="•"/>
            </a:pPr>
            <a:r>
              <a:rPr b="0" i="0" lang="en-CA" sz="2400" u="sng" cap="none" strike="noStrike">
                <a:solidFill>
                  <a:srgbClr val="000000"/>
                </a:solidFill>
                <a:latin typeface="Calibri"/>
                <a:ea typeface="Calibri"/>
                <a:cs typeface="Calibri"/>
                <a:sym typeface="Calibri"/>
                <a:hlinkClick r:id="rId3">
                  <a:extLst>
                    <a:ext uri="{A12FA001-AC4F-418D-AE19-62706E023703}">
                      <ahyp:hlinkClr val="tx"/>
                    </a:ext>
                  </a:extLst>
                </a:hlinkClick>
              </a:rPr>
              <a:t>https://youtu.be/8Y_FdjI2v4I</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6"/>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Endurance/Cardiorespiratory Exercise</a:t>
            </a:r>
            <a:endParaRPr/>
          </a:p>
        </p:txBody>
      </p:sp>
      <p:sp>
        <p:nvSpPr>
          <p:cNvPr id="192" name="Google Shape;192;p16"/>
          <p:cNvSpPr txBox="1"/>
          <p:nvPr/>
        </p:nvSpPr>
        <p:spPr>
          <a:xfrm>
            <a:off x="711724" y="1536013"/>
            <a:ext cx="11147196" cy="415498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Aerobic in nature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Body learns to deliver oxygen more efficiently to tissues</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Total blood volume and number of red blood cells increase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Heart becomes larger and stronger</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Cardiac output increases</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Heart stroke volume increases</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Resting heart rate decreases</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Muscles that inflate and deflate the lungs are strengthened and so breathing becomes more efficient</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Blood pressure is maintained in the normal range</a:t>
            </a:r>
            <a:endParaRPr/>
          </a:p>
          <a:p>
            <a:pPr indent="-285750" lvl="0" marL="285750" marR="0" rtl="0" algn="l">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HDL increases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7"/>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Endurance/Cardiorespiratory Exercise</a:t>
            </a:r>
            <a:endParaRPr/>
          </a:p>
        </p:txBody>
      </p:sp>
      <p:sp>
        <p:nvSpPr>
          <p:cNvPr id="199" name="Google Shape;199;p17"/>
          <p:cNvSpPr txBox="1"/>
          <p:nvPr/>
        </p:nvSpPr>
        <p:spPr>
          <a:xfrm>
            <a:off x="724772" y="1536013"/>
            <a:ext cx="11147196" cy="461664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800"/>
              <a:buFont typeface="Arial"/>
              <a:buChar char="•"/>
            </a:pPr>
            <a:r>
              <a:rPr b="0" i="0" lang="en-CA" sz="1800" u="none" cap="none" strike="noStrike">
                <a:solidFill>
                  <a:srgbClr val="000000"/>
                </a:solidFill>
                <a:latin typeface="Calibri"/>
                <a:ea typeface="Calibri"/>
                <a:cs typeface="Calibri"/>
                <a:sym typeface="Calibri"/>
              </a:rPr>
              <a:t>How conditioned is your heart? Take your resting pulse.</a:t>
            </a:r>
            <a:endParaRPr/>
          </a:p>
          <a:p>
            <a:pPr indent="-285750" lvl="1" marL="742950" marR="0" rtl="0" algn="l">
              <a:spcBef>
                <a:spcPts val="0"/>
              </a:spcBef>
              <a:spcAft>
                <a:spcPts val="0"/>
              </a:spcAft>
              <a:buClr>
                <a:srgbClr val="000000"/>
              </a:buClr>
              <a:buSzPts val="1800"/>
              <a:buFont typeface="Arial"/>
              <a:buChar char="•"/>
            </a:pPr>
            <a:r>
              <a:rPr b="0" i="0" lang="en-CA" sz="1800" u="none" cap="none" strike="noStrike">
                <a:solidFill>
                  <a:srgbClr val="000000"/>
                </a:solidFill>
                <a:latin typeface="Calibri"/>
                <a:ea typeface="Calibri"/>
                <a:cs typeface="Calibri"/>
                <a:sym typeface="Calibri"/>
              </a:rPr>
              <a:t>Sit relaxed for 5 minutes before taking your pulse for 15 seconds. Multiply this number by 4. Ideally take this when you wake up in the morning before getting out of bed for the most accuracy.</a:t>
            </a:r>
            <a:endParaRPr b="0" i="0" sz="1800" u="none" cap="none" strike="noStrike">
              <a:solidFill>
                <a:srgbClr val="000000"/>
              </a:solidFill>
              <a:latin typeface="Calibri"/>
              <a:ea typeface="Calibri"/>
              <a:cs typeface="Calibri"/>
              <a:sym typeface="Calibri"/>
            </a:endParaRPr>
          </a:p>
          <a:p>
            <a:pPr indent="-285750" lvl="1" marL="742950" marR="0" rtl="0" algn="l">
              <a:spcBef>
                <a:spcPts val="0"/>
              </a:spcBef>
              <a:spcAft>
                <a:spcPts val="0"/>
              </a:spcAft>
              <a:buClr>
                <a:srgbClr val="000000"/>
              </a:buClr>
              <a:buSzPts val="1800"/>
              <a:buFont typeface="Arial"/>
              <a:buChar char="•"/>
            </a:pPr>
            <a:r>
              <a:rPr b="1" i="0" lang="en-CA" sz="1800" u="none" cap="none" strike="noStrike">
                <a:solidFill>
                  <a:srgbClr val="000000"/>
                </a:solidFill>
                <a:latin typeface="Calibri"/>
                <a:ea typeface="Calibri"/>
                <a:cs typeface="Calibri"/>
                <a:sym typeface="Calibri"/>
              </a:rPr>
              <a:t>Exercise Heart Rate Zones</a:t>
            </a:r>
            <a:r>
              <a:rPr b="0" i="0" lang="en-CA" sz="1800" u="none" cap="none" strike="noStrike">
                <a:solidFill>
                  <a:srgbClr val="000000"/>
                </a:solidFill>
                <a:latin typeface="Calibri"/>
                <a:ea typeface="Calibri"/>
                <a:cs typeface="Calibri"/>
                <a:sym typeface="Calibri"/>
              </a:rPr>
              <a:t>:</a:t>
            </a:r>
            <a:endParaRPr/>
          </a:p>
          <a:p>
            <a:pPr indent="0" lvl="0" marL="0" marR="0" rtl="0" algn="l">
              <a:spcBef>
                <a:spcPts val="0"/>
              </a:spcBef>
              <a:spcAft>
                <a:spcPts val="0"/>
              </a:spcAft>
              <a:buNone/>
            </a:pPr>
            <a:r>
              <a:rPr b="1" i="0" lang="en-CA" sz="1800" u="none" cap="none" strike="noStrike">
                <a:solidFill>
                  <a:srgbClr val="343536"/>
                </a:solidFill>
                <a:latin typeface="Roboto"/>
                <a:ea typeface="Roboto"/>
                <a:cs typeface="Roboto"/>
                <a:sym typeface="Roboto"/>
              </a:rPr>
              <a:t>Lower-intensity zone:</a:t>
            </a:r>
            <a:r>
              <a:rPr b="0" i="0" lang="en-CA" sz="1800" u="none" cap="none" strike="noStrike">
                <a:solidFill>
                  <a:srgbClr val="343536"/>
                </a:solidFill>
                <a:latin typeface="Roboto"/>
                <a:ea typeface="Roboto"/>
                <a:cs typeface="Roboto"/>
                <a:sym typeface="Roboto"/>
              </a:rPr>
              <a:t> You’re exercising at 50% to 60% of your max heart rate. At this point, 85% of the calories you burn are fat. The downside? You’re burning fewer calories overall than you would if you were exercising at a higher intensity. You’re generally able to sustain this zone the longest amount of time.</a:t>
            </a:r>
            <a:endParaRPr/>
          </a:p>
          <a:p>
            <a:pPr indent="0" lvl="0" marL="0" marR="0" rtl="0" algn="l">
              <a:spcBef>
                <a:spcPts val="0"/>
              </a:spcBef>
              <a:spcAft>
                <a:spcPts val="0"/>
              </a:spcAft>
              <a:buNone/>
            </a:pPr>
            <a:r>
              <a:rPr b="1" i="0" lang="en-CA" sz="1800">
                <a:solidFill>
                  <a:srgbClr val="343536"/>
                </a:solidFill>
                <a:latin typeface="Roboto"/>
                <a:ea typeface="Roboto"/>
                <a:cs typeface="Roboto"/>
                <a:sym typeface="Roboto"/>
              </a:rPr>
              <a:t>Temperate zone: </a:t>
            </a:r>
            <a:r>
              <a:rPr b="0" i="0" lang="en-CA" sz="1800">
                <a:solidFill>
                  <a:srgbClr val="343536"/>
                </a:solidFill>
                <a:latin typeface="Roboto"/>
                <a:ea typeface="Roboto"/>
                <a:cs typeface="Roboto"/>
                <a:sym typeface="Roboto"/>
              </a:rPr>
              <a:t>You’re exercising at 60% to 70% of your max heart rate. Roughly 65% of the calories you burn are fat.</a:t>
            </a:r>
            <a:endParaRPr/>
          </a:p>
          <a:p>
            <a:pPr indent="0" lvl="0" marL="0" marR="0" rtl="0" algn="l">
              <a:spcBef>
                <a:spcPts val="0"/>
              </a:spcBef>
              <a:spcAft>
                <a:spcPts val="0"/>
              </a:spcAft>
              <a:buNone/>
            </a:pPr>
            <a:r>
              <a:rPr b="1" i="0" lang="en-CA" sz="1800">
                <a:solidFill>
                  <a:srgbClr val="343536"/>
                </a:solidFill>
                <a:latin typeface="Roboto"/>
                <a:ea typeface="Roboto"/>
                <a:cs typeface="Roboto"/>
                <a:sym typeface="Roboto"/>
              </a:rPr>
              <a:t>Aerobic zone: </a:t>
            </a:r>
            <a:r>
              <a:rPr b="0" i="0" lang="en-CA" sz="1800">
                <a:solidFill>
                  <a:srgbClr val="343536"/>
                </a:solidFill>
                <a:latin typeface="Roboto"/>
                <a:ea typeface="Roboto"/>
                <a:cs typeface="Roboto"/>
                <a:sym typeface="Roboto"/>
              </a:rPr>
              <a:t>Working at 70% to 80% of your max heart rate puts you in the aerobic zone. About 45% of the calories you burn are fat. But you’re burning a higher number of overall calories compared to the other heart rate zones. You generally sustain this zone the shortest amount of time. </a:t>
            </a:r>
            <a:endParaRPr/>
          </a:p>
          <a:p>
            <a:pPr indent="0" lvl="0" marL="0" marR="0" rtl="0" algn="l">
              <a:spcBef>
                <a:spcPts val="0"/>
              </a:spcBef>
              <a:spcAft>
                <a:spcPts val="0"/>
              </a:spcAft>
              <a:buNone/>
            </a:pPr>
            <a:r>
              <a:rPr b="1" lang="en-CA" sz="1800">
                <a:solidFill>
                  <a:srgbClr val="343536"/>
                </a:solidFill>
                <a:latin typeface="Roboto"/>
                <a:ea typeface="Roboto"/>
                <a:cs typeface="Roboto"/>
                <a:sym typeface="Roboto"/>
              </a:rPr>
              <a:t>Maximum Heart Rate</a:t>
            </a:r>
            <a:r>
              <a:rPr lang="en-CA" sz="1800">
                <a:solidFill>
                  <a:srgbClr val="343536"/>
                </a:solidFill>
                <a:latin typeface="Roboto"/>
                <a:ea typeface="Roboto"/>
                <a:cs typeface="Roboto"/>
                <a:sym typeface="Roboto"/>
              </a:rPr>
              <a:t>: 220 – your age	ie. For a 35 year old, 220 – 35 = 185</a:t>
            </a:r>
            <a:endParaRPr/>
          </a:p>
          <a:p>
            <a:pPr indent="0" lvl="0" marL="0" marR="0" rtl="0" algn="l">
              <a:spcBef>
                <a:spcPts val="0"/>
              </a:spcBef>
              <a:spcAft>
                <a:spcPts val="0"/>
              </a:spcAft>
              <a:buNone/>
            </a:pPr>
            <a:r>
              <a:rPr b="0" i="0" lang="en-CA" sz="1800">
                <a:solidFill>
                  <a:srgbClr val="343536"/>
                </a:solidFill>
                <a:latin typeface="Roboto"/>
                <a:ea typeface="Roboto"/>
                <a:cs typeface="Roboto"/>
                <a:sym typeface="Roboto"/>
              </a:rPr>
              <a:t>		If you want to be in the temperate zone, you would aim for 185 x 0.70 </a:t>
            </a:r>
            <a:r>
              <a:rPr lang="en-CA" sz="1800">
                <a:solidFill>
                  <a:srgbClr val="343536"/>
                </a:solidFill>
                <a:latin typeface="Roboto"/>
                <a:ea typeface="Roboto"/>
                <a:cs typeface="Roboto"/>
                <a:sym typeface="Roboto"/>
              </a:rPr>
              <a:t>=130 bpm</a:t>
            </a:r>
            <a:endParaRPr/>
          </a:p>
          <a:p>
            <a:pPr indent="0" lvl="0" marL="0" marR="0" rtl="0" algn="l">
              <a:spcBef>
                <a:spcPts val="0"/>
              </a:spcBef>
              <a:spcAft>
                <a:spcPts val="0"/>
              </a:spcAft>
              <a:buNone/>
            </a:pPr>
            <a:r>
              <a:rPr b="0" i="0" lang="en-CA" sz="1800" u="sng">
                <a:solidFill>
                  <a:srgbClr val="343536"/>
                </a:solidFill>
                <a:latin typeface="Roboto"/>
                <a:ea typeface="Roboto"/>
                <a:cs typeface="Roboto"/>
                <a:sym typeface="Roboto"/>
                <a:hlinkClick r:id="rId3">
                  <a:extLst>
                    <a:ext uri="{A12FA001-AC4F-418D-AE19-62706E023703}">
                      <ahyp:hlinkClr val="tx"/>
                    </a:ext>
                  </a:extLst>
                </a:hlinkClick>
              </a:rPr>
              <a:t>https://youtu.be/0on5LV3k26o</a:t>
            </a:r>
            <a:endParaRPr b="0" i="0" sz="1800">
              <a:solidFill>
                <a:srgbClr val="343536"/>
              </a:solidFill>
              <a:latin typeface="Roboto"/>
              <a:ea typeface="Roboto"/>
              <a:cs typeface="Roboto"/>
              <a:sym typeface="Roboto"/>
            </a:endParaRPr>
          </a:p>
          <a:p>
            <a:pPr indent="-133350" lvl="1" marL="742950" marR="0" rtl="0" algn="l">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8"/>
          <p:cNvSpPr txBox="1"/>
          <p:nvPr>
            <p:ph idx="4294967295" type="ctrTitle"/>
          </p:nvPr>
        </p:nvSpPr>
        <p:spPr>
          <a:xfrm>
            <a:off x="1828800" y="0"/>
            <a:ext cx="103632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CA" sz="4400" u="none" cap="none" strike="noStrike">
                <a:solidFill>
                  <a:schemeClr val="dk1"/>
                </a:solidFill>
                <a:latin typeface="Calibri"/>
                <a:ea typeface="Calibri"/>
                <a:cs typeface="Calibri"/>
                <a:sym typeface="Calibri"/>
              </a:rPr>
              <a:t>Muscle Strength</a:t>
            </a:r>
            <a:endParaRPr/>
          </a:p>
        </p:txBody>
      </p:sp>
      <p:sp>
        <p:nvSpPr>
          <p:cNvPr id="206" name="Google Shape;206;p18"/>
          <p:cNvSpPr txBox="1"/>
          <p:nvPr/>
        </p:nvSpPr>
        <p:spPr>
          <a:xfrm>
            <a:off x="711724" y="1536013"/>
            <a:ext cx="11147196" cy="341632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Muscles increase in strength by responding to an overload of physical activity and gain strength and/or size (called hypertrophy)</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Takes a day or two to repair muscle tears and replenish energy stores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Recommended 2-4 times per week</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For increased strength, heavier weights, lifted with less repetitions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For increased endurance, lighter weights, lifted with more repetitions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Prevents injury</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Prevents limited mobility that accompanies ageing</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Calibri"/>
                <a:ea typeface="Calibri"/>
                <a:cs typeface="Calibri"/>
                <a:sym typeface="Calibri"/>
              </a:rPr>
              <a:t>Increases bone mass and density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Flexibility</a:t>
            </a:r>
            <a:endParaRPr/>
          </a:p>
        </p:txBody>
      </p:sp>
      <p:sp>
        <p:nvSpPr>
          <p:cNvPr id="213" name="Google Shape;213;p19"/>
          <p:cNvSpPr txBox="1"/>
          <p:nvPr/>
        </p:nvSpPr>
        <p:spPr>
          <a:xfrm>
            <a:off x="609600" y="1135717"/>
            <a:ext cx="11147196" cy="54476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rPr lang="en-CA" sz="1800">
                <a:solidFill>
                  <a:srgbClr val="000000"/>
                </a:solidFill>
                <a:latin typeface="Calibri"/>
                <a:ea typeface="Calibri"/>
                <a:cs typeface="Calibri"/>
                <a:sym typeface="Calibri"/>
              </a:rPr>
              <a:t>Maintains range of motion and functional movement</a:t>
            </a:r>
            <a:endParaRPr/>
          </a:p>
          <a:p>
            <a:pPr indent="-285750" lvl="0" marL="285750" marR="0" rtl="0" algn="l">
              <a:spcBef>
                <a:spcPts val="0"/>
              </a:spcBef>
              <a:spcAft>
                <a:spcPts val="0"/>
              </a:spcAft>
              <a:buClr>
                <a:srgbClr val="000000"/>
              </a:buClr>
              <a:buSzPts val="1800"/>
              <a:buFont typeface="Arial"/>
              <a:buChar char="•"/>
            </a:pPr>
            <a:r>
              <a:rPr lang="en-CA" sz="1800">
                <a:solidFill>
                  <a:srgbClr val="000000"/>
                </a:solidFill>
                <a:latin typeface="Calibri"/>
                <a:ea typeface="Calibri"/>
                <a:cs typeface="Calibri"/>
                <a:sym typeface="Calibri"/>
              </a:rPr>
              <a:t>Prevents injury</a:t>
            </a:r>
            <a:endParaRPr/>
          </a:p>
          <a:p>
            <a:pPr indent="-285750" lvl="0" marL="285750" marR="0" rtl="0" algn="l">
              <a:spcBef>
                <a:spcPts val="0"/>
              </a:spcBef>
              <a:spcAft>
                <a:spcPts val="0"/>
              </a:spcAft>
              <a:buClr>
                <a:srgbClr val="000000"/>
              </a:buClr>
              <a:buSzPts val="1800"/>
              <a:buFont typeface="Arial"/>
              <a:buChar char="•"/>
            </a:pPr>
            <a:r>
              <a:rPr lang="en-CA" sz="1800">
                <a:solidFill>
                  <a:srgbClr val="000000"/>
                </a:solidFill>
                <a:latin typeface="Calibri"/>
                <a:ea typeface="Calibri"/>
                <a:cs typeface="Calibri"/>
                <a:sym typeface="Calibri"/>
              </a:rPr>
              <a:t>Typically, a stretch must be held for about 10 - 30 seconds for benefit</a:t>
            </a:r>
            <a:endParaRPr/>
          </a:p>
          <a:p>
            <a:pPr indent="-285750" lvl="0" marL="285750" marR="0" rtl="0" algn="l">
              <a:spcBef>
                <a:spcPts val="0"/>
              </a:spcBef>
              <a:spcAft>
                <a:spcPts val="0"/>
              </a:spcAft>
              <a:buClr>
                <a:srgbClr val="000000"/>
              </a:buClr>
              <a:buSzPts val="1800"/>
              <a:buFont typeface="Arial"/>
              <a:buChar char="•"/>
            </a:pPr>
            <a:r>
              <a:rPr lang="en-CA" sz="1800">
                <a:solidFill>
                  <a:srgbClr val="000000"/>
                </a:solidFill>
                <a:latin typeface="Calibri"/>
                <a:ea typeface="Calibri"/>
                <a:cs typeface="Calibri"/>
                <a:sym typeface="Calibri"/>
              </a:rPr>
              <a:t>Sitting all day will cause hip flexors to shorten – stretching can help</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rPr lang="en-CA" sz="1800">
                <a:solidFill>
                  <a:srgbClr val="000000"/>
                </a:solidFill>
                <a:latin typeface="Calibri"/>
                <a:ea typeface="Calibri"/>
                <a:cs typeface="Calibri"/>
                <a:sym typeface="Calibri"/>
              </a:rPr>
              <a:t>Decreases joint pain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a:p>
            <a:pPr indent="0" lvl="0" marL="0" marR="0" rtl="0" algn="l">
              <a:spcBef>
                <a:spcPts val="0"/>
              </a:spcBef>
              <a:spcAft>
                <a:spcPts val="0"/>
              </a:spcAft>
              <a:buNone/>
            </a:pPr>
            <a:r>
              <a:rPr b="0" i="0" lang="en-CA" sz="1600">
                <a:solidFill>
                  <a:srgbClr val="003364"/>
                </a:solidFill>
                <a:latin typeface="Poppins Medium"/>
                <a:ea typeface="Poppins Medium"/>
                <a:cs typeface="Poppins Medium"/>
                <a:sym typeface="Poppins Medium"/>
              </a:rPr>
              <a:t>The latest ACSM stretching and flexibility guidelines include:</a:t>
            </a:r>
            <a:endParaRPr/>
          </a:p>
          <a:p>
            <a:pPr indent="0" lvl="0" marL="0" marR="0" rtl="0" algn="l">
              <a:spcBef>
                <a:spcPts val="0"/>
              </a:spcBef>
              <a:spcAft>
                <a:spcPts val="0"/>
              </a:spcAft>
              <a:buNone/>
            </a:pPr>
            <a:r>
              <a:rPr b="0" i="0" lang="en-CA" sz="1600">
                <a:solidFill>
                  <a:srgbClr val="009933"/>
                </a:solidFill>
                <a:latin typeface="Poppins Medium"/>
                <a:ea typeface="Poppins Medium"/>
                <a:cs typeface="Poppins Medium"/>
                <a:sym typeface="Poppins Medium"/>
              </a:rPr>
              <a:t>Frequency:</a:t>
            </a:r>
            <a:endParaRPr/>
          </a:p>
          <a:p>
            <a:pPr indent="0" lvl="0" marL="0" marR="0" rtl="0" algn="l">
              <a:spcBef>
                <a:spcPts val="0"/>
              </a:spcBef>
              <a:spcAft>
                <a:spcPts val="0"/>
              </a:spcAft>
              <a:buNone/>
            </a:pPr>
            <a:r>
              <a:rPr b="0" i="0" lang="en-CA" sz="1600">
                <a:solidFill>
                  <a:srgbClr val="212529"/>
                </a:solidFill>
                <a:latin typeface="Poppins"/>
                <a:ea typeface="Poppins"/>
                <a:cs typeface="Poppins"/>
                <a:sym typeface="Poppins"/>
              </a:rPr>
              <a:t>Equal to or greater than 2-3 times per week.</a:t>
            </a:r>
            <a:br>
              <a:rPr b="0" i="0" lang="en-CA" sz="1600">
                <a:solidFill>
                  <a:srgbClr val="212529"/>
                </a:solidFill>
                <a:latin typeface="Poppins"/>
                <a:ea typeface="Poppins"/>
                <a:cs typeface="Poppins"/>
                <a:sym typeface="Poppins"/>
              </a:rPr>
            </a:br>
            <a:r>
              <a:rPr b="0" i="0" lang="en-CA" sz="1600">
                <a:solidFill>
                  <a:srgbClr val="212529"/>
                </a:solidFill>
                <a:latin typeface="Poppins"/>
                <a:ea typeface="Poppins"/>
                <a:cs typeface="Poppins"/>
                <a:sym typeface="Poppins"/>
              </a:rPr>
              <a:t>Daily stretching is most effective.</a:t>
            </a:r>
            <a:endParaRPr/>
          </a:p>
          <a:p>
            <a:pPr indent="0" lvl="0" marL="0" marR="0" rtl="0" algn="l">
              <a:spcBef>
                <a:spcPts val="0"/>
              </a:spcBef>
              <a:spcAft>
                <a:spcPts val="0"/>
              </a:spcAft>
              <a:buNone/>
            </a:pPr>
            <a:r>
              <a:rPr b="0" i="0" lang="en-CA" sz="1600">
                <a:solidFill>
                  <a:srgbClr val="009933"/>
                </a:solidFill>
                <a:latin typeface="Poppins Medium"/>
                <a:ea typeface="Poppins Medium"/>
                <a:cs typeface="Poppins Medium"/>
                <a:sym typeface="Poppins Medium"/>
              </a:rPr>
              <a:t>Intensity:</a:t>
            </a:r>
            <a:endParaRPr/>
          </a:p>
          <a:p>
            <a:pPr indent="0" lvl="0" marL="0" marR="0" rtl="0" algn="l">
              <a:spcBef>
                <a:spcPts val="0"/>
              </a:spcBef>
              <a:spcAft>
                <a:spcPts val="0"/>
              </a:spcAft>
              <a:buNone/>
            </a:pPr>
            <a:r>
              <a:rPr b="0" i="0" lang="en-CA" sz="1600">
                <a:solidFill>
                  <a:srgbClr val="212529"/>
                </a:solidFill>
                <a:latin typeface="Poppins"/>
                <a:ea typeface="Poppins"/>
                <a:cs typeface="Poppins"/>
                <a:sym typeface="Poppins"/>
              </a:rPr>
              <a:t>Stretch to the point of feeling tightness or slight discomfort.</a:t>
            </a:r>
            <a:endParaRPr/>
          </a:p>
          <a:p>
            <a:pPr indent="0" lvl="0" marL="0" marR="0" rtl="0" algn="l">
              <a:spcBef>
                <a:spcPts val="0"/>
              </a:spcBef>
              <a:spcAft>
                <a:spcPts val="0"/>
              </a:spcAft>
              <a:buNone/>
            </a:pPr>
            <a:r>
              <a:rPr b="0" i="0" lang="en-CA" sz="1600">
                <a:solidFill>
                  <a:srgbClr val="009933"/>
                </a:solidFill>
                <a:latin typeface="Poppins Medium"/>
                <a:ea typeface="Poppins Medium"/>
                <a:cs typeface="Poppins Medium"/>
                <a:sym typeface="Poppins Medium"/>
              </a:rPr>
              <a:t>Time:</a:t>
            </a:r>
            <a:endParaRPr/>
          </a:p>
          <a:p>
            <a:pPr indent="0" lvl="0" marL="0" marR="0" rtl="0" algn="l">
              <a:spcBef>
                <a:spcPts val="0"/>
              </a:spcBef>
              <a:spcAft>
                <a:spcPts val="0"/>
              </a:spcAft>
              <a:buNone/>
            </a:pPr>
            <a:r>
              <a:rPr b="0" i="0" lang="en-CA" sz="1600">
                <a:solidFill>
                  <a:srgbClr val="212529"/>
                </a:solidFill>
                <a:latin typeface="Poppins"/>
                <a:ea typeface="Poppins"/>
                <a:cs typeface="Poppins"/>
                <a:sym typeface="Poppins"/>
              </a:rPr>
              <a:t>Holding a static stretch for 10-30s is recommended for most adults.</a:t>
            </a:r>
            <a:br>
              <a:rPr b="0" i="0" lang="en-CA" sz="1600">
                <a:solidFill>
                  <a:srgbClr val="212529"/>
                </a:solidFill>
                <a:latin typeface="Poppins"/>
                <a:ea typeface="Poppins"/>
                <a:cs typeface="Poppins"/>
                <a:sym typeface="Poppins"/>
              </a:rPr>
            </a:br>
            <a:r>
              <a:rPr b="0" i="0" lang="en-CA" sz="1600">
                <a:solidFill>
                  <a:srgbClr val="212529"/>
                </a:solidFill>
                <a:latin typeface="Poppins"/>
                <a:ea typeface="Poppins"/>
                <a:cs typeface="Poppins"/>
                <a:sym typeface="Poppins"/>
              </a:rPr>
              <a:t>In older individuals, holding a stretch for 30-60s may confer greater benefit toward flexibility.</a:t>
            </a:r>
            <a:endParaRPr/>
          </a:p>
          <a:p>
            <a:pPr indent="0" lvl="0" marL="0" marR="0" rtl="0" algn="l">
              <a:spcBef>
                <a:spcPts val="0"/>
              </a:spcBef>
              <a:spcAft>
                <a:spcPts val="0"/>
              </a:spcAft>
              <a:buNone/>
            </a:pPr>
            <a:r>
              <a:rPr b="0" i="0" lang="en-CA" sz="1600">
                <a:solidFill>
                  <a:srgbClr val="009933"/>
                </a:solidFill>
                <a:latin typeface="Poppins Medium"/>
                <a:ea typeface="Poppins Medium"/>
                <a:cs typeface="Poppins Medium"/>
                <a:sym typeface="Poppins Medium"/>
              </a:rPr>
              <a:t>Type:</a:t>
            </a:r>
            <a:endParaRPr/>
          </a:p>
          <a:p>
            <a:pPr indent="0" lvl="0" marL="0" marR="0" rtl="0" algn="l">
              <a:spcBef>
                <a:spcPts val="0"/>
              </a:spcBef>
              <a:spcAft>
                <a:spcPts val="0"/>
              </a:spcAft>
              <a:buNone/>
            </a:pPr>
            <a:r>
              <a:rPr b="0" i="0" lang="en-CA" sz="1600">
                <a:solidFill>
                  <a:srgbClr val="212529"/>
                </a:solidFill>
                <a:latin typeface="Poppins"/>
                <a:ea typeface="Poppins"/>
                <a:cs typeface="Poppins"/>
                <a:sym typeface="Poppins"/>
              </a:rPr>
              <a:t>A series of flexibility exercises for each of the major muscle-tendon units is recommended.</a:t>
            </a:r>
            <a:endParaRPr/>
          </a:p>
          <a:p>
            <a:pPr indent="-184150" lvl="0" marL="285750" marR="0" rtl="0" algn="l">
              <a:spcBef>
                <a:spcPts val="0"/>
              </a:spcBef>
              <a:spcAft>
                <a:spcPts val="0"/>
              </a:spcAft>
              <a:buClr>
                <a:schemeClr val="dk1"/>
              </a:buClr>
              <a:buSzPts val="1600"/>
              <a:buFont typeface="Arial"/>
              <a:buNone/>
            </a:pPr>
            <a:r>
              <a:t/>
            </a:r>
            <a:endParaRPr sz="1600">
              <a:solidFill>
                <a:srgbClr val="000000"/>
              </a:solidFill>
              <a:latin typeface="Calibri"/>
              <a:ea typeface="Calibri"/>
              <a:cs typeface="Calibri"/>
              <a:sym typeface="Calibri"/>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Current Topics in Exercise Physiology</a:t>
            </a:r>
            <a:endParaRPr/>
          </a:p>
        </p:txBody>
      </p:sp>
      <p:sp>
        <p:nvSpPr>
          <p:cNvPr id="219" name="Google Shape;219;p20"/>
          <p:cNvSpPr txBox="1"/>
          <p:nvPr>
            <p:ph idx="1" type="body"/>
          </p:nvPr>
        </p:nvSpPr>
        <p:spPr>
          <a:xfrm>
            <a:off x="609600" y="1161267"/>
            <a:ext cx="10972800" cy="4964897"/>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CA"/>
              <a:t>HIIT training</a:t>
            </a:r>
            <a:endParaRPr/>
          </a:p>
          <a:p>
            <a:pPr indent="-285750" lvl="1" marL="742950" rtl="0" algn="l">
              <a:spcBef>
                <a:spcPts val="400"/>
              </a:spcBef>
              <a:spcAft>
                <a:spcPts val="0"/>
              </a:spcAft>
              <a:buClr>
                <a:schemeClr val="dk1"/>
              </a:buClr>
              <a:buSzPts val="2000"/>
              <a:buChar char="–"/>
            </a:pPr>
            <a:r>
              <a:rPr lang="en-CA" sz="2000"/>
              <a:t>High intensity interval training: alternating high intensity periods of intense anaerobic exercise with recovery periods.</a:t>
            </a:r>
            <a:endParaRPr/>
          </a:p>
          <a:p>
            <a:pPr indent="-285750" lvl="1" marL="742950" rtl="0" algn="l">
              <a:spcBef>
                <a:spcPts val="400"/>
              </a:spcBef>
              <a:spcAft>
                <a:spcPts val="0"/>
              </a:spcAft>
              <a:buClr>
                <a:schemeClr val="dk1"/>
              </a:buClr>
              <a:buSzPts val="2000"/>
              <a:buChar char="–"/>
            </a:pPr>
            <a:r>
              <a:rPr lang="en-CA" sz="2000"/>
              <a:t>No one regime or strategy, often uses a 2:1 ratio, such as 40 sec exertion, 20 sec rest</a:t>
            </a:r>
            <a:endParaRPr/>
          </a:p>
          <a:p>
            <a:pPr indent="-285750" lvl="1" marL="742950" rtl="0" algn="l">
              <a:spcBef>
                <a:spcPts val="400"/>
              </a:spcBef>
              <a:spcAft>
                <a:spcPts val="0"/>
              </a:spcAft>
              <a:buClr>
                <a:schemeClr val="dk1"/>
              </a:buClr>
              <a:buSzPts val="2000"/>
              <a:buChar char="–"/>
            </a:pPr>
            <a:r>
              <a:rPr lang="en-CA" sz="2000"/>
              <a:t>Compared to LISS (low intensity steady state), HIIT burns less fat for fuel during exercise</a:t>
            </a:r>
            <a:endParaRPr/>
          </a:p>
          <a:p>
            <a:pPr indent="-158750" lvl="1" marL="742950" rtl="0" algn="l">
              <a:spcBef>
                <a:spcPts val="400"/>
              </a:spcBef>
              <a:spcAft>
                <a:spcPts val="0"/>
              </a:spcAft>
              <a:buClr>
                <a:schemeClr val="dk1"/>
              </a:buClr>
              <a:buSzPts val="2000"/>
              <a:buNone/>
            </a:pPr>
            <a:r>
              <a:t/>
            </a:r>
            <a:endParaRPr sz="2000"/>
          </a:p>
        </p:txBody>
      </p:sp>
      <p:pic>
        <p:nvPicPr>
          <p:cNvPr id="220" name="Google Shape;220;p20"/>
          <p:cNvPicPr preferRelativeResize="0"/>
          <p:nvPr/>
        </p:nvPicPr>
        <p:blipFill rotWithShape="1">
          <a:blip r:embed="rId3">
            <a:alphaModFix/>
          </a:blip>
          <a:srcRect b="0" l="0" r="0" t="0"/>
          <a:stretch/>
        </p:blipFill>
        <p:spPr>
          <a:xfrm>
            <a:off x="3480013" y="3193877"/>
            <a:ext cx="4555397" cy="366412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HIIT vs LISS</a:t>
            </a:r>
            <a:endParaRPr/>
          </a:p>
        </p:txBody>
      </p:sp>
      <p:sp>
        <p:nvSpPr>
          <p:cNvPr id="226" name="Google Shape;226;p21"/>
          <p:cNvSpPr txBox="1"/>
          <p:nvPr>
            <p:ph idx="1" type="body"/>
          </p:nvPr>
        </p:nvSpPr>
        <p:spPr>
          <a:xfrm>
            <a:off x="609600" y="1600201"/>
            <a:ext cx="10972800" cy="4701957"/>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lang="en-CA" sz="2000"/>
              <a:t>Post-exercise oxygen consumption (EPOC) increases therefore more fat burn post exercise over a 24 hr period</a:t>
            </a:r>
            <a:endParaRPr sz="2000"/>
          </a:p>
          <a:p>
            <a:pPr indent="-342900" lvl="0" marL="342900" rtl="0" algn="l">
              <a:spcBef>
                <a:spcPts val="400"/>
              </a:spcBef>
              <a:spcAft>
                <a:spcPts val="0"/>
              </a:spcAft>
              <a:buClr>
                <a:schemeClr val="dk1"/>
              </a:buClr>
              <a:buSzPts val="2000"/>
              <a:buChar char="•"/>
            </a:pPr>
            <a:r>
              <a:rPr lang="en-CA" sz="2000"/>
              <a:t>However, recent meta analyses of research studies seem to show that total calories, &amp; total fat burn are pretty equivalent between the two types of exercise</a:t>
            </a:r>
            <a:endParaRPr/>
          </a:p>
          <a:p>
            <a:pPr indent="-342900" lvl="0" marL="342900" rtl="0" algn="l">
              <a:spcBef>
                <a:spcPts val="400"/>
              </a:spcBef>
              <a:spcAft>
                <a:spcPts val="0"/>
              </a:spcAft>
              <a:buClr>
                <a:schemeClr val="dk1"/>
              </a:buClr>
              <a:buSzPts val="2000"/>
              <a:buChar char="•"/>
            </a:pPr>
            <a:r>
              <a:rPr lang="en-CA" sz="2000"/>
              <a:t>So why choose HIIT?</a:t>
            </a:r>
            <a:endParaRPr/>
          </a:p>
          <a:p>
            <a:pPr indent="-285750" lvl="1" marL="742950" rtl="0" algn="l">
              <a:spcBef>
                <a:spcPts val="320"/>
              </a:spcBef>
              <a:spcAft>
                <a:spcPts val="0"/>
              </a:spcAft>
              <a:buClr>
                <a:schemeClr val="dk1"/>
              </a:buClr>
              <a:buSzPts val="1600"/>
              <a:buChar char="–"/>
            </a:pPr>
            <a:r>
              <a:rPr lang="en-CA" sz="1600"/>
              <a:t>More time efficient 10 min HIIT = 50 min moderate cycling workout</a:t>
            </a:r>
            <a:endParaRPr/>
          </a:p>
          <a:p>
            <a:pPr indent="-285750" lvl="1" marL="742950" rtl="0" algn="l">
              <a:spcBef>
                <a:spcPts val="320"/>
              </a:spcBef>
              <a:spcAft>
                <a:spcPts val="0"/>
              </a:spcAft>
              <a:buClr>
                <a:schemeClr val="dk1"/>
              </a:buClr>
              <a:buSzPts val="1600"/>
              <a:buChar char="–"/>
            </a:pPr>
            <a:r>
              <a:rPr lang="en-CA" sz="1600"/>
              <a:t>Greater increases in max heart rate </a:t>
            </a:r>
            <a:endParaRPr/>
          </a:p>
          <a:p>
            <a:pPr indent="-285750" lvl="1" marL="742950" rtl="0" algn="l">
              <a:spcBef>
                <a:spcPts val="320"/>
              </a:spcBef>
              <a:spcAft>
                <a:spcPts val="0"/>
              </a:spcAft>
              <a:buClr>
                <a:schemeClr val="dk1"/>
              </a:buClr>
              <a:buSzPts val="1600"/>
              <a:buChar char="–"/>
            </a:pPr>
            <a:r>
              <a:rPr lang="en-CA" sz="1600"/>
              <a:t>Increased insulin sensitivity</a:t>
            </a:r>
            <a:endParaRPr/>
          </a:p>
          <a:p>
            <a:pPr indent="0" lvl="1" marL="457200" rtl="0" algn="l">
              <a:spcBef>
                <a:spcPts val="320"/>
              </a:spcBef>
              <a:spcAft>
                <a:spcPts val="0"/>
              </a:spcAft>
              <a:buClr>
                <a:schemeClr val="dk1"/>
              </a:buClr>
              <a:buSzPts val="1600"/>
              <a:buNone/>
            </a:pPr>
            <a:r>
              <a:t/>
            </a:r>
            <a:endParaRPr sz="1600"/>
          </a:p>
          <a:p>
            <a:pPr indent="0" lvl="1" marL="457200" rtl="0" algn="l">
              <a:spcBef>
                <a:spcPts val="400"/>
              </a:spcBef>
              <a:spcAft>
                <a:spcPts val="0"/>
              </a:spcAft>
              <a:buClr>
                <a:schemeClr val="dk1"/>
              </a:buClr>
              <a:buSzPts val="2000"/>
              <a:buNone/>
            </a:pPr>
            <a:r>
              <a:rPr lang="en-CA" sz="2000"/>
              <a:t>Who should be cautious of HIIT? – Those with cardiovascular conditions</a:t>
            </a:r>
            <a:endParaRPr/>
          </a:p>
          <a:p>
            <a:pPr indent="0" lvl="1" marL="457200" rtl="0" algn="l">
              <a:spcBef>
                <a:spcPts val="400"/>
              </a:spcBef>
              <a:spcAft>
                <a:spcPts val="0"/>
              </a:spcAft>
              <a:buClr>
                <a:schemeClr val="dk1"/>
              </a:buClr>
              <a:buSzPts val="2000"/>
              <a:buNone/>
            </a:pPr>
            <a:r>
              <a:rPr lang="en-CA" sz="2000"/>
              <a:t>	- “weekend warriors”	- people with poor flexibility (increased chance of injury)</a:t>
            </a:r>
            <a:endParaRPr/>
          </a:p>
          <a:p>
            <a:pPr indent="0" lvl="1" marL="457200" rtl="0" algn="l">
              <a:spcBef>
                <a:spcPts val="400"/>
              </a:spcBef>
              <a:spcAft>
                <a:spcPts val="0"/>
              </a:spcAft>
              <a:buClr>
                <a:schemeClr val="dk1"/>
              </a:buClr>
              <a:buSzPts val="2000"/>
              <a:buNone/>
            </a:pPr>
            <a:r>
              <a:rPr lang="en-CA" sz="2000"/>
              <a:t>Examples of HIIT workouts: Tabata, full body HIIT, resistance training, interval training on cardio equipment</a:t>
            </a:r>
            <a:endParaRPr/>
          </a:p>
          <a:p>
            <a:pPr indent="0" lvl="1" marL="457200" rtl="0" algn="l">
              <a:spcBef>
                <a:spcPts val="400"/>
              </a:spcBef>
              <a:spcAft>
                <a:spcPts val="0"/>
              </a:spcAft>
              <a:buClr>
                <a:schemeClr val="dk1"/>
              </a:buClr>
              <a:buSzPts val="2000"/>
              <a:buNone/>
            </a:pPr>
            <a:r>
              <a:rPr b="1" lang="en-CA" sz="2000"/>
              <a:t>Bottom Line: Ideally incorporate both HIIT and LISS (Low Intensity Steady State) workouts</a:t>
            </a:r>
            <a:endParaRPr/>
          </a:p>
          <a:p>
            <a:pPr indent="0" lvl="1" marL="457200" rtl="0" algn="l">
              <a:spcBef>
                <a:spcPts val="400"/>
              </a:spcBef>
              <a:spcAft>
                <a:spcPts val="0"/>
              </a:spcAft>
              <a:buClr>
                <a:schemeClr val="dk1"/>
              </a:buClr>
              <a:buSzPts val="2000"/>
              <a:buNone/>
            </a:pPr>
            <a:r>
              <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Other Current Topics in Exercise Physiology</a:t>
            </a:r>
            <a:endParaRPr/>
          </a:p>
        </p:txBody>
      </p:sp>
      <p:sp>
        <p:nvSpPr>
          <p:cNvPr id="232" name="Google Shape;232;p2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CA" u="sng">
                <a:solidFill>
                  <a:schemeClr val="hlink"/>
                </a:solidFill>
                <a:hlinkClick r:id="rId3"/>
              </a:rPr>
              <a:t>asep.org</a:t>
            </a:r>
            <a:r>
              <a:rPr lang="en-CA"/>
              <a:t> </a:t>
            </a:r>
            <a:endParaRPr/>
          </a:p>
          <a:p>
            <a:pPr indent="-342900" lvl="0" marL="342900" rtl="0" algn="l">
              <a:spcBef>
                <a:spcPts val="400"/>
              </a:spcBef>
              <a:spcAft>
                <a:spcPts val="0"/>
              </a:spcAft>
              <a:buClr>
                <a:schemeClr val="dk1"/>
              </a:buClr>
              <a:buSzPts val="2000"/>
              <a:buChar char="•"/>
            </a:pPr>
            <a:r>
              <a:rPr lang="en-CA" sz="2000"/>
              <a:t>Wearable Technology</a:t>
            </a:r>
            <a:endParaRPr/>
          </a:p>
          <a:p>
            <a:pPr indent="-342900" lvl="0" marL="342900" rtl="0" algn="l">
              <a:spcBef>
                <a:spcPts val="400"/>
              </a:spcBef>
              <a:spcAft>
                <a:spcPts val="0"/>
              </a:spcAft>
              <a:buClr>
                <a:schemeClr val="dk1"/>
              </a:buClr>
              <a:buSzPts val="2000"/>
              <a:buChar char="•"/>
            </a:pPr>
            <a:r>
              <a:rPr lang="en-CA" sz="2000"/>
              <a:t>Body Weight Training</a:t>
            </a:r>
            <a:endParaRPr/>
          </a:p>
          <a:p>
            <a:pPr indent="-342900" lvl="0" marL="342900" rtl="0" algn="l">
              <a:spcBef>
                <a:spcPts val="400"/>
              </a:spcBef>
              <a:spcAft>
                <a:spcPts val="0"/>
              </a:spcAft>
              <a:buClr>
                <a:schemeClr val="dk1"/>
              </a:buClr>
              <a:buSzPts val="2000"/>
              <a:buChar char="•"/>
            </a:pPr>
            <a:r>
              <a:rPr lang="en-CA" sz="2000"/>
              <a:t>Virtual/Online Training</a:t>
            </a:r>
            <a:endParaRPr/>
          </a:p>
          <a:p>
            <a:pPr indent="-342900" lvl="0" marL="342900" rtl="0" algn="l">
              <a:spcBef>
                <a:spcPts val="400"/>
              </a:spcBef>
              <a:spcAft>
                <a:spcPts val="0"/>
              </a:spcAft>
              <a:buClr>
                <a:schemeClr val="dk1"/>
              </a:buClr>
              <a:buSzPts val="2000"/>
              <a:buChar char="•"/>
            </a:pPr>
            <a:r>
              <a:rPr lang="en-CA" sz="2000"/>
              <a:t>Fitness Programs for Older Adults</a:t>
            </a:r>
            <a:endParaRPr/>
          </a:p>
          <a:p>
            <a:pPr indent="-342900" lvl="0" marL="342900" rtl="0" algn="l">
              <a:spcBef>
                <a:spcPts val="400"/>
              </a:spcBef>
              <a:spcAft>
                <a:spcPts val="0"/>
              </a:spcAft>
              <a:buClr>
                <a:schemeClr val="dk1"/>
              </a:buClr>
              <a:buSzPts val="2000"/>
              <a:buChar char="•"/>
            </a:pPr>
            <a:r>
              <a:rPr lang="en-CA" sz="2000"/>
              <a:t>Exercise as Medicine</a:t>
            </a:r>
            <a:endParaRPr/>
          </a:p>
          <a:p>
            <a:pPr indent="-215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Char char="•"/>
            </a:pPr>
            <a:r>
              <a:rPr lang="en-CA" sz="2000"/>
              <a:t>Fasted vs Fed exercise</a:t>
            </a:r>
            <a:endParaRPr/>
          </a:p>
          <a:p>
            <a:pPr indent="-342900" lvl="0" marL="342900" rtl="0" algn="l">
              <a:spcBef>
                <a:spcPts val="400"/>
              </a:spcBef>
              <a:spcAft>
                <a:spcPts val="0"/>
              </a:spcAft>
              <a:buClr>
                <a:schemeClr val="dk1"/>
              </a:buClr>
              <a:buSzPts val="2000"/>
              <a:buChar char="•"/>
            </a:pPr>
            <a:r>
              <a:rPr lang="en-CA" sz="2000" u="sng">
                <a:solidFill>
                  <a:schemeClr val="hlink"/>
                </a:solidFill>
                <a:hlinkClick r:id="rId4"/>
              </a:rPr>
              <a:t>https://youtu.be/UF0AkfJqq2s</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2015-03-24T16:06:14Z</dcterms:created>
  <dc:creator>Amy Kroeker</dc:creator>
</cp:coreProperties>
</file>