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Lst>
  <p:sldSz cy="6858000" cx="9144000"/>
  <p:notesSz cx="6858000" cy="9144000"/>
  <p:embeddedFontLst>
    <p:embeddedFont>
      <p:font typeface="Candara"/>
      <p:regular r:id="rId92"/>
      <p:bold r:id="rId93"/>
      <p:italic r:id="rId94"/>
      <p:boldItalic r:id="rId9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96" roundtripDataSignature="AMtx7mg4/IBFEo5rFp04ApGIMrOEpicQ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88" Type="http://schemas.openxmlformats.org/officeDocument/2006/relationships/slide" Target="slides/slide83.xml"/><Relationship Id="rId43" Type="http://schemas.openxmlformats.org/officeDocument/2006/relationships/slide" Target="slides/slide38.xml"/><Relationship Id="rId87" Type="http://schemas.openxmlformats.org/officeDocument/2006/relationships/slide" Target="slides/slide82.xml"/><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95" Type="http://schemas.openxmlformats.org/officeDocument/2006/relationships/font" Target="fonts/Candara-boldItalic.fntdata"/><Relationship Id="rId50" Type="http://schemas.openxmlformats.org/officeDocument/2006/relationships/slide" Target="slides/slide45.xml"/><Relationship Id="rId94" Type="http://schemas.openxmlformats.org/officeDocument/2006/relationships/font" Target="fonts/Candara-italic.fntdata"/><Relationship Id="rId53" Type="http://schemas.openxmlformats.org/officeDocument/2006/relationships/slide" Target="slides/slide48.xml"/><Relationship Id="rId52" Type="http://schemas.openxmlformats.org/officeDocument/2006/relationships/slide" Target="slides/slide47.xml"/><Relationship Id="rId96" Type="http://customschemas.google.com/relationships/presentationmetadata" Target="metadata"/><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font" Target="fonts/Candara-bold.fntdata"/><Relationship Id="rId92" Type="http://schemas.openxmlformats.org/officeDocument/2006/relationships/font" Target="fonts/Candara-regular.fnt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AF - Active Force</a:t>
            </a:r>
            <a:endParaRPr/>
          </a:p>
        </p:txBody>
      </p:sp>
      <p:sp>
        <p:nvSpPr>
          <p:cNvPr id="447" name="Google Shape;447;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7" name="Google Shape;627;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88"/>
          <p:cNvSpPr/>
          <p:nvPr/>
        </p:nvSpPr>
        <p:spPr>
          <a:xfrm>
            <a:off x="228600" y="228600"/>
            <a:ext cx="8695944" cy="6035040"/>
          </a:xfrm>
          <a:prstGeom prst="roundRect">
            <a:avLst>
              <a:gd fmla="val 1272" name="adj"/>
            </a:avLst>
          </a:prstGeom>
          <a:gradFill>
            <a:gsLst>
              <a:gs pos="0">
                <a:srgbClr val="BF004C"/>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24" name="Google Shape;24;p88"/>
          <p:cNvGrpSpPr/>
          <p:nvPr/>
        </p:nvGrpSpPr>
        <p:grpSpPr>
          <a:xfrm>
            <a:off x="211665" y="5353963"/>
            <a:ext cx="8723376" cy="1331580"/>
            <a:chOff x="-3905250" y="4294188"/>
            <a:chExt cx="13011150" cy="1892300"/>
          </a:xfrm>
        </p:grpSpPr>
        <p:sp>
          <p:nvSpPr>
            <p:cNvPr id="25" name="Google Shape;25;p88"/>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6" name="Google Shape;26;p88"/>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7" name="Google Shape;27;p88"/>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8" name="Google Shape;28;p88"/>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9" name="Google Shape;29;p8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30" name="Google Shape;30;p88"/>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8"/>
          <p:cNvSpPr txBox="1"/>
          <p:nvPr>
            <p:ph idx="1" type="subTitle"/>
          </p:nvPr>
        </p:nvSpPr>
        <p:spPr>
          <a:xfrm>
            <a:off x="1371600" y="3556001"/>
            <a:ext cx="6400800" cy="14732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FF889E"/>
                </a:solidFill>
              </a:defRPr>
            </a:lvl2pPr>
            <a:lvl3pPr lvl="2" algn="ctr">
              <a:spcBef>
                <a:spcPts val="400"/>
              </a:spcBef>
              <a:spcAft>
                <a:spcPts val="0"/>
              </a:spcAft>
              <a:buSzPts val="2000"/>
              <a:buNone/>
              <a:defRPr>
                <a:solidFill>
                  <a:srgbClr val="FF889E"/>
                </a:solidFill>
              </a:defRPr>
            </a:lvl3pPr>
            <a:lvl4pPr lvl="3" algn="ctr">
              <a:spcBef>
                <a:spcPts val="360"/>
              </a:spcBef>
              <a:spcAft>
                <a:spcPts val="0"/>
              </a:spcAft>
              <a:buSzPts val="1800"/>
              <a:buNone/>
              <a:defRPr>
                <a:solidFill>
                  <a:srgbClr val="FF889E"/>
                </a:solidFill>
              </a:defRPr>
            </a:lvl4pPr>
            <a:lvl5pPr lvl="4" algn="ctr">
              <a:spcBef>
                <a:spcPts val="320"/>
              </a:spcBef>
              <a:spcAft>
                <a:spcPts val="0"/>
              </a:spcAft>
              <a:buSzPts val="1600"/>
              <a:buNone/>
              <a:defRPr>
                <a:solidFill>
                  <a:srgbClr val="FF889E"/>
                </a:solidFill>
              </a:defRPr>
            </a:lvl5pPr>
            <a:lvl6pPr lvl="5" algn="ctr">
              <a:spcBef>
                <a:spcPts val="384"/>
              </a:spcBef>
              <a:spcAft>
                <a:spcPts val="0"/>
              </a:spcAft>
              <a:buSzPts val="1400"/>
              <a:buNone/>
              <a:defRPr>
                <a:solidFill>
                  <a:srgbClr val="FF889E"/>
                </a:solidFill>
              </a:defRPr>
            </a:lvl6pPr>
            <a:lvl7pPr lvl="6" algn="ctr">
              <a:spcBef>
                <a:spcPts val="384"/>
              </a:spcBef>
              <a:spcAft>
                <a:spcPts val="0"/>
              </a:spcAft>
              <a:buSzPts val="1400"/>
              <a:buNone/>
              <a:defRPr>
                <a:solidFill>
                  <a:srgbClr val="FF889E"/>
                </a:solidFill>
              </a:defRPr>
            </a:lvl7pPr>
            <a:lvl8pPr lvl="7" algn="ctr">
              <a:spcBef>
                <a:spcPts val="384"/>
              </a:spcBef>
              <a:spcAft>
                <a:spcPts val="0"/>
              </a:spcAft>
              <a:buSzPts val="1400"/>
              <a:buNone/>
              <a:defRPr>
                <a:solidFill>
                  <a:srgbClr val="FF889E"/>
                </a:solidFill>
              </a:defRPr>
            </a:lvl8pPr>
            <a:lvl9pPr lvl="8" algn="ctr">
              <a:spcBef>
                <a:spcPts val="384"/>
              </a:spcBef>
              <a:spcAft>
                <a:spcPts val="0"/>
              </a:spcAft>
              <a:buSzPts val="1400"/>
              <a:buNone/>
              <a:defRPr>
                <a:solidFill>
                  <a:srgbClr val="FF889E"/>
                </a:solidFill>
              </a:defRPr>
            </a:lvl9pPr>
          </a:lstStyle>
          <a:p/>
        </p:txBody>
      </p:sp>
      <p:sp>
        <p:nvSpPr>
          <p:cNvPr id="32" name="Google Shape;32;p88"/>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88"/>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8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37" name="Google Shape;37;p89"/>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9"/>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9"/>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0" name="Google Shape;40;p8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9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90"/>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90"/>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90"/>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6" name="Google Shape;46;p90"/>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47" name="Google Shape;47;p90"/>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8" name="Shape 48"/>
        <p:cNvGrpSpPr/>
        <p:nvPr/>
      </p:nvGrpSpPr>
      <p:grpSpPr>
        <a:xfrm>
          <a:off x="0" y="0"/>
          <a:ext cx="0" cy="0"/>
          <a:chOff x="0" y="0"/>
          <a:chExt cx="0" cy="0"/>
        </a:xfrm>
      </p:grpSpPr>
      <p:sp>
        <p:nvSpPr>
          <p:cNvPr id="49" name="Google Shape;49;p91"/>
          <p:cNvSpPr/>
          <p:nvPr/>
        </p:nvSpPr>
        <p:spPr>
          <a:xfrm>
            <a:off x="228600" y="228600"/>
            <a:ext cx="8695944" cy="1426464"/>
          </a:xfrm>
          <a:prstGeom prst="roundRect">
            <a:avLst>
              <a:gd fmla="val 7136"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0" name="Google Shape;50;p91"/>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1"/>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1"/>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53" name="Google Shape;53;p91"/>
          <p:cNvSpPr txBox="1"/>
          <p:nvPr>
            <p:ph idx="1" type="body"/>
          </p:nvPr>
        </p:nvSpPr>
        <p:spPr>
          <a:xfrm>
            <a:off x="914400" y="3581400"/>
            <a:ext cx="3352800" cy="190500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grpSp>
        <p:nvGrpSpPr>
          <p:cNvPr id="54" name="Google Shape;54;p91"/>
          <p:cNvGrpSpPr/>
          <p:nvPr/>
        </p:nvGrpSpPr>
        <p:grpSpPr>
          <a:xfrm>
            <a:off x="211665" y="714191"/>
            <a:ext cx="8723376" cy="1331580"/>
            <a:chOff x="-3905250" y="4294188"/>
            <a:chExt cx="13011150" cy="1892300"/>
          </a:xfrm>
        </p:grpSpPr>
        <p:sp>
          <p:nvSpPr>
            <p:cNvPr id="55" name="Google Shape;55;p91"/>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6" name="Google Shape;56;p91"/>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7" name="Google Shape;57;p91"/>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8" name="Google Shape;58;p91"/>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9" name="Google Shape;59;p91"/>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60" name="Google Shape;60;p91"/>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1"/>
          <p:cNvSpPr txBox="1"/>
          <p:nvPr>
            <p:ph idx="2" type="body"/>
          </p:nvPr>
        </p:nvSpPr>
        <p:spPr>
          <a:xfrm>
            <a:off x="4651962" y="1828800"/>
            <a:ext cx="3904076" cy="3810000"/>
          </a:xfrm>
          <a:prstGeom prst="rect">
            <a:avLst/>
          </a:prstGeom>
          <a:noFill/>
          <a:ln>
            <a:noFill/>
          </a:ln>
        </p:spPr>
        <p:txBody>
          <a:bodyPr anchorCtr="0" anchor="ctr" bIns="45700" lIns="91425" spcFirstLastPara="1" rIns="91425" wrap="square" tIns="45700">
            <a:norm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62" name="Shape 62"/>
        <p:cNvGrpSpPr/>
        <p:nvPr/>
      </p:nvGrpSpPr>
      <p:grpSpPr>
        <a:xfrm>
          <a:off x="0" y="0"/>
          <a:ext cx="0" cy="0"/>
          <a:chOff x="0" y="0"/>
          <a:chExt cx="0" cy="0"/>
        </a:xfrm>
      </p:grpSpPr>
      <p:sp>
        <p:nvSpPr>
          <p:cNvPr id="63" name="Google Shape;63;p92"/>
          <p:cNvSpPr/>
          <p:nvPr/>
        </p:nvSpPr>
        <p:spPr>
          <a:xfrm>
            <a:off x="228600" y="228600"/>
            <a:ext cx="8695944" cy="4736592"/>
          </a:xfrm>
          <a:prstGeom prst="roundRect">
            <a:avLst>
              <a:gd fmla="val 1272" name="adj"/>
            </a:avLst>
          </a:prstGeom>
          <a:gradFill>
            <a:gsLst>
              <a:gs pos="0">
                <a:srgbClr val="BF004C"/>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64" name="Google Shape;64;p92"/>
          <p:cNvSpPr/>
          <p:nvPr/>
        </p:nvSpPr>
        <p:spPr>
          <a:xfrm>
            <a:off x="6047438" y="4203592"/>
            <a:ext cx="2876429" cy="714026"/>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5" name="Google Shape;65;p92"/>
          <p:cNvSpPr/>
          <p:nvPr/>
        </p:nvSpPr>
        <p:spPr>
          <a:xfrm>
            <a:off x="2619320" y="4075290"/>
            <a:ext cx="5544515" cy="850138"/>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6" name="Google Shape;66;p92"/>
          <p:cNvSpPr/>
          <p:nvPr/>
        </p:nvSpPr>
        <p:spPr>
          <a:xfrm>
            <a:off x="2828728" y="4087562"/>
            <a:ext cx="5467980" cy="77427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7" name="Google Shape;67;p92"/>
          <p:cNvSpPr/>
          <p:nvPr/>
        </p:nvSpPr>
        <p:spPr>
          <a:xfrm>
            <a:off x="5609489" y="4074174"/>
            <a:ext cx="3308000" cy="651549"/>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8" name="Google Shape;68;p92"/>
          <p:cNvSpPr/>
          <p:nvPr/>
        </p:nvSpPr>
        <p:spPr>
          <a:xfrm>
            <a:off x="211665" y="4058555"/>
            <a:ext cx="8723376" cy="1329874"/>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69" name="Google Shape;69;p92"/>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Clr>
                <a:srgbClr val="FFFFFF"/>
              </a:buClr>
              <a:buSzPts val="4400"/>
              <a:buFont typeface="Candara"/>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92"/>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FF889E"/>
                </a:solidFill>
              </a:defRPr>
            </a:lvl2pPr>
            <a:lvl3pPr indent="-228600" lvl="2" marL="1371600" algn="l">
              <a:spcBef>
                <a:spcPts val="320"/>
              </a:spcBef>
              <a:spcAft>
                <a:spcPts val="0"/>
              </a:spcAft>
              <a:buSzPts val="1600"/>
              <a:buNone/>
              <a:defRPr sz="1600">
                <a:solidFill>
                  <a:srgbClr val="FF889E"/>
                </a:solidFill>
              </a:defRPr>
            </a:lvl3pPr>
            <a:lvl4pPr indent="-228600" lvl="3" marL="1828800" algn="l">
              <a:spcBef>
                <a:spcPts val="280"/>
              </a:spcBef>
              <a:spcAft>
                <a:spcPts val="0"/>
              </a:spcAft>
              <a:buSzPts val="1400"/>
              <a:buNone/>
              <a:defRPr sz="1400">
                <a:solidFill>
                  <a:srgbClr val="FF889E"/>
                </a:solidFill>
              </a:defRPr>
            </a:lvl4pPr>
            <a:lvl5pPr indent="-228600" lvl="4" marL="2286000" algn="l">
              <a:spcBef>
                <a:spcPts val="280"/>
              </a:spcBef>
              <a:spcAft>
                <a:spcPts val="0"/>
              </a:spcAft>
              <a:buSzPts val="1400"/>
              <a:buNone/>
              <a:defRPr sz="1400">
                <a:solidFill>
                  <a:srgbClr val="FF889E"/>
                </a:solidFill>
              </a:defRPr>
            </a:lvl5pPr>
            <a:lvl6pPr indent="-228600" lvl="5" marL="2743200" algn="l">
              <a:spcBef>
                <a:spcPts val="384"/>
              </a:spcBef>
              <a:spcAft>
                <a:spcPts val="0"/>
              </a:spcAft>
              <a:buSzPts val="1400"/>
              <a:buNone/>
              <a:defRPr sz="1400">
                <a:solidFill>
                  <a:srgbClr val="FF889E"/>
                </a:solidFill>
              </a:defRPr>
            </a:lvl6pPr>
            <a:lvl7pPr indent="-228600" lvl="6" marL="3200400" algn="l">
              <a:spcBef>
                <a:spcPts val="384"/>
              </a:spcBef>
              <a:spcAft>
                <a:spcPts val="0"/>
              </a:spcAft>
              <a:buSzPts val="1400"/>
              <a:buNone/>
              <a:defRPr sz="1400">
                <a:solidFill>
                  <a:srgbClr val="FF889E"/>
                </a:solidFill>
              </a:defRPr>
            </a:lvl7pPr>
            <a:lvl8pPr indent="-228600" lvl="7" marL="3657600" algn="l">
              <a:spcBef>
                <a:spcPts val="384"/>
              </a:spcBef>
              <a:spcAft>
                <a:spcPts val="0"/>
              </a:spcAft>
              <a:buSzPts val="1400"/>
              <a:buNone/>
              <a:defRPr sz="1400">
                <a:solidFill>
                  <a:srgbClr val="FF889E"/>
                </a:solidFill>
              </a:defRPr>
            </a:lvl8pPr>
            <a:lvl9pPr indent="-228600" lvl="8" marL="4114800" algn="l">
              <a:spcBef>
                <a:spcPts val="384"/>
              </a:spcBef>
              <a:spcAft>
                <a:spcPts val="0"/>
              </a:spcAft>
              <a:buSzPts val="1400"/>
              <a:buNone/>
              <a:defRPr sz="1400">
                <a:solidFill>
                  <a:srgbClr val="FF889E"/>
                </a:solidFill>
              </a:defRPr>
            </a:lvl9pPr>
          </a:lstStyle>
          <a:p/>
        </p:txBody>
      </p:sp>
      <p:sp>
        <p:nvSpPr>
          <p:cNvPr id="71" name="Google Shape;71;p92"/>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2"/>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2"/>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4" name="Shape 74"/>
        <p:cNvGrpSpPr/>
        <p:nvPr/>
      </p:nvGrpSpPr>
      <p:grpSpPr>
        <a:xfrm>
          <a:off x="0" y="0"/>
          <a:ext cx="0" cy="0"/>
          <a:chOff x="0" y="0"/>
          <a:chExt cx="0" cy="0"/>
        </a:xfrm>
      </p:grpSpPr>
      <p:sp>
        <p:nvSpPr>
          <p:cNvPr id="75" name="Google Shape;75;p9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93"/>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77" name="Google Shape;77;p93"/>
          <p:cNvSpPr txBox="1"/>
          <p:nvPr>
            <p:ph idx="2" type="body"/>
          </p:nvPr>
        </p:nvSpPr>
        <p:spPr>
          <a:xfrm>
            <a:off x="677332" y="3429000"/>
            <a:ext cx="3820055"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78" name="Google Shape;78;p93"/>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79" name="Google Shape;79;p93"/>
          <p:cNvSpPr txBox="1"/>
          <p:nvPr>
            <p:ph idx="4" type="body"/>
          </p:nvPr>
        </p:nvSpPr>
        <p:spPr>
          <a:xfrm>
            <a:off x="4645025" y="3429000"/>
            <a:ext cx="3822192"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80" name="Google Shape;80;p93"/>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93"/>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3"/>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9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94"/>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94"/>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94"/>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8" name="Shape 88"/>
        <p:cNvGrpSpPr/>
        <p:nvPr/>
      </p:nvGrpSpPr>
      <p:grpSpPr>
        <a:xfrm>
          <a:off x="0" y="0"/>
          <a:ext cx="0" cy="0"/>
          <a:chOff x="0" y="0"/>
          <a:chExt cx="0" cy="0"/>
        </a:xfrm>
      </p:grpSpPr>
      <p:sp>
        <p:nvSpPr>
          <p:cNvPr id="89" name="Google Shape;89;p95"/>
          <p:cNvSpPr/>
          <p:nvPr/>
        </p:nvSpPr>
        <p:spPr>
          <a:xfrm>
            <a:off x="228600" y="228600"/>
            <a:ext cx="8695944" cy="1426464"/>
          </a:xfrm>
          <a:prstGeom prst="roundRect">
            <a:avLst>
              <a:gd fmla="val 7136"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90" name="Google Shape;90;p95"/>
          <p:cNvGrpSpPr/>
          <p:nvPr/>
        </p:nvGrpSpPr>
        <p:grpSpPr>
          <a:xfrm>
            <a:off x="211665" y="714191"/>
            <a:ext cx="8723376" cy="1329874"/>
            <a:chOff x="-3905251" y="4294188"/>
            <a:chExt cx="13027839" cy="1892300"/>
          </a:xfrm>
        </p:grpSpPr>
        <p:sp>
          <p:nvSpPr>
            <p:cNvPr id="91" name="Google Shape;91;p9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2" name="Google Shape;92;p9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3" name="Google Shape;93;p9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4" name="Google Shape;94;p9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5" name="Google Shape;95;p95"/>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96" name="Google Shape;96;p95"/>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95"/>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95"/>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9" name="Shape 99"/>
        <p:cNvGrpSpPr/>
        <p:nvPr/>
      </p:nvGrpSpPr>
      <p:grpSpPr>
        <a:xfrm>
          <a:off x="0" y="0"/>
          <a:ext cx="0" cy="0"/>
          <a:chOff x="0" y="0"/>
          <a:chExt cx="0" cy="0"/>
        </a:xfrm>
      </p:grpSpPr>
      <p:sp>
        <p:nvSpPr>
          <p:cNvPr id="100" name="Google Shape;100;p96"/>
          <p:cNvSpPr/>
          <p:nvPr/>
        </p:nvSpPr>
        <p:spPr>
          <a:xfrm>
            <a:off x="228600" y="228600"/>
            <a:ext cx="8695944" cy="6035040"/>
          </a:xfrm>
          <a:prstGeom prst="roundRect">
            <a:avLst>
              <a:gd fmla="val 1272" name="adj"/>
            </a:avLst>
          </a:prstGeom>
          <a:gradFill>
            <a:gsLst>
              <a:gs pos="0">
                <a:srgbClr val="BF004C"/>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101" name="Google Shape;101;p96"/>
          <p:cNvGrpSpPr/>
          <p:nvPr/>
        </p:nvGrpSpPr>
        <p:grpSpPr>
          <a:xfrm>
            <a:off x="211665" y="5353963"/>
            <a:ext cx="8723376" cy="1331580"/>
            <a:chOff x="-3905250" y="4294188"/>
            <a:chExt cx="13011150" cy="1892300"/>
          </a:xfrm>
        </p:grpSpPr>
        <p:sp>
          <p:nvSpPr>
            <p:cNvPr id="102" name="Google Shape;102;p96"/>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3" name="Google Shape;103;p96"/>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4" name="Google Shape;104;p96"/>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5" name="Google Shape;105;p96"/>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6" name="Google Shape;106;p96"/>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07" name="Google Shape;107;p96"/>
          <p:cNvSpPr txBox="1"/>
          <p:nvPr>
            <p:ph type="title"/>
          </p:nvPr>
        </p:nvSpPr>
        <p:spPr>
          <a:xfrm>
            <a:off x="4874155" y="338667"/>
            <a:ext cx="3812645" cy="242993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FFFF"/>
              </a:buClr>
              <a:buSzPts val="2800"/>
              <a:buFont typeface="Candara"/>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96"/>
          <p:cNvSpPr txBox="1"/>
          <p:nvPr>
            <p:ph idx="1" type="body"/>
          </p:nvPr>
        </p:nvSpPr>
        <p:spPr>
          <a:xfrm>
            <a:off x="4868333" y="2785533"/>
            <a:ext cx="3818467" cy="24214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109" name="Google Shape;109;p96"/>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96"/>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96"/>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2" name="Google Shape;112;p96"/>
          <p:cNvSpPr/>
          <p:nvPr>
            <p:ph idx="2" type="pic"/>
          </p:nvPr>
        </p:nvSpPr>
        <p:spPr>
          <a:xfrm>
            <a:off x="838200" y="1371600"/>
            <a:ext cx="3566160" cy="2926080"/>
          </a:xfrm>
          <a:prstGeom prst="roundRect">
            <a:avLst>
              <a:gd fmla="val 3924" name="adj"/>
            </a:avLst>
          </a:prstGeom>
          <a:solidFill>
            <a:schemeClr val="accent1"/>
          </a:solidFill>
          <a:ln>
            <a:noFill/>
          </a:ln>
          <a:effectLst>
            <a:reflection blurRad="0" dir="5400000" dist="5000" endA="0" endPos="30000" kx="0" rotWithShape="0" algn="bl" stA="30000" stPos="0" sy="-100000" ky="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9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97"/>
          <p:cNvSpPr txBox="1"/>
          <p:nvPr>
            <p:ph idx="1" type="body"/>
          </p:nvPr>
        </p:nvSpPr>
        <p:spPr>
          <a:xfrm rot="5400000">
            <a:off x="2850886" y="696648"/>
            <a:ext cx="3450696" cy="7408333"/>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42900" lvl="3" marL="1828800" algn="l">
              <a:spcBef>
                <a:spcPts val="360"/>
              </a:spcBef>
              <a:spcAft>
                <a:spcPts val="0"/>
              </a:spcAft>
              <a:buSzPts val="18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16" name="Google Shape;116;p9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9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9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19" name="Shape 119"/>
        <p:cNvGrpSpPr/>
        <p:nvPr/>
      </p:nvGrpSpPr>
      <p:grpSpPr>
        <a:xfrm>
          <a:off x="0" y="0"/>
          <a:ext cx="0" cy="0"/>
          <a:chOff x="0" y="0"/>
          <a:chExt cx="0" cy="0"/>
        </a:xfrm>
      </p:grpSpPr>
      <p:sp>
        <p:nvSpPr>
          <p:cNvPr id="120" name="Google Shape;120;p98"/>
          <p:cNvSpPr/>
          <p:nvPr/>
        </p:nvSpPr>
        <p:spPr>
          <a:xfrm>
            <a:off x="228600" y="228600"/>
            <a:ext cx="8695944" cy="1426464"/>
          </a:xfrm>
          <a:prstGeom prst="roundRect">
            <a:avLst>
              <a:gd fmla="val 7136"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21" name="Google Shape;121;p98"/>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9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98"/>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grpSp>
        <p:nvGrpSpPr>
          <p:cNvPr id="124" name="Google Shape;124;p98"/>
          <p:cNvGrpSpPr/>
          <p:nvPr/>
        </p:nvGrpSpPr>
        <p:grpSpPr>
          <a:xfrm>
            <a:off x="211665" y="714191"/>
            <a:ext cx="8723376" cy="1331580"/>
            <a:chOff x="-3905250" y="4294188"/>
            <a:chExt cx="13011150" cy="1892300"/>
          </a:xfrm>
        </p:grpSpPr>
        <p:sp>
          <p:nvSpPr>
            <p:cNvPr id="125" name="Google Shape;125;p98"/>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6" name="Google Shape;126;p98"/>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7" name="Google Shape;127;p98"/>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8" name="Google Shape;128;p98"/>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9" name="Google Shape;129;p9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30" name="Google Shape;130;p98"/>
          <p:cNvSpPr txBox="1"/>
          <p:nvPr>
            <p:ph type="title"/>
          </p:nvPr>
        </p:nvSpPr>
        <p:spPr>
          <a:xfrm rot="5400000">
            <a:off x="5414434" y="2662767"/>
            <a:ext cx="4487333"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98"/>
          <p:cNvSpPr txBox="1"/>
          <p:nvPr>
            <p:ph idx="1" type="body"/>
          </p:nvPr>
        </p:nvSpPr>
        <p:spPr>
          <a:xfrm rot="5400000">
            <a:off x="1223433" y="681567"/>
            <a:ext cx="4487334" cy="60198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42900" lvl="3" marL="1828800" algn="l">
              <a:spcBef>
                <a:spcPts val="360"/>
              </a:spcBef>
              <a:spcAft>
                <a:spcPts val="0"/>
              </a:spcAft>
              <a:buClr>
                <a:schemeClr val="accent1"/>
              </a:buClr>
              <a:buSzPts val="18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7"/>
          <p:cNvSpPr/>
          <p:nvPr/>
        </p:nvSpPr>
        <p:spPr>
          <a:xfrm>
            <a:off x="228600" y="228600"/>
            <a:ext cx="8695944" cy="2468880"/>
          </a:xfrm>
          <a:prstGeom prst="roundRect">
            <a:avLst>
              <a:gd fmla="val 3362" name="adj"/>
            </a:avLst>
          </a:prstGeom>
          <a:gradFill>
            <a:gsLst>
              <a:gs pos="0">
                <a:srgbClr val="BF004C"/>
              </a:gs>
              <a:gs pos="90000">
                <a:srgbClr val="FF66A2"/>
              </a:gs>
              <a:gs pos="100000">
                <a:srgbClr val="FF66A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11" name="Google Shape;11;p87"/>
          <p:cNvGrpSpPr/>
          <p:nvPr/>
        </p:nvGrpSpPr>
        <p:grpSpPr>
          <a:xfrm>
            <a:off x="211665" y="1679429"/>
            <a:ext cx="8723376" cy="1329874"/>
            <a:chOff x="-3905251" y="4294188"/>
            <a:chExt cx="13027839" cy="1892300"/>
          </a:xfrm>
        </p:grpSpPr>
        <p:sp>
          <p:nvSpPr>
            <p:cNvPr id="12" name="Google Shape;12;p8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3" name="Google Shape;13;p87"/>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4" name="Google Shape;14;p8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5" name="Google Shape;15;p8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6" name="Google Shape;16;p87"/>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7" name="Google Shape;17;p8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4400"/>
              <a:buFont typeface="Candara"/>
              <a:buNone/>
              <a:defRPr b="0" i="0" sz="44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8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8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0" name="Google Shape;20;p8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sz="1000" u="none">
                <a:solidFill>
                  <a:schemeClr val="dk2"/>
                </a:solidFill>
                <a:latin typeface="Candara"/>
                <a:ea typeface="Candara"/>
                <a:cs typeface="Candara"/>
                <a:sym typeface="Candara"/>
              </a:defRPr>
            </a:lvl1pPr>
            <a:lvl2pPr indent="0" lvl="1" marL="0" marR="0" rtl="0" algn="ctr">
              <a:spcBef>
                <a:spcPts val="0"/>
              </a:spcBef>
              <a:buNone/>
              <a:defRPr b="0" sz="1000" u="none">
                <a:solidFill>
                  <a:schemeClr val="dk2"/>
                </a:solidFill>
                <a:latin typeface="Candara"/>
                <a:ea typeface="Candara"/>
                <a:cs typeface="Candara"/>
                <a:sym typeface="Candara"/>
              </a:defRPr>
            </a:lvl2pPr>
            <a:lvl3pPr indent="0" lvl="2" marL="0" marR="0" rtl="0" algn="ctr">
              <a:spcBef>
                <a:spcPts val="0"/>
              </a:spcBef>
              <a:buNone/>
              <a:defRPr b="0" sz="1000" u="none">
                <a:solidFill>
                  <a:schemeClr val="dk2"/>
                </a:solidFill>
                <a:latin typeface="Candara"/>
                <a:ea typeface="Candara"/>
                <a:cs typeface="Candara"/>
                <a:sym typeface="Candara"/>
              </a:defRPr>
            </a:lvl3pPr>
            <a:lvl4pPr indent="0" lvl="3" marL="0" marR="0" rtl="0" algn="ctr">
              <a:spcBef>
                <a:spcPts val="0"/>
              </a:spcBef>
              <a:buNone/>
              <a:defRPr b="0" sz="1000" u="none">
                <a:solidFill>
                  <a:schemeClr val="dk2"/>
                </a:solidFill>
                <a:latin typeface="Candara"/>
                <a:ea typeface="Candara"/>
                <a:cs typeface="Candara"/>
                <a:sym typeface="Candara"/>
              </a:defRPr>
            </a:lvl4pPr>
            <a:lvl5pPr indent="0" lvl="4" marL="0" marR="0" rtl="0" algn="ctr">
              <a:spcBef>
                <a:spcPts val="0"/>
              </a:spcBef>
              <a:buNone/>
              <a:defRPr b="0" sz="1000" u="none">
                <a:solidFill>
                  <a:schemeClr val="dk2"/>
                </a:solidFill>
                <a:latin typeface="Candara"/>
                <a:ea typeface="Candara"/>
                <a:cs typeface="Candara"/>
                <a:sym typeface="Candara"/>
              </a:defRPr>
            </a:lvl5pPr>
            <a:lvl6pPr indent="0" lvl="5" marL="0" marR="0" rtl="0" algn="ctr">
              <a:spcBef>
                <a:spcPts val="0"/>
              </a:spcBef>
              <a:buNone/>
              <a:defRPr b="0" sz="1000" u="none">
                <a:solidFill>
                  <a:schemeClr val="dk2"/>
                </a:solidFill>
                <a:latin typeface="Candara"/>
                <a:ea typeface="Candara"/>
                <a:cs typeface="Candara"/>
                <a:sym typeface="Candara"/>
              </a:defRPr>
            </a:lvl6pPr>
            <a:lvl7pPr indent="0" lvl="6" marL="0" marR="0" rtl="0" algn="ctr">
              <a:spcBef>
                <a:spcPts val="0"/>
              </a:spcBef>
              <a:buNone/>
              <a:defRPr b="0" sz="1000" u="none">
                <a:solidFill>
                  <a:schemeClr val="dk2"/>
                </a:solidFill>
                <a:latin typeface="Candara"/>
                <a:ea typeface="Candara"/>
                <a:cs typeface="Candara"/>
                <a:sym typeface="Candara"/>
              </a:defRPr>
            </a:lvl7pPr>
            <a:lvl8pPr indent="0" lvl="7" marL="0" marR="0" rtl="0" algn="ctr">
              <a:spcBef>
                <a:spcPts val="0"/>
              </a:spcBef>
              <a:buNone/>
              <a:defRPr b="0" sz="1000" u="none">
                <a:solidFill>
                  <a:schemeClr val="dk2"/>
                </a:solidFill>
                <a:latin typeface="Candara"/>
                <a:ea typeface="Candara"/>
                <a:cs typeface="Candara"/>
                <a:sym typeface="Candara"/>
              </a:defRPr>
            </a:lvl8pPr>
            <a:lvl9pPr indent="0" lvl="8" marL="0" marR="0" rtl="0" algn="ctr">
              <a:spcBef>
                <a:spcPts val="0"/>
              </a:spcBef>
              <a:buNone/>
              <a:defRPr b="0" sz="1000" u="none">
                <a:solidFill>
                  <a:schemeClr val="dk2"/>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en-US"/>
              <a:t>‹#›</a:t>
            </a:fld>
            <a:endParaRPr/>
          </a:p>
        </p:txBody>
      </p:sp>
      <p:sp>
        <p:nvSpPr>
          <p:cNvPr id="21" name="Google Shape;21;p8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youtu.be/yq8cE-EDtu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gif"/><Relationship Id="rId4" Type="http://schemas.openxmlformats.org/officeDocument/2006/relationships/image" Target="../media/image2.png"/><Relationship Id="rId5"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youtu.be/PGF2B01qekY" TargetMode="External"/><Relationship Id="rId4" Type="http://schemas.openxmlformats.org/officeDocument/2006/relationships/hyperlink" Target="https://youtu.be/XMzh37kwnV4"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youtu.be/gz0aJWnZEJU" TargetMode="Externa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youtu.be/kKKM8Y-u7ds" TargetMode="External"/><Relationship Id="rId4" Type="http://schemas.openxmlformats.org/officeDocument/2006/relationships/image" Target="../media/image19.png"/><Relationship Id="rId5"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17.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jpg"/><Relationship Id="rId4" Type="http://schemas.openxmlformats.org/officeDocument/2006/relationships/image" Target="../media/image1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3.png"/><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8.jpg"/><Relationship Id="rId4" Type="http://schemas.openxmlformats.org/officeDocument/2006/relationships/image" Target="../media/image34.png"/><Relationship Id="rId5" Type="http://schemas.openxmlformats.org/officeDocument/2006/relationships/image" Target="../media/image3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WNVINjFByX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youtu.be/3L9JUfzh66I"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youtu.be/T3OiOJ6-x34" TargetMode="External"/><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7.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3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3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3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3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41.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youtu.be/1u6d1CX7o9c"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hyperlink" Target="https://youtu.be/GsRkYpE_fX4"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43.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General Principals of Remedial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
          <p:cNvSpPr txBox="1"/>
          <p:nvPr>
            <p:ph idx="1" type="body"/>
          </p:nvPr>
        </p:nvSpPr>
        <p:spPr>
          <a:xfrm>
            <a:off x="872067" y="2492896"/>
            <a:ext cx="7408333" cy="4248472"/>
          </a:xfrm>
          <a:prstGeom prst="rect">
            <a:avLst/>
          </a:prstGeom>
          <a:noFill/>
          <a:ln>
            <a:noFill/>
          </a:ln>
        </p:spPr>
        <p:txBody>
          <a:bodyPr anchorCtr="0" anchor="t" bIns="45700" lIns="91425" spcFirstLastPara="1" rIns="91425" wrap="square" tIns="45700">
            <a:normAutofit fontScale="47500" lnSpcReduction="20000"/>
          </a:bodyPr>
          <a:lstStyle/>
          <a:p>
            <a:pPr indent="-274320" lvl="0" marL="274320" rtl="0" algn="l">
              <a:spcBef>
                <a:spcPts val="0"/>
              </a:spcBef>
              <a:spcAft>
                <a:spcPts val="0"/>
              </a:spcAft>
              <a:buSzPct val="100000"/>
              <a:buChar char="*"/>
            </a:pPr>
            <a:r>
              <a:rPr lang="en-US" sz="3800">
                <a:solidFill>
                  <a:schemeClr val="accent4"/>
                </a:solidFill>
              </a:rPr>
              <a:t>Based on 4 imaginary planes that intersect the body in the anatomical position</a:t>
            </a:r>
            <a:endParaRPr/>
          </a:p>
          <a:p>
            <a:pPr indent="-274320" lvl="0" marL="274320" rtl="0" algn="l">
              <a:spcBef>
                <a:spcPts val="361"/>
              </a:spcBef>
              <a:spcAft>
                <a:spcPts val="0"/>
              </a:spcAft>
              <a:buSzPct val="100000"/>
              <a:buChar char="*"/>
            </a:pPr>
            <a:r>
              <a:rPr lang="en-US" sz="3800">
                <a:solidFill>
                  <a:schemeClr val="accent4"/>
                </a:solidFill>
              </a:rPr>
              <a:t> Sagittal Plane</a:t>
            </a:r>
            <a:endParaRPr/>
          </a:p>
          <a:p>
            <a:pPr indent="-274319" lvl="1" marL="576263" rtl="0" algn="l">
              <a:spcBef>
                <a:spcPts val="361"/>
              </a:spcBef>
              <a:spcAft>
                <a:spcPts val="0"/>
              </a:spcAft>
              <a:buSzPct val="100000"/>
              <a:buChar char="*"/>
            </a:pPr>
            <a:r>
              <a:rPr lang="en-US" sz="3800">
                <a:solidFill>
                  <a:schemeClr val="accent4"/>
                </a:solidFill>
              </a:rPr>
              <a:t>The vertical plane passing longitudinally though the body</a:t>
            </a:r>
            <a:endParaRPr/>
          </a:p>
          <a:p>
            <a:pPr indent="-274319" lvl="1" marL="576263" rtl="0" algn="l">
              <a:spcBef>
                <a:spcPts val="361"/>
              </a:spcBef>
              <a:spcAft>
                <a:spcPts val="0"/>
              </a:spcAft>
              <a:buSzPct val="100000"/>
              <a:buChar char="*"/>
            </a:pPr>
            <a:r>
              <a:rPr lang="en-US" sz="3800">
                <a:solidFill>
                  <a:schemeClr val="accent4"/>
                </a:solidFill>
              </a:rPr>
              <a:t>Divides the body into right and left halves</a:t>
            </a:r>
            <a:endParaRPr/>
          </a:p>
          <a:p>
            <a:pPr indent="-274319" lvl="1" marL="576263" rtl="0" algn="l">
              <a:spcBef>
                <a:spcPts val="361"/>
              </a:spcBef>
              <a:spcAft>
                <a:spcPts val="0"/>
              </a:spcAft>
              <a:buSzPct val="100000"/>
              <a:buChar char="*"/>
            </a:pPr>
            <a:r>
              <a:rPr lang="en-US" sz="3800">
                <a:solidFill>
                  <a:schemeClr val="accent4"/>
                </a:solidFill>
              </a:rPr>
              <a:t>Mid-Sagittal Plane divides the body into equal right and left sides</a:t>
            </a:r>
            <a:endParaRPr/>
          </a:p>
          <a:p>
            <a:pPr indent="-274319" lvl="1" marL="576263" rtl="0" algn="l">
              <a:spcBef>
                <a:spcPts val="361"/>
              </a:spcBef>
              <a:spcAft>
                <a:spcPts val="0"/>
              </a:spcAft>
              <a:buSzPct val="100000"/>
              <a:buChar char="*"/>
            </a:pPr>
            <a:r>
              <a:rPr lang="en-US" sz="3800">
                <a:solidFill>
                  <a:schemeClr val="accent4"/>
                </a:solidFill>
              </a:rPr>
              <a:t>The plane intersects the midline of the anterior and posterior surfaces of the body</a:t>
            </a:r>
            <a:endParaRPr/>
          </a:p>
          <a:p>
            <a:pPr indent="-274319" lvl="1" marL="576263" rtl="0" algn="l">
              <a:spcBef>
                <a:spcPts val="361"/>
              </a:spcBef>
              <a:spcAft>
                <a:spcPts val="0"/>
              </a:spcAft>
              <a:buSzPct val="100000"/>
              <a:buChar char="*"/>
            </a:pPr>
            <a:r>
              <a:rPr lang="en-US" sz="3800">
                <a:solidFill>
                  <a:schemeClr val="accent4"/>
                </a:solidFill>
              </a:rPr>
              <a:t>Sometimes called midline</a:t>
            </a:r>
            <a:endParaRPr/>
          </a:p>
          <a:p>
            <a:pPr indent="-274320" lvl="0" marL="274320" rtl="0" algn="l">
              <a:spcBef>
                <a:spcPts val="361"/>
              </a:spcBef>
              <a:spcAft>
                <a:spcPts val="0"/>
              </a:spcAft>
              <a:buSzPct val="100000"/>
              <a:buChar char="*"/>
            </a:pPr>
            <a:r>
              <a:rPr lang="en-US" sz="3800">
                <a:solidFill>
                  <a:schemeClr val="accent4"/>
                </a:solidFill>
              </a:rPr>
              <a:t>Para-Sagittal Plane</a:t>
            </a:r>
            <a:endParaRPr/>
          </a:p>
          <a:p>
            <a:pPr indent="-274319" lvl="1" marL="576263" rtl="0" algn="l">
              <a:spcBef>
                <a:spcPts val="361"/>
              </a:spcBef>
              <a:spcAft>
                <a:spcPts val="0"/>
              </a:spcAft>
              <a:buSzPct val="100000"/>
              <a:buChar char="*"/>
            </a:pPr>
            <a:r>
              <a:rPr lang="en-US" sz="3800">
                <a:solidFill>
                  <a:schemeClr val="accent4"/>
                </a:solidFill>
              </a:rPr>
              <a:t>Vertical plane passing through the body parallel to the sagittal plane</a:t>
            </a:r>
            <a:endParaRPr/>
          </a:p>
          <a:p>
            <a:pPr indent="-274319" lvl="1" marL="576263" rtl="0" algn="l">
              <a:spcBef>
                <a:spcPts val="361"/>
              </a:spcBef>
              <a:spcAft>
                <a:spcPts val="0"/>
              </a:spcAft>
              <a:buSzPct val="100000"/>
              <a:buChar char="*"/>
            </a:pPr>
            <a:r>
              <a:rPr lang="en-US" sz="3800">
                <a:solidFill>
                  <a:schemeClr val="accent4"/>
                </a:solidFill>
              </a:rPr>
              <a:t>This plane divides the body unequally into right and left sides, not at the midline.</a:t>
            </a:r>
            <a:endParaRPr/>
          </a:p>
          <a:p>
            <a:pPr indent="-274319" lvl="1" marL="576263" rtl="0" algn="l">
              <a:spcBef>
                <a:spcPts val="361"/>
              </a:spcBef>
              <a:spcAft>
                <a:spcPts val="0"/>
              </a:spcAft>
              <a:buSzPct val="100000"/>
              <a:buChar char="*"/>
            </a:pPr>
            <a:r>
              <a:rPr lang="en-US" sz="3800">
                <a:solidFill>
                  <a:schemeClr val="accent4"/>
                </a:solidFill>
              </a:rPr>
              <a:t>It is helpful to name the structure intersected when referring to a para-saggital plane (ie. Para-Saggital plane through midline of the right clavicle)</a:t>
            </a:r>
            <a:r>
              <a:rPr lang="en-US"/>
              <a:t>	</a:t>
            </a:r>
            <a:endParaRPr/>
          </a:p>
          <a:p>
            <a:pPr indent="-201930" lvl="0" marL="274320" rtl="0" algn="l">
              <a:spcBef>
                <a:spcPts val="228"/>
              </a:spcBef>
              <a:spcAft>
                <a:spcPts val="0"/>
              </a:spcAft>
              <a:buSzPct val="100000"/>
              <a:buNone/>
            </a:pPr>
            <a:r>
              <a:t/>
            </a:r>
            <a:endParaRPr/>
          </a:p>
        </p:txBody>
      </p:sp>
      <p:sp>
        <p:nvSpPr>
          <p:cNvPr id="142" name="Google Shape;142;p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Anatomical Planes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Effect filter="fade" transition="in">
                                      <p:cBhvr>
                                        <p:cTn dur="1000"/>
                                        <p:tgtEl>
                                          <p:spTgt spid="1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Effect filter="fade" transition="in">
                                      <p:cBhvr>
                                        <p:cTn dur="1000"/>
                                        <p:tgtEl>
                                          <p:spTgt spid="1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Effect filter="fade" transition="in">
                                      <p:cBhvr>
                                        <p:cTn dur="1000"/>
                                        <p:tgtEl>
                                          <p:spTgt spid="1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animEffect filter="fade" transition="in">
                                      <p:cBhvr>
                                        <p:cTn dur="1000"/>
                                        <p:tgtEl>
                                          <p:spTgt spid="14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4" st="4"/>
                                            </p:txEl>
                                          </p:spTgt>
                                        </p:tgtEl>
                                        <p:attrNameLst>
                                          <p:attrName>style.visibility</p:attrName>
                                        </p:attrNameLst>
                                      </p:cBhvr>
                                      <p:to>
                                        <p:strVal val="visible"/>
                                      </p:to>
                                    </p:set>
                                    <p:animEffect filter="fade" transition="in">
                                      <p:cBhvr>
                                        <p:cTn dur="1000"/>
                                        <p:tgtEl>
                                          <p:spTgt spid="14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5" st="5"/>
                                            </p:txEl>
                                          </p:spTgt>
                                        </p:tgtEl>
                                        <p:attrNameLst>
                                          <p:attrName>style.visibility</p:attrName>
                                        </p:attrNameLst>
                                      </p:cBhvr>
                                      <p:to>
                                        <p:strVal val="visible"/>
                                      </p:to>
                                    </p:set>
                                    <p:animEffect filter="fade" transition="in">
                                      <p:cBhvr>
                                        <p:cTn dur="1000"/>
                                        <p:tgtEl>
                                          <p:spTgt spid="14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6" st="6"/>
                                            </p:txEl>
                                          </p:spTgt>
                                        </p:tgtEl>
                                        <p:attrNameLst>
                                          <p:attrName>style.visibility</p:attrName>
                                        </p:attrNameLst>
                                      </p:cBhvr>
                                      <p:to>
                                        <p:strVal val="visible"/>
                                      </p:to>
                                    </p:set>
                                    <p:animEffect filter="fade" transition="in">
                                      <p:cBhvr>
                                        <p:cTn dur="1000"/>
                                        <p:tgtEl>
                                          <p:spTgt spid="14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7" st="7"/>
                                            </p:txEl>
                                          </p:spTgt>
                                        </p:tgtEl>
                                        <p:attrNameLst>
                                          <p:attrName>style.visibility</p:attrName>
                                        </p:attrNameLst>
                                      </p:cBhvr>
                                      <p:to>
                                        <p:strVal val="visible"/>
                                      </p:to>
                                    </p:set>
                                    <p:animEffect filter="fade" transition="in">
                                      <p:cBhvr>
                                        <p:cTn dur="1000"/>
                                        <p:tgtEl>
                                          <p:spTgt spid="14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8" st="8"/>
                                            </p:txEl>
                                          </p:spTgt>
                                        </p:tgtEl>
                                        <p:attrNameLst>
                                          <p:attrName>style.visibility</p:attrName>
                                        </p:attrNameLst>
                                      </p:cBhvr>
                                      <p:to>
                                        <p:strVal val="visible"/>
                                      </p:to>
                                    </p:set>
                                    <p:animEffect filter="fade" transition="in">
                                      <p:cBhvr>
                                        <p:cTn dur="1000"/>
                                        <p:tgtEl>
                                          <p:spTgt spid="14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9" st="9"/>
                                            </p:txEl>
                                          </p:spTgt>
                                        </p:tgtEl>
                                        <p:attrNameLst>
                                          <p:attrName>style.visibility</p:attrName>
                                        </p:attrNameLst>
                                      </p:cBhvr>
                                      <p:to>
                                        <p:strVal val="visible"/>
                                      </p:to>
                                    </p:set>
                                    <p:animEffect filter="fade" transition="in">
                                      <p:cBhvr>
                                        <p:cTn dur="1000"/>
                                        <p:tgtEl>
                                          <p:spTgt spid="141">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0" st="10"/>
                                            </p:txEl>
                                          </p:spTgt>
                                        </p:tgtEl>
                                        <p:attrNameLst>
                                          <p:attrName>style.visibility</p:attrName>
                                        </p:attrNameLst>
                                      </p:cBhvr>
                                      <p:to>
                                        <p:strVal val="visible"/>
                                      </p:to>
                                    </p:set>
                                    <p:animEffect filter="fade" transition="in">
                                      <p:cBhvr>
                                        <p:cTn dur="1000"/>
                                        <p:tgtEl>
                                          <p:spTgt spid="141">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1" st="11"/>
                                            </p:txEl>
                                          </p:spTgt>
                                        </p:tgtEl>
                                        <p:attrNameLst>
                                          <p:attrName>style.visibility</p:attrName>
                                        </p:attrNameLst>
                                      </p:cBhvr>
                                      <p:to>
                                        <p:strVal val="visible"/>
                                      </p:to>
                                    </p:set>
                                    <p:animEffect filter="fade" transition="in">
                                      <p:cBhvr>
                                        <p:cTn dur="1000"/>
                                        <p:tgtEl>
                                          <p:spTgt spid="141">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Frontal or Coronal Plane</a:t>
            </a:r>
            <a:endParaRPr/>
          </a:p>
          <a:p>
            <a:pPr indent="-274320" lvl="1" marL="576263" rtl="0" algn="l">
              <a:spcBef>
                <a:spcPts val="374"/>
              </a:spcBef>
              <a:spcAft>
                <a:spcPts val="0"/>
              </a:spcAft>
              <a:buSzPct val="100000"/>
              <a:buChar char="*"/>
            </a:pPr>
            <a:r>
              <a:rPr lang="en-US">
                <a:solidFill>
                  <a:schemeClr val="accent4"/>
                </a:solidFill>
              </a:rPr>
              <a:t>Vertical plane passing through the body at right angles to the median or sagittal plane</a:t>
            </a:r>
            <a:endParaRPr/>
          </a:p>
          <a:p>
            <a:pPr indent="-274320" lvl="1" marL="576263" rtl="0" algn="l">
              <a:spcBef>
                <a:spcPts val="374"/>
              </a:spcBef>
              <a:spcAft>
                <a:spcPts val="0"/>
              </a:spcAft>
              <a:buSzPct val="100000"/>
              <a:buChar char="*"/>
            </a:pPr>
            <a:r>
              <a:rPr lang="en-US">
                <a:solidFill>
                  <a:schemeClr val="accent4"/>
                </a:solidFill>
              </a:rPr>
              <a:t>Dividing the body into anterior and posterior parts</a:t>
            </a:r>
            <a:endParaRPr/>
          </a:p>
          <a:p>
            <a:pPr indent="-274320" lvl="1" marL="576263" rtl="0" algn="l">
              <a:spcBef>
                <a:spcPts val="374"/>
              </a:spcBef>
              <a:spcAft>
                <a:spcPts val="0"/>
              </a:spcAft>
              <a:buSzPct val="100000"/>
              <a:buChar char="*"/>
            </a:pPr>
            <a:r>
              <a:rPr lang="en-US">
                <a:solidFill>
                  <a:schemeClr val="accent4"/>
                </a:solidFill>
              </a:rPr>
              <a:t>A point of reference is helpful to indicate the position of the plane (ie. Frontal plane through  the heads of mandible)</a:t>
            </a:r>
            <a:endParaRPr/>
          </a:p>
          <a:p>
            <a:pPr indent="-274320" lvl="0" marL="274320" rtl="0" algn="l">
              <a:spcBef>
                <a:spcPts val="408"/>
              </a:spcBef>
              <a:spcAft>
                <a:spcPts val="0"/>
              </a:spcAft>
              <a:buSzPct val="100000"/>
              <a:buChar char="*"/>
            </a:pPr>
            <a:r>
              <a:rPr lang="en-US">
                <a:solidFill>
                  <a:schemeClr val="accent4"/>
                </a:solidFill>
              </a:rPr>
              <a:t>Transverse Plane</a:t>
            </a:r>
            <a:endParaRPr/>
          </a:p>
          <a:p>
            <a:pPr indent="-274320" lvl="1" marL="576263" rtl="0" algn="l">
              <a:spcBef>
                <a:spcPts val="374"/>
              </a:spcBef>
              <a:spcAft>
                <a:spcPts val="0"/>
              </a:spcAft>
              <a:buSzPct val="100000"/>
              <a:buChar char="*"/>
            </a:pPr>
            <a:r>
              <a:rPr lang="en-US">
                <a:solidFill>
                  <a:schemeClr val="accent4"/>
                </a:solidFill>
              </a:rPr>
              <a:t>Planes passing through the body at right angles to the median and frontal planes</a:t>
            </a:r>
            <a:endParaRPr/>
          </a:p>
          <a:p>
            <a:pPr indent="-274320" lvl="1" marL="576263" rtl="0" algn="l">
              <a:spcBef>
                <a:spcPts val="374"/>
              </a:spcBef>
              <a:spcAft>
                <a:spcPts val="0"/>
              </a:spcAft>
              <a:buSzPct val="100000"/>
              <a:buChar char="*"/>
            </a:pPr>
            <a:r>
              <a:rPr lang="en-US">
                <a:solidFill>
                  <a:schemeClr val="accent4"/>
                </a:solidFill>
              </a:rPr>
              <a:t>Dividing the body into superior and inferior parts</a:t>
            </a:r>
            <a:endParaRPr/>
          </a:p>
          <a:p>
            <a:pPr indent="-274320" lvl="1" marL="576263" rtl="0" algn="l">
              <a:spcBef>
                <a:spcPts val="374"/>
              </a:spcBef>
              <a:spcAft>
                <a:spcPts val="0"/>
              </a:spcAft>
              <a:buSzPct val="100000"/>
              <a:buChar char="*"/>
            </a:pPr>
            <a:r>
              <a:rPr lang="en-US">
                <a:solidFill>
                  <a:schemeClr val="accent4"/>
                </a:solidFill>
              </a:rPr>
              <a:t>It is helpful to give a reference point to identify the level of the plane (ie. transverse plane through umbilicus)</a:t>
            </a:r>
            <a:endParaRPr>
              <a:solidFill>
                <a:schemeClr val="accent4"/>
              </a:solidFill>
            </a:endParaRPr>
          </a:p>
        </p:txBody>
      </p:sp>
      <p:sp>
        <p:nvSpPr>
          <p:cNvPr id="148" name="Google Shape;148;p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Anatomical Planes 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0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1000"/>
                                        <p:tgtEl>
                                          <p:spTgt spid="1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1000"/>
                                        <p:tgtEl>
                                          <p:spTgt spid="1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3" st="3"/>
                                            </p:txEl>
                                          </p:spTgt>
                                        </p:tgtEl>
                                        <p:attrNameLst>
                                          <p:attrName>style.visibility</p:attrName>
                                        </p:attrNameLst>
                                      </p:cBhvr>
                                      <p:to>
                                        <p:strVal val="visible"/>
                                      </p:to>
                                    </p:set>
                                    <p:animEffect filter="fade" transition="in">
                                      <p:cBhvr>
                                        <p:cTn dur="1000"/>
                                        <p:tgtEl>
                                          <p:spTgt spid="14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4" st="4"/>
                                            </p:txEl>
                                          </p:spTgt>
                                        </p:tgtEl>
                                        <p:attrNameLst>
                                          <p:attrName>style.visibility</p:attrName>
                                        </p:attrNameLst>
                                      </p:cBhvr>
                                      <p:to>
                                        <p:strVal val="visible"/>
                                      </p:to>
                                    </p:set>
                                    <p:animEffect filter="fade" transition="in">
                                      <p:cBhvr>
                                        <p:cTn dur="1000"/>
                                        <p:tgtEl>
                                          <p:spTgt spid="14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5" st="5"/>
                                            </p:txEl>
                                          </p:spTgt>
                                        </p:tgtEl>
                                        <p:attrNameLst>
                                          <p:attrName>style.visibility</p:attrName>
                                        </p:attrNameLst>
                                      </p:cBhvr>
                                      <p:to>
                                        <p:strVal val="visible"/>
                                      </p:to>
                                    </p:set>
                                    <p:animEffect filter="fade" transition="in">
                                      <p:cBhvr>
                                        <p:cTn dur="1000"/>
                                        <p:tgtEl>
                                          <p:spTgt spid="14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6" st="6"/>
                                            </p:txEl>
                                          </p:spTgt>
                                        </p:tgtEl>
                                        <p:attrNameLst>
                                          <p:attrName>style.visibility</p:attrName>
                                        </p:attrNameLst>
                                      </p:cBhvr>
                                      <p:to>
                                        <p:strVal val="visible"/>
                                      </p:to>
                                    </p:set>
                                    <p:animEffect filter="fade" transition="in">
                                      <p:cBhvr>
                                        <p:cTn dur="1000"/>
                                        <p:tgtEl>
                                          <p:spTgt spid="14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7" st="7"/>
                                            </p:txEl>
                                          </p:spTgt>
                                        </p:tgtEl>
                                        <p:attrNameLst>
                                          <p:attrName>style.visibility</p:attrName>
                                        </p:attrNameLst>
                                      </p:cBhvr>
                                      <p:to>
                                        <p:strVal val="visible"/>
                                      </p:to>
                                    </p:set>
                                    <p:animEffect filter="fade" transition="in">
                                      <p:cBhvr>
                                        <p:cTn dur="1000"/>
                                        <p:tgtEl>
                                          <p:spTgt spid="14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Anatomical Planes Continued</a:t>
            </a:r>
            <a:endParaRPr/>
          </a:p>
        </p:txBody>
      </p:sp>
      <p:pic>
        <p:nvPicPr>
          <p:cNvPr id="154" name="Google Shape;154;p4"/>
          <p:cNvPicPr preferRelativeResize="0"/>
          <p:nvPr>
            <p:ph idx="1" type="body"/>
          </p:nvPr>
        </p:nvPicPr>
        <p:blipFill rotWithShape="1">
          <a:blip r:embed="rId3">
            <a:alphaModFix/>
          </a:blip>
          <a:srcRect b="0" l="0" r="0" t="0"/>
          <a:stretch/>
        </p:blipFill>
        <p:spPr>
          <a:xfrm>
            <a:off x="2051720" y="2492896"/>
            <a:ext cx="5544616" cy="38164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5"/>
          <p:cNvSpPr txBox="1"/>
          <p:nvPr>
            <p:ph idx="1" type="body"/>
          </p:nvPr>
        </p:nvSpPr>
        <p:spPr>
          <a:xfrm>
            <a:off x="872067" y="2564904"/>
            <a:ext cx="7408333" cy="3561259"/>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Tranverse – Travels left to right, rotation occurs around axis top to bottom. Intersects with Sagittal Plane. Flexion and Extension</a:t>
            </a:r>
            <a:endParaRPr/>
          </a:p>
          <a:p>
            <a:pPr indent="-274320" lvl="0" marL="274320" rtl="0" algn="l">
              <a:spcBef>
                <a:spcPts val="444"/>
              </a:spcBef>
              <a:spcAft>
                <a:spcPts val="0"/>
              </a:spcAft>
              <a:buSzPct val="100000"/>
              <a:buChar char="*"/>
            </a:pPr>
            <a:r>
              <a:rPr lang="en-US">
                <a:solidFill>
                  <a:schemeClr val="accent4"/>
                </a:solidFill>
              </a:rPr>
              <a:t>Longitundinal– Travels top to bottom, rotation occurs around axis left and right. Intersects with transverse plane. Internal and External rotation</a:t>
            </a:r>
            <a:endParaRPr/>
          </a:p>
          <a:p>
            <a:pPr indent="-274320" lvl="0" marL="274320" rtl="0" algn="l">
              <a:spcBef>
                <a:spcPts val="444"/>
              </a:spcBef>
              <a:spcAft>
                <a:spcPts val="0"/>
              </a:spcAft>
              <a:buSzPct val="100000"/>
              <a:buChar char="*"/>
            </a:pPr>
            <a:r>
              <a:rPr lang="en-US">
                <a:solidFill>
                  <a:schemeClr val="accent4"/>
                </a:solidFill>
              </a:rPr>
              <a:t>Sagittal - Travels front to back, rotations occurs around axis clockwise and counter clockwise. Intersects with the Frontal/Coronal Plane. Abduction and Adduction, Lateral Flexion</a:t>
            </a:r>
            <a:endParaRPr/>
          </a:p>
          <a:p>
            <a:pPr indent="0" lvl="0" marL="0" rtl="0" algn="l">
              <a:spcBef>
                <a:spcPts val="444"/>
              </a:spcBef>
              <a:spcAft>
                <a:spcPts val="0"/>
              </a:spcAft>
              <a:buSzPct val="100000"/>
              <a:buNone/>
            </a:pPr>
            <a:r>
              <a:rPr lang="en-US" u="sng">
                <a:solidFill>
                  <a:schemeClr val="accent4"/>
                </a:solidFill>
                <a:hlinkClick r:id="rId3">
                  <a:extLst>
                    <a:ext uri="{A12FA001-AC4F-418D-AE19-62706E023703}">
                      <ahyp:hlinkClr val="tx"/>
                    </a:ext>
                  </a:extLst>
                </a:hlinkClick>
              </a:rPr>
              <a:t>https://youtu.be/yq8cE-EDtuE</a:t>
            </a:r>
            <a:endParaRPr>
              <a:solidFill>
                <a:schemeClr val="accent4"/>
              </a:solidFill>
            </a:endParaRPr>
          </a:p>
          <a:p>
            <a:pPr indent="0" lvl="0" marL="0" rtl="0" algn="l">
              <a:spcBef>
                <a:spcPts val="444"/>
              </a:spcBef>
              <a:spcAft>
                <a:spcPts val="0"/>
              </a:spcAft>
              <a:buSzPct val="100000"/>
              <a:buNone/>
            </a:pPr>
            <a:r>
              <a:t/>
            </a:r>
            <a:endParaRPr>
              <a:solidFill>
                <a:schemeClr val="accent4"/>
              </a:solidFill>
            </a:endParaRPr>
          </a:p>
        </p:txBody>
      </p:sp>
      <p:sp>
        <p:nvSpPr>
          <p:cNvPr id="160" name="Google Shape;160;p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Axis of the Body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Axes and Planes</a:t>
            </a:r>
            <a:endParaRPr/>
          </a:p>
        </p:txBody>
      </p:sp>
      <p:pic>
        <p:nvPicPr>
          <p:cNvPr id="166" name="Google Shape;166;p6"/>
          <p:cNvPicPr preferRelativeResize="0"/>
          <p:nvPr>
            <p:ph idx="1" type="body"/>
          </p:nvPr>
        </p:nvPicPr>
        <p:blipFill rotWithShape="1">
          <a:blip r:embed="rId3">
            <a:alphaModFix/>
          </a:blip>
          <a:srcRect b="0" l="0" r="0" t="0"/>
          <a:stretch/>
        </p:blipFill>
        <p:spPr>
          <a:xfrm>
            <a:off x="117902" y="1831763"/>
            <a:ext cx="8568900" cy="49686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67" name="Google Shape;167;p6"/>
          <p:cNvSpPr txBox="1"/>
          <p:nvPr/>
        </p:nvSpPr>
        <p:spPr>
          <a:xfrm>
            <a:off x="1261147" y="3731987"/>
            <a:ext cx="3600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X</a:t>
            </a:r>
            <a:endParaRPr sz="1800">
              <a:solidFill>
                <a:schemeClr val="dk1"/>
              </a:solidFill>
              <a:latin typeface="Candara"/>
              <a:ea typeface="Candara"/>
              <a:cs typeface="Candara"/>
              <a:sym typeface="Candara"/>
            </a:endParaRPr>
          </a:p>
        </p:txBody>
      </p:sp>
      <p:sp>
        <p:nvSpPr>
          <p:cNvPr id="168" name="Google Shape;168;p6"/>
          <p:cNvSpPr/>
          <p:nvPr/>
        </p:nvSpPr>
        <p:spPr>
          <a:xfrm>
            <a:off x="5940152" y="4131398"/>
            <a:ext cx="3048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Z</a:t>
            </a:r>
            <a:endParaRPr sz="1800">
              <a:solidFill>
                <a:schemeClr val="dk1"/>
              </a:solidFill>
              <a:latin typeface="Candara"/>
              <a:ea typeface="Candara"/>
              <a:cs typeface="Candara"/>
              <a:sym typeface="Candara"/>
            </a:endParaRPr>
          </a:p>
        </p:txBody>
      </p:sp>
      <p:sp>
        <p:nvSpPr>
          <p:cNvPr id="169" name="Google Shape;169;p6"/>
          <p:cNvSpPr/>
          <p:nvPr/>
        </p:nvSpPr>
        <p:spPr>
          <a:xfrm>
            <a:off x="6876256" y="5805264"/>
            <a:ext cx="311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Y</a:t>
            </a:r>
            <a:endParaRPr sz="1800">
              <a:solidFill>
                <a:schemeClr val="dk1"/>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Active ROM</a:t>
            </a:r>
            <a:endParaRPr/>
          </a:p>
          <a:p>
            <a:pPr indent="-274319" lvl="1" marL="576263" rtl="0" algn="l">
              <a:spcBef>
                <a:spcPts val="407"/>
              </a:spcBef>
              <a:spcAft>
                <a:spcPts val="0"/>
              </a:spcAft>
              <a:buSzPct val="100000"/>
              <a:buChar char="*"/>
            </a:pPr>
            <a:r>
              <a:rPr lang="en-US"/>
              <a:t>Is movement of a segment within the unrestricted ROM that is produced by active contraction of the muscles crossing it</a:t>
            </a:r>
            <a:endParaRPr/>
          </a:p>
          <a:p>
            <a:pPr indent="-274320" lvl="0" marL="274320" rtl="0" algn="l">
              <a:spcBef>
                <a:spcPts val="444"/>
              </a:spcBef>
              <a:spcAft>
                <a:spcPts val="0"/>
              </a:spcAft>
              <a:buSzPct val="100000"/>
              <a:buChar char="*"/>
            </a:pPr>
            <a:r>
              <a:rPr lang="en-US"/>
              <a:t>Passive ROM</a:t>
            </a:r>
            <a:endParaRPr/>
          </a:p>
          <a:p>
            <a:pPr indent="-274319" lvl="1" marL="576263" rtl="0" algn="l">
              <a:spcBef>
                <a:spcPts val="407"/>
              </a:spcBef>
              <a:spcAft>
                <a:spcPts val="0"/>
              </a:spcAft>
              <a:buSzPct val="100000"/>
              <a:buChar char="*"/>
            </a:pPr>
            <a:r>
              <a:rPr lang="en-US"/>
              <a:t>Is movement of a segment within the unrestricted ROM that is produced entirely by an external force</a:t>
            </a:r>
            <a:endParaRPr/>
          </a:p>
          <a:p>
            <a:pPr indent="-274319" lvl="1" marL="576263" rtl="0" algn="l">
              <a:spcBef>
                <a:spcPts val="407"/>
              </a:spcBef>
              <a:spcAft>
                <a:spcPts val="0"/>
              </a:spcAft>
              <a:buSzPct val="100000"/>
              <a:buChar char="*"/>
            </a:pPr>
            <a:r>
              <a:rPr lang="en-US"/>
              <a:t>There is little to no voluntary muscle contraction</a:t>
            </a:r>
            <a:endParaRPr/>
          </a:p>
          <a:p>
            <a:pPr indent="-274319" lvl="1" marL="576263" rtl="0" algn="l">
              <a:spcBef>
                <a:spcPts val="407"/>
              </a:spcBef>
              <a:spcAft>
                <a:spcPts val="0"/>
              </a:spcAft>
              <a:buSzPct val="100000"/>
              <a:buChar char="*"/>
            </a:pPr>
            <a:r>
              <a:rPr lang="en-US"/>
              <a:t>The external force may be from gravity, a machine, another individual or another part of the individuals own body</a:t>
            </a:r>
            <a:endParaRPr/>
          </a:p>
          <a:p>
            <a:pPr indent="-133350" lvl="0" marL="274320" rtl="0" algn="l">
              <a:spcBef>
                <a:spcPts val="444"/>
              </a:spcBef>
              <a:spcAft>
                <a:spcPts val="0"/>
              </a:spcAft>
              <a:buSzPct val="100000"/>
              <a:buNone/>
            </a:pPr>
            <a:r>
              <a:t/>
            </a:r>
            <a:endParaRPr/>
          </a:p>
        </p:txBody>
      </p:sp>
      <p:sp>
        <p:nvSpPr>
          <p:cNvPr id="175" name="Google Shape;175;p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Movements in the Body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animEffect filter="fade" transition="in">
                                      <p:cBhvr>
                                        <p:cTn dur="1000"/>
                                        <p:tgtEl>
                                          <p:spTgt spid="1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animEffect filter="fade" transition="in">
                                      <p:cBhvr>
                                        <p:cTn dur="1000"/>
                                        <p:tgtEl>
                                          <p:spTgt spid="1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animEffect filter="fade" transition="in">
                                      <p:cBhvr>
                                        <p:cTn dur="1000"/>
                                        <p:tgtEl>
                                          <p:spTgt spid="17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3" st="3"/>
                                            </p:txEl>
                                          </p:spTgt>
                                        </p:tgtEl>
                                        <p:attrNameLst>
                                          <p:attrName>style.visibility</p:attrName>
                                        </p:attrNameLst>
                                      </p:cBhvr>
                                      <p:to>
                                        <p:strVal val="visible"/>
                                      </p:to>
                                    </p:set>
                                    <p:animEffect filter="fade" transition="in">
                                      <p:cBhvr>
                                        <p:cTn dur="1000"/>
                                        <p:tgtEl>
                                          <p:spTgt spid="17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4" st="4"/>
                                            </p:txEl>
                                          </p:spTgt>
                                        </p:tgtEl>
                                        <p:attrNameLst>
                                          <p:attrName>style.visibility</p:attrName>
                                        </p:attrNameLst>
                                      </p:cBhvr>
                                      <p:to>
                                        <p:strVal val="visible"/>
                                      </p:to>
                                    </p:set>
                                    <p:animEffect filter="fade" transition="in">
                                      <p:cBhvr>
                                        <p:cTn dur="1000"/>
                                        <p:tgtEl>
                                          <p:spTgt spid="17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5" st="5"/>
                                            </p:txEl>
                                          </p:spTgt>
                                        </p:tgtEl>
                                        <p:attrNameLst>
                                          <p:attrName>style.visibility</p:attrName>
                                        </p:attrNameLst>
                                      </p:cBhvr>
                                      <p:to>
                                        <p:strVal val="visible"/>
                                      </p:to>
                                    </p:set>
                                    <p:animEffect filter="fade" transition="in">
                                      <p:cBhvr>
                                        <p:cTn dur="1000"/>
                                        <p:tgtEl>
                                          <p:spTgt spid="17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xEl>
                                              <p:pRg end="6" st="6"/>
                                            </p:txEl>
                                          </p:spTgt>
                                        </p:tgtEl>
                                        <p:attrNameLst>
                                          <p:attrName>style.visibility</p:attrName>
                                        </p:attrNameLst>
                                      </p:cBhvr>
                                      <p:to>
                                        <p:strVal val="visible"/>
                                      </p:to>
                                    </p:set>
                                    <p:animEffect filter="fade" transition="in">
                                      <p:cBhvr>
                                        <p:cTn dur="1000"/>
                                        <p:tgtEl>
                                          <p:spTgt spid="17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Active-Assisted ROM</a:t>
            </a:r>
            <a:endParaRPr/>
          </a:p>
          <a:p>
            <a:pPr indent="-274319" lvl="1" marL="576263" rtl="0" algn="l">
              <a:spcBef>
                <a:spcPts val="440"/>
              </a:spcBef>
              <a:spcAft>
                <a:spcPts val="0"/>
              </a:spcAft>
              <a:buSzPts val="2200"/>
              <a:buChar char="*"/>
            </a:pPr>
            <a:r>
              <a:rPr lang="en-US"/>
              <a:t>Is a type of active ROM in which assistance is provided manually or mechanically by an outside force because the prime mover muscles need assistance to complete the motion</a:t>
            </a:r>
            <a:endParaRPr/>
          </a:p>
          <a:p>
            <a:pPr indent="-274320" lvl="0" marL="274320" rtl="0" algn="l">
              <a:spcBef>
                <a:spcPts val="480"/>
              </a:spcBef>
              <a:spcAft>
                <a:spcPts val="0"/>
              </a:spcAft>
              <a:buSzPts val="2400"/>
              <a:buChar char="*"/>
            </a:pPr>
            <a:r>
              <a:rPr lang="en-US"/>
              <a:t>End Feel</a:t>
            </a:r>
            <a:endParaRPr/>
          </a:p>
          <a:p>
            <a:pPr indent="-274319" lvl="1" marL="576263" rtl="0" algn="l">
              <a:spcBef>
                <a:spcPts val="440"/>
              </a:spcBef>
              <a:spcAft>
                <a:spcPts val="0"/>
              </a:spcAft>
              <a:buSzPts val="2200"/>
              <a:buChar char="*"/>
            </a:pPr>
            <a:r>
              <a:rPr lang="en-US"/>
              <a:t>Is the sensation transmitted at the very end of a joints range</a:t>
            </a:r>
            <a:endParaRPr/>
          </a:p>
          <a:p>
            <a:pPr indent="-274319" lvl="1" marL="576263" rtl="0" algn="l">
              <a:spcBef>
                <a:spcPts val="440"/>
              </a:spcBef>
              <a:spcAft>
                <a:spcPts val="0"/>
              </a:spcAft>
              <a:buSzPts val="2200"/>
              <a:buChar char="*"/>
            </a:pPr>
            <a:r>
              <a:rPr lang="en-US"/>
              <a:t>The quality of the end feel will depend on the joint and its condition</a:t>
            </a:r>
            <a:endParaRPr/>
          </a:p>
          <a:p>
            <a:pPr indent="-121920" lvl="0" marL="274320" rtl="0" algn="l">
              <a:spcBef>
                <a:spcPts val="480"/>
              </a:spcBef>
              <a:spcAft>
                <a:spcPts val="0"/>
              </a:spcAft>
              <a:buSzPts val="2400"/>
              <a:buNone/>
            </a:pPr>
            <a:r>
              <a:t/>
            </a:r>
            <a:endParaRPr/>
          </a:p>
        </p:txBody>
      </p:sp>
      <p:sp>
        <p:nvSpPr>
          <p:cNvPr id="181" name="Google Shape;181;p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10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10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10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animEffect filter="fade" transition="in">
                                      <p:cBhvr>
                                        <p:cTn dur="1000"/>
                                        <p:tgtEl>
                                          <p:spTgt spid="1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animEffect filter="fade" transition="in">
                                      <p:cBhvr>
                                        <p:cTn dur="1000"/>
                                        <p:tgtEl>
                                          <p:spTgt spid="1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5" st="5"/>
                                            </p:txEl>
                                          </p:spTgt>
                                        </p:tgtEl>
                                        <p:attrNameLst>
                                          <p:attrName>style.visibility</p:attrName>
                                        </p:attrNameLst>
                                      </p:cBhvr>
                                      <p:to>
                                        <p:strVal val="visible"/>
                                      </p:to>
                                    </p:set>
                                    <p:animEffect filter="fade" transition="in">
                                      <p:cBhvr>
                                        <p:cTn dur="1000"/>
                                        <p:tgtEl>
                                          <p:spTgt spid="180">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Rotary Angular Motion</a:t>
            </a:r>
            <a:endParaRPr/>
          </a:p>
          <a:p>
            <a:pPr indent="-274319" lvl="1" marL="576263" rtl="0" algn="l">
              <a:spcBef>
                <a:spcPts val="440"/>
              </a:spcBef>
              <a:spcAft>
                <a:spcPts val="0"/>
              </a:spcAft>
              <a:buSzPts val="2200"/>
              <a:buChar char="*"/>
            </a:pPr>
            <a:r>
              <a:rPr lang="en-US">
                <a:solidFill>
                  <a:schemeClr val="accent4"/>
                </a:solidFill>
              </a:rPr>
              <a:t>Movement of an object around a fixed axis in a curved path</a:t>
            </a:r>
            <a:endParaRPr/>
          </a:p>
          <a:p>
            <a:pPr indent="-274319" lvl="1" marL="576263" rtl="0" algn="l">
              <a:spcBef>
                <a:spcPts val="440"/>
              </a:spcBef>
              <a:spcAft>
                <a:spcPts val="0"/>
              </a:spcAft>
              <a:buSzPts val="2200"/>
              <a:buChar char="*"/>
            </a:pPr>
            <a:r>
              <a:rPr lang="en-US">
                <a:solidFill>
                  <a:schemeClr val="accent4"/>
                </a:solidFill>
              </a:rPr>
              <a:t>Called rotary because every point on a segment adjacent to the joint follows the arc of a circle, the center of which is the joint axis</a:t>
            </a:r>
            <a:endParaRPr/>
          </a:p>
          <a:p>
            <a:pPr indent="0" lvl="0" marL="0" rtl="0" algn="l">
              <a:spcBef>
                <a:spcPts val="480"/>
              </a:spcBef>
              <a:spcAft>
                <a:spcPts val="0"/>
              </a:spcAft>
              <a:buSzPts val="2400"/>
              <a:buNone/>
            </a:pPr>
            <a:r>
              <a:rPr lang="en-US">
                <a:solidFill>
                  <a:schemeClr val="accent4"/>
                </a:solidFill>
              </a:rPr>
              <a:t>	 </a:t>
            </a:r>
            <a:endParaRPr/>
          </a:p>
          <a:p>
            <a:pPr indent="-121920" lvl="0" marL="274320" rtl="0" algn="l">
              <a:spcBef>
                <a:spcPts val="480"/>
              </a:spcBef>
              <a:spcAft>
                <a:spcPts val="0"/>
              </a:spcAft>
              <a:buSzPts val="2400"/>
              <a:buNone/>
            </a:pPr>
            <a:r>
              <a:t/>
            </a:r>
            <a:endParaRPr>
              <a:solidFill>
                <a:schemeClr val="accent4"/>
              </a:solidFill>
            </a:endParaRPr>
          </a:p>
        </p:txBody>
      </p:sp>
      <p:sp>
        <p:nvSpPr>
          <p:cNvPr id="187" name="Google Shape;187;p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Motion</a:t>
            </a:r>
            <a:endParaRPr/>
          </a:p>
        </p:txBody>
      </p:sp>
      <p:pic>
        <p:nvPicPr>
          <p:cNvPr id="188" name="Google Shape;188;p9"/>
          <p:cNvPicPr preferRelativeResize="0"/>
          <p:nvPr/>
        </p:nvPicPr>
        <p:blipFill rotWithShape="1">
          <a:blip r:embed="rId3">
            <a:alphaModFix/>
          </a:blip>
          <a:srcRect b="0" l="0" r="0" t="0"/>
          <a:stretch/>
        </p:blipFill>
        <p:spPr>
          <a:xfrm>
            <a:off x="5076056" y="4725144"/>
            <a:ext cx="2952328" cy="19442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Translatory Linear Motion</a:t>
            </a:r>
            <a:endParaRPr/>
          </a:p>
          <a:p>
            <a:pPr indent="-274319" lvl="1" marL="576263" rtl="0" algn="l">
              <a:spcBef>
                <a:spcPts val="440"/>
              </a:spcBef>
              <a:spcAft>
                <a:spcPts val="0"/>
              </a:spcAft>
              <a:buSzPts val="2200"/>
              <a:buChar char="*"/>
            </a:pPr>
            <a:r>
              <a:rPr lang="en-US">
                <a:solidFill>
                  <a:schemeClr val="accent4"/>
                </a:solidFill>
              </a:rPr>
              <a:t>Movement of a body in which all its parts move in the same direction with equal velocity</a:t>
            </a:r>
            <a:endParaRPr/>
          </a:p>
          <a:p>
            <a:pPr indent="-274319" lvl="1" marL="576263" rtl="0" algn="l">
              <a:spcBef>
                <a:spcPts val="440"/>
              </a:spcBef>
              <a:spcAft>
                <a:spcPts val="0"/>
              </a:spcAft>
              <a:buSzPts val="2200"/>
              <a:buChar char="*"/>
            </a:pPr>
            <a:r>
              <a:rPr lang="en-US">
                <a:solidFill>
                  <a:schemeClr val="accent4"/>
                </a:solidFill>
              </a:rPr>
              <a:t>Occurs in a straight line</a:t>
            </a:r>
            <a:endParaRPr/>
          </a:p>
          <a:p>
            <a:pPr indent="0" lvl="1" marL="301943" rtl="0" algn="l">
              <a:spcBef>
                <a:spcPts val="440"/>
              </a:spcBef>
              <a:spcAft>
                <a:spcPts val="0"/>
              </a:spcAft>
              <a:buSzPts val="22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194" name="Google Shape;194;p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195" name="Google Shape;195;p10"/>
          <p:cNvPicPr preferRelativeResize="0"/>
          <p:nvPr/>
        </p:nvPicPr>
        <p:blipFill rotWithShape="1">
          <a:blip r:embed="rId3">
            <a:alphaModFix/>
          </a:blip>
          <a:srcRect b="0" l="0" r="0" t="0"/>
          <a:stretch/>
        </p:blipFill>
        <p:spPr>
          <a:xfrm>
            <a:off x="2051720" y="4725144"/>
            <a:ext cx="5112568" cy="165618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Curvilinear Motion</a:t>
            </a:r>
            <a:endParaRPr/>
          </a:p>
          <a:p>
            <a:pPr indent="-274319" lvl="1" marL="576263" rtl="0" algn="l">
              <a:spcBef>
                <a:spcPts val="440"/>
              </a:spcBef>
              <a:spcAft>
                <a:spcPts val="0"/>
              </a:spcAft>
              <a:buSzPts val="2200"/>
              <a:buChar char="*"/>
            </a:pPr>
            <a:r>
              <a:rPr lang="en-US">
                <a:solidFill>
                  <a:schemeClr val="accent4"/>
                </a:solidFill>
              </a:rPr>
              <a:t>Rotation of a linear object through space (throw a ball) </a:t>
            </a:r>
            <a:endParaRPr/>
          </a:p>
          <a:p>
            <a:pPr indent="-274319" lvl="1" marL="576263" rtl="0" algn="l">
              <a:spcBef>
                <a:spcPts val="440"/>
              </a:spcBef>
              <a:spcAft>
                <a:spcPts val="0"/>
              </a:spcAft>
              <a:buSzPts val="2200"/>
              <a:buChar char="*"/>
            </a:pPr>
            <a:r>
              <a:rPr lang="en-US">
                <a:solidFill>
                  <a:schemeClr val="accent4"/>
                </a:solidFill>
              </a:rPr>
              <a:t>Combination of rotation and gliding occurs at joint surfaces</a:t>
            </a:r>
            <a:endParaRPr/>
          </a:p>
          <a:p>
            <a:pPr indent="0" lvl="0" marL="0" rtl="0" algn="l">
              <a:spcBef>
                <a:spcPts val="480"/>
              </a:spcBef>
              <a:spcAft>
                <a:spcPts val="0"/>
              </a:spcAft>
              <a:buSzPts val="2400"/>
              <a:buNone/>
            </a:pPr>
            <a:r>
              <a:t/>
            </a:r>
            <a:endParaRPr>
              <a:solidFill>
                <a:schemeClr val="accent4"/>
              </a:solidFill>
            </a:endParaRPr>
          </a:p>
        </p:txBody>
      </p:sp>
      <p:sp>
        <p:nvSpPr>
          <p:cNvPr id="201" name="Google Shape;201;p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202" name="Google Shape;202;p11"/>
          <p:cNvPicPr preferRelativeResize="0"/>
          <p:nvPr/>
        </p:nvPicPr>
        <p:blipFill rotWithShape="1">
          <a:blip r:embed="rId3">
            <a:alphaModFix/>
          </a:blip>
          <a:srcRect b="0" l="0" r="0" t="0"/>
          <a:stretch/>
        </p:blipFill>
        <p:spPr>
          <a:xfrm>
            <a:off x="3419872" y="4509120"/>
            <a:ext cx="3816424" cy="14401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General Plane Motion</a:t>
            </a:r>
            <a:endParaRPr/>
          </a:p>
          <a:p>
            <a:pPr indent="-274319" lvl="1" marL="576263" rtl="0" algn="l">
              <a:spcBef>
                <a:spcPts val="440"/>
              </a:spcBef>
              <a:spcAft>
                <a:spcPts val="0"/>
              </a:spcAft>
              <a:buSzPts val="2200"/>
              <a:buChar char="*"/>
            </a:pPr>
            <a:r>
              <a:rPr lang="en-US">
                <a:solidFill>
                  <a:schemeClr val="accent4"/>
                </a:solidFill>
              </a:rPr>
              <a:t>Type of curvilinear motion where the object is segmented and free to move rather than rigid or fixed</a:t>
            </a:r>
            <a:endParaRPr/>
          </a:p>
          <a:p>
            <a:pPr indent="-274319" lvl="1" marL="576263" rtl="0" algn="l">
              <a:spcBef>
                <a:spcPts val="440"/>
              </a:spcBef>
              <a:spcAft>
                <a:spcPts val="0"/>
              </a:spcAft>
              <a:buSzPts val="2200"/>
              <a:buChar char="*"/>
            </a:pPr>
            <a:r>
              <a:rPr lang="en-US">
                <a:solidFill>
                  <a:schemeClr val="accent4"/>
                </a:solidFill>
              </a:rPr>
              <a:t>Object rotates about an axis while the axis is translated in space by motion of an adjacent segment</a:t>
            </a:r>
            <a:endParaRPr/>
          </a:p>
          <a:p>
            <a:pPr indent="-274320" lvl="0" marL="274320" rtl="0" algn="l">
              <a:spcBef>
                <a:spcPts val="480"/>
              </a:spcBef>
              <a:spcAft>
                <a:spcPts val="0"/>
              </a:spcAft>
              <a:buSzPts val="2400"/>
              <a:buChar char="*"/>
            </a:pPr>
            <a:r>
              <a:rPr lang="en-US">
                <a:solidFill>
                  <a:schemeClr val="accent4"/>
                </a:solidFill>
              </a:rPr>
              <a:t>•	Ie. Person brings cup to mouth, the humerus is translating forward while the elbow is rotating the forearm/hand segment </a:t>
            </a:r>
            <a:endParaRPr/>
          </a:p>
          <a:p>
            <a:pPr indent="-121920" lvl="0" marL="274320" rtl="0" algn="l">
              <a:spcBef>
                <a:spcPts val="480"/>
              </a:spcBef>
              <a:spcAft>
                <a:spcPts val="0"/>
              </a:spcAft>
              <a:buSzPts val="2400"/>
              <a:buNone/>
            </a:pPr>
            <a:r>
              <a:t/>
            </a:r>
            <a:endParaRPr>
              <a:solidFill>
                <a:schemeClr val="accent4"/>
              </a:solidFill>
            </a:endParaRPr>
          </a:p>
        </p:txBody>
      </p:sp>
      <p:sp>
        <p:nvSpPr>
          <p:cNvPr id="208" name="Google Shape;208;p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animEffect filter="fade" transition="in">
                                      <p:cBhvr>
                                        <p:cTn dur="1000"/>
                                        <p:tgtEl>
                                          <p:spTgt spid="2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animEffect filter="fade" transition="in">
                                      <p:cBhvr>
                                        <p:cTn dur="1000"/>
                                        <p:tgtEl>
                                          <p:spTgt spid="2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animEffect filter="fade" transition="in">
                                      <p:cBhvr>
                                        <p:cTn dur="1000"/>
                                        <p:tgtEl>
                                          <p:spTgt spid="2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3" st="3"/>
                                            </p:txEl>
                                          </p:spTgt>
                                        </p:tgtEl>
                                        <p:attrNameLst>
                                          <p:attrName>style.visibility</p:attrName>
                                        </p:attrNameLst>
                                      </p:cBhvr>
                                      <p:to>
                                        <p:strVal val="visible"/>
                                      </p:to>
                                    </p:set>
                                    <p:animEffect filter="fade" transition="in">
                                      <p:cBhvr>
                                        <p:cTn dur="1000"/>
                                        <p:tgtEl>
                                          <p:spTgt spid="2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4" st="4"/>
                                            </p:txEl>
                                          </p:spTgt>
                                        </p:tgtEl>
                                        <p:attrNameLst>
                                          <p:attrName>style.visibility</p:attrName>
                                        </p:attrNameLst>
                                      </p:cBhvr>
                                      <p:to>
                                        <p:strVal val="visible"/>
                                      </p:to>
                                    </p:set>
                                    <p:animEffect filter="fade" transition="in">
                                      <p:cBhvr>
                                        <p:cTn dur="1000"/>
                                        <p:tgtEl>
                                          <p:spTgt spid="20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These are motions that we see</a:t>
            </a:r>
            <a:endParaRPr/>
          </a:p>
          <a:p>
            <a:pPr indent="-274320" lvl="0" marL="274320" rtl="0" algn="l">
              <a:spcBef>
                <a:spcPts val="480"/>
              </a:spcBef>
              <a:spcAft>
                <a:spcPts val="0"/>
              </a:spcAft>
              <a:buSzPts val="2400"/>
              <a:buChar char="*"/>
            </a:pPr>
            <a:r>
              <a:rPr lang="en-US">
                <a:solidFill>
                  <a:schemeClr val="accent4"/>
                </a:solidFill>
              </a:rPr>
              <a:t>Also known as physiological movements or normal movements</a:t>
            </a:r>
            <a:endParaRPr/>
          </a:p>
          <a:p>
            <a:pPr indent="-274319" lvl="1" marL="576263" rtl="0" algn="l">
              <a:spcBef>
                <a:spcPts val="440"/>
              </a:spcBef>
              <a:spcAft>
                <a:spcPts val="0"/>
              </a:spcAft>
              <a:buSzPts val="2200"/>
              <a:buChar char="*"/>
            </a:pPr>
            <a:r>
              <a:rPr lang="en-US">
                <a:solidFill>
                  <a:schemeClr val="accent4"/>
                </a:solidFill>
              </a:rPr>
              <a:t>Flexion/extension</a:t>
            </a:r>
            <a:endParaRPr/>
          </a:p>
          <a:p>
            <a:pPr indent="-274319" lvl="1" marL="576263" rtl="0" algn="l">
              <a:spcBef>
                <a:spcPts val="440"/>
              </a:spcBef>
              <a:spcAft>
                <a:spcPts val="0"/>
              </a:spcAft>
              <a:buSzPts val="2200"/>
              <a:buChar char="*"/>
            </a:pPr>
            <a:r>
              <a:rPr lang="en-US">
                <a:solidFill>
                  <a:schemeClr val="accent4"/>
                </a:solidFill>
              </a:rPr>
              <a:t>Abduction/Adduction</a:t>
            </a:r>
            <a:endParaRPr/>
          </a:p>
          <a:p>
            <a:pPr indent="-274319" lvl="1" marL="576263" rtl="0" algn="l">
              <a:spcBef>
                <a:spcPts val="440"/>
              </a:spcBef>
              <a:spcAft>
                <a:spcPts val="0"/>
              </a:spcAft>
              <a:buSzPts val="2200"/>
              <a:buChar char="*"/>
            </a:pPr>
            <a:r>
              <a:rPr lang="en-US">
                <a:solidFill>
                  <a:schemeClr val="accent4"/>
                </a:solidFill>
              </a:rPr>
              <a:t>Medial/lateral rotation</a:t>
            </a:r>
            <a:endParaRPr/>
          </a:p>
          <a:p>
            <a:pPr indent="-274319" lvl="1" marL="576263" rtl="0" algn="l">
              <a:spcBef>
                <a:spcPts val="440"/>
              </a:spcBef>
              <a:spcAft>
                <a:spcPts val="0"/>
              </a:spcAft>
              <a:buSzPts val="2200"/>
              <a:buChar char="*"/>
            </a:pPr>
            <a:r>
              <a:rPr lang="en-US">
                <a:solidFill>
                  <a:schemeClr val="accent4"/>
                </a:solidFill>
              </a:rPr>
              <a:t>Lateral flexion</a:t>
            </a:r>
            <a:endParaRPr/>
          </a:p>
          <a:p>
            <a:pPr indent="-274319" lvl="1" marL="576263" rtl="0" algn="l">
              <a:spcBef>
                <a:spcPts val="440"/>
              </a:spcBef>
              <a:spcAft>
                <a:spcPts val="0"/>
              </a:spcAft>
              <a:buSzPts val="2200"/>
              <a:buChar char="*"/>
            </a:pPr>
            <a:r>
              <a:rPr lang="en-US">
                <a:solidFill>
                  <a:schemeClr val="accent4"/>
                </a:solidFill>
              </a:rPr>
              <a:t>Circumduction</a:t>
            </a:r>
            <a:endParaRPr>
              <a:solidFill>
                <a:schemeClr val="accent4"/>
              </a:solidFill>
            </a:endParaRPr>
          </a:p>
        </p:txBody>
      </p:sp>
      <p:sp>
        <p:nvSpPr>
          <p:cNvPr id="214" name="Google Shape;214;p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Osteokinematics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Effect filter="fade" transition="in">
                                      <p:cBhvr>
                                        <p:cTn dur="1000"/>
                                        <p:tgtEl>
                                          <p:spTgt spid="2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1" st="1"/>
                                            </p:txEl>
                                          </p:spTgt>
                                        </p:tgtEl>
                                        <p:attrNameLst>
                                          <p:attrName>style.visibility</p:attrName>
                                        </p:attrNameLst>
                                      </p:cBhvr>
                                      <p:to>
                                        <p:strVal val="visible"/>
                                      </p:to>
                                    </p:set>
                                    <p:animEffect filter="fade" transition="in">
                                      <p:cBhvr>
                                        <p:cTn dur="1000"/>
                                        <p:tgtEl>
                                          <p:spTgt spid="2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2" st="2"/>
                                            </p:txEl>
                                          </p:spTgt>
                                        </p:tgtEl>
                                        <p:attrNameLst>
                                          <p:attrName>style.visibility</p:attrName>
                                        </p:attrNameLst>
                                      </p:cBhvr>
                                      <p:to>
                                        <p:strVal val="visible"/>
                                      </p:to>
                                    </p:set>
                                    <p:animEffect filter="fade" transition="in">
                                      <p:cBhvr>
                                        <p:cTn dur="1000"/>
                                        <p:tgtEl>
                                          <p:spTgt spid="2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3" st="3"/>
                                            </p:txEl>
                                          </p:spTgt>
                                        </p:tgtEl>
                                        <p:attrNameLst>
                                          <p:attrName>style.visibility</p:attrName>
                                        </p:attrNameLst>
                                      </p:cBhvr>
                                      <p:to>
                                        <p:strVal val="visible"/>
                                      </p:to>
                                    </p:set>
                                    <p:animEffect filter="fade" transition="in">
                                      <p:cBhvr>
                                        <p:cTn dur="1000"/>
                                        <p:tgtEl>
                                          <p:spTgt spid="2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4" st="4"/>
                                            </p:txEl>
                                          </p:spTgt>
                                        </p:tgtEl>
                                        <p:attrNameLst>
                                          <p:attrName>style.visibility</p:attrName>
                                        </p:attrNameLst>
                                      </p:cBhvr>
                                      <p:to>
                                        <p:strVal val="visible"/>
                                      </p:to>
                                    </p:set>
                                    <p:animEffect filter="fade" transition="in">
                                      <p:cBhvr>
                                        <p:cTn dur="1000"/>
                                        <p:tgtEl>
                                          <p:spTgt spid="21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5" st="5"/>
                                            </p:txEl>
                                          </p:spTgt>
                                        </p:tgtEl>
                                        <p:attrNameLst>
                                          <p:attrName>style.visibility</p:attrName>
                                        </p:attrNameLst>
                                      </p:cBhvr>
                                      <p:to>
                                        <p:strVal val="visible"/>
                                      </p:to>
                                    </p:set>
                                    <p:animEffect filter="fade" transition="in">
                                      <p:cBhvr>
                                        <p:cTn dur="1000"/>
                                        <p:tgtEl>
                                          <p:spTgt spid="21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6" st="6"/>
                                            </p:txEl>
                                          </p:spTgt>
                                        </p:tgtEl>
                                        <p:attrNameLst>
                                          <p:attrName>style.visibility</p:attrName>
                                        </p:attrNameLst>
                                      </p:cBhvr>
                                      <p:to>
                                        <p:strVal val="visible"/>
                                      </p:to>
                                    </p:set>
                                    <p:animEffect filter="fade" transition="in">
                                      <p:cBhvr>
                                        <p:cTn dur="1000"/>
                                        <p:tgtEl>
                                          <p:spTgt spid="21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Flexion and Extension – occur in the sagittal plane around a coronal ( Transverse) axis</a:t>
            </a:r>
            <a:endParaRPr/>
          </a:p>
          <a:p>
            <a:pPr indent="-274320" lvl="0" marL="274320" rtl="0" algn="l">
              <a:spcBef>
                <a:spcPts val="480"/>
              </a:spcBef>
              <a:spcAft>
                <a:spcPts val="0"/>
              </a:spcAft>
              <a:buSzPts val="2400"/>
              <a:buChar char="*"/>
            </a:pPr>
            <a:r>
              <a:rPr lang="en-US">
                <a:solidFill>
                  <a:schemeClr val="accent4"/>
                </a:solidFill>
              </a:rPr>
              <a:t>Abduction and Adduction – occur in the frontal plane around a Sagittal (Anteroposterior) Axis</a:t>
            </a:r>
            <a:endParaRPr/>
          </a:p>
          <a:p>
            <a:pPr indent="-274320" lvl="0" marL="274320" rtl="0" algn="l">
              <a:spcBef>
                <a:spcPts val="480"/>
              </a:spcBef>
              <a:spcAft>
                <a:spcPts val="0"/>
              </a:spcAft>
              <a:buSzPts val="2400"/>
              <a:buChar char="*"/>
            </a:pPr>
            <a:r>
              <a:rPr lang="en-US">
                <a:solidFill>
                  <a:schemeClr val="accent4"/>
                </a:solidFill>
              </a:rPr>
              <a:t>Lateral Flexion – these motions occur in the frontal plane around a Sagittal (anteroposterior) Axis</a:t>
            </a:r>
            <a:endParaRPr/>
          </a:p>
          <a:p>
            <a:pPr indent="-274320" lvl="0" marL="274320" rtl="0" algn="l">
              <a:spcBef>
                <a:spcPts val="480"/>
              </a:spcBef>
              <a:spcAft>
                <a:spcPts val="0"/>
              </a:spcAft>
              <a:buSzPts val="2400"/>
              <a:buChar char="*"/>
            </a:pPr>
            <a:r>
              <a:rPr lang="en-US">
                <a:solidFill>
                  <a:schemeClr val="accent4"/>
                </a:solidFill>
              </a:rPr>
              <a:t>Medial and Lateral Rotation – motion occurs  in the transverse plane around a Longitudinal (vertical) axis</a:t>
            </a:r>
            <a:endParaRPr/>
          </a:p>
          <a:p>
            <a:pPr indent="0" lvl="0" marL="0" rtl="0" algn="l">
              <a:spcBef>
                <a:spcPts val="480"/>
              </a:spcBef>
              <a:spcAft>
                <a:spcPts val="0"/>
              </a:spcAft>
              <a:buSzPts val="2400"/>
              <a:buNone/>
            </a:pPr>
            <a:r>
              <a:t/>
            </a:r>
            <a:endParaRPr/>
          </a:p>
        </p:txBody>
      </p:sp>
      <p:sp>
        <p:nvSpPr>
          <p:cNvPr id="220" name="Google Shape;220;p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Directions of Motion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10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1000"/>
                                        <p:tgtEl>
                                          <p:spTgt spid="2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1000"/>
                                        <p:tgtEl>
                                          <p:spTgt spid="2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3" st="3"/>
                                            </p:txEl>
                                          </p:spTgt>
                                        </p:tgtEl>
                                        <p:attrNameLst>
                                          <p:attrName>style.visibility</p:attrName>
                                        </p:attrNameLst>
                                      </p:cBhvr>
                                      <p:to>
                                        <p:strVal val="visible"/>
                                      </p:to>
                                    </p:set>
                                    <p:animEffect filter="fade" transition="in">
                                      <p:cBhvr>
                                        <p:cTn dur="1000"/>
                                        <p:tgtEl>
                                          <p:spTgt spid="2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4" st="4"/>
                                            </p:txEl>
                                          </p:spTgt>
                                        </p:tgtEl>
                                        <p:attrNameLst>
                                          <p:attrName>style.visibility</p:attrName>
                                        </p:attrNameLst>
                                      </p:cBhvr>
                                      <p:to>
                                        <p:strVal val="visible"/>
                                      </p:to>
                                    </p:set>
                                    <p:animEffect filter="fade" transition="in">
                                      <p:cBhvr>
                                        <p:cTn dur="1000"/>
                                        <p:tgtEl>
                                          <p:spTgt spid="21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62890" lvl="0" marL="274320" rtl="0" algn="l">
              <a:spcBef>
                <a:spcPts val="0"/>
              </a:spcBef>
              <a:spcAft>
                <a:spcPts val="0"/>
              </a:spcAft>
              <a:buSzPct val="100000"/>
              <a:buChar char="*"/>
            </a:pPr>
            <a:r>
              <a:rPr b="1" lang="en-US">
                <a:solidFill>
                  <a:schemeClr val="accent4"/>
                </a:solidFill>
              </a:rPr>
              <a:t>Definition</a:t>
            </a:r>
            <a:r>
              <a:rPr lang="en-US">
                <a:solidFill>
                  <a:schemeClr val="accent4"/>
                </a:solidFill>
              </a:rPr>
              <a:t> –The study of the motions that occurs within joint spaces during bone movements. They are motions you can feel not see</a:t>
            </a:r>
            <a:endParaRPr/>
          </a:p>
          <a:p>
            <a:pPr indent="-262890" lvl="0" marL="274320" rtl="0" algn="l">
              <a:spcBef>
                <a:spcPts val="444"/>
              </a:spcBef>
              <a:spcAft>
                <a:spcPts val="0"/>
              </a:spcAft>
              <a:buSzPct val="100000"/>
              <a:buChar char="*"/>
            </a:pPr>
            <a:r>
              <a:rPr lang="en-US">
                <a:solidFill>
                  <a:schemeClr val="accent4"/>
                </a:solidFill>
              </a:rPr>
              <a:t>These accessory motions take place with all active and passive motion and are required for full, pain free range of motion</a:t>
            </a:r>
            <a:endParaRPr/>
          </a:p>
          <a:p>
            <a:pPr indent="-262890" lvl="0" marL="274320" rtl="0" algn="l">
              <a:spcBef>
                <a:spcPts val="444"/>
              </a:spcBef>
              <a:spcAft>
                <a:spcPts val="0"/>
              </a:spcAft>
              <a:buSzPct val="100000"/>
              <a:buChar char="*"/>
            </a:pPr>
            <a:r>
              <a:rPr lang="en-US">
                <a:solidFill>
                  <a:schemeClr val="accent4"/>
                </a:solidFill>
              </a:rPr>
              <a:t>These motions can not occur independently, or voluntarily and if restricted can limit normal movement </a:t>
            </a:r>
            <a:endParaRPr/>
          </a:p>
          <a:p>
            <a:pPr indent="-262890" lvl="0" marL="274320" rtl="0" algn="l">
              <a:spcBef>
                <a:spcPts val="444"/>
              </a:spcBef>
              <a:spcAft>
                <a:spcPts val="0"/>
              </a:spcAft>
              <a:buSzPct val="100000"/>
              <a:buChar char="*"/>
            </a:pPr>
            <a:r>
              <a:rPr lang="en-US">
                <a:solidFill>
                  <a:schemeClr val="accent4"/>
                </a:solidFill>
              </a:rPr>
              <a:t>For the most part synovial joints in the body have a convex and concave relationship</a:t>
            </a:r>
            <a:endParaRPr/>
          </a:p>
          <a:p>
            <a:pPr indent="0" lvl="0" marL="0" rtl="0" algn="l">
              <a:spcBef>
                <a:spcPts val="444"/>
              </a:spcBef>
              <a:spcAft>
                <a:spcPts val="0"/>
              </a:spcAft>
              <a:buSzPct val="100000"/>
              <a:buNone/>
            </a:pPr>
            <a:r>
              <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p:txBody>
      </p:sp>
      <p:sp>
        <p:nvSpPr>
          <p:cNvPr id="227" name="Google Shape;227;p1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Arthokinematics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0" st="0"/>
                                            </p:txEl>
                                          </p:spTgt>
                                        </p:tgtEl>
                                        <p:attrNameLst>
                                          <p:attrName>style.visibility</p:attrName>
                                        </p:attrNameLst>
                                      </p:cBhvr>
                                      <p:to>
                                        <p:strVal val="visible"/>
                                      </p:to>
                                    </p:set>
                                    <p:animEffect filter="fade" transition="in">
                                      <p:cBhvr>
                                        <p:cTn dur="1000"/>
                                        <p:tgtEl>
                                          <p:spTgt spid="2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1" st="1"/>
                                            </p:txEl>
                                          </p:spTgt>
                                        </p:tgtEl>
                                        <p:attrNameLst>
                                          <p:attrName>style.visibility</p:attrName>
                                        </p:attrNameLst>
                                      </p:cBhvr>
                                      <p:to>
                                        <p:strVal val="visible"/>
                                      </p:to>
                                    </p:set>
                                    <p:animEffect filter="fade" transition="in">
                                      <p:cBhvr>
                                        <p:cTn dur="1000"/>
                                        <p:tgtEl>
                                          <p:spTgt spid="2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2" st="2"/>
                                            </p:txEl>
                                          </p:spTgt>
                                        </p:tgtEl>
                                        <p:attrNameLst>
                                          <p:attrName>style.visibility</p:attrName>
                                        </p:attrNameLst>
                                      </p:cBhvr>
                                      <p:to>
                                        <p:strVal val="visible"/>
                                      </p:to>
                                    </p:set>
                                    <p:animEffect filter="fade" transition="in">
                                      <p:cBhvr>
                                        <p:cTn dur="1000"/>
                                        <p:tgtEl>
                                          <p:spTgt spid="22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3" st="3"/>
                                            </p:txEl>
                                          </p:spTgt>
                                        </p:tgtEl>
                                        <p:attrNameLst>
                                          <p:attrName>style.visibility</p:attrName>
                                        </p:attrNameLst>
                                      </p:cBhvr>
                                      <p:to>
                                        <p:strVal val="visible"/>
                                      </p:to>
                                    </p:set>
                                    <p:animEffect filter="fade" transition="in">
                                      <p:cBhvr>
                                        <p:cTn dur="1000"/>
                                        <p:tgtEl>
                                          <p:spTgt spid="22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4" st="4"/>
                                            </p:txEl>
                                          </p:spTgt>
                                        </p:tgtEl>
                                        <p:attrNameLst>
                                          <p:attrName>style.visibility</p:attrName>
                                        </p:attrNameLst>
                                      </p:cBhvr>
                                      <p:to>
                                        <p:strVal val="visible"/>
                                      </p:to>
                                    </p:set>
                                    <p:animEffect filter="fade" transition="in">
                                      <p:cBhvr>
                                        <p:cTn dur="1000"/>
                                        <p:tgtEl>
                                          <p:spTgt spid="22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5" st="5"/>
                                            </p:txEl>
                                          </p:spTgt>
                                        </p:tgtEl>
                                        <p:attrNameLst>
                                          <p:attrName>style.visibility</p:attrName>
                                        </p:attrNameLst>
                                      </p:cBhvr>
                                      <p:to>
                                        <p:strVal val="visible"/>
                                      </p:to>
                                    </p:set>
                                    <p:animEffect filter="fade" transition="in">
                                      <p:cBhvr>
                                        <p:cTn dur="1000"/>
                                        <p:tgtEl>
                                          <p:spTgt spid="22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xEl>
                                              <p:pRg end="6" st="6"/>
                                            </p:txEl>
                                          </p:spTgt>
                                        </p:tgtEl>
                                        <p:attrNameLst>
                                          <p:attrName>style.visibility</p:attrName>
                                        </p:attrNameLst>
                                      </p:cBhvr>
                                      <p:to>
                                        <p:strVal val="visible"/>
                                      </p:to>
                                    </p:set>
                                    <p:animEffect filter="fade" transition="in">
                                      <p:cBhvr>
                                        <p:cTn dur="1000"/>
                                        <p:tgtEl>
                                          <p:spTgt spid="22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Three primary motions occur  in the joint space of a synovial joint are</a:t>
            </a:r>
            <a:endParaRPr/>
          </a:p>
          <a:p>
            <a:pPr indent="-274319" lvl="1" marL="576263" rtl="0" algn="l">
              <a:spcBef>
                <a:spcPts val="440"/>
              </a:spcBef>
              <a:spcAft>
                <a:spcPts val="0"/>
              </a:spcAft>
              <a:buSzPts val="2200"/>
              <a:buChar char="*"/>
            </a:pPr>
            <a:r>
              <a:rPr lang="en-US">
                <a:solidFill>
                  <a:schemeClr val="accent4"/>
                </a:solidFill>
              </a:rPr>
              <a:t>Roll</a:t>
            </a:r>
            <a:endParaRPr/>
          </a:p>
          <a:p>
            <a:pPr indent="-274319" lvl="1" marL="576263" rtl="0" algn="l">
              <a:spcBef>
                <a:spcPts val="440"/>
              </a:spcBef>
              <a:spcAft>
                <a:spcPts val="0"/>
              </a:spcAft>
              <a:buSzPts val="2200"/>
              <a:buChar char="*"/>
            </a:pPr>
            <a:r>
              <a:rPr lang="en-US">
                <a:solidFill>
                  <a:schemeClr val="accent4"/>
                </a:solidFill>
              </a:rPr>
              <a:t>Spin</a:t>
            </a:r>
            <a:endParaRPr/>
          </a:p>
          <a:p>
            <a:pPr indent="-274319" lvl="1" marL="576263" rtl="0" algn="l">
              <a:spcBef>
                <a:spcPts val="440"/>
              </a:spcBef>
              <a:spcAft>
                <a:spcPts val="0"/>
              </a:spcAft>
              <a:buSzPts val="2200"/>
              <a:buChar char="*"/>
            </a:pPr>
            <a:r>
              <a:rPr lang="en-US">
                <a:solidFill>
                  <a:schemeClr val="accent4"/>
                </a:solidFill>
              </a:rPr>
              <a:t>Glide/Slide</a:t>
            </a:r>
            <a:endParaRPr/>
          </a:p>
          <a:p>
            <a:pPr indent="-121920" lvl="0" marL="274320" rtl="0" algn="l">
              <a:spcBef>
                <a:spcPts val="480"/>
              </a:spcBef>
              <a:spcAft>
                <a:spcPts val="0"/>
              </a:spcAft>
              <a:buSzPts val="2400"/>
              <a:buNone/>
            </a:pPr>
            <a:r>
              <a:t/>
            </a:r>
            <a:endParaRPr>
              <a:solidFill>
                <a:schemeClr val="accent4"/>
              </a:solidFill>
            </a:endParaRPr>
          </a:p>
        </p:txBody>
      </p:sp>
      <p:sp>
        <p:nvSpPr>
          <p:cNvPr id="233" name="Google Shape;233;p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Roll, Spin and Glide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0" st="0"/>
                                            </p:txEl>
                                          </p:spTgt>
                                        </p:tgtEl>
                                        <p:attrNameLst>
                                          <p:attrName>style.visibility</p:attrName>
                                        </p:attrNameLst>
                                      </p:cBhvr>
                                      <p:to>
                                        <p:strVal val="visible"/>
                                      </p:to>
                                    </p:set>
                                    <p:animEffect filter="fade" transition="in">
                                      <p:cBhvr>
                                        <p:cTn dur="1000"/>
                                        <p:tgtEl>
                                          <p:spTgt spid="2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1" st="1"/>
                                            </p:txEl>
                                          </p:spTgt>
                                        </p:tgtEl>
                                        <p:attrNameLst>
                                          <p:attrName>style.visibility</p:attrName>
                                        </p:attrNameLst>
                                      </p:cBhvr>
                                      <p:to>
                                        <p:strVal val="visible"/>
                                      </p:to>
                                    </p:set>
                                    <p:animEffect filter="fade" transition="in">
                                      <p:cBhvr>
                                        <p:cTn dur="1000"/>
                                        <p:tgtEl>
                                          <p:spTgt spid="2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2" st="2"/>
                                            </p:txEl>
                                          </p:spTgt>
                                        </p:tgtEl>
                                        <p:attrNameLst>
                                          <p:attrName>style.visibility</p:attrName>
                                        </p:attrNameLst>
                                      </p:cBhvr>
                                      <p:to>
                                        <p:strVal val="visible"/>
                                      </p:to>
                                    </p:set>
                                    <p:animEffect filter="fade" transition="in">
                                      <p:cBhvr>
                                        <p:cTn dur="1000"/>
                                        <p:tgtEl>
                                          <p:spTgt spid="23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3" st="3"/>
                                            </p:txEl>
                                          </p:spTgt>
                                        </p:tgtEl>
                                        <p:attrNameLst>
                                          <p:attrName>style.visibility</p:attrName>
                                        </p:attrNameLst>
                                      </p:cBhvr>
                                      <p:to>
                                        <p:strVal val="visible"/>
                                      </p:to>
                                    </p:set>
                                    <p:animEffect filter="fade" transition="in">
                                      <p:cBhvr>
                                        <p:cTn dur="1000"/>
                                        <p:tgtEl>
                                          <p:spTgt spid="23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4" st="4"/>
                                            </p:txEl>
                                          </p:spTgt>
                                        </p:tgtEl>
                                        <p:attrNameLst>
                                          <p:attrName>style.visibility</p:attrName>
                                        </p:attrNameLst>
                                      </p:cBhvr>
                                      <p:to>
                                        <p:strVal val="visible"/>
                                      </p:to>
                                    </p:set>
                                    <p:animEffect filter="fade" transition="in">
                                      <p:cBhvr>
                                        <p:cTn dur="1000"/>
                                        <p:tgtEl>
                                          <p:spTgt spid="23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Roll – New points on one surface touch new points on another surface. An example is a car wheel or ball rolling along the ground. It only occurs when joint surfaces are incongruent. </a:t>
            </a:r>
            <a:endParaRPr/>
          </a:p>
          <a:p>
            <a:pPr indent="0" lvl="0" marL="0" rtl="0" algn="l">
              <a:spcBef>
                <a:spcPts val="480"/>
              </a:spcBef>
              <a:spcAft>
                <a:spcPts val="0"/>
              </a:spcAft>
              <a:buSzPts val="2400"/>
              <a:buNone/>
            </a:pPr>
            <a:r>
              <a:t/>
            </a:r>
            <a:endParaRPr>
              <a:solidFill>
                <a:schemeClr val="accent4"/>
              </a:solidFill>
            </a:endParaRPr>
          </a:p>
        </p:txBody>
      </p:sp>
      <p:sp>
        <p:nvSpPr>
          <p:cNvPr id="239" name="Google Shape;239;p1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Roll</a:t>
            </a:r>
            <a:endParaRPr/>
          </a:p>
        </p:txBody>
      </p:sp>
      <p:pic>
        <p:nvPicPr>
          <p:cNvPr descr="C:\Users\Student27\AppData\Local\Microsoft\Windows\Temporary Internet Files\Content.IE5\1CL9QZAK\winter_girl_snowball[1].gif" id="240" name="Google Shape;240;p17"/>
          <p:cNvPicPr preferRelativeResize="0"/>
          <p:nvPr/>
        </p:nvPicPr>
        <p:blipFill rotWithShape="1">
          <a:blip r:embed="rId3">
            <a:alphaModFix/>
          </a:blip>
          <a:srcRect b="0" l="0" r="0" t="0"/>
          <a:stretch/>
        </p:blipFill>
        <p:spPr>
          <a:xfrm>
            <a:off x="6876256" y="4365104"/>
            <a:ext cx="1800200" cy="2088232"/>
          </a:xfrm>
          <a:prstGeom prst="rect">
            <a:avLst/>
          </a:prstGeom>
          <a:noFill/>
          <a:ln>
            <a:noFill/>
          </a:ln>
        </p:spPr>
      </p:pic>
      <p:pic>
        <p:nvPicPr>
          <p:cNvPr descr="C:\Users\Student27\AppData\Local\Microsoft\Windows\Temporary Internet Files\Content.IE5\1CL9QZAK\4LsbJ[1].png" id="241" name="Google Shape;241;p17"/>
          <p:cNvPicPr preferRelativeResize="0"/>
          <p:nvPr/>
        </p:nvPicPr>
        <p:blipFill rotWithShape="1">
          <a:blip r:embed="rId4">
            <a:alphaModFix/>
          </a:blip>
          <a:srcRect b="0" l="0" r="0" t="0"/>
          <a:stretch/>
        </p:blipFill>
        <p:spPr>
          <a:xfrm>
            <a:off x="873243" y="4379703"/>
            <a:ext cx="2465837" cy="1615443"/>
          </a:xfrm>
          <a:prstGeom prst="rect">
            <a:avLst/>
          </a:prstGeom>
          <a:noFill/>
          <a:ln>
            <a:noFill/>
          </a:ln>
        </p:spPr>
      </p:pic>
      <p:pic>
        <p:nvPicPr>
          <p:cNvPr descr="C:\Users\Student27\AppData\Local\Microsoft\Windows\Temporary Internet Files\Content.IE5\B7PE8NWX\stock-vector-getting-the-ball-rolling-a-businessman-getting-the-ball-rolling-the-man-boulder-and-background-243325819[1].jpg" id="242" name="Google Shape;242;p17"/>
          <p:cNvPicPr preferRelativeResize="0"/>
          <p:nvPr/>
        </p:nvPicPr>
        <p:blipFill rotWithShape="1">
          <a:blip r:embed="rId5">
            <a:alphaModFix/>
          </a:blip>
          <a:srcRect b="0" l="0" r="0" t="0"/>
          <a:stretch/>
        </p:blipFill>
        <p:spPr>
          <a:xfrm>
            <a:off x="3995936" y="4509120"/>
            <a:ext cx="2664296" cy="172819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Rotation where one point of contact spins in one stationary spot around a longitudinal axis, clockwise or counter clockwise. An example would be a tire losing traction</a:t>
            </a:r>
            <a:endParaRPr>
              <a:solidFill>
                <a:schemeClr val="accent4"/>
              </a:solidFill>
            </a:endParaRPr>
          </a:p>
        </p:txBody>
      </p:sp>
      <p:sp>
        <p:nvSpPr>
          <p:cNvPr id="248" name="Google Shape;248;p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Spin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Translatory motion in which one constant point on one surface is making contact with new points on the other surface. Similar to a car tire braking and sliding along a surface.  Also known as translation. Pure glides occur on congruent flat surfaces or congruent curved surfaces</a:t>
            </a:r>
            <a:endParaRPr>
              <a:solidFill>
                <a:schemeClr val="accent4"/>
              </a:solidFill>
            </a:endParaRPr>
          </a:p>
        </p:txBody>
      </p:sp>
      <p:sp>
        <p:nvSpPr>
          <p:cNvPr id="254" name="Google Shape;254;p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Glide/Slide</a:t>
            </a:r>
            <a:br>
              <a:rPr lang="en-US"/>
            </a:b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rPr lang="en-US" u="sng">
                <a:solidFill>
                  <a:schemeClr val="accent4"/>
                </a:solidFill>
                <a:hlinkClick r:id="rId3">
                  <a:extLst>
                    <a:ext uri="{A12FA001-AC4F-418D-AE19-62706E023703}">
                      <ahyp:hlinkClr val="tx"/>
                    </a:ext>
                  </a:extLst>
                </a:hlinkClick>
              </a:rPr>
              <a:t>https://youtu.be/PGF2B01qekY</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Because no joint is completely congruent Glide and roll must occur together for all motions</a:t>
            </a:r>
            <a:endParaRPr/>
          </a:p>
          <a:p>
            <a:pPr indent="-274320" lvl="0" marL="274320" rtl="0" algn="l">
              <a:spcBef>
                <a:spcPts val="480"/>
              </a:spcBef>
              <a:spcAft>
                <a:spcPts val="0"/>
              </a:spcAft>
              <a:buSzPts val="2400"/>
              <a:buChar char="*"/>
            </a:pPr>
            <a:r>
              <a:rPr lang="en-US">
                <a:solidFill>
                  <a:schemeClr val="accent4"/>
                </a:solidFill>
              </a:rPr>
              <a:t>Glide and roll occur simultaneously but are not necessarily proportionate </a:t>
            </a:r>
            <a:endParaRPr/>
          </a:p>
          <a:p>
            <a:pPr indent="-274320" lvl="0" marL="274320" rtl="0" algn="l">
              <a:spcBef>
                <a:spcPts val="480"/>
              </a:spcBef>
              <a:spcAft>
                <a:spcPts val="0"/>
              </a:spcAft>
              <a:buSzPts val="2400"/>
              <a:buChar char="*"/>
            </a:pPr>
            <a:r>
              <a:rPr lang="en-US">
                <a:solidFill>
                  <a:schemeClr val="accent4"/>
                </a:solidFill>
              </a:rPr>
              <a:t>The more congruent the more glide</a:t>
            </a:r>
            <a:endParaRPr/>
          </a:p>
          <a:p>
            <a:pPr indent="-274320" lvl="0" marL="274320" rtl="0" algn="l">
              <a:spcBef>
                <a:spcPts val="480"/>
              </a:spcBef>
              <a:spcAft>
                <a:spcPts val="0"/>
              </a:spcAft>
              <a:buSzPts val="2400"/>
              <a:buChar char="*"/>
            </a:pPr>
            <a:r>
              <a:rPr lang="en-US">
                <a:solidFill>
                  <a:schemeClr val="accent4"/>
                </a:solidFill>
              </a:rPr>
              <a:t>The more incongruent the more roll</a:t>
            </a:r>
            <a:endParaRPr/>
          </a:p>
          <a:p>
            <a:pPr indent="0" lvl="0" marL="0" rtl="0" algn="l">
              <a:spcBef>
                <a:spcPts val="480"/>
              </a:spcBef>
              <a:spcAft>
                <a:spcPts val="0"/>
              </a:spcAft>
              <a:buSzPts val="2400"/>
              <a:buNone/>
            </a:pPr>
            <a:r>
              <a:rPr lang="en-US" u="sng">
                <a:solidFill>
                  <a:schemeClr val="accent4"/>
                </a:solidFill>
                <a:hlinkClick r:id="rId4">
                  <a:extLst>
                    <a:ext uri="{A12FA001-AC4F-418D-AE19-62706E023703}">
                      <ahyp:hlinkClr val="tx"/>
                    </a:ext>
                  </a:extLst>
                </a:hlinkClick>
              </a:rPr>
              <a:t>https://youtu.be/XMzh37kwnV4</a:t>
            </a:r>
            <a:endParaRPr>
              <a:solidFill>
                <a:schemeClr val="accent4"/>
              </a:solidFill>
            </a:endParaRPr>
          </a:p>
        </p:txBody>
      </p:sp>
      <p:sp>
        <p:nvSpPr>
          <p:cNvPr id="260" name="Google Shape;260;p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Glide and Roll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animEffect filter="fade" transition="in">
                                      <p:cBhvr>
                                        <p:cTn dur="1000"/>
                                        <p:tgtEl>
                                          <p:spTgt spid="2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animEffect filter="fade" transition="in">
                                      <p:cBhvr>
                                        <p:cTn dur="1000"/>
                                        <p:tgtEl>
                                          <p:spTgt spid="2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animEffect filter="fade" transition="in">
                                      <p:cBhvr>
                                        <p:cTn dur="1000"/>
                                        <p:tgtEl>
                                          <p:spTgt spid="2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3" st="3"/>
                                            </p:txEl>
                                          </p:spTgt>
                                        </p:tgtEl>
                                        <p:attrNameLst>
                                          <p:attrName>style.visibility</p:attrName>
                                        </p:attrNameLst>
                                      </p:cBhvr>
                                      <p:to>
                                        <p:strVal val="visible"/>
                                      </p:to>
                                    </p:set>
                                    <p:animEffect filter="fade" transition="in">
                                      <p:cBhvr>
                                        <p:cTn dur="1000"/>
                                        <p:tgtEl>
                                          <p:spTgt spid="2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4" st="4"/>
                                            </p:txEl>
                                          </p:spTgt>
                                        </p:tgtEl>
                                        <p:attrNameLst>
                                          <p:attrName>style.visibility</p:attrName>
                                        </p:attrNameLst>
                                      </p:cBhvr>
                                      <p:to>
                                        <p:strVal val="visible"/>
                                      </p:to>
                                    </p:set>
                                    <p:animEffect filter="fade" transition="in">
                                      <p:cBhvr>
                                        <p:cTn dur="1000"/>
                                        <p:tgtEl>
                                          <p:spTgt spid="25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5" st="5"/>
                                            </p:txEl>
                                          </p:spTgt>
                                        </p:tgtEl>
                                        <p:attrNameLst>
                                          <p:attrName>style.visibility</p:attrName>
                                        </p:attrNameLst>
                                      </p:cBhvr>
                                      <p:to>
                                        <p:strVal val="visible"/>
                                      </p:to>
                                    </p:set>
                                    <p:animEffect filter="fade" transition="in">
                                      <p:cBhvr>
                                        <p:cTn dur="1000"/>
                                        <p:tgtEl>
                                          <p:spTgt spid="25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rPr lang="en-US" u="sng">
                <a:solidFill>
                  <a:schemeClr val="accent4"/>
                </a:solidFill>
                <a:hlinkClick r:id="rId3">
                  <a:extLst>
                    <a:ext uri="{A12FA001-AC4F-418D-AE19-62706E023703}">
                      <ahyp:hlinkClr val="tx"/>
                    </a:ext>
                  </a:extLst>
                </a:hlinkClick>
              </a:rPr>
              <a:t>https://youtu.be/gz0aJWnZEJU</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Convex – Male, rounded or arched, more cartilage in the centre</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Concave – Female, hollowed or shallow, more cartilage on the edges</a:t>
            </a:r>
            <a:endParaRPr/>
          </a:p>
          <a:p>
            <a:pPr indent="0" lvl="0" marL="0" rtl="0" algn="l">
              <a:spcBef>
                <a:spcPts val="480"/>
              </a:spcBef>
              <a:spcAft>
                <a:spcPts val="0"/>
              </a:spcAft>
              <a:buSzPts val="2400"/>
              <a:buNone/>
            </a:pPr>
            <a:r>
              <a:t/>
            </a:r>
            <a:endParaRPr>
              <a:solidFill>
                <a:schemeClr val="accent4"/>
              </a:solidFill>
            </a:endParaRPr>
          </a:p>
        </p:txBody>
      </p:sp>
      <p:sp>
        <p:nvSpPr>
          <p:cNvPr id="266" name="Google Shape;266;p2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Convex/Concave</a:t>
            </a:r>
            <a:endParaRPr/>
          </a:p>
        </p:txBody>
      </p:sp>
      <p:pic>
        <p:nvPicPr>
          <p:cNvPr id="267" name="Google Shape;267;p21"/>
          <p:cNvPicPr preferRelativeResize="0"/>
          <p:nvPr/>
        </p:nvPicPr>
        <p:blipFill rotWithShape="1">
          <a:blip r:embed="rId4">
            <a:alphaModFix/>
          </a:blip>
          <a:srcRect b="0" l="0" r="0" t="0"/>
          <a:stretch/>
        </p:blipFill>
        <p:spPr>
          <a:xfrm>
            <a:off x="5004048" y="4581128"/>
            <a:ext cx="2448272" cy="2047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When a Convex surface is moving on a stationary concave surface the motion of glide and roll occur in the opposite direction</a:t>
            </a:r>
            <a:endParaRPr/>
          </a:p>
          <a:p>
            <a:pPr indent="-274320" lvl="0" marL="274320" rtl="0" algn="l">
              <a:spcBef>
                <a:spcPts val="480"/>
              </a:spcBef>
              <a:spcAft>
                <a:spcPts val="0"/>
              </a:spcAft>
              <a:buSzPts val="2400"/>
              <a:buChar char="*"/>
            </a:pPr>
            <a:r>
              <a:rPr lang="en-US">
                <a:solidFill>
                  <a:schemeClr val="accent4"/>
                </a:solidFill>
              </a:rPr>
              <a:t>Examples</a:t>
            </a:r>
            <a:endParaRPr/>
          </a:p>
          <a:p>
            <a:pPr indent="-274319" lvl="1" marL="576263" rtl="0" algn="l">
              <a:spcBef>
                <a:spcPts val="440"/>
              </a:spcBef>
              <a:spcAft>
                <a:spcPts val="0"/>
              </a:spcAft>
              <a:buSzPts val="2200"/>
              <a:buChar char="*"/>
            </a:pPr>
            <a:r>
              <a:rPr lang="en-US">
                <a:solidFill>
                  <a:schemeClr val="accent4"/>
                </a:solidFill>
              </a:rPr>
              <a:t>Glenohumeral joint</a:t>
            </a:r>
            <a:endParaRPr>
              <a:solidFill>
                <a:schemeClr val="accent4"/>
              </a:solidFill>
            </a:endParaRPr>
          </a:p>
        </p:txBody>
      </p:sp>
      <p:sp>
        <p:nvSpPr>
          <p:cNvPr id="273" name="Google Shape;273;p2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Convex on Concave Rule</a:t>
            </a:r>
            <a:endParaRPr/>
          </a:p>
        </p:txBody>
      </p:sp>
      <p:pic>
        <p:nvPicPr>
          <p:cNvPr id="274" name="Google Shape;274;p22"/>
          <p:cNvPicPr preferRelativeResize="0"/>
          <p:nvPr/>
        </p:nvPicPr>
        <p:blipFill rotWithShape="1">
          <a:blip r:embed="rId3">
            <a:alphaModFix/>
          </a:blip>
          <a:srcRect b="0" l="0" r="0" t="0"/>
          <a:stretch/>
        </p:blipFill>
        <p:spPr>
          <a:xfrm>
            <a:off x="4644008" y="3717032"/>
            <a:ext cx="3888432" cy="28083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When a concave surface moves on a stationary convex surface, Glide and Roll occur in the same direction</a:t>
            </a:r>
            <a:endParaRPr/>
          </a:p>
          <a:p>
            <a:pPr indent="-274320" lvl="0" marL="274320" rtl="0" algn="l">
              <a:spcBef>
                <a:spcPts val="480"/>
              </a:spcBef>
              <a:spcAft>
                <a:spcPts val="0"/>
              </a:spcAft>
              <a:buSzPts val="2400"/>
              <a:buChar char="*"/>
            </a:pPr>
            <a:r>
              <a:rPr lang="en-US">
                <a:solidFill>
                  <a:schemeClr val="accent4"/>
                </a:solidFill>
              </a:rPr>
              <a:t>Example Tibofemoral joint</a:t>
            </a:r>
            <a:endParaRPr/>
          </a:p>
          <a:p>
            <a:pPr indent="0" lvl="0" marL="0" rtl="0" algn="l">
              <a:spcBef>
                <a:spcPts val="480"/>
              </a:spcBef>
              <a:spcAft>
                <a:spcPts val="0"/>
              </a:spcAft>
              <a:buSzPts val="2400"/>
              <a:buNone/>
            </a:pPr>
            <a:r>
              <a:t/>
            </a:r>
            <a:endParaRPr>
              <a:solidFill>
                <a:schemeClr val="accent4"/>
              </a:solidFill>
            </a:endParaRPr>
          </a:p>
        </p:txBody>
      </p:sp>
      <p:sp>
        <p:nvSpPr>
          <p:cNvPr id="280" name="Google Shape;280;p2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Concave on Convex Rule</a:t>
            </a:r>
            <a:endParaRPr/>
          </a:p>
        </p:txBody>
      </p:sp>
      <p:pic>
        <p:nvPicPr>
          <p:cNvPr id="281" name="Google Shape;281;p23"/>
          <p:cNvPicPr preferRelativeResize="0"/>
          <p:nvPr/>
        </p:nvPicPr>
        <p:blipFill rotWithShape="1">
          <a:blip r:embed="rId3">
            <a:alphaModFix/>
          </a:blip>
          <a:srcRect b="0" l="0" r="0" t="0"/>
          <a:stretch/>
        </p:blipFill>
        <p:spPr>
          <a:xfrm>
            <a:off x="5004048" y="3645024"/>
            <a:ext cx="3384376" cy="27363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solidFill>
                  <a:schemeClr val="accent4"/>
                </a:solidFill>
              </a:rPr>
              <a:t>Exercise in which a distal segment of the body moves freely in space</a:t>
            </a:r>
            <a:endParaRPr/>
          </a:p>
          <a:p>
            <a:pPr indent="-274320" lvl="0" marL="274320" rtl="0" algn="l">
              <a:spcBef>
                <a:spcPts val="444"/>
              </a:spcBef>
              <a:spcAft>
                <a:spcPts val="0"/>
              </a:spcAft>
              <a:buSzPct val="100000"/>
              <a:buChar char="*"/>
            </a:pPr>
            <a:r>
              <a:rPr lang="en-US">
                <a:solidFill>
                  <a:schemeClr val="accent4"/>
                </a:solidFill>
              </a:rPr>
              <a:t>Independent joint movements (no predictable motion in adjacent joints) – Usually but not always occurs at one joint</a:t>
            </a:r>
            <a:endParaRPr>
              <a:solidFill>
                <a:schemeClr val="accent4"/>
              </a:solidFill>
            </a:endParaRPr>
          </a:p>
          <a:p>
            <a:pPr indent="-274320" lvl="0" marL="274320" rtl="0" algn="l">
              <a:spcBef>
                <a:spcPts val="444"/>
              </a:spcBef>
              <a:spcAft>
                <a:spcPts val="0"/>
              </a:spcAft>
              <a:buSzPct val="100000"/>
              <a:buChar char="*"/>
            </a:pPr>
            <a:r>
              <a:rPr lang="en-US">
                <a:solidFill>
                  <a:schemeClr val="accent4"/>
                </a:solidFill>
              </a:rPr>
              <a:t>Muscle activation occurs predominantly in the prime mover and is isolated to muscles of the moving joint</a:t>
            </a:r>
            <a:endParaRPr/>
          </a:p>
          <a:p>
            <a:pPr indent="-274320" lvl="0" marL="274320" rtl="0" algn="l">
              <a:spcBef>
                <a:spcPts val="444"/>
              </a:spcBef>
              <a:spcAft>
                <a:spcPts val="0"/>
              </a:spcAft>
              <a:buSzPct val="100000"/>
              <a:buChar char="*"/>
            </a:pPr>
            <a:r>
              <a:rPr lang="en-US">
                <a:solidFill>
                  <a:schemeClr val="accent4"/>
                </a:solidFill>
              </a:rPr>
              <a:t>Typically performed in non-weight bearing positions</a:t>
            </a:r>
            <a:endParaRPr/>
          </a:p>
          <a:p>
            <a:pPr indent="-274320" lvl="0" marL="274320" rtl="0" algn="l">
              <a:spcBef>
                <a:spcPts val="444"/>
              </a:spcBef>
              <a:spcAft>
                <a:spcPts val="0"/>
              </a:spcAft>
              <a:buSzPct val="100000"/>
              <a:buChar char="*"/>
            </a:pPr>
            <a:r>
              <a:rPr lang="en-US">
                <a:solidFill>
                  <a:schemeClr val="accent4"/>
                </a:solidFill>
              </a:rPr>
              <a:t>Resistance is applied to the moving distal segment</a:t>
            </a:r>
            <a:endParaRPr/>
          </a:p>
          <a:p>
            <a:pPr indent="-274320" lvl="0" marL="274320" rtl="0" algn="l">
              <a:spcBef>
                <a:spcPts val="444"/>
              </a:spcBef>
              <a:spcAft>
                <a:spcPts val="0"/>
              </a:spcAft>
              <a:buSzPct val="100000"/>
              <a:buChar char="*"/>
            </a:pPr>
            <a:r>
              <a:rPr lang="en-US">
                <a:solidFill>
                  <a:schemeClr val="accent4"/>
                </a:solidFill>
              </a:rPr>
              <a:t>External stabilization usually required (manually or with equipment)</a:t>
            </a:r>
            <a:endParaRPr/>
          </a:p>
          <a:p>
            <a:pPr indent="-133350" lvl="0" marL="274320" rtl="0" algn="l">
              <a:spcBef>
                <a:spcPts val="444"/>
              </a:spcBef>
              <a:spcAft>
                <a:spcPts val="0"/>
              </a:spcAft>
              <a:buSzPct val="100000"/>
              <a:buNone/>
            </a:pPr>
            <a:r>
              <a:t/>
            </a:r>
            <a:endParaRPr>
              <a:solidFill>
                <a:schemeClr val="accent4"/>
              </a:solidFill>
            </a:endParaRPr>
          </a:p>
        </p:txBody>
      </p:sp>
      <p:sp>
        <p:nvSpPr>
          <p:cNvPr id="287" name="Google Shape;287;p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Open Chain Exercises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0" st="0"/>
                                            </p:txEl>
                                          </p:spTgt>
                                        </p:tgtEl>
                                        <p:attrNameLst>
                                          <p:attrName>style.visibility</p:attrName>
                                        </p:attrNameLst>
                                      </p:cBhvr>
                                      <p:to>
                                        <p:strVal val="visible"/>
                                      </p:to>
                                    </p:set>
                                    <p:animEffect filter="fade" transition="in">
                                      <p:cBhvr>
                                        <p:cTn dur="1000"/>
                                        <p:tgtEl>
                                          <p:spTgt spid="2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1" st="1"/>
                                            </p:txEl>
                                          </p:spTgt>
                                        </p:tgtEl>
                                        <p:attrNameLst>
                                          <p:attrName>style.visibility</p:attrName>
                                        </p:attrNameLst>
                                      </p:cBhvr>
                                      <p:to>
                                        <p:strVal val="visible"/>
                                      </p:to>
                                    </p:set>
                                    <p:animEffect filter="fade" transition="in">
                                      <p:cBhvr>
                                        <p:cTn dur="1000"/>
                                        <p:tgtEl>
                                          <p:spTgt spid="2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2" st="2"/>
                                            </p:txEl>
                                          </p:spTgt>
                                        </p:tgtEl>
                                        <p:attrNameLst>
                                          <p:attrName>style.visibility</p:attrName>
                                        </p:attrNameLst>
                                      </p:cBhvr>
                                      <p:to>
                                        <p:strVal val="visible"/>
                                      </p:to>
                                    </p:set>
                                    <p:animEffect filter="fade" transition="in">
                                      <p:cBhvr>
                                        <p:cTn dur="1000"/>
                                        <p:tgtEl>
                                          <p:spTgt spid="28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3" st="3"/>
                                            </p:txEl>
                                          </p:spTgt>
                                        </p:tgtEl>
                                        <p:attrNameLst>
                                          <p:attrName>style.visibility</p:attrName>
                                        </p:attrNameLst>
                                      </p:cBhvr>
                                      <p:to>
                                        <p:strVal val="visible"/>
                                      </p:to>
                                    </p:set>
                                    <p:animEffect filter="fade" transition="in">
                                      <p:cBhvr>
                                        <p:cTn dur="1000"/>
                                        <p:tgtEl>
                                          <p:spTgt spid="28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4" st="4"/>
                                            </p:txEl>
                                          </p:spTgt>
                                        </p:tgtEl>
                                        <p:attrNameLst>
                                          <p:attrName>style.visibility</p:attrName>
                                        </p:attrNameLst>
                                      </p:cBhvr>
                                      <p:to>
                                        <p:strVal val="visible"/>
                                      </p:to>
                                    </p:set>
                                    <p:animEffect filter="fade" transition="in">
                                      <p:cBhvr>
                                        <p:cTn dur="1000"/>
                                        <p:tgtEl>
                                          <p:spTgt spid="28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5" st="5"/>
                                            </p:txEl>
                                          </p:spTgt>
                                        </p:tgtEl>
                                        <p:attrNameLst>
                                          <p:attrName>style.visibility</p:attrName>
                                        </p:attrNameLst>
                                      </p:cBhvr>
                                      <p:to>
                                        <p:strVal val="visible"/>
                                      </p:to>
                                    </p:set>
                                    <p:animEffect filter="fade" transition="in">
                                      <p:cBhvr>
                                        <p:cTn dur="1000"/>
                                        <p:tgtEl>
                                          <p:spTgt spid="28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xEl>
                                              <p:pRg end="6" st="6"/>
                                            </p:txEl>
                                          </p:spTgt>
                                        </p:tgtEl>
                                        <p:attrNameLst>
                                          <p:attrName>style.visibility</p:attrName>
                                        </p:attrNameLst>
                                      </p:cBhvr>
                                      <p:to>
                                        <p:strVal val="visible"/>
                                      </p:to>
                                    </p:set>
                                    <p:animEffect filter="fade" transition="in">
                                      <p:cBhvr>
                                        <p:cTn dur="1000"/>
                                        <p:tgtEl>
                                          <p:spTgt spid="28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100000"/>
              <a:buChar char="*"/>
            </a:pPr>
            <a:r>
              <a:rPr lang="en-US">
                <a:solidFill>
                  <a:schemeClr val="accent4"/>
                </a:solidFill>
              </a:rPr>
              <a:t>Exercise in which the distal end of the segment is fixed and proximal segment moves over the fixed part (ie. Squats )</a:t>
            </a:r>
            <a:endParaRPr/>
          </a:p>
          <a:p>
            <a:pPr indent="-274320" lvl="0" marL="274320" rtl="0" algn="l">
              <a:spcBef>
                <a:spcPts val="336"/>
              </a:spcBef>
              <a:spcAft>
                <a:spcPts val="0"/>
              </a:spcAft>
              <a:buSzPct val="100000"/>
              <a:buChar char="*"/>
            </a:pPr>
            <a:r>
              <a:rPr lang="en-US">
                <a:solidFill>
                  <a:schemeClr val="accent4"/>
                </a:solidFill>
              </a:rPr>
              <a:t>Interdependent joint movements (relatively predictable movement patterns in adjacent joints)</a:t>
            </a:r>
            <a:endParaRPr/>
          </a:p>
          <a:p>
            <a:pPr indent="-274320" lvl="0" marL="274320" rtl="0" algn="l">
              <a:spcBef>
                <a:spcPts val="336"/>
              </a:spcBef>
              <a:spcAft>
                <a:spcPts val="0"/>
              </a:spcAft>
              <a:buSzPct val="100000"/>
              <a:buChar char="*"/>
            </a:pPr>
            <a:r>
              <a:rPr lang="en-US">
                <a:solidFill>
                  <a:schemeClr val="accent4"/>
                </a:solidFill>
              </a:rPr>
              <a:t>Movement of body segments may occur distal and/or proximal to moving joint</a:t>
            </a:r>
            <a:endParaRPr/>
          </a:p>
          <a:p>
            <a:pPr indent="-274320" lvl="0" marL="274320" rtl="0" algn="l">
              <a:spcBef>
                <a:spcPts val="336"/>
              </a:spcBef>
              <a:spcAft>
                <a:spcPts val="0"/>
              </a:spcAft>
              <a:buSzPct val="100000"/>
              <a:buChar char="*"/>
            </a:pPr>
            <a:r>
              <a:rPr lang="en-US">
                <a:solidFill>
                  <a:schemeClr val="accent4"/>
                </a:solidFill>
              </a:rPr>
              <a:t>Muscle activation occurs in multiple muscle groups, both distal and proximal to moving joint</a:t>
            </a:r>
            <a:endParaRPr/>
          </a:p>
          <a:p>
            <a:pPr indent="-274320" lvl="0" marL="274320" rtl="0" algn="l">
              <a:spcBef>
                <a:spcPts val="336"/>
              </a:spcBef>
              <a:spcAft>
                <a:spcPts val="0"/>
              </a:spcAft>
              <a:buSzPct val="100000"/>
              <a:buChar char="*"/>
            </a:pPr>
            <a:r>
              <a:rPr lang="en-US">
                <a:solidFill>
                  <a:schemeClr val="accent4"/>
                </a:solidFill>
              </a:rPr>
              <a:t>Typically but not always performed in weight bearing positions</a:t>
            </a:r>
            <a:endParaRPr/>
          </a:p>
          <a:p>
            <a:pPr indent="-274320" lvl="0" marL="274320" rtl="0" algn="l">
              <a:spcBef>
                <a:spcPts val="336"/>
              </a:spcBef>
              <a:spcAft>
                <a:spcPts val="0"/>
              </a:spcAft>
              <a:buSzPct val="100000"/>
              <a:buChar char="*"/>
            </a:pPr>
            <a:r>
              <a:rPr lang="en-US">
                <a:solidFill>
                  <a:schemeClr val="accent4"/>
                </a:solidFill>
              </a:rPr>
              <a:t>Resistance is applied simultaneously to multiple moving segments</a:t>
            </a:r>
            <a:endParaRPr/>
          </a:p>
          <a:p>
            <a:pPr indent="-274320" lvl="0" marL="274320" rtl="0" algn="l">
              <a:spcBef>
                <a:spcPts val="336"/>
              </a:spcBef>
              <a:spcAft>
                <a:spcPts val="0"/>
              </a:spcAft>
              <a:buSzPct val="100000"/>
              <a:buChar char="*"/>
            </a:pPr>
            <a:r>
              <a:rPr lang="en-US">
                <a:solidFill>
                  <a:schemeClr val="accent4"/>
                </a:solidFill>
              </a:rPr>
              <a:t>Use of axial loading (Application of weight or force along the course of the long axis of the body.)</a:t>
            </a:r>
            <a:endParaRPr/>
          </a:p>
          <a:p>
            <a:pPr indent="-274320" lvl="0" marL="274320" rtl="0" algn="l">
              <a:spcBef>
                <a:spcPts val="336"/>
              </a:spcBef>
              <a:spcAft>
                <a:spcPts val="0"/>
              </a:spcAft>
              <a:buSzPct val="100000"/>
              <a:buChar char="*"/>
            </a:pPr>
            <a:r>
              <a:rPr lang="en-US">
                <a:solidFill>
                  <a:schemeClr val="accent4"/>
                </a:solidFill>
              </a:rPr>
              <a:t>Internal stabilization by means of muscle action, joint compression and congruency and postural control</a:t>
            </a:r>
            <a:endParaRPr/>
          </a:p>
          <a:p>
            <a:pPr indent="-167640" lvl="0" marL="274320" rtl="0" algn="l">
              <a:spcBef>
                <a:spcPts val="336"/>
              </a:spcBef>
              <a:spcAft>
                <a:spcPts val="0"/>
              </a:spcAft>
              <a:buSzPct val="100000"/>
              <a:buNone/>
            </a:pPr>
            <a:r>
              <a:t/>
            </a:r>
            <a:endParaRPr>
              <a:solidFill>
                <a:schemeClr val="accent4"/>
              </a:solidFill>
            </a:endParaRPr>
          </a:p>
        </p:txBody>
      </p:sp>
      <p:sp>
        <p:nvSpPr>
          <p:cNvPr id="293" name="Google Shape;293;p2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Closed Chain Exercises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0" st="0"/>
                                            </p:txEl>
                                          </p:spTgt>
                                        </p:tgtEl>
                                        <p:attrNameLst>
                                          <p:attrName>style.visibility</p:attrName>
                                        </p:attrNameLst>
                                      </p:cBhvr>
                                      <p:to>
                                        <p:strVal val="visible"/>
                                      </p:to>
                                    </p:set>
                                    <p:animEffect filter="fade" transition="in">
                                      <p:cBhvr>
                                        <p:cTn dur="1000"/>
                                        <p:tgtEl>
                                          <p:spTgt spid="2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1" st="1"/>
                                            </p:txEl>
                                          </p:spTgt>
                                        </p:tgtEl>
                                        <p:attrNameLst>
                                          <p:attrName>style.visibility</p:attrName>
                                        </p:attrNameLst>
                                      </p:cBhvr>
                                      <p:to>
                                        <p:strVal val="visible"/>
                                      </p:to>
                                    </p:set>
                                    <p:animEffect filter="fade" transition="in">
                                      <p:cBhvr>
                                        <p:cTn dur="1000"/>
                                        <p:tgtEl>
                                          <p:spTgt spid="2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2" st="2"/>
                                            </p:txEl>
                                          </p:spTgt>
                                        </p:tgtEl>
                                        <p:attrNameLst>
                                          <p:attrName>style.visibility</p:attrName>
                                        </p:attrNameLst>
                                      </p:cBhvr>
                                      <p:to>
                                        <p:strVal val="visible"/>
                                      </p:to>
                                    </p:set>
                                    <p:animEffect filter="fade" transition="in">
                                      <p:cBhvr>
                                        <p:cTn dur="1000"/>
                                        <p:tgtEl>
                                          <p:spTgt spid="29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3" st="3"/>
                                            </p:txEl>
                                          </p:spTgt>
                                        </p:tgtEl>
                                        <p:attrNameLst>
                                          <p:attrName>style.visibility</p:attrName>
                                        </p:attrNameLst>
                                      </p:cBhvr>
                                      <p:to>
                                        <p:strVal val="visible"/>
                                      </p:to>
                                    </p:set>
                                    <p:animEffect filter="fade" transition="in">
                                      <p:cBhvr>
                                        <p:cTn dur="1000"/>
                                        <p:tgtEl>
                                          <p:spTgt spid="29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4" st="4"/>
                                            </p:txEl>
                                          </p:spTgt>
                                        </p:tgtEl>
                                        <p:attrNameLst>
                                          <p:attrName>style.visibility</p:attrName>
                                        </p:attrNameLst>
                                      </p:cBhvr>
                                      <p:to>
                                        <p:strVal val="visible"/>
                                      </p:to>
                                    </p:set>
                                    <p:animEffect filter="fade" transition="in">
                                      <p:cBhvr>
                                        <p:cTn dur="1000"/>
                                        <p:tgtEl>
                                          <p:spTgt spid="29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5" st="5"/>
                                            </p:txEl>
                                          </p:spTgt>
                                        </p:tgtEl>
                                        <p:attrNameLst>
                                          <p:attrName>style.visibility</p:attrName>
                                        </p:attrNameLst>
                                      </p:cBhvr>
                                      <p:to>
                                        <p:strVal val="visible"/>
                                      </p:to>
                                    </p:set>
                                    <p:animEffect filter="fade" transition="in">
                                      <p:cBhvr>
                                        <p:cTn dur="1000"/>
                                        <p:tgtEl>
                                          <p:spTgt spid="29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6" st="6"/>
                                            </p:txEl>
                                          </p:spTgt>
                                        </p:tgtEl>
                                        <p:attrNameLst>
                                          <p:attrName>style.visibility</p:attrName>
                                        </p:attrNameLst>
                                      </p:cBhvr>
                                      <p:to>
                                        <p:strVal val="visible"/>
                                      </p:to>
                                    </p:set>
                                    <p:animEffect filter="fade" transition="in">
                                      <p:cBhvr>
                                        <p:cTn dur="1000"/>
                                        <p:tgtEl>
                                          <p:spTgt spid="29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7" st="7"/>
                                            </p:txEl>
                                          </p:spTgt>
                                        </p:tgtEl>
                                        <p:attrNameLst>
                                          <p:attrName>style.visibility</p:attrName>
                                        </p:attrNameLst>
                                      </p:cBhvr>
                                      <p:to>
                                        <p:strVal val="visible"/>
                                      </p:to>
                                    </p:set>
                                    <p:animEffect filter="fade" transition="in">
                                      <p:cBhvr>
                                        <p:cTn dur="1000"/>
                                        <p:tgtEl>
                                          <p:spTgt spid="29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xEl>
                                              <p:pRg end="8" st="8"/>
                                            </p:txEl>
                                          </p:spTgt>
                                        </p:tgtEl>
                                        <p:attrNameLst>
                                          <p:attrName>style.visibility</p:attrName>
                                        </p:attrNameLst>
                                      </p:cBhvr>
                                      <p:to>
                                        <p:strVal val="visible"/>
                                      </p:to>
                                    </p:set>
                                    <p:animEffect filter="fade" transition="in">
                                      <p:cBhvr>
                                        <p:cTn dur="1000"/>
                                        <p:tgtEl>
                                          <p:spTgt spid="29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6"/>
          <p:cNvSpPr txBox="1"/>
          <p:nvPr>
            <p:ph idx="1" type="body"/>
          </p:nvPr>
        </p:nvSpPr>
        <p:spPr>
          <a:xfrm>
            <a:off x="872067" y="2675466"/>
            <a:ext cx="7408333" cy="3993893"/>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Both open and closed chain exercises should be incorporated into a good exercise or rehab plan</a:t>
            </a:r>
            <a:endParaRPr/>
          </a:p>
          <a:p>
            <a:pPr indent="-274320" lvl="0" marL="274320" rtl="0" algn="l">
              <a:spcBef>
                <a:spcPts val="408"/>
              </a:spcBef>
              <a:spcAft>
                <a:spcPts val="0"/>
              </a:spcAft>
              <a:buSzPct val="100000"/>
              <a:buChar char="*"/>
            </a:pPr>
            <a:r>
              <a:rPr lang="en-US">
                <a:solidFill>
                  <a:schemeClr val="accent4"/>
                </a:solidFill>
              </a:rPr>
              <a:t>Most open chain exercises occur in the upper body, but not all, examples include</a:t>
            </a:r>
            <a:endParaRPr/>
          </a:p>
          <a:p>
            <a:pPr indent="-274320" lvl="1" marL="576263" rtl="0" algn="l">
              <a:spcBef>
                <a:spcPts val="374"/>
              </a:spcBef>
              <a:spcAft>
                <a:spcPts val="0"/>
              </a:spcAft>
              <a:buSzPct val="100000"/>
              <a:buChar char="*"/>
            </a:pPr>
            <a:r>
              <a:rPr lang="en-US">
                <a:solidFill>
                  <a:schemeClr val="accent4"/>
                </a:solidFill>
              </a:rPr>
              <a:t>Bicep curls</a:t>
            </a:r>
            <a:endParaRPr/>
          </a:p>
          <a:p>
            <a:pPr indent="-274320" lvl="1" marL="576263" rtl="0" algn="l">
              <a:spcBef>
                <a:spcPts val="374"/>
              </a:spcBef>
              <a:spcAft>
                <a:spcPts val="0"/>
              </a:spcAft>
              <a:buSzPct val="100000"/>
              <a:buChar char="*"/>
            </a:pPr>
            <a:r>
              <a:rPr lang="en-US">
                <a:solidFill>
                  <a:schemeClr val="accent4"/>
                </a:solidFill>
              </a:rPr>
              <a:t>Lateral raises</a:t>
            </a:r>
            <a:endParaRPr/>
          </a:p>
          <a:p>
            <a:pPr indent="-274320" lvl="1" marL="576263" rtl="0" algn="l">
              <a:spcBef>
                <a:spcPts val="374"/>
              </a:spcBef>
              <a:spcAft>
                <a:spcPts val="0"/>
              </a:spcAft>
              <a:buSzPct val="100000"/>
              <a:buChar char="*"/>
            </a:pPr>
            <a:r>
              <a:rPr lang="en-US">
                <a:solidFill>
                  <a:schemeClr val="accent4"/>
                </a:solidFill>
              </a:rPr>
              <a:t>Shoulder Pendulum swing</a:t>
            </a:r>
            <a:endParaRPr/>
          </a:p>
          <a:p>
            <a:pPr indent="-274320" lvl="0" marL="274320" rtl="0" algn="l">
              <a:spcBef>
                <a:spcPts val="408"/>
              </a:spcBef>
              <a:spcAft>
                <a:spcPts val="0"/>
              </a:spcAft>
              <a:buSzPct val="100000"/>
              <a:buChar char="*"/>
            </a:pPr>
            <a:r>
              <a:rPr lang="en-US">
                <a:solidFill>
                  <a:schemeClr val="accent4"/>
                </a:solidFill>
              </a:rPr>
              <a:t>Closed Chain of the upper body examples include</a:t>
            </a:r>
            <a:endParaRPr/>
          </a:p>
          <a:p>
            <a:pPr indent="-274320" lvl="1" marL="576263" rtl="0" algn="l">
              <a:spcBef>
                <a:spcPts val="374"/>
              </a:spcBef>
              <a:spcAft>
                <a:spcPts val="0"/>
              </a:spcAft>
              <a:buSzPct val="100000"/>
              <a:buChar char="*"/>
            </a:pPr>
            <a:r>
              <a:rPr lang="en-US">
                <a:solidFill>
                  <a:schemeClr val="accent4"/>
                </a:solidFill>
              </a:rPr>
              <a:t>Push ups</a:t>
            </a:r>
            <a:endParaRPr/>
          </a:p>
          <a:p>
            <a:pPr indent="-274320" lvl="1" marL="576263" rtl="0" algn="l">
              <a:spcBef>
                <a:spcPts val="374"/>
              </a:spcBef>
              <a:spcAft>
                <a:spcPts val="0"/>
              </a:spcAft>
              <a:buSzPct val="100000"/>
              <a:buChar char="*"/>
            </a:pPr>
            <a:r>
              <a:rPr lang="en-US">
                <a:solidFill>
                  <a:schemeClr val="accent4"/>
                </a:solidFill>
              </a:rPr>
              <a:t>Ball stabilizations</a:t>
            </a:r>
            <a:endParaRPr/>
          </a:p>
          <a:p>
            <a:pPr indent="-274320" lvl="1" marL="576263" rtl="0" algn="l">
              <a:spcBef>
                <a:spcPts val="374"/>
              </a:spcBef>
              <a:spcAft>
                <a:spcPts val="0"/>
              </a:spcAft>
              <a:buSzPct val="100000"/>
              <a:buChar char="*"/>
            </a:pPr>
            <a:r>
              <a:rPr lang="en-US">
                <a:solidFill>
                  <a:schemeClr val="accent4"/>
                </a:solidFill>
              </a:rPr>
              <a:t>Forward Planks</a:t>
            </a:r>
            <a:endParaRPr/>
          </a:p>
          <a:p>
            <a:pPr indent="-274320" lvl="0" marL="274320" rtl="0" algn="l">
              <a:spcBef>
                <a:spcPts val="408"/>
              </a:spcBef>
              <a:spcAft>
                <a:spcPts val="0"/>
              </a:spcAft>
              <a:buSzPct val="100000"/>
              <a:buChar char="*"/>
            </a:pPr>
            <a:r>
              <a:rPr lang="en-US">
                <a:solidFill>
                  <a:schemeClr val="accent4"/>
                </a:solidFill>
              </a:rPr>
              <a:t>Homework read about open and closed chain exercises in your text page 175 then pages 186-192, there will be an inclass reading assignment next class</a:t>
            </a:r>
            <a:endParaRPr>
              <a:solidFill>
                <a:schemeClr val="accent4"/>
              </a:solidFill>
            </a:endParaRPr>
          </a:p>
        </p:txBody>
      </p:sp>
      <p:sp>
        <p:nvSpPr>
          <p:cNvPr id="299" name="Google Shape;299;p2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Open and closed chain Exercises</a:t>
            </a:r>
            <a:br>
              <a:rPr lang="en-US"/>
            </a:b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0" st="0"/>
                                            </p:txEl>
                                          </p:spTgt>
                                        </p:tgtEl>
                                        <p:attrNameLst>
                                          <p:attrName>style.visibility</p:attrName>
                                        </p:attrNameLst>
                                      </p:cBhvr>
                                      <p:to>
                                        <p:strVal val="visible"/>
                                      </p:to>
                                    </p:set>
                                    <p:animEffect filter="fade" transition="in">
                                      <p:cBhvr>
                                        <p:cTn dur="1000"/>
                                        <p:tgtEl>
                                          <p:spTgt spid="2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1" st="1"/>
                                            </p:txEl>
                                          </p:spTgt>
                                        </p:tgtEl>
                                        <p:attrNameLst>
                                          <p:attrName>style.visibility</p:attrName>
                                        </p:attrNameLst>
                                      </p:cBhvr>
                                      <p:to>
                                        <p:strVal val="visible"/>
                                      </p:to>
                                    </p:set>
                                    <p:animEffect filter="fade" transition="in">
                                      <p:cBhvr>
                                        <p:cTn dur="1000"/>
                                        <p:tgtEl>
                                          <p:spTgt spid="2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2" st="2"/>
                                            </p:txEl>
                                          </p:spTgt>
                                        </p:tgtEl>
                                        <p:attrNameLst>
                                          <p:attrName>style.visibility</p:attrName>
                                        </p:attrNameLst>
                                      </p:cBhvr>
                                      <p:to>
                                        <p:strVal val="visible"/>
                                      </p:to>
                                    </p:set>
                                    <p:animEffect filter="fade" transition="in">
                                      <p:cBhvr>
                                        <p:cTn dur="1000"/>
                                        <p:tgtEl>
                                          <p:spTgt spid="29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3" st="3"/>
                                            </p:txEl>
                                          </p:spTgt>
                                        </p:tgtEl>
                                        <p:attrNameLst>
                                          <p:attrName>style.visibility</p:attrName>
                                        </p:attrNameLst>
                                      </p:cBhvr>
                                      <p:to>
                                        <p:strVal val="visible"/>
                                      </p:to>
                                    </p:set>
                                    <p:animEffect filter="fade" transition="in">
                                      <p:cBhvr>
                                        <p:cTn dur="1000"/>
                                        <p:tgtEl>
                                          <p:spTgt spid="29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4" st="4"/>
                                            </p:txEl>
                                          </p:spTgt>
                                        </p:tgtEl>
                                        <p:attrNameLst>
                                          <p:attrName>style.visibility</p:attrName>
                                        </p:attrNameLst>
                                      </p:cBhvr>
                                      <p:to>
                                        <p:strVal val="visible"/>
                                      </p:to>
                                    </p:set>
                                    <p:animEffect filter="fade" transition="in">
                                      <p:cBhvr>
                                        <p:cTn dur="1000"/>
                                        <p:tgtEl>
                                          <p:spTgt spid="29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5" st="5"/>
                                            </p:txEl>
                                          </p:spTgt>
                                        </p:tgtEl>
                                        <p:attrNameLst>
                                          <p:attrName>style.visibility</p:attrName>
                                        </p:attrNameLst>
                                      </p:cBhvr>
                                      <p:to>
                                        <p:strVal val="visible"/>
                                      </p:to>
                                    </p:set>
                                    <p:animEffect filter="fade" transition="in">
                                      <p:cBhvr>
                                        <p:cTn dur="1000"/>
                                        <p:tgtEl>
                                          <p:spTgt spid="29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6" st="6"/>
                                            </p:txEl>
                                          </p:spTgt>
                                        </p:tgtEl>
                                        <p:attrNameLst>
                                          <p:attrName>style.visibility</p:attrName>
                                        </p:attrNameLst>
                                      </p:cBhvr>
                                      <p:to>
                                        <p:strVal val="visible"/>
                                      </p:to>
                                    </p:set>
                                    <p:animEffect filter="fade" transition="in">
                                      <p:cBhvr>
                                        <p:cTn dur="1000"/>
                                        <p:tgtEl>
                                          <p:spTgt spid="29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7" st="7"/>
                                            </p:txEl>
                                          </p:spTgt>
                                        </p:tgtEl>
                                        <p:attrNameLst>
                                          <p:attrName>style.visibility</p:attrName>
                                        </p:attrNameLst>
                                      </p:cBhvr>
                                      <p:to>
                                        <p:strVal val="visible"/>
                                      </p:to>
                                    </p:set>
                                    <p:animEffect filter="fade" transition="in">
                                      <p:cBhvr>
                                        <p:cTn dur="1000"/>
                                        <p:tgtEl>
                                          <p:spTgt spid="29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8" st="8"/>
                                            </p:txEl>
                                          </p:spTgt>
                                        </p:tgtEl>
                                        <p:attrNameLst>
                                          <p:attrName>style.visibility</p:attrName>
                                        </p:attrNameLst>
                                      </p:cBhvr>
                                      <p:to>
                                        <p:strVal val="visible"/>
                                      </p:to>
                                    </p:set>
                                    <p:animEffect filter="fade" transition="in">
                                      <p:cBhvr>
                                        <p:cTn dur="1000"/>
                                        <p:tgtEl>
                                          <p:spTgt spid="29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xEl>
                                              <p:pRg end="9" st="9"/>
                                            </p:txEl>
                                          </p:spTgt>
                                        </p:tgtEl>
                                        <p:attrNameLst>
                                          <p:attrName>style.visibility</p:attrName>
                                        </p:attrNameLst>
                                      </p:cBhvr>
                                      <p:to>
                                        <p:strVal val="visible"/>
                                      </p:to>
                                    </p:set>
                                    <p:animEffect filter="fade" transition="in">
                                      <p:cBhvr>
                                        <p:cTn dur="1000"/>
                                        <p:tgtEl>
                                          <p:spTgt spid="298">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Examples of Lower body open chain exercises include</a:t>
            </a:r>
            <a:endParaRPr/>
          </a:p>
          <a:p>
            <a:pPr indent="-274319" lvl="1" marL="576263" rtl="0" algn="l">
              <a:spcBef>
                <a:spcPts val="407"/>
              </a:spcBef>
              <a:spcAft>
                <a:spcPts val="0"/>
              </a:spcAft>
              <a:buSzPct val="100000"/>
              <a:buChar char="*"/>
            </a:pPr>
            <a:r>
              <a:rPr lang="en-US">
                <a:solidFill>
                  <a:schemeClr val="accent4"/>
                </a:solidFill>
              </a:rPr>
              <a:t>Knee curls or extensions</a:t>
            </a:r>
            <a:endParaRPr/>
          </a:p>
          <a:p>
            <a:pPr indent="-274319" lvl="1" marL="576263" rtl="0" algn="l">
              <a:spcBef>
                <a:spcPts val="407"/>
              </a:spcBef>
              <a:spcAft>
                <a:spcPts val="0"/>
              </a:spcAft>
              <a:buSzPct val="100000"/>
              <a:buChar char="*"/>
            </a:pPr>
            <a:r>
              <a:rPr lang="en-US">
                <a:solidFill>
                  <a:schemeClr val="accent4"/>
                </a:solidFill>
              </a:rPr>
              <a:t>Hip Abduction and ADDuction</a:t>
            </a:r>
            <a:endParaRPr>
              <a:solidFill>
                <a:schemeClr val="accent4"/>
              </a:solidFill>
            </a:endParaRPr>
          </a:p>
          <a:p>
            <a:pPr indent="-274320" lvl="0" marL="274320" rtl="0" algn="l">
              <a:spcBef>
                <a:spcPts val="444"/>
              </a:spcBef>
              <a:spcAft>
                <a:spcPts val="0"/>
              </a:spcAft>
              <a:buSzPct val="100000"/>
              <a:buChar char="*"/>
            </a:pPr>
            <a:r>
              <a:rPr lang="en-US">
                <a:solidFill>
                  <a:schemeClr val="accent4"/>
                </a:solidFill>
              </a:rPr>
              <a:t>Primarily used during rehab or in weightlifting to promote growth, lessens the chance of additional or incurring injury</a:t>
            </a:r>
            <a:endParaRPr/>
          </a:p>
          <a:p>
            <a:pPr indent="-274320" lvl="0" marL="274320" rtl="0" algn="l">
              <a:spcBef>
                <a:spcPts val="444"/>
              </a:spcBef>
              <a:spcAft>
                <a:spcPts val="0"/>
              </a:spcAft>
              <a:buSzPct val="100000"/>
              <a:buChar char="*"/>
            </a:pPr>
            <a:r>
              <a:rPr lang="en-US">
                <a:solidFill>
                  <a:schemeClr val="accent4"/>
                </a:solidFill>
              </a:rPr>
              <a:t>Examples of lower body closed chain exercises include</a:t>
            </a:r>
            <a:endParaRPr/>
          </a:p>
          <a:p>
            <a:pPr indent="-274319" lvl="1" marL="576263" rtl="0" algn="l">
              <a:spcBef>
                <a:spcPts val="407"/>
              </a:spcBef>
              <a:spcAft>
                <a:spcPts val="0"/>
              </a:spcAft>
              <a:buSzPct val="100000"/>
              <a:buChar char="*"/>
            </a:pPr>
            <a:r>
              <a:rPr lang="en-US">
                <a:solidFill>
                  <a:schemeClr val="accent4"/>
                </a:solidFill>
              </a:rPr>
              <a:t>Squats </a:t>
            </a:r>
            <a:endParaRPr/>
          </a:p>
          <a:p>
            <a:pPr indent="-274319" lvl="1" marL="576263" rtl="0" algn="l">
              <a:spcBef>
                <a:spcPts val="407"/>
              </a:spcBef>
              <a:spcAft>
                <a:spcPts val="0"/>
              </a:spcAft>
              <a:buSzPct val="100000"/>
              <a:buChar char="*"/>
            </a:pPr>
            <a:r>
              <a:rPr lang="en-US">
                <a:solidFill>
                  <a:schemeClr val="accent4"/>
                </a:solidFill>
              </a:rPr>
              <a:t>Lunges </a:t>
            </a:r>
            <a:endParaRPr/>
          </a:p>
          <a:p>
            <a:pPr indent="-274319" lvl="1" marL="576263" rtl="0" algn="l">
              <a:spcBef>
                <a:spcPts val="407"/>
              </a:spcBef>
              <a:spcAft>
                <a:spcPts val="0"/>
              </a:spcAft>
              <a:buSzPct val="100000"/>
              <a:buChar char="*"/>
            </a:pPr>
            <a:r>
              <a:rPr lang="en-US">
                <a:solidFill>
                  <a:schemeClr val="accent4"/>
                </a:solidFill>
              </a:rPr>
              <a:t>Stairclimbing</a:t>
            </a:r>
            <a:endParaRPr/>
          </a:p>
          <a:p>
            <a:pPr indent="-274320" lvl="0" marL="274320" rtl="0" algn="l">
              <a:spcBef>
                <a:spcPts val="444"/>
              </a:spcBef>
              <a:spcAft>
                <a:spcPts val="0"/>
              </a:spcAft>
              <a:buSzPct val="100000"/>
              <a:buChar char="*"/>
            </a:pPr>
            <a:r>
              <a:rPr lang="en-US">
                <a:solidFill>
                  <a:schemeClr val="accent4"/>
                </a:solidFill>
              </a:rPr>
              <a:t>Primarily used sport specific training and simulations of ADL’s during advanced rehab</a:t>
            </a:r>
            <a:endParaRPr>
              <a:solidFill>
                <a:schemeClr val="accent4"/>
              </a:solidFill>
            </a:endParaRPr>
          </a:p>
        </p:txBody>
      </p:sp>
      <p:sp>
        <p:nvSpPr>
          <p:cNvPr id="305" name="Google Shape;305;p2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br>
              <a:rPr lang="en-US"/>
            </a:b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0" st="0"/>
                                            </p:txEl>
                                          </p:spTgt>
                                        </p:tgtEl>
                                        <p:attrNameLst>
                                          <p:attrName>style.visibility</p:attrName>
                                        </p:attrNameLst>
                                      </p:cBhvr>
                                      <p:to>
                                        <p:strVal val="visible"/>
                                      </p:to>
                                    </p:set>
                                    <p:animEffect filter="fade" transition="in">
                                      <p:cBhvr>
                                        <p:cTn dur="1000"/>
                                        <p:tgtEl>
                                          <p:spTgt spid="3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1" st="1"/>
                                            </p:txEl>
                                          </p:spTgt>
                                        </p:tgtEl>
                                        <p:attrNameLst>
                                          <p:attrName>style.visibility</p:attrName>
                                        </p:attrNameLst>
                                      </p:cBhvr>
                                      <p:to>
                                        <p:strVal val="visible"/>
                                      </p:to>
                                    </p:set>
                                    <p:animEffect filter="fade" transition="in">
                                      <p:cBhvr>
                                        <p:cTn dur="1000"/>
                                        <p:tgtEl>
                                          <p:spTgt spid="3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2" st="2"/>
                                            </p:txEl>
                                          </p:spTgt>
                                        </p:tgtEl>
                                        <p:attrNameLst>
                                          <p:attrName>style.visibility</p:attrName>
                                        </p:attrNameLst>
                                      </p:cBhvr>
                                      <p:to>
                                        <p:strVal val="visible"/>
                                      </p:to>
                                    </p:set>
                                    <p:animEffect filter="fade" transition="in">
                                      <p:cBhvr>
                                        <p:cTn dur="1000"/>
                                        <p:tgtEl>
                                          <p:spTgt spid="3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3" st="3"/>
                                            </p:txEl>
                                          </p:spTgt>
                                        </p:tgtEl>
                                        <p:attrNameLst>
                                          <p:attrName>style.visibility</p:attrName>
                                        </p:attrNameLst>
                                      </p:cBhvr>
                                      <p:to>
                                        <p:strVal val="visible"/>
                                      </p:to>
                                    </p:set>
                                    <p:animEffect filter="fade" transition="in">
                                      <p:cBhvr>
                                        <p:cTn dur="1000"/>
                                        <p:tgtEl>
                                          <p:spTgt spid="30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4" st="4"/>
                                            </p:txEl>
                                          </p:spTgt>
                                        </p:tgtEl>
                                        <p:attrNameLst>
                                          <p:attrName>style.visibility</p:attrName>
                                        </p:attrNameLst>
                                      </p:cBhvr>
                                      <p:to>
                                        <p:strVal val="visible"/>
                                      </p:to>
                                    </p:set>
                                    <p:animEffect filter="fade" transition="in">
                                      <p:cBhvr>
                                        <p:cTn dur="1000"/>
                                        <p:tgtEl>
                                          <p:spTgt spid="30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5" st="5"/>
                                            </p:txEl>
                                          </p:spTgt>
                                        </p:tgtEl>
                                        <p:attrNameLst>
                                          <p:attrName>style.visibility</p:attrName>
                                        </p:attrNameLst>
                                      </p:cBhvr>
                                      <p:to>
                                        <p:strVal val="visible"/>
                                      </p:to>
                                    </p:set>
                                    <p:animEffect filter="fade" transition="in">
                                      <p:cBhvr>
                                        <p:cTn dur="1000"/>
                                        <p:tgtEl>
                                          <p:spTgt spid="30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6" st="6"/>
                                            </p:txEl>
                                          </p:spTgt>
                                        </p:tgtEl>
                                        <p:attrNameLst>
                                          <p:attrName>style.visibility</p:attrName>
                                        </p:attrNameLst>
                                      </p:cBhvr>
                                      <p:to>
                                        <p:strVal val="visible"/>
                                      </p:to>
                                    </p:set>
                                    <p:animEffect filter="fade" transition="in">
                                      <p:cBhvr>
                                        <p:cTn dur="1000"/>
                                        <p:tgtEl>
                                          <p:spTgt spid="30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7" st="7"/>
                                            </p:txEl>
                                          </p:spTgt>
                                        </p:tgtEl>
                                        <p:attrNameLst>
                                          <p:attrName>style.visibility</p:attrName>
                                        </p:attrNameLst>
                                      </p:cBhvr>
                                      <p:to>
                                        <p:strVal val="visible"/>
                                      </p:to>
                                    </p:set>
                                    <p:animEffect filter="fade" transition="in">
                                      <p:cBhvr>
                                        <p:cTn dur="1000"/>
                                        <p:tgtEl>
                                          <p:spTgt spid="30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xEl>
                                              <p:pRg end="8" st="8"/>
                                            </p:txEl>
                                          </p:spTgt>
                                        </p:tgtEl>
                                        <p:attrNameLst>
                                          <p:attrName>style.visibility</p:attrName>
                                        </p:attrNameLst>
                                      </p:cBhvr>
                                      <p:to>
                                        <p:strVal val="visible"/>
                                      </p:to>
                                    </p:set>
                                    <p:animEffect filter="fade" transition="in">
                                      <p:cBhvr>
                                        <p:cTn dur="1000"/>
                                        <p:tgtEl>
                                          <p:spTgt spid="30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Defintion - the branch of mechanics that deals with the actions of forces in producing or changing the motion of masses.</a:t>
            </a:r>
            <a:endParaRPr>
              <a:solidFill>
                <a:schemeClr val="accent4"/>
              </a:solidFill>
            </a:endParaRPr>
          </a:p>
        </p:txBody>
      </p:sp>
      <p:sp>
        <p:nvSpPr>
          <p:cNvPr id="311" name="Google Shape;311;p2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Kinetics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9"/>
          <p:cNvSpPr txBox="1"/>
          <p:nvPr>
            <p:ph idx="1" type="body"/>
          </p:nvPr>
        </p:nvSpPr>
        <p:spPr>
          <a:xfrm>
            <a:off x="872067" y="2675466"/>
            <a:ext cx="7408333" cy="392188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Stability</a:t>
            </a:r>
            <a:endParaRPr/>
          </a:p>
          <a:p>
            <a:pPr indent="-274319" lvl="1" marL="576263" rtl="0" algn="l">
              <a:spcBef>
                <a:spcPts val="440"/>
              </a:spcBef>
              <a:spcAft>
                <a:spcPts val="0"/>
              </a:spcAft>
              <a:buSzPts val="2200"/>
              <a:buChar char="*"/>
            </a:pPr>
            <a:r>
              <a:rPr lang="en-US">
                <a:solidFill>
                  <a:schemeClr val="accent4"/>
                </a:solidFill>
              </a:rPr>
              <a:t>The stability of a mass depends on:</a:t>
            </a:r>
            <a:endParaRPr/>
          </a:p>
          <a:p>
            <a:pPr indent="-228600" lvl="2" marL="855663" rtl="0" algn="l">
              <a:spcBef>
                <a:spcPts val="400"/>
              </a:spcBef>
              <a:spcAft>
                <a:spcPts val="0"/>
              </a:spcAft>
              <a:buSzPts val="2000"/>
              <a:buChar char="*"/>
            </a:pPr>
            <a:r>
              <a:rPr lang="en-US">
                <a:solidFill>
                  <a:schemeClr val="accent4"/>
                </a:solidFill>
              </a:rPr>
              <a:t>Its weight</a:t>
            </a:r>
            <a:endParaRPr/>
          </a:p>
          <a:p>
            <a:pPr indent="-228600" lvl="2" marL="855663" rtl="0" algn="l">
              <a:spcBef>
                <a:spcPts val="400"/>
              </a:spcBef>
              <a:spcAft>
                <a:spcPts val="0"/>
              </a:spcAft>
              <a:buSzPts val="2000"/>
              <a:buChar char="*"/>
            </a:pPr>
            <a:r>
              <a:rPr lang="en-US">
                <a:solidFill>
                  <a:schemeClr val="accent4"/>
                </a:solidFill>
              </a:rPr>
              <a:t>The size of its base of support</a:t>
            </a:r>
            <a:endParaRPr/>
          </a:p>
          <a:p>
            <a:pPr indent="-228600" lvl="2" marL="855663" rtl="0" algn="l">
              <a:spcBef>
                <a:spcPts val="400"/>
              </a:spcBef>
              <a:spcAft>
                <a:spcPts val="0"/>
              </a:spcAft>
              <a:buSzPts val="2000"/>
              <a:buChar char="*"/>
            </a:pPr>
            <a:r>
              <a:rPr lang="en-US">
                <a:solidFill>
                  <a:schemeClr val="accent4"/>
                </a:solidFill>
              </a:rPr>
              <a:t>The height of its center of gravity above its base of support</a:t>
            </a:r>
            <a:endParaRPr/>
          </a:p>
          <a:p>
            <a:pPr indent="-228600" lvl="2" marL="855663" rtl="0" algn="l">
              <a:spcBef>
                <a:spcPts val="400"/>
              </a:spcBef>
              <a:spcAft>
                <a:spcPts val="0"/>
              </a:spcAft>
              <a:buSzPts val="2000"/>
              <a:buChar char="*"/>
            </a:pPr>
            <a:r>
              <a:rPr lang="en-US">
                <a:solidFill>
                  <a:schemeClr val="accent4"/>
                </a:solidFill>
              </a:rPr>
              <a:t>The location of the gravity line within the base of support</a:t>
            </a:r>
            <a:endParaRPr/>
          </a:p>
          <a:p>
            <a:pPr indent="-101600" lvl="2" marL="855663" rtl="0" algn="l">
              <a:spcBef>
                <a:spcPts val="400"/>
              </a:spcBef>
              <a:spcAft>
                <a:spcPts val="0"/>
              </a:spcAft>
              <a:buSzPts val="2000"/>
              <a:buNone/>
            </a:pPr>
            <a:r>
              <a:t/>
            </a:r>
            <a:endParaRPr>
              <a:solidFill>
                <a:schemeClr val="accent4"/>
              </a:solidFill>
            </a:endParaRPr>
          </a:p>
          <a:p>
            <a:pPr indent="0" lvl="0" marL="274320" rtl="0" algn="l">
              <a:spcBef>
                <a:spcPts val="480"/>
              </a:spcBef>
              <a:spcAft>
                <a:spcPts val="0"/>
              </a:spcAft>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317" name="Google Shape;317;p2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Components of Kinetics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0" st="0"/>
                                            </p:txEl>
                                          </p:spTgt>
                                        </p:tgtEl>
                                        <p:attrNameLst>
                                          <p:attrName>style.visibility</p:attrName>
                                        </p:attrNameLst>
                                      </p:cBhvr>
                                      <p:to>
                                        <p:strVal val="visible"/>
                                      </p:to>
                                    </p:set>
                                    <p:animEffect filter="fade" transition="in">
                                      <p:cBhvr>
                                        <p:cTn dur="1000"/>
                                        <p:tgtEl>
                                          <p:spTgt spid="3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1" st="1"/>
                                            </p:txEl>
                                          </p:spTgt>
                                        </p:tgtEl>
                                        <p:attrNameLst>
                                          <p:attrName>style.visibility</p:attrName>
                                        </p:attrNameLst>
                                      </p:cBhvr>
                                      <p:to>
                                        <p:strVal val="visible"/>
                                      </p:to>
                                    </p:set>
                                    <p:animEffect filter="fade" transition="in">
                                      <p:cBhvr>
                                        <p:cTn dur="1000"/>
                                        <p:tgtEl>
                                          <p:spTgt spid="3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2" st="2"/>
                                            </p:txEl>
                                          </p:spTgt>
                                        </p:tgtEl>
                                        <p:attrNameLst>
                                          <p:attrName>style.visibility</p:attrName>
                                        </p:attrNameLst>
                                      </p:cBhvr>
                                      <p:to>
                                        <p:strVal val="visible"/>
                                      </p:to>
                                    </p:set>
                                    <p:animEffect filter="fade" transition="in">
                                      <p:cBhvr>
                                        <p:cTn dur="1000"/>
                                        <p:tgtEl>
                                          <p:spTgt spid="3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3" st="3"/>
                                            </p:txEl>
                                          </p:spTgt>
                                        </p:tgtEl>
                                        <p:attrNameLst>
                                          <p:attrName>style.visibility</p:attrName>
                                        </p:attrNameLst>
                                      </p:cBhvr>
                                      <p:to>
                                        <p:strVal val="visible"/>
                                      </p:to>
                                    </p:set>
                                    <p:animEffect filter="fade" transition="in">
                                      <p:cBhvr>
                                        <p:cTn dur="1000"/>
                                        <p:tgtEl>
                                          <p:spTgt spid="3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4" st="4"/>
                                            </p:txEl>
                                          </p:spTgt>
                                        </p:tgtEl>
                                        <p:attrNameLst>
                                          <p:attrName>style.visibility</p:attrName>
                                        </p:attrNameLst>
                                      </p:cBhvr>
                                      <p:to>
                                        <p:strVal val="visible"/>
                                      </p:to>
                                    </p:set>
                                    <p:animEffect filter="fade" transition="in">
                                      <p:cBhvr>
                                        <p:cTn dur="1000"/>
                                        <p:tgtEl>
                                          <p:spTgt spid="31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5" st="5"/>
                                            </p:txEl>
                                          </p:spTgt>
                                        </p:tgtEl>
                                        <p:attrNameLst>
                                          <p:attrName>style.visibility</p:attrName>
                                        </p:attrNameLst>
                                      </p:cBhvr>
                                      <p:to>
                                        <p:strVal val="visible"/>
                                      </p:to>
                                    </p:set>
                                    <p:animEffect filter="fade" transition="in">
                                      <p:cBhvr>
                                        <p:cTn dur="1000"/>
                                        <p:tgtEl>
                                          <p:spTgt spid="31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6" st="6"/>
                                            </p:txEl>
                                          </p:spTgt>
                                        </p:tgtEl>
                                        <p:attrNameLst>
                                          <p:attrName>style.visibility</p:attrName>
                                        </p:attrNameLst>
                                      </p:cBhvr>
                                      <p:to>
                                        <p:strVal val="visible"/>
                                      </p:to>
                                    </p:set>
                                    <p:animEffect filter="fade" transition="in">
                                      <p:cBhvr>
                                        <p:cTn dur="1000"/>
                                        <p:tgtEl>
                                          <p:spTgt spid="31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7" st="7"/>
                                            </p:txEl>
                                          </p:spTgt>
                                        </p:tgtEl>
                                        <p:attrNameLst>
                                          <p:attrName>style.visibility</p:attrName>
                                        </p:attrNameLst>
                                      </p:cBhvr>
                                      <p:to>
                                        <p:strVal val="visible"/>
                                      </p:to>
                                    </p:set>
                                    <p:animEffect filter="fade" transition="in">
                                      <p:cBhvr>
                                        <p:cTn dur="1000"/>
                                        <p:tgtEl>
                                          <p:spTgt spid="31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8" st="8"/>
                                            </p:txEl>
                                          </p:spTgt>
                                        </p:tgtEl>
                                        <p:attrNameLst>
                                          <p:attrName>style.visibility</p:attrName>
                                        </p:attrNameLst>
                                      </p:cBhvr>
                                      <p:to>
                                        <p:strVal val="visible"/>
                                      </p:to>
                                    </p:set>
                                    <p:animEffect filter="fade" transition="in">
                                      <p:cBhvr>
                                        <p:cTn dur="1000"/>
                                        <p:tgtEl>
                                          <p:spTgt spid="316">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2400"/>
              <a:buNone/>
            </a:pPr>
            <a:r>
              <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Is a pull or push exerted by one material object or substance on another</a:t>
            </a:r>
            <a:endParaRPr/>
          </a:p>
          <a:p>
            <a:pPr indent="-274320" lvl="0" marL="274320" rtl="0" algn="l">
              <a:spcBef>
                <a:spcPts val="480"/>
              </a:spcBef>
              <a:spcAft>
                <a:spcPts val="0"/>
              </a:spcAft>
              <a:buSzPts val="2400"/>
              <a:buChar char="*"/>
            </a:pPr>
            <a:r>
              <a:rPr lang="en-US">
                <a:solidFill>
                  <a:schemeClr val="accent4"/>
                </a:solidFill>
              </a:rPr>
              <a:t>External forces - gravity, wind, water, floor</a:t>
            </a:r>
            <a:endParaRPr/>
          </a:p>
          <a:p>
            <a:pPr indent="-274320" lvl="0" marL="274320" rtl="0" algn="l">
              <a:spcBef>
                <a:spcPts val="480"/>
              </a:spcBef>
              <a:spcAft>
                <a:spcPts val="0"/>
              </a:spcAft>
              <a:buSzPts val="2400"/>
              <a:buChar char="*"/>
            </a:pPr>
            <a:r>
              <a:rPr lang="en-US">
                <a:solidFill>
                  <a:schemeClr val="accent4"/>
                </a:solidFill>
              </a:rPr>
              <a:t>Internal forces – muscles, ligaments, bones</a:t>
            </a:r>
            <a:endParaRPr/>
          </a:p>
          <a:p>
            <a:pPr indent="-274320" lvl="0" marL="274320" rtl="0" algn="l">
              <a:spcBef>
                <a:spcPts val="480"/>
              </a:spcBef>
              <a:spcAft>
                <a:spcPts val="0"/>
              </a:spcAft>
              <a:buSzPts val="2400"/>
              <a:buChar char="*"/>
            </a:pPr>
            <a:r>
              <a:rPr lang="en-US">
                <a:solidFill>
                  <a:schemeClr val="accent4"/>
                </a:solidFill>
              </a:rPr>
              <a:t>Internal forces serve to counter-act those external forces that jeopardize the integrity of human joint structure</a:t>
            </a:r>
            <a:endParaRPr/>
          </a:p>
          <a:p>
            <a:pPr indent="-121920" lvl="0" marL="274320" rtl="0" algn="l">
              <a:spcBef>
                <a:spcPts val="480"/>
              </a:spcBef>
              <a:spcAft>
                <a:spcPts val="0"/>
              </a:spcAft>
              <a:buSzPts val="2400"/>
              <a:buNone/>
            </a:pPr>
            <a:r>
              <a:t/>
            </a:r>
            <a:endParaRPr>
              <a:solidFill>
                <a:schemeClr val="accent4"/>
              </a:solidFill>
            </a:endParaRPr>
          </a:p>
        </p:txBody>
      </p:sp>
      <p:sp>
        <p:nvSpPr>
          <p:cNvPr id="323" name="Google Shape;323;p3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 - Force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0" st="0"/>
                                            </p:txEl>
                                          </p:spTgt>
                                        </p:tgtEl>
                                        <p:attrNameLst>
                                          <p:attrName>style.visibility</p:attrName>
                                        </p:attrNameLst>
                                      </p:cBhvr>
                                      <p:to>
                                        <p:strVal val="visible"/>
                                      </p:to>
                                    </p:set>
                                    <p:animEffect filter="fade" transition="in">
                                      <p:cBhvr>
                                        <p:cTn dur="1000"/>
                                        <p:tgtEl>
                                          <p:spTgt spid="3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1" st="1"/>
                                            </p:txEl>
                                          </p:spTgt>
                                        </p:tgtEl>
                                        <p:attrNameLst>
                                          <p:attrName>style.visibility</p:attrName>
                                        </p:attrNameLst>
                                      </p:cBhvr>
                                      <p:to>
                                        <p:strVal val="visible"/>
                                      </p:to>
                                    </p:set>
                                    <p:animEffect filter="fade" transition="in">
                                      <p:cBhvr>
                                        <p:cTn dur="1000"/>
                                        <p:tgtEl>
                                          <p:spTgt spid="3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2" st="2"/>
                                            </p:txEl>
                                          </p:spTgt>
                                        </p:tgtEl>
                                        <p:attrNameLst>
                                          <p:attrName>style.visibility</p:attrName>
                                        </p:attrNameLst>
                                      </p:cBhvr>
                                      <p:to>
                                        <p:strVal val="visible"/>
                                      </p:to>
                                    </p:set>
                                    <p:animEffect filter="fade" transition="in">
                                      <p:cBhvr>
                                        <p:cTn dur="1000"/>
                                        <p:tgtEl>
                                          <p:spTgt spid="3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3" st="3"/>
                                            </p:txEl>
                                          </p:spTgt>
                                        </p:tgtEl>
                                        <p:attrNameLst>
                                          <p:attrName>style.visibility</p:attrName>
                                        </p:attrNameLst>
                                      </p:cBhvr>
                                      <p:to>
                                        <p:strVal val="visible"/>
                                      </p:to>
                                    </p:set>
                                    <p:animEffect filter="fade" transition="in">
                                      <p:cBhvr>
                                        <p:cTn dur="1000"/>
                                        <p:tgtEl>
                                          <p:spTgt spid="3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4" st="4"/>
                                            </p:txEl>
                                          </p:spTgt>
                                        </p:tgtEl>
                                        <p:attrNameLst>
                                          <p:attrName>style.visibility</p:attrName>
                                        </p:attrNameLst>
                                      </p:cBhvr>
                                      <p:to>
                                        <p:strVal val="visible"/>
                                      </p:to>
                                    </p:set>
                                    <p:animEffect filter="fade" transition="in">
                                      <p:cBhvr>
                                        <p:cTn dur="1000"/>
                                        <p:tgtEl>
                                          <p:spTgt spid="32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xEl>
                                              <p:pRg end="5" st="5"/>
                                            </p:txEl>
                                          </p:spTgt>
                                        </p:tgtEl>
                                        <p:attrNameLst>
                                          <p:attrName>style.visibility</p:attrName>
                                        </p:attrNameLst>
                                      </p:cBhvr>
                                      <p:to>
                                        <p:strVal val="visible"/>
                                      </p:to>
                                    </p:set>
                                    <p:animEffect filter="fade" transition="in">
                                      <p:cBhvr>
                                        <p:cTn dur="1000"/>
                                        <p:tgtEl>
                                          <p:spTgt spid="32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Lies approximately anterior to the second sacral vertebra (In men, the center of gravity lies at or above the navel, while in women, it is located below the navel, close to the hips.)</a:t>
            </a:r>
            <a:endParaRPr/>
          </a:p>
          <a:p>
            <a:pPr indent="-274320" lvl="0" marL="274320" rtl="0" algn="l">
              <a:spcBef>
                <a:spcPts val="480"/>
              </a:spcBef>
              <a:spcAft>
                <a:spcPts val="0"/>
              </a:spcAft>
              <a:buSzPts val="2400"/>
              <a:buChar char="*"/>
            </a:pPr>
            <a:r>
              <a:rPr lang="en-US">
                <a:solidFill>
                  <a:schemeClr val="accent4"/>
                </a:solidFill>
              </a:rPr>
              <a:t>Will change as the body moves or carries an object</a:t>
            </a:r>
            <a:endParaRPr/>
          </a:p>
          <a:p>
            <a:pPr indent="-274320" lvl="0" marL="274320" rtl="0" algn="l">
              <a:spcBef>
                <a:spcPts val="480"/>
              </a:spcBef>
              <a:spcAft>
                <a:spcPts val="0"/>
              </a:spcAft>
              <a:buSzPts val="2400"/>
              <a:buChar char="*"/>
            </a:pPr>
            <a:r>
              <a:rPr lang="en-US">
                <a:solidFill>
                  <a:schemeClr val="accent4"/>
                </a:solidFill>
              </a:rPr>
              <a:t>Closer the center of gravity is to the base of support, the more stable the object</a:t>
            </a:r>
            <a:endParaRPr/>
          </a:p>
          <a:p>
            <a:pPr indent="-274320" lvl="0" marL="274320" rtl="0" algn="l">
              <a:spcBef>
                <a:spcPts val="480"/>
              </a:spcBef>
              <a:spcAft>
                <a:spcPts val="0"/>
              </a:spcAft>
              <a:buSzPts val="2400"/>
              <a:buChar char="*"/>
            </a:pPr>
            <a:r>
              <a:rPr lang="en-US">
                <a:solidFill>
                  <a:schemeClr val="accent4"/>
                </a:solidFill>
              </a:rPr>
              <a:t>Center of gravity will shift toward the additional weight</a:t>
            </a:r>
            <a:endParaRPr/>
          </a:p>
          <a:p>
            <a:pPr indent="-121920" lvl="0" marL="274320" rtl="0" algn="l">
              <a:spcBef>
                <a:spcPts val="480"/>
              </a:spcBef>
              <a:spcAft>
                <a:spcPts val="0"/>
              </a:spcAft>
              <a:buSzPts val="2400"/>
              <a:buNone/>
            </a:pPr>
            <a:r>
              <a:t/>
            </a:r>
            <a:endParaRPr/>
          </a:p>
        </p:txBody>
      </p:sp>
      <p:sp>
        <p:nvSpPr>
          <p:cNvPr id="329" name="Google Shape;329;p3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 – Centre of Gravity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0" st="0"/>
                                            </p:txEl>
                                          </p:spTgt>
                                        </p:tgtEl>
                                        <p:attrNameLst>
                                          <p:attrName>style.visibility</p:attrName>
                                        </p:attrNameLst>
                                      </p:cBhvr>
                                      <p:to>
                                        <p:strVal val="visible"/>
                                      </p:to>
                                    </p:set>
                                    <p:animEffect filter="fade" transition="in">
                                      <p:cBhvr>
                                        <p:cTn dur="1000"/>
                                        <p:tgtEl>
                                          <p:spTgt spid="3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1" st="1"/>
                                            </p:txEl>
                                          </p:spTgt>
                                        </p:tgtEl>
                                        <p:attrNameLst>
                                          <p:attrName>style.visibility</p:attrName>
                                        </p:attrNameLst>
                                      </p:cBhvr>
                                      <p:to>
                                        <p:strVal val="visible"/>
                                      </p:to>
                                    </p:set>
                                    <p:animEffect filter="fade" transition="in">
                                      <p:cBhvr>
                                        <p:cTn dur="1000"/>
                                        <p:tgtEl>
                                          <p:spTgt spid="3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2" st="2"/>
                                            </p:txEl>
                                          </p:spTgt>
                                        </p:tgtEl>
                                        <p:attrNameLst>
                                          <p:attrName>style.visibility</p:attrName>
                                        </p:attrNameLst>
                                      </p:cBhvr>
                                      <p:to>
                                        <p:strVal val="visible"/>
                                      </p:to>
                                    </p:set>
                                    <p:animEffect filter="fade" transition="in">
                                      <p:cBhvr>
                                        <p:cTn dur="1000"/>
                                        <p:tgtEl>
                                          <p:spTgt spid="3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3" st="3"/>
                                            </p:txEl>
                                          </p:spTgt>
                                        </p:tgtEl>
                                        <p:attrNameLst>
                                          <p:attrName>style.visibility</p:attrName>
                                        </p:attrNameLst>
                                      </p:cBhvr>
                                      <p:to>
                                        <p:strVal val="visible"/>
                                      </p:to>
                                    </p:set>
                                    <p:animEffect filter="fade" transition="in">
                                      <p:cBhvr>
                                        <p:cTn dur="1000"/>
                                        <p:tgtEl>
                                          <p:spTgt spid="32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xEl>
                                              <p:pRg end="4" st="4"/>
                                            </p:txEl>
                                          </p:spTgt>
                                        </p:tgtEl>
                                        <p:attrNameLst>
                                          <p:attrName>style.visibility</p:attrName>
                                        </p:attrNameLst>
                                      </p:cBhvr>
                                      <p:to>
                                        <p:strVal val="visible"/>
                                      </p:to>
                                    </p:set>
                                    <p:animEffect filter="fade" transition="in">
                                      <p:cBhvr>
                                        <p:cTn dur="1000"/>
                                        <p:tgtEl>
                                          <p:spTgt spid="32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Plumb line</a:t>
            </a:r>
            <a:endParaRPr/>
          </a:p>
          <a:p>
            <a:pPr indent="-274320" lvl="0" marL="274320" rtl="0" algn="l">
              <a:spcBef>
                <a:spcPts val="480"/>
              </a:spcBef>
              <a:spcAft>
                <a:spcPts val="0"/>
              </a:spcAft>
              <a:buSzPts val="2400"/>
              <a:buChar char="*"/>
            </a:pPr>
            <a:r>
              <a:rPr lang="en-US">
                <a:solidFill>
                  <a:schemeClr val="accent4"/>
                </a:solidFill>
              </a:rPr>
              <a:t>Plumb line should fall through the location of the center of gravity listed above</a:t>
            </a:r>
            <a:endParaRPr/>
          </a:p>
          <a:p>
            <a:pPr indent="-121920" lvl="0" marL="274320" rtl="0" algn="l">
              <a:spcBef>
                <a:spcPts val="480"/>
              </a:spcBef>
              <a:spcAft>
                <a:spcPts val="0"/>
              </a:spcAft>
              <a:buSzPts val="2400"/>
              <a:buNone/>
            </a:pPr>
            <a:r>
              <a:t/>
            </a:r>
            <a:endParaRPr>
              <a:solidFill>
                <a:schemeClr val="accent4"/>
              </a:solidFill>
            </a:endParaRPr>
          </a:p>
        </p:txBody>
      </p:sp>
      <p:sp>
        <p:nvSpPr>
          <p:cNvPr id="335" name="Google Shape;335;p3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 – Line of Gravity</a:t>
            </a:r>
            <a:endParaRPr/>
          </a:p>
        </p:txBody>
      </p:sp>
      <p:pic>
        <p:nvPicPr>
          <p:cNvPr id="336" name="Google Shape;336;p32"/>
          <p:cNvPicPr preferRelativeResize="0"/>
          <p:nvPr/>
        </p:nvPicPr>
        <p:blipFill rotWithShape="1">
          <a:blip r:embed="rId3">
            <a:alphaModFix/>
          </a:blip>
          <a:srcRect b="0" l="26402" r="0" t="30533"/>
          <a:stretch/>
        </p:blipFill>
        <p:spPr>
          <a:xfrm>
            <a:off x="4932040" y="3933056"/>
            <a:ext cx="3672408" cy="259228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Law of Inertia</a:t>
            </a:r>
            <a:endParaRPr/>
          </a:p>
          <a:p>
            <a:pPr indent="-274319" lvl="1" marL="576263" rtl="0" algn="l">
              <a:spcBef>
                <a:spcPts val="440"/>
              </a:spcBef>
              <a:spcAft>
                <a:spcPts val="0"/>
              </a:spcAft>
              <a:buSzPts val="2200"/>
              <a:buChar char="*"/>
            </a:pPr>
            <a:r>
              <a:rPr lang="en-US">
                <a:solidFill>
                  <a:schemeClr val="accent4"/>
                </a:solidFill>
              </a:rPr>
              <a:t>States that every body continues in its state of rest or persists in its state of motion in a straight line, unless it is compelled to change by external forces exerted upon it</a:t>
            </a:r>
            <a:endParaRPr/>
          </a:p>
          <a:p>
            <a:pPr indent="-274320" lvl="0" marL="274320" rtl="0" algn="l">
              <a:spcBef>
                <a:spcPts val="480"/>
              </a:spcBef>
              <a:spcAft>
                <a:spcPts val="0"/>
              </a:spcAft>
              <a:buSzPts val="2400"/>
              <a:buChar char="*"/>
            </a:pPr>
            <a:r>
              <a:rPr lang="en-US">
                <a:solidFill>
                  <a:schemeClr val="accent4"/>
                </a:solidFill>
              </a:rPr>
              <a:t>Example - When walking hip flexors start to swing leg and hamstrings stop it. Muscle force needed to start action or change speed therefore less energy required to keep steady pace like a jog.</a:t>
            </a:r>
            <a:endParaRPr/>
          </a:p>
          <a:p>
            <a:pPr indent="-121920" lvl="0" marL="274320" rtl="0" algn="l">
              <a:spcBef>
                <a:spcPts val="480"/>
              </a:spcBef>
              <a:spcAft>
                <a:spcPts val="0"/>
              </a:spcAft>
              <a:buSzPts val="2400"/>
              <a:buNone/>
            </a:pPr>
            <a:r>
              <a:t/>
            </a:r>
            <a:endParaRPr>
              <a:solidFill>
                <a:schemeClr val="accent4"/>
              </a:solidFill>
            </a:endParaRPr>
          </a:p>
        </p:txBody>
      </p:sp>
      <p:sp>
        <p:nvSpPr>
          <p:cNvPr id="342" name="Google Shape;342;p3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Newton’s Laws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0" st="0"/>
                                            </p:txEl>
                                          </p:spTgt>
                                        </p:tgtEl>
                                        <p:attrNameLst>
                                          <p:attrName>style.visibility</p:attrName>
                                        </p:attrNameLst>
                                      </p:cBhvr>
                                      <p:to>
                                        <p:strVal val="visible"/>
                                      </p:to>
                                    </p:set>
                                    <p:animEffect filter="fade" transition="in">
                                      <p:cBhvr>
                                        <p:cTn dur="1000"/>
                                        <p:tgtEl>
                                          <p:spTgt spid="3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1" st="1"/>
                                            </p:txEl>
                                          </p:spTgt>
                                        </p:tgtEl>
                                        <p:attrNameLst>
                                          <p:attrName>style.visibility</p:attrName>
                                        </p:attrNameLst>
                                      </p:cBhvr>
                                      <p:to>
                                        <p:strVal val="visible"/>
                                      </p:to>
                                    </p:set>
                                    <p:animEffect filter="fade" transition="in">
                                      <p:cBhvr>
                                        <p:cTn dur="1000"/>
                                        <p:tgtEl>
                                          <p:spTgt spid="3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2" st="2"/>
                                            </p:txEl>
                                          </p:spTgt>
                                        </p:tgtEl>
                                        <p:attrNameLst>
                                          <p:attrName>style.visibility</p:attrName>
                                        </p:attrNameLst>
                                      </p:cBhvr>
                                      <p:to>
                                        <p:strVal val="visible"/>
                                      </p:to>
                                    </p:set>
                                    <p:animEffect filter="fade" transition="in">
                                      <p:cBhvr>
                                        <p:cTn dur="1000"/>
                                        <p:tgtEl>
                                          <p:spTgt spid="3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3" st="3"/>
                                            </p:txEl>
                                          </p:spTgt>
                                        </p:tgtEl>
                                        <p:attrNameLst>
                                          <p:attrName>style.visibility</p:attrName>
                                        </p:attrNameLst>
                                      </p:cBhvr>
                                      <p:to>
                                        <p:strVal val="visible"/>
                                      </p:to>
                                    </p:set>
                                    <p:animEffect filter="fade" transition="in">
                                      <p:cBhvr>
                                        <p:cTn dur="1000"/>
                                        <p:tgtEl>
                                          <p:spTgt spid="34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States that the rate of change of momentum (acceleration of a body with a constant mass) is proportional to the force causing it and takes place in the direction in which the force acts.</a:t>
            </a:r>
            <a:endParaRPr/>
          </a:p>
          <a:p>
            <a:pPr indent="-274320" lvl="0" marL="274320" rtl="0" algn="l">
              <a:spcBef>
                <a:spcPts val="480"/>
              </a:spcBef>
              <a:spcAft>
                <a:spcPts val="0"/>
              </a:spcAft>
              <a:buSzPts val="2400"/>
              <a:buChar char="*"/>
            </a:pPr>
            <a:r>
              <a:rPr lang="en-US">
                <a:solidFill>
                  <a:schemeClr val="accent4"/>
                </a:solidFill>
              </a:rPr>
              <a:t>** ACCELERATION is proportional to FORCE divided by MASS **</a:t>
            </a:r>
            <a:endParaRPr/>
          </a:p>
          <a:p>
            <a:pPr indent="-121920" lvl="0" marL="274320" rtl="0" algn="l">
              <a:spcBef>
                <a:spcPts val="480"/>
              </a:spcBef>
              <a:spcAft>
                <a:spcPts val="0"/>
              </a:spcAft>
              <a:buSzPts val="2400"/>
              <a:buNone/>
            </a:pPr>
            <a:r>
              <a:t/>
            </a:r>
            <a:endParaRPr>
              <a:solidFill>
                <a:schemeClr val="accent4"/>
              </a:solidFill>
            </a:endParaRPr>
          </a:p>
        </p:txBody>
      </p:sp>
      <p:sp>
        <p:nvSpPr>
          <p:cNvPr id="348" name="Google Shape;348;p3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Law of Acceleration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0" st="0"/>
                                            </p:txEl>
                                          </p:spTgt>
                                        </p:tgtEl>
                                        <p:attrNameLst>
                                          <p:attrName>style.visibility</p:attrName>
                                        </p:attrNameLst>
                                      </p:cBhvr>
                                      <p:to>
                                        <p:strVal val="visible"/>
                                      </p:to>
                                    </p:set>
                                    <p:animEffect filter="fade" transition="in">
                                      <p:cBhvr>
                                        <p:cTn dur="2100"/>
                                        <p:tgtEl>
                                          <p:spTgt spid="3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1" st="1"/>
                                            </p:txEl>
                                          </p:spTgt>
                                        </p:tgtEl>
                                        <p:attrNameLst>
                                          <p:attrName>style.visibility</p:attrName>
                                        </p:attrNameLst>
                                      </p:cBhvr>
                                      <p:to>
                                        <p:strVal val="visible"/>
                                      </p:to>
                                    </p:set>
                                    <p:animEffect filter="fade" transition="in">
                                      <p:cBhvr>
                                        <p:cTn dur="2100"/>
                                        <p:tgtEl>
                                          <p:spTgt spid="3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2" st="2"/>
                                            </p:txEl>
                                          </p:spTgt>
                                        </p:tgtEl>
                                        <p:attrNameLst>
                                          <p:attrName>style.visibility</p:attrName>
                                        </p:attrNameLst>
                                      </p:cBhvr>
                                      <p:to>
                                        <p:strVal val="visible"/>
                                      </p:to>
                                    </p:set>
                                    <p:animEffect filter="fade" transition="in">
                                      <p:cBhvr>
                                        <p:cTn dur="2100"/>
                                        <p:tgtEl>
                                          <p:spTgt spid="34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States that for every action there is an equal and opposite reaction</a:t>
            </a:r>
            <a:endParaRPr/>
          </a:p>
          <a:p>
            <a:pPr indent="-121920" lvl="0" marL="274320" rtl="0" algn="l">
              <a:spcBef>
                <a:spcPts val="480"/>
              </a:spcBef>
              <a:spcAft>
                <a:spcPts val="0"/>
              </a:spcAft>
              <a:buSzPts val="2400"/>
              <a:buNone/>
            </a:pPr>
            <a:r>
              <a:t/>
            </a:r>
            <a:endParaRPr>
              <a:solidFill>
                <a:schemeClr val="accent4"/>
              </a:solidFill>
            </a:endParaRPr>
          </a:p>
        </p:txBody>
      </p:sp>
      <p:sp>
        <p:nvSpPr>
          <p:cNvPr id="354" name="Google Shape;354;p3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Law of Reaction</a:t>
            </a:r>
            <a:endParaRPr/>
          </a:p>
        </p:txBody>
      </p:sp>
      <p:pic>
        <p:nvPicPr>
          <p:cNvPr descr="C:\Users\Student27\AppData\Local\Microsoft\Windows\Temporary Internet Files\Content.IE5\ZJH5MOW7\newton[1].jpg" id="355" name="Google Shape;355;p35"/>
          <p:cNvPicPr preferRelativeResize="0"/>
          <p:nvPr/>
        </p:nvPicPr>
        <p:blipFill rotWithShape="1">
          <a:blip r:embed="rId3">
            <a:alphaModFix/>
          </a:blip>
          <a:srcRect b="0" l="0" r="0" t="0"/>
          <a:stretch/>
        </p:blipFill>
        <p:spPr>
          <a:xfrm>
            <a:off x="4211960" y="3212976"/>
            <a:ext cx="4445000" cy="3429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States that any two particles attract one another with a force directly proportional to the product of their masses and inversely proportional to the square of the distance between them</a:t>
            </a:r>
            <a:endParaRPr/>
          </a:p>
          <a:p>
            <a:pPr indent="-274320" lvl="0" marL="274320" rtl="0" algn="l">
              <a:spcBef>
                <a:spcPts val="480"/>
              </a:spcBef>
              <a:spcAft>
                <a:spcPts val="0"/>
              </a:spcAft>
              <a:buSzPts val="2400"/>
              <a:buChar char="*"/>
            </a:pPr>
            <a:r>
              <a:rPr lang="en-US">
                <a:solidFill>
                  <a:schemeClr val="accent4"/>
                </a:solidFill>
              </a:rPr>
              <a:t>This means that a greater force is required to move a large mass than a small one.</a:t>
            </a:r>
            <a:endParaRPr/>
          </a:p>
          <a:p>
            <a:pPr indent="-121920" lvl="0" marL="274320" rtl="0" algn="l">
              <a:spcBef>
                <a:spcPts val="480"/>
              </a:spcBef>
              <a:spcAft>
                <a:spcPts val="0"/>
              </a:spcAft>
              <a:buSzPts val="2400"/>
              <a:buNone/>
            </a:pPr>
            <a:r>
              <a:t/>
            </a:r>
            <a:endParaRPr>
              <a:solidFill>
                <a:schemeClr val="accent4"/>
              </a:solidFill>
            </a:endParaRPr>
          </a:p>
          <a:p>
            <a:pPr indent="0" lvl="0" marL="0" rtl="0" algn="l">
              <a:spcBef>
                <a:spcPts val="480"/>
              </a:spcBef>
              <a:spcAft>
                <a:spcPts val="0"/>
              </a:spcAft>
              <a:buSzPts val="2400"/>
              <a:buNone/>
            </a:pPr>
            <a:r>
              <a:rPr lang="en-US" u="sng">
                <a:solidFill>
                  <a:schemeClr val="accent4"/>
                </a:solidFill>
                <a:hlinkClick r:id="rId3">
                  <a:extLst>
                    <a:ext uri="{A12FA001-AC4F-418D-AE19-62706E023703}">
                      <ahyp:hlinkClr val="tx"/>
                    </a:ext>
                  </a:extLst>
                </a:hlinkClick>
              </a:rPr>
              <a:t>https://youtu.be/kKKM8Y-u7ds</a:t>
            </a:r>
            <a:endParaRPr>
              <a:solidFill>
                <a:schemeClr val="accent4"/>
              </a:solidFill>
            </a:endParaRPr>
          </a:p>
          <a:p>
            <a:pPr indent="0" lvl="0" marL="0" rtl="0" algn="l">
              <a:spcBef>
                <a:spcPts val="480"/>
              </a:spcBef>
              <a:spcAft>
                <a:spcPts val="0"/>
              </a:spcAft>
              <a:buSzPts val="2400"/>
              <a:buNone/>
            </a:pPr>
            <a:r>
              <a:t/>
            </a:r>
            <a:endParaRPr>
              <a:solidFill>
                <a:schemeClr val="accent4"/>
              </a:solidFill>
            </a:endParaRPr>
          </a:p>
        </p:txBody>
      </p:sp>
      <p:sp>
        <p:nvSpPr>
          <p:cNvPr id="361" name="Google Shape;361;p3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Law of Gravitation</a:t>
            </a:r>
            <a:endParaRPr/>
          </a:p>
        </p:txBody>
      </p:sp>
      <p:pic>
        <p:nvPicPr>
          <p:cNvPr descr="C:\Users\Student27\AppData\Local\Microsoft\Windows\Temporary Internet Files\Content.IE5\B7PE8NWX\Cartoon-elephant-9103-large[1].png" id="362" name="Google Shape;362;p36"/>
          <p:cNvPicPr preferRelativeResize="0"/>
          <p:nvPr/>
        </p:nvPicPr>
        <p:blipFill rotWithShape="1">
          <a:blip r:embed="rId4">
            <a:alphaModFix/>
          </a:blip>
          <a:srcRect b="0" l="0" r="0" t="0"/>
          <a:stretch/>
        </p:blipFill>
        <p:spPr>
          <a:xfrm>
            <a:off x="5024406" y="4653136"/>
            <a:ext cx="2405093" cy="1944216"/>
          </a:xfrm>
          <a:prstGeom prst="rect">
            <a:avLst/>
          </a:prstGeom>
          <a:noFill/>
          <a:ln>
            <a:noFill/>
          </a:ln>
        </p:spPr>
      </p:pic>
      <p:pic>
        <p:nvPicPr>
          <p:cNvPr descr="C:\Users\Student27\AppData\Local\Microsoft\Windows\Temporary Internet Files\Content.IE5\ZJH5MOW7\dirty-mouse[1].png" id="363" name="Google Shape;363;p36"/>
          <p:cNvPicPr preferRelativeResize="0"/>
          <p:nvPr/>
        </p:nvPicPr>
        <p:blipFill rotWithShape="1">
          <a:blip r:embed="rId5">
            <a:alphaModFix/>
          </a:blip>
          <a:srcRect b="0" l="0" r="0" t="0"/>
          <a:stretch/>
        </p:blipFill>
        <p:spPr>
          <a:xfrm>
            <a:off x="7740352" y="5932372"/>
            <a:ext cx="1072663" cy="6118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0" st="0"/>
                                            </p:txEl>
                                          </p:spTgt>
                                        </p:tgtEl>
                                        <p:attrNameLst>
                                          <p:attrName>style.visibility</p:attrName>
                                        </p:attrNameLst>
                                      </p:cBhvr>
                                      <p:to>
                                        <p:strVal val="visible"/>
                                      </p:to>
                                    </p:set>
                                    <p:animEffect filter="fade" transition="in">
                                      <p:cBhvr>
                                        <p:cTn dur="1600"/>
                                        <p:tgtEl>
                                          <p:spTgt spid="3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1" st="1"/>
                                            </p:txEl>
                                          </p:spTgt>
                                        </p:tgtEl>
                                        <p:attrNameLst>
                                          <p:attrName>style.visibility</p:attrName>
                                        </p:attrNameLst>
                                      </p:cBhvr>
                                      <p:to>
                                        <p:strVal val="visible"/>
                                      </p:to>
                                    </p:set>
                                    <p:animEffect filter="fade" transition="in">
                                      <p:cBhvr>
                                        <p:cTn dur="1600"/>
                                        <p:tgtEl>
                                          <p:spTgt spid="3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2" st="2"/>
                                            </p:txEl>
                                          </p:spTgt>
                                        </p:tgtEl>
                                        <p:attrNameLst>
                                          <p:attrName>style.visibility</p:attrName>
                                        </p:attrNameLst>
                                      </p:cBhvr>
                                      <p:to>
                                        <p:strVal val="visible"/>
                                      </p:to>
                                    </p:set>
                                    <p:animEffect filter="fade" transition="in">
                                      <p:cBhvr>
                                        <p:cTn dur="1600"/>
                                        <p:tgtEl>
                                          <p:spTgt spid="3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3" st="3"/>
                                            </p:txEl>
                                          </p:spTgt>
                                        </p:tgtEl>
                                        <p:attrNameLst>
                                          <p:attrName>style.visibility</p:attrName>
                                        </p:attrNameLst>
                                      </p:cBhvr>
                                      <p:to>
                                        <p:strVal val="visible"/>
                                      </p:to>
                                    </p:set>
                                    <p:animEffect filter="fade" transition="in">
                                      <p:cBhvr>
                                        <p:cTn dur="1600"/>
                                        <p:tgtEl>
                                          <p:spTgt spid="3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4" st="4"/>
                                            </p:txEl>
                                          </p:spTgt>
                                        </p:tgtEl>
                                        <p:attrNameLst>
                                          <p:attrName>style.visibility</p:attrName>
                                        </p:attrNameLst>
                                      </p:cBhvr>
                                      <p:to>
                                        <p:strVal val="visible"/>
                                      </p:to>
                                    </p:set>
                                    <p:animEffect filter="fade" transition="in">
                                      <p:cBhvr>
                                        <p:cTn dur="1600"/>
                                        <p:tgtEl>
                                          <p:spTgt spid="36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a:t>
            </a:r>
            <a:r>
              <a:rPr lang="en-US">
                <a:solidFill>
                  <a:schemeClr val="accent4"/>
                </a:solidFill>
              </a:rPr>
              <a:t> FRE123”</a:t>
            </a:r>
            <a:endParaRPr/>
          </a:p>
          <a:p>
            <a:pPr indent="-274320" lvl="0" marL="274320" rtl="0" algn="l">
              <a:spcBef>
                <a:spcPts val="480"/>
              </a:spcBef>
              <a:spcAft>
                <a:spcPts val="0"/>
              </a:spcAft>
              <a:buSzPts val="2400"/>
              <a:buChar char="*"/>
            </a:pPr>
            <a:r>
              <a:rPr lang="en-US">
                <a:solidFill>
                  <a:schemeClr val="accent4"/>
                </a:solidFill>
              </a:rPr>
              <a:t>The letters represent the center of the lever and the numbers represent the corresponding class of lever. Ie. Fulcrum in the centre=1st class lever. Resistance in the middle=2nd class.**</a:t>
            </a:r>
            <a:endParaRPr/>
          </a:p>
          <a:p>
            <a:pPr indent="-274320" lvl="0" marL="274320" rtl="0" algn="l">
              <a:spcBef>
                <a:spcPts val="480"/>
              </a:spcBef>
              <a:spcAft>
                <a:spcPts val="0"/>
              </a:spcAft>
              <a:buSzPts val="2400"/>
              <a:buChar char="*"/>
            </a:pPr>
            <a:r>
              <a:rPr lang="en-US">
                <a:solidFill>
                  <a:schemeClr val="accent4"/>
                </a:solidFill>
              </a:rPr>
              <a:t>F = Fulcrum</a:t>
            </a:r>
            <a:endParaRPr/>
          </a:p>
          <a:p>
            <a:pPr indent="-274320" lvl="0" marL="274320" rtl="0" algn="l">
              <a:spcBef>
                <a:spcPts val="480"/>
              </a:spcBef>
              <a:spcAft>
                <a:spcPts val="0"/>
              </a:spcAft>
              <a:buSzPts val="2400"/>
              <a:buChar char="*"/>
            </a:pPr>
            <a:r>
              <a:rPr lang="en-US">
                <a:solidFill>
                  <a:schemeClr val="accent4"/>
                </a:solidFill>
              </a:rPr>
              <a:t>R= Resistance (Often interchanged with the word Load)</a:t>
            </a:r>
            <a:endParaRPr/>
          </a:p>
          <a:p>
            <a:pPr indent="-274320" lvl="0" marL="274320" rtl="0" algn="l">
              <a:spcBef>
                <a:spcPts val="480"/>
              </a:spcBef>
              <a:spcAft>
                <a:spcPts val="0"/>
              </a:spcAft>
              <a:buSzPts val="2400"/>
              <a:buChar char="*"/>
            </a:pPr>
            <a:r>
              <a:rPr lang="en-US">
                <a:solidFill>
                  <a:schemeClr val="accent4"/>
                </a:solidFill>
              </a:rPr>
              <a:t>E= Effort (often interchanged with the word Force)</a:t>
            </a:r>
            <a:endParaRPr>
              <a:solidFill>
                <a:schemeClr val="accent4"/>
              </a:solidFill>
            </a:endParaRPr>
          </a:p>
        </p:txBody>
      </p:sp>
      <p:sp>
        <p:nvSpPr>
          <p:cNvPr id="369" name="Google Shape;369;p3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Levers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0" st="0"/>
                                            </p:txEl>
                                          </p:spTgt>
                                        </p:tgtEl>
                                        <p:attrNameLst>
                                          <p:attrName>style.visibility</p:attrName>
                                        </p:attrNameLst>
                                      </p:cBhvr>
                                      <p:to>
                                        <p:strVal val="visible"/>
                                      </p:to>
                                    </p:set>
                                    <p:animEffect filter="fade" transition="in">
                                      <p:cBhvr>
                                        <p:cTn dur="1000"/>
                                        <p:tgtEl>
                                          <p:spTgt spid="3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1" st="1"/>
                                            </p:txEl>
                                          </p:spTgt>
                                        </p:tgtEl>
                                        <p:attrNameLst>
                                          <p:attrName>style.visibility</p:attrName>
                                        </p:attrNameLst>
                                      </p:cBhvr>
                                      <p:to>
                                        <p:strVal val="visible"/>
                                      </p:to>
                                    </p:set>
                                    <p:animEffect filter="fade" transition="in">
                                      <p:cBhvr>
                                        <p:cTn dur="1000"/>
                                        <p:tgtEl>
                                          <p:spTgt spid="3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2" st="2"/>
                                            </p:txEl>
                                          </p:spTgt>
                                        </p:tgtEl>
                                        <p:attrNameLst>
                                          <p:attrName>style.visibility</p:attrName>
                                        </p:attrNameLst>
                                      </p:cBhvr>
                                      <p:to>
                                        <p:strVal val="visible"/>
                                      </p:to>
                                    </p:set>
                                    <p:animEffect filter="fade" transition="in">
                                      <p:cBhvr>
                                        <p:cTn dur="1000"/>
                                        <p:tgtEl>
                                          <p:spTgt spid="3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3" st="3"/>
                                            </p:txEl>
                                          </p:spTgt>
                                        </p:tgtEl>
                                        <p:attrNameLst>
                                          <p:attrName>style.visibility</p:attrName>
                                        </p:attrNameLst>
                                      </p:cBhvr>
                                      <p:to>
                                        <p:strVal val="visible"/>
                                      </p:to>
                                    </p:set>
                                    <p:animEffect filter="fade" transition="in">
                                      <p:cBhvr>
                                        <p:cTn dur="1000"/>
                                        <p:tgtEl>
                                          <p:spTgt spid="36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xEl>
                                              <p:pRg end="4" st="4"/>
                                            </p:txEl>
                                          </p:spTgt>
                                        </p:tgtEl>
                                        <p:attrNameLst>
                                          <p:attrName>style.visibility</p:attrName>
                                        </p:attrNameLst>
                                      </p:cBhvr>
                                      <p:to>
                                        <p:strVal val="visible"/>
                                      </p:to>
                                    </p:set>
                                    <p:animEffect filter="fade" transition="in">
                                      <p:cBhvr>
                                        <p:cTn dur="1000"/>
                                        <p:tgtEl>
                                          <p:spTgt spid="36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Fulcrum – The support, or point of rest, on which a lever turns in a moving body (Dictionary.com)</a:t>
            </a:r>
            <a:endParaRPr/>
          </a:p>
          <a:p>
            <a:pPr indent="-121920" lvl="0" marL="274320" rtl="0" algn="l">
              <a:spcBef>
                <a:spcPts val="480"/>
              </a:spcBef>
              <a:spcAft>
                <a:spcPts val="0"/>
              </a:spcAft>
              <a:buSzPts val="2400"/>
              <a:buNone/>
            </a:pPr>
            <a:r>
              <a:t/>
            </a:r>
            <a:endParaRPr>
              <a:solidFill>
                <a:schemeClr val="accent4"/>
              </a:solidFill>
            </a:endParaRPr>
          </a:p>
        </p:txBody>
      </p:sp>
      <p:sp>
        <p:nvSpPr>
          <p:cNvPr id="375" name="Google Shape;375;p3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Definitions</a:t>
            </a:r>
            <a:endParaRPr/>
          </a:p>
        </p:txBody>
      </p:sp>
      <p:pic>
        <p:nvPicPr>
          <p:cNvPr id="376" name="Google Shape;376;p38"/>
          <p:cNvPicPr preferRelativeResize="0"/>
          <p:nvPr/>
        </p:nvPicPr>
        <p:blipFill>
          <a:blip r:embed="rId3">
            <a:alphaModFix/>
          </a:blip>
          <a:stretch>
            <a:fillRect/>
          </a:stretch>
        </p:blipFill>
        <p:spPr>
          <a:xfrm>
            <a:off x="2209800" y="3619500"/>
            <a:ext cx="4155141" cy="2943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Resistance – 1) The act of opposing, resisting or withstanding 2) The opposition, by one thing to another (dictionary.com)</a:t>
            </a:r>
            <a:endParaRPr/>
          </a:p>
          <a:p>
            <a:pPr indent="-121920" lvl="0" marL="274320" rtl="0" algn="l">
              <a:spcBef>
                <a:spcPts val="480"/>
              </a:spcBef>
              <a:spcAft>
                <a:spcPts val="0"/>
              </a:spcAft>
              <a:buSzPts val="2400"/>
              <a:buNone/>
            </a:pPr>
            <a:r>
              <a:t/>
            </a:r>
            <a:endParaRPr>
              <a:solidFill>
                <a:schemeClr val="accent4"/>
              </a:solidFill>
            </a:endParaRPr>
          </a:p>
          <a:p>
            <a:pPr indent="0" lvl="0" marL="0" rtl="0" algn="l">
              <a:spcBef>
                <a:spcPts val="480"/>
              </a:spcBef>
              <a:spcAft>
                <a:spcPts val="0"/>
              </a:spcAft>
              <a:buSzPts val="2400"/>
              <a:buNone/>
            </a:pPr>
            <a:r>
              <a:t/>
            </a:r>
            <a:endParaRPr>
              <a:solidFill>
                <a:schemeClr val="accent4"/>
              </a:solidFill>
            </a:endParaRPr>
          </a:p>
        </p:txBody>
      </p:sp>
      <p:sp>
        <p:nvSpPr>
          <p:cNvPr id="382" name="Google Shape;382;p3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Resistance (Load)</a:t>
            </a:r>
            <a:endParaRPr/>
          </a:p>
        </p:txBody>
      </p:sp>
      <p:pic>
        <p:nvPicPr>
          <p:cNvPr descr="C:\Users\Student27\AppData\Local\Microsoft\Windows\Temporary Internet Files\Content.IE5\B7PE8NWX\Diagram_second_class_lever[1].png" id="383" name="Google Shape;383;p39"/>
          <p:cNvPicPr preferRelativeResize="0"/>
          <p:nvPr/>
        </p:nvPicPr>
        <p:blipFill rotWithShape="1">
          <a:blip r:embed="rId3">
            <a:alphaModFix/>
          </a:blip>
          <a:srcRect b="0" l="0" r="0" t="0"/>
          <a:stretch/>
        </p:blipFill>
        <p:spPr>
          <a:xfrm>
            <a:off x="899592" y="4509120"/>
            <a:ext cx="2736304" cy="1728192"/>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descr="C:\Users\Student27\AppData\Local\Microsoft\Windows\Temporary Internet Files\Content.IE5\ZJH5MOW7\sc_wheelbarrow[1].gif" id="384" name="Google Shape;384;p39"/>
          <p:cNvPicPr preferRelativeResize="0"/>
          <p:nvPr/>
        </p:nvPicPr>
        <p:blipFill rotWithShape="1">
          <a:blip r:embed="rId4">
            <a:alphaModFix/>
          </a:blip>
          <a:srcRect b="0" l="0" r="0" t="0"/>
          <a:stretch/>
        </p:blipFill>
        <p:spPr>
          <a:xfrm>
            <a:off x="4860032" y="3893912"/>
            <a:ext cx="3600400" cy="2487416"/>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Effort – </a:t>
            </a:r>
            <a:r>
              <a:rPr b="1" lang="en-US">
                <a:solidFill>
                  <a:schemeClr val="accent4"/>
                </a:solidFill>
              </a:rPr>
              <a:t>1)Exertion of physical power </a:t>
            </a:r>
            <a:r>
              <a:rPr lang="en-US">
                <a:solidFill>
                  <a:schemeClr val="accent4"/>
                </a:solidFill>
              </a:rPr>
              <a:t>2) An earnest or strenuous attempt 3) Something done by hardwork or exertion (Dictionary.com)</a:t>
            </a:r>
            <a:endParaRPr/>
          </a:p>
          <a:p>
            <a:pPr indent="0" lvl="0" marL="0" rtl="0" algn="l">
              <a:spcBef>
                <a:spcPts val="480"/>
              </a:spcBef>
              <a:spcAft>
                <a:spcPts val="0"/>
              </a:spcAft>
              <a:buSzPts val="2400"/>
              <a:buNone/>
            </a:pPr>
            <a:r>
              <a:t/>
            </a:r>
            <a:endParaRPr>
              <a:solidFill>
                <a:schemeClr val="accent4"/>
              </a:solidFill>
            </a:endParaRPr>
          </a:p>
        </p:txBody>
      </p:sp>
      <p:sp>
        <p:nvSpPr>
          <p:cNvPr id="390" name="Google Shape;390;p4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Effort</a:t>
            </a:r>
            <a:endParaRPr/>
          </a:p>
        </p:txBody>
      </p:sp>
      <p:pic>
        <p:nvPicPr>
          <p:cNvPr descr="C:\Users\Student27\AppData\Local\Microsoft\Windows\Temporary Internet Files\Content.IE5\N9E77C89\what_levers_clip_image008[1].jpg" id="391" name="Google Shape;391;p40"/>
          <p:cNvPicPr preferRelativeResize="0"/>
          <p:nvPr/>
        </p:nvPicPr>
        <p:blipFill rotWithShape="1">
          <a:blip r:embed="rId3">
            <a:alphaModFix/>
          </a:blip>
          <a:srcRect b="0" l="0" r="0" t="0"/>
          <a:stretch/>
        </p:blipFill>
        <p:spPr>
          <a:xfrm>
            <a:off x="1028176" y="4149080"/>
            <a:ext cx="2823744" cy="2232248"/>
          </a:xfrm>
          <a:prstGeom prst="rect">
            <a:avLst/>
          </a:prstGeom>
          <a:noFill/>
          <a:ln>
            <a:noFill/>
          </a:ln>
          <a:effectLst>
            <a:outerShdw blurRad="292100" rotWithShape="0" algn="tl" dir="2700000" dist="139700">
              <a:srgbClr val="333333">
                <a:alpha val="64705"/>
              </a:srgbClr>
            </a:outerShdw>
          </a:effectLst>
        </p:spPr>
      </p:pic>
      <p:pic>
        <p:nvPicPr>
          <p:cNvPr descr="C:\Users\Student27\AppData\Local\Microsoft\Windows\Temporary Internet Files\Content.IE5\1CL9QZAK\8708163_orig[1].jpg" id="392" name="Google Shape;392;p40"/>
          <p:cNvPicPr preferRelativeResize="0"/>
          <p:nvPr/>
        </p:nvPicPr>
        <p:blipFill rotWithShape="1">
          <a:blip r:embed="rId4">
            <a:alphaModFix/>
          </a:blip>
          <a:srcRect b="0" l="0" r="0" t="0"/>
          <a:stretch/>
        </p:blipFill>
        <p:spPr>
          <a:xfrm>
            <a:off x="5196032" y="3645024"/>
            <a:ext cx="3650932" cy="288032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1"/>
          <p:cNvSpPr txBox="1"/>
          <p:nvPr>
            <p:ph idx="1" type="body"/>
          </p:nvPr>
        </p:nvSpPr>
        <p:spPr>
          <a:xfrm>
            <a:off x="872067" y="2276872"/>
            <a:ext cx="7408333" cy="4464496"/>
          </a:xfrm>
          <a:prstGeom prst="rect">
            <a:avLst/>
          </a:prstGeom>
          <a:noFill/>
          <a:ln>
            <a:noFill/>
          </a:ln>
        </p:spPr>
        <p:txBody>
          <a:bodyPr anchorCtr="0" anchor="t" bIns="45700" lIns="91425" spcFirstLastPara="1" rIns="91425" wrap="square" tIns="45700">
            <a:normAutofit fontScale="47500" lnSpcReduction="20000"/>
          </a:bodyPr>
          <a:lstStyle/>
          <a:p>
            <a:pPr indent="-274320" lvl="0" marL="274320" rtl="0" algn="l">
              <a:spcBef>
                <a:spcPts val="0"/>
              </a:spcBef>
              <a:spcAft>
                <a:spcPts val="0"/>
              </a:spcAft>
              <a:buSzPct val="100000"/>
              <a:buChar char="*"/>
            </a:pPr>
            <a:r>
              <a:rPr b="1" lang="en-US" sz="5000">
                <a:solidFill>
                  <a:schemeClr val="accent4"/>
                </a:solidFill>
              </a:rPr>
              <a:t>F = 1 Fulcrum in the middle of Resistance and Effort</a:t>
            </a:r>
            <a:endParaRPr/>
          </a:p>
          <a:p>
            <a:pPr indent="-274320" lvl="0" marL="274320" rtl="0" algn="l">
              <a:spcBef>
                <a:spcPts val="475"/>
              </a:spcBef>
              <a:spcAft>
                <a:spcPts val="0"/>
              </a:spcAft>
              <a:buSzPct val="100000"/>
              <a:buChar char="*"/>
            </a:pPr>
            <a:r>
              <a:rPr lang="en-US" sz="5000">
                <a:solidFill>
                  <a:schemeClr val="accent4"/>
                </a:solidFill>
              </a:rPr>
              <a:t>Very few in the human body</a:t>
            </a:r>
            <a:endParaRPr/>
          </a:p>
          <a:p>
            <a:pPr indent="-274320" lvl="0" marL="274320" rtl="0" algn="l">
              <a:spcBef>
                <a:spcPts val="475"/>
              </a:spcBef>
              <a:spcAft>
                <a:spcPts val="0"/>
              </a:spcAft>
              <a:buSzPct val="100000"/>
              <a:buChar char="*"/>
            </a:pPr>
            <a:r>
              <a:rPr lang="en-US" sz="5000">
                <a:solidFill>
                  <a:schemeClr val="accent4"/>
                </a:solidFill>
              </a:rPr>
              <a:t>The fulcrum is located between the Effort and the Resistance</a:t>
            </a:r>
            <a:endParaRPr/>
          </a:p>
          <a:p>
            <a:pPr indent="-274320" lvl="0" marL="274320" rtl="0" algn="l">
              <a:spcBef>
                <a:spcPts val="475"/>
              </a:spcBef>
              <a:spcAft>
                <a:spcPts val="0"/>
              </a:spcAft>
              <a:buSzPct val="100000"/>
              <a:buChar char="*"/>
            </a:pPr>
            <a:r>
              <a:rPr lang="en-US" sz="5000">
                <a:solidFill>
                  <a:schemeClr val="accent4"/>
                </a:solidFill>
              </a:rPr>
              <a:t>Exists whenever 2 resultant forces are applied on either side on an axis at some distance from that axis, creating rotation in opposite directions</a:t>
            </a:r>
            <a:endParaRPr/>
          </a:p>
          <a:p>
            <a:pPr indent="-274320" lvl="0" marL="274320" rtl="0" algn="l">
              <a:spcBef>
                <a:spcPts val="475"/>
              </a:spcBef>
              <a:spcAft>
                <a:spcPts val="0"/>
              </a:spcAft>
              <a:buSzPct val="100000"/>
              <a:buChar char="*"/>
            </a:pPr>
            <a:r>
              <a:rPr lang="en-US" sz="5000">
                <a:solidFill>
                  <a:schemeClr val="accent4"/>
                </a:solidFill>
              </a:rPr>
              <a:t>Rotation of the lever will always occur in the direction exerted by the effort force (force attempting to cause motion)</a:t>
            </a:r>
            <a:endParaRPr/>
          </a:p>
          <a:p>
            <a:pPr indent="0" lvl="0" marL="0" rtl="0" algn="l">
              <a:spcBef>
                <a:spcPts val="475"/>
              </a:spcBef>
              <a:spcAft>
                <a:spcPts val="0"/>
              </a:spcAft>
              <a:buSzPct val="100000"/>
              <a:buNone/>
            </a:pPr>
            <a:r>
              <a:t/>
            </a:r>
            <a:endParaRPr sz="5000">
              <a:solidFill>
                <a:schemeClr val="accent4"/>
              </a:solidFill>
            </a:endParaRPr>
          </a:p>
          <a:p>
            <a:pPr indent="-123507" lvl="0" marL="274320" rtl="0" algn="l">
              <a:spcBef>
                <a:spcPts val="475"/>
              </a:spcBef>
              <a:spcAft>
                <a:spcPts val="0"/>
              </a:spcAft>
              <a:buSzPct val="100000"/>
              <a:buNone/>
            </a:pPr>
            <a:r>
              <a:t/>
            </a:r>
            <a:endParaRPr sz="5000">
              <a:solidFill>
                <a:schemeClr val="accent4"/>
              </a:solidFill>
            </a:endParaRPr>
          </a:p>
          <a:p>
            <a:pPr indent="-201930" lvl="0" marL="274320" rtl="0" algn="l">
              <a:spcBef>
                <a:spcPts val="228"/>
              </a:spcBef>
              <a:spcAft>
                <a:spcPts val="0"/>
              </a:spcAft>
              <a:buSzPct val="100000"/>
              <a:buNone/>
            </a:pPr>
            <a:r>
              <a:t/>
            </a:r>
            <a:endParaRPr>
              <a:solidFill>
                <a:schemeClr val="accent4"/>
              </a:solidFill>
            </a:endParaRPr>
          </a:p>
        </p:txBody>
      </p:sp>
      <p:sp>
        <p:nvSpPr>
          <p:cNvPr id="398" name="Google Shape;398;p4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First Class Lever (See Saw)</a:t>
            </a:r>
            <a:endParaRPr/>
          </a:p>
        </p:txBody>
      </p:sp>
      <p:pic>
        <p:nvPicPr>
          <p:cNvPr id="399" name="Google Shape;399;p41"/>
          <p:cNvPicPr preferRelativeResize="0"/>
          <p:nvPr/>
        </p:nvPicPr>
        <p:blipFill rotWithShape="1">
          <a:blip r:embed="rId3">
            <a:alphaModFix/>
          </a:blip>
          <a:srcRect b="0" l="0" r="0" t="45192"/>
          <a:stretch/>
        </p:blipFill>
        <p:spPr>
          <a:xfrm>
            <a:off x="3635896" y="5301208"/>
            <a:ext cx="2376264" cy="13109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0" st="0"/>
                                            </p:txEl>
                                          </p:spTgt>
                                        </p:tgtEl>
                                        <p:attrNameLst>
                                          <p:attrName>style.visibility</p:attrName>
                                        </p:attrNameLst>
                                      </p:cBhvr>
                                      <p:to>
                                        <p:strVal val="visible"/>
                                      </p:to>
                                    </p:set>
                                    <p:animEffect filter="fade" transition="in">
                                      <p:cBhvr>
                                        <p:cTn dur="1000"/>
                                        <p:tgtEl>
                                          <p:spTgt spid="3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1" st="1"/>
                                            </p:txEl>
                                          </p:spTgt>
                                        </p:tgtEl>
                                        <p:attrNameLst>
                                          <p:attrName>style.visibility</p:attrName>
                                        </p:attrNameLst>
                                      </p:cBhvr>
                                      <p:to>
                                        <p:strVal val="visible"/>
                                      </p:to>
                                    </p:set>
                                    <p:animEffect filter="fade" transition="in">
                                      <p:cBhvr>
                                        <p:cTn dur="1000"/>
                                        <p:tgtEl>
                                          <p:spTgt spid="3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2" st="2"/>
                                            </p:txEl>
                                          </p:spTgt>
                                        </p:tgtEl>
                                        <p:attrNameLst>
                                          <p:attrName>style.visibility</p:attrName>
                                        </p:attrNameLst>
                                      </p:cBhvr>
                                      <p:to>
                                        <p:strVal val="visible"/>
                                      </p:to>
                                    </p:set>
                                    <p:animEffect filter="fade" transition="in">
                                      <p:cBhvr>
                                        <p:cTn dur="1000"/>
                                        <p:tgtEl>
                                          <p:spTgt spid="3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3" st="3"/>
                                            </p:txEl>
                                          </p:spTgt>
                                        </p:tgtEl>
                                        <p:attrNameLst>
                                          <p:attrName>style.visibility</p:attrName>
                                        </p:attrNameLst>
                                      </p:cBhvr>
                                      <p:to>
                                        <p:strVal val="visible"/>
                                      </p:to>
                                    </p:set>
                                    <p:animEffect filter="fade" transition="in">
                                      <p:cBhvr>
                                        <p:cTn dur="1000"/>
                                        <p:tgtEl>
                                          <p:spTgt spid="39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4" st="4"/>
                                            </p:txEl>
                                          </p:spTgt>
                                        </p:tgtEl>
                                        <p:attrNameLst>
                                          <p:attrName>style.visibility</p:attrName>
                                        </p:attrNameLst>
                                      </p:cBhvr>
                                      <p:to>
                                        <p:strVal val="visible"/>
                                      </p:to>
                                    </p:set>
                                    <p:animEffect filter="fade" transition="in">
                                      <p:cBhvr>
                                        <p:cTn dur="1000"/>
                                        <p:tgtEl>
                                          <p:spTgt spid="39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5" st="5"/>
                                            </p:txEl>
                                          </p:spTgt>
                                        </p:tgtEl>
                                        <p:attrNameLst>
                                          <p:attrName>style.visibility</p:attrName>
                                        </p:attrNameLst>
                                      </p:cBhvr>
                                      <p:to>
                                        <p:strVal val="visible"/>
                                      </p:to>
                                    </p:set>
                                    <p:animEffect filter="fade" transition="in">
                                      <p:cBhvr>
                                        <p:cTn dur="1000"/>
                                        <p:tgtEl>
                                          <p:spTgt spid="39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6" st="6"/>
                                            </p:txEl>
                                          </p:spTgt>
                                        </p:tgtEl>
                                        <p:attrNameLst>
                                          <p:attrName>style.visibility</p:attrName>
                                        </p:attrNameLst>
                                      </p:cBhvr>
                                      <p:to>
                                        <p:strVal val="visible"/>
                                      </p:to>
                                    </p:set>
                                    <p:animEffect filter="fade" transition="in">
                                      <p:cBhvr>
                                        <p:cTn dur="1000"/>
                                        <p:tgtEl>
                                          <p:spTgt spid="39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7" st="7"/>
                                            </p:txEl>
                                          </p:spTgt>
                                        </p:tgtEl>
                                        <p:attrNameLst>
                                          <p:attrName>style.visibility</p:attrName>
                                        </p:attrNameLst>
                                      </p:cBhvr>
                                      <p:to>
                                        <p:strVal val="visible"/>
                                      </p:to>
                                    </p:set>
                                    <p:animEffect filter="fade" transition="in">
                                      <p:cBhvr>
                                        <p:cTn dur="1000"/>
                                        <p:tgtEl>
                                          <p:spTgt spid="39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First Class Lever Example</a:t>
            </a:r>
            <a:endParaRPr/>
          </a:p>
        </p:txBody>
      </p:sp>
      <p:sp>
        <p:nvSpPr>
          <p:cNvPr id="405" name="Google Shape;405;p4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When the upper limb straightens at the elbow, the forearm bones again serve as the rigid bar, the hand as the resistance, and the elbow joint as the pivot. the triceps brachii  supplies the Effort. A tendon of this muscle is attached to the olecranon process of the ulna bone at the point of the elbow. Since the parts of the lever are arranged resistance-Fulcrum-Effort, it is a first-class lever</a:t>
            </a:r>
            <a:endParaRPr/>
          </a:p>
          <a:p>
            <a:pPr indent="-121920" lvl="0" marL="274320" rtl="0" algn="l">
              <a:spcBef>
                <a:spcPts val="480"/>
              </a:spcBef>
              <a:spcAft>
                <a:spcPts val="0"/>
              </a:spcAft>
              <a:buSzPts val="2400"/>
              <a:buNone/>
            </a:pPr>
            <a:r>
              <a:t/>
            </a:r>
            <a:endParaRPr>
              <a:solidFill>
                <a:schemeClr val="accent4"/>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Tricep Example </a:t>
            </a:r>
            <a:endParaRPr/>
          </a:p>
        </p:txBody>
      </p:sp>
      <p:pic>
        <p:nvPicPr>
          <p:cNvPr id="411" name="Google Shape;411;p43"/>
          <p:cNvPicPr preferRelativeResize="0"/>
          <p:nvPr>
            <p:ph idx="1" type="body"/>
          </p:nvPr>
        </p:nvPicPr>
        <p:blipFill rotWithShape="1">
          <a:blip r:embed="rId3">
            <a:alphaModFix/>
          </a:blip>
          <a:srcRect b="0" l="29927" r="0" t="35033"/>
          <a:stretch/>
        </p:blipFill>
        <p:spPr>
          <a:xfrm>
            <a:off x="1547664" y="2564904"/>
            <a:ext cx="6840760" cy="403244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4"/>
          <p:cNvSpPr txBox="1"/>
          <p:nvPr>
            <p:ph idx="1" type="body"/>
          </p:nvPr>
        </p:nvSpPr>
        <p:spPr>
          <a:xfrm>
            <a:off x="872067" y="2132856"/>
            <a:ext cx="7408333" cy="3993307"/>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atlanto-occipital joint where head is balanced by neck extensor muscle force</a:t>
            </a:r>
            <a:endParaRPr/>
          </a:p>
          <a:p>
            <a:pPr indent="0" lvl="0" marL="0" rtl="0" algn="l">
              <a:spcBef>
                <a:spcPts val="480"/>
              </a:spcBef>
              <a:spcAft>
                <a:spcPts val="0"/>
              </a:spcAft>
              <a:buSzPts val="2400"/>
              <a:buNone/>
            </a:pPr>
            <a:r>
              <a:t/>
            </a:r>
            <a:endParaRPr>
              <a:solidFill>
                <a:schemeClr val="accent4"/>
              </a:solidFill>
            </a:endParaRPr>
          </a:p>
        </p:txBody>
      </p:sp>
      <p:sp>
        <p:nvSpPr>
          <p:cNvPr id="417" name="Google Shape;417;p4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Other Examples</a:t>
            </a:r>
            <a:endParaRPr/>
          </a:p>
        </p:txBody>
      </p:sp>
      <p:pic>
        <p:nvPicPr>
          <p:cNvPr id="418" name="Google Shape;418;p44"/>
          <p:cNvPicPr preferRelativeResize="0"/>
          <p:nvPr/>
        </p:nvPicPr>
        <p:blipFill rotWithShape="1">
          <a:blip r:embed="rId3">
            <a:alphaModFix/>
          </a:blip>
          <a:srcRect b="0" l="0" r="0" t="0"/>
          <a:stretch/>
        </p:blipFill>
        <p:spPr>
          <a:xfrm>
            <a:off x="1043608" y="3068960"/>
            <a:ext cx="6934200" cy="324839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Other examples included scissors and pliers</a:t>
            </a:r>
            <a:endParaRPr/>
          </a:p>
          <a:p>
            <a:pPr indent="0" lvl="0" marL="0" rtl="0" algn="l">
              <a:spcBef>
                <a:spcPts val="480"/>
              </a:spcBef>
              <a:spcAft>
                <a:spcPts val="0"/>
              </a:spcAft>
              <a:buSzPts val="2400"/>
              <a:buNone/>
            </a:pPr>
            <a:r>
              <a:t/>
            </a:r>
            <a:endParaRPr>
              <a:solidFill>
                <a:schemeClr val="accent4"/>
              </a:solidFill>
            </a:endParaRPr>
          </a:p>
        </p:txBody>
      </p:sp>
      <p:sp>
        <p:nvSpPr>
          <p:cNvPr id="424" name="Google Shape;424;p4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425" name="Google Shape;425;p45"/>
          <p:cNvPicPr preferRelativeResize="0"/>
          <p:nvPr/>
        </p:nvPicPr>
        <p:blipFill rotWithShape="1">
          <a:blip r:embed="rId3">
            <a:alphaModFix/>
          </a:blip>
          <a:srcRect b="0" l="0" r="0" t="0"/>
          <a:stretch/>
        </p:blipFill>
        <p:spPr>
          <a:xfrm>
            <a:off x="611560" y="3524752"/>
            <a:ext cx="3672408" cy="2757184"/>
          </a:xfrm>
          <a:prstGeom prst="rect">
            <a:avLst/>
          </a:prstGeom>
          <a:noFill/>
          <a:ln>
            <a:noFill/>
          </a:ln>
          <a:effectLst>
            <a:outerShdw blurRad="292100" rotWithShape="0" algn="tl" dir="2700000" dist="139700">
              <a:srgbClr val="333333">
                <a:alpha val="64705"/>
              </a:srgbClr>
            </a:outerShdw>
          </a:effectLst>
        </p:spPr>
      </p:pic>
      <p:pic>
        <p:nvPicPr>
          <p:cNvPr id="426" name="Google Shape;426;p45"/>
          <p:cNvPicPr preferRelativeResize="0"/>
          <p:nvPr/>
        </p:nvPicPr>
        <p:blipFill rotWithShape="1">
          <a:blip r:embed="rId4">
            <a:alphaModFix/>
          </a:blip>
          <a:srcRect b="0" l="0" r="0" t="0"/>
          <a:stretch/>
        </p:blipFill>
        <p:spPr>
          <a:xfrm>
            <a:off x="4572000" y="3711604"/>
            <a:ext cx="3744416" cy="2383479"/>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b="1" lang="en-US">
                <a:solidFill>
                  <a:schemeClr val="accent4"/>
                </a:solidFill>
              </a:rPr>
              <a:t>R = 2 Resistance is in the middle in a 2</a:t>
            </a:r>
            <a:r>
              <a:rPr b="1" baseline="30000" lang="en-US">
                <a:solidFill>
                  <a:schemeClr val="accent4"/>
                </a:solidFill>
              </a:rPr>
              <a:t>nd</a:t>
            </a:r>
            <a:r>
              <a:rPr b="1" lang="en-US">
                <a:solidFill>
                  <a:schemeClr val="accent4"/>
                </a:solidFill>
              </a:rPr>
              <a:t> class Lever</a:t>
            </a:r>
            <a:endParaRPr/>
          </a:p>
          <a:p>
            <a:pPr indent="-274320" lvl="0" marL="274320" rtl="0" algn="l">
              <a:spcBef>
                <a:spcPts val="480"/>
              </a:spcBef>
              <a:spcAft>
                <a:spcPts val="0"/>
              </a:spcAft>
              <a:buSzPts val="2400"/>
              <a:buChar char="*"/>
            </a:pPr>
            <a:r>
              <a:rPr lang="en-US">
                <a:solidFill>
                  <a:schemeClr val="accent4"/>
                </a:solidFill>
              </a:rPr>
              <a:t>Commonly occurs in the human body when gravity is the effort force (force attempting to cause motion)and muscles are the resistance (force opposing motion)</a:t>
            </a:r>
            <a:endParaRPr/>
          </a:p>
          <a:p>
            <a:pPr indent="-274320" lvl="0" marL="274320" rtl="0" algn="l">
              <a:spcBef>
                <a:spcPts val="480"/>
              </a:spcBef>
              <a:spcAft>
                <a:spcPts val="0"/>
              </a:spcAft>
              <a:buSzPts val="2400"/>
              <a:buChar char="*"/>
            </a:pPr>
            <a:r>
              <a:rPr lang="en-US">
                <a:solidFill>
                  <a:schemeClr val="accent4"/>
                </a:solidFill>
              </a:rPr>
              <a:t>Resistance lies between the fulcrum and the force</a:t>
            </a:r>
            <a:endParaRPr/>
          </a:p>
          <a:p>
            <a:pPr indent="-274320" lvl="0" marL="274320" rtl="0" algn="l">
              <a:spcBef>
                <a:spcPts val="480"/>
              </a:spcBef>
              <a:spcAft>
                <a:spcPts val="0"/>
              </a:spcAft>
              <a:buSzPts val="2400"/>
              <a:buChar char="*"/>
            </a:pPr>
            <a:r>
              <a:rPr lang="en-US">
                <a:solidFill>
                  <a:schemeClr val="accent4"/>
                </a:solidFill>
              </a:rPr>
              <a:t>The result is movement of the proximal rather than distal lever</a:t>
            </a:r>
            <a:endParaRPr/>
          </a:p>
          <a:p>
            <a:pPr indent="-121920" lvl="0" marL="274320" rtl="0" algn="l">
              <a:spcBef>
                <a:spcPts val="480"/>
              </a:spcBef>
              <a:spcAft>
                <a:spcPts val="0"/>
              </a:spcAft>
              <a:buSzPts val="24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432" name="Google Shape;432;p4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Second Class Levers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0" st="0"/>
                                            </p:txEl>
                                          </p:spTgt>
                                        </p:tgtEl>
                                        <p:attrNameLst>
                                          <p:attrName>style.visibility</p:attrName>
                                        </p:attrNameLst>
                                      </p:cBhvr>
                                      <p:to>
                                        <p:strVal val="visible"/>
                                      </p:to>
                                    </p:set>
                                    <p:animEffect filter="fade" transition="in">
                                      <p:cBhvr>
                                        <p:cTn dur="1000"/>
                                        <p:tgtEl>
                                          <p:spTgt spid="4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1" st="1"/>
                                            </p:txEl>
                                          </p:spTgt>
                                        </p:tgtEl>
                                        <p:attrNameLst>
                                          <p:attrName>style.visibility</p:attrName>
                                        </p:attrNameLst>
                                      </p:cBhvr>
                                      <p:to>
                                        <p:strVal val="visible"/>
                                      </p:to>
                                    </p:set>
                                    <p:animEffect filter="fade" transition="in">
                                      <p:cBhvr>
                                        <p:cTn dur="1000"/>
                                        <p:tgtEl>
                                          <p:spTgt spid="4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2" st="2"/>
                                            </p:txEl>
                                          </p:spTgt>
                                        </p:tgtEl>
                                        <p:attrNameLst>
                                          <p:attrName>style.visibility</p:attrName>
                                        </p:attrNameLst>
                                      </p:cBhvr>
                                      <p:to>
                                        <p:strVal val="visible"/>
                                      </p:to>
                                    </p:set>
                                    <p:animEffect filter="fade" transition="in">
                                      <p:cBhvr>
                                        <p:cTn dur="1000"/>
                                        <p:tgtEl>
                                          <p:spTgt spid="4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3" st="3"/>
                                            </p:txEl>
                                          </p:spTgt>
                                        </p:tgtEl>
                                        <p:attrNameLst>
                                          <p:attrName>style.visibility</p:attrName>
                                        </p:attrNameLst>
                                      </p:cBhvr>
                                      <p:to>
                                        <p:strVal val="visible"/>
                                      </p:to>
                                    </p:set>
                                    <p:animEffect filter="fade" transition="in">
                                      <p:cBhvr>
                                        <p:cTn dur="1000"/>
                                        <p:tgtEl>
                                          <p:spTgt spid="43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4" st="4"/>
                                            </p:txEl>
                                          </p:spTgt>
                                        </p:tgtEl>
                                        <p:attrNameLst>
                                          <p:attrName>style.visibility</p:attrName>
                                        </p:attrNameLst>
                                      </p:cBhvr>
                                      <p:to>
                                        <p:strVal val="visible"/>
                                      </p:to>
                                    </p:set>
                                    <p:animEffect filter="fade" transition="in">
                                      <p:cBhvr>
                                        <p:cTn dur="1000"/>
                                        <p:tgtEl>
                                          <p:spTgt spid="43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xEl>
                                              <p:pRg end="5" st="5"/>
                                            </p:txEl>
                                          </p:spTgt>
                                        </p:tgtEl>
                                        <p:attrNameLst>
                                          <p:attrName>style.visibility</p:attrName>
                                        </p:attrNameLst>
                                      </p:cBhvr>
                                      <p:to>
                                        <p:strVal val="visible"/>
                                      </p:to>
                                    </p:set>
                                    <p:animEffect filter="fade" transition="in">
                                      <p:cBhvr>
                                        <p:cTn dur="1000"/>
                                        <p:tgtEl>
                                          <p:spTgt spid="431">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2</a:t>
            </a:r>
            <a:r>
              <a:rPr baseline="30000" lang="en-US"/>
              <a:t>nd</a:t>
            </a:r>
            <a:r>
              <a:rPr lang="en-US"/>
              <a:t> Class Lever Continued</a:t>
            </a:r>
            <a:endParaRPr/>
          </a:p>
        </p:txBody>
      </p:sp>
      <p:pic>
        <p:nvPicPr>
          <p:cNvPr id="438" name="Google Shape;438;p47"/>
          <p:cNvPicPr preferRelativeResize="0"/>
          <p:nvPr/>
        </p:nvPicPr>
        <p:blipFill>
          <a:blip r:embed="rId3">
            <a:alphaModFix/>
          </a:blip>
          <a:stretch>
            <a:fillRect/>
          </a:stretch>
        </p:blipFill>
        <p:spPr>
          <a:xfrm>
            <a:off x="1714500" y="2848351"/>
            <a:ext cx="5257800" cy="36132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 The gastrocs lifting the body around the axis of the toes, since the muscles are the effort and the body weight is the resistance, a 2nd class lever is formed.  When rising onto the toes, the fulcrum is the point of contact with the ground, the Effort is applied at the heel and the resistance is at the ankle joint where the body weight is transferred to the foot </a:t>
            </a:r>
            <a:endParaRPr>
              <a:solidFill>
                <a:schemeClr val="accent4"/>
              </a:solidFill>
            </a:endParaRPr>
          </a:p>
        </p:txBody>
      </p:sp>
      <p:sp>
        <p:nvSpPr>
          <p:cNvPr id="444" name="Google Shape;444;p4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Example of 2</a:t>
            </a:r>
            <a:r>
              <a:rPr baseline="30000" lang="en-US"/>
              <a:t>nd</a:t>
            </a:r>
            <a:r>
              <a:rPr lang="en-US"/>
              <a:t> class Lever in the body</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pic>
        <p:nvPicPr>
          <p:cNvPr id="450" name="Google Shape;450;p49"/>
          <p:cNvPicPr preferRelativeResize="0"/>
          <p:nvPr>
            <p:ph idx="1" type="body"/>
          </p:nvPr>
        </p:nvPicPr>
        <p:blipFill rotWithShape="1">
          <a:blip r:embed="rId3">
            <a:alphaModFix/>
          </a:blip>
          <a:srcRect b="0" l="0" r="0" t="0"/>
          <a:stretch/>
        </p:blipFill>
        <p:spPr>
          <a:xfrm>
            <a:off x="1835875" y="2674938"/>
            <a:ext cx="5480187" cy="345122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 wheel barrow, nut cracker, fire bellows</a:t>
            </a:r>
            <a:endParaRPr>
              <a:solidFill>
                <a:schemeClr val="accent4"/>
              </a:solidFill>
            </a:endParaRPr>
          </a:p>
        </p:txBody>
      </p:sp>
      <p:sp>
        <p:nvSpPr>
          <p:cNvPr id="456" name="Google Shape;456;p5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Other Examples</a:t>
            </a:r>
            <a:endParaRPr/>
          </a:p>
        </p:txBody>
      </p:sp>
      <p:pic>
        <p:nvPicPr>
          <p:cNvPr descr="C:\Users\Student27\AppData\Local\Microsoft\Windows\Temporary Internet Files\Content.IE5\B7PE8NWX\lever2[1].jpg" id="457" name="Google Shape;457;p50"/>
          <p:cNvPicPr preferRelativeResize="0"/>
          <p:nvPr/>
        </p:nvPicPr>
        <p:blipFill rotWithShape="1">
          <a:blip r:embed="rId3">
            <a:alphaModFix/>
          </a:blip>
          <a:srcRect b="0" l="0" r="0" t="0"/>
          <a:stretch/>
        </p:blipFill>
        <p:spPr>
          <a:xfrm>
            <a:off x="642717" y="3140968"/>
            <a:ext cx="2448272" cy="208823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8" name="Google Shape;458;p50"/>
          <p:cNvPicPr preferRelativeResize="0"/>
          <p:nvPr/>
        </p:nvPicPr>
        <p:blipFill rotWithShape="1">
          <a:blip r:embed="rId4">
            <a:alphaModFix/>
          </a:blip>
          <a:srcRect b="0" l="0" r="0" t="0"/>
          <a:stretch/>
        </p:blipFill>
        <p:spPr>
          <a:xfrm>
            <a:off x="3779912" y="3284984"/>
            <a:ext cx="2216274" cy="197974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9" name="Google Shape;459;p50"/>
          <p:cNvPicPr preferRelativeResize="0"/>
          <p:nvPr/>
        </p:nvPicPr>
        <p:blipFill rotWithShape="1">
          <a:blip r:embed="rId5">
            <a:alphaModFix/>
          </a:blip>
          <a:srcRect b="0" l="0" r="0" t="0"/>
          <a:stretch/>
        </p:blipFill>
        <p:spPr>
          <a:xfrm>
            <a:off x="6483061" y="3284983"/>
            <a:ext cx="2409419" cy="20882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b="1" lang="en-US">
                <a:solidFill>
                  <a:schemeClr val="accent4"/>
                </a:solidFill>
              </a:rPr>
              <a:t>E = 3, Effort is in the middle of the resistance and the Fulcrum. Most common Lever type in the Body</a:t>
            </a:r>
            <a:endParaRPr/>
          </a:p>
          <a:p>
            <a:pPr indent="-274320" lvl="0" marL="274320" rtl="0" algn="l">
              <a:spcBef>
                <a:spcPts val="444"/>
              </a:spcBef>
              <a:spcAft>
                <a:spcPts val="0"/>
              </a:spcAft>
              <a:buSzPct val="100000"/>
              <a:buChar char="*"/>
            </a:pPr>
            <a:r>
              <a:rPr lang="en-US">
                <a:solidFill>
                  <a:schemeClr val="accent4"/>
                </a:solidFill>
              </a:rPr>
              <a:t>Most muscles creating rotation of their distal segments are part of a 3rd class lever system</a:t>
            </a:r>
            <a:endParaRPr/>
          </a:p>
          <a:p>
            <a:pPr indent="-274320" lvl="0" marL="274320" rtl="0" algn="l">
              <a:spcBef>
                <a:spcPts val="444"/>
              </a:spcBef>
              <a:spcAft>
                <a:spcPts val="0"/>
              </a:spcAft>
              <a:buSzPct val="100000"/>
              <a:buChar char="*"/>
            </a:pPr>
            <a:r>
              <a:rPr lang="en-US">
                <a:solidFill>
                  <a:schemeClr val="accent4"/>
                </a:solidFill>
              </a:rPr>
              <a:t>The force is applied between the fulcrum and the resistance</a:t>
            </a:r>
            <a:endParaRPr/>
          </a:p>
          <a:p>
            <a:pPr indent="-274320" lvl="0" marL="274320" rtl="0" algn="l">
              <a:spcBef>
                <a:spcPts val="444"/>
              </a:spcBef>
              <a:spcAft>
                <a:spcPts val="0"/>
              </a:spcAft>
              <a:buSzPct val="100000"/>
              <a:buChar char="*"/>
            </a:pPr>
            <a:r>
              <a:rPr lang="en-US">
                <a:solidFill>
                  <a:schemeClr val="accent4"/>
                </a:solidFill>
              </a:rPr>
              <a:t>The point of attachment of the muscle causing the motion is almost always closer to the joint axis than the external force, which is usually the resisting motion</a:t>
            </a:r>
            <a:endParaRPr/>
          </a:p>
          <a:p>
            <a:pPr indent="-133350" lvl="0" marL="274320" rtl="0" algn="l">
              <a:spcBef>
                <a:spcPts val="444"/>
              </a:spcBef>
              <a:spcAft>
                <a:spcPts val="0"/>
              </a:spcAft>
              <a:buSzPct val="100000"/>
              <a:buNone/>
            </a:pPr>
            <a:r>
              <a:t/>
            </a:r>
            <a:endParaRPr>
              <a:solidFill>
                <a:schemeClr val="accent4"/>
              </a:solidFill>
            </a:endParaRPr>
          </a:p>
        </p:txBody>
      </p:sp>
      <p:sp>
        <p:nvSpPr>
          <p:cNvPr id="465" name="Google Shape;465;p5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Third Class Levers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0" st="0"/>
                                            </p:txEl>
                                          </p:spTgt>
                                        </p:tgtEl>
                                        <p:attrNameLst>
                                          <p:attrName>style.visibility</p:attrName>
                                        </p:attrNameLst>
                                      </p:cBhvr>
                                      <p:to>
                                        <p:strVal val="visible"/>
                                      </p:to>
                                    </p:set>
                                    <p:animEffect filter="fade" transition="in">
                                      <p:cBhvr>
                                        <p:cTn dur="1000"/>
                                        <p:tgtEl>
                                          <p:spTgt spid="4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1" st="1"/>
                                            </p:txEl>
                                          </p:spTgt>
                                        </p:tgtEl>
                                        <p:attrNameLst>
                                          <p:attrName>style.visibility</p:attrName>
                                        </p:attrNameLst>
                                      </p:cBhvr>
                                      <p:to>
                                        <p:strVal val="visible"/>
                                      </p:to>
                                    </p:set>
                                    <p:animEffect filter="fade" transition="in">
                                      <p:cBhvr>
                                        <p:cTn dur="1000"/>
                                        <p:tgtEl>
                                          <p:spTgt spid="4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2" st="2"/>
                                            </p:txEl>
                                          </p:spTgt>
                                        </p:tgtEl>
                                        <p:attrNameLst>
                                          <p:attrName>style.visibility</p:attrName>
                                        </p:attrNameLst>
                                      </p:cBhvr>
                                      <p:to>
                                        <p:strVal val="visible"/>
                                      </p:to>
                                    </p:set>
                                    <p:animEffect filter="fade" transition="in">
                                      <p:cBhvr>
                                        <p:cTn dur="1000"/>
                                        <p:tgtEl>
                                          <p:spTgt spid="4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3" st="3"/>
                                            </p:txEl>
                                          </p:spTgt>
                                        </p:tgtEl>
                                        <p:attrNameLst>
                                          <p:attrName>style.visibility</p:attrName>
                                        </p:attrNameLst>
                                      </p:cBhvr>
                                      <p:to>
                                        <p:strVal val="visible"/>
                                      </p:to>
                                    </p:set>
                                    <p:animEffect filter="fade" transition="in">
                                      <p:cBhvr>
                                        <p:cTn dur="1000"/>
                                        <p:tgtEl>
                                          <p:spTgt spid="46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4" st="4"/>
                                            </p:txEl>
                                          </p:spTgt>
                                        </p:tgtEl>
                                        <p:attrNameLst>
                                          <p:attrName>style.visibility</p:attrName>
                                        </p:attrNameLst>
                                      </p:cBhvr>
                                      <p:to>
                                        <p:strVal val="visible"/>
                                      </p:to>
                                    </p:set>
                                    <p:animEffect filter="fade" transition="in">
                                      <p:cBhvr>
                                        <p:cTn dur="1000"/>
                                        <p:tgtEl>
                                          <p:spTgt spid="46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2"/>
          <p:cNvSpPr txBox="1"/>
          <p:nvPr>
            <p:ph idx="1" type="body"/>
          </p:nvPr>
        </p:nvSpPr>
        <p:spPr>
          <a:xfrm>
            <a:off x="872075" y="2362201"/>
            <a:ext cx="7408200" cy="37641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Found in most open chain motions of the extremities</a:t>
            </a:r>
            <a:endParaRPr/>
          </a:p>
          <a:p>
            <a:pPr indent="-274320" lvl="0" marL="274320" rtl="0" algn="l">
              <a:spcBef>
                <a:spcPts val="480"/>
              </a:spcBef>
              <a:spcAft>
                <a:spcPts val="0"/>
              </a:spcAft>
              <a:buSzPts val="2400"/>
              <a:buChar char="*"/>
            </a:pPr>
            <a:r>
              <a:rPr lang="en-US">
                <a:solidFill>
                  <a:schemeClr val="accent4"/>
                </a:solidFill>
              </a:rPr>
              <a:t>Example (1) bicep (2) tibialis anterior acting on ankle joint (3) ECR acting on the wrist</a:t>
            </a:r>
            <a:endParaRPr/>
          </a:p>
          <a:p>
            <a:pPr indent="0" lvl="0" marL="0" rtl="0" algn="l">
              <a:spcBef>
                <a:spcPts val="480"/>
              </a:spcBef>
              <a:spcAft>
                <a:spcPts val="0"/>
              </a:spcAft>
              <a:buSzPts val="24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471" name="Google Shape;471;p5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Example</a:t>
            </a:r>
            <a:endParaRPr/>
          </a:p>
        </p:txBody>
      </p:sp>
      <p:pic>
        <p:nvPicPr>
          <p:cNvPr id="472" name="Google Shape;472;p52"/>
          <p:cNvPicPr preferRelativeResize="0"/>
          <p:nvPr/>
        </p:nvPicPr>
        <p:blipFill>
          <a:blip r:embed="rId3">
            <a:alphaModFix/>
          </a:blip>
          <a:stretch>
            <a:fillRect/>
          </a:stretch>
        </p:blipFill>
        <p:spPr>
          <a:xfrm>
            <a:off x="2214574" y="3768149"/>
            <a:ext cx="4167175" cy="27961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t/>
            </a:r>
            <a:endParaRPr/>
          </a:p>
        </p:txBody>
      </p:sp>
      <p:pic>
        <p:nvPicPr>
          <p:cNvPr id="478" name="Google Shape;478;p53"/>
          <p:cNvPicPr preferRelativeResize="0"/>
          <p:nvPr>
            <p:ph idx="1" type="body"/>
          </p:nvPr>
        </p:nvPicPr>
        <p:blipFill rotWithShape="1">
          <a:blip r:embed="rId3">
            <a:alphaModFix/>
          </a:blip>
          <a:srcRect b="0" l="0" r="0" t="0"/>
          <a:stretch/>
        </p:blipFill>
        <p:spPr>
          <a:xfrm>
            <a:off x="1325552" y="2131300"/>
            <a:ext cx="6275400" cy="44139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t/>
            </a:r>
            <a:endParaRPr/>
          </a:p>
          <a:p>
            <a:pPr indent="0" lvl="0" marL="0" rtl="0" algn="l">
              <a:spcBef>
                <a:spcPts val="480"/>
              </a:spcBef>
              <a:spcAft>
                <a:spcPts val="0"/>
              </a:spcAft>
              <a:buSzPts val="2400"/>
              <a:buNone/>
            </a:pPr>
            <a:r>
              <a:rPr lang="en-US" u="sng">
                <a:solidFill>
                  <a:schemeClr val="hlink"/>
                </a:solidFill>
                <a:hlinkClick r:id="rId3"/>
              </a:rPr>
              <a:t>https://youtu.be/WNVINjFByXs</a:t>
            </a:r>
            <a:endParaRPr/>
          </a:p>
        </p:txBody>
      </p:sp>
      <p:sp>
        <p:nvSpPr>
          <p:cNvPr id="484" name="Google Shape;484;p5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Videos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solidFill>
                  <a:schemeClr val="accent4"/>
                </a:solidFill>
              </a:rPr>
              <a:t>Agonist</a:t>
            </a:r>
            <a:endParaRPr/>
          </a:p>
          <a:p>
            <a:pPr indent="-274319" lvl="1" marL="576263" rtl="0" algn="l">
              <a:spcBef>
                <a:spcPts val="407"/>
              </a:spcBef>
              <a:spcAft>
                <a:spcPts val="0"/>
              </a:spcAft>
              <a:buSzPct val="100000"/>
              <a:buChar char="*"/>
            </a:pPr>
            <a:r>
              <a:rPr lang="en-US">
                <a:solidFill>
                  <a:schemeClr val="accent4"/>
                </a:solidFill>
              </a:rPr>
              <a:t>Responsible for producing desired motion at a joint</a:t>
            </a:r>
            <a:endParaRPr/>
          </a:p>
          <a:p>
            <a:pPr indent="-274320" lvl="0" marL="274320" rtl="0" algn="l">
              <a:spcBef>
                <a:spcPts val="444"/>
              </a:spcBef>
              <a:spcAft>
                <a:spcPts val="0"/>
              </a:spcAft>
              <a:buSzPct val="100000"/>
              <a:buChar char="*"/>
            </a:pPr>
            <a:r>
              <a:rPr lang="en-US">
                <a:solidFill>
                  <a:schemeClr val="accent4"/>
                </a:solidFill>
              </a:rPr>
              <a:t>Antagonist</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Is the opposing group of muscles to the agonist</a:t>
            </a:r>
            <a:endParaRPr/>
          </a:p>
          <a:p>
            <a:pPr indent="-274320" lvl="0" marL="274320" rtl="0" algn="l">
              <a:spcBef>
                <a:spcPts val="444"/>
              </a:spcBef>
              <a:spcAft>
                <a:spcPts val="0"/>
              </a:spcAft>
              <a:buSzPct val="100000"/>
              <a:buChar char="*"/>
            </a:pPr>
            <a:r>
              <a:rPr lang="en-US">
                <a:solidFill>
                  <a:schemeClr val="accent4"/>
                </a:solidFill>
              </a:rPr>
              <a:t>Fixator</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Muscle which anchors steadies or supports a bone providing an active muscle with a firm base of support.</a:t>
            </a:r>
            <a:endParaRPr/>
          </a:p>
          <a:p>
            <a:pPr indent="-274320" lvl="0" marL="274320" rtl="0" algn="l">
              <a:spcBef>
                <a:spcPts val="444"/>
              </a:spcBef>
              <a:spcAft>
                <a:spcPts val="0"/>
              </a:spcAft>
              <a:buSzPct val="100000"/>
              <a:buChar char="*"/>
            </a:pPr>
            <a:r>
              <a:rPr lang="en-US">
                <a:solidFill>
                  <a:schemeClr val="accent4"/>
                </a:solidFill>
              </a:rPr>
              <a:t>Synergists</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Muscles that help the agonist to perform their action</a:t>
            </a:r>
            <a:endParaRPr/>
          </a:p>
          <a:p>
            <a:pPr indent="-274319" lvl="1" marL="576263" rtl="0" algn="l">
              <a:spcBef>
                <a:spcPts val="407"/>
              </a:spcBef>
              <a:spcAft>
                <a:spcPts val="0"/>
              </a:spcAft>
              <a:buSzPct val="100000"/>
              <a:buChar char="*"/>
            </a:pPr>
            <a:r>
              <a:rPr lang="en-US">
                <a:solidFill>
                  <a:schemeClr val="accent4"/>
                </a:solidFill>
              </a:rPr>
              <a:t>biceps</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p:txBody>
      </p:sp>
      <p:sp>
        <p:nvSpPr>
          <p:cNvPr id="490" name="Google Shape;490;p5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Muscles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0" st="0"/>
                                            </p:txEl>
                                          </p:spTgt>
                                        </p:tgtEl>
                                        <p:attrNameLst>
                                          <p:attrName>style.visibility</p:attrName>
                                        </p:attrNameLst>
                                      </p:cBhvr>
                                      <p:to>
                                        <p:strVal val="visible"/>
                                      </p:to>
                                    </p:set>
                                    <p:animEffect filter="fade" transition="in">
                                      <p:cBhvr>
                                        <p:cTn dur="1000"/>
                                        <p:tgtEl>
                                          <p:spTgt spid="4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1" st="1"/>
                                            </p:txEl>
                                          </p:spTgt>
                                        </p:tgtEl>
                                        <p:attrNameLst>
                                          <p:attrName>style.visibility</p:attrName>
                                        </p:attrNameLst>
                                      </p:cBhvr>
                                      <p:to>
                                        <p:strVal val="visible"/>
                                      </p:to>
                                    </p:set>
                                    <p:animEffect filter="fade" transition="in">
                                      <p:cBhvr>
                                        <p:cTn dur="1000"/>
                                        <p:tgtEl>
                                          <p:spTgt spid="4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2" st="2"/>
                                            </p:txEl>
                                          </p:spTgt>
                                        </p:tgtEl>
                                        <p:attrNameLst>
                                          <p:attrName>style.visibility</p:attrName>
                                        </p:attrNameLst>
                                      </p:cBhvr>
                                      <p:to>
                                        <p:strVal val="visible"/>
                                      </p:to>
                                    </p:set>
                                    <p:animEffect filter="fade" transition="in">
                                      <p:cBhvr>
                                        <p:cTn dur="1000"/>
                                        <p:tgtEl>
                                          <p:spTgt spid="48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3" st="3"/>
                                            </p:txEl>
                                          </p:spTgt>
                                        </p:tgtEl>
                                        <p:attrNameLst>
                                          <p:attrName>style.visibility</p:attrName>
                                        </p:attrNameLst>
                                      </p:cBhvr>
                                      <p:to>
                                        <p:strVal val="visible"/>
                                      </p:to>
                                    </p:set>
                                    <p:animEffect filter="fade" transition="in">
                                      <p:cBhvr>
                                        <p:cTn dur="1000"/>
                                        <p:tgtEl>
                                          <p:spTgt spid="48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4" st="4"/>
                                            </p:txEl>
                                          </p:spTgt>
                                        </p:tgtEl>
                                        <p:attrNameLst>
                                          <p:attrName>style.visibility</p:attrName>
                                        </p:attrNameLst>
                                      </p:cBhvr>
                                      <p:to>
                                        <p:strVal val="visible"/>
                                      </p:to>
                                    </p:set>
                                    <p:animEffect filter="fade" transition="in">
                                      <p:cBhvr>
                                        <p:cTn dur="1000"/>
                                        <p:tgtEl>
                                          <p:spTgt spid="48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5" st="5"/>
                                            </p:txEl>
                                          </p:spTgt>
                                        </p:tgtEl>
                                        <p:attrNameLst>
                                          <p:attrName>style.visibility</p:attrName>
                                        </p:attrNameLst>
                                      </p:cBhvr>
                                      <p:to>
                                        <p:strVal val="visible"/>
                                      </p:to>
                                    </p:set>
                                    <p:animEffect filter="fade" transition="in">
                                      <p:cBhvr>
                                        <p:cTn dur="1000"/>
                                        <p:tgtEl>
                                          <p:spTgt spid="48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6" st="6"/>
                                            </p:txEl>
                                          </p:spTgt>
                                        </p:tgtEl>
                                        <p:attrNameLst>
                                          <p:attrName>style.visibility</p:attrName>
                                        </p:attrNameLst>
                                      </p:cBhvr>
                                      <p:to>
                                        <p:strVal val="visible"/>
                                      </p:to>
                                    </p:set>
                                    <p:animEffect filter="fade" transition="in">
                                      <p:cBhvr>
                                        <p:cTn dur="1000"/>
                                        <p:tgtEl>
                                          <p:spTgt spid="48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7" st="7"/>
                                            </p:txEl>
                                          </p:spTgt>
                                        </p:tgtEl>
                                        <p:attrNameLst>
                                          <p:attrName>style.visibility</p:attrName>
                                        </p:attrNameLst>
                                      </p:cBhvr>
                                      <p:to>
                                        <p:strVal val="visible"/>
                                      </p:to>
                                    </p:set>
                                    <p:animEffect filter="fade" transition="in">
                                      <p:cBhvr>
                                        <p:cTn dur="1000"/>
                                        <p:tgtEl>
                                          <p:spTgt spid="48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8" st="8"/>
                                            </p:txEl>
                                          </p:spTgt>
                                        </p:tgtEl>
                                        <p:attrNameLst>
                                          <p:attrName>style.visibility</p:attrName>
                                        </p:attrNameLst>
                                      </p:cBhvr>
                                      <p:to>
                                        <p:strVal val="visible"/>
                                      </p:to>
                                    </p:set>
                                    <p:animEffect filter="fade" transition="in">
                                      <p:cBhvr>
                                        <p:cTn dur="1000"/>
                                        <p:tgtEl>
                                          <p:spTgt spid="489">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xEl>
                                              <p:pRg end="9" st="9"/>
                                            </p:txEl>
                                          </p:spTgt>
                                        </p:tgtEl>
                                        <p:attrNameLst>
                                          <p:attrName>style.visibility</p:attrName>
                                        </p:attrNameLst>
                                      </p:cBhvr>
                                      <p:to>
                                        <p:strVal val="visible"/>
                                      </p:to>
                                    </p:set>
                                    <p:animEffect filter="fade" transition="in">
                                      <p:cBhvr>
                                        <p:cTn dur="1000"/>
                                        <p:tgtEl>
                                          <p:spTgt spid="489">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Spurt Muscles</a:t>
            </a:r>
            <a:endParaRPr/>
          </a:p>
          <a:p>
            <a:pPr indent="-274320" lvl="1" marL="576263" rtl="0" algn="l">
              <a:spcBef>
                <a:spcPts val="374"/>
              </a:spcBef>
              <a:spcAft>
                <a:spcPts val="0"/>
              </a:spcAft>
              <a:buSzPct val="100000"/>
              <a:buChar char="*"/>
            </a:pPr>
            <a:r>
              <a:rPr lang="en-US">
                <a:solidFill>
                  <a:schemeClr val="accent4"/>
                </a:solidFill>
              </a:rPr>
              <a:t>Have a proximal attachment that is far from the joint axis and distal attachment that is close to joint axis</a:t>
            </a:r>
            <a:endParaRPr/>
          </a:p>
          <a:p>
            <a:pPr indent="-274320" lvl="1" marL="576263" rtl="0" algn="l">
              <a:spcBef>
                <a:spcPts val="374"/>
              </a:spcBef>
              <a:spcAft>
                <a:spcPts val="0"/>
              </a:spcAft>
              <a:buSzPct val="100000"/>
              <a:buChar char="*"/>
            </a:pPr>
            <a:r>
              <a:rPr lang="en-US">
                <a:solidFill>
                  <a:schemeClr val="accent4"/>
                </a:solidFill>
              </a:rPr>
              <a:t>Usually able to produce a wide range of motion of the bony lever to which they are attached</a:t>
            </a:r>
            <a:endParaRPr/>
          </a:p>
          <a:p>
            <a:pPr indent="-274320" lvl="1" marL="576263" rtl="0" algn="l">
              <a:spcBef>
                <a:spcPts val="374"/>
              </a:spcBef>
              <a:spcAft>
                <a:spcPts val="0"/>
              </a:spcAft>
              <a:buSzPct val="100000"/>
              <a:buChar char="*"/>
            </a:pPr>
            <a:r>
              <a:rPr lang="en-US">
                <a:solidFill>
                  <a:schemeClr val="accent4"/>
                </a:solidFill>
              </a:rPr>
              <a:t>Ie. Biceps brachii, hamstrings</a:t>
            </a:r>
            <a:endParaRPr/>
          </a:p>
          <a:p>
            <a:pPr indent="-274320" lvl="0" marL="274320" rtl="0" algn="l">
              <a:spcBef>
                <a:spcPts val="408"/>
              </a:spcBef>
              <a:spcAft>
                <a:spcPts val="0"/>
              </a:spcAft>
              <a:buSzPct val="100000"/>
              <a:buChar char="*"/>
            </a:pPr>
            <a:r>
              <a:rPr lang="en-US">
                <a:solidFill>
                  <a:schemeClr val="accent4"/>
                </a:solidFill>
              </a:rPr>
              <a:t>Shunt Muscles</a:t>
            </a:r>
            <a:endParaRPr/>
          </a:p>
          <a:p>
            <a:pPr indent="-274320" lvl="1" marL="576263" rtl="0" algn="l">
              <a:spcBef>
                <a:spcPts val="374"/>
              </a:spcBef>
              <a:spcAft>
                <a:spcPts val="0"/>
              </a:spcAft>
              <a:buSzPct val="100000"/>
              <a:buChar char="*"/>
            </a:pPr>
            <a:r>
              <a:rPr lang="en-US">
                <a:solidFill>
                  <a:schemeClr val="accent4"/>
                </a:solidFill>
              </a:rPr>
              <a:t>Have a proximal attachment that is close to joint axis and distal attachment that is far from the joint axis</a:t>
            </a:r>
            <a:endParaRPr/>
          </a:p>
          <a:p>
            <a:pPr indent="-274320" lvl="1" marL="576263" rtl="0" algn="l">
              <a:spcBef>
                <a:spcPts val="374"/>
              </a:spcBef>
              <a:spcAft>
                <a:spcPts val="0"/>
              </a:spcAft>
              <a:buSzPct val="100000"/>
              <a:buChar char="*"/>
            </a:pPr>
            <a:r>
              <a:rPr lang="en-US">
                <a:solidFill>
                  <a:schemeClr val="accent4"/>
                </a:solidFill>
              </a:rPr>
              <a:t>Helps maintain joint stability since a large component of their force is towards the joint and compresses the joint surfaces</a:t>
            </a:r>
            <a:endParaRPr/>
          </a:p>
          <a:p>
            <a:pPr indent="-274320" lvl="1" marL="576263" rtl="0" algn="l">
              <a:spcBef>
                <a:spcPts val="374"/>
              </a:spcBef>
              <a:spcAft>
                <a:spcPts val="0"/>
              </a:spcAft>
              <a:buSzPct val="100000"/>
              <a:buChar char="*"/>
            </a:pPr>
            <a:r>
              <a:rPr lang="en-US">
                <a:solidFill>
                  <a:schemeClr val="accent4"/>
                </a:solidFill>
              </a:rPr>
              <a:t>Ie. Brachioradialis </a:t>
            </a:r>
            <a:endParaRPr/>
          </a:p>
          <a:p>
            <a:pPr indent="-144780" lvl="0" marL="274320" rtl="0" algn="l">
              <a:spcBef>
                <a:spcPts val="408"/>
              </a:spcBef>
              <a:spcAft>
                <a:spcPts val="0"/>
              </a:spcAft>
              <a:buSzPct val="100000"/>
              <a:buNone/>
            </a:pPr>
            <a:r>
              <a:t/>
            </a:r>
            <a:endParaRPr>
              <a:solidFill>
                <a:schemeClr val="accent4"/>
              </a:solidFill>
            </a:endParaRPr>
          </a:p>
          <a:p>
            <a:pPr indent="-144780" lvl="0" marL="274320" rtl="0" algn="l">
              <a:spcBef>
                <a:spcPts val="408"/>
              </a:spcBef>
              <a:spcAft>
                <a:spcPts val="0"/>
              </a:spcAft>
              <a:buSzPct val="100000"/>
              <a:buNone/>
            </a:pPr>
            <a:r>
              <a:t/>
            </a:r>
            <a:endParaRPr>
              <a:solidFill>
                <a:schemeClr val="accent4"/>
              </a:solidFill>
            </a:endParaRPr>
          </a:p>
        </p:txBody>
      </p:sp>
      <p:sp>
        <p:nvSpPr>
          <p:cNvPr id="496" name="Google Shape;496;p5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0" st="0"/>
                                            </p:txEl>
                                          </p:spTgt>
                                        </p:tgtEl>
                                        <p:attrNameLst>
                                          <p:attrName>style.visibility</p:attrName>
                                        </p:attrNameLst>
                                      </p:cBhvr>
                                      <p:to>
                                        <p:strVal val="visible"/>
                                      </p:to>
                                    </p:set>
                                    <p:animEffect filter="fade" transition="in">
                                      <p:cBhvr>
                                        <p:cTn dur="1000"/>
                                        <p:tgtEl>
                                          <p:spTgt spid="4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1" st="1"/>
                                            </p:txEl>
                                          </p:spTgt>
                                        </p:tgtEl>
                                        <p:attrNameLst>
                                          <p:attrName>style.visibility</p:attrName>
                                        </p:attrNameLst>
                                      </p:cBhvr>
                                      <p:to>
                                        <p:strVal val="visible"/>
                                      </p:to>
                                    </p:set>
                                    <p:animEffect filter="fade" transition="in">
                                      <p:cBhvr>
                                        <p:cTn dur="1000"/>
                                        <p:tgtEl>
                                          <p:spTgt spid="49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2" st="2"/>
                                            </p:txEl>
                                          </p:spTgt>
                                        </p:tgtEl>
                                        <p:attrNameLst>
                                          <p:attrName>style.visibility</p:attrName>
                                        </p:attrNameLst>
                                      </p:cBhvr>
                                      <p:to>
                                        <p:strVal val="visible"/>
                                      </p:to>
                                    </p:set>
                                    <p:animEffect filter="fade" transition="in">
                                      <p:cBhvr>
                                        <p:cTn dur="1000"/>
                                        <p:tgtEl>
                                          <p:spTgt spid="49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3" st="3"/>
                                            </p:txEl>
                                          </p:spTgt>
                                        </p:tgtEl>
                                        <p:attrNameLst>
                                          <p:attrName>style.visibility</p:attrName>
                                        </p:attrNameLst>
                                      </p:cBhvr>
                                      <p:to>
                                        <p:strVal val="visible"/>
                                      </p:to>
                                    </p:set>
                                    <p:animEffect filter="fade" transition="in">
                                      <p:cBhvr>
                                        <p:cTn dur="1000"/>
                                        <p:tgtEl>
                                          <p:spTgt spid="49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4" st="4"/>
                                            </p:txEl>
                                          </p:spTgt>
                                        </p:tgtEl>
                                        <p:attrNameLst>
                                          <p:attrName>style.visibility</p:attrName>
                                        </p:attrNameLst>
                                      </p:cBhvr>
                                      <p:to>
                                        <p:strVal val="visible"/>
                                      </p:to>
                                    </p:set>
                                    <p:animEffect filter="fade" transition="in">
                                      <p:cBhvr>
                                        <p:cTn dur="1000"/>
                                        <p:tgtEl>
                                          <p:spTgt spid="49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5" st="5"/>
                                            </p:txEl>
                                          </p:spTgt>
                                        </p:tgtEl>
                                        <p:attrNameLst>
                                          <p:attrName>style.visibility</p:attrName>
                                        </p:attrNameLst>
                                      </p:cBhvr>
                                      <p:to>
                                        <p:strVal val="visible"/>
                                      </p:to>
                                    </p:set>
                                    <p:animEffect filter="fade" transition="in">
                                      <p:cBhvr>
                                        <p:cTn dur="1000"/>
                                        <p:tgtEl>
                                          <p:spTgt spid="49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6" st="6"/>
                                            </p:txEl>
                                          </p:spTgt>
                                        </p:tgtEl>
                                        <p:attrNameLst>
                                          <p:attrName>style.visibility</p:attrName>
                                        </p:attrNameLst>
                                      </p:cBhvr>
                                      <p:to>
                                        <p:strVal val="visible"/>
                                      </p:to>
                                    </p:set>
                                    <p:animEffect filter="fade" transition="in">
                                      <p:cBhvr>
                                        <p:cTn dur="1000"/>
                                        <p:tgtEl>
                                          <p:spTgt spid="49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7" st="7"/>
                                            </p:txEl>
                                          </p:spTgt>
                                        </p:tgtEl>
                                        <p:attrNameLst>
                                          <p:attrName>style.visibility</p:attrName>
                                        </p:attrNameLst>
                                      </p:cBhvr>
                                      <p:to>
                                        <p:strVal val="visible"/>
                                      </p:to>
                                    </p:set>
                                    <p:animEffect filter="fade" transition="in">
                                      <p:cBhvr>
                                        <p:cTn dur="1000"/>
                                        <p:tgtEl>
                                          <p:spTgt spid="49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8" st="8"/>
                                            </p:txEl>
                                          </p:spTgt>
                                        </p:tgtEl>
                                        <p:attrNameLst>
                                          <p:attrName>style.visibility</p:attrName>
                                        </p:attrNameLst>
                                      </p:cBhvr>
                                      <p:to>
                                        <p:strVal val="visible"/>
                                      </p:to>
                                    </p:set>
                                    <p:animEffect filter="fade" transition="in">
                                      <p:cBhvr>
                                        <p:cTn dur="1000"/>
                                        <p:tgtEl>
                                          <p:spTgt spid="495">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9" st="9"/>
                                            </p:txEl>
                                          </p:spTgt>
                                        </p:tgtEl>
                                        <p:attrNameLst>
                                          <p:attrName>style.visibility</p:attrName>
                                        </p:attrNameLst>
                                      </p:cBhvr>
                                      <p:to>
                                        <p:strVal val="visible"/>
                                      </p:to>
                                    </p:set>
                                    <p:animEffect filter="fade" transition="in">
                                      <p:cBhvr>
                                        <p:cTn dur="1000"/>
                                        <p:tgtEl>
                                          <p:spTgt spid="495">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Tonic Muscles</a:t>
            </a:r>
            <a:endParaRPr/>
          </a:p>
          <a:p>
            <a:pPr indent="-274319" lvl="1" marL="576263" rtl="0" algn="l">
              <a:spcBef>
                <a:spcPts val="440"/>
              </a:spcBef>
              <a:spcAft>
                <a:spcPts val="0"/>
              </a:spcAft>
              <a:buSzPts val="2200"/>
              <a:buChar char="*"/>
            </a:pPr>
            <a:r>
              <a:rPr lang="en-US">
                <a:solidFill>
                  <a:schemeClr val="accent4"/>
                </a:solidFill>
              </a:rPr>
              <a:t>Similar characteristics to shunt muscles</a:t>
            </a:r>
            <a:endParaRPr/>
          </a:p>
          <a:p>
            <a:pPr indent="-274319" lvl="1" marL="576263" rtl="0" algn="l">
              <a:spcBef>
                <a:spcPts val="440"/>
              </a:spcBef>
              <a:spcAft>
                <a:spcPts val="0"/>
              </a:spcAft>
              <a:buSzPts val="2200"/>
              <a:buChar char="*"/>
            </a:pPr>
            <a:r>
              <a:rPr lang="en-US">
                <a:solidFill>
                  <a:schemeClr val="accent4"/>
                </a:solidFill>
              </a:rPr>
              <a:t>High proportion slow twitch fibers</a:t>
            </a:r>
            <a:endParaRPr/>
          </a:p>
          <a:p>
            <a:pPr indent="-274319" lvl="1" marL="576263" rtl="0" algn="l">
              <a:spcBef>
                <a:spcPts val="440"/>
              </a:spcBef>
              <a:spcAft>
                <a:spcPts val="0"/>
              </a:spcAft>
              <a:buSzPts val="2200"/>
              <a:buChar char="*"/>
            </a:pPr>
            <a:r>
              <a:rPr lang="en-US">
                <a:solidFill>
                  <a:schemeClr val="accent4"/>
                </a:solidFill>
              </a:rPr>
              <a:t>Do not fatigue easily</a:t>
            </a:r>
            <a:endParaRPr/>
          </a:p>
          <a:p>
            <a:pPr indent="-274319" lvl="1" marL="576263" rtl="0" algn="l">
              <a:spcBef>
                <a:spcPts val="440"/>
              </a:spcBef>
              <a:spcAft>
                <a:spcPts val="0"/>
              </a:spcAft>
              <a:buSzPts val="2200"/>
              <a:buChar char="*"/>
            </a:pPr>
            <a:r>
              <a:rPr lang="en-US">
                <a:solidFill>
                  <a:schemeClr val="accent4"/>
                </a:solidFill>
              </a:rPr>
              <a:t>Often called postural muscles</a:t>
            </a:r>
            <a:endParaRPr/>
          </a:p>
          <a:p>
            <a:pPr indent="-274319" lvl="1" marL="576263" rtl="0" algn="l">
              <a:spcBef>
                <a:spcPts val="440"/>
              </a:spcBef>
              <a:spcAft>
                <a:spcPts val="0"/>
              </a:spcAft>
              <a:buSzPts val="2200"/>
              <a:buChar char="*"/>
            </a:pPr>
            <a:r>
              <a:rPr lang="en-US">
                <a:solidFill>
                  <a:schemeClr val="accent4"/>
                </a:solidFill>
              </a:rPr>
              <a:t>React rapidly to training</a:t>
            </a:r>
            <a:endParaRPr/>
          </a:p>
          <a:p>
            <a:pPr indent="-274319" lvl="1" marL="576263" rtl="0" algn="l">
              <a:spcBef>
                <a:spcPts val="440"/>
              </a:spcBef>
              <a:spcAft>
                <a:spcPts val="0"/>
              </a:spcAft>
              <a:buSzPts val="2200"/>
              <a:buChar char="*"/>
            </a:pPr>
            <a:r>
              <a:rPr lang="en-US">
                <a:solidFill>
                  <a:schemeClr val="accent4"/>
                </a:solidFill>
              </a:rPr>
              <a:t>React to overstress by shortening</a:t>
            </a:r>
            <a:endParaRPr/>
          </a:p>
          <a:p>
            <a:pPr indent="-274319" lvl="1" marL="576263" rtl="0" algn="l">
              <a:spcBef>
                <a:spcPts val="440"/>
              </a:spcBef>
              <a:spcAft>
                <a:spcPts val="0"/>
              </a:spcAft>
              <a:buSzPts val="2200"/>
              <a:buChar char="*"/>
            </a:pPr>
            <a:r>
              <a:rPr lang="en-US">
                <a:solidFill>
                  <a:schemeClr val="accent4"/>
                </a:solidFill>
              </a:rPr>
              <a:t>Demonstrate slow reaction to immobilization</a:t>
            </a:r>
            <a:endParaRPr/>
          </a:p>
          <a:p>
            <a:pPr indent="-274319" lvl="1" marL="576263" rtl="0" algn="l">
              <a:spcBef>
                <a:spcPts val="440"/>
              </a:spcBef>
              <a:spcAft>
                <a:spcPts val="0"/>
              </a:spcAft>
              <a:buSzPts val="2200"/>
              <a:buChar char="*"/>
            </a:pPr>
            <a:r>
              <a:rPr lang="en-US">
                <a:solidFill>
                  <a:schemeClr val="accent4"/>
                </a:solidFill>
              </a:rPr>
              <a:t>Eg. Iliopsoas</a:t>
            </a:r>
            <a:endParaRPr/>
          </a:p>
          <a:p>
            <a:pPr indent="-121920" lvl="0" marL="274320" rtl="0" algn="l">
              <a:spcBef>
                <a:spcPts val="480"/>
              </a:spcBef>
              <a:spcAft>
                <a:spcPts val="0"/>
              </a:spcAft>
              <a:buSzPts val="2400"/>
              <a:buNone/>
            </a:pPr>
            <a:r>
              <a:t/>
            </a:r>
            <a:endParaRPr/>
          </a:p>
        </p:txBody>
      </p:sp>
      <p:sp>
        <p:nvSpPr>
          <p:cNvPr id="502" name="Google Shape;502;p5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0" st="0"/>
                                            </p:txEl>
                                          </p:spTgt>
                                        </p:tgtEl>
                                        <p:attrNameLst>
                                          <p:attrName>style.visibility</p:attrName>
                                        </p:attrNameLst>
                                      </p:cBhvr>
                                      <p:to>
                                        <p:strVal val="visible"/>
                                      </p:to>
                                    </p:set>
                                    <p:animEffect filter="fade" transition="in">
                                      <p:cBhvr>
                                        <p:cTn dur="1000"/>
                                        <p:tgtEl>
                                          <p:spTgt spid="5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1" st="1"/>
                                            </p:txEl>
                                          </p:spTgt>
                                        </p:tgtEl>
                                        <p:attrNameLst>
                                          <p:attrName>style.visibility</p:attrName>
                                        </p:attrNameLst>
                                      </p:cBhvr>
                                      <p:to>
                                        <p:strVal val="visible"/>
                                      </p:to>
                                    </p:set>
                                    <p:animEffect filter="fade" transition="in">
                                      <p:cBhvr>
                                        <p:cTn dur="1000"/>
                                        <p:tgtEl>
                                          <p:spTgt spid="5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2" st="2"/>
                                            </p:txEl>
                                          </p:spTgt>
                                        </p:tgtEl>
                                        <p:attrNameLst>
                                          <p:attrName>style.visibility</p:attrName>
                                        </p:attrNameLst>
                                      </p:cBhvr>
                                      <p:to>
                                        <p:strVal val="visible"/>
                                      </p:to>
                                    </p:set>
                                    <p:animEffect filter="fade" transition="in">
                                      <p:cBhvr>
                                        <p:cTn dur="1000"/>
                                        <p:tgtEl>
                                          <p:spTgt spid="5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3" st="3"/>
                                            </p:txEl>
                                          </p:spTgt>
                                        </p:tgtEl>
                                        <p:attrNameLst>
                                          <p:attrName>style.visibility</p:attrName>
                                        </p:attrNameLst>
                                      </p:cBhvr>
                                      <p:to>
                                        <p:strVal val="visible"/>
                                      </p:to>
                                    </p:set>
                                    <p:animEffect filter="fade" transition="in">
                                      <p:cBhvr>
                                        <p:cTn dur="1000"/>
                                        <p:tgtEl>
                                          <p:spTgt spid="50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4" st="4"/>
                                            </p:txEl>
                                          </p:spTgt>
                                        </p:tgtEl>
                                        <p:attrNameLst>
                                          <p:attrName>style.visibility</p:attrName>
                                        </p:attrNameLst>
                                      </p:cBhvr>
                                      <p:to>
                                        <p:strVal val="visible"/>
                                      </p:to>
                                    </p:set>
                                    <p:animEffect filter="fade" transition="in">
                                      <p:cBhvr>
                                        <p:cTn dur="1000"/>
                                        <p:tgtEl>
                                          <p:spTgt spid="50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5" st="5"/>
                                            </p:txEl>
                                          </p:spTgt>
                                        </p:tgtEl>
                                        <p:attrNameLst>
                                          <p:attrName>style.visibility</p:attrName>
                                        </p:attrNameLst>
                                      </p:cBhvr>
                                      <p:to>
                                        <p:strVal val="visible"/>
                                      </p:to>
                                    </p:set>
                                    <p:animEffect filter="fade" transition="in">
                                      <p:cBhvr>
                                        <p:cTn dur="1000"/>
                                        <p:tgtEl>
                                          <p:spTgt spid="50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6" st="6"/>
                                            </p:txEl>
                                          </p:spTgt>
                                        </p:tgtEl>
                                        <p:attrNameLst>
                                          <p:attrName>style.visibility</p:attrName>
                                        </p:attrNameLst>
                                      </p:cBhvr>
                                      <p:to>
                                        <p:strVal val="visible"/>
                                      </p:to>
                                    </p:set>
                                    <p:animEffect filter="fade" transition="in">
                                      <p:cBhvr>
                                        <p:cTn dur="1000"/>
                                        <p:tgtEl>
                                          <p:spTgt spid="50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7" st="7"/>
                                            </p:txEl>
                                          </p:spTgt>
                                        </p:tgtEl>
                                        <p:attrNameLst>
                                          <p:attrName>style.visibility</p:attrName>
                                        </p:attrNameLst>
                                      </p:cBhvr>
                                      <p:to>
                                        <p:strVal val="visible"/>
                                      </p:to>
                                    </p:set>
                                    <p:animEffect filter="fade" transition="in">
                                      <p:cBhvr>
                                        <p:cTn dur="1000"/>
                                        <p:tgtEl>
                                          <p:spTgt spid="50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8" st="8"/>
                                            </p:txEl>
                                          </p:spTgt>
                                        </p:tgtEl>
                                        <p:attrNameLst>
                                          <p:attrName>style.visibility</p:attrName>
                                        </p:attrNameLst>
                                      </p:cBhvr>
                                      <p:to>
                                        <p:strVal val="visible"/>
                                      </p:to>
                                    </p:set>
                                    <p:animEffect filter="fade" transition="in">
                                      <p:cBhvr>
                                        <p:cTn dur="1000"/>
                                        <p:tgtEl>
                                          <p:spTgt spid="50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9" st="9"/>
                                            </p:txEl>
                                          </p:spTgt>
                                        </p:tgtEl>
                                        <p:attrNameLst>
                                          <p:attrName>style.visibility</p:attrName>
                                        </p:attrNameLst>
                                      </p:cBhvr>
                                      <p:to>
                                        <p:strVal val="visible"/>
                                      </p:to>
                                    </p:set>
                                    <p:animEffect filter="fade" transition="in">
                                      <p:cBhvr>
                                        <p:cTn dur="1000"/>
                                        <p:tgtEl>
                                          <p:spTgt spid="501">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100000"/>
              <a:buNone/>
            </a:pPr>
            <a:r>
              <a:rPr lang="en-US">
                <a:solidFill>
                  <a:schemeClr val="accent4"/>
                </a:solidFill>
              </a:rPr>
              <a:t>Phasic Muscles</a:t>
            </a:r>
            <a:endParaRPr/>
          </a:p>
          <a:p>
            <a:pPr indent="-274320" lvl="0" marL="274320" rtl="0" algn="l">
              <a:spcBef>
                <a:spcPts val="444"/>
              </a:spcBef>
              <a:spcAft>
                <a:spcPts val="0"/>
              </a:spcAft>
              <a:buSzPct val="100000"/>
              <a:buChar char="*"/>
            </a:pPr>
            <a:r>
              <a:rPr lang="en-US">
                <a:solidFill>
                  <a:schemeClr val="accent4"/>
                </a:solidFill>
              </a:rPr>
              <a:t>Similar characteristics to spurt muscles</a:t>
            </a:r>
            <a:endParaRPr/>
          </a:p>
          <a:p>
            <a:pPr indent="-274320" lvl="0" marL="274320" rtl="0" algn="l">
              <a:spcBef>
                <a:spcPts val="444"/>
              </a:spcBef>
              <a:spcAft>
                <a:spcPts val="0"/>
              </a:spcAft>
              <a:buSzPct val="100000"/>
              <a:buChar char="*"/>
            </a:pPr>
            <a:r>
              <a:rPr lang="en-US">
                <a:solidFill>
                  <a:schemeClr val="accent4"/>
                </a:solidFill>
              </a:rPr>
              <a:t>High proportion of fast twitch</a:t>
            </a:r>
            <a:endParaRPr/>
          </a:p>
          <a:p>
            <a:pPr indent="-274320" lvl="0" marL="274320" rtl="0" algn="l">
              <a:spcBef>
                <a:spcPts val="444"/>
              </a:spcBef>
              <a:spcAft>
                <a:spcPts val="0"/>
              </a:spcAft>
              <a:buSzPct val="100000"/>
              <a:buChar char="*"/>
            </a:pPr>
            <a:r>
              <a:rPr lang="en-US">
                <a:solidFill>
                  <a:schemeClr val="accent4"/>
                </a:solidFill>
              </a:rPr>
              <a:t>Produce large ROM</a:t>
            </a:r>
            <a:endParaRPr/>
          </a:p>
          <a:p>
            <a:pPr indent="-274320" lvl="0" marL="274320" rtl="0" algn="l">
              <a:spcBef>
                <a:spcPts val="444"/>
              </a:spcBef>
              <a:spcAft>
                <a:spcPts val="0"/>
              </a:spcAft>
              <a:buSzPct val="100000"/>
              <a:buChar char="*"/>
            </a:pPr>
            <a:r>
              <a:rPr lang="en-US">
                <a:solidFill>
                  <a:schemeClr val="accent4"/>
                </a:solidFill>
              </a:rPr>
              <a:t>Fatigue more rapidly</a:t>
            </a:r>
            <a:endParaRPr/>
          </a:p>
          <a:p>
            <a:pPr indent="-274320" lvl="0" marL="274320" rtl="0" algn="l">
              <a:spcBef>
                <a:spcPts val="444"/>
              </a:spcBef>
              <a:spcAft>
                <a:spcPts val="0"/>
              </a:spcAft>
              <a:buSzPct val="100000"/>
              <a:buChar char="*"/>
            </a:pPr>
            <a:r>
              <a:rPr lang="en-US">
                <a:solidFill>
                  <a:schemeClr val="accent4"/>
                </a:solidFill>
              </a:rPr>
              <a:t>Slower to recover after high intensity exercise</a:t>
            </a:r>
            <a:endParaRPr/>
          </a:p>
          <a:p>
            <a:pPr indent="-274320" lvl="0" marL="274320" rtl="0" algn="l">
              <a:spcBef>
                <a:spcPts val="444"/>
              </a:spcBef>
              <a:spcAft>
                <a:spcPts val="0"/>
              </a:spcAft>
              <a:buSzPct val="100000"/>
              <a:buChar char="*"/>
            </a:pPr>
            <a:r>
              <a:rPr lang="en-US">
                <a:solidFill>
                  <a:schemeClr val="accent4"/>
                </a:solidFill>
              </a:rPr>
              <a:t>React slower to training</a:t>
            </a:r>
            <a:endParaRPr/>
          </a:p>
          <a:p>
            <a:pPr indent="-274320" lvl="0" marL="274320" rtl="0" algn="l">
              <a:spcBef>
                <a:spcPts val="444"/>
              </a:spcBef>
              <a:spcAft>
                <a:spcPts val="0"/>
              </a:spcAft>
              <a:buSzPct val="100000"/>
              <a:buChar char="*"/>
            </a:pPr>
            <a:r>
              <a:rPr lang="en-US">
                <a:solidFill>
                  <a:schemeClr val="accent4"/>
                </a:solidFill>
              </a:rPr>
              <a:t>React to overstress by weakening</a:t>
            </a:r>
            <a:endParaRPr/>
          </a:p>
          <a:p>
            <a:pPr indent="-274320" lvl="0" marL="274320" rtl="0" algn="l">
              <a:spcBef>
                <a:spcPts val="444"/>
              </a:spcBef>
              <a:spcAft>
                <a:spcPts val="0"/>
              </a:spcAft>
              <a:buSzPct val="100000"/>
              <a:buChar char="*"/>
            </a:pPr>
            <a:r>
              <a:rPr lang="en-US">
                <a:solidFill>
                  <a:schemeClr val="accent4"/>
                </a:solidFill>
              </a:rPr>
              <a:t>Demonstrate immediate reaction to immobilization</a:t>
            </a:r>
            <a:endParaRPr/>
          </a:p>
          <a:p>
            <a:pPr indent="-274320" lvl="0" marL="274320" rtl="0" algn="l">
              <a:spcBef>
                <a:spcPts val="444"/>
              </a:spcBef>
              <a:spcAft>
                <a:spcPts val="0"/>
              </a:spcAft>
              <a:buSzPct val="100000"/>
              <a:buChar char="*"/>
            </a:pPr>
            <a:r>
              <a:rPr lang="en-US">
                <a:solidFill>
                  <a:schemeClr val="accent4"/>
                </a:solidFill>
              </a:rPr>
              <a:t>Eg. Gluteal muscles</a:t>
            </a:r>
            <a:endParaRPr/>
          </a:p>
          <a:p>
            <a:pPr indent="-133350" lvl="0" marL="274320" rtl="0" algn="l">
              <a:spcBef>
                <a:spcPts val="444"/>
              </a:spcBef>
              <a:spcAft>
                <a:spcPts val="0"/>
              </a:spcAft>
              <a:buSzPct val="100000"/>
              <a:buNone/>
            </a:pPr>
            <a:r>
              <a:t/>
            </a:r>
            <a:endParaRPr/>
          </a:p>
        </p:txBody>
      </p:sp>
      <p:sp>
        <p:nvSpPr>
          <p:cNvPr id="508" name="Google Shape;508;p5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0" st="0"/>
                                            </p:txEl>
                                          </p:spTgt>
                                        </p:tgtEl>
                                        <p:attrNameLst>
                                          <p:attrName>style.visibility</p:attrName>
                                        </p:attrNameLst>
                                      </p:cBhvr>
                                      <p:to>
                                        <p:strVal val="visible"/>
                                      </p:to>
                                    </p:set>
                                    <p:animEffect filter="fade" transition="in">
                                      <p:cBhvr>
                                        <p:cTn dur="1000"/>
                                        <p:tgtEl>
                                          <p:spTgt spid="5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1" st="1"/>
                                            </p:txEl>
                                          </p:spTgt>
                                        </p:tgtEl>
                                        <p:attrNameLst>
                                          <p:attrName>style.visibility</p:attrName>
                                        </p:attrNameLst>
                                      </p:cBhvr>
                                      <p:to>
                                        <p:strVal val="visible"/>
                                      </p:to>
                                    </p:set>
                                    <p:animEffect filter="fade" transition="in">
                                      <p:cBhvr>
                                        <p:cTn dur="1000"/>
                                        <p:tgtEl>
                                          <p:spTgt spid="5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2" st="2"/>
                                            </p:txEl>
                                          </p:spTgt>
                                        </p:tgtEl>
                                        <p:attrNameLst>
                                          <p:attrName>style.visibility</p:attrName>
                                        </p:attrNameLst>
                                      </p:cBhvr>
                                      <p:to>
                                        <p:strVal val="visible"/>
                                      </p:to>
                                    </p:set>
                                    <p:animEffect filter="fade" transition="in">
                                      <p:cBhvr>
                                        <p:cTn dur="1000"/>
                                        <p:tgtEl>
                                          <p:spTgt spid="5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3" st="3"/>
                                            </p:txEl>
                                          </p:spTgt>
                                        </p:tgtEl>
                                        <p:attrNameLst>
                                          <p:attrName>style.visibility</p:attrName>
                                        </p:attrNameLst>
                                      </p:cBhvr>
                                      <p:to>
                                        <p:strVal val="visible"/>
                                      </p:to>
                                    </p:set>
                                    <p:animEffect filter="fade" transition="in">
                                      <p:cBhvr>
                                        <p:cTn dur="1000"/>
                                        <p:tgtEl>
                                          <p:spTgt spid="5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4" st="4"/>
                                            </p:txEl>
                                          </p:spTgt>
                                        </p:tgtEl>
                                        <p:attrNameLst>
                                          <p:attrName>style.visibility</p:attrName>
                                        </p:attrNameLst>
                                      </p:cBhvr>
                                      <p:to>
                                        <p:strVal val="visible"/>
                                      </p:to>
                                    </p:set>
                                    <p:animEffect filter="fade" transition="in">
                                      <p:cBhvr>
                                        <p:cTn dur="1000"/>
                                        <p:tgtEl>
                                          <p:spTgt spid="50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5" st="5"/>
                                            </p:txEl>
                                          </p:spTgt>
                                        </p:tgtEl>
                                        <p:attrNameLst>
                                          <p:attrName>style.visibility</p:attrName>
                                        </p:attrNameLst>
                                      </p:cBhvr>
                                      <p:to>
                                        <p:strVal val="visible"/>
                                      </p:to>
                                    </p:set>
                                    <p:animEffect filter="fade" transition="in">
                                      <p:cBhvr>
                                        <p:cTn dur="1000"/>
                                        <p:tgtEl>
                                          <p:spTgt spid="50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6" st="6"/>
                                            </p:txEl>
                                          </p:spTgt>
                                        </p:tgtEl>
                                        <p:attrNameLst>
                                          <p:attrName>style.visibility</p:attrName>
                                        </p:attrNameLst>
                                      </p:cBhvr>
                                      <p:to>
                                        <p:strVal val="visible"/>
                                      </p:to>
                                    </p:set>
                                    <p:animEffect filter="fade" transition="in">
                                      <p:cBhvr>
                                        <p:cTn dur="1000"/>
                                        <p:tgtEl>
                                          <p:spTgt spid="50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7" st="7"/>
                                            </p:txEl>
                                          </p:spTgt>
                                        </p:tgtEl>
                                        <p:attrNameLst>
                                          <p:attrName>style.visibility</p:attrName>
                                        </p:attrNameLst>
                                      </p:cBhvr>
                                      <p:to>
                                        <p:strVal val="visible"/>
                                      </p:to>
                                    </p:set>
                                    <p:animEffect filter="fade" transition="in">
                                      <p:cBhvr>
                                        <p:cTn dur="1000"/>
                                        <p:tgtEl>
                                          <p:spTgt spid="50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8" st="8"/>
                                            </p:txEl>
                                          </p:spTgt>
                                        </p:tgtEl>
                                        <p:attrNameLst>
                                          <p:attrName>style.visibility</p:attrName>
                                        </p:attrNameLst>
                                      </p:cBhvr>
                                      <p:to>
                                        <p:strVal val="visible"/>
                                      </p:to>
                                    </p:set>
                                    <p:animEffect filter="fade" transition="in">
                                      <p:cBhvr>
                                        <p:cTn dur="1000"/>
                                        <p:tgtEl>
                                          <p:spTgt spid="507">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9" st="9"/>
                                            </p:txEl>
                                          </p:spTgt>
                                        </p:tgtEl>
                                        <p:attrNameLst>
                                          <p:attrName>style.visibility</p:attrName>
                                        </p:attrNameLst>
                                      </p:cBhvr>
                                      <p:to>
                                        <p:strVal val="visible"/>
                                      </p:to>
                                    </p:set>
                                    <p:animEffect filter="fade" transition="in">
                                      <p:cBhvr>
                                        <p:cTn dur="1000"/>
                                        <p:tgtEl>
                                          <p:spTgt spid="507">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xEl>
                                              <p:pRg end="10" st="10"/>
                                            </p:txEl>
                                          </p:spTgt>
                                        </p:tgtEl>
                                        <p:attrNameLst>
                                          <p:attrName>style.visibility</p:attrName>
                                        </p:attrNameLst>
                                      </p:cBhvr>
                                      <p:to>
                                        <p:strVal val="visible"/>
                                      </p:to>
                                    </p:set>
                                    <p:animEffect filter="fade" transition="in">
                                      <p:cBhvr>
                                        <p:cTn dur="1000"/>
                                        <p:tgtEl>
                                          <p:spTgt spid="507">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solidFill>
                  <a:schemeClr val="accent4"/>
                </a:solidFill>
              </a:rPr>
              <a:t>Slow Twitch (type 1)</a:t>
            </a:r>
            <a:endParaRPr/>
          </a:p>
          <a:p>
            <a:pPr indent="-274319" lvl="1" marL="576263" rtl="0" algn="l">
              <a:spcBef>
                <a:spcPts val="341"/>
              </a:spcBef>
              <a:spcAft>
                <a:spcPts val="0"/>
              </a:spcAft>
              <a:buSzPct val="100000"/>
              <a:buChar char="*"/>
            </a:pPr>
            <a:r>
              <a:rPr lang="en-US">
                <a:solidFill>
                  <a:schemeClr val="accent4"/>
                </a:solidFill>
              </a:rPr>
              <a:t>Recruited for endurance tasks</a:t>
            </a:r>
            <a:endParaRPr/>
          </a:p>
          <a:p>
            <a:pPr indent="-274319" lvl="1" marL="576263" rtl="0" algn="l">
              <a:spcBef>
                <a:spcPts val="341"/>
              </a:spcBef>
              <a:spcAft>
                <a:spcPts val="0"/>
              </a:spcAft>
              <a:buSzPct val="100000"/>
              <a:buChar char="*"/>
            </a:pPr>
            <a:r>
              <a:rPr lang="en-US">
                <a:solidFill>
                  <a:schemeClr val="accent4"/>
                </a:solidFill>
              </a:rPr>
              <a:t>Activities of low intensity and long duration</a:t>
            </a:r>
            <a:endParaRPr/>
          </a:p>
          <a:p>
            <a:pPr indent="-274319" lvl="1" marL="576263" rtl="0" algn="l">
              <a:spcBef>
                <a:spcPts val="341"/>
              </a:spcBef>
              <a:spcAft>
                <a:spcPts val="0"/>
              </a:spcAft>
              <a:buSzPct val="100000"/>
              <a:buChar char="*"/>
            </a:pPr>
            <a:r>
              <a:rPr lang="en-US">
                <a:solidFill>
                  <a:schemeClr val="accent4"/>
                </a:solidFill>
              </a:rPr>
              <a:t>Fatigue resistant / aerobic</a:t>
            </a:r>
            <a:endParaRPr/>
          </a:p>
          <a:p>
            <a:pPr indent="-274319" lvl="1" marL="576263" rtl="0" algn="l">
              <a:spcBef>
                <a:spcPts val="341"/>
              </a:spcBef>
              <a:spcAft>
                <a:spcPts val="0"/>
              </a:spcAft>
              <a:buSzPct val="100000"/>
              <a:buChar char="*"/>
            </a:pPr>
            <a:r>
              <a:rPr lang="en-US">
                <a:solidFill>
                  <a:schemeClr val="accent4"/>
                </a:solidFill>
              </a:rPr>
              <a:t>Stabilizing muscles and posture</a:t>
            </a:r>
            <a:endParaRPr/>
          </a:p>
          <a:p>
            <a:pPr indent="-274320" lvl="0" marL="274320" rtl="0" algn="l">
              <a:spcBef>
                <a:spcPts val="372"/>
              </a:spcBef>
              <a:spcAft>
                <a:spcPts val="0"/>
              </a:spcAft>
              <a:buSzPct val="100000"/>
              <a:buChar char="*"/>
            </a:pPr>
            <a:r>
              <a:rPr lang="en-US">
                <a:solidFill>
                  <a:schemeClr val="accent4"/>
                </a:solidFill>
              </a:rPr>
              <a:t>Fast Twitch Oxidative (type 2 a) </a:t>
            </a:r>
            <a:endParaRPr/>
          </a:p>
          <a:p>
            <a:pPr indent="-274319" lvl="1" marL="576263" rtl="0" algn="l">
              <a:spcBef>
                <a:spcPts val="341"/>
              </a:spcBef>
              <a:spcAft>
                <a:spcPts val="0"/>
              </a:spcAft>
              <a:buSzPct val="100000"/>
              <a:buChar char="*"/>
            </a:pPr>
            <a:r>
              <a:rPr lang="en-US">
                <a:solidFill>
                  <a:schemeClr val="accent4"/>
                </a:solidFill>
              </a:rPr>
              <a:t>Recruited for speed, power and endurance</a:t>
            </a:r>
            <a:endParaRPr/>
          </a:p>
          <a:p>
            <a:pPr indent="-274319" lvl="1" marL="576263" rtl="0" algn="l">
              <a:spcBef>
                <a:spcPts val="341"/>
              </a:spcBef>
              <a:spcAft>
                <a:spcPts val="0"/>
              </a:spcAft>
              <a:buSzPct val="100000"/>
              <a:buChar char="*"/>
            </a:pPr>
            <a:r>
              <a:rPr lang="en-US">
                <a:solidFill>
                  <a:schemeClr val="accent4"/>
                </a:solidFill>
              </a:rPr>
              <a:t>Rely on energy sources intrinsic to muscle (glycogen)</a:t>
            </a:r>
            <a:endParaRPr/>
          </a:p>
          <a:p>
            <a:pPr indent="-274319" lvl="1" marL="576263" rtl="0" algn="l">
              <a:spcBef>
                <a:spcPts val="341"/>
              </a:spcBef>
              <a:spcAft>
                <a:spcPts val="0"/>
              </a:spcAft>
              <a:buSzPct val="100000"/>
              <a:buChar char="*"/>
            </a:pPr>
            <a:r>
              <a:rPr lang="en-US">
                <a:solidFill>
                  <a:schemeClr val="accent4"/>
                </a:solidFill>
              </a:rPr>
              <a:t>Opposite end of spectrum / anaerobic</a:t>
            </a:r>
            <a:endParaRPr/>
          </a:p>
          <a:p>
            <a:pPr indent="-274320" lvl="0" marL="274320" rtl="0" algn="l">
              <a:spcBef>
                <a:spcPts val="372"/>
              </a:spcBef>
              <a:spcAft>
                <a:spcPts val="0"/>
              </a:spcAft>
              <a:buSzPct val="100000"/>
              <a:buChar char="*"/>
            </a:pPr>
            <a:r>
              <a:rPr lang="en-US">
                <a:solidFill>
                  <a:schemeClr val="accent4"/>
                </a:solidFill>
              </a:rPr>
              <a:t> Fast Twitch Glycolytic (type 2b) </a:t>
            </a:r>
            <a:endParaRPr/>
          </a:p>
          <a:p>
            <a:pPr indent="-274319" lvl="1" marL="576263" rtl="0" algn="l">
              <a:spcBef>
                <a:spcPts val="341"/>
              </a:spcBef>
              <a:spcAft>
                <a:spcPts val="0"/>
              </a:spcAft>
              <a:buSzPct val="100000"/>
              <a:buChar char="*"/>
            </a:pPr>
            <a:r>
              <a:rPr lang="en-US">
                <a:solidFill>
                  <a:schemeClr val="accent4"/>
                </a:solidFill>
              </a:rPr>
              <a:t>Recruited for speed and power tasks of short duration</a:t>
            </a:r>
            <a:endParaRPr/>
          </a:p>
          <a:p>
            <a:pPr indent="0" lvl="1" marL="301943" rtl="0" algn="l">
              <a:spcBef>
                <a:spcPts val="341"/>
              </a:spcBef>
              <a:spcAft>
                <a:spcPts val="0"/>
              </a:spcAft>
              <a:buSzPct val="100000"/>
              <a:buNone/>
            </a:pPr>
            <a:r>
              <a:rPr lang="en-US" u="sng">
                <a:solidFill>
                  <a:schemeClr val="accent4"/>
                </a:solidFill>
                <a:hlinkClick r:id="rId3">
                  <a:extLst>
                    <a:ext uri="{A12FA001-AC4F-418D-AE19-62706E023703}">
                      <ahyp:hlinkClr val="tx"/>
                    </a:ext>
                  </a:extLst>
                </a:hlinkClick>
              </a:rPr>
              <a:t>https://youtu.be/3L9JUfzh66I</a:t>
            </a:r>
            <a:endParaRPr>
              <a:solidFill>
                <a:schemeClr val="accent4"/>
              </a:solidFill>
            </a:endParaRPr>
          </a:p>
          <a:p>
            <a:pPr indent="-156210" lvl="0" marL="274320" rtl="0" algn="l">
              <a:spcBef>
                <a:spcPts val="372"/>
              </a:spcBef>
              <a:spcAft>
                <a:spcPts val="0"/>
              </a:spcAft>
              <a:buSzPct val="100000"/>
              <a:buNone/>
            </a:pPr>
            <a:r>
              <a:t/>
            </a:r>
            <a:endParaRPr>
              <a:solidFill>
                <a:schemeClr val="accent4"/>
              </a:solidFill>
            </a:endParaRPr>
          </a:p>
        </p:txBody>
      </p:sp>
      <p:sp>
        <p:nvSpPr>
          <p:cNvPr id="514" name="Google Shape;514;p5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Muscle Fibers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0" st="0"/>
                                            </p:txEl>
                                          </p:spTgt>
                                        </p:tgtEl>
                                        <p:attrNameLst>
                                          <p:attrName>style.visibility</p:attrName>
                                        </p:attrNameLst>
                                      </p:cBhvr>
                                      <p:to>
                                        <p:strVal val="visible"/>
                                      </p:to>
                                    </p:set>
                                    <p:animEffect filter="fade" transition="in">
                                      <p:cBhvr>
                                        <p:cTn dur="1000"/>
                                        <p:tgtEl>
                                          <p:spTgt spid="5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 st="1"/>
                                            </p:txEl>
                                          </p:spTgt>
                                        </p:tgtEl>
                                        <p:attrNameLst>
                                          <p:attrName>style.visibility</p:attrName>
                                        </p:attrNameLst>
                                      </p:cBhvr>
                                      <p:to>
                                        <p:strVal val="visible"/>
                                      </p:to>
                                    </p:set>
                                    <p:animEffect filter="fade" transition="in">
                                      <p:cBhvr>
                                        <p:cTn dur="1000"/>
                                        <p:tgtEl>
                                          <p:spTgt spid="5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2" st="2"/>
                                            </p:txEl>
                                          </p:spTgt>
                                        </p:tgtEl>
                                        <p:attrNameLst>
                                          <p:attrName>style.visibility</p:attrName>
                                        </p:attrNameLst>
                                      </p:cBhvr>
                                      <p:to>
                                        <p:strVal val="visible"/>
                                      </p:to>
                                    </p:set>
                                    <p:animEffect filter="fade" transition="in">
                                      <p:cBhvr>
                                        <p:cTn dur="1000"/>
                                        <p:tgtEl>
                                          <p:spTgt spid="5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3" st="3"/>
                                            </p:txEl>
                                          </p:spTgt>
                                        </p:tgtEl>
                                        <p:attrNameLst>
                                          <p:attrName>style.visibility</p:attrName>
                                        </p:attrNameLst>
                                      </p:cBhvr>
                                      <p:to>
                                        <p:strVal val="visible"/>
                                      </p:to>
                                    </p:set>
                                    <p:animEffect filter="fade" transition="in">
                                      <p:cBhvr>
                                        <p:cTn dur="1000"/>
                                        <p:tgtEl>
                                          <p:spTgt spid="5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4" st="4"/>
                                            </p:txEl>
                                          </p:spTgt>
                                        </p:tgtEl>
                                        <p:attrNameLst>
                                          <p:attrName>style.visibility</p:attrName>
                                        </p:attrNameLst>
                                      </p:cBhvr>
                                      <p:to>
                                        <p:strVal val="visible"/>
                                      </p:to>
                                    </p:set>
                                    <p:animEffect filter="fade" transition="in">
                                      <p:cBhvr>
                                        <p:cTn dur="1000"/>
                                        <p:tgtEl>
                                          <p:spTgt spid="51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5" st="5"/>
                                            </p:txEl>
                                          </p:spTgt>
                                        </p:tgtEl>
                                        <p:attrNameLst>
                                          <p:attrName>style.visibility</p:attrName>
                                        </p:attrNameLst>
                                      </p:cBhvr>
                                      <p:to>
                                        <p:strVal val="visible"/>
                                      </p:to>
                                    </p:set>
                                    <p:animEffect filter="fade" transition="in">
                                      <p:cBhvr>
                                        <p:cTn dur="1000"/>
                                        <p:tgtEl>
                                          <p:spTgt spid="51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6" st="6"/>
                                            </p:txEl>
                                          </p:spTgt>
                                        </p:tgtEl>
                                        <p:attrNameLst>
                                          <p:attrName>style.visibility</p:attrName>
                                        </p:attrNameLst>
                                      </p:cBhvr>
                                      <p:to>
                                        <p:strVal val="visible"/>
                                      </p:to>
                                    </p:set>
                                    <p:animEffect filter="fade" transition="in">
                                      <p:cBhvr>
                                        <p:cTn dur="1000"/>
                                        <p:tgtEl>
                                          <p:spTgt spid="51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7" st="7"/>
                                            </p:txEl>
                                          </p:spTgt>
                                        </p:tgtEl>
                                        <p:attrNameLst>
                                          <p:attrName>style.visibility</p:attrName>
                                        </p:attrNameLst>
                                      </p:cBhvr>
                                      <p:to>
                                        <p:strVal val="visible"/>
                                      </p:to>
                                    </p:set>
                                    <p:animEffect filter="fade" transition="in">
                                      <p:cBhvr>
                                        <p:cTn dur="1000"/>
                                        <p:tgtEl>
                                          <p:spTgt spid="51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8" st="8"/>
                                            </p:txEl>
                                          </p:spTgt>
                                        </p:tgtEl>
                                        <p:attrNameLst>
                                          <p:attrName>style.visibility</p:attrName>
                                        </p:attrNameLst>
                                      </p:cBhvr>
                                      <p:to>
                                        <p:strVal val="visible"/>
                                      </p:to>
                                    </p:set>
                                    <p:animEffect filter="fade" transition="in">
                                      <p:cBhvr>
                                        <p:cTn dur="1000"/>
                                        <p:tgtEl>
                                          <p:spTgt spid="513">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9" st="9"/>
                                            </p:txEl>
                                          </p:spTgt>
                                        </p:tgtEl>
                                        <p:attrNameLst>
                                          <p:attrName>style.visibility</p:attrName>
                                        </p:attrNameLst>
                                      </p:cBhvr>
                                      <p:to>
                                        <p:strVal val="visible"/>
                                      </p:to>
                                    </p:set>
                                    <p:animEffect filter="fade" transition="in">
                                      <p:cBhvr>
                                        <p:cTn dur="1000"/>
                                        <p:tgtEl>
                                          <p:spTgt spid="513">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0" st="10"/>
                                            </p:txEl>
                                          </p:spTgt>
                                        </p:tgtEl>
                                        <p:attrNameLst>
                                          <p:attrName>style.visibility</p:attrName>
                                        </p:attrNameLst>
                                      </p:cBhvr>
                                      <p:to>
                                        <p:strVal val="visible"/>
                                      </p:to>
                                    </p:set>
                                    <p:animEffect filter="fade" transition="in">
                                      <p:cBhvr>
                                        <p:cTn dur="1000"/>
                                        <p:tgtEl>
                                          <p:spTgt spid="513">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1" st="11"/>
                                            </p:txEl>
                                          </p:spTgt>
                                        </p:tgtEl>
                                        <p:attrNameLst>
                                          <p:attrName>style.visibility</p:attrName>
                                        </p:attrNameLst>
                                      </p:cBhvr>
                                      <p:to>
                                        <p:strVal val="visible"/>
                                      </p:to>
                                    </p:set>
                                    <p:animEffect filter="fade" transition="in">
                                      <p:cBhvr>
                                        <p:cTn dur="1000"/>
                                        <p:tgtEl>
                                          <p:spTgt spid="513">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xEl>
                                              <p:pRg end="12" st="12"/>
                                            </p:txEl>
                                          </p:spTgt>
                                        </p:tgtEl>
                                        <p:attrNameLst>
                                          <p:attrName>style.visibility</p:attrName>
                                        </p:attrNameLst>
                                      </p:cBhvr>
                                      <p:to>
                                        <p:strVal val="visible"/>
                                      </p:to>
                                    </p:set>
                                    <p:animEffect filter="fade" transition="in">
                                      <p:cBhvr>
                                        <p:cTn dur="1000"/>
                                        <p:tgtEl>
                                          <p:spTgt spid="513">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0"/>
          <p:cNvSpPr txBox="1"/>
          <p:nvPr>
            <p:ph idx="1" type="body"/>
          </p:nvPr>
        </p:nvSpPr>
        <p:spPr>
          <a:xfrm>
            <a:off x="872067" y="2204864"/>
            <a:ext cx="7408333" cy="4237499"/>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Concentric Contraction</a:t>
            </a:r>
            <a:endParaRPr/>
          </a:p>
          <a:p>
            <a:pPr indent="-274320" lvl="1" marL="576263" rtl="0" algn="l">
              <a:spcBef>
                <a:spcPts val="374"/>
              </a:spcBef>
              <a:spcAft>
                <a:spcPts val="0"/>
              </a:spcAft>
              <a:buSzPct val="100000"/>
              <a:buChar char="*"/>
            </a:pPr>
            <a:r>
              <a:rPr lang="en-US">
                <a:solidFill>
                  <a:schemeClr val="accent4"/>
                </a:solidFill>
              </a:rPr>
              <a:t>As the velocity of muscle shortening increases, the force the muscle can generate decreases</a:t>
            </a:r>
            <a:endParaRPr/>
          </a:p>
          <a:p>
            <a:pPr indent="-274320" lvl="1" marL="576263" rtl="0" algn="l">
              <a:spcBef>
                <a:spcPts val="374"/>
              </a:spcBef>
              <a:spcAft>
                <a:spcPts val="0"/>
              </a:spcAft>
              <a:buSzPct val="100000"/>
              <a:buChar char="*"/>
            </a:pPr>
            <a:r>
              <a:rPr lang="en-US">
                <a:solidFill>
                  <a:schemeClr val="accent4"/>
                </a:solidFill>
              </a:rPr>
              <a:t>Torque decreases as a muscle shortens at faster contractile velocities</a:t>
            </a:r>
            <a:endParaRPr/>
          </a:p>
          <a:p>
            <a:pPr indent="-274320" lvl="1" marL="576263" rtl="0" algn="l">
              <a:spcBef>
                <a:spcPts val="374"/>
              </a:spcBef>
              <a:spcAft>
                <a:spcPts val="0"/>
              </a:spcAft>
              <a:buSzPct val="100000"/>
              <a:buChar char="*"/>
            </a:pPr>
            <a:r>
              <a:rPr lang="en-US">
                <a:solidFill>
                  <a:schemeClr val="accent4"/>
                </a:solidFill>
              </a:rPr>
              <a:t>the force generated is sufficient to overcome the resistance, and the muscle shortens as it contracts</a:t>
            </a:r>
            <a:endParaRPr/>
          </a:p>
          <a:p>
            <a:pPr indent="-274320" lvl="0" marL="274320" rtl="0" algn="l">
              <a:spcBef>
                <a:spcPts val="408"/>
              </a:spcBef>
              <a:spcAft>
                <a:spcPts val="0"/>
              </a:spcAft>
              <a:buSzPct val="100000"/>
              <a:buChar char="*"/>
            </a:pPr>
            <a:r>
              <a:rPr lang="en-US">
                <a:solidFill>
                  <a:schemeClr val="accent4"/>
                </a:solidFill>
              </a:rPr>
              <a:t>Eccentric Contractions</a:t>
            </a:r>
            <a:endParaRPr/>
          </a:p>
          <a:p>
            <a:pPr indent="-274320" lvl="1" marL="576263" rtl="0" algn="l">
              <a:spcBef>
                <a:spcPts val="374"/>
              </a:spcBef>
              <a:spcAft>
                <a:spcPts val="0"/>
              </a:spcAft>
              <a:buSzPct val="100000"/>
              <a:buChar char="*"/>
            </a:pPr>
            <a:r>
              <a:rPr lang="en-US">
                <a:solidFill>
                  <a:schemeClr val="accent4"/>
                </a:solidFill>
              </a:rPr>
              <a:t>As the velocity of active muscle lengthening increases, force production in the muscle initially also increases but then quickly levels off</a:t>
            </a:r>
            <a:endParaRPr/>
          </a:p>
          <a:p>
            <a:pPr indent="-274320" lvl="1" marL="576263" rtl="0" algn="l">
              <a:spcBef>
                <a:spcPts val="374"/>
              </a:spcBef>
              <a:spcAft>
                <a:spcPts val="0"/>
              </a:spcAft>
              <a:buSzPct val="100000"/>
              <a:buChar char="*"/>
            </a:pPr>
            <a:r>
              <a:rPr lang="en-US">
                <a:solidFill>
                  <a:schemeClr val="accent4"/>
                </a:solidFill>
              </a:rPr>
              <a:t>The force generated is insufficient to overcome the resistance placed on the muscle and the muscle fibers lengthen as they contract or an eccentric contraction is used as a means of decelerating a body part or an object. </a:t>
            </a:r>
            <a:endParaRPr/>
          </a:p>
          <a:p>
            <a:pPr indent="-144780" lvl="0" marL="274320" rtl="0" algn="l">
              <a:spcBef>
                <a:spcPts val="408"/>
              </a:spcBef>
              <a:spcAft>
                <a:spcPts val="0"/>
              </a:spcAft>
              <a:buSzPct val="100000"/>
              <a:buNone/>
            </a:pPr>
            <a:r>
              <a:t/>
            </a:r>
            <a:endParaRPr>
              <a:solidFill>
                <a:schemeClr val="accent4"/>
              </a:solidFill>
            </a:endParaRPr>
          </a:p>
        </p:txBody>
      </p:sp>
      <p:sp>
        <p:nvSpPr>
          <p:cNvPr id="520" name="Google Shape;520;p6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muscle Contractions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0" st="0"/>
                                            </p:txEl>
                                          </p:spTgt>
                                        </p:tgtEl>
                                        <p:attrNameLst>
                                          <p:attrName>style.visibility</p:attrName>
                                        </p:attrNameLst>
                                      </p:cBhvr>
                                      <p:to>
                                        <p:strVal val="visible"/>
                                      </p:to>
                                    </p:set>
                                    <p:animEffect filter="fade" transition="in">
                                      <p:cBhvr>
                                        <p:cTn dur="1000"/>
                                        <p:tgtEl>
                                          <p:spTgt spid="5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1" st="1"/>
                                            </p:txEl>
                                          </p:spTgt>
                                        </p:tgtEl>
                                        <p:attrNameLst>
                                          <p:attrName>style.visibility</p:attrName>
                                        </p:attrNameLst>
                                      </p:cBhvr>
                                      <p:to>
                                        <p:strVal val="visible"/>
                                      </p:to>
                                    </p:set>
                                    <p:animEffect filter="fade" transition="in">
                                      <p:cBhvr>
                                        <p:cTn dur="1000"/>
                                        <p:tgtEl>
                                          <p:spTgt spid="5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2" st="2"/>
                                            </p:txEl>
                                          </p:spTgt>
                                        </p:tgtEl>
                                        <p:attrNameLst>
                                          <p:attrName>style.visibility</p:attrName>
                                        </p:attrNameLst>
                                      </p:cBhvr>
                                      <p:to>
                                        <p:strVal val="visible"/>
                                      </p:to>
                                    </p:set>
                                    <p:animEffect filter="fade" transition="in">
                                      <p:cBhvr>
                                        <p:cTn dur="1000"/>
                                        <p:tgtEl>
                                          <p:spTgt spid="5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3" st="3"/>
                                            </p:txEl>
                                          </p:spTgt>
                                        </p:tgtEl>
                                        <p:attrNameLst>
                                          <p:attrName>style.visibility</p:attrName>
                                        </p:attrNameLst>
                                      </p:cBhvr>
                                      <p:to>
                                        <p:strVal val="visible"/>
                                      </p:to>
                                    </p:set>
                                    <p:animEffect filter="fade" transition="in">
                                      <p:cBhvr>
                                        <p:cTn dur="1000"/>
                                        <p:tgtEl>
                                          <p:spTgt spid="5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4" st="4"/>
                                            </p:txEl>
                                          </p:spTgt>
                                        </p:tgtEl>
                                        <p:attrNameLst>
                                          <p:attrName>style.visibility</p:attrName>
                                        </p:attrNameLst>
                                      </p:cBhvr>
                                      <p:to>
                                        <p:strVal val="visible"/>
                                      </p:to>
                                    </p:set>
                                    <p:animEffect filter="fade" transition="in">
                                      <p:cBhvr>
                                        <p:cTn dur="1000"/>
                                        <p:tgtEl>
                                          <p:spTgt spid="51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5" st="5"/>
                                            </p:txEl>
                                          </p:spTgt>
                                        </p:tgtEl>
                                        <p:attrNameLst>
                                          <p:attrName>style.visibility</p:attrName>
                                        </p:attrNameLst>
                                      </p:cBhvr>
                                      <p:to>
                                        <p:strVal val="visible"/>
                                      </p:to>
                                    </p:set>
                                    <p:animEffect filter="fade" transition="in">
                                      <p:cBhvr>
                                        <p:cTn dur="1000"/>
                                        <p:tgtEl>
                                          <p:spTgt spid="51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6" st="6"/>
                                            </p:txEl>
                                          </p:spTgt>
                                        </p:tgtEl>
                                        <p:attrNameLst>
                                          <p:attrName>style.visibility</p:attrName>
                                        </p:attrNameLst>
                                      </p:cBhvr>
                                      <p:to>
                                        <p:strVal val="visible"/>
                                      </p:to>
                                    </p:set>
                                    <p:animEffect filter="fade" transition="in">
                                      <p:cBhvr>
                                        <p:cTn dur="1000"/>
                                        <p:tgtEl>
                                          <p:spTgt spid="51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xEl>
                                              <p:pRg end="7" st="7"/>
                                            </p:txEl>
                                          </p:spTgt>
                                        </p:tgtEl>
                                        <p:attrNameLst>
                                          <p:attrName>style.visibility</p:attrName>
                                        </p:attrNameLst>
                                      </p:cBhvr>
                                      <p:to>
                                        <p:strVal val="visible"/>
                                      </p:to>
                                    </p:set>
                                    <p:animEffect filter="fade" transition="in">
                                      <p:cBhvr>
                                        <p:cTn dur="1000"/>
                                        <p:tgtEl>
                                          <p:spTgt spid="519">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Occurs when the muscle remains the same length despite building tension; an example of this is muscle contraction in the presence of an after load. Ie. Maintaining the joint angle, but increasing the workload. Occur when carrying an object in front of you. Also seen in yoga poses held for a length of time so that the muscles begin to fatigue</a:t>
            </a:r>
            <a:endParaRPr>
              <a:solidFill>
                <a:schemeClr val="accent4"/>
              </a:solidFill>
            </a:endParaRPr>
          </a:p>
        </p:txBody>
      </p:sp>
      <p:sp>
        <p:nvSpPr>
          <p:cNvPr id="526" name="Google Shape;526;p6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Isometric Contraction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Occur when tension in the muscle remains constant despite a change in muscle length </a:t>
            </a:r>
            <a:endParaRPr/>
          </a:p>
          <a:p>
            <a:pPr indent="-274320" lvl="0" marL="274320" rtl="0" algn="l">
              <a:spcBef>
                <a:spcPts val="480"/>
              </a:spcBef>
              <a:spcAft>
                <a:spcPts val="0"/>
              </a:spcAft>
              <a:buSzPts val="2400"/>
              <a:buChar char="*"/>
            </a:pPr>
            <a:r>
              <a:rPr lang="en-US">
                <a:solidFill>
                  <a:schemeClr val="accent4"/>
                </a:solidFill>
              </a:rPr>
              <a:t>This can occur only when a muscle's maximal force of contraction exceeds the total load on the muscle</a:t>
            </a:r>
            <a:endParaRPr/>
          </a:p>
          <a:p>
            <a:pPr indent="-274320" lvl="0" marL="274320" rtl="0" algn="l">
              <a:spcBef>
                <a:spcPts val="480"/>
              </a:spcBef>
              <a:spcAft>
                <a:spcPts val="0"/>
              </a:spcAft>
              <a:buSzPts val="2400"/>
              <a:buChar char="*"/>
            </a:pPr>
            <a:r>
              <a:rPr lang="en-US">
                <a:solidFill>
                  <a:schemeClr val="accent4"/>
                </a:solidFill>
              </a:rPr>
              <a:t>Ie. Bicep curls; tension is maintained during the concentric contraction, as well as the eccentric </a:t>
            </a:r>
            <a:endParaRPr/>
          </a:p>
          <a:p>
            <a:pPr indent="0" lvl="0" marL="0" rtl="0" algn="l">
              <a:spcBef>
                <a:spcPts val="480"/>
              </a:spcBef>
              <a:spcAft>
                <a:spcPts val="0"/>
              </a:spcAft>
              <a:buSzPts val="2400"/>
              <a:buNone/>
            </a:pPr>
            <a:r>
              <a:rPr lang="en-US" u="sng">
                <a:solidFill>
                  <a:schemeClr val="accent4"/>
                </a:solidFill>
                <a:hlinkClick r:id="rId3">
                  <a:extLst>
                    <a:ext uri="{A12FA001-AC4F-418D-AE19-62706E023703}">
                      <ahyp:hlinkClr val="tx"/>
                    </a:ext>
                  </a:extLst>
                </a:hlinkClick>
              </a:rPr>
              <a:t>https://youtu.be/T3OiOJ6-x34</a:t>
            </a:r>
            <a:endParaRPr>
              <a:solidFill>
                <a:schemeClr val="accent4"/>
              </a:solidFill>
            </a:endParaRPr>
          </a:p>
        </p:txBody>
      </p:sp>
      <p:sp>
        <p:nvSpPr>
          <p:cNvPr id="532" name="Google Shape;532;p6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Isotonic Contraction</a:t>
            </a:r>
            <a:endParaRPr/>
          </a:p>
        </p:txBody>
      </p:sp>
      <p:pic>
        <p:nvPicPr>
          <p:cNvPr descr="C:\Users\Student27\AppData\Local\Microsoft\Windows\Temporary Internet Files\Content.IE5\N9E77C89\Skeletal-muscle[1].png" id="533" name="Google Shape;533;p62"/>
          <p:cNvPicPr preferRelativeResize="0"/>
          <p:nvPr/>
        </p:nvPicPr>
        <p:blipFill rotWithShape="1">
          <a:blip r:embed="rId4">
            <a:alphaModFix/>
          </a:blip>
          <a:srcRect b="0" l="0" r="0" t="0"/>
          <a:stretch/>
        </p:blipFill>
        <p:spPr>
          <a:xfrm>
            <a:off x="5148064" y="5229200"/>
            <a:ext cx="3816424" cy="13681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0" st="0"/>
                                            </p:txEl>
                                          </p:spTgt>
                                        </p:tgtEl>
                                        <p:attrNameLst>
                                          <p:attrName>style.visibility</p:attrName>
                                        </p:attrNameLst>
                                      </p:cBhvr>
                                      <p:to>
                                        <p:strVal val="visible"/>
                                      </p:to>
                                    </p:set>
                                    <p:animEffect filter="fade" transition="in">
                                      <p:cBhvr>
                                        <p:cTn dur="1000"/>
                                        <p:tgtEl>
                                          <p:spTgt spid="5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1" st="1"/>
                                            </p:txEl>
                                          </p:spTgt>
                                        </p:tgtEl>
                                        <p:attrNameLst>
                                          <p:attrName>style.visibility</p:attrName>
                                        </p:attrNameLst>
                                      </p:cBhvr>
                                      <p:to>
                                        <p:strVal val="visible"/>
                                      </p:to>
                                    </p:set>
                                    <p:animEffect filter="fade" transition="in">
                                      <p:cBhvr>
                                        <p:cTn dur="1000"/>
                                        <p:tgtEl>
                                          <p:spTgt spid="5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2" st="2"/>
                                            </p:txEl>
                                          </p:spTgt>
                                        </p:tgtEl>
                                        <p:attrNameLst>
                                          <p:attrName>style.visibility</p:attrName>
                                        </p:attrNameLst>
                                      </p:cBhvr>
                                      <p:to>
                                        <p:strVal val="visible"/>
                                      </p:to>
                                    </p:set>
                                    <p:animEffect filter="fade" transition="in">
                                      <p:cBhvr>
                                        <p:cTn dur="1000"/>
                                        <p:tgtEl>
                                          <p:spTgt spid="5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xEl>
                                              <p:pRg end="3" st="3"/>
                                            </p:txEl>
                                          </p:spTgt>
                                        </p:tgtEl>
                                        <p:attrNameLst>
                                          <p:attrName>style.visibility</p:attrName>
                                        </p:attrNameLst>
                                      </p:cBhvr>
                                      <p:to>
                                        <p:strVal val="visible"/>
                                      </p:to>
                                    </p:set>
                                    <p:animEffect filter="fade" transition="in">
                                      <p:cBhvr>
                                        <p:cTn dur="1000"/>
                                        <p:tgtEl>
                                          <p:spTgt spid="53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63"/>
          <p:cNvSpPr txBox="1"/>
          <p:nvPr>
            <p:ph idx="1" type="body"/>
          </p:nvPr>
        </p:nvSpPr>
        <p:spPr>
          <a:xfrm>
            <a:off x="872067" y="2636912"/>
            <a:ext cx="7408333" cy="410445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SzPct val="100000"/>
              <a:buNone/>
            </a:pPr>
            <a:r>
              <a:rPr lang="en-US"/>
              <a:t>1 What are the 4 main types of muscle contractions we discussed?</a:t>
            </a:r>
            <a:endParaRPr/>
          </a:p>
          <a:p>
            <a:pPr indent="0" lvl="0" marL="0" rtl="0" algn="l">
              <a:spcBef>
                <a:spcPts val="408"/>
              </a:spcBef>
              <a:spcAft>
                <a:spcPts val="0"/>
              </a:spcAft>
              <a:buSzPct val="100000"/>
              <a:buNone/>
            </a:pPr>
            <a:r>
              <a:rPr lang="en-US"/>
              <a:t>2 Are open chain generally weight bearing or non weight bearing?</a:t>
            </a:r>
            <a:endParaRPr/>
          </a:p>
          <a:p>
            <a:pPr indent="0" lvl="0" marL="0" rtl="0" algn="l">
              <a:spcBef>
                <a:spcPts val="408"/>
              </a:spcBef>
              <a:spcAft>
                <a:spcPts val="0"/>
              </a:spcAft>
              <a:buSzPct val="100000"/>
              <a:buNone/>
            </a:pPr>
            <a:r>
              <a:rPr lang="en-US"/>
              <a:t>3 What are Kinetics?</a:t>
            </a:r>
            <a:endParaRPr/>
          </a:p>
          <a:p>
            <a:pPr indent="0" lvl="0" marL="0" rtl="0" algn="l">
              <a:spcBef>
                <a:spcPts val="408"/>
              </a:spcBef>
              <a:spcAft>
                <a:spcPts val="0"/>
              </a:spcAft>
              <a:buSzPct val="100000"/>
              <a:buNone/>
            </a:pPr>
            <a:r>
              <a:rPr lang="en-US"/>
              <a:t>4 What is the Convex on concave rule?</a:t>
            </a:r>
            <a:endParaRPr/>
          </a:p>
          <a:p>
            <a:pPr indent="0" lvl="0" marL="0" rtl="0" algn="l">
              <a:spcBef>
                <a:spcPts val="408"/>
              </a:spcBef>
              <a:spcAft>
                <a:spcPts val="0"/>
              </a:spcAft>
              <a:buSzPct val="100000"/>
              <a:buNone/>
            </a:pPr>
            <a:r>
              <a:rPr lang="en-US"/>
              <a:t>5 What are the 3 accessory arthokinetic motions?</a:t>
            </a:r>
            <a:endParaRPr/>
          </a:p>
          <a:p>
            <a:pPr indent="0" lvl="0" marL="0" rtl="0" algn="l">
              <a:spcBef>
                <a:spcPts val="408"/>
              </a:spcBef>
              <a:spcAft>
                <a:spcPts val="0"/>
              </a:spcAft>
              <a:buSzPct val="100000"/>
              <a:buNone/>
            </a:pPr>
            <a:r>
              <a:rPr lang="en-US"/>
              <a:t>6 List 4 osteokinetic motions?</a:t>
            </a:r>
            <a:endParaRPr/>
          </a:p>
          <a:p>
            <a:pPr indent="0" lvl="0" marL="0" rtl="0" algn="l">
              <a:spcBef>
                <a:spcPts val="408"/>
              </a:spcBef>
              <a:spcAft>
                <a:spcPts val="0"/>
              </a:spcAft>
              <a:buSzPct val="100000"/>
              <a:buNone/>
            </a:pPr>
            <a:r>
              <a:rPr lang="en-US"/>
              <a:t>7 name one of newtons laws?</a:t>
            </a:r>
            <a:endParaRPr/>
          </a:p>
          <a:p>
            <a:pPr indent="0" lvl="0" marL="0" rtl="0" algn="l">
              <a:spcBef>
                <a:spcPts val="408"/>
              </a:spcBef>
              <a:spcAft>
                <a:spcPts val="0"/>
              </a:spcAft>
              <a:buSzPct val="100000"/>
              <a:buNone/>
            </a:pPr>
            <a:r>
              <a:rPr lang="en-US"/>
              <a:t>8 What are the three types of muscle fibers?</a:t>
            </a:r>
            <a:endParaRPr/>
          </a:p>
          <a:p>
            <a:pPr indent="0" lvl="0" marL="0" rtl="0" algn="l">
              <a:spcBef>
                <a:spcPts val="408"/>
              </a:spcBef>
              <a:spcAft>
                <a:spcPts val="0"/>
              </a:spcAft>
              <a:buSzPct val="100000"/>
              <a:buNone/>
            </a:pPr>
            <a:r>
              <a:rPr lang="en-US"/>
              <a:t>9 What two accessory motions must occur together for motion to occur correctly?</a:t>
            </a:r>
            <a:endParaRPr/>
          </a:p>
          <a:p>
            <a:pPr indent="0" lvl="0" marL="0" rtl="0" algn="l">
              <a:spcBef>
                <a:spcPts val="408"/>
              </a:spcBef>
              <a:spcAft>
                <a:spcPts val="0"/>
              </a:spcAft>
              <a:buSzPct val="100000"/>
              <a:buNone/>
            </a:pPr>
            <a:r>
              <a:rPr lang="en-US"/>
              <a:t>10 Movement of a body in which all its parts move in the same direction with equal velocity that occurs in a straight line is what type of motion?</a:t>
            </a:r>
            <a:endParaRPr/>
          </a:p>
        </p:txBody>
      </p:sp>
      <p:sp>
        <p:nvSpPr>
          <p:cNvPr id="539" name="Google Shape;539;p6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do you remember?</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A Valgus Angle or position is one where the more distal end of the bone is placed more laterally</a:t>
            </a:r>
            <a:endParaRPr/>
          </a:p>
          <a:p>
            <a:pPr indent="-274320" lvl="0" marL="274320" rtl="0" algn="l">
              <a:spcBef>
                <a:spcPts val="480"/>
              </a:spcBef>
              <a:spcAft>
                <a:spcPts val="0"/>
              </a:spcAft>
              <a:buSzPts val="2400"/>
              <a:buChar char="*"/>
            </a:pPr>
            <a:r>
              <a:rPr lang="en-US">
                <a:solidFill>
                  <a:schemeClr val="accent4"/>
                </a:solidFill>
              </a:rPr>
              <a:t>A Varus Angle or position is one where the more distal end of the bone is placed more medially</a:t>
            </a:r>
            <a:endParaRPr>
              <a:solidFill>
                <a:schemeClr val="accent4"/>
              </a:solidFill>
            </a:endParaRPr>
          </a:p>
        </p:txBody>
      </p:sp>
      <p:sp>
        <p:nvSpPr>
          <p:cNvPr id="545" name="Google Shape;545;p6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Valgus/Varus Angles</a:t>
            </a:r>
            <a:endParaRPr/>
          </a:p>
        </p:txBody>
      </p:sp>
      <p:pic>
        <p:nvPicPr>
          <p:cNvPr descr="C:\Users\Student27\AppData\Local\Microsoft\Windows\Temporary Internet Files\Content.IE5\B7PE8NWX\Hallux_valgus[1].jpg" id="546" name="Google Shape;546;p64"/>
          <p:cNvPicPr preferRelativeResize="0"/>
          <p:nvPr/>
        </p:nvPicPr>
        <p:blipFill rotWithShape="1">
          <a:blip r:embed="rId3">
            <a:alphaModFix/>
          </a:blip>
          <a:srcRect b="0" l="0" r="0" t="0"/>
          <a:stretch/>
        </p:blipFill>
        <p:spPr>
          <a:xfrm>
            <a:off x="3203848" y="4509121"/>
            <a:ext cx="2520280" cy="2016224"/>
          </a:xfrm>
          <a:prstGeom prst="rect">
            <a:avLst/>
          </a:prstGeom>
          <a:noFill/>
          <a:ln>
            <a:noFill/>
          </a:ln>
        </p:spPr>
      </p:pic>
      <p:sp>
        <p:nvSpPr>
          <p:cNvPr id="547" name="Google Shape;547;p64"/>
          <p:cNvSpPr/>
          <p:nvPr/>
        </p:nvSpPr>
        <p:spPr>
          <a:xfrm>
            <a:off x="1043608" y="5805264"/>
            <a:ext cx="2736304" cy="360040"/>
          </a:xfrm>
          <a:prstGeom prst="rightArrow">
            <a:avLst>
              <a:gd fmla="val 50000" name="adj1"/>
              <a:gd fmla="val 50000" name="adj2"/>
            </a:avLst>
          </a:prstGeom>
          <a:solidFill>
            <a:schemeClr val="accent1"/>
          </a:solidFill>
          <a:ln cap="flat" cmpd="sng" w="15875">
            <a:solidFill>
              <a:srgbClr val="82003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48" name="Google Shape;548;p64"/>
          <p:cNvSpPr/>
          <p:nvPr/>
        </p:nvSpPr>
        <p:spPr>
          <a:xfrm>
            <a:off x="4067944" y="5229199"/>
            <a:ext cx="3528392" cy="288033"/>
          </a:xfrm>
          <a:prstGeom prst="leftArrow">
            <a:avLst>
              <a:gd fmla="val 50000" name="adj1"/>
              <a:gd fmla="val 50000" name="adj2"/>
            </a:avLst>
          </a:prstGeom>
          <a:solidFill>
            <a:schemeClr val="accent1"/>
          </a:solidFill>
          <a:ln cap="flat" cmpd="sng" w="15875">
            <a:solidFill>
              <a:srgbClr val="82003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49" name="Google Shape;549;p64"/>
          <p:cNvSpPr txBox="1"/>
          <p:nvPr/>
        </p:nvSpPr>
        <p:spPr>
          <a:xfrm>
            <a:off x="6156176" y="4941168"/>
            <a:ext cx="1800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Valgus</a:t>
            </a:r>
            <a:endParaRPr sz="1800">
              <a:solidFill>
                <a:schemeClr val="dk1"/>
              </a:solidFill>
              <a:latin typeface="Candara"/>
              <a:ea typeface="Candara"/>
              <a:cs typeface="Candara"/>
              <a:sym typeface="Candara"/>
            </a:endParaRPr>
          </a:p>
        </p:txBody>
      </p:sp>
      <p:sp>
        <p:nvSpPr>
          <p:cNvPr id="550" name="Google Shape;550;p64"/>
          <p:cNvSpPr txBox="1"/>
          <p:nvPr/>
        </p:nvSpPr>
        <p:spPr>
          <a:xfrm>
            <a:off x="1115616" y="5517232"/>
            <a:ext cx="18722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ndara"/>
                <a:ea typeface="Candara"/>
                <a:cs typeface="Candara"/>
                <a:sym typeface="Candara"/>
              </a:rPr>
              <a:t>     Varus</a:t>
            </a:r>
            <a:endParaRPr sz="1800">
              <a:solidFill>
                <a:schemeClr val="dk1"/>
              </a:solidFill>
              <a:latin typeface="Candara"/>
              <a:ea typeface="Candara"/>
              <a:cs typeface="Candara"/>
              <a:sym typeface="Canda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xEl>
                                              <p:pRg end="0" st="0"/>
                                            </p:txEl>
                                          </p:spTgt>
                                        </p:tgtEl>
                                        <p:attrNameLst>
                                          <p:attrName>style.visibility</p:attrName>
                                        </p:attrNameLst>
                                      </p:cBhvr>
                                      <p:to>
                                        <p:strVal val="visible"/>
                                      </p:to>
                                    </p:set>
                                    <p:animEffect filter="fade" transition="in">
                                      <p:cBhvr>
                                        <p:cTn dur="1000"/>
                                        <p:tgtEl>
                                          <p:spTgt spid="5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xEl>
                                              <p:pRg end="1" st="1"/>
                                            </p:txEl>
                                          </p:spTgt>
                                        </p:tgtEl>
                                        <p:attrNameLst>
                                          <p:attrName>style.visibility</p:attrName>
                                        </p:attrNameLst>
                                      </p:cBhvr>
                                      <p:to>
                                        <p:strVal val="visible"/>
                                      </p:to>
                                    </p:set>
                                    <p:animEffect filter="fade" transition="in">
                                      <p:cBhvr>
                                        <p:cTn dur="1000"/>
                                        <p:tgtEl>
                                          <p:spTgt spid="54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Five main types of Postures</a:t>
            </a:r>
            <a:endParaRPr/>
          </a:p>
          <a:p>
            <a:pPr indent="-274319" lvl="1" marL="576263" rtl="0" algn="l">
              <a:spcBef>
                <a:spcPts val="440"/>
              </a:spcBef>
              <a:spcAft>
                <a:spcPts val="0"/>
              </a:spcAft>
              <a:buSzPts val="2200"/>
              <a:buChar char="*"/>
            </a:pPr>
            <a:r>
              <a:rPr lang="en-US">
                <a:solidFill>
                  <a:schemeClr val="accent4"/>
                </a:solidFill>
              </a:rPr>
              <a:t>Ideal Alignment</a:t>
            </a:r>
            <a:endParaRPr/>
          </a:p>
          <a:p>
            <a:pPr indent="-274319" lvl="1" marL="576263" rtl="0" algn="l">
              <a:spcBef>
                <a:spcPts val="440"/>
              </a:spcBef>
              <a:spcAft>
                <a:spcPts val="0"/>
              </a:spcAft>
              <a:buSzPts val="2200"/>
              <a:buChar char="*"/>
            </a:pPr>
            <a:r>
              <a:rPr lang="en-US">
                <a:solidFill>
                  <a:schemeClr val="accent4"/>
                </a:solidFill>
              </a:rPr>
              <a:t>Kyphotic – Lordotic</a:t>
            </a:r>
            <a:endParaRPr>
              <a:solidFill>
                <a:schemeClr val="accent4"/>
              </a:solidFill>
            </a:endParaRPr>
          </a:p>
          <a:p>
            <a:pPr indent="-274319" lvl="1" marL="576263" rtl="0" algn="l">
              <a:spcBef>
                <a:spcPts val="440"/>
              </a:spcBef>
              <a:spcAft>
                <a:spcPts val="0"/>
              </a:spcAft>
              <a:buSzPts val="2200"/>
              <a:buChar char="*"/>
            </a:pPr>
            <a:r>
              <a:rPr lang="en-US">
                <a:solidFill>
                  <a:schemeClr val="accent4"/>
                </a:solidFill>
              </a:rPr>
              <a:t>Sway Back </a:t>
            </a:r>
            <a:endParaRPr/>
          </a:p>
          <a:p>
            <a:pPr indent="-274319" lvl="1" marL="576263" rtl="0" algn="l">
              <a:spcBef>
                <a:spcPts val="440"/>
              </a:spcBef>
              <a:spcAft>
                <a:spcPts val="0"/>
              </a:spcAft>
              <a:buSzPts val="2200"/>
              <a:buChar char="*"/>
            </a:pPr>
            <a:r>
              <a:rPr lang="en-US">
                <a:solidFill>
                  <a:schemeClr val="accent4"/>
                </a:solidFill>
              </a:rPr>
              <a:t>Military</a:t>
            </a:r>
            <a:endParaRPr/>
          </a:p>
          <a:p>
            <a:pPr indent="-274319" lvl="1" marL="576263" rtl="0" algn="l">
              <a:spcBef>
                <a:spcPts val="440"/>
              </a:spcBef>
              <a:spcAft>
                <a:spcPts val="0"/>
              </a:spcAft>
              <a:buSzPts val="2200"/>
              <a:buChar char="*"/>
            </a:pPr>
            <a:r>
              <a:rPr lang="en-US">
                <a:solidFill>
                  <a:schemeClr val="accent4"/>
                </a:solidFill>
              </a:rPr>
              <a:t>Flat Back</a:t>
            </a:r>
            <a:endParaRPr/>
          </a:p>
          <a:p>
            <a:pPr indent="0" lvl="1" marL="301943" rtl="0" algn="l">
              <a:spcBef>
                <a:spcPts val="440"/>
              </a:spcBef>
              <a:spcAft>
                <a:spcPts val="0"/>
              </a:spcAft>
              <a:buSzPts val="2200"/>
              <a:buNone/>
            </a:pPr>
            <a:r>
              <a:t/>
            </a:r>
            <a:endParaRPr>
              <a:solidFill>
                <a:schemeClr val="accent4"/>
              </a:solidFill>
            </a:endParaRPr>
          </a:p>
        </p:txBody>
      </p:sp>
      <p:sp>
        <p:nvSpPr>
          <p:cNvPr id="556" name="Google Shape;556;p6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Postural Alignment</a:t>
            </a:r>
            <a:endParaRPr/>
          </a:p>
        </p:txBody>
      </p:sp>
      <p:pic>
        <p:nvPicPr>
          <p:cNvPr id="557" name="Google Shape;557;p65"/>
          <p:cNvPicPr preferRelativeResize="0"/>
          <p:nvPr/>
        </p:nvPicPr>
        <p:blipFill rotWithShape="1">
          <a:blip r:embed="rId3">
            <a:alphaModFix/>
          </a:blip>
          <a:srcRect b="0" l="0" r="0" t="0"/>
          <a:stretch/>
        </p:blipFill>
        <p:spPr>
          <a:xfrm>
            <a:off x="4860032" y="3140968"/>
            <a:ext cx="3487737" cy="35179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6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Plumb Line</a:t>
            </a:r>
            <a:endParaRPr/>
          </a:p>
        </p:txBody>
      </p:sp>
      <p:sp>
        <p:nvSpPr>
          <p:cNvPr id="563" name="Google Shape;563;p66"/>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Side view passes through</a:t>
            </a:r>
            <a:endParaRPr/>
          </a:p>
          <a:p>
            <a:pPr indent="-274319" lvl="1" marL="576263" rtl="0" algn="l">
              <a:spcBef>
                <a:spcPts val="440"/>
              </a:spcBef>
              <a:spcAft>
                <a:spcPts val="0"/>
              </a:spcAft>
              <a:buSzPts val="2200"/>
              <a:buChar char="*"/>
            </a:pPr>
            <a:r>
              <a:rPr lang="en-US">
                <a:solidFill>
                  <a:schemeClr val="accent4"/>
                </a:solidFill>
              </a:rPr>
              <a:t> earlobe</a:t>
            </a:r>
            <a:endParaRPr/>
          </a:p>
          <a:p>
            <a:pPr indent="-274319" lvl="1" marL="576263" rtl="0" algn="l">
              <a:spcBef>
                <a:spcPts val="440"/>
              </a:spcBef>
              <a:spcAft>
                <a:spcPts val="0"/>
              </a:spcAft>
              <a:buSzPts val="2200"/>
              <a:buChar char="*"/>
            </a:pPr>
            <a:r>
              <a:rPr lang="en-US">
                <a:solidFill>
                  <a:schemeClr val="accent4"/>
                </a:solidFill>
              </a:rPr>
              <a:t>Shoulder joint</a:t>
            </a:r>
            <a:endParaRPr/>
          </a:p>
          <a:p>
            <a:pPr indent="-274319" lvl="1" marL="576263" rtl="0" algn="l">
              <a:spcBef>
                <a:spcPts val="440"/>
              </a:spcBef>
              <a:spcAft>
                <a:spcPts val="0"/>
              </a:spcAft>
              <a:buSzPts val="2200"/>
              <a:buChar char="*"/>
            </a:pPr>
            <a:r>
              <a:rPr lang="en-US">
                <a:solidFill>
                  <a:schemeClr val="accent4"/>
                </a:solidFill>
              </a:rPr>
              <a:t>Centre of hip joint</a:t>
            </a:r>
            <a:endParaRPr/>
          </a:p>
          <a:p>
            <a:pPr indent="-274319" lvl="1" marL="576263" rtl="0" algn="l">
              <a:spcBef>
                <a:spcPts val="440"/>
              </a:spcBef>
              <a:spcAft>
                <a:spcPts val="0"/>
              </a:spcAft>
              <a:buSzPts val="2200"/>
              <a:buChar char="*"/>
            </a:pPr>
            <a:r>
              <a:rPr lang="en-US">
                <a:solidFill>
                  <a:schemeClr val="accent4"/>
                </a:solidFill>
              </a:rPr>
              <a:t>Midline of knee</a:t>
            </a:r>
            <a:endParaRPr/>
          </a:p>
          <a:p>
            <a:pPr indent="-274319" lvl="1" marL="576263" rtl="0" algn="l">
              <a:spcBef>
                <a:spcPts val="440"/>
              </a:spcBef>
              <a:spcAft>
                <a:spcPts val="0"/>
              </a:spcAft>
              <a:buSzPts val="2200"/>
              <a:buChar char="*"/>
            </a:pPr>
            <a:r>
              <a:rPr lang="en-US">
                <a:solidFill>
                  <a:schemeClr val="accent4"/>
                </a:solidFill>
              </a:rPr>
              <a:t>Centre of ankle joint</a:t>
            </a:r>
            <a:endParaRPr/>
          </a:p>
        </p:txBody>
      </p:sp>
      <p:pic>
        <p:nvPicPr>
          <p:cNvPr id="564" name="Google Shape;564;p66"/>
          <p:cNvPicPr preferRelativeResize="0"/>
          <p:nvPr>
            <p:ph idx="2" type="body"/>
          </p:nvPr>
        </p:nvPicPr>
        <p:blipFill rotWithShape="1">
          <a:blip r:embed="rId3">
            <a:alphaModFix/>
          </a:blip>
          <a:srcRect b="0" l="0" r="0" t="0"/>
          <a:stretch/>
        </p:blipFill>
        <p:spPr>
          <a:xfrm>
            <a:off x="5474240" y="2686759"/>
            <a:ext cx="2698159" cy="343234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Kyphotic/Lordotic</a:t>
            </a:r>
            <a:endParaRPr/>
          </a:p>
        </p:txBody>
      </p:sp>
      <p:sp>
        <p:nvSpPr>
          <p:cNvPr id="570" name="Google Shape;570;p67"/>
          <p:cNvSpPr txBox="1"/>
          <p:nvPr>
            <p:ph idx="1" type="body"/>
          </p:nvPr>
        </p:nvSpPr>
        <p:spPr>
          <a:xfrm>
            <a:off x="676655" y="2679192"/>
            <a:ext cx="3822192" cy="3774144"/>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Muscles Lengthened and weak</a:t>
            </a:r>
            <a:endParaRPr/>
          </a:p>
          <a:p>
            <a:pPr indent="-274319" lvl="1" marL="576263" rtl="0" algn="l">
              <a:spcBef>
                <a:spcPts val="407"/>
              </a:spcBef>
              <a:spcAft>
                <a:spcPts val="0"/>
              </a:spcAft>
              <a:buSzPct val="100000"/>
              <a:buChar char="*"/>
            </a:pPr>
            <a:r>
              <a:rPr lang="en-US">
                <a:solidFill>
                  <a:schemeClr val="accent4"/>
                </a:solidFill>
              </a:rPr>
              <a:t>Neck Flexors</a:t>
            </a:r>
            <a:endParaRPr/>
          </a:p>
          <a:p>
            <a:pPr indent="-274319" lvl="1" marL="576263" rtl="0" algn="l">
              <a:spcBef>
                <a:spcPts val="407"/>
              </a:spcBef>
              <a:spcAft>
                <a:spcPts val="0"/>
              </a:spcAft>
              <a:buSzPct val="100000"/>
              <a:buChar char="*"/>
            </a:pPr>
            <a:r>
              <a:rPr lang="en-US">
                <a:solidFill>
                  <a:schemeClr val="accent4"/>
                </a:solidFill>
              </a:rPr>
              <a:t>Upper Back</a:t>
            </a:r>
            <a:endParaRPr/>
          </a:p>
          <a:p>
            <a:pPr indent="-274319" lvl="1" marL="576263" rtl="0" algn="l">
              <a:spcBef>
                <a:spcPts val="407"/>
              </a:spcBef>
              <a:spcAft>
                <a:spcPts val="0"/>
              </a:spcAft>
              <a:buSzPct val="100000"/>
              <a:buChar char="*"/>
            </a:pPr>
            <a:r>
              <a:rPr lang="en-US">
                <a:solidFill>
                  <a:schemeClr val="accent4"/>
                </a:solidFill>
              </a:rPr>
              <a:t>Erector Spinae</a:t>
            </a:r>
            <a:endParaRPr/>
          </a:p>
          <a:p>
            <a:pPr indent="-274319" lvl="1" marL="576263" rtl="0" algn="l">
              <a:spcBef>
                <a:spcPts val="407"/>
              </a:spcBef>
              <a:spcAft>
                <a:spcPts val="0"/>
              </a:spcAft>
              <a:buSzPct val="100000"/>
              <a:buChar char="*"/>
            </a:pPr>
            <a:r>
              <a:rPr lang="en-US">
                <a:solidFill>
                  <a:schemeClr val="accent4"/>
                </a:solidFill>
              </a:rPr>
              <a:t>Hamstrings</a:t>
            </a:r>
            <a:endParaRPr/>
          </a:p>
          <a:p>
            <a:pPr indent="-274319" lvl="1" marL="576263" rtl="0" algn="l">
              <a:spcBef>
                <a:spcPts val="407"/>
              </a:spcBef>
              <a:spcAft>
                <a:spcPts val="0"/>
              </a:spcAft>
              <a:buSzPct val="100000"/>
              <a:buChar char="*"/>
            </a:pPr>
            <a:r>
              <a:rPr lang="en-US">
                <a:solidFill>
                  <a:schemeClr val="accent4"/>
                </a:solidFill>
              </a:rPr>
              <a:t>Possible Abdominals</a:t>
            </a:r>
            <a:endParaRPr/>
          </a:p>
          <a:p>
            <a:pPr indent="-274320" lvl="0" marL="274320" rtl="0" algn="l">
              <a:spcBef>
                <a:spcPts val="444"/>
              </a:spcBef>
              <a:spcAft>
                <a:spcPts val="0"/>
              </a:spcAft>
              <a:buSzPct val="100000"/>
              <a:buChar char="*"/>
            </a:pPr>
            <a:r>
              <a:rPr lang="en-US">
                <a:solidFill>
                  <a:schemeClr val="accent4"/>
                </a:solidFill>
              </a:rPr>
              <a:t>Muscles shortened and Tight</a:t>
            </a:r>
            <a:endParaRPr/>
          </a:p>
          <a:p>
            <a:pPr indent="-274319" lvl="1" marL="576263" rtl="0" algn="l">
              <a:spcBef>
                <a:spcPts val="407"/>
              </a:spcBef>
              <a:spcAft>
                <a:spcPts val="0"/>
              </a:spcAft>
              <a:buSzPct val="100000"/>
              <a:buChar char="*"/>
            </a:pPr>
            <a:r>
              <a:rPr lang="en-US">
                <a:solidFill>
                  <a:schemeClr val="accent4"/>
                </a:solidFill>
              </a:rPr>
              <a:t>Neck Extensors</a:t>
            </a:r>
            <a:endParaRPr/>
          </a:p>
          <a:p>
            <a:pPr indent="-274319" lvl="1" marL="576263" rtl="0" algn="l">
              <a:spcBef>
                <a:spcPts val="407"/>
              </a:spcBef>
              <a:spcAft>
                <a:spcPts val="0"/>
              </a:spcAft>
              <a:buSzPct val="100000"/>
              <a:buChar char="*"/>
            </a:pPr>
            <a:r>
              <a:rPr lang="en-US">
                <a:solidFill>
                  <a:schemeClr val="accent4"/>
                </a:solidFill>
              </a:rPr>
              <a:t>Hip Flexors</a:t>
            </a:r>
            <a:endParaRPr/>
          </a:p>
          <a:p>
            <a:pPr indent="-274319" lvl="1" marL="576263" rtl="0" algn="l">
              <a:spcBef>
                <a:spcPts val="407"/>
              </a:spcBef>
              <a:spcAft>
                <a:spcPts val="0"/>
              </a:spcAft>
              <a:buSzPct val="100000"/>
              <a:buChar char="*"/>
            </a:pPr>
            <a:r>
              <a:rPr lang="en-US">
                <a:solidFill>
                  <a:schemeClr val="accent4"/>
                </a:solidFill>
              </a:rPr>
              <a:t>Lower Back</a:t>
            </a:r>
            <a:endParaRPr>
              <a:solidFill>
                <a:schemeClr val="accent4"/>
              </a:solidFill>
            </a:endParaRPr>
          </a:p>
        </p:txBody>
      </p:sp>
      <p:pic>
        <p:nvPicPr>
          <p:cNvPr id="571" name="Google Shape;571;p67"/>
          <p:cNvPicPr preferRelativeResize="0"/>
          <p:nvPr>
            <p:ph idx="2" type="body"/>
          </p:nvPr>
        </p:nvPicPr>
        <p:blipFill rotWithShape="1">
          <a:blip r:embed="rId3">
            <a:alphaModFix/>
          </a:blip>
          <a:srcRect b="0" l="77118" r="0" t="0"/>
          <a:stretch/>
        </p:blipFill>
        <p:spPr>
          <a:xfrm>
            <a:off x="5580112" y="1916832"/>
            <a:ext cx="1584176" cy="446449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Flat Back Posture</a:t>
            </a:r>
            <a:endParaRPr/>
          </a:p>
        </p:txBody>
      </p:sp>
      <p:sp>
        <p:nvSpPr>
          <p:cNvPr id="577" name="Google Shape;577;p68"/>
          <p:cNvSpPr txBox="1"/>
          <p:nvPr>
            <p:ph idx="2" type="body"/>
          </p:nvPr>
        </p:nvSpPr>
        <p:spPr>
          <a:xfrm>
            <a:off x="3347864" y="2679192"/>
            <a:ext cx="5119480"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Muscles lengthened and weak</a:t>
            </a:r>
            <a:endParaRPr/>
          </a:p>
          <a:p>
            <a:pPr indent="-274319" lvl="1" marL="576263" rtl="0" algn="l">
              <a:spcBef>
                <a:spcPts val="440"/>
              </a:spcBef>
              <a:spcAft>
                <a:spcPts val="0"/>
              </a:spcAft>
              <a:buSzPts val="2200"/>
              <a:buChar char="*"/>
            </a:pPr>
            <a:r>
              <a:rPr lang="en-US">
                <a:solidFill>
                  <a:schemeClr val="accent4"/>
                </a:solidFill>
              </a:rPr>
              <a:t>Hip Flexors</a:t>
            </a:r>
            <a:endParaRPr/>
          </a:p>
          <a:p>
            <a:pPr indent="-274320" lvl="0" marL="274320" rtl="0" algn="l">
              <a:spcBef>
                <a:spcPts val="480"/>
              </a:spcBef>
              <a:spcAft>
                <a:spcPts val="0"/>
              </a:spcAft>
              <a:buSzPts val="2400"/>
              <a:buChar char="*"/>
            </a:pPr>
            <a:r>
              <a:rPr lang="en-US">
                <a:solidFill>
                  <a:schemeClr val="accent4"/>
                </a:solidFill>
              </a:rPr>
              <a:t>Muscles Shortened and Tight</a:t>
            </a:r>
            <a:endParaRPr/>
          </a:p>
          <a:p>
            <a:pPr indent="-274319" lvl="1" marL="576263" rtl="0" algn="l">
              <a:spcBef>
                <a:spcPts val="440"/>
              </a:spcBef>
              <a:spcAft>
                <a:spcPts val="0"/>
              </a:spcAft>
              <a:buSzPts val="2200"/>
              <a:buChar char="*"/>
            </a:pPr>
            <a:r>
              <a:rPr lang="en-US">
                <a:solidFill>
                  <a:schemeClr val="accent4"/>
                </a:solidFill>
              </a:rPr>
              <a:t>Hamstrings</a:t>
            </a:r>
            <a:endParaRPr/>
          </a:p>
          <a:p>
            <a:pPr indent="-274319" lvl="1" marL="576263" rtl="0" algn="l">
              <a:spcBef>
                <a:spcPts val="440"/>
              </a:spcBef>
              <a:spcAft>
                <a:spcPts val="0"/>
              </a:spcAft>
              <a:buSzPts val="2200"/>
              <a:buChar char="*"/>
            </a:pPr>
            <a:r>
              <a:rPr lang="en-US">
                <a:solidFill>
                  <a:schemeClr val="accent4"/>
                </a:solidFill>
              </a:rPr>
              <a:t>Abdominals to a certain degree</a:t>
            </a:r>
            <a:endParaRPr/>
          </a:p>
          <a:p>
            <a:pPr indent="0" lvl="1" marL="301943" rtl="0" algn="l">
              <a:spcBef>
                <a:spcPts val="440"/>
              </a:spcBef>
              <a:spcAft>
                <a:spcPts val="0"/>
              </a:spcAft>
              <a:buSzPts val="2200"/>
              <a:buNone/>
            </a:pPr>
            <a:r>
              <a:rPr lang="en-US">
                <a:solidFill>
                  <a:schemeClr val="accent4"/>
                </a:solidFill>
              </a:rPr>
              <a:t> </a:t>
            </a:r>
            <a:endParaRPr>
              <a:solidFill>
                <a:schemeClr val="accent4"/>
              </a:solidFill>
            </a:endParaRPr>
          </a:p>
        </p:txBody>
      </p:sp>
      <p:pic>
        <p:nvPicPr>
          <p:cNvPr id="578" name="Google Shape;578;p68"/>
          <p:cNvPicPr preferRelativeResize="0"/>
          <p:nvPr>
            <p:ph idx="1" type="body"/>
          </p:nvPr>
        </p:nvPicPr>
        <p:blipFill rotWithShape="1">
          <a:blip r:embed="rId3">
            <a:alphaModFix/>
          </a:blip>
          <a:srcRect b="0" l="76173" r="0" t="0"/>
          <a:stretch/>
        </p:blipFill>
        <p:spPr>
          <a:xfrm>
            <a:off x="1979712" y="2564904"/>
            <a:ext cx="772194" cy="344646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Sway Back Posture</a:t>
            </a:r>
            <a:endParaRPr/>
          </a:p>
        </p:txBody>
      </p:sp>
      <p:sp>
        <p:nvSpPr>
          <p:cNvPr id="584" name="Google Shape;584;p69"/>
          <p:cNvSpPr txBox="1"/>
          <p:nvPr>
            <p:ph idx="1" type="body"/>
          </p:nvPr>
        </p:nvSpPr>
        <p:spPr>
          <a:xfrm>
            <a:off x="676654" y="2679192"/>
            <a:ext cx="5047473" cy="3447288"/>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Muscles Lengthened and weak</a:t>
            </a:r>
            <a:endParaRPr/>
          </a:p>
          <a:p>
            <a:pPr indent="-274319" lvl="1" marL="576263" rtl="0" algn="l">
              <a:spcBef>
                <a:spcPts val="440"/>
              </a:spcBef>
              <a:spcAft>
                <a:spcPts val="0"/>
              </a:spcAft>
              <a:buSzPts val="2200"/>
              <a:buChar char="*"/>
            </a:pPr>
            <a:r>
              <a:rPr lang="en-US">
                <a:solidFill>
                  <a:schemeClr val="accent4"/>
                </a:solidFill>
              </a:rPr>
              <a:t>Hip Flexors</a:t>
            </a:r>
            <a:endParaRPr/>
          </a:p>
          <a:p>
            <a:pPr indent="-274319" lvl="1" marL="576263" rtl="0" algn="l">
              <a:spcBef>
                <a:spcPts val="440"/>
              </a:spcBef>
              <a:spcAft>
                <a:spcPts val="0"/>
              </a:spcAft>
              <a:buSzPts val="2200"/>
              <a:buChar char="*"/>
            </a:pPr>
            <a:r>
              <a:rPr lang="en-US">
                <a:solidFill>
                  <a:schemeClr val="accent4"/>
                </a:solidFill>
              </a:rPr>
              <a:t>Upper back extensors</a:t>
            </a:r>
            <a:endParaRPr/>
          </a:p>
          <a:p>
            <a:pPr indent="-274319" lvl="1" marL="576263" rtl="0" algn="l">
              <a:spcBef>
                <a:spcPts val="440"/>
              </a:spcBef>
              <a:spcAft>
                <a:spcPts val="0"/>
              </a:spcAft>
              <a:buSzPts val="2200"/>
              <a:buChar char="*"/>
            </a:pPr>
            <a:r>
              <a:rPr lang="en-US">
                <a:solidFill>
                  <a:schemeClr val="accent4"/>
                </a:solidFill>
              </a:rPr>
              <a:t>Neck Flexors</a:t>
            </a:r>
            <a:endParaRPr/>
          </a:p>
          <a:p>
            <a:pPr indent="-274319" lvl="1" marL="576263" rtl="0" algn="l">
              <a:spcBef>
                <a:spcPts val="440"/>
              </a:spcBef>
              <a:spcAft>
                <a:spcPts val="0"/>
              </a:spcAft>
              <a:buSzPts val="2200"/>
              <a:buChar char="*"/>
            </a:pPr>
            <a:r>
              <a:rPr lang="en-US">
                <a:solidFill>
                  <a:schemeClr val="accent4"/>
                </a:solidFill>
              </a:rPr>
              <a:t>External obliques</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Shortened and Tight</a:t>
            </a:r>
            <a:endParaRPr/>
          </a:p>
          <a:p>
            <a:pPr indent="-274319" lvl="1" marL="576263" rtl="0" algn="l">
              <a:spcBef>
                <a:spcPts val="440"/>
              </a:spcBef>
              <a:spcAft>
                <a:spcPts val="0"/>
              </a:spcAft>
              <a:buSzPts val="2200"/>
              <a:buChar char="*"/>
            </a:pPr>
            <a:r>
              <a:rPr lang="en-US">
                <a:solidFill>
                  <a:schemeClr val="accent4"/>
                </a:solidFill>
              </a:rPr>
              <a:t>Hamstrings</a:t>
            </a:r>
            <a:endParaRPr/>
          </a:p>
          <a:p>
            <a:pPr indent="-274319" lvl="1" marL="576263" rtl="0" algn="l">
              <a:spcBef>
                <a:spcPts val="440"/>
              </a:spcBef>
              <a:spcAft>
                <a:spcPts val="0"/>
              </a:spcAft>
              <a:buSzPts val="2200"/>
              <a:buChar char="*"/>
            </a:pPr>
            <a:r>
              <a:rPr lang="en-US">
                <a:solidFill>
                  <a:schemeClr val="accent4"/>
                </a:solidFill>
              </a:rPr>
              <a:t>Internal obliques</a:t>
            </a:r>
            <a:endParaRPr>
              <a:solidFill>
                <a:schemeClr val="accent4"/>
              </a:solidFill>
            </a:endParaRPr>
          </a:p>
          <a:p>
            <a:pPr indent="-274319" lvl="1" marL="576263" rtl="0" algn="l">
              <a:spcBef>
                <a:spcPts val="440"/>
              </a:spcBef>
              <a:spcAft>
                <a:spcPts val="0"/>
              </a:spcAft>
              <a:buSzPts val="2200"/>
              <a:buChar char="*"/>
            </a:pPr>
            <a:r>
              <a:rPr lang="en-US">
                <a:solidFill>
                  <a:schemeClr val="accent4"/>
                </a:solidFill>
              </a:rPr>
              <a:t>Low back – Erector Spinae and QL</a:t>
            </a:r>
            <a:endParaRPr/>
          </a:p>
          <a:p>
            <a:pPr indent="-134619" lvl="1" marL="576263" rtl="0" algn="l">
              <a:spcBef>
                <a:spcPts val="440"/>
              </a:spcBef>
              <a:spcAft>
                <a:spcPts val="0"/>
              </a:spcAft>
              <a:buSzPts val="2200"/>
              <a:buNone/>
            </a:pPr>
            <a:r>
              <a:t/>
            </a:r>
            <a:endParaRPr>
              <a:solidFill>
                <a:schemeClr val="accent4"/>
              </a:solidFill>
            </a:endParaRPr>
          </a:p>
        </p:txBody>
      </p:sp>
      <p:pic>
        <p:nvPicPr>
          <p:cNvPr id="585" name="Google Shape;585;p69"/>
          <p:cNvPicPr preferRelativeResize="0"/>
          <p:nvPr>
            <p:ph idx="2" type="body"/>
          </p:nvPr>
        </p:nvPicPr>
        <p:blipFill rotWithShape="1">
          <a:blip r:embed="rId3">
            <a:alphaModFix/>
          </a:blip>
          <a:srcRect b="0" l="78370" r="0" t="0"/>
          <a:stretch/>
        </p:blipFill>
        <p:spPr>
          <a:xfrm>
            <a:off x="6588224" y="1988840"/>
            <a:ext cx="1296144" cy="409453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Military Posture</a:t>
            </a:r>
            <a:endParaRPr/>
          </a:p>
        </p:txBody>
      </p:sp>
      <p:sp>
        <p:nvSpPr>
          <p:cNvPr id="591" name="Google Shape;591;p70"/>
          <p:cNvSpPr txBox="1"/>
          <p:nvPr>
            <p:ph idx="2" type="body"/>
          </p:nvPr>
        </p:nvSpPr>
        <p:spPr>
          <a:xfrm>
            <a:off x="3275856" y="2636912"/>
            <a:ext cx="4974320"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Muscles Lengthened and Weak</a:t>
            </a:r>
            <a:endParaRPr/>
          </a:p>
          <a:p>
            <a:pPr indent="-274319" lvl="1" marL="576263" rtl="0" algn="l">
              <a:spcBef>
                <a:spcPts val="440"/>
              </a:spcBef>
              <a:spcAft>
                <a:spcPts val="0"/>
              </a:spcAft>
              <a:buSzPts val="2200"/>
              <a:buChar char="*"/>
            </a:pPr>
            <a:r>
              <a:rPr lang="en-US">
                <a:solidFill>
                  <a:schemeClr val="accent4"/>
                </a:solidFill>
              </a:rPr>
              <a:t>Abdominals</a:t>
            </a:r>
            <a:endParaRPr/>
          </a:p>
          <a:p>
            <a:pPr indent="-274319" lvl="1" marL="576263" rtl="0" algn="l">
              <a:spcBef>
                <a:spcPts val="440"/>
              </a:spcBef>
              <a:spcAft>
                <a:spcPts val="0"/>
              </a:spcAft>
              <a:buSzPts val="2200"/>
              <a:buChar char="*"/>
            </a:pPr>
            <a:r>
              <a:rPr lang="en-US">
                <a:solidFill>
                  <a:schemeClr val="accent4"/>
                </a:solidFill>
              </a:rPr>
              <a:t>Hamstrings</a:t>
            </a:r>
            <a:endParaRPr/>
          </a:p>
          <a:p>
            <a:pPr indent="-274320" lvl="0" marL="274320" rtl="0" algn="l">
              <a:spcBef>
                <a:spcPts val="480"/>
              </a:spcBef>
              <a:spcAft>
                <a:spcPts val="0"/>
              </a:spcAft>
              <a:buSzPts val="2400"/>
              <a:buChar char="*"/>
            </a:pPr>
            <a:r>
              <a:rPr lang="en-US">
                <a:solidFill>
                  <a:schemeClr val="accent4"/>
                </a:solidFill>
              </a:rPr>
              <a:t>Muscles Short and Tight</a:t>
            </a:r>
            <a:endParaRPr/>
          </a:p>
          <a:p>
            <a:pPr indent="-274319" lvl="1" marL="576263" rtl="0" algn="l">
              <a:spcBef>
                <a:spcPts val="440"/>
              </a:spcBef>
              <a:spcAft>
                <a:spcPts val="0"/>
              </a:spcAft>
              <a:buSzPts val="2200"/>
              <a:buChar char="*"/>
            </a:pPr>
            <a:r>
              <a:rPr lang="en-US">
                <a:solidFill>
                  <a:schemeClr val="accent4"/>
                </a:solidFill>
              </a:rPr>
              <a:t>Low Back</a:t>
            </a:r>
            <a:endParaRPr/>
          </a:p>
          <a:p>
            <a:pPr indent="-274319" lvl="1" marL="576263" rtl="0" algn="l">
              <a:spcBef>
                <a:spcPts val="440"/>
              </a:spcBef>
              <a:spcAft>
                <a:spcPts val="0"/>
              </a:spcAft>
              <a:buSzPts val="2200"/>
              <a:buChar char="*"/>
            </a:pPr>
            <a:r>
              <a:rPr lang="en-US">
                <a:solidFill>
                  <a:schemeClr val="accent4"/>
                </a:solidFill>
              </a:rPr>
              <a:t>Hip Flexors</a:t>
            </a:r>
            <a:endParaRPr>
              <a:solidFill>
                <a:schemeClr val="accent4"/>
              </a:solidFill>
            </a:endParaRPr>
          </a:p>
        </p:txBody>
      </p:sp>
      <p:pic>
        <p:nvPicPr>
          <p:cNvPr id="592" name="Google Shape;592;p70"/>
          <p:cNvPicPr preferRelativeResize="0"/>
          <p:nvPr>
            <p:ph idx="1" type="body"/>
          </p:nvPr>
        </p:nvPicPr>
        <p:blipFill rotWithShape="1">
          <a:blip r:embed="rId3">
            <a:alphaModFix/>
          </a:blip>
          <a:srcRect b="0" l="75876" r="0" t="0"/>
          <a:stretch/>
        </p:blipFill>
        <p:spPr>
          <a:xfrm>
            <a:off x="1187624" y="1268760"/>
            <a:ext cx="1368152" cy="467059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1"/>
          <p:cNvSpPr txBox="1"/>
          <p:nvPr>
            <p:ph idx="1" type="body"/>
          </p:nvPr>
        </p:nvSpPr>
        <p:spPr>
          <a:xfrm>
            <a:off x="914400" y="3581400"/>
            <a:ext cx="3352800" cy="2727920"/>
          </a:xfrm>
          <a:prstGeom prst="rect">
            <a:avLst/>
          </a:prstGeom>
          <a:noFill/>
          <a:ln>
            <a:noFill/>
          </a:ln>
        </p:spPr>
        <p:txBody>
          <a:bodyPr anchorCtr="0" anchor="t" bIns="45700" lIns="91425" spcFirstLastPara="1" rIns="91425" wrap="square" tIns="45700">
            <a:normAutofit fontScale="92500"/>
          </a:bodyPr>
          <a:lstStyle/>
          <a:p>
            <a:pPr indent="0" lvl="0" marL="0" rtl="0" algn="l">
              <a:spcBef>
                <a:spcPts val="0"/>
              </a:spcBef>
              <a:spcAft>
                <a:spcPts val="0"/>
              </a:spcAft>
              <a:buSzPct val="100000"/>
              <a:buNone/>
            </a:pPr>
            <a:r>
              <a:rPr lang="en-US"/>
              <a:t>11) What are the names of the three lever Classifications?</a:t>
            </a:r>
            <a:endParaRPr/>
          </a:p>
          <a:p>
            <a:pPr indent="0" lvl="0" marL="0" rtl="0" algn="l">
              <a:spcBef>
                <a:spcPts val="600"/>
              </a:spcBef>
              <a:spcAft>
                <a:spcPts val="0"/>
              </a:spcAft>
              <a:buSzPct val="100000"/>
              <a:buNone/>
            </a:pPr>
            <a:r>
              <a:rPr lang="en-US"/>
              <a:t>12) What is the mnemonic to remember the levers and what does it  tell you?</a:t>
            </a:r>
            <a:endParaRPr/>
          </a:p>
          <a:p>
            <a:pPr indent="0" lvl="0" marL="0" rtl="0" algn="l">
              <a:spcBef>
                <a:spcPts val="600"/>
              </a:spcBef>
              <a:spcAft>
                <a:spcPts val="0"/>
              </a:spcAft>
              <a:buSzPct val="100000"/>
              <a:buNone/>
            </a:pPr>
            <a:r>
              <a:rPr lang="en-US"/>
              <a:t>13) What muscles are short and tight in a kyphotic lordotic posture</a:t>
            </a:r>
            <a:endParaRPr/>
          </a:p>
          <a:p>
            <a:pPr indent="0" lvl="0" marL="0" rtl="0" algn="l">
              <a:spcBef>
                <a:spcPts val="600"/>
              </a:spcBef>
              <a:spcAft>
                <a:spcPts val="0"/>
              </a:spcAft>
              <a:buSzPct val="100000"/>
              <a:buNone/>
            </a:pPr>
            <a:r>
              <a:rPr lang="en-US"/>
              <a:t>14) What are lengthened and weak in a sway back posture?</a:t>
            </a:r>
            <a:endParaRPr/>
          </a:p>
        </p:txBody>
      </p:sp>
      <p:sp>
        <p:nvSpPr>
          <p:cNvPr id="598" name="Google Shape;598;p71"/>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200"/>
              <a:buFont typeface="Candara"/>
              <a:buNone/>
            </a:pPr>
            <a:r>
              <a:rPr lang="en-US"/>
              <a:t>Question Time??</a:t>
            </a:r>
            <a:endParaRPr/>
          </a:p>
        </p:txBody>
      </p:sp>
      <p:pic>
        <p:nvPicPr>
          <p:cNvPr descr="C:\Users\Student27\AppData\Local\Microsoft\Windows\Temporary Internet Files\Content.IE5\1CL9QZAK\question-marks[1].jpg" id="599" name="Google Shape;599;p71"/>
          <p:cNvPicPr preferRelativeResize="0"/>
          <p:nvPr>
            <p:ph idx="2" type="body"/>
          </p:nvPr>
        </p:nvPicPr>
        <p:blipFill rotWithShape="1">
          <a:blip r:embed="rId3">
            <a:alphaModFix/>
          </a:blip>
          <a:srcRect b="0" l="0" r="0" t="0"/>
          <a:stretch/>
        </p:blipFill>
        <p:spPr>
          <a:xfrm>
            <a:off x="4651375" y="2270633"/>
            <a:ext cx="3905250" cy="2926334"/>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2"/>
          <p:cNvSpPr txBox="1"/>
          <p:nvPr>
            <p:ph idx="1" type="body"/>
          </p:nvPr>
        </p:nvSpPr>
        <p:spPr>
          <a:xfrm>
            <a:off x="872067" y="2132856"/>
            <a:ext cx="7408333" cy="417646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SzPct val="100000"/>
              <a:buNone/>
            </a:pPr>
            <a:r>
              <a:rPr lang="en-US">
                <a:solidFill>
                  <a:schemeClr val="accent4"/>
                </a:solidFill>
              </a:rPr>
              <a:t>Video – Review of Gait  </a:t>
            </a:r>
            <a:r>
              <a:rPr lang="en-US" u="sng">
                <a:solidFill>
                  <a:schemeClr val="accent4"/>
                </a:solidFill>
                <a:hlinkClick r:id="rId3">
                  <a:extLst>
                    <a:ext uri="{A12FA001-AC4F-418D-AE19-62706E023703}">
                      <ahyp:hlinkClr val="tx"/>
                    </a:ext>
                  </a:extLst>
                </a:hlinkClick>
              </a:rPr>
              <a:t>https://youtu.be/1u6d1CX7o9c</a:t>
            </a:r>
            <a:endParaRPr>
              <a:solidFill>
                <a:schemeClr val="accent4"/>
              </a:solidFill>
            </a:endParaRPr>
          </a:p>
          <a:p>
            <a:pPr indent="0" lvl="0" marL="0" rtl="0" algn="l">
              <a:spcBef>
                <a:spcPts val="444"/>
              </a:spcBef>
              <a:spcAft>
                <a:spcPts val="0"/>
              </a:spcAft>
              <a:buSzPct val="100000"/>
              <a:buNone/>
            </a:pPr>
            <a:r>
              <a:rPr b="1" lang="en-US" u="sng">
                <a:solidFill>
                  <a:schemeClr val="accent4"/>
                </a:solidFill>
              </a:rPr>
              <a:t>Examination of Gait</a:t>
            </a:r>
            <a:endParaRPr/>
          </a:p>
          <a:p>
            <a:pPr indent="-274320" lvl="0" marL="274320" rtl="0" algn="l">
              <a:spcBef>
                <a:spcPts val="444"/>
              </a:spcBef>
              <a:spcAft>
                <a:spcPts val="0"/>
              </a:spcAft>
              <a:buSzPct val="100000"/>
              <a:buChar char="*"/>
            </a:pPr>
            <a:r>
              <a:rPr lang="en-US">
                <a:solidFill>
                  <a:schemeClr val="accent4"/>
                </a:solidFill>
              </a:rPr>
              <a:t>lower limb pathologies are more prominent during gait</a:t>
            </a:r>
            <a:endParaRPr/>
          </a:p>
          <a:p>
            <a:pPr indent="-274320" lvl="0" marL="274320" rtl="0" algn="l">
              <a:spcBef>
                <a:spcPts val="444"/>
              </a:spcBef>
              <a:spcAft>
                <a:spcPts val="0"/>
              </a:spcAft>
              <a:buSzPct val="100000"/>
              <a:buChar char="*"/>
            </a:pPr>
            <a:r>
              <a:rPr lang="en-US">
                <a:solidFill>
                  <a:schemeClr val="accent4"/>
                </a:solidFill>
              </a:rPr>
              <a:t>two phases of normal gait:</a:t>
            </a:r>
            <a:endParaRPr/>
          </a:p>
          <a:p>
            <a:pPr indent="-274319" lvl="1" marL="576263" rtl="0" algn="l">
              <a:spcBef>
                <a:spcPts val="407"/>
              </a:spcBef>
              <a:spcAft>
                <a:spcPts val="0"/>
              </a:spcAft>
              <a:buSzPct val="100000"/>
              <a:buChar char="*"/>
            </a:pPr>
            <a:r>
              <a:rPr lang="en-US">
                <a:solidFill>
                  <a:schemeClr val="accent4"/>
                </a:solidFill>
              </a:rPr>
              <a:t>stance phase - foot is on ground; 60% of normal cycle with 25% of this phase in double stance </a:t>
            </a:r>
            <a:endParaRPr>
              <a:solidFill>
                <a:schemeClr val="accent4"/>
              </a:solidFill>
            </a:endParaRPr>
          </a:p>
          <a:p>
            <a:pPr indent="-274319" lvl="1" marL="576263" rtl="0" algn="l">
              <a:spcBef>
                <a:spcPts val="407"/>
              </a:spcBef>
              <a:spcAft>
                <a:spcPts val="0"/>
              </a:spcAft>
              <a:buSzPct val="100000"/>
              <a:buChar char="*"/>
            </a:pPr>
            <a:r>
              <a:rPr lang="en-US">
                <a:solidFill>
                  <a:schemeClr val="accent4"/>
                </a:solidFill>
              </a:rPr>
              <a:t>swing phase - foot is moving forward; 40% on normal cycle</a:t>
            </a:r>
            <a:endParaRPr/>
          </a:p>
          <a:p>
            <a:pPr indent="-274320" lvl="0" marL="274320" rtl="0" algn="l">
              <a:spcBef>
                <a:spcPts val="444"/>
              </a:spcBef>
              <a:spcAft>
                <a:spcPts val="0"/>
              </a:spcAft>
              <a:buSzPct val="100000"/>
              <a:buChar char="*"/>
            </a:pPr>
            <a:r>
              <a:rPr lang="en-US">
                <a:solidFill>
                  <a:schemeClr val="accent4"/>
                </a:solidFill>
              </a:rPr>
              <a:t>both of the above phase can be broken down into subdivisions:</a:t>
            </a:r>
            <a:endParaRPr/>
          </a:p>
          <a:p>
            <a:pPr indent="-274319" lvl="1" marL="576263" rtl="0" algn="l">
              <a:spcBef>
                <a:spcPts val="407"/>
              </a:spcBef>
              <a:spcAft>
                <a:spcPts val="0"/>
              </a:spcAft>
              <a:buSzPct val="100000"/>
              <a:buChar char="*"/>
            </a:pPr>
            <a:r>
              <a:rPr lang="en-US">
                <a:solidFill>
                  <a:schemeClr val="accent4"/>
                </a:solidFill>
              </a:rPr>
              <a:t>stance phase - heel strike, foot flat, midstance, push-off (toe off),</a:t>
            </a:r>
            <a:endParaRPr/>
          </a:p>
          <a:p>
            <a:pPr indent="-274319" lvl="1" marL="576263" rtl="0" algn="l">
              <a:spcBef>
                <a:spcPts val="407"/>
              </a:spcBef>
              <a:spcAft>
                <a:spcPts val="0"/>
              </a:spcAft>
              <a:buSzPct val="100000"/>
              <a:buChar char="*"/>
            </a:pPr>
            <a:r>
              <a:rPr lang="en-US">
                <a:solidFill>
                  <a:schemeClr val="accent4"/>
                </a:solidFill>
              </a:rPr>
              <a:t>swing phase - acceleration, midswing, deceleration</a:t>
            </a:r>
            <a:endParaRPr/>
          </a:p>
          <a:p>
            <a:pPr indent="0" lvl="0" marL="0" rtl="0" algn="l">
              <a:spcBef>
                <a:spcPts val="444"/>
              </a:spcBef>
              <a:spcAft>
                <a:spcPts val="0"/>
              </a:spcAft>
              <a:buSzPct val="100000"/>
              <a:buNone/>
            </a:pPr>
            <a:r>
              <a:t/>
            </a:r>
            <a:endParaRPr>
              <a:solidFill>
                <a:schemeClr val="accent4"/>
              </a:solidFill>
            </a:endParaRPr>
          </a:p>
        </p:txBody>
      </p:sp>
      <p:sp>
        <p:nvSpPr>
          <p:cNvPr id="605" name="Google Shape;605;p7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Gait Review</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73"/>
          <p:cNvSpPr txBox="1"/>
          <p:nvPr>
            <p:ph idx="1" type="body"/>
          </p:nvPr>
        </p:nvSpPr>
        <p:spPr>
          <a:xfrm>
            <a:off x="872067" y="2132856"/>
            <a:ext cx="7408333" cy="3993307"/>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most pathologies are more prominent during stance phase, since weight bearing is occurring during most of the phase and therefore the greatest amount of stress is being applied</a:t>
            </a:r>
            <a:endParaRPr/>
          </a:p>
          <a:p>
            <a:pPr indent="-274320" lvl="0" marL="274320" rtl="0" algn="l">
              <a:spcBef>
                <a:spcPts val="480"/>
              </a:spcBef>
              <a:spcAft>
                <a:spcPts val="0"/>
              </a:spcAft>
              <a:buSzPts val="2400"/>
              <a:buChar char="*"/>
            </a:pPr>
            <a:r>
              <a:rPr lang="en-US">
                <a:solidFill>
                  <a:schemeClr val="accent4"/>
                </a:solidFill>
              </a:rPr>
              <a:t>remember gait analysis begins as soon as the client walk into your line of sight</a:t>
            </a:r>
            <a:endParaRPr/>
          </a:p>
          <a:p>
            <a:pPr indent="0" lvl="0" marL="0" rtl="0" algn="l">
              <a:spcBef>
                <a:spcPts val="480"/>
              </a:spcBef>
              <a:spcAft>
                <a:spcPts val="0"/>
              </a:spcAft>
              <a:buSzPts val="2400"/>
              <a:buNone/>
            </a:pPr>
            <a:r>
              <a:t/>
            </a:r>
            <a:endParaRPr>
              <a:solidFill>
                <a:schemeClr val="accent4"/>
              </a:solidFill>
            </a:endParaRPr>
          </a:p>
          <a:p>
            <a:pPr indent="-121920" lvl="0" marL="274320" rtl="0" algn="l">
              <a:spcBef>
                <a:spcPts val="480"/>
              </a:spcBef>
              <a:spcAft>
                <a:spcPts val="0"/>
              </a:spcAft>
              <a:buSzPts val="2400"/>
              <a:buNone/>
            </a:pPr>
            <a:r>
              <a:t/>
            </a:r>
            <a:endParaRPr>
              <a:solidFill>
                <a:schemeClr val="accent4"/>
              </a:solidFill>
            </a:endParaRPr>
          </a:p>
        </p:txBody>
      </p:sp>
      <p:sp>
        <p:nvSpPr>
          <p:cNvPr id="611" name="Google Shape;611;p7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Gait Review</a:t>
            </a:r>
            <a:endParaRPr/>
          </a:p>
        </p:txBody>
      </p:sp>
      <p:pic>
        <p:nvPicPr>
          <p:cNvPr descr="C:\Users\Student27\AppData\Local\Microsoft\Windows\Temporary Internet Files\Content.IE5\B7PE8NWX\animation-147431_960_720[1].png" id="612" name="Google Shape;612;p73"/>
          <p:cNvPicPr preferRelativeResize="0"/>
          <p:nvPr/>
        </p:nvPicPr>
        <p:blipFill rotWithShape="1">
          <a:blip r:embed="rId3">
            <a:alphaModFix/>
          </a:blip>
          <a:srcRect b="0" l="0" r="0" t="50000"/>
          <a:stretch/>
        </p:blipFill>
        <p:spPr>
          <a:xfrm>
            <a:off x="0" y="4725144"/>
            <a:ext cx="9144000" cy="1944217"/>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74"/>
          <p:cNvSpPr txBox="1"/>
          <p:nvPr>
            <p:ph idx="1" type="body"/>
          </p:nvPr>
        </p:nvSpPr>
        <p:spPr>
          <a:xfrm>
            <a:off x="899592" y="2420887"/>
            <a:ext cx="7408333" cy="4520239"/>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solidFill>
                  <a:schemeClr val="accent4"/>
                </a:solidFill>
              </a:rPr>
              <a:t>observe and pinpoint involved components/structures</a:t>
            </a:r>
            <a:endParaRPr/>
          </a:p>
          <a:p>
            <a:pPr indent="-274351" lvl="1" marL="576263" rtl="0" algn="l">
              <a:spcBef>
                <a:spcPts val="356"/>
              </a:spcBef>
              <a:spcAft>
                <a:spcPts val="0"/>
              </a:spcAft>
              <a:buSzPct val="100000"/>
              <a:buChar char="*"/>
            </a:pPr>
            <a:r>
              <a:rPr lang="en-US" sz="2300">
                <a:solidFill>
                  <a:schemeClr val="accent4"/>
                </a:solidFill>
              </a:rPr>
              <a:t>width of base: 2-4 inches from heel to heel</a:t>
            </a:r>
            <a:endParaRPr/>
          </a:p>
          <a:p>
            <a:pPr indent="-274351" lvl="1" marL="576263" rtl="0" algn="l">
              <a:spcBef>
                <a:spcPts val="356"/>
              </a:spcBef>
              <a:spcAft>
                <a:spcPts val="0"/>
              </a:spcAft>
              <a:buSzPct val="100000"/>
              <a:buChar char="*"/>
            </a:pPr>
            <a:r>
              <a:rPr lang="en-US" sz="2300">
                <a:solidFill>
                  <a:schemeClr val="accent4"/>
                </a:solidFill>
              </a:rPr>
              <a:t>center of gravity: 2inch in front of 2nd sacral vertebra, and should only oscillate no more than 2inches (in the vertical direction)</a:t>
            </a:r>
            <a:endParaRPr/>
          </a:p>
          <a:p>
            <a:pPr indent="-274351" lvl="1" marL="576263" rtl="0" algn="l">
              <a:spcBef>
                <a:spcPts val="356"/>
              </a:spcBef>
              <a:spcAft>
                <a:spcPts val="0"/>
              </a:spcAft>
              <a:buSzPct val="100000"/>
              <a:buChar char="*"/>
            </a:pPr>
            <a:r>
              <a:rPr lang="en-US" sz="2300">
                <a:solidFill>
                  <a:schemeClr val="accent4"/>
                </a:solidFill>
              </a:rPr>
              <a:t>knee flexed during stance phase - prevent excessive vertical displacement of the center of gravity </a:t>
            </a:r>
            <a:endParaRPr/>
          </a:p>
          <a:p>
            <a:pPr indent="-274351" lvl="1" marL="576263" rtl="0" algn="l">
              <a:spcBef>
                <a:spcPts val="356"/>
              </a:spcBef>
              <a:spcAft>
                <a:spcPts val="0"/>
              </a:spcAft>
              <a:buSzPct val="100000"/>
              <a:buChar char="*"/>
            </a:pPr>
            <a:r>
              <a:rPr lang="en-US" sz="2300">
                <a:solidFill>
                  <a:schemeClr val="accent4"/>
                </a:solidFill>
              </a:rPr>
              <a:t>lateral shift of pelvis and trunk: 1inch toward weight bearing side during gait to center the weight over the hip - gluteus medius weakness will result in increase shift</a:t>
            </a:r>
            <a:endParaRPr/>
          </a:p>
          <a:p>
            <a:pPr indent="-274351" lvl="1" marL="576263" rtl="0" algn="l">
              <a:spcBef>
                <a:spcPts val="356"/>
              </a:spcBef>
              <a:spcAft>
                <a:spcPts val="0"/>
              </a:spcAft>
              <a:buSzPct val="100000"/>
              <a:buChar char="*"/>
            </a:pPr>
            <a:r>
              <a:rPr lang="en-US" sz="2300">
                <a:solidFill>
                  <a:schemeClr val="accent4"/>
                </a:solidFill>
              </a:rPr>
              <a:t>step length: average  14-16inch: age, pain, pathology, and fatigue, may cause step length to decrease</a:t>
            </a:r>
            <a:endParaRPr/>
          </a:p>
          <a:p>
            <a:pPr indent="-274351" lvl="1" marL="576263" rtl="0" algn="l">
              <a:spcBef>
                <a:spcPts val="356"/>
              </a:spcBef>
              <a:spcAft>
                <a:spcPts val="0"/>
              </a:spcAft>
              <a:buSzPct val="100000"/>
              <a:buChar char="*"/>
            </a:pPr>
            <a:r>
              <a:rPr lang="en-US" sz="2300">
                <a:solidFill>
                  <a:schemeClr val="accent4"/>
                </a:solidFill>
              </a:rPr>
              <a:t>normal cadence: 90-120 steps per minute with an average of 100 calories being used per minute per mile; note that with age, fatigue, pain, and slippery surface to walk on ones cadence may decrease</a:t>
            </a:r>
            <a:endParaRPr/>
          </a:p>
          <a:p>
            <a:pPr indent="-274351" lvl="1" marL="576263" rtl="0" algn="l">
              <a:spcBef>
                <a:spcPts val="356"/>
              </a:spcBef>
              <a:spcAft>
                <a:spcPts val="0"/>
              </a:spcAft>
              <a:buSzPct val="100000"/>
              <a:buChar char="*"/>
            </a:pPr>
            <a:r>
              <a:rPr lang="en-US" sz="2300">
                <a:solidFill>
                  <a:schemeClr val="accent4"/>
                </a:solidFill>
              </a:rPr>
              <a:t>the pelvis rotates 40degrees in swing phase - which leaves the opposite extremity, which is in stance phase, to act as a fulcrum for rotation</a:t>
            </a:r>
            <a:endParaRPr/>
          </a:p>
          <a:p>
            <a:pPr indent="-156210" lvl="0" marL="274320" rtl="0" algn="l">
              <a:spcBef>
                <a:spcPts val="372"/>
              </a:spcBef>
              <a:spcAft>
                <a:spcPts val="0"/>
              </a:spcAft>
              <a:buSzPct val="100000"/>
              <a:buNone/>
            </a:pPr>
            <a:r>
              <a:t/>
            </a:r>
            <a:endParaRPr>
              <a:solidFill>
                <a:schemeClr val="accent4"/>
              </a:solidFill>
            </a:endParaRPr>
          </a:p>
        </p:txBody>
      </p:sp>
      <p:sp>
        <p:nvSpPr>
          <p:cNvPr id="618" name="Google Shape;618;p7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Gait Examination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75"/>
          <p:cNvSpPr txBox="1"/>
          <p:nvPr>
            <p:ph idx="1" type="body"/>
          </p:nvPr>
        </p:nvSpPr>
        <p:spPr>
          <a:xfrm>
            <a:off x="872067" y="2492896"/>
            <a:ext cx="7408333" cy="3633267"/>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STANCE PHASE:</a:t>
            </a:r>
            <a:endParaRPr/>
          </a:p>
          <a:p>
            <a:pPr indent="-274319" lvl="1" marL="576263" rtl="0" algn="l">
              <a:spcBef>
                <a:spcPts val="440"/>
              </a:spcBef>
              <a:spcAft>
                <a:spcPts val="0"/>
              </a:spcAft>
              <a:buSzPts val="2200"/>
              <a:buChar char="*"/>
            </a:pPr>
            <a:r>
              <a:rPr lang="en-US">
                <a:solidFill>
                  <a:schemeClr val="accent4"/>
                </a:solidFill>
              </a:rPr>
              <a:t>Antalgic gait is most commonly seen in this phase as result from pain (Anti=against Alge=pain) Stance phase is abnormally shortened relative to swing phase.</a:t>
            </a:r>
            <a:endParaRPr/>
          </a:p>
          <a:p>
            <a:pPr indent="-274319" lvl="1" marL="576263" rtl="0" algn="l">
              <a:spcBef>
                <a:spcPts val="440"/>
              </a:spcBef>
              <a:spcAft>
                <a:spcPts val="0"/>
              </a:spcAft>
              <a:buSzPts val="2200"/>
              <a:buChar char="*"/>
            </a:pPr>
            <a:r>
              <a:rPr lang="en-US">
                <a:solidFill>
                  <a:schemeClr val="accent4"/>
                </a:solidFill>
              </a:rPr>
              <a:t>quick to remove weight form the affected extremity (pain with weight bearing)</a:t>
            </a:r>
            <a:endParaRPr/>
          </a:p>
          <a:p>
            <a:pPr indent="-274319" lvl="1" marL="576263" rtl="0" algn="l">
              <a:spcBef>
                <a:spcPts val="440"/>
              </a:spcBef>
              <a:spcAft>
                <a:spcPts val="0"/>
              </a:spcAft>
              <a:buSzPts val="2200"/>
              <a:buChar char="*"/>
            </a:pPr>
            <a:r>
              <a:rPr lang="en-US">
                <a:solidFill>
                  <a:schemeClr val="accent4"/>
                </a:solidFill>
              </a:rPr>
              <a:t>this phase is also commonly affected by improper foot wear, causing pain and discomfort through the entire phase</a:t>
            </a:r>
            <a:endParaRPr/>
          </a:p>
          <a:p>
            <a:pPr indent="-121920" lvl="0" marL="274320" rtl="0" algn="l">
              <a:spcBef>
                <a:spcPts val="480"/>
              </a:spcBef>
              <a:spcAft>
                <a:spcPts val="0"/>
              </a:spcAft>
              <a:buSzPts val="2400"/>
              <a:buNone/>
            </a:pPr>
            <a:r>
              <a:t/>
            </a:r>
            <a:endParaRPr>
              <a:solidFill>
                <a:schemeClr val="accent4"/>
              </a:solidFill>
            </a:endParaRPr>
          </a:p>
        </p:txBody>
      </p:sp>
      <p:sp>
        <p:nvSpPr>
          <p:cNvPr id="624" name="Google Shape;624;p7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Problems in Phases of Gait</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7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solidFill>
                  <a:schemeClr val="accent4"/>
                </a:solidFill>
              </a:rPr>
              <a:t>heel strike pain may be caused by: heel spur; a protective  bursa may develop:</a:t>
            </a:r>
            <a:endParaRPr/>
          </a:p>
          <a:p>
            <a:pPr indent="-274320" lvl="0" marL="274320" rtl="0" algn="l">
              <a:spcBef>
                <a:spcPts val="480"/>
              </a:spcBef>
              <a:spcAft>
                <a:spcPts val="0"/>
              </a:spcAft>
              <a:buSzPts val="2400"/>
              <a:buChar char="*"/>
            </a:pPr>
            <a:r>
              <a:rPr lang="en-US">
                <a:solidFill>
                  <a:schemeClr val="accent4"/>
                </a:solidFill>
              </a:rPr>
              <a:t> knee extended on heel strike, if quads are weak  resulting in unstable knee gait, the knee will not extend</a:t>
            </a:r>
            <a:endParaRPr/>
          </a:p>
          <a:p>
            <a:pPr indent="-274320" lvl="0" marL="274320" rtl="0" algn="l">
              <a:spcBef>
                <a:spcPts val="480"/>
              </a:spcBef>
              <a:spcAft>
                <a:spcPts val="0"/>
              </a:spcAft>
              <a:buSzPts val="2400"/>
              <a:buChar char="*"/>
            </a:pPr>
            <a:r>
              <a:rPr lang="en-US">
                <a:solidFill>
                  <a:schemeClr val="accent4"/>
                </a:solidFill>
              </a:rPr>
              <a:t> knee is fused in flexion, the client may push attempt to push the knee into extension with hand - if this in not possible then the knee will remain unstable through the phase</a:t>
            </a:r>
            <a:endParaRPr>
              <a:solidFill>
                <a:schemeClr val="accent4"/>
              </a:solidFill>
            </a:endParaRPr>
          </a:p>
        </p:txBody>
      </p:sp>
      <p:sp>
        <p:nvSpPr>
          <p:cNvPr id="630" name="Google Shape;630;p7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7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flat feet - tibialis anterior, extensor digitorum longus, and extensor hallucis longus permit plantar flexion through eccentric elongation so that the foot flattens smoothly on floor surface, therefore if the dorsiflexors are weak or non-functioning the client will have “slap foot” instead of smooth contact with the floor; note: clients with fused ankles may not be able to reach flat foot until midstance</a:t>
            </a:r>
            <a:endParaRPr>
              <a:solidFill>
                <a:schemeClr val="accent4"/>
              </a:solidFill>
            </a:endParaRPr>
          </a:p>
        </p:txBody>
      </p:sp>
      <p:sp>
        <p:nvSpPr>
          <p:cNvPr id="636" name="Google Shape;636;p7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Midstance</a:t>
            </a:r>
            <a:endParaRPr>
              <a:solidFill>
                <a:schemeClr val="accent4"/>
              </a:solidFill>
            </a:endParaRPr>
          </a:p>
          <a:p>
            <a:pPr indent="-274320" lvl="0" marL="274320" rtl="0" algn="l">
              <a:spcBef>
                <a:spcPts val="408"/>
              </a:spcBef>
              <a:spcAft>
                <a:spcPts val="0"/>
              </a:spcAft>
              <a:buSzPct val="100000"/>
              <a:buChar char="*"/>
            </a:pPr>
            <a:r>
              <a:rPr lang="en-US">
                <a:solidFill>
                  <a:schemeClr val="accent4"/>
                </a:solidFill>
              </a:rPr>
              <a:t>foot- fallen arches may be evident by painful calluses over the metatarsal heads; pes planus and subtalar arthritis will have increased pain when walking on uneven surfaces; corns may be painful during this phase due to rubbing against shoe as the toes start to grip:</a:t>
            </a:r>
            <a:endParaRPr/>
          </a:p>
          <a:p>
            <a:pPr indent="-274320" lvl="0" marL="274320" rtl="0" algn="l">
              <a:spcBef>
                <a:spcPts val="408"/>
              </a:spcBef>
              <a:spcAft>
                <a:spcPts val="0"/>
              </a:spcAft>
              <a:buSzPct val="100000"/>
              <a:buChar char="*"/>
            </a:pPr>
            <a:r>
              <a:rPr lang="en-US">
                <a:solidFill>
                  <a:schemeClr val="accent4"/>
                </a:solidFill>
              </a:rPr>
              <a:t> knee - weak quads may result in hyperflexion and instability of knee</a:t>
            </a:r>
            <a:endParaRPr/>
          </a:p>
          <a:p>
            <a:pPr indent="-274320" lvl="0" marL="274320" rtl="0" algn="l">
              <a:spcBef>
                <a:spcPts val="408"/>
              </a:spcBef>
              <a:spcAft>
                <a:spcPts val="0"/>
              </a:spcAft>
              <a:buSzPct val="100000"/>
              <a:buChar char="*"/>
            </a:pPr>
            <a:r>
              <a:rPr lang="en-US">
                <a:solidFill>
                  <a:schemeClr val="accent4"/>
                </a:solidFill>
              </a:rPr>
              <a:t>Hip - weakened glut medius forces the client to lurch toward the involved side placing the center of gravity over the hip-- aka gluteus medius lurch; weakened glut maximus forces the thorax to thrust posteriorly to maintain hip extension</a:t>
            </a:r>
            <a:endParaRPr>
              <a:solidFill>
                <a:schemeClr val="accent4"/>
              </a:solidFill>
            </a:endParaRPr>
          </a:p>
        </p:txBody>
      </p:sp>
      <p:sp>
        <p:nvSpPr>
          <p:cNvPr id="642" name="Google Shape;642;p7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7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push-off –foot -lateral forefoot push off may indicate osteoarthritis or fused metatarsophalangeal joint: knee - gastrocnemius, soleus and flexor hallucis longus  are strong push-off muscles therefore weakness = flat feet </a:t>
            </a:r>
            <a:endParaRPr/>
          </a:p>
        </p:txBody>
      </p:sp>
      <p:sp>
        <p:nvSpPr>
          <p:cNvPr id="648" name="Google Shape;648;p7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Stance Phase Continued</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80"/>
          <p:cNvSpPr txBox="1"/>
          <p:nvPr>
            <p:ph idx="1" type="body"/>
          </p:nvPr>
        </p:nvSpPr>
        <p:spPr>
          <a:xfrm>
            <a:off x="827584" y="2708920"/>
            <a:ext cx="7408333" cy="367240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solidFill>
                  <a:schemeClr val="accent4"/>
                </a:solidFill>
              </a:rPr>
              <a:t>less pathologies will be evident in this phase due to non weight bearing phase</a:t>
            </a:r>
            <a:endParaRPr/>
          </a:p>
          <a:p>
            <a:pPr indent="-274320" lvl="0" marL="274320" rtl="0" algn="l">
              <a:spcBef>
                <a:spcPts val="480"/>
              </a:spcBef>
              <a:spcAft>
                <a:spcPts val="0"/>
              </a:spcAft>
              <a:buSzPts val="2400"/>
              <a:buChar char="*"/>
            </a:pPr>
            <a:r>
              <a:rPr lang="en-US">
                <a:solidFill>
                  <a:schemeClr val="accent4"/>
                </a:solidFill>
              </a:rPr>
              <a:t>Acceleration –foot - dorsiflexors are active throughout swing phase: </a:t>
            </a:r>
            <a:endParaRPr>
              <a:solidFill>
                <a:schemeClr val="accent4"/>
              </a:solidFill>
            </a:endParaRPr>
          </a:p>
          <a:p>
            <a:pPr indent="-274320" lvl="0" marL="274320" rtl="0" algn="l">
              <a:spcBef>
                <a:spcPts val="480"/>
              </a:spcBef>
              <a:spcAft>
                <a:spcPts val="0"/>
              </a:spcAft>
              <a:buSzPts val="2400"/>
              <a:buChar char="*"/>
            </a:pPr>
            <a:r>
              <a:rPr lang="en-US">
                <a:solidFill>
                  <a:schemeClr val="accent4"/>
                </a:solidFill>
              </a:rPr>
              <a:t>knee-max flexion of 65% is reached</a:t>
            </a:r>
            <a:endParaRPr/>
          </a:p>
          <a:p>
            <a:pPr indent="-274320" lvl="0" marL="274320" rtl="0" algn="l">
              <a:spcBef>
                <a:spcPts val="480"/>
              </a:spcBef>
              <a:spcAft>
                <a:spcPts val="0"/>
              </a:spcAft>
              <a:buSzPts val="2400"/>
              <a:buChar char="*"/>
            </a:pPr>
            <a:r>
              <a:rPr lang="en-US">
                <a:solidFill>
                  <a:schemeClr val="accent4"/>
                </a:solidFill>
              </a:rPr>
              <a:t>hip-quads contract before toe-off to initiate forward swing of leg, therefore if the quads are weak rotation of the pelvis will be present anteriorly to promote forward thrust of the leg</a:t>
            </a:r>
            <a:endParaRPr/>
          </a:p>
          <a:p>
            <a:pPr indent="-121920" lvl="0" marL="274320" rtl="0" algn="l">
              <a:spcBef>
                <a:spcPts val="480"/>
              </a:spcBef>
              <a:spcAft>
                <a:spcPts val="0"/>
              </a:spcAft>
              <a:buSzPts val="2400"/>
              <a:buNone/>
            </a:pPr>
            <a:r>
              <a:t/>
            </a:r>
            <a:endParaRPr>
              <a:solidFill>
                <a:schemeClr val="accent4"/>
              </a:solidFill>
            </a:endParaRPr>
          </a:p>
        </p:txBody>
      </p:sp>
      <p:sp>
        <p:nvSpPr>
          <p:cNvPr id="654" name="Google Shape;654;p8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Swing Phase</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8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Midswing –foot - if dorsiflexors are weak shoe scraping will occur, flexion of the hip with bending of the knee will be present to permit the foot to clear the ground</a:t>
            </a:r>
            <a:endParaRPr/>
          </a:p>
          <a:p>
            <a:pPr indent="-274320" lvl="0" marL="274320" rtl="0" algn="l">
              <a:spcBef>
                <a:spcPts val="408"/>
              </a:spcBef>
              <a:spcAft>
                <a:spcPts val="0"/>
              </a:spcAft>
              <a:buSzPct val="100000"/>
              <a:buChar char="*"/>
            </a:pPr>
            <a:r>
              <a:rPr lang="en-US">
                <a:solidFill>
                  <a:schemeClr val="accent4"/>
                </a:solidFill>
              </a:rPr>
              <a:t>deceleration -  knee -hamstrings contract and slow down swing prior to heel strike to maintain control with smooth contact of the ground; therefore if hamstrings are weak then heel strike may become harsh with hyperextended knee </a:t>
            </a:r>
            <a:endParaRPr/>
          </a:p>
          <a:p>
            <a:pPr indent="-274320" lvl="0" marL="274320" rtl="0" algn="l">
              <a:spcBef>
                <a:spcPts val="408"/>
              </a:spcBef>
              <a:spcAft>
                <a:spcPts val="0"/>
              </a:spcAft>
              <a:buSzPct val="100000"/>
              <a:buChar char="*"/>
            </a:pPr>
            <a:r>
              <a:rPr lang="en-US">
                <a:solidFill>
                  <a:schemeClr val="accent4"/>
                </a:solidFill>
              </a:rPr>
              <a:t>examination of gait should include examination of the lower limb</a:t>
            </a:r>
            <a:endParaRPr/>
          </a:p>
          <a:p>
            <a:pPr indent="-274320" lvl="0" marL="274320" rtl="0" algn="l">
              <a:spcBef>
                <a:spcPts val="408"/>
              </a:spcBef>
              <a:spcAft>
                <a:spcPts val="0"/>
              </a:spcAft>
              <a:buSzPct val="100000"/>
              <a:buChar char="*"/>
            </a:pPr>
            <a:r>
              <a:rPr lang="en-US">
                <a:solidFill>
                  <a:schemeClr val="accent4"/>
                </a:solidFill>
              </a:rPr>
              <a:t>and remember to assess the entire body - arm swing in tandem etc....</a:t>
            </a:r>
            <a:endParaRPr/>
          </a:p>
          <a:p>
            <a:pPr indent="0" lvl="0" marL="0" rtl="0" algn="l">
              <a:spcBef>
                <a:spcPts val="408"/>
              </a:spcBef>
              <a:spcAft>
                <a:spcPts val="0"/>
              </a:spcAft>
              <a:buSzPct val="100000"/>
              <a:buNone/>
            </a:pPr>
            <a:r>
              <a:rPr lang="en-US" u="sng">
                <a:solidFill>
                  <a:schemeClr val="accent4"/>
                </a:solidFill>
                <a:hlinkClick r:id="rId3">
                  <a:extLst>
                    <a:ext uri="{A12FA001-AC4F-418D-AE19-62706E023703}">
                      <ahyp:hlinkClr val="tx"/>
                    </a:ext>
                  </a:extLst>
                </a:hlinkClick>
              </a:rPr>
              <a:t>https://youtu.be/GsRkYpE_fX4</a:t>
            </a:r>
            <a:r>
              <a:rPr lang="en-US">
                <a:solidFill>
                  <a:schemeClr val="accent4"/>
                </a:solidFill>
              </a:rPr>
              <a:t> </a:t>
            </a:r>
            <a:endParaRPr/>
          </a:p>
          <a:p>
            <a:pPr indent="-144780" lvl="0" marL="274320" rtl="0" algn="l">
              <a:spcBef>
                <a:spcPts val="408"/>
              </a:spcBef>
              <a:spcAft>
                <a:spcPts val="0"/>
              </a:spcAft>
              <a:buSzPct val="100000"/>
              <a:buNone/>
            </a:pPr>
            <a:r>
              <a:t/>
            </a:r>
            <a:endParaRPr>
              <a:solidFill>
                <a:schemeClr val="accent4"/>
              </a:solidFill>
            </a:endParaRPr>
          </a:p>
        </p:txBody>
      </p:sp>
      <p:sp>
        <p:nvSpPr>
          <p:cNvPr id="660" name="Google Shape;660;p8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Swing Phase Continued</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8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Massage therapy is frequently considered to be passive exercise because while simply lying on a table and being treated the client may as well experience: circulation greatly increased thus waste removal increased, soft tissues stretched, soft tissues change tone, soft tissue strengthened</a:t>
            </a:r>
            <a:endParaRPr/>
          </a:p>
          <a:p>
            <a:pPr indent="-274320" lvl="0" marL="274320" rtl="0" algn="l">
              <a:spcBef>
                <a:spcPts val="444"/>
              </a:spcBef>
              <a:spcAft>
                <a:spcPts val="0"/>
              </a:spcAft>
              <a:buSzPct val="100000"/>
              <a:buChar char="*"/>
            </a:pPr>
            <a:r>
              <a:rPr lang="en-US">
                <a:solidFill>
                  <a:schemeClr val="accent4"/>
                </a:solidFill>
              </a:rPr>
              <a:t>Even with the above you are encouraged to promote active exercise for your clients - this is to promote general health and increase heart rate, circulation, and respiratory functions. Remedial exercises are those the client does at home to encourage healing and improvement with their presenting condition</a:t>
            </a:r>
            <a:endParaRPr>
              <a:solidFill>
                <a:schemeClr val="accent4"/>
              </a:solidFill>
            </a:endParaRPr>
          </a:p>
          <a:p>
            <a:pPr indent="-133350" lvl="0" marL="274320" rtl="0" algn="l">
              <a:spcBef>
                <a:spcPts val="444"/>
              </a:spcBef>
              <a:spcAft>
                <a:spcPts val="0"/>
              </a:spcAft>
              <a:buSzPct val="100000"/>
              <a:buNone/>
            </a:pPr>
            <a:r>
              <a:t/>
            </a:r>
            <a:endParaRPr>
              <a:solidFill>
                <a:schemeClr val="accent4"/>
              </a:solidFill>
            </a:endParaRPr>
          </a:p>
        </p:txBody>
      </p:sp>
      <p:sp>
        <p:nvSpPr>
          <p:cNvPr id="666" name="Google Shape;666;p8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Remedial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xEl>
                                              <p:pRg end="0" st="0"/>
                                            </p:txEl>
                                          </p:spTgt>
                                        </p:tgtEl>
                                        <p:attrNameLst>
                                          <p:attrName>style.visibility</p:attrName>
                                        </p:attrNameLst>
                                      </p:cBhvr>
                                      <p:to>
                                        <p:strVal val="visible"/>
                                      </p:to>
                                    </p:set>
                                    <p:animEffect filter="fade" transition="in">
                                      <p:cBhvr>
                                        <p:cTn dur="1000"/>
                                        <p:tgtEl>
                                          <p:spTgt spid="6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xEl>
                                              <p:pRg end="1" st="1"/>
                                            </p:txEl>
                                          </p:spTgt>
                                        </p:tgtEl>
                                        <p:attrNameLst>
                                          <p:attrName>style.visibility</p:attrName>
                                        </p:attrNameLst>
                                      </p:cBhvr>
                                      <p:to>
                                        <p:strVal val="visible"/>
                                      </p:to>
                                    </p:set>
                                    <p:animEffect filter="fade" transition="in">
                                      <p:cBhvr>
                                        <p:cTn dur="1000"/>
                                        <p:tgtEl>
                                          <p:spTgt spid="6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xEl>
                                              <p:pRg end="2" st="2"/>
                                            </p:txEl>
                                          </p:spTgt>
                                        </p:tgtEl>
                                        <p:attrNameLst>
                                          <p:attrName>style.visibility</p:attrName>
                                        </p:attrNameLst>
                                      </p:cBhvr>
                                      <p:to>
                                        <p:strVal val="visible"/>
                                      </p:to>
                                    </p:set>
                                    <p:animEffect filter="fade" transition="in">
                                      <p:cBhvr>
                                        <p:cTn dur="1000"/>
                                        <p:tgtEl>
                                          <p:spTgt spid="66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8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Muscles:</a:t>
            </a:r>
            <a:endParaRPr/>
          </a:p>
          <a:p>
            <a:pPr indent="-274319" lvl="1" marL="576263" rtl="0" algn="l">
              <a:spcBef>
                <a:spcPts val="407"/>
              </a:spcBef>
              <a:spcAft>
                <a:spcPts val="0"/>
              </a:spcAft>
              <a:buSzPct val="100000"/>
              <a:buChar char="*"/>
            </a:pPr>
            <a:r>
              <a:rPr lang="en-US">
                <a:solidFill>
                  <a:schemeClr val="accent4"/>
                </a:solidFill>
              </a:rPr>
              <a:t>Increase the blood flow (and therefore nutrition and waste removal) in working muscles</a:t>
            </a:r>
            <a:endParaRPr/>
          </a:p>
          <a:p>
            <a:pPr indent="-274319" lvl="1" marL="576263" rtl="0" algn="l">
              <a:spcBef>
                <a:spcPts val="407"/>
              </a:spcBef>
              <a:spcAft>
                <a:spcPts val="0"/>
              </a:spcAft>
              <a:buSzPct val="100000"/>
              <a:buChar char="*"/>
            </a:pPr>
            <a:r>
              <a:rPr lang="en-US">
                <a:solidFill>
                  <a:schemeClr val="accent4"/>
                </a:solidFill>
              </a:rPr>
              <a:t>Increase muscle metabolism</a:t>
            </a:r>
            <a:endParaRPr/>
          </a:p>
          <a:p>
            <a:pPr indent="-274319" lvl="1" marL="576263" rtl="0" algn="l">
              <a:spcBef>
                <a:spcPts val="407"/>
              </a:spcBef>
              <a:spcAft>
                <a:spcPts val="0"/>
              </a:spcAft>
              <a:buSzPct val="100000"/>
              <a:buChar char="*"/>
            </a:pPr>
            <a:r>
              <a:rPr lang="en-US">
                <a:solidFill>
                  <a:schemeClr val="accent4"/>
                </a:solidFill>
              </a:rPr>
              <a:t>Create muscle hypertrophy (increase in size) as the muscle adapt to the demands put on them</a:t>
            </a:r>
            <a:endParaRPr/>
          </a:p>
          <a:p>
            <a:pPr indent="-274319" lvl="1" marL="576263" rtl="0" algn="l">
              <a:spcBef>
                <a:spcPts val="407"/>
              </a:spcBef>
              <a:spcAft>
                <a:spcPts val="0"/>
              </a:spcAft>
              <a:buSzPct val="100000"/>
              <a:buChar char="*"/>
            </a:pPr>
            <a:r>
              <a:rPr lang="en-US">
                <a:solidFill>
                  <a:schemeClr val="accent4"/>
                </a:solidFill>
              </a:rPr>
              <a:t>Increase muscle elasticity and extensibility with pre and post exercise stretching</a:t>
            </a:r>
            <a:endParaRPr/>
          </a:p>
          <a:p>
            <a:pPr indent="-274320" lvl="0" marL="274320" rtl="0" algn="l">
              <a:spcBef>
                <a:spcPts val="444"/>
              </a:spcBef>
              <a:spcAft>
                <a:spcPts val="0"/>
              </a:spcAft>
              <a:buSzPct val="100000"/>
              <a:buChar char="*"/>
            </a:pPr>
            <a:r>
              <a:rPr lang="en-US">
                <a:solidFill>
                  <a:schemeClr val="accent4"/>
                </a:solidFill>
              </a:rPr>
              <a:t>If a muscle, particularly a weak one, is overworked, the result will be muscle strain, characterized by undue fatigue, inflammation and tenderness</a:t>
            </a:r>
            <a:endParaRPr/>
          </a:p>
          <a:p>
            <a:pPr indent="-133350" lvl="0" marL="274320" rtl="0" algn="l">
              <a:spcBef>
                <a:spcPts val="444"/>
              </a:spcBef>
              <a:spcAft>
                <a:spcPts val="0"/>
              </a:spcAft>
              <a:buSzPct val="100000"/>
              <a:buNone/>
            </a:pPr>
            <a:r>
              <a:t/>
            </a:r>
            <a:endParaRPr>
              <a:solidFill>
                <a:schemeClr val="accent4"/>
              </a:solidFill>
            </a:endParaRPr>
          </a:p>
        </p:txBody>
      </p:sp>
      <p:sp>
        <p:nvSpPr>
          <p:cNvPr id="672" name="Google Shape;672;p8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Active Excercise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0" st="0"/>
                                            </p:txEl>
                                          </p:spTgt>
                                        </p:tgtEl>
                                        <p:attrNameLst>
                                          <p:attrName>style.visibility</p:attrName>
                                        </p:attrNameLst>
                                      </p:cBhvr>
                                      <p:to>
                                        <p:strVal val="visible"/>
                                      </p:to>
                                    </p:set>
                                    <p:animEffect filter="fade" transition="in">
                                      <p:cBhvr>
                                        <p:cTn dur="1000"/>
                                        <p:tgtEl>
                                          <p:spTgt spid="6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1" st="1"/>
                                            </p:txEl>
                                          </p:spTgt>
                                        </p:tgtEl>
                                        <p:attrNameLst>
                                          <p:attrName>style.visibility</p:attrName>
                                        </p:attrNameLst>
                                      </p:cBhvr>
                                      <p:to>
                                        <p:strVal val="visible"/>
                                      </p:to>
                                    </p:set>
                                    <p:animEffect filter="fade" transition="in">
                                      <p:cBhvr>
                                        <p:cTn dur="1000"/>
                                        <p:tgtEl>
                                          <p:spTgt spid="6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2" st="2"/>
                                            </p:txEl>
                                          </p:spTgt>
                                        </p:tgtEl>
                                        <p:attrNameLst>
                                          <p:attrName>style.visibility</p:attrName>
                                        </p:attrNameLst>
                                      </p:cBhvr>
                                      <p:to>
                                        <p:strVal val="visible"/>
                                      </p:to>
                                    </p:set>
                                    <p:animEffect filter="fade" transition="in">
                                      <p:cBhvr>
                                        <p:cTn dur="1000"/>
                                        <p:tgtEl>
                                          <p:spTgt spid="6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3" st="3"/>
                                            </p:txEl>
                                          </p:spTgt>
                                        </p:tgtEl>
                                        <p:attrNameLst>
                                          <p:attrName>style.visibility</p:attrName>
                                        </p:attrNameLst>
                                      </p:cBhvr>
                                      <p:to>
                                        <p:strVal val="visible"/>
                                      </p:to>
                                    </p:set>
                                    <p:animEffect filter="fade" transition="in">
                                      <p:cBhvr>
                                        <p:cTn dur="1000"/>
                                        <p:tgtEl>
                                          <p:spTgt spid="6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4" st="4"/>
                                            </p:txEl>
                                          </p:spTgt>
                                        </p:tgtEl>
                                        <p:attrNameLst>
                                          <p:attrName>style.visibility</p:attrName>
                                        </p:attrNameLst>
                                      </p:cBhvr>
                                      <p:to>
                                        <p:strVal val="visible"/>
                                      </p:to>
                                    </p:set>
                                    <p:animEffect filter="fade" transition="in">
                                      <p:cBhvr>
                                        <p:cTn dur="1000"/>
                                        <p:tgtEl>
                                          <p:spTgt spid="67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5" st="5"/>
                                            </p:txEl>
                                          </p:spTgt>
                                        </p:tgtEl>
                                        <p:attrNameLst>
                                          <p:attrName>style.visibility</p:attrName>
                                        </p:attrNameLst>
                                      </p:cBhvr>
                                      <p:to>
                                        <p:strVal val="visible"/>
                                      </p:to>
                                    </p:set>
                                    <p:animEffect filter="fade" transition="in">
                                      <p:cBhvr>
                                        <p:cTn dur="1000"/>
                                        <p:tgtEl>
                                          <p:spTgt spid="67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xEl>
                                              <p:pRg end="6" st="6"/>
                                            </p:txEl>
                                          </p:spTgt>
                                        </p:tgtEl>
                                        <p:attrNameLst>
                                          <p:attrName>style.visibility</p:attrName>
                                        </p:attrNameLst>
                                      </p:cBhvr>
                                      <p:to>
                                        <p:strVal val="visible"/>
                                      </p:to>
                                    </p:set>
                                    <p:animEffect filter="fade" transition="in">
                                      <p:cBhvr>
                                        <p:cTn dur="1000"/>
                                        <p:tgtEl>
                                          <p:spTgt spid="67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8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solidFill>
                  <a:schemeClr val="accent4"/>
                </a:solidFill>
              </a:rPr>
              <a:t>Bones and joint:</a:t>
            </a:r>
            <a:endParaRPr/>
          </a:p>
          <a:p>
            <a:pPr indent="-274319" lvl="1" marL="576263" rtl="0" algn="l">
              <a:spcBef>
                <a:spcPts val="407"/>
              </a:spcBef>
              <a:spcAft>
                <a:spcPts val="0"/>
              </a:spcAft>
              <a:buSzPct val="100000"/>
              <a:buChar char="*"/>
            </a:pPr>
            <a:r>
              <a:rPr lang="en-US">
                <a:solidFill>
                  <a:schemeClr val="accent4"/>
                </a:solidFill>
              </a:rPr>
              <a:t>Increase nutrition to bones</a:t>
            </a:r>
            <a:endParaRPr/>
          </a:p>
          <a:p>
            <a:pPr indent="-274319" lvl="1" marL="576263" rtl="0" algn="l">
              <a:spcBef>
                <a:spcPts val="407"/>
              </a:spcBef>
              <a:spcAft>
                <a:spcPts val="0"/>
              </a:spcAft>
              <a:buSzPct val="100000"/>
              <a:buChar char="*"/>
            </a:pPr>
            <a:r>
              <a:rPr lang="en-US">
                <a:solidFill>
                  <a:schemeClr val="accent4"/>
                </a:solidFill>
              </a:rPr>
              <a:t>Maintain or increase the mobility of joints and increase bone density to meet the demands of the exercise placed upon them</a:t>
            </a:r>
            <a:endParaRPr/>
          </a:p>
          <a:p>
            <a:pPr indent="-274320" lvl="0" marL="274320" rtl="0" algn="l">
              <a:spcBef>
                <a:spcPts val="444"/>
              </a:spcBef>
              <a:spcAft>
                <a:spcPts val="0"/>
              </a:spcAft>
              <a:buSzPct val="100000"/>
              <a:buChar char="*"/>
            </a:pPr>
            <a:r>
              <a:rPr lang="en-US">
                <a:solidFill>
                  <a:schemeClr val="accent4"/>
                </a:solidFill>
              </a:rPr>
              <a:t>Heart:</a:t>
            </a:r>
            <a:endParaRPr/>
          </a:p>
          <a:p>
            <a:pPr indent="-274319" lvl="1" marL="576263" rtl="0" algn="l">
              <a:spcBef>
                <a:spcPts val="407"/>
              </a:spcBef>
              <a:spcAft>
                <a:spcPts val="0"/>
              </a:spcAft>
              <a:buSzPct val="100000"/>
              <a:buChar char="*"/>
            </a:pPr>
            <a:r>
              <a:rPr lang="en-US">
                <a:solidFill>
                  <a:schemeClr val="accent4"/>
                </a:solidFill>
              </a:rPr>
              <a:t>Heart contractions become stronger and more rapid, increasing the cardiac output</a:t>
            </a:r>
            <a:endParaRPr/>
          </a:p>
          <a:p>
            <a:pPr indent="-274319" lvl="1" marL="576263" rtl="0" algn="l">
              <a:spcBef>
                <a:spcPts val="407"/>
              </a:spcBef>
              <a:spcAft>
                <a:spcPts val="0"/>
              </a:spcAft>
              <a:buSzPct val="100000"/>
              <a:buChar char="*"/>
            </a:pPr>
            <a:r>
              <a:rPr lang="en-US">
                <a:solidFill>
                  <a:schemeClr val="accent4"/>
                </a:solidFill>
              </a:rPr>
              <a:t>The heart muscle may become stronger and function more efficiently</a:t>
            </a:r>
            <a:endParaRPr/>
          </a:p>
          <a:p>
            <a:pPr indent="-274319" lvl="1" marL="576263" rtl="0" algn="l">
              <a:spcBef>
                <a:spcPts val="407"/>
              </a:spcBef>
              <a:spcAft>
                <a:spcPts val="0"/>
              </a:spcAft>
              <a:buSzPct val="100000"/>
              <a:buChar char="*"/>
            </a:pPr>
            <a:r>
              <a:rPr lang="en-US">
                <a:solidFill>
                  <a:schemeClr val="accent4"/>
                </a:solidFill>
              </a:rPr>
              <a:t>Pulmonary circulation is also enhanced</a:t>
            </a:r>
            <a:endParaRPr/>
          </a:p>
          <a:p>
            <a:pPr indent="-133350" lvl="0" marL="274320" rtl="0" algn="l">
              <a:spcBef>
                <a:spcPts val="444"/>
              </a:spcBef>
              <a:spcAft>
                <a:spcPts val="0"/>
              </a:spcAft>
              <a:buSzPct val="100000"/>
              <a:buNone/>
            </a:pPr>
            <a:r>
              <a:t/>
            </a:r>
            <a:endParaRPr>
              <a:solidFill>
                <a:schemeClr val="accent4"/>
              </a:solidFill>
            </a:endParaRPr>
          </a:p>
        </p:txBody>
      </p:sp>
      <p:sp>
        <p:nvSpPr>
          <p:cNvPr id="678" name="Google Shape;678;p8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Active Exercises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0" st="0"/>
                                            </p:txEl>
                                          </p:spTgt>
                                        </p:tgtEl>
                                        <p:attrNameLst>
                                          <p:attrName>style.visibility</p:attrName>
                                        </p:attrNameLst>
                                      </p:cBhvr>
                                      <p:to>
                                        <p:strVal val="visible"/>
                                      </p:to>
                                    </p:set>
                                    <p:animEffect filter="fade" transition="in">
                                      <p:cBhvr>
                                        <p:cTn dur="1000"/>
                                        <p:tgtEl>
                                          <p:spTgt spid="6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1" st="1"/>
                                            </p:txEl>
                                          </p:spTgt>
                                        </p:tgtEl>
                                        <p:attrNameLst>
                                          <p:attrName>style.visibility</p:attrName>
                                        </p:attrNameLst>
                                      </p:cBhvr>
                                      <p:to>
                                        <p:strVal val="visible"/>
                                      </p:to>
                                    </p:set>
                                    <p:animEffect filter="fade" transition="in">
                                      <p:cBhvr>
                                        <p:cTn dur="1000"/>
                                        <p:tgtEl>
                                          <p:spTgt spid="6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2" st="2"/>
                                            </p:txEl>
                                          </p:spTgt>
                                        </p:tgtEl>
                                        <p:attrNameLst>
                                          <p:attrName>style.visibility</p:attrName>
                                        </p:attrNameLst>
                                      </p:cBhvr>
                                      <p:to>
                                        <p:strVal val="visible"/>
                                      </p:to>
                                    </p:set>
                                    <p:animEffect filter="fade" transition="in">
                                      <p:cBhvr>
                                        <p:cTn dur="1000"/>
                                        <p:tgtEl>
                                          <p:spTgt spid="6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3" st="3"/>
                                            </p:txEl>
                                          </p:spTgt>
                                        </p:tgtEl>
                                        <p:attrNameLst>
                                          <p:attrName>style.visibility</p:attrName>
                                        </p:attrNameLst>
                                      </p:cBhvr>
                                      <p:to>
                                        <p:strVal val="visible"/>
                                      </p:to>
                                    </p:set>
                                    <p:animEffect filter="fade" transition="in">
                                      <p:cBhvr>
                                        <p:cTn dur="1000"/>
                                        <p:tgtEl>
                                          <p:spTgt spid="67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4" st="4"/>
                                            </p:txEl>
                                          </p:spTgt>
                                        </p:tgtEl>
                                        <p:attrNameLst>
                                          <p:attrName>style.visibility</p:attrName>
                                        </p:attrNameLst>
                                      </p:cBhvr>
                                      <p:to>
                                        <p:strVal val="visible"/>
                                      </p:to>
                                    </p:set>
                                    <p:animEffect filter="fade" transition="in">
                                      <p:cBhvr>
                                        <p:cTn dur="1000"/>
                                        <p:tgtEl>
                                          <p:spTgt spid="67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5" st="5"/>
                                            </p:txEl>
                                          </p:spTgt>
                                        </p:tgtEl>
                                        <p:attrNameLst>
                                          <p:attrName>style.visibility</p:attrName>
                                        </p:attrNameLst>
                                      </p:cBhvr>
                                      <p:to>
                                        <p:strVal val="visible"/>
                                      </p:to>
                                    </p:set>
                                    <p:animEffect filter="fade" transition="in">
                                      <p:cBhvr>
                                        <p:cTn dur="1000"/>
                                        <p:tgtEl>
                                          <p:spTgt spid="67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6" st="6"/>
                                            </p:txEl>
                                          </p:spTgt>
                                        </p:tgtEl>
                                        <p:attrNameLst>
                                          <p:attrName>style.visibility</p:attrName>
                                        </p:attrNameLst>
                                      </p:cBhvr>
                                      <p:to>
                                        <p:strVal val="visible"/>
                                      </p:to>
                                    </p:set>
                                    <p:animEffect filter="fade" transition="in">
                                      <p:cBhvr>
                                        <p:cTn dur="1000"/>
                                        <p:tgtEl>
                                          <p:spTgt spid="67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xEl>
                                              <p:pRg end="7" st="7"/>
                                            </p:txEl>
                                          </p:spTgt>
                                        </p:tgtEl>
                                        <p:attrNameLst>
                                          <p:attrName>style.visibility</p:attrName>
                                        </p:attrNameLst>
                                      </p:cBhvr>
                                      <p:to>
                                        <p:strVal val="visible"/>
                                      </p:to>
                                    </p:set>
                                    <p:animEffect filter="fade" transition="in">
                                      <p:cBhvr>
                                        <p:cTn dur="1000"/>
                                        <p:tgtEl>
                                          <p:spTgt spid="67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8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solidFill>
                  <a:schemeClr val="accent4"/>
                </a:solidFill>
              </a:rPr>
              <a:t>Arterial Circulation:</a:t>
            </a:r>
            <a:endParaRPr/>
          </a:p>
          <a:p>
            <a:pPr indent="-274320" lvl="1" marL="576263" rtl="0" algn="l">
              <a:spcBef>
                <a:spcPts val="374"/>
              </a:spcBef>
              <a:spcAft>
                <a:spcPts val="0"/>
              </a:spcAft>
              <a:buSzPct val="100000"/>
              <a:buChar char="*"/>
            </a:pPr>
            <a:r>
              <a:rPr lang="en-US">
                <a:solidFill>
                  <a:schemeClr val="accent4"/>
                </a:solidFill>
              </a:rPr>
              <a:t>Increase the arterial flow to working muscles through vasodilation and the law of supply and demand</a:t>
            </a:r>
            <a:endParaRPr/>
          </a:p>
          <a:p>
            <a:pPr indent="-274320" lvl="1" marL="576263" rtl="0" algn="l">
              <a:spcBef>
                <a:spcPts val="374"/>
              </a:spcBef>
              <a:spcAft>
                <a:spcPts val="0"/>
              </a:spcAft>
              <a:buSzPct val="100000"/>
              <a:buChar char="*"/>
            </a:pPr>
            <a:r>
              <a:rPr lang="en-US">
                <a:solidFill>
                  <a:schemeClr val="accent4"/>
                </a:solidFill>
              </a:rPr>
              <a:t>Increased cardiac output tends to increase the arterial blood pressure until further arterioles and capillary beds become vasodilated to process the extra blood, thus decreasing arterial blood pressure</a:t>
            </a:r>
            <a:endParaRPr/>
          </a:p>
          <a:p>
            <a:pPr indent="-274320" lvl="0" marL="274320" rtl="0" algn="l">
              <a:spcBef>
                <a:spcPts val="408"/>
              </a:spcBef>
              <a:spcAft>
                <a:spcPts val="0"/>
              </a:spcAft>
              <a:buSzPct val="100000"/>
              <a:buChar char="*"/>
            </a:pPr>
            <a:r>
              <a:rPr lang="en-US">
                <a:solidFill>
                  <a:schemeClr val="accent4"/>
                </a:solidFill>
              </a:rPr>
              <a:t>Venous and Lymphatic Circulation:</a:t>
            </a:r>
            <a:endParaRPr/>
          </a:p>
          <a:p>
            <a:pPr indent="-274320" lvl="1" marL="576263" rtl="0" algn="l">
              <a:spcBef>
                <a:spcPts val="374"/>
              </a:spcBef>
              <a:spcAft>
                <a:spcPts val="0"/>
              </a:spcAft>
              <a:buSzPct val="100000"/>
              <a:buChar char="*"/>
            </a:pPr>
            <a:r>
              <a:rPr lang="en-US">
                <a:solidFill>
                  <a:schemeClr val="accent4"/>
                </a:solidFill>
              </a:rPr>
              <a:t>Through alternate stretching and compression or pumping of the blood vessels, active exercise increases the flow of venous and blood and lymph ( through muscle contraction, they compress the veins and lymphatic vessels, forcing blood and lymph toward the heart)</a:t>
            </a:r>
            <a:endParaRPr/>
          </a:p>
          <a:p>
            <a:pPr indent="-144780" lvl="0" marL="274320" rtl="0" algn="l">
              <a:spcBef>
                <a:spcPts val="408"/>
              </a:spcBef>
              <a:spcAft>
                <a:spcPts val="0"/>
              </a:spcAft>
              <a:buSzPct val="100000"/>
              <a:buNone/>
            </a:pPr>
            <a:r>
              <a:t/>
            </a:r>
            <a:endParaRPr/>
          </a:p>
        </p:txBody>
      </p:sp>
      <p:sp>
        <p:nvSpPr>
          <p:cNvPr id="684" name="Google Shape;684;p8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Active Excercise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0" st="0"/>
                                            </p:txEl>
                                          </p:spTgt>
                                        </p:tgtEl>
                                        <p:attrNameLst>
                                          <p:attrName>style.visibility</p:attrName>
                                        </p:attrNameLst>
                                      </p:cBhvr>
                                      <p:to>
                                        <p:strVal val="visible"/>
                                      </p:to>
                                    </p:set>
                                    <p:animEffect filter="fade" transition="in">
                                      <p:cBhvr>
                                        <p:cTn dur="1000"/>
                                        <p:tgtEl>
                                          <p:spTgt spid="6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1" st="1"/>
                                            </p:txEl>
                                          </p:spTgt>
                                        </p:tgtEl>
                                        <p:attrNameLst>
                                          <p:attrName>style.visibility</p:attrName>
                                        </p:attrNameLst>
                                      </p:cBhvr>
                                      <p:to>
                                        <p:strVal val="visible"/>
                                      </p:to>
                                    </p:set>
                                    <p:animEffect filter="fade" transition="in">
                                      <p:cBhvr>
                                        <p:cTn dur="1000"/>
                                        <p:tgtEl>
                                          <p:spTgt spid="6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2" st="2"/>
                                            </p:txEl>
                                          </p:spTgt>
                                        </p:tgtEl>
                                        <p:attrNameLst>
                                          <p:attrName>style.visibility</p:attrName>
                                        </p:attrNameLst>
                                      </p:cBhvr>
                                      <p:to>
                                        <p:strVal val="visible"/>
                                      </p:to>
                                    </p:set>
                                    <p:animEffect filter="fade" transition="in">
                                      <p:cBhvr>
                                        <p:cTn dur="1000"/>
                                        <p:tgtEl>
                                          <p:spTgt spid="6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3" st="3"/>
                                            </p:txEl>
                                          </p:spTgt>
                                        </p:tgtEl>
                                        <p:attrNameLst>
                                          <p:attrName>style.visibility</p:attrName>
                                        </p:attrNameLst>
                                      </p:cBhvr>
                                      <p:to>
                                        <p:strVal val="visible"/>
                                      </p:to>
                                    </p:set>
                                    <p:animEffect filter="fade" transition="in">
                                      <p:cBhvr>
                                        <p:cTn dur="1000"/>
                                        <p:tgtEl>
                                          <p:spTgt spid="68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4" st="4"/>
                                            </p:txEl>
                                          </p:spTgt>
                                        </p:tgtEl>
                                        <p:attrNameLst>
                                          <p:attrName>style.visibility</p:attrName>
                                        </p:attrNameLst>
                                      </p:cBhvr>
                                      <p:to>
                                        <p:strVal val="visible"/>
                                      </p:to>
                                    </p:set>
                                    <p:animEffect filter="fade" transition="in">
                                      <p:cBhvr>
                                        <p:cTn dur="1000"/>
                                        <p:tgtEl>
                                          <p:spTgt spid="68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xEl>
                                              <p:pRg end="5" st="5"/>
                                            </p:txEl>
                                          </p:spTgt>
                                        </p:tgtEl>
                                        <p:attrNameLst>
                                          <p:attrName>style.visibility</p:attrName>
                                        </p:attrNameLst>
                                      </p:cBhvr>
                                      <p:to>
                                        <p:strVal val="visible"/>
                                      </p:to>
                                    </p:set>
                                    <p:animEffect filter="fade" transition="in">
                                      <p:cBhvr>
                                        <p:cTn dur="1000"/>
                                        <p:tgtEl>
                                          <p:spTgt spid="68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Exercise</a:t>
            </a:r>
            <a:endParaRPr/>
          </a:p>
        </p:txBody>
      </p:sp>
      <p:sp>
        <p:nvSpPr>
          <p:cNvPr id="690" name="Google Shape;690;p86"/>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solidFill>
                  <a:schemeClr val="accent4"/>
                </a:solidFill>
              </a:rPr>
              <a:t>Endurance – improves cardiovascular fitness</a:t>
            </a:r>
            <a:endParaRPr/>
          </a:p>
          <a:p>
            <a:pPr indent="-274320" lvl="0" marL="274320" rtl="0" algn="l">
              <a:spcBef>
                <a:spcPts val="444"/>
              </a:spcBef>
              <a:spcAft>
                <a:spcPts val="0"/>
              </a:spcAft>
              <a:buSzPct val="100000"/>
              <a:buChar char="*"/>
            </a:pPr>
            <a:r>
              <a:rPr lang="en-US">
                <a:solidFill>
                  <a:schemeClr val="accent4"/>
                </a:solidFill>
              </a:rPr>
              <a:t>Strength – Increases muscle strength</a:t>
            </a:r>
            <a:endParaRPr/>
          </a:p>
          <a:p>
            <a:pPr indent="-274320" lvl="0" marL="274320" rtl="0" algn="l">
              <a:spcBef>
                <a:spcPts val="444"/>
              </a:spcBef>
              <a:spcAft>
                <a:spcPts val="0"/>
              </a:spcAft>
              <a:buSzPct val="100000"/>
              <a:buChar char="*"/>
            </a:pPr>
            <a:r>
              <a:rPr lang="en-US">
                <a:solidFill>
                  <a:schemeClr val="accent4"/>
                </a:solidFill>
              </a:rPr>
              <a:t>Balance – Prevents falls, helps in older individuals to maintain independence</a:t>
            </a:r>
            <a:endParaRPr/>
          </a:p>
          <a:p>
            <a:pPr indent="-274320" lvl="0" marL="274320" rtl="0" algn="l">
              <a:spcBef>
                <a:spcPts val="444"/>
              </a:spcBef>
              <a:spcAft>
                <a:spcPts val="0"/>
              </a:spcAft>
              <a:buSzPct val="100000"/>
              <a:buChar char="*"/>
            </a:pPr>
            <a:r>
              <a:rPr lang="en-US">
                <a:solidFill>
                  <a:schemeClr val="accent4"/>
                </a:solidFill>
              </a:rPr>
              <a:t>Flexibility – stretches muscles, provides greater freedom of movement</a:t>
            </a:r>
            <a:endParaRPr>
              <a:solidFill>
                <a:schemeClr val="accent4"/>
              </a:solidFill>
            </a:endParaRPr>
          </a:p>
        </p:txBody>
      </p:sp>
      <p:pic>
        <p:nvPicPr>
          <p:cNvPr descr="C:\Users\Student27\AppData\Local\Microsoft\Windows\Temporary Internet Files\Content.IE5\ZJH5MOW7\stretching[1].gif" id="691" name="Google Shape;691;p86"/>
          <p:cNvPicPr preferRelativeResize="0"/>
          <p:nvPr>
            <p:ph idx="2" type="body"/>
          </p:nvPr>
        </p:nvPicPr>
        <p:blipFill rotWithShape="1">
          <a:blip r:embed="rId3">
            <a:alphaModFix/>
          </a:blip>
          <a:srcRect b="0" l="0" r="0" t="0"/>
          <a:stretch/>
        </p:blipFill>
        <p:spPr>
          <a:xfrm>
            <a:off x="4645025" y="2747777"/>
            <a:ext cx="3822700" cy="33103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0" st="0"/>
                                            </p:txEl>
                                          </p:spTgt>
                                        </p:tgtEl>
                                        <p:attrNameLst>
                                          <p:attrName>style.visibility</p:attrName>
                                        </p:attrNameLst>
                                      </p:cBhvr>
                                      <p:to>
                                        <p:strVal val="visible"/>
                                      </p:to>
                                    </p:set>
                                    <p:animEffect filter="fade" transition="in">
                                      <p:cBhvr>
                                        <p:cTn dur="1000"/>
                                        <p:tgtEl>
                                          <p:spTgt spid="6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1" st="1"/>
                                            </p:txEl>
                                          </p:spTgt>
                                        </p:tgtEl>
                                        <p:attrNameLst>
                                          <p:attrName>style.visibility</p:attrName>
                                        </p:attrNameLst>
                                      </p:cBhvr>
                                      <p:to>
                                        <p:strVal val="visible"/>
                                      </p:to>
                                    </p:set>
                                    <p:animEffect filter="fade" transition="in">
                                      <p:cBhvr>
                                        <p:cTn dur="1000"/>
                                        <p:tgtEl>
                                          <p:spTgt spid="6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2" st="2"/>
                                            </p:txEl>
                                          </p:spTgt>
                                        </p:tgtEl>
                                        <p:attrNameLst>
                                          <p:attrName>style.visibility</p:attrName>
                                        </p:attrNameLst>
                                      </p:cBhvr>
                                      <p:to>
                                        <p:strVal val="visible"/>
                                      </p:to>
                                    </p:set>
                                    <p:animEffect filter="fade" transition="in">
                                      <p:cBhvr>
                                        <p:cTn dur="1000"/>
                                        <p:tgtEl>
                                          <p:spTgt spid="6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xEl>
                                              <p:pRg end="3" st="3"/>
                                            </p:txEl>
                                          </p:spTgt>
                                        </p:tgtEl>
                                        <p:attrNameLst>
                                          <p:attrName>style.visibility</p:attrName>
                                        </p:attrNameLst>
                                      </p:cBhvr>
                                      <p:to>
                                        <p:strVal val="visible"/>
                                      </p:to>
                                    </p:set>
                                    <p:animEffect filter="fade" transition="in">
                                      <p:cBhvr>
                                        <p:cTn dur="1000"/>
                                        <p:tgtEl>
                                          <p:spTgt spid="69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Waveform">
  <a:themeElements>
    <a:clrScheme name="Custom 2">
      <a:dk1>
        <a:srgbClr val="FF0066"/>
      </a:dk1>
      <a:lt1>
        <a:srgbClr val="FFFFFF"/>
      </a:lt1>
      <a:dk2>
        <a:srgbClr val="FE19FF"/>
      </a:dk2>
      <a:lt2>
        <a:srgbClr val="EEECE1"/>
      </a:lt2>
      <a:accent1>
        <a:srgbClr val="FF0066"/>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2017-08-31T22:07:24Z</dcterms:created>
  <dc:creator>Student27</dc:creator>
</cp:coreProperties>
</file>