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Lst>
  <p:sldSz cy="6858000" cx="9144000"/>
  <p:notesSz cx="6858000" cy="9144000"/>
  <p:embeddedFontLst>
    <p:embeddedFont>
      <p:font typeface="Book Antiqua"/>
      <p:regular r:id="rId140"/>
      <p:bold r:id="rId141"/>
      <p:italic r:id="rId142"/>
      <p:boldItalic r:id="rId143"/>
    </p:embeddedFont>
    <p:embeddedFont>
      <p:font typeface="Noto Sans Symbols"/>
      <p:regular r:id="rId144"/>
      <p:bold r:id="rId1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46" roundtripDataSignature="AMtx7miq1CnfZA6OAbw52np1v1f9ZtXB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3" Type="http://schemas.openxmlformats.org/officeDocument/2006/relationships/font" Target="fonts/BookAntiqua-boldItalic.fntdata"/><Relationship Id="rId142" Type="http://schemas.openxmlformats.org/officeDocument/2006/relationships/font" Target="fonts/BookAntiqua-italic.fntdata"/><Relationship Id="rId141" Type="http://schemas.openxmlformats.org/officeDocument/2006/relationships/font" Target="fonts/BookAntiqua-bold.fntdata"/><Relationship Id="rId140" Type="http://schemas.openxmlformats.org/officeDocument/2006/relationships/font" Target="fonts/BookAntiqua-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146" Type="http://customschemas.google.com/relationships/presentationmetadata" Target="metadata"/><Relationship Id="rId7" Type="http://schemas.openxmlformats.org/officeDocument/2006/relationships/slide" Target="slides/slide1.xml"/><Relationship Id="rId145" Type="http://schemas.openxmlformats.org/officeDocument/2006/relationships/font" Target="fonts/NotoSansSymbols-bold.fntdata"/><Relationship Id="rId8" Type="http://schemas.openxmlformats.org/officeDocument/2006/relationships/slide" Target="slides/slide2.xml"/><Relationship Id="rId144" Type="http://schemas.openxmlformats.org/officeDocument/2006/relationships/font" Target="fonts/NotoSansSymbols-regular.fntdata"/><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pic>
        <p:nvPicPr>
          <p:cNvPr descr="CoverOverlay.png" id="13" name="Google Shape;13;p13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4" name="Google Shape;14;p137"/>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37"/>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37"/>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Book Antiqua"/>
                <a:ea typeface="Book Antiqua"/>
                <a:cs typeface="Book Antiqua"/>
                <a:sym typeface="Book Antiqua"/>
              </a:defRPr>
            </a:lvl1pPr>
            <a:lvl2pPr indent="0" lvl="1" marL="0" algn="r">
              <a:spcBef>
                <a:spcPts val="0"/>
              </a:spcBef>
              <a:buNone/>
              <a:defRPr b="0" i="0" sz="1200" u="none" cap="none" strike="noStrike">
                <a:solidFill>
                  <a:schemeClr val="lt2"/>
                </a:solidFill>
                <a:latin typeface="Book Antiqua"/>
                <a:ea typeface="Book Antiqua"/>
                <a:cs typeface="Book Antiqua"/>
                <a:sym typeface="Book Antiqua"/>
              </a:defRPr>
            </a:lvl2pPr>
            <a:lvl3pPr indent="0" lvl="2" marL="0" algn="r">
              <a:spcBef>
                <a:spcPts val="0"/>
              </a:spcBef>
              <a:buNone/>
              <a:defRPr b="0" i="0" sz="1200" u="none" cap="none" strike="noStrike">
                <a:solidFill>
                  <a:schemeClr val="lt2"/>
                </a:solidFill>
                <a:latin typeface="Book Antiqua"/>
                <a:ea typeface="Book Antiqua"/>
                <a:cs typeface="Book Antiqua"/>
                <a:sym typeface="Book Antiqua"/>
              </a:defRPr>
            </a:lvl3pPr>
            <a:lvl4pPr indent="0" lvl="3" marL="0" algn="r">
              <a:spcBef>
                <a:spcPts val="0"/>
              </a:spcBef>
              <a:buNone/>
              <a:defRPr b="0" i="0" sz="1200" u="none" cap="none" strike="noStrike">
                <a:solidFill>
                  <a:schemeClr val="lt2"/>
                </a:solidFill>
                <a:latin typeface="Book Antiqua"/>
                <a:ea typeface="Book Antiqua"/>
                <a:cs typeface="Book Antiqua"/>
                <a:sym typeface="Book Antiqua"/>
              </a:defRPr>
            </a:lvl4pPr>
            <a:lvl5pPr indent="0" lvl="4" marL="0" algn="r">
              <a:spcBef>
                <a:spcPts val="0"/>
              </a:spcBef>
              <a:buNone/>
              <a:defRPr b="0" i="0" sz="1200" u="none" cap="none" strike="noStrike">
                <a:solidFill>
                  <a:schemeClr val="lt2"/>
                </a:solidFill>
                <a:latin typeface="Book Antiqua"/>
                <a:ea typeface="Book Antiqua"/>
                <a:cs typeface="Book Antiqua"/>
                <a:sym typeface="Book Antiqua"/>
              </a:defRPr>
            </a:lvl5pPr>
            <a:lvl6pPr indent="0" lvl="5" marL="0" algn="r">
              <a:spcBef>
                <a:spcPts val="0"/>
              </a:spcBef>
              <a:buNone/>
              <a:defRPr b="0" i="0" sz="1200" u="none" cap="none" strike="noStrike">
                <a:solidFill>
                  <a:schemeClr val="lt2"/>
                </a:solidFill>
                <a:latin typeface="Book Antiqua"/>
                <a:ea typeface="Book Antiqua"/>
                <a:cs typeface="Book Antiqua"/>
                <a:sym typeface="Book Antiqua"/>
              </a:defRPr>
            </a:lvl6pPr>
            <a:lvl7pPr indent="0" lvl="6" marL="0" algn="r">
              <a:spcBef>
                <a:spcPts val="0"/>
              </a:spcBef>
              <a:buNone/>
              <a:defRPr b="0" i="0" sz="1200" u="none" cap="none" strike="noStrike">
                <a:solidFill>
                  <a:schemeClr val="lt2"/>
                </a:solidFill>
                <a:latin typeface="Book Antiqua"/>
                <a:ea typeface="Book Antiqua"/>
                <a:cs typeface="Book Antiqua"/>
                <a:sym typeface="Book Antiqua"/>
              </a:defRPr>
            </a:lvl7pPr>
            <a:lvl8pPr indent="0" lvl="7" marL="0" algn="r">
              <a:spcBef>
                <a:spcPts val="0"/>
              </a:spcBef>
              <a:buNone/>
              <a:defRPr b="0" i="0" sz="1200" u="none" cap="none" strike="noStrike">
                <a:solidFill>
                  <a:schemeClr val="lt2"/>
                </a:solidFill>
                <a:latin typeface="Book Antiqua"/>
                <a:ea typeface="Book Antiqua"/>
                <a:cs typeface="Book Antiqua"/>
                <a:sym typeface="Book Antiqua"/>
              </a:defRPr>
            </a:lvl8pPr>
            <a:lvl9pPr indent="0" lvl="8" marL="0" algn="r">
              <a:spcBef>
                <a:spcPts val="0"/>
              </a:spcBef>
              <a:buNone/>
              <a:defRPr b="0" i="0" sz="1200" u="none" cap="none" strike="noStrike">
                <a:solidFill>
                  <a:schemeClr val="lt2"/>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CA"/>
              <a:t>‹#›</a:t>
            </a:fld>
            <a:endParaRPr/>
          </a:p>
        </p:txBody>
      </p:sp>
      <p:grpSp>
        <p:nvGrpSpPr>
          <p:cNvPr id="17" name="Google Shape;17;p137"/>
          <p:cNvGrpSpPr/>
          <p:nvPr/>
        </p:nvGrpSpPr>
        <p:grpSpPr>
          <a:xfrm>
            <a:off x="1194101" y="2887530"/>
            <a:ext cx="6779110" cy="923330"/>
            <a:chOff x="1172584" y="1381459"/>
            <a:chExt cx="6779110" cy="923330"/>
          </a:xfrm>
        </p:grpSpPr>
        <p:sp>
          <p:nvSpPr>
            <p:cNvPr id="18" name="Google Shape;18;p137"/>
            <p:cNvSpPr txBox="1"/>
            <p:nvPr/>
          </p:nvSpPr>
          <p:spPr>
            <a:xfrm>
              <a:off x="4147073" y="1381459"/>
              <a:ext cx="877163" cy="923330"/>
            </a:xfrm>
            <a:prstGeom prst="rect">
              <a:avLst/>
            </a:prstGeom>
            <a:noFill/>
            <a:ln>
              <a:noFill/>
            </a:ln>
            <a:effectLst>
              <a:outerShdw blurRad="38100" rotWithShape="0" dir="16200000" dist="12700">
                <a:srgbClr val="000000">
                  <a:alpha val="29803"/>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5400" u="none" cap="none" strike="noStrike">
                  <a:solidFill>
                    <a:srgbClr val="84B2F6"/>
                  </a:solidFill>
                  <a:latin typeface="Noto Sans Symbols"/>
                  <a:ea typeface="Noto Sans Symbols"/>
                  <a:cs typeface="Noto Sans Symbols"/>
                  <a:sym typeface="Noto Sans Symbols"/>
                </a:rPr>
                <a:t>🙢</a:t>
              </a:r>
              <a:endParaRPr sz="5400">
                <a:solidFill>
                  <a:srgbClr val="84B2F6"/>
                </a:solidFill>
                <a:latin typeface="Noto Sans Symbols"/>
                <a:ea typeface="Noto Sans Symbols"/>
                <a:cs typeface="Noto Sans Symbols"/>
                <a:sym typeface="Noto Sans Symbols"/>
              </a:endParaRPr>
            </a:p>
          </p:txBody>
        </p:sp>
        <p:cxnSp>
          <p:nvCxnSpPr>
            <p:cNvPr id="19" name="Google Shape;19;p137"/>
            <p:cNvCxnSpPr/>
            <p:nvPr/>
          </p:nvCxnSpPr>
          <p:spPr>
            <a:xfrm rot="10800000">
              <a:off x="1172584" y="1925620"/>
              <a:ext cx="3119718" cy="1588"/>
            </a:xfrm>
            <a:prstGeom prst="straightConnector1">
              <a:avLst/>
            </a:prstGeom>
            <a:noFill/>
            <a:ln cap="flat" cmpd="sng" w="12700">
              <a:solidFill>
                <a:srgbClr val="84B2F6"/>
              </a:solidFill>
              <a:prstDash val="solid"/>
              <a:round/>
              <a:headEnd len="sm" w="sm" type="none"/>
              <a:tailEnd len="sm" w="sm" type="none"/>
            </a:ln>
          </p:spPr>
        </p:cxnSp>
        <p:cxnSp>
          <p:nvCxnSpPr>
            <p:cNvPr id="20" name="Google Shape;20;p137"/>
            <p:cNvCxnSpPr/>
            <p:nvPr/>
          </p:nvCxnSpPr>
          <p:spPr>
            <a:xfrm rot="10800000">
              <a:off x="4831976" y="1922930"/>
              <a:ext cx="3119718" cy="1588"/>
            </a:xfrm>
            <a:prstGeom prst="straightConnector1">
              <a:avLst/>
            </a:prstGeom>
            <a:noFill/>
            <a:ln cap="flat" cmpd="sng" w="12700">
              <a:solidFill>
                <a:srgbClr val="84B2F6"/>
              </a:solidFill>
              <a:prstDash val="solid"/>
              <a:round/>
              <a:headEnd len="sm" w="sm" type="none"/>
              <a:tailEnd len="sm" w="sm" type="none"/>
            </a:ln>
          </p:spPr>
        </p:cxnSp>
      </p:grpSp>
      <p:sp>
        <p:nvSpPr>
          <p:cNvPr id="21" name="Google Shape;21;p137"/>
          <p:cNvSpPr txBox="1"/>
          <p:nvPr>
            <p:ph type="ctrTitle"/>
          </p:nvPr>
        </p:nvSpPr>
        <p:spPr>
          <a:xfrm>
            <a:off x="1183341" y="1387737"/>
            <a:ext cx="6777318" cy="173198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1"/>
              </a:buClr>
              <a:buSzPts val="5400"/>
              <a:buFont typeface="Book Antiqua"/>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37"/>
          <p:cNvSpPr txBox="1"/>
          <p:nvPr>
            <p:ph idx="1" type="subTitle"/>
          </p:nvPr>
        </p:nvSpPr>
        <p:spPr>
          <a:xfrm>
            <a:off x="1371600" y="3767862"/>
            <a:ext cx="64008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400"/>
              <a:buNone/>
              <a:defRPr>
                <a:solidFill>
                  <a:schemeClr val="lt1"/>
                </a:solidFill>
              </a:defRPr>
            </a:lvl1pPr>
            <a:lvl2pPr lvl="1" algn="ctr">
              <a:spcBef>
                <a:spcPts val="440"/>
              </a:spcBef>
              <a:spcAft>
                <a:spcPts val="0"/>
              </a:spcAft>
              <a:buSzPts val="2200"/>
              <a:buNone/>
              <a:defRPr>
                <a:solidFill>
                  <a:schemeClr val="lt1"/>
                </a:solidFill>
              </a:defRPr>
            </a:lvl2pPr>
            <a:lvl3pPr lvl="2" algn="ctr">
              <a:spcBef>
                <a:spcPts val="400"/>
              </a:spcBef>
              <a:spcAft>
                <a:spcPts val="0"/>
              </a:spcAft>
              <a:buSzPts val="2000"/>
              <a:buNone/>
              <a:defRPr>
                <a:solidFill>
                  <a:schemeClr val="lt1"/>
                </a:solidFill>
              </a:defRPr>
            </a:lvl3pPr>
            <a:lvl4pPr lvl="3" algn="ctr">
              <a:spcBef>
                <a:spcPts val="360"/>
              </a:spcBef>
              <a:spcAft>
                <a:spcPts val="0"/>
              </a:spcAft>
              <a:buSzPts val="1800"/>
              <a:buNone/>
              <a:defRPr>
                <a:solidFill>
                  <a:schemeClr val="lt1"/>
                </a:solidFill>
              </a:defRPr>
            </a:lvl4pPr>
            <a:lvl5pPr lvl="4" algn="ctr">
              <a:spcBef>
                <a:spcPts val="320"/>
              </a:spcBef>
              <a:spcAft>
                <a:spcPts val="0"/>
              </a:spcAft>
              <a:buSzPts val="1600"/>
              <a:buNone/>
              <a:defRPr>
                <a:solidFill>
                  <a:schemeClr val="lt1"/>
                </a:solidFill>
              </a:defRPr>
            </a:lvl5pPr>
            <a:lvl6pPr lvl="5" algn="ctr">
              <a:spcBef>
                <a:spcPts val="400"/>
              </a:spcBef>
              <a:spcAft>
                <a:spcPts val="0"/>
              </a:spcAft>
              <a:buSzPts val="1400"/>
              <a:buNone/>
              <a:defRPr>
                <a:solidFill>
                  <a:schemeClr val="lt1"/>
                </a:solidFill>
              </a:defRPr>
            </a:lvl6pPr>
            <a:lvl7pPr lvl="6" algn="ctr">
              <a:spcBef>
                <a:spcPts val="400"/>
              </a:spcBef>
              <a:spcAft>
                <a:spcPts val="0"/>
              </a:spcAft>
              <a:buSzPts val="1400"/>
              <a:buNone/>
              <a:defRPr>
                <a:solidFill>
                  <a:schemeClr val="lt1"/>
                </a:solidFill>
              </a:defRPr>
            </a:lvl7pPr>
            <a:lvl8pPr lvl="7" algn="ctr">
              <a:spcBef>
                <a:spcPts val="400"/>
              </a:spcBef>
              <a:spcAft>
                <a:spcPts val="0"/>
              </a:spcAft>
              <a:buSzPts val="1400"/>
              <a:buNone/>
              <a:defRPr>
                <a:solidFill>
                  <a:schemeClr val="lt1"/>
                </a:solidFill>
              </a:defRPr>
            </a:lvl8pPr>
            <a:lvl9pPr lvl="8" algn="ctr">
              <a:spcBef>
                <a:spcPts val="400"/>
              </a:spcBef>
              <a:spcAft>
                <a:spcPts val="0"/>
              </a:spcAft>
              <a:buSzPts val="1400"/>
              <a:buNone/>
              <a:defRPr>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blipFill rotWithShape="1">
          <a:blip r:embed="rId2">
            <a:alphaModFix/>
          </a:blip>
          <a:tile algn="tl" flip="none" tx="0" sx="60000" ty="0" sy="60000"/>
        </a:blipFill>
      </p:bgPr>
    </p:bg>
    <p:spTree>
      <p:nvGrpSpPr>
        <p:cNvPr id="30" name="Shape 30"/>
        <p:cNvGrpSpPr/>
        <p:nvPr/>
      </p:nvGrpSpPr>
      <p:grpSpPr>
        <a:xfrm>
          <a:off x="0" y="0"/>
          <a:ext cx="0" cy="0"/>
          <a:chOff x="0" y="0"/>
          <a:chExt cx="0" cy="0"/>
        </a:xfrm>
      </p:grpSpPr>
      <p:sp>
        <p:nvSpPr>
          <p:cNvPr id="31" name="Google Shape;31;p13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2" name="Google Shape;32;p138"/>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38"/>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8"/>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35" name="Google Shape;35;p13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36" name="Google Shape;36;p138"/>
          <p:cNvGrpSpPr/>
          <p:nvPr/>
        </p:nvGrpSpPr>
        <p:grpSpPr>
          <a:xfrm>
            <a:off x="1172584" y="1392217"/>
            <a:ext cx="6779110" cy="923330"/>
            <a:chOff x="1172584" y="1381459"/>
            <a:chExt cx="6779110" cy="923330"/>
          </a:xfrm>
        </p:grpSpPr>
        <p:sp>
          <p:nvSpPr>
            <p:cNvPr id="37" name="Google Shape;37;p138"/>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38" name="Google Shape;38;p138"/>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39" name="Google Shape;39;p138"/>
            <p:cNvCxnSpPr/>
            <p:nvPr/>
          </p:nvCxnSpPr>
          <p:spPr>
            <a:xfrm rot="10800000">
              <a:off x="4831976" y="1922650"/>
              <a:ext cx="3119718" cy="1588"/>
            </a:xfrm>
            <a:prstGeom prst="straightConnector1">
              <a:avLst/>
            </a:prstGeom>
            <a:noFill/>
            <a:ln cap="flat" cmpd="sng" w="12700">
              <a:solidFill>
                <a:srgbClr val="5963B8"/>
              </a:solidFill>
              <a:prstDash val="solid"/>
              <a:round/>
              <a:headEnd len="sm" w="sm" type="none"/>
              <a:tailEnd len="sm" w="sm" type="none"/>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tile algn="tl" flip="none" tx="0" sx="60000" ty="0" sy="60000"/>
        </a:blipFill>
      </p:bgPr>
    </p:bg>
    <p:spTree>
      <p:nvGrpSpPr>
        <p:cNvPr id="40" name="Shape 40"/>
        <p:cNvGrpSpPr/>
        <p:nvPr/>
      </p:nvGrpSpPr>
      <p:grpSpPr>
        <a:xfrm>
          <a:off x="0" y="0"/>
          <a:ext cx="0" cy="0"/>
          <a:chOff x="0" y="0"/>
          <a:chExt cx="0" cy="0"/>
        </a:xfrm>
      </p:grpSpPr>
      <p:pic>
        <p:nvPicPr>
          <p:cNvPr descr="CoverOverlay.png" id="41" name="Google Shape;41;p139"/>
          <p:cNvPicPr preferRelativeResize="0"/>
          <p:nvPr/>
        </p:nvPicPr>
        <p:blipFill rotWithShape="1">
          <a:blip r:embed="rId3">
            <a:alphaModFix/>
          </a:blip>
          <a:srcRect b="0" l="0" r="0" t="0"/>
          <a:stretch/>
        </p:blipFill>
        <p:spPr>
          <a:xfrm>
            <a:off x="0" y="0"/>
            <a:ext cx="9144000" cy="6858000"/>
          </a:xfrm>
          <a:prstGeom prst="rect">
            <a:avLst/>
          </a:prstGeom>
          <a:noFill/>
          <a:ln>
            <a:noFill/>
          </a:ln>
        </p:spPr>
      </p:pic>
      <p:grpSp>
        <p:nvGrpSpPr>
          <p:cNvPr id="42" name="Google Shape;42;p139"/>
          <p:cNvGrpSpPr/>
          <p:nvPr/>
        </p:nvGrpSpPr>
        <p:grpSpPr>
          <a:xfrm>
            <a:off x="1172584" y="2887579"/>
            <a:ext cx="6779110" cy="923330"/>
            <a:chOff x="1172584" y="1381459"/>
            <a:chExt cx="6779110" cy="923330"/>
          </a:xfrm>
        </p:grpSpPr>
        <p:sp>
          <p:nvSpPr>
            <p:cNvPr id="43" name="Google Shape;43;p139"/>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44" name="Google Shape;44;p139"/>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45" name="Google Shape;45;p139"/>
            <p:cNvCxnSpPr/>
            <p:nvPr/>
          </p:nvCxnSpPr>
          <p:spPr>
            <a:xfrm rot="10800000">
              <a:off x="4831976" y="1927412"/>
              <a:ext cx="3119718" cy="1588"/>
            </a:xfrm>
            <a:prstGeom prst="straightConnector1">
              <a:avLst/>
            </a:prstGeom>
            <a:noFill/>
            <a:ln cap="flat" cmpd="sng" w="12700">
              <a:solidFill>
                <a:srgbClr val="5963B8"/>
              </a:solidFill>
              <a:prstDash val="solid"/>
              <a:round/>
              <a:headEnd len="sm" w="sm" type="none"/>
              <a:tailEnd len="sm" w="sm" type="none"/>
            </a:ln>
          </p:spPr>
        </p:cxnSp>
      </p:grpSp>
      <p:sp>
        <p:nvSpPr>
          <p:cNvPr id="46" name="Google Shape;46;p139"/>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dk2"/>
              </a:buClr>
              <a:buSzPts val="5400"/>
              <a:buFont typeface="Book Antiqua"/>
              <a:buNone/>
              <a:defRPr b="0" sz="5400" cap="none">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39"/>
          <p:cNvSpPr txBox="1"/>
          <p:nvPr>
            <p:ph idx="1" type="body"/>
          </p:nvPr>
        </p:nvSpPr>
        <p:spPr>
          <a:xfrm>
            <a:off x="699248" y="3767316"/>
            <a:ext cx="7734747" cy="1500187"/>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SzPts val="2000"/>
              <a:buNone/>
              <a:defRPr sz="2000">
                <a:solidFill>
                  <a:schemeClr val="dk2"/>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400"/>
              </a:spcBef>
              <a:spcAft>
                <a:spcPts val="0"/>
              </a:spcAft>
              <a:buSzPts val="1400"/>
              <a:buNone/>
              <a:defRPr sz="1400">
                <a:solidFill>
                  <a:srgbClr val="888888"/>
                </a:solidFill>
              </a:defRPr>
            </a:lvl6pPr>
            <a:lvl7pPr indent="-228600" lvl="6" marL="3200400" algn="l">
              <a:spcBef>
                <a:spcPts val="400"/>
              </a:spcBef>
              <a:spcAft>
                <a:spcPts val="0"/>
              </a:spcAft>
              <a:buSzPts val="1400"/>
              <a:buNone/>
              <a:defRPr sz="1400">
                <a:solidFill>
                  <a:srgbClr val="888888"/>
                </a:solidFill>
              </a:defRPr>
            </a:lvl7pPr>
            <a:lvl8pPr indent="-228600" lvl="7" marL="3657600" algn="l">
              <a:spcBef>
                <a:spcPts val="400"/>
              </a:spcBef>
              <a:spcAft>
                <a:spcPts val="0"/>
              </a:spcAft>
              <a:buSzPts val="1400"/>
              <a:buNone/>
              <a:defRPr sz="1400">
                <a:solidFill>
                  <a:srgbClr val="888888"/>
                </a:solidFill>
              </a:defRPr>
            </a:lvl8pPr>
            <a:lvl9pPr indent="-228600" lvl="8" marL="4114800" algn="l">
              <a:spcBef>
                <a:spcPts val="400"/>
              </a:spcBef>
              <a:spcAft>
                <a:spcPts val="0"/>
              </a:spcAft>
              <a:buSzPts val="1400"/>
              <a:buNone/>
              <a:defRPr sz="1400">
                <a:solidFill>
                  <a:srgbClr val="888888"/>
                </a:solidFill>
              </a:defRPr>
            </a:lvl9pPr>
          </a:lstStyle>
          <a:p/>
        </p:txBody>
      </p:sp>
      <p:sp>
        <p:nvSpPr>
          <p:cNvPr id="48" name="Google Shape;48;p139"/>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9"/>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39"/>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140"/>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0"/>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40"/>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 name="Shape 55"/>
        <p:cNvGrpSpPr/>
        <p:nvPr/>
      </p:nvGrpSpPr>
      <p:grpSpPr>
        <a:xfrm>
          <a:off x="0" y="0"/>
          <a:ext cx="0" cy="0"/>
          <a:chOff x="0" y="0"/>
          <a:chExt cx="0" cy="0"/>
        </a:xfrm>
      </p:grpSpPr>
      <p:sp>
        <p:nvSpPr>
          <p:cNvPr id="56" name="Google Shape;56;p141"/>
          <p:cNvSpPr txBox="1"/>
          <p:nvPr>
            <p:ph type="title"/>
          </p:nvPr>
        </p:nvSpPr>
        <p:spPr>
          <a:xfrm>
            <a:off x="5034579" y="1678195"/>
            <a:ext cx="3422483" cy="188692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2800"/>
              <a:buFont typeface="Book Antiqua"/>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41"/>
          <p:cNvSpPr txBox="1"/>
          <p:nvPr>
            <p:ph idx="1" type="body"/>
          </p:nvPr>
        </p:nvSpPr>
        <p:spPr>
          <a:xfrm>
            <a:off x="692001" y="559398"/>
            <a:ext cx="4116667" cy="5566765"/>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sz="2400"/>
            </a:lvl1pPr>
            <a:lvl2pPr indent="-368300" lvl="1" marL="914400" algn="l">
              <a:spcBef>
                <a:spcPts val="440"/>
              </a:spcBef>
              <a:spcAft>
                <a:spcPts val="0"/>
              </a:spcAft>
              <a:buSzPts val="2200"/>
              <a:buChar char="🙢"/>
              <a:defRPr sz="22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30200" lvl="4" marL="2286000" algn="l">
              <a:spcBef>
                <a:spcPts val="320"/>
              </a:spcBef>
              <a:spcAft>
                <a:spcPts val="0"/>
              </a:spcAft>
              <a:buSzPts val="1600"/>
              <a:buChar char="🙣"/>
              <a:defRPr sz="16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58" name="Google Shape;58;p141"/>
          <p:cNvSpPr txBox="1"/>
          <p:nvPr>
            <p:ph idx="2" type="body"/>
          </p:nvPr>
        </p:nvSpPr>
        <p:spPr>
          <a:xfrm>
            <a:off x="5034579" y="3603812"/>
            <a:ext cx="3411725" cy="2517289"/>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600"/>
              <a:buNone/>
              <a:defRPr sz="1600"/>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400"/>
              </a:spcBef>
              <a:spcAft>
                <a:spcPts val="0"/>
              </a:spcAft>
              <a:buSzPts val="900"/>
              <a:buNone/>
              <a:defRPr sz="900"/>
            </a:lvl6pPr>
            <a:lvl7pPr indent="-228600" lvl="6" marL="3200400" algn="l">
              <a:spcBef>
                <a:spcPts val="400"/>
              </a:spcBef>
              <a:spcAft>
                <a:spcPts val="0"/>
              </a:spcAft>
              <a:buSzPts val="900"/>
              <a:buNone/>
              <a:defRPr sz="900"/>
            </a:lvl7pPr>
            <a:lvl8pPr indent="-228600" lvl="7" marL="3657600" algn="l">
              <a:spcBef>
                <a:spcPts val="400"/>
              </a:spcBef>
              <a:spcAft>
                <a:spcPts val="0"/>
              </a:spcAft>
              <a:buSzPts val="900"/>
              <a:buNone/>
              <a:defRPr sz="900"/>
            </a:lvl8pPr>
            <a:lvl9pPr indent="-228600" lvl="8" marL="4114800" algn="l">
              <a:spcBef>
                <a:spcPts val="400"/>
              </a:spcBef>
              <a:spcAft>
                <a:spcPts val="0"/>
              </a:spcAft>
              <a:buSzPts val="900"/>
              <a:buNone/>
              <a:defRPr sz="900"/>
            </a:lvl9pPr>
          </a:lstStyle>
          <a:p/>
        </p:txBody>
      </p:sp>
      <p:sp>
        <p:nvSpPr>
          <p:cNvPr id="59" name="Google Shape;59;p141"/>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1"/>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1"/>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2" name="Shape 62"/>
        <p:cNvGrpSpPr/>
        <p:nvPr/>
      </p:nvGrpSpPr>
      <p:grpSpPr>
        <a:xfrm>
          <a:off x="0" y="0"/>
          <a:ext cx="0" cy="0"/>
          <a:chOff x="0" y="0"/>
          <a:chExt cx="0" cy="0"/>
        </a:xfrm>
      </p:grpSpPr>
      <p:sp>
        <p:nvSpPr>
          <p:cNvPr id="63" name="Google Shape;63;p142"/>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42"/>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2"/>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6" name="Google Shape;66;p14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5400"/>
              <a:buFont typeface="Book Antiqu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67" name="Google Shape;67;p142"/>
          <p:cNvGrpSpPr/>
          <p:nvPr/>
        </p:nvGrpSpPr>
        <p:grpSpPr>
          <a:xfrm>
            <a:off x="1172584" y="1392217"/>
            <a:ext cx="6779110" cy="923330"/>
            <a:chOff x="1172584" y="1381459"/>
            <a:chExt cx="6779110" cy="923330"/>
          </a:xfrm>
        </p:grpSpPr>
        <p:sp>
          <p:nvSpPr>
            <p:cNvPr id="68" name="Google Shape;68;p142"/>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69" name="Google Shape;69;p142"/>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70" name="Google Shape;70;p142"/>
            <p:cNvCxnSpPr/>
            <p:nvPr/>
          </p:nvCxnSpPr>
          <p:spPr>
            <a:xfrm rot="10800000">
              <a:off x="4831976" y="1922650"/>
              <a:ext cx="3119718" cy="1588"/>
            </a:xfrm>
            <a:prstGeom prst="straightConnector1">
              <a:avLst/>
            </a:prstGeom>
            <a:noFill/>
            <a:ln cap="flat" cmpd="sng" w="12700">
              <a:solidFill>
                <a:srgbClr val="5963B8"/>
              </a:solidFill>
              <a:prstDash val="solid"/>
              <a:round/>
              <a:headEnd len="sm" w="sm" type="none"/>
              <a:tailEnd len="sm" w="sm" type="none"/>
            </a:ln>
          </p:spPr>
        </p:cxnSp>
      </p:grpSp>
      <p:sp>
        <p:nvSpPr>
          <p:cNvPr id="71" name="Google Shape;71;p142"/>
          <p:cNvSpPr txBox="1"/>
          <p:nvPr>
            <p:ph idx="1" type="body"/>
          </p:nvPr>
        </p:nvSpPr>
        <p:spPr>
          <a:xfrm>
            <a:off x="685800" y="2240280"/>
            <a:ext cx="3803904" cy="387705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72" name="Google Shape;72;p142"/>
          <p:cNvSpPr txBox="1"/>
          <p:nvPr>
            <p:ph idx="2" type="body"/>
          </p:nvPr>
        </p:nvSpPr>
        <p:spPr>
          <a:xfrm>
            <a:off x="4645151" y="2240280"/>
            <a:ext cx="3803904" cy="387705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blipFill>
          <a:blip r:embed="rId2">
            <a:alphaModFix/>
          </a:blip>
          <a:stretch>
            <a:fillRect/>
          </a:stretch>
        </a:blipFill>
      </p:bgPr>
    </p:bg>
    <p:spTree>
      <p:nvGrpSpPr>
        <p:cNvPr id="73" name="Shape 73"/>
        <p:cNvGrpSpPr/>
        <p:nvPr/>
      </p:nvGrpSpPr>
      <p:grpSpPr>
        <a:xfrm>
          <a:off x="0" y="0"/>
          <a:ext cx="0" cy="0"/>
          <a:chOff x="0" y="0"/>
          <a:chExt cx="0" cy="0"/>
        </a:xfrm>
      </p:grpSpPr>
      <p:pic>
        <p:nvPicPr>
          <p:cNvPr descr="CoverOverlay.png" id="74" name="Google Shape;74;p136"/>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75" name="Google Shape;75;p136"/>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6"/>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6"/>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Book Antiqua"/>
                <a:ea typeface="Book Antiqua"/>
                <a:cs typeface="Book Antiqua"/>
                <a:sym typeface="Book Antiqua"/>
              </a:defRPr>
            </a:lvl1pPr>
            <a:lvl2pPr indent="0" lvl="1" marL="0" algn="r">
              <a:spcBef>
                <a:spcPts val="0"/>
              </a:spcBef>
              <a:buNone/>
              <a:defRPr b="0" i="0" sz="1200" u="none" cap="none" strike="noStrike">
                <a:solidFill>
                  <a:schemeClr val="lt2"/>
                </a:solidFill>
                <a:latin typeface="Book Antiqua"/>
                <a:ea typeface="Book Antiqua"/>
                <a:cs typeface="Book Antiqua"/>
                <a:sym typeface="Book Antiqua"/>
              </a:defRPr>
            </a:lvl2pPr>
            <a:lvl3pPr indent="0" lvl="2" marL="0" algn="r">
              <a:spcBef>
                <a:spcPts val="0"/>
              </a:spcBef>
              <a:buNone/>
              <a:defRPr b="0" i="0" sz="1200" u="none" cap="none" strike="noStrike">
                <a:solidFill>
                  <a:schemeClr val="lt2"/>
                </a:solidFill>
                <a:latin typeface="Book Antiqua"/>
                <a:ea typeface="Book Antiqua"/>
                <a:cs typeface="Book Antiqua"/>
                <a:sym typeface="Book Antiqua"/>
              </a:defRPr>
            </a:lvl3pPr>
            <a:lvl4pPr indent="0" lvl="3" marL="0" algn="r">
              <a:spcBef>
                <a:spcPts val="0"/>
              </a:spcBef>
              <a:buNone/>
              <a:defRPr b="0" i="0" sz="1200" u="none" cap="none" strike="noStrike">
                <a:solidFill>
                  <a:schemeClr val="lt2"/>
                </a:solidFill>
                <a:latin typeface="Book Antiqua"/>
                <a:ea typeface="Book Antiqua"/>
                <a:cs typeface="Book Antiqua"/>
                <a:sym typeface="Book Antiqua"/>
              </a:defRPr>
            </a:lvl4pPr>
            <a:lvl5pPr indent="0" lvl="4" marL="0" algn="r">
              <a:spcBef>
                <a:spcPts val="0"/>
              </a:spcBef>
              <a:buNone/>
              <a:defRPr b="0" i="0" sz="1200" u="none" cap="none" strike="noStrike">
                <a:solidFill>
                  <a:schemeClr val="lt2"/>
                </a:solidFill>
                <a:latin typeface="Book Antiqua"/>
                <a:ea typeface="Book Antiqua"/>
                <a:cs typeface="Book Antiqua"/>
                <a:sym typeface="Book Antiqua"/>
              </a:defRPr>
            </a:lvl5pPr>
            <a:lvl6pPr indent="0" lvl="5" marL="0" algn="r">
              <a:spcBef>
                <a:spcPts val="0"/>
              </a:spcBef>
              <a:buNone/>
              <a:defRPr b="0" i="0" sz="1200" u="none" cap="none" strike="noStrike">
                <a:solidFill>
                  <a:schemeClr val="lt2"/>
                </a:solidFill>
                <a:latin typeface="Book Antiqua"/>
                <a:ea typeface="Book Antiqua"/>
                <a:cs typeface="Book Antiqua"/>
                <a:sym typeface="Book Antiqua"/>
              </a:defRPr>
            </a:lvl6pPr>
            <a:lvl7pPr indent="0" lvl="6" marL="0" algn="r">
              <a:spcBef>
                <a:spcPts val="0"/>
              </a:spcBef>
              <a:buNone/>
              <a:defRPr b="0" i="0" sz="1200" u="none" cap="none" strike="noStrike">
                <a:solidFill>
                  <a:schemeClr val="lt2"/>
                </a:solidFill>
                <a:latin typeface="Book Antiqua"/>
                <a:ea typeface="Book Antiqua"/>
                <a:cs typeface="Book Antiqua"/>
                <a:sym typeface="Book Antiqua"/>
              </a:defRPr>
            </a:lvl7pPr>
            <a:lvl8pPr indent="0" lvl="7" marL="0" algn="r">
              <a:spcBef>
                <a:spcPts val="0"/>
              </a:spcBef>
              <a:buNone/>
              <a:defRPr b="0" i="0" sz="1200" u="none" cap="none" strike="noStrike">
                <a:solidFill>
                  <a:schemeClr val="lt2"/>
                </a:solidFill>
                <a:latin typeface="Book Antiqua"/>
                <a:ea typeface="Book Antiqua"/>
                <a:cs typeface="Book Antiqua"/>
                <a:sym typeface="Book Antiqua"/>
              </a:defRPr>
            </a:lvl8pPr>
            <a:lvl9pPr indent="0" lvl="8" marL="0" algn="r">
              <a:spcBef>
                <a:spcPts val="0"/>
              </a:spcBef>
              <a:buNone/>
              <a:defRPr b="0" i="0" sz="1200" u="none" cap="none" strike="noStrike">
                <a:solidFill>
                  <a:schemeClr val="lt2"/>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CA"/>
              <a:t>‹#›</a:t>
            </a:fld>
            <a:endParaRPr/>
          </a:p>
        </p:txBody>
      </p:sp>
      <p:grpSp>
        <p:nvGrpSpPr>
          <p:cNvPr id="78" name="Google Shape;78;p136"/>
          <p:cNvGrpSpPr/>
          <p:nvPr/>
        </p:nvGrpSpPr>
        <p:grpSpPr>
          <a:xfrm>
            <a:off x="1194101" y="2887530"/>
            <a:ext cx="6779110" cy="923330"/>
            <a:chOff x="1172584" y="1381459"/>
            <a:chExt cx="6779110" cy="923330"/>
          </a:xfrm>
        </p:grpSpPr>
        <p:sp>
          <p:nvSpPr>
            <p:cNvPr id="79" name="Google Shape;79;p136"/>
            <p:cNvSpPr txBox="1"/>
            <p:nvPr/>
          </p:nvSpPr>
          <p:spPr>
            <a:xfrm>
              <a:off x="4147073" y="1381459"/>
              <a:ext cx="877163" cy="923330"/>
            </a:xfrm>
            <a:prstGeom prst="rect">
              <a:avLst/>
            </a:prstGeom>
            <a:noFill/>
            <a:ln>
              <a:noFill/>
            </a:ln>
            <a:effectLst>
              <a:outerShdw blurRad="38100" rotWithShape="0" dir="16200000" dist="12700">
                <a:srgbClr val="000000">
                  <a:alpha val="29803"/>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84B2F6"/>
                  </a:solidFill>
                  <a:latin typeface="Noto Sans Symbols"/>
                  <a:ea typeface="Noto Sans Symbols"/>
                  <a:cs typeface="Noto Sans Symbols"/>
                  <a:sym typeface="Noto Sans Symbols"/>
                </a:rPr>
                <a:t>🙢</a:t>
              </a:r>
              <a:endParaRPr sz="5400">
                <a:solidFill>
                  <a:srgbClr val="84B2F6"/>
                </a:solidFill>
                <a:latin typeface="Noto Sans Symbols"/>
                <a:ea typeface="Noto Sans Symbols"/>
                <a:cs typeface="Noto Sans Symbols"/>
                <a:sym typeface="Noto Sans Symbols"/>
              </a:endParaRPr>
            </a:p>
          </p:txBody>
        </p:sp>
        <p:cxnSp>
          <p:nvCxnSpPr>
            <p:cNvPr id="80" name="Google Shape;80;p136"/>
            <p:cNvCxnSpPr/>
            <p:nvPr/>
          </p:nvCxnSpPr>
          <p:spPr>
            <a:xfrm rot="10800000">
              <a:off x="1172584" y="1925620"/>
              <a:ext cx="3119718" cy="1588"/>
            </a:xfrm>
            <a:prstGeom prst="straightConnector1">
              <a:avLst/>
            </a:prstGeom>
            <a:noFill/>
            <a:ln cap="flat" cmpd="sng" w="12700">
              <a:solidFill>
                <a:srgbClr val="84B2F6"/>
              </a:solidFill>
              <a:prstDash val="solid"/>
              <a:round/>
              <a:headEnd len="sm" w="sm" type="none"/>
              <a:tailEnd len="sm" w="sm" type="none"/>
            </a:ln>
          </p:spPr>
        </p:cxnSp>
        <p:cxnSp>
          <p:nvCxnSpPr>
            <p:cNvPr id="81" name="Google Shape;81;p136"/>
            <p:cNvCxnSpPr/>
            <p:nvPr/>
          </p:nvCxnSpPr>
          <p:spPr>
            <a:xfrm rot="10800000">
              <a:off x="4831976" y="1922930"/>
              <a:ext cx="3119718" cy="1588"/>
            </a:xfrm>
            <a:prstGeom prst="straightConnector1">
              <a:avLst/>
            </a:prstGeom>
            <a:noFill/>
            <a:ln cap="flat" cmpd="sng" w="12700">
              <a:solidFill>
                <a:srgbClr val="84B2F6"/>
              </a:solidFill>
              <a:prstDash val="solid"/>
              <a:round/>
              <a:headEnd len="sm" w="sm" type="none"/>
              <a:tailEnd len="sm" w="sm" type="none"/>
            </a:ln>
          </p:spPr>
        </p:cxnSp>
      </p:grpSp>
      <p:sp>
        <p:nvSpPr>
          <p:cNvPr id="82" name="Google Shape;82;p136"/>
          <p:cNvSpPr txBox="1"/>
          <p:nvPr>
            <p:ph type="ctrTitle"/>
          </p:nvPr>
        </p:nvSpPr>
        <p:spPr>
          <a:xfrm>
            <a:off x="1183341" y="1387737"/>
            <a:ext cx="6777318" cy="173198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1"/>
              </a:buClr>
              <a:buSzPts val="5400"/>
              <a:buFont typeface="Book Antiqua"/>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6"/>
          <p:cNvSpPr txBox="1"/>
          <p:nvPr>
            <p:ph idx="1" type="subTitle"/>
          </p:nvPr>
        </p:nvSpPr>
        <p:spPr>
          <a:xfrm>
            <a:off x="1371600" y="3767862"/>
            <a:ext cx="64008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400"/>
              <a:buNone/>
              <a:defRPr>
                <a:solidFill>
                  <a:schemeClr val="lt1"/>
                </a:solidFill>
              </a:defRPr>
            </a:lvl1pPr>
            <a:lvl2pPr lvl="1" algn="ctr">
              <a:spcBef>
                <a:spcPts val="440"/>
              </a:spcBef>
              <a:spcAft>
                <a:spcPts val="0"/>
              </a:spcAft>
              <a:buSzPts val="2200"/>
              <a:buNone/>
              <a:defRPr>
                <a:solidFill>
                  <a:schemeClr val="lt1"/>
                </a:solidFill>
              </a:defRPr>
            </a:lvl2pPr>
            <a:lvl3pPr lvl="2" algn="ctr">
              <a:spcBef>
                <a:spcPts val="400"/>
              </a:spcBef>
              <a:spcAft>
                <a:spcPts val="0"/>
              </a:spcAft>
              <a:buSzPts val="2000"/>
              <a:buNone/>
              <a:defRPr>
                <a:solidFill>
                  <a:schemeClr val="lt1"/>
                </a:solidFill>
              </a:defRPr>
            </a:lvl3pPr>
            <a:lvl4pPr lvl="3" algn="ctr">
              <a:spcBef>
                <a:spcPts val="360"/>
              </a:spcBef>
              <a:spcAft>
                <a:spcPts val="0"/>
              </a:spcAft>
              <a:buSzPts val="1800"/>
              <a:buNone/>
              <a:defRPr>
                <a:solidFill>
                  <a:schemeClr val="lt1"/>
                </a:solidFill>
              </a:defRPr>
            </a:lvl4pPr>
            <a:lvl5pPr lvl="4" algn="ctr">
              <a:spcBef>
                <a:spcPts val="320"/>
              </a:spcBef>
              <a:spcAft>
                <a:spcPts val="0"/>
              </a:spcAft>
              <a:buSzPts val="1600"/>
              <a:buNone/>
              <a:defRPr>
                <a:solidFill>
                  <a:schemeClr val="lt1"/>
                </a:solidFill>
              </a:defRPr>
            </a:lvl5pPr>
            <a:lvl6pPr lvl="5" algn="ctr">
              <a:spcBef>
                <a:spcPts val="400"/>
              </a:spcBef>
              <a:spcAft>
                <a:spcPts val="0"/>
              </a:spcAft>
              <a:buSzPts val="1400"/>
              <a:buNone/>
              <a:defRPr>
                <a:solidFill>
                  <a:schemeClr val="lt1"/>
                </a:solidFill>
              </a:defRPr>
            </a:lvl6pPr>
            <a:lvl7pPr lvl="6" algn="ctr">
              <a:spcBef>
                <a:spcPts val="400"/>
              </a:spcBef>
              <a:spcAft>
                <a:spcPts val="0"/>
              </a:spcAft>
              <a:buSzPts val="1400"/>
              <a:buNone/>
              <a:defRPr>
                <a:solidFill>
                  <a:schemeClr val="lt1"/>
                </a:solidFill>
              </a:defRPr>
            </a:lvl7pPr>
            <a:lvl8pPr lvl="7" algn="ctr">
              <a:spcBef>
                <a:spcPts val="400"/>
              </a:spcBef>
              <a:spcAft>
                <a:spcPts val="0"/>
              </a:spcAft>
              <a:buSzPts val="1400"/>
              <a:buNone/>
              <a:defRPr>
                <a:solidFill>
                  <a:schemeClr val="lt1"/>
                </a:solidFill>
              </a:defRPr>
            </a:lvl8pPr>
            <a:lvl9pPr lvl="8" algn="ctr">
              <a:spcBef>
                <a:spcPts val="400"/>
              </a:spcBef>
              <a:spcAft>
                <a:spcPts val="0"/>
              </a:spcAft>
              <a:buSzPts val="1400"/>
              <a:buNone/>
              <a:defRPr>
                <a:solidFill>
                  <a:schemeClr val="l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4" name="Shape 84"/>
        <p:cNvGrpSpPr/>
        <p:nvPr/>
      </p:nvGrpSpPr>
      <p:grpSpPr>
        <a:xfrm>
          <a:off x="0" y="0"/>
          <a:ext cx="0" cy="0"/>
          <a:chOff x="0" y="0"/>
          <a:chExt cx="0" cy="0"/>
        </a:xfrm>
      </p:grpSpPr>
      <p:sp>
        <p:nvSpPr>
          <p:cNvPr id="85" name="Google Shape;85;p14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5400"/>
              <a:buFont typeface="Book Antiqu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3"/>
          <p:cNvSpPr txBox="1"/>
          <p:nvPr>
            <p:ph idx="1" type="body"/>
          </p:nvPr>
        </p:nvSpPr>
        <p:spPr>
          <a:xfrm>
            <a:off x="1051560" y="2240280"/>
            <a:ext cx="3442446" cy="658368"/>
          </a:xfrm>
          <a:prstGeom prst="rect">
            <a:avLst/>
          </a:prstGeom>
          <a:noFill/>
          <a:ln>
            <a:noFill/>
          </a:ln>
        </p:spPr>
        <p:txBody>
          <a:bodyPr anchorCtr="0" anchor="b"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400"/>
              </a:spcBef>
              <a:spcAft>
                <a:spcPts val="0"/>
              </a:spcAft>
              <a:buSzPts val="1600"/>
              <a:buNone/>
              <a:defRPr b="1" sz="1600"/>
            </a:lvl6pPr>
            <a:lvl7pPr indent="-228600" lvl="6" marL="3200400" algn="l">
              <a:spcBef>
                <a:spcPts val="400"/>
              </a:spcBef>
              <a:spcAft>
                <a:spcPts val="0"/>
              </a:spcAft>
              <a:buSzPts val="1600"/>
              <a:buNone/>
              <a:defRPr b="1" sz="1600"/>
            </a:lvl7pPr>
            <a:lvl8pPr indent="-228600" lvl="7" marL="3657600" algn="l">
              <a:spcBef>
                <a:spcPts val="400"/>
              </a:spcBef>
              <a:spcAft>
                <a:spcPts val="0"/>
              </a:spcAft>
              <a:buSzPts val="1600"/>
              <a:buNone/>
              <a:defRPr b="1" sz="1600"/>
            </a:lvl8pPr>
            <a:lvl9pPr indent="-228600" lvl="8" marL="4114800" algn="l">
              <a:spcBef>
                <a:spcPts val="400"/>
              </a:spcBef>
              <a:spcAft>
                <a:spcPts val="0"/>
              </a:spcAft>
              <a:buSzPts val="1600"/>
              <a:buNone/>
              <a:defRPr b="1" sz="1600"/>
            </a:lvl9pPr>
          </a:lstStyle>
          <a:p/>
        </p:txBody>
      </p:sp>
      <p:sp>
        <p:nvSpPr>
          <p:cNvPr id="87" name="Google Shape;87;p143"/>
          <p:cNvSpPr txBox="1"/>
          <p:nvPr>
            <p:ph idx="2" type="body"/>
          </p:nvPr>
        </p:nvSpPr>
        <p:spPr>
          <a:xfrm>
            <a:off x="688488" y="2947595"/>
            <a:ext cx="3803904" cy="317296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400"/>
              </a:spcBef>
              <a:spcAft>
                <a:spcPts val="0"/>
              </a:spcAft>
              <a:buSzPts val="1600"/>
              <a:buChar char="🙣"/>
              <a:defRPr sz="1600"/>
            </a:lvl6pPr>
            <a:lvl7pPr indent="-330200" lvl="6" marL="3200400" algn="l">
              <a:spcBef>
                <a:spcPts val="400"/>
              </a:spcBef>
              <a:spcAft>
                <a:spcPts val="0"/>
              </a:spcAft>
              <a:buSzPts val="1600"/>
              <a:buChar char="🙣"/>
              <a:defRPr sz="1600"/>
            </a:lvl7pPr>
            <a:lvl8pPr indent="-330200" lvl="7" marL="3657600" algn="l">
              <a:spcBef>
                <a:spcPts val="400"/>
              </a:spcBef>
              <a:spcAft>
                <a:spcPts val="0"/>
              </a:spcAft>
              <a:buSzPts val="1600"/>
              <a:buChar char="🙣"/>
              <a:defRPr sz="1600"/>
            </a:lvl8pPr>
            <a:lvl9pPr indent="-330200" lvl="8" marL="4114800" algn="l">
              <a:spcBef>
                <a:spcPts val="400"/>
              </a:spcBef>
              <a:spcAft>
                <a:spcPts val="0"/>
              </a:spcAft>
              <a:buSzPts val="1600"/>
              <a:buChar char="🙣"/>
              <a:defRPr sz="1600"/>
            </a:lvl9pPr>
          </a:lstStyle>
          <a:p/>
        </p:txBody>
      </p:sp>
      <p:sp>
        <p:nvSpPr>
          <p:cNvPr id="88" name="Google Shape;88;p143"/>
          <p:cNvSpPr txBox="1"/>
          <p:nvPr>
            <p:ph idx="3" type="body"/>
          </p:nvPr>
        </p:nvSpPr>
        <p:spPr>
          <a:xfrm>
            <a:off x="5002306" y="2240280"/>
            <a:ext cx="3447288" cy="658368"/>
          </a:xfrm>
          <a:prstGeom prst="rect">
            <a:avLst/>
          </a:prstGeom>
          <a:noFill/>
          <a:ln>
            <a:noFill/>
          </a:ln>
        </p:spPr>
        <p:txBody>
          <a:bodyPr anchorCtr="0" anchor="b"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400"/>
              </a:spcBef>
              <a:spcAft>
                <a:spcPts val="0"/>
              </a:spcAft>
              <a:buSzPts val="1600"/>
              <a:buNone/>
              <a:defRPr b="1" sz="1600"/>
            </a:lvl6pPr>
            <a:lvl7pPr indent="-228600" lvl="6" marL="3200400" algn="l">
              <a:spcBef>
                <a:spcPts val="400"/>
              </a:spcBef>
              <a:spcAft>
                <a:spcPts val="0"/>
              </a:spcAft>
              <a:buSzPts val="1600"/>
              <a:buNone/>
              <a:defRPr b="1" sz="1600"/>
            </a:lvl7pPr>
            <a:lvl8pPr indent="-228600" lvl="7" marL="3657600" algn="l">
              <a:spcBef>
                <a:spcPts val="400"/>
              </a:spcBef>
              <a:spcAft>
                <a:spcPts val="0"/>
              </a:spcAft>
              <a:buSzPts val="1600"/>
              <a:buNone/>
              <a:defRPr b="1" sz="1600"/>
            </a:lvl8pPr>
            <a:lvl9pPr indent="-228600" lvl="8" marL="4114800" algn="l">
              <a:spcBef>
                <a:spcPts val="400"/>
              </a:spcBef>
              <a:spcAft>
                <a:spcPts val="0"/>
              </a:spcAft>
              <a:buSzPts val="1600"/>
              <a:buNone/>
              <a:defRPr b="1" sz="1600"/>
            </a:lvl9pPr>
          </a:lstStyle>
          <a:p/>
        </p:txBody>
      </p:sp>
      <p:sp>
        <p:nvSpPr>
          <p:cNvPr id="89" name="Google Shape;89;p143"/>
          <p:cNvSpPr txBox="1"/>
          <p:nvPr>
            <p:ph idx="4" type="body"/>
          </p:nvPr>
        </p:nvSpPr>
        <p:spPr>
          <a:xfrm>
            <a:off x="4645026" y="2944368"/>
            <a:ext cx="3799728" cy="317296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400"/>
              </a:spcBef>
              <a:spcAft>
                <a:spcPts val="0"/>
              </a:spcAft>
              <a:buSzPts val="1600"/>
              <a:buChar char="🙣"/>
              <a:defRPr sz="1600"/>
            </a:lvl6pPr>
            <a:lvl7pPr indent="-330200" lvl="6" marL="3200400" algn="l">
              <a:spcBef>
                <a:spcPts val="400"/>
              </a:spcBef>
              <a:spcAft>
                <a:spcPts val="0"/>
              </a:spcAft>
              <a:buSzPts val="1600"/>
              <a:buChar char="🙣"/>
              <a:defRPr sz="1600"/>
            </a:lvl7pPr>
            <a:lvl8pPr indent="-330200" lvl="7" marL="3657600" algn="l">
              <a:spcBef>
                <a:spcPts val="400"/>
              </a:spcBef>
              <a:spcAft>
                <a:spcPts val="0"/>
              </a:spcAft>
              <a:buSzPts val="1600"/>
              <a:buChar char="🙣"/>
              <a:defRPr sz="1600"/>
            </a:lvl8pPr>
            <a:lvl9pPr indent="-330200" lvl="8" marL="4114800" algn="l">
              <a:spcBef>
                <a:spcPts val="400"/>
              </a:spcBef>
              <a:spcAft>
                <a:spcPts val="0"/>
              </a:spcAft>
              <a:buSzPts val="1600"/>
              <a:buChar char="🙣"/>
              <a:defRPr sz="1600"/>
            </a:lvl9pPr>
          </a:lstStyle>
          <a:p/>
        </p:txBody>
      </p:sp>
      <p:sp>
        <p:nvSpPr>
          <p:cNvPr id="90" name="Google Shape;90;p143"/>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43"/>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43"/>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grpSp>
        <p:nvGrpSpPr>
          <p:cNvPr id="93" name="Google Shape;93;p143"/>
          <p:cNvGrpSpPr/>
          <p:nvPr/>
        </p:nvGrpSpPr>
        <p:grpSpPr>
          <a:xfrm>
            <a:off x="1172584" y="1392217"/>
            <a:ext cx="6779110" cy="923330"/>
            <a:chOff x="1172584" y="1381459"/>
            <a:chExt cx="6779110" cy="923330"/>
          </a:xfrm>
        </p:grpSpPr>
        <p:sp>
          <p:nvSpPr>
            <p:cNvPr id="94" name="Google Shape;94;p143"/>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95" name="Google Shape;95;p143"/>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96" name="Google Shape;96;p143"/>
            <p:cNvCxnSpPr/>
            <p:nvPr/>
          </p:nvCxnSpPr>
          <p:spPr>
            <a:xfrm rot="10800000">
              <a:off x="4831976" y="1922650"/>
              <a:ext cx="3119718" cy="1588"/>
            </a:xfrm>
            <a:prstGeom prst="straightConnector1">
              <a:avLst/>
            </a:prstGeom>
            <a:noFill/>
            <a:ln cap="flat" cmpd="sng" w="12700">
              <a:solidFill>
                <a:srgbClr val="5963B8"/>
              </a:solidFill>
              <a:prstDash val="solid"/>
              <a:round/>
              <a:headEnd len="sm" w="sm" type="none"/>
              <a:tailEnd len="sm" w="sm"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sp>
        <p:nvSpPr>
          <p:cNvPr id="98" name="Google Shape;98;p14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44"/>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44"/>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4"/>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grpSp>
        <p:nvGrpSpPr>
          <p:cNvPr id="102" name="Google Shape;102;p144"/>
          <p:cNvGrpSpPr/>
          <p:nvPr/>
        </p:nvGrpSpPr>
        <p:grpSpPr>
          <a:xfrm>
            <a:off x="1172584" y="1392217"/>
            <a:ext cx="6779110" cy="923330"/>
            <a:chOff x="1172584" y="1381459"/>
            <a:chExt cx="6779110" cy="923330"/>
          </a:xfrm>
        </p:grpSpPr>
        <p:sp>
          <p:nvSpPr>
            <p:cNvPr id="103" name="Google Shape;103;p144"/>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104" name="Google Shape;104;p144"/>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105" name="Google Shape;105;p144"/>
            <p:cNvCxnSpPr/>
            <p:nvPr/>
          </p:nvCxnSpPr>
          <p:spPr>
            <a:xfrm rot="10800000">
              <a:off x="4831976" y="1922650"/>
              <a:ext cx="3119718" cy="1588"/>
            </a:xfrm>
            <a:prstGeom prst="straightConnector1">
              <a:avLst/>
            </a:prstGeom>
            <a:noFill/>
            <a:ln cap="flat" cmpd="sng" w="12700">
              <a:solidFill>
                <a:srgbClr val="5963B8"/>
              </a:solidFill>
              <a:prstDash val="solid"/>
              <a:round/>
              <a:headEnd len="sm" w="sm" type="none"/>
              <a:tailEnd len="sm" w="sm" type="none"/>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145"/>
          <p:cNvSpPr txBox="1"/>
          <p:nvPr>
            <p:ph type="title"/>
          </p:nvPr>
        </p:nvSpPr>
        <p:spPr>
          <a:xfrm>
            <a:off x="677731" y="4668818"/>
            <a:ext cx="7767021" cy="644729"/>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dk2"/>
              </a:buClr>
              <a:buSzPts val="2800"/>
              <a:buFont typeface="Book Antiqua"/>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5"/>
          <p:cNvSpPr/>
          <p:nvPr>
            <p:ph idx="2" type="pic"/>
          </p:nvPr>
        </p:nvSpPr>
        <p:spPr>
          <a:xfrm rot="240000">
            <a:off x="2183792" y="666965"/>
            <a:ext cx="4772156" cy="3598016"/>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3921"/>
              </a:srgbClr>
            </a:outerShdw>
          </a:effectLst>
        </p:spPr>
      </p:sp>
      <p:sp>
        <p:nvSpPr>
          <p:cNvPr id="109" name="Google Shape;109;p145"/>
          <p:cNvSpPr txBox="1"/>
          <p:nvPr>
            <p:ph idx="1" type="body"/>
          </p:nvPr>
        </p:nvSpPr>
        <p:spPr>
          <a:xfrm>
            <a:off x="688489" y="5324306"/>
            <a:ext cx="7756264" cy="804862"/>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600"/>
              <a:buNone/>
              <a:defRPr sz="1600"/>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400"/>
              </a:spcBef>
              <a:spcAft>
                <a:spcPts val="0"/>
              </a:spcAft>
              <a:buSzPts val="900"/>
              <a:buNone/>
              <a:defRPr sz="900"/>
            </a:lvl6pPr>
            <a:lvl7pPr indent="-228600" lvl="6" marL="3200400" algn="l">
              <a:spcBef>
                <a:spcPts val="400"/>
              </a:spcBef>
              <a:spcAft>
                <a:spcPts val="0"/>
              </a:spcAft>
              <a:buSzPts val="900"/>
              <a:buNone/>
              <a:defRPr sz="900"/>
            </a:lvl7pPr>
            <a:lvl8pPr indent="-228600" lvl="7" marL="3657600" algn="l">
              <a:spcBef>
                <a:spcPts val="400"/>
              </a:spcBef>
              <a:spcAft>
                <a:spcPts val="0"/>
              </a:spcAft>
              <a:buSzPts val="900"/>
              <a:buNone/>
              <a:defRPr sz="900"/>
            </a:lvl8pPr>
            <a:lvl9pPr indent="-228600" lvl="8" marL="4114800" algn="l">
              <a:spcBef>
                <a:spcPts val="400"/>
              </a:spcBef>
              <a:spcAft>
                <a:spcPts val="0"/>
              </a:spcAft>
              <a:buSzPts val="900"/>
              <a:buNone/>
              <a:defRPr sz="900"/>
            </a:lvl9pPr>
          </a:lstStyle>
          <a:p/>
        </p:txBody>
      </p:sp>
      <p:sp>
        <p:nvSpPr>
          <p:cNvPr id="110" name="Google Shape;110;p145"/>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45"/>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45"/>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14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46"/>
          <p:cNvSpPr txBox="1"/>
          <p:nvPr>
            <p:ph idx="1" type="body"/>
          </p:nvPr>
        </p:nvSpPr>
        <p:spPr>
          <a:xfrm rot="5400000">
            <a:off x="2633092" y="314502"/>
            <a:ext cx="3877815" cy="7745505"/>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116" name="Google Shape;116;p146"/>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6"/>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46"/>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grpSp>
        <p:nvGrpSpPr>
          <p:cNvPr id="119" name="Google Shape;119;p146"/>
          <p:cNvGrpSpPr/>
          <p:nvPr/>
        </p:nvGrpSpPr>
        <p:grpSpPr>
          <a:xfrm>
            <a:off x="1172584" y="1392217"/>
            <a:ext cx="6779110" cy="923330"/>
            <a:chOff x="1172584" y="1381459"/>
            <a:chExt cx="6779110" cy="923330"/>
          </a:xfrm>
        </p:grpSpPr>
        <p:sp>
          <p:nvSpPr>
            <p:cNvPr id="120" name="Google Shape;120;p146"/>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121" name="Google Shape;121;p146"/>
            <p:cNvCxnSpPr/>
            <p:nvPr/>
          </p:nvCxnSpPr>
          <p:spPr>
            <a:xfrm rot="10800000">
              <a:off x="1172584" y="1925620"/>
              <a:ext cx="3119718" cy="1588"/>
            </a:xfrm>
            <a:prstGeom prst="straightConnector1">
              <a:avLst/>
            </a:prstGeom>
            <a:noFill/>
            <a:ln cap="flat" cmpd="sng" w="12700">
              <a:solidFill>
                <a:srgbClr val="5963B8"/>
              </a:solidFill>
              <a:prstDash val="solid"/>
              <a:round/>
              <a:headEnd len="sm" w="sm" type="none"/>
              <a:tailEnd len="sm" w="sm" type="none"/>
            </a:ln>
          </p:spPr>
        </p:cxnSp>
        <p:cxnSp>
          <p:nvCxnSpPr>
            <p:cNvPr id="122" name="Google Shape;122;p146"/>
            <p:cNvCxnSpPr/>
            <p:nvPr/>
          </p:nvCxnSpPr>
          <p:spPr>
            <a:xfrm rot="10800000">
              <a:off x="4831976" y="1922650"/>
              <a:ext cx="3119718" cy="1588"/>
            </a:xfrm>
            <a:prstGeom prst="straightConnector1">
              <a:avLst/>
            </a:prstGeom>
            <a:noFill/>
            <a:ln cap="flat" cmpd="sng" w="12700">
              <a:solidFill>
                <a:srgbClr val="5963B8"/>
              </a:solidFill>
              <a:prstDash val="solid"/>
              <a:round/>
              <a:headEnd len="sm" w="sm" type="none"/>
              <a:tailEnd len="sm" w="sm" type="none"/>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3" name="Shape 123"/>
        <p:cNvGrpSpPr/>
        <p:nvPr/>
      </p:nvGrpSpPr>
      <p:grpSpPr>
        <a:xfrm>
          <a:off x="0" y="0"/>
          <a:ext cx="0" cy="0"/>
          <a:chOff x="0" y="0"/>
          <a:chExt cx="0" cy="0"/>
        </a:xfrm>
      </p:grpSpPr>
      <p:sp>
        <p:nvSpPr>
          <p:cNvPr id="124" name="Google Shape;124;p147"/>
          <p:cNvSpPr txBox="1"/>
          <p:nvPr>
            <p:ph type="title"/>
          </p:nvPr>
        </p:nvSpPr>
        <p:spPr>
          <a:xfrm rot="5400000">
            <a:off x="4822274" y="2503684"/>
            <a:ext cx="5566765" cy="167819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47"/>
          <p:cNvSpPr txBox="1"/>
          <p:nvPr>
            <p:ph idx="1" type="body"/>
          </p:nvPr>
        </p:nvSpPr>
        <p:spPr>
          <a:xfrm rot="5400000">
            <a:off x="930536" y="607806"/>
            <a:ext cx="5023821" cy="550791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126" name="Google Shape;126;p147"/>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47"/>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47"/>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grpSp>
        <p:nvGrpSpPr>
          <p:cNvPr id="129" name="Google Shape;129;p147"/>
          <p:cNvGrpSpPr/>
          <p:nvPr/>
        </p:nvGrpSpPr>
        <p:grpSpPr>
          <a:xfrm rot="5400000">
            <a:off x="3909050" y="2880823"/>
            <a:ext cx="5480154" cy="923330"/>
            <a:chOff x="1815339" y="1381459"/>
            <a:chExt cx="5480154" cy="923330"/>
          </a:xfrm>
        </p:grpSpPr>
        <p:sp>
          <p:nvSpPr>
            <p:cNvPr id="130" name="Google Shape;130;p147"/>
            <p:cNvSpPr txBox="1"/>
            <p:nvPr/>
          </p:nvSpPr>
          <p:spPr>
            <a:xfrm>
              <a:off x="4147073" y="1381459"/>
              <a:ext cx="8771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5400">
                  <a:solidFill>
                    <a:srgbClr val="5963B8"/>
                  </a:solidFill>
                  <a:latin typeface="Noto Sans Symbols"/>
                  <a:ea typeface="Noto Sans Symbols"/>
                  <a:cs typeface="Noto Sans Symbols"/>
                  <a:sym typeface="Noto Sans Symbols"/>
                </a:rPr>
                <a:t>🙢</a:t>
              </a:r>
              <a:endParaRPr sz="5400">
                <a:solidFill>
                  <a:srgbClr val="5963B8"/>
                </a:solidFill>
                <a:latin typeface="Noto Sans Symbols"/>
                <a:ea typeface="Noto Sans Symbols"/>
                <a:cs typeface="Noto Sans Symbols"/>
                <a:sym typeface="Noto Sans Symbols"/>
              </a:endParaRPr>
            </a:p>
          </p:txBody>
        </p:sp>
        <p:cxnSp>
          <p:nvCxnSpPr>
            <p:cNvPr id="131" name="Google Shape;131;p147"/>
            <p:cNvCxnSpPr/>
            <p:nvPr/>
          </p:nvCxnSpPr>
          <p:spPr>
            <a:xfrm rot="10800000">
              <a:off x="1815339" y="1924709"/>
              <a:ext cx="2468880" cy="2505"/>
            </a:xfrm>
            <a:prstGeom prst="straightConnector1">
              <a:avLst/>
            </a:prstGeom>
            <a:noFill/>
            <a:ln cap="flat" cmpd="sng" w="12700">
              <a:solidFill>
                <a:srgbClr val="5963B8"/>
              </a:solidFill>
              <a:prstDash val="solid"/>
              <a:round/>
              <a:headEnd len="sm" w="sm" type="none"/>
              <a:tailEnd len="sm" w="sm" type="none"/>
            </a:ln>
          </p:spPr>
        </p:cxnSp>
        <p:cxnSp>
          <p:nvCxnSpPr>
            <p:cNvPr id="132" name="Google Shape;132;p147"/>
            <p:cNvCxnSpPr/>
            <p:nvPr/>
          </p:nvCxnSpPr>
          <p:spPr>
            <a:xfrm rot="10800000">
              <a:off x="4826613" y="1927417"/>
              <a:ext cx="2468880" cy="1588"/>
            </a:xfrm>
            <a:prstGeom prst="straightConnector1">
              <a:avLst/>
            </a:prstGeom>
            <a:noFill/>
            <a:ln cap="flat" cmpd="sng" w="12700">
              <a:solidFill>
                <a:srgbClr val="5963B8"/>
              </a:solidFill>
              <a:prstDash val="solid"/>
              <a:round/>
              <a:headEnd len="sm" w="sm" type="none"/>
              <a:tailEnd len="sm" w="sm"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image" Target="../media/image3.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0000" ty="0" sy="60000"/>
        </a:blipFill>
      </p:bgPr>
    </p:bg>
    <p:spTree>
      <p:nvGrpSpPr>
        <p:cNvPr id="5" name="Shape 5"/>
        <p:cNvGrpSpPr/>
        <p:nvPr/>
      </p:nvGrpSpPr>
      <p:grpSpPr>
        <a:xfrm>
          <a:off x="0" y="0"/>
          <a:ext cx="0" cy="0"/>
          <a:chOff x="0" y="0"/>
          <a:chExt cx="0" cy="0"/>
        </a:xfrm>
      </p:grpSpPr>
      <p:sp>
        <p:nvSpPr>
          <p:cNvPr id="6" name="Google Shape;6;p135"/>
          <p:cNvSpPr/>
          <p:nvPr/>
        </p:nvSpPr>
        <p:spPr>
          <a:xfrm>
            <a:off x="0" y="0"/>
            <a:ext cx="9144000" cy="6858000"/>
          </a:xfrm>
          <a:prstGeom prst="rect">
            <a:avLst/>
          </a:prstGeom>
          <a:gradFill>
            <a:gsLst>
              <a:gs pos="0">
                <a:srgbClr val="000000">
                  <a:alpha val="10980"/>
                </a:srgbClr>
              </a:gs>
              <a:gs pos="83000">
                <a:srgbClr val="000000">
                  <a:alpha val="10980"/>
                </a:srgbClr>
              </a:gs>
              <a:gs pos="100000">
                <a:srgbClr val="1B1E3D">
                  <a:alpha val="22745"/>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Book Antiqua"/>
              <a:ea typeface="Book Antiqua"/>
              <a:cs typeface="Book Antiqua"/>
              <a:sym typeface="Book Antiqua"/>
            </a:endParaRPr>
          </a:p>
        </p:txBody>
      </p:sp>
      <p:sp>
        <p:nvSpPr>
          <p:cNvPr id="7" name="Google Shape;7;p13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2"/>
              </a:buClr>
              <a:buSzPts val="5400"/>
              <a:buFont typeface="Book Antiqua"/>
              <a:buNone/>
              <a:defRPr b="0" i="0" sz="5400" u="none" cap="none" strike="noStrike">
                <a:solidFill>
                  <a:schemeClr val="lt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8" name="Google Shape;8;p13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rgbClr val="FEFEFE"/>
                </a:solidFill>
                <a:latin typeface="Book Antiqua"/>
                <a:ea typeface="Book Antiqua"/>
                <a:cs typeface="Book Antiqua"/>
                <a:sym typeface="Book Antiqu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rgbClr val="FEFEFE"/>
                </a:solidFill>
                <a:latin typeface="Book Antiqua"/>
                <a:ea typeface="Book Antiqua"/>
                <a:cs typeface="Book Antiqua"/>
                <a:sym typeface="Book Antiqu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rgbClr val="FEFEFE"/>
                </a:solidFill>
                <a:latin typeface="Book Antiqua"/>
                <a:ea typeface="Book Antiqua"/>
                <a:cs typeface="Book Antiqua"/>
                <a:sym typeface="Book Antiqu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rgbClr val="FEFEFE"/>
                </a:solidFill>
                <a:latin typeface="Book Antiqua"/>
                <a:ea typeface="Book Antiqua"/>
                <a:cs typeface="Book Antiqua"/>
                <a:sym typeface="Book Antiqu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rgbClr val="FEFEFE"/>
                </a:solidFill>
                <a:latin typeface="Book Antiqua"/>
                <a:ea typeface="Book Antiqua"/>
                <a:cs typeface="Book Antiqua"/>
                <a:sym typeface="Book Antiqua"/>
              </a:defRPr>
            </a:lvl5pPr>
            <a:lvl6pPr indent="-317500" lvl="5" marL="2743200" marR="0" rtl="0" algn="l">
              <a:spcBef>
                <a:spcPts val="400"/>
              </a:spcBef>
              <a:spcAft>
                <a:spcPts val="0"/>
              </a:spcAft>
              <a:buClr>
                <a:schemeClr val="accen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6pPr>
            <a:lvl7pPr indent="-317500" lvl="6" marL="3200400" marR="0" rtl="0" algn="l">
              <a:spcBef>
                <a:spcPts val="400"/>
              </a:spcBef>
              <a:spcAft>
                <a:spcPts val="0"/>
              </a:spcAft>
              <a:buClr>
                <a:schemeClr val="accen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7pPr>
            <a:lvl8pPr indent="-317500" lvl="7" marL="3657600" marR="0" rtl="0" algn="l">
              <a:spcBef>
                <a:spcPts val="400"/>
              </a:spcBef>
              <a:spcAft>
                <a:spcPts val="0"/>
              </a:spcAft>
              <a:buClr>
                <a:schemeClr val="accen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400"/>
              </a:spcBef>
              <a:spcAft>
                <a:spcPts val="0"/>
              </a:spcAft>
              <a:buClr>
                <a:schemeClr val="accen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9" name="Google Shape;9;p135"/>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2pPr>
            <a:lvl3pPr lvl="2"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3pPr>
            <a:lvl4pPr lvl="3"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4pPr>
            <a:lvl5pPr lvl="4"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5pPr>
            <a:lvl6pPr lvl="5"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6pPr>
            <a:lvl7pPr lvl="6"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7pPr>
            <a:lvl8pPr lvl="7"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8pPr>
            <a:lvl9pPr lvl="8"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9pPr>
          </a:lstStyle>
          <a:p/>
        </p:txBody>
      </p:sp>
      <p:sp>
        <p:nvSpPr>
          <p:cNvPr id="10" name="Google Shape;10;p135"/>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2pPr>
            <a:lvl3pPr lvl="2"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3pPr>
            <a:lvl4pPr lvl="3"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4pPr>
            <a:lvl5pPr lvl="4"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5pPr>
            <a:lvl6pPr lvl="5"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6pPr>
            <a:lvl7pPr lvl="6"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7pPr>
            <a:lvl8pPr lvl="7"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8pPr>
            <a:lvl9pPr lvl="8" marR="0" rtl="0" algn="l">
              <a:spcBef>
                <a:spcPts val="0"/>
              </a:spcBef>
              <a:spcAft>
                <a:spcPts val="0"/>
              </a:spcAft>
              <a:buSzPts val="1400"/>
              <a:buNone/>
              <a:defRPr b="0" i="0" sz="1800" u="none" cap="none" strike="noStrike">
                <a:solidFill>
                  <a:schemeClr val="lt1"/>
                </a:solidFill>
                <a:latin typeface="Book Antiqua"/>
                <a:ea typeface="Book Antiqua"/>
                <a:cs typeface="Book Antiqua"/>
                <a:sym typeface="Book Antiqua"/>
              </a:defRPr>
            </a:lvl9pPr>
          </a:lstStyle>
          <a:p/>
        </p:txBody>
      </p:sp>
      <p:sp>
        <p:nvSpPr>
          <p:cNvPr id="11" name="Google Shape;11;p135"/>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2"/>
                </a:solidFill>
                <a:latin typeface="Book Antiqua"/>
                <a:ea typeface="Book Antiqua"/>
                <a:cs typeface="Book Antiqua"/>
                <a:sym typeface="Book Antiqua"/>
              </a:defRPr>
            </a:lvl1pPr>
            <a:lvl2pPr indent="0" lvl="1" marL="0" marR="0" rtl="0" algn="r">
              <a:spcBef>
                <a:spcPts val="0"/>
              </a:spcBef>
              <a:buNone/>
              <a:defRPr b="0" i="0" sz="1200" u="none" cap="none" strike="noStrike">
                <a:solidFill>
                  <a:schemeClr val="lt2"/>
                </a:solidFill>
                <a:latin typeface="Book Antiqua"/>
                <a:ea typeface="Book Antiqua"/>
                <a:cs typeface="Book Antiqua"/>
                <a:sym typeface="Book Antiqua"/>
              </a:defRPr>
            </a:lvl2pPr>
            <a:lvl3pPr indent="0" lvl="2" marL="0" marR="0" rtl="0" algn="r">
              <a:spcBef>
                <a:spcPts val="0"/>
              </a:spcBef>
              <a:buNone/>
              <a:defRPr b="0" i="0" sz="1200" u="none" cap="none" strike="noStrike">
                <a:solidFill>
                  <a:schemeClr val="lt2"/>
                </a:solidFill>
                <a:latin typeface="Book Antiqua"/>
                <a:ea typeface="Book Antiqua"/>
                <a:cs typeface="Book Antiqua"/>
                <a:sym typeface="Book Antiqua"/>
              </a:defRPr>
            </a:lvl3pPr>
            <a:lvl4pPr indent="0" lvl="3" marL="0" marR="0" rtl="0" algn="r">
              <a:spcBef>
                <a:spcPts val="0"/>
              </a:spcBef>
              <a:buNone/>
              <a:defRPr b="0" i="0" sz="1200" u="none" cap="none" strike="noStrike">
                <a:solidFill>
                  <a:schemeClr val="lt2"/>
                </a:solidFill>
                <a:latin typeface="Book Antiqua"/>
                <a:ea typeface="Book Antiqua"/>
                <a:cs typeface="Book Antiqua"/>
                <a:sym typeface="Book Antiqua"/>
              </a:defRPr>
            </a:lvl4pPr>
            <a:lvl5pPr indent="0" lvl="4" marL="0" marR="0" rtl="0" algn="r">
              <a:spcBef>
                <a:spcPts val="0"/>
              </a:spcBef>
              <a:buNone/>
              <a:defRPr b="0" i="0" sz="1200" u="none" cap="none" strike="noStrike">
                <a:solidFill>
                  <a:schemeClr val="lt2"/>
                </a:solidFill>
                <a:latin typeface="Book Antiqua"/>
                <a:ea typeface="Book Antiqua"/>
                <a:cs typeface="Book Antiqua"/>
                <a:sym typeface="Book Antiqua"/>
              </a:defRPr>
            </a:lvl5pPr>
            <a:lvl6pPr indent="0" lvl="5" marL="0" marR="0" rtl="0" algn="r">
              <a:spcBef>
                <a:spcPts val="0"/>
              </a:spcBef>
              <a:buNone/>
              <a:defRPr b="0" i="0" sz="1200" u="none" cap="none" strike="noStrike">
                <a:solidFill>
                  <a:schemeClr val="lt2"/>
                </a:solidFill>
                <a:latin typeface="Book Antiqua"/>
                <a:ea typeface="Book Antiqua"/>
                <a:cs typeface="Book Antiqua"/>
                <a:sym typeface="Book Antiqua"/>
              </a:defRPr>
            </a:lvl6pPr>
            <a:lvl7pPr indent="0" lvl="6" marL="0" marR="0" rtl="0" algn="r">
              <a:spcBef>
                <a:spcPts val="0"/>
              </a:spcBef>
              <a:buNone/>
              <a:defRPr b="0" i="0" sz="1200" u="none" cap="none" strike="noStrike">
                <a:solidFill>
                  <a:schemeClr val="lt2"/>
                </a:solidFill>
                <a:latin typeface="Book Antiqua"/>
                <a:ea typeface="Book Antiqua"/>
                <a:cs typeface="Book Antiqua"/>
                <a:sym typeface="Book Antiqua"/>
              </a:defRPr>
            </a:lvl7pPr>
            <a:lvl8pPr indent="0" lvl="7" marL="0" marR="0" rtl="0" algn="r">
              <a:spcBef>
                <a:spcPts val="0"/>
              </a:spcBef>
              <a:buNone/>
              <a:defRPr b="0" i="0" sz="1200" u="none" cap="none" strike="noStrike">
                <a:solidFill>
                  <a:schemeClr val="lt2"/>
                </a:solidFill>
                <a:latin typeface="Book Antiqua"/>
                <a:ea typeface="Book Antiqua"/>
                <a:cs typeface="Book Antiqua"/>
                <a:sym typeface="Book Antiqua"/>
              </a:defRPr>
            </a:lvl8pPr>
            <a:lvl9pPr indent="0" lvl="8" marL="0" marR="0" rtl="0" algn="r">
              <a:spcBef>
                <a:spcPts val="0"/>
              </a:spcBef>
              <a:buNone/>
              <a:defRPr b="0" i="0" sz="1200" u="none" cap="none" strike="noStrike">
                <a:solidFill>
                  <a:schemeClr val="lt2"/>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0000" ty="0" sy="60000"/>
        </a:blipFill>
      </p:bgPr>
    </p:bg>
    <p:spTree>
      <p:nvGrpSpPr>
        <p:cNvPr id="23" name="Shape 23"/>
        <p:cNvGrpSpPr/>
        <p:nvPr/>
      </p:nvGrpSpPr>
      <p:grpSpPr>
        <a:xfrm>
          <a:off x="0" y="0"/>
          <a:ext cx="0" cy="0"/>
          <a:chOff x="0" y="0"/>
          <a:chExt cx="0" cy="0"/>
        </a:xfrm>
      </p:grpSpPr>
      <p:sp>
        <p:nvSpPr>
          <p:cNvPr id="24" name="Google Shape;24;p134"/>
          <p:cNvSpPr/>
          <p:nvPr/>
        </p:nvSpPr>
        <p:spPr>
          <a:xfrm>
            <a:off x="0" y="0"/>
            <a:ext cx="9144000" cy="6858000"/>
          </a:xfrm>
          <a:prstGeom prst="rect">
            <a:avLst/>
          </a:prstGeom>
          <a:gradFill>
            <a:gsLst>
              <a:gs pos="0">
                <a:srgbClr val="FFFFFF">
                  <a:alpha val="10980"/>
                </a:srgbClr>
              </a:gs>
              <a:gs pos="83000">
                <a:srgbClr val="FFFFFF">
                  <a:alpha val="10980"/>
                </a:srgbClr>
              </a:gs>
              <a:gs pos="100000">
                <a:srgbClr val="498DF1">
                  <a:alpha val="22745"/>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Book Antiqua"/>
              <a:ea typeface="Book Antiqua"/>
              <a:cs typeface="Book Antiqua"/>
              <a:sym typeface="Book Antiqua"/>
            </a:endParaRPr>
          </a:p>
        </p:txBody>
      </p:sp>
      <p:sp>
        <p:nvSpPr>
          <p:cNvPr id="25" name="Google Shape;25;p13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2"/>
              </a:buClr>
              <a:buSzPts val="5400"/>
              <a:buFont typeface="Book Antiqua"/>
              <a:buNone/>
              <a:defRPr b="0" i="0" sz="5400" u="none" cap="none" strike="noStrike">
                <a:solidFill>
                  <a:schemeClr val="dk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6" name="Google Shape;26;p13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rgbClr val="262626"/>
                </a:solidFill>
                <a:latin typeface="Book Antiqua"/>
                <a:ea typeface="Book Antiqua"/>
                <a:cs typeface="Book Antiqua"/>
                <a:sym typeface="Book Antiqu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rgbClr val="262626"/>
                </a:solidFill>
                <a:latin typeface="Book Antiqua"/>
                <a:ea typeface="Book Antiqua"/>
                <a:cs typeface="Book Antiqua"/>
                <a:sym typeface="Book Antiqu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rgbClr val="262626"/>
                </a:solidFill>
                <a:latin typeface="Book Antiqua"/>
                <a:ea typeface="Book Antiqua"/>
                <a:cs typeface="Book Antiqua"/>
                <a:sym typeface="Book Antiqu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rgbClr val="262626"/>
                </a:solidFill>
                <a:latin typeface="Book Antiqua"/>
                <a:ea typeface="Book Antiqua"/>
                <a:cs typeface="Book Antiqua"/>
                <a:sym typeface="Book Antiqu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rgbClr val="262626"/>
                </a:solidFill>
                <a:latin typeface="Book Antiqua"/>
                <a:ea typeface="Book Antiqua"/>
                <a:cs typeface="Book Antiqua"/>
                <a:sym typeface="Book Antiqua"/>
              </a:defRPr>
            </a:lvl5pPr>
            <a:lvl6pPr indent="-317500" lvl="5" marL="2743200" marR="0" rtl="0" algn="l">
              <a:spcBef>
                <a:spcPts val="400"/>
              </a:spcBef>
              <a:spcAft>
                <a:spcPts val="0"/>
              </a:spcAft>
              <a:buClr>
                <a:schemeClr val="accent1"/>
              </a:buClr>
              <a:buSzPts val="1400"/>
              <a:buFont typeface="Noto Sans Symbols"/>
              <a:buChar char="🙣"/>
              <a:defRPr b="0" i="0" sz="1400" u="none" cap="none" strike="noStrike">
                <a:solidFill>
                  <a:schemeClr val="dk1"/>
                </a:solidFill>
                <a:latin typeface="Book Antiqua"/>
                <a:ea typeface="Book Antiqua"/>
                <a:cs typeface="Book Antiqua"/>
                <a:sym typeface="Book Antiqua"/>
              </a:defRPr>
            </a:lvl6pPr>
            <a:lvl7pPr indent="-317500" lvl="6" marL="3200400" marR="0" rtl="0" algn="l">
              <a:spcBef>
                <a:spcPts val="400"/>
              </a:spcBef>
              <a:spcAft>
                <a:spcPts val="0"/>
              </a:spcAft>
              <a:buClr>
                <a:schemeClr val="accent1"/>
              </a:buClr>
              <a:buSzPts val="1400"/>
              <a:buFont typeface="Noto Sans Symbols"/>
              <a:buChar char="🙣"/>
              <a:defRPr b="0" i="0" sz="1400" u="none" cap="none" strike="noStrike">
                <a:solidFill>
                  <a:schemeClr val="dk1"/>
                </a:solidFill>
                <a:latin typeface="Book Antiqua"/>
                <a:ea typeface="Book Antiqua"/>
                <a:cs typeface="Book Antiqua"/>
                <a:sym typeface="Book Antiqua"/>
              </a:defRPr>
            </a:lvl7pPr>
            <a:lvl8pPr indent="-317500" lvl="7" marL="3657600" marR="0" rtl="0" algn="l">
              <a:spcBef>
                <a:spcPts val="400"/>
              </a:spcBef>
              <a:spcAft>
                <a:spcPts val="0"/>
              </a:spcAft>
              <a:buClr>
                <a:schemeClr val="accent1"/>
              </a:buClr>
              <a:buSzPts val="1400"/>
              <a:buFont typeface="Noto Sans Symbols"/>
              <a:buChar char="🙣"/>
              <a:defRPr b="0" i="0" sz="1400" u="none" cap="none" strike="noStrike">
                <a:solidFill>
                  <a:schemeClr val="dk1"/>
                </a:solidFill>
                <a:latin typeface="Book Antiqua"/>
                <a:ea typeface="Book Antiqua"/>
                <a:cs typeface="Book Antiqua"/>
                <a:sym typeface="Book Antiqua"/>
              </a:defRPr>
            </a:lvl8pPr>
            <a:lvl9pPr indent="-317500" lvl="8" marL="4114800" marR="0" rtl="0" algn="l">
              <a:spcBef>
                <a:spcPts val="400"/>
              </a:spcBef>
              <a:spcAft>
                <a:spcPts val="0"/>
              </a:spcAft>
              <a:buClr>
                <a:schemeClr val="accent1"/>
              </a:buClr>
              <a:buSzPts val="1400"/>
              <a:buFont typeface="Noto Sans Symbols"/>
              <a:buChar char="🙣"/>
              <a:defRPr b="0" i="0" sz="1400" u="none" cap="none" strike="noStrike">
                <a:solidFill>
                  <a:schemeClr val="dk1"/>
                </a:solidFill>
                <a:latin typeface="Book Antiqua"/>
                <a:ea typeface="Book Antiqua"/>
                <a:cs typeface="Book Antiqua"/>
                <a:sym typeface="Book Antiqua"/>
              </a:defRPr>
            </a:lvl9pPr>
          </a:lstStyle>
          <a:p/>
        </p:txBody>
      </p:sp>
      <p:sp>
        <p:nvSpPr>
          <p:cNvPr id="27" name="Google Shape;27;p134"/>
          <p:cNvSpPr txBox="1"/>
          <p:nvPr>
            <p:ph idx="10" type="dt"/>
          </p:nvPr>
        </p:nvSpPr>
        <p:spPr>
          <a:xfrm>
            <a:off x="360378" y="6161442"/>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dk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2pPr>
            <a:lvl3pPr lvl="2"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3pPr>
            <a:lvl4pPr lvl="3"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4pPr>
            <a:lvl5pPr lvl="4"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5pPr>
            <a:lvl6pPr lvl="5"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6pPr>
            <a:lvl7pPr lvl="6"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7pPr>
            <a:lvl8pPr lvl="7"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8pPr>
            <a:lvl9pPr lvl="8"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9pPr>
          </a:lstStyle>
          <a:p/>
        </p:txBody>
      </p:sp>
      <p:sp>
        <p:nvSpPr>
          <p:cNvPr id="28" name="Google Shape;28;p134"/>
          <p:cNvSpPr txBox="1"/>
          <p:nvPr>
            <p:ph idx="11" type="ftr"/>
          </p:nvPr>
        </p:nvSpPr>
        <p:spPr>
          <a:xfrm>
            <a:off x="3124200" y="6161442"/>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dk2"/>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2pPr>
            <a:lvl3pPr lvl="2"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3pPr>
            <a:lvl4pPr lvl="3"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4pPr>
            <a:lvl5pPr lvl="4"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5pPr>
            <a:lvl6pPr lvl="5"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6pPr>
            <a:lvl7pPr lvl="6"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7pPr>
            <a:lvl8pPr lvl="7"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8pPr>
            <a:lvl9pPr lvl="8" marR="0" rtl="0" algn="l">
              <a:spcBef>
                <a:spcPts val="0"/>
              </a:spcBef>
              <a:spcAft>
                <a:spcPts val="0"/>
              </a:spcAft>
              <a:buSzPts val="1400"/>
              <a:buNone/>
              <a:defRPr b="0" i="0" sz="1800" u="none" cap="none" strike="noStrike">
                <a:solidFill>
                  <a:schemeClr val="dk1"/>
                </a:solidFill>
                <a:latin typeface="Book Antiqua"/>
                <a:ea typeface="Book Antiqua"/>
                <a:cs typeface="Book Antiqua"/>
                <a:sym typeface="Book Antiqua"/>
              </a:defRPr>
            </a:lvl9pPr>
          </a:lstStyle>
          <a:p/>
        </p:txBody>
      </p:sp>
      <p:sp>
        <p:nvSpPr>
          <p:cNvPr id="29" name="Google Shape;29;p134"/>
          <p:cNvSpPr txBox="1"/>
          <p:nvPr>
            <p:ph idx="12" type="sldNum"/>
          </p:nvPr>
        </p:nvSpPr>
        <p:spPr>
          <a:xfrm>
            <a:off x="6639264" y="6161442"/>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1200" u="none">
                <a:solidFill>
                  <a:schemeClr val="dk2"/>
                </a:solidFill>
                <a:latin typeface="Book Antiqua"/>
                <a:ea typeface="Book Antiqua"/>
                <a:cs typeface="Book Antiqua"/>
                <a:sym typeface="Book Antiqua"/>
              </a:defRPr>
            </a:lvl1pPr>
            <a:lvl2pPr indent="0" lvl="1" marL="0" marR="0" rtl="0" algn="r">
              <a:spcBef>
                <a:spcPts val="0"/>
              </a:spcBef>
              <a:buNone/>
              <a:defRPr b="0" sz="1200" u="none">
                <a:solidFill>
                  <a:schemeClr val="dk2"/>
                </a:solidFill>
                <a:latin typeface="Book Antiqua"/>
                <a:ea typeface="Book Antiqua"/>
                <a:cs typeface="Book Antiqua"/>
                <a:sym typeface="Book Antiqua"/>
              </a:defRPr>
            </a:lvl2pPr>
            <a:lvl3pPr indent="0" lvl="2" marL="0" marR="0" rtl="0" algn="r">
              <a:spcBef>
                <a:spcPts val="0"/>
              </a:spcBef>
              <a:buNone/>
              <a:defRPr b="0" sz="1200" u="none">
                <a:solidFill>
                  <a:schemeClr val="dk2"/>
                </a:solidFill>
                <a:latin typeface="Book Antiqua"/>
                <a:ea typeface="Book Antiqua"/>
                <a:cs typeface="Book Antiqua"/>
                <a:sym typeface="Book Antiqua"/>
              </a:defRPr>
            </a:lvl3pPr>
            <a:lvl4pPr indent="0" lvl="3" marL="0" marR="0" rtl="0" algn="r">
              <a:spcBef>
                <a:spcPts val="0"/>
              </a:spcBef>
              <a:buNone/>
              <a:defRPr b="0" sz="1200" u="none">
                <a:solidFill>
                  <a:schemeClr val="dk2"/>
                </a:solidFill>
                <a:latin typeface="Book Antiqua"/>
                <a:ea typeface="Book Antiqua"/>
                <a:cs typeface="Book Antiqua"/>
                <a:sym typeface="Book Antiqua"/>
              </a:defRPr>
            </a:lvl4pPr>
            <a:lvl5pPr indent="0" lvl="4" marL="0" marR="0" rtl="0" algn="r">
              <a:spcBef>
                <a:spcPts val="0"/>
              </a:spcBef>
              <a:buNone/>
              <a:defRPr b="0" sz="1200" u="none">
                <a:solidFill>
                  <a:schemeClr val="dk2"/>
                </a:solidFill>
                <a:latin typeface="Book Antiqua"/>
                <a:ea typeface="Book Antiqua"/>
                <a:cs typeface="Book Antiqua"/>
                <a:sym typeface="Book Antiqua"/>
              </a:defRPr>
            </a:lvl5pPr>
            <a:lvl6pPr indent="0" lvl="5" marL="0" marR="0" rtl="0" algn="r">
              <a:spcBef>
                <a:spcPts val="0"/>
              </a:spcBef>
              <a:buNone/>
              <a:defRPr b="0" sz="1200" u="none">
                <a:solidFill>
                  <a:schemeClr val="dk2"/>
                </a:solidFill>
                <a:latin typeface="Book Antiqua"/>
                <a:ea typeface="Book Antiqua"/>
                <a:cs typeface="Book Antiqua"/>
                <a:sym typeface="Book Antiqua"/>
              </a:defRPr>
            </a:lvl6pPr>
            <a:lvl7pPr indent="0" lvl="6" marL="0" marR="0" rtl="0" algn="r">
              <a:spcBef>
                <a:spcPts val="0"/>
              </a:spcBef>
              <a:buNone/>
              <a:defRPr b="0" sz="1200" u="none">
                <a:solidFill>
                  <a:schemeClr val="dk2"/>
                </a:solidFill>
                <a:latin typeface="Book Antiqua"/>
                <a:ea typeface="Book Antiqua"/>
                <a:cs typeface="Book Antiqua"/>
                <a:sym typeface="Book Antiqua"/>
              </a:defRPr>
            </a:lvl7pPr>
            <a:lvl8pPr indent="0" lvl="7" marL="0" marR="0" rtl="0" algn="r">
              <a:spcBef>
                <a:spcPts val="0"/>
              </a:spcBef>
              <a:buNone/>
              <a:defRPr b="0" sz="1200" u="none">
                <a:solidFill>
                  <a:schemeClr val="dk2"/>
                </a:solidFill>
                <a:latin typeface="Book Antiqua"/>
                <a:ea typeface="Book Antiqua"/>
                <a:cs typeface="Book Antiqua"/>
                <a:sym typeface="Book Antiqua"/>
              </a:defRPr>
            </a:lvl8pPr>
            <a:lvl9pPr indent="0" lvl="8" marL="0" marR="0" rtl="0" algn="r">
              <a:spcBef>
                <a:spcPts val="0"/>
              </a:spcBef>
              <a:buNone/>
              <a:defRPr b="0" sz="1200" u="none">
                <a:solidFill>
                  <a:schemeClr val="dk2"/>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youtu.be/0-BhTO3bIMQ"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youtu.be/kXJLbFCeroc"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youtu.be/gW07lSaNPdw"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youtu.be/E0IBMWQDEH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youtu.be/Dvxb4AI_KHo"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s://youtu.be/vOU8xmc98II"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nXzBApAx5lY"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youtu.be/jYmpIjciPi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s://youtu.be/_G-jWnFrVco"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youtu.be/Ve6eWR8nivU"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1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5.xml"/><Relationship Id="rId3" Type="http://schemas.openxmlformats.org/officeDocument/2006/relationships/hyperlink" Target="https://youtu.be/F8wJay49uHc" TargetMode="External"/><Relationship Id="rId4" Type="http://schemas.openxmlformats.org/officeDocument/2006/relationships/image" Target="../media/image1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hyperlink" Target="https://youtu.be/chSyQPKsNk4"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9.xml"/><Relationship Id="rId3" Type="http://schemas.openxmlformats.org/officeDocument/2006/relationships/image" Target="../media/image1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hyperlink" Target="https://youtu.be/Fpeg0joWaEk" TargetMode="External"/><Relationship Id="rId4" Type="http://schemas.openxmlformats.org/officeDocument/2006/relationships/hyperlink" Target="https://youtu.be/aC0_yOlfY4U"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hyperlink" Target="https://youtu.be/PGB6dN1KlwQ"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hyperlink" Target="https://youtu.be/36n37AaVVLc"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
          <p:cNvSpPr txBox="1"/>
          <p:nvPr>
            <p:ph type="ctrTitle"/>
          </p:nvPr>
        </p:nvSpPr>
        <p:spPr>
          <a:xfrm>
            <a:off x="1183341" y="1387737"/>
            <a:ext cx="6777318" cy="173198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5400"/>
              <a:buFont typeface="Book Antiqua"/>
              <a:buNone/>
            </a:pPr>
            <a:r>
              <a:rPr lang="en-CA"/>
              <a:t>Digestive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Digestive System Anatomy</a:t>
            </a:r>
            <a:endParaRPr/>
          </a:p>
          <a:p>
            <a:pPr indent="-365760" lvl="0" marL="365760" rtl="0" algn="l">
              <a:spcBef>
                <a:spcPts val="444"/>
              </a:spcBef>
              <a:spcAft>
                <a:spcPts val="0"/>
              </a:spcAft>
              <a:buSzPct val="100000"/>
              <a:buChar char="🙣"/>
            </a:pPr>
            <a:r>
              <a:rPr lang="en-CA"/>
              <a:t>Digestive Processes Occurring in the Mouth, Pharynx, and Esophagus</a:t>
            </a:r>
            <a:endParaRPr/>
          </a:p>
          <a:p>
            <a:pPr indent="-365760" lvl="0" marL="365760" rtl="0" algn="l">
              <a:spcBef>
                <a:spcPts val="444"/>
              </a:spcBef>
              <a:spcAft>
                <a:spcPts val="0"/>
              </a:spcAft>
              <a:buSzPct val="100000"/>
              <a:buChar char="🙣"/>
            </a:pPr>
            <a:r>
              <a:rPr lang="en-CA"/>
              <a:t>Chemical digestion and absorption: the stomach</a:t>
            </a:r>
            <a:endParaRPr/>
          </a:p>
          <a:p>
            <a:pPr indent="-365760" lvl="0" marL="365760" rtl="0" algn="l">
              <a:spcBef>
                <a:spcPts val="444"/>
              </a:spcBef>
              <a:spcAft>
                <a:spcPts val="0"/>
              </a:spcAft>
              <a:buSzPct val="100000"/>
              <a:buChar char="🙣"/>
            </a:pPr>
            <a:r>
              <a:rPr lang="en-CA"/>
              <a:t>Chemical digestion and absorption: the small intestines and associated structures, and the large intestine</a:t>
            </a:r>
            <a:endParaRPr/>
          </a:p>
          <a:p>
            <a:pPr indent="-365760" lvl="0" marL="365760" rtl="0" algn="l">
              <a:spcBef>
                <a:spcPts val="444"/>
              </a:spcBef>
              <a:spcAft>
                <a:spcPts val="0"/>
              </a:spcAft>
              <a:buSzPct val="100000"/>
              <a:buChar char="🙣"/>
            </a:pPr>
            <a:r>
              <a:rPr lang="en-CA"/>
              <a:t>Diseases of the esophagus</a:t>
            </a:r>
            <a:endParaRPr/>
          </a:p>
          <a:p>
            <a:pPr indent="-365760" lvl="0" marL="365760" rtl="0" algn="l">
              <a:spcBef>
                <a:spcPts val="444"/>
              </a:spcBef>
              <a:spcAft>
                <a:spcPts val="0"/>
              </a:spcAft>
              <a:buSzPct val="100000"/>
              <a:buChar char="🙣"/>
            </a:pPr>
            <a:r>
              <a:rPr lang="en-CA"/>
              <a:t>Diseases of the stomach</a:t>
            </a:r>
            <a:endParaRPr/>
          </a:p>
          <a:p>
            <a:pPr indent="-365760" lvl="0" marL="365760" rtl="0" algn="l">
              <a:spcBef>
                <a:spcPts val="444"/>
              </a:spcBef>
              <a:spcAft>
                <a:spcPts val="0"/>
              </a:spcAft>
              <a:buSzPct val="100000"/>
              <a:buChar char="🙣"/>
            </a:pPr>
            <a:r>
              <a:rPr lang="en-CA"/>
              <a:t>Disorders of the intestine and colon</a:t>
            </a:r>
            <a:endParaRPr/>
          </a:p>
          <a:p>
            <a:pPr indent="-365760" lvl="0" marL="365760" rtl="0" algn="l">
              <a:spcBef>
                <a:spcPts val="444"/>
              </a:spcBef>
              <a:spcAft>
                <a:spcPts val="0"/>
              </a:spcAft>
              <a:buSzPct val="100000"/>
              <a:buChar char="🙣"/>
            </a:pPr>
            <a:r>
              <a:rPr lang="en-CA"/>
              <a:t>Liver and Gallbladder Pathology </a:t>
            </a:r>
            <a:endParaRPr/>
          </a:p>
        </p:txBody>
      </p:sp>
      <p:sp>
        <p:nvSpPr>
          <p:cNvPr id="143" name="Google Shape;143;p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Topics Covered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3"/>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Digestive System Anatomy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Mouth AKA Oral Cavity</a:t>
            </a:r>
            <a:endParaRPr/>
          </a:p>
          <a:p>
            <a:pPr indent="-365760" lvl="1" marL="777240" rtl="0" algn="l">
              <a:spcBef>
                <a:spcPts val="407"/>
              </a:spcBef>
              <a:spcAft>
                <a:spcPts val="0"/>
              </a:spcAft>
              <a:buSzPct val="100000"/>
              <a:buChar char="🙢"/>
            </a:pPr>
            <a:r>
              <a:rPr lang="en-CA"/>
              <a:t>Digestive system begins in the mouth  </a:t>
            </a:r>
            <a:endParaRPr/>
          </a:p>
          <a:p>
            <a:pPr indent="-365760" lvl="1" marL="777240" rtl="0" algn="l">
              <a:spcBef>
                <a:spcPts val="407"/>
              </a:spcBef>
              <a:spcAft>
                <a:spcPts val="0"/>
              </a:spcAft>
              <a:buSzPct val="100000"/>
              <a:buChar char="🙢"/>
            </a:pPr>
            <a:r>
              <a:rPr lang="en-CA"/>
              <a:t>Many accessory organs that aid in the digestion of food—the tongue, teeth, and salivary glands are found in the mouth </a:t>
            </a:r>
            <a:endParaRPr/>
          </a:p>
          <a:p>
            <a:pPr indent="-365760" lvl="0" marL="365760" rtl="0" algn="l">
              <a:spcBef>
                <a:spcPts val="444"/>
              </a:spcBef>
              <a:spcAft>
                <a:spcPts val="0"/>
              </a:spcAft>
              <a:buSzPct val="100000"/>
              <a:buChar char="🙣"/>
            </a:pPr>
            <a:r>
              <a:rPr lang="en-CA"/>
              <a:t>Teeth</a:t>
            </a:r>
            <a:endParaRPr/>
          </a:p>
          <a:p>
            <a:pPr indent="-365760" lvl="1" marL="777240" rtl="0" algn="l">
              <a:spcBef>
                <a:spcPts val="407"/>
              </a:spcBef>
              <a:spcAft>
                <a:spcPts val="0"/>
              </a:spcAft>
              <a:buSzPct val="100000"/>
              <a:buChar char="🙢"/>
            </a:pPr>
            <a:r>
              <a:rPr lang="en-CA"/>
              <a:t> 32 small, found along the anterior and lateral edges of the mouth</a:t>
            </a:r>
            <a:endParaRPr/>
          </a:p>
          <a:p>
            <a:pPr indent="-365760" lvl="1" marL="777240" rtl="0" algn="l">
              <a:spcBef>
                <a:spcPts val="407"/>
              </a:spcBef>
              <a:spcAft>
                <a:spcPts val="0"/>
              </a:spcAft>
              <a:buSzPct val="100000"/>
              <a:buChar char="🙢"/>
            </a:pPr>
            <a:r>
              <a:rPr lang="en-CA"/>
              <a:t>Made of a bone-like substance called dentin, covered in a layer of enamel—the hardest substance in the body</a:t>
            </a:r>
            <a:endParaRPr/>
          </a:p>
          <a:p>
            <a:pPr indent="-365760" lvl="1" marL="777240" rtl="0" algn="l">
              <a:spcBef>
                <a:spcPts val="407"/>
              </a:spcBef>
              <a:spcAft>
                <a:spcPts val="0"/>
              </a:spcAft>
              <a:buSzPct val="100000"/>
              <a:buChar char="🙢"/>
            </a:pPr>
            <a:r>
              <a:rPr lang="en-CA"/>
              <a:t>Living organs and contain blood vessels and nerves under the dentin in a soft region known as the pulp</a:t>
            </a:r>
            <a:endParaRPr/>
          </a:p>
          <a:p>
            <a:pPr indent="-365760" lvl="1" marL="777240" rtl="0" algn="l">
              <a:spcBef>
                <a:spcPts val="407"/>
              </a:spcBef>
              <a:spcAft>
                <a:spcPts val="0"/>
              </a:spcAft>
              <a:buSzPct val="100000"/>
              <a:buChar char="🙢"/>
            </a:pPr>
            <a:r>
              <a:rPr lang="en-CA"/>
              <a:t>Designed for cutting and grinding food into smaller pieces</a:t>
            </a:r>
            <a:endParaRPr/>
          </a:p>
          <a:p>
            <a:pPr indent="-224789" lvl="0" marL="365760" rtl="0" algn="l">
              <a:spcBef>
                <a:spcPts val="444"/>
              </a:spcBef>
              <a:spcAft>
                <a:spcPts val="0"/>
              </a:spcAft>
              <a:buSzPct val="100000"/>
              <a:buNone/>
            </a:pPr>
            <a:r>
              <a:t/>
            </a:r>
            <a:endParaRPr/>
          </a:p>
        </p:txBody>
      </p:sp>
      <p:sp>
        <p:nvSpPr>
          <p:cNvPr id="154" name="Google Shape;154;p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Mouth &amp; Teeth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Tongue</a:t>
            </a:r>
            <a:endParaRPr/>
          </a:p>
          <a:p>
            <a:pPr indent="-365760" lvl="1" marL="777240" rtl="0" algn="l">
              <a:spcBef>
                <a:spcPts val="341"/>
              </a:spcBef>
              <a:spcAft>
                <a:spcPts val="0"/>
              </a:spcAft>
              <a:buSzPct val="100000"/>
              <a:buChar char="🙢"/>
            </a:pPr>
            <a:r>
              <a:rPr lang="en-CA"/>
              <a:t>Located on the inferior portion of the mouth, posterior and medial to the teeth</a:t>
            </a:r>
            <a:endParaRPr/>
          </a:p>
          <a:p>
            <a:pPr indent="-365760" lvl="1" marL="777240" rtl="0" algn="l">
              <a:spcBef>
                <a:spcPts val="341"/>
              </a:spcBef>
              <a:spcAft>
                <a:spcPts val="0"/>
              </a:spcAft>
              <a:buSzPct val="100000"/>
              <a:buChar char="🙢"/>
            </a:pPr>
            <a:r>
              <a:rPr lang="en-CA"/>
              <a:t>Small organ made up of several pairs of muscles covered in a thin, bumpy, skin-like layer</a:t>
            </a:r>
            <a:endParaRPr/>
          </a:p>
          <a:p>
            <a:pPr indent="-365760" lvl="1" marL="777240" rtl="0" algn="l">
              <a:spcBef>
                <a:spcPts val="341"/>
              </a:spcBef>
              <a:spcAft>
                <a:spcPts val="0"/>
              </a:spcAft>
              <a:buSzPct val="100000"/>
              <a:buChar char="🙢"/>
            </a:pPr>
            <a:r>
              <a:rPr lang="en-CA"/>
              <a:t>Outside of the tongue contains many rough papillae for gripping food as it is moved by the tongue’s muscles</a:t>
            </a:r>
            <a:endParaRPr/>
          </a:p>
          <a:p>
            <a:pPr indent="-365760" lvl="1" marL="777240" rtl="0" algn="l">
              <a:spcBef>
                <a:spcPts val="341"/>
              </a:spcBef>
              <a:spcAft>
                <a:spcPts val="0"/>
              </a:spcAft>
              <a:buSzPct val="100000"/>
              <a:buChar char="🙢"/>
            </a:pPr>
            <a:r>
              <a:rPr lang="en-CA"/>
              <a:t>Taste buds detect taste molecules in food and connect to nerves in the tongue to send taste information to the brain</a:t>
            </a:r>
            <a:endParaRPr/>
          </a:p>
          <a:p>
            <a:pPr indent="-365760" lvl="1" marL="777240" rtl="0" algn="l">
              <a:spcBef>
                <a:spcPts val="341"/>
              </a:spcBef>
              <a:spcAft>
                <a:spcPts val="0"/>
              </a:spcAft>
              <a:buSzPct val="100000"/>
              <a:buChar char="🙢"/>
            </a:pPr>
            <a:r>
              <a:rPr lang="en-CA"/>
              <a:t>Helps  push food toward the posterior part of the mouth for swallowing</a:t>
            </a:r>
            <a:endParaRPr/>
          </a:p>
          <a:p>
            <a:pPr indent="-365760" lvl="0" marL="365760" rtl="0" algn="l">
              <a:spcBef>
                <a:spcPts val="372"/>
              </a:spcBef>
              <a:spcAft>
                <a:spcPts val="0"/>
              </a:spcAft>
              <a:buSzPct val="100000"/>
              <a:buChar char="🙣"/>
            </a:pPr>
            <a:r>
              <a:rPr lang="en-CA"/>
              <a:t>Salivary Glands</a:t>
            </a:r>
            <a:endParaRPr/>
          </a:p>
          <a:p>
            <a:pPr indent="-365760" lvl="1" marL="777240" rtl="0" algn="l">
              <a:spcBef>
                <a:spcPts val="341"/>
              </a:spcBef>
              <a:spcAft>
                <a:spcPts val="0"/>
              </a:spcAft>
              <a:buSzPct val="100000"/>
              <a:buChar char="🙢"/>
            </a:pPr>
            <a:r>
              <a:rPr lang="en-CA"/>
              <a:t>Surrounding the mouth are 3 sets of salivary glands.</a:t>
            </a:r>
            <a:endParaRPr/>
          </a:p>
          <a:p>
            <a:pPr indent="-365760" lvl="1" marL="777240" rtl="0" algn="l">
              <a:spcBef>
                <a:spcPts val="341"/>
              </a:spcBef>
              <a:spcAft>
                <a:spcPts val="0"/>
              </a:spcAft>
              <a:buSzPct val="100000"/>
              <a:buChar char="🙢"/>
            </a:pPr>
            <a:r>
              <a:rPr lang="en-CA"/>
              <a:t>Accessory organs that produce saliva which helps to moisten food and begins the digestion of carbohydrates and lubricates food as it passes through the mouth, pharynx, and esophagus.</a:t>
            </a:r>
            <a:endParaRPr/>
          </a:p>
          <a:p>
            <a:pPr indent="-247650" lvl="0" marL="365760" rtl="0" algn="l">
              <a:spcBef>
                <a:spcPts val="372"/>
              </a:spcBef>
              <a:spcAft>
                <a:spcPts val="0"/>
              </a:spcAft>
              <a:buSzPct val="100000"/>
              <a:buNone/>
            </a:pPr>
            <a:r>
              <a:t/>
            </a:r>
            <a:endParaRPr/>
          </a:p>
        </p:txBody>
      </p:sp>
      <p:sp>
        <p:nvSpPr>
          <p:cNvPr id="160" name="Google Shape;160;p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Tongue &amp; Salivary Glands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Pharynx (throat)</a:t>
            </a:r>
            <a:endParaRPr/>
          </a:p>
          <a:p>
            <a:pPr indent="-365760" lvl="1" marL="777240" rtl="0" algn="l">
              <a:spcBef>
                <a:spcPts val="341"/>
              </a:spcBef>
              <a:spcAft>
                <a:spcPts val="0"/>
              </a:spcAft>
              <a:buSzPct val="100000"/>
              <a:buChar char="🙢"/>
            </a:pPr>
            <a:r>
              <a:rPr lang="en-CA"/>
              <a:t>Funnel-shaped tube connected to the posterior end of the mouth. </a:t>
            </a:r>
            <a:endParaRPr/>
          </a:p>
          <a:p>
            <a:pPr indent="-365760" lvl="1" marL="777240" rtl="0" algn="l">
              <a:spcBef>
                <a:spcPts val="341"/>
              </a:spcBef>
              <a:spcAft>
                <a:spcPts val="0"/>
              </a:spcAft>
              <a:buSzPct val="100000"/>
              <a:buChar char="🙢"/>
            </a:pPr>
            <a:r>
              <a:rPr lang="en-CA"/>
              <a:t>Responsible for the passing of masses of chewed food from the mouth to the esophagus. </a:t>
            </a:r>
            <a:endParaRPr/>
          </a:p>
          <a:p>
            <a:pPr indent="-365760" lvl="1" marL="777240" rtl="0" algn="l">
              <a:spcBef>
                <a:spcPts val="341"/>
              </a:spcBef>
              <a:spcAft>
                <a:spcPts val="0"/>
              </a:spcAft>
              <a:buSzPct val="100000"/>
              <a:buChar char="🙢"/>
            </a:pPr>
            <a:r>
              <a:rPr lang="en-CA"/>
              <a:t>Plays an important role in the respiratory system, as air from the nasal cavity passes through the pharynx on its way to the larynx and eventually the lungs. Because the pharynx serves two different functions, it contains a flap of tissue known as the epiglottis that acts as a switch to route food to the esophagus and air to the larynx.</a:t>
            </a:r>
            <a:endParaRPr/>
          </a:p>
          <a:p>
            <a:pPr indent="-365760" lvl="0" marL="365760" rtl="0" algn="l">
              <a:spcBef>
                <a:spcPts val="372"/>
              </a:spcBef>
              <a:spcAft>
                <a:spcPts val="0"/>
              </a:spcAft>
              <a:buSzPct val="100000"/>
              <a:buChar char="🙣"/>
            </a:pPr>
            <a:r>
              <a:rPr lang="en-CA"/>
              <a:t>Esophagus</a:t>
            </a:r>
            <a:endParaRPr/>
          </a:p>
          <a:p>
            <a:pPr indent="-365760" lvl="1" marL="777240" rtl="0" algn="l">
              <a:spcBef>
                <a:spcPts val="341"/>
              </a:spcBef>
              <a:spcAft>
                <a:spcPts val="0"/>
              </a:spcAft>
              <a:buSzPct val="100000"/>
              <a:buChar char="🙢"/>
            </a:pPr>
            <a:r>
              <a:rPr lang="en-CA"/>
              <a:t>Muscular tube connecting the pharynx to the stomach </a:t>
            </a:r>
            <a:endParaRPr/>
          </a:p>
          <a:p>
            <a:pPr indent="-365760" lvl="1" marL="777240" rtl="0" algn="l">
              <a:spcBef>
                <a:spcPts val="341"/>
              </a:spcBef>
              <a:spcAft>
                <a:spcPts val="0"/>
              </a:spcAft>
              <a:buSzPct val="100000"/>
              <a:buChar char="🙢"/>
            </a:pPr>
            <a:r>
              <a:rPr lang="en-CA"/>
              <a:t>Carries swallowed masses of chewed food along its length</a:t>
            </a:r>
            <a:endParaRPr/>
          </a:p>
          <a:p>
            <a:pPr indent="-365760" lvl="1" marL="777240" rtl="0" algn="l">
              <a:spcBef>
                <a:spcPts val="341"/>
              </a:spcBef>
              <a:spcAft>
                <a:spcPts val="0"/>
              </a:spcAft>
              <a:buSzPct val="100000"/>
              <a:buChar char="🙢"/>
            </a:pPr>
            <a:r>
              <a:rPr lang="en-CA"/>
              <a:t>The inferior end of the esophagus is a muscular ring called the lower esophageal (cardiac) sphincter. The function of this sphincter is to close of the end of the esophagus and trap food in the stomach</a:t>
            </a:r>
            <a:endParaRPr/>
          </a:p>
          <a:p>
            <a:pPr indent="-247650" lvl="0" marL="365760" rtl="0" algn="l">
              <a:spcBef>
                <a:spcPts val="372"/>
              </a:spcBef>
              <a:spcAft>
                <a:spcPts val="0"/>
              </a:spcAft>
              <a:buSzPct val="100000"/>
              <a:buNone/>
            </a:pPr>
            <a:r>
              <a:t/>
            </a:r>
            <a:endParaRPr/>
          </a:p>
        </p:txBody>
      </p:sp>
      <p:sp>
        <p:nvSpPr>
          <p:cNvPr id="166" name="Google Shape;166;p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Pharynx &amp; Esophagus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Stomach </a:t>
            </a:r>
            <a:endParaRPr/>
          </a:p>
          <a:p>
            <a:pPr indent="-365760" lvl="1" marL="777240" rtl="0" algn="l">
              <a:spcBef>
                <a:spcPts val="308"/>
              </a:spcBef>
              <a:spcAft>
                <a:spcPts val="0"/>
              </a:spcAft>
              <a:buSzPct val="100000"/>
              <a:buChar char="🙢"/>
            </a:pPr>
            <a:r>
              <a:rPr lang="en-CA"/>
              <a:t>Muscular sac that is located on the left side of the abdominal cavity, nferior to the diaphragm. </a:t>
            </a:r>
            <a:endParaRPr/>
          </a:p>
          <a:p>
            <a:pPr indent="-365760" lvl="1" marL="777240" rtl="0" algn="l">
              <a:spcBef>
                <a:spcPts val="308"/>
              </a:spcBef>
              <a:spcAft>
                <a:spcPts val="0"/>
              </a:spcAft>
              <a:buSzPct val="100000"/>
              <a:buChar char="🙢"/>
            </a:pPr>
            <a:r>
              <a:rPr lang="en-CA"/>
              <a:t>Stomach is about the size of their two fists placed next to each other. T</a:t>
            </a:r>
            <a:endParaRPr/>
          </a:p>
          <a:p>
            <a:pPr indent="-365760" lvl="1" marL="777240" rtl="0" algn="l">
              <a:spcBef>
                <a:spcPts val="308"/>
              </a:spcBef>
              <a:spcAft>
                <a:spcPts val="0"/>
              </a:spcAft>
              <a:buSzPct val="100000"/>
              <a:buChar char="🙢"/>
            </a:pPr>
            <a:r>
              <a:rPr lang="en-CA"/>
              <a:t>Acts as a storage tank for food so that the body has time to digest large meals properly</a:t>
            </a:r>
            <a:endParaRPr/>
          </a:p>
          <a:p>
            <a:pPr indent="-365760" lvl="1" marL="777240" rtl="0" algn="l">
              <a:spcBef>
                <a:spcPts val="308"/>
              </a:spcBef>
              <a:spcAft>
                <a:spcPts val="0"/>
              </a:spcAft>
              <a:buSzPct val="100000"/>
              <a:buChar char="🙢"/>
            </a:pPr>
            <a:r>
              <a:rPr lang="en-CA"/>
              <a:t>Contains hydrochloric acid and digestive enzymes that continue the digestion of food </a:t>
            </a:r>
            <a:endParaRPr/>
          </a:p>
          <a:p>
            <a:pPr indent="-365760" lvl="0" marL="365760" rtl="0" algn="l">
              <a:spcBef>
                <a:spcPts val="336"/>
              </a:spcBef>
              <a:spcAft>
                <a:spcPts val="0"/>
              </a:spcAft>
              <a:buSzPct val="100000"/>
              <a:buChar char="🙣"/>
            </a:pPr>
            <a:r>
              <a:rPr lang="en-CA"/>
              <a:t>Small Intestine</a:t>
            </a:r>
            <a:endParaRPr/>
          </a:p>
          <a:p>
            <a:pPr indent="-365760" lvl="1" marL="777240" rtl="0" algn="l">
              <a:spcBef>
                <a:spcPts val="308"/>
              </a:spcBef>
              <a:spcAft>
                <a:spcPts val="0"/>
              </a:spcAft>
              <a:buSzPct val="100000"/>
              <a:buChar char="🙢"/>
            </a:pPr>
            <a:r>
              <a:rPr lang="en-CA"/>
              <a:t>Long; thin tube about 1 inch in diameter and about 7 meters in length</a:t>
            </a:r>
            <a:endParaRPr/>
          </a:p>
          <a:p>
            <a:pPr indent="-365760" lvl="1" marL="777240" rtl="0" algn="l">
              <a:spcBef>
                <a:spcPts val="308"/>
              </a:spcBef>
              <a:spcAft>
                <a:spcPts val="0"/>
              </a:spcAft>
              <a:buSzPct val="100000"/>
              <a:buChar char="🙢"/>
            </a:pPr>
            <a:r>
              <a:rPr lang="en-CA"/>
              <a:t>Located just inferior to the stomach and takes up most of the space in the abdominal cavity</a:t>
            </a:r>
            <a:endParaRPr/>
          </a:p>
          <a:p>
            <a:pPr indent="-365760" lvl="1" marL="777240" rtl="0" algn="l">
              <a:spcBef>
                <a:spcPts val="308"/>
              </a:spcBef>
              <a:spcAft>
                <a:spcPts val="0"/>
              </a:spcAft>
              <a:buSzPct val="100000"/>
              <a:buChar char="🙢"/>
            </a:pPr>
            <a:r>
              <a:rPr lang="en-CA"/>
              <a:t>Entire small intestine is coiled like a hose and the inside surface is full of many ridges and folds. These folds are used to maximize the digestion of food and absorption of nutrients</a:t>
            </a:r>
            <a:endParaRPr/>
          </a:p>
          <a:p>
            <a:pPr indent="-365760" lvl="1" marL="777240" rtl="0" algn="l">
              <a:spcBef>
                <a:spcPts val="308"/>
              </a:spcBef>
              <a:spcAft>
                <a:spcPts val="0"/>
              </a:spcAft>
              <a:buSzPct val="100000"/>
              <a:buChar char="🙢"/>
            </a:pPr>
            <a:r>
              <a:rPr lang="en-CA"/>
              <a:t>Around 90% of all nutrients have been extracted from the food by the time it leaves the small intestine </a:t>
            </a:r>
            <a:endParaRPr/>
          </a:p>
        </p:txBody>
      </p:sp>
      <p:sp>
        <p:nvSpPr>
          <p:cNvPr id="172" name="Google Shape;172;p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Stomach &amp; Small Intestine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Liver and Gallbladder</a:t>
            </a:r>
            <a:endParaRPr/>
          </a:p>
          <a:p>
            <a:pPr indent="-365760" lvl="1" marL="777240" rtl="0" algn="l">
              <a:spcBef>
                <a:spcPts val="308"/>
              </a:spcBef>
              <a:spcAft>
                <a:spcPts val="0"/>
              </a:spcAft>
              <a:buSzPct val="100000"/>
              <a:buChar char="🙢"/>
            </a:pPr>
            <a:r>
              <a:rPr lang="en-CA"/>
              <a:t>Liver is a roughly triangular accessory organ of the digestive system located to the right of the stomach, just inferior to the diaphragm, superior to the small intestine</a:t>
            </a:r>
            <a:endParaRPr/>
          </a:p>
          <a:p>
            <a:pPr indent="-365760" lvl="1" marL="777240" rtl="0" algn="l">
              <a:spcBef>
                <a:spcPts val="308"/>
              </a:spcBef>
              <a:spcAft>
                <a:spcPts val="0"/>
              </a:spcAft>
              <a:buSzPct val="100000"/>
              <a:buChar char="🙢"/>
            </a:pPr>
            <a:r>
              <a:rPr lang="en-CA"/>
              <a:t>Weighs about 3 pounds, 2nd largest organ in the body</a:t>
            </a:r>
            <a:endParaRPr/>
          </a:p>
          <a:p>
            <a:pPr indent="-365760" lvl="1" marL="777240" rtl="0" algn="l">
              <a:spcBef>
                <a:spcPts val="308"/>
              </a:spcBef>
              <a:spcAft>
                <a:spcPts val="0"/>
              </a:spcAft>
              <a:buSzPct val="100000"/>
              <a:buChar char="🙢"/>
            </a:pPr>
            <a:r>
              <a:rPr lang="en-CA"/>
              <a:t>Liver performs many different functions in the body, main function of the liver in digestion is the production of bile and its secretion into the small intestine.</a:t>
            </a:r>
            <a:endParaRPr/>
          </a:p>
          <a:p>
            <a:pPr indent="-365760" lvl="1" marL="777240" rtl="0" algn="l">
              <a:spcBef>
                <a:spcPts val="308"/>
              </a:spcBef>
              <a:spcAft>
                <a:spcPts val="0"/>
              </a:spcAft>
              <a:buSzPct val="100000"/>
              <a:buChar char="🙢"/>
            </a:pPr>
            <a:r>
              <a:rPr lang="en-CA"/>
              <a:t>Gallbladder is a small, pear-shaped organ located just posterior to the liver.</a:t>
            </a:r>
            <a:endParaRPr/>
          </a:p>
          <a:p>
            <a:pPr indent="-365760" lvl="2" marL="1143000" rtl="0" algn="l">
              <a:spcBef>
                <a:spcPts val="280"/>
              </a:spcBef>
              <a:spcAft>
                <a:spcPts val="0"/>
              </a:spcAft>
              <a:buSzPct val="100000"/>
              <a:buChar char="🙣"/>
            </a:pPr>
            <a:r>
              <a:rPr lang="en-CA"/>
              <a:t>Used to store and recycle excess bile from the small intestine so that it can be reused for the digestion of subsequent meals.</a:t>
            </a:r>
            <a:endParaRPr/>
          </a:p>
          <a:p>
            <a:pPr indent="-365760" lvl="0" marL="365760" rtl="0" algn="l">
              <a:spcBef>
                <a:spcPts val="336"/>
              </a:spcBef>
              <a:spcAft>
                <a:spcPts val="0"/>
              </a:spcAft>
              <a:buSzPct val="100000"/>
              <a:buChar char="🙣"/>
            </a:pPr>
            <a:r>
              <a:rPr lang="en-CA"/>
              <a:t>Pancreas</a:t>
            </a:r>
            <a:endParaRPr/>
          </a:p>
          <a:p>
            <a:pPr indent="-365760" lvl="1" marL="777240" rtl="0" algn="l">
              <a:spcBef>
                <a:spcPts val="308"/>
              </a:spcBef>
              <a:spcAft>
                <a:spcPts val="0"/>
              </a:spcAft>
              <a:buSzPct val="100000"/>
              <a:buChar char="🙢"/>
            </a:pPr>
            <a:r>
              <a:rPr lang="en-CA"/>
              <a:t>Large gland located just inferior and posterior to the stomach</a:t>
            </a:r>
            <a:endParaRPr/>
          </a:p>
          <a:p>
            <a:pPr indent="-365760" lvl="1" marL="777240" rtl="0" algn="l">
              <a:spcBef>
                <a:spcPts val="308"/>
              </a:spcBef>
              <a:spcAft>
                <a:spcPts val="0"/>
              </a:spcAft>
              <a:buSzPct val="100000"/>
              <a:buChar char="🙢"/>
            </a:pPr>
            <a:r>
              <a:rPr lang="en-CA"/>
              <a:t>About 6 inches long and shaped like short, lumpy snake with its “head” connected to the duodenum and its “tail” pointing to the left wall of the abdominal cavity</a:t>
            </a:r>
            <a:endParaRPr/>
          </a:p>
          <a:p>
            <a:pPr indent="-365760" lvl="1" marL="777240" rtl="0" algn="l">
              <a:spcBef>
                <a:spcPts val="308"/>
              </a:spcBef>
              <a:spcAft>
                <a:spcPts val="0"/>
              </a:spcAft>
              <a:buSzPct val="100000"/>
              <a:buChar char="🙢"/>
            </a:pPr>
            <a:r>
              <a:rPr lang="en-CA"/>
              <a:t>Secretes digestive enzymes into the small intestine to complete the chemical digestion of foods</a:t>
            </a:r>
            <a:endParaRPr/>
          </a:p>
          <a:p>
            <a:pPr indent="-259080" lvl="0" marL="365760" rtl="0" algn="l">
              <a:spcBef>
                <a:spcPts val="336"/>
              </a:spcBef>
              <a:spcAft>
                <a:spcPts val="0"/>
              </a:spcAft>
              <a:buSzPct val="100000"/>
              <a:buNone/>
            </a:pPr>
            <a:r>
              <a:t/>
            </a:r>
            <a:endParaRPr/>
          </a:p>
        </p:txBody>
      </p:sp>
      <p:sp>
        <p:nvSpPr>
          <p:cNvPr id="178" name="Google Shape;178;p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Liver, Gallbladder &amp; Pancreas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Long, thick tube about 2 ½ inches in diameter and about 5 feet long</a:t>
            </a:r>
            <a:endParaRPr/>
          </a:p>
          <a:p>
            <a:pPr indent="-365760" lvl="0" marL="365760" rtl="0" algn="l">
              <a:spcBef>
                <a:spcPts val="480"/>
              </a:spcBef>
              <a:spcAft>
                <a:spcPts val="0"/>
              </a:spcAft>
              <a:buSzPts val="2400"/>
              <a:buChar char="🙣"/>
            </a:pPr>
            <a:r>
              <a:rPr lang="en-CA"/>
              <a:t>Located just inferior to the stomach and wraps around the superior and lateral border of the small intestine</a:t>
            </a:r>
            <a:endParaRPr/>
          </a:p>
          <a:p>
            <a:pPr indent="-365760" lvl="0" marL="365760" rtl="0" algn="l">
              <a:spcBef>
                <a:spcPts val="480"/>
              </a:spcBef>
              <a:spcAft>
                <a:spcPts val="0"/>
              </a:spcAft>
              <a:buSzPts val="2400"/>
              <a:buChar char="🙣"/>
            </a:pPr>
            <a:r>
              <a:rPr lang="en-CA"/>
              <a:t>Large intestine absorbs water and contains many symbiotic bacteria that aid in the breaking down of wastes to extract some small amounts of nutrients</a:t>
            </a:r>
            <a:endParaRPr/>
          </a:p>
          <a:p>
            <a:pPr indent="-365760" lvl="0" marL="365760" rtl="0" algn="l">
              <a:spcBef>
                <a:spcPts val="480"/>
              </a:spcBef>
              <a:spcAft>
                <a:spcPts val="0"/>
              </a:spcAft>
              <a:buSzPts val="2400"/>
              <a:buChar char="🙣"/>
            </a:pPr>
            <a:r>
              <a:rPr lang="en-CA"/>
              <a:t>Feces in the large intestine exit the body through the anal canal</a:t>
            </a:r>
            <a:endParaRPr/>
          </a:p>
        </p:txBody>
      </p:sp>
      <p:sp>
        <p:nvSpPr>
          <p:cNvPr id="184" name="Google Shape;184;p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Large Intestine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0"/>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Digestive Processes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Ingestion is the simple act of putting food into the mouth.</a:t>
            </a:r>
            <a:endParaRPr/>
          </a:p>
          <a:p>
            <a:pPr indent="-365760" lvl="0" marL="365760" rtl="0" algn="l">
              <a:spcBef>
                <a:spcPts val="408"/>
              </a:spcBef>
              <a:spcAft>
                <a:spcPts val="0"/>
              </a:spcAft>
              <a:buSzPct val="100000"/>
              <a:buChar char="🙣"/>
            </a:pPr>
            <a:r>
              <a:rPr lang="en-CA"/>
              <a:t>Propulsion moves food through the alimentary canal and includes both swallowing and peristalsis.</a:t>
            </a:r>
            <a:endParaRPr/>
          </a:p>
          <a:p>
            <a:pPr indent="-365760" lvl="0" marL="365760" rtl="0" algn="l">
              <a:spcBef>
                <a:spcPts val="408"/>
              </a:spcBef>
              <a:spcAft>
                <a:spcPts val="0"/>
              </a:spcAft>
              <a:buSzPct val="100000"/>
              <a:buChar char="🙣"/>
            </a:pPr>
            <a:r>
              <a:rPr lang="en-CA"/>
              <a:t>Mechanical digestion is the physical process of preparing the food for chemical digestion and involves chewing, mixing, churning, and segmentation.</a:t>
            </a:r>
            <a:endParaRPr/>
          </a:p>
          <a:p>
            <a:pPr indent="-365760" lvl="0" marL="365760" rtl="0" algn="l">
              <a:spcBef>
                <a:spcPts val="408"/>
              </a:spcBef>
              <a:spcAft>
                <a:spcPts val="0"/>
              </a:spcAft>
              <a:buSzPct val="100000"/>
              <a:buChar char="🙣"/>
            </a:pPr>
            <a:r>
              <a:rPr lang="en-CA"/>
              <a:t>Chemical digestion is a series of catabolic steps in which complex food molecules are broken down to their chemical building blocks by enzymes.</a:t>
            </a:r>
            <a:endParaRPr/>
          </a:p>
          <a:p>
            <a:pPr indent="-365760" lvl="0" marL="365760" rtl="0" algn="l">
              <a:spcBef>
                <a:spcPts val="408"/>
              </a:spcBef>
              <a:spcAft>
                <a:spcPts val="0"/>
              </a:spcAft>
              <a:buSzPct val="100000"/>
              <a:buChar char="🙣"/>
            </a:pPr>
            <a:r>
              <a:rPr lang="en-CA"/>
              <a:t>Absorption is the passage of digested end products from the lumen of the GI tract through the mucosal cells into the blood or lymph.</a:t>
            </a:r>
            <a:endParaRPr/>
          </a:p>
          <a:p>
            <a:pPr indent="-365760" lvl="0" marL="365760" rtl="0" algn="l">
              <a:spcBef>
                <a:spcPts val="408"/>
              </a:spcBef>
              <a:spcAft>
                <a:spcPts val="0"/>
              </a:spcAft>
              <a:buSzPct val="100000"/>
              <a:buChar char="🙣"/>
            </a:pPr>
            <a:r>
              <a:rPr lang="en-CA"/>
              <a:t>Defecation eliminates indigestible substances from the body via the anus as feces</a:t>
            </a:r>
            <a:endParaRPr/>
          </a:p>
          <a:p>
            <a:pPr indent="-236219" lvl="0" marL="365760" rtl="0" algn="l">
              <a:spcBef>
                <a:spcPts val="408"/>
              </a:spcBef>
              <a:spcAft>
                <a:spcPts val="0"/>
              </a:spcAft>
              <a:buSzPct val="100000"/>
              <a:buNone/>
            </a:pPr>
            <a:r>
              <a:t/>
            </a:r>
            <a:endParaRPr/>
          </a:p>
        </p:txBody>
      </p:sp>
      <p:sp>
        <p:nvSpPr>
          <p:cNvPr id="195" name="Google Shape;195;p1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Definitions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Mastication begins the mechanical breakdown of food and mixes the food with saliva</a:t>
            </a:r>
            <a:endParaRPr/>
          </a:p>
          <a:p>
            <a:pPr indent="-365760" lvl="0" marL="365760" rtl="0" algn="l">
              <a:spcBef>
                <a:spcPts val="444"/>
              </a:spcBef>
              <a:spcAft>
                <a:spcPts val="0"/>
              </a:spcAft>
              <a:buSzPct val="100000"/>
              <a:buChar char="🙣"/>
            </a:pPr>
            <a:r>
              <a:rPr lang="en-CA"/>
              <a:t>Salivary glands produce up to 1.5L of saliva every day.</a:t>
            </a:r>
            <a:endParaRPr/>
          </a:p>
          <a:p>
            <a:pPr indent="-365760" lvl="0" marL="365760" rtl="0" algn="l">
              <a:spcBef>
                <a:spcPts val="444"/>
              </a:spcBef>
              <a:spcAft>
                <a:spcPts val="0"/>
              </a:spcAft>
              <a:buSzPct val="100000"/>
              <a:buChar char="🙣"/>
            </a:pPr>
            <a:r>
              <a:rPr lang="en-CA"/>
              <a:t>3 main substances of saliva are: water, amylase, and the protein mucin. </a:t>
            </a:r>
            <a:endParaRPr/>
          </a:p>
          <a:p>
            <a:pPr indent="-365760" lvl="0" marL="365760" rtl="0" algn="l">
              <a:spcBef>
                <a:spcPts val="444"/>
              </a:spcBef>
              <a:spcAft>
                <a:spcPts val="0"/>
              </a:spcAft>
              <a:buSzPct val="100000"/>
              <a:buChar char="🙣"/>
            </a:pPr>
            <a:r>
              <a:rPr lang="en-CA"/>
              <a:t>Deglutition (swallowing) is a complicated process that involves two major phases.</a:t>
            </a:r>
            <a:endParaRPr/>
          </a:p>
          <a:p>
            <a:pPr indent="-365760" lvl="1" marL="777240" rtl="0" algn="l">
              <a:spcBef>
                <a:spcPts val="407"/>
              </a:spcBef>
              <a:spcAft>
                <a:spcPts val="0"/>
              </a:spcAft>
              <a:buSzPct val="100000"/>
              <a:buChar char="🙢"/>
            </a:pPr>
            <a:r>
              <a:rPr lang="en-CA"/>
              <a:t>The buccal phase  - voluntary, occurs in the mouth where the bolus is forced into the oropharynx.</a:t>
            </a:r>
            <a:endParaRPr/>
          </a:p>
          <a:p>
            <a:pPr indent="-365760" lvl="1" marL="777240" rtl="0" algn="l">
              <a:spcBef>
                <a:spcPts val="407"/>
              </a:spcBef>
              <a:spcAft>
                <a:spcPts val="0"/>
              </a:spcAft>
              <a:buSzPct val="100000"/>
              <a:buChar char="🙢"/>
            </a:pPr>
            <a:r>
              <a:rPr lang="en-CA"/>
              <a:t>The pharyngeal-esophageal phase -  involuntary, occurs when food is squeezed through the pharynx and into the esophagus</a:t>
            </a:r>
            <a:endParaRPr/>
          </a:p>
          <a:p>
            <a:pPr indent="-224789" lvl="0" marL="365760" rtl="0" algn="l">
              <a:spcBef>
                <a:spcPts val="444"/>
              </a:spcBef>
              <a:spcAft>
                <a:spcPts val="0"/>
              </a:spcAft>
              <a:buSzPct val="100000"/>
              <a:buNone/>
            </a:pPr>
            <a:r>
              <a:t/>
            </a:r>
            <a:endParaRPr/>
          </a:p>
        </p:txBody>
      </p:sp>
      <p:sp>
        <p:nvSpPr>
          <p:cNvPr id="201" name="Google Shape;201;p1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Book Antiqua"/>
              <a:buNone/>
            </a:pPr>
            <a:r>
              <a:rPr lang="en-CA" sz="3600"/>
              <a:t>Digestive Processes Occurring in the Mouth, Pharynx, and Esophagus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The stomach is a muscular and stretchable sac with three important functions:</a:t>
            </a:r>
            <a:endParaRPr/>
          </a:p>
          <a:p>
            <a:pPr indent="-365760" lvl="1" marL="777240" rtl="0" algn="l">
              <a:spcBef>
                <a:spcPts val="407"/>
              </a:spcBef>
              <a:spcAft>
                <a:spcPts val="0"/>
              </a:spcAft>
              <a:buSzPct val="100000"/>
              <a:buChar char="🙢"/>
            </a:pPr>
            <a:r>
              <a:rPr lang="en-CA"/>
              <a:t> mixes and stores food until it can be further digested</a:t>
            </a:r>
            <a:endParaRPr/>
          </a:p>
          <a:p>
            <a:pPr indent="-365760" lvl="1" marL="777240" rtl="0" algn="l">
              <a:spcBef>
                <a:spcPts val="407"/>
              </a:spcBef>
              <a:spcAft>
                <a:spcPts val="0"/>
              </a:spcAft>
              <a:buSzPct val="100000"/>
              <a:buChar char="🙢"/>
            </a:pPr>
            <a:r>
              <a:rPr lang="en-CA"/>
              <a:t> secretes chemicals that help break the food into more digestible forms</a:t>
            </a:r>
            <a:endParaRPr/>
          </a:p>
          <a:p>
            <a:pPr indent="-365760" lvl="1" marL="777240" rtl="0" algn="l">
              <a:spcBef>
                <a:spcPts val="407"/>
              </a:spcBef>
              <a:spcAft>
                <a:spcPts val="0"/>
              </a:spcAft>
              <a:buSzPct val="100000"/>
              <a:buChar char="🙢"/>
            </a:pPr>
            <a:r>
              <a:rPr lang="en-CA"/>
              <a:t>controls the passage of food into the small intestine</a:t>
            </a:r>
            <a:endParaRPr/>
          </a:p>
          <a:p>
            <a:pPr indent="-365760" lvl="0" marL="365760" rtl="0" algn="l">
              <a:spcBef>
                <a:spcPts val="444"/>
              </a:spcBef>
              <a:spcAft>
                <a:spcPts val="0"/>
              </a:spcAft>
              <a:buSzPct val="100000"/>
              <a:buChar char="🙣"/>
            </a:pPr>
            <a:r>
              <a:rPr lang="en-CA"/>
              <a:t>Starts chemical digestion of protein </a:t>
            </a:r>
            <a:endParaRPr/>
          </a:p>
          <a:p>
            <a:pPr indent="-365760" lvl="0" marL="365760" rtl="0" algn="l">
              <a:spcBef>
                <a:spcPts val="444"/>
              </a:spcBef>
              <a:spcAft>
                <a:spcPts val="0"/>
              </a:spcAft>
              <a:buSzPct val="100000"/>
              <a:buChar char="🙣"/>
            </a:pPr>
            <a:r>
              <a:rPr lang="en-CA"/>
              <a:t>Secretions from the stomach lining consist of about two liters of HCl, pepsin, and other fluids that make up gastric fluids each day</a:t>
            </a:r>
            <a:endParaRPr/>
          </a:p>
          <a:p>
            <a:pPr indent="-365760" lvl="0" marL="365760" rtl="0" algn="l">
              <a:spcBef>
                <a:spcPts val="444"/>
              </a:spcBef>
              <a:spcAft>
                <a:spcPts val="0"/>
              </a:spcAft>
              <a:buSzPct val="100000"/>
              <a:buChar char="🙣"/>
            </a:pPr>
            <a:r>
              <a:rPr lang="en-CA"/>
              <a:t>The fluid is extremely acidic and it helps kill bacteria and other pathogens </a:t>
            </a:r>
            <a:endParaRPr/>
          </a:p>
          <a:p>
            <a:pPr indent="-224789" lvl="0" marL="365760" rtl="0" algn="l">
              <a:spcBef>
                <a:spcPts val="444"/>
              </a:spcBef>
              <a:spcAft>
                <a:spcPts val="0"/>
              </a:spcAft>
              <a:buSzPct val="100000"/>
              <a:buNone/>
            </a:pPr>
            <a:r>
              <a:t/>
            </a:r>
            <a:endParaRPr/>
          </a:p>
        </p:txBody>
      </p:sp>
      <p:sp>
        <p:nvSpPr>
          <p:cNvPr id="207" name="Google Shape;207;p1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Chemical Digestion &amp; Absorption: The Stomach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Gastric secretion is controlled by both neural and hormonal mechanisms and acts in three distinct phases: the cephalic phase, the gastric phase, and the intestinal phase.</a:t>
            </a:r>
            <a:endParaRPr/>
          </a:p>
          <a:p>
            <a:pPr indent="-365760" lvl="0" marL="365760" rtl="0" algn="l">
              <a:spcBef>
                <a:spcPts val="408"/>
              </a:spcBef>
              <a:spcAft>
                <a:spcPts val="0"/>
              </a:spcAft>
              <a:buSzPct val="100000"/>
              <a:buChar char="🙣"/>
            </a:pPr>
            <a:r>
              <a:rPr lang="en-CA"/>
              <a:t>Adult stomach varies from 15–25 cm long, but its diameter and volume vary depending on the amount of food it contains. About 50 ml when empty and can expand to hold a gallon or more</a:t>
            </a:r>
            <a:endParaRPr/>
          </a:p>
          <a:p>
            <a:pPr indent="-365760" lvl="0" marL="365760" rtl="0" algn="l">
              <a:spcBef>
                <a:spcPts val="408"/>
              </a:spcBef>
              <a:spcAft>
                <a:spcPts val="0"/>
              </a:spcAft>
              <a:buSzPct val="100000"/>
              <a:buChar char="🙣"/>
            </a:pPr>
            <a:r>
              <a:rPr lang="en-CA"/>
              <a:t>Major regions of the stomach include the cardiac region, fundus, body, and the pyloric region.</a:t>
            </a:r>
            <a:endParaRPr/>
          </a:p>
          <a:p>
            <a:pPr indent="-365760" lvl="0" marL="365760" rtl="0" algn="l">
              <a:spcBef>
                <a:spcPts val="408"/>
              </a:spcBef>
              <a:spcAft>
                <a:spcPts val="0"/>
              </a:spcAft>
              <a:buSzPct val="100000"/>
              <a:buChar char="🙣"/>
            </a:pPr>
            <a:r>
              <a:rPr lang="en-CA"/>
              <a:t>The convex lateral surface of the stomach is its greater curvature, and its convex medial surface is its lesser curvature.</a:t>
            </a:r>
            <a:endParaRPr/>
          </a:p>
          <a:p>
            <a:pPr indent="-365760" lvl="0" marL="365760" rtl="0" algn="l">
              <a:spcBef>
                <a:spcPts val="408"/>
              </a:spcBef>
              <a:spcAft>
                <a:spcPts val="0"/>
              </a:spcAft>
              <a:buSzPct val="100000"/>
              <a:buChar char="🙣"/>
            </a:pPr>
            <a:r>
              <a:rPr lang="en-CA"/>
              <a:t>Extending from the curvatures are the lesser omentum and the greater omentum, which help to tie the stomach to other digestive organs and the body wall.</a:t>
            </a:r>
            <a:endParaRPr/>
          </a:p>
          <a:p>
            <a:pPr indent="-236219" lvl="0" marL="365760" rtl="0" algn="l">
              <a:spcBef>
                <a:spcPts val="408"/>
              </a:spcBef>
              <a:spcAft>
                <a:spcPts val="0"/>
              </a:spcAft>
              <a:buSzPct val="100000"/>
              <a:buNone/>
            </a:pPr>
            <a:r>
              <a:t/>
            </a:r>
            <a:endParaRPr/>
          </a:p>
        </p:txBody>
      </p:sp>
      <p:sp>
        <p:nvSpPr>
          <p:cNvPr id="213" name="Google Shape;213;p1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a:bodyPr>
          <a:lstStyle/>
          <a:p>
            <a:pPr indent="-365760" lvl="0" marL="365760" rtl="0" algn="l">
              <a:spcBef>
                <a:spcPts val="0"/>
              </a:spcBef>
              <a:spcAft>
                <a:spcPts val="0"/>
              </a:spcAft>
              <a:buSzPct val="100000"/>
              <a:buChar char="🙣"/>
            </a:pPr>
            <a:r>
              <a:rPr lang="en-CA"/>
              <a:t>The inside surfaces of the intestine are covered with projections called villi which further increase the surface area for absorption </a:t>
            </a:r>
            <a:endParaRPr/>
          </a:p>
          <a:p>
            <a:pPr indent="-365760" lvl="0" marL="365760" rtl="0" algn="l">
              <a:spcBef>
                <a:spcPts val="444"/>
              </a:spcBef>
              <a:spcAft>
                <a:spcPts val="0"/>
              </a:spcAft>
              <a:buSzPct val="100000"/>
              <a:buChar char="🙣"/>
            </a:pPr>
            <a:r>
              <a:rPr lang="en-CA"/>
              <a:t>The small intestine has three distinct parts:  the duodenum, the jejunum, and the ileum. Each day, about 9 liters of fluid enters the duodenum. Most chemical digestion takes place in the duodenum by chemicals secreted by the liver, pancreas and small intestine. The other two sections of the small intestine, the jejunum and the ileum, absorb food molecules by way of the villi directly into the blood stream.</a:t>
            </a:r>
            <a:endParaRPr/>
          </a:p>
        </p:txBody>
      </p:sp>
      <p:sp>
        <p:nvSpPr>
          <p:cNvPr id="219" name="Google Shape;219;p1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Book Antiqua"/>
              <a:buNone/>
            </a:pPr>
            <a:r>
              <a:rPr lang="en-CA" sz="3600"/>
              <a:t>Chemical digestion and absorption: the small intestine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The liver, gallbladder and pancreas are accessory organs associated with the small intestine</a:t>
            </a:r>
            <a:endParaRPr/>
          </a:p>
          <a:p>
            <a:pPr indent="-365760" lvl="0" marL="365760" rtl="0" algn="l">
              <a:spcBef>
                <a:spcPts val="444"/>
              </a:spcBef>
              <a:spcAft>
                <a:spcPts val="0"/>
              </a:spcAft>
              <a:buSzPct val="100000"/>
              <a:buChar char="🙣"/>
            </a:pPr>
            <a:r>
              <a:rPr lang="en-CA"/>
              <a:t>The liver is the largest gland in the body and has four lobes</a:t>
            </a:r>
            <a:endParaRPr/>
          </a:p>
          <a:p>
            <a:pPr indent="-365760" lvl="1" marL="777240" rtl="0" algn="l">
              <a:spcBef>
                <a:spcPts val="407"/>
              </a:spcBef>
              <a:spcAft>
                <a:spcPts val="0"/>
              </a:spcAft>
              <a:buSzPct val="100000"/>
              <a:buChar char="🙢"/>
            </a:pPr>
            <a:r>
              <a:rPr lang="en-CA"/>
              <a:t>Digestive function of the liver -  produce bile (yellow-green, alkaline solution containing bile salts, bile pigments (primarily bilirubin), cholesterol, neutral fats, phospholipids, and a variety of electrolytes, a fat emulsifier)</a:t>
            </a:r>
            <a:endParaRPr/>
          </a:p>
          <a:p>
            <a:pPr indent="-365760" lvl="0" marL="365760" rtl="0" algn="l">
              <a:spcBef>
                <a:spcPts val="444"/>
              </a:spcBef>
              <a:spcAft>
                <a:spcPts val="0"/>
              </a:spcAft>
              <a:buSzPct val="100000"/>
              <a:buChar char="🙣"/>
            </a:pPr>
            <a:r>
              <a:rPr lang="en-CA"/>
              <a:t>The gallbladder stores and concentrates bile that is not needed immediately for digestion.</a:t>
            </a:r>
            <a:endParaRPr/>
          </a:p>
          <a:p>
            <a:pPr indent="-365760" lvl="0" marL="365760" rtl="0" algn="l">
              <a:spcBef>
                <a:spcPts val="444"/>
              </a:spcBef>
              <a:spcAft>
                <a:spcPts val="0"/>
              </a:spcAft>
              <a:buSzPct val="100000"/>
              <a:buChar char="🙣"/>
            </a:pPr>
            <a:r>
              <a:rPr lang="en-CA"/>
              <a:t>Bile does not usually enter the small intestine until the gallbladder contracts when stimulated.</a:t>
            </a:r>
            <a:endParaRPr/>
          </a:p>
          <a:p>
            <a:pPr indent="-224789" lvl="0" marL="365760" rtl="0" algn="l">
              <a:spcBef>
                <a:spcPts val="444"/>
              </a:spcBef>
              <a:spcAft>
                <a:spcPts val="0"/>
              </a:spcAft>
              <a:buSzPct val="100000"/>
              <a:buNone/>
            </a:pPr>
            <a:r>
              <a:t/>
            </a:r>
            <a:endParaRPr/>
          </a:p>
        </p:txBody>
      </p:sp>
      <p:sp>
        <p:nvSpPr>
          <p:cNvPr id="225" name="Google Shape;225;p1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Book Antiqua"/>
              <a:buNone/>
            </a:pPr>
            <a:r>
              <a:rPr lang="en-CA" sz="3600"/>
              <a:t>Chemical digestion and absorption: Associated Structures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Pancreatic juice consists mainly of water and contains enzymes that break down all categories of foodstuffs and electrolytes.</a:t>
            </a:r>
            <a:endParaRPr/>
          </a:p>
          <a:p>
            <a:pPr indent="-365760" lvl="0" marL="365760" rtl="0" algn="l">
              <a:spcBef>
                <a:spcPts val="444"/>
              </a:spcBef>
              <a:spcAft>
                <a:spcPts val="0"/>
              </a:spcAft>
              <a:buSzPct val="100000"/>
              <a:buChar char="🙣"/>
            </a:pPr>
            <a:r>
              <a:rPr lang="en-CA"/>
              <a:t>Secretion of pancreatic juice is regulated by local hormones and the parasympathetic nervous system.</a:t>
            </a:r>
            <a:endParaRPr/>
          </a:p>
          <a:p>
            <a:pPr indent="-365760" lvl="0" marL="365760" rtl="0" algn="l">
              <a:spcBef>
                <a:spcPts val="444"/>
              </a:spcBef>
              <a:spcAft>
                <a:spcPts val="0"/>
              </a:spcAft>
              <a:buSzPct val="100000"/>
              <a:buChar char="🙣"/>
            </a:pPr>
            <a:r>
              <a:rPr lang="en-CA"/>
              <a:t>The pancreas has three important functions that help the digestive system:</a:t>
            </a:r>
            <a:endParaRPr/>
          </a:p>
          <a:p>
            <a:pPr indent="-365760" lvl="1" marL="777240" rtl="0" algn="l">
              <a:spcBef>
                <a:spcPts val="407"/>
              </a:spcBef>
              <a:spcAft>
                <a:spcPts val="0"/>
              </a:spcAft>
              <a:buSzPct val="100000"/>
              <a:buChar char="🙢"/>
            </a:pPr>
            <a:r>
              <a:rPr lang="en-CA"/>
              <a:t>1)  It produces enzymes which help break down proteins, lipids, and carbohydrates.</a:t>
            </a:r>
            <a:endParaRPr/>
          </a:p>
          <a:p>
            <a:pPr indent="-365760" lvl="1" marL="777240" rtl="0" algn="l">
              <a:spcBef>
                <a:spcPts val="407"/>
              </a:spcBef>
              <a:spcAft>
                <a:spcPts val="0"/>
              </a:spcAft>
              <a:buSzPct val="100000"/>
              <a:buChar char="🙢"/>
            </a:pPr>
            <a:r>
              <a:rPr lang="en-CA"/>
              <a:t>2)  It produces the hormone, insulin, which helps regulate blood glucose levels.</a:t>
            </a:r>
            <a:endParaRPr/>
          </a:p>
          <a:p>
            <a:pPr indent="-365760" lvl="1" marL="777240" rtl="0" algn="l">
              <a:spcBef>
                <a:spcPts val="407"/>
              </a:spcBef>
              <a:spcAft>
                <a:spcPts val="0"/>
              </a:spcAft>
              <a:buSzPct val="100000"/>
              <a:buChar char="🙢"/>
            </a:pPr>
            <a:r>
              <a:rPr lang="en-CA"/>
              <a:t>3)  It produces sodium bicarbonate which helps to neutralize stomach acids.</a:t>
            </a:r>
            <a:endParaRPr/>
          </a:p>
          <a:p>
            <a:pPr indent="-224789" lvl="0" marL="365760" rtl="0" algn="l">
              <a:spcBef>
                <a:spcPts val="444"/>
              </a:spcBef>
              <a:spcAft>
                <a:spcPts val="0"/>
              </a:spcAft>
              <a:buSzPct val="100000"/>
              <a:buNone/>
            </a:pPr>
            <a:r>
              <a:t/>
            </a:r>
            <a:endParaRPr/>
          </a:p>
        </p:txBody>
      </p:sp>
      <p:sp>
        <p:nvSpPr>
          <p:cNvPr id="231" name="Google Shape;231;p1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000"/>
              <a:buFont typeface="Book Antiqua"/>
              <a:buNone/>
            </a:pPr>
            <a:r>
              <a:rPr lang="en-CA" sz="4000"/>
              <a:t>Chemical digestion &amp; absorption: Pancreas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The large intestine receives the material “left-over” from chemical digestion that is basically nutrient free. Only water, cellulose, and undigestible materials are left. The main job of the large intestine is to remove water from the undigested material. Water is quickly removed from the material through villi and returns to the blood stream. The last part of the digestive tract is the rectum, a “holding area” for the undigested material. Waste leaves the body from this area.</a:t>
            </a:r>
            <a:endParaRPr/>
          </a:p>
        </p:txBody>
      </p:sp>
      <p:sp>
        <p:nvSpPr>
          <p:cNvPr id="237" name="Google Shape;237;p1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Chemical digestion &amp; absorption: Large Intestine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Carbohydrates: </a:t>
            </a:r>
            <a:endParaRPr/>
          </a:p>
          <a:p>
            <a:pPr indent="-365760" lvl="1" marL="777240" rtl="0" algn="l">
              <a:spcBef>
                <a:spcPts val="440"/>
              </a:spcBef>
              <a:spcAft>
                <a:spcPts val="0"/>
              </a:spcAft>
              <a:buSzPts val="2200"/>
              <a:buChar char="🙢"/>
            </a:pPr>
            <a:r>
              <a:rPr lang="en-CA"/>
              <a:t>Monosaccharides are simple sugars that are absorbed immediately (glucose, galactose, and fructose).</a:t>
            </a:r>
            <a:endParaRPr/>
          </a:p>
          <a:p>
            <a:pPr indent="-365760" lvl="1" marL="777240" rtl="0" algn="l">
              <a:spcBef>
                <a:spcPts val="440"/>
              </a:spcBef>
              <a:spcAft>
                <a:spcPts val="0"/>
              </a:spcAft>
              <a:buSzPts val="2200"/>
              <a:buChar char="🙢"/>
            </a:pPr>
            <a:r>
              <a:rPr lang="en-CA"/>
              <a:t>Disaccharides are composed of two monosaccharides bonded together (maltose, lactose, and sucrose).</a:t>
            </a:r>
            <a:endParaRPr/>
          </a:p>
          <a:p>
            <a:pPr indent="-365760" lvl="1" marL="777240" rtl="0" algn="l">
              <a:spcBef>
                <a:spcPts val="440"/>
              </a:spcBef>
              <a:spcAft>
                <a:spcPts val="0"/>
              </a:spcAft>
              <a:buSzPts val="2200"/>
              <a:buChar char="🙢"/>
            </a:pPr>
            <a:r>
              <a:rPr lang="en-CA"/>
              <a:t>The digestible polysaccharide found in the diet is starch; other polysaccharides, such as cellulose, are not able to be broken down by humans.</a:t>
            </a:r>
            <a:endParaRPr/>
          </a:p>
          <a:p>
            <a:pPr indent="-365760" lvl="0" marL="365760" rtl="0" algn="l">
              <a:spcBef>
                <a:spcPts val="480"/>
              </a:spcBef>
              <a:spcAft>
                <a:spcPts val="0"/>
              </a:spcAft>
              <a:buSzPts val="2400"/>
              <a:buChar char="🙣"/>
            </a:pPr>
            <a:r>
              <a:rPr lang="en-CA"/>
              <a:t>Chemical digestion of carbohydrates begins in the mouth where salivary amylase breaks large polysaccharides into smaller fragments.</a:t>
            </a:r>
            <a:endParaRPr/>
          </a:p>
          <a:p>
            <a:pPr indent="-213359" lvl="0" marL="365760" rtl="0" algn="l">
              <a:spcBef>
                <a:spcPts val="480"/>
              </a:spcBef>
              <a:spcAft>
                <a:spcPts val="0"/>
              </a:spcAft>
              <a:buSzPts val="2400"/>
              <a:buNone/>
            </a:pPr>
            <a:r>
              <a:t/>
            </a:r>
            <a:endParaRPr/>
          </a:p>
        </p:txBody>
      </p:sp>
      <p:sp>
        <p:nvSpPr>
          <p:cNvPr id="243" name="Google Shape;243;p1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Book Antiqua"/>
              <a:buNone/>
            </a:pPr>
            <a:r>
              <a:rPr lang="en-CA" sz="3600"/>
              <a:t>Summary of the Physiology of Chemical Digestion and Absorption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Proteins digested into amino acids in the GI tract include not only dietary proteins but also enzyme proteins secreted into the GI tract lumen.</a:t>
            </a:r>
            <a:endParaRPr/>
          </a:p>
          <a:p>
            <a:pPr indent="-365760" lvl="0" marL="365760" rtl="0" algn="l">
              <a:spcBef>
                <a:spcPts val="480"/>
              </a:spcBef>
              <a:spcAft>
                <a:spcPts val="0"/>
              </a:spcAft>
              <a:buSzPts val="2400"/>
              <a:buChar char="🙣"/>
            </a:pPr>
            <a:r>
              <a:rPr lang="en-CA"/>
              <a:t>The small intestine is the sole site for lipid digestion. Lipases are secreted by the pancreas and are the enzymes that digest fats after they have been pretreated with bile.</a:t>
            </a:r>
            <a:endParaRPr/>
          </a:p>
          <a:p>
            <a:pPr indent="-213359" lvl="0" marL="365760" rtl="0" algn="l">
              <a:spcBef>
                <a:spcPts val="480"/>
              </a:spcBef>
              <a:spcAft>
                <a:spcPts val="0"/>
              </a:spcAft>
              <a:buSzPts val="2400"/>
              <a:buNone/>
            </a:pPr>
            <a:r>
              <a:t/>
            </a:r>
            <a:endParaRPr/>
          </a:p>
        </p:txBody>
      </p:sp>
      <p:sp>
        <p:nvSpPr>
          <p:cNvPr id="249" name="Google Shape;249;p2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21"/>
          <p:cNvPicPr preferRelativeResize="0"/>
          <p:nvPr/>
        </p:nvPicPr>
        <p:blipFill rotWithShape="1">
          <a:blip r:embed="rId3">
            <a:alphaModFix/>
          </a:blip>
          <a:srcRect b="0" l="0" r="0" t="0"/>
          <a:stretch/>
        </p:blipFill>
        <p:spPr>
          <a:xfrm>
            <a:off x="1115616" y="260647"/>
            <a:ext cx="7128792" cy="633670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2"/>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Diseases of the Esophagus</a:t>
            </a:r>
            <a:endParaRPr/>
          </a:p>
        </p:txBody>
      </p:sp>
      <p:sp>
        <p:nvSpPr>
          <p:cNvPr id="260" name="Google Shape;260;p22"/>
          <p:cNvSpPr txBox="1"/>
          <p:nvPr>
            <p:ph idx="1" type="body"/>
          </p:nvPr>
        </p:nvSpPr>
        <p:spPr>
          <a:xfrm>
            <a:off x="699248" y="3767316"/>
            <a:ext cx="7734747" cy="15001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0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A subtypes of esophageal motility disorders</a:t>
            </a:r>
            <a:endParaRPr/>
          </a:p>
          <a:p>
            <a:pPr indent="-365760" lvl="0" marL="365760" rtl="0" algn="l">
              <a:spcBef>
                <a:spcPts val="480"/>
              </a:spcBef>
              <a:spcAft>
                <a:spcPts val="0"/>
              </a:spcAft>
              <a:buSzPts val="2400"/>
              <a:buChar char="🙣"/>
            </a:pPr>
            <a:r>
              <a:rPr lang="en-CA"/>
              <a:t>Characterized by the </a:t>
            </a:r>
            <a:r>
              <a:rPr b="1" lang="en-CA"/>
              <a:t>absence of muscular contractions in the lower half of the esophagus and by the esophageal sphincter</a:t>
            </a:r>
            <a:r>
              <a:rPr lang="en-CA"/>
              <a:t>.</a:t>
            </a:r>
            <a:endParaRPr/>
          </a:p>
          <a:p>
            <a:pPr indent="-365760" lvl="0" marL="365760" rtl="0" algn="l">
              <a:spcBef>
                <a:spcPts val="480"/>
              </a:spcBef>
              <a:spcAft>
                <a:spcPts val="0"/>
              </a:spcAft>
              <a:buSzPts val="2400"/>
              <a:buChar char="🙣"/>
            </a:pPr>
            <a:r>
              <a:rPr lang="en-CA"/>
              <a:t>People with achalasia experience a progressive difficulty in eating solid food and in drinking liquids</a:t>
            </a:r>
            <a:endParaRPr/>
          </a:p>
          <a:p>
            <a:pPr indent="-365760" lvl="0" marL="365760" rtl="0" algn="l">
              <a:spcBef>
                <a:spcPts val="480"/>
              </a:spcBef>
              <a:spcAft>
                <a:spcPts val="0"/>
              </a:spcAft>
              <a:buSzPts val="2400"/>
              <a:buChar char="🙣"/>
            </a:pPr>
            <a:r>
              <a:rPr lang="en-CA"/>
              <a:t>can take years to evolve</a:t>
            </a:r>
            <a:endParaRPr/>
          </a:p>
          <a:p>
            <a:pPr indent="-365760" lvl="0" marL="365760" rtl="0" algn="l">
              <a:spcBef>
                <a:spcPts val="480"/>
              </a:spcBef>
              <a:spcAft>
                <a:spcPts val="0"/>
              </a:spcAft>
              <a:buSzPts val="2400"/>
              <a:buChar char="🙣"/>
            </a:pPr>
            <a:r>
              <a:rPr lang="en-CA"/>
              <a:t>Nerve cells within the muscle layers of the esophagus appear to degenerate for reasons that are not currently understood</a:t>
            </a:r>
            <a:endParaRPr/>
          </a:p>
          <a:p>
            <a:pPr indent="-213359" lvl="0" marL="365760" rtl="0" algn="l">
              <a:spcBef>
                <a:spcPts val="480"/>
              </a:spcBef>
              <a:spcAft>
                <a:spcPts val="0"/>
              </a:spcAft>
              <a:buSzPts val="2400"/>
              <a:buNone/>
            </a:pPr>
            <a:r>
              <a:t/>
            </a:r>
            <a:endParaRPr/>
          </a:p>
        </p:txBody>
      </p:sp>
      <p:sp>
        <p:nvSpPr>
          <p:cNvPr id="266" name="Google Shape;266;p2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Achalasia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 The feeling of food sticking or filling up under the   breast bone</a:t>
            </a:r>
            <a:endParaRPr/>
          </a:p>
          <a:p>
            <a:pPr indent="-365760" lvl="0" marL="365760" rtl="0" algn="l">
              <a:spcBef>
                <a:spcPts val="480"/>
              </a:spcBef>
              <a:spcAft>
                <a:spcPts val="0"/>
              </a:spcAft>
              <a:buSzPts val="2400"/>
              <a:buChar char="🙣"/>
            </a:pPr>
            <a:r>
              <a:rPr lang="en-CA"/>
              <a:t> Chest pain that may feel like a heart attack</a:t>
            </a:r>
            <a:endParaRPr/>
          </a:p>
          <a:p>
            <a:pPr indent="-365760" lvl="0" marL="365760" rtl="0" algn="l">
              <a:spcBef>
                <a:spcPts val="480"/>
              </a:spcBef>
              <a:spcAft>
                <a:spcPts val="0"/>
              </a:spcAft>
              <a:buSzPts val="2400"/>
              <a:buChar char="🙣"/>
            </a:pPr>
            <a:r>
              <a:rPr lang="en-CA"/>
              <a:t> Coughing</a:t>
            </a:r>
            <a:endParaRPr/>
          </a:p>
          <a:p>
            <a:pPr indent="-365760" lvl="0" marL="365760" rtl="0" algn="l">
              <a:spcBef>
                <a:spcPts val="480"/>
              </a:spcBef>
              <a:spcAft>
                <a:spcPts val="0"/>
              </a:spcAft>
              <a:buSzPts val="2400"/>
              <a:buChar char="🙣"/>
            </a:pPr>
            <a:r>
              <a:rPr lang="en-CA"/>
              <a:t> Nausea and vomiting of undigested food</a:t>
            </a:r>
            <a:endParaRPr/>
          </a:p>
          <a:p>
            <a:pPr indent="-365760" lvl="0" marL="365760" rtl="0" algn="l">
              <a:spcBef>
                <a:spcPts val="480"/>
              </a:spcBef>
              <a:spcAft>
                <a:spcPts val="0"/>
              </a:spcAft>
              <a:buSzPts val="2400"/>
              <a:buChar char="🙣"/>
            </a:pPr>
            <a:r>
              <a:rPr lang="en-CA"/>
              <a:t> Weight loss</a:t>
            </a:r>
            <a:endParaRPr/>
          </a:p>
          <a:p>
            <a:pPr indent="0" lvl="0" marL="0" rtl="0" algn="l">
              <a:spcBef>
                <a:spcPts val="480"/>
              </a:spcBef>
              <a:spcAft>
                <a:spcPts val="0"/>
              </a:spcAft>
              <a:buSzPts val="2400"/>
              <a:buNone/>
            </a:pPr>
            <a:r>
              <a:rPr lang="en-CA" u="sng">
                <a:solidFill>
                  <a:schemeClr val="hlink"/>
                </a:solidFill>
                <a:hlinkClick r:id="rId3"/>
              </a:rPr>
              <a:t>https://youtu.be/0-BhTO3bIMQ</a:t>
            </a:r>
            <a:endParaRPr/>
          </a:p>
        </p:txBody>
      </p:sp>
      <p:sp>
        <p:nvSpPr>
          <p:cNvPr id="272" name="Google Shape;272;p2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causes the esophagus to contract in an uncoordinated way</a:t>
            </a:r>
            <a:endParaRPr/>
          </a:p>
          <a:p>
            <a:pPr indent="-365760" lvl="0" marL="365760" rtl="0" algn="l">
              <a:spcBef>
                <a:spcPts val="480"/>
              </a:spcBef>
              <a:spcAft>
                <a:spcPts val="0"/>
              </a:spcAft>
              <a:buSzPts val="2400"/>
              <a:buChar char="🙣"/>
            </a:pPr>
            <a:r>
              <a:rPr lang="en-CA"/>
              <a:t>Esophageal spasms are painful contractions within the muscular tube connecting your mouth and stomach (esophagus). Esophageal spasms can feel like sudden, severe chest pain that lasts from a few minutes to hours.</a:t>
            </a:r>
            <a:endParaRPr/>
          </a:p>
        </p:txBody>
      </p:sp>
      <p:sp>
        <p:nvSpPr>
          <p:cNvPr id="278" name="Google Shape;278;p2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Diffuse Esophageal Spasm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Squeezing pain in your chest. The pain is often intense, and you might mistake it for heart pain (angina).</a:t>
            </a:r>
            <a:endParaRPr/>
          </a:p>
          <a:p>
            <a:pPr indent="-365760" lvl="0" marL="365760" rtl="0" algn="l">
              <a:spcBef>
                <a:spcPts val="480"/>
              </a:spcBef>
              <a:spcAft>
                <a:spcPts val="0"/>
              </a:spcAft>
              <a:buSzPts val="2400"/>
              <a:buChar char="🙣"/>
            </a:pPr>
            <a:r>
              <a:rPr lang="en-CA"/>
              <a:t>Difficulty swallowing, sometimes related to swallowing specific substances, such as red wine or extremely hot or cold liquids.</a:t>
            </a:r>
            <a:endParaRPr/>
          </a:p>
          <a:p>
            <a:pPr indent="-365760" lvl="0" marL="365760" rtl="0" algn="l">
              <a:spcBef>
                <a:spcPts val="480"/>
              </a:spcBef>
              <a:spcAft>
                <a:spcPts val="0"/>
              </a:spcAft>
              <a:buSzPts val="2400"/>
              <a:buChar char="🙣"/>
            </a:pPr>
            <a:r>
              <a:rPr lang="en-CA"/>
              <a:t>The feeling that an object is stuck in your throat.</a:t>
            </a:r>
            <a:endParaRPr/>
          </a:p>
          <a:p>
            <a:pPr indent="-365760" lvl="0" marL="365760" rtl="0" algn="l">
              <a:spcBef>
                <a:spcPts val="480"/>
              </a:spcBef>
              <a:spcAft>
                <a:spcPts val="0"/>
              </a:spcAft>
              <a:buSzPts val="2400"/>
              <a:buChar char="🙣"/>
            </a:pPr>
            <a:r>
              <a:rPr lang="en-CA"/>
              <a:t>The return of food and liquids back up your esophagus (regurgitation)</a:t>
            </a:r>
            <a:endParaRPr/>
          </a:p>
          <a:p>
            <a:pPr indent="0" lvl="0" marL="0" rtl="0" algn="l">
              <a:spcBef>
                <a:spcPts val="280"/>
              </a:spcBef>
              <a:spcAft>
                <a:spcPts val="0"/>
              </a:spcAft>
              <a:buSzPts val="1400"/>
              <a:buNone/>
            </a:pPr>
            <a:r>
              <a:rPr lang="en-CA" sz="1400"/>
              <a:t>Mayoclinic.org</a:t>
            </a:r>
            <a:endParaRPr/>
          </a:p>
          <a:p>
            <a:pPr indent="0" lvl="0" marL="0" rtl="0" algn="l">
              <a:spcBef>
                <a:spcPts val="320"/>
              </a:spcBef>
              <a:spcAft>
                <a:spcPts val="0"/>
              </a:spcAft>
              <a:buSzPts val="1600"/>
              <a:buNone/>
            </a:pPr>
            <a:r>
              <a:t/>
            </a:r>
            <a:endParaRPr sz="1600"/>
          </a:p>
        </p:txBody>
      </p:sp>
      <p:sp>
        <p:nvSpPr>
          <p:cNvPr id="284" name="Google Shape;284;p2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Esophagitis is a condition in which the esophagus becomes inflamed</a:t>
            </a:r>
            <a:endParaRPr/>
          </a:p>
          <a:p>
            <a:pPr indent="-365760" lvl="0" marL="365760" rtl="0" algn="l">
              <a:spcBef>
                <a:spcPts val="480"/>
              </a:spcBef>
              <a:spcAft>
                <a:spcPts val="0"/>
              </a:spcAft>
              <a:buSzPts val="2400"/>
              <a:buChar char="🙣"/>
            </a:pPr>
            <a:r>
              <a:rPr lang="en-CA"/>
              <a:t> Symptoms of esophagitis vary depending on the cause of the inflammation. The most common sign is heartburn (a burning sensation under the breastbone that may move up to the throat). If the inflammation is severe, swallowing may be painful.</a:t>
            </a:r>
            <a:endParaRPr/>
          </a:p>
        </p:txBody>
      </p:sp>
      <p:sp>
        <p:nvSpPr>
          <p:cNvPr id="290" name="Google Shape;290;p2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Esophagitis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 The most common risk factor for esophagitis is Gastroesophageal reflux disease (GERD). GERD causes acid and partially digested food to flow from the stomach back up the esophagus, irritating the lining</a:t>
            </a:r>
            <a:endParaRPr/>
          </a:p>
          <a:p>
            <a:pPr indent="-365760" lvl="0" marL="365760" rtl="0" algn="l">
              <a:spcBef>
                <a:spcPts val="444"/>
              </a:spcBef>
              <a:spcAft>
                <a:spcPts val="0"/>
              </a:spcAft>
              <a:buSzPct val="100000"/>
              <a:buChar char="🙣"/>
            </a:pPr>
            <a:r>
              <a:rPr lang="en-CA"/>
              <a:t>Infections caused by fungus, bacteria or viruses</a:t>
            </a:r>
            <a:endParaRPr/>
          </a:p>
          <a:p>
            <a:pPr indent="-365760" lvl="0" marL="365760" rtl="0" algn="l">
              <a:spcBef>
                <a:spcPts val="444"/>
              </a:spcBef>
              <a:spcAft>
                <a:spcPts val="0"/>
              </a:spcAft>
              <a:buSzPct val="100000"/>
              <a:buChar char="🙣"/>
            </a:pPr>
            <a:r>
              <a:rPr lang="en-CA"/>
              <a:t>Pills. Esophagitis can result when a swallowed pill gets stuck in the throat and burns the lining, usually when not enough liquid was used to wash down the pill. It may also occur if the esophagus does not contract properly or is narrowed because of a scar.</a:t>
            </a:r>
            <a:endParaRPr/>
          </a:p>
          <a:p>
            <a:pPr indent="-365760" lvl="0" marL="365760" rtl="0" algn="l">
              <a:spcBef>
                <a:spcPts val="444"/>
              </a:spcBef>
              <a:spcAft>
                <a:spcPts val="0"/>
              </a:spcAft>
              <a:buSzPct val="100000"/>
              <a:buChar char="🙣"/>
            </a:pPr>
            <a:r>
              <a:rPr lang="en-CA"/>
              <a:t>Injury from chemicals. When a strong chemical is swallowed. This can be very severe, even life threatening.</a:t>
            </a:r>
            <a:endParaRPr/>
          </a:p>
          <a:p>
            <a:pPr indent="-224789" lvl="0" marL="365760" rtl="0" algn="l">
              <a:spcBef>
                <a:spcPts val="444"/>
              </a:spcBef>
              <a:spcAft>
                <a:spcPts val="0"/>
              </a:spcAft>
              <a:buSzPct val="100000"/>
              <a:buNone/>
            </a:pPr>
            <a:r>
              <a:t/>
            </a:r>
            <a:endParaRPr/>
          </a:p>
        </p:txBody>
      </p:sp>
      <p:sp>
        <p:nvSpPr>
          <p:cNvPr id="296" name="Google Shape;296;p2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 &amp; Risk Factors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Injury to the lining of the esophagus or symptoms caused by too much stomach acid flowing back into the esophagus</a:t>
            </a:r>
            <a:endParaRPr/>
          </a:p>
          <a:p>
            <a:pPr indent="-365760" lvl="0" marL="365760" rtl="0" algn="l">
              <a:spcBef>
                <a:spcPts val="480"/>
              </a:spcBef>
              <a:spcAft>
                <a:spcPts val="0"/>
              </a:spcAft>
              <a:buSzPts val="2400"/>
              <a:buChar char="🙣"/>
            </a:pPr>
            <a:r>
              <a:rPr lang="en-CA"/>
              <a:t>In most cases, it occurs because a muscle between the stomach and esophagus fails to contract when it should, allowing gastric acid to move back into the esophagus. </a:t>
            </a:r>
            <a:endParaRPr/>
          </a:p>
          <a:p>
            <a:pPr indent="-365760" lvl="0" marL="365760" rtl="0" algn="l">
              <a:spcBef>
                <a:spcPts val="480"/>
              </a:spcBef>
              <a:spcAft>
                <a:spcPts val="0"/>
              </a:spcAft>
              <a:buSzPts val="2400"/>
              <a:buChar char="🙣"/>
            </a:pPr>
            <a:r>
              <a:rPr lang="en-CA"/>
              <a:t>Untreated, GERD can also lead to more serious conditions like esophageal ulcer and/or stricture, Barrett's esophagus or esophageal cancer.</a:t>
            </a:r>
            <a:endParaRPr/>
          </a:p>
        </p:txBody>
      </p:sp>
      <p:sp>
        <p:nvSpPr>
          <p:cNvPr id="302" name="Google Shape;302;p2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GERD</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Heartburn</a:t>
            </a:r>
            <a:endParaRPr/>
          </a:p>
          <a:p>
            <a:pPr indent="-365760" lvl="0" marL="365760" rtl="0" algn="l">
              <a:spcBef>
                <a:spcPts val="480"/>
              </a:spcBef>
              <a:spcAft>
                <a:spcPts val="0"/>
              </a:spcAft>
              <a:buSzPts val="2400"/>
              <a:buChar char="🙣"/>
            </a:pPr>
            <a:r>
              <a:rPr lang="en-CA"/>
              <a:t>Regurgitation</a:t>
            </a:r>
            <a:endParaRPr/>
          </a:p>
          <a:p>
            <a:pPr indent="-365760" lvl="0" marL="365760" rtl="0" algn="l">
              <a:spcBef>
                <a:spcPts val="480"/>
              </a:spcBef>
              <a:spcAft>
                <a:spcPts val="0"/>
              </a:spcAft>
              <a:buSzPts val="2400"/>
              <a:buChar char="🙣"/>
            </a:pPr>
            <a:r>
              <a:rPr lang="en-CA"/>
              <a:t>Belching up a sour substance</a:t>
            </a:r>
            <a:endParaRPr/>
          </a:p>
          <a:p>
            <a:pPr indent="-365760" lvl="0" marL="365760" rtl="0" algn="l">
              <a:spcBef>
                <a:spcPts val="480"/>
              </a:spcBef>
              <a:spcAft>
                <a:spcPts val="0"/>
              </a:spcAft>
              <a:buSzPts val="2400"/>
              <a:buChar char="🙣"/>
            </a:pPr>
            <a:r>
              <a:rPr lang="en-CA"/>
              <a:t>Nausea, particularly in the morning</a:t>
            </a:r>
            <a:endParaRPr/>
          </a:p>
          <a:p>
            <a:pPr indent="-365760" lvl="0" marL="365760" rtl="0" algn="l">
              <a:spcBef>
                <a:spcPts val="480"/>
              </a:spcBef>
              <a:spcAft>
                <a:spcPts val="0"/>
              </a:spcAft>
              <a:buSzPts val="2400"/>
              <a:buChar char="🙣"/>
            </a:pPr>
            <a:r>
              <a:rPr lang="en-CA"/>
              <a:t>Globus, the sensation of something in the throat</a:t>
            </a:r>
            <a:endParaRPr/>
          </a:p>
          <a:p>
            <a:pPr indent="-213359" lvl="0" marL="365760" rtl="0" algn="l">
              <a:spcBef>
                <a:spcPts val="480"/>
              </a:spcBef>
              <a:spcAft>
                <a:spcPts val="0"/>
              </a:spcAft>
              <a:buSzPts val="2400"/>
              <a:buNone/>
            </a:pPr>
            <a:r>
              <a:t/>
            </a:r>
            <a:endParaRPr/>
          </a:p>
        </p:txBody>
      </p:sp>
      <p:sp>
        <p:nvSpPr>
          <p:cNvPr id="308" name="Google Shape;308;p3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Symptoms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Chest pain that feels like a heart attack. Patients with GERD and this type of chest pain should be checked for possible heart disease.</a:t>
            </a:r>
            <a:endParaRPr/>
          </a:p>
          <a:p>
            <a:pPr indent="-365760" lvl="0" marL="365760" rtl="0" algn="l">
              <a:spcBef>
                <a:spcPts val="408"/>
              </a:spcBef>
              <a:spcAft>
                <a:spcPts val="0"/>
              </a:spcAft>
              <a:buSzPct val="100000"/>
              <a:buChar char="🙣"/>
            </a:pPr>
            <a:r>
              <a:rPr lang="en-CA"/>
              <a:t>Blood in the stool is a warning that there is a significant problem requiring a doctor's care</a:t>
            </a:r>
            <a:endParaRPr/>
          </a:p>
          <a:p>
            <a:pPr indent="-365760" lvl="0" marL="365760" rtl="0" algn="l">
              <a:spcBef>
                <a:spcPts val="408"/>
              </a:spcBef>
              <a:spcAft>
                <a:spcPts val="0"/>
              </a:spcAft>
              <a:buSzPct val="100000"/>
              <a:buChar char="🙣"/>
            </a:pPr>
            <a:r>
              <a:rPr lang="en-CA"/>
              <a:t>Dysphagia, or difficulty in swallowing, suggests that the esophagus is blocked by a scar or growth. This symptom requires immediate attention by the physician</a:t>
            </a:r>
            <a:endParaRPr/>
          </a:p>
          <a:p>
            <a:pPr indent="-365760" lvl="0" marL="365760" rtl="0" algn="l">
              <a:spcBef>
                <a:spcPts val="408"/>
              </a:spcBef>
              <a:spcAft>
                <a:spcPts val="0"/>
              </a:spcAft>
              <a:buSzPct val="100000"/>
              <a:buChar char="🙣"/>
            </a:pPr>
            <a:r>
              <a:rPr lang="en-CA"/>
              <a:t>Asthma can be caused or made worse by gastroesophageal reflux</a:t>
            </a:r>
            <a:endParaRPr/>
          </a:p>
          <a:p>
            <a:pPr indent="-365760" lvl="0" marL="365760" rtl="0" algn="l">
              <a:spcBef>
                <a:spcPts val="408"/>
              </a:spcBef>
              <a:spcAft>
                <a:spcPts val="0"/>
              </a:spcAft>
              <a:buSzPct val="100000"/>
              <a:buChar char="🙣"/>
            </a:pPr>
            <a:r>
              <a:rPr lang="en-CA"/>
              <a:t>Persistent cough </a:t>
            </a:r>
            <a:endParaRPr/>
          </a:p>
          <a:p>
            <a:pPr indent="-365760" lvl="0" marL="365760" rtl="0" algn="l">
              <a:spcBef>
                <a:spcPts val="408"/>
              </a:spcBef>
              <a:spcAft>
                <a:spcPts val="0"/>
              </a:spcAft>
              <a:buSzPct val="100000"/>
              <a:buChar char="🙣"/>
            </a:pPr>
            <a:r>
              <a:rPr lang="en-CA"/>
              <a:t>Sore throat or hoarseness</a:t>
            </a:r>
            <a:endParaRPr/>
          </a:p>
          <a:p>
            <a:pPr indent="-365760" lvl="0" marL="365760" rtl="0" algn="l">
              <a:spcBef>
                <a:spcPts val="408"/>
              </a:spcBef>
              <a:spcAft>
                <a:spcPts val="0"/>
              </a:spcAft>
              <a:buSzPct val="100000"/>
              <a:buChar char="🙣"/>
            </a:pPr>
            <a:r>
              <a:rPr lang="en-CA"/>
              <a:t>Dental problems</a:t>
            </a:r>
            <a:endParaRPr/>
          </a:p>
          <a:p>
            <a:pPr indent="-236219" lvl="0" marL="365760" rtl="0" algn="l">
              <a:spcBef>
                <a:spcPts val="408"/>
              </a:spcBef>
              <a:spcAft>
                <a:spcPts val="0"/>
              </a:spcAft>
              <a:buSzPct val="100000"/>
              <a:buNone/>
            </a:pPr>
            <a:r>
              <a:t/>
            </a:r>
            <a:endParaRPr/>
          </a:p>
        </p:txBody>
      </p:sp>
      <p:sp>
        <p:nvSpPr>
          <p:cNvPr id="314" name="Google Shape;314;p3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Symptoms of Severe or Complicated GERD</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Certain drugs, like nitrates or calcium channel blockers</a:t>
            </a:r>
            <a:endParaRPr/>
          </a:p>
          <a:p>
            <a:pPr indent="-365760" lvl="0" marL="365760" rtl="0" algn="l">
              <a:spcBef>
                <a:spcPts val="444"/>
              </a:spcBef>
              <a:spcAft>
                <a:spcPts val="0"/>
              </a:spcAft>
              <a:buSzPct val="100000"/>
              <a:buChar char="🙣"/>
            </a:pPr>
            <a:r>
              <a:rPr lang="en-CA"/>
              <a:t>Diabetes</a:t>
            </a:r>
            <a:endParaRPr/>
          </a:p>
          <a:p>
            <a:pPr indent="-365760" lvl="0" marL="365760" rtl="0" algn="l">
              <a:spcBef>
                <a:spcPts val="444"/>
              </a:spcBef>
              <a:spcAft>
                <a:spcPts val="0"/>
              </a:spcAft>
              <a:buSzPct val="100000"/>
              <a:buChar char="🙣"/>
            </a:pPr>
            <a:r>
              <a:rPr lang="en-CA"/>
              <a:t>Scleroderma - autoimmune, rheumatic, and chronic disease that affects the body by hardening connective tissue</a:t>
            </a:r>
            <a:endParaRPr/>
          </a:p>
          <a:p>
            <a:pPr indent="-365760" lvl="0" marL="365760" rtl="0" algn="l">
              <a:spcBef>
                <a:spcPts val="444"/>
              </a:spcBef>
              <a:spcAft>
                <a:spcPts val="0"/>
              </a:spcAft>
              <a:buSzPct val="100000"/>
              <a:buChar char="🙣"/>
            </a:pPr>
            <a:r>
              <a:rPr lang="en-CA"/>
              <a:t>Obesity</a:t>
            </a:r>
            <a:endParaRPr/>
          </a:p>
          <a:p>
            <a:pPr indent="-365760" lvl="0" marL="365760" rtl="0" algn="l">
              <a:spcBef>
                <a:spcPts val="444"/>
              </a:spcBef>
              <a:spcAft>
                <a:spcPts val="0"/>
              </a:spcAft>
              <a:buSzPct val="100000"/>
              <a:buChar char="🙣"/>
            </a:pPr>
            <a:r>
              <a:rPr lang="en-CA"/>
              <a:t>Pregnancy</a:t>
            </a:r>
            <a:endParaRPr/>
          </a:p>
          <a:p>
            <a:pPr indent="-365760" lvl="0" marL="365760" rtl="0" algn="l">
              <a:spcBef>
                <a:spcPts val="444"/>
              </a:spcBef>
              <a:spcAft>
                <a:spcPts val="0"/>
              </a:spcAft>
              <a:buSzPct val="100000"/>
              <a:buChar char="🙣"/>
            </a:pPr>
            <a:r>
              <a:rPr lang="en-CA"/>
              <a:t>Tobacco use</a:t>
            </a:r>
            <a:endParaRPr/>
          </a:p>
          <a:p>
            <a:pPr indent="-365760" lvl="0" marL="365760" rtl="0" algn="l">
              <a:spcBef>
                <a:spcPts val="444"/>
              </a:spcBef>
              <a:spcAft>
                <a:spcPts val="0"/>
              </a:spcAft>
              <a:buSzPct val="100000"/>
              <a:buChar char="🙣"/>
            </a:pPr>
            <a:r>
              <a:rPr lang="en-CA"/>
              <a:t>Use of alcohol, caffeine, carbonated beverages, chocolate, fatty foods and overly large meals</a:t>
            </a:r>
            <a:endParaRPr/>
          </a:p>
          <a:p>
            <a:pPr indent="0" lvl="0" marL="0" rtl="0" algn="l">
              <a:spcBef>
                <a:spcPts val="444"/>
              </a:spcBef>
              <a:spcAft>
                <a:spcPts val="0"/>
              </a:spcAft>
              <a:buSzPct val="100000"/>
              <a:buNone/>
            </a:pPr>
            <a:r>
              <a:rPr lang="en-CA" u="sng">
                <a:solidFill>
                  <a:schemeClr val="hlink"/>
                </a:solidFill>
                <a:hlinkClick r:id="rId3"/>
              </a:rPr>
              <a:t>https://youtu.be/kXJLbFCeroc</a:t>
            </a:r>
            <a:endParaRPr/>
          </a:p>
        </p:txBody>
      </p:sp>
      <p:sp>
        <p:nvSpPr>
          <p:cNvPr id="320" name="Google Shape;320;p3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 &amp; Risk Factors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3"/>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Diseases of the Stomach</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refers to an inflammation in the lining of the stomach</a:t>
            </a:r>
            <a:endParaRPr/>
          </a:p>
          <a:p>
            <a:pPr indent="-365760" lvl="0" marL="365760" rtl="0" algn="l">
              <a:spcBef>
                <a:spcPts val="480"/>
              </a:spcBef>
              <a:spcAft>
                <a:spcPts val="0"/>
              </a:spcAft>
              <a:buSzPts val="2400"/>
              <a:buChar char="🙣"/>
            </a:pPr>
            <a:r>
              <a:rPr lang="en-CA"/>
              <a:t>This condition is always the result of an imbalance in the gastric juices created by the gastric mucosa. </a:t>
            </a:r>
            <a:endParaRPr/>
          </a:p>
          <a:p>
            <a:pPr indent="-365760" lvl="0" marL="365760" rtl="0" algn="l">
              <a:spcBef>
                <a:spcPts val="480"/>
              </a:spcBef>
              <a:spcAft>
                <a:spcPts val="0"/>
              </a:spcAft>
              <a:buSzPts val="2400"/>
              <a:buChar char="🙣"/>
            </a:pPr>
            <a:r>
              <a:rPr lang="en-CA"/>
              <a:t>True gastritis may be of acute onset in which case symptoms are usually sudden and more severe; otherwise, it may be a chronic, often silent problem that develops more slowly</a:t>
            </a:r>
            <a:endParaRPr/>
          </a:p>
        </p:txBody>
      </p:sp>
      <p:sp>
        <p:nvSpPr>
          <p:cNvPr id="331" name="Google Shape;331;p3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Gastritis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Pain the centre of the stomach</a:t>
            </a:r>
            <a:endParaRPr/>
          </a:p>
          <a:p>
            <a:pPr indent="-365760" lvl="0" marL="365760" rtl="0" algn="l">
              <a:spcBef>
                <a:spcPts val="480"/>
              </a:spcBef>
              <a:spcAft>
                <a:spcPts val="0"/>
              </a:spcAft>
              <a:buSzPts val="2400"/>
              <a:buChar char="🙣"/>
            </a:pPr>
            <a:r>
              <a:rPr lang="en-CA"/>
              <a:t>Nausea and vomiting, Vomiting from gastritis may contain blood.</a:t>
            </a:r>
            <a:endParaRPr/>
          </a:p>
          <a:p>
            <a:pPr indent="-365760" lvl="0" marL="365760" rtl="0" algn="l">
              <a:spcBef>
                <a:spcPts val="480"/>
              </a:spcBef>
              <a:spcAft>
                <a:spcPts val="0"/>
              </a:spcAft>
              <a:buSzPts val="2400"/>
              <a:buChar char="🙣"/>
            </a:pPr>
            <a:r>
              <a:rPr lang="en-CA"/>
              <a:t>Bloating and gas</a:t>
            </a:r>
            <a:endParaRPr/>
          </a:p>
          <a:p>
            <a:pPr indent="-365760" lvl="0" marL="365760" rtl="0" algn="l">
              <a:spcBef>
                <a:spcPts val="480"/>
              </a:spcBef>
              <a:spcAft>
                <a:spcPts val="0"/>
              </a:spcAft>
              <a:buSzPts val="2400"/>
              <a:buChar char="🙣"/>
            </a:pPr>
            <a:r>
              <a:rPr lang="en-CA"/>
              <a:t>Weight loss and/or loss of appetite</a:t>
            </a:r>
            <a:endParaRPr/>
          </a:p>
          <a:p>
            <a:pPr indent="-213359" lvl="0" marL="365760" rtl="0" algn="l">
              <a:spcBef>
                <a:spcPts val="480"/>
              </a:spcBef>
              <a:spcAft>
                <a:spcPts val="0"/>
              </a:spcAft>
              <a:buSzPts val="2400"/>
              <a:buNone/>
            </a:pPr>
            <a:r>
              <a:t/>
            </a:r>
            <a:endParaRPr/>
          </a:p>
        </p:txBody>
      </p:sp>
      <p:sp>
        <p:nvSpPr>
          <p:cNvPr id="337" name="Google Shape;337;p3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may produce no symptoms but can be associated with short-lived dyspepsia (indigestion), lack of appetite, nausea or vomiting, occasionally be severe enough to cause gastrointestinal bleeding</a:t>
            </a:r>
            <a:endParaRPr/>
          </a:p>
          <a:p>
            <a:pPr indent="-365760" lvl="0" marL="365760" rtl="0" algn="l">
              <a:spcBef>
                <a:spcPts val="444"/>
              </a:spcBef>
              <a:spcAft>
                <a:spcPts val="0"/>
              </a:spcAft>
              <a:buSzPct val="100000"/>
              <a:buChar char="🙣"/>
            </a:pPr>
            <a:r>
              <a:rPr lang="en-CA"/>
              <a:t>Most common cause is ingestion of aspirin or other NSAIDs. Can also occur during the early stages of infection with  H – pylori bacteria.</a:t>
            </a:r>
            <a:endParaRPr/>
          </a:p>
          <a:p>
            <a:pPr indent="-365760" lvl="0" marL="365760" rtl="0" algn="l">
              <a:spcBef>
                <a:spcPts val="444"/>
              </a:spcBef>
              <a:spcAft>
                <a:spcPts val="0"/>
              </a:spcAft>
              <a:buSzPct val="100000"/>
              <a:buChar char="🙣"/>
            </a:pPr>
            <a:r>
              <a:rPr lang="en-CA"/>
              <a:t> Most cases resolve by themselves. Endoscopy and biopsy may be required to exclude other conditions (peptic ulcer disease or cancer) </a:t>
            </a:r>
            <a:endParaRPr/>
          </a:p>
          <a:p>
            <a:pPr indent="-365760" lvl="0" marL="365760" rtl="0" algn="l">
              <a:spcBef>
                <a:spcPts val="444"/>
              </a:spcBef>
              <a:spcAft>
                <a:spcPts val="0"/>
              </a:spcAft>
              <a:buSzPct val="100000"/>
              <a:buChar char="🙣"/>
            </a:pPr>
            <a:r>
              <a:rPr lang="en-CA"/>
              <a:t>NSAID overuse, heavy alcohol use, can cause the mucosa to erode away called erosive gastritis.</a:t>
            </a:r>
            <a:endParaRPr/>
          </a:p>
        </p:txBody>
      </p:sp>
      <p:sp>
        <p:nvSpPr>
          <p:cNvPr id="343" name="Google Shape;343;p3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Acute Gastritis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Extremely common and usually results from infection with H - Pylori </a:t>
            </a:r>
            <a:endParaRPr/>
          </a:p>
          <a:p>
            <a:pPr indent="-365760" lvl="1" marL="777240" rtl="0" algn="l">
              <a:spcBef>
                <a:spcPts val="374"/>
              </a:spcBef>
              <a:spcAft>
                <a:spcPts val="0"/>
              </a:spcAft>
              <a:buSzPct val="100000"/>
              <a:buChar char="🙢"/>
            </a:pPr>
            <a:r>
              <a:rPr lang="en-CA"/>
              <a:t>In developed countries, HP infection becomes more common with increasing age. Approximately 40-50% of people are infected by the age of 50. In underdeveloped countries, the infection rate can be up to 90% of the population can be infected by adulthood</a:t>
            </a:r>
            <a:endParaRPr/>
          </a:p>
          <a:p>
            <a:pPr indent="-365760" lvl="0" marL="365760" rtl="0" algn="l">
              <a:spcBef>
                <a:spcPts val="408"/>
              </a:spcBef>
              <a:spcAft>
                <a:spcPts val="0"/>
              </a:spcAft>
              <a:buSzPct val="100000"/>
              <a:buChar char="🙣"/>
            </a:pPr>
            <a:r>
              <a:rPr lang="en-CA"/>
              <a:t>Much less commonly, chronic gastritis may occur when the body's own immune system attacks the acid-secreting cells of the stomach lining</a:t>
            </a:r>
            <a:endParaRPr/>
          </a:p>
          <a:p>
            <a:pPr indent="-365760" lvl="1" marL="777240" rtl="0" algn="l">
              <a:spcBef>
                <a:spcPts val="374"/>
              </a:spcBef>
              <a:spcAft>
                <a:spcPts val="0"/>
              </a:spcAft>
              <a:buSzPct val="100000"/>
              <a:buChar char="🙢"/>
            </a:pPr>
            <a:r>
              <a:rPr lang="en-CA"/>
              <a:t>This is a form of auto-immune disease and the reasons why it occurs are unknown. It mostly affects middle-aged or elderly women, and usually causes no symptoms. The inflammation of the gastric lining continues over many years until the stomach's ability to secrete acid is lost</a:t>
            </a:r>
            <a:endParaRPr/>
          </a:p>
          <a:p>
            <a:pPr indent="-236219" lvl="0" marL="365760" rtl="0" algn="l">
              <a:spcBef>
                <a:spcPts val="408"/>
              </a:spcBef>
              <a:spcAft>
                <a:spcPts val="0"/>
              </a:spcAft>
              <a:buSzPct val="100000"/>
              <a:buNone/>
            </a:pPr>
            <a:r>
              <a:t/>
            </a:r>
            <a:endParaRPr/>
          </a:p>
        </p:txBody>
      </p:sp>
      <p:sp>
        <p:nvSpPr>
          <p:cNvPr id="349" name="Google Shape;349;p3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Chronic Gastritis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A group of uncommon disorders, patients suffer from symptoms which are suggestive of obstruction of the stomach, yet investigations show no evidence of a mechanical blockage. The underlying problem is disturbance of the hormonal and nervous control of stomach emptying.</a:t>
            </a:r>
            <a:endParaRPr/>
          </a:p>
          <a:p>
            <a:pPr indent="-365760" lvl="0" marL="365760" rtl="0" algn="l">
              <a:spcBef>
                <a:spcPts val="408"/>
              </a:spcBef>
              <a:spcAft>
                <a:spcPts val="0"/>
              </a:spcAft>
              <a:buSzPct val="100000"/>
              <a:buChar char="🙣"/>
            </a:pPr>
            <a:r>
              <a:rPr lang="en-CA"/>
              <a:t>In most cases the cause is unknown.</a:t>
            </a:r>
            <a:endParaRPr/>
          </a:p>
          <a:p>
            <a:pPr indent="-365760" lvl="0" marL="365760" rtl="0" algn="l">
              <a:spcBef>
                <a:spcPts val="408"/>
              </a:spcBef>
              <a:spcAft>
                <a:spcPts val="0"/>
              </a:spcAft>
              <a:buSzPct val="100000"/>
              <a:buChar char="🙣"/>
            </a:pPr>
            <a:r>
              <a:rPr lang="en-CA"/>
              <a:t>Most common identifiable cause is long-standing diabetes, which causes damage to the nerves supplying the stomach.</a:t>
            </a:r>
            <a:endParaRPr/>
          </a:p>
          <a:p>
            <a:pPr indent="-365760" lvl="0" marL="365760" rtl="0" algn="l">
              <a:spcBef>
                <a:spcPts val="408"/>
              </a:spcBef>
              <a:spcAft>
                <a:spcPts val="0"/>
              </a:spcAft>
              <a:buSzPct val="100000"/>
              <a:buChar char="🙣"/>
            </a:pPr>
            <a:r>
              <a:rPr lang="en-CA"/>
              <a:t>Other neurological disorders which affect these nerves can also lead to delayed stomach emptying.</a:t>
            </a:r>
            <a:endParaRPr/>
          </a:p>
          <a:p>
            <a:pPr indent="-365760" lvl="0" marL="365760" rtl="0" algn="l">
              <a:spcBef>
                <a:spcPts val="408"/>
              </a:spcBef>
              <a:spcAft>
                <a:spcPts val="0"/>
              </a:spcAft>
              <a:buSzPct val="100000"/>
              <a:buChar char="🙣"/>
            </a:pPr>
            <a:r>
              <a:rPr lang="en-CA"/>
              <a:t>Certain medications may also slow stomach emptying.</a:t>
            </a:r>
            <a:endParaRPr/>
          </a:p>
          <a:p>
            <a:pPr indent="-365760" lvl="0" marL="365760" rtl="0" algn="l">
              <a:spcBef>
                <a:spcPts val="408"/>
              </a:spcBef>
              <a:spcAft>
                <a:spcPts val="0"/>
              </a:spcAft>
              <a:buSzPct val="100000"/>
              <a:buChar char="🙣"/>
            </a:pPr>
            <a:r>
              <a:rPr lang="en-CA"/>
              <a:t>A minority of cases may result from an acute viral infection of the stomach, often in children</a:t>
            </a:r>
            <a:endParaRPr/>
          </a:p>
          <a:p>
            <a:pPr indent="-236219" lvl="0" marL="365760" rtl="0" algn="l">
              <a:spcBef>
                <a:spcPts val="408"/>
              </a:spcBef>
              <a:spcAft>
                <a:spcPts val="0"/>
              </a:spcAft>
              <a:buSzPct val="100000"/>
              <a:buNone/>
            </a:pPr>
            <a:r>
              <a:t/>
            </a:r>
            <a:endParaRPr/>
          </a:p>
        </p:txBody>
      </p:sp>
      <p:sp>
        <p:nvSpPr>
          <p:cNvPr id="355" name="Google Shape;355;p3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Gastroparesis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Nausea</a:t>
            </a:r>
            <a:endParaRPr/>
          </a:p>
          <a:p>
            <a:pPr indent="-365760" lvl="0" marL="365760" rtl="0" algn="l">
              <a:spcBef>
                <a:spcPts val="480"/>
              </a:spcBef>
              <a:spcAft>
                <a:spcPts val="0"/>
              </a:spcAft>
              <a:buSzPts val="2400"/>
              <a:buChar char="🙣"/>
            </a:pPr>
            <a:r>
              <a:rPr lang="en-CA"/>
              <a:t>Vomiting after meals</a:t>
            </a:r>
            <a:endParaRPr/>
          </a:p>
          <a:p>
            <a:pPr indent="-365760" lvl="0" marL="365760" rtl="0" algn="l">
              <a:spcBef>
                <a:spcPts val="480"/>
              </a:spcBef>
              <a:spcAft>
                <a:spcPts val="0"/>
              </a:spcAft>
              <a:buSzPts val="2400"/>
              <a:buChar char="🙣"/>
            </a:pPr>
            <a:r>
              <a:rPr lang="en-CA"/>
              <a:t>Anorexia</a:t>
            </a:r>
            <a:endParaRPr/>
          </a:p>
          <a:p>
            <a:pPr indent="-365760" lvl="0" marL="365760" rtl="0" algn="l">
              <a:spcBef>
                <a:spcPts val="480"/>
              </a:spcBef>
              <a:spcAft>
                <a:spcPts val="0"/>
              </a:spcAft>
              <a:buSzPts val="2400"/>
              <a:buChar char="🙣"/>
            </a:pPr>
            <a:r>
              <a:rPr lang="en-CA"/>
              <a:t>Bloating and feeling full after only a small amount of food</a:t>
            </a:r>
            <a:endParaRPr/>
          </a:p>
          <a:p>
            <a:pPr indent="-365760" lvl="0" marL="365760" rtl="0" algn="l">
              <a:spcBef>
                <a:spcPts val="480"/>
              </a:spcBef>
              <a:spcAft>
                <a:spcPts val="0"/>
              </a:spcAft>
              <a:buSzPts val="2400"/>
              <a:buChar char="🙣"/>
            </a:pPr>
            <a:r>
              <a:rPr lang="en-CA"/>
              <a:t>Abdominal pain may also be present</a:t>
            </a:r>
            <a:endParaRPr/>
          </a:p>
          <a:p>
            <a:pPr indent="-365760" lvl="0" marL="365760" rtl="0" algn="l">
              <a:spcBef>
                <a:spcPts val="480"/>
              </a:spcBef>
              <a:spcAft>
                <a:spcPts val="0"/>
              </a:spcAft>
              <a:buSzPts val="2400"/>
              <a:buChar char="🙣"/>
            </a:pPr>
            <a:r>
              <a:rPr lang="en-CA"/>
              <a:t>Because of inability to eat properly, weight loss also occurs</a:t>
            </a:r>
            <a:endParaRPr/>
          </a:p>
          <a:p>
            <a:pPr indent="0" lvl="0" marL="0" rtl="0" algn="l">
              <a:spcBef>
                <a:spcPts val="480"/>
              </a:spcBef>
              <a:spcAft>
                <a:spcPts val="0"/>
              </a:spcAft>
              <a:buSzPts val="2400"/>
              <a:buNone/>
            </a:pPr>
            <a:r>
              <a:rPr lang="en-CA" u="sng">
                <a:solidFill>
                  <a:schemeClr val="hlink"/>
                </a:solidFill>
                <a:hlinkClick r:id="rId3"/>
              </a:rPr>
              <a:t>https://youtu.be/gW07lSaNPdw</a:t>
            </a:r>
            <a:endParaRPr/>
          </a:p>
          <a:p>
            <a:pPr indent="-213359" lvl="0" marL="365760" rtl="0" algn="l">
              <a:spcBef>
                <a:spcPts val="480"/>
              </a:spcBef>
              <a:spcAft>
                <a:spcPts val="0"/>
              </a:spcAft>
              <a:buSzPts val="2400"/>
              <a:buNone/>
            </a:pPr>
            <a:r>
              <a:t/>
            </a:r>
            <a:endParaRPr/>
          </a:p>
        </p:txBody>
      </p:sp>
      <p:sp>
        <p:nvSpPr>
          <p:cNvPr id="361" name="Google Shape;361;p3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Symptoms of Gastroparesis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The term peptic ulcer refers to a break in the surface lining of the stomach or duodenum which is deep enough to produce a shallow ulcer in its wall.</a:t>
            </a:r>
            <a:endParaRPr/>
          </a:p>
          <a:p>
            <a:pPr indent="-365760" lvl="0" marL="365760" rtl="0" algn="l">
              <a:spcBef>
                <a:spcPts val="408"/>
              </a:spcBef>
              <a:spcAft>
                <a:spcPts val="0"/>
              </a:spcAft>
              <a:buSzPct val="100000"/>
              <a:buChar char="🙣"/>
            </a:pPr>
            <a:r>
              <a:rPr lang="en-CA"/>
              <a:t>Peptic ulcers are found approximately four times as often in the duodenum than in the stomach, and can also be found rarely in the lower esophagus or beyond the duodenum in the small intestine. Some other facts include:</a:t>
            </a:r>
            <a:endParaRPr/>
          </a:p>
          <a:p>
            <a:pPr indent="-365760" lvl="1" marL="777240" rtl="0" algn="l">
              <a:spcBef>
                <a:spcPts val="374"/>
              </a:spcBef>
              <a:spcAft>
                <a:spcPts val="0"/>
              </a:spcAft>
              <a:buSzPct val="100000"/>
              <a:buChar char="🙢"/>
            </a:pPr>
            <a:r>
              <a:rPr lang="en-CA"/>
              <a:t>duodenal ulcers are more common in men, whereas gastric ulcers affect men and women equally</a:t>
            </a:r>
            <a:endParaRPr/>
          </a:p>
          <a:p>
            <a:pPr indent="-365760" lvl="1" marL="777240" rtl="0" algn="l">
              <a:spcBef>
                <a:spcPts val="374"/>
              </a:spcBef>
              <a:spcAft>
                <a:spcPts val="0"/>
              </a:spcAft>
              <a:buSzPct val="100000"/>
              <a:buChar char="🙢"/>
            </a:pPr>
            <a:r>
              <a:rPr lang="en-CA"/>
              <a:t>ulcers are found at all ages </a:t>
            </a:r>
            <a:endParaRPr/>
          </a:p>
          <a:p>
            <a:pPr indent="-365760" lvl="1" marL="777240" rtl="0" algn="l">
              <a:spcBef>
                <a:spcPts val="374"/>
              </a:spcBef>
              <a:spcAft>
                <a:spcPts val="0"/>
              </a:spcAft>
              <a:buSzPct val="100000"/>
              <a:buChar char="🙢"/>
            </a:pPr>
            <a:r>
              <a:rPr lang="en-CA"/>
              <a:t>ulcers may appear acutely or develop slowly and chronically</a:t>
            </a:r>
            <a:endParaRPr/>
          </a:p>
          <a:p>
            <a:pPr indent="-365760" lvl="1" marL="777240" rtl="0" algn="l">
              <a:spcBef>
                <a:spcPts val="374"/>
              </a:spcBef>
              <a:spcAft>
                <a:spcPts val="0"/>
              </a:spcAft>
              <a:buSzPct val="100000"/>
              <a:buChar char="🙢"/>
            </a:pPr>
            <a:r>
              <a:rPr lang="en-CA"/>
              <a:t>close to 10% of all adults may suffer from peptic ulcer disease at some time in their lives. </a:t>
            </a:r>
            <a:endParaRPr/>
          </a:p>
        </p:txBody>
      </p:sp>
      <p:sp>
        <p:nvSpPr>
          <p:cNvPr id="367" name="Google Shape;367;p4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Peptic Ulcers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It is now known that over 90% of duodenal ulcers are the result of infection with HP, Infection is more common in areas of poverty, poor sanitation and overcrowding.</a:t>
            </a:r>
            <a:endParaRPr/>
          </a:p>
          <a:p>
            <a:pPr indent="-365760" lvl="0" marL="365760" rtl="0" algn="l">
              <a:spcBef>
                <a:spcPts val="408"/>
              </a:spcBef>
              <a:spcAft>
                <a:spcPts val="0"/>
              </a:spcAft>
              <a:buSzPct val="100000"/>
              <a:buChar char="🙣"/>
            </a:pPr>
            <a:r>
              <a:rPr lang="en-CA"/>
              <a:t>The vast majority of infected people remain healthy and without symptoms, but for unknown reasons, a small percentage develops peptic ulcer disease. After infection, the bacteria live close to the surface lining of the stomach, underneath the layer of mucus, where it is protected from acid. As a result, acid secretion, in response to a meal, increases. It is thought that this excessive amount of acid causes further damage to the stomach and/or duodenum, thus leading to ulcer development.</a:t>
            </a:r>
            <a:endParaRPr/>
          </a:p>
          <a:p>
            <a:pPr indent="-365760" lvl="0" marL="365760" rtl="0" algn="l">
              <a:spcBef>
                <a:spcPts val="408"/>
              </a:spcBef>
              <a:spcAft>
                <a:spcPts val="0"/>
              </a:spcAft>
              <a:buSzPct val="100000"/>
              <a:buChar char="🙣"/>
            </a:pPr>
            <a:r>
              <a:rPr lang="en-CA"/>
              <a:t>H-Pylori is also thought to be responsible for 60–70% of gastric ulcers</a:t>
            </a:r>
            <a:endParaRPr/>
          </a:p>
          <a:p>
            <a:pPr indent="-236219" lvl="0" marL="365760" rtl="0" algn="l">
              <a:spcBef>
                <a:spcPts val="408"/>
              </a:spcBef>
              <a:spcAft>
                <a:spcPts val="0"/>
              </a:spcAft>
              <a:buSzPct val="100000"/>
              <a:buNone/>
            </a:pPr>
            <a:r>
              <a:t/>
            </a:r>
            <a:endParaRPr/>
          </a:p>
        </p:txBody>
      </p:sp>
      <p:sp>
        <p:nvSpPr>
          <p:cNvPr id="373" name="Google Shape;373;p4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Peptic ulcers are usually chronic and may come and go over a period of many years, even without treatment. The most common symptoms are:</a:t>
            </a:r>
            <a:endParaRPr/>
          </a:p>
          <a:p>
            <a:pPr indent="-365760" lvl="1" marL="777240" rtl="0" algn="l">
              <a:spcBef>
                <a:spcPts val="341"/>
              </a:spcBef>
              <a:spcAft>
                <a:spcPts val="0"/>
              </a:spcAft>
              <a:buSzPct val="100000"/>
              <a:buChar char="🙢"/>
            </a:pPr>
            <a:r>
              <a:rPr lang="en-CA"/>
              <a:t>abdominal pain, usually located in the upper central abdomen</a:t>
            </a:r>
            <a:endParaRPr/>
          </a:p>
          <a:p>
            <a:pPr indent="-365760" lvl="1" marL="777240" rtl="0" algn="l">
              <a:spcBef>
                <a:spcPts val="341"/>
              </a:spcBef>
              <a:spcAft>
                <a:spcPts val="0"/>
              </a:spcAft>
              <a:buSzPct val="100000"/>
              <a:buChar char="🙢"/>
            </a:pPr>
            <a:r>
              <a:rPr lang="en-CA"/>
              <a:t>pain which may also be felt in the back</a:t>
            </a:r>
            <a:endParaRPr/>
          </a:p>
          <a:p>
            <a:pPr indent="-365760" lvl="1" marL="777240" rtl="0" algn="l">
              <a:spcBef>
                <a:spcPts val="341"/>
              </a:spcBef>
              <a:spcAft>
                <a:spcPts val="0"/>
              </a:spcAft>
              <a:buSzPct val="100000"/>
              <a:buChar char="🙢"/>
            </a:pPr>
            <a:r>
              <a:rPr lang="en-CA"/>
              <a:t>pain which may be worse when the stomach is empty; although not always the case, this pain can sometimes be relieved by eating</a:t>
            </a:r>
            <a:endParaRPr/>
          </a:p>
          <a:p>
            <a:pPr indent="-365760" lvl="1" marL="777240" rtl="0" algn="l">
              <a:spcBef>
                <a:spcPts val="341"/>
              </a:spcBef>
              <a:spcAft>
                <a:spcPts val="0"/>
              </a:spcAft>
              <a:buSzPct val="100000"/>
              <a:buChar char="🙢"/>
            </a:pPr>
            <a:r>
              <a:rPr lang="en-CA"/>
              <a:t>pain which wakes a patient from sleep</a:t>
            </a:r>
            <a:endParaRPr/>
          </a:p>
          <a:p>
            <a:pPr indent="-365760" lvl="1" marL="777240" rtl="0" algn="l">
              <a:spcBef>
                <a:spcPts val="341"/>
              </a:spcBef>
              <a:spcAft>
                <a:spcPts val="0"/>
              </a:spcAft>
              <a:buSzPct val="100000"/>
              <a:buChar char="🙢"/>
            </a:pPr>
            <a:r>
              <a:rPr lang="en-CA"/>
              <a:t>indigestion or heartburn,</a:t>
            </a:r>
            <a:endParaRPr/>
          </a:p>
          <a:p>
            <a:pPr indent="-365760" lvl="1" marL="777240" rtl="0" algn="l">
              <a:spcBef>
                <a:spcPts val="341"/>
              </a:spcBef>
              <a:spcAft>
                <a:spcPts val="0"/>
              </a:spcAft>
              <a:buSzPct val="100000"/>
              <a:buChar char="🙢"/>
            </a:pPr>
            <a:r>
              <a:rPr lang="en-CA"/>
              <a:t>Vomiting and anemia.</a:t>
            </a:r>
            <a:endParaRPr/>
          </a:p>
          <a:p>
            <a:pPr indent="-365760" lvl="0" marL="365760" rtl="0" algn="l">
              <a:spcBef>
                <a:spcPts val="372"/>
              </a:spcBef>
              <a:spcAft>
                <a:spcPts val="0"/>
              </a:spcAft>
              <a:buSzPct val="100000"/>
              <a:buChar char="🙣"/>
            </a:pPr>
            <a:r>
              <a:rPr lang="en-CA"/>
              <a:t>In a few patients, an ulcer may be silent until it erodes completely through the gut wall causing perforation, or erodes into a blood vessel causing bleeding. These complications are serious and usually present as an emergency</a:t>
            </a:r>
            <a:endParaRPr/>
          </a:p>
          <a:p>
            <a:pPr indent="0" lvl="0" marL="0" rtl="0" algn="l">
              <a:spcBef>
                <a:spcPts val="372"/>
              </a:spcBef>
              <a:spcAft>
                <a:spcPts val="0"/>
              </a:spcAft>
              <a:buSzPct val="100000"/>
              <a:buNone/>
            </a:pPr>
            <a:r>
              <a:rPr lang="en-CA" u="sng">
                <a:solidFill>
                  <a:schemeClr val="hlink"/>
                </a:solidFill>
                <a:hlinkClick r:id="rId3"/>
              </a:rPr>
              <a:t>https://youtu.be/E0IBMWQDEH4</a:t>
            </a:r>
            <a:endParaRPr/>
          </a:p>
          <a:p>
            <a:pPr indent="-247650" lvl="0" marL="365760" rtl="0" algn="l">
              <a:spcBef>
                <a:spcPts val="372"/>
              </a:spcBef>
              <a:spcAft>
                <a:spcPts val="0"/>
              </a:spcAft>
              <a:buSzPct val="100000"/>
              <a:buNone/>
            </a:pPr>
            <a:r>
              <a:t/>
            </a:r>
            <a:endParaRPr/>
          </a:p>
        </p:txBody>
      </p:sp>
      <p:sp>
        <p:nvSpPr>
          <p:cNvPr id="379" name="Google Shape;379;p4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43"/>
          <p:cNvPicPr preferRelativeResize="0"/>
          <p:nvPr/>
        </p:nvPicPr>
        <p:blipFill rotWithShape="1">
          <a:blip r:embed="rId3">
            <a:alphaModFix/>
          </a:blip>
          <a:srcRect b="0" l="0" r="0" t="0"/>
          <a:stretch/>
        </p:blipFill>
        <p:spPr>
          <a:xfrm>
            <a:off x="467544" y="262374"/>
            <a:ext cx="8496943" cy="590293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Hiatus Hernia</a:t>
            </a:r>
            <a:endParaRPr/>
          </a:p>
        </p:txBody>
      </p:sp>
      <p:sp>
        <p:nvSpPr>
          <p:cNvPr id="390" name="Google Shape;390;p4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The hiatus is an opening in the diaphragm. Normally, the esophagus goes through the hiatus and attaches to the stomach. In a hiatus hernia the stomach bulges up into the chest through that opening</a:t>
            </a:r>
            <a:endParaRPr/>
          </a:p>
          <a:p>
            <a:pPr indent="-365760" lvl="0" marL="365760" rtl="0" algn="l">
              <a:spcBef>
                <a:spcPts val="408"/>
              </a:spcBef>
              <a:spcAft>
                <a:spcPts val="0"/>
              </a:spcAft>
              <a:buSzPct val="100000"/>
              <a:buChar char="🙣"/>
            </a:pPr>
            <a:r>
              <a:rPr lang="en-CA"/>
              <a:t>Two main types of hiatal hernias: Sliding and Paraesophageal </a:t>
            </a:r>
            <a:endParaRPr/>
          </a:p>
          <a:p>
            <a:pPr indent="-365760" lvl="1" marL="777240" rtl="0" algn="l">
              <a:spcBef>
                <a:spcPts val="374"/>
              </a:spcBef>
              <a:spcAft>
                <a:spcPts val="0"/>
              </a:spcAft>
              <a:buSzPct val="100000"/>
              <a:buChar char="🙢"/>
            </a:pPr>
            <a:r>
              <a:rPr lang="en-CA"/>
              <a:t>Sliding hiatus hernia, the stomach and the section of the esophagus that joins the stomach slide up into the chest through the hiatus.</a:t>
            </a:r>
            <a:r>
              <a:rPr b="1" lang="en-CA"/>
              <a:t> More common type of hernia</a:t>
            </a:r>
            <a:endParaRPr/>
          </a:p>
          <a:p>
            <a:pPr indent="-365760" lvl="1" marL="777240" rtl="0" algn="l">
              <a:spcBef>
                <a:spcPts val="374"/>
              </a:spcBef>
              <a:spcAft>
                <a:spcPts val="0"/>
              </a:spcAft>
              <a:buSzPct val="100000"/>
              <a:buChar char="🙢"/>
            </a:pPr>
            <a:r>
              <a:rPr lang="en-CA"/>
              <a:t>Paraesophageal hernia is </a:t>
            </a:r>
            <a:r>
              <a:rPr b="1" lang="en-CA"/>
              <a:t>less common, but is more cause for concern</a:t>
            </a:r>
            <a:r>
              <a:rPr lang="en-CA"/>
              <a:t>. The esophagus and stomach stay in their normal locations, but part of the stomach squeezes through the hiatus, landing it next to the esophagus, the danger is that the stomach can become "strangled," or have its blood supply shut off</a:t>
            </a:r>
            <a:endParaRPr/>
          </a:p>
          <a:p>
            <a:pPr indent="-236219" lvl="0" marL="365760" rtl="0" algn="l">
              <a:spcBef>
                <a:spcPts val="408"/>
              </a:spcBef>
              <a:spcAft>
                <a:spcPts val="0"/>
              </a:spcAft>
              <a:buSzPct val="100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5"/>
          <p:cNvSpPr txBox="1"/>
          <p:nvPr>
            <p:ph idx="1" type="body"/>
          </p:nvPr>
        </p:nvSpPr>
        <p:spPr>
          <a:xfrm>
            <a:off x="699247" y="2248347"/>
            <a:ext cx="7745505" cy="4276997"/>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Many people with hiatus hernia have no symptoms</a:t>
            </a:r>
            <a:endParaRPr/>
          </a:p>
          <a:p>
            <a:pPr indent="-365760" lvl="0" marL="365760" rtl="0" algn="l">
              <a:spcBef>
                <a:spcPts val="372"/>
              </a:spcBef>
              <a:spcAft>
                <a:spcPts val="0"/>
              </a:spcAft>
              <a:buSzPct val="100000"/>
              <a:buChar char="🙣"/>
            </a:pPr>
            <a:r>
              <a:rPr lang="en-CA"/>
              <a:t>Others may have heartburn related to GERD, Although there appears to be a link, one condition does not seem to cause the other</a:t>
            </a:r>
            <a:endParaRPr/>
          </a:p>
          <a:p>
            <a:pPr indent="-365760" lvl="0" marL="365760" rtl="0" algn="l">
              <a:spcBef>
                <a:spcPts val="372"/>
              </a:spcBef>
              <a:spcAft>
                <a:spcPts val="0"/>
              </a:spcAft>
              <a:buSzPct val="100000"/>
              <a:buChar char="🙣"/>
            </a:pPr>
            <a:r>
              <a:rPr lang="en-CA"/>
              <a:t>Heartburn can easily be confused with the pain of a heart attack. That's why it's so important to undergo testing and get properly diagnosed. </a:t>
            </a:r>
            <a:endParaRPr/>
          </a:p>
          <a:p>
            <a:pPr indent="-365760" lvl="0" marL="365760" rtl="0" algn="l">
              <a:spcBef>
                <a:spcPts val="372"/>
              </a:spcBef>
              <a:spcAft>
                <a:spcPts val="0"/>
              </a:spcAft>
              <a:buSzPct val="100000"/>
              <a:buChar char="🙣"/>
            </a:pPr>
            <a:r>
              <a:rPr lang="en-CA"/>
              <a:t>Most often cause is not known. Possible causes include</a:t>
            </a:r>
            <a:endParaRPr/>
          </a:p>
          <a:p>
            <a:pPr indent="-365760" lvl="1" marL="777240" rtl="0" algn="l">
              <a:spcBef>
                <a:spcPts val="341"/>
              </a:spcBef>
              <a:spcAft>
                <a:spcPts val="0"/>
              </a:spcAft>
              <a:buSzPct val="100000"/>
              <a:buChar char="🙢"/>
            </a:pPr>
            <a:r>
              <a:rPr lang="en-CA"/>
              <a:t>A larger hiatal opening, Increased pressure in the abdomen  from pregnancy, obesity, coughing, or straining during bowel movements may also play a role.</a:t>
            </a:r>
            <a:endParaRPr/>
          </a:p>
          <a:p>
            <a:pPr indent="-365760" lvl="0" marL="365760" rtl="0" algn="l">
              <a:spcBef>
                <a:spcPts val="372"/>
              </a:spcBef>
              <a:spcAft>
                <a:spcPts val="0"/>
              </a:spcAft>
              <a:buSzPct val="100000"/>
              <a:buChar char="🙣"/>
            </a:pPr>
            <a:r>
              <a:rPr lang="en-CA"/>
              <a:t>Occur more often in women, people who are overweight, and people older than 50.</a:t>
            </a:r>
            <a:endParaRPr/>
          </a:p>
          <a:p>
            <a:pPr indent="-365760" lvl="0" marL="365760" rtl="0" algn="l">
              <a:spcBef>
                <a:spcPts val="372"/>
              </a:spcBef>
              <a:spcAft>
                <a:spcPts val="0"/>
              </a:spcAft>
              <a:buSzPct val="100000"/>
              <a:buChar char="🙣"/>
            </a:pPr>
            <a:r>
              <a:rPr lang="en-CA"/>
              <a:t>can be diagnosed with a specialized X-ray (using a barium swallow) that allows a doctor to see the esophagus or with endoscopy</a:t>
            </a:r>
            <a:endParaRPr/>
          </a:p>
          <a:p>
            <a:pPr indent="0" lvl="0" marL="0" rtl="0" algn="l">
              <a:spcBef>
                <a:spcPts val="372"/>
              </a:spcBef>
              <a:spcAft>
                <a:spcPts val="0"/>
              </a:spcAft>
              <a:buSzPct val="100000"/>
              <a:buNone/>
            </a:pPr>
            <a:r>
              <a:rPr lang="en-CA" u="sng">
                <a:solidFill>
                  <a:schemeClr val="hlink"/>
                </a:solidFill>
                <a:hlinkClick r:id="rId3"/>
              </a:rPr>
              <a:t>https://youtu.be/Dvxb4AI_KHo</a:t>
            </a:r>
            <a:endParaRPr/>
          </a:p>
          <a:p>
            <a:pPr indent="-247650" lvl="0" marL="365760" rtl="0" algn="l">
              <a:spcBef>
                <a:spcPts val="372"/>
              </a:spcBef>
              <a:spcAft>
                <a:spcPts val="0"/>
              </a:spcAft>
              <a:buSzPct val="100000"/>
              <a:buNone/>
            </a:pPr>
            <a:r>
              <a:t/>
            </a:r>
            <a:endParaRPr/>
          </a:p>
        </p:txBody>
      </p:sp>
      <p:sp>
        <p:nvSpPr>
          <p:cNvPr id="396" name="Google Shape;396;p4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Signs &amp; Symptoms, Causes &amp; Risk Factors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Uncommon condition affecting pylorus between the stomach and small intestine in infants.</a:t>
            </a:r>
            <a:endParaRPr/>
          </a:p>
          <a:p>
            <a:pPr indent="-365760" lvl="0" marL="365760" rtl="0" algn="l">
              <a:spcBef>
                <a:spcPts val="480"/>
              </a:spcBef>
              <a:spcAft>
                <a:spcPts val="0"/>
              </a:spcAft>
              <a:buSzPts val="2400"/>
              <a:buChar char="🙣"/>
            </a:pPr>
            <a:r>
              <a:rPr lang="en-CA"/>
              <a:t>Pylorus muscles thicken, blocking food from entering the baby's small intestine. Pyloric stenosis can lead to forceful vomiting, dehydration and weight loss. Babies with this condition may seem to always be hungry.</a:t>
            </a:r>
            <a:endParaRPr/>
          </a:p>
          <a:p>
            <a:pPr indent="-365760" lvl="0" marL="365760" rtl="0" algn="l">
              <a:spcBef>
                <a:spcPts val="480"/>
              </a:spcBef>
              <a:spcAft>
                <a:spcPts val="0"/>
              </a:spcAft>
              <a:buSzPts val="2400"/>
              <a:buChar char="🙣"/>
            </a:pPr>
            <a:r>
              <a:rPr lang="en-CA"/>
              <a:t>Can be fixed with surgery</a:t>
            </a:r>
            <a:endParaRPr/>
          </a:p>
          <a:p>
            <a:pPr indent="-213359" lvl="0" marL="365760" rtl="0" algn="l">
              <a:spcBef>
                <a:spcPts val="480"/>
              </a:spcBef>
              <a:spcAft>
                <a:spcPts val="0"/>
              </a:spcAft>
              <a:buSzPts val="2400"/>
              <a:buNone/>
            </a:pPr>
            <a:r>
              <a:t/>
            </a:r>
            <a:endParaRPr/>
          </a:p>
        </p:txBody>
      </p:sp>
      <p:sp>
        <p:nvSpPr>
          <p:cNvPr id="402" name="Google Shape;402;p4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Pyloric Stenosis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Signs of pyloric stenosis usually appear within three to six weeks after birth. Pyloric stenosis is rare in babies older than age 3 months. Symptoms include:</a:t>
            </a:r>
            <a:endParaRPr/>
          </a:p>
          <a:p>
            <a:pPr indent="-365760" lvl="1" marL="777240" rtl="0" algn="l">
              <a:spcBef>
                <a:spcPts val="341"/>
              </a:spcBef>
              <a:spcAft>
                <a:spcPts val="0"/>
              </a:spcAft>
              <a:buSzPct val="100000"/>
              <a:buChar char="🙢"/>
            </a:pPr>
            <a:r>
              <a:rPr lang="en-CA"/>
              <a:t>Projectile vomiting  up to several feet away.  Occurs within 30 minutes after the feeding. Gradually becoming worse, may sometimes contain blood.</a:t>
            </a:r>
            <a:endParaRPr/>
          </a:p>
          <a:p>
            <a:pPr indent="-365760" lvl="1" marL="777240" rtl="0" algn="l">
              <a:spcBef>
                <a:spcPts val="341"/>
              </a:spcBef>
              <a:spcAft>
                <a:spcPts val="0"/>
              </a:spcAft>
              <a:buSzPct val="100000"/>
              <a:buChar char="🙢"/>
            </a:pPr>
            <a:r>
              <a:rPr lang="en-CA"/>
              <a:t>Persistent hunger. Often want to eat soon after vomiting.</a:t>
            </a:r>
            <a:endParaRPr/>
          </a:p>
          <a:p>
            <a:pPr indent="-365760" lvl="1" marL="777240" rtl="0" algn="l">
              <a:spcBef>
                <a:spcPts val="341"/>
              </a:spcBef>
              <a:spcAft>
                <a:spcPts val="0"/>
              </a:spcAft>
              <a:buSzPct val="100000"/>
              <a:buChar char="🙢"/>
            </a:pPr>
            <a:r>
              <a:rPr lang="en-CA"/>
              <a:t>Stomach contractions. wave-like contractions that ripple across the baby's upper abdomen soon after feeding but before vomiting. Caused by stomach muscles trying to force food through the narrowed pylorus.</a:t>
            </a:r>
            <a:endParaRPr/>
          </a:p>
          <a:p>
            <a:pPr indent="-365760" lvl="1" marL="777240" rtl="0" algn="l">
              <a:spcBef>
                <a:spcPts val="341"/>
              </a:spcBef>
              <a:spcAft>
                <a:spcPts val="0"/>
              </a:spcAft>
              <a:buSzPct val="100000"/>
              <a:buChar char="🙢"/>
            </a:pPr>
            <a:r>
              <a:rPr lang="en-CA"/>
              <a:t>Dehydration.  </a:t>
            </a:r>
            <a:endParaRPr/>
          </a:p>
          <a:p>
            <a:pPr indent="-365760" lvl="1" marL="777240" rtl="0" algn="l">
              <a:spcBef>
                <a:spcPts val="341"/>
              </a:spcBef>
              <a:spcAft>
                <a:spcPts val="0"/>
              </a:spcAft>
              <a:buSzPct val="100000"/>
              <a:buChar char="🙢"/>
            </a:pPr>
            <a:r>
              <a:rPr lang="en-CA"/>
              <a:t>Changes in bowel movements. Babies with this condition may be constipated.</a:t>
            </a:r>
            <a:endParaRPr/>
          </a:p>
          <a:p>
            <a:pPr indent="-365760" lvl="1" marL="777240" rtl="0" algn="l">
              <a:spcBef>
                <a:spcPts val="341"/>
              </a:spcBef>
              <a:spcAft>
                <a:spcPts val="0"/>
              </a:spcAft>
              <a:buSzPct val="100000"/>
              <a:buChar char="🙢"/>
            </a:pPr>
            <a:r>
              <a:rPr lang="en-CA"/>
              <a:t>Weight problems. Can keep a baby from gaining weight, and sometimes can cause weight loss</a:t>
            </a:r>
            <a:endParaRPr/>
          </a:p>
          <a:p>
            <a:pPr indent="-247650" lvl="0" marL="365760" rtl="0" algn="l">
              <a:spcBef>
                <a:spcPts val="372"/>
              </a:spcBef>
              <a:spcAft>
                <a:spcPts val="0"/>
              </a:spcAft>
              <a:buSzPct val="100000"/>
              <a:buNone/>
            </a:pPr>
            <a:r>
              <a:t/>
            </a:r>
            <a:endParaRPr/>
          </a:p>
        </p:txBody>
      </p:sp>
      <p:sp>
        <p:nvSpPr>
          <p:cNvPr id="408" name="Google Shape;408;p4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Causes are unknown, genetic and environmental factors probably play a role. </a:t>
            </a:r>
            <a:endParaRPr/>
          </a:p>
          <a:p>
            <a:pPr indent="-365760" lvl="0" marL="365760" rtl="0" algn="l">
              <a:spcBef>
                <a:spcPts val="480"/>
              </a:spcBef>
              <a:spcAft>
                <a:spcPts val="0"/>
              </a:spcAft>
              <a:buSzPts val="2400"/>
              <a:buChar char="🙣"/>
            </a:pPr>
            <a:r>
              <a:rPr lang="en-CA"/>
              <a:t>Occurs more often in males than in females.</a:t>
            </a:r>
            <a:endParaRPr/>
          </a:p>
          <a:p>
            <a:pPr indent="-365760" lvl="0" marL="365760" rtl="0" algn="l">
              <a:spcBef>
                <a:spcPts val="480"/>
              </a:spcBef>
              <a:spcAft>
                <a:spcPts val="0"/>
              </a:spcAft>
              <a:buSzPts val="2400"/>
              <a:buChar char="🙣"/>
            </a:pPr>
            <a:r>
              <a:rPr lang="en-CA"/>
              <a:t>Higher rates of this disorder among offspring of mothers who had pyloric stenosis</a:t>
            </a:r>
            <a:endParaRPr/>
          </a:p>
          <a:p>
            <a:pPr indent="-365760" lvl="0" marL="365760" rtl="0" algn="l">
              <a:spcBef>
                <a:spcPts val="480"/>
              </a:spcBef>
              <a:spcAft>
                <a:spcPts val="0"/>
              </a:spcAft>
              <a:buSzPts val="2400"/>
              <a:buChar char="🙣"/>
            </a:pPr>
            <a:r>
              <a:rPr lang="en-CA"/>
              <a:t>Babies given certain antibiotics, such as erythromycin, in the first weeks of life for pertussis</a:t>
            </a:r>
            <a:endParaRPr/>
          </a:p>
          <a:p>
            <a:pPr indent="-365760" lvl="0" marL="365760" rtl="0" algn="l">
              <a:spcBef>
                <a:spcPts val="480"/>
              </a:spcBef>
              <a:spcAft>
                <a:spcPts val="0"/>
              </a:spcAft>
              <a:buSzPts val="2400"/>
              <a:buChar char="🙣"/>
            </a:pPr>
            <a:r>
              <a:rPr lang="en-CA"/>
              <a:t>Babies born to mothers who were given certain antibiotics in late pregnancy </a:t>
            </a:r>
            <a:endParaRPr/>
          </a:p>
          <a:p>
            <a:pPr indent="0" lvl="0" marL="0" rtl="0" algn="l">
              <a:spcBef>
                <a:spcPts val="480"/>
              </a:spcBef>
              <a:spcAft>
                <a:spcPts val="0"/>
              </a:spcAft>
              <a:buSzPts val="2400"/>
              <a:buNone/>
            </a:pPr>
            <a:r>
              <a:rPr lang="en-CA" u="sng">
                <a:solidFill>
                  <a:schemeClr val="hlink"/>
                </a:solidFill>
                <a:hlinkClick r:id="rId3"/>
              </a:rPr>
              <a:t>https://youtu.be/vOU8xmc98II</a:t>
            </a:r>
            <a:endParaRPr/>
          </a:p>
        </p:txBody>
      </p:sp>
      <p:sp>
        <p:nvSpPr>
          <p:cNvPr id="414" name="Google Shape;414;p4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 &amp; Risk Factors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 Serious stomach condition, Cancer cells develop in the lining of the stomach</a:t>
            </a:r>
            <a:endParaRPr/>
          </a:p>
          <a:p>
            <a:pPr indent="-365760" lvl="0" marL="365760" rtl="0" algn="l">
              <a:spcBef>
                <a:spcPts val="480"/>
              </a:spcBef>
              <a:spcAft>
                <a:spcPts val="0"/>
              </a:spcAft>
              <a:buSzPts val="2400"/>
              <a:buChar char="🙣"/>
            </a:pPr>
            <a:r>
              <a:rPr lang="en-CA"/>
              <a:t>More common in Men over 50</a:t>
            </a:r>
            <a:endParaRPr/>
          </a:p>
          <a:p>
            <a:pPr indent="-365760" lvl="0" marL="365760" rtl="0" algn="l">
              <a:spcBef>
                <a:spcPts val="480"/>
              </a:spcBef>
              <a:spcAft>
                <a:spcPts val="0"/>
              </a:spcAft>
              <a:buSzPts val="2400"/>
              <a:buChar char="🙣"/>
            </a:pPr>
            <a:r>
              <a:rPr lang="en-CA"/>
              <a:t>More common in Japan, China and parts of South America</a:t>
            </a:r>
            <a:endParaRPr/>
          </a:p>
        </p:txBody>
      </p:sp>
      <p:sp>
        <p:nvSpPr>
          <p:cNvPr id="420" name="Google Shape;420;p4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Gastric Cancer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No single cause for stomach cancer has been identified.  Possible important risk factors are known. Some of these include:</a:t>
            </a:r>
            <a:endParaRPr/>
          </a:p>
          <a:p>
            <a:pPr indent="-365760" lvl="1" marL="777240" rtl="0" algn="l">
              <a:spcBef>
                <a:spcPts val="407"/>
              </a:spcBef>
              <a:spcAft>
                <a:spcPts val="0"/>
              </a:spcAft>
              <a:buSzPct val="100000"/>
              <a:buChar char="🙢"/>
            </a:pPr>
            <a:r>
              <a:rPr lang="en-CA"/>
              <a:t>diets rich in salted or smoked foods</a:t>
            </a:r>
            <a:endParaRPr/>
          </a:p>
          <a:p>
            <a:pPr indent="-365760" lvl="1" marL="777240" rtl="0" algn="l">
              <a:spcBef>
                <a:spcPts val="407"/>
              </a:spcBef>
              <a:spcAft>
                <a:spcPts val="0"/>
              </a:spcAft>
              <a:buSzPct val="100000"/>
              <a:buChar char="🙢"/>
            </a:pPr>
            <a:r>
              <a:rPr lang="en-CA"/>
              <a:t>some foods containing nitrites; these chemicals can be converted to more harmful compounds (carcinogens) by bacteria in the stomach</a:t>
            </a:r>
            <a:endParaRPr/>
          </a:p>
          <a:p>
            <a:pPr indent="-365760" lvl="1" marL="777240" rtl="0" algn="l">
              <a:spcBef>
                <a:spcPts val="407"/>
              </a:spcBef>
              <a:spcAft>
                <a:spcPts val="0"/>
              </a:spcAft>
              <a:buSzPct val="100000"/>
              <a:buChar char="🙢"/>
            </a:pPr>
            <a:r>
              <a:rPr lang="en-CA"/>
              <a:t>smoking</a:t>
            </a:r>
            <a:endParaRPr/>
          </a:p>
          <a:p>
            <a:pPr indent="-365760" lvl="1" marL="777240" rtl="0" algn="l">
              <a:spcBef>
                <a:spcPts val="407"/>
              </a:spcBef>
              <a:spcAft>
                <a:spcPts val="0"/>
              </a:spcAft>
              <a:buSzPct val="100000"/>
              <a:buChar char="🙢"/>
            </a:pPr>
            <a:r>
              <a:rPr lang="en-CA"/>
              <a:t>heavy alcohol intake</a:t>
            </a:r>
            <a:endParaRPr/>
          </a:p>
          <a:p>
            <a:pPr indent="-365760" lvl="1" marL="777240" rtl="0" algn="l">
              <a:spcBef>
                <a:spcPts val="407"/>
              </a:spcBef>
              <a:spcAft>
                <a:spcPts val="0"/>
              </a:spcAft>
              <a:buSzPct val="100000"/>
              <a:buChar char="🙢"/>
            </a:pPr>
            <a:r>
              <a:rPr lang="en-CA"/>
              <a:t>lack of vitamin C, fruits and vegetables</a:t>
            </a:r>
            <a:endParaRPr/>
          </a:p>
          <a:p>
            <a:pPr indent="-365760" lvl="1" marL="777240" rtl="0" algn="l">
              <a:spcBef>
                <a:spcPts val="407"/>
              </a:spcBef>
              <a:spcAft>
                <a:spcPts val="0"/>
              </a:spcAft>
              <a:buSzPct val="100000"/>
              <a:buChar char="🙢"/>
            </a:pPr>
            <a:r>
              <a:rPr lang="en-CA"/>
              <a:t>Helicobacter pylori</a:t>
            </a:r>
            <a:endParaRPr/>
          </a:p>
          <a:p>
            <a:pPr indent="-365760" lvl="1" marL="777240" rtl="0" algn="l">
              <a:spcBef>
                <a:spcPts val="407"/>
              </a:spcBef>
              <a:spcAft>
                <a:spcPts val="0"/>
              </a:spcAft>
              <a:buSzPct val="100000"/>
              <a:buChar char="🙢"/>
            </a:pPr>
            <a:r>
              <a:rPr lang="en-CA"/>
              <a:t>family history</a:t>
            </a:r>
            <a:endParaRPr/>
          </a:p>
          <a:p>
            <a:pPr indent="-224789" lvl="0" marL="365760" rtl="0" algn="l">
              <a:spcBef>
                <a:spcPts val="444"/>
              </a:spcBef>
              <a:spcAft>
                <a:spcPts val="0"/>
              </a:spcAft>
              <a:buSzPct val="100000"/>
              <a:buNone/>
            </a:pPr>
            <a:r>
              <a:t/>
            </a:r>
            <a:endParaRPr/>
          </a:p>
        </p:txBody>
      </p:sp>
      <p:sp>
        <p:nvSpPr>
          <p:cNvPr id="426" name="Google Shape;426;p5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 &amp; Risks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In the early stages, when the tumor is still small, there are usually no symptoms. At a more advanced stage:</a:t>
            </a:r>
            <a:endParaRPr/>
          </a:p>
          <a:p>
            <a:pPr indent="-365760" lvl="1" marL="777240" rtl="0" algn="l">
              <a:spcBef>
                <a:spcPts val="407"/>
              </a:spcBef>
              <a:spcAft>
                <a:spcPts val="0"/>
              </a:spcAft>
              <a:buSzPct val="100000"/>
              <a:buChar char="🙢"/>
            </a:pPr>
            <a:r>
              <a:rPr lang="en-CA"/>
              <a:t> Indigestion and upper abdominal pain</a:t>
            </a:r>
            <a:endParaRPr/>
          </a:p>
          <a:p>
            <a:pPr indent="-365760" lvl="1" marL="777240" rtl="0" algn="l">
              <a:spcBef>
                <a:spcPts val="407"/>
              </a:spcBef>
              <a:spcAft>
                <a:spcPts val="0"/>
              </a:spcAft>
              <a:buSzPct val="100000"/>
              <a:buChar char="🙢"/>
            </a:pPr>
            <a:r>
              <a:rPr lang="en-CA"/>
              <a:t>Significant weight loss</a:t>
            </a:r>
            <a:endParaRPr/>
          </a:p>
          <a:p>
            <a:pPr indent="-365760" lvl="1" marL="777240" rtl="0" algn="l">
              <a:spcBef>
                <a:spcPts val="407"/>
              </a:spcBef>
              <a:spcAft>
                <a:spcPts val="0"/>
              </a:spcAft>
              <a:buSzPct val="100000"/>
              <a:buChar char="🙢"/>
            </a:pPr>
            <a:r>
              <a:rPr lang="en-CA"/>
              <a:t>Loss of appetite,</a:t>
            </a:r>
            <a:endParaRPr/>
          </a:p>
          <a:p>
            <a:pPr indent="-365760" lvl="1" marL="777240" rtl="0" algn="l">
              <a:spcBef>
                <a:spcPts val="407"/>
              </a:spcBef>
              <a:spcAft>
                <a:spcPts val="0"/>
              </a:spcAft>
              <a:buSzPct val="100000"/>
              <a:buChar char="🙢"/>
            </a:pPr>
            <a:r>
              <a:rPr lang="en-CA"/>
              <a:t>Nausea and vomiting</a:t>
            </a:r>
            <a:endParaRPr/>
          </a:p>
          <a:p>
            <a:pPr indent="-365760" lvl="1" marL="777240" rtl="0" algn="l">
              <a:spcBef>
                <a:spcPts val="407"/>
              </a:spcBef>
              <a:spcAft>
                <a:spcPts val="0"/>
              </a:spcAft>
              <a:buSzPct val="100000"/>
              <a:buChar char="🙢"/>
            </a:pPr>
            <a:r>
              <a:rPr lang="en-CA"/>
              <a:t>Gastrointestinal bleeding causing anemia</a:t>
            </a:r>
            <a:endParaRPr/>
          </a:p>
          <a:p>
            <a:pPr indent="-365760" lvl="1" marL="777240" rtl="0" algn="l">
              <a:spcBef>
                <a:spcPts val="407"/>
              </a:spcBef>
              <a:spcAft>
                <a:spcPts val="0"/>
              </a:spcAft>
              <a:buSzPct val="100000"/>
              <a:buChar char="🙢"/>
            </a:pPr>
            <a:r>
              <a:rPr lang="en-CA"/>
              <a:t>Dysphagia usually caused by a blockage between the esophagus and stomach</a:t>
            </a:r>
            <a:endParaRPr/>
          </a:p>
          <a:p>
            <a:pPr indent="-365760" lvl="0" marL="365760" rtl="0" algn="l">
              <a:spcBef>
                <a:spcPts val="444"/>
              </a:spcBef>
              <a:spcAft>
                <a:spcPts val="0"/>
              </a:spcAft>
              <a:buSzPct val="100000"/>
              <a:buChar char="🙣"/>
            </a:pPr>
            <a:r>
              <a:rPr lang="en-CA"/>
              <a:t>Occasionally, only presents itself when the disease is advanced with evidence of a tumor spreading to the liver or abdominal cavity. This may cause a build-up of fluid in the abdomen.</a:t>
            </a:r>
            <a:endParaRPr/>
          </a:p>
          <a:p>
            <a:pPr indent="-224789" lvl="0" marL="365760" rtl="0" algn="l">
              <a:spcBef>
                <a:spcPts val="444"/>
              </a:spcBef>
              <a:spcAft>
                <a:spcPts val="0"/>
              </a:spcAft>
              <a:buSzPct val="100000"/>
              <a:buNone/>
            </a:pPr>
            <a:r>
              <a:t/>
            </a:r>
            <a:endParaRPr/>
          </a:p>
        </p:txBody>
      </p:sp>
      <p:sp>
        <p:nvSpPr>
          <p:cNvPr id="432" name="Google Shape;432;p5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52"/>
          <p:cNvPicPr preferRelativeResize="0"/>
          <p:nvPr/>
        </p:nvPicPr>
        <p:blipFill rotWithShape="1">
          <a:blip r:embed="rId3">
            <a:alphaModFix/>
          </a:blip>
          <a:srcRect b="0" l="0" r="0" t="0"/>
          <a:stretch/>
        </p:blipFill>
        <p:spPr>
          <a:xfrm>
            <a:off x="1907704" y="764704"/>
            <a:ext cx="4968552" cy="496855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3"/>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Disorders of the Intestine &amp; Colon</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Immune, genetic  disease in which people can't eat gluten because it will damage their small intestine. </a:t>
            </a:r>
            <a:endParaRPr/>
          </a:p>
          <a:p>
            <a:pPr indent="-365760" lvl="0" marL="365760" rtl="0" algn="l">
              <a:spcBef>
                <a:spcPts val="408"/>
              </a:spcBef>
              <a:spcAft>
                <a:spcPts val="0"/>
              </a:spcAft>
              <a:buSzPct val="100000"/>
              <a:buChar char="🙣"/>
            </a:pPr>
            <a:r>
              <a:rPr lang="en-CA"/>
              <a:t>Gluten is a protein found in wheat, rye, and barley. It is found mainly in foods but may also be in other products like medicines, vitamins and supplements, lip balm, and even the glue on stamps and envelopes. </a:t>
            </a:r>
            <a:endParaRPr/>
          </a:p>
          <a:p>
            <a:pPr indent="-365760" lvl="0" marL="365760" rtl="0" algn="l">
              <a:spcBef>
                <a:spcPts val="408"/>
              </a:spcBef>
              <a:spcAft>
                <a:spcPts val="0"/>
              </a:spcAft>
              <a:buSzPct val="100000"/>
              <a:buChar char="🙣"/>
            </a:pPr>
            <a:r>
              <a:rPr lang="en-CA"/>
              <a:t>Affects each person differently</a:t>
            </a:r>
            <a:endParaRPr/>
          </a:p>
          <a:p>
            <a:pPr indent="-365760" lvl="0" marL="365760" rtl="0" algn="l">
              <a:spcBef>
                <a:spcPts val="408"/>
              </a:spcBef>
              <a:spcAft>
                <a:spcPts val="0"/>
              </a:spcAft>
              <a:buSzPct val="100000"/>
              <a:buChar char="🙣"/>
            </a:pPr>
            <a:r>
              <a:rPr lang="en-CA"/>
              <a:t>Symptoms may occur in the digestive system, or in other parts of the body.</a:t>
            </a:r>
            <a:endParaRPr/>
          </a:p>
          <a:p>
            <a:pPr indent="-365760" lvl="0" marL="365760" rtl="0" algn="l">
              <a:spcBef>
                <a:spcPts val="408"/>
              </a:spcBef>
              <a:spcAft>
                <a:spcPts val="0"/>
              </a:spcAft>
              <a:buSzPct val="100000"/>
              <a:buChar char="🙣"/>
            </a:pPr>
            <a:r>
              <a:rPr lang="en-CA"/>
              <a:t>Symptoms may include diarrhea and abdominal pain, irritability or depression. Irritability is one of the most common symptoms in children. Some people have no symptoms</a:t>
            </a:r>
            <a:endParaRPr/>
          </a:p>
          <a:p>
            <a:pPr indent="0" lvl="0" marL="0" rtl="0" algn="l">
              <a:spcBef>
                <a:spcPts val="408"/>
              </a:spcBef>
              <a:spcAft>
                <a:spcPts val="0"/>
              </a:spcAft>
              <a:buSzPct val="100000"/>
              <a:buNone/>
            </a:pPr>
            <a:r>
              <a:rPr lang="en-CA" u="sng">
                <a:solidFill>
                  <a:schemeClr val="hlink"/>
                </a:solidFill>
                <a:hlinkClick r:id="rId3"/>
              </a:rPr>
              <a:t>https://youtu.be/nXzBApAx5lY</a:t>
            </a:r>
            <a:endParaRPr/>
          </a:p>
        </p:txBody>
      </p:sp>
      <p:sp>
        <p:nvSpPr>
          <p:cNvPr id="448" name="Google Shape;448;p5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Celiac Disease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5"/>
          <p:cNvSpPr txBox="1"/>
          <p:nvPr>
            <p:ph idx="1" type="body"/>
          </p:nvPr>
        </p:nvSpPr>
        <p:spPr>
          <a:xfrm>
            <a:off x="699247" y="2132856"/>
            <a:ext cx="7745505" cy="4608511"/>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sz="2600"/>
              <a:t>Causes inflammation of the digestive system</a:t>
            </a:r>
            <a:endParaRPr/>
          </a:p>
          <a:p>
            <a:pPr indent="-365760" lvl="0" marL="365760" rtl="0" algn="l">
              <a:spcBef>
                <a:spcPts val="364"/>
              </a:spcBef>
              <a:spcAft>
                <a:spcPts val="0"/>
              </a:spcAft>
              <a:buSzPct val="100000"/>
              <a:buChar char="🙣"/>
            </a:pPr>
            <a:r>
              <a:rPr lang="en-CA" sz="2600"/>
              <a:t>One of a group of diseases called inflammatory bowel disease (IBS).Crohn's </a:t>
            </a:r>
            <a:endParaRPr/>
          </a:p>
          <a:p>
            <a:pPr indent="-365760" lvl="0" marL="365760" rtl="0" algn="l">
              <a:spcBef>
                <a:spcPts val="364"/>
              </a:spcBef>
              <a:spcAft>
                <a:spcPts val="0"/>
              </a:spcAft>
              <a:buSzPct val="100000"/>
              <a:buChar char="🙣"/>
            </a:pPr>
            <a:r>
              <a:rPr lang="en-CA" sz="2600"/>
              <a:t>Can affect any area from the mouth to the anus. Often affects the Ileum.</a:t>
            </a:r>
            <a:endParaRPr/>
          </a:p>
          <a:p>
            <a:pPr indent="-365760" lvl="0" marL="365760" rtl="0" algn="l">
              <a:spcBef>
                <a:spcPts val="364"/>
              </a:spcBef>
              <a:spcAft>
                <a:spcPts val="0"/>
              </a:spcAft>
              <a:buSzPct val="100000"/>
              <a:buChar char="🙣"/>
            </a:pPr>
            <a:r>
              <a:rPr lang="en-CA" sz="2600"/>
              <a:t>Cause of Crohn's disease is unknown. It may be due to an abnormal reaction by the body's immune system, seems to run in some families</a:t>
            </a:r>
            <a:endParaRPr/>
          </a:p>
          <a:p>
            <a:pPr indent="-365760" lvl="0" marL="365760" rtl="0" algn="l">
              <a:spcBef>
                <a:spcPts val="364"/>
              </a:spcBef>
              <a:spcAft>
                <a:spcPts val="0"/>
              </a:spcAft>
              <a:buSzPct val="100000"/>
              <a:buChar char="🙣"/>
            </a:pPr>
            <a:r>
              <a:rPr lang="en-CA" sz="2600"/>
              <a:t>Most commonly starts between the ages of 13 and 30.</a:t>
            </a:r>
            <a:endParaRPr/>
          </a:p>
          <a:p>
            <a:pPr indent="-365760" lvl="0" marL="365760" rtl="0" algn="l">
              <a:spcBef>
                <a:spcPts val="364"/>
              </a:spcBef>
              <a:spcAft>
                <a:spcPts val="0"/>
              </a:spcAft>
              <a:buSzPct val="100000"/>
              <a:buChar char="🙣"/>
            </a:pPr>
            <a:r>
              <a:rPr lang="en-CA" sz="2600"/>
              <a:t>Most common symptoms are pain in the abdomen and diarrhea. Other symptoms include: Bleeding from the rectum, Weight loss, Fever</a:t>
            </a:r>
            <a:endParaRPr sz="2600"/>
          </a:p>
          <a:p>
            <a:pPr indent="-365760" lvl="0" marL="365760" rtl="0" algn="l">
              <a:spcBef>
                <a:spcPts val="364"/>
              </a:spcBef>
              <a:spcAft>
                <a:spcPts val="0"/>
              </a:spcAft>
              <a:buSzPct val="100000"/>
              <a:buChar char="🙣"/>
            </a:pPr>
            <a:r>
              <a:rPr lang="en-CA" sz="2600"/>
              <a:t>Complications, such as intestinal blockages, ulcers in the intestine, and problems getting enough nutrients, joint pain and skin problems</a:t>
            </a:r>
            <a:endParaRPr/>
          </a:p>
          <a:p>
            <a:pPr indent="-365760" lvl="0" marL="365760" rtl="0" algn="l">
              <a:spcBef>
                <a:spcPts val="364"/>
              </a:spcBef>
              <a:spcAft>
                <a:spcPts val="0"/>
              </a:spcAft>
              <a:buSzPct val="100000"/>
              <a:buChar char="🙣"/>
            </a:pPr>
            <a:r>
              <a:rPr lang="en-CA" sz="2600"/>
              <a:t>Children with the disease may have growth problems</a:t>
            </a:r>
            <a:endParaRPr/>
          </a:p>
          <a:p>
            <a:pPr indent="-365760" lvl="0" marL="365760" rtl="0" algn="l">
              <a:spcBef>
                <a:spcPts val="364"/>
              </a:spcBef>
              <a:spcAft>
                <a:spcPts val="0"/>
              </a:spcAft>
              <a:buSzPct val="100000"/>
              <a:buChar char="🙣"/>
            </a:pPr>
            <a:r>
              <a:rPr lang="en-CA" sz="2600"/>
              <a:t>No cure</a:t>
            </a:r>
            <a:endParaRPr/>
          </a:p>
          <a:p>
            <a:pPr indent="-365760" lvl="0" marL="365760" rtl="0" algn="l">
              <a:spcBef>
                <a:spcPts val="364"/>
              </a:spcBef>
              <a:spcAft>
                <a:spcPts val="0"/>
              </a:spcAft>
              <a:buSzPct val="100000"/>
              <a:buChar char="🙣"/>
            </a:pPr>
            <a:r>
              <a:rPr lang="en-CA" sz="2600"/>
              <a:t> Treatment can help control symptoms</a:t>
            </a:r>
            <a:endParaRPr/>
          </a:p>
          <a:p>
            <a:pPr indent="-365760" lvl="0" marL="365760" rtl="0" algn="l">
              <a:spcBef>
                <a:spcPts val="364"/>
              </a:spcBef>
              <a:spcAft>
                <a:spcPts val="0"/>
              </a:spcAft>
              <a:buSzPct val="100000"/>
              <a:buChar char="🙣"/>
            </a:pPr>
            <a:r>
              <a:rPr lang="en-CA" sz="2600"/>
              <a:t> Can have long periods of remission, when they are free of symptoms</a:t>
            </a:r>
            <a:endParaRPr/>
          </a:p>
          <a:p>
            <a:pPr indent="0" lvl="0" marL="0" rtl="0" algn="l">
              <a:spcBef>
                <a:spcPts val="336"/>
              </a:spcBef>
              <a:spcAft>
                <a:spcPts val="0"/>
              </a:spcAft>
              <a:buSzPct val="100000"/>
              <a:buNone/>
            </a:pPr>
            <a:r>
              <a:rPr lang="en-CA" u="sng">
                <a:solidFill>
                  <a:schemeClr val="hlink"/>
                </a:solidFill>
                <a:hlinkClick r:id="rId3"/>
              </a:rPr>
              <a:t>https://youtu.be/jYmpIjciPig</a:t>
            </a:r>
            <a:endParaRPr/>
          </a:p>
          <a:p>
            <a:pPr indent="-259080" lvl="0" marL="365760" rtl="0" algn="l">
              <a:spcBef>
                <a:spcPts val="336"/>
              </a:spcBef>
              <a:spcAft>
                <a:spcPts val="0"/>
              </a:spcAft>
              <a:buSzPct val="100000"/>
              <a:buNone/>
            </a:pPr>
            <a:r>
              <a:t/>
            </a:r>
            <a:endParaRPr/>
          </a:p>
        </p:txBody>
      </p:sp>
      <p:sp>
        <p:nvSpPr>
          <p:cNvPr id="454" name="Google Shape;454;p5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Crohn’s Disease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Rare</a:t>
            </a:r>
            <a:endParaRPr/>
          </a:p>
          <a:p>
            <a:pPr indent="-365760" lvl="0" marL="365760" rtl="0" algn="l">
              <a:spcBef>
                <a:spcPts val="480"/>
              </a:spcBef>
              <a:spcAft>
                <a:spcPts val="0"/>
              </a:spcAft>
              <a:buSzPts val="2400"/>
              <a:buChar char="🙣"/>
            </a:pPr>
            <a:r>
              <a:rPr lang="en-CA"/>
              <a:t>Risk Factors include:</a:t>
            </a:r>
            <a:endParaRPr/>
          </a:p>
          <a:p>
            <a:pPr indent="-365760" lvl="1" marL="777240" rtl="0" algn="l">
              <a:spcBef>
                <a:spcPts val="440"/>
              </a:spcBef>
              <a:spcAft>
                <a:spcPts val="0"/>
              </a:spcAft>
              <a:buSzPts val="2200"/>
              <a:buChar char="🙢"/>
            </a:pPr>
            <a:r>
              <a:rPr lang="en-CA"/>
              <a:t>Eating a high-fat diet</a:t>
            </a:r>
            <a:endParaRPr/>
          </a:p>
          <a:p>
            <a:pPr indent="-365760" lvl="1" marL="777240" rtl="0" algn="l">
              <a:spcBef>
                <a:spcPts val="440"/>
              </a:spcBef>
              <a:spcAft>
                <a:spcPts val="0"/>
              </a:spcAft>
              <a:buSzPts val="2200"/>
              <a:buChar char="🙢"/>
            </a:pPr>
            <a:r>
              <a:rPr lang="en-CA"/>
              <a:t>Having Crohn's disease or celiac disease</a:t>
            </a:r>
            <a:endParaRPr/>
          </a:p>
          <a:p>
            <a:pPr indent="-365760" lvl="1" marL="777240" rtl="0" algn="l">
              <a:spcBef>
                <a:spcPts val="440"/>
              </a:spcBef>
              <a:spcAft>
                <a:spcPts val="0"/>
              </a:spcAft>
              <a:buSzPts val="2200"/>
              <a:buChar char="🙢"/>
            </a:pPr>
            <a:r>
              <a:rPr lang="en-CA"/>
              <a:t>History of colonic polyps</a:t>
            </a:r>
            <a:endParaRPr/>
          </a:p>
          <a:p>
            <a:pPr indent="-365760" lvl="0" marL="365760" rtl="0" algn="l">
              <a:spcBef>
                <a:spcPts val="480"/>
              </a:spcBef>
              <a:spcAft>
                <a:spcPts val="0"/>
              </a:spcAft>
              <a:buSzPts val="2400"/>
              <a:buChar char="🙣"/>
            </a:pPr>
            <a:r>
              <a:rPr lang="en-CA"/>
              <a:t>Signs &amp;Symptoms include:</a:t>
            </a:r>
            <a:endParaRPr/>
          </a:p>
          <a:p>
            <a:pPr indent="-365760" lvl="1" marL="777240" rtl="0" algn="l">
              <a:spcBef>
                <a:spcPts val="440"/>
              </a:spcBef>
              <a:spcAft>
                <a:spcPts val="0"/>
              </a:spcAft>
              <a:buSzPts val="2200"/>
              <a:buChar char="🙢"/>
            </a:pPr>
            <a:r>
              <a:rPr lang="en-CA"/>
              <a:t>Abdominal pain</a:t>
            </a:r>
            <a:endParaRPr/>
          </a:p>
          <a:p>
            <a:pPr indent="-365760" lvl="1" marL="777240" rtl="0" algn="l">
              <a:spcBef>
                <a:spcPts val="440"/>
              </a:spcBef>
              <a:spcAft>
                <a:spcPts val="0"/>
              </a:spcAft>
              <a:buSzPts val="2200"/>
              <a:buChar char="🙢"/>
            </a:pPr>
            <a:r>
              <a:rPr lang="en-CA"/>
              <a:t>Weight loss for no reason</a:t>
            </a:r>
            <a:endParaRPr/>
          </a:p>
          <a:p>
            <a:pPr indent="-365760" lvl="1" marL="777240" rtl="0" algn="l">
              <a:spcBef>
                <a:spcPts val="440"/>
              </a:spcBef>
              <a:spcAft>
                <a:spcPts val="0"/>
              </a:spcAft>
              <a:buSzPts val="2200"/>
              <a:buChar char="🙢"/>
            </a:pPr>
            <a:r>
              <a:rPr lang="en-CA"/>
              <a:t>Blood in the stool</a:t>
            </a:r>
            <a:endParaRPr/>
          </a:p>
          <a:p>
            <a:pPr indent="-365760" lvl="1" marL="777240" rtl="0" algn="l">
              <a:spcBef>
                <a:spcPts val="440"/>
              </a:spcBef>
              <a:spcAft>
                <a:spcPts val="0"/>
              </a:spcAft>
              <a:buSzPts val="2200"/>
              <a:buChar char="🙢"/>
            </a:pPr>
            <a:r>
              <a:rPr lang="en-CA"/>
              <a:t>A lump in the abdomen</a:t>
            </a:r>
            <a:endParaRPr/>
          </a:p>
          <a:p>
            <a:pPr indent="-213359" lvl="0" marL="365760" rtl="0" algn="l">
              <a:spcBef>
                <a:spcPts val="480"/>
              </a:spcBef>
              <a:spcAft>
                <a:spcPts val="0"/>
              </a:spcAft>
              <a:buSzPts val="2400"/>
              <a:buNone/>
            </a:pPr>
            <a:r>
              <a:t/>
            </a:r>
            <a:endParaRPr/>
          </a:p>
        </p:txBody>
      </p:sp>
      <p:sp>
        <p:nvSpPr>
          <p:cNvPr id="460" name="Google Shape;460;p5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Intestinal Cancer</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7"/>
          <p:cNvSpPr txBox="1"/>
          <p:nvPr>
            <p:ph idx="1" type="body"/>
          </p:nvPr>
        </p:nvSpPr>
        <p:spPr>
          <a:xfrm>
            <a:off x="467544" y="2132856"/>
            <a:ext cx="7745505" cy="4609653"/>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Occurs when food or stool cannot move through the intestines. Can be complete or partial</a:t>
            </a:r>
            <a:endParaRPr/>
          </a:p>
          <a:p>
            <a:pPr indent="-365760" lvl="0" marL="365760" rtl="0" algn="l">
              <a:spcBef>
                <a:spcPts val="336"/>
              </a:spcBef>
              <a:spcAft>
                <a:spcPts val="0"/>
              </a:spcAft>
              <a:buSzPct val="100000"/>
              <a:buChar char="🙣"/>
            </a:pPr>
            <a:r>
              <a:rPr lang="en-CA"/>
              <a:t>Most common causes:</a:t>
            </a:r>
            <a:endParaRPr/>
          </a:p>
          <a:p>
            <a:pPr indent="-365760" lvl="1" marL="777240" rtl="0" algn="l">
              <a:spcBef>
                <a:spcPts val="308"/>
              </a:spcBef>
              <a:spcAft>
                <a:spcPts val="0"/>
              </a:spcAft>
              <a:buSzPct val="100000"/>
              <a:buChar char="🙢"/>
            </a:pPr>
            <a:r>
              <a:rPr lang="en-CA"/>
              <a:t>Adhesions</a:t>
            </a:r>
            <a:endParaRPr/>
          </a:p>
          <a:p>
            <a:pPr indent="-365760" lvl="1" marL="777240" rtl="0" algn="l">
              <a:spcBef>
                <a:spcPts val="308"/>
              </a:spcBef>
              <a:spcAft>
                <a:spcPts val="0"/>
              </a:spcAft>
              <a:buSzPct val="100000"/>
              <a:buChar char="🙢"/>
            </a:pPr>
            <a:r>
              <a:rPr lang="en-CA"/>
              <a:t>Hernias</a:t>
            </a:r>
            <a:endParaRPr/>
          </a:p>
          <a:p>
            <a:pPr indent="-365760" lvl="1" marL="777240" rtl="0" algn="l">
              <a:spcBef>
                <a:spcPts val="308"/>
              </a:spcBef>
              <a:spcAft>
                <a:spcPts val="0"/>
              </a:spcAft>
              <a:buSzPct val="100000"/>
              <a:buChar char="🙢"/>
            </a:pPr>
            <a:r>
              <a:rPr lang="en-CA"/>
              <a:t>Cancers</a:t>
            </a:r>
            <a:endParaRPr/>
          </a:p>
          <a:p>
            <a:pPr indent="-365760" lvl="1" marL="777240" rtl="0" algn="l">
              <a:spcBef>
                <a:spcPts val="308"/>
              </a:spcBef>
              <a:spcAft>
                <a:spcPts val="0"/>
              </a:spcAft>
              <a:buSzPct val="100000"/>
              <a:buChar char="🙢"/>
            </a:pPr>
            <a:r>
              <a:rPr lang="en-CA"/>
              <a:t>certain medicines </a:t>
            </a:r>
            <a:endParaRPr/>
          </a:p>
          <a:p>
            <a:pPr indent="-365760" lvl="0" marL="365760" rtl="0" algn="l">
              <a:spcBef>
                <a:spcPts val="336"/>
              </a:spcBef>
              <a:spcAft>
                <a:spcPts val="0"/>
              </a:spcAft>
              <a:buSzPct val="100000"/>
              <a:buChar char="🙣"/>
            </a:pPr>
            <a:r>
              <a:rPr lang="en-CA"/>
              <a:t>Symptoms include:</a:t>
            </a:r>
            <a:endParaRPr/>
          </a:p>
          <a:p>
            <a:pPr indent="-365760" lvl="1" marL="777240" rtl="0" algn="l">
              <a:spcBef>
                <a:spcPts val="308"/>
              </a:spcBef>
              <a:spcAft>
                <a:spcPts val="0"/>
              </a:spcAft>
              <a:buSzPct val="100000"/>
              <a:buChar char="🙢"/>
            </a:pPr>
            <a:r>
              <a:rPr lang="en-CA"/>
              <a:t>Severe abdominal pain or cramping</a:t>
            </a:r>
            <a:endParaRPr/>
          </a:p>
          <a:p>
            <a:pPr indent="-365760" lvl="1" marL="777240" rtl="0" algn="l">
              <a:spcBef>
                <a:spcPts val="308"/>
              </a:spcBef>
              <a:spcAft>
                <a:spcPts val="0"/>
              </a:spcAft>
              <a:buSzPct val="100000"/>
              <a:buChar char="🙢"/>
            </a:pPr>
            <a:r>
              <a:rPr lang="en-CA"/>
              <a:t>Vomiting</a:t>
            </a:r>
            <a:endParaRPr/>
          </a:p>
          <a:p>
            <a:pPr indent="-365760" lvl="1" marL="777240" rtl="0" algn="l">
              <a:spcBef>
                <a:spcPts val="308"/>
              </a:spcBef>
              <a:spcAft>
                <a:spcPts val="0"/>
              </a:spcAft>
              <a:buSzPct val="100000"/>
              <a:buChar char="🙢"/>
            </a:pPr>
            <a:r>
              <a:rPr lang="en-CA"/>
              <a:t>Bloating</a:t>
            </a:r>
            <a:endParaRPr/>
          </a:p>
          <a:p>
            <a:pPr indent="-365760" lvl="1" marL="777240" rtl="0" algn="l">
              <a:spcBef>
                <a:spcPts val="308"/>
              </a:spcBef>
              <a:spcAft>
                <a:spcPts val="0"/>
              </a:spcAft>
              <a:buSzPct val="100000"/>
              <a:buChar char="🙢"/>
            </a:pPr>
            <a:r>
              <a:rPr lang="en-CA"/>
              <a:t>Loud bowel sounds</a:t>
            </a:r>
            <a:endParaRPr/>
          </a:p>
          <a:p>
            <a:pPr indent="-365760" lvl="1" marL="777240" rtl="0" algn="l">
              <a:spcBef>
                <a:spcPts val="308"/>
              </a:spcBef>
              <a:spcAft>
                <a:spcPts val="0"/>
              </a:spcAft>
              <a:buSzPct val="100000"/>
              <a:buChar char="🙢"/>
            </a:pPr>
            <a:r>
              <a:rPr lang="en-CA"/>
              <a:t>Swelling of the abdomen</a:t>
            </a:r>
            <a:endParaRPr/>
          </a:p>
          <a:p>
            <a:pPr indent="-365760" lvl="1" marL="777240" rtl="0" algn="l">
              <a:spcBef>
                <a:spcPts val="308"/>
              </a:spcBef>
              <a:spcAft>
                <a:spcPts val="0"/>
              </a:spcAft>
              <a:buSzPct val="100000"/>
              <a:buChar char="🙢"/>
            </a:pPr>
            <a:r>
              <a:rPr lang="en-CA"/>
              <a:t>Inability to pass gas</a:t>
            </a:r>
            <a:endParaRPr/>
          </a:p>
          <a:p>
            <a:pPr indent="-365760" lvl="1" marL="777240" rtl="0" algn="l">
              <a:spcBef>
                <a:spcPts val="308"/>
              </a:spcBef>
              <a:spcAft>
                <a:spcPts val="0"/>
              </a:spcAft>
              <a:buSzPct val="100000"/>
              <a:buChar char="🙢"/>
            </a:pPr>
            <a:r>
              <a:rPr lang="en-CA"/>
              <a:t>Constipation</a:t>
            </a:r>
            <a:endParaRPr/>
          </a:p>
          <a:p>
            <a:pPr indent="-365760" lvl="0" marL="365760" rtl="0" algn="l">
              <a:spcBef>
                <a:spcPts val="336"/>
              </a:spcBef>
              <a:spcAft>
                <a:spcPts val="0"/>
              </a:spcAft>
              <a:buSzPct val="100000"/>
              <a:buChar char="🙣"/>
            </a:pPr>
            <a:r>
              <a:rPr lang="en-CA"/>
              <a:t>A complete intestinal obstruction is a medical emergency. It often requires surgery</a:t>
            </a:r>
            <a:endParaRPr/>
          </a:p>
          <a:p>
            <a:pPr indent="0" lvl="0" marL="0" rtl="0" algn="l">
              <a:spcBef>
                <a:spcPts val="336"/>
              </a:spcBef>
              <a:spcAft>
                <a:spcPts val="0"/>
              </a:spcAft>
              <a:buSzPct val="100000"/>
              <a:buNone/>
            </a:pPr>
            <a:r>
              <a:rPr lang="en-CA" u="sng">
                <a:solidFill>
                  <a:schemeClr val="hlink"/>
                </a:solidFill>
                <a:hlinkClick r:id="rId3"/>
              </a:rPr>
              <a:t>https://youtu.be/_G-jWnFrVco</a:t>
            </a:r>
            <a:endParaRPr/>
          </a:p>
          <a:p>
            <a:pPr indent="-259080" lvl="0" marL="365760" rtl="0" algn="l">
              <a:spcBef>
                <a:spcPts val="336"/>
              </a:spcBef>
              <a:spcAft>
                <a:spcPts val="0"/>
              </a:spcAft>
              <a:buSzPct val="100000"/>
              <a:buNone/>
            </a:pPr>
            <a:r>
              <a:t/>
            </a:r>
            <a:endParaRPr/>
          </a:p>
        </p:txBody>
      </p:sp>
      <p:sp>
        <p:nvSpPr>
          <p:cNvPr id="466" name="Google Shape;466;p5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Intestinal Obstruction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 Affects the large intestine</a:t>
            </a:r>
            <a:endParaRPr/>
          </a:p>
          <a:p>
            <a:pPr indent="-365760" lvl="0" marL="365760" rtl="0" algn="l">
              <a:spcBef>
                <a:spcPts val="480"/>
              </a:spcBef>
              <a:spcAft>
                <a:spcPts val="0"/>
              </a:spcAft>
              <a:buSzPts val="2400"/>
              <a:buChar char="🙣"/>
            </a:pPr>
            <a:r>
              <a:rPr lang="en-CA"/>
              <a:t>Can cause abdominal cramping, bloating, and a change in bowel habits: either constipation or diarrhea, can alternate between the two</a:t>
            </a:r>
            <a:endParaRPr/>
          </a:p>
          <a:p>
            <a:pPr indent="-365760" lvl="0" marL="365760" rtl="0" algn="l">
              <a:spcBef>
                <a:spcPts val="480"/>
              </a:spcBef>
              <a:spcAft>
                <a:spcPts val="0"/>
              </a:spcAft>
              <a:buSzPts val="2400"/>
              <a:buChar char="🙣"/>
            </a:pPr>
            <a:r>
              <a:rPr lang="en-CA"/>
              <a:t> IBS can cause a great deal of discomfort, it does not harm the intestines. IBS is common. It affects about twice as many women as men and is most often found in people younger than 45 years. No one knows the exact cause of IBS. </a:t>
            </a:r>
            <a:endParaRPr/>
          </a:p>
          <a:p>
            <a:pPr indent="0" lvl="0" marL="0" rtl="0" algn="l">
              <a:spcBef>
                <a:spcPts val="480"/>
              </a:spcBef>
              <a:spcAft>
                <a:spcPts val="0"/>
              </a:spcAft>
              <a:buSzPts val="2400"/>
              <a:buNone/>
            </a:pPr>
            <a:r>
              <a:rPr lang="en-CA" u="sng">
                <a:solidFill>
                  <a:schemeClr val="hlink"/>
                </a:solidFill>
                <a:hlinkClick r:id="rId3"/>
              </a:rPr>
              <a:t>https://youtu.be/Ve6eWR8nivU</a:t>
            </a:r>
            <a:endParaRPr/>
          </a:p>
        </p:txBody>
      </p:sp>
      <p:sp>
        <p:nvSpPr>
          <p:cNvPr id="472" name="Google Shape;472;p5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IBS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may only last a short time, can be present for long periods before a person has symptoms.</a:t>
            </a:r>
            <a:endParaRPr/>
          </a:p>
          <a:p>
            <a:pPr indent="-365760" lvl="0" marL="365760" rtl="0" algn="l">
              <a:spcBef>
                <a:spcPts val="444"/>
              </a:spcBef>
              <a:spcAft>
                <a:spcPts val="0"/>
              </a:spcAft>
              <a:buSzPct val="100000"/>
              <a:buChar char="🙣"/>
            </a:pPr>
            <a:r>
              <a:rPr lang="en-CA"/>
              <a:t>Common symptoms include: diarrhea, bleeding, bloating, nausea, vomiting, abdominal pain, and even features of complete abdominal obstruction</a:t>
            </a:r>
            <a:endParaRPr/>
          </a:p>
          <a:p>
            <a:pPr indent="-365760" lvl="0" marL="365760" rtl="0" algn="l">
              <a:spcBef>
                <a:spcPts val="444"/>
              </a:spcBef>
              <a:spcAft>
                <a:spcPts val="0"/>
              </a:spcAft>
              <a:buSzPct val="100000"/>
              <a:buChar char="🙣"/>
            </a:pPr>
            <a:r>
              <a:rPr lang="en-CA"/>
              <a:t>Common bacterial Infections: Salmonella, E-coli, Clostridium, Campylobacter, Yersinia, and Vibrio (cholera)</a:t>
            </a:r>
            <a:endParaRPr/>
          </a:p>
          <a:p>
            <a:pPr indent="-365760" lvl="0" marL="365760" rtl="0" algn="l">
              <a:spcBef>
                <a:spcPts val="444"/>
              </a:spcBef>
              <a:spcAft>
                <a:spcPts val="0"/>
              </a:spcAft>
              <a:buSzPct val="100000"/>
              <a:buChar char="🙣"/>
            </a:pPr>
            <a:r>
              <a:rPr lang="en-CA"/>
              <a:t>There are also viral infections of the intestine that can cause acute diarrheal illnesses which usually resolve spontaneously </a:t>
            </a:r>
            <a:endParaRPr/>
          </a:p>
          <a:p>
            <a:pPr indent="-365760" lvl="0" marL="365760" rtl="0" algn="l">
              <a:spcBef>
                <a:spcPts val="444"/>
              </a:spcBef>
              <a:spcAft>
                <a:spcPts val="0"/>
              </a:spcAft>
              <a:buSzPct val="100000"/>
              <a:buChar char="🙣"/>
            </a:pPr>
            <a:r>
              <a:rPr lang="en-CA"/>
              <a:t>Parasitic Infections: Giardia Lamblia, Intestinal Worms: Hookworm, Tapeworm, Pin Worm, Echinococcosis</a:t>
            </a:r>
            <a:endParaRPr/>
          </a:p>
          <a:p>
            <a:pPr indent="-224789" lvl="0" marL="365760" rtl="0" algn="l">
              <a:spcBef>
                <a:spcPts val="444"/>
              </a:spcBef>
              <a:spcAft>
                <a:spcPts val="0"/>
              </a:spcAft>
              <a:buSzPct val="100000"/>
              <a:buNone/>
            </a:pPr>
            <a:r>
              <a:t/>
            </a:r>
            <a:endParaRPr/>
          </a:p>
        </p:txBody>
      </p:sp>
      <p:sp>
        <p:nvSpPr>
          <p:cNvPr id="478" name="Google Shape;478;p5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000"/>
              <a:buFont typeface="Book Antiqua"/>
              <a:buNone/>
            </a:pPr>
            <a:r>
              <a:rPr lang="en-CA" sz="4000"/>
              <a:t>Infections of the Small Intestine</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0"/>
          <p:cNvSpPr txBox="1"/>
          <p:nvPr>
            <p:ph idx="1" type="body"/>
          </p:nvPr>
        </p:nvSpPr>
        <p:spPr>
          <a:xfrm>
            <a:off x="699247" y="2132856"/>
            <a:ext cx="7745505" cy="4725143"/>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 is a failure to fully absorb nutrients from the gastrointestinal tract. Malabsorption, from whatever cause, may be accompanied by:</a:t>
            </a:r>
            <a:endParaRPr/>
          </a:p>
          <a:p>
            <a:pPr indent="-365760" lvl="1" marL="777240" rtl="0" algn="l">
              <a:spcBef>
                <a:spcPts val="308"/>
              </a:spcBef>
              <a:spcAft>
                <a:spcPts val="0"/>
              </a:spcAft>
              <a:buSzPct val="100000"/>
              <a:buChar char="🙢"/>
            </a:pPr>
            <a:r>
              <a:rPr lang="en-CA"/>
              <a:t>Changes in weight and growth:.</a:t>
            </a:r>
            <a:endParaRPr/>
          </a:p>
          <a:p>
            <a:pPr indent="-365760" lvl="1" marL="777240" rtl="0" algn="l">
              <a:spcBef>
                <a:spcPts val="308"/>
              </a:spcBef>
              <a:spcAft>
                <a:spcPts val="0"/>
              </a:spcAft>
              <a:buSzPct val="100000"/>
              <a:buChar char="🙢"/>
            </a:pPr>
            <a:r>
              <a:rPr lang="en-CA"/>
              <a:t>Adults will complain of unintentional weight loss and perhaps tiredness, lethargy and fatigue.</a:t>
            </a:r>
            <a:endParaRPr/>
          </a:p>
          <a:p>
            <a:pPr indent="-365760" lvl="1" marL="777240" rtl="0" algn="l">
              <a:spcBef>
                <a:spcPts val="308"/>
              </a:spcBef>
              <a:spcAft>
                <a:spcPts val="0"/>
              </a:spcAft>
              <a:buSzPct val="100000"/>
              <a:buChar char="🙢"/>
            </a:pPr>
            <a:r>
              <a:rPr lang="en-CA"/>
              <a:t>Failure to thrive in children</a:t>
            </a:r>
            <a:endParaRPr/>
          </a:p>
          <a:p>
            <a:pPr indent="-365760" lvl="1" marL="777240" rtl="0" algn="l">
              <a:spcBef>
                <a:spcPts val="308"/>
              </a:spcBef>
              <a:spcAft>
                <a:spcPts val="0"/>
              </a:spcAft>
              <a:buSzPct val="100000"/>
              <a:buChar char="🙢"/>
            </a:pPr>
            <a:r>
              <a:rPr lang="en-CA"/>
              <a:t>Gastrointestinal symptoms:</a:t>
            </a:r>
            <a:endParaRPr/>
          </a:p>
          <a:p>
            <a:pPr indent="-365760" lvl="2" marL="1143000" rtl="0" algn="l">
              <a:spcBef>
                <a:spcPts val="280"/>
              </a:spcBef>
              <a:spcAft>
                <a:spcPts val="0"/>
              </a:spcAft>
              <a:buSzPct val="100000"/>
              <a:buChar char="🙣"/>
            </a:pPr>
            <a:r>
              <a:rPr lang="en-CA"/>
              <a:t>Chronic diarrhoea is common</a:t>
            </a:r>
            <a:endParaRPr/>
          </a:p>
          <a:p>
            <a:pPr indent="-365760" lvl="2" marL="1143000" rtl="0" algn="l">
              <a:spcBef>
                <a:spcPts val="280"/>
              </a:spcBef>
              <a:spcAft>
                <a:spcPts val="0"/>
              </a:spcAft>
              <a:buSzPct val="100000"/>
              <a:buChar char="🙣"/>
            </a:pPr>
            <a:r>
              <a:rPr lang="en-CA"/>
              <a:t>Steatorrhoea is often present. There is excessive fat in the stools and they become pale, bulky and offensive in smell. Stools float and are difficult to flush away</a:t>
            </a:r>
            <a:endParaRPr/>
          </a:p>
          <a:p>
            <a:pPr indent="-365760" lvl="0" marL="365760" rtl="0" algn="l">
              <a:spcBef>
                <a:spcPts val="336"/>
              </a:spcBef>
              <a:spcAft>
                <a:spcPts val="0"/>
              </a:spcAft>
              <a:buSzPct val="100000"/>
              <a:buChar char="🙣"/>
            </a:pPr>
            <a:r>
              <a:rPr lang="en-CA"/>
              <a:t>Signs of deficiencies may be apparent. There may be:</a:t>
            </a:r>
            <a:endParaRPr/>
          </a:p>
          <a:p>
            <a:pPr indent="-365760" lvl="1" marL="777240" rtl="0" algn="l">
              <a:spcBef>
                <a:spcPts val="308"/>
              </a:spcBef>
              <a:spcAft>
                <a:spcPts val="0"/>
              </a:spcAft>
              <a:buSzPct val="100000"/>
              <a:buChar char="🙢"/>
            </a:pPr>
            <a:r>
              <a:rPr lang="en-CA"/>
              <a:t>Iron-deficiency anaemia.</a:t>
            </a:r>
            <a:endParaRPr/>
          </a:p>
          <a:p>
            <a:pPr indent="-365760" lvl="1" marL="777240" rtl="0" algn="l">
              <a:spcBef>
                <a:spcPts val="308"/>
              </a:spcBef>
              <a:spcAft>
                <a:spcPts val="0"/>
              </a:spcAft>
              <a:buSzPct val="100000"/>
              <a:buChar char="🙢"/>
            </a:pPr>
            <a:r>
              <a:rPr lang="en-CA"/>
              <a:t>Folate deficiency or vitamin B12 deficiency.</a:t>
            </a:r>
            <a:endParaRPr/>
          </a:p>
          <a:p>
            <a:pPr indent="-365760" lvl="1" marL="777240" rtl="0" algn="l">
              <a:spcBef>
                <a:spcPts val="308"/>
              </a:spcBef>
              <a:spcAft>
                <a:spcPts val="0"/>
              </a:spcAft>
              <a:buSzPct val="100000"/>
              <a:buChar char="🙢"/>
            </a:pPr>
            <a:r>
              <a:rPr lang="en-CA"/>
              <a:t>Bleeding, resulting from low vitamin K.</a:t>
            </a:r>
            <a:endParaRPr/>
          </a:p>
          <a:p>
            <a:pPr indent="-365760" lvl="1" marL="777240" rtl="0" algn="l">
              <a:spcBef>
                <a:spcPts val="308"/>
              </a:spcBef>
              <a:spcAft>
                <a:spcPts val="0"/>
              </a:spcAft>
              <a:buSzPct val="100000"/>
              <a:buChar char="🙢"/>
            </a:pPr>
            <a:r>
              <a:rPr lang="en-CA"/>
              <a:t>Edema, which occurs in protein/calorie malnutrition.</a:t>
            </a:r>
            <a:endParaRPr/>
          </a:p>
          <a:p>
            <a:pPr indent="-365760" lvl="0" marL="365760" rtl="0" algn="l">
              <a:spcBef>
                <a:spcPts val="336"/>
              </a:spcBef>
              <a:spcAft>
                <a:spcPts val="0"/>
              </a:spcAft>
              <a:buSzPct val="100000"/>
              <a:buChar char="🙣"/>
            </a:pPr>
            <a:r>
              <a:rPr lang="en-CA"/>
              <a:t>Family history:</a:t>
            </a:r>
            <a:endParaRPr/>
          </a:p>
          <a:p>
            <a:pPr indent="-365760" lvl="1" marL="777240" rtl="0" algn="l">
              <a:spcBef>
                <a:spcPts val="308"/>
              </a:spcBef>
              <a:spcAft>
                <a:spcPts val="0"/>
              </a:spcAft>
              <a:buSzPct val="100000"/>
              <a:buChar char="🙢"/>
            </a:pPr>
            <a:r>
              <a:rPr lang="en-CA"/>
              <a:t>Some diseases associated with malabsorption are found more frequently in families - eg, coeliac disease, Crohn's disease, cystic fibrosis and disaccharidase deficiencies (lactase).</a:t>
            </a:r>
            <a:endParaRPr/>
          </a:p>
          <a:p>
            <a:pPr indent="-259080" lvl="0" marL="365760" rtl="0" algn="l">
              <a:spcBef>
                <a:spcPts val="336"/>
              </a:spcBef>
              <a:spcAft>
                <a:spcPts val="0"/>
              </a:spcAft>
              <a:buSzPct val="100000"/>
              <a:buNone/>
            </a:pPr>
            <a:r>
              <a:t/>
            </a:r>
            <a:endParaRPr/>
          </a:p>
          <a:p>
            <a:pPr indent="-259080" lvl="0" marL="365760" rtl="0" algn="l">
              <a:spcBef>
                <a:spcPts val="336"/>
              </a:spcBef>
              <a:spcAft>
                <a:spcPts val="0"/>
              </a:spcAft>
              <a:buSzPct val="100000"/>
              <a:buNone/>
            </a:pPr>
            <a:r>
              <a:t/>
            </a:r>
            <a:endParaRPr/>
          </a:p>
        </p:txBody>
      </p:sp>
      <p:sp>
        <p:nvSpPr>
          <p:cNvPr id="484" name="Google Shape;484;p6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Malabsorption Syndrome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A rare, inherited condition that causes polyps to form in the large intestine and in the duodenum</a:t>
            </a:r>
            <a:endParaRPr/>
          </a:p>
          <a:p>
            <a:pPr indent="-365760" lvl="0" marL="365760" rtl="0" algn="l">
              <a:spcBef>
                <a:spcPts val="480"/>
              </a:spcBef>
              <a:spcAft>
                <a:spcPts val="0"/>
              </a:spcAft>
              <a:buSzPts val="2400"/>
              <a:buChar char="🙣"/>
            </a:pPr>
            <a:r>
              <a:rPr lang="en-CA"/>
              <a:t> If untreated, the polyps in the large intestine almost always become cancerous by age 40</a:t>
            </a:r>
            <a:endParaRPr/>
          </a:p>
          <a:p>
            <a:pPr indent="-365760" lvl="0" marL="365760" rtl="0" algn="l">
              <a:spcBef>
                <a:spcPts val="480"/>
              </a:spcBef>
              <a:spcAft>
                <a:spcPts val="0"/>
              </a:spcAft>
              <a:buSzPts val="2400"/>
              <a:buChar char="🙣"/>
            </a:pPr>
            <a:r>
              <a:rPr lang="en-CA"/>
              <a:t>Most people with familial adenomatous polyposis eventually need surgery to remove the upper part of the colon to prevent cancer. Polyps in the duodenum can also develop cancer, but they can usually be managed by removing them regularly</a:t>
            </a:r>
            <a:endParaRPr/>
          </a:p>
        </p:txBody>
      </p:sp>
      <p:sp>
        <p:nvSpPr>
          <p:cNvPr id="490" name="Google Shape;490;p6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000"/>
              <a:buFont typeface="Book Antiqua"/>
              <a:buNone/>
            </a:pPr>
            <a:r>
              <a:rPr lang="en-CA" sz="4000"/>
              <a:t>Familial adenomatous polyposis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Caused by a defect in the adenomatous polyposis coli (APC) gene</a:t>
            </a:r>
            <a:endParaRPr/>
          </a:p>
          <a:p>
            <a:pPr indent="-365760" lvl="0" marL="365760" rtl="0" algn="l">
              <a:spcBef>
                <a:spcPts val="480"/>
              </a:spcBef>
              <a:spcAft>
                <a:spcPts val="0"/>
              </a:spcAft>
              <a:buSzPts val="2400"/>
              <a:buChar char="🙣"/>
            </a:pPr>
            <a:r>
              <a:rPr lang="en-CA"/>
              <a:t>Most people inherit the genetic abnormality from a parent, 30 percent of cases, the genetic mutation occurs spontaneously at conception</a:t>
            </a:r>
            <a:endParaRPr/>
          </a:p>
          <a:p>
            <a:pPr indent="-365760" lvl="0" marL="365760" rtl="0" algn="l">
              <a:spcBef>
                <a:spcPts val="480"/>
              </a:spcBef>
              <a:spcAft>
                <a:spcPts val="0"/>
              </a:spcAft>
              <a:buSzPts val="2400"/>
              <a:buChar char="🙣"/>
            </a:pPr>
            <a:r>
              <a:rPr lang="en-CA"/>
              <a:t>The abnormal gene causes hundreds or even thousands of polyps to grow in the colon and rectum, usually starting by the midteens</a:t>
            </a:r>
            <a:endParaRPr/>
          </a:p>
          <a:p>
            <a:pPr indent="-213359" lvl="0" marL="365760" rtl="0" algn="l">
              <a:spcBef>
                <a:spcPts val="480"/>
              </a:spcBef>
              <a:spcAft>
                <a:spcPts val="0"/>
              </a:spcAft>
              <a:buSzPts val="2400"/>
              <a:buNone/>
            </a:pPr>
            <a:r>
              <a:t/>
            </a:r>
            <a:endParaRPr/>
          </a:p>
        </p:txBody>
      </p:sp>
      <p:sp>
        <p:nvSpPr>
          <p:cNvPr id="496" name="Google Shape;496;p6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Infection by intestinal parasitic worms is widespread throughout the world, affecting hundreds of millions of people.  Children are particularly susceptible and typically have the largest number of worms</a:t>
            </a:r>
            <a:endParaRPr/>
          </a:p>
          <a:p>
            <a:pPr indent="-365760" lvl="0" marL="365760" rtl="0" algn="l">
              <a:spcBef>
                <a:spcPts val="444"/>
              </a:spcBef>
              <a:spcAft>
                <a:spcPts val="0"/>
              </a:spcAft>
              <a:buSzPct val="100000"/>
              <a:buChar char="🙣"/>
            </a:pPr>
            <a:r>
              <a:rPr lang="en-CA"/>
              <a:t> Most common kinds of worms are roundworm, whipworm and hookworm. These worms live in the intestines and their numbers build up through repeated infection.  It is possible to be infected with more than one kind of worm.</a:t>
            </a:r>
            <a:endParaRPr/>
          </a:p>
          <a:p>
            <a:pPr indent="-365760" lvl="0" marL="365760" rtl="0" algn="l">
              <a:spcBef>
                <a:spcPts val="444"/>
              </a:spcBef>
              <a:spcAft>
                <a:spcPts val="0"/>
              </a:spcAft>
              <a:buSzPct val="100000"/>
              <a:buChar char="🙣"/>
            </a:pPr>
            <a:r>
              <a:rPr lang="en-CA"/>
              <a:t>There are over 100 different types of parasites that can live in human hosts. Since the world's population is becoming more mobile,  parasitic infections are increasing.</a:t>
            </a:r>
            <a:endParaRPr/>
          </a:p>
          <a:p>
            <a:pPr indent="-224789" lvl="0" marL="365760" rtl="0" algn="l">
              <a:spcBef>
                <a:spcPts val="444"/>
              </a:spcBef>
              <a:spcAft>
                <a:spcPts val="0"/>
              </a:spcAft>
              <a:buSzPct val="100000"/>
              <a:buNone/>
            </a:pPr>
            <a:r>
              <a:t/>
            </a:r>
            <a:endParaRPr/>
          </a:p>
        </p:txBody>
      </p:sp>
      <p:sp>
        <p:nvSpPr>
          <p:cNvPr id="502" name="Google Shape;502;p6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000"/>
              <a:buFont typeface="Book Antiqua"/>
              <a:buNone/>
            </a:pPr>
            <a:r>
              <a:rPr lang="en-CA" sz="4000"/>
              <a:t>Colonic and intestinal parasitism</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62500" lnSpcReduction="20000"/>
          </a:bodyPr>
          <a:lstStyle/>
          <a:p>
            <a:pPr indent="-365760" lvl="0" marL="365760" rtl="0" algn="l">
              <a:spcBef>
                <a:spcPts val="0"/>
              </a:spcBef>
              <a:spcAft>
                <a:spcPts val="0"/>
              </a:spcAft>
              <a:buSzPct val="100000"/>
              <a:buChar char="🙣"/>
            </a:pPr>
            <a:r>
              <a:rPr lang="en-CA"/>
              <a:t>Hookworms </a:t>
            </a:r>
            <a:endParaRPr/>
          </a:p>
          <a:p>
            <a:pPr indent="-365760" lvl="1" marL="777240" rtl="0" algn="l">
              <a:spcBef>
                <a:spcPts val="275"/>
              </a:spcBef>
              <a:spcAft>
                <a:spcPts val="0"/>
              </a:spcAft>
              <a:buSzPct val="100000"/>
              <a:buChar char="🙢"/>
            </a:pPr>
            <a:r>
              <a:rPr lang="en-CA"/>
              <a:t>migrate down the digestive tract where they attach to intestinal walls and ingest blood. May cause nausea, indigestion, diarrhea, and anemia. </a:t>
            </a:r>
            <a:endParaRPr/>
          </a:p>
          <a:p>
            <a:pPr indent="-365760" lvl="0" marL="365760" rtl="0" algn="l">
              <a:spcBef>
                <a:spcPts val="300"/>
              </a:spcBef>
              <a:spcAft>
                <a:spcPts val="0"/>
              </a:spcAft>
              <a:buSzPct val="100000"/>
              <a:buChar char="🙣"/>
            </a:pPr>
            <a:r>
              <a:rPr lang="en-CA"/>
              <a:t>Whipworms </a:t>
            </a:r>
            <a:endParaRPr/>
          </a:p>
          <a:p>
            <a:pPr indent="-365760" lvl="1" marL="777240" rtl="0" algn="l">
              <a:spcBef>
                <a:spcPts val="275"/>
              </a:spcBef>
              <a:spcAft>
                <a:spcPts val="0"/>
              </a:spcAft>
              <a:buSzPct val="100000"/>
              <a:buChar char="🙢"/>
            </a:pPr>
            <a:r>
              <a:rPr lang="en-CA"/>
              <a:t>about 3 to 5 centimeters long, and infect the large intestine</a:t>
            </a:r>
            <a:endParaRPr/>
          </a:p>
          <a:p>
            <a:pPr indent="-365760" lvl="0" marL="365760" rtl="0" algn="l">
              <a:spcBef>
                <a:spcPts val="300"/>
              </a:spcBef>
              <a:spcAft>
                <a:spcPts val="0"/>
              </a:spcAft>
              <a:buSzPct val="100000"/>
              <a:buChar char="🙣"/>
            </a:pPr>
            <a:r>
              <a:rPr lang="en-CA"/>
              <a:t>Pinworms</a:t>
            </a:r>
            <a:endParaRPr/>
          </a:p>
          <a:p>
            <a:pPr indent="-365760" lvl="1" marL="777240" rtl="0" algn="l">
              <a:spcBef>
                <a:spcPts val="275"/>
              </a:spcBef>
              <a:spcAft>
                <a:spcPts val="0"/>
              </a:spcAft>
              <a:buSzPct val="100000"/>
              <a:buChar char="🙢"/>
            </a:pPr>
            <a:r>
              <a:rPr lang="en-CA"/>
              <a:t> inhabit mostly crowded areas such as schools, day care centers and hospitals. Very contagious, usually infect several members of one family</a:t>
            </a:r>
            <a:endParaRPr/>
          </a:p>
          <a:p>
            <a:pPr indent="-365760" lvl="0" marL="365760" rtl="0" algn="l">
              <a:spcBef>
                <a:spcPts val="300"/>
              </a:spcBef>
              <a:spcAft>
                <a:spcPts val="0"/>
              </a:spcAft>
              <a:buSzPct val="100000"/>
              <a:buChar char="🙣"/>
            </a:pPr>
            <a:r>
              <a:rPr lang="en-CA"/>
              <a:t>Trichinae</a:t>
            </a:r>
            <a:endParaRPr/>
          </a:p>
          <a:p>
            <a:pPr indent="-365760" lvl="1" marL="777240" rtl="0" algn="l">
              <a:spcBef>
                <a:spcPts val="275"/>
              </a:spcBef>
              <a:spcAft>
                <a:spcPts val="0"/>
              </a:spcAft>
              <a:buSzPct val="100000"/>
              <a:buChar char="🙢"/>
            </a:pPr>
            <a:r>
              <a:rPr lang="en-CA"/>
              <a:t> tiny roundworms found in the muscle of infected animals, usually pigs, that cause trichinosis, a disease characterized by intestinal disorders, fever, muscular swelling, pain and insomnia. If a person eats pork, small uncooked portion can lead to infection.  </a:t>
            </a:r>
            <a:endParaRPr/>
          </a:p>
          <a:p>
            <a:pPr indent="-365760" lvl="0" marL="365760" rtl="0" algn="l">
              <a:spcBef>
                <a:spcPts val="300"/>
              </a:spcBef>
              <a:spcAft>
                <a:spcPts val="0"/>
              </a:spcAft>
              <a:buSzPct val="100000"/>
              <a:buChar char="🙣"/>
            </a:pPr>
            <a:r>
              <a:rPr lang="en-CA"/>
              <a:t>Tapeworms</a:t>
            </a:r>
            <a:endParaRPr/>
          </a:p>
          <a:p>
            <a:pPr indent="-365760" lvl="1" marL="777240" rtl="0" algn="l">
              <a:spcBef>
                <a:spcPts val="275"/>
              </a:spcBef>
              <a:spcAft>
                <a:spcPts val="0"/>
              </a:spcAft>
              <a:buSzPct val="100000"/>
              <a:buChar char="🙢"/>
            </a:pPr>
            <a:r>
              <a:rPr lang="en-CA"/>
              <a:t> are long and ribbon-like.  Humans can ingest tapeworm larvae by eating raw or under cooked beef, pork and fish or from coming in contact with infected animals or contaminated grains. Tapeworms live in our intestines and absorb nutrients through their skin. People with tapeworm infections feel dizzy, toxic, have unclear thinking, high and low blood sugar levels, hunger pains, poor digestion and allergies.</a:t>
            </a:r>
            <a:endParaRPr/>
          </a:p>
          <a:p>
            <a:pPr indent="-270510" lvl="0" marL="365760" rtl="0" algn="l">
              <a:spcBef>
                <a:spcPts val="300"/>
              </a:spcBef>
              <a:spcAft>
                <a:spcPts val="0"/>
              </a:spcAft>
              <a:buSzPct val="100000"/>
              <a:buNone/>
            </a:pPr>
            <a:r>
              <a:t/>
            </a:r>
            <a:endParaRPr/>
          </a:p>
        </p:txBody>
      </p:sp>
      <p:sp>
        <p:nvSpPr>
          <p:cNvPr id="508" name="Google Shape;508;p6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Types of Parasites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6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Worms can release tens of thousands of eggs at a time and it's the eggs or the freshly hatched larvae that we inadvertently pick up as we walk barefoot or garden in infected soil</a:t>
            </a:r>
            <a:endParaRPr/>
          </a:p>
          <a:p>
            <a:pPr indent="-365760" lvl="0" marL="365760" rtl="0" algn="l">
              <a:spcBef>
                <a:spcPts val="480"/>
              </a:spcBef>
              <a:spcAft>
                <a:spcPts val="0"/>
              </a:spcAft>
              <a:buSzPts val="2400"/>
              <a:buChar char="🙣"/>
            </a:pPr>
            <a:r>
              <a:rPr lang="en-CA"/>
              <a:t>Infection may spread through contaminated water, fruits, vegetables, grains, poultry, fish or meat and can be transferred from pet to owner.  </a:t>
            </a:r>
            <a:endParaRPr/>
          </a:p>
          <a:p>
            <a:pPr indent="-365760" lvl="0" marL="365760" rtl="0" algn="l">
              <a:spcBef>
                <a:spcPts val="480"/>
              </a:spcBef>
              <a:spcAft>
                <a:spcPts val="0"/>
              </a:spcAft>
              <a:buSzPts val="2400"/>
              <a:buChar char="🙣"/>
            </a:pPr>
            <a:r>
              <a:rPr lang="en-CA"/>
              <a:t>Children are more likely than adults to be exposed</a:t>
            </a:r>
            <a:endParaRPr/>
          </a:p>
          <a:p>
            <a:pPr indent="0" lvl="0" marL="0" rtl="0" algn="l">
              <a:spcBef>
                <a:spcPts val="480"/>
              </a:spcBef>
              <a:spcAft>
                <a:spcPts val="0"/>
              </a:spcAft>
              <a:buSzPts val="2400"/>
              <a:buNone/>
            </a:pPr>
            <a:r>
              <a:t/>
            </a:r>
            <a:endParaRPr/>
          </a:p>
          <a:p>
            <a:pPr indent="-213359" lvl="0" marL="365760" rtl="0" algn="l">
              <a:spcBef>
                <a:spcPts val="480"/>
              </a:spcBef>
              <a:spcAft>
                <a:spcPts val="0"/>
              </a:spcAft>
              <a:buSzPts val="2400"/>
              <a:buNone/>
            </a:pPr>
            <a:r>
              <a:t/>
            </a:r>
            <a:endParaRPr/>
          </a:p>
        </p:txBody>
      </p:sp>
      <p:sp>
        <p:nvSpPr>
          <p:cNvPr id="514" name="Google Shape;514;p6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 &amp; Development</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6"/>
          <p:cNvSpPr txBox="1"/>
          <p:nvPr>
            <p:ph idx="1" type="body"/>
          </p:nvPr>
        </p:nvSpPr>
        <p:spPr>
          <a:xfrm>
            <a:off x="699247" y="2248347"/>
            <a:ext cx="7745505" cy="4421013"/>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Parasites are responsible for many ill health conditions including diarrhoea, gastrointestinal upset, vaginal irritation, joint pain, nervous diseases, immune dysfunction and chronic fatigue. Long term, undetected infestation can cause many systemic problems. For the very old, very young or immunocompromised, a parasitic infection can be extremely problematic.</a:t>
            </a:r>
            <a:endParaRPr/>
          </a:p>
          <a:p>
            <a:pPr indent="-365760" lvl="0" marL="365760" rtl="0" algn="l">
              <a:spcBef>
                <a:spcPts val="372"/>
              </a:spcBef>
              <a:spcAft>
                <a:spcPts val="0"/>
              </a:spcAft>
              <a:buSzPct val="100000"/>
              <a:buChar char="🙣"/>
            </a:pPr>
            <a:r>
              <a:rPr lang="en-CA"/>
              <a:t>One or more symptoms may occur.  Especially with heavier infections, intestinal parasites can also cause symptoms such as:</a:t>
            </a:r>
            <a:endParaRPr/>
          </a:p>
          <a:p>
            <a:pPr indent="-365760" lvl="1" marL="777240" rtl="0" algn="l">
              <a:spcBef>
                <a:spcPts val="341"/>
              </a:spcBef>
              <a:spcAft>
                <a:spcPts val="0"/>
              </a:spcAft>
              <a:buSzPct val="100000"/>
              <a:buChar char="🙢"/>
            </a:pPr>
            <a:r>
              <a:rPr lang="en-CA"/>
              <a:t>Loose, foul-smelling stools</a:t>
            </a:r>
            <a:endParaRPr/>
          </a:p>
          <a:p>
            <a:pPr indent="-365760" lvl="1" marL="777240" rtl="0" algn="l">
              <a:spcBef>
                <a:spcPts val="341"/>
              </a:spcBef>
              <a:spcAft>
                <a:spcPts val="0"/>
              </a:spcAft>
              <a:buSzPct val="100000"/>
              <a:buChar char="🙢"/>
            </a:pPr>
            <a:r>
              <a:rPr lang="en-CA"/>
              <a:t>Diarrhea</a:t>
            </a:r>
            <a:endParaRPr/>
          </a:p>
          <a:p>
            <a:pPr indent="-365760" lvl="1" marL="777240" rtl="0" algn="l">
              <a:spcBef>
                <a:spcPts val="341"/>
              </a:spcBef>
              <a:spcAft>
                <a:spcPts val="0"/>
              </a:spcAft>
              <a:buSzPct val="100000"/>
              <a:buChar char="🙢"/>
            </a:pPr>
            <a:r>
              <a:rPr lang="en-CA"/>
              <a:t>Mucous in stools</a:t>
            </a:r>
            <a:endParaRPr/>
          </a:p>
          <a:p>
            <a:pPr indent="-365760" lvl="1" marL="777240" rtl="0" algn="l">
              <a:spcBef>
                <a:spcPts val="341"/>
              </a:spcBef>
              <a:spcAft>
                <a:spcPts val="0"/>
              </a:spcAft>
              <a:buSzPct val="100000"/>
              <a:buChar char="🙢"/>
            </a:pPr>
            <a:r>
              <a:rPr lang="en-CA"/>
              <a:t>Abdominal cramps and gas</a:t>
            </a:r>
            <a:endParaRPr/>
          </a:p>
          <a:p>
            <a:pPr indent="-365760" lvl="1" marL="777240" rtl="0" algn="l">
              <a:spcBef>
                <a:spcPts val="341"/>
              </a:spcBef>
              <a:spcAft>
                <a:spcPts val="0"/>
              </a:spcAft>
              <a:buSzPct val="100000"/>
              <a:buChar char="🙢"/>
            </a:pPr>
            <a:r>
              <a:rPr lang="en-CA"/>
              <a:t>Loss of appetite</a:t>
            </a:r>
            <a:endParaRPr/>
          </a:p>
          <a:p>
            <a:pPr indent="-365760" lvl="1" marL="777240" rtl="0" algn="l">
              <a:spcBef>
                <a:spcPts val="341"/>
              </a:spcBef>
              <a:spcAft>
                <a:spcPts val="0"/>
              </a:spcAft>
              <a:buSzPct val="100000"/>
              <a:buChar char="🙢"/>
            </a:pPr>
            <a:r>
              <a:rPr lang="en-CA"/>
              <a:t>Distended abdomen</a:t>
            </a:r>
            <a:endParaRPr/>
          </a:p>
          <a:p>
            <a:pPr indent="-365760" lvl="1" marL="777240" rtl="0" algn="l">
              <a:spcBef>
                <a:spcPts val="341"/>
              </a:spcBef>
              <a:spcAft>
                <a:spcPts val="0"/>
              </a:spcAft>
              <a:buSzPct val="100000"/>
              <a:buChar char="🙢"/>
            </a:pPr>
            <a:r>
              <a:rPr lang="en-CA"/>
              <a:t>Coughing</a:t>
            </a:r>
            <a:endParaRPr/>
          </a:p>
          <a:p>
            <a:pPr indent="-365760" lvl="1" marL="777240" rtl="0" algn="l">
              <a:spcBef>
                <a:spcPts val="341"/>
              </a:spcBef>
              <a:spcAft>
                <a:spcPts val="0"/>
              </a:spcAft>
              <a:buSzPct val="100000"/>
              <a:buChar char="🙢"/>
            </a:pPr>
            <a:r>
              <a:rPr lang="en-CA"/>
              <a:t>Fever</a:t>
            </a:r>
            <a:endParaRPr/>
          </a:p>
          <a:p>
            <a:pPr indent="-365760" lvl="1" marL="777240" rtl="0" algn="l">
              <a:spcBef>
                <a:spcPts val="341"/>
              </a:spcBef>
              <a:spcAft>
                <a:spcPts val="0"/>
              </a:spcAft>
              <a:buSzPct val="100000"/>
              <a:buChar char="🙢"/>
            </a:pPr>
            <a:r>
              <a:rPr lang="en-CA"/>
              <a:t>Vomiting </a:t>
            </a:r>
            <a:endParaRPr/>
          </a:p>
          <a:p>
            <a:pPr indent="-247650" lvl="0" marL="365760" rtl="0" algn="l">
              <a:spcBef>
                <a:spcPts val="372"/>
              </a:spcBef>
              <a:spcAft>
                <a:spcPts val="0"/>
              </a:spcAft>
              <a:buSzPct val="100000"/>
              <a:buNone/>
            </a:pPr>
            <a:r>
              <a:t/>
            </a:r>
            <a:endParaRPr/>
          </a:p>
        </p:txBody>
      </p:sp>
      <p:sp>
        <p:nvSpPr>
          <p:cNvPr id="520" name="Google Shape;520;p6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As worm populations build up over time, many of the health problems caused by these worms become chronic. The worms can cause malnutrition as they rob the body of food – either by reducing appetite, or by preventing food from being absorbed properly once it has been eaten. Children with chronic worm infections and large numbers of worms may become stunted and underweight.</a:t>
            </a:r>
            <a:endParaRPr/>
          </a:p>
          <a:p>
            <a:pPr indent="-365760" lvl="0" marL="365760" rtl="0" algn="l">
              <a:spcBef>
                <a:spcPts val="408"/>
              </a:spcBef>
              <a:spcAft>
                <a:spcPts val="0"/>
              </a:spcAft>
              <a:buSzPct val="100000"/>
              <a:buChar char="🙣"/>
            </a:pPr>
            <a:r>
              <a:rPr lang="en-CA"/>
              <a:t>Heavy infections with roundworm can cause bowel obstruction. Intestinal worms – especially hookworm – can contribute to anemia by causing intestinal bleeding and thus loss of blood. The larger the number of worms, the more likely they are to make a person ill. Chronic infections can lead to long-term retardation of mental and physical development and, in very severe infections, even death.</a:t>
            </a:r>
            <a:endParaRPr/>
          </a:p>
          <a:p>
            <a:pPr indent="-236219" lvl="0" marL="365760" rtl="0" algn="l">
              <a:spcBef>
                <a:spcPts val="408"/>
              </a:spcBef>
              <a:spcAft>
                <a:spcPts val="0"/>
              </a:spcAft>
              <a:buSzPct val="100000"/>
              <a:buNone/>
            </a:pPr>
            <a:r>
              <a:t/>
            </a:r>
            <a:endParaRPr/>
          </a:p>
        </p:txBody>
      </p:sp>
      <p:sp>
        <p:nvSpPr>
          <p:cNvPr id="526" name="Google Shape;526;p6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Many disorders affect the colon's ability to work properly. Some of these include</a:t>
            </a:r>
            <a:endParaRPr/>
          </a:p>
          <a:p>
            <a:pPr indent="-365760" lvl="1" marL="777240" rtl="0" algn="l">
              <a:spcBef>
                <a:spcPts val="440"/>
              </a:spcBef>
              <a:spcAft>
                <a:spcPts val="0"/>
              </a:spcAft>
              <a:buSzPts val="2200"/>
              <a:buChar char="🙢"/>
            </a:pPr>
            <a:r>
              <a:rPr lang="en-CA"/>
              <a:t>Constipation </a:t>
            </a:r>
            <a:endParaRPr/>
          </a:p>
          <a:p>
            <a:pPr indent="-365760" lvl="1" marL="777240" rtl="0" algn="l">
              <a:spcBef>
                <a:spcPts val="440"/>
              </a:spcBef>
              <a:spcAft>
                <a:spcPts val="0"/>
              </a:spcAft>
              <a:buSzPts val="2200"/>
              <a:buChar char="🙢"/>
            </a:pPr>
            <a:r>
              <a:rPr lang="en-CA"/>
              <a:t>Appendicitis </a:t>
            </a:r>
            <a:endParaRPr/>
          </a:p>
          <a:p>
            <a:pPr indent="-365760" lvl="1" marL="777240" rtl="0" algn="l">
              <a:spcBef>
                <a:spcPts val="440"/>
              </a:spcBef>
              <a:spcAft>
                <a:spcPts val="0"/>
              </a:spcAft>
              <a:buSzPts val="2200"/>
              <a:buChar char="🙢"/>
            </a:pPr>
            <a:r>
              <a:rPr lang="en-CA"/>
              <a:t>Colorectal cancer</a:t>
            </a:r>
            <a:endParaRPr/>
          </a:p>
          <a:p>
            <a:pPr indent="-365760" lvl="1" marL="777240" rtl="0" algn="l">
              <a:spcBef>
                <a:spcPts val="440"/>
              </a:spcBef>
              <a:spcAft>
                <a:spcPts val="0"/>
              </a:spcAft>
              <a:buSzPts val="2200"/>
              <a:buChar char="🙢"/>
            </a:pPr>
            <a:r>
              <a:rPr lang="en-CA"/>
              <a:t>Colonic polyps</a:t>
            </a:r>
            <a:endParaRPr/>
          </a:p>
          <a:p>
            <a:pPr indent="-365760" lvl="1" marL="777240" rtl="0" algn="l">
              <a:spcBef>
                <a:spcPts val="440"/>
              </a:spcBef>
              <a:spcAft>
                <a:spcPts val="0"/>
              </a:spcAft>
              <a:buSzPts val="2200"/>
              <a:buChar char="🙢"/>
            </a:pPr>
            <a:r>
              <a:rPr lang="en-CA"/>
              <a:t>Ulcerative colitis - ulcers of the colon and rectum</a:t>
            </a:r>
            <a:endParaRPr/>
          </a:p>
          <a:p>
            <a:pPr indent="-365760" lvl="1" marL="777240" rtl="0" algn="l">
              <a:spcBef>
                <a:spcPts val="440"/>
              </a:spcBef>
              <a:spcAft>
                <a:spcPts val="0"/>
              </a:spcAft>
              <a:buSzPts val="2200"/>
              <a:buChar char="🙢"/>
            </a:pPr>
            <a:r>
              <a:rPr lang="en-CA"/>
              <a:t>Diverticulitis - inflammation or infection of pouches in the colon</a:t>
            </a:r>
            <a:endParaRPr/>
          </a:p>
          <a:p>
            <a:pPr indent="-365760" lvl="1" marL="777240" rtl="0" algn="l">
              <a:spcBef>
                <a:spcPts val="440"/>
              </a:spcBef>
              <a:spcAft>
                <a:spcPts val="0"/>
              </a:spcAft>
              <a:buSzPts val="2200"/>
              <a:buChar char="🙢"/>
            </a:pPr>
            <a:r>
              <a:rPr lang="en-CA"/>
              <a:t>Bowel ischemia</a:t>
            </a:r>
            <a:endParaRPr/>
          </a:p>
          <a:p>
            <a:pPr indent="-213359" lvl="0" marL="365760" rtl="0" algn="l">
              <a:spcBef>
                <a:spcPts val="480"/>
              </a:spcBef>
              <a:spcAft>
                <a:spcPts val="0"/>
              </a:spcAft>
              <a:buSzPts val="2400"/>
              <a:buNone/>
            </a:pPr>
            <a:r>
              <a:t/>
            </a:r>
            <a:endParaRPr/>
          </a:p>
        </p:txBody>
      </p:sp>
      <p:sp>
        <p:nvSpPr>
          <p:cNvPr id="532" name="Google Shape;532;p6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Colonic Diseases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occurs when bowel movements become difficult or less frequent. Going longer than three days without a bowel movement is too long. After three days, the stool or feces become harder and more difficult to pass.A person is considered constipated if he has two or more of the following for at least 3 months:</a:t>
            </a:r>
            <a:endParaRPr/>
          </a:p>
          <a:p>
            <a:pPr indent="-365760" lvl="1" marL="777240" rtl="0" algn="l">
              <a:spcBef>
                <a:spcPts val="440"/>
              </a:spcBef>
              <a:spcAft>
                <a:spcPts val="0"/>
              </a:spcAft>
              <a:buSzPts val="2200"/>
              <a:buChar char="🙢"/>
            </a:pPr>
            <a:r>
              <a:rPr lang="en-CA"/>
              <a:t>Straining during a bowel movement more than 25% of the time</a:t>
            </a:r>
            <a:endParaRPr/>
          </a:p>
          <a:p>
            <a:pPr indent="-365760" lvl="1" marL="777240" rtl="0" algn="l">
              <a:spcBef>
                <a:spcPts val="440"/>
              </a:spcBef>
              <a:spcAft>
                <a:spcPts val="0"/>
              </a:spcAft>
              <a:buSzPts val="2200"/>
              <a:buChar char="🙢"/>
            </a:pPr>
            <a:r>
              <a:rPr lang="en-CA"/>
              <a:t>Hard stools more than 25% of the time</a:t>
            </a:r>
            <a:endParaRPr/>
          </a:p>
          <a:p>
            <a:pPr indent="-365760" lvl="1" marL="777240" rtl="0" algn="l">
              <a:spcBef>
                <a:spcPts val="440"/>
              </a:spcBef>
              <a:spcAft>
                <a:spcPts val="0"/>
              </a:spcAft>
              <a:buSzPts val="2200"/>
              <a:buChar char="🙢"/>
            </a:pPr>
            <a:r>
              <a:rPr lang="en-CA"/>
              <a:t>Incomplete evacuation more than 25% of the time</a:t>
            </a:r>
            <a:endParaRPr/>
          </a:p>
          <a:p>
            <a:pPr indent="-365760" lvl="1" marL="777240" rtl="0" algn="l">
              <a:spcBef>
                <a:spcPts val="440"/>
              </a:spcBef>
              <a:spcAft>
                <a:spcPts val="0"/>
              </a:spcAft>
              <a:buSzPts val="2200"/>
              <a:buChar char="🙢"/>
            </a:pPr>
            <a:r>
              <a:rPr lang="en-CA"/>
              <a:t>Two or fewer bowel movements in a week</a:t>
            </a:r>
            <a:endParaRPr/>
          </a:p>
          <a:p>
            <a:pPr indent="-213359" lvl="0" marL="365760" rtl="0" algn="l">
              <a:spcBef>
                <a:spcPts val="480"/>
              </a:spcBef>
              <a:spcAft>
                <a:spcPts val="0"/>
              </a:spcAft>
              <a:buSzPts val="2400"/>
              <a:buNone/>
            </a:pPr>
            <a:r>
              <a:t/>
            </a:r>
            <a:endParaRPr/>
          </a:p>
          <a:p>
            <a:pPr indent="-213359" lvl="0" marL="365760" rtl="0" algn="l">
              <a:spcBef>
                <a:spcPts val="480"/>
              </a:spcBef>
              <a:spcAft>
                <a:spcPts val="0"/>
              </a:spcAft>
              <a:buSzPts val="2400"/>
              <a:buNone/>
            </a:pPr>
            <a:r>
              <a:t/>
            </a:r>
            <a:endParaRPr/>
          </a:p>
        </p:txBody>
      </p:sp>
      <p:sp>
        <p:nvSpPr>
          <p:cNvPr id="538" name="Google Shape;538;p6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Constipation</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0"/>
          <p:cNvSpPr txBox="1"/>
          <p:nvPr>
            <p:ph idx="1" type="body"/>
          </p:nvPr>
        </p:nvSpPr>
        <p:spPr>
          <a:xfrm>
            <a:off x="699247" y="2248347"/>
            <a:ext cx="7745505" cy="4493021"/>
          </a:xfrm>
          <a:prstGeom prst="rect">
            <a:avLst/>
          </a:prstGeom>
          <a:noFill/>
          <a:ln>
            <a:noFill/>
          </a:ln>
        </p:spPr>
        <p:txBody>
          <a:bodyPr anchorCtr="0" anchor="t" bIns="45700" lIns="91425" spcFirstLastPara="1" rIns="91425" wrap="square" tIns="45700">
            <a:normAutofit fontScale="62500" lnSpcReduction="20000"/>
          </a:bodyPr>
          <a:lstStyle/>
          <a:p>
            <a:pPr indent="-365760" lvl="0" marL="365760" rtl="0" algn="l">
              <a:spcBef>
                <a:spcPts val="0"/>
              </a:spcBef>
              <a:spcAft>
                <a:spcPts val="0"/>
              </a:spcAft>
              <a:buSzPct val="100000"/>
              <a:buChar char="🙣"/>
            </a:pPr>
            <a:r>
              <a:rPr lang="en-CA"/>
              <a:t>Constipation is usually caused by a disorder of bowel function rather than a structural problem. Common causes of constipation include:</a:t>
            </a:r>
            <a:endParaRPr/>
          </a:p>
          <a:p>
            <a:pPr indent="-365760" lvl="1" marL="777240" rtl="0" algn="l">
              <a:spcBef>
                <a:spcPts val="275"/>
              </a:spcBef>
              <a:spcAft>
                <a:spcPts val="0"/>
              </a:spcAft>
              <a:buSzPct val="100000"/>
              <a:buChar char="🙢"/>
            </a:pPr>
            <a:r>
              <a:rPr lang="en-CA"/>
              <a:t>Inadequate water intake</a:t>
            </a:r>
            <a:endParaRPr/>
          </a:p>
          <a:p>
            <a:pPr indent="-365760" lvl="1" marL="777240" rtl="0" algn="l">
              <a:spcBef>
                <a:spcPts val="275"/>
              </a:spcBef>
              <a:spcAft>
                <a:spcPts val="0"/>
              </a:spcAft>
              <a:buSzPct val="100000"/>
              <a:buChar char="🙢"/>
            </a:pPr>
            <a:r>
              <a:rPr lang="en-CA"/>
              <a:t>Inadequate fiber in the diet</a:t>
            </a:r>
            <a:endParaRPr/>
          </a:p>
          <a:p>
            <a:pPr indent="-365760" lvl="1" marL="777240" rtl="0" algn="l">
              <a:spcBef>
                <a:spcPts val="275"/>
              </a:spcBef>
              <a:spcAft>
                <a:spcPts val="0"/>
              </a:spcAft>
              <a:buSzPct val="100000"/>
              <a:buChar char="🙢"/>
            </a:pPr>
            <a:r>
              <a:rPr lang="en-CA"/>
              <a:t>A disruption of regular diet or routine; traveling</a:t>
            </a:r>
            <a:endParaRPr/>
          </a:p>
          <a:p>
            <a:pPr indent="-365760" lvl="1" marL="777240" rtl="0" algn="l">
              <a:spcBef>
                <a:spcPts val="275"/>
              </a:spcBef>
              <a:spcAft>
                <a:spcPts val="0"/>
              </a:spcAft>
              <a:buSzPct val="100000"/>
              <a:buChar char="🙢"/>
            </a:pPr>
            <a:r>
              <a:rPr lang="en-CA"/>
              <a:t>Inadequate activity or exercise or immobility</a:t>
            </a:r>
            <a:endParaRPr/>
          </a:p>
          <a:p>
            <a:pPr indent="-365760" lvl="1" marL="777240" rtl="0" algn="l">
              <a:spcBef>
                <a:spcPts val="275"/>
              </a:spcBef>
              <a:spcAft>
                <a:spcPts val="0"/>
              </a:spcAft>
              <a:buSzPct val="100000"/>
              <a:buChar char="🙢"/>
            </a:pPr>
            <a:r>
              <a:rPr lang="en-CA"/>
              <a:t>Eating large amounts of dairy products</a:t>
            </a:r>
            <a:endParaRPr/>
          </a:p>
          <a:p>
            <a:pPr indent="-365760" lvl="1" marL="777240" rtl="0" algn="l">
              <a:spcBef>
                <a:spcPts val="275"/>
              </a:spcBef>
              <a:spcAft>
                <a:spcPts val="0"/>
              </a:spcAft>
              <a:buSzPct val="100000"/>
              <a:buChar char="🙢"/>
            </a:pPr>
            <a:r>
              <a:rPr lang="en-CA"/>
              <a:t>Resisting the urge to have a bowel movement</a:t>
            </a:r>
            <a:endParaRPr/>
          </a:p>
          <a:p>
            <a:pPr indent="-365760" lvl="1" marL="777240" rtl="0" algn="l">
              <a:spcBef>
                <a:spcPts val="275"/>
              </a:spcBef>
              <a:spcAft>
                <a:spcPts val="0"/>
              </a:spcAft>
              <a:buSzPct val="100000"/>
              <a:buChar char="🙢"/>
            </a:pPr>
            <a:r>
              <a:rPr lang="en-CA"/>
              <a:t>Overuse of laxatives h, over time, weaken the bowel muscles</a:t>
            </a:r>
            <a:endParaRPr/>
          </a:p>
          <a:p>
            <a:pPr indent="-365760" lvl="1" marL="777240" rtl="0" algn="l">
              <a:spcBef>
                <a:spcPts val="275"/>
              </a:spcBef>
              <a:spcAft>
                <a:spcPts val="0"/>
              </a:spcAft>
              <a:buSzPct val="100000"/>
              <a:buChar char="🙢"/>
            </a:pPr>
            <a:r>
              <a:rPr lang="en-CA"/>
              <a:t>Hypothyroidism</a:t>
            </a:r>
            <a:endParaRPr/>
          </a:p>
          <a:p>
            <a:pPr indent="-365760" lvl="1" marL="777240" rtl="0" algn="l">
              <a:spcBef>
                <a:spcPts val="275"/>
              </a:spcBef>
              <a:spcAft>
                <a:spcPts val="0"/>
              </a:spcAft>
              <a:buSzPct val="100000"/>
              <a:buChar char="🙢"/>
            </a:pPr>
            <a:r>
              <a:rPr lang="en-CA"/>
              <a:t>Neurological conditions such as Parkinson's disease or multiple sclerosis</a:t>
            </a:r>
            <a:endParaRPr/>
          </a:p>
          <a:p>
            <a:pPr indent="-365760" lvl="1" marL="777240" rtl="0" algn="l">
              <a:spcBef>
                <a:spcPts val="275"/>
              </a:spcBef>
              <a:spcAft>
                <a:spcPts val="0"/>
              </a:spcAft>
              <a:buSzPct val="100000"/>
              <a:buChar char="🙢"/>
            </a:pPr>
            <a:r>
              <a:rPr lang="en-CA"/>
              <a:t>Antacid medicines containing calcium or aluminum</a:t>
            </a:r>
            <a:endParaRPr/>
          </a:p>
          <a:p>
            <a:pPr indent="-365760" lvl="1" marL="777240" rtl="0" algn="l">
              <a:spcBef>
                <a:spcPts val="275"/>
              </a:spcBef>
              <a:spcAft>
                <a:spcPts val="0"/>
              </a:spcAft>
              <a:buSzPct val="100000"/>
              <a:buChar char="🙢"/>
            </a:pPr>
            <a:r>
              <a:rPr lang="en-CA"/>
              <a:t>Medicines (especially strong pain medicines, such as narcotics, antidepressants, or iron pills)</a:t>
            </a:r>
            <a:endParaRPr/>
          </a:p>
          <a:p>
            <a:pPr indent="-365760" lvl="1" marL="777240" rtl="0" algn="l">
              <a:spcBef>
                <a:spcPts val="275"/>
              </a:spcBef>
              <a:spcAft>
                <a:spcPts val="0"/>
              </a:spcAft>
              <a:buSzPct val="100000"/>
              <a:buChar char="🙢"/>
            </a:pPr>
            <a:r>
              <a:rPr lang="en-CA"/>
              <a:t>Depression</a:t>
            </a:r>
            <a:endParaRPr/>
          </a:p>
          <a:p>
            <a:pPr indent="-365760" lvl="1" marL="777240" rtl="0" algn="l">
              <a:spcBef>
                <a:spcPts val="275"/>
              </a:spcBef>
              <a:spcAft>
                <a:spcPts val="0"/>
              </a:spcAft>
              <a:buSzPct val="100000"/>
              <a:buChar char="🙢"/>
            </a:pPr>
            <a:r>
              <a:rPr lang="en-CA"/>
              <a:t>Irritable bowel syndrome</a:t>
            </a:r>
            <a:endParaRPr/>
          </a:p>
          <a:p>
            <a:pPr indent="-365760" lvl="1" marL="777240" rtl="0" algn="l">
              <a:spcBef>
                <a:spcPts val="275"/>
              </a:spcBef>
              <a:spcAft>
                <a:spcPts val="0"/>
              </a:spcAft>
              <a:buSzPct val="100000"/>
              <a:buChar char="🙢"/>
            </a:pPr>
            <a:r>
              <a:rPr lang="en-CA"/>
              <a:t>Pregnancy</a:t>
            </a:r>
            <a:endParaRPr/>
          </a:p>
          <a:p>
            <a:pPr indent="-365760" lvl="1" marL="777240" rtl="0" algn="l">
              <a:spcBef>
                <a:spcPts val="275"/>
              </a:spcBef>
              <a:spcAft>
                <a:spcPts val="0"/>
              </a:spcAft>
              <a:buSzPct val="100000"/>
              <a:buChar char="🙢"/>
            </a:pPr>
            <a:r>
              <a:rPr lang="en-CA"/>
              <a:t>Colon cancer</a:t>
            </a:r>
            <a:endParaRPr/>
          </a:p>
          <a:p>
            <a:pPr indent="-365760" lvl="0" marL="365760" rtl="0" algn="l">
              <a:spcBef>
                <a:spcPts val="300"/>
              </a:spcBef>
              <a:spcAft>
                <a:spcPts val="0"/>
              </a:spcAft>
              <a:buSzPct val="100000"/>
              <a:buChar char="🙣"/>
            </a:pPr>
            <a:r>
              <a:rPr lang="en-CA"/>
              <a:t>In some cases, lack of good nerve and muscle function in the bowel may also be a cause of constipation</a:t>
            </a:r>
            <a:endParaRPr/>
          </a:p>
        </p:txBody>
      </p:sp>
      <p:sp>
        <p:nvSpPr>
          <p:cNvPr id="544" name="Google Shape;544;p7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7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Inflammation of the appendix</a:t>
            </a:r>
            <a:endParaRPr/>
          </a:p>
          <a:p>
            <a:pPr indent="-365760" lvl="0" marL="365760" rtl="0" algn="l">
              <a:spcBef>
                <a:spcPts val="336"/>
              </a:spcBef>
              <a:spcAft>
                <a:spcPts val="0"/>
              </a:spcAft>
              <a:buSzPct val="100000"/>
              <a:buChar char="🙣"/>
            </a:pPr>
            <a:r>
              <a:rPr lang="en-CA"/>
              <a:t>Causes pain in the lower right abdomen. In most people, pain begins around the umbilicus and then moves</a:t>
            </a:r>
            <a:endParaRPr/>
          </a:p>
          <a:p>
            <a:pPr indent="-365760" lvl="0" marL="365760" rtl="0" algn="l">
              <a:spcBef>
                <a:spcPts val="336"/>
              </a:spcBef>
              <a:spcAft>
                <a:spcPts val="0"/>
              </a:spcAft>
              <a:buSzPct val="100000"/>
              <a:buChar char="🙣"/>
            </a:pPr>
            <a:r>
              <a:rPr lang="en-CA"/>
              <a:t>As inflammation worsens,  pain typically increases and eventually becomes severe</a:t>
            </a:r>
            <a:endParaRPr/>
          </a:p>
          <a:p>
            <a:pPr indent="-365760" lvl="0" marL="365760" rtl="0" algn="l">
              <a:spcBef>
                <a:spcPts val="336"/>
              </a:spcBef>
              <a:spcAft>
                <a:spcPts val="0"/>
              </a:spcAft>
              <a:buSzPct val="100000"/>
              <a:buChar char="🙣"/>
            </a:pPr>
            <a:r>
              <a:rPr lang="en-CA"/>
              <a:t>Most often it occurs in people between the ages of 10 and 30.</a:t>
            </a:r>
            <a:endParaRPr/>
          </a:p>
          <a:p>
            <a:pPr indent="-365760" lvl="0" marL="365760" rtl="0" algn="l">
              <a:spcBef>
                <a:spcPts val="336"/>
              </a:spcBef>
              <a:spcAft>
                <a:spcPts val="0"/>
              </a:spcAft>
              <a:buSzPct val="100000"/>
              <a:buChar char="🙣"/>
            </a:pPr>
            <a:r>
              <a:rPr lang="en-CA"/>
              <a:t>Standard treatment is surgical removal of the appendix</a:t>
            </a:r>
            <a:endParaRPr/>
          </a:p>
          <a:p>
            <a:pPr indent="-365760" lvl="0" marL="365760" rtl="0" algn="l">
              <a:spcBef>
                <a:spcPts val="336"/>
              </a:spcBef>
              <a:spcAft>
                <a:spcPts val="0"/>
              </a:spcAft>
              <a:buSzPct val="100000"/>
              <a:buChar char="🙣"/>
            </a:pPr>
            <a:r>
              <a:rPr lang="en-CA"/>
              <a:t>Other signs and symptoms of appendicitis may include:</a:t>
            </a:r>
            <a:endParaRPr/>
          </a:p>
          <a:p>
            <a:pPr indent="-365760" lvl="1" marL="777240" rtl="0" algn="l">
              <a:spcBef>
                <a:spcPts val="308"/>
              </a:spcBef>
              <a:spcAft>
                <a:spcPts val="0"/>
              </a:spcAft>
              <a:buSzPct val="100000"/>
              <a:buChar char="🙢"/>
            </a:pPr>
            <a:r>
              <a:rPr lang="en-CA"/>
              <a:t>Nausea and vomiting</a:t>
            </a:r>
            <a:endParaRPr/>
          </a:p>
          <a:p>
            <a:pPr indent="-365760" lvl="1" marL="777240" rtl="0" algn="l">
              <a:spcBef>
                <a:spcPts val="308"/>
              </a:spcBef>
              <a:spcAft>
                <a:spcPts val="0"/>
              </a:spcAft>
              <a:buSzPct val="100000"/>
              <a:buChar char="🙢"/>
            </a:pPr>
            <a:r>
              <a:rPr lang="en-CA"/>
              <a:t>Loss of appetite</a:t>
            </a:r>
            <a:endParaRPr/>
          </a:p>
          <a:p>
            <a:pPr indent="-365760" lvl="1" marL="777240" rtl="0" algn="l">
              <a:spcBef>
                <a:spcPts val="308"/>
              </a:spcBef>
              <a:spcAft>
                <a:spcPts val="0"/>
              </a:spcAft>
              <a:buSzPct val="100000"/>
              <a:buChar char="🙢"/>
            </a:pPr>
            <a:r>
              <a:rPr lang="en-CA"/>
              <a:t>Low-grade fever that may worsen as the illness progresses</a:t>
            </a:r>
            <a:endParaRPr/>
          </a:p>
          <a:p>
            <a:pPr indent="-365760" lvl="1" marL="777240" rtl="0" algn="l">
              <a:spcBef>
                <a:spcPts val="308"/>
              </a:spcBef>
              <a:spcAft>
                <a:spcPts val="0"/>
              </a:spcAft>
              <a:buSzPct val="100000"/>
              <a:buChar char="🙢"/>
            </a:pPr>
            <a:r>
              <a:rPr lang="en-CA"/>
              <a:t>Constipation or diarrhea</a:t>
            </a:r>
            <a:endParaRPr/>
          </a:p>
          <a:p>
            <a:pPr indent="-365760" lvl="1" marL="777240" rtl="0" algn="l">
              <a:spcBef>
                <a:spcPts val="308"/>
              </a:spcBef>
              <a:spcAft>
                <a:spcPts val="0"/>
              </a:spcAft>
              <a:buSzPct val="100000"/>
              <a:buChar char="🙢"/>
            </a:pPr>
            <a:r>
              <a:rPr lang="en-CA"/>
              <a:t>Abdominal bloating</a:t>
            </a:r>
            <a:endParaRPr/>
          </a:p>
          <a:p>
            <a:pPr indent="-365760" lvl="0" marL="365760" rtl="0" algn="l">
              <a:spcBef>
                <a:spcPts val="336"/>
              </a:spcBef>
              <a:spcAft>
                <a:spcPts val="0"/>
              </a:spcAft>
              <a:buSzPct val="100000"/>
              <a:buChar char="🙣"/>
            </a:pPr>
            <a:r>
              <a:rPr lang="en-CA"/>
              <a:t>A blockage in the lining of the appendix that results in infection is the likely cause of appendicitis. If not treated promptly, the appendix can rupture</a:t>
            </a:r>
            <a:endParaRPr/>
          </a:p>
          <a:p>
            <a:pPr indent="-259080" lvl="0" marL="365760" rtl="0" algn="l">
              <a:spcBef>
                <a:spcPts val="336"/>
              </a:spcBef>
              <a:spcAft>
                <a:spcPts val="0"/>
              </a:spcAft>
              <a:buSzPct val="100000"/>
              <a:buNone/>
            </a:pPr>
            <a:r>
              <a:t/>
            </a:r>
            <a:endParaRPr/>
          </a:p>
        </p:txBody>
      </p:sp>
      <p:sp>
        <p:nvSpPr>
          <p:cNvPr id="550" name="Google Shape;550;p7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Appendicitis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7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Colonic Polyps</a:t>
            </a:r>
            <a:endParaRPr/>
          </a:p>
        </p:txBody>
      </p:sp>
      <p:sp>
        <p:nvSpPr>
          <p:cNvPr id="556" name="Google Shape;556;p74"/>
          <p:cNvSpPr txBox="1"/>
          <p:nvPr>
            <p:ph idx="1" type="body"/>
          </p:nvPr>
        </p:nvSpPr>
        <p:spPr>
          <a:xfrm>
            <a:off x="699247" y="2248347"/>
            <a:ext cx="7745505" cy="4276997"/>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An extra piece of tissue that grows inside the body.</a:t>
            </a:r>
            <a:endParaRPr/>
          </a:p>
          <a:p>
            <a:pPr indent="-365760" lvl="0" marL="365760" rtl="0" algn="l">
              <a:spcBef>
                <a:spcPts val="372"/>
              </a:spcBef>
              <a:spcAft>
                <a:spcPts val="0"/>
              </a:spcAft>
              <a:buSzPct val="100000"/>
              <a:buChar char="🙣"/>
            </a:pPr>
            <a:r>
              <a:rPr lang="en-CA"/>
              <a:t>Grow in the large intestine, or colon. Most polyps are not dangerous, but some may turn into cancer or already be cancer. To be safe, doctors remove polyps and test them. Polyps can be removed when a doctor examines the inside of the large intestine during a colonoscopy. Anyone can get polyps, but certain people are more likely than others. A person has a greater chance of getting polyps if he/she</a:t>
            </a:r>
            <a:endParaRPr/>
          </a:p>
          <a:p>
            <a:pPr indent="-365760" lvl="1" marL="777240" rtl="0" algn="l">
              <a:spcBef>
                <a:spcPts val="341"/>
              </a:spcBef>
              <a:spcAft>
                <a:spcPts val="0"/>
              </a:spcAft>
              <a:buSzPct val="100000"/>
              <a:buChar char="🙢"/>
            </a:pPr>
            <a:r>
              <a:rPr lang="en-CA"/>
              <a:t>Over age 50</a:t>
            </a:r>
            <a:endParaRPr/>
          </a:p>
          <a:p>
            <a:pPr indent="-365760" lvl="1" marL="777240" rtl="0" algn="l">
              <a:spcBef>
                <a:spcPts val="341"/>
              </a:spcBef>
              <a:spcAft>
                <a:spcPts val="0"/>
              </a:spcAft>
              <a:buSzPct val="100000"/>
              <a:buChar char="🙢"/>
            </a:pPr>
            <a:r>
              <a:rPr lang="en-CA"/>
              <a:t>Previous history</a:t>
            </a:r>
            <a:endParaRPr/>
          </a:p>
          <a:p>
            <a:pPr indent="-365760" lvl="1" marL="777240" rtl="0" algn="l">
              <a:spcBef>
                <a:spcPts val="341"/>
              </a:spcBef>
              <a:spcAft>
                <a:spcPts val="0"/>
              </a:spcAft>
              <a:buSzPct val="100000"/>
              <a:buChar char="🙢"/>
            </a:pPr>
            <a:r>
              <a:rPr lang="en-CA"/>
              <a:t>Family history</a:t>
            </a:r>
            <a:endParaRPr/>
          </a:p>
          <a:p>
            <a:pPr indent="-365760" lvl="1" marL="777240" rtl="0" algn="l">
              <a:spcBef>
                <a:spcPts val="341"/>
              </a:spcBef>
              <a:spcAft>
                <a:spcPts val="0"/>
              </a:spcAft>
              <a:buSzPct val="100000"/>
              <a:buChar char="🙢"/>
            </a:pPr>
            <a:r>
              <a:rPr lang="en-CA"/>
              <a:t>Family history of colon cancer</a:t>
            </a:r>
            <a:endParaRPr/>
          </a:p>
          <a:p>
            <a:pPr indent="-365760" lvl="0" marL="365760" rtl="0" algn="l">
              <a:spcBef>
                <a:spcPts val="372"/>
              </a:spcBef>
              <a:spcAft>
                <a:spcPts val="0"/>
              </a:spcAft>
              <a:buSzPct val="100000"/>
              <a:buChar char="🙣"/>
            </a:pPr>
            <a:r>
              <a:rPr lang="en-CA"/>
              <a:t>Most do not cause symptoms but may include:</a:t>
            </a:r>
            <a:endParaRPr/>
          </a:p>
          <a:p>
            <a:pPr indent="-365760" lvl="1" marL="777240" rtl="0" algn="l">
              <a:spcBef>
                <a:spcPts val="341"/>
              </a:spcBef>
              <a:spcAft>
                <a:spcPts val="0"/>
              </a:spcAft>
              <a:buSzPct val="100000"/>
              <a:buChar char="🙢"/>
            </a:pPr>
            <a:r>
              <a:rPr lang="en-CA"/>
              <a:t>blood on underwear or on toilet paper after a bowel movement</a:t>
            </a:r>
            <a:endParaRPr/>
          </a:p>
          <a:p>
            <a:pPr indent="-365760" lvl="1" marL="777240" rtl="0" algn="l">
              <a:spcBef>
                <a:spcPts val="341"/>
              </a:spcBef>
              <a:spcAft>
                <a:spcPts val="0"/>
              </a:spcAft>
              <a:buSzPct val="100000"/>
              <a:buChar char="🙢"/>
            </a:pPr>
            <a:r>
              <a:rPr lang="en-CA"/>
              <a:t>blood in stool</a:t>
            </a:r>
            <a:endParaRPr/>
          </a:p>
          <a:p>
            <a:pPr indent="-365760" lvl="1" marL="777240" rtl="0" algn="l">
              <a:spcBef>
                <a:spcPts val="341"/>
              </a:spcBef>
              <a:spcAft>
                <a:spcPts val="0"/>
              </a:spcAft>
              <a:buSzPct val="100000"/>
              <a:buChar char="🙢"/>
            </a:pPr>
            <a:r>
              <a:rPr lang="en-CA"/>
              <a:t>constipation or diarrhea lasting more than a week</a:t>
            </a:r>
            <a:endParaRPr/>
          </a:p>
          <a:p>
            <a:pPr indent="-247650" lvl="0" marL="365760" rtl="0" algn="l">
              <a:spcBef>
                <a:spcPts val="372"/>
              </a:spcBef>
              <a:spcAft>
                <a:spcPts val="0"/>
              </a:spcAft>
              <a:buSzPct val="1000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75"/>
          <p:cNvPicPr preferRelativeResize="0"/>
          <p:nvPr/>
        </p:nvPicPr>
        <p:blipFill rotWithShape="1">
          <a:blip r:embed="rId3">
            <a:alphaModFix/>
          </a:blip>
          <a:srcRect b="0" l="0" r="0" t="0"/>
          <a:stretch/>
        </p:blipFill>
        <p:spPr>
          <a:xfrm>
            <a:off x="683568" y="510656"/>
            <a:ext cx="7776864" cy="583669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72"/>
          <p:cNvSpPr txBox="1"/>
          <p:nvPr>
            <p:ph idx="1" type="body"/>
          </p:nvPr>
        </p:nvSpPr>
        <p:spPr>
          <a:xfrm>
            <a:off x="699247" y="2248347"/>
            <a:ext cx="7745505" cy="4609653"/>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occurs when tumors form in the lining of the large intestine</a:t>
            </a:r>
            <a:endParaRPr/>
          </a:p>
          <a:p>
            <a:pPr indent="-365760" lvl="0" marL="365760" rtl="0" algn="l">
              <a:spcBef>
                <a:spcPts val="336"/>
              </a:spcBef>
              <a:spcAft>
                <a:spcPts val="0"/>
              </a:spcAft>
              <a:buSzPct val="100000"/>
              <a:buChar char="🙣"/>
            </a:pPr>
            <a:r>
              <a:rPr lang="en-CA"/>
              <a:t>Common in both men and women</a:t>
            </a:r>
            <a:endParaRPr/>
          </a:p>
          <a:p>
            <a:pPr indent="-365760" lvl="0" marL="365760" rtl="0" algn="l">
              <a:spcBef>
                <a:spcPts val="336"/>
              </a:spcBef>
              <a:spcAft>
                <a:spcPts val="0"/>
              </a:spcAft>
              <a:buSzPct val="100000"/>
              <a:buChar char="🙣"/>
            </a:pPr>
            <a:r>
              <a:rPr lang="en-CA"/>
              <a:t>Risk factors </a:t>
            </a:r>
            <a:endParaRPr/>
          </a:p>
          <a:p>
            <a:pPr indent="-365760" lvl="1" marL="777240" rtl="0" algn="l">
              <a:spcBef>
                <a:spcPts val="308"/>
              </a:spcBef>
              <a:spcAft>
                <a:spcPts val="0"/>
              </a:spcAft>
              <a:buSzPct val="100000"/>
              <a:buChar char="🙢"/>
            </a:pPr>
            <a:r>
              <a:rPr lang="en-CA"/>
              <a:t>Age over 50</a:t>
            </a:r>
            <a:endParaRPr/>
          </a:p>
          <a:p>
            <a:pPr indent="-365760" lvl="1" marL="777240" rtl="0" algn="l">
              <a:spcBef>
                <a:spcPts val="308"/>
              </a:spcBef>
              <a:spcAft>
                <a:spcPts val="0"/>
              </a:spcAft>
              <a:buSzPct val="100000"/>
              <a:buChar char="🙢"/>
            </a:pPr>
            <a:r>
              <a:rPr lang="en-CA"/>
              <a:t>Colorectal polyps</a:t>
            </a:r>
            <a:endParaRPr/>
          </a:p>
          <a:p>
            <a:pPr indent="-365760" lvl="1" marL="777240" rtl="0" algn="l">
              <a:spcBef>
                <a:spcPts val="308"/>
              </a:spcBef>
              <a:spcAft>
                <a:spcPts val="0"/>
              </a:spcAft>
              <a:buSzPct val="100000"/>
              <a:buChar char="🙢"/>
            </a:pPr>
            <a:r>
              <a:rPr lang="en-CA"/>
              <a:t>Family history of colorectal cancer,</a:t>
            </a:r>
            <a:endParaRPr/>
          </a:p>
          <a:p>
            <a:pPr indent="-365760" lvl="1" marL="777240" rtl="0" algn="l">
              <a:spcBef>
                <a:spcPts val="308"/>
              </a:spcBef>
              <a:spcAft>
                <a:spcPts val="0"/>
              </a:spcAft>
              <a:buSzPct val="100000"/>
              <a:buChar char="🙢"/>
            </a:pPr>
            <a:r>
              <a:rPr lang="en-CA"/>
              <a:t>Ulcerative colitis or Crohn's disease</a:t>
            </a:r>
            <a:endParaRPr/>
          </a:p>
          <a:p>
            <a:pPr indent="-365760" lvl="1" marL="777240" rtl="0" algn="l">
              <a:spcBef>
                <a:spcPts val="308"/>
              </a:spcBef>
              <a:spcAft>
                <a:spcPts val="0"/>
              </a:spcAft>
              <a:buSzPct val="100000"/>
              <a:buChar char="🙢"/>
            </a:pPr>
            <a:r>
              <a:rPr lang="en-CA"/>
              <a:t>Diet high in fat</a:t>
            </a:r>
            <a:endParaRPr/>
          </a:p>
          <a:p>
            <a:pPr indent="-365760" lvl="1" marL="777240" rtl="0" algn="l">
              <a:spcBef>
                <a:spcPts val="308"/>
              </a:spcBef>
              <a:spcAft>
                <a:spcPts val="0"/>
              </a:spcAft>
              <a:buSzPct val="100000"/>
              <a:buChar char="🙢"/>
            </a:pPr>
            <a:r>
              <a:rPr lang="en-CA"/>
              <a:t>Smoking</a:t>
            </a:r>
            <a:endParaRPr/>
          </a:p>
          <a:p>
            <a:pPr indent="-365760" lvl="0" marL="365760" rtl="0" algn="l">
              <a:spcBef>
                <a:spcPts val="336"/>
              </a:spcBef>
              <a:spcAft>
                <a:spcPts val="0"/>
              </a:spcAft>
              <a:buSzPct val="100000"/>
              <a:buChar char="🙣"/>
            </a:pPr>
            <a:r>
              <a:rPr lang="en-CA"/>
              <a:t> Symptoms of colorectal cancer include</a:t>
            </a:r>
            <a:endParaRPr/>
          </a:p>
          <a:p>
            <a:pPr indent="-365760" lvl="1" marL="777240" rtl="0" algn="l">
              <a:spcBef>
                <a:spcPts val="308"/>
              </a:spcBef>
              <a:spcAft>
                <a:spcPts val="0"/>
              </a:spcAft>
              <a:buSzPct val="100000"/>
              <a:buChar char="🙢"/>
            </a:pPr>
            <a:r>
              <a:rPr lang="en-CA"/>
              <a:t>Diarrhea or constipation</a:t>
            </a:r>
            <a:endParaRPr/>
          </a:p>
          <a:p>
            <a:pPr indent="-365760" lvl="1" marL="777240" rtl="0" algn="l">
              <a:spcBef>
                <a:spcPts val="308"/>
              </a:spcBef>
              <a:spcAft>
                <a:spcPts val="0"/>
              </a:spcAft>
              <a:buSzPct val="100000"/>
              <a:buChar char="🙢"/>
            </a:pPr>
            <a:r>
              <a:rPr lang="en-CA"/>
              <a:t>A feeling that the bowel does not empty completely</a:t>
            </a:r>
            <a:endParaRPr/>
          </a:p>
          <a:p>
            <a:pPr indent="-365760" lvl="1" marL="777240" rtl="0" algn="l">
              <a:spcBef>
                <a:spcPts val="308"/>
              </a:spcBef>
              <a:spcAft>
                <a:spcPts val="0"/>
              </a:spcAft>
              <a:buSzPct val="100000"/>
              <a:buChar char="🙢"/>
            </a:pPr>
            <a:r>
              <a:rPr lang="en-CA"/>
              <a:t>Blood (either bright red or very dark) in stool</a:t>
            </a:r>
            <a:endParaRPr/>
          </a:p>
          <a:p>
            <a:pPr indent="-365760" lvl="1" marL="777240" rtl="0" algn="l">
              <a:spcBef>
                <a:spcPts val="308"/>
              </a:spcBef>
              <a:spcAft>
                <a:spcPts val="0"/>
              </a:spcAft>
              <a:buSzPct val="100000"/>
              <a:buChar char="🙢"/>
            </a:pPr>
            <a:r>
              <a:rPr lang="en-CA"/>
              <a:t>Stools that are narrower than usual</a:t>
            </a:r>
            <a:endParaRPr/>
          </a:p>
          <a:p>
            <a:pPr indent="-365760" lvl="1" marL="777240" rtl="0" algn="l">
              <a:spcBef>
                <a:spcPts val="308"/>
              </a:spcBef>
              <a:spcAft>
                <a:spcPts val="0"/>
              </a:spcAft>
              <a:buSzPct val="100000"/>
              <a:buChar char="🙢"/>
            </a:pPr>
            <a:r>
              <a:rPr lang="en-CA"/>
              <a:t>Frequent gas pains or cramps, or feeling full or bloated</a:t>
            </a:r>
            <a:endParaRPr/>
          </a:p>
          <a:p>
            <a:pPr indent="-365760" lvl="1" marL="777240" rtl="0" algn="l">
              <a:spcBef>
                <a:spcPts val="308"/>
              </a:spcBef>
              <a:spcAft>
                <a:spcPts val="0"/>
              </a:spcAft>
              <a:buSzPct val="100000"/>
              <a:buChar char="🙢"/>
            </a:pPr>
            <a:r>
              <a:rPr lang="en-CA"/>
              <a:t>Weight loss with no known reason</a:t>
            </a:r>
            <a:endParaRPr/>
          </a:p>
          <a:p>
            <a:pPr indent="-365760" lvl="1" marL="777240" rtl="0" algn="l">
              <a:spcBef>
                <a:spcPts val="308"/>
              </a:spcBef>
              <a:spcAft>
                <a:spcPts val="0"/>
              </a:spcAft>
              <a:buSzPct val="100000"/>
              <a:buChar char="🙢"/>
            </a:pPr>
            <a:r>
              <a:rPr lang="en-CA"/>
              <a:t>Fatigue</a:t>
            </a:r>
            <a:endParaRPr/>
          </a:p>
          <a:p>
            <a:pPr indent="-365760" lvl="1" marL="777240" rtl="0" algn="l">
              <a:spcBef>
                <a:spcPts val="308"/>
              </a:spcBef>
              <a:spcAft>
                <a:spcPts val="0"/>
              </a:spcAft>
              <a:buSzPct val="100000"/>
              <a:buChar char="🙢"/>
            </a:pPr>
            <a:r>
              <a:rPr lang="en-CA"/>
              <a:t>Nausea or vomiting</a:t>
            </a:r>
            <a:endParaRPr/>
          </a:p>
          <a:p>
            <a:pPr indent="-259080" lvl="0" marL="365760" rtl="0" algn="l">
              <a:spcBef>
                <a:spcPts val="336"/>
              </a:spcBef>
              <a:spcAft>
                <a:spcPts val="0"/>
              </a:spcAft>
              <a:buSzPct val="100000"/>
              <a:buNone/>
            </a:pPr>
            <a:r>
              <a:t/>
            </a:r>
            <a:endParaRPr/>
          </a:p>
          <a:p>
            <a:pPr indent="-259080" lvl="0" marL="365760" rtl="0" algn="l">
              <a:spcBef>
                <a:spcPts val="336"/>
              </a:spcBef>
              <a:spcAft>
                <a:spcPts val="0"/>
              </a:spcAft>
              <a:buSzPct val="100000"/>
              <a:buNone/>
            </a:pPr>
            <a:r>
              <a:t/>
            </a:r>
            <a:endParaRPr/>
          </a:p>
          <a:p>
            <a:pPr indent="-259080" lvl="0" marL="365760" rtl="0" algn="l">
              <a:spcBef>
                <a:spcPts val="336"/>
              </a:spcBef>
              <a:spcAft>
                <a:spcPts val="0"/>
              </a:spcAft>
              <a:buSzPct val="100000"/>
              <a:buNone/>
            </a:pPr>
            <a:r>
              <a:t/>
            </a:r>
            <a:endParaRPr/>
          </a:p>
        </p:txBody>
      </p:sp>
      <p:sp>
        <p:nvSpPr>
          <p:cNvPr id="567" name="Google Shape;567;p7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Colorectal Cancer</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3"/>
          <p:cNvSpPr txBox="1"/>
          <p:nvPr>
            <p:ph type="title"/>
          </p:nvPr>
        </p:nvSpPr>
        <p:spPr>
          <a:xfrm>
            <a:off x="5034579" y="1678195"/>
            <a:ext cx="3422483" cy="1886921"/>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2800"/>
              <a:buFont typeface="Book Antiqua"/>
              <a:buNone/>
            </a:pPr>
            <a:r>
              <a:rPr lang="en-CA" u="sng">
                <a:solidFill>
                  <a:schemeClr val="hlink"/>
                </a:solidFill>
                <a:hlinkClick r:id="rId3"/>
              </a:rPr>
              <a:t>https://youtu.be/F8wJay49uHc</a:t>
            </a:r>
            <a:endParaRPr/>
          </a:p>
        </p:txBody>
      </p:sp>
      <p:sp>
        <p:nvSpPr>
          <p:cNvPr id="573" name="Google Shape;573;p73"/>
          <p:cNvSpPr txBox="1"/>
          <p:nvPr>
            <p:ph idx="2" type="body"/>
          </p:nvPr>
        </p:nvSpPr>
        <p:spPr>
          <a:xfrm>
            <a:off x="5034579" y="3603812"/>
            <a:ext cx="3411725" cy="251728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t/>
            </a:r>
            <a:endParaRPr/>
          </a:p>
        </p:txBody>
      </p:sp>
      <p:pic>
        <p:nvPicPr>
          <p:cNvPr id="574" name="Google Shape;574;p73"/>
          <p:cNvPicPr preferRelativeResize="0"/>
          <p:nvPr>
            <p:ph idx="1" type="body"/>
          </p:nvPr>
        </p:nvPicPr>
        <p:blipFill rotWithShape="1">
          <a:blip r:embed="rId4">
            <a:alphaModFix/>
          </a:blip>
          <a:srcRect b="0" l="0" r="0" t="0"/>
          <a:stretch/>
        </p:blipFill>
        <p:spPr>
          <a:xfrm>
            <a:off x="378309" y="1556792"/>
            <a:ext cx="4121683" cy="4392488"/>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6"/>
          <p:cNvSpPr txBox="1"/>
          <p:nvPr>
            <p:ph idx="1" type="body"/>
          </p:nvPr>
        </p:nvSpPr>
        <p:spPr>
          <a:xfrm>
            <a:off x="699247" y="2248347"/>
            <a:ext cx="7745505" cy="4421013"/>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Causes inflammation and  ulcers, in the lining of the rectum and colon</a:t>
            </a:r>
            <a:endParaRPr/>
          </a:p>
          <a:p>
            <a:pPr indent="-365760" lvl="0" marL="365760" rtl="0" algn="l">
              <a:spcBef>
                <a:spcPts val="336"/>
              </a:spcBef>
              <a:spcAft>
                <a:spcPts val="0"/>
              </a:spcAft>
              <a:buSzPct val="100000"/>
              <a:buChar char="🙣"/>
            </a:pPr>
            <a:r>
              <a:rPr lang="en-CA"/>
              <a:t>It is one of a group of diseases called inflammatory bowel disease. </a:t>
            </a:r>
            <a:endParaRPr/>
          </a:p>
          <a:p>
            <a:pPr indent="-365760" lvl="0" marL="365760" rtl="0" algn="l">
              <a:spcBef>
                <a:spcPts val="336"/>
              </a:spcBef>
              <a:spcAft>
                <a:spcPts val="0"/>
              </a:spcAft>
              <a:buSzPct val="100000"/>
              <a:buChar char="🙣"/>
            </a:pPr>
            <a:r>
              <a:rPr lang="en-CA"/>
              <a:t>Usually starts between the ages of 15 and 30</a:t>
            </a:r>
            <a:endParaRPr/>
          </a:p>
          <a:p>
            <a:pPr indent="-365760" lvl="0" marL="365760" rtl="0" algn="l">
              <a:spcBef>
                <a:spcPts val="336"/>
              </a:spcBef>
              <a:spcAft>
                <a:spcPts val="0"/>
              </a:spcAft>
              <a:buSzPct val="100000"/>
              <a:buChar char="🙣"/>
            </a:pPr>
            <a:r>
              <a:rPr lang="en-CA"/>
              <a:t>Tends to run in families</a:t>
            </a:r>
            <a:endParaRPr/>
          </a:p>
          <a:p>
            <a:pPr indent="-365760" lvl="0" marL="365760" rtl="0" algn="l">
              <a:spcBef>
                <a:spcPts val="336"/>
              </a:spcBef>
              <a:spcAft>
                <a:spcPts val="0"/>
              </a:spcAft>
              <a:buSzPct val="100000"/>
              <a:buChar char="🙣"/>
            </a:pPr>
            <a:r>
              <a:rPr lang="en-CA"/>
              <a:t>About half of people  have mild symptoms</a:t>
            </a:r>
            <a:endParaRPr/>
          </a:p>
          <a:p>
            <a:pPr indent="-365760" lvl="0" marL="365760" rtl="0" algn="l">
              <a:spcBef>
                <a:spcPts val="336"/>
              </a:spcBef>
              <a:spcAft>
                <a:spcPts val="0"/>
              </a:spcAft>
              <a:buSzPct val="100000"/>
              <a:buChar char="🙣"/>
            </a:pPr>
            <a:r>
              <a:rPr lang="en-CA"/>
              <a:t>Most common symptoms are pain in the abdomen and blood or pus in diarrhea</a:t>
            </a:r>
            <a:endParaRPr/>
          </a:p>
          <a:p>
            <a:pPr indent="-365760" lvl="0" marL="365760" rtl="0" algn="l">
              <a:spcBef>
                <a:spcPts val="336"/>
              </a:spcBef>
              <a:spcAft>
                <a:spcPts val="0"/>
              </a:spcAft>
              <a:buSzPct val="100000"/>
              <a:buChar char="🙣"/>
            </a:pPr>
            <a:r>
              <a:rPr lang="en-CA"/>
              <a:t> Other symptoms may include</a:t>
            </a:r>
            <a:endParaRPr/>
          </a:p>
          <a:p>
            <a:pPr indent="-365760" lvl="1" marL="777240" rtl="0" algn="l">
              <a:spcBef>
                <a:spcPts val="308"/>
              </a:spcBef>
              <a:spcAft>
                <a:spcPts val="0"/>
              </a:spcAft>
              <a:buSzPct val="100000"/>
              <a:buChar char="🙢"/>
            </a:pPr>
            <a:r>
              <a:rPr lang="en-CA"/>
              <a:t>Anemia</a:t>
            </a:r>
            <a:endParaRPr/>
          </a:p>
          <a:p>
            <a:pPr indent="-365760" lvl="1" marL="777240" rtl="0" algn="l">
              <a:spcBef>
                <a:spcPts val="308"/>
              </a:spcBef>
              <a:spcAft>
                <a:spcPts val="0"/>
              </a:spcAft>
              <a:buSzPct val="100000"/>
              <a:buChar char="🙢"/>
            </a:pPr>
            <a:r>
              <a:rPr lang="en-CA"/>
              <a:t>Severe tiredness</a:t>
            </a:r>
            <a:endParaRPr/>
          </a:p>
          <a:p>
            <a:pPr indent="-365760" lvl="1" marL="777240" rtl="0" algn="l">
              <a:spcBef>
                <a:spcPts val="308"/>
              </a:spcBef>
              <a:spcAft>
                <a:spcPts val="0"/>
              </a:spcAft>
              <a:buSzPct val="100000"/>
              <a:buChar char="🙢"/>
            </a:pPr>
            <a:r>
              <a:rPr lang="en-CA"/>
              <a:t>Weight loss</a:t>
            </a:r>
            <a:endParaRPr/>
          </a:p>
          <a:p>
            <a:pPr indent="-365760" lvl="1" marL="777240" rtl="0" algn="l">
              <a:spcBef>
                <a:spcPts val="308"/>
              </a:spcBef>
              <a:spcAft>
                <a:spcPts val="0"/>
              </a:spcAft>
              <a:buSzPct val="100000"/>
              <a:buChar char="🙢"/>
            </a:pPr>
            <a:r>
              <a:rPr lang="en-CA"/>
              <a:t>Loss of appetite</a:t>
            </a:r>
            <a:endParaRPr/>
          </a:p>
          <a:p>
            <a:pPr indent="-365760" lvl="1" marL="777240" rtl="0" algn="l">
              <a:spcBef>
                <a:spcPts val="308"/>
              </a:spcBef>
              <a:spcAft>
                <a:spcPts val="0"/>
              </a:spcAft>
              <a:buSzPct val="100000"/>
              <a:buChar char="🙢"/>
            </a:pPr>
            <a:r>
              <a:rPr lang="en-CA"/>
              <a:t>Bleeding from the rectum</a:t>
            </a:r>
            <a:endParaRPr/>
          </a:p>
          <a:p>
            <a:pPr indent="-365760" lvl="1" marL="777240" rtl="0" algn="l">
              <a:spcBef>
                <a:spcPts val="308"/>
              </a:spcBef>
              <a:spcAft>
                <a:spcPts val="0"/>
              </a:spcAft>
              <a:buSzPct val="100000"/>
              <a:buChar char="🙢"/>
            </a:pPr>
            <a:r>
              <a:rPr lang="en-CA"/>
              <a:t>Sores on the skin</a:t>
            </a:r>
            <a:endParaRPr/>
          </a:p>
          <a:p>
            <a:pPr indent="-365760" lvl="1" marL="777240" rtl="0" algn="l">
              <a:spcBef>
                <a:spcPts val="308"/>
              </a:spcBef>
              <a:spcAft>
                <a:spcPts val="0"/>
              </a:spcAft>
              <a:buSzPct val="100000"/>
              <a:buChar char="🙢"/>
            </a:pPr>
            <a:r>
              <a:rPr lang="en-CA"/>
              <a:t>Joint pain</a:t>
            </a:r>
            <a:endParaRPr/>
          </a:p>
          <a:p>
            <a:pPr indent="-365760" lvl="1" marL="777240" rtl="0" algn="l">
              <a:spcBef>
                <a:spcPts val="308"/>
              </a:spcBef>
              <a:spcAft>
                <a:spcPts val="0"/>
              </a:spcAft>
              <a:buSzPct val="100000"/>
              <a:buChar char="🙢"/>
            </a:pPr>
            <a:r>
              <a:rPr lang="en-CA"/>
              <a:t>Growth failure in children</a:t>
            </a:r>
            <a:endParaRPr/>
          </a:p>
          <a:p>
            <a:pPr indent="0" lvl="0" marL="0" rtl="0" algn="l">
              <a:spcBef>
                <a:spcPts val="336"/>
              </a:spcBef>
              <a:spcAft>
                <a:spcPts val="0"/>
              </a:spcAft>
              <a:buSzPct val="100000"/>
              <a:buNone/>
            </a:pPr>
            <a:r>
              <a:rPr lang="en-CA" u="sng">
                <a:solidFill>
                  <a:schemeClr val="hlink"/>
                </a:solidFill>
                <a:hlinkClick r:id="rId3"/>
              </a:rPr>
              <a:t>https://youtu.be/chSyQPKsNk4</a:t>
            </a:r>
            <a:endParaRPr/>
          </a:p>
          <a:p>
            <a:pPr indent="-259080" lvl="0" marL="365760" rtl="0" algn="l">
              <a:spcBef>
                <a:spcPts val="336"/>
              </a:spcBef>
              <a:spcAft>
                <a:spcPts val="0"/>
              </a:spcAft>
              <a:buSzPct val="100000"/>
              <a:buNone/>
            </a:pPr>
            <a:r>
              <a:t/>
            </a:r>
            <a:endParaRPr/>
          </a:p>
        </p:txBody>
      </p:sp>
      <p:sp>
        <p:nvSpPr>
          <p:cNvPr id="580" name="Google Shape;580;p7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Ulcerative Colitis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77"/>
          <p:cNvSpPr txBox="1"/>
          <p:nvPr>
            <p:ph idx="1" type="body"/>
          </p:nvPr>
        </p:nvSpPr>
        <p:spPr>
          <a:xfrm>
            <a:off x="699247" y="2248347"/>
            <a:ext cx="7745505" cy="4493021"/>
          </a:xfrm>
          <a:prstGeom prst="rect">
            <a:avLst/>
          </a:prstGeom>
          <a:noFill/>
          <a:ln>
            <a:noFill/>
          </a:ln>
        </p:spPr>
        <p:txBody>
          <a:bodyPr anchorCtr="0" anchor="t" bIns="45700" lIns="91425" spcFirstLastPara="1" rIns="91425" wrap="square" tIns="45700">
            <a:normAutofit fontScale="62500" lnSpcReduction="20000"/>
          </a:bodyPr>
          <a:lstStyle/>
          <a:p>
            <a:pPr indent="-365760" lvl="0" marL="365760" rtl="0" algn="l">
              <a:spcBef>
                <a:spcPts val="0"/>
              </a:spcBef>
              <a:spcAft>
                <a:spcPts val="0"/>
              </a:spcAft>
              <a:buSzPct val="100000"/>
              <a:buChar char="🙣"/>
            </a:pPr>
            <a:r>
              <a:rPr lang="en-CA"/>
              <a:t>Diverticula are small pouches that bulge outward through the colon, or large intestine</a:t>
            </a:r>
            <a:endParaRPr/>
          </a:p>
          <a:p>
            <a:pPr indent="-365760" lvl="0" marL="365760" rtl="0" algn="l">
              <a:spcBef>
                <a:spcPts val="300"/>
              </a:spcBef>
              <a:spcAft>
                <a:spcPts val="0"/>
              </a:spcAft>
              <a:buSzPct val="100000"/>
              <a:buChar char="🙣"/>
            </a:pPr>
            <a:r>
              <a:rPr lang="en-CA"/>
              <a:t>Diverticulosis </a:t>
            </a:r>
            <a:endParaRPr/>
          </a:p>
          <a:p>
            <a:pPr indent="-365760" lvl="1" marL="777240" rtl="0" algn="l">
              <a:spcBef>
                <a:spcPts val="275"/>
              </a:spcBef>
              <a:spcAft>
                <a:spcPts val="0"/>
              </a:spcAft>
              <a:buSzPct val="100000"/>
              <a:buChar char="🙢"/>
            </a:pPr>
            <a:r>
              <a:rPr lang="en-CA"/>
              <a:t>more common as people age</a:t>
            </a:r>
            <a:endParaRPr/>
          </a:p>
          <a:p>
            <a:pPr indent="-365760" lvl="1" marL="777240" rtl="0" algn="l">
              <a:spcBef>
                <a:spcPts val="275"/>
              </a:spcBef>
              <a:spcAft>
                <a:spcPts val="0"/>
              </a:spcAft>
              <a:buSzPct val="100000"/>
              <a:buChar char="🙢"/>
            </a:pPr>
            <a:r>
              <a:rPr lang="en-CA"/>
              <a:t>½  half of all people over age 60 have it</a:t>
            </a:r>
            <a:endParaRPr/>
          </a:p>
          <a:p>
            <a:pPr indent="-365760" lvl="1" marL="777240" rtl="0" algn="l">
              <a:spcBef>
                <a:spcPts val="275"/>
              </a:spcBef>
              <a:spcAft>
                <a:spcPts val="0"/>
              </a:spcAft>
              <a:buSzPct val="100000"/>
              <a:buChar char="🙢"/>
            </a:pPr>
            <a:r>
              <a:rPr lang="en-CA"/>
              <a:t>Main cause is a low-fiber diet.</a:t>
            </a:r>
            <a:endParaRPr/>
          </a:p>
          <a:p>
            <a:pPr indent="-365760" lvl="1" marL="777240" rtl="0" algn="l">
              <a:spcBef>
                <a:spcPts val="275"/>
              </a:spcBef>
              <a:spcAft>
                <a:spcPts val="0"/>
              </a:spcAft>
              <a:buSzPct val="100000"/>
              <a:buChar char="🙢"/>
            </a:pPr>
            <a:r>
              <a:rPr lang="en-CA"/>
              <a:t>Most people don't have symptoms</a:t>
            </a:r>
            <a:endParaRPr/>
          </a:p>
          <a:p>
            <a:pPr indent="-365760" lvl="1" marL="777240" rtl="0" algn="l">
              <a:spcBef>
                <a:spcPts val="275"/>
              </a:spcBef>
              <a:spcAft>
                <a:spcPts val="0"/>
              </a:spcAft>
              <a:buSzPct val="100000"/>
              <a:buChar char="🙢"/>
            </a:pPr>
            <a:r>
              <a:rPr lang="en-CA"/>
              <a:t>May cause mild cramps, bloating or constipation</a:t>
            </a:r>
            <a:endParaRPr/>
          </a:p>
          <a:p>
            <a:pPr indent="-365760" lvl="0" marL="365760" rtl="0" algn="l">
              <a:spcBef>
                <a:spcPts val="300"/>
              </a:spcBef>
              <a:spcAft>
                <a:spcPts val="0"/>
              </a:spcAft>
              <a:buSzPct val="100000"/>
              <a:buChar char="🙣"/>
            </a:pPr>
            <a:r>
              <a:rPr lang="en-CA"/>
              <a:t>Diverticulosis is often found through tests ordered for something else. For example, it is often found during a colonoscopy to screen for cancer. A high-fiber diet and mild pain reliever will often relieve symptoms.</a:t>
            </a:r>
            <a:endParaRPr/>
          </a:p>
          <a:p>
            <a:pPr indent="-365760" lvl="0" marL="365760" rtl="0" algn="l">
              <a:spcBef>
                <a:spcPts val="300"/>
              </a:spcBef>
              <a:spcAft>
                <a:spcPts val="0"/>
              </a:spcAft>
              <a:buSzPct val="100000"/>
              <a:buChar char="🙣"/>
            </a:pPr>
            <a:r>
              <a:rPr lang="en-CA"/>
              <a:t>Diverticulitis</a:t>
            </a:r>
            <a:endParaRPr/>
          </a:p>
          <a:p>
            <a:pPr indent="-365760" lvl="0" marL="365760" rtl="0" algn="l">
              <a:spcBef>
                <a:spcPts val="300"/>
              </a:spcBef>
              <a:spcAft>
                <a:spcPts val="0"/>
              </a:spcAft>
              <a:buSzPct val="100000"/>
              <a:buChar char="🙣"/>
            </a:pPr>
            <a:r>
              <a:rPr lang="en-CA"/>
              <a:t>If the pouches become inflamed or infected, it is called diverticulitis</a:t>
            </a:r>
            <a:endParaRPr/>
          </a:p>
          <a:p>
            <a:pPr indent="-365760" lvl="1" marL="777240" rtl="0" algn="l">
              <a:spcBef>
                <a:spcPts val="275"/>
              </a:spcBef>
              <a:spcAft>
                <a:spcPts val="0"/>
              </a:spcAft>
              <a:buSzPct val="100000"/>
              <a:buChar char="🙢"/>
            </a:pPr>
            <a:r>
              <a:rPr lang="en-CA"/>
              <a:t>most common symptom is abdominal pain, usually on the left side</a:t>
            </a:r>
            <a:endParaRPr/>
          </a:p>
          <a:p>
            <a:pPr indent="-365760" lvl="1" marL="777240" rtl="0" algn="l">
              <a:spcBef>
                <a:spcPts val="275"/>
              </a:spcBef>
              <a:spcAft>
                <a:spcPts val="0"/>
              </a:spcAft>
              <a:buSzPct val="100000"/>
              <a:buChar char="🙢"/>
            </a:pPr>
            <a:r>
              <a:rPr lang="en-CA"/>
              <a:t>Fever</a:t>
            </a:r>
            <a:endParaRPr/>
          </a:p>
          <a:p>
            <a:pPr indent="-365760" lvl="1" marL="777240" rtl="0" algn="l">
              <a:spcBef>
                <a:spcPts val="275"/>
              </a:spcBef>
              <a:spcAft>
                <a:spcPts val="0"/>
              </a:spcAft>
              <a:buSzPct val="100000"/>
              <a:buChar char="🙢"/>
            </a:pPr>
            <a:r>
              <a:rPr lang="en-CA"/>
              <a:t>Nausea</a:t>
            </a:r>
            <a:endParaRPr/>
          </a:p>
          <a:p>
            <a:pPr indent="-365760" lvl="1" marL="777240" rtl="0" algn="l">
              <a:spcBef>
                <a:spcPts val="275"/>
              </a:spcBef>
              <a:spcAft>
                <a:spcPts val="0"/>
              </a:spcAft>
              <a:buSzPct val="100000"/>
              <a:buChar char="🙢"/>
            </a:pPr>
            <a:r>
              <a:rPr lang="en-CA"/>
              <a:t>Vomiting</a:t>
            </a:r>
            <a:endParaRPr/>
          </a:p>
          <a:p>
            <a:pPr indent="-365760" lvl="1" marL="777240" rtl="0" algn="l">
              <a:spcBef>
                <a:spcPts val="275"/>
              </a:spcBef>
              <a:spcAft>
                <a:spcPts val="0"/>
              </a:spcAft>
              <a:buSzPct val="100000"/>
              <a:buChar char="🙢"/>
            </a:pPr>
            <a:r>
              <a:rPr lang="en-CA"/>
              <a:t> chills</a:t>
            </a:r>
            <a:endParaRPr/>
          </a:p>
          <a:p>
            <a:pPr indent="-365760" lvl="1" marL="777240" rtl="0" algn="l">
              <a:spcBef>
                <a:spcPts val="275"/>
              </a:spcBef>
              <a:spcAft>
                <a:spcPts val="0"/>
              </a:spcAft>
              <a:buSzPct val="100000"/>
              <a:buChar char="🙢"/>
            </a:pPr>
            <a:r>
              <a:rPr lang="en-CA"/>
              <a:t> cramping, and constipation. </a:t>
            </a:r>
            <a:endParaRPr/>
          </a:p>
          <a:p>
            <a:pPr indent="-365760" lvl="0" marL="365760" rtl="0" algn="l">
              <a:spcBef>
                <a:spcPts val="300"/>
              </a:spcBef>
              <a:spcAft>
                <a:spcPts val="0"/>
              </a:spcAft>
              <a:buSzPct val="100000"/>
              <a:buChar char="🙣"/>
            </a:pPr>
            <a:r>
              <a:rPr lang="en-CA"/>
              <a:t>In serious cases, diverticulitis can lead to bleeding, tears, or blockages</a:t>
            </a:r>
            <a:endParaRPr/>
          </a:p>
          <a:p>
            <a:pPr indent="-270510" lvl="0" marL="365760" rtl="0" algn="l">
              <a:spcBef>
                <a:spcPts val="300"/>
              </a:spcBef>
              <a:spcAft>
                <a:spcPts val="0"/>
              </a:spcAft>
              <a:buSzPct val="100000"/>
              <a:buNone/>
            </a:pPr>
            <a:r>
              <a:t/>
            </a:r>
            <a:endParaRPr/>
          </a:p>
        </p:txBody>
      </p:sp>
      <p:sp>
        <p:nvSpPr>
          <p:cNvPr id="586" name="Google Shape;586;p7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Diverticulosis &amp; Diverticulitis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occurs when the blood flow to the intestines is slowed or stopped. Due to the diminished blood flow, the cells in the digestive system are starved for oxygen, and can become weak and die.</a:t>
            </a:r>
            <a:endParaRPr/>
          </a:p>
          <a:p>
            <a:pPr indent="-365760" lvl="0" marL="365760" rtl="0" algn="l">
              <a:spcBef>
                <a:spcPts val="480"/>
              </a:spcBef>
              <a:spcAft>
                <a:spcPts val="0"/>
              </a:spcAft>
              <a:buSzPts val="2400"/>
              <a:buChar char="🙣"/>
            </a:pPr>
            <a:r>
              <a:rPr lang="en-CA"/>
              <a:t>Intestinal ischemia is often divided into categories:</a:t>
            </a:r>
            <a:endParaRPr/>
          </a:p>
          <a:p>
            <a:pPr indent="-365760" lvl="1" marL="777240" rtl="0" algn="l">
              <a:spcBef>
                <a:spcPts val="440"/>
              </a:spcBef>
              <a:spcAft>
                <a:spcPts val="0"/>
              </a:spcAft>
              <a:buSzPts val="2200"/>
              <a:buChar char="🙢"/>
            </a:pPr>
            <a:r>
              <a:rPr lang="en-CA"/>
              <a:t>Colon ischemia (Ischemic Colitis)</a:t>
            </a:r>
            <a:endParaRPr/>
          </a:p>
          <a:p>
            <a:pPr indent="-365760" lvl="1" marL="777240" rtl="0" algn="l">
              <a:spcBef>
                <a:spcPts val="440"/>
              </a:spcBef>
              <a:spcAft>
                <a:spcPts val="0"/>
              </a:spcAft>
              <a:buSzPts val="2200"/>
              <a:buChar char="🙢"/>
            </a:pPr>
            <a:r>
              <a:rPr lang="en-CA"/>
              <a:t>Acute Mesenteric Ischemia</a:t>
            </a:r>
            <a:endParaRPr/>
          </a:p>
          <a:p>
            <a:pPr indent="-365760" lvl="1" marL="777240" rtl="0" algn="l">
              <a:spcBef>
                <a:spcPts val="440"/>
              </a:spcBef>
              <a:spcAft>
                <a:spcPts val="0"/>
              </a:spcAft>
              <a:buSzPts val="2200"/>
              <a:buChar char="🙢"/>
            </a:pPr>
            <a:r>
              <a:rPr lang="en-CA"/>
              <a:t>Chronic Mesenteric Ischemia</a:t>
            </a:r>
            <a:endParaRPr/>
          </a:p>
          <a:p>
            <a:pPr indent="-226059" lvl="1" marL="777240" rtl="0" algn="l">
              <a:spcBef>
                <a:spcPts val="440"/>
              </a:spcBef>
              <a:spcAft>
                <a:spcPts val="0"/>
              </a:spcAft>
              <a:buSzPts val="2200"/>
              <a:buNone/>
            </a:pPr>
            <a:r>
              <a:t/>
            </a:r>
            <a:endParaRPr/>
          </a:p>
        </p:txBody>
      </p:sp>
      <p:sp>
        <p:nvSpPr>
          <p:cNvPr id="592" name="Google Shape;592;p7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Bowel Ischemia</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Occurs when blood flow to the colon is slowed</a:t>
            </a:r>
            <a:endParaRPr/>
          </a:p>
          <a:p>
            <a:pPr indent="-365760" lvl="0" marL="365760" rtl="0" algn="l">
              <a:spcBef>
                <a:spcPts val="336"/>
              </a:spcBef>
              <a:spcAft>
                <a:spcPts val="0"/>
              </a:spcAft>
              <a:buSzPct val="100000"/>
              <a:buChar char="🙣"/>
            </a:pPr>
            <a:r>
              <a:rPr lang="en-CA"/>
              <a:t>Most common type of intestinal ischemia</a:t>
            </a:r>
            <a:endParaRPr/>
          </a:p>
          <a:p>
            <a:pPr indent="-365760" lvl="0" marL="365760" rtl="0" algn="l">
              <a:spcBef>
                <a:spcPts val="336"/>
              </a:spcBef>
              <a:spcAft>
                <a:spcPts val="0"/>
              </a:spcAft>
              <a:buSzPct val="100000"/>
              <a:buChar char="🙣"/>
            </a:pPr>
            <a:r>
              <a:rPr lang="en-CA"/>
              <a:t>Usually affects adults over age 60</a:t>
            </a:r>
            <a:endParaRPr/>
          </a:p>
          <a:p>
            <a:pPr indent="-365760" lvl="0" marL="365760" rtl="0" algn="l">
              <a:spcBef>
                <a:spcPts val="336"/>
              </a:spcBef>
              <a:spcAft>
                <a:spcPts val="0"/>
              </a:spcAft>
              <a:buSzPct val="100000"/>
              <a:buChar char="🙣"/>
            </a:pPr>
            <a:r>
              <a:rPr lang="en-CA"/>
              <a:t>Cause isn't always clear but risk factors include:</a:t>
            </a:r>
            <a:endParaRPr/>
          </a:p>
          <a:p>
            <a:pPr indent="-365760" lvl="1" marL="777240" rtl="0" algn="l">
              <a:spcBef>
                <a:spcPts val="308"/>
              </a:spcBef>
              <a:spcAft>
                <a:spcPts val="0"/>
              </a:spcAft>
              <a:buSzPct val="100000"/>
              <a:buChar char="🙢"/>
            </a:pPr>
            <a:r>
              <a:rPr lang="en-CA"/>
              <a:t>Atherosclerosis</a:t>
            </a:r>
            <a:endParaRPr/>
          </a:p>
          <a:p>
            <a:pPr indent="-365760" lvl="1" marL="777240" rtl="0" algn="l">
              <a:spcBef>
                <a:spcPts val="308"/>
              </a:spcBef>
              <a:spcAft>
                <a:spcPts val="0"/>
              </a:spcAft>
              <a:buSzPct val="100000"/>
              <a:buChar char="🙢"/>
            </a:pPr>
            <a:r>
              <a:rPr lang="en-CA"/>
              <a:t>Hypotension associated with heart failure, major surgery, trauma or shock</a:t>
            </a:r>
            <a:endParaRPr/>
          </a:p>
          <a:p>
            <a:pPr indent="-365760" lvl="1" marL="777240" rtl="0" algn="l">
              <a:spcBef>
                <a:spcPts val="308"/>
              </a:spcBef>
              <a:spcAft>
                <a:spcPts val="0"/>
              </a:spcAft>
              <a:buSzPct val="100000"/>
              <a:buChar char="🙢"/>
            </a:pPr>
            <a:r>
              <a:rPr lang="en-CA"/>
              <a:t>Blood clot in an artery supplying the colon</a:t>
            </a:r>
            <a:endParaRPr/>
          </a:p>
          <a:p>
            <a:pPr indent="-365760" lvl="1" marL="777240" rtl="0" algn="l">
              <a:spcBef>
                <a:spcPts val="308"/>
              </a:spcBef>
              <a:spcAft>
                <a:spcPts val="0"/>
              </a:spcAft>
              <a:buSzPct val="100000"/>
              <a:buChar char="🙢"/>
            </a:pPr>
            <a:r>
              <a:rPr lang="en-CA"/>
              <a:t>Bowel obstruction caused by a hernia, scar tissue or a tumor</a:t>
            </a:r>
            <a:endParaRPr/>
          </a:p>
          <a:p>
            <a:pPr indent="-365760" lvl="1" marL="777240" rtl="0" algn="l">
              <a:spcBef>
                <a:spcPts val="308"/>
              </a:spcBef>
              <a:spcAft>
                <a:spcPts val="0"/>
              </a:spcAft>
              <a:buSzPct val="100000"/>
              <a:buChar char="🙢"/>
            </a:pPr>
            <a:r>
              <a:rPr lang="en-CA"/>
              <a:t>Surgery involving the heart or blood vessels, or the digestive or gynecological systems</a:t>
            </a:r>
            <a:endParaRPr/>
          </a:p>
          <a:p>
            <a:pPr indent="-365760" lvl="1" marL="777240" rtl="0" algn="l">
              <a:spcBef>
                <a:spcPts val="308"/>
              </a:spcBef>
              <a:spcAft>
                <a:spcPts val="0"/>
              </a:spcAft>
              <a:buSzPct val="100000"/>
              <a:buChar char="🙢"/>
            </a:pPr>
            <a:r>
              <a:rPr lang="en-CA"/>
              <a:t>Other medical disorders that affect your blood, such as  vasculitis, lupus or sickle cell anemia</a:t>
            </a:r>
            <a:endParaRPr/>
          </a:p>
          <a:p>
            <a:pPr indent="-365760" lvl="1" marL="777240" rtl="0" algn="l">
              <a:spcBef>
                <a:spcPts val="308"/>
              </a:spcBef>
              <a:spcAft>
                <a:spcPts val="0"/>
              </a:spcAft>
              <a:buSzPct val="100000"/>
              <a:buChar char="🙢"/>
            </a:pPr>
            <a:r>
              <a:rPr lang="en-CA"/>
              <a:t>Some medications, especially those that shrink blood vessels, such as some heart and migraine medications, and hormone medications, such as estrogen</a:t>
            </a:r>
            <a:endParaRPr/>
          </a:p>
          <a:p>
            <a:pPr indent="-365760" lvl="1" marL="777240" rtl="0" algn="l">
              <a:spcBef>
                <a:spcPts val="308"/>
              </a:spcBef>
              <a:spcAft>
                <a:spcPts val="0"/>
              </a:spcAft>
              <a:buSzPct val="100000"/>
              <a:buChar char="🙢"/>
            </a:pPr>
            <a:r>
              <a:rPr lang="en-CA"/>
              <a:t>Cocaine or methamphetamine use</a:t>
            </a:r>
            <a:endParaRPr/>
          </a:p>
          <a:p>
            <a:pPr indent="-259080" lvl="0" marL="365760" rtl="0" algn="l">
              <a:spcBef>
                <a:spcPts val="336"/>
              </a:spcBef>
              <a:spcAft>
                <a:spcPts val="0"/>
              </a:spcAft>
              <a:buSzPct val="100000"/>
              <a:buNone/>
            </a:pPr>
            <a:r>
              <a:t/>
            </a:r>
            <a:endParaRPr/>
          </a:p>
        </p:txBody>
      </p:sp>
      <p:sp>
        <p:nvSpPr>
          <p:cNvPr id="598" name="Google Shape;598;p7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Colon Ischemia</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8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Acute mesenteric ischemia affects the small intestine. It comes on abruptly and may be due to:</a:t>
            </a:r>
            <a:endParaRPr/>
          </a:p>
          <a:p>
            <a:pPr indent="-365760" lvl="1" marL="777240" rtl="0" algn="l">
              <a:spcBef>
                <a:spcPts val="374"/>
              </a:spcBef>
              <a:spcAft>
                <a:spcPts val="0"/>
              </a:spcAft>
              <a:buSzPct val="100000"/>
              <a:buChar char="🙢"/>
            </a:pPr>
            <a:r>
              <a:rPr lang="en-CA"/>
              <a:t>A blood clot that blocks an artery leading to the small intestine. Blood clot is the most common cause of acute mesenteric ischemia, and can result from congestive heart failure, an irregular arrhythmia, or a heart attack.</a:t>
            </a:r>
            <a:endParaRPr/>
          </a:p>
          <a:p>
            <a:pPr indent="-365760" lvl="1" marL="777240" rtl="0" algn="l">
              <a:spcBef>
                <a:spcPts val="374"/>
              </a:spcBef>
              <a:spcAft>
                <a:spcPts val="0"/>
              </a:spcAft>
              <a:buSzPct val="100000"/>
              <a:buChar char="🙢"/>
            </a:pPr>
            <a:r>
              <a:rPr lang="en-CA"/>
              <a:t>A blockage in an intestinal artery that slows or stops blood flow, often as a result of atherosclerosis. A blocked intestinal artery is often the cause of chronic mesenteric ischemia that later becomes acute.</a:t>
            </a:r>
            <a:endParaRPr/>
          </a:p>
          <a:p>
            <a:pPr indent="-365760" lvl="1" marL="777240" rtl="0" algn="l">
              <a:spcBef>
                <a:spcPts val="374"/>
              </a:spcBef>
              <a:spcAft>
                <a:spcPts val="0"/>
              </a:spcAft>
              <a:buSzPct val="100000"/>
              <a:buChar char="🙢"/>
            </a:pPr>
            <a:r>
              <a:rPr lang="en-CA"/>
              <a:t>Low blood pressure due to shock, heart failure, certain medications or chronic kidney failure. Low blood pressure can reduce blood flow to the small intestine. This cause is more common in people with other serious illnesses or some degree of atherosclerosis.</a:t>
            </a:r>
            <a:endParaRPr/>
          </a:p>
        </p:txBody>
      </p:sp>
      <p:sp>
        <p:nvSpPr>
          <p:cNvPr id="604" name="Google Shape;604;p8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Acute Mesenteric Ischemia</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8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Also called intestinal angina, results from atherosclerosis. Chronic mesenteric ischemia can progress to acute mesenteric ischemia, especially if a blood clot develops within a diseased artery.</a:t>
            </a:r>
            <a:endParaRPr/>
          </a:p>
          <a:p>
            <a:pPr indent="-365760" lvl="0" marL="365760" rtl="0" algn="l">
              <a:spcBef>
                <a:spcPts val="480"/>
              </a:spcBef>
              <a:spcAft>
                <a:spcPts val="0"/>
              </a:spcAft>
              <a:buSzPts val="2400"/>
              <a:buChar char="🙣"/>
            </a:pPr>
            <a:r>
              <a:rPr lang="en-CA"/>
              <a:t>Signs and symptoms of intestinal ischemia may develop suddenly (acute) or gradually over time (chronic)</a:t>
            </a:r>
            <a:endParaRPr/>
          </a:p>
          <a:p>
            <a:pPr indent="-213359" lvl="0" marL="365760" rtl="0" algn="l">
              <a:spcBef>
                <a:spcPts val="480"/>
              </a:spcBef>
              <a:spcAft>
                <a:spcPts val="0"/>
              </a:spcAft>
              <a:buSzPts val="2400"/>
              <a:buNone/>
            </a:pPr>
            <a:r>
              <a:t/>
            </a:r>
            <a:endParaRPr/>
          </a:p>
        </p:txBody>
      </p:sp>
      <p:sp>
        <p:nvSpPr>
          <p:cNvPr id="610" name="Google Shape;610;p8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Chronic Mesenteric Ischemia</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8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Symptoms of acute intestinal ischemia</a:t>
            </a:r>
            <a:endParaRPr/>
          </a:p>
          <a:p>
            <a:pPr indent="-365760" lvl="1" marL="777240" rtl="0" algn="l">
              <a:spcBef>
                <a:spcPts val="440"/>
              </a:spcBef>
              <a:spcAft>
                <a:spcPts val="0"/>
              </a:spcAft>
              <a:buSzPts val="2200"/>
              <a:buChar char="🙢"/>
            </a:pPr>
            <a:r>
              <a:rPr lang="en-CA"/>
              <a:t>Sudden abdominal pain that may range from mild to severe</a:t>
            </a:r>
            <a:endParaRPr/>
          </a:p>
          <a:p>
            <a:pPr indent="-365760" lvl="1" marL="777240" rtl="0" algn="l">
              <a:spcBef>
                <a:spcPts val="440"/>
              </a:spcBef>
              <a:spcAft>
                <a:spcPts val="0"/>
              </a:spcAft>
              <a:buSzPts val="2200"/>
              <a:buChar char="🙢"/>
            </a:pPr>
            <a:r>
              <a:rPr lang="en-CA"/>
              <a:t>An urgent need to have a bowel movement</a:t>
            </a:r>
            <a:endParaRPr/>
          </a:p>
          <a:p>
            <a:pPr indent="-365760" lvl="1" marL="777240" rtl="0" algn="l">
              <a:spcBef>
                <a:spcPts val="440"/>
              </a:spcBef>
              <a:spcAft>
                <a:spcPts val="0"/>
              </a:spcAft>
              <a:buSzPts val="2200"/>
              <a:buChar char="🙢"/>
            </a:pPr>
            <a:r>
              <a:rPr lang="en-CA"/>
              <a:t>Frequent, forceful bowel movements</a:t>
            </a:r>
            <a:endParaRPr/>
          </a:p>
          <a:p>
            <a:pPr indent="-365760" lvl="1" marL="777240" rtl="0" algn="l">
              <a:spcBef>
                <a:spcPts val="440"/>
              </a:spcBef>
              <a:spcAft>
                <a:spcPts val="0"/>
              </a:spcAft>
              <a:buSzPts val="2200"/>
              <a:buChar char="🙢"/>
            </a:pPr>
            <a:r>
              <a:rPr lang="en-CA"/>
              <a:t>Tenderness or swelling in the abdomen</a:t>
            </a:r>
            <a:endParaRPr/>
          </a:p>
          <a:p>
            <a:pPr indent="-365760" lvl="1" marL="777240" rtl="0" algn="l">
              <a:spcBef>
                <a:spcPts val="440"/>
              </a:spcBef>
              <a:spcAft>
                <a:spcPts val="0"/>
              </a:spcAft>
              <a:buSzPts val="2200"/>
              <a:buChar char="🙢"/>
            </a:pPr>
            <a:r>
              <a:rPr lang="en-CA"/>
              <a:t>Blood in the stool</a:t>
            </a:r>
            <a:endParaRPr/>
          </a:p>
          <a:p>
            <a:pPr indent="-365760" lvl="1" marL="777240" rtl="0" algn="l">
              <a:spcBef>
                <a:spcPts val="440"/>
              </a:spcBef>
              <a:spcAft>
                <a:spcPts val="0"/>
              </a:spcAft>
              <a:buSzPts val="2200"/>
              <a:buChar char="🙢"/>
            </a:pPr>
            <a:r>
              <a:rPr lang="en-CA"/>
              <a:t>Nausea or vomiting or both</a:t>
            </a:r>
            <a:endParaRPr/>
          </a:p>
          <a:p>
            <a:pPr indent="-365760" lvl="1" marL="777240" rtl="0" algn="l">
              <a:spcBef>
                <a:spcPts val="440"/>
              </a:spcBef>
              <a:spcAft>
                <a:spcPts val="0"/>
              </a:spcAft>
              <a:buSzPts val="2200"/>
              <a:buChar char="🙢"/>
            </a:pPr>
            <a:r>
              <a:rPr lang="en-CA"/>
              <a:t>Fever</a:t>
            </a:r>
            <a:endParaRPr/>
          </a:p>
          <a:p>
            <a:pPr indent="-213359" lvl="0" marL="365760" rtl="0" algn="l">
              <a:spcBef>
                <a:spcPts val="480"/>
              </a:spcBef>
              <a:spcAft>
                <a:spcPts val="0"/>
              </a:spcAft>
              <a:buSzPts val="2400"/>
              <a:buNone/>
            </a:pPr>
            <a:r>
              <a:t/>
            </a:r>
            <a:endParaRPr/>
          </a:p>
        </p:txBody>
      </p:sp>
      <p:sp>
        <p:nvSpPr>
          <p:cNvPr id="616" name="Google Shape;616;p8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Symptoms of Acute Intestinal Ischemia</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8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Inflammation of the peritoneum</a:t>
            </a:r>
            <a:endParaRPr/>
          </a:p>
          <a:p>
            <a:pPr indent="-365760" lvl="0" marL="365760" rtl="0" algn="l">
              <a:spcBef>
                <a:spcPts val="480"/>
              </a:spcBef>
              <a:spcAft>
                <a:spcPts val="0"/>
              </a:spcAft>
              <a:buSzPts val="2400"/>
              <a:buChar char="🙣"/>
            </a:pPr>
            <a:r>
              <a:rPr lang="en-CA"/>
              <a:t>Usually caused by infection from bacteria or fungi</a:t>
            </a:r>
            <a:endParaRPr/>
          </a:p>
          <a:p>
            <a:pPr indent="-365760" lvl="0" marL="365760" rtl="0" algn="l">
              <a:spcBef>
                <a:spcPts val="480"/>
              </a:spcBef>
              <a:spcAft>
                <a:spcPts val="0"/>
              </a:spcAft>
              <a:buSzPts val="2400"/>
              <a:buChar char="🙣"/>
            </a:pPr>
            <a:r>
              <a:rPr lang="en-CA"/>
              <a:t>Untreated, peritonitis can rapidly causing sepsis, and to other organs, resulting in multiple organ failure and death. </a:t>
            </a:r>
            <a:endParaRPr/>
          </a:p>
        </p:txBody>
      </p:sp>
      <p:sp>
        <p:nvSpPr>
          <p:cNvPr id="622" name="Google Shape;622;p8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Peritonitis</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8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The first symptoms of peritonitis are poor appetite and nausea, and a dull abdominal ache that quickly turns into persistent, severe abdominal pain, which is worsened by any movement.</a:t>
            </a:r>
            <a:endParaRPr/>
          </a:p>
          <a:p>
            <a:pPr indent="-365760" lvl="0" marL="365760" rtl="0" algn="l">
              <a:spcBef>
                <a:spcPts val="408"/>
              </a:spcBef>
              <a:spcAft>
                <a:spcPts val="0"/>
              </a:spcAft>
              <a:buSzPct val="100000"/>
              <a:buChar char="🙣"/>
            </a:pPr>
            <a:r>
              <a:rPr lang="en-CA"/>
              <a:t>Other signs and symptoms related to peritonitis may include:</a:t>
            </a:r>
            <a:endParaRPr/>
          </a:p>
          <a:p>
            <a:pPr indent="-365760" lvl="1" marL="777240" rtl="0" algn="l">
              <a:spcBef>
                <a:spcPts val="374"/>
              </a:spcBef>
              <a:spcAft>
                <a:spcPts val="0"/>
              </a:spcAft>
              <a:buSzPct val="100000"/>
              <a:buChar char="🙢"/>
            </a:pPr>
            <a:r>
              <a:rPr lang="en-CA"/>
              <a:t>Abdominal tenderness or distention</a:t>
            </a:r>
            <a:endParaRPr/>
          </a:p>
          <a:p>
            <a:pPr indent="-365760" lvl="1" marL="777240" rtl="0" algn="l">
              <a:spcBef>
                <a:spcPts val="374"/>
              </a:spcBef>
              <a:spcAft>
                <a:spcPts val="0"/>
              </a:spcAft>
              <a:buSzPct val="100000"/>
              <a:buChar char="🙢"/>
            </a:pPr>
            <a:r>
              <a:rPr lang="en-CA"/>
              <a:t>Chills</a:t>
            </a:r>
            <a:endParaRPr/>
          </a:p>
          <a:p>
            <a:pPr indent="-365760" lvl="1" marL="777240" rtl="0" algn="l">
              <a:spcBef>
                <a:spcPts val="374"/>
              </a:spcBef>
              <a:spcAft>
                <a:spcPts val="0"/>
              </a:spcAft>
              <a:buSzPct val="100000"/>
              <a:buChar char="🙢"/>
            </a:pPr>
            <a:r>
              <a:rPr lang="en-CA"/>
              <a:t>Fever</a:t>
            </a:r>
            <a:endParaRPr/>
          </a:p>
          <a:p>
            <a:pPr indent="-365760" lvl="1" marL="777240" rtl="0" algn="l">
              <a:spcBef>
                <a:spcPts val="374"/>
              </a:spcBef>
              <a:spcAft>
                <a:spcPts val="0"/>
              </a:spcAft>
              <a:buSzPct val="100000"/>
              <a:buChar char="🙢"/>
            </a:pPr>
            <a:r>
              <a:rPr lang="en-CA"/>
              <a:t>Fluid in the abdomen</a:t>
            </a:r>
            <a:endParaRPr/>
          </a:p>
          <a:p>
            <a:pPr indent="-365760" lvl="1" marL="777240" rtl="0" algn="l">
              <a:spcBef>
                <a:spcPts val="374"/>
              </a:spcBef>
              <a:spcAft>
                <a:spcPts val="0"/>
              </a:spcAft>
              <a:buSzPct val="100000"/>
              <a:buChar char="🙢"/>
            </a:pPr>
            <a:r>
              <a:rPr lang="en-CA"/>
              <a:t>Extreme thirst</a:t>
            </a:r>
            <a:endParaRPr/>
          </a:p>
          <a:p>
            <a:pPr indent="-365760" lvl="1" marL="777240" rtl="0" algn="l">
              <a:spcBef>
                <a:spcPts val="374"/>
              </a:spcBef>
              <a:spcAft>
                <a:spcPts val="0"/>
              </a:spcAft>
              <a:buSzPct val="100000"/>
              <a:buChar char="🙢"/>
            </a:pPr>
            <a:r>
              <a:rPr lang="en-CA"/>
              <a:t>Not passing any urine, or passing significantly less urine than usual</a:t>
            </a:r>
            <a:endParaRPr/>
          </a:p>
          <a:p>
            <a:pPr indent="-365760" lvl="1" marL="777240" rtl="0" algn="l">
              <a:spcBef>
                <a:spcPts val="374"/>
              </a:spcBef>
              <a:spcAft>
                <a:spcPts val="0"/>
              </a:spcAft>
              <a:buSzPct val="100000"/>
              <a:buChar char="🙢"/>
            </a:pPr>
            <a:r>
              <a:rPr lang="en-CA"/>
              <a:t>Difficulty passing gas or having a bowel movement</a:t>
            </a:r>
            <a:endParaRPr/>
          </a:p>
          <a:p>
            <a:pPr indent="-365760" lvl="1" marL="777240" rtl="0" algn="l">
              <a:spcBef>
                <a:spcPts val="374"/>
              </a:spcBef>
              <a:spcAft>
                <a:spcPts val="0"/>
              </a:spcAft>
              <a:buSzPct val="100000"/>
              <a:buChar char="🙢"/>
            </a:pPr>
            <a:r>
              <a:rPr lang="en-CA"/>
              <a:t>Vomiting</a:t>
            </a:r>
            <a:endParaRPr/>
          </a:p>
          <a:p>
            <a:pPr indent="-236219" lvl="0" marL="365760" rtl="0" algn="l">
              <a:spcBef>
                <a:spcPts val="408"/>
              </a:spcBef>
              <a:spcAft>
                <a:spcPts val="0"/>
              </a:spcAft>
              <a:buSzPct val="100000"/>
              <a:buNone/>
            </a:pPr>
            <a:r>
              <a:t/>
            </a:r>
            <a:endParaRPr/>
          </a:p>
        </p:txBody>
      </p:sp>
      <p:sp>
        <p:nvSpPr>
          <p:cNvPr id="628" name="Google Shape;628;p8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 &amp; Symptoms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Two main types of peritonitis:</a:t>
            </a:r>
            <a:endParaRPr/>
          </a:p>
          <a:p>
            <a:pPr indent="-365760" lvl="0" marL="365760" rtl="0" algn="l">
              <a:spcBef>
                <a:spcPts val="444"/>
              </a:spcBef>
              <a:spcAft>
                <a:spcPts val="0"/>
              </a:spcAft>
              <a:buSzPct val="100000"/>
              <a:buChar char="🙣"/>
            </a:pPr>
            <a:r>
              <a:rPr lang="en-CA"/>
              <a:t> Primary spontaneous peritonitis</a:t>
            </a:r>
            <a:endParaRPr/>
          </a:p>
          <a:p>
            <a:pPr indent="-365760" lvl="1" marL="777240" rtl="0" algn="l">
              <a:spcBef>
                <a:spcPts val="407"/>
              </a:spcBef>
              <a:spcAft>
                <a:spcPts val="0"/>
              </a:spcAft>
              <a:buSzPct val="100000"/>
              <a:buChar char="🙢"/>
            </a:pPr>
            <a:r>
              <a:rPr lang="en-CA"/>
              <a:t> an infection that develops in the peritoneum</a:t>
            </a:r>
            <a:endParaRPr/>
          </a:p>
          <a:p>
            <a:pPr indent="-365760" lvl="0" marL="365760" rtl="0" algn="l">
              <a:spcBef>
                <a:spcPts val="444"/>
              </a:spcBef>
              <a:spcAft>
                <a:spcPts val="0"/>
              </a:spcAft>
              <a:buSzPct val="100000"/>
              <a:buChar char="🙣"/>
            </a:pPr>
            <a:r>
              <a:rPr lang="en-CA"/>
              <a:t>Secondary peritonitis</a:t>
            </a:r>
            <a:endParaRPr/>
          </a:p>
          <a:p>
            <a:pPr indent="-365760" lvl="1" marL="777240" rtl="0" algn="l">
              <a:spcBef>
                <a:spcPts val="407"/>
              </a:spcBef>
              <a:spcAft>
                <a:spcPts val="0"/>
              </a:spcAft>
              <a:buSzPct val="100000"/>
              <a:buChar char="🙢"/>
            </a:pPr>
            <a:r>
              <a:rPr lang="en-CA"/>
              <a:t>Usually develops when an injury or infection in the abdominal cavity allows infectious organisms into the peritoneum</a:t>
            </a:r>
            <a:endParaRPr/>
          </a:p>
          <a:p>
            <a:pPr indent="-365760" lvl="0" marL="365760" rtl="0" algn="l">
              <a:spcBef>
                <a:spcPts val="444"/>
              </a:spcBef>
              <a:spcAft>
                <a:spcPts val="0"/>
              </a:spcAft>
              <a:buSzPct val="100000"/>
              <a:buChar char="🙣"/>
            </a:pPr>
            <a:r>
              <a:rPr lang="en-CA"/>
              <a:t>Both types of peritonitis are life-threatening. </a:t>
            </a:r>
            <a:endParaRPr/>
          </a:p>
          <a:p>
            <a:pPr indent="-365760" lvl="0" marL="365760" rtl="0" algn="l">
              <a:spcBef>
                <a:spcPts val="444"/>
              </a:spcBef>
              <a:spcAft>
                <a:spcPts val="0"/>
              </a:spcAft>
              <a:buSzPct val="100000"/>
              <a:buChar char="🙣"/>
            </a:pPr>
            <a:r>
              <a:rPr lang="en-CA"/>
              <a:t>Death rate from peritonitis depends on many factors, but can be as high as 50% in those who also have cirrhosis. As many as 10% may die from secondary peritonitis. </a:t>
            </a:r>
            <a:endParaRPr/>
          </a:p>
        </p:txBody>
      </p:sp>
      <p:sp>
        <p:nvSpPr>
          <p:cNvPr id="634" name="Google Shape;634;p8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The most common risk factors for primary spontaneous peritonitis include:</a:t>
            </a:r>
            <a:endParaRPr/>
          </a:p>
          <a:p>
            <a:pPr indent="-365760" lvl="1" marL="777240" rtl="0" algn="l">
              <a:spcBef>
                <a:spcPts val="440"/>
              </a:spcBef>
              <a:spcAft>
                <a:spcPts val="0"/>
              </a:spcAft>
              <a:buSzPts val="2200"/>
              <a:buChar char="🙢"/>
            </a:pPr>
            <a:r>
              <a:rPr lang="en-CA"/>
              <a:t>Liver disease with cirrhosis. Such disease often causes ascites that can become infected.</a:t>
            </a:r>
            <a:endParaRPr/>
          </a:p>
          <a:p>
            <a:pPr indent="-365760" lvl="1" marL="777240" rtl="0" algn="l">
              <a:spcBef>
                <a:spcPts val="440"/>
              </a:spcBef>
              <a:spcAft>
                <a:spcPts val="0"/>
              </a:spcAft>
              <a:buSzPts val="2200"/>
              <a:buChar char="🙢"/>
            </a:pPr>
            <a:r>
              <a:rPr lang="en-CA"/>
              <a:t>Kidney failure getting peritoneal dialysis. This technique, which involves the implantation of a catheter into the peritoneum, is used to remove waste products in the blood of people with kidney failure. It's linked to a higher risk of peritonitis due to accidental contamination of the peritoneum by way of the catheter.</a:t>
            </a:r>
            <a:endParaRPr/>
          </a:p>
          <a:p>
            <a:pPr indent="-213359" lvl="0" marL="365760" rtl="0" algn="l">
              <a:spcBef>
                <a:spcPts val="480"/>
              </a:spcBef>
              <a:spcAft>
                <a:spcPts val="0"/>
              </a:spcAft>
              <a:buSzPts val="2400"/>
              <a:buNone/>
            </a:pPr>
            <a:r>
              <a:t/>
            </a:r>
            <a:endParaRPr/>
          </a:p>
        </p:txBody>
      </p:sp>
      <p:sp>
        <p:nvSpPr>
          <p:cNvPr id="640" name="Google Shape;640;p8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Risk Factors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Common causes of secondary peritonitis include:</a:t>
            </a:r>
            <a:endParaRPr/>
          </a:p>
          <a:p>
            <a:pPr indent="-365760" lvl="1" marL="777240" rtl="0" algn="l">
              <a:spcBef>
                <a:spcPts val="374"/>
              </a:spcBef>
              <a:spcAft>
                <a:spcPts val="0"/>
              </a:spcAft>
              <a:buSzPct val="100000"/>
              <a:buChar char="🙢"/>
            </a:pPr>
            <a:r>
              <a:rPr lang="en-CA"/>
              <a:t>A ruptured appendix, diverticulum, or stomach ulcer</a:t>
            </a:r>
            <a:endParaRPr/>
          </a:p>
          <a:p>
            <a:pPr indent="-365760" lvl="0" marL="365760" rtl="0" algn="l">
              <a:spcBef>
                <a:spcPts val="408"/>
              </a:spcBef>
              <a:spcAft>
                <a:spcPts val="0"/>
              </a:spcAft>
              <a:buSzPct val="100000"/>
              <a:buChar char="🙣"/>
            </a:pPr>
            <a:r>
              <a:rPr lang="en-CA"/>
              <a:t>Digestive diseases such as Crohn's disease and diverticulitis</a:t>
            </a:r>
            <a:endParaRPr/>
          </a:p>
          <a:p>
            <a:pPr indent="-365760" lvl="0" marL="365760" rtl="0" algn="l">
              <a:spcBef>
                <a:spcPts val="408"/>
              </a:spcBef>
              <a:spcAft>
                <a:spcPts val="0"/>
              </a:spcAft>
              <a:buSzPct val="100000"/>
              <a:buChar char="🙣"/>
            </a:pPr>
            <a:r>
              <a:rPr lang="en-CA"/>
              <a:t>Pancreatitis</a:t>
            </a:r>
            <a:endParaRPr/>
          </a:p>
          <a:p>
            <a:pPr indent="-365760" lvl="0" marL="365760" rtl="0" algn="l">
              <a:spcBef>
                <a:spcPts val="408"/>
              </a:spcBef>
              <a:spcAft>
                <a:spcPts val="0"/>
              </a:spcAft>
              <a:buSzPct val="100000"/>
              <a:buChar char="🙣"/>
            </a:pPr>
            <a:r>
              <a:rPr lang="en-CA"/>
              <a:t>Pelvic inflammatory disease</a:t>
            </a:r>
            <a:endParaRPr/>
          </a:p>
          <a:p>
            <a:pPr indent="-365760" lvl="0" marL="365760" rtl="0" algn="l">
              <a:spcBef>
                <a:spcPts val="408"/>
              </a:spcBef>
              <a:spcAft>
                <a:spcPts val="0"/>
              </a:spcAft>
              <a:buSzPct val="100000"/>
              <a:buChar char="🙣"/>
            </a:pPr>
            <a:r>
              <a:rPr lang="en-CA"/>
              <a:t>Perforations of the stomach, intestine, gallbladder, or appendix</a:t>
            </a:r>
            <a:endParaRPr/>
          </a:p>
          <a:p>
            <a:pPr indent="-365760" lvl="0" marL="365760" rtl="0" algn="l">
              <a:spcBef>
                <a:spcPts val="408"/>
              </a:spcBef>
              <a:spcAft>
                <a:spcPts val="0"/>
              </a:spcAft>
              <a:buSzPct val="100000"/>
              <a:buChar char="🙣"/>
            </a:pPr>
            <a:r>
              <a:rPr lang="en-CA"/>
              <a:t>Surgery</a:t>
            </a:r>
            <a:endParaRPr/>
          </a:p>
          <a:p>
            <a:pPr indent="-365760" lvl="0" marL="365760" rtl="0" algn="l">
              <a:spcBef>
                <a:spcPts val="408"/>
              </a:spcBef>
              <a:spcAft>
                <a:spcPts val="0"/>
              </a:spcAft>
              <a:buSzPct val="100000"/>
              <a:buChar char="🙣"/>
            </a:pPr>
            <a:r>
              <a:rPr lang="en-CA"/>
              <a:t>Trauma to the abdomen, such as an injury from a knife or gunshot wound</a:t>
            </a:r>
            <a:endParaRPr/>
          </a:p>
          <a:p>
            <a:pPr indent="-365760" lvl="0" marL="365760" rtl="0" algn="l">
              <a:spcBef>
                <a:spcPts val="408"/>
              </a:spcBef>
              <a:spcAft>
                <a:spcPts val="0"/>
              </a:spcAft>
              <a:buSzPct val="100000"/>
              <a:buChar char="🙣"/>
            </a:pPr>
            <a:r>
              <a:rPr lang="en-CA"/>
              <a:t>Noninfectious causes of peritonitis include irritants such as bile, blood, or foreign substances in the abdomen, such as barium.</a:t>
            </a:r>
            <a:endParaRPr/>
          </a:p>
          <a:p>
            <a:pPr indent="-236219" lvl="0" marL="365760" rtl="0" algn="l">
              <a:spcBef>
                <a:spcPts val="408"/>
              </a:spcBef>
              <a:spcAft>
                <a:spcPts val="0"/>
              </a:spcAft>
              <a:buSzPct val="100000"/>
              <a:buNone/>
            </a:pPr>
            <a:r>
              <a:t/>
            </a:r>
            <a:endParaRPr/>
          </a:p>
        </p:txBody>
      </p:sp>
      <p:sp>
        <p:nvSpPr>
          <p:cNvPr id="646" name="Google Shape;646;p8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Risk Factors Continued</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88"/>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Liver &amp; Gallbladder</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8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Bile composition, production, secretion, and storage</a:t>
            </a:r>
            <a:endParaRPr/>
          </a:p>
        </p:txBody>
      </p:sp>
      <p:sp>
        <p:nvSpPr>
          <p:cNvPr id="657" name="Google Shape;657;p89"/>
          <p:cNvSpPr txBox="1"/>
          <p:nvPr>
            <p:ph idx="1" type="body"/>
          </p:nvPr>
        </p:nvSpPr>
        <p:spPr>
          <a:xfrm>
            <a:off x="685800" y="2240280"/>
            <a:ext cx="3803904" cy="3877056"/>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Bile is a digestive juice that is secreted by the liver and stored in the gallbladder</a:t>
            </a:r>
            <a:endParaRPr/>
          </a:p>
        </p:txBody>
      </p:sp>
      <p:pic>
        <p:nvPicPr>
          <p:cNvPr id="658" name="Google Shape;658;p89"/>
          <p:cNvPicPr preferRelativeResize="0"/>
          <p:nvPr>
            <p:ph idx="2" type="body"/>
          </p:nvPr>
        </p:nvPicPr>
        <p:blipFill rotWithShape="1">
          <a:blip r:embed="rId3">
            <a:alphaModFix/>
          </a:blip>
          <a:srcRect b="0" l="0" r="0" t="0"/>
          <a:stretch/>
        </p:blipFill>
        <p:spPr>
          <a:xfrm>
            <a:off x="4860032" y="2276872"/>
            <a:ext cx="3672408" cy="3888432"/>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Bile does not contain enzymes, it contains bile salts (acids) which can:</a:t>
            </a:r>
            <a:endParaRPr/>
          </a:p>
          <a:p>
            <a:pPr indent="-365760" lvl="1" marL="777240" rtl="0" algn="l">
              <a:spcBef>
                <a:spcPts val="407"/>
              </a:spcBef>
              <a:spcAft>
                <a:spcPts val="0"/>
              </a:spcAft>
              <a:buSzPct val="100000"/>
              <a:buChar char="🙢"/>
            </a:pPr>
            <a:r>
              <a:rPr lang="en-CA"/>
              <a:t>Emulsify fats and break it down into small particles. This is a detergent-like action of bile.</a:t>
            </a:r>
            <a:endParaRPr/>
          </a:p>
          <a:p>
            <a:pPr indent="-365760" lvl="1" marL="777240" rtl="0" algn="l">
              <a:spcBef>
                <a:spcPts val="407"/>
              </a:spcBef>
              <a:spcAft>
                <a:spcPts val="0"/>
              </a:spcAft>
              <a:buSzPct val="100000"/>
              <a:buChar char="🙢"/>
            </a:pPr>
            <a:r>
              <a:rPr lang="en-CA"/>
              <a:t>Helps the body absorb the breakdown products of fat in the gut. Bile salts bind with lipids to form micelles. This is then absorbed through the intestinal mucosa</a:t>
            </a:r>
            <a:endParaRPr/>
          </a:p>
          <a:p>
            <a:pPr indent="-365760" lvl="1" marL="777240" rtl="0" algn="l">
              <a:spcBef>
                <a:spcPts val="407"/>
              </a:spcBef>
              <a:spcAft>
                <a:spcPts val="0"/>
              </a:spcAft>
              <a:buSzPct val="100000"/>
              <a:buChar char="🙢"/>
            </a:pPr>
            <a:r>
              <a:rPr lang="en-CA"/>
              <a:t>Contains waste products from hemoglobin break down known as bilirubin and is normally formed by the body as it gets rid of old red blood cells which are rich in hemoglobin</a:t>
            </a:r>
            <a:endParaRPr/>
          </a:p>
          <a:p>
            <a:pPr indent="-365760" lvl="1" marL="777240" rtl="0" algn="l">
              <a:spcBef>
                <a:spcPts val="407"/>
              </a:spcBef>
              <a:spcAft>
                <a:spcPts val="0"/>
              </a:spcAft>
              <a:buSzPct val="100000"/>
              <a:buChar char="🙢"/>
            </a:pPr>
            <a:r>
              <a:rPr lang="en-CA"/>
              <a:t>Carries excess cholesterol out of the body and ‘dumps’ it into the gastrointestinal tract where it can be passed out with other waste matter.</a:t>
            </a:r>
            <a:endParaRPr/>
          </a:p>
          <a:p>
            <a:pPr indent="-224789" lvl="0" marL="365760" rtl="0" algn="l">
              <a:spcBef>
                <a:spcPts val="444"/>
              </a:spcBef>
              <a:spcAft>
                <a:spcPts val="0"/>
              </a:spcAft>
              <a:buSzPct val="100000"/>
              <a:buNone/>
            </a:pPr>
            <a:r>
              <a:t/>
            </a:r>
            <a:endParaRPr/>
          </a:p>
        </p:txBody>
      </p:sp>
      <p:sp>
        <p:nvSpPr>
          <p:cNvPr id="664" name="Google Shape;664;p9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Bile Functions</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9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Hepatocytes produce bile which collects and drains into the hepatic duct. From here it can enter the small intestine to act on fats by traveling down the common bile duct, or it can enter the gallbladder through the cystic duct, where it is stored. The liver manufactures between 600ml to 1 liter of bile in a day</a:t>
            </a:r>
            <a:endParaRPr/>
          </a:p>
        </p:txBody>
      </p:sp>
      <p:sp>
        <p:nvSpPr>
          <p:cNvPr id="670" name="Google Shape;670;p9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Production</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92"/>
          <p:cNvSpPr txBox="1"/>
          <p:nvPr>
            <p:ph idx="1" type="body"/>
          </p:nvPr>
        </p:nvSpPr>
        <p:spPr>
          <a:xfrm>
            <a:off x="699247" y="2248347"/>
            <a:ext cx="7745505" cy="4276997"/>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Bile travels down the ducts, the lining of these passages, secrete water, sodium and bicarbonate ions into the bile, diluting it. </a:t>
            </a:r>
            <a:endParaRPr/>
          </a:p>
          <a:p>
            <a:pPr indent="-365760" lvl="0" marL="365760" rtl="0" algn="l">
              <a:spcBef>
                <a:spcPts val="372"/>
              </a:spcBef>
              <a:spcAft>
                <a:spcPts val="0"/>
              </a:spcAft>
              <a:buSzPct val="100000"/>
              <a:buChar char="🙣"/>
            </a:pPr>
            <a:r>
              <a:rPr lang="en-CA"/>
              <a:t>These additional substances help to neutralize the stomach acid which enters the duodenum with partially digested food from the stomach</a:t>
            </a:r>
            <a:endParaRPr/>
          </a:p>
          <a:p>
            <a:pPr indent="-365760" lvl="0" marL="365760" rtl="0" algn="l">
              <a:spcBef>
                <a:spcPts val="372"/>
              </a:spcBef>
              <a:spcAft>
                <a:spcPts val="0"/>
              </a:spcAft>
              <a:buSzPct val="100000"/>
              <a:buChar char="🙣"/>
            </a:pPr>
            <a:r>
              <a:rPr lang="en-CA"/>
              <a:t> Bile salts are constantly recycled in the body. It is secreted into the duodenum along with other compounds as bile. It binds with lipids to form micelles and eventually reenters the blood stream. By passing through the portal circulation, bile salts enter the liver. Here it goes through the venous sinuses of the liver and is absorbed by hepatocytes</a:t>
            </a:r>
            <a:endParaRPr/>
          </a:p>
          <a:p>
            <a:pPr indent="-365760" lvl="0" marL="365760" rtl="0" algn="l">
              <a:spcBef>
                <a:spcPts val="372"/>
              </a:spcBef>
              <a:spcAft>
                <a:spcPts val="0"/>
              </a:spcAft>
              <a:buSzPct val="100000"/>
              <a:buChar char="🙣"/>
            </a:pPr>
            <a:r>
              <a:rPr lang="en-CA"/>
              <a:t> It is then ready to be secreted again by the liver cells to make up bile. This allows for over 90% of bile salts to be recycled in this manner (enterohepatic circulation of bile) and after about 15 cycles, it is discarded in the feces. The liver, nevertheless, constantly produces small amounts of bile salts to replenish the amounts that cannot be recirculated.</a:t>
            </a:r>
            <a:endParaRPr/>
          </a:p>
        </p:txBody>
      </p:sp>
      <p:sp>
        <p:nvSpPr>
          <p:cNvPr id="676" name="Google Shape;676;p9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Secretion</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9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a:bodyPr>
          <a:lstStyle/>
          <a:p>
            <a:pPr indent="-365760" lvl="0" marL="365760" rtl="0" algn="l">
              <a:spcBef>
                <a:spcPts val="0"/>
              </a:spcBef>
              <a:spcAft>
                <a:spcPts val="0"/>
              </a:spcAft>
              <a:buSzPct val="100000"/>
              <a:buChar char="🙣"/>
            </a:pPr>
            <a:r>
              <a:rPr lang="en-CA"/>
              <a:t>Between 20 to 30 minutes after eating a meal, the partially digested food enters the duodenum of the small intestine from the stomach. The presence of food, especially fatty foods, in the stomach and duodenum stimulates the gallbladder to contract due to the action of cholecystokinin (CCK). The gallbladder then forces out bile and relaxes the sphincter of Oddi thereby allowing bile to enter the duodenum.</a:t>
            </a:r>
            <a:endParaRPr/>
          </a:p>
          <a:p>
            <a:pPr indent="-365760" lvl="0" marL="365760" rtl="0" algn="l">
              <a:spcBef>
                <a:spcPts val="444"/>
              </a:spcBef>
              <a:spcAft>
                <a:spcPts val="0"/>
              </a:spcAft>
              <a:buSzPct val="100000"/>
              <a:buChar char="🙣"/>
            </a:pPr>
            <a:r>
              <a:rPr lang="en-CA"/>
              <a:t>The other stimulus for gallbladder contraction is nerve impulses from the vagus nerve and enteric nervous system. </a:t>
            </a:r>
            <a:endParaRPr/>
          </a:p>
          <a:p>
            <a:pPr indent="-224789" lvl="0" marL="365760" rtl="0" algn="l">
              <a:spcBef>
                <a:spcPts val="444"/>
              </a:spcBef>
              <a:spcAft>
                <a:spcPts val="0"/>
              </a:spcAft>
              <a:buSzPct val="100000"/>
              <a:buNone/>
            </a:pPr>
            <a:r>
              <a:t/>
            </a:r>
            <a:endParaRPr/>
          </a:p>
        </p:txBody>
      </p:sp>
      <p:sp>
        <p:nvSpPr>
          <p:cNvPr id="682" name="Google Shape;682;p9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9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If sufficiently stimulated for a prolonged period (due to the presence of fatty foods), the gallbladder can empty its entire contents within an hour.</a:t>
            </a:r>
            <a:endParaRPr/>
          </a:p>
          <a:p>
            <a:pPr indent="-365760" lvl="0" marL="365760" rtl="0" algn="l">
              <a:spcBef>
                <a:spcPts val="480"/>
              </a:spcBef>
              <a:spcAft>
                <a:spcPts val="0"/>
              </a:spcAft>
              <a:buSzPts val="2400"/>
              <a:buChar char="🙣"/>
            </a:pPr>
            <a:r>
              <a:rPr lang="en-CA"/>
              <a:t>Secretin, the digestive hormone that stimulates pancreatic secretion, also increases bile secretion. Its main effect, however, is to increase the secretion of water and sodium bicarbonate from the lining of the bile duct. This bicarbonate solution, along with pancreatic bicarbonate, is essential for neutralizing the stomach acid that is present in the duodenum.</a:t>
            </a:r>
            <a:endParaRPr/>
          </a:p>
          <a:p>
            <a:pPr indent="-213359" lvl="0" marL="365760" rtl="0" algn="l">
              <a:spcBef>
                <a:spcPts val="480"/>
              </a:spcBef>
              <a:spcAft>
                <a:spcPts val="0"/>
              </a:spcAft>
              <a:buSzPts val="2400"/>
              <a:buNone/>
            </a:pPr>
            <a:r>
              <a:t/>
            </a:r>
            <a:endParaRPr/>
          </a:p>
        </p:txBody>
      </p:sp>
      <p:sp>
        <p:nvSpPr>
          <p:cNvPr id="688" name="Google Shape;688;p9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95"/>
          <p:cNvSpPr txBox="1"/>
          <p:nvPr>
            <p:ph type="title"/>
          </p:nvPr>
        </p:nvSpPr>
        <p:spPr>
          <a:xfrm>
            <a:off x="690040" y="1204857"/>
            <a:ext cx="7754713" cy="1910716"/>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Liver &amp; Gallbladder Conditions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6"/>
          <p:cNvSpPr txBox="1"/>
          <p:nvPr>
            <p:ph idx="1" type="body"/>
          </p:nvPr>
        </p:nvSpPr>
        <p:spPr>
          <a:xfrm>
            <a:off x="699247" y="2248347"/>
            <a:ext cx="7745505" cy="434900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Inflammation of the liver, characterized by the presence of inflammatory cells in the tissue of the organ</a:t>
            </a:r>
            <a:endParaRPr/>
          </a:p>
          <a:p>
            <a:pPr indent="-365760" lvl="0" marL="365760" rtl="0" algn="l">
              <a:spcBef>
                <a:spcPts val="444"/>
              </a:spcBef>
              <a:spcAft>
                <a:spcPts val="0"/>
              </a:spcAft>
              <a:buSzPct val="100000"/>
              <a:buChar char="🙣"/>
            </a:pPr>
            <a:r>
              <a:rPr lang="en-CA"/>
              <a:t>May occur with limited or no symptoms, but often leads to jaundice, poor appetite and malaise</a:t>
            </a:r>
            <a:endParaRPr/>
          </a:p>
          <a:p>
            <a:pPr indent="-365760" lvl="0" marL="365760" rtl="0" algn="l">
              <a:spcBef>
                <a:spcPts val="444"/>
              </a:spcBef>
              <a:spcAft>
                <a:spcPts val="0"/>
              </a:spcAft>
              <a:buSzPct val="100000"/>
              <a:buChar char="🙣"/>
            </a:pPr>
            <a:r>
              <a:rPr lang="en-CA"/>
              <a:t>Acute when it lasts less than six months and chronic when it persists longer</a:t>
            </a:r>
            <a:endParaRPr/>
          </a:p>
          <a:p>
            <a:pPr indent="-365760" lvl="0" marL="365760" rtl="0" algn="l">
              <a:spcBef>
                <a:spcPts val="444"/>
              </a:spcBef>
              <a:spcAft>
                <a:spcPts val="0"/>
              </a:spcAft>
              <a:buSzPct val="100000"/>
              <a:buChar char="🙣"/>
            </a:pPr>
            <a:r>
              <a:rPr lang="en-CA"/>
              <a:t>Can be self-limiting (healing on its own) or can progress to fibrosis (scarring) and cirrhosis.</a:t>
            </a:r>
            <a:endParaRPr/>
          </a:p>
          <a:p>
            <a:pPr indent="-365760" lvl="0" marL="365760" rtl="0" algn="l">
              <a:spcBef>
                <a:spcPts val="444"/>
              </a:spcBef>
              <a:spcAft>
                <a:spcPts val="0"/>
              </a:spcAft>
              <a:buSzPct val="100000"/>
              <a:buChar char="🙣"/>
            </a:pPr>
            <a:r>
              <a:rPr lang="en-CA"/>
              <a:t>Worldwide, sexually transmitted hepatitis viruses are the most common cause of the condition</a:t>
            </a:r>
            <a:endParaRPr/>
          </a:p>
          <a:p>
            <a:pPr indent="-365760" lvl="1" marL="777240" rtl="0" algn="l">
              <a:spcBef>
                <a:spcPts val="407"/>
              </a:spcBef>
              <a:spcAft>
                <a:spcPts val="0"/>
              </a:spcAft>
              <a:buSzPct val="100000"/>
              <a:buChar char="🙢"/>
            </a:pPr>
            <a:r>
              <a:rPr lang="en-CA"/>
              <a:t>Other causes include autoimmune diseases and ingestion of toxic substances (Alcohol, certain medications, some industrial organic solvents, and plants)</a:t>
            </a:r>
            <a:endParaRPr/>
          </a:p>
          <a:p>
            <a:pPr indent="0" lvl="1" marL="411480" rtl="0" algn="l">
              <a:spcBef>
                <a:spcPts val="407"/>
              </a:spcBef>
              <a:spcAft>
                <a:spcPts val="0"/>
              </a:spcAft>
              <a:buSzPct val="100000"/>
              <a:buNone/>
            </a:pPr>
            <a:r>
              <a:t/>
            </a:r>
            <a:endParaRPr/>
          </a:p>
          <a:p>
            <a:pPr indent="0" lvl="1" marL="411480" rtl="0" algn="l">
              <a:spcBef>
                <a:spcPts val="407"/>
              </a:spcBef>
              <a:spcAft>
                <a:spcPts val="0"/>
              </a:spcAft>
              <a:buSzPct val="100000"/>
              <a:buNone/>
            </a:pPr>
            <a:r>
              <a:t/>
            </a:r>
            <a:endParaRPr/>
          </a:p>
          <a:p>
            <a:pPr indent="0" lvl="1" marL="411480" rtl="0" algn="l">
              <a:spcBef>
                <a:spcPts val="407"/>
              </a:spcBef>
              <a:spcAft>
                <a:spcPts val="0"/>
              </a:spcAft>
              <a:buSzPct val="100000"/>
              <a:buNone/>
            </a:pPr>
            <a:r>
              <a:t/>
            </a:r>
            <a:endParaRPr/>
          </a:p>
        </p:txBody>
      </p:sp>
      <p:sp>
        <p:nvSpPr>
          <p:cNvPr id="699" name="Google Shape;699;p9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Hepatitis</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9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Less common causes</a:t>
            </a:r>
            <a:endParaRPr/>
          </a:p>
          <a:p>
            <a:pPr indent="-365760" lvl="1" marL="777240" rtl="0" algn="l">
              <a:spcBef>
                <a:spcPts val="440"/>
              </a:spcBef>
              <a:spcAft>
                <a:spcPts val="0"/>
              </a:spcAft>
              <a:buSzPts val="2200"/>
              <a:buChar char="🙢"/>
            </a:pPr>
            <a:r>
              <a:rPr lang="en-CA"/>
              <a:t>bacterial, parasitic, fungal, mycobacterial and protozoal infections can cause hepatitis, complications of pregnancy and decreased blood flow to the liver can induce hepatitis. Cholestasis due to hepatocellular dysfunction, biliary tract obstruction, or biliary atresia </a:t>
            </a:r>
            <a:endParaRPr/>
          </a:p>
          <a:p>
            <a:pPr indent="0" lvl="1" marL="411480" rtl="0" algn="l">
              <a:spcBef>
                <a:spcPts val="440"/>
              </a:spcBef>
              <a:spcAft>
                <a:spcPts val="0"/>
              </a:spcAft>
              <a:buSzPts val="2200"/>
              <a:buNone/>
            </a:pPr>
            <a:r>
              <a:rPr lang="en-CA" u="sng">
                <a:solidFill>
                  <a:schemeClr val="hlink"/>
                </a:solidFill>
                <a:hlinkClick r:id="rId3"/>
              </a:rPr>
              <a:t>https://youtu.be/Fpeg0joWaEk</a:t>
            </a:r>
            <a:endParaRPr/>
          </a:p>
          <a:p>
            <a:pPr indent="0" lvl="1" marL="411480" rtl="0" algn="l">
              <a:spcBef>
                <a:spcPts val="440"/>
              </a:spcBef>
              <a:spcAft>
                <a:spcPts val="0"/>
              </a:spcAft>
              <a:buSzPts val="2200"/>
              <a:buNone/>
            </a:pPr>
            <a:r>
              <a:rPr lang="en-CA" u="sng">
                <a:solidFill>
                  <a:schemeClr val="hlink"/>
                </a:solidFill>
                <a:hlinkClick r:id="rId4"/>
              </a:rPr>
              <a:t>https://youtu.be/aC0_yOlfY4U</a:t>
            </a:r>
            <a:endParaRPr/>
          </a:p>
        </p:txBody>
      </p:sp>
      <p:sp>
        <p:nvSpPr>
          <p:cNvPr id="705" name="Google Shape;705;p9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8"/>
          <p:cNvSpPr txBox="1"/>
          <p:nvPr>
            <p:ph idx="1" type="body"/>
          </p:nvPr>
        </p:nvSpPr>
        <p:spPr>
          <a:xfrm>
            <a:off x="699247" y="2248347"/>
            <a:ext cx="7745505" cy="4493021"/>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Initial features are of nonspecific flu-like symptoms</a:t>
            </a:r>
            <a:endParaRPr/>
          </a:p>
          <a:p>
            <a:pPr indent="-365760" lvl="1" marL="777240" rtl="0" algn="l">
              <a:spcBef>
                <a:spcPts val="341"/>
              </a:spcBef>
              <a:spcAft>
                <a:spcPts val="0"/>
              </a:spcAft>
              <a:buSzPct val="100000"/>
              <a:buChar char="🙢"/>
            </a:pPr>
            <a:r>
              <a:rPr lang="en-CA"/>
              <a:t>Include malaise, muscle and joint aches, fever, nausea or vomiting, diarrhea, and headache </a:t>
            </a:r>
            <a:endParaRPr/>
          </a:p>
          <a:p>
            <a:pPr indent="-365760" lvl="0" marL="365760" rtl="0" algn="l">
              <a:spcBef>
                <a:spcPts val="372"/>
              </a:spcBef>
              <a:spcAft>
                <a:spcPts val="0"/>
              </a:spcAft>
              <a:buSzPct val="100000"/>
              <a:buChar char="🙣"/>
            </a:pPr>
            <a:r>
              <a:rPr lang="en-CA"/>
              <a:t>Specific symptoms, which can be present in acute hepatitis from any cause</a:t>
            </a:r>
            <a:endParaRPr/>
          </a:p>
          <a:p>
            <a:pPr indent="-365760" lvl="1" marL="777240" rtl="0" algn="l">
              <a:spcBef>
                <a:spcPts val="341"/>
              </a:spcBef>
              <a:spcAft>
                <a:spcPts val="0"/>
              </a:spcAft>
              <a:buSzPct val="100000"/>
              <a:buChar char="🙢"/>
            </a:pPr>
            <a:r>
              <a:rPr lang="en-CA"/>
              <a:t>profound loss of appetite, aversion to smoking among smokers, dark urine, yellowing of the eyes and skin and abdominal discomfort</a:t>
            </a:r>
            <a:endParaRPr/>
          </a:p>
          <a:p>
            <a:pPr indent="-365760" lvl="1" marL="777240" rtl="0" algn="l">
              <a:spcBef>
                <a:spcPts val="341"/>
              </a:spcBef>
              <a:spcAft>
                <a:spcPts val="0"/>
              </a:spcAft>
              <a:buSzPct val="100000"/>
              <a:buChar char="🙢"/>
            </a:pPr>
            <a:r>
              <a:rPr lang="en-CA"/>
              <a:t>Physical findings are usually minimal, apart from jaundice, tender enlargement of the liver, enlarged lymph nodes in 5%, and enlargement of the spleen</a:t>
            </a:r>
            <a:endParaRPr/>
          </a:p>
          <a:p>
            <a:pPr indent="-365760" lvl="0" marL="365760" rtl="0" algn="l">
              <a:spcBef>
                <a:spcPts val="372"/>
              </a:spcBef>
              <a:spcAft>
                <a:spcPts val="0"/>
              </a:spcAft>
              <a:buSzPct val="100000"/>
              <a:buChar char="🙣"/>
            </a:pPr>
            <a:r>
              <a:rPr lang="en-CA"/>
              <a:t>Acute viral hepatitis is more likely to be asymptomatic in children. Symptomatic individuals may present after 7 to 10 days, with the total illness lasting weeks</a:t>
            </a:r>
            <a:endParaRPr/>
          </a:p>
          <a:p>
            <a:pPr indent="-365760" lvl="0" marL="365760" rtl="0" algn="l">
              <a:spcBef>
                <a:spcPts val="372"/>
              </a:spcBef>
              <a:spcAft>
                <a:spcPts val="0"/>
              </a:spcAft>
              <a:buSzPct val="100000"/>
              <a:buChar char="🙣"/>
            </a:pPr>
            <a:r>
              <a:rPr lang="en-CA"/>
              <a:t>Small proportion of people with acute hepatitis progress to acute liver failure, leading to confusion and coma due to hepatic encephalopathy and produce blood proteins - leading to peripheral edema and bleeding</a:t>
            </a:r>
            <a:endParaRPr/>
          </a:p>
        </p:txBody>
      </p:sp>
      <p:sp>
        <p:nvSpPr>
          <p:cNvPr id="711" name="Google Shape;711;p9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Acute Hepatitis</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9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may cause nonspecific symptoms</a:t>
            </a:r>
            <a:endParaRPr/>
          </a:p>
          <a:p>
            <a:pPr indent="-365760" lvl="1" marL="777240" rtl="0" algn="l">
              <a:spcBef>
                <a:spcPts val="407"/>
              </a:spcBef>
              <a:spcAft>
                <a:spcPts val="0"/>
              </a:spcAft>
              <a:buSzPct val="100000"/>
              <a:buChar char="🙢"/>
            </a:pPr>
            <a:r>
              <a:rPr lang="en-CA"/>
              <a:t>malaise, tiredness and weakness, and often leads to no symptoms at all</a:t>
            </a:r>
            <a:endParaRPr/>
          </a:p>
          <a:p>
            <a:pPr indent="-365760" lvl="0" marL="365760" rtl="0" algn="l">
              <a:spcBef>
                <a:spcPts val="444"/>
              </a:spcBef>
              <a:spcAft>
                <a:spcPts val="0"/>
              </a:spcAft>
              <a:buSzPct val="100000"/>
              <a:buChar char="🙣"/>
            </a:pPr>
            <a:r>
              <a:rPr lang="en-CA"/>
              <a:t>Commonly identified on blood tests performed either for screening or to evaluate nonspecific symptoms</a:t>
            </a:r>
            <a:endParaRPr/>
          </a:p>
          <a:p>
            <a:pPr indent="-365760" lvl="0" marL="365760" rtl="0" algn="l">
              <a:spcBef>
                <a:spcPts val="444"/>
              </a:spcBef>
              <a:spcAft>
                <a:spcPts val="0"/>
              </a:spcAft>
              <a:buSzPct val="100000"/>
              <a:buChar char="🙣"/>
            </a:pPr>
            <a:r>
              <a:rPr lang="en-CA"/>
              <a:t>Presence of jaundice indicates advanced liver damage</a:t>
            </a:r>
            <a:endParaRPr/>
          </a:p>
          <a:p>
            <a:pPr indent="-365760" lvl="0" marL="365760" rtl="0" algn="l">
              <a:spcBef>
                <a:spcPts val="444"/>
              </a:spcBef>
              <a:spcAft>
                <a:spcPts val="0"/>
              </a:spcAft>
              <a:buSzPct val="100000"/>
              <a:buChar char="🙣"/>
            </a:pPr>
            <a:r>
              <a:rPr lang="en-CA"/>
              <a:t>Physical examination may be enlargement of the liver. </a:t>
            </a:r>
            <a:endParaRPr/>
          </a:p>
          <a:p>
            <a:pPr indent="-365760" lvl="0" marL="365760" rtl="0" algn="l">
              <a:spcBef>
                <a:spcPts val="444"/>
              </a:spcBef>
              <a:spcAft>
                <a:spcPts val="0"/>
              </a:spcAft>
              <a:buSzPct val="100000"/>
              <a:buChar char="🙣"/>
            </a:pPr>
            <a:r>
              <a:rPr lang="en-CA"/>
              <a:t>Cirrhosis leads to weight loss, easy bruising and bleeding, peripheral edema and accumulation of ascites. Eventually, cirrhosis may lead to various complications: </a:t>
            </a:r>
            <a:endParaRPr/>
          </a:p>
          <a:p>
            <a:pPr indent="-365760" lvl="1" marL="777240" rtl="0" algn="l">
              <a:spcBef>
                <a:spcPts val="407"/>
              </a:spcBef>
              <a:spcAft>
                <a:spcPts val="0"/>
              </a:spcAft>
              <a:buSzPct val="100000"/>
              <a:buChar char="🙢"/>
            </a:pPr>
            <a:r>
              <a:rPr lang="en-CA"/>
              <a:t>esophageal varices (can cause life-threatening bleeding), hepatic encephalopathy (confusion and coma) and kidney dysfunction</a:t>
            </a:r>
            <a:endParaRPr/>
          </a:p>
          <a:p>
            <a:pPr indent="-224789" lvl="0" marL="365760" rtl="0" algn="l">
              <a:spcBef>
                <a:spcPts val="444"/>
              </a:spcBef>
              <a:spcAft>
                <a:spcPts val="0"/>
              </a:spcAft>
              <a:buSzPct val="100000"/>
              <a:buNone/>
            </a:pPr>
            <a:r>
              <a:t/>
            </a:r>
            <a:endParaRPr/>
          </a:p>
        </p:txBody>
      </p:sp>
      <p:sp>
        <p:nvSpPr>
          <p:cNvPr id="717" name="Google Shape;717;p9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Chronic Hepatitis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0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Acne, abnormal menstruation, lung scarring, inflammation of the thyroid gland and kidneys may be present in women with autoimmune hepatitis. </a:t>
            </a:r>
            <a:endParaRPr/>
          </a:p>
          <a:p>
            <a:pPr indent="-213359" lvl="0" marL="365760" rtl="0" algn="l">
              <a:spcBef>
                <a:spcPts val="480"/>
              </a:spcBef>
              <a:spcAft>
                <a:spcPts val="0"/>
              </a:spcAft>
              <a:buSzPts val="2400"/>
              <a:buNone/>
            </a:pPr>
            <a:r>
              <a:t/>
            </a:r>
            <a:endParaRPr/>
          </a:p>
        </p:txBody>
      </p:sp>
      <p:sp>
        <p:nvSpPr>
          <p:cNvPr id="723" name="Google Shape;723;p10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Autoimmune Hepatitis</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0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Hepatitis A </a:t>
            </a:r>
            <a:endParaRPr/>
          </a:p>
          <a:p>
            <a:pPr indent="-365760" lvl="1" marL="777240" rtl="0" algn="l">
              <a:spcBef>
                <a:spcPts val="374"/>
              </a:spcBef>
              <a:spcAft>
                <a:spcPts val="0"/>
              </a:spcAft>
              <a:buSzPct val="100000"/>
              <a:buChar char="🙢"/>
            </a:pPr>
            <a:r>
              <a:rPr lang="en-CA"/>
              <a:t>Caused by the hepatitis A virus. Most likely to get hepatitis A from contaminated food or water or from close contact with a person or object that's infected. Mild cases of hepatitis A don't require treatment. Most people who are infected recover completely with no permanent liver damage</a:t>
            </a:r>
            <a:endParaRPr/>
          </a:p>
          <a:p>
            <a:pPr indent="-365760" lvl="0" marL="365760" rtl="0" algn="l">
              <a:spcBef>
                <a:spcPts val="408"/>
              </a:spcBef>
              <a:spcAft>
                <a:spcPts val="0"/>
              </a:spcAft>
              <a:buSzPct val="100000"/>
              <a:buChar char="🙣"/>
            </a:pPr>
            <a:r>
              <a:rPr lang="en-CA"/>
              <a:t>Hepatitis B</a:t>
            </a:r>
            <a:endParaRPr/>
          </a:p>
          <a:p>
            <a:pPr indent="-365760" lvl="1" marL="777240" rtl="0" algn="l">
              <a:spcBef>
                <a:spcPts val="374"/>
              </a:spcBef>
              <a:spcAft>
                <a:spcPts val="0"/>
              </a:spcAft>
              <a:buSzPct val="100000"/>
              <a:buChar char="🙢"/>
            </a:pPr>
            <a:r>
              <a:rPr lang="en-CA"/>
              <a:t>caused by the hepatitis B virus (HBV). For some people, hepatitis B infection becomes chronic. Most adults with hepatitis B recover fully, even if their signs and symptoms are severe. There's no cure if you have the condition</a:t>
            </a:r>
            <a:endParaRPr/>
          </a:p>
          <a:p>
            <a:pPr indent="-365760" lvl="0" marL="365760" rtl="0" algn="l">
              <a:spcBef>
                <a:spcPts val="408"/>
              </a:spcBef>
              <a:spcAft>
                <a:spcPts val="0"/>
              </a:spcAft>
              <a:buSzPct val="100000"/>
              <a:buChar char="🙣"/>
            </a:pPr>
            <a:r>
              <a:rPr lang="en-CA"/>
              <a:t>Hepatitis C</a:t>
            </a:r>
            <a:endParaRPr/>
          </a:p>
          <a:p>
            <a:pPr indent="-365760" lvl="1" marL="777240" rtl="0" algn="l">
              <a:spcBef>
                <a:spcPts val="374"/>
              </a:spcBef>
              <a:spcAft>
                <a:spcPts val="0"/>
              </a:spcAft>
              <a:buSzPct val="100000"/>
              <a:buChar char="🙢"/>
            </a:pPr>
            <a:r>
              <a:rPr lang="en-CA"/>
              <a:t>viral infection that spreads through contaminated blood</a:t>
            </a:r>
            <a:endParaRPr/>
          </a:p>
          <a:p>
            <a:pPr indent="-236219" lvl="0" marL="365760" rtl="0" algn="l">
              <a:spcBef>
                <a:spcPts val="408"/>
              </a:spcBef>
              <a:spcAft>
                <a:spcPts val="0"/>
              </a:spcAft>
              <a:buSzPct val="100000"/>
              <a:buNone/>
            </a:pPr>
            <a:r>
              <a:t/>
            </a:r>
            <a:endParaRPr/>
          </a:p>
        </p:txBody>
      </p:sp>
      <p:sp>
        <p:nvSpPr>
          <p:cNvPr id="729" name="Google Shape;729;p10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Types of Hepatitis</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0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Hepatitis D</a:t>
            </a:r>
            <a:endParaRPr/>
          </a:p>
          <a:p>
            <a:pPr indent="-365760" lvl="1" marL="777240" rtl="0" algn="l">
              <a:spcBef>
                <a:spcPts val="407"/>
              </a:spcBef>
              <a:spcAft>
                <a:spcPts val="0"/>
              </a:spcAft>
              <a:buSzPct val="100000"/>
              <a:buChar char="🙢"/>
            </a:pPr>
            <a:r>
              <a:rPr lang="en-CA"/>
              <a:t>caused by the hepatitis delta virus, which relies on the hepatitis B virus to replicate.</a:t>
            </a:r>
            <a:endParaRPr/>
          </a:p>
          <a:p>
            <a:pPr indent="-365760" lvl="1" marL="777240" rtl="0" algn="l">
              <a:spcBef>
                <a:spcPts val="407"/>
              </a:spcBef>
              <a:spcAft>
                <a:spcPts val="0"/>
              </a:spcAft>
              <a:buSzPct val="100000"/>
              <a:buChar char="🙢"/>
            </a:pPr>
            <a:r>
              <a:rPr lang="en-CA"/>
              <a:t>Hepatitis D is rare in most developed countries,</a:t>
            </a:r>
            <a:endParaRPr/>
          </a:p>
          <a:p>
            <a:pPr indent="-365760" lvl="0" marL="365760" rtl="0" algn="l">
              <a:spcBef>
                <a:spcPts val="444"/>
              </a:spcBef>
              <a:spcAft>
                <a:spcPts val="0"/>
              </a:spcAft>
              <a:buSzPct val="100000"/>
              <a:buChar char="🙣"/>
            </a:pPr>
            <a:r>
              <a:rPr lang="en-CA"/>
              <a:t>Hepatitis E</a:t>
            </a:r>
            <a:endParaRPr/>
          </a:p>
          <a:p>
            <a:pPr indent="-365760" lvl="1" marL="777240" rtl="0" algn="l">
              <a:spcBef>
                <a:spcPts val="407"/>
              </a:spcBef>
              <a:spcAft>
                <a:spcPts val="0"/>
              </a:spcAft>
              <a:buSzPct val="100000"/>
              <a:buChar char="🙢"/>
            </a:pPr>
            <a:r>
              <a:rPr lang="en-CA"/>
              <a:t>The HEV causes acute sporadic and epidemic viral hepatitis. There are no chronic infections reported. when travelling to areas where the hepatitis E virus is known to occur, avoid: </a:t>
            </a:r>
            <a:endParaRPr/>
          </a:p>
          <a:p>
            <a:pPr indent="-365760" lvl="2" marL="1143000" rtl="0" algn="l">
              <a:spcBef>
                <a:spcPts val="370"/>
              </a:spcBef>
              <a:spcAft>
                <a:spcPts val="0"/>
              </a:spcAft>
              <a:buSzPct val="100000"/>
              <a:buChar char="🙣"/>
            </a:pPr>
            <a:r>
              <a:rPr lang="en-CA"/>
              <a:t>drinking tap water, having ice cubes in your drinks, drinking unpasteurized milk, eating uncooked shellfish, eating unpeeled fruit and uncooked vegetables</a:t>
            </a:r>
            <a:endParaRPr/>
          </a:p>
          <a:p>
            <a:pPr indent="-236537" lvl="1" marL="777240" rtl="0" algn="l">
              <a:spcBef>
                <a:spcPts val="407"/>
              </a:spcBef>
              <a:spcAft>
                <a:spcPts val="0"/>
              </a:spcAft>
              <a:buSzPct val="100000"/>
              <a:buNone/>
            </a:pPr>
            <a:r>
              <a:t/>
            </a:r>
            <a:endParaRPr/>
          </a:p>
          <a:p>
            <a:pPr indent="-236537" lvl="1" marL="777240" rtl="0" algn="l">
              <a:spcBef>
                <a:spcPts val="407"/>
              </a:spcBef>
              <a:spcAft>
                <a:spcPts val="0"/>
              </a:spcAft>
              <a:buSzPct val="100000"/>
              <a:buNone/>
            </a:pPr>
            <a:r>
              <a:t/>
            </a:r>
            <a:endParaRPr/>
          </a:p>
          <a:p>
            <a:pPr indent="-236537" lvl="1" marL="777240" rtl="0" algn="l">
              <a:spcBef>
                <a:spcPts val="407"/>
              </a:spcBef>
              <a:spcAft>
                <a:spcPts val="0"/>
              </a:spcAft>
              <a:buSzPct val="100000"/>
              <a:buNone/>
            </a:pPr>
            <a:r>
              <a:t/>
            </a:r>
            <a:endParaRPr/>
          </a:p>
        </p:txBody>
      </p:sp>
      <p:sp>
        <p:nvSpPr>
          <p:cNvPr id="735" name="Google Shape;735;p10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Continued</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0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complication of many liver diseases characterized by abnormal structure and function of the liver. </a:t>
            </a:r>
            <a:endParaRPr/>
          </a:p>
          <a:p>
            <a:pPr indent="-365760" lvl="0" marL="365760" rtl="0" algn="l">
              <a:spcBef>
                <a:spcPts val="408"/>
              </a:spcBef>
              <a:spcAft>
                <a:spcPts val="0"/>
              </a:spcAft>
              <a:buSzPct val="100000"/>
              <a:buChar char="🙣"/>
            </a:pPr>
            <a:r>
              <a:rPr lang="en-CA"/>
              <a:t>Diseases that lead to cirrhosis do so because they injure and kill liver cells, after which the inflammation and repair that is associated with the dying liver cells cause scar tissue to form.</a:t>
            </a:r>
            <a:endParaRPr/>
          </a:p>
          <a:p>
            <a:pPr indent="-365760" lvl="0" marL="365760" rtl="0" algn="l">
              <a:spcBef>
                <a:spcPts val="408"/>
              </a:spcBef>
              <a:spcAft>
                <a:spcPts val="0"/>
              </a:spcAft>
              <a:buSzPct val="100000"/>
              <a:buChar char="🙣"/>
            </a:pPr>
            <a:r>
              <a:rPr lang="en-CA"/>
              <a:t>Liver cells that do not die multiply in an attempt to replace the cells that have died. Results in clusters of newly-formed liver cells (regenerative nodules) within the scar tissue</a:t>
            </a:r>
            <a:endParaRPr/>
          </a:p>
          <a:p>
            <a:pPr indent="-365760" lvl="0" marL="365760" rtl="0" algn="l">
              <a:spcBef>
                <a:spcPts val="408"/>
              </a:spcBef>
              <a:spcAft>
                <a:spcPts val="0"/>
              </a:spcAft>
              <a:buSzPct val="100000"/>
              <a:buChar char="🙣"/>
            </a:pPr>
            <a:r>
              <a:rPr lang="en-CA"/>
              <a:t>Many causes including chemicals (alcohol, fat, certain medications), viruses, toxic metals (iron and copper that accumulate in the liver as a result of genetic diseases), and autoimmune liver disease in which the body's immune system attacks the liver.</a:t>
            </a:r>
            <a:endParaRPr/>
          </a:p>
        </p:txBody>
      </p:sp>
      <p:sp>
        <p:nvSpPr>
          <p:cNvPr id="741" name="Google Shape;741;p10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Liver Cirrhosis</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10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Two critical functions</a:t>
            </a:r>
            <a:endParaRPr/>
          </a:p>
          <a:p>
            <a:pPr indent="-365760" lvl="1" marL="777240" rtl="0" algn="l">
              <a:spcBef>
                <a:spcPts val="440"/>
              </a:spcBef>
              <a:spcAft>
                <a:spcPts val="0"/>
              </a:spcAft>
              <a:buSzPts val="2200"/>
              <a:buChar char="🙢"/>
            </a:pPr>
            <a:r>
              <a:rPr lang="en-CA"/>
              <a:t>Producing substances required by the body </a:t>
            </a:r>
            <a:endParaRPr/>
          </a:p>
          <a:p>
            <a:pPr indent="-365760" lvl="2" marL="1143000" rtl="0" algn="l">
              <a:spcBef>
                <a:spcPts val="400"/>
              </a:spcBef>
              <a:spcAft>
                <a:spcPts val="0"/>
              </a:spcAft>
              <a:buSzPts val="2000"/>
              <a:buChar char="🙣"/>
            </a:pPr>
            <a:r>
              <a:rPr lang="en-CA"/>
              <a:t>clotting proteins, removing toxic substances that can be harmful to the body, for example, drugs</a:t>
            </a:r>
            <a:endParaRPr/>
          </a:p>
          <a:p>
            <a:pPr indent="-365760" lvl="1" marL="777240" rtl="0" algn="l">
              <a:spcBef>
                <a:spcPts val="440"/>
              </a:spcBef>
              <a:spcAft>
                <a:spcPts val="0"/>
              </a:spcAft>
              <a:buSzPts val="2200"/>
              <a:buChar char="🙢"/>
            </a:pPr>
            <a:r>
              <a:rPr lang="en-CA"/>
              <a:t>Regulating the supply of glucose and lipids that the body uses as fuel</a:t>
            </a:r>
            <a:endParaRPr/>
          </a:p>
          <a:p>
            <a:pPr indent="-365760" lvl="0" marL="365760" rtl="0" algn="l">
              <a:spcBef>
                <a:spcPts val="480"/>
              </a:spcBef>
              <a:spcAft>
                <a:spcPts val="0"/>
              </a:spcAft>
              <a:buSzPts val="2400"/>
              <a:buChar char="🙣"/>
            </a:pPr>
            <a:r>
              <a:rPr lang="en-CA"/>
              <a:t>Liver cells must be working normally, and they must have an intimate relationship with the blood since the substances that are added or removed by the liver are transported to and from the liver by the blood.</a:t>
            </a:r>
            <a:endParaRPr/>
          </a:p>
        </p:txBody>
      </p:sp>
      <p:sp>
        <p:nvSpPr>
          <p:cNvPr id="747" name="Google Shape;747;p10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Liver Function Review</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0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Relationship of the liver to the blood is unique</a:t>
            </a:r>
            <a:endParaRPr/>
          </a:p>
          <a:p>
            <a:pPr indent="-365760" lvl="1" marL="777240" rtl="0" algn="l">
              <a:spcBef>
                <a:spcPts val="341"/>
              </a:spcBef>
              <a:spcAft>
                <a:spcPts val="0"/>
              </a:spcAft>
              <a:buSzPct val="100000"/>
              <a:buChar char="🙢"/>
            </a:pPr>
            <a:r>
              <a:rPr lang="en-CA"/>
              <a:t>Only a small amount of blood is supplied to the liver by arteries. Most of the liver's supply of blood comes from the intestinal veins as the blood returns to the heart. </a:t>
            </a:r>
            <a:endParaRPr/>
          </a:p>
          <a:p>
            <a:pPr indent="-365760" lvl="1" marL="777240" rtl="0" algn="l">
              <a:spcBef>
                <a:spcPts val="341"/>
              </a:spcBef>
              <a:spcAft>
                <a:spcPts val="0"/>
              </a:spcAft>
              <a:buSzPct val="100000"/>
              <a:buChar char="🙢"/>
            </a:pPr>
            <a:r>
              <a:rPr lang="en-CA"/>
              <a:t>The main vein that returns blood from the intestines is called the portal vein. As the portal vein passes through the liver, it breaks up into increasingly smaller and smaller veins. The tiniest veins (called sinusoids because of their unique structure) are in close contact with the liver cells. In fact, the liver cells line up along the length of the sinusoids. This close relationship between the liver cells and blood from the portal vein allows the liver cells to remove and add substances to the blood. Once the blood has passed through the sinusoids, it is collected in increasingly larger and larger veins that ultimately form a single vein, the hepatic vein, which returns the blood to the heart.</a:t>
            </a:r>
            <a:endParaRPr/>
          </a:p>
        </p:txBody>
      </p:sp>
      <p:sp>
        <p:nvSpPr>
          <p:cNvPr id="753" name="Google Shape;753;p10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Normal Relationship Between Blood &amp; Liver</a:t>
            </a:r>
            <a:endParaRPr sz="44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0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0000" lnSpcReduction="20000"/>
          </a:bodyPr>
          <a:lstStyle/>
          <a:p>
            <a:pPr indent="-365760" lvl="0" marL="365760" rtl="0" algn="l">
              <a:spcBef>
                <a:spcPts val="0"/>
              </a:spcBef>
              <a:spcAft>
                <a:spcPts val="0"/>
              </a:spcAft>
              <a:buSzPct val="100000"/>
              <a:buChar char="🙣"/>
            </a:pPr>
            <a:r>
              <a:rPr lang="en-CA"/>
              <a:t>Relationship between blood and liver cells is destroyed. </a:t>
            </a:r>
            <a:endParaRPr/>
          </a:p>
          <a:p>
            <a:pPr indent="-365760" lvl="0" marL="365760" rtl="0" algn="l">
              <a:spcBef>
                <a:spcPts val="336"/>
              </a:spcBef>
              <a:spcAft>
                <a:spcPts val="0"/>
              </a:spcAft>
              <a:buSzPct val="100000"/>
              <a:buChar char="🙣"/>
            </a:pPr>
            <a:r>
              <a:rPr lang="en-CA"/>
              <a:t>Liver cells that survive or are newly-formed may be able to produce and remove substances from the blood, they do not have the normal, intimate relationship with the blood, and this interferes with the liver cells' ability to add or remove substances from the blood</a:t>
            </a:r>
            <a:endParaRPr/>
          </a:p>
          <a:p>
            <a:pPr indent="-365760" lvl="0" marL="365760" rtl="0" algn="l">
              <a:spcBef>
                <a:spcPts val="336"/>
              </a:spcBef>
              <a:spcAft>
                <a:spcPts val="0"/>
              </a:spcAft>
              <a:buSzPct val="100000"/>
              <a:buChar char="🙣"/>
            </a:pPr>
            <a:r>
              <a:rPr lang="en-CA"/>
              <a:t>Scarring within the cirrhotic liver obstructs the flow of blood through the liver and to the liver cells. Obstruction to the flow of blood through the liver, blood "backs-up" in the portal vein, and the pressure in the portal vein increases (portal hypertension). Thus causing blood in the portal vein seeks other veins in which to return to the heart, veins with lower pressures that bypass the liver and therefore the liver is unable to add or remove substances</a:t>
            </a:r>
            <a:endParaRPr/>
          </a:p>
          <a:p>
            <a:pPr indent="-365760" lvl="0" marL="365760" rtl="0" algn="l">
              <a:spcBef>
                <a:spcPts val="336"/>
              </a:spcBef>
              <a:spcAft>
                <a:spcPts val="0"/>
              </a:spcAft>
              <a:buSzPct val="100000"/>
              <a:buChar char="🙣"/>
            </a:pPr>
            <a:r>
              <a:rPr lang="en-CA"/>
              <a:t>The combination of reduced numbers of liver cells, loss of the normal contact between blood passing through the liver and the liver cells, and blood bypassing the liver that leads to many of the manifestations of cirrhosis.</a:t>
            </a:r>
            <a:endParaRPr/>
          </a:p>
        </p:txBody>
      </p:sp>
      <p:sp>
        <p:nvSpPr>
          <p:cNvPr id="759" name="Google Shape;759;p10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Blood/Liver relationship w/ cirrhosis</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0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A second reason for the problems caused by cirrhosis is the disturbed relationship between the liver cells and the channels through which bile flows. </a:t>
            </a:r>
            <a:endParaRPr/>
          </a:p>
          <a:p>
            <a:pPr indent="-365760" lvl="0" marL="365760" rtl="0" algn="l">
              <a:spcBef>
                <a:spcPts val="408"/>
              </a:spcBef>
              <a:spcAft>
                <a:spcPts val="0"/>
              </a:spcAft>
              <a:buSzPct val="100000"/>
              <a:buChar char="🙣"/>
            </a:pPr>
            <a:r>
              <a:rPr lang="en-CA"/>
              <a:t>Bile that is produced by liver cells is secreted into the sinusoids, called canaliculi. The canaliculi empty into small ducts which then join together to form larger and larger ducts. All of the ducts combine into one duct that enters the small intestine where it can help with the digestion of food. At the same time, toxic substances contained in the bile enter the intestine and then are eliminated in the stool</a:t>
            </a:r>
            <a:endParaRPr/>
          </a:p>
          <a:p>
            <a:pPr indent="-365760" lvl="0" marL="365760" rtl="0" algn="l">
              <a:spcBef>
                <a:spcPts val="408"/>
              </a:spcBef>
              <a:spcAft>
                <a:spcPts val="0"/>
              </a:spcAft>
              <a:buSzPct val="100000"/>
              <a:buChar char="🙣"/>
            </a:pPr>
            <a:r>
              <a:rPr lang="en-CA"/>
              <a:t>In cirrhosis, the canaliculi are abnormal and the relationship between liver cells and canaliculi is destroyed. The liver is not able to eliminate toxic substances normally, and they can accumulate in the body. To a minor extent, digestion in the intestine also is reduced</a:t>
            </a:r>
            <a:endParaRPr/>
          </a:p>
        </p:txBody>
      </p:sp>
      <p:sp>
        <p:nvSpPr>
          <p:cNvPr id="765" name="Google Shape;765;p10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Other Causes of Cirrhosis complications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0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Patients may have few or no signs &amp; symptoms of liver disease</a:t>
            </a:r>
            <a:endParaRPr/>
          </a:p>
          <a:p>
            <a:pPr indent="-365760" lvl="0" marL="365760" rtl="0" algn="l">
              <a:spcBef>
                <a:spcPts val="408"/>
              </a:spcBef>
              <a:spcAft>
                <a:spcPts val="0"/>
              </a:spcAft>
              <a:buSzPct val="100000"/>
              <a:buChar char="🙣"/>
            </a:pPr>
            <a:r>
              <a:rPr lang="en-CA"/>
              <a:t>Some of the symptoms may be nonspecific. Some of the more common signs &amp; symptoms</a:t>
            </a:r>
            <a:endParaRPr/>
          </a:p>
          <a:p>
            <a:pPr indent="-365760" lvl="1" marL="777240" rtl="0" algn="l">
              <a:spcBef>
                <a:spcPts val="374"/>
              </a:spcBef>
              <a:spcAft>
                <a:spcPts val="0"/>
              </a:spcAft>
              <a:buSzPct val="100000"/>
              <a:buChar char="🙢"/>
            </a:pPr>
            <a:r>
              <a:rPr lang="en-CA"/>
              <a:t>Jaundice due to the accumulation of bilirubin in the blood</a:t>
            </a:r>
            <a:endParaRPr/>
          </a:p>
          <a:p>
            <a:pPr indent="-365760" lvl="1" marL="777240" rtl="0" algn="l">
              <a:spcBef>
                <a:spcPts val="374"/>
              </a:spcBef>
              <a:spcAft>
                <a:spcPts val="0"/>
              </a:spcAft>
              <a:buSzPct val="100000"/>
              <a:buChar char="🙢"/>
            </a:pPr>
            <a:r>
              <a:rPr lang="en-CA"/>
              <a:t>Fatigue</a:t>
            </a:r>
            <a:endParaRPr/>
          </a:p>
          <a:p>
            <a:pPr indent="-365760" lvl="1" marL="777240" rtl="0" algn="l">
              <a:spcBef>
                <a:spcPts val="374"/>
              </a:spcBef>
              <a:spcAft>
                <a:spcPts val="0"/>
              </a:spcAft>
              <a:buSzPct val="100000"/>
              <a:buChar char="🙢"/>
            </a:pPr>
            <a:r>
              <a:rPr lang="en-CA"/>
              <a:t>Weakness</a:t>
            </a:r>
            <a:endParaRPr/>
          </a:p>
          <a:p>
            <a:pPr indent="-365760" lvl="1" marL="777240" rtl="0" algn="l">
              <a:spcBef>
                <a:spcPts val="374"/>
              </a:spcBef>
              <a:spcAft>
                <a:spcPts val="0"/>
              </a:spcAft>
              <a:buSzPct val="100000"/>
              <a:buChar char="🙢"/>
            </a:pPr>
            <a:r>
              <a:rPr lang="en-CA"/>
              <a:t>Loss of appetite</a:t>
            </a:r>
            <a:endParaRPr/>
          </a:p>
          <a:p>
            <a:pPr indent="-365760" lvl="1" marL="777240" rtl="0" algn="l">
              <a:spcBef>
                <a:spcPts val="374"/>
              </a:spcBef>
              <a:spcAft>
                <a:spcPts val="0"/>
              </a:spcAft>
              <a:buSzPct val="100000"/>
              <a:buChar char="🙢"/>
            </a:pPr>
            <a:r>
              <a:rPr lang="en-CA"/>
              <a:t>Itching</a:t>
            </a:r>
            <a:endParaRPr/>
          </a:p>
          <a:p>
            <a:pPr indent="-365760" lvl="1" marL="777240" rtl="0" algn="l">
              <a:spcBef>
                <a:spcPts val="374"/>
              </a:spcBef>
              <a:spcAft>
                <a:spcPts val="0"/>
              </a:spcAft>
              <a:buSzPct val="100000"/>
              <a:buChar char="🙢"/>
            </a:pPr>
            <a:r>
              <a:rPr lang="en-CA"/>
              <a:t>Easy bruising from decreased production of blood clotting factors by the diseased liver</a:t>
            </a:r>
            <a:endParaRPr/>
          </a:p>
          <a:p>
            <a:pPr indent="-365760" lvl="0" marL="365760" rtl="0" algn="l">
              <a:spcBef>
                <a:spcPts val="408"/>
              </a:spcBef>
              <a:spcAft>
                <a:spcPts val="0"/>
              </a:spcAft>
              <a:buSzPct val="100000"/>
              <a:buChar char="🙣"/>
            </a:pPr>
            <a:r>
              <a:rPr lang="en-CA"/>
              <a:t>Patients with cirrhosis also develop symptoms and signs from the complications of cirrhosis.</a:t>
            </a:r>
            <a:endParaRPr/>
          </a:p>
          <a:p>
            <a:pPr indent="-236219" lvl="0" marL="365760" rtl="0" algn="l">
              <a:spcBef>
                <a:spcPts val="408"/>
              </a:spcBef>
              <a:spcAft>
                <a:spcPts val="0"/>
              </a:spcAft>
              <a:buSzPct val="100000"/>
              <a:buNone/>
            </a:pPr>
            <a:r>
              <a:t/>
            </a:r>
            <a:endParaRPr/>
          </a:p>
          <a:p>
            <a:pPr indent="-236219" lvl="0" marL="365760" rtl="0" algn="l">
              <a:spcBef>
                <a:spcPts val="408"/>
              </a:spcBef>
              <a:spcAft>
                <a:spcPts val="0"/>
              </a:spcAft>
              <a:buSzPct val="100000"/>
              <a:buNone/>
            </a:pPr>
            <a:r>
              <a:t/>
            </a:r>
            <a:endParaRPr/>
          </a:p>
          <a:p>
            <a:pPr indent="-236219" lvl="0" marL="365760" rtl="0" algn="l">
              <a:spcBef>
                <a:spcPts val="408"/>
              </a:spcBef>
              <a:spcAft>
                <a:spcPts val="0"/>
              </a:spcAft>
              <a:buSzPct val="100000"/>
              <a:buNone/>
            </a:pPr>
            <a:r>
              <a:t/>
            </a:r>
            <a:endParaRPr/>
          </a:p>
          <a:p>
            <a:pPr indent="-236219" lvl="0" marL="365760" rtl="0" algn="l">
              <a:spcBef>
                <a:spcPts val="408"/>
              </a:spcBef>
              <a:spcAft>
                <a:spcPts val="0"/>
              </a:spcAft>
              <a:buSzPct val="100000"/>
              <a:buNone/>
            </a:pPr>
            <a:r>
              <a:t/>
            </a:r>
            <a:endParaRPr/>
          </a:p>
          <a:p>
            <a:pPr indent="-236219" lvl="0" marL="365760" rtl="0" algn="l">
              <a:spcBef>
                <a:spcPts val="408"/>
              </a:spcBef>
              <a:spcAft>
                <a:spcPts val="0"/>
              </a:spcAft>
              <a:buSzPct val="100000"/>
              <a:buNone/>
            </a:pPr>
            <a:r>
              <a:t/>
            </a:r>
            <a:endParaRPr/>
          </a:p>
        </p:txBody>
      </p:sp>
      <p:sp>
        <p:nvSpPr>
          <p:cNvPr id="771" name="Google Shape;771;p10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109"/>
          <p:cNvSpPr txBox="1"/>
          <p:nvPr>
            <p:ph idx="1" type="body"/>
          </p:nvPr>
        </p:nvSpPr>
        <p:spPr>
          <a:xfrm>
            <a:off x="699247" y="2248347"/>
            <a:ext cx="7745505" cy="4421013"/>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Edema and ascites</a:t>
            </a:r>
            <a:endParaRPr/>
          </a:p>
          <a:p>
            <a:pPr indent="-365760" lvl="1" marL="777240" rtl="0" algn="l">
              <a:spcBef>
                <a:spcPts val="341"/>
              </a:spcBef>
              <a:spcAft>
                <a:spcPts val="0"/>
              </a:spcAft>
              <a:buSzPct val="100000"/>
              <a:buChar char="🙢"/>
            </a:pPr>
            <a:r>
              <a:rPr lang="en-CA"/>
              <a:t>Fluid in the abdomen</a:t>
            </a:r>
            <a:endParaRPr/>
          </a:p>
          <a:p>
            <a:pPr indent="-365760" lvl="0" marL="365760" rtl="0" algn="l">
              <a:spcBef>
                <a:spcPts val="372"/>
              </a:spcBef>
              <a:spcAft>
                <a:spcPts val="0"/>
              </a:spcAft>
              <a:buSzPct val="100000"/>
              <a:buChar char="🙣"/>
            </a:pPr>
            <a:r>
              <a:rPr lang="en-CA"/>
              <a:t>Spontaneous bacterial peritonitis </a:t>
            </a:r>
            <a:endParaRPr/>
          </a:p>
          <a:p>
            <a:pPr indent="-365760" lvl="1" marL="777240" rtl="0" algn="l">
              <a:spcBef>
                <a:spcPts val="341"/>
              </a:spcBef>
              <a:spcAft>
                <a:spcPts val="0"/>
              </a:spcAft>
              <a:buSzPct val="100000"/>
              <a:buChar char="🙢"/>
            </a:pPr>
            <a:r>
              <a:rPr lang="en-CA"/>
              <a:t>infection of ascitic fluid without an apparent source</a:t>
            </a:r>
            <a:endParaRPr/>
          </a:p>
          <a:p>
            <a:pPr indent="-365760" lvl="0" marL="365760" rtl="0" algn="l">
              <a:spcBef>
                <a:spcPts val="372"/>
              </a:spcBef>
              <a:spcAft>
                <a:spcPts val="0"/>
              </a:spcAft>
              <a:buSzPct val="100000"/>
              <a:buChar char="🙣"/>
            </a:pPr>
            <a:r>
              <a:rPr lang="en-CA"/>
              <a:t>Bleeding from esophageal varices</a:t>
            </a:r>
            <a:endParaRPr/>
          </a:p>
          <a:p>
            <a:pPr indent="-365760" lvl="1" marL="777240" rtl="0" algn="l">
              <a:spcBef>
                <a:spcPts val="341"/>
              </a:spcBef>
              <a:spcAft>
                <a:spcPts val="0"/>
              </a:spcAft>
              <a:buSzPct val="100000"/>
              <a:buChar char="🙢"/>
            </a:pPr>
            <a:r>
              <a:rPr lang="en-CA"/>
              <a:t>Enlarged veins in the esophagus</a:t>
            </a:r>
            <a:endParaRPr/>
          </a:p>
          <a:p>
            <a:pPr indent="-365760" lvl="0" marL="365760" rtl="0" algn="l">
              <a:spcBef>
                <a:spcPts val="372"/>
              </a:spcBef>
              <a:spcAft>
                <a:spcPts val="0"/>
              </a:spcAft>
              <a:buSzPct val="100000"/>
              <a:buChar char="🙣"/>
            </a:pPr>
            <a:r>
              <a:rPr lang="en-CA"/>
              <a:t>Hepatic encephalopathy</a:t>
            </a:r>
            <a:endParaRPr/>
          </a:p>
          <a:p>
            <a:pPr indent="-365760" lvl="1" marL="777240" rtl="0" algn="l">
              <a:spcBef>
                <a:spcPts val="341"/>
              </a:spcBef>
              <a:spcAft>
                <a:spcPts val="0"/>
              </a:spcAft>
              <a:buSzPct val="100000"/>
              <a:buChar char="🙢"/>
            </a:pPr>
            <a:r>
              <a:rPr lang="en-CA"/>
              <a:t>decline in brain function that occurs as a result of severe liver disease</a:t>
            </a:r>
            <a:endParaRPr/>
          </a:p>
          <a:p>
            <a:pPr indent="-365760" lvl="0" marL="365760" rtl="0" algn="l">
              <a:spcBef>
                <a:spcPts val="372"/>
              </a:spcBef>
              <a:spcAft>
                <a:spcPts val="0"/>
              </a:spcAft>
              <a:buSzPct val="100000"/>
              <a:buChar char="🙣"/>
            </a:pPr>
            <a:r>
              <a:rPr lang="en-CA"/>
              <a:t>Hepatorenal syndrome</a:t>
            </a:r>
            <a:endParaRPr/>
          </a:p>
          <a:p>
            <a:pPr indent="-365760" lvl="1" marL="777240" rtl="0" algn="l">
              <a:spcBef>
                <a:spcPts val="341"/>
              </a:spcBef>
              <a:spcAft>
                <a:spcPts val="0"/>
              </a:spcAft>
              <a:buSzPct val="100000"/>
              <a:buChar char="🙢"/>
            </a:pPr>
            <a:r>
              <a:rPr lang="en-CA"/>
              <a:t> progressive kidney failure seen in people with severe liver damage</a:t>
            </a:r>
            <a:endParaRPr/>
          </a:p>
          <a:p>
            <a:pPr indent="-365760" lvl="0" marL="365760" rtl="0" algn="l">
              <a:spcBef>
                <a:spcPts val="372"/>
              </a:spcBef>
              <a:spcAft>
                <a:spcPts val="0"/>
              </a:spcAft>
              <a:buSzPct val="100000"/>
              <a:buChar char="🙣"/>
            </a:pPr>
            <a:r>
              <a:rPr lang="en-CA"/>
              <a:t>Hypersplenism</a:t>
            </a:r>
            <a:endParaRPr/>
          </a:p>
          <a:p>
            <a:pPr indent="-365760" lvl="1" marL="777240" rtl="0" algn="l">
              <a:spcBef>
                <a:spcPts val="341"/>
              </a:spcBef>
              <a:spcAft>
                <a:spcPts val="0"/>
              </a:spcAft>
              <a:buSzPct val="100000"/>
              <a:buChar char="🙢"/>
            </a:pPr>
            <a:r>
              <a:rPr lang="en-CA"/>
              <a:t>common disorder characterized by an enlarged spleen which causes rapid and premature destruction of blood cells</a:t>
            </a:r>
            <a:endParaRPr/>
          </a:p>
          <a:p>
            <a:pPr indent="-365760" lvl="0" marL="365760" rtl="0" algn="l">
              <a:spcBef>
                <a:spcPts val="372"/>
              </a:spcBef>
              <a:spcAft>
                <a:spcPts val="0"/>
              </a:spcAft>
              <a:buSzPct val="100000"/>
              <a:buChar char="🙣"/>
            </a:pPr>
            <a:r>
              <a:rPr lang="en-CA"/>
              <a:t>Liver cancer (hepatocellular carcinoma)</a:t>
            </a:r>
            <a:endParaRPr/>
          </a:p>
          <a:p>
            <a:pPr indent="0" lvl="0" marL="0" rtl="0" algn="l">
              <a:spcBef>
                <a:spcPts val="372"/>
              </a:spcBef>
              <a:spcAft>
                <a:spcPts val="0"/>
              </a:spcAft>
              <a:buSzPct val="100000"/>
              <a:buNone/>
            </a:pPr>
            <a:r>
              <a:rPr lang="en-CA" u="sng">
                <a:solidFill>
                  <a:schemeClr val="hlink"/>
                </a:solidFill>
                <a:hlinkClick r:id="rId3"/>
              </a:rPr>
              <a:t>https://youtu.be/PGB6dN1KlwQ</a:t>
            </a:r>
            <a:endParaRPr/>
          </a:p>
          <a:p>
            <a:pPr indent="-247650" lvl="0" marL="365760" rtl="0" algn="l">
              <a:spcBef>
                <a:spcPts val="372"/>
              </a:spcBef>
              <a:spcAft>
                <a:spcPts val="0"/>
              </a:spcAft>
              <a:buSzPct val="100000"/>
              <a:buNone/>
            </a:pPr>
            <a:r>
              <a:t/>
            </a:r>
            <a:endParaRPr/>
          </a:p>
        </p:txBody>
      </p:sp>
      <p:sp>
        <p:nvSpPr>
          <p:cNvPr id="777" name="Google Shape;777;p10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Complications of Cirrhosis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1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causes the body to absorb too much iron from the food. Excess iron is stored in many organs, especially the liver, heart and pancreas. The excess iron can poison these organs, leading to life-threatening conditions such as cancer, heart arrhythmias and cirrhosis.</a:t>
            </a:r>
            <a:endParaRPr/>
          </a:p>
          <a:p>
            <a:pPr indent="-365760" lvl="0" marL="365760" rtl="0" algn="l">
              <a:spcBef>
                <a:spcPts val="444"/>
              </a:spcBef>
              <a:spcAft>
                <a:spcPts val="0"/>
              </a:spcAft>
              <a:buSzPct val="100000"/>
              <a:buChar char="🙣"/>
            </a:pPr>
            <a:r>
              <a:rPr lang="en-CA"/>
              <a:t>Hereditary</a:t>
            </a:r>
            <a:endParaRPr/>
          </a:p>
          <a:p>
            <a:pPr indent="-365760" lvl="0" marL="365760" rtl="0" algn="l">
              <a:spcBef>
                <a:spcPts val="444"/>
              </a:spcBef>
              <a:spcAft>
                <a:spcPts val="0"/>
              </a:spcAft>
              <a:buSzPct val="100000"/>
              <a:buChar char="🙣"/>
            </a:pPr>
            <a:r>
              <a:rPr lang="en-CA"/>
              <a:t>Most common genetic disease in Caucasians. </a:t>
            </a:r>
            <a:endParaRPr/>
          </a:p>
          <a:p>
            <a:pPr indent="-365760" lvl="1" marL="777240" rtl="0" algn="l">
              <a:spcBef>
                <a:spcPts val="407"/>
              </a:spcBef>
              <a:spcAft>
                <a:spcPts val="0"/>
              </a:spcAft>
              <a:buSzPct val="100000"/>
              <a:buChar char="🙢"/>
            </a:pPr>
            <a:r>
              <a:rPr lang="en-CA"/>
              <a:t>Only a minority of those with the genes develops serious problems</a:t>
            </a:r>
            <a:endParaRPr/>
          </a:p>
          <a:p>
            <a:pPr indent="-365760" lvl="0" marL="365760" rtl="0" algn="l">
              <a:spcBef>
                <a:spcPts val="444"/>
              </a:spcBef>
              <a:spcAft>
                <a:spcPts val="0"/>
              </a:spcAft>
              <a:buSzPct val="100000"/>
              <a:buChar char="🙣"/>
            </a:pPr>
            <a:r>
              <a:rPr lang="en-CA"/>
              <a:t>More likely to be serious in men.</a:t>
            </a:r>
            <a:endParaRPr/>
          </a:p>
          <a:p>
            <a:pPr indent="-365760" lvl="0" marL="365760" rtl="0" algn="l">
              <a:spcBef>
                <a:spcPts val="444"/>
              </a:spcBef>
              <a:spcAft>
                <a:spcPts val="0"/>
              </a:spcAft>
              <a:buSzPct val="100000"/>
              <a:buChar char="🙣"/>
            </a:pPr>
            <a:r>
              <a:rPr lang="en-CA"/>
              <a:t>Signs and symptoms of hereditary hemochromatosis usually appear in midlife. Iron can be dropped to safe levels by regularly removing blood from the body.</a:t>
            </a:r>
            <a:endParaRPr/>
          </a:p>
          <a:p>
            <a:pPr indent="-224789" lvl="0" marL="365760" rtl="0" algn="l">
              <a:spcBef>
                <a:spcPts val="444"/>
              </a:spcBef>
              <a:spcAft>
                <a:spcPts val="0"/>
              </a:spcAft>
              <a:buSzPct val="100000"/>
              <a:buNone/>
            </a:pPr>
            <a:r>
              <a:t/>
            </a:r>
            <a:endParaRPr/>
          </a:p>
        </p:txBody>
      </p:sp>
      <p:sp>
        <p:nvSpPr>
          <p:cNvPr id="783" name="Google Shape;783;p11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Hereditary hemochromatosis</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1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Some people never have symptoms. Early signs and symptoms often are nonspecific, mimicking those of other common conditions. Common symptoms include:</a:t>
            </a:r>
            <a:endParaRPr/>
          </a:p>
          <a:p>
            <a:pPr indent="-365760" lvl="1" marL="777240" rtl="0" algn="l">
              <a:spcBef>
                <a:spcPts val="374"/>
              </a:spcBef>
              <a:spcAft>
                <a:spcPts val="0"/>
              </a:spcAft>
              <a:buSzPct val="100000"/>
              <a:buChar char="🙢"/>
            </a:pPr>
            <a:r>
              <a:rPr lang="en-CA"/>
              <a:t>Joint pain</a:t>
            </a:r>
            <a:endParaRPr/>
          </a:p>
          <a:p>
            <a:pPr indent="-365760" lvl="1" marL="777240" rtl="0" algn="l">
              <a:spcBef>
                <a:spcPts val="374"/>
              </a:spcBef>
              <a:spcAft>
                <a:spcPts val="0"/>
              </a:spcAft>
              <a:buSzPct val="100000"/>
              <a:buChar char="🙢"/>
            </a:pPr>
            <a:r>
              <a:rPr lang="en-CA"/>
              <a:t>Fatigue</a:t>
            </a:r>
            <a:endParaRPr/>
          </a:p>
          <a:p>
            <a:pPr indent="-365760" lvl="1" marL="777240" rtl="0" algn="l">
              <a:spcBef>
                <a:spcPts val="374"/>
              </a:spcBef>
              <a:spcAft>
                <a:spcPts val="0"/>
              </a:spcAft>
              <a:buSzPct val="100000"/>
              <a:buChar char="🙢"/>
            </a:pPr>
            <a:r>
              <a:rPr lang="en-CA"/>
              <a:t>Weakness</a:t>
            </a:r>
            <a:endParaRPr/>
          </a:p>
          <a:p>
            <a:pPr indent="-365760" lvl="0" marL="365760" rtl="0" algn="l">
              <a:spcBef>
                <a:spcPts val="408"/>
              </a:spcBef>
              <a:spcAft>
                <a:spcPts val="0"/>
              </a:spcAft>
              <a:buSzPct val="100000"/>
              <a:buChar char="🙣"/>
            </a:pPr>
            <a:r>
              <a:rPr lang="en-CA"/>
              <a:t>First signs and symptoms of the disease in men are often from organ damage. They include:</a:t>
            </a:r>
            <a:endParaRPr/>
          </a:p>
          <a:p>
            <a:pPr indent="-365760" lvl="1" marL="777240" rtl="0" algn="l">
              <a:spcBef>
                <a:spcPts val="374"/>
              </a:spcBef>
              <a:spcAft>
                <a:spcPts val="0"/>
              </a:spcAft>
              <a:buSzPct val="100000"/>
              <a:buChar char="🙢"/>
            </a:pPr>
            <a:r>
              <a:rPr lang="en-CA"/>
              <a:t>Joint pain</a:t>
            </a:r>
            <a:endParaRPr/>
          </a:p>
          <a:p>
            <a:pPr indent="-365760" lvl="1" marL="777240" rtl="0" algn="l">
              <a:spcBef>
                <a:spcPts val="374"/>
              </a:spcBef>
              <a:spcAft>
                <a:spcPts val="0"/>
              </a:spcAft>
              <a:buSzPct val="100000"/>
              <a:buChar char="🙢"/>
            </a:pPr>
            <a:r>
              <a:rPr lang="en-CA"/>
              <a:t>Diabetes</a:t>
            </a:r>
            <a:endParaRPr/>
          </a:p>
          <a:p>
            <a:pPr indent="-365760" lvl="1" marL="777240" rtl="0" algn="l">
              <a:spcBef>
                <a:spcPts val="374"/>
              </a:spcBef>
              <a:spcAft>
                <a:spcPts val="0"/>
              </a:spcAft>
              <a:buSzPct val="100000"/>
              <a:buChar char="🙢"/>
            </a:pPr>
            <a:r>
              <a:rPr lang="en-CA"/>
              <a:t>Loss of sex drive (libido)</a:t>
            </a:r>
            <a:endParaRPr/>
          </a:p>
          <a:p>
            <a:pPr indent="-365760" lvl="1" marL="777240" rtl="0" algn="l">
              <a:spcBef>
                <a:spcPts val="374"/>
              </a:spcBef>
              <a:spcAft>
                <a:spcPts val="0"/>
              </a:spcAft>
              <a:buSzPct val="100000"/>
              <a:buChar char="🙢"/>
            </a:pPr>
            <a:r>
              <a:rPr lang="en-CA"/>
              <a:t>Impotence</a:t>
            </a:r>
            <a:endParaRPr/>
          </a:p>
          <a:p>
            <a:pPr indent="-365760" lvl="1" marL="777240" rtl="0" algn="l">
              <a:spcBef>
                <a:spcPts val="374"/>
              </a:spcBef>
              <a:spcAft>
                <a:spcPts val="0"/>
              </a:spcAft>
              <a:buSzPct val="100000"/>
              <a:buChar char="🙢"/>
            </a:pPr>
            <a:r>
              <a:rPr lang="en-CA"/>
              <a:t>Heart failure</a:t>
            </a:r>
            <a:endParaRPr/>
          </a:p>
          <a:p>
            <a:pPr indent="-236219" lvl="0" marL="365760" rtl="0" algn="l">
              <a:spcBef>
                <a:spcPts val="408"/>
              </a:spcBef>
              <a:spcAft>
                <a:spcPts val="0"/>
              </a:spcAft>
              <a:buSzPct val="100000"/>
              <a:buNone/>
            </a:pPr>
            <a:r>
              <a:t/>
            </a:r>
            <a:endParaRPr/>
          </a:p>
        </p:txBody>
      </p:sp>
      <p:sp>
        <p:nvSpPr>
          <p:cNvPr id="789" name="Google Shape;789;p11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1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Form of the disease is not inherited. The iron deposits are due to another disease, such as anemia, chronic liver disease or an infection.</a:t>
            </a:r>
            <a:endParaRPr/>
          </a:p>
          <a:p>
            <a:pPr indent="-213359" lvl="0" marL="365760" rtl="0" algn="l">
              <a:spcBef>
                <a:spcPts val="480"/>
              </a:spcBef>
              <a:spcAft>
                <a:spcPts val="0"/>
              </a:spcAft>
              <a:buSzPts val="2400"/>
              <a:buNone/>
            </a:pPr>
            <a:r>
              <a:t/>
            </a:r>
            <a:endParaRPr/>
          </a:p>
          <a:p>
            <a:pPr indent="0" lvl="0" marL="0" rtl="0" algn="l">
              <a:spcBef>
                <a:spcPts val="480"/>
              </a:spcBef>
              <a:spcAft>
                <a:spcPts val="0"/>
              </a:spcAft>
              <a:buSzPts val="2400"/>
              <a:buNone/>
            </a:pPr>
            <a:r>
              <a:rPr lang="en-CA" u="sng">
                <a:solidFill>
                  <a:schemeClr val="hlink"/>
                </a:solidFill>
                <a:hlinkClick r:id="rId3"/>
              </a:rPr>
              <a:t>https://youtu.be/36n37AaVVLc</a:t>
            </a:r>
            <a:endParaRPr/>
          </a:p>
        </p:txBody>
      </p:sp>
      <p:sp>
        <p:nvSpPr>
          <p:cNvPr id="795" name="Google Shape;795;p11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400"/>
              <a:buFont typeface="Book Antiqua"/>
              <a:buNone/>
            </a:pPr>
            <a:r>
              <a:rPr lang="en-CA" sz="4400"/>
              <a:t>Secondary hemochromatosis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11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Rare inherited disorder that causes too much copper to accumulate in the liver, brain and other vital organs. Symptoms typically begin between the ages of 12 and 23.</a:t>
            </a:r>
            <a:endParaRPr/>
          </a:p>
          <a:p>
            <a:pPr indent="-365760" lvl="0" marL="365760" rtl="0" algn="l">
              <a:spcBef>
                <a:spcPts val="444"/>
              </a:spcBef>
              <a:spcAft>
                <a:spcPts val="0"/>
              </a:spcAft>
              <a:buSzPct val="100000"/>
              <a:buChar char="🙣"/>
            </a:pPr>
            <a:r>
              <a:rPr lang="en-CA"/>
              <a:t>Copper plays a key role in the development of healthy nerves, bones, collagen and the skin pigment melanin. Normally, copper is absorbed from the food, and any excess is excreted through bile.</a:t>
            </a:r>
            <a:endParaRPr/>
          </a:p>
          <a:p>
            <a:pPr indent="-365760" lvl="0" marL="365760" rtl="0" algn="l">
              <a:spcBef>
                <a:spcPts val="444"/>
              </a:spcBef>
              <a:spcAft>
                <a:spcPts val="0"/>
              </a:spcAft>
              <a:buSzPct val="100000"/>
              <a:buChar char="🙣"/>
            </a:pPr>
            <a:r>
              <a:rPr lang="en-CA"/>
              <a:t>With Wilson's disease, copper isn't eliminated properly and instead accumulates, possibly to a life-threatening level. When diagnosed early, Wilson's disease is treatable, and many people with the disorder live normal lives.</a:t>
            </a:r>
            <a:endParaRPr/>
          </a:p>
          <a:p>
            <a:pPr indent="-224789" lvl="0" marL="365760" rtl="0" algn="l">
              <a:spcBef>
                <a:spcPts val="444"/>
              </a:spcBef>
              <a:spcAft>
                <a:spcPts val="0"/>
              </a:spcAft>
              <a:buSzPct val="100000"/>
              <a:buNone/>
            </a:pPr>
            <a:r>
              <a:t/>
            </a:r>
            <a:endParaRPr/>
          </a:p>
        </p:txBody>
      </p:sp>
      <p:sp>
        <p:nvSpPr>
          <p:cNvPr id="801" name="Google Shape;801;p11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Wilson’s Disease</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1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Causes a wide variety of signs and symptoms that are often mistaken for other diseases and conditions. Symptoms vary depending on what parts of the body are affected. They include:</a:t>
            </a:r>
            <a:endParaRPr/>
          </a:p>
          <a:p>
            <a:pPr indent="-365760" lvl="1" marL="777240" rtl="0" algn="l">
              <a:spcBef>
                <a:spcPts val="407"/>
              </a:spcBef>
              <a:spcAft>
                <a:spcPts val="0"/>
              </a:spcAft>
              <a:buSzPct val="100000"/>
              <a:buChar char="🙢"/>
            </a:pPr>
            <a:r>
              <a:rPr lang="en-CA"/>
              <a:t>Fatigue</a:t>
            </a:r>
            <a:endParaRPr/>
          </a:p>
          <a:p>
            <a:pPr indent="-365760" lvl="1" marL="777240" rtl="0" algn="l">
              <a:spcBef>
                <a:spcPts val="407"/>
              </a:spcBef>
              <a:spcAft>
                <a:spcPts val="0"/>
              </a:spcAft>
              <a:buSzPct val="100000"/>
              <a:buChar char="🙢"/>
            </a:pPr>
            <a:r>
              <a:rPr lang="en-CA"/>
              <a:t>lack of appetite </a:t>
            </a:r>
            <a:endParaRPr/>
          </a:p>
          <a:p>
            <a:pPr indent="-365760" lvl="1" marL="777240" rtl="0" algn="l">
              <a:spcBef>
                <a:spcPts val="407"/>
              </a:spcBef>
              <a:spcAft>
                <a:spcPts val="0"/>
              </a:spcAft>
              <a:buSzPct val="100000"/>
              <a:buChar char="🙢"/>
            </a:pPr>
            <a:r>
              <a:rPr lang="en-CA"/>
              <a:t>abdominal pain</a:t>
            </a:r>
            <a:endParaRPr/>
          </a:p>
          <a:p>
            <a:pPr indent="-365760" lvl="1" marL="777240" rtl="0" algn="l">
              <a:spcBef>
                <a:spcPts val="407"/>
              </a:spcBef>
              <a:spcAft>
                <a:spcPts val="0"/>
              </a:spcAft>
              <a:buSzPct val="100000"/>
              <a:buChar char="🙢"/>
            </a:pPr>
            <a:r>
              <a:rPr lang="en-CA"/>
              <a:t>Jaundice</a:t>
            </a:r>
            <a:endParaRPr/>
          </a:p>
          <a:p>
            <a:pPr indent="-365760" lvl="1" marL="777240" rtl="0" algn="l">
              <a:spcBef>
                <a:spcPts val="407"/>
              </a:spcBef>
              <a:spcAft>
                <a:spcPts val="0"/>
              </a:spcAft>
              <a:buSzPct val="100000"/>
              <a:buChar char="🙢"/>
            </a:pPr>
            <a:r>
              <a:rPr lang="en-CA"/>
              <a:t>Bruise easily</a:t>
            </a:r>
            <a:endParaRPr/>
          </a:p>
          <a:p>
            <a:pPr indent="-365760" lvl="1" marL="777240" rtl="0" algn="l">
              <a:spcBef>
                <a:spcPts val="407"/>
              </a:spcBef>
              <a:spcAft>
                <a:spcPts val="0"/>
              </a:spcAft>
              <a:buSzPct val="100000"/>
              <a:buChar char="🙢"/>
            </a:pPr>
            <a:r>
              <a:rPr lang="en-CA"/>
              <a:t>Fluid buildup in the legs or abdomen</a:t>
            </a:r>
            <a:endParaRPr/>
          </a:p>
          <a:p>
            <a:pPr indent="-365760" lvl="1" marL="777240" rtl="0" algn="l">
              <a:spcBef>
                <a:spcPts val="407"/>
              </a:spcBef>
              <a:spcAft>
                <a:spcPts val="0"/>
              </a:spcAft>
              <a:buSzPct val="100000"/>
              <a:buChar char="🙢"/>
            </a:pPr>
            <a:r>
              <a:rPr lang="en-CA"/>
              <a:t>Problems with speech, swallowing or physical coordination</a:t>
            </a:r>
            <a:endParaRPr/>
          </a:p>
          <a:p>
            <a:pPr indent="-365760" lvl="1" marL="777240" rtl="0" algn="l">
              <a:spcBef>
                <a:spcPts val="407"/>
              </a:spcBef>
              <a:spcAft>
                <a:spcPts val="0"/>
              </a:spcAft>
              <a:buSzPct val="100000"/>
              <a:buChar char="🙢"/>
            </a:pPr>
            <a:r>
              <a:rPr lang="en-CA"/>
              <a:t>Uncontrolled movements or muscle stiffness</a:t>
            </a:r>
            <a:endParaRPr/>
          </a:p>
          <a:p>
            <a:pPr indent="-224789" lvl="0" marL="365760" rtl="0" algn="l">
              <a:spcBef>
                <a:spcPts val="444"/>
              </a:spcBef>
              <a:spcAft>
                <a:spcPts val="0"/>
              </a:spcAft>
              <a:buSzPct val="100000"/>
              <a:buNone/>
            </a:pPr>
            <a:r>
              <a:t/>
            </a:r>
            <a:endParaRPr/>
          </a:p>
        </p:txBody>
      </p:sp>
      <p:sp>
        <p:nvSpPr>
          <p:cNvPr id="807" name="Google Shape;807;p11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1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Cirrhosis</a:t>
            </a:r>
            <a:endParaRPr/>
          </a:p>
          <a:p>
            <a:pPr indent="-365760" lvl="0" marL="365760" rtl="0" algn="l">
              <a:spcBef>
                <a:spcPts val="444"/>
              </a:spcBef>
              <a:spcAft>
                <a:spcPts val="0"/>
              </a:spcAft>
              <a:buSzPct val="100000"/>
              <a:buChar char="🙣"/>
            </a:pPr>
            <a:r>
              <a:rPr lang="en-CA"/>
              <a:t>Liver failure</a:t>
            </a:r>
            <a:endParaRPr/>
          </a:p>
          <a:p>
            <a:pPr indent="-365760" lvl="1" marL="777240" rtl="0" algn="l">
              <a:spcBef>
                <a:spcPts val="407"/>
              </a:spcBef>
              <a:spcAft>
                <a:spcPts val="0"/>
              </a:spcAft>
              <a:buSzPct val="100000"/>
              <a:buChar char="🙢"/>
            </a:pPr>
            <a:r>
              <a:rPr lang="en-CA"/>
              <a:t>Acute liver failure, or it can develop slowly over many years. If liver failure progresses, a liver transplant may be a treatment option.</a:t>
            </a:r>
            <a:endParaRPr/>
          </a:p>
          <a:p>
            <a:pPr indent="-365760" lvl="0" marL="365760" rtl="0" algn="l">
              <a:spcBef>
                <a:spcPts val="444"/>
              </a:spcBef>
              <a:spcAft>
                <a:spcPts val="0"/>
              </a:spcAft>
              <a:buSzPct val="100000"/>
              <a:buChar char="🙣"/>
            </a:pPr>
            <a:r>
              <a:rPr lang="en-CA"/>
              <a:t>Persistent neurological problems. Neurological problems usually improve with treatment However, some people may experience persistent neurological difficulty despite treatment.</a:t>
            </a:r>
            <a:endParaRPr/>
          </a:p>
          <a:p>
            <a:pPr indent="-365760" lvl="0" marL="365760" rtl="0" algn="l">
              <a:spcBef>
                <a:spcPts val="444"/>
              </a:spcBef>
              <a:spcAft>
                <a:spcPts val="0"/>
              </a:spcAft>
              <a:buSzPct val="100000"/>
              <a:buChar char="🙣"/>
            </a:pPr>
            <a:r>
              <a:rPr lang="en-CA"/>
              <a:t>Kidney problems, such as kidney stones and an abnormal number of amino acids excreted in the urine.</a:t>
            </a:r>
            <a:endParaRPr/>
          </a:p>
          <a:p>
            <a:pPr indent="-365760" lvl="0" marL="365760" rtl="0" algn="l">
              <a:spcBef>
                <a:spcPts val="444"/>
              </a:spcBef>
              <a:spcAft>
                <a:spcPts val="0"/>
              </a:spcAft>
              <a:buSzPct val="100000"/>
              <a:buChar char="🙣"/>
            </a:pPr>
            <a:r>
              <a:rPr lang="en-CA"/>
              <a:t>Psychological problems, which may include personality changes, depression, bipolar disorder or psychosis.</a:t>
            </a:r>
            <a:endParaRPr/>
          </a:p>
          <a:p>
            <a:pPr indent="-224789" lvl="0" marL="365760" rtl="0" algn="l">
              <a:spcBef>
                <a:spcPts val="444"/>
              </a:spcBef>
              <a:spcAft>
                <a:spcPts val="0"/>
              </a:spcAft>
              <a:buSzPct val="100000"/>
              <a:buNone/>
            </a:pPr>
            <a:r>
              <a:t/>
            </a:r>
            <a:endParaRPr/>
          </a:p>
        </p:txBody>
      </p:sp>
      <p:sp>
        <p:nvSpPr>
          <p:cNvPr id="813" name="Google Shape;813;p11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Complications</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11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Disease of the bile ducts, which carry the digestive liquid bile from the liver to the small intestine. Inflammation causes scars within the bile ducts. These scars make the ducts hard and narrow and gradually cause serious liver damage.</a:t>
            </a:r>
            <a:endParaRPr/>
          </a:p>
          <a:p>
            <a:pPr indent="-365760" lvl="0" marL="365760" rtl="0" algn="l">
              <a:spcBef>
                <a:spcPts val="408"/>
              </a:spcBef>
              <a:spcAft>
                <a:spcPts val="0"/>
              </a:spcAft>
              <a:buSzPct val="100000"/>
              <a:buChar char="🙣"/>
            </a:pPr>
            <a:r>
              <a:rPr lang="en-CA"/>
              <a:t>In most people the disease progresses slowly and can lead to liver failure, repeated infections, and tumors of the bile duct or liver. Liver transplant is the only known cure</a:t>
            </a:r>
            <a:endParaRPr/>
          </a:p>
          <a:p>
            <a:pPr indent="-365760" lvl="0" marL="365760" rtl="0" algn="l">
              <a:spcBef>
                <a:spcPts val="408"/>
              </a:spcBef>
              <a:spcAft>
                <a:spcPts val="0"/>
              </a:spcAft>
              <a:buSzPct val="100000"/>
              <a:buChar char="🙣"/>
            </a:pPr>
            <a:r>
              <a:rPr lang="en-CA"/>
              <a:t>Care focuses on monitoring liver function, managing symptoms and, when possible, doing procedures that temporarily open blocked bile ducts. Often diagnosed before symptoms appear when a routine blood test or an X-ray taken for an unrelated condition shows liver abnormalities.</a:t>
            </a:r>
            <a:endParaRPr/>
          </a:p>
          <a:p>
            <a:pPr indent="-236219" lvl="0" marL="365760" rtl="0" algn="l">
              <a:spcBef>
                <a:spcPts val="408"/>
              </a:spcBef>
              <a:spcAft>
                <a:spcPts val="0"/>
              </a:spcAft>
              <a:buSzPct val="100000"/>
              <a:buNone/>
            </a:pPr>
            <a:r>
              <a:t/>
            </a:r>
            <a:endParaRPr/>
          </a:p>
        </p:txBody>
      </p:sp>
      <p:sp>
        <p:nvSpPr>
          <p:cNvPr id="819" name="Google Shape;819;p11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000"/>
              <a:buFont typeface="Book Antiqua"/>
              <a:buNone/>
            </a:pPr>
            <a:r>
              <a:rPr lang="en-CA" sz="4000"/>
              <a:t>Primary Sclerosing Cholangitis</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11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Early symptoms often include:</a:t>
            </a:r>
            <a:endParaRPr/>
          </a:p>
          <a:p>
            <a:pPr indent="-365760" lvl="1" marL="777240" rtl="0" algn="l">
              <a:spcBef>
                <a:spcPts val="341"/>
              </a:spcBef>
              <a:spcAft>
                <a:spcPts val="0"/>
              </a:spcAft>
              <a:buSzPct val="100000"/>
              <a:buChar char="🙢"/>
            </a:pPr>
            <a:r>
              <a:rPr lang="en-CA"/>
              <a:t>Fatigue</a:t>
            </a:r>
            <a:endParaRPr/>
          </a:p>
          <a:p>
            <a:pPr indent="-365760" lvl="1" marL="777240" rtl="0" algn="l">
              <a:spcBef>
                <a:spcPts val="341"/>
              </a:spcBef>
              <a:spcAft>
                <a:spcPts val="0"/>
              </a:spcAft>
              <a:buSzPct val="100000"/>
              <a:buChar char="🙢"/>
            </a:pPr>
            <a:r>
              <a:rPr lang="en-CA"/>
              <a:t>Itching</a:t>
            </a:r>
            <a:endParaRPr/>
          </a:p>
          <a:p>
            <a:pPr indent="-365760" lvl="0" marL="365760" rtl="0" algn="l">
              <a:spcBef>
                <a:spcPts val="372"/>
              </a:spcBef>
              <a:spcAft>
                <a:spcPts val="0"/>
              </a:spcAft>
              <a:buSzPct val="100000"/>
              <a:buChar char="🙣"/>
            </a:pPr>
            <a:r>
              <a:rPr lang="en-CA"/>
              <a:t>Many people diagnosed with primary sclerosing cholangitis before they have symptoms continue to feel generally well for several years, but there's no reliable way to predict how quickly or slowly the disease will progress for any individual. Signs and symptoms that may appear as the disease progresses include:</a:t>
            </a:r>
            <a:endParaRPr/>
          </a:p>
          <a:p>
            <a:pPr indent="-365760" lvl="1" marL="777240" rtl="0" algn="l">
              <a:spcBef>
                <a:spcPts val="341"/>
              </a:spcBef>
              <a:spcAft>
                <a:spcPts val="0"/>
              </a:spcAft>
              <a:buSzPct val="100000"/>
              <a:buChar char="🙢"/>
            </a:pPr>
            <a:r>
              <a:rPr lang="en-CA"/>
              <a:t>Pain in the upper right part of the abdomen</a:t>
            </a:r>
            <a:endParaRPr/>
          </a:p>
          <a:p>
            <a:pPr indent="-365760" lvl="1" marL="777240" rtl="0" algn="l">
              <a:spcBef>
                <a:spcPts val="341"/>
              </a:spcBef>
              <a:spcAft>
                <a:spcPts val="0"/>
              </a:spcAft>
              <a:buSzPct val="100000"/>
              <a:buChar char="🙢"/>
            </a:pPr>
            <a:r>
              <a:rPr lang="en-CA"/>
              <a:t>Fever</a:t>
            </a:r>
            <a:endParaRPr/>
          </a:p>
          <a:p>
            <a:pPr indent="-365760" lvl="1" marL="777240" rtl="0" algn="l">
              <a:spcBef>
                <a:spcPts val="341"/>
              </a:spcBef>
              <a:spcAft>
                <a:spcPts val="0"/>
              </a:spcAft>
              <a:buSzPct val="100000"/>
              <a:buChar char="🙢"/>
            </a:pPr>
            <a:r>
              <a:rPr lang="en-CA"/>
              <a:t>Chills</a:t>
            </a:r>
            <a:endParaRPr/>
          </a:p>
          <a:p>
            <a:pPr indent="-365760" lvl="1" marL="777240" rtl="0" algn="l">
              <a:spcBef>
                <a:spcPts val="341"/>
              </a:spcBef>
              <a:spcAft>
                <a:spcPts val="0"/>
              </a:spcAft>
              <a:buSzPct val="100000"/>
              <a:buChar char="🙢"/>
            </a:pPr>
            <a:r>
              <a:rPr lang="en-CA"/>
              <a:t>Night sweats</a:t>
            </a:r>
            <a:endParaRPr/>
          </a:p>
          <a:p>
            <a:pPr indent="-365760" lvl="1" marL="777240" rtl="0" algn="l">
              <a:spcBef>
                <a:spcPts val="341"/>
              </a:spcBef>
              <a:spcAft>
                <a:spcPts val="0"/>
              </a:spcAft>
              <a:buSzPct val="100000"/>
              <a:buChar char="🙢"/>
            </a:pPr>
            <a:r>
              <a:rPr lang="en-CA"/>
              <a:t>Enlarged liver</a:t>
            </a:r>
            <a:endParaRPr/>
          </a:p>
          <a:p>
            <a:pPr indent="-365760" lvl="1" marL="777240" rtl="0" algn="l">
              <a:spcBef>
                <a:spcPts val="341"/>
              </a:spcBef>
              <a:spcAft>
                <a:spcPts val="0"/>
              </a:spcAft>
              <a:buSzPct val="100000"/>
              <a:buChar char="🙢"/>
            </a:pPr>
            <a:r>
              <a:rPr lang="en-CA"/>
              <a:t>Weight loss</a:t>
            </a:r>
            <a:endParaRPr/>
          </a:p>
          <a:p>
            <a:pPr indent="-365760" lvl="1" marL="777240" rtl="0" algn="l">
              <a:spcBef>
                <a:spcPts val="341"/>
              </a:spcBef>
              <a:spcAft>
                <a:spcPts val="0"/>
              </a:spcAft>
              <a:buSzPct val="100000"/>
              <a:buChar char="🙢"/>
            </a:pPr>
            <a:r>
              <a:rPr lang="en-CA"/>
              <a:t>Jaundice</a:t>
            </a:r>
            <a:endParaRPr/>
          </a:p>
          <a:p>
            <a:pPr indent="-247650" lvl="0" marL="365760" rtl="0" algn="l">
              <a:spcBef>
                <a:spcPts val="372"/>
              </a:spcBef>
              <a:spcAft>
                <a:spcPts val="0"/>
              </a:spcAft>
              <a:buSzPct val="100000"/>
              <a:buNone/>
            </a:pPr>
            <a:r>
              <a:t/>
            </a:r>
            <a:endParaRPr/>
          </a:p>
        </p:txBody>
      </p:sp>
      <p:sp>
        <p:nvSpPr>
          <p:cNvPr id="825" name="Google Shape;825;p11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11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10000"/>
          </a:bodyPr>
          <a:lstStyle/>
          <a:p>
            <a:pPr indent="-365760" lvl="0" marL="365760" rtl="0" algn="l">
              <a:spcBef>
                <a:spcPts val="0"/>
              </a:spcBef>
              <a:spcAft>
                <a:spcPts val="0"/>
              </a:spcAft>
              <a:buSzPct val="100000"/>
              <a:buChar char="🙣"/>
            </a:pPr>
            <a:r>
              <a:rPr lang="en-CA"/>
              <a:t>An immune system reaction to an infection or toxin may trigger the disease in people who are genetically predisposed to it.</a:t>
            </a:r>
            <a:endParaRPr/>
          </a:p>
          <a:p>
            <a:pPr indent="-365760" lvl="0" marL="365760" rtl="0" algn="l">
              <a:spcBef>
                <a:spcPts val="408"/>
              </a:spcBef>
              <a:spcAft>
                <a:spcPts val="0"/>
              </a:spcAft>
              <a:buSzPct val="100000"/>
              <a:buChar char="🙣"/>
            </a:pPr>
            <a:r>
              <a:rPr lang="en-CA"/>
              <a:t>A large proportion of people also have inflammatory bowel disease (includes ulcerative colitis and Crohn's disease). </a:t>
            </a:r>
            <a:endParaRPr/>
          </a:p>
          <a:p>
            <a:pPr indent="-365760" lvl="1" marL="777240" rtl="0" algn="l">
              <a:spcBef>
                <a:spcPts val="374"/>
              </a:spcBef>
              <a:spcAft>
                <a:spcPts val="0"/>
              </a:spcAft>
              <a:buSzPct val="100000"/>
              <a:buChar char="🙢"/>
            </a:pPr>
            <a:r>
              <a:rPr lang="en-CA"/>
              <a:t>They don't always appear at the same time,  some cases, primary sclerosing cholangitis is present for years before inflammatory bowel disease occurs. </a:t>
            </a:r>
            <a:endParaRPr/>
          </a:p>
          <a:p>
            <a:pPr indent="-365760" lvl="1" marL="777240" rtl="0" algn="l">
              <a:spcBef>
                <a:spcPts val="374"/>
              </a:spcBef>
              <a:spcAft>
                <a:spcPts val="0"/>
              </a:spcAft>
              <a:buSzPct val="100000"/>
              <a:buChar char="🙢"/>
            </a:pPr>
            <a:r>
              <a:rPr lang="en-CA"/>
              <a:t>Less often, people being treated for inflammatory bowel disease turn out to have primary sclerosing cholangitis as well</a:t>
            </a:r>
            <a:endParaRPr/>
          </a:p>
          <a:p>
            <a:pPr indent="-365760" lvl="1" marL="777240" rtl="0" algn="l">
              <a:spcBef>
                <a:spcPts val="374"/>
              </a:spcBef>
              <a:spcAft>
                <a:spcPts val="0"/>
              </a:spcAft>
              <a:buSzPct val="100000"/>
              <a:buChar char="🙢"/>
            </a:pPr>
            <a:r>
              <a:rPr lang="en-CA"/>
              <a:t>Rarely, people with primary sclerosing cholangitis develop inflammatory bowel disease only after having a liver transplant</a:t>
            </a:r>
            <a:endParaRPr/>
          </a:p>
          <a:p>
            <a:pPr indent="-236219" lvl="0" marL="365760" rtl="0" algn="l">
              <a:spcBef>
                <a:spcPts val="408"/>
              </a:spcBef>
              <a:spcAft>
                <a:spcPts val="0"/>
              </a:spcAft>
              <a:buSzPct val="100000"/>
              <a:buNone/>
            </a:pPr>
            <a:r>
              <a:t/>
            </a:r>
            <a:endParaRPr/>
          </a:p>
        </p:txBody>
      </p:sp>
      <p:sp>
        <p:nvSpPr>
          <p:cNvPr id="831" name="Google Shape;831;p11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11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Disease in which the bile ducts in the liver are slowly destroyed. Harmful substances can build up in the liver and sometimes lead to cirrhosis</a:t>
            </a:r>
            <a:endParaRPr/>
          </a:p>
          <a:p>
            <a:pPr indent="-365760" lvl="0" marL="365760" rtl="0" algn="l">
              <a:spcBef>
                <a:spcPts val="480"/>
              </a:spcBef>
              <a:spcAft>
                <a:spcPts val="0"/>
              </a:spcAft>
              <a:buSzPts val="2400"/>
              <a:buChar char="🙣"/>
            </a:pPr>
            <a:r>
              <a:rPr lang="en-CA"/>
              <a:t>Thought to be an autoimmune disease but what triggers primary biliary cirrhosis isn't clear.</a:t>
            </a:r>
            <a:endParaRPr/>
          </a:p>
          <a:p>
            <a:pPr indent="-365760" lvl="0" marL="365760" rtl="0" algn="l">
              <a:spcBef>
                <a:spcPts val="480"/>
              </a:spcBef>
              <a:spcAft>
                <a:spcPts val="0"/>
              </a:spcAft>
              <a:buSzPts val="2400"/>
              <a:buChar char="🙣"/>
            </a:pPr>
            <a:r>
              <a:rPr lang="en-CA"/>
              <a:t>Develops slowly, medication can slow the progression of the disease, especially if treatment begins early</a:t>
            </a:r>
            <a:endParaRPr/>
          </a:p>
          <a:p>
            <a:pPr indent="-213359" lvl="0" marL="365760" rtl="0" algn="l">
              <a:spcBef>
                <a:spcPts val="480"/>
              </a:spcBef>
              <a:spcAft>
                <a:spcPts val="0"/>
              </a:spcAft>
              <a:buSzPts val="2400"/>
              <a:buNone/>
            </a:pPr>
            <a:r>
              <a:t/>
            </a:r>
            <a:endParaRPr/>
          </a:p>
        </p:txBody>
      </p:sp>
      <p:sp>
        <p:nvSpPr>
          <p:cNvPr id="837" name="Google Shape;837;p11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Primary Biliary Cirrhosis</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12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Some people remain symptom-free for years others experience a number of signs and symptoms, such as:</a:t>
            </a:r>
            <a:endParaRPr/>
          </a:p>
          <a:p>
            <a:pPr indent="-365760" lvl="1" marL="777240" rtl="0" algn="l">
              <a:spcBef>
                <a:spcPts val="341"/>
              </a:spcBef>
              <a:spcAft>
                <a:spcPts val="0"/>
              </a:spcAft>
              <a:buSzPct val="100000"/>
              <a:buChar char="🙢"/>
            </a:pPr>
            <a:r>
              <a:rPr lang="en-CA"/>
              <a:t>Fatigue</a:t>
            </a:r>
            <a:endParaRPr/>
          </a:p>
          <a:p>
            <a:pPr indent="-365760" lvl="1" marL="777240" rtl="0" algn="l">
              <a:spcBef>
                <a:spcPts val="341"/>
              </a:spcBef>
              <a:spcAft>
                <a:spcPts val="0"/>
              </a:spcAft>
              <a:buSzPct val="100000"/>
              <a:buChar char="🙢"/>
            </a:pPr>
            <a:r>
              <a:rPr lang="en-CA"/>
              <a:t>Itchy skin</a:t>
            </a:r>
            <a:endParaRPr/>
          </a:p>
          <a:p>
            <a:pPr indent="-365760" lvl="1" marL="777240" rtl="0" algn="l">
              <a:spcBef>
                <a:spcPts val="341"/>
              </a:spcBef>
              <a:spcAft>
                <a:spcPts val="0"/>
              </a:spcAft>
              <a:buSzPct val="100000"/>
              <a:buChar char="🙢"/>
            </a:pPr>
            <a:r>
              <a:rPr lang="en-CA"/>
              <a:t>Pain in the upper right portion of the abdomen</a:t>
            </a:r>
            <a:endParaRPr/>
          </a:p>
          <a:p>
            <a:pPr indent="-365760" lvl="1" marL="777240" rtl="0" algn="l">
              <a:spcBef>
                <a:spcPts val="341"/>
              </a:spcBef>
              <a:spcAft>
                <a:spcPts val="0"/>
              </a:spcAft>
              <a:buSzPct val="100000"/>
              <a:buChar char="🙢"/>
            </a:pPr>
            <a:r>
              <a:rPr lang="en-CA"/>
              <a:t>Dry eyes</a:t>
            </a:r>
            <a:endParaRPr/>
          </a:p>
          <a:p>
            <a:pPr indent="-365760" lvl="1" marL="777240" rtl="0" algn="l">
              <a:spcBef>
                <a:spcPts val="341"/>
              </a:spcBef>
              <a:spcAft>
                <a:spcPts val="0"/>
              </a:spcAft>
              <a:buSzPct val="100000"/>
              <a:buChar char="🙢"/>
            </a:pPr>
            <a:r>
              <a:rPr lang="en-CA"/>
              <a:t>Dry mouth</a:t>
            </a:r>
            <a:endParaRPr/>
          </a:p>
          <a:p>
            <a:pPr indent="-365760" lvl="1" marL="777240" rtl="0" algn="l">
              <a:spcBef>
                <a:spcPts val="341"/>
              </a:spcBef>
              <a:spcAft>
                <a:spcPts val="0"/>
              </a:spcAft>
              <a:buSzPct val="100000"/>
              <a:buChar char="🙢"/>
            </a:pPr>
            <a:r>
              <a:rPr lang="en-CA"/>
              <a:t>jaundice</a:t>
            </a:r>
            <a:endParaRPr/>
          </a:p>
          <a:p>
            <a:pPr indent="-365760" lvl="1" marL="777240" rtl="0" algn="l">
              <a:spcBef>
                <a:spcPts val="341"/>
              </a:spcBef>
              <a:spcAft>
                <a:spcPts val="0"/>
              </a:spcAft>
              <a:buSzPct val="100000"/>
              <a:buChar char="🙢"/>
            </a:pPr>
            <a:r>
              <a:rPr lang="en-CA"/>
              <a:t>Darkening of the skin that's not related to sun exposure</a:t>
            </a:r>
            <a:endParaRPr/>
          </a:p>
          <a:p>
            <a:pPr indent="-365760" lvl="1" marL="777240" rtl="0" algn="l">
              <a:spcBef>
                <a:spcPts val="341"/>
              </a:spcBef>
              <a:spcAft>
                <a:spcPts val="0"/>
              </a:spcAft>
              <a:buSzPct val="100000"/>
              <a:buChar char="🙢"/>
            </a:pPr>
            <a:r>
              <a:rPr lang="en-CA"/>
              <a:t>Swollen feet and ankles</a:t>
            </a:r>
            <a:endParaRPr/>
          </a:p>
          <a:p>
            <a:pPr indent="-365760" lvl="1" marL="777240" rtl="0" algn="l">
              <a:spcBef>
                <a:spcPts val="341"/>
              </a:spcBef>
              <a:spcAft>
                <a:spcPts val="0"/>
              </a:spcAft>
              <a:buSzPct val="100000"/>
              <a:buChar char="🙢"/>
            </a:pPr>
            <a:r>
              <a:rPr lang="en-CA"/>
              <a:t>Ascites</a:t>
            </a:r>
            <a:endParaRPr/>
          </a:p>
          <a:p>
            <a:pPr indent="-365760" lvl="1" marL="777240" rtl="0" algn="l">
              <a:spcBef>
                <a:spcPts val="341"/>
              </a:spcBef>
              <a:spcAft>
                <a:spcPts val="0"/>
              </a:spcAft>
              <a:buSzPct val="100000"/>
              <a:buChar char="🙢"/>
            </a:pPr>
            <a:r>
              <a:rPr lang="en-CA"/>
              <a:t>Fatty deposits on the skin around the eyes, eyelids, or in the creases in the palms, soles, elbows or knees (xanthomas)</a:t>
            </a:r>
            <a:endParaRPr/>
          </a:p>
          <a:p>
            <a:pPr indent="-365760" lvl="1" marL="777240" rtl="0" algn="l">
              <a:spcBef>
                <a:spcPts val="341"/>
              </a:spcBef>
              <a:spcAft>
                <a:spcPts val="0"/>
              </a:spcAft>
              <a:buSzPct val="100000"/>
              <a:buChar char="🙢"/>
            </a:pPr>
            <a:r>
              <a:rPr lang="en-CA"/>
              <a:t>Diarrhea that can be greasy</a:t>
            </a:r>
            <a:endParaRPr/>
          </a:p>
          <a:p>
            <a:pPr indent="-247650" lvl="0" marL="365760" rtl="0" algn="l">
              <a:spcBef>
                <a:spcPts val="372"/>
              </a:spcBef>
              <a:spcAft>
                <a:spcPts val="0"/>
              </a:spcAft>
              <a:buSzPct val="100000"/>
              <a:buNone/>
            </a:pPr>
            <a:r>
              <a:t/>
            </a:r>
            <a:endParaRPr/>
          </a:p>
        </p:txBody>
      </p:sp>
      <p:sp>
        <p:nvSpPr>
          <p:cNvPr id="843" name="Google Shape;843;p12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21"/>
          <p:cNvSpPr txBox="1"/>
          <p:nvPr>
            <p:ph idx="1" type="body"/>
          </p:nvPr>
        </p:nvSpPr>
        <p:spPr>
          <a:xfrm>
            <a:off x="699247" y="2248347"/>
            <a:ext cx="7745505" cy="4493021"/>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As liver damage progresses, people may develop a number of serious problems, including:</a:t>
            </a:r>
            <a:endParaRPr/>
          </a:p>
          <a:p>
            <a:pPr indent="-365760" lvl="1" marL="777240" rtl="0" algn="l">
              <a:spcBef>
                <a:spcPts val="341"/>
              </a:spcBef>
              <a:spcAft>
                <a:spcPts val="0"/>
              </a:spcAft>
              <a:buSzPct val="100000"/>
              <a:buChar char="🙢"/>
            </a:pPr>
            <a:r>
              <a:rPr lang="en-CA"/>
              <a:t>Cirrhosis</a:t>
            </a:r>
            <a:endParaRPr/>
          </a:p>
          <a:p>
            <a:pPr indent="-365760" lvl="1" marL="777240" rtl="0" algn="l">
              <a:spcBef>
                <a:spcPts val="341"/>
              </a:spcBef>
              <a:spcAft>
                <a:spcPts val="0"/>
              </a:spcAft>
              <a:buSzPct val="100000"/>
              <a:buChar char="🙢"/>
            </a:pPr>
            <a:r>
              <a:rPr lang="en-CA"/>
              <a:t>Portal hypertension</a:t>
            </a:r>
            <a:endParaRPr/>
          </a:p>
          <a:p>
            <a:pPr indent="-365760" lvl="1" marL="777240" rtl="0" algn="l">
              <a:spcBef>
                <a:spcPts val="341"/>
              </a:spcBef>
              <a:spcAft>
                <a:spcPts val="0"/>
              </a:spcAft>
              <a:buSzPct val="100000"/>
              <a:buChar char="🙢"/>
            </a:pPr>
            <a:r>
              <a:rPr lang="en-CA"/>
              <a:t>Varices - When circulation through the portal vein is slowed or blocked, blood may back up into other veins — mainly those in the stomach and esophagus. The blood vessels are thin walled, and increased pressure in the veins can cause bleeding in the upper stomach or esophagus. This bleeding is a life-threatening emergency that requires immediate medical care.</a:t>
            </a:r>
            <a:endParaRPr/>
          </a:p>
          <a:p>
            <a:pPr indent="-365760" lvl="1" marL="777240" rtl="0" algn="l">
              <a:spcBef>
                <a:spcPts val="341"/>
              </a:spcBef>
              <a:spcAft>
                <a:spcPts val="0"/>
              </a:spcAft>
              <a:buSzPct val="100000"/>
              <a:buChar char="🙢"/>
            </a:pPr>
            <a:r>
              <a:rPr lang="en-CA"/>
              <a:t>Liver cancer. </a:t>
            </a:r>
            <a:endParaRPr/>
          </a:p>
          <a:p>
            <a:pPr indent="-365760" lvl="1" marL="777240" rtl="0" algn="l">
              <a:spcBef>
                <a:spcPts val="341"/>
              </a:spcBef>
              <a:spcAft>
                <a:spcPts val="0"/>
              </a:spcAft>
              <a:buSzPct val="100000"/>
              <a:buChar char="🙢"/>
            </a:pPr>
            <a:r>
              <a:rPr lang="en-CA"/>
              <a:t>Osteoporosis</a:t>
            </a:r>
            <a:endParaRPr/>
          </a:p>
          <a:p>
            <a:pPr indent="-365760" lvl="1" marL="777240" rtl="0" algn="l">
              <a:spcBef>
                <a:spcPts val="341"/>
              </a:spcBef>
              <a:spcAft>
                <a:spcPts val="0"/>
              </a:spcAft>
              <a:buSzPct val="100000"/>
              <a:buChar char="🙢"/>
            </a:pPr>
            <a:r>
              <a:rPr lang="en-CA"/>
              <a:t>Vitamin deficiencies. A lack of bile affects your digestive system's ability to absorb fats and the fat-soluble vitamins, This sometimes leads to deficiencies of these vitamins in advanced cases </a:t>
            </a:r>
            <a:endParaRPr/>
          </a:p>
          <a:p>
            <a:pPr indent="-365760" lvl="1" marL="777240" rtl="0" algn="l">
              <a:spcBef>
                <a:spcPts val="341"/>
              </a:spcBef>
              <a:spcAft>
                <a:spcPts val="0"/>
              </a:spcAft>
              <a:buSzPct val="100000"/>
              <a:buChar char="🙢"/>
            </a:pPr>
            <a:r>
              <a:rPr lang="en-CA"/>
              <a:t>Memory problems and concentration</a:t>
            </a:r>
            <a:endParaRPr/>
          </a:p>
          <a:p>
            <a:pPr indent="-365760" lvl="1" marL="777240" rtl="0" algn="l">
              <a:spcBef>
                <a:spcPts val="341"/>
              </a:spcBef>
              <a:spcAft>
                <a:spcPts val="0"/>
              </a:spcAft>
              <a:buSzPct val="100000"/>
              <a:buChar char="🙢"/>
            </a:pPr>
            <a:r>
              <a:rPr lang="en-CA"/>
              <a:t>An increased risk of other disease. Likely to have other metabolic or immune system disorders, including thyroid problems, limited scleroderma (CREST syndrome) and rheumatoid arthritis.</a:t>
            </a:r>
            <a:endParaRPr/>
          </a:p>
          <a:p>
            <a:pPr indent="-247650" lvl="0" marL="365760" rtl="0" algn="l">
              <a:spcBef>
                <a:spcPts val="372"/>
              </a:spcBef>
              <a:spcAft>
                <a:spcPts val="0"/>
              </a:spcAft>
              <a:buSzPct val="100000"/>
              <a:buNone/>
            </a:pPr>
            <a:r>
              <a:t/>
            </a:r>
            <a:endParaRPr/>
          </a:p>
        </p:txBody>
      </p:sp>
      <p:sp>
        <p:nvSpPr>
          <p:cNvPr id="849" name="Google Shape;849;p12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Complications</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122"/>
          <p:cNvSpPr txBox="1"/>
          <p:nvPr>
            <p:ph idx="1" type="body"/>
          </p:nvPr>
        </p:nvSpPr>
        <p:spPr>
          <a:xfrm>
            <a:off x="699247" y="2248347"/>
            <a:ext cx="7745505" cy="4609653"/>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autosomal recessive disorder </a:t>
            </a:r>
            <a:endParaRPr/>
          </a:p>
          <a:p>
            <a:pPr indent="-365760" lvl="0" marL="365760" rtl="0" algn="l">
              <a:spcBef>
                <a:spcPts val="372"/>
              </a:spcBef>
              <a:spcAft>
                <a:spcPts val="0"/>
              </a:spcAft>
              <a:buSzPct val="100000"/>
              <a:buChar char="🙣"/>
            </a:pPr>
            <a:r>
              <a:rPr lang="en-CA"/>
              <a:t>3 major forms of the disorder are recognized:</a:t>
            </a:r>
            <a:endParaRPr/>
          </a:p>
          <a:p>
            <a:pPr indent="-365760" lvl="1" marL="777240" rtl="0" algn="l">
              <a:spcBef>
                <a:spcPts val="341"/>
              </a:spcBef>
              <a:spcAft>
                <a:spcPts val="0"/>
              </a:spcAft>
              <a:buSzPct val="100000"/>
              <a:buChar char="🙢"/>
            </a:pPr>
            <a:r>
              <a:rPr lang="en-CA"/>
              <a:t> infantile, juvenile (Intermediate), and adult-onset</a:t>
            </a:r>
            <a:endParaRPr/>
          </a:p>
          <a:p>
            <a:pPr indent="-365760" lvl="0" marL="365760" rtl="0" algn="l">
              <a:spcBef>
                <a:spcPts val="372"/>
              </a:spcBef>
              <a:spcAft>
                <a:spcPts val="0"/>
              </a:spcAft>
              <a:buSzPct val="100000"/>
              <a:buChar char="🙣"/>
            </a:pPr>
            <a:r>
              <a:rPr lang="en-CA"/>
              <a:t>Infantile </a:t>
            </a:r>
            <a:endParaRPr/>
          </a:p>
          <a:p>
            <a:pPr indent="-365760" lvl="1" marL="777240" rtl="0" algn="l">
              <a:spcBef>
                <a:spcPts val="341"/>
              </a:spcBef>
              <a:spcAft>
                <a:spcPts val="0"/>
              </a:spcAft>
              <a:buSzPct val="100000"/>
              <a:buChar char="🙢"/>
            </a:pPr>
            <a:r>
              <a:rPr lang="en-CA"/>
              <a:t>usually presents by age 6 months and is marked by a progressive and rapidly fatal course. In this form, the cardiac, skeletal, and respiratory muscles are involved. Respiratory and cardiac failure is the usual proximate causes of death.</a:t>
            </a:r>
            <a:endParaRPr/>
          </a:p>
          <a:p>
            <a:pPr indent="-365760" lvl="0" marL="365760" rtl="0" algn="l">
              <a:spcBef>
                <a:spcPts val="372"/>
              </a:spcBef>
              <a:spcAft>
                <a:spcPts val="0"/>
              </a:spcAft>
              <a:buSzPct val="100000"/>
              <a:buChar char="🙣"/>
            </a:pPr>
            <a:r>
              <a:rPr lang="en-CA"/>
              <a:t>Adult </a:t>
            </a:r>
            <a:endParaRPr/>
          </a:p>
          <a:p>
            <a:pPr indent="-365760" lvl="1" marL="777240" rtl="0" algn="l">
              <a:spcBef>
                <a:spcPts val="341"/>
              </a:spcBef>
              <a:spcAft>
                <a:spcPts val="0"/>
              </a:spcAft>
              <a:buSzPct val="100000"/>
              <a:buChar char="🙢"/>
            </a:pPr>
            <a:r>
              <a:rPr lang="en-CA"/>
              <a:t>slowly progressive disease in which the heart is not affected. Patients with adult-onset glycogen-storage disease type II typically present with proximal muscle weakness between the second and sixth decades of life. Similar to the infantile form, patients with the adult form ultimately succumb to respiratory failure. </a:t>
            </a:r>
            <a:endParaRPr/>
          </a:p>
          <a:p>
            <a:pPr indent="-365760" lvl="0" marL="365760" rtl="0" algn="l">
              <a:spcBef>
                <a:spcPts val="372"/>
              </a:spcBef>
              <a:spcAft>
                <a:spcPts val="0"/>
              </a:spcAft>
              <a:buSzPct val="100000"/>
              <a:buChar char="🙣"/>
            </a:pPr>
            <a:r>
              <a:rPr lang="en-CA"/>
              <a:t>Juvenile</a:t>
            </a:r>
            <a:endParaRPr/>
          </a:p>
          <a:p>
            <a:pPr indent="-365760" lvl="1" marL="777240" rtl="0" algn="l">
              <a:spcBef>
                <a:spcPts val="341"/>
              </a:spcBef>
              <a:spcAft>
                <a:spcPts val="0"/>
              </a:spcAft>
              <a:buSzPct val="100000"/>
              <a:buChar char="🙢"/>
            </a:pPr>
            <a:r>
              <a:rPr lang="en-CA"/>
              <a:t>includes infants and children older than 6 months who present with weakness but generally have no cardiac disease, and the clinical features overlap those of the other forms. In general, the older the age of onset, the less the likelihood of cardiac involvement.</a:t>
            </a:r>
            <a:endParaRPr/>
          </a:p>
          <a:p>
            <a:pPr indent="-247650" lvl="0" marL="365760" rtl="0" algn="l">
              <a:spcBef>
                <a:spcPts val="372"/>
              </a:spcBef>
              <a:spcAft>
                <a:spcPts val="0"/>
              </a:spcAft>
              <a:buSzPct val="100000"/>
              <a:buNone/>
            </a:pPr>
            <a:r>
              <a:t/>
            </a:r>
            <a:endParaRPr/>
          </a:p>
        </p:txBody>
      </p:sp>
      <p:sp>
        <p:nvSpPr>
          <p:cNvPr id="855" name="Google Shape;855;p12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Glycogen-storage disease type II (GSDII)</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2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an increase in the blood pressure within the portal venous system. If the vessels in the liver are blocked due to liver damage, blood cannot flow properly through the liver. As a result, high pressure in the portal system develops</a:t>
            </a:r>
            <a:endParaRPr/>
          </a:p>
          <a:p>
            <a:pPr indent="-365760" lvl="0" marL="365760" rtl="0" algn="l">
              <a:spcBef>
                <a:spcPts val="480"/>
              </a:spcBef>
              <a:spcAft>
                <a:spcPts val="0"/>
              </a:spcAft>
              <a:buSzPts val="2400"/>
              <a:buChar char="🙣"/>
            </a:pPr>
            <a:r>
              <a:rPr lang="en-CA"/>
              <a:t>May lead to the development of</a:t>
            </a:r>
            <a:endParaRPr/>
          </a:p>
          <a:p>
            <a:pPr indent="-365760" lvl="1" marL="777240" rtl="0" algn="l">
              <a:spcBef>
                <a:spcPts val="440"/>
              </a:spcBef>
              <a:spcAft>
                <a:spcPts val="0"/>
              </a:spcAft>
              <a:buSzPts val="2200"/>
              <a:buChar char="🙢"/>
            </a:pPr>
            <a:r>
              <a:rPr lang="en-CA"/>
              <a:t>Varices within the esophagus, stomach, rectum, or umbilical area. Varices can rupture and bleed, resulting in potentially life-threatening complications.</a:t>
            </a:r>
            <a:endParaRPr/>
          </a:p>
        </p:txBody>
      </p:sp>
      <p:sp>
        <p:nvSpPr>
          <p:cNvPr id="861" name="Google Shape;861;p12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Portal Hypertension</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24"/>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spcBef>
                <a:spcPts val="0"/>
              </a:spcBef>
              <a:spcAft>
                <a:spcPts val="0"/>
              </a:spcAft>
              <a:buSzPct val="100000"/>
              <a:buChar char="🙣"/>
            </a:pPr>
            <a:r>
              <a:rPr lang="en-CA"/>
              <a:t>May not always be associated with specific symptoms that identify what is happening in the liver. But if a person has liver disease that leads to cirrhosis, the chance of developing portal hypertension is high.</a:t>
            </a:r>
            <a:endParaRPr/>
          </a:p>
          <a:p>
            <a:pPr indent="-365760" lvl="0" marL="365760" rtl="0" algn="l">
              <a:spcBef>
                <a:spcPts val="444"/>
              </a:spcBef>
              <a:spcAft>
                <a:spcPts val="0"/>
              </a:spcAft>
              <a:buSzPct val="100000"/>
              <a:buChar char="🙣"/>
            </a:pPr>
            <a:r>
              <a:rPr lang="en-CA"/>
              <a:t>The main symptoms and complications include:</a:t>
            </a:r>
            <a:endParaRPr/>
          </a:p>
          <a:p>
            <a:pPr indent="-365760" lvl="1" marL="777240" rtl="0" algn="l">
              <a:spcBef>
                <a:spcPts val="407"/>
              </a:spcBef>
              <a:spcAft>
                <a:spcPts val="0"/>
              </a:spcAft>
              <a:buSzPct val="100000"/>
              <a:buChar char="🙢"/>
            </a:pPr>
            <a:r>
              <a:rPr lang="en-CA"/>
              <a:t>GI bleeding marked by black, tarry stools or blood in the stools, or vomiting of blood due to the spontaneous rupture and hemorrhage from varices.</a:t>
            </a:r>
            <a:endParaRPr/>
          </a:p>
          <a:p>
            <a:pPr indent="-365760" lvl="1" marL="777240" rtl="0" algn="l">
              <a:spcBef>
                <a:spcPts val="407"/>
              </a:spcBef>
              <a:spcAft>
                <a:spcPts val="0"/>
              </a:spcAft>
              <a:buSzPct val="100000"/>
              <a:buChar char="🙢"/>
            </a:pPr>
            <a:r>
              <a:rPr lang="en-CA"/>
              <a:t>Ascites </a:t>
            </a:r>
            <a:endParaRPr/>
          </a:p>
          <a:p>
            <a:pPr indent="-365760" lvl="1" marL="777240" rtl="0" algn="l">
              <a:spcBef>
                <a:spcPts val="407"/>
              </a:spcBef>
              <a:spcAft>
                <a:spcPts val="0"/>
              </a:spcAft>
              <a:buSzPct val="100000"/>
              <a:buChar char="🙢"/>
            </a:pPr>
            <a:r>
              <a:rPr lang="en-CA"/>
              <a:t>Encephalopathy or confusion and forgetfulness caused by poor liver function.</a:t>
            </a:r>
            <a:endParaRPr/>
          </a:p>
          <a:p>
            <a:pPr indent="-365760" lvl="1" marL="777240" rtl="0" algn="l">
              <a:spcBef>
                <a:spcPts val="407"/>
              </a:spcBef>
              <a:spcAft>
                <a:spcPts val="0"/>
              </a:spcAft>
              <a:buSzPct val="100000"/>
              <a:buChar char="🙢"/>
            </a:pPr>
            <a:r>
              <a:rPr lang="en-CA"/>
              <a:t>Reduced levels of platelets or white blood cells</a:t>
            </a:r>
            <a:endParaRPr/>
          </a:p>
          <a:p>
            <a:pPr indent="-224789" lvl="0" marL="365760" rtl="0" algn="l">
              <a:spcBef>
                <a:spcPts val="444"/>
              </a:spcBef>
              <a:spcAft>
                <a:spcPts val="0"/>
              </a:spcAft>
              <a:buSzPct val="100000"/>
              <a:buNone/>
            </a:pPr>
            <a:r>
              <a:t/>
            </a:r>
            <a:endParaRPr/>
          </a:p>
        </p:txBody>
      </p:sp>
      <p:sp>
        <p:nvSpPr>
          <p:cNvPr id="867" name="Google Shape;867;p124"/>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25"/>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The most common cause </a:t>
            </a:r>
            <a:endParaRPr/>
          </a:p>
          <a:p>
            <a:pPr indent="-365760" lvl="1" marL="777240" rtl="0" algn="l">
              <a:spcBef>
                <a:spcPts val="440"/>
              </a:spcBef>
              <a:spcAft>
                <a:spcPts val="0"/>
              </a:spcAft>
              <a:buSzPts val="2200"/>
              <a:buChar char="🙢"/>
            </a:pPr>
            <a:r>
              <a:rPr lang="en-CA"/>
              <a:t>cirrhosis of the liver</a:t>
            </a:r>
            <a:endParaRPr/>
          </a:p>
          <a:p>
            <a:pPr indent="-365760" lvl="0" marL="365760" rtl="0" algn="l">
              <a:spcBef>
                <a:spcPts val="480"/>
              </a:spcBef>
              <a:spcAft>
                <a:spcPts val="0"/>
              </a:spcAft>
              <a:buSzPts val="2400"/>
              <a:buChar char="🙣"/>
            </a:pPr>
            <a:r>
              <a:rPr lang="en-CA"/>
              <a:t>Other causes include</a:t>
            </a:r>
            <a:endParaRPr/>
          </a:p>
          <a:p>
            <a:pPr indent="-365760" lvl="1" marL="777240" rtl="0" algn="l">
              <a:spcBef>
                <a:spcPts val="440"/>
              </a:spcBef>
              <a:spcAft>
                <a:spcPts val="0"/>
              </a:spcAft>
              <a:buSzPts val="2200"/>
              <a:buChar char="🙢"/>
            </a:pPr>
            <a:r>
              <a:rPr lang="en-CA"/>
              <a:t>Blood clots in the portal vein</a:t>
            </a:r>
            <a:endParaRPr/>
          </a:p>
          <a:p>
            <a:pPr indent="-365760" lvl="1" marL="777240" rtl="0" algn="l">
              <a:spcBef>
                <a:spcPts val="440"/>
              </a:spcBef>
              <a:spcAft>
                <a:spcPts val="0"/>
              </a:spcAft>
              <a:buSzPts val="2200"/>
              <a:buChar char="🙢"/>
            </a:pPr>
            <a:r>
              <a:rPr lang="en-CA"/>
              <a:t>Parasitic infection called schistosomiasis</a:t>
            </a:r>
            <a:endParaRPr/>
          </a:p>
          <a:p>
            <a:pPr indent="-365760" lvl="1" marL="777240" rtl="0" algn="l">
              <a:spcBef>
                <a:spcPts val="440"/>
              </a:spcBef>
              <a:spcAft>
                <a:spcPts val="0"/>
              </a:spcAft>
              <a:buSzPts val="2200"/>
              <a:buChar char="🙢"/>
            </a:pPr>
            <a:r>
              <a:rPr lang="en-CA"/>
              <a:t>Focal nodular hyperplasia</a:t>
            </a:r>
            <a:endParaRPr/>
          </a:p>
          <a:p>
            <a:pPr indent="-365760" lvl="2" marL="1143000" rtl="0" algn="l">
              <a:spcBef>
                <a:spcPts val="400"/>
              </a:spcBef>
              <a:spcAft>
                <a:spcPts val="0"/>
              </a:spcAft>
              <a:buSzPts val="2000"/>
              <a:buChar char="🙣"/>
            </a:pPr>
            <a:r>
              <a:rPr lang="en-CA"/>
              <a:t>seen in people infected with the AIDS virus, sometimes cause is unknown.</a:t>
            </a:r>
            <a:endParaRPr/>
          </a:p>
          <a:p>
            <a:pPr indent="-213359" lvl="0" marL="365760" rtl="0" algn="l">
              <a:spcBef>
                <a:spcPts val="480"/>
              </a:spcBef>
              <a:spcAft>
                <a:spcPts val="0"/>
              </a:spcAft>
              <a:buSzPts val="2400"/>
              <a:buNone/>
            </a:pPr>
            <a:r>
              <a:t/>
            </a:r>
            <a:endParaRPr/>
          </a:p>
        </p:txBody>
      </p:sp>
      <p:sp>
        <p:nvSpPr>
          <p:cNvPr id="873" name="Google Shape;873;p125"/>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Causes</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126"/>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92500" lnSpcReduction="20000"/>
          </a:bodyPr>
          <a:lstStyle/>
          <a:p>
            <a:pPr indent="-365760" lvl="0" marL="365760" rtl="0" algn="l">
              <a:spcBef>
                <a:spcPts val="0"/>
              </a:spcBef>
              <a:spcAft>
                <a:spcPts val="0"/>
              </a:spcAft>
              <a:buSzPct val="100000"/>
              <a:buChar char="🙣"/>
            </a:pPr>
            <a:r>
              <a:rPr lang="en-CA"/>
              <a:t>Presence of one or more calculi in the gallbladder</a:t>
            </a:r>
            <a:endParaRPr/>
          </a:p>
          <a:p>
            <a:pPr indent="-365760" lvl="0" marL="365760" rtl="0" algn="l">
              <a:spcBef>
                <a:spcPts val="444"/>
              </a:spcBef>
              <a:spcAft>
                <a:spcPts val="0"/>
              </a:spcAft>
              <a:buSzPct val="100000"/>
              <a:buChar char="🙣"/>
            </a:pPr>
            <a:r>
              <a:rPr lang="en-CA"/>
              <a:t>In developed countries, about 10% of adults and 20% of people &gt; 65 year have gallstones</a:t>
            </a:r>
            <a:endParaRPr/>
          </a:p>
          <a:p>
            <a:pPr indent="-365760" lvl="0" marL="365760" rtl="0" algn="l">
              <a:spcBef>
                <a:spcPts val="444"/>
              </a:spcBef>
              <a:spcAft>
                <a:spcPts val="0"/>
              </a:spcAft>
              <a:buSzPct val="100000"/>
              <a:buChar char="🙣"/>
            </a:pPr>
            <a:r>
              <a:rPr lang="en-CA"/>
              <a:t>Gallstones tend to be asymptomatic</a:t>
            </a:r>
            <a:endParaRPr/>
          </a:p>
          <a:p>
            <a:pPr indent="-365760" lvl="1" marL="777240" rtl="0" algn="l">
              <a:spcBef>
                <a:spcPts val="407"/>
              </a:spcBef>
              <a:spcAft>
                <a:spcPts val="0"/>
              </a:spcAft>
              <a:buSzPct val="100000"/>
              <a:buChar char="🙢"/>
            </a:pPr>
            <a:r>
              <a:rPr lang="en-CA"/>
              <a:t> most common symptom is biliary colic; gallstones do not cause dyspepsia or fatty food intolerance. </a:t>
            </a:r>
            <a:endParaRPr/>
          </a:p>
          <a:p>
            <a:pPr indent="-365760" lvl="1" marL="777240" rtl="0" algn="l">
              <a:spcBef>
                <a:spcPts val="407"/>
              </a:spcBef>
              <a:spcAft>
                <a:spcPts val="0"/>
              </a:spcAft>
              <a:buSzPct val="100000"/>
              <a:buChar char="🙢"/>
            </a:pPr>
            <a:r>
              <a:rPr lang="en-CA"/>
              <a:t>More serious complications include cholecystitis; biliary tract obstruction, sometimes cholangitis,  and gallstone pancreatitis</a:t>
            </a:r>
            <a:endParaRPr/>
          </a:p>
          <a:p>
            <a:pPr indent="-365760" lvl="0" marL="365760" rtl="0" algn="l">
              <a:spcBef>
                <a:spcPts val="444"/>
              </a:spcBef>
              <a:spcAft>
                <a:spcPts val="0"/>
              </a:spcAft>
              <a:buSzPct val="100000"/>
              <a:buChar char="🙣"/>
            </a:pPr>
            <a:r>
              <a:rPr lang="en-CA"/>
              <a:t> Diagnosis is usually by ultrasound.</a:t>
            </a:r>
            <a:endParaRPr/>
          </a:p>
          <a:p>
            <a:pPr indent="-365760" lvl="0" marL="365760" rtl="0" algn="l">
              <a:spcBef>
                <a:spcPts val="444"/>
              </a:spcBef>
              <a:spcAft>
                <a:spcPts val="0"/>
              </a:spcAft>
              <a:buSzPct val="100000"/>
              <a:buChar char="🙣"/>
            </a:pPr>
            <a:r>
              <a:rPr lang="en-CA"/>
              <a:t>If symptoms or complications become, cholecystectomy is necessary</a:t>
            </a:r>
            <a:endParaRPr/>
          </a:p>
        </p:txBody>
      </p:sp>
      <p:sp>
        <p:nvSpPr>
          <p:cNvPr id="879" name="Google Shape;879;p126"/>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Cholelithiasis</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127"/>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Risk factors include </a:t>
            </a:r>
            <a:endParaRPr/>
          </a:p>
          <a:p>
            <a:pPr indent="-365760" lvl="1" marL="777240" rtl="0" algn="l">
              <a:spcBef>
                <a:spcPts val="440"/>
              </a:spcBef>
              <a:spcAft>
                <a:spcPts val="0"/>
              </a:spcAft>
              <a:buSzPts val="2200"/>
              <a:buChar char="🙢"/>
            </a:pPr>
            <a:r>
              <a:rPr lang="en-CA"/>
              <a:t>female sex</a:t>
            </a:r>
            <a:endParaRPr/>
          </a:p>
          <a:p>
            <a:pPr indent="-365760" lvl="1" marL="777240" rtl="0" algn="l">
              <a:spcBef>
                <a:spcPts val="440"/>
              </a:spcBef>
              <a:spcAft>
                <a:spcPts val="0"/>
              </a:spcAft>
              <a:buSzPts val="2200"/>
              <a:buChar char="🙢"/>
            </a:pPr>
            <a:r>
              <a:rPr lang="en-CA"/>
              <a:t>Obesity</a:t>
            </a:r>
            <a:endParaRPr/>
          </a:p>
          <a:p>
            <a:pPr indent="-365760" lvl="1" marL="777240" rtl="0" algn="l">
              <a:spcBef>
                <a:spcPts val="440"/>
              </a:spcBef>
              <a:spcAft>
                <a:spcPts val="0"/>
              </a:spcAft>
              <a:buSzPts val="2200"/>
              <a:buChar char="🙢"/>
            </a:pPr>
            <a:r>
              <a:rPr lang="en-CA"/>
              <a:t>increased age</a:t>
            </a:r>
            <a:endParaRPr/>
          </a:p>
          <a:p>
            <a:pPr indent="-365760" lvl="1" marL="777240" rtl="0" algn="l">
              <a:spcBef>
                <a:spcPts val="440"/>
              </a:spcBef>
              <a:spcAft>
                <a:spcPts val="0"/>
              </a:spcAft>
              <a:buSzPts val="2200"/>
              <a:buChar char="🙢"/>
            </a:pPr>
            <a:r>
              <a:rPr lang="en-CA"/>
              <a:t>Western diet</a:t>
            </a:r>
            <a:endParaRPr/>
          </a:p>
          <a:p>
            <a:pPr indent="-365760" lvl="1" marL="777240" rtl="0" algn="l">
              <a:spcBef>
                <a:spcPts val="440"/>
              </a:spcBef>
              <a:spcAft>
                <a:spcPts val="0"/>
              </a:spcAft>
              <a:buSzPts val="2200"/>
              <a:buChar char="🙢"/>
            </a:pPr>
            <a:r>
              <a:rPr lang="en-CA"/>
              <a:t>Rapid weight loss</a:t>
            </a:r>
            <a:endParaRPr/>
          </a:p>
          <a:p>
            <a:pPr indent="-365760" lvl="1" marL="777240" rtl="0" algn="l">
              <a:spcBef>
                <a:spcPts val="440"/>
              </a:spcBef>
              <a:spcAft>
                <a:spcPts val="0"/>
              </a:spcAft>
              <a:buSzPts val="2200"/>
              <a:buChar char="🙢"/>
            </a:pPr>
            <a:r>
              <a:rPr lang="en-CA"/>
              <a:t>family history</a:t>
            </a:r>
            <a:endParaRPr/>
          </a:p>
          <a:p>
            <a:pPr indent="-365760" lvl="0" marL="365760" rtl="0" algn="l">
              <a:spcBef>
                <a:spcPts val="480"/>
              </a:spcBef>
              <a:spcAft>
                <a:spcPts val="0"/>
              </a:spcAft>
              <a:buSzPts val="2400"/>
              <a:buChar char="🙣"/>
            </a:pPr>
            <a:r>
              <a:rPr lang="en-CA"/>
              <a:t>Most disorders of the biliary tract result from gallstones.</a:t>
            </a:r>
            <a:endParaRPr/>
          </a:p>
          <a:p>
            <a:pPr indent="-213359" lvl="0" marL="365760" rtl="0" algn="l">
              <a:spcBef>
                <a:spcPts val="480"/>
              </a:spcBef>
              <a:spcAft>
                <a:spcPts val="0"/>
              </a:spcAft>
              <a:buSzPts val="2400"/>
              <a:buNone/>
            </a:pPr>
            <a:r>
              <a:t/>
            </a:r>
            <a:endParaRPr/>
          </a:p>
          <a:p>
            <a:pPr indent="-213359" lvl="0" marL="365760" rtl="0" algn="l">
              <a:spcBef>
                <a:spcPts val="480"/>
              </a:spcBef>
              <a:spcAft>
                <a:spcPts val="0"/>
              </a:spcAft>
              <a:buSzPts val="2400"/>
              <a:buNone/>
            </a:pPr>
            <a:r>
              <a:t/>
            </a:r>
            <a:endParaRPr/>
          </a:p>
        </p:txBody>
      </p:sp>
      <p:sp>
        <p:nvSpPr>
          <p:cNvPr id="885" name="Google Shape;885;p127"/>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Risk Factors</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128"/>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a:bodyPr>
          <a:lstStyle/>
          <a:p>
            <a:pPr indent="-365760" lvl="0" marL="365760" rtl="0" algn="l">
              <a:spcBef>
                <a:spcPts val="0"/>
              </a:spcBef>
              <a:spcAft>
                <a:spcPts val="0"/>
              </a:spcAft>
              <a:buSzPts val="2400"/>
              <a:buChar char="🙣"/>
            </a:pPr>
            <a:r>
              <a:rPr lang="en-CA"/>
              <a:t>About 80% of people with gallstones are asymptomatic</a:t>
            </a:r>
            <a:endParaRPr/>
          </a:p>
          <a:p>
            <a:pPr indent="-365760" lvl="0" marL="365760" rtl="0" algn="l">
              <a:spcBef>
                <a:spcPts val="480"/>
              </a:spcBef>
              <a:spcAft>
                <a:spcPts val="0"/>
              </a:spcAft>
              <a:buSzPts val="2400"/>
              <a:buChar char="🙣"/>
            </a:pPr>
            <a:r>
              <a:rPr lang="en-CA"/>
              <a:t>Symptoms range from</a:t>
            </a:r>
            <a:endParaRPr/>
          </a:p>
          <a:p>
            <a:pPr indent="-365760" lvl="1" marL="777240" rtl="0" algn="l">
              <a:spcBef>
                <a:spcPts val="440"/>
              </a:spcBef>
              <a:spcAft>
                <a:spcPts val="0"/>
              </a:spcAft>
              <a:buSzPts val="2200"/>
              <a:buChar char="🙢"/>
            </a:pPr>
            <a:r>
              <a:rPr lang="en-CA"/>
              <a:t>characteristic type of pain (biliary colic) </a:t>
            </a:r>
            <a:endParaRPr/>
          </a:p>
          <a:p>
            <a:pPr indent="-365760" lvl="1" marL="777240" rtl="0" algn="l">
              <a:spcBef>
                <a:spcPts val="440"/>
              </a:spcBef>
              <a:spcAft>
                <a:spcPts val="0"/>
              </a:spcAft>
              <a:buSzPts val="2200"/>
              <a:buChar char="🙢"/>
            </a:pPr>
            <a:r>
              <a:rPr lang="en-CA"/>
              <a:t>cholecystitis </a:t>
            </a:r>
            <a:endParaRPr/>
          </a:p>
          <a:p>
            <a:pPr indent="-365760" lvl="1" marL="777240" rtl="0" algn="l">
              <a:spcBef>
                <a:spcPts val="440"/>
              </a:spcBef>
              <a:spcAft>
                <a:spcPts val="0"/>
              </a:spcAft>
              <a:buSzPts val="2200"/>
              <a:buChar char="🙢"/>
            </a:pPr>
            <a:r>
              <a:rPr lang="en-CA"/>
              <a:t> life-threatening cholangitis. </a:t>
            </a:r>
            <a:endParaRPr/>
          </a:p>
          <a:p>
            <a:pPr indent="-365760" lvl="0" marL="365760" rtl="0" algn="l">
              <a:spcBef>
                <a:spcPts val="480"/>
              </a:spcBef>
              <a:spcAft>
                <a:spcPts val="0"/>
              </a:spcAft>
              <a:buSzPts val="2400"/>
              <a:buChar char="🙣"/>
            </a:pPr>
            <a:r>
              <a:rPr lang="en-CA"/>
              <a:t>Biliary colic is the most common symptoms</a:t>
            </a:r>
            <a:endParaRPr/>
          </a:p>
        </p:txBody>
      </p:sp>
      <p:sp>
        <p:nvSpPr>
          <p:cNvPr id="891" name="Google Shape;891;p128"/>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Signs &amp; Symptoms</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29"/>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62500" lnSpcReduction="20000"/>
          </a:bodyPr>
          <a:lstStyle/>
          <a:p>
            <a:pPr indent="-365760" lvl="0" marL="365760" rtl="0" algn="l">
              <a:spcBef>
                <a:spcPts val="0"/>
              </a:spcBef>
              <a:spcAft>
                <a:spcPts val="0"/>
              </a:spcAft>
              <a:buSzPct val="100000"/>
              <a:buChar char="🙣"/>
            </a:pPr>
            <a:r>
              <a:rPr lang="en-CA"/>
              <a:t>Begins in the right upper quadrant but may occur elsewhere in the abdomen. </a:t>
            </a:r>
            <a:endParaRPr/>
          </a:p>
          <a:p>
            <a:pPr indent="-365760" lvl="0" marL="365760" rtl="0" algn="l">
              <a:spcBef>
                <a:spcPts val="300"/>
              </a:spcBef>
              <a:spcAft>
                <a:spcPts val="0"/>
              </a:spcAft>
              <a:buSzPct val="100000"/>
              <a:buChar char="🙣"/>
            </a:pPr>
            <a:r>
              <a:rPr lang="en-CA"/>
              <a:t>Often poorly localized, particularly in diabetics and the elderly</a:t>
            </a:r>
            <a:endParaRPr/>
          </a:p>
          <a:p>
            <a:pPr indent="-365760" lvl="0" marL="365760" rtl="0" algn="l">
              <a:spcBef>
                <a:spcPts val="300"/>
              </a:spcBef>
              <a:spcAft>
                <a:spcPts val="0"/>
              </a:spcAft>
              <a:buSzPct val="100000"/>
              <a:buChar char="🙣"/>
            </a:pPr>
            <a:r>
              <a:rPr lang="en-CA"/>
              <a:t>Pain may radiate into the back or down the arm.</a:t>
            </a:r>
            <a:endParaRPr/>
          </a:p>
          <a:p>
            <a:pPr indent="-365760" lvl="0" marL="365760" rtl="0" algn="l">
              <a:spcBef>
                <a:spcPts val="300"/>
              </a:spcBef>
              <a:spcAft>
                <a:spcPts val="0"/>
              </a:spcAft>
              <a:buSzPct val="100000"/>
              <a:buChar char="🙣"/>
            </a:pPr>
            <a:r>
              <a:rPr lang="en-CA"/>
              <a:t>Episodes begin suddenly, become intense within 15 min to 1 h, remain at a steady intensity  for up to 12 h and then gradually disappear over 30 to 90 min, leaving a dull ache</a:t>
            </a:r>
            <a:endParaRPr/>
          </a:p>
          <a:p>
            <a:pPr indent="-365760" lvl="0" marL="365760" rtl="0" algn="l">
              <a:spcBef>
                <a:spcPts val="300"/>
              </a:spcBef>
              <a:spcAft>
                <a:spcPts val="0"/>
              </a:spcAft>
              <a:buSzPct val="100000"/>
              <a:buChar char="🙣"/>
            </a:pPr>
            <a:r>
              <a:rPr lang="en-CA"/>
              <a:t>Pain  usually severe enough to send patients to the ER </a:t>
            </a:r>
            <a:endParaRPr/>
          </a:p>
          <a:p>
            <a:pPr indent="-365760" lvl="0" marL="365760" rtl="0" algn="l">
              <a:spcBef>
                <a:spcPts val="300"/>
              </a:spcBef>
              <a:spcAft>
                <a:spcPts val="0"/>
              </a:spcAft>
              <a:buSzPct val="100000"/>
              <a:buChar char="🙣"/>
            </a:pPr>
            <a:r>
              <a:rPr lang="en-CA"/>
              <a:t>Nausea and some vomiting are common, but fever and chills do not occur unless cholecystitis has developed</a:t>
            </a:r>
            <a:endParaRPr/>
          </a:p>
          <a:p>
            <a:pPr indent="-365760" lvl="0" marL="365760" rtl="0" algn="l">
              <a:spcBef>
                <a:spcPts val="300"/>
              </a:spcBef>
              <a:spcAft>
                <a:spcPts val="0"/>
              </a:spcAft>
              <a:buSzPct val="100000"/>
              <a:buChar char="🙣"/>
            </a:pPr>
            <a:r>
              <a:rPr lang="en-CA"/>
              <a:t>Mild right upper quadrant or epigastric tenderness may be present; peritoneal findings are absent. Between episodes, patients feel well. If colic lasts &gt; 12 h, particularly if it is accompanied by vomiting or fever, acute cholecystitis or pancreatitis is likely</a:t>
            </a:r>
            <a:endParaRPr/>
          </a:p>
          <a:p>
            <a:pPr indent="-365760" lvl="0" marL="365760" rtl="0" algn="l">
              <a:spcBef>
                <a:spcPts val="300"/>
              </a:spcBef>
              <a:spcAft>
                <a:spcPts val="0"/>
              </a:spcAft>
              <a:buSzPct val="100000"/>
              <a:buChar char="🙣"/>
            </a:pPr>
            <a:r>
              <a:rPr lang="en-CA"/>
              <a:t>Can follow a heavy meal, fatty food is not a specific precipitating factor. Nonspecific GI symptoms, such as gas, bloating, and nausea, have been inaccurately ascribed to gallbladder disease. These symptoms are common, having about equal prevalence in cholelithiasis, peptic ulcer disease, and functional GI disorders.</a:t>
            </a:r>
            <a:endParaRPr/>
          </a:p>
          <a:p>
            <a:pPr indent="-270510" lvl="0" marL="365760" rtl="0" algn="l">
              <a:spcBef>
                <a:spcPts val="300"/>
              </a:spcBef>
              <a:spcAft>
                <a:spcPts val="0"/>
              </a:spcAft>
              <a:buSzPct val="100000"/>
              <a:buNone/>
            </a:pPr>
            <a:r>
              <a:t/>
            </a:r>
            <a:endParaRPr/>
          </a:p>
        </p:txBody>
      </p:sp>
      <p:sp>
        <p:nvSpPr>
          <p:cNvPr id="897" name="Google Shape;897;p129"/>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Biliary Colic</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130"/>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lnSpcReduction="10000"/>
          </a:bodyPr>
          <a:lstStyle/>
          <a:p>
            <a:pPr indent="-365760" lvl="0" marL="365760" rtl="0" algn="l">
              <a:spcBef>
                <a:spcPts val="0"/>
              </a:spcBef>
              <a:spcAft>
                <a:spcPts val="0"/>
              </a:spcAft>
              <a:buSzPts val="2400"/>
              <a:buChar char="🙣"/>
            </a:pPr>
            <a:r>
              <a:rPr lang="en-CA"/>
              <a:t>Inflammation of the gallbladder. </a:t>
            </a:r>
            <a:endParaRPr/>
          </a:p>
          <a:p>
            <a:pPr indent="-365760" lvl="0" marL="365760" rtl="0" algn="l">
              <a:spcBef>
                <a:spcPts val="480"/>
              </a:spcBef>
              <a:spcAft>
                <a:spcPts val="0"/>
              </a:spcAft>
              <a:buSzPts val="2400"/>
              <a:buChar char="🙣"/>
            </a:pPr>
            <a:r>
              <a:rPr lang="en-CA"/>
              <a:t>In most cases, gallstones blocking the tube leading out of the gallbladder cause cholecystitis. This results in a bile buildup that can cause inflammation. </a:t>
            </a:r>
            <a:endParaRPr/>
          </a:p>
          <a:p>
            <a:pPr indent="-365760" lvl="0" marL="365760" rtl="0" algn="l">
              <a:spcBef>
                <a:spcPts val="480"/>
              </a:spcBef>
              <a:spcAft>
                <a:spcPts val="0"/>
              </a:spcAft>
              <a:buSzPts val="2400"/>
              <a:buChar char="🙣"/>
            </a:pPr>
            <a:r>
              <a:rPr lang="en-CA"/>
              <a:t>Other causes of cholecystitis </a:t>
            </a:r>
            <a:endParaRPr/>
          </a:p>
          <a:p>
            <a:pPr indent="-365760" lvl="1" marL="777240" rtl="0" algn="l">
              <a:spcBef>
                <a:spcPts val="440"/>
              </a:spcBef>
              <a:spcAft>
                <a:spcPts val="0"/>
              </a:spcAft>
              <a:buSzPts val="2200"/>
              <a:buChar char="🙢"/>
            </a:pPr>
            <a:r>
              <a:rPr lang="en-CA"/>
              <a:t>bile duct problems and tumors.</a:t>
            </a:r>
            <a:endParaRPr/>
          </a:p>
          <a:p>
            <a:pPr indent="-365760" lvl="0" marL="365760" rtl="0" algn="l">
              <a:spcBef>
                <a:spcPts val="480"/>
              </a:spcBef>
              <a:spcAft>
                <a:spcPts val="0"/>
              </a:spcAft>
              <a:buSzPts val="2400"/>
              <a:buChar char="🙣"/>
            </a:pPr>
            <a:r>
              <a:rPr lang="en-CA"/>
              <a:t>If left untreated, can lead to serious, sometimes life-threatening complications, such as a gallbladder rupture</a:t>
            </a:r>
            <a:endParaRPr/>
          </a:p>
          <a:p>
            <a:pPr indent="-365760" lvl="0" marL="365760" rtl="0" algn="l">
              <a:spcBef>
                <a:spcPts val="480"/>
              </a:spcBef>
              <a:spcAft>
                <a:spcPts val="0"/>
              </a:spcAft>
              <a:buSzPts val="2400"/>
              <a:buChar char="🙣"/>
            </a:pPr>
            <a:r>
              <a:rPr lang="en-CA"/>
              <a:t>Treatment often involves gallbladder removal</a:t>
            </a:r>
            <a:endParaRPr/>
          </a:p>
          <a:p>
            <a:pPr indent="-213359" lvl="0" marL="365760" rtl="0" algn="l">
              <a:spcBef>
                <a:spcPts val="480"/>
              </a:spcBef>
              <a:spcAft>
                <a:spcPts val="0"/>
              </a:spcAft>
              <a:buSzPts val="2400"/>
              <a:buNone/>
            </a:pPr>
            <a:r>
              <a:t/>
            </a:r>
            <a:endParaRPr/>
          </a:p>
        </p:txBody>
      </p:sp>
      <p:sp>
        <p:nvSpPr>
          <p:cNvPr id="903" name="Google Shape;903;p130"/>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Cholecystitis</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31"/>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Severe pain in the upper right abdomen</a:t>
            </a:r>
            <a:endParaRPr/>
          </a:p>
          <a:p>
            <a:pPr indent="-365760" lvl="0" marL="365760" rtl="0" algn="l">
              <a:spcBef>
                <a:spcPts val="408"/>
              </a:spcBef>
              <a:spcAft>
                <a:spcPts val="0"/>
              </a:spcAft>
              <a:buSzPct val="100000"/>
              <a:buChar char="🙣"/>
            </a:pPr>
            <a:r>
              <a:rPr lang="en-CA"/>
              <a:t>Pain that radiates to the right shoulder or back</a:t>
            </a:r>
            <a:endParaRPr/>
          </a:p>
          <a:p>
            <a:pPr indent="-365760" lvl="0" marL="365760" rtl="0" algn="l">
              <a:spcBef>
                <a:spcPts val="408"/>
              </a:spcBef>
              <a:spcAft>
                <a:spcPts val="0"/>
              </a:spcAft>
              <a:buSzPct val="100000"/>
              <a:buChar char="🙣"/>
            </a:pPr>
            <a:r>
              <a:rPr lang="en-CA"/>
              <a:t>Tenderness over the abdomen when it's touched</a:t>
            </a:r>
            <a:endParaRPr/>
          </a:p>
          <a:p>
            <a:pPr indent="-365760" lvl="0" marL="365760" rtl="0" algn="l">
              <a:spcBef>
                <a:spcPts val="408"/>
              </a:spcBef>
              <a:spcAft>
                <a:spcPts val="0"/>
              </a:spcAft>
              <a:buSzPct val="100000"/>
              <a:buChar char="🙣"/>
            </a:pPr>
            <a:r>
              <a:rPr lang="en-CA"/>
              <a:t>Nausea</a:t>
            </a:r>
            <a:endParaRPr/>
          </a:p>
          <a:p>
            <a:pPr indent="-365760" lvl="0" marL="365760" rtl="0" algn="l">
              <a:spcBef>
                <a:spcPts val="408"/>
              </a:spcBef>
              <a:spcAft>
                <a:spcPts val="0"/>
              </a:spcAft>
              <a:buSzPct val="100000"/>
              <a:buChar char="🙣"/>
            </a:pPr>
            <a:r>
              <a:rPr lang="en-CA"/>
              <a:t>Vomiting</a:t>
            </a:r>
            <a:endParaRPr/>
          </a:p>
          <a:p>
            <a:pPr indent="-365760" lvl="0" marL="365760" rtl="0" algn="l">
              <a:spcBef>
                <a:spcPts val="408"/>
              </a:spcBef>
              <a:spcAft>
                <a:spcPts val="0"/>
              </a:spcAft>
              <a:buSzPct val="100000"/>
              <a:buChar char="🙣"/>
            </a:pPr>
            <a:r>
              <a:rPr lang="en-CA"/>
              <a:t>Fever</a:t>
            </a:r>
            <a:endParaRPr/>
          </a:p>
          <a:p>
            <a:pPr indent="-365760" lvl="0" marL="365760" rtl="0" algn="l">
              <a:spcBef>
                <a:spcPts val="408"/>
              </a:spcBef>
              <a:spcAft>
                <a:spcPts val="0"/>
              </a:spcAft>
              <a:buSzPct val="100000"/>
              <a:buChar char="🙣"/>
            </a:pPr>
            <a:r>
              <a:rPr lang="en-CA"/>
              <a:t>Cholecystitis signs and symptoms often occur after a meal, particularly a large or fatty meal.</a:t>
            </a:r>
            <a:endParaRPr/>
          </a:p>
          <a:p>
            <a:pPr indent="-365760" lvl="0" marL="365760" rtl="0" algn="l">
              <a:spcBef>
                <a:spcPts val="408"/>
              </a:spcBef>
              <a:spcAft>
                <a:spcPts val="0"/>
              </a:spcAft>
              <a:buSzPct val="100000"/>
              <a:buChar char="🙣"/>
            </a:pPr>
            <a:r>
              <a:rPr lang="en-CA"/>
              <a:t>Cholecystitis occurs when the gallbladder becomes inflamed. Gallbladder inflammation can be caused by:</a:t>
            </a:r>
            <a:endParaRPr/>
          </a:p>
          <a:p>
            <a:pPr indent="-365760" lvl="1" marL="777240" rtl="0" algn="l">
              <a:spcBef>
                <a:spcPts val="374"/>
              </a:spcBef>
              <a:spcAft>
                <a:spcPts val="0"/>
              </a:spcAft>
              <a:buSzPct val="100000"/>
              <a:buChar char="🙢"/>
            </a:pPr>
            <a:r>
              <a:rPr lang="en-CA"/>
              <a:t>Gallstones. </a:t>
            </a:r>
            <a:endParaRPr/>
          </a:p>
          <a:p>
            <a:pPr indent="-365760" lvl="1" marL="777240" rtl="0" algn="l">
              <a:spcBef>
                <a:spcPts val="374"/>
              </a:spcBef>
              <a:spcAft>
                <a:spcPts val="0"/>
              </a:spcAft>
              <a:buSzPct val="100000"/>
              <a:buChar char="🙢"/>
            </a:pPr>
            <a:r>
              <a:rPr lang="en-CA"/>
              <a:t>Tumor. </a:t>
            </a:r>
            <a:endParaRPr/>
          </a:p>
          <a:p>
            <a:pPr indent="-365760" lvl="1" marL="777240" rtl="0" algn="l">
              <a:spcBef>
                <a:spcPts val="374"/>
              </a:spcBef>
              <a:spcAft>
                <a:spcPts val="0"/>
              </a:spcAft>
              <a:buSzPct val="100000"/>
              <a:buChar char="🙢"/>
            </a:pPr>
            <a:r>
              <a:rPr lang="en-CA"/>
              <a:t>Bile duct blockage. </a:t>
            </a:r>
            <a:endParaRPr/>
          </a:p>
        </p:txBody>
      </p:sp>
      <p:sp>
        <p:nvSpPr>
          <p:cNvPr id="909" name="Google Shape;909;p131"/>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Sign  &amp; Symptoms</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32"/>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77500" lnSpcReduction="20000"/>
          </a:bodyPr>
          <a:lstStyle/>
          <a:p>
            <a:pPr indent="-365760" lvl="0" marL="365760" rtl="0" algn="l">
              <a:spcBef>
                <a:spcPts val="0"/>
              </a:spcBef>
              <a:spcAft>
                <a:spcPts val="0"/>
              </a:spcAft>
              <a:buSzPct val="100000"/>
              <a:buChar char="🙣"/>
            </a:pPr>
            <a:r>
              <a:rPr lang="en-CA"/>
              <a:t>Accounts for most liver cancers.</a:t>
            </a:r>
            <a:endParaRPr/>
          </a:p>
          <a:p>
            <a:pPr indent="-365760" lvl="0" marL="365760" rtl="0" algn="l">
              <a:spcBef>
                <a:spcPts val="372"/>
              </a:spcBef>
              <a:spcAft>
                <a:spcPts val="0"/>
              </a:spcAft>
              <a:buSzPct val="100000"/>
              <a:buChar char="🙣"/>
            </a:pPr>
            <a:r>
              <a:rPr lang="en-CA"/>
              <a:t>Occurs more often in men than women. </a:t>
            </a:r>
            <a:endParaRPr/>
          </a:p>
          <a:p>
            <a:pPr indent="-365760" lvl="0" marL="365760" rtl="0" algn="l">
              <a:spcBef>
                <a:spcPts val="372"/>
              </a:spcBef>
              <a:spcAft>
                <a:spcPts val="0"/>
              </a:spcAft>
              <a:buSzPct val="100000"/>
              <a:buChar char="🙣"/>
            </a:pPr>
            <a:r>
              <a:rPr lang="en-CA"/>
              <a:t>Usually seen in people age 50 or older</a:t>
            </a:r>
            <a:endParaRPr/>
          </a:p>
          <a:p>
            <a:pPr indent="-365760" lvl="0" marL="365760" rtl="0" algn="l">
              <a:spcBef>
                <a:spcPts val="372"/>
              </a:spcBef>
              <a:spcAft>
                <a:spcPts val="0"/>
              </a:spcAft>
              <a:buSzPct val="100000"/>
              <a:buChar char="🙣"/>
            </a:pPr>
            <a:r>
              <a:rPr lang="en-CA"/>
              <a:t>Not the same as metastatic liver cancer, which starts in another organ  and spreads to the liver. </a:t>
            </a:r>
            <a:endParaRPr/>
          </a:p>
          <a:p>
            <a:pPr indent="-365760" lvl="0" marL="365760" rtl="0" algn="l">
              <a:spcBef>
                <a:spcPts val="372"/>
              </a:spcBef>
              <a:spcAft>
                <a:spcPts val="0"/>
              </a:spcAft>
              <a:buSzPct val="100000"/>
              <a:buChar char="🙣"/>
            </a:pPr>
            <a:r>
              <a:rPr lang="en-CA"/>
              <a:t>In most cases, the cause of liver cancer is cirrhosis</a:t>
            </a:r>
            <a:endParaRPr/>
          </a:p>
          <a:p>
            <a:pPr indent="-365760" lvl="0" marL="365760" rtl="0" algn="l">
              <a:spcBef>
                <a:spcPts val="372"/>
              </a:spcBef>
              <a:spcAft>
                <a:spcPts val="0"/>
              </a:spcAft>
              <a:buSzPct val="100000"/>
              <a:buChar char="🙣"/>
            </a:pPr>
            <a:r>
              <a:rPr lang="en-CA"/>
              <a:t>Patients with hepatitis B or C are at high risk of liver cancer, even if they do not develop cirrhosis	s.</a:t>
            </a:r>
            <a:endParaRPr/>
          </a:p>
          <a:p>
            <a:pPr indent="-365760" lvl="0" marL="365760" rtl="0" algn="l">
              <a:spcBef>
                <a:spcPts val="372"/>
              </a:spcBef>
              <a:spcAft>
                <a:spcPts val="0"/>
              </a:spcAft>
              <a:buSzPct val="100000"/>
              <a:buChar char="🙣"/>
            </a:pPr>
            <a:r>
              <a:rPr lang="en-CA"/>
              <a:t>Symptoms</a:t>
            </a:r>
            <a:endParaRPr/>
          </a:p>
          <a:p>
            <a:pPr indent="-365760" lvl="1" marL="777240" rtl="0" algn="l">
              <a:spcBef>
                <a:spcPts val="341"/>
              </a:spcBef>
              <a:spcAft>
                <a:spcPts val="0"/>
              </a:spcAft>
              <a:buSzPct val="100000"/>
              <a:buChar char="🙢"/>
            </a:pPr>
            <a:r>
              <a:rPr lang="en-CA"/>
              <a:t>Abdominal pain or tenderness, especially in the upper-right part</a:t>
            </a:r>
            <a:endParaRPr/>
          </a:p>
          <a:p>
            <a:pPr indent="-365760" lvl="1" marL="777240" rtl="0" algn="l">
              <a:spcBef>
                <a:spcPts val="341"/>
              </a:spcBef>
              <a:spcAft>
                <a:spcPts val="0"/>
              </a:spcAft>
              <a:buSzPct val="100000"/>
              <a:buChar char="🙢"/>
            </a:pPr>
            <a:r>
              <a:rPr lang="en-CA"/>
              <a:t>Easy bruising or bleeding</a:t>
            </a:r>
            <a:endParaRPr/>
          </a:p>
          <a:p>
            <a:pPr indent="-365760" lvl="1" marL="777240" rtl="0" algn="l">
              <a:spcBef>
                <a:spcPts val="341"/>
              </a:spcBef>
              <a:spcAft>
                <a:spcPts val="0"/>
              </a:spcAft>
              <a:buSzPct val="100000"/>
              <a:buChar char="🙢"/>
            </a:pPr>
            <a:r>
              <a:rPr lang="en-CA"/>
              <a:t>Enlarged abdomen</a:t>
            </a:r>
            <a:endParaRPr/>
          </a:p>
          <a:p>
            <a:pPr indent="-365760" lvl="1" marL="777240" rtl="0" algn="l">
              <a:spcBef>
                <a:spcPts val="341"/>
              </a:spcBef>
              <a:spcAft>
                <a:spcPts val="0"/>
              </a:spcAft>
              <a:buSzPct val="100000"/>
              <a:buChar char="🙢"/>
            </a:pPr>
            <a:r>
              <a:rPr lang="en-CA"/>
              <a:t>Jaundice</a:t>
            </a:r>
            <a:endParaRPr/>
          </a:p>
          <a:p>
            <a:pPr indent="-247650" lvl="0" marL="365760" rtl="0" algn="l">
              <a:spcBef>
                <a:spcPts val="372"/>
              </a:spcBef>
              <a:spcAft>
                <a:spcPts val="0"/>
              </a:spcAft>
              <a:buSzPct val="100000"/>
              <a:buNone/>
            </a:pPr>
            <a:r>
              <a:t/>
            </a:r>
            <a:endParaRPr/>
          </a:p>
          <a:p>
            <a:pPr indent="-247650" lvl="0" marL="365760" rtl="0" algn="l">
              <a:spcBef>
                <a:spcPts val="372"/>
              </a:spcBef>
              <a:spcAft>
                <a:spcPts val="0"/>
              </a:spcAft>
              <a:buSzPct val="100000"/>
              <a:buNone/>
            </a:pPr>
            <a:r>
              <a:t/>
            </a:r>
            <a:endParaRPr/>
          </a:p>
        </p:txBody>
      </p:sp>
      <p:sp>
        <p:nvSpPr>
          <p:cNvPr id="915" name="Google Shape;915;p132"/>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800"/>
              <a:buFont typeface="Book Antiqua"/>
              <a:buNone/>
            </a:pPr>
            <a:r>
              <a:rPr lang="en-CA" sz="4800"/>
              <a:t>Hepatocellular Carcinoma</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133"/>
          <p:cNvSpPr txBox="1"/>
          <p:nvPr>
            <p:ph idx="1" type="body"/>
          </p:nvPr>
        </p:nvSpPr>
        <p:spPr>
          <a:xfrm>
            <a:off x="699247" y="2248347"/>
            <a:ext cx="7745505" cy="3877815"/>
          </a:xfrm>
          <a:prstGeom prst="rect">
            <a:avLst/>
          </a:prstGeom>
          <a:noFill/>
          <a:ln>
            <a:noFill/>
          </a:ln>
        </p:spPr>
        <p:txBody>
          <a:bodyPr anchorCtr="0" anchor="t" bIns="45700" lIns="91425" spcFirstLastPara="1" rIns="91425" wrap="square" tIns="45700">
            <a:normAutofit fontScale="85000" lnSpcReduction="20000"/>
          </a:bodyPr>
          <a:lstStyle/>
          <a:p>
            <a:pPr indent="-365760" lvl="0" marL="365760" rtl="0" algn="l">
              <a:spcBef>
                <a:spcPts val="0"/>
              </a:spcBef>
              <a:spcAft>
                <a:spcPts val="0"/>
              </a:spcAft>
              <a:buSzPct val="100000"/>
              <a:buChar char="🙣"/>
            </a:pPr>
            <a:r>
              <a:rPr lang="en-CA"/>
              <a:t>References:</a:t>
            </a:r>
            <a:endParaRPr/>
          </a:p>
          <a:p>
            <a:pPr indent="-365760" lvl="0" marL="365760" rtl="0" algn="l">
              <a:spcBef>
                <a:spcPts val="408"/>
              </a:spcBef>
              <a:spcAft>
                <a:spcPts val="0"/>
              </a:spcAft>
              <a:buSzPct val="100000"/>
              <a:buChar char="🙣"/>
            </a:pPr>
            <a:r>
              <a:rPr lang="en-CA"/>
              <a:t>Lippincott Williams &amp; Wilkins   </a:t>
            </a:r>
            <a:endParaRPr/>
          </a:p>
          <a:p>
            <a:pPr indent="-365760" lvl="0" marL="365760" rtl="0" algn="l">
              <a:spcBef>
                <a:spcPts val="408"/>
              </a:spcBef>
              <a:spcAft>
                <a:spcPts val="0"/>
              </a:spcAft>
              <a:buSzPct val="100000"/>
              <a:buChar char="🙣"/>
            </a:pPr>
            <a:r>
              <a:rPr lang="en-CA"/>
              <a:t>www.johnmccraess.ocdsb.ca                http://classes.midlandstech.com</a:t>
            </a:r>
            <a:endParaRPr/>
          </a:p>
          <a:p>
            <a:pPr indent="-365760" lvl="0" marL="365760" rtl="0" algn="l">
              <a:spcBef>
                <a:spcPts val="408"/>
              </a:spcBef>
              <a:spcAft>
                <a:spcPts val="0"/>
              </a:spcAft>
              <a:buSzPct val="100000"/>
              <a:buChar char="🙣"/>
            </a:pPr>
            <a:r>
              <a:rPr lang="en-CA"/>
              <a:t>www.e-missions.net                              www.nlm.nih.gov</a:t>
            </a:r>
            <a:endParaRPr/>
          </a:p>
          <a:p>
            <a:pPr indent="-365760" lvl="0" marL="365760" rtl="0" algn="l">
              <a:spcBef>
                <a:spcPts val="408"/>
              </a:spcBef>
              <a:spcAft>
                <a:spcPts val="0"/>
              </a:spcAft>
              <a:buSzPct val="100000"/>
              <a:buChar char="🙣"/>
            </a:pPr>
            <a:r>
              <a:rPr lang="en-CA"/>
              <a:t>www.sts.org                                          www.cedars-sinai.edu</a:t>
            </a:r>
            <a:endParaRPr/>
          </a:p>
          <a:p>
            <a:pPr indent="-365760" lvl="0" marL="365760" rtl="0" algn="l">
              <a:spcBef>
                <a:spcPts val="408"/>
              </a:spcBef>
              <a:spcAft>
                <a:spcPts val="0"/>
              </a:spcAft>
              <a:buSzPct val="100000"/>
              <a:buChar char="🙣"/>
            </a:pPr>
            <a:r>
              <a:rPr lang="en-CA"/>
              <a:t>www.ddc.musc.edu                              www.innerbody.com</a:t>
            </a:r>
            <a:endParaRPr/>
          </a:p>
          <a:p>
            <a:pPr indent="-365760" lvl="0" marL="365760" rtl="0" algn="l">
              <a:spcBef>
                <a:spcPts val="408"/>
              </a:spcBef>
              <a:spcAft>
                <a:spcPts val="0"/>
              </a:spcAft>
              <a:buSzPct val="100000"/>
              <a:buChar char="🙣"/>
            </a:pPr>
            <a:r>
              <a:rPr lang="en-CA"/>
              <a:t>www.webmd.com                                 www.mayoclinic.org</a:t>
            </a:r>
            <a:endParaRPr/>
          </a:p>
          <a:p>
            <a:pPr indent="-365760" lvl="0" marL="365760" rtl="0" algn="l">
              <a:spcBef>
                <a:spcPts val="408"/>
              </a:spcBef>
              <a:spcAft>
                <a:spcPts val="0"/>
              </a:spcAft>
              <a:buSzPct val="100000"/>
              <a:buChar char="🙣"/>
            </a:pPr>
            <a:r>
              <a:rPr lang="en-CA"/>
              <a:t>www.diagnose-me.com                         www.healthhype.com</a:t>
            </a:r>
            <a:endParaRPr/>
          </a:p>
          <a:p>
            <a:pPr indent="-365760" lvl="0" marL="365760" rtl="0" algn="l">
              <a:spcBef>
                <a:spcPts val="408"/>
              </a:spcBef>
              <a:spcAft>
                <a:spcPts val="0"/>
              </a:spcAft>
              <a:buSzPct val="100000"/>
              <a:buChar char="🙣"/>
            </a:pPr>
            <a:r>
              <a:rPr lang="en-CA"/>
              <a:t>www.hc-sc.gc.ca                                    http://emedicine.medscape.com</a:t>
            </a:r>
            <a:endParaRPr/>
          </a:p>
          <a:p>
            <a:pPr indent="-365760" lvl="0" marL="365760" rtl="0" algn="l">
              <a:spcBef>
                <a:spcPts val="408"/>
              </a:spcBef>
              <a:spcAft>
                <a:spcPts val="0"/>
              </a:spcAft>
              <a:buSzPct val="100000"/>
              <a:buChar char="🙣"/>
            </a:pPr>
            <a:r>
              <a:rPr lang="en-CA"/>
              <a:t>www.merckmanuals.com</a:t>
            </a:r>
            <a:endParaRPr/>
          </a:p>
          <a:p>
            <a:pPr indent="-236219" lvl="0" marL="365760" rtl="0" algn="l">
              <a:spcBef>
                <a:spcPts val="408"/>
              </a:spcBef>
              <a:spcAft>
                <a:spcPts val="0"/>
              </a:spcAft>
              <a:buSzPct val="100000"/>
              <a:buNone/>
            </a:pPr>
            <a:r>
              <a:t/>
            </a:r>
            <a:endParaRPr/>
          </a:p>
          <a:p>
            <a:pPr indent="-236219" lvl="0" marL="365760" rtl="0" algn="l">
              <a:spcBef>
                <a:spcPts val="408"/>
              </a:spcBef>
              <a:spcAft>
                <a:spcPts val="0"/>
              </a:spcAft>
              <a:buSzPct val="100000"/>
              <a:buNone/>
            </a:pPr>
            <a:r>
              <a:t/>
            </a:r>
            <a:endParaRPr/>
          </a:p>
        </p:txBody>
      </p:sp>
      <p:sp>
        <p:nvSpPr>
          <p:cNvPr id="921" name="Google Shape;921;p133"/>
          <p:cNvSpPr txBox="1"/>
          <p:nvPr>
            <p:ph type="title"/>
          </p:nvPr>
        </p:nvSpPr>
        <p:spPr>
          <a:xfrm>
            <a:off x="688490" y="570156"/>
            <a:ext cx="7756263" cy="1054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5400"/>
              <a:buFont typeface="Book Antiqua"/>
              <a:buNone/>
            </a:pPr>
            <a:r>
              <a:rPr lang="en-CA"/>
              <a:t>References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Hardcover">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ardcover">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2020-04-13T16:31:56Z</dcterms:created>
  <dc:creator>Student</dc:creator>
</cp:coreProperties>
</file>