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9144000"/>
  <p:notesSz cx="6858000" cy="9144000"/>
  <p:embeddedFontLst>
    <p:embeddedFont>
      <p:font typeface="Economica"/>
      <p:regular r:id="rId37"/>
      <p:bold r:id="rId38"/>
      <p:italic r:id="rId39"/>
      <p:boldItalic r:id="rId40"/>
    </p:embeddedFont>
    <p:embeddedFont>
      <p:font typeface="Helvetica Neue"/>
      <p:regular r:id="rId41"/>
      <p:bold r:id="rId42"/>
      <p:italic r:id="rId43"/>
      <p:boldItalic r:id="rId44"/>
    </p:embeddedFont>
    <p:embeddedFont>
      <p:font typeface="Open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49" roundtripDataSignature="AMtx7mipDUQMud09rd/UV9wuZqAMZcRT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conomica-boldItalic.fntdata"/><Relationship Id="rId42" Type="http://schemas.openxmlformats.org/officeDocument/2006/relationships/font" Target="fonts/HelveticaNeue-bold.fntdata"/><Relationship Id="rId41" Type="http://schemas.openxmlformats.org/officeDocument/2006/relationships/font" Target="fonts/HelveticaNeue-regular.fntdata"/><Relationship Id="rId44" Type="http://schemas.openxmlformats.org/officeDocument/2006/relationships/font" Target="fonts/HelveticaNeue-boldItalic.fntdata"/><Relationship Id="rId43" Type="http://schemas.openxmlformats.org/officeDocument/2006/relationships/font" Target="fonts/HelveticaNeue-italic.fntdata"/><Relationship Id="rId46" Type="http://schemas.openxmlformats.org/officeDocument/2006/relationships/font" Target="fonts/OpenSans-bold.fntdata"/><Relationship Id="rId45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OpenSans-boldItalic.fntdata"/><Relationship Id="rId47" Type="http://schemas.openxmlformats.org/officeDocument/2006/relationships/font" Target="fonts/OpenSans-italic.fntdata"/><Relationship Id="rId4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font" Target="fonts/Economica-regular.fntdata"/><Relationship Id="rId36" Type="http://schemas.openxmlformats.org/officeDocument/2006/relationships/slide" Target="slides/slide31.xml"/><Relationship Id="rId39" Type="http://schemas.openxmlformats.org/officeDocument/2006/relationships/font" Target="fonts/Economica-italic.fntdata"/><Relationship Id="rId38" Type="http://schemas.openxmlformats.org/officeDocument/2006/relationships/font" Target="fonts/Economica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5a693887e5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5a693887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25a693887e5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5a693887e5_0_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5a693887e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5a693887e5_0_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a693887e5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5a693887e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25a693887e5_0_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17850679e_0_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17850679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2217850679e_0_7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5a693887e5_0_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5a693887e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Write down a topic on a piece of paper - something that is culturally relevant right now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Share with the class (write on white board)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each class </a:t>
            </a:r>
            <a:r>
              <a:rPr lang="en-US"/>
              <a:t>member</a:t>
            </a:r>
            <a:r>
              <a:rPr lang="en-US"/>
              <a:t> thinks about what they know about the topic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how did you know this? where did you get your information? how do the facts/opinions of </a:t>
            </a:r>
            <a:r>
              <a:rPr lang="en-US"/>
              <a:t>others make you feel?</a:t>
            </a:r>
            <a:endParaRPr/>
          </a:p>
        </p:txBody>
      </p:sp>
      <p:sp>
        <p:nvSpPr>
          <p:cNvPr id="102" name="Google Shape;102;g25a693887e5_0_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17850679e_0_1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217850679e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2217850679e_0_1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42cb0e42bf_0_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42cb0e42b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242cb0e42bf_0_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17850679e_0_1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217850679e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2217850679e_0_1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5a693887e5_0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5a693887e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25a693887e5_0_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42cb0e42bf_0_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42cb0e42b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242cb0e42bf_0_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5a693887e5_0_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5a693887e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25a693887e5_0_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5a693887e5_0_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5a693887e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25a693887e5_0_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a693887e5_0_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5a693887e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25a693887e5_0_5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a693887e5_0_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a693887e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25a693887e5_0_5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5a693887e5_0_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5a693887e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25a693887e5_0_6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a693887e5_0_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5a693887e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Brainstorm on the board</a:t>
            </a:r>
            <a:endParaRPr/>
          </a:p>
        </p:txBody>
      </p:sp>
      <p:sp>
        <p:nvSpPr>
          <p:cNvPr id="180" name="Google Shape;180;g25a693887e5_0_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5a693887e5_0_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5a693887e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Brainstorm on the board</a:t>
            </a:r>
            <a:endParaRPr/>
          </a:p>
        </p:txBody>
      </p:sp>
      <p:sp>
        <p:nvSpPr>
          <p:cNvPr id="187" name="Google Shape;187;g25a693887e5_0_7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5a693887e5_0_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5a693887e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25a693887e5_0_8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a693887e5_0_10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5a693887e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25a693887e5_0_10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5a693887e5_0_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5a693887e5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25a693887e5_0_9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5a693887e5_0_1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5a693887e5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25a693887e5_0_1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5a693887e5_0_1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5a693887e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25a693887e5_0_1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a693887e5_0_1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a693887e5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25a693887e5_0_1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5a693887e5_0_1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5a693887e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25a693887e5_0_1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5a693887e5_0_1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5a693887e5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25a693887e5_0_1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5a693887e5_0_1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5a693887e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25a693887e5_0_19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5a693887e5_0_1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5a693887e5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25a693887e5_0_18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5a693887e5_0_1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5a693887e5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25a693887e5_0_19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5a693887e5_0_2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5a693887e5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25a693887e5_0_20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5a693887e5_0_2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5a693887e5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25a693887e5_0_2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5a693887e5_0_2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5a693887e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25a693887e5_0_2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217850679e_0_79"/>
          <p:cNvSpPr/>
          <p:nvPr/>
        </p:nvSpPr>
        <p:spPr>
          <a:xfrm>
            <a:off x="2744013" y="1008933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5" name="Google Shape;15;g2217850679e_0_79"/>
          <p:cNvSpPr/>
          <p:nvPr/>
        </p:nvSpPr>
        <p:spPr>
          <a:xfrm rot="10800000">
            <a:off x="5318350" y="4355671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6" name="Google Shape;16;g2217850679e_0_79"/>
          <p:cNvSpPr txBox="1"/>
          <p:nvPr>
            <p:ph type="ctrTitle"/>
          </p:nvPr>
        </p:nvSpPr>
        <p:spPr>
          <a:xfrm>
            <a:off x="3044700" y="1925674"/>
            <a:ext cx="3054600" cy="204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7" name="Google Shape;17;g2217850679e_0_79"/>
          <p:cNvSpPr txBox="1"/>
          <p:nvPr>
            <p:ph idx="1" type="subTitle"/>
          </p:nvPr>
        </p:nvSpPr>
        <p:spPr>
          <a:xfrm>
            <a:off x="3044700" y="4155440"/>
            <a:ext cx="3054600" cy="9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8" name="Google Shape;18;g2217850679e_0_7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217850679e_0_85"/>
          <p:cNvSpPr/>
          <p:nvPr/>
        </p:nvSpPr>
        <p:spPr>
          <a:xfrm flipH="1">
            <a:off x="7595938" y="613633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" name="Google Shape;21;g2217850679e_0_85"/>
          <p:cNvSpPr/>
          <p:nvPr/>
        </p:nvSpPr>
        <p:spPr>
          <a:xfrm flipH="1" rot="10800000">
            <a:off x="466425" y="4744471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2" name="Google Shape;22;g2217850679e_0_85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g2217850679e_0_8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217850679e_0_90"/>
          <p:cNvSpPr/>
          <p:nvPr/>
        </p:nvSpPr>
        <p:spPr>
          <a:xfrm>
            <a:off x="0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g2217850679e_0_90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g2217850679e_0_90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g2217850679e_0_9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217850679e_0_95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1" name="Google Shape;31;g2217850679e_0_95"/>
          <p:cNvSpPr txBox="1"/>
          <p:nvPr>
            <p:ph idx="1" type="body"/>
          </p:nvPr>
        </p:nvSpPr>
        <p:spPr>
          <a:xfrm>
            <a:off x="311700" y="1633633"/>
            <a:ext cx="39999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g2217850679e_0_95"/>
          <p:cNvSpPr txBox="1"/>
          <p:nvPr>
            <p:ph idx="2" type="body"/>
          </p:nvPr>
        </p:nvSpPr>
        <p:spPr>
          <a:xfrm>
            <a:off x="4832400" y="1633633"/>
            <a:ext cx="39999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g2217850679e_0_9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217850679e_0_100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6" name="Google Shape;36;g2217850679e_0_10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217850679e_0_10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9" name="Google Shape;39;g2217850679e_0_103"/>
          <p:cNvSpPr txBox="1"/>
          <p:nvPr>
            <p:ph idx="1" type="body"/>
          </p:nvPr>
        </p:nvSpPr>
        <p:spPr>
          <a:xfrm>
            <a:off x="311700" y="1865867"/>
            <a:ext cx="2808000" cy="37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g2217850679e_0_10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217850679e_0_107"/>
          <p:cNvSpPr/>
          <p:nvPr/>
        </p:nvSpPr>
        <p:spPr>
          <a:xfrm>
            <a:off x="0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g2217850679e_0_107"/>
          <p:cNvSpPr txBox="1"/>
          <p:nvPr>
            <p:ph type="title"/>
          </p:nvPr>
        </p:nvSpPr>
        <p:spPr>
          <a:xfrm>
            <a:off x="490250" y="600200"/>
            <a:ext cx="5878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4" name="Google Shape;44;g2217850679e_0_10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217850679e_0_111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g2217850679e_0_11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g2217850679e_0_111"/>
          <p:cNvSpPr txBox="1"/>
          <p:nvPr>
            <p:ph type="title"/>
          </p:nvPr>
        </p:nvSpPr>
        <p:spPr>
          <a:xfrm>
            <a:off x="265500" y="1239033"/>
            <a:ext cx="4045200" cy="238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9" name="Google Shape;49;g2217850679e_0_111"/>
          <p:cNvSpPr txBox="1"/>
          <p:nvPr>
            <p:ph idx="1" type="subTitle"/>
          </p:nvPr>
        </p:nvSpPr>
        <p:spPr>
          <a:xfrm>
            <a:off x="265500" y="3692001"/>
            <a:ext cx="4045200" cy="20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50" name="Google Shape;50;g2217850679e_0_111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g2217850679e_0_1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217850679e_0_118"/>
          <p:cNvSpPr txBox="1"/>
          <p:nvPr>
            <p:ph idx="1" type="body"/>
          </p:nvPr>
        </p:nvSpPr>
        <p:spPr>
          <a:xfrm>
            <a:off x="319500" y="5625233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4" name="Google Shape;54;g2217850679e_0_1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217850679e_0_121"/>
          <p:cNvSpPr/>
          <p:nvPr/>
        </p:nvSpPr>
        <p:spPr>
          <a:xfrm>
            <a:off x="0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g2217850679e_0_121"/>
          <p:cNvSpPr txBox="1"/>
          <p:nvPr>
            <p:ph hasCustomPrompt="1" type="title"/>
          </p:nvPr>
        </p:nvSpPr>
        <p:spPr>
          <a:xfrm>
            <a:off x="311700" y="1276167"/>
            <a:ext cx="8520600" cy="28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g2217850679e_0_121"/>
          <p:cNvSpPr txBox="1"/>
          <p:nvPr>
            <p:ph idx="1" type="body"/>
          </p:nvPr>
        </p:nvSpPr>
        <p:spPr>
          <a:xfrm>
            <a:off x="311700" y="4216000"/>
            <a:ext cx="8520600" cy="14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g2217850679e_0_1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217850679e_0_1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17850679e_0_128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  <a:defRPr sz="40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64" name="Google Shape;64;g2217850679e_0_12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5" name="Google Shape;65;g2217850679e_0_12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2217850679e_0_12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2217850679e_0_12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ilde">
  <p:cSld name="Title Sild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217850679e_0_1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0" name="Google Shape;70;g2217850679e_0_13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g2217850679e_0_13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2217850679e_0_1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217850679e_0_75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1" name="Google Shape;11;g2217850679e_0_75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" name="Google Shape;12;g2217850679e_0_7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-eEBuqwY-nE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youtube.com/watch?v=dItUGF8GdTw" TargetMode="External"/><Relationship Id="rId4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jpg"/><Relationship Id="rId4" Type="http://schemas.openxmlformats.org/officeDocument/2006/relationships/image" Target="../media/image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5a693887e5_0_0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 to Research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a693887e5_0_5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Goals &amp; Objectives</a:t>
            </a:r>
            <a:endParaRPr/>
          </a:p>
        </p:txBody>
      </p:sp>
      <p:sp>
        <p:nvSpPr>
          <p:cNvPr id="85" name="Google Shape;85;g25a693887e5_0_5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The student at the end of this course will be able to identify concepts of Scientific Research: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Research literacy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Importance of reading research to stay current on latest developments in massage therapy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Apply scientific research principles to massage therapy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Distinguish qualitative and quantitative research methods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The importance of ethical clinical research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Minimize harm – maximize benefit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Basic concepts in evaluating research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Journal Articles – types and anatomy of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Classification of studies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4645" lvl="0" marL="453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Statistics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717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Demonstrate the ability to employ basic concepts of Scientific Research: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Professionalism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Recognize professional misconducts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Locate and critically evaluate research articles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How to form and validate a hypothesis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Economica"/>
              <a:buChar char="●"/>
            </a:pPr>
            <a:r>
              <a:rPr lang="en-US" sz="1700">
                <a:latin typeface="Economica"/>
                <a:ea typeface="Economica"/>
                <a:cs typeface="Economica"/>
                <a:sym typeface="Economica"/>
              </a:rPr>
              <a:t>Clinical application of Evidence-based research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5a693887e5_0_11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Course Break Down</a:t>
            </a:r>
            <a:endParaRPr/>
          </a:p>
        </p:txBody>
      </p:sp>
      <p:sp>
        <p:nvSpPr>
          <p:cNvPr id="92" name="Google Shape;92;g25a693887e5_0_11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Economica"/>
                <a:ea typeface="Economica"/>
                <a:cs typeface="Economica"/>
                <a:sym typeface="Economica"/>
              </a:rPr>
              <a:t>Test @ 30%</a:t>
            </a:r>
            <a:endParaRPr sz="2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600">
                <a:latin typeface="Economica"/>
                <a:ea typeface="Economica"/>
                <a:cs typeface="Economica"/>
                <a:sym typeface="Economica"/>
              </a:rPr>
              <a:t>Hand out (final project) @ 25%</a:t>
            </a:r>
            <a:endParaRPr sz="2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600">
                <a:latin typeface="Economica"/>
                <a:ea typeface="Economica"/>
                <a:cs typeface="Economica"/>
                <a:sym typeface="Economica"/>
              </a:rPr>
              <a:t>Final Project @ 45%</a:t>
            </a:r>
            <a:endParaRPr sz="26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217850679e_0_70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/>
              <a:t>Topic #1</a:t>
            </a:r>
            <a:endParaRPr sz="5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/>
              <a:t>Critical Thinking &amp; Practice</a:t>
            </a:r>
            <a:endParaRPr sz="5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5a693887e5_0_35"/>
          <p:cNvSpPr txBox="1"/>
          <p:nvPr>
            <p:ph type="title"/>
          </p:nvPr>
        </p:nvSpPr>
        <p:spPr>
          <a:xfrm>
            <a:off x="490250" y="600200"/>
            <a:ext cx="5878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Activity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g2217850679e_0_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124" y="548176"/>
            <a:ext cx="5273225" cy="52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217850679e_0_145"/>
          <p:cNvSpPr txBox="1"/>
          <p:nvPr>
            <p:ph idx="1" type="body"/>
          </p:nvPr>
        </p:nvSpPr>
        <p:spPr>
          <a:xfrm>
            <a:off x="6050000" y="1796150"/>
            <a:ext cx="2662500" cy="26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>
                <a:solidFill>
                  <a:srgbClr val="B45F06"/>
                </a:solidFill>
              </a:rPr>
              <a:t>What do you know about critical thinking?</a:t>
            </a:r>
            <a:endParaRPr sz="2800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42cb0e42bf_0_22"/>
          <p:cNvSpPr txBox="1"/>
          <p:nvPr>
            <p:ph idx="1" type="body"/>
          </p:nvPr>
        </p:nvSpPr>
        <p:spPr>
          <a:xfrm>
            <a:off x="311700" y="4216000"/>
            <a:ext cx="8520600" cy="14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500" u="sng">
                <a:solidFill>
                  <a:srgbClr val="B45F0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What is Critical Thinking?</a:t>
            </a:r>
            <a:endParaRPr sz="2500"/>
          </a:p>
        </p:txBody>
      </p:sp>
      <p:pic>
        <p:nvPicPr>
          <p:cNvPr id="118" name="Google Shape;118;g242cb0e42bf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0025" y="548176"/>
            <a:ext cx="3509875" cy="350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217850679e_0_153"/>
          <p:cNvSpPr txBox="1"/>
          <p:nvPr>
            <p:ph type="title"/>
          </p:nvPr>
        </p:nvSpPr>
        <p:spPr>
          <a:xfrm>
            <a:off x="265500" y="1239033"/>
            <a:ext cx="4045200" cy="238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a nutshell…</a:t>
            </a:r>
            <a:endParaRPr/>
          </a:p>
        </p:txBody>
      </p:sp>
      <p:sp>
        <p:nvSpPr>
          <p:cNvPr id="125" name="Google Shape;125;g2217850679e_0_153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c</a:t>
            </a:r>
            <a:r>
              <a:rPr lang="en-US" sz="2800"/>
              <a:t>ritical thinking can be defined as: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700"/>
              <a:t>the act of the thinking independently, on purpose &amp; with intention</a:t>
            </a:r>
            <a:endParaRPr sz="2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5a693887e5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124" y="548176"/>
            <a:ext cx="5273225" cy="52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5a693887e5_0_17"/>
          <p:cNvSpPr txBox="1"/>
          <p:nvPr>
            <p:ph idx="1" type="body"/>
          </p:nvPr>
        </p:nvSpPr>
        <p:spPr>
          <a:xfrm>
            <a:off x="6050000" y="1796150"/>
            <a:ext cx="2662500" cy="26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How do you define yourself as a critical thinker?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What kind of </a:t>
            </a:r>
            <a:r>
              <a:rPr lang="en-US"/>
              <a:t>characteristics</a:t>
            </a:r>
            <a:r>
              <a:rPr lang="en-US"/>
              <a:t> do you have that fit the definition of a critical thinker?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42cb0e42bf_0_5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Characteristics of critical thinkers…</a:t>
            </a:r>
            <a:endParaRPr/>
          </a:p>
        </p:txBody>
      </p:sp>
      <p:sp>
        <p:nvSpPr>
          <p:cNvPr id="139" name="Google Shape;139;g242cb0e42bf_0_5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analyzers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assessors/evaluators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self-motivated &amp; independent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curious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continuous learners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self-aware learners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patient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explorers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well-informed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open-minded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reject bias (think rationally)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US"/>
              <a:t>creative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g242cb0e42bf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825" y="3743925"/>
            <a:ext cx="2705876" cy="270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5a693887e5_0_23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Benefits of critical thinking</a:t>
            </a:r>
            <a:endParaRPr/>
          </a:p>
        </p:txBody>
      </p:sp>
      <p:sp>
        <p:nvSpPr>
          <p:cNvPr id="147" name="Google Shape;147;g25a693887e5_0_23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to think for oneself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using skills to reveal &amp; reject beliefs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Form new beliefs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do not passively accept the beliefs of others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Forming principles of thought &amp; action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not swayed by opinions of others &amp; do not mindlessly accept what is presented to them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Open minded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recognize that there is more than one way to do something &amp; uses the more </a:t>
            </a:r>
            <a:r>
              <a:rPr lang="en-US"/>
              <a:t>appropriate method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a693887e5_0_29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Benefits of critical thinking</a:t>
            </a:r>
            <a:endParaRPr/>
          </a:p>
        </p:txBody>
      </p:sp>
      <p:sp>
        <p:nvSpPr>
          <p:cNvPr id="154" name="Google Shape;154;g25a693887e5_0_29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Hone a vast skill set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critical thinkers are not limited in one way of doing things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Not easily manipulated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Act with intent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utilize all known &amp; </a:t>
            </a:r>
            <a:r>
              <a:rPr lang="en-US"/>
              <a:t>relevant</a:t>
            </a:r>
            <a:r>
              <a:rPr lang="en-US"/>
              <a:t> knowledge to inform choices &amp; behaviour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Self-evaluate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can recognize and catch own mistakes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5a693887e5_0_51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Benefits of critical thinking</a:t>
            </a:r>
            <a:endParaRPr/>
          </a:p>
        </p:txBody>
      </p:sp>
      <p:sp>
        <p:nvSpPr>
          <p:cNvPr id="161" name="Google Shape;161;g25a693887e5_0_51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 how to ask important questions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don’t accept all information as fact, challenge &amp; ask questions &amp; find the answers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Are not lazy in their pursuit of knowledge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“that is my opinion” is lazy thinking, learn how to stand by your perspective using knowledge &amp; fact - this </a:t>
            </a:r>
            <a:r>
              <a:rPr lang="en-US"/>
              <a:t>strengthens</a:t>
            </a:r>
            <a:r>
              <a:rPr lang="en-US"/>
              <a:t> a </a:t>
            </a:r>
            <a:r>
              <a:rPr lang="en-US"/>
              <a:t>person's</a:t>
            </a:r>
            <a:r>
              <a:rPr lang="en-US"/>
              <a:t> opinion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Analyze assumptions as biases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assumptions lead us to avoid the evidence - when we avoid evidence this leads to bias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Think rationally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avoid emotional reasoning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5a693887e5_0_57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Benefits of critical thinking</a:t>
            </a:r>
            <a:endParaRPr/>
          </a:p>
        </p:txBody>
      </p:sp>
      <p:sp>
        <p:nvSpPr>
          <p:cNvPr id="168" name="Google Shape;168;g25a693887e5_0_57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to tolerate uncertainty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its okay to say “I don’t know” or “It depends”; however need to make an effort to find the answers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Are considerate of other interpretations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-US"/>
              <a:t>thinking empathically - “shoe on other foot”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Enhance communication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Decipher between a fact or an opinion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a693887e5_0_63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Critical Thinking in Daily Life</a:t>
            </a:r>
            <a:endParaRPr/>
          </a:p>
        </p:txBody>
      </p:sp>
      <p:sp>
        <p:nvSpPr>
          <p:cNvPr id="175" name="Google Shape;175;g25a693887e5_0_63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 u="sng">
                <a:solidFill>
                  <a:schemeClr val="accent5"/>
                </a:solidFill>
                <a:latin typeface="Economica"/>
                <a:ea typeface="Economica"/>
                <a:cs typeface="Economica"/>
                <a:sym typeface="Economic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 tips to improve your critical thinking - Samantha Agoos</a:t>
            </a:r>
            <a:endParaRPr sz="2500"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76" name="Google Shape;176;g25a693887e5_0_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0247" y="3343875"/>
            <a:ext cx="2708326" cy="2708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25a693887e5_0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124" y="548176"/>
            <a:ext cx="5273225" cy="52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25a693887e5_0_45"/>
          <p:cNvSpPr txBox="1"/>
          <p:nvPr>
            <p:ph idx="1" type="body"/>
          </p:nvPr>
        </p:nvSpPr>
        <p:spPr>
          <a:xfrm>
            <a:off x="6050000" y="1796150"/>
            <a:ext cx="2662500" cy="26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What can influence our thinking?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g25a693887e5_0_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124" y="548176"/>
            <a:ext cx="5273225" cy="52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25a693887e5_0_70"/>
          <p:cNvSpPr txBox="1"/>
          <p:nvPr>
            <p:ph idx="1" type="body"/>
          </p:nvPr>
        </p:nvSpPr>
        <p:spPr>
          <a:xfrm>
            <a:off x="6050000" y="1796150"/>
            <a:ext cx="2662500" cy="26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Why is critical thinking important for RMTs?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5a693887e5_0_82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Critical Thinking &amp; Practice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5a693887e5_0_109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client comes in to your clinic presenting with elbow pain - points to the outside of the right elbow. Pain has been at about a 6/10 in the last week.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your plain of action?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5a693887e5_0_92"/>
          <p:cNvSpPr txBox="1"/>
          <p:nvPr/>
        </p:nvSpPr>
        <p:spPr>
          <a:xfrm>
            <a:off x="2118000" y="680875"/>
            <a:ext cx="48675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Patient presents with concern (dx, symptoms, etc.)</a:t>
            </a:r>
            <a:endParaRPr sz="1600"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209" name="Google Shape;209;g25a693887e5_0_92"/>
          <p:cNvCxnSpPr/>
          <p:nvPr/>
        </p:nvCxnSpPr>
        <p:spPr>
          <a:xfrm>
            <a:off x="4542750" y="1155888"/>
            <a:ext cx="6000" cy="41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0" name="Google Shape;210;g25a693887e5_0_92"/>
          <p:cNvSpPr txBox="1"/>
          <p:nvPr/>
        </p:nvSpPr>
        <p:spPr>
          <a:xfrm>
            <a:off x="2168700" y="1582050"/>
            <a:ext cx="4806600" cy="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Challenges our knowledge by asking us questions about identified concern</a:t>
            </a:r>
            <a:endParaRPr sz="1600"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211" name="Google Shape;211;g25a693887e5_0_92"/>
          <p:cNvCxnSpPr/>
          <p:nvPr/>
        </p:nvCxnSpPr>
        <p:spPr>
          <a:xfrm>
            <a:off x="4542750" y="2142825"/>
            <a:ext cx="6000" cy="4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" name="Google Shape;212;g25a693887e5_0_92"/>
          <p:cNvSpPr txBox="1"/>
          <p:nvPr/>
        </p:nvSpPr>
        <p:spPr>
          <a:xfrm>
            <a:off x="1990650" y="2630688"/>
            <a:ext cx="51222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We ask questions about concern &amp; perform an assessment</a:t>
            </a:r>
            <a:endParaRPr sz="1600"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213" name="Google Shape;213;g25a693887e5_0_92"/>
          <p:cNvCxnSpPr/>
          <p:nvPr/>
        </p:nvCxnSpPr>
        <p:spPr>
          <a:xfrm>
            <a:off x="4542750" y="3117738"/>
            <a:ext cx="6000" cy="4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g25a693887e5_0_92"/>
          <p:cNvSpPr txBox="1"/>
          <p:nvPr/>
        </p:nvSpPr>
        <p:spPr>
          <a:xfrm>
            <a:off x="2118000" y="3592463"/>
            <a:ext cx="48675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We develop a treatment plan &amp; timeline with patient</a:t>
            </a:r>
            <a:endParaRPr sz="1600"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215" name="Google Shape;215;g25a693887e5_0_92"/>
          <p:cNvCxnSpPr/>
          <p:nvPr/>
        </p:nvCxnSpPr>
        <p:spPr>
          <a:xfrm>
            <a:off x="4542750" y="4181850"/>
            <a:ext cx="6000" cy="4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" name="Google Shape;216;g25a693887e5_0_92"/>
          <p:cNvSpPr txBox="1"/>
          <p:nvPr/>
        </p:nvSpPr>
        <p:spPr>
          <a:xfrm>
            <a:off x="2561100" y="4660450"/>
            <a:ext cx="39813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We implement treatment &amp; support client along the way</a:t>
            </a:r>
            <a:endParaRPr sz="1600"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217" name="Google Shape;217;g25a693887e5_0_92"/>
          <p:cNvCxnSpPr/>
          <p:nvPr/>
        </p:nvCxnSpPr>
        <p:spPr>
          <a:xfrm>
            <a:off x="4542750" y="5220400"/>
            <a:ext cx="6000" cy="4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" name="Google Shape;218;g25a693887e5_0_92"/>
          <p:cNvSpPr txBox="1"/>
          <p:nvPr/>
        </p:nvSpPr>
        <p:spPr>
          <a:xfrm>
            <a:off x="2306250" y="5620900"/>
            <a:ext cx="48066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We reassess &amp; evaluate effectiveness &amp; make any </a:t>
            </a: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appropriate</a:t>
            </a:r>
            <a:r>
              <a:rPr lang="en-US" sz="1600">
                <a:latin typeface="Economica"/>
                <a:ea typeface="Economica"/>
                <a:cs typeface="Economica"/>
                <a:sym typeface="Economica"/>
              </a:rPr>
              <a:t> adjustments</a:t>
            </a:r>
            <a:endParaRPr sz="16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a693887e5_0_120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Enhancing Skills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5a693887e5_0_125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Communication</a:t>
            </a:r>
            <a:endParaRPr/>
          </a:p>
        </p:txBody>
      </p:sp>
      <p:sp>
        <p:nvSpPr>
          <p:cNvPr id="231" name="Google Shape;231;g25a693887e5_0_125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Coffee House Chat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Create a character: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Name: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Occupation: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Age/Birthday: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Gender: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Education Level: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Marital Status: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-US"/>
              <a:t>Hobbies: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Create a brief background for your character.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Spend the next 15 </a:t>
            </a:r>
            <a:r>
              <a:rPr lang="en-US"/>
              <a:t>minutes</a:t>
            </a:r>
            <a:r>
              <a:rPr lang="en-US"/>
              <a:t> doing research on the following topic.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You will then have a “coffee house chat” about this topic based on what you have found &amp; through the lens of your “character”.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5a693887e5_0_131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first man to walk on the moon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5a693887e5_0_136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Visual</a:t>
            </a:r>
            <a:endParaRPr/>
          </a:p>
        </p:txBody>
      </p:sp>
      <p:sp>
        <p:nvSpPr>
          <p:cNvPr id="244" name="Google Shape;244;g25a693887e5_0_136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Crazy Captions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For the following images you can write some dialogue between characters, a single line caption, or turn </a:t>
            </a:r>
            <a:r>
              <a:rPr lang="en-US"/>
              <a:t>the</a:t>
            </a:r>
            <a:r>
              <a:rPr lang="en-US"/>
              <a:t> image into a clever meme.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Keep it short &amp; witty!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ge15image460212256" id="250" name="Google Shape;250;g25a693887e5_0_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25" y="1843200"/>
            <a:ext cx="4054600" cy="2838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5image532149264" id="251" name="Google Shape;251;g25a693887e5_0_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7700" y="1843200"/>
            <a:ext cx="3976257" cy="28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ge15image532149568" id="257" name="Google Shape;257;g25a693887e5_0_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50" y="2084771"/>
            <a:ext cx="3766400" cy="2688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5image460211952" id="258" name="Google Shape;258;g25a693887e5_0_1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084775"/>
            <a:ext cx="3840650" cy="268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ge15image460211648" id="264" name="Google Shape;264;g25a693887e5_0_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496" y="1995013"/>
            <a:ext cx="4097079" cy="2867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5image532149872" id="265" name="Google Shape;265;g25a693887e5_0_1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3125" y="1953406"/>
            <a:ext cx="4134525" cy="29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5a693887e5_0_196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Individual Skills</a:t>
            </a:r>
            <a:endParaRPr/>
          </a:p>
        </p:txBody>
      </p:sp>
      <p:sp>
        <p:nvSpPr>
          <p:cNvPr id="272" name="Google Shape;272;g25a693887e5_0_196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What would happen…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Answer the following questions as creatively &amp; constructively as you can. Use as much detail as you can!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What would happen if…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There were suddenly no computers, tablets, phones of any kind anywhere on earth?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We had to live in a world without </a:t>
            </a: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electricity</a:t>
            </a: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?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You woke up one morning to discover you had changed into a cartoon character?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5a693887e5_0_202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Individual Skills</a:t>
            </a:r>
            <a:endParaRPr/>
          </a:p>
        </p:txBody>
      </p:sp>
      <p:sp>
        <p:nvSpPr>
          <p:cNvPr id="279" name="Google Shape;279;g25a693887e5_0_202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What would happen…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Answer the following questions as creatively &amp; constructively as you can. Use as much detail as you can!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What would happen if…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All the animals in the world could suddenly communicate with us in our own language?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You found out your best friend was a super hero?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5a693887e5_0_213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strange interview</a:t>
            </a:r>
            <a:endParaRPr/>
          </a:p>
        </p:txBody>
      </p:sp>
      <p:sp>
        <p:nvSpPr>
          <p:cNvPr id="286" name="Google Shape;286;g25a693887e5_0_213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Listen to the following questions and provide an answer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5a693887e5_0_226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 next week…</a:t>
            </a:r>
            <a:endParaRPr/>
          </a:p>
        </p:txBody>
      </p:sp>
      <p:sp>
        <p:nvSpPr>
          <p:cNvPr id="293" name="Google Shape;293;g25a693887e5_0_226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Think of 5 topics within the realm of massage that you are most curious about. 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Write them down &amp; bring them to class.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2020-06-17T12:14:47Z</dcterms:created>
  <dc:creator>Deborah Sarginson</dc:creator>
</cp:coreProperties>
</file>