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46" roundtripDataSignature="AMtx7miH8q5ZH6sr5AHGXl/sawMfYFUO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44" Type="http://schemas.openxmlformats.org/officeDocument/2006/relationships/slide" Target="slides/slide38.xml"/><Relationship Id="rId21" Type="http://schemas.openxmlformats.org/officeDocument/2006/relationships/slide" Target="slides/slide15.xml"/><Relationship Id="rId43" Type="http://schemas.openxmlformats.org/officeDocument/2006/relationships/slide" Target="slides/slide37.xml"/><Relationship Id="rId24" Type="http://schemas.openxmlformats.org/officeDocument/2006/relationships/slide" Target="slides/slide18.xml"/><Relationship Id="rId46" Type="http://customschemas.google.com/relationships/presentationmetadata" Target="metadata"/><Relationship Id="rId23" Type="http://schemas.openxmlformats.org/officeDocument/2006/relationships/slide" Target="slides/slide17.xml"/><Relationship Id="rId45" Type="http://schemas.openxmlformats.org/officeDocument/2006/relationships/slide" Target="slides/slide39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1"/>
          <p:cNvSpPr txBox="1"/>
          <p:nvPr>
            <p:ph type="ctrTitle"/>
          </p:nvPr>
        </p:nvSpPr>
        <p:spPr>
          <a:xfrm>
            <a:off x="685800" y="1371600"/>
            <a:ext cx="7848600" cy="1927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Arial"/>
              <a:buNone/>
              <a:defRPr sz="54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1"/>
          <p:cNvSpPr txBox="1"/>
          <p:nvPr>
            <p:ph idx="1" type="subTitle"/>
          </p:nvPr>
        </p:nvSpPr>
        <p:spPr>
          <a:xfrm>
            <a:off x="685800" y="3505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480"/>
              </a:spcBef>
              <a:spcAft>
                <a:spcPts val="0"/>
              </a:spcAft>
              <a:buSzPts val="2040"/>
              <a:buNone/>
              <a:defRPr>
                <a:solidFill>
                  <a:srgbClr val="3F3F3F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SzPts val="17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60"/>
              </a:spcBef>
              <a:spcAft>
                <a:spcPts val="0"/>
              </a:spcAft>
              <a:buSzPts val="13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60"/>
              </a:spcBef>
              <a:spcAft>
                <a:spcPts val="0"/>
              </a:spcAft>
              <a:buSzPts val="13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60"/>
              </a:spcBef>
              <a:spcAft>
                <a:spcPts val="0"/>
              </a:spcAft>
              <a:buSzPts val="13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60"/>
              </a:spcBef>
              <a:spcAft>
                <a:spcPts val="0"/>
              </a:spcAft>
              <a:buSzPts val="13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" name="Google Shape;16;p41"/>
          <p:cNvSpPr txBox="1"/>
          <p:nvPr>
            <p:ph idx="10" type="dt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1"/>
          <p:cNvSpPr txBox="1"/>
          <p:nvPr>
            <p:ph idx="11" type="ftr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1"/>
          <p:cNvSpPr txBox="1"/>
          <p:nvPr>
            <p:ph idx="12" type="sldNum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19" name="Google Shape;19;p41"/>
          <p:cNvCxnSpPr/>
          <p:nvPr/>
        </p:nvCxnSpPr>
        <p:spPr>
          <a:xfrm>
            <a:off x="685800" y="3398520"/>
            <a:ext cx="7848600" cy="1588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2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2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indent="-325755" lvl="1" marL="914400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indent="-331469" lvl="2" marL="13716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42"/>
          <p:cNvSpPr txBox="1"/>
          <p:nvPr>
            <p:ph idx="10" type="dt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2"/>
          <p:cNvSpPr txBox="1"/>
          <p:nvPr>
            <p:ph idx="11" type="ftr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2"/>
          <p:cNvSpPr txBox="1"/>
          <p:nvPr>
            <p:ph idx="12" type="sldNum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6"/>
          <p:cNvSpPr txBox="1"/>
          <p:nvPr>
            <p:ph idx="10" type="dt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6"/>
          <p:cNvSpPr txBox="1"/>
          <p:nvPr>
            <p:ph idx="11" type="ftr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6"/>
          <p:cNvSpPr txBox="1"/>
          <p:nvPr>
            <p:ph idx="12" type="sldNum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2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4"/>
          <p:cNvSpPr txBox="1"/>
          <p:nvPr>
            <p:ph type="title"/>
          </p:nvPr>
        </p:nvSpPr>
        <p:spPr>
          <a:xfrm>
            <a:off x="722313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Arial"/>
              <a:buNone/>
              <a:defRPr b="0" sz="48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4"/>
          <p:cNvSpPr txBox="1"/>
          <p:nvPr>
            <p:ph idx="1" type="body"/>
          </p:nvPr>
        </p:nvSpPr>
        <p:spPr>
          <a:xfrm>
            <a:off x="722313" y="462686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040"/>
              <a:buNone/>
              <a:defRPr sz="2400">
                <a:solidFill>
                  <a:schemeClr val="lt2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" name="Google Shape;33;p44"/>
          <p:cNvSpPr txBox="1"/>
          <p:nvPr>
            <p:ph idx="10" type="dt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4"/>
          <p:cNvSpPr txBox="1"/>
          <p:nvPr>
            <p:ph idx="11" type="ftr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4"/>
          <p:cNvSpPr txBox="1"/>
          <p:nvPr>
            <p:ph idx="12" type="sldNum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36" name="Google Shape;36;p44"/>
          <p:cNvCxnSpPr/>
          <p:nvPr/>
        </p:nvCxnSpPr>
        <p:spPr>
          <a:xfrm>
            <a:off x="731520" y="4599432"/>
            <a:ext cx="7848600" cy="1588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7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7"/>
          <p:cNvSpPr txBox="1"/>
          <p:nvPr>
            <p:ph idx="1" type="body"/>
          </p:nvPr>
        </p:nvSpPr>
        <p:spPr>
          <a:xfrm>
            <a:off x="457200" y="1673352"/>
            <a:ext cx="4038600" cy="4718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9730" lvl="0" marL="457200" algn="l">
              <a:spcBef>
                <a:spcPts val="560"/>
              </a:spcBef>
              <a:spcAft>
                <a:spcPts val="0"/>
              </a:spcAft>
              <a:buSzPts val="2380"/>
              <a:buChar char="•"/>
              <a:defRPr sz="2800"/>
            </a:lvl1pPr>
            <a:lvl2pPr indent="-358140" lvl="1" marL="914400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2pPr>
            <a:lvl3pPr indent="-342900" lvl="2" marL="137160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47"/>
          <p:cNvSpPr txBox="1"/>
          <p:nvPr>
            <p:ph idx="2" type="body"/>
          </p:nvPr>
        </p:nvSpPr>
        <p:spPr>
          <a:xfrm>
            <a:off x="4648200" y="1673352"/>
            <a:ext cx="4038600" cy="4718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9730" lvl="0" marL="457200" algn="l">
              <a:spcBef>
                <a:spcPts val="560"/>
              </a:spcBef>
              <a:spcAft>
                <a:spcPts val="0"/>
              </a:spcAft>
              <a:buSzPts val="2380"/>
              <a:buChar char="•"/>
              <a:defRPr sz="2800"/>
            </a:lvl1pPr>
            <a:lvl2pPr indent="-358140" lvl="1" marL="914400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2pPr>
            <a:lvl3pPr indent="-342900" lvl="2" marL="137160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47"/>
          <p:cNvSpPr txBox="1"/>
          <p:nvPr>
            <p:ph idx="10" type="dt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7"/>
          <p:cNvSpPr txBox="1"/>
          <p:nvPr>
            <p:ph idx="11" type="ftr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7"/>
          <p:cNvSpPr txBox="1"/>
          <p:nvPr>
            <p:ph idx="12" type="sldNum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8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48"/>
          <p:cNvSpPr txBox="1"/>
          <p:nvPr>
            <p:ph idx="1" type="body"/>
          </p:nvPr>
        </p:nvSpPr>
        <p:spPr>
          <a:xfrm>
            <a:off x="457200" y="1676400"/>
            <a:ext cx="3931920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1700"/>
              <a:buNone/>
              <a:defRPr b="0" sz="20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62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48"/>
          <p:cNvSpPr txBox="1"/>
          <p:nvPr>
            <p:ph idx="2" type="body"/>
          </p:nvPr>
        </p:nvSpPr>
        <p:spPr>
          <a:xfrm>
            <a:off x="457200" y="2438400"/>
            <a:ext cx="393192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8140" lvl="0" marL="457200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1pPr>
            <a:lvl2pPr indent="-336550" lvl="1" marL="914400" algn="l">
              <a:spcBef>
                <a:spcPts val="400"/>
              </a:spcBef>
              <a:spcAft>
                <a:spcPts val="0"/>
              </a:spcAft>
              <a:buSzPts val="1700"/>
              <a:buChar char="•"/>
              <a:defRPr sz="2000"/>
            </a:lvl2pPr>
            <a:lvl3pPr indent="-331469" lvl="2" marL="13716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48"/>
          <p:cNvSpPr txBox="1"/>
          <p:nvPr>
            <p:ph idx="3" type="body"/>
          </p:nvPr>
        </p:nvSpPr>
        <p:spPr>
          <a:xfrm>
            <a:off x="4754880" y="1676400"/>
            <a:ext cx="3931920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1700"/>
              <a:buNone/>
              <a:defRPr b="0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62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48"/>
          <p:cNvSpPr txBox="1"/>
          <p:nvPr>
            <p:ph idx="4" type="body"/>
          </p:nvPr>
        </p:nvSpPr>
        <p:spPr>
          <a:xfrm>
            <a:off x="4754880" y="2438400"/>
            <a:ext cx="393192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8140" lvl="0" marL="457200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1pPr>
            <a:lvl2pPr indent="-336550" lvl="1" marL="914400" algn="l">
              <a:spcBef>
                <a:spcPts val="400"/>
              </a:spcBef>
              <a:spcAft>
                <a:spcPts val="0"/>
              </a:spcAft>
              <a:buSzPts val="1700"/>
              <a:buChar char="•"/>
              <a:defRPr sz="2000"/>
            </a:lvl2pPr>
            <a:lvl3pPr indent="-331469" lvl="2" marL="13716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48"/>
          <p:cNvSpPr txBox="1"/>
          <p:nvPr>
            <p:ph idx="10" type="dt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8"/>
          <p:cNvSpPr txBox="1"/>
          <p:nvPr>
            <p:ph idx="11" type="ftr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8"/>
          <p:cNvSpPr txBox="1"/>
          <p:nvPr>
            <p:ph idx="12" type="sldNum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53" name="Google Shape;53;p48"/>
          <p:cNvCxnSpPr/>
          <p:nvPr/>
        </p:nvCxnSpPr>
        <p:spPr>
          <a:xfrm rot="5400000">
            <a:off x="2217817" y="4045823"/>
            <a:ext cx="4709160" cy="794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9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9"/>
          <p:cNvSpPr txBox="1"/>
          <p:nvPr>
            <p:ph idx="10" type="dt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9"/>
          <p:cNvSpPr txBox="1"/>
          <p:nvPr>
            <p:ph idx="11" type="ftr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9"/>
          <p:cNvSpPr txBox="1"/>
          <p:nvPr>
            <p:ph idx="12" type="sldNum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0"/>
          <p:cNvSpPr txBox="1"/>
          <p:nvPr>
            <p:ph type="title"/>
          </p:nvPr>
        </p:nvSpPr>
        <p:spPr>
          <a:xfrm>
            <a:off x="457200" y="792080"/>
            <a:ext cx="2139696" cy="12618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50"/>
          <p:cNvSpPr txBox="1"/>
          <p:nvPr>
            <p:ph idx="1" type="body"/>
          </p:nvPr>
        </p:nvSpPr>
        <p:spPr>
          <a:xfrm>
            <a:off x="2971800" y="792080"/>
            <a:ext cx="5715000" cy="5577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1320" lvl="0" marL="457200" algn="l">
              <a:spcBef>
                <a:spcPts val="640"/>
              </a:spcBef>
              <a:spcAft>
                <a:spcPts val="0"/>
              </a:spcAft>
              <a:buSzPts val="2720"/>
              <a:buChar char="•"/>
              <a:defRPr sz="3200"/>
            </a:lvl1pPr>
            <a:lvl2pPr indent="-379730" lvl="1" marL="914400" algn="l">
              <a:spcBef>
                <a:spcPts val="560"/>
              </a:spcBef>
              <a:spcAft>
                <a:spcPts val="0"/>
              </a:spcAft>
              <a:buSzPts val="2380"/>
              <a:buChar char="•"/>
              <a:defRPr sz="2800"/>
            </a:lvl2pPr>
            <a:lvl3pPr indent="-365760" lvl="2" marL="1371600" algn="l">
              <a:spcBef>
                <a:spcPts val="480"/>
              </a:spcBef>
              <a:spcAft>
                <a:spcPts val="0"/>
              </a:spcAft>
              <a:buSzPts val="216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50"/>
          <p:cNvSpPr txBox="1"/>
          <p:nvPr>
            <p:ph idx="2" type="body"/>
          </p:nvPr>
        </p:nvSpPr>
        <p:spPr>
          <a:xfrm>
            <a:off x="457201" y="2130552"/>
            <a:ext cx="2139696" cy="4243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19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9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3" name="Google Shape;63;p50"/>
          <p:cNvSpPr txBox="1"/>
          <p:nvPr>
            <p:ph idx="10" type="dt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0"/>
          <p:cNvSpPr txBox="1"/>
          <p:nvPr>
            <p:ph idx="11" type="ftr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50"/>
          <p:cNvSpPr txBox="1"/>
          <p:nvPr>
            <p:ph idx="12" type="sldNum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66" name="Google Shape;66;p50"/>
          <p:cNvCxnSpPr/>
          <p:nvPr/>
        </p:nvCxnSpPr>
        <p:spPr>
          <a:xfrm rot="5400000">
            <a:off x="-13116" y="3580206"/>
            <a:ext cx="5577840" cy="1588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1"/>
          <p:cNvSpPr txBox="1"/>
          <p:nvPr>
            <p:ph type="title"/>
          </p:nvPr>
        </p:nvSpPr>
        <p:spPr>
          <a:xfrm>
            <a:off x="457200" y="792480"/>
            <a:ext cx="2142680" cy="12649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51"/>
          <p:cNvSpPr/>
          <p:nvPr>
            <p:ph idx="2" type="pic"/>
          </p:nvPr>
        </p:nvSpPr>
        <p:spPr>
          <a:xfrm>
            <a:off x="2858610" y="838201"/>
            <a:ext cx="5904390" cy="5500456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" dir="5400000" dist="12700">
              <a:srgbClr val="000000">
                <a:alpha val="58823"/>
              </a:srgbClr>
            </a:outerShdw>
          </a:effectLst>
        </p:spPr>
      </p:sp>
      <p:sp>
        <p:nvSpPr>
          <p:cNvPr id="70" name="Google Shape;70;p51"/>
          <p:cNvSpPr txBox="1"/>
          <p:nvPr>
            <p:ph idx="1" type="body"/>
          </p:nvPr>
        </p:nvSpPr>
        <p:spPr>
          <a:xfrm>
            <a:off x="457200" y="2133600"/>
            <a:ext cx="2139696" cy="42428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19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9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1" name="Google Shape;71;p51"/>
          <p:cNvSpPr txBox="1"/>
          <p:nvPr>
            <p:ph idx="10" type="dt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51"/>
          <p:cNvSpPr txBox="1"/>
          <p:nvPr>
            <p:ph idx="11" type="ftr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51"/>
          <p:cNvSpPr txBox="1"/>
          <p:nvPr>
            <p:ph idx="12" type="sldNum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2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2"/>
          <p:cNvSpPr txBox="1"/>
          <p:nvPr>
            <p:ph idx="1" type="body"/>
          </p:nvPr>
        </p:nvSpPr>
        <p:spPr>
          <a:xfrm rot="5400000">
            <a:off x="2133600" y="-76200"/>
            <a:ext cx="48768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indent="-325755" lvl="1" marL="914400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indent="-331469" lvl="2" marL="13716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52"/>
          <p:cNvSpPr txBox="1"/>
          <p:nvPr>
            <p:ph idx="10" type="dt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52"/>
          <p:cNvSpPr txBox="1"/>
          <p:nvPr>
            <p:ph idx="11" type="ftr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52"/>
          <p:cNvSpPr txBox="1"/>
          <p:nvPr>
            <p:ph idx="12" type="sldNum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3"/>
          <p:cNvSpPr txBox="1"/>
          <p:nvPr>
            <p:ph type="title"/>
          </p:nvPr>
        </p:nvSpPr>
        <p:spPr>
          <a:xfrm rot="5400000">
            <a:off x="4724400" y="2514600"/>
            <a:ext cx="58674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53"/>
          <p:cNvSpPr txBox="1"/>
          <p:nvPr>
            <p:ph idx="1" type="body"/>
          </p:nvPr>
        </p:nvSpPr>
        <p:spPr>
          <a:xfrm rot="5400000">
            <a:off x="533400" y="533400"/>
            <a:ext cx="58674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indent="-325755" lvl="1" marL="914400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indent="-331469" lvl="2" marL="13716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53"/>
          <p:cNvSpPr txBox="1"/>
          <p:nvPr>
            <p:ph idx="10" type="dt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53"/>
          <p:cNvSpPr txBox="1"/>
          <p:nvPr>
            <p:ph idx="11" type="ftr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53"/>
          <p:cNvSpPr txBox="1"/>
          <p:nvPr>
            <p:ph idx="12" type="sldNum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2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5"/>
          <p:cNvSpPr txBox="1"/>
          <p:nvPr>
            <p:ph type="title"/>
          </p:nvPr>
        </p:nvSpPr>
        <p:spPr>
          <a:xfrm>
            <a:off x="722313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Arial"/>
              <a:buNone/>
              <a:defRPr b="0" sz="48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45"/>
          <p:cNvSpPr txBox="1"/>
          <p:nvPr>
            <p:ph idx="1" type="body"/>
          </p:nvPr>
        </p:nvSpPr>
        <p:spPr>
          <a:xfrm>
            <a:off x="722313" y="462686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040"/>
              <a:buNone/>
              <a:defRPr sz="2400">
                <a:solidFill>
                  <a:schemeClr val="lt2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7" name="Google Shape;97;p45"/>
          <p:cNvSpPr txBox="1"/>
          <p:nvPr>
            <p:ph idx="10" type="dt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45"/>
          <p:cNvSpPr txBox="1"/>
          <p:nvPr>
            <p:ph idx="11" type="ftr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45"/>
          <p:cNvSpPr txBox="1"/>
          <p:nvPr>
            <p:ph idx="12" type="sldNum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100" name="Google Shape;100;p45"/>
          <p:cNvCxnSpPr/>
          <p:nvPr/>
        </p:nvCxnSpPr>
        <p:spPr>
          <a:xfrm>
            <a:off x="731520" y="4599432"/>
            <a:ext cx="7848600" cy="1588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0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40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40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814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4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40"/>
          <p:cNvSpPr txBox="1"/>
          <p:nvPr>
            <p:ph idx="10" type="dt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0"/>
          <p:cNvSpPr txBox="1"/>
          <p:nvPr>
            <p:ph idx="11" type="ftr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40"/>
          <p:cNvSpPr txBox="1"/>
          <p:nvPr>
            <p:ph idx="12" type="sldNum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3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43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9" name="Google Shape;89;p43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814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43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43"/>
          <p:cNvSpPr txBox="1"/>
          <p:nvPr>
            <p:ph idx="10" type="dt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43"/>
          <p:cNvSpPr txBox="1"/>
          <p:nvPr>
            <p:ph idx="11" type="ftr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43"/>
          <p:cNvSpPr txBox="1"/>
          <p:nvPr>
            <p:ph idx="12" type="sldNum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youtube.com/watch?v=ACkxtr2emWw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www.youtube.com/watch?v=_jrVkJigWGM" TargetMode="External"/><Relationship Id="rId4" Type="http://schemas.openxmlformats.org/officeDocument/2006/relationships/hyperlink" Target="https://www.youtube.com/watch?v=oO1vj-m53mE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"/>
          <p:cNvSpPr txBox="1"/>
          <p:nvPr>
            <p:ph type="ctrTitle"/>
          </p:nvPr>
        </p:nvSpPr>
        <p:spPr>
          <a:xfrm>
            <a:off x="685800" y="1371600"/>
            <a:ext cx="7848600" cy="1927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Arial"/>
              <a:buNone/>
            </a:pPr>
            <a:r>
              <a:rPr lang="en-CA"/>
              <a:t>THE LUMBAR SPINE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vertebrae lumbar spine" id="110" name="Google Shape;11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1680" y="446161"/>
            <a:ext cx="5976664" cy="6415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Review of anatomy</a:t>
            </a:r>
            <a:endParaRPr/>
          </a:p>
        </p:txBody>
      </p:sp>
      <p:sp>
        <p:nvSpPr>
          <p:cNvPr id="116" name="Google Shape;116;p3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The Lumbar spine is made up of 5 vertebrae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Has a Lordotic Curve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Disc are the largest because the support the most weight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Transverse processes and spinous processes at the same level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Ten facet joint in the lumbar spine (five pairs)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Facet joints carry 20-25% of axial load, Unless disc degeneration is present,  70%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Facet joints also provide 40% of torsional/shear strength </a:t>
            </a:r>
            <a:endParaRPr/>
          </a:p>
          <a:p>
            <a:pPr indent="-53339" lvl="0" marL="182880" rtl="0" algn="l"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Facet joints</a:t>
            </a:r>
            <a:endParaRPr/>
          </a:p>
        </p:txBody>
      </p:sp>
      <p:sp>
        <p:nvSpPr>
          <p:cNvPr id="122" name="Google Shape;122;p4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Facet joints carry 20-25% of axial load, Unless disc degeneration is present,  70%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Facet joints also provide 40% of torsional/shear strength 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Superior facets face medially and backwards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Inferior facets face laterally and forwards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The facet joints limit L/S rotation </a:t>
            </a:r>
            <a:endParaRPr/>
          </a:p>
          <a:p>
            <a:pPr indent="-182879" lvl="2" marL="73152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</a:pPr>
            <a:r>
              <a:rPr lang="en-CA"/>
              <a:t>Rotation is accomplished by a shearing force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Transverse processes are at the same level as the spinous processes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Ligaments </a:t>
            </a:r>
            <a:endParaRPr/>
          </a:p>
        </p:txBody>
      </p:sp>
      <p:sp>
        <p:nvSpPr>
          <p:cNvPr id="128" name="Google Shape;128;p5"/>
          <p:cNvSpPr txBox="1"/>
          <p:nvPr>
            <p:ph idx="1" type="body"/>
          </p:nvPr>
        </p:nvSpPr>
        <p:spPr>
          <a:xfrm>
            <a:off x="457200" y="1600200"/>
            <a:ext cx="4690864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Anterior and posterior longitudinal ligaments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Ligamentum flavum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Supraspinous and interspinous ligament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Intertransverse ligament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Iliolumbar ligament</a:t>
            </a:r>
            <a:endParaRPr/>
          </a:p>
          <a:p>
            <a:pPr indent="-182879" lvl="2" marL="73152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</a:pPr>
            <a:r>
              <a:rPr lang="en-CA"/>
              <a:t>Unique to L/S</a:t>
            </a:r>
            <a:endParaRPr/>
          </a:p>
          <a:p>
            <a:pPr indent="-182879" lvl="2" marL="73152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</a:pPr>
            <a:r>
              <a:rPr lang="en-CA"/>
              <a:t>Connects L5 TP to ilium and helps prevent anterior displacement of L5</a:t>
            </a:r>
            <a:endParaRPr/>
          </a:p>
        </p:txBody>
      </p:sp>
      <p:pic>
        <p:nvPicPr>
          <p:cNvPr descr="Image result for ligaments of lumbar spine" id="129" name="Google Shape;12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94475" y="2060848"/>
            <a:ext cx="3937620" cy="3412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Intervertebral disc anatomy</a:t>
            </a:r>
            <a:endParaRPr/>
          </a:p>
        </p:txBody>
      </p:sp>
      <p:sp>
        <p:nvSpPr>
          <p:cNvPr id="135" name="Google Shape;135;p6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20-25% length of the L/S, comprised of 85-90% water</a:t>
            </a:r>
            <a:endParaRPr/>
          </a:p>
          <a:p>
            <a:pPr indent="-182879" lvl="2" marL="73152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</a:pPr>
            <a:r>
              <a:rPr lang="en-CA"/>
              <a:t>Body becomes less fluid as we age, resulting in a loss of height via shrinking discs</a:t>
            </a:r>
            <a:endParaRPr/>
          </a:p>
          <a:p>
            <a:pPr indent="-182879" lvl="2" marL="73152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</a:pPr>
            <a:r>
              <a:rPr lang="en-CA"/>
              <a:t>Adults are 1-2cm taller in the morning compared to the evening</a:t>
            </a:r>
            <a:endParaRPr/>
          </a:p>
          <a:p>
            <a:pPr indent="-137159" lvl="4" marL="1188720" rtl="0" algn="l">
              <a:spcBef>
                <a:spcPts val="280"/>
              </a:spcBef>
              <a:spcAft>
                <a:spcPts val="0"/>
              </a:spcAft>
              <a:buSzPts val="1400"/>
              <a:buChar char="•"/>
            </a:pPr>
            <a:r>
              <a:rPr lang="en-CA"/>
              <a:t>Implications for excessive flexion in the morning?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Functions:</a:t>
            </a:r>
            <a:endParaRPr/>
          </a:p>
          <a:p>
            <a:pPr indent="-182879" lvl="2" marL="73152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</a:pPr>
            <a:r>
              <a:rPr lang="en-CA"/>
              <a:t>Shock absorption </a:t>
            </a:r>
            <a:endParaRPr/>
          </a:p>
          <a:p>
            <a:pPr indent="-182879" lvl="2" marL="73152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</a:pPr>
            <a:r>
              <a:rPr lang="en-CA"/>
              <a:t>Distribution of load</a:t>
            </a:r>
            <a:endParaRPr/>
          </a:p>
          <a:p>
            <a:pPr indent="-182879" lvl="2" marL="73152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</a:pPr>
            <a:r>
              <a:rPr lang="en-CA"/>
              <a:t>Hold vertebra together</a:t>
            </a:r>
            <a:endParaRPr/>
          </a:p>
          <a:p>
            <a:pPr indent="-182879" lvl="2" marL="73152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</a:pPr>
            <a:r>
              <a:rPr lang="en-CA"/>
              <a:t>Allow movement btw the vertebra</a:t>
            </a:r>
            <a:endParaRPr/>
          </a:p>
          <a:p>
            <a:pPr indent="-182879" lvl="2" marL="73152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</a:pPr>
            <a:r>
              <a:rPr lang="en-CA"/>
              <a:t>Separate the vertebra to allow free passage of the nerve roots from the spinal cord through the intervertebral foramina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Consists of the annulus fibrosus and nucleus pulposus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Annulus fibrosus increases disc strength and accommodates torsion movements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Types of disc herniation</a:t>
            </a:r>
            <a:endParaRPr/>
          </a:p>
        </p:txBody>
      </p:sp>
      <p:pic>
        <p:nvPicPr>
          <p:cNvPr descr="Image result for types of disc herniations" id="141" name="Google Shape;1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12" y="2564903"/>
            <a:ext cx="8794412" cy="2512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Nerve roots and vertebral segments</a:t>
            </a:r>
            <a:endParaRPr/>
          </a:p>
        </p:txBody>
      </p:sp>
      <p:sp>
        <p:nvSpPr>
          <p:cNvPr id="147" name="Google Shape;147;p8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Each nerve roots exits below its vertebra (example: L4 nerve root exists between L4-5)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L5-S1 segment is the most common site of problems due to the amount of 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rPr lang="en-CA"/>
              <a:t>load/stress this area takes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rPr lang="en-CA"/>
              <a:t>and the angle of the joint</a:t>
            </a:r>
            <a:endParaRPr/>
          </a:p>
          <a:p>
            <a:pPr indent="-53339" lvl="0" marL="182880" rtl="0" algn="l"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</p:txBody>
      </p:sp>
      <p:pic>
        <p:nvPicPr>
          <p:cNvPr id="148" name="Google Shape;14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55976" y="3212976"/>
            <a:ext cx="4211960" cy="3181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Resting position: midway between flexion and extension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Close packed position: full extension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Capsular pattern: side flexion and rotation equally limited, extension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Patient history</a:t>
            </a:r>
            <a:endParaRPr/>
          </a:p>
        </p:txBody>
      </p:sp>
      <p:sp>
        <p:nvSpPr>
          <p:cNvPr id="159" name="Google Shape;159;p10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Group read starting pg 633 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Create a list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23 questions in total.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en-CA"/>
              <a:t>Patterns of back pain              pg 635 </a:t>
            </a:r>
            <a:endParaRPr/>
          </a:p>
        </p:txBody>
      </p:sp>
      <p:pic>
        <p:nvPicPr>
          <p:cNvPr id="165" name="Google Shape;165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568" y="1466128"/>
            <a:ext cx="7776864" cy="5347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"/>
          <p:cNvSpPr txBox="1"/>
          <p:nvPr>
            <p:ph type="title"/>
          </p:nvPr>
        </p:nvSpPr>
        <p:spPr>
          <a:xfrm>
            <a:off x="722313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Arial"/>
              <a:buNone/>
            </a:pPr>
            <a:r>
              <a:rPr lang="en-CA"/>
              <a:t>OBSERVATION</a:t>
            </a:r>
            <a:endParaRPr/>
          </a:p>
        </p:txBody>
      </p:sp>
      <p:sp>
        <p:nvSpPr>
          <p:cNvPr id="171" name="Google Shape;171;p12"/>
          <p:cNvSpPr txBox="1"/>
          <p:nvPr>
            <p:ph idx="1" type="body"/>
          </p:nvPr>
        </p:nvSpPr>
        <p:spPr>
          <a:xfrm>
            <a:off x="722313" y="462686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3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Observation </a:t>
            </a:r>
            <a:endParaRPr/>
          </a:p>
        </p:txBody>
      </p:sp>
      <p:sp>
        <p:nvSpPr>
          <p:cNvPr id="177" name="Google Shape;177;p13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Body type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Gait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Attitude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Total spinal posture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Markings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Step deformity</a:t>
            </a:r>
            <a:endParaRPr/>
          </a:p>
          <a:p>
            <a:pPr indent="-53339" lvl="0" marL="182880" rtl="0" algn="l"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Body type</a:t>
            </a:r>
            <a:endParaRPr/>
          </a:p>
        </p:txBody>
      </p:sp>
      <p:pic>
        <p:nvPicPr>
          <p:cNvPr id="183" name="Google Shape;183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8468" l="0" r="0" t="0"/>
          <a:stretch/>
        </p:blipFill>
        <p:spPr>
          <a:xfrm>
            <a:off x="762000" y="1738313"/>
            <a:ext cx="7620000" cy="4210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5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Gait </a:t>
            </a:r>
            <a:endParaRPr/>
          </a:p>
        </p:txBody>
      </p:sp>
      <p:sp>
        <p:nvSpPr>
          <p:cNvPr id="189" name="Google Shape;189;p15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Does the gait appear to be normal?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If its altered, is it altered due to a limb or is it altered to relieve symptoms?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6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Attitude </a:t>
            </a:r>
            <a:endParaRPr/>
          </a:p>
        </p:txBody>
      </p:sp>
      <p:sp>
        <p:nvSpPr>
          <p:cNvPr id="195" name="Google Shape;195;p16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What is the patient’s appearance?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Are they tense, bored, lethargic, healthy looking, overweight?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Total spinal posture (TSP)</a:t>
            </a:r>
            <a:endParaRPr/>
          </a:p>
        </p:txBody>
      </p:sp>
      <p:sp>
        <p:nvSpPr>
          <p:cNvPr id="201" name="Google Shape;201;p17"/>
          <p:cNvSpPr txBox="1"/>
          <p:nvPr>
            <p:ph idx="1" type="body"/>
          </p:nvPr>
        </p:nvSpPr>
        <p:spPr>
          <a:xfrm>
            <a:off x="457200" y="1600200"/>
            <a:ext cx="843528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Postural assessment 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Positioning of pelvis</a:t>
            </a:r>
            <a:endParaRPr/>
          </a:p>
          <a:p>
            <a:pPr indent="-182880" lvl="1" marL="457200" rtl="0" algn="l"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CA"/>
              <a:t>Is the pelvis in a neutral position; if not what is restricting?</a:t>
            </a:r>
            <a:endParaRPr/>
          </a:p>
          <a:p>
            <a:pPr indent="-182880" lvl="1" marL="457200" rtl="0" algn="l"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CA"/>
              <a:t>Can they hold the pelvis in a neutral position?</a:t>
            </a:r>
            <a:endParaRPr/>
          </a:p>
          <a:p>
            <a:pPr indent="-182880" lvl="1" marL="457200" rtl="0" algn="l"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CA"/>
              <a:t>Can they hold a neutral pelvis during dynamic movement?</a:t>
            </a:r>
            <a:endParaRPr/>
          </a:p>
          <a:p>
            <a:pPr indent="-74929" lvl="1" marL="457200" rtl="0" algn="l">
              <a:spcBef>
                <a:spcPts val="4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Is the body straight according to plumb line?</a:t>
            </a:r>
            <a:endParaRPr/>
          </a:p>
          <a:p>
            <a:pPr indent="-182880" lvl="1" marL="457200" rtl="0" algn="l"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CA"/>
              <a:t>Anterior, lateral view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Are there any curves to the spine?</a:t>
            </a:r>
            <a:endParaRPr/>
          </a:p>
          <a:p>
            <a:pPr indent="-182880" lvl="1" marL="457200" rtl="0" algn="l"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CA"/>
              <a:t>Anterior, posterior and lateral view.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5636" y="620688"/>
            <a:ext cx="6552728" cy="61414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9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Markings </a:t>
            </a:r>
            <a:endParaRPr/>
          </a:p>
        </p:txBody>
      </p:sp>
      <p:sp>
        <p:nvSpPr>
          <p:cNvPr id="212" name="Google Shape;212;p19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A faun’s beard may indicate a spina bifida occulta or diastematomyelia 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Unusual skin markings or presence of skin lesions at midline may indicate neurological anomalies</a:t>
            </a:r>
            <a:endParaRPr/>
          </a:p>
          <a:p>
            <a:pPr indent="-53339" lvl="0" marL="182880" rtl="0" algn="l"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0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Faun’s beard</a:t>
            </a:r>
            <a:endParaRPr/>
          </a:p>
        </p:txBody>
      </p:sp>
      <p:pic>
        <p:nvPicPr>
          <p:cNvPr id="218" name="Google Shape;218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4910" y="533400"/>
            <a:ext cx="4011402" cy="6135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Step deformity</a:t>
            </a:r>
            <a:endParaRPr/>
          </a:p>
        </p:txBody>
      </p:sp>
      <p:sp>
        <p:nvSpPr>
          <p:cNvPr id="224" name="Google Shape;224;p21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The lumbar spine may indicate spondylolisthesis.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The “step” occurs because of the SP of 1 vertebrae becomes prominent when either the vertebrae above or the affected vertebrae slips forward on the one below.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2"/>
          <p:cNvSpPr txBox="1"/>
          <p:nvPr>
            <p:ph type="title"/>
          </p:nvPr>
        </p:nvSpPr>
        <p:spPr>
          <a:xfrm>
            <a:off x="722313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Arial"/>
              <a:buNone/>
            </a:pPr>
            <a:r>
              <a:rPr lang="en-CA"/>
              <a:t>MOVEMENTS</a:t>
            </a:r>
            <a:endParaRPr/>
          </a:p>
        </p:txBody>
      </p:sp>
      <p:sp>
        <p:nvSpPr>
          <p:cNvPr id="230" name="Google Shape;230;p22"/>
          <p:cNvSpPr txBox="1"/>
          <p:nvPr>
            <p:ph idx="1" type="body"/>
          </p:nvPr>
        </p:nvSpPr>
        <p:spPr>
          <a:xfrm>
            <a:off x="722313" y="462686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3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AROM</a:t>
            </a:r>
            <a:endParaRPr/>
          </a:p>
        </p:txBody>
      </p:sp>
      <p:sp>
        <p:nvSpPr>
          <p:cNvPr id="236" name="Google Shape;236;p23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40"/>
              <a:buNone/>
            </a:pPr>
            <a:r>
              <a:rPr lang="en-CA"/>
              <a:t>During all ROM for lumbar spine you will have your clients place their hands behind their head to isolate the lumbar spine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Flexion- 40-60°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Extension- 20-35°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Lateral flexion- 15-20°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Rotation- 3-18°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Sustained postures (if necessary)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Repetitive motions (if necessary)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Combined movements (if necessary)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4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PROM</a:t>
            </a:r>
            <a:endParaRPr/>
          </a:p>
        </p:txBody>
      </p:sp>
      <p:sp>
        <p:nvSpPr>
          <p:cNvPr id="242" name="Google Shape;242;p24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Flexion- tissue stretch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Extension- tissue stretch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Lateral flexion- tissue stretch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Rotation- tissue stretch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RIM</a:t>
            </a:r>
            <a:endParaRPr/>
          </a:p>
        </p:txBody>
      </p:sp>
      <p:sp>
        <p:nvSpPr>
          <p:cNvPr id="248" name="Google Shape;248;p25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Forward flexion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Extension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Lateral flexion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Rotation</a:t>
            </a:r>
            <a:endParaRPr/>
          </a:p>
          <a:p>
            <a:pPr indent="-53339" lvl="0" marL="182880" rtl="0" algn="l"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rPr lang="en-CA"/>
              <a:t>Optional 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Dynamic abdominal endurance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Double straight leg lower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Dynamic extension endurance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Isotonic horizontal side support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Internal/external abdominal oblique test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6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Myotomes </a:t>
            </a:r>
            <a:endParaRPr/>
          </a:p>
        </p:txBody>
      </p:sp>
      <p:sp>
        <p:nvSpPr>
          <p:cNvPr id="254" name="Google Shape;254;p26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L2- hip flexion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L3- knee extension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L4- ankle dorsiflexion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L5- great toe extension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S1- ankle plantar flexion, ankle eversion, hip extension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S2- knee flexion</a:t>
            </a:r>
            <a:endParaRPr/>
          </a:p>
          <a:p>
            <a:pPr indent="-53339" lvl="0" marL="182880" rtl="0" algn="l"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  <a:p>
            <a:pPr indent="-53339" lvl="0" marL="182880" rtl="0" algn="l"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 u="sng">
                <a:solidFill>
                  <a:schemeClr val="hlink"/>
                </a:solidFill>
                <a:hlinkClick r:id="rId3"/>
              </a:rPr>
              <a:t>https://www.youtube.com/watch?v=ACkxtr2emWw</a:t>
            </a:r>
            <a:r>
              <a:rPr lang="en-CA"/>
              <a:t> 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394" y="1052736"/>
            <a:ext cx="8979212" cy="4988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8"/>
          <p:cNvSpPr txBox="1"/>
          <p:nvPr>
            <p:ph type="title"/>
          </p:nvPr>
        </p:nvSpPr>
        <p:spPr>
          <a:xfrm>
            <a:off x="722313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Arial"/>
              <a:buNone/>
            </a:pPr>
            <a:r>
              <a:rPr lang="en-CA"/>
              <a:t>ORTHOPEDIC TESTS</a:t>
            </a:r>
            <a:endParaRPr/>
          </a:p>
        </p:txBody>
      </p:sp>
      <p:sp>
        <p:nvSpPr>
          <p:cNvPr id="265" name="Google Shape;265;p28"/>
          <p:cNvSpPr txBox="1"/>
          <p:nvPr>
            <p:ph idx="1" type="body"/>
          </p:nvPr>
        </p:nvSpPr>
        <p:spPr>
          <a:xfrm>
            <a:off x="722313" y="462686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9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Diagnosis </a:t>
            </a:r>
            <a:endParaRPr/>
          </a:p>
        </p:txBody>
      </p:sp>
      <p:sp>
        <p:nvSpPr>
          <p:cNvPr id="271" name="Google Shape;271;p29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 u="sng">
                <a:solidFill>
                  <a:schemeClr val="hlink"/>
                </a:solidFill>
                <a:hlinkClick r:id="rId3"/>
              </a:rPr>
              <a:t>https://www.youtube.com/watch?v=_jrVkJigWGM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 u="sng">
                <a:solidFill>
                  <a:schemeClr val="hlink"/>
                </a:solidFill>
                <a:hlinkClick r:id="rId4"/>
              </a:rPr>
              <a:t>Lumbar Spine Dysfunction Part 2 - YouTube</a:t>
            </a:r>
            <a:r>
              <a:rPr lang="en-CA"/>
              <a:t> 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0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Neurological dysfunctions</a:t>
            </a:r>
            <a:endParaRPr/>
          </a:p>
        </p:txBody>
      </p:sp>
      <p:sp>
        <p:nvSpPr>
          <p:cNvPr id="277" name="Google Shape;277;p30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Slump test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Well leg straight leg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Valsalva maneuver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1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Muscle length test</a:t>
            </a:r>
            <a:endParaRPr/>
          </a:p>
        </p:txBody>
      </p:sp>
      <p:sp>
        <p:nvSpPr>
          <p:cNvPr id="283" name="Google Shape;283;p31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90-90 straight leg raise test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Ober’s test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Rectus femoris test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Thomas test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2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Reflexes of the lumbar spine</a:t>
            </a:r>
            <a:endParaRPr/>
          </a:p>
        </p:txBody>
      </p:sp>
      <p:sp>
        <p:nvSpPr>
          <p:cNvPr id="289" name="Google Shape;289;p32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Patellar L3-L4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Medial hamstring L5-S1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Lateral hamstring S1-S2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Posterior tibia L4-L5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Achillies S1-S2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3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Referral Pain of Lumbar Spine</a:t>
            </a:r>
            <a:endParaRPr/>
          </a:p>
        </p:txBody>
      </p:sp>
      <p:sp>
        <p:nvSpPr>
          <p:cNvPr id="295" name="Google Shape;295;p33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Iliocostalis- below T12 ribs lateral to spine down to buttock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Longissimus- beside spine down to gluteal fold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Multifidus- lateral to spine, sacrum to gluteal cleft, posterior leg, and lower abdomen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Abdominals- below xiphisternum and along anterior rib cage down along inguinal ligament to genitals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Serratus posterior inferior- lateral to spine in T9-T12 posterior rib cage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4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Peripheral nerve injuries</a:t>
            </a:r>
            <a:endParaRPr/>
          </a:p>
        </p:txBody>
      </p:sp>
      <p:sp>
        <p:nvSpPr>
          <p:cNvPr id="301" name="Google Shape;301;p34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Lumbosacral tunnel syndrome</a:t>
            </a:r>
            <a:endParaRPr/>
          </a:p>
          <a:p>
            <a:pPr indent="-182880" lvl="1" marL="457200" rtl="0" algn="l"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CA"/>
              <a:t>Compression of the L5 nerve root as it passes under the iliolumbar canal. Usual cause ifs trauma (inflammation), osteophytes, or a tumor. Symptoms are primarily sensory (L5 dermatome) and pain. minimal to no effect on L5 myotome.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696" y="-29583"/>
            <a:ext cx="5375498" cy="6857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6"/>
          <p:cNvSpPr txBox="1"/>
          <p:nvPr>
            <p:ph type="title"/>
          </p:nvPr>
        </p:nvSpPr>
        <p:spPr>
          <a:xfrm>
            <a:off x="5940152" y="332656"/>
            <a:ext cx="3322712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Dermatomes</a:t>
            </a:r>
            <a:endParaRPr/>
          </a:p>
        </p:txBody>
      </p:sp>
      <p:pic>
        <p:nvPicPr>
          <p:cNvPr id="312" name="Google Shape;31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54" y="28484"/>
            <a:ext cx="5888560" cy="68295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7"/>
          <p:cNvSpPr txBox="1"/>
          <p:nvPr>
            <p:ph type="title"/>
          </p:nvPr>
        </p:nvSpPr>
        <p:spPr>
          <a:xfrm>
            <a:off x="722313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Arial"/>
              <a:buNone/>
            </a:pPr>
            <a:r>
              <a:rPr lang="en-CA"/>
              <a:t>JOINT PLAY</a:t>
            </a:r>
            <a:endParaRPr/>
          </a:p>
        </p:txBody>
      </p:sp>
      <p:sp>
        <p:nvSpPr>
          <p:cNvPr id="318" name="Google Shape;318;p37"/>
          <p:cNvSpPr txBox="1"/>
          <p:nvPr>
            <p:ph idx="1" type="body"/>
          </p:nvPr>
        </p:nvSpPr>
        <p:spPr>
          <a:xfrm>
            <a:off x="722313" y="462686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8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Flexion, Extension and Side flexion</a:t>
            </a:r>
            <a:endParaRPr/>
          </a:p>
        </p:txBody>
      </p:sp>
      <p:sp>
        <p:nvSpPr>
          <p:cNvPr id="324" name="Google Shape;324;p38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Patient is sidelying. 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Examiner flexes both knees to the patients the chest by flexing the hips. 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While palpating between the SP of the Lspine with one hand (finger above and below the SP), passively flex and release the patients hips. </a:t>
            </a:r>
            <a:endParaRPr/>
          </a:p>
          <a:p>
            <a:pPr indent="-182880" lvl="0" marL="182880" rtl="0" algn="l"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Side flexion and extension are performed in similar manors only substituting flexion for extension or side flexion.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9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CA"/>
              <a:t>PAUVP, TVP, PACVP</a:t>
            </a:r>
            <a:endParaRPr/>
          </a:p>
        </p:txBody>
      </p:sp>
      <p:sp>
        <p:nvSpPr>
          <p:cNvPr id="330" name="Google Shape;330;p39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CA"/>
              <a:t>See thoracic notes for method, start L5-L1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larity">
  <a:themeElements>
    <a:clrScheme name="Foundry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larity">
  <a:themeElements>
    <a:clrScheme name="Foundry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2019-07-12T00:26:33Z</dcterms:created>
  <dc:creator>Dallas</dc:creator>
</cp:coreProperties>
</file>