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Lst>
  <p:sldSz cy="6858000" cx="9144000"/>
  <p:notesSz cx="7023100" cy="93091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120" roundtripDataSignature="AMtx7mj/bZPpv+h/njL+jRSIxa+KBFzn4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2DF776E-0360-454E-9D26-8AF030947B04}">
  <a:tblStyle styleId="{52DF776E-0360-454E-9D26-8AF030947B04}" styleName="Table_0">
    <a:wholeTbl>
      <a:tcTxStyle b="off" i="off">
        <a:font>
          <a:latin typeface="Tw Cen MT"/>
          <a:ea typeface="Tw Cen MT"/>
          <a:cs typeface="Tw Cen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F1FA"/>
          </a:solidFill>
        </a:fill>
      </a:tcStyle>
    </a:wholeTbl>
    <a:band1H>
      <a:tcTxStyle/>
      <a:tcStyle>
        <a:fill>
          <a:solidFill>
            <a:srgbClr val="CBE2F5"/>
          </a:solidFill>
        </a:fill>
      </a:tcStyle>
    </a:band1H>
    <a:band2H>
      <a:tcTxStyle/>
    </a:band2H>
    <a:band1V>
      <a:tcTxStyle/>
      <a:tcStyle>
        <a:fill>
          <a:solidFill>
            <a:srgbClr val="CBE2F5"/>
          </a:solidFill>
        </a:fill>
      </a:tcStyle>
    </a:band1V>
    <a:band2V>
      <a:tcTxStyle/>
    </a:band2V>
    <a:lastCol>
      <a:tcTxStyle b="on" i="off">
        <a:font>
          <a:latin typeface="Tw Cen MT"/>
          <a:ea typeface="Tw Cen MT"/>
          <a:cs typeface="Tw Cen MT"/>
        </a:font>
        <a:schemeClr val="lt1"/>
      </a:tcTxStyle>
      <a:tcStyle>
        <a:fill>
          <a:solidFill>
            <a:schemeClr val="accent1"/>
          </a:solidFill>
        </a:fill>
      </a:tcStyle>
    </a:lastCol>
    <a:firstCol>
      <a:tcTxStyle b="on" i="off">
        <a:font>
          <a:latin typeface="Tw Cen MT"/>
          <a:ea typeface="Tw Cen MT"/>
          <a:cs typeface="Tw Cen MT"/>
        </a:font>
        <a:schemeClr val="lt1"/>
      </a:tcTxStyle>
      <a:tcStyle>
        <a:fill>
          <a:solidFill>
            <a:schemeClr val="accent1"/>
          </a:solidFill>
        </a:fill>
      </a:tcStyle>
    </a:firstCol>
    <a:lastRow>
      <a:tcTxStyle b="on" i="off">
        <a:font>
          <a:latin typeface="Tw Cen MT"/>
          <a:ea typeface="Tw Cen MT"/>
          <a:cs typeface="Tw Cen M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w Cen MT"/>
          <a:ea typeface="Tw Cen MT"/>
          <a:cs typeface="Tw Cen M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7" Type="http://schemas.openxmlformats.org/officeDocument/2006/relationships/slide" Target="slides/slide100.xml"/><Relationship Id="rId106" Type="http://schemas.openxmlformats.org/officeDocument/2006/relationships/slide" Target="slides/slide99.xml"/><Relationship Id="rId105" Type="http://schemas.openxmlformats.org/officeDocument/2006/relationships/slide" Target="slides/slide98.xml"/><Relationship Id="rId104" Type="http://schemas.openxmlformats.org/officeDocument/2006/relationships/slide" Target="slides/slide97.xml"/><Relationship Id="rId109" Type="http://schemas.openxmlformats.org/officeDocument/2006/relationships/slide" Target="slides/slide102.xml"/><Relationship Id="rId108" Type="http://schemas.openxmlformats.org/officeDocument/2006/relationships/slide" Target="slides/slide101.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slide" Target="slides/slide96.xml"/><Relationship Id="rId102" Type="http://schemas.openxmlformats.org/officeDocument/2006/relationships/slide" Target="slides/slide95.xml"/><Relationship Id="rId101" Type="http://schemas.openxmlformats.org/officeDocument/2006/relationships/slide" Target="slides/slide94.xml"/><Relationship Id="rId100" Type="http://schemas.openxmlformats.org/officeDocument/2006/relationships/slide" Target="slides/slide93.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120" Type="http://customschemas.google.com/relationships/presentationmetadata" Target="meta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slide" Target="slides/slide88.xml"/><Relationship Id="rId94" Type="http://schemas.openxmlformats.org/officeDocument/2006/relationships/slide" Target="slides/slide87.xml"/><Relationship Id="rId97" Type="http://schemas.openxmlformats.org/officeDocument/2006/relationships/slide" Target="slides/slide90.xml"/><Relationship Id="rId96" Type="http://schemas.openxmlformats.org/officeDocument/2006/relationships/slide" Target="slides/slide89.xml"/><Relationship Id="rId11" Type="http://schemas.openxmlformats.org/officeDocument/2006/relationships/slide" Target="slides/slide4.xml"/><Relationship Id="rId99" Type="http://schemas.openxmlformats.org/officeDocument/2006/relationships/slide" Target="slides/slide92.xml"/><Relationship Id="rId10" Type="http://schemas.openxmlformats.org/officeDocument/2006/relationships/slide" Target="slides/slide3.xml"/><Relationship Id="rId98" Type="http://schemas.openxmlformats.org/officeDocument/2006/relationships/slide" Target="slides/slide91.xml"/><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slide" Target="slides/slide84.xml"/><Relationship Id="rId90" Type="http://schemas.openxmlformats.org/officeDocument/2006/relationships/slide" Target="slides/slide83.xml"/><Relationship Id="rId93" Type="http://schemas.openxmlformats.org/officeDocument/2006/relationships/slide" Target="slides/slide86.xml"/><Relationship Id="rId92" Type="http://schemas.openxmlformats.org/officeDocument/2006/relationships/slide" Target="slides/slide85.xml"/><Relationship Id="rId118" Type="http://schemas.openxmlformats.org/officeDocument/2006/relationships/slide" Target="slides/slide111.xml"/><Relationship Id="rId117" Type="http://schemas.openxmlformats.org/officeDocument/2006/relationships/slide" Target="slides/slide110.xml"/><Relationship Id="rId116" Type="http://schemas.openxmlformats.org/officeDocument/2006/relationships/slide" Target="slides/slide109.xml"/><Relationship Id="rId115" Type="http://schemas.openxmlformats.org/officeDocument/2006/relationships/slide" Target="slides/slide108.xml"/><Relationship Id="rId119" Type="http://schemas.openxmlformats.org/officeDocument/2006/relationships/slide" Target="slides/slide112.xml"/><Relationship Id="rId15" Type="http://schemas.openxmlformats.org/officeDocument/2006/relationships/slide" Target="slides/slide8.xml"/><Relationship Id="rId110" Type="http://schemas.openxmlformats.org/officeDocument/2006/relationships/slide" Target="slides/slide103.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14" Type="http://schemas.openxmlformats.org/officeDocument/2006/relationships/slide" Target="slides/slide107.xml"/><Relationship Id="rId18" Type="http://schemas.openxmlformats.org/officeDocument/2006/relationships/slide" Target="slides/slide11.xml"/><Relationship Id="rId113" Type="http://schemas.openxmlformats.org/officeDocument/2006/relationships/slide" Target="slides/slide106.xml"/><Relationship Id="rId112" Type="http://schemas.openxmlformats.org/officeDocument/2006/relationships/slide" Target="slides/slide105.xml"/><Relationship Id="rId111" Type="http://schemas.openxmlformats.org/officeDocument/2006/relationships/slide" Target="slides/slide104.xml"/><Relationship Id="rId84" Type="http://schemas.openxmlformats.org/officeDocument/2006/relationships/slide" Target="slides/slide77.xml"/><Relationship Id="rId83" Type="http://schemas.openxmlformats.org/officeDocument/2006/relationships/slide" Target="slides/slide76.xml"/><Relationship Id="rId86" Type="http://schemas.openxmlformats.org/officeDocument/2006/relationships/slide" Target="slides/slide79.xml"/><Relationship Id="rId85" Type="http://schemas.openxmlformats.org/officeDocument/2006/relationships/slide" Target="slides/slide78.xml"/><Relationship Id="rId88" Type="http://schemas.openxmlformats.org/officeDocument/2006/relationships/slide" Target="slides/slide81.xml"/><Relationship Id="rId87" Type="http://schemas.openxmlformats.org/officeDocument/2006/relationships/slide" Target="slides/slide80.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43238" cy="46513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275" y="0"/>
            <a:ext cx="3043238" cy="46513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675" y="4421188"/>
            <a:ext cx="5619750" cy="418941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375"/>
            <a:ext cx="3043238" cy="46513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275" y="8842375"/>
            <a:ext cx="3043238" cy="465138"/>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1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1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p1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1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1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1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1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1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2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2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2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2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2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2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p2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2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2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2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2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2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3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3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3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3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3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3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3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3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5" name="Google Shape;515;p3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3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3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3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4" name="Google Shape;534;p3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3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3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3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9" name="Google Shape;549;p3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3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p3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4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4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4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4" name="Google Shape;584;p4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4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p4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4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p4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4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p4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4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p4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4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p4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4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4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11c73a74f3f_0_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11c73a74f3f_0_0:notes"/>
          <p:cNvSpPr txBox="1"/>
          <p:nvPr>
            <p:ph idx="1" type="body"/>
          </p:nvPr>
        </p:nvSpPr>
        <p:spPr>
          <a:xfrm>
            <a:off x="701675" y="4421188"/>
            <a:ext cx="5619900" cy="4189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g11c73a74f3f_0_0:notes"/>
          <p:cNvSpPr txBox="1"/>
          <p:nvPr>
            <p:ph idx="12" type="sldNum"/>
          </p:nvPr>
        </p:nvSpPr>
        <p:spPr>
          <a:xfrm>
            <a:off x="3978275" y="8842375"/>
            <a:ext cx="3043200" cy="465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4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2" name="Google Shape;652;p4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4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0" name="Google Shape;660;p4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5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5" name="Google Shape;665;p5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5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9" name="Google Shape;679;p5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5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6" name="Google Shape;696;p5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5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p5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p5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2" name="Google Shape;712;p5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5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0" name="Google Shape;720;p5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5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8" name="Google Shape;728;p5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5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1" name="Google Shape;741;p5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5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9" name="Google Shape;749;p5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p5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6" name="Google Shape;756;p5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6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6" name="Google Shape;766;p6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6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6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6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9" name="Google Shape;789;p6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6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7" name="Google Shape;797;p6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p6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9" name="Google Shape;809;p6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p6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7" name="Google Shape;817;p6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6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5" name="Google Shape;825;p6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6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3" name="Google Shape;833;p6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p6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9" name="Google Shape;839;p6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p6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7" name="Google Shape;847;p6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p7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4" name="Google Shape;854;p7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7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2" name="Google Shape;862;p7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p7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2" name="Google Shape;872;p7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7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5" name="Google Shape;885;p7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p7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3" name="Google Shape;893;p7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p7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1" name="Google Shape;901;p7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p7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4" name="Google Shape;914;p7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7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2" name="Google Shape;922;p7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p7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0" name="Google Shape;930;p7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7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3" name="Google Shape;943;p7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p8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1" name="Google Shape;951;p8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8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4" name="Google Shape;964;p8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8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2" name="Google Shape;972;p8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p8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5" name="Google Shape;985;p8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p8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3" name="Google Shape;993;p8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p8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5" name="Google Shape;1005;p8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p8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3" name="Google Shape;1013;p8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p8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4" name="Google Shape;1024;p8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p8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4" name="Google Shape;1034;p8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p8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5" name="Google Shape;1045;p8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p9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3" name="Google Shape;1053;p9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p9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1" name="Google Shape;1061;p9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p9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3" name="Google Shape;1073;p9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p9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4" name="Google Shape;1084;p9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p9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9" name="Google Shape;1099;p9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p9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7" name="Google Shape;1107;p9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p9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0" name="Google Shape;1120;p9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p9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8" name="Google Shape;1128;p9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p9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6" name="Google Shape;1136;p9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p9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3" name="Google Shape;1143;p9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p10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0" name="Google Shape;1150;p10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p10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8" name="Google Shape;1158;p10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p102: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7" name="Google Shape;1167;p102: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p103: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0" name="Google Shape;1180;p103: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p104: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8" name="Google Shape;1188;p10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p105: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6" name="Google Shape;1196;p10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p106: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4" name="Google Shape;1204;p106: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p107: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2" name="Google Shape;1212;p10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p108: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0" name="Google Shape;1220;p108: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p109: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8" name="Google Shape;1228;p10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p110: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1" name="Google Shape;1241;p11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p111:notes"/>
          <p:cNvSpPr txBox="1"/>
          <p:nvPr>
            <p:ph idx="1" type="body"/>
          </p:nvPr>
        </p:nvSpPr>
        <p:spPr>
          <a:xfrm>
            <a:off x="701675" y="4421188"/>
            <a:ext cx="5619750" cy="41894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6" name="Google Shape;1246;p11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6" name="Shape 16"/>
        <p:cNvGrpSpPr/>
        <p:nvPr/>
      </p:nvGrpSpPr>
      <p:grpSpPr>
        <a:xfrm>
          <a:off x="0" y="0"/>
          <a:ext cx="0" cy="0"/>
          <a:chOff x="0" y="0"/>
          <a:chExt cx="0" cy="0"/>
        </a:xfrm>
      </p:grpSpPr>
      <p:sp>
        <p:nvSpPr>
          <p:cNvPr id="17" name="Google Shape;17;p114"/>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14"/>
          <p:cNvSpPr/>
          <p:nvPr/>
        </p:nvSpPr>
        <p:spPr>
          <a:xfrm>
            <a:off x="4762" y="0"/>
            <a:ext cx="9139239" cy="4572001"/>
          </a:xfrm>
          <a:custGeom>
            <a:rect b="b" l="l" r="r" t="t"/>
            <a:pathLst>
              <a:path extrusionOk="0" h="4572001" w="9139239">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14"/>
          <p:cNvSpPr txBox="1"/>
          <p:nvPr>
            <p:ph type="ctrTitle"/>
          </p:nvPr>
        </p:nvSpPr>
        <p:spPr>
          <a:xfrm>
            <a:off x="342900" y="4960137"/>
            <a:ext cx="58293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0C0C0C"/>
              </a:buClr>
              <a:buSzPts val="4400"/>
              <a:buFont typeface="Twentieth Century"/>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114"/>
          <p:cNvSpPr txBox="1"/>
          <p:nvPr>
            <p:ph idx="1" type="subTitle"/>
          </p:nvPr>
        </p:nvSpPr>
        <p:spPr>
          <a:xfrm>
            <a:off x="6457950" y="4960137"/>
            <a:ext cx="2400300" cy="146304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600"/>
              <a:buNone/>
              <a:defRPr sz="1600">
                <a:solidFill>
                  <a:srgbClr val="0C0C0C"/>
                </a:solidFill>
              </a:defRPr>
            </a:lvl1pPr>
            <a:lvl2pPr lvl="1" algn="ctr">
              <a:lnSpc>
                <a:spcPct val="90000"/>
              </a:lnSpc>
              <a:spcBef>
                <a:spcPts val="200"/>
              </a:spcBef>
              <a:spcAft>
                <a:spcPts val="0"/>
              </a:spcAft>
              <a:buSzPts val="1600"/>
              <a:buNone/>
              <a:defRPr sz="1600"/>
            </a:lvl2pPr>
            <a:lvl3pPr lvl="2" algn="ctr">
              <a:lnSpc>
                <a:spcPct val="90000"/>
              </a:lnSpc>
              <a:spcBef>
                <a:spcPts val="400"/>
              </a:spcBef>
              <a:spcAft>
                <a:spcPts val="0"/>
              </a:spcAft>
              <a:buSzPts val="1600"/>
              <a:buNone/>
              <a:defRPr sz="1600"/>
            </a:lvl3pPr>
            <a:lvl4pPr lvl="3" algn="ctr">
              <a:lnSpc>
                <a:spcPct val="90000"/>
              </a:lnSpc>
              <a:spcBef>
                <a:spcPts val="400"/>
              </a:spcBef>
              <a:spcAft>
                <a:spcPts val="0"/>
              </a:spcAft>
              <a:buSzPts val="1600"/>
              <a:buNone/>
              <a:defRPr sz="1600"/>
            </a:lvl4pPr>
            <a:lvl5pPr lvl="4" algn="ctr">
              <a:lnSpc>
                <a:spcPct val="90000"/>
              </a:lnSpc>
              <a:spcBef>
                <a:spcPts val="400"/>
              </a:spcBef>
              <a:spcAft>
                <a:spcPts val="0"/>
              </a:spcAft>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p:txBody>
      </p:sp>
      <p:sp>
        <p:nvSpPr>
          <p:cNvPr id="21" name="Google Shape;21;p114"/>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14"/>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14"/>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24" name="Google Shape;24;p114"/>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25" name="Shape 25"/>
        <p:cNvGrpSpPr/>
        <p:nvPr/>
      </p:nvGrpSpPr>
      <p:grpSpPr>
        <a:xfrm>
          <a:off x="0" y="0"/>
          <a:ext cx="0" cy="0"/>
          <a:chOff x="0" y="0"/>
          <a:chExt cx="0" cy="0"/>
        </a:xfrm>
      </p:grpSpPr>
      <p:sp>
        <p:nvSpPr>
          <p:cNvPr id="26" name="Google Shape;26;p115"/>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15"/>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15"/>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
        <p:nvSpPr>
          <p:cNvPr id="29" name="Google Shape;29;p115"/>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15"/>
          <p:cNvSpPr txBox="1"/>
          <p:nvPr>
            <p:ph idx="1" type="body"/>
          </p:nvPr>
        </p:nvSpPr>
        <p:spPr>
          <a:xfrm>
            <a:off x="1143000" y="731520"/>
            <a:ext cx="6400800" cy="347472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31" name="Shape 31"/>
        <p:cNvGrpSpPr/>
        <p:nvPr/>
      </p:nvGrpSpPr>
      <p:grpSpPr>
        <a:xfrm>
          <a:off x="0" y="0"/>
          <a:ext cx="0" cy="0"/>
          <a:chOff x="0" y="0"/>
          <a:chExt cx="0" cy="0"/>
        </a:xfrm>
      </p:grpSpPr>
      <p:sp>
        <p:nvSpPr>
          <p:cNvPr id="32" name="Google Shape;32;p118"/>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18"/>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18"/>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type="twoObj">
  <p:cSld name="TWO_OBJECTS">
    <p:spTree>
      <p:nvGrpSpPr>
        <p:cNvPr id="35" name="Shape 35"/>
        <p:cNvGrpSpPr/>
        <p:nvPr/>
      </p:nvGrpSpPr>
      <p:grpSpPr>
        <a:xfrm>
          <a:off x="0" y="0"/>
          <a:ext cx="0" cy="0"/>
          <a:chOff x="0" y="0"/>
          <a:chExt cx="0" cy="0"/>
        </a:xfrm>
      </p:grpSpPr>
      <p:sp>
        <p:nvSpPr>
          <p:cNvPr id="36" name="Google Shape;36;p119"/>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19"/>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19"/>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
        <p:nvSpPr>
          <p:cNvPr id="39" name="Google Shape;39;p119"/>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19"/>
          <p:cNvSpPr txBox="1"/>
          <p:nvPr>
            <p:ph idx="1" type="body"/>
          </p:nvPr>
        </p:nvSpPr>
        <p:spPr>
          <a:xfrm>
            <a:off x="1142999" y="731519"/>
            <a:ext cx="3346704" cy="347472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 name="Google Shape;41;p119"/>
          <p:cNvSpPr txBox="1"/>
          <p:nvPr>
            <p:ph idx="2" type="body"/>
          </p:nvPr>
        </p:nvSpPr>
        <p:spPr>
          <a:xfrm>
            <a:off x="4645152" y="731520"/>
            <a:ext cx="3346704" cy="347472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42" name="Shape 42"/>
        <p:cNvGrpSpPr/>
        <p:nvPr/>
      </p:nvGrpSpPr>
      <p:grpSpPr>
        <a:xfrm>
          <a:off x="0" y="0"/>
          <a:ext cx="0" cy="0"/>
          <a:chOff x="0" y="0"/>
          <a:chExt cx="0" cy="0"/>
        </a:xfrm>
      </p:grpSpPr>
      <p:sp>
        <p:nvSpPr>
          <p:cNvPr id="43" name="Google Shape;43;p120"/>
          <p:cNvSpPr/>
          <p:nvPr/>
        </p:nvSpPr>
        <p:spPr>
          <a:xfrm>
            <a:off x="0" y="0"/>
            <a:ext cx="9144000" cy="4572001"/>
          </a:xfrm>
          <a:prstGeom prst="rect">
            <a:avLst/>
          </a:prstGeom>
          <a:solidFill>
            <a:srgbClr val="1D9A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20"/>
          <p:cNvSpPr/>
          <p:nvPr/>
        </p:nvSpPr>
        <p:spPr>
          <a:xfrm>
            <a:off x="4762" y="0"/>
            <a:ext cx="9139239" cy="4572001"/>
          </a:xfrm>
          <a:custGeom>
            <a:rect b="b" l="l" r="r" t="t"/>
            <a:pathLst>
              <a:path extrusionOk="0" h="4572001" w="9139239">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20"/>
          <p:cNvSpPr txBox="1"/>
          <p:nvPr>
            <p:ph type="title"/>
          </p:nvPr>
        </p:nvSpPr>
        <p:spPr>
          <a:xfrm>
            <a:off x="342900" y="4960137"/>
            <a:ext cx="58293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0C0C0C"/>
              </a:buClr>
              <a:buSzPts val="4400"/>
              <a:buFont typeface="Twentieth Century"/>
              <a:buNone/>
              <a:defRPr b="0"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20"/>
          <p:cNvSpPr txBox="1"/>
          <p:nvPr>
            <p:ph idx="1" type="body"/>
          </p:nvPr>
        </p:nvSpPr>
        <p:spPr>
          <a:xfrm>
            <a:off x="6457950" y="4960137"/>
            <a:ext cx="2400300" cy="146304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600"/>
              <a:buNone/>
              <a:defRPr sz="1600">
                <a:solidFill>
                  <a:srgbClr val="0C0C0C"/>
                </a:solidFill>
              </a:defRPr>
            </a:lvl1pPr>
            <a:lvl2pPr indent="-228600" lvl="1" marL="914400" algn="l">
              <a:lnSpc>
                <a:spcPct val="90000"/>
              </a:lnSpc>
              <a:spcBef>
                <a:spcPts val="200"/>
              </a:spcBef>
              <a:spcAft>
                <a:spcPts val="0"/>
              </a:spcAft>
              <a:buSzPts val="1600"/>
              <a:buNone/>
              <a:defRPr sz="1600">
                <a:solidFill>
                  <a:srgbClr val="888888"/>
                </a:solidFill>
              </a:defRPr>
            </a:lvl2pPr>
            <a:lvl3pPr indent="-228600" lvl="2" marL="1371600" algn="l">
              <a:lnSpc>
                <a:spcPct val="90000"/>
              </a:lnSpc>
              <a:spcBef>
                <a:spcPts val="400"/>
              </a:spcBef>
              <a:spcAft>
                <a:spcPts val="0"/>
              </a:spcAft>
              <a:buSzPts val="1600"/>
              <a:buNone/>
              <a:defRPr sz="1600">
                <a:solidFill>
                  <a:srgbClr val="888888"/>
                </a:solidFill>
              </a:defRPr>
            </a:lvl3pPr>
            <a:lvl4pPr indent="-228600" lvl="3" marL="1828800" algn="l">
              <a:lnSpc>
                <a:spcPct val="90000"/>
              </a:lnSpc>
              <a:spcBef>
                <a:spcPts val="400"/>
              </a:spcBef>
              <a:spcAft>
                <a:spcPts val="0"/>
              </a:spcAft>
              <a:buSzPts val="1400"/>
              <a:buNone/>
              <a:defRPr sz="1400">
                <a:solidFill>
                  <a:srgbClr val="888888"/>
                </a:solidFill>
              </a:defRPr>
            </a:lvl4pPr>
            <a:lvl5pPr indent="-228600" lvl="4" marL="2286000" algn="l">
              <a:lnSpc>
                <a:spcPct val="90000"/>
              </a:lnSpc>
              <a:spcBef>
                <a:spcPts val="400"/>
              </a:spcBef>
              <a:spcAft>
                <a:spcPts val="0"/>
              </a:spcAft>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sp>
        <p:nvSpPr>
          <p:cNvPr id="47" name="Google Shape;47;p120"/>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20"/>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20"/>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50" name="Google Shape;50;p120"/>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 name="Shape 51"/>
        <p:cNvGrpSpPr/>
        <p:nvPr/>
      </p:nvGrpSpPr>
      <p:grpSpPr>
        <a:xfrm>
          <a:off x="0" y="0"/>
          <a:ext cx="0" cy="0"/>
          <a:chOff x="0" y="0"/>
          <a:chExt cx="0" cy="0"/>
        </a:xfrm>
      </p:grpSpPr>
      <p:sp>
        <p:nvSpPr>
          <p:cNvPr id="52" name="Google Shape;52;p121"/>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21"/>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21"/>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21"/>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6" name="Shape 56"/>
        <p:cNvGrpSpPr/>
        <p:nvPr/>
      </p:nvGrpSpPr>
      <p:grpSpPr>
        <a:xfrm>
          <a:off x="0" y="0"/>
          <a:ext cx="0" cy="0"/>
          <a:chOff x="0" y="0"/>
          <a:chExt cx="0" cy="0"/>
        </a:xfrm>
      </p:grpSpPr>
      <p:sp>
        <p:nvSpPr>
          <p:cNvPr id="57" name="Google Shape;57;p122"/>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22"/>
          <p:cNvSpPr txBox="1"/>
          <p:nvPr>
            <p:ph idx="1" type="body"/>
          </p:nvPr>
        </p:nvSpPr>
        <p:spPr>
          <a:xfrm>
            <a:off x="768096" y="2286000"/>
            <a:ext cx="7290055"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9" name="Google Shape;59;p122"/>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22"/>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22"/>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62" name="Shape 62"/>
        <p:cNvGrpSpPr/>
        <p:nvPr/>
      </p:nvGrpSpPr>
      <p:grpSpPr>
        <a:xfrm>
          <a:off x="0" y="0"/>
          <a:ext cx="0" cy="0"/>
          <a:chOff x="0" y="0"/>
          <a:chExt cx="0" cy="0"/>
        </a:xfrm>
      </p:grpSpPr>
      <p:sp>
        <p:nvSpPr>
          <p:cNvPr id="63" name="Google Shape;63;p123"/>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23"/>
          <p:cNvSpPr txBox="1"/>
          <p:nvPr>
            <p:ph idx="1" type="body"/>
          </p:nvPr>
        </p:nvSpPr>
        <p:spPr>
          <a:xfrm>
            <a:off x="768096" y="2286000"/>
            <a:ext cx="3566160"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5" name="Google Shape;65;p123"/>
          <p:cNvSpPr txBox="1"/>
          <p:nvPr>
            <p:ph idx="2" type="body"/>
          </p:nvPr>
        </p:nvSpPr>
        <p:spPr>
          <a:xfrm>
            <a:off x="4491990" y="2286000"/>
            <a:ext cx="3566160"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6" name="Google Shape;66;p123"/>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23"/>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23"/>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9" name="Shape 69"/>
        <p:cNvGrpSpPr/>
        <p:nvPr/>
      </p:nvGrpSpPr>
      <p:grpSpPr>
        <a:xfrm>
          <a:off x="0" y="0"/>
          <a:ext cx="0" cy="0"/>
          <a:chOff x="0" y="0"/>
          <a:chExt cx="0" cy="0"/>
        </a:xfrm>
      </p:grpSpPr>
      <p:sp>
        <p:nvSpPr>
          <p:cNvPr id="70" name="Google Shape;70;p124"/>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24"/>
          <p:cNvSpPr txBox="1"/>
          <p:nvPr>
            <p:ph idx="1" type="body"/>
          </p:nvPr>
        </p:nvSpPr>
        <p:spPr>
          <a:xfrm>
            <a:off x="768096" y="2179636"/>
            <a:ext cx="3566160" cy="82296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200"/>
              <a:buNone/>
              <a:defRPr b="0" sz="2200" cap="none">
                <a:solidFill>
                  <a:schemeClr val="accent1"/>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72" name="Google Shape;72;p124"/>
          <p:cNvSpPr txBox="1"/>
          <p:nvPr>
            <p:ph idx="2" type="body"/>
          </p:nvPr>
        </p:nvSpPr>
        <p:spPr>
          <a:xfrm>
            <a:off x="768096" y="2967788"/>
            <a:ext cx="3566160" cy="334157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3" name="Google Shape;73;p124"/>
          <p:cNvSpPr txBox="1"/>
          <p:nvPr>
            <p:ph idx="3" type="body"/>
          </p:nvPr>
        </p:nvSpPr>
        <p:spPr>
          <a:xfrm>
            <a:off x="4491990" y="2179636"/>
            <a:ext cx="3566160" cy="82296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200"/>
              <a:buNone/>
              <a:defRPr b="0" sz="2200" cap="none">
                <a:solidFill>
                  <a:schemeClr val="accent1"/>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74" name="Google Shape;74;p124"/>
          <p:cNvSpPr txBox="1"/>
          <p:nvPr>
            <p:ph idx="4" type="body"/>
          </p:nvPr>
        </p:nvSpPr>
        <p:spPr>
          <a:xfrm>
            <a:off x="4491990" y="2967788"/>
            <a:ext cx="3566160" cy="334157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5" name="Google Shape;75;p124"/>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4"/>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4"/>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8" name="Shape 78"/>
        <p:cNvGrpSpPr/>
        <p:nvPr/>
      </p:nvGrpSpPr>
      <p:grpSpPr>
        <a:xfrm>
          <a:off x="0" y="0"/>
          <a:ext cx="0" cy="0"/>
          <a:chOff x="0" y="0"/>
          <a:chExt cx="0" cy="0"/>
        </a:xfrm>
      </p:grpSpPr>
      <p:sp>
        <p:nvSpPr>
          <p:cNvPr id="79" name="Google Shape;79;p125"/>
          <p:cNvSpPr txBox="1"/>
          <p:nvPr>
            <p:ph type="title"/>
          </p:nvPr>
        </p:nvSpPr>
        <p:spPr>
          <a:xfrm>
            <a:off x="768096" y="471509"/>
            <a:ext cx="3291840" cy="1737360"/>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Clr>
                <a:srgbClr val="0C0C0C"/>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5"/>
          <p:cNvSpPr txBox="1"/>
          <p:nvPr>
            <p:ph idx="1" type="body"/>
          </p:nvPr>
        </p:nvSpPr>
        <p:spPr>
          <a:xfrm>
            <a:off x="4286250" y="822960"/>
            <a:ext cx="4258818" cy="5184648"/>
          </a:xfrm>
          <a:prstGeom prst="rect">
            <a:avLst/>
          </a:prstGeom>
          <a:noFill/>
          <a:ln>
            <a:noFill/>
          </a:ln>
        </p:spPr>
        <p:txBody>
          <a:bodyPr anchorCtr="0" anchor="t" bIns="45700" lIns="45700" spcFirstLastPara="1" rIns="45700" wrap="square" tIns="45700">
            <a:normAutofit/>
          </a:bodyPr>
          <a:lstStyle>
            <a:lvl1pPr indent="-355600" lvl="0" marL="457200" algn="l">
              <a:lnSpc>
                <a:spcPct val="90000"/>
              </a:lnSpc>
              <a:spcBef>
                <a:spcPts val="1200"/>
              </a:spcBef>
              <a:spcAft>
                <a:spcPts val="0"/>
              </a:spcAft>
              <a:buSzPts val="2000"/>
              <a:buChar char=" "/>
              <a:defRPr sz="2000"/>
            </a:lvl1pPr>
            <a:lvl2pPr indent="-330200" lvl="1" marL="914400" algn="l">
              <a:lnSpc>
                <a:spcPct val="90000"/>
              </a:lnSpc>
              <a:spcBef>
                <a:spcPts val="200"/>
              </a:spcBef>
              <a:spcAft>
                <a:spcPts val="0"/>
              </a:spcAft>
              <a:buSzPts val="1600"/>
              <a:buChar char="🢝"/>
              <a:defRPr sz="1600"/>
            </a:lvl2pPr>
            <a:lvl3pPr indent="-304800" lvl="2" marL="1371600" algn="l">
              <a:lnSpc>
                <a:spcPct val="90000"/>
              </a:lnSpc>
              <a:spcBef>
                <a:spcPts val="400"/>
              </a:spcBef>
              <a:spcAft>
                <a:spcPts val="0"/>
              </a:spcAft>
              <a:buSzPts val="1200"/>
              <a:buChar char="🢝"/>
              <a:defRPr sz="1200"/>
            </a:lvl3pPr>
            <a:lvl4pPr indent="-304800" lvl="3" marL="1828800" algn="l">
              <a:lnSpc>
                <a:spcPct val="90000"/>
              </a:lnSpc>
              <a:spcBef>
                <a:spcPts val="400"/>
              </a:spcBef>
              <a:spcAft>
                <a:spcPts val="0"/>
              </a:spcAft>
              <a:buSzPts val="1200"/>
              <a:buChar char="🢝"/>
              <a:defRPr sz="1200"/>
            </a:lvl4pPr>
            <a:lvl5pPr indent="-304800" lvl="4" marL="2286000" algn="l">
              <a:lnSpc>
                <a:spcPct val="90000"/>
              </a:lnSpc>
              <a:spcBef>
                <a:spcPts val="400"/>
              </a:spcBef>
              <a:spcAft>
                <a:spcPts val="0"/>
              </a:spcAft>
              <a:buSzPts val="1200"/>
              <a:buChar char="🢝"/>
              <a:defRPr sz="1200"/>
            </a:lvl5pPr>
            <a:lvl6pPr indent="-304800" lvl="5" marL="2743200" algn="l">
              <a:lnSpc>
                <a:spcPct val="90000"/>
              </a:lnSpc>
              <a:spcBef>
                <a:spcPts val="400"/>
              </a:spcBef>
              <a:spcAft>
                <a:spcPts val="0"/>
              </a:spcAft>
              <a:buSzPts val="1200"/>
              <a:buChar char="🢝"/>
              <a:defRPr sz="1200"/>
            </a:lvl6pPr>
            <a:lvl7pPr indent="-304800" lvl="6" marL="3200400" algn="l">
              <a:lnSpc>
                <a:spcPct val="90000"/>
              </a:lnSpc>
              <a:spcBef>
                <a:spcPts val="400"/>
              </a:spcBef>
              <a:spcAft>
                <a:spcPts val="0"/>
              </a:spcAft>
              <a:buSzPts val="1200"/>
              <a:buChar char="🢝"/>
              <a:defRPr sz="1200"/>
            </a:lvl7pPr>
            <a:lvl8pPr indent="-304800" lvl="7" marL="3657600" algn="l">
              <a:lnSpc>
                <a:spcPct val="90000"/>
              </a:lnSpc>
              <a:spcBef>
                <a:spcPts val="400"/>
              </a:spcBef>
              <a:spcAft>
                <a:spcPts val="0"/>
              </a:spcAft>
              <a:buSzPts val="1200"/>
              <a:buChar char="🢝"/>
              <a:defRPr sz="1200"/>
            </a:lvl8pPr>
            <a:lvl9pPr indent="-304800" lvl="8" marL="4114800" algn="l">
              <a:lnSpc>
                <a:spcPct val="90000"/>
              </a:lnSpc>
              <a:spcBef>
                <a:spcPts val="400"/>
              </a:spcBef>
              <a:spcAft>
                <a:spcPts val="400"/>
              </a:spcAft>
              <a:buSzPts val="1200"/>
              <a:buChar char="🢝"/>
              <a:defRPr sz="1200"/>
            </a:lvl9pPr>
          </a:lstStyle>
          <a:p/>
        </p:txBody>
      </p:sp>
      <p:sp>
        <p:nvSpPr>
          <p:cNvPr id="81" name="Google Shape;81;p125"/>
          <p:cNvSpPr txBox="1"/>
          <p:nvPr>
            <p:ph idx="2" type="body"/>
          </p:nvPr>
        </p:nvSpPr>
        <p:spPr>
          <a:xfrm>
            <a:off x="768096" y="2257506"/>
            <a:ext cx="3291840" cy="3762294"/>
          </a:xfrm>
          <a:prstGeom prst="rect">
            <a:avLst/>
          </a:prstGeom>
          <a:noFill/>
          <a:ln>
            <a:noFill/>
          </a:ln>
        </p:spPr>
        <p:txBody>
          <a:bodyPr anchorCtr="0" anchor="t" bIns="45700" lIns="91425" spcFirstLastPara="1" rIns="91425" wrap="square" tIns="45700">
            <a:normAutofit/>
          </a:bodyPr>
          <a:lstStyle>
            <a:lvl1pPr indent="-228600" lvl="0" marL="457200" algn="l">
              <a:lnSpc>
                <a:spcPct val="108000"/>
              </a:lnSpc>
              <a:spcBef>
                <a:spcPts val="600"/>
              </a:spcBef>
              <a:spcAft>
                <a:spcPts val="0"/>
              </a:spcAft>
              <a:buSzPts val="1600"/>
              <a:buNone/>
              <a:defRPr sz="1600"/>
            </a:lvl1pPr>
            <a:lvl2pPr indent="-228600" lvl="1" marL="914400" algn="l">
              <a:lnSpc>
                <a:spcPct val="90000"/>
              </a:lnSpc>
              <a:spcBef>
                <a:spcPts val="2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82" name="Google Shape;82;p125"/>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5"/>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5"/>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5" name="Shape 85"/>
        <p:cNvGrpSpPr/>
        <p:nvPr/>
      </p:nvGrpSpPr>
      <p:grpSpPr>
        <a:xfrm>
          <a:off x="0" y="0"/>
          <a:ext cx="0" cy="0"/>
          <a:chOff x="0" y="0"/>
          <a:chExt cx="0" cy="0"/>
        </a:xfrm>
      </p:grpSpPr>
      <p:sp>
        <p:nvSpPr>
          <p:cNvPr id="86" name="Google Shape;86;p126"/>
          <p:cNvSpPr txBox="1"/>
          <p:nvPr>
            <p:ph type="title"/>
          </p:nvPr>
        </p:nvSpPr>
        <p:spPr>
          <a:xfrm>
            <a:off x="342900" y="4960138"/>
            <a:ext cx="58293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0C0C0C"/>
              </a:buClr>
              <a:buSzPts val="4400"/>
              <a:buFont typeface="Twentieth Century"/>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26"/>
          <p:cNvSpPr/>
          <p:nvPr>
            <p:ph idx="2" type="pic"/>
          </p:nvPr>
        </p:nvSpPr>
        <p:spPr>
          <a:xfrm>
            <a:off x="0" y="-1"/>
            <a:ext cx="9141714" cy="4572000"/>
          </a:xfrm>
          <a:prstGeom prst="rect">
            <a:avLst/>
          </a:prstGeom>
          <a:solidFill>
            <a:srgbClr val="76CEEF"/>
          </a:solidFill>
          <a:ln>
            <a:noFill/>
          </a:ln>
        </p:spPr>
      </p:sp>
      <p:sp>
        <p:nvSpPr>
          <p:cNvPr id="88" name="Google Shape;88;p126"/>
          <p:cNvSpPr txBox="1"/>
          <p:nvPr>
            <p:ph idx="1" type="body"/>
          </p:nvPr>
        </p:nvSpPr>
        <p:spPr>
          <a:xfrm>
            <a:off x="6457950" y="4960138"/>
            <a:ext cx="2400300" cy="146304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600"/>
              <a:buNone/>
              <a:defRPr sz="1600">
                <a:solidFill>
                  <a:srgbClr val="0C0C0C"/>
                </a:solidFill>
              </a:defRPr>
            </a:lvl1pPr>
            <a:lvl2pPr indent="-228600" lvl="1" marL="914400" algn="l">
              <a:lnSpc>
                <a:spcPct val="90000"/>
              </a:lnSpc>
              <a:spcBef>
                <a:spcPts val="200"/>
              </a:spcBef>
              <a:spcAft>
                <a:spcPts val="0"/>
              </a:spcAft>
              <a:buSzPts val="1050"/>
              <a:buNone/>
              <a:defRPr sz="1050"/>
            </a:lvl2pPr>
            <a:lvl3pPr indent="-228600" lvl="2" marL="1371600" algn="l">
              <a:lnSpc>
                <a:spcPct val="90000"/>
              </a:lnSpc>
              <a:spcBef>
                <a:spcPts val="400"/>
              </a:spcBef>
              <a:spcAft>
                <a:spcPts val="0"/>
              </a:spcAft>
              <a:buSzPts val="900"/>
              <a:buNone/>
              <a:defRPr sz="900"/>
            </a:lvl3pPr>
            <a:lvl4pPr indent="-228600" lvl="3" marL="1828800" algn="l">
              <a:lnSpc>
                <a:spcPct val="90000"/>
              </a:lnSpc>
              <a:spcBef>
                <a:spcPts val="400"/>
              </a:spcBef>
              <a:spcAft>
                <a:spcPts val="0"/>
              </a:spcAft>
              <a:buSzPts val="750"/>
              <a:buNone/>
              <a:defRPr sz="750"/>
            </a:lvl4pPr>
            <a:lvl5pPr indent="-228600" lvl="4" marL="2286000" algn="l">
              <a:lnSpc>
                <a:spcPct val="90000"/>
              </a:lnSpc>
              <a:spcBef>
                <a:spcPts val="400"/>
              </a:spcBef>
              <a:spcAft>
                <a:spcPts val="0"/>
              </a:spcAft>
              <a:buSzPts val="750"/>
              <a:buNone/>
              <a:defRPr sz="750"/>
            </a:lvl5pPr>
            <a:lvl6pPr indent="-228600" lvl="5" marL="2743200" algn="l">
              <a:lnSpc>
                <a:spcPct val="90000"/>
              </a:lnSpc>
              <a:spcBef>
                <a:spcPts val="400"/>
              </a:spcBef>
              <a:spcAft>
                <a:spcPts val="0"/>
              </a:spcAft>
              <a:buSzPts val="750"/>
              <a:buNone/>
              <a:defRPr sz="750"/>
            </a:lvl6pPr>
            <a:lvl7pPr indent="-228600" lvl="6" marL="3200400" algn="l">
              <a:lnSpc>
                <a:spcPct val="90000"/>
              </a:lnSpc>
              <a:spcBef>
                <a:spcPts val="400"/>
              </a:spcBef>
              <a:spcAft>
                <a:spcPts val="0"/>
              </a:spcAft>
              <a:buSzPts val="750"/>
              <a:buNone/>
              <a:defRPr sz="750"/>
            </a:lvl7pPr>
            <a:lvl8pPr indent="-228600" lvl="7" marL="3657600" algn="l">
              <a:lnSpc>
                <a:spcPct val="90000"/>
              </a:lnSpc>
              <a:spcBef>
                <a:spcPts val="400"/>
              </a:spcBef>
              <a:spcAft>
                <a:spcPts val="0"/>
              </a:spcAft>
              <a:buSzPts val="750"/>
              <a:buNone/>
              <a:defRPr sz="750"/>
            </a:lvl8pPr>
            <a:lvl9pPr indent="-228600" lvl="8" marL="4114800" algn="l">
              <a:lnSpc>
                <a:spcPct val="90000"/>
              </a:lnSpc>
              <a:spcBef>
                <a:spcPts val="400"/>
              </a:spcBef>
              <a:spcAft>
                <a:spcPts val="400"/>
              </a:spcAft>
              <a:buSzPts val="750"/>
              <a:buNone/>
              <a:defRPr sz="750"/>
            </a:lvl9pPr>
          </a:lstStyle>
          <a:p/>
        </p:txBody>
      </p:sp>
      <p:sp>
        <p:nvSpPr>
          <p:cNvPr id="89" name="Google Shape;89;p126"/>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26"/>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26"/>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92" name="Google Shape;92;p126"/>
          <p:cNvCxnSpPr/>
          <p:nvPr/>
        </p:nvCxnSpPr>
        <p:spPr>
          <a:xfrm rot="10800000">
            <a:off x="6290132" y="5264106"/>
            <a:ext cx="0" cy="914400"/>
          </a:xfrm>
          <a:prstGeom prst="straightConnector1">
            <a:avLst/>
          </a:prstGeom>
          <a:noFill/>
          <a:ln cap="flat" cmpd="sng" w="19050">
            <a:solidFill>
              <a:schemeClr val="accent1"/>
            </a:solidFill>
            <a:prstDash val="solid"/>
            <a:round/>
            <a:headEnd len="sm" w="sm" type="none"/>
            <a:tailEnd len="sm" w="sm"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3" name="Shape 93"/>
        <p:cNvGrpSpPr/>
        <p:nvPr/>
      </p:nvGrpSpPr>
      <p:grpSpPr>
        <a:xfrm>
          <a:off x="0" y="0"/>
          <a:ext cx="0" cy="0"/>
          <a:chOff x="0" y="0"/>
          <a:chExt cx="0" cy="0"/>
        </a:xfrm>
      </p:grpSpPr>
      <p:sp>
        <p:nvSpPr>
          <p:cNvPr id="94" name="Google Shape;94;p127"/>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127"/>
          <p:cNvSpPr txBox="1"/>
          <p:nvPr>
            <p:ph idx="1" type="body"/>
          </p:nvPr>
        </p:nvSpPr>
        <p:spPr>
          <a:xfrm rot="5400000">
            <a:off x="2401444" y="652653"/>
            <a:ext cx="4023360" cy="7290055"/>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6" name="Google Shape;96;p127"/>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27"/>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27"/>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99" name="Shape 99"/>
        <p:cNvGrpSpPr/>
        <p:nvPr/>
      </p:nvGrpSpPr>
      <p:grpSpPr>
        <a:xfrm>
          <a:off x="0" y="0"/>
          <a:ext cx="0" cy="0"/>
          <a:chOff x="0" y="0"/>
          <a:chExt cx="0" cy="0"/>
        </a:xfrm>
      </p:grpSpPr>
      <p:sp>
        <p:nvSpPr>
          <p:cNvPr id="100" name="Google Shape;100;p128"/>
          <p:cNvSpPr txBox="1"/>
          <p:nvPr>
            <p:ph type="title"/>
          </p:nvPr>
        </p:nvSpPr>
        <p:spPr>
          <a:xfrm rot="5400000">
            <a:off x="4824414" y="2481263"/>
            <a:ext cx="5410200" cy="1971675"/>
          </a:xfrm>
          <a:prstGeom prst="rect">
            <a:avLst/>
          </a:prstGeom>
          <a:noFill/>
          <a:ln>
            <a:noFill/>
          </a:ln>
        </p:spPr>
        <p:txBody>
          <a:bodyPr anchorCtr="0" anchor="ctr" bIns="91425" lIns="45700" spcFirstLastPara="1" rIns="45700" wrap="square" tIns="91425">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128"/>
          <p:cNvSpPr txBox="1"/>
          <p:nvPr>
            <p:ph idx="1" type="body"/>
          </p:nvPr>
        </p:nvSpPr>
        <p:spPr>
          <a:xfrm rot="5400000">
            <a:off x="881064" y="623888"/>
            <a:ext cx="5410200" cy="5686425"/>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2" name="Google Shape;102;p128"/>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28"/>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28"/>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cxnSp>
        <p:nvCxnSpPr>
          <p:cNvPr id="105" name="Google Shape;105;p128"/>
          <p:cNvCxnSpPr/>
          <p:nvPr/>
        </p:nvCxnSpPr>
        <p:spPr>
          <a:xfrm rot="10800000">
            <a:off x="7543800" y="173563"/>
            <a:ext cx="0" cy="685800"/>
          </a:xfrm>
          <a:prstGeom prst="straightConnector1">
            <a:avLst/>
          </a:prstGeom>
          <a:noFill/>
          <a:ln cap="flat" cmpd="sng" w="19050">
            <a:solidFill>
              <a:schemeClr val="accent1"/>
            </a:solidFill>
            <a:prstDash val="solid"/>
            <a:round/>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113" name="Shape 113"/>
        <p:cNvGrpSpPr/>
        <p:nvPr/>
      </p:nvGrpSpPr>
      <p:grpSpPr>
        <a:xfrm>
          <a:off x="0" y="0"/>
          <a:ext cx="0" cy="0"/>
          <a:chOff x="0" y="0"/>
          <a:chExt cx="0" cy="0"/>
        </a:xfrm>
      </p:grpSpPr>
      <p:sp>
        <p:nvSpPr>
          <p:cNvPr id="114" name="Google Shape;114;p117"/>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17"/>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117"/>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
        <p:nvSpPr>
          <p:cNvPr id="117" name="Google Shape;117;p117"/>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117"/>
          <p:cNvSpPr txBox="1"/>
          <p:nvPr>
            <p:ph idx="1" type="body"/>
          </p:nvPr>
        </p:nvSpPr>
        <p:spPr>
          <a:xfrm>
            <a:off x="1143000" y="731520"/>
            <a:ext cx="6400800" cy="347472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13"/>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marR="0" rtl="0" algn="l">
              <a:lnSpc>
                <a:spcPct val="80000"/>
              </a:lnSpc>
              <a:spcBef>
                <a:spcPts val="0"/>
              </a:spcBef>
              <a:spcAft>
                <a:spcPts val="0"/>
              </a:spcAft>
              <a:buClr>
                <a:srgbClr val="0C0C0C"/>
              </a:buClr>
              <a:buSzPts val="4400"/>
              <a:buFont typeface="Twentieth Century"/>
              <a:buNone/>
              <a:defRPr b="0" i="0" sz="4400" u="none" cap="none" strike="noStrike">
                <a:solidFill>
                  <a:srgbClr val="0C0C0C"/>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13"/>
          <p:cNvSpPr txBox="1"/>
          <p:nvPr>
            <p:ph idx="1" type="body"/>
          </p:nvPr>
        </p:nvSpPr>
        <p:spPr>
          <a:xfrm>
            <a:off x="768096" y="2286000"/>
            <a:ext cx="7290055" cy="4023360"/>
          </a:xfrm>
          <a:prstGeom prst="rect">
            <a:avLst/>
          </a:prstGeom>
          <a:noFill/>
          <a:ln>
            <a:noFill/>
          </a:ln>
        </p:spPr>
        <p:txBody>
          <a:bodyPr anchorCtr="0" anchor="t" bIns="45700" lIns="45700" spcFirstLastPara="1" rIns="45700" wrap="square" tIns="45700">
            <a:normAutofit/>
          </a:bodyPr>
          <a:lstStyle>
            <a:lvl1pPr indent="-355600" lvl="0" marL="457200" marR="0" rtl="0" algn="l">
              <a:lnSpc>
                <a:spcPct val="90000"/>
              </a:lnSpc>
              <a:spcBef>
                <a:spcPts val="1200"/>
              </a:spcBef>
              <a:spcAft>
                <a:spcPts val="0"/>
              </a:spcAft>
              <a:buClr>
                <a:schemeClr val="accent1"/>
              </a:buClr>
              <a:buSzPts val="2000"/>
              <a:buFont typeface="Twentieth Century"/>
              <a:buChar char=" "/>
              <a:defRPr b="0" i="0" sz="2000" u="none" cap="none" strike="noStrike">
                <a:solidFill>
                  <a:schemeClr val="dk1"/>
                </a:solidFill>
                <a:latin typeface="Twentieth Century"/>
                <a:ea typeface="Twentieth Century"/>
                <a:cs typeface="Twentieth Century"/>
                <a:sym typeface="Twentieth Century"/>
              </a:defRPr>
            </a:lvl1pPr>
            <a:lvl2pPr indent="-330200" lvl="1" marL="914400" marR="0" rtl="0" algn="l">
              <a:lnSpc>
                <a:spcPct val="90000"/>
              </a:lnSpc>
              <a:spcBef>
                <a:spcPts val="200"/>
              </a:spcBef>
              <a:spcAft>
                <a:spcPts val="0"/>
              </a:spcAft>
              <a:buClr>
                <a:schemeClr val="accent1"/>
              </a:buClr>
              <a:buSzPts val="1600"/>
              <a:buFont typeface="Noto Sans Symbols"/>
              <a:buChar char="🢝"/>
              <a:defRPr b="0" i="0" sz="1600" u="none" cap="none" strike="noStrike">
                <a:solidFill>
                  <a:schemeClr val="dk1"/>
                </a:solidFill>
                <a:latin typeface="Twentieth Century"/>
                <a:ea typeface="Twentieth Century"/>
                <a:cs typeface="Twentieth Century"/>
                <a:sym typeface="Twentieth Century"/>
              </a:defRPr>
            </a:lvl2pPr>
            <a:lvl3pPr indent="-304800" lvl="2" marL="13716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dk1"/>
                </a:solidFill>
                <a:latin typeface="Twentieth Century"/>
                <a:ea typeface="Twentieth Century"/>
                <a:cs typeface="Twentieth Century"/>
                <a:sym typeface="Twentieth Century"/>
              </a:defRPr>
            </a:lvl3pPr>
            <a:lvl4pPr indent="-304800" lvl="3" marL="18288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dk1"/>
                </a:solidFill>
                <a:latin typeface="Twentieth Century"/>
                <a:ea typeface="Twentieth Century"/>
                <a:cs typeface="Twentieth Century"/>
                <a:sym typeface="Twentieth Century"/>
              </a:defRPr>
            </a:lvl4pPr>
            <a:lvl5pPr indent="-304800" lvl="4" marL="22860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dk1"/>
                </a:solidFill>
                <a:latin typeface="Twentieth Century"/>
                <a:ea typeface="Twentieth Century"/>
                <a:cs typeface="Twentieth Century"/>
                <a:sym typeface="Twentieth Century"/>
              </a:defRPr>
            </a:lvl5pPr>
            <a:lvl6pPr indent="-304800" lvl="5" marL="27432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dk1"/>
                </a:solidFill>
                <a:latin typeface="Twentieth Century"/>
                <a:ea typeface="Twentieth Century"/>
                <a:cs typeface="Twentieth Century"/>
                <a:sym typeface="Twentieth Century"/>
              </a:defRPr>
            </a:lvl6pPr>
            <a:lvl7pPr indent="-304800" lvl="6" marL="32004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dk1"/>
                </a:solidFill>
                <a:latin typeface="Twentieth Century"/>
                <a:ea typeface="Twentieth Century"/>
                <a:cs typeface="Twentieth Century"/>
                <a:sym typeface="Twentieth Century"/>
              </a:defRPr>
            </a:lvl7pPr>
            <a:lvl8pPr indent="-304800" lvl="7" marL="36576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dk1"/>
                </a:solidFill>
                <a:latin typeface="Twentieth Century"/>
                <a:ea typeface="Twentieth Century"/>
                <a:cs typeface="Twentieth Century"/>
                <a:sym typeface="Twentieth Century"/>
              </a:defRPr>
            </a:lvl8pPr>
            <a:lvl9pPr indent="-304800" lvl="8" marL="4114800" marR="0" rtl="0" algn="l">
              <a:lnSpc>
                <a:spcPct val="90000"/>
              </a:lnSpc>
              <a:spcBef>
                <a:spcPts val="400"/>
              </a:spcBef>
              <a:spcAft>
                <a:spcPts val="400"/>
              </a:spcAft>
              <a:buClr>
                <a:schemeClr val="accent1"/>
              </a:buClr>
              <a:buSzPts val="1200"/>
              <a:buFont typeface="Noto Sans Symbols"/>
              <a:buChar char="🢝"/>
              <a:defRPr b="0" i="0" sz="1200" u="none" cap="none" strike="noStrike">
                <a:solidFill>
                  <a:schemeClr val="dk1"/>
                </a:solidFill>
                <a:latin typeface="Twentieth Century"/>
                <a:ea typeface="Twentieth Century"/>
                <a:cs typeface="Twentieth Century"/>
                <a:sym typeface="Twentieth Century"/>
              </a:defRPr>
            </a:lvl9pPr>
          </a:lstStyle>
          <a:p/>
        </p:txBody>
      </p:sp>
      <p:sp>
        <p:nvSpPr>
          <p:cNvPr id="12" name="Google Shape;12;p113"/>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0C0C0C"/>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3" name="Google Shape;13;p113"/>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0C0C0C"/>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4" name="Google Shape;14;p113"/>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1pPr>
            <a:lvl2pPr indent="0" lvl="1"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2pPr>
            <a:lvl3pPr indent="0" lvl="2"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3pPr>
            <a:lvl4pPr indent="0" lvl="3"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4pPr>
            <a:lvl5pPr indent="0" lvl="4"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5pPr>
            <a:lvl6pPr indent="0" lvl="5"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6pPr>
            <a:lvl7pPr indent="0" lvl="6"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7pPr>
            <a:lvl8pPr indent="0" lvl="7"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8pPr>
            <a:lvl9pPr indent="0" lvl="8" marL="0" marR="0" rtl="0" algn="l">
              <a:spcBef>
                <a:spcPts val="0"/>
              </a:spcBef>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CA"/>
              <a:t>‹#›</a:t>
            </a:fld>
            <a:endParaRPr/>
          </a:p>
        </p:txBody>
      </p:sp>
      <p:cxnSp>
        <p:nvCxnSpPr>
          <p:cNvPr id="15" name="Google Shape;15;p113"/>
          <p:cNvCxnSpPr/>
          <p:nvPr/>
        </p:nvCxnSpPr>
        <p:spPr>
          <a:xfrm rot="10800000">
            <a:off x="571500" y="826324"/>
            <a:ext cx="0" cy="914400"/>
          </a:xfrm>
          <a:prstGeom prst="straightConnector1">
            <a:avLst/>
          </a:prstGeom>
          <a:noFill/>
          <a:ln cap="flat" cmpd="sng" w="19050">
            <a:solidFill>
              <a:schemeClr val="accent1"/>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6" name="Shape 106"/>
        <p:cNvGrpSpPr/>
        <p:nvPr/>
      </p:nvGrpSpPr>
      <p:grpSpPr>
        <a:xfrm>
          <a:off x="0" y="0"/>
          <a:ext cx="0" cy="0"/>
          <a:chOff x="0" y="0"/>
          <a:chExt cx="0" cy="0"/>
        </a:xfrm>
      </p:grpSpPr>
      <p:sp>
        <p:nvSpPr>
          <p:cNvPr id="107" name="Google Shape;107;p116"/>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marR="0" rtl="0" algn="l">
              <a:lnSpc>
                <a:spcPct val="80000"/>
              </a:lnSpc>
              <a:spcBef>
                <a:spcPts val="0"/>
              </a:spcBef>
              <a:spcAft>
                <a:spcPts val="0"/>
              </a:spcAft>
              <a:buClr>
                <a:srgbClr val="FEFEFE"/>
              </a:buClr>
              <a:buSzPts val="4400"/>
              <a:buFont typeface="Twentieth Century"/>
              <a:buNone/>
              <a:defRPr b="0" i="0" sz="4400" u="none" cap="none" strike="noStrike">
                <a:solidFill>
                  <a:srgbClr val="FEFEFE"/>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8" name="Google Shape;108;p116"/>
          <p:cNvSpPr txBox="1"/>
          <p:nvPr>
            <p:ph idx="1" type="body"/>
          </p:nvPr>
        </p:nvSpPr>
        <p:spPr>
          <a:xfrm>
            <a:off x="768096" y="2286000"/>
            <a:ext cx="7290055" cy="4023360"/>
          </a:xfrm>
          <a:prstGeom prst="rect">
            <a:avLst/>
          </a:prstGeom>
          <a:noFill/>
          <a:ln>
            <a:noFill/>
          </a:ln>
        </p:spPr>
        <p:txBody>
          <a:bodyPr anchorCtr="0" anchor="t" bIns="45700" lIns="45700" spcFirstLastPara="1" rIns="45700" wrap="square" tIns="45700">
            <a:normAutofit/>
          </a:bodyPr>
          <a:lstStyle>
            <a:lvl1pPr indent="-355600" lvl="0" marL="457200" marR="0" rtl="0" algn="l">
              <a:lnSpc>
                <a:spcPct val="90000"/>
              </a:lnSpc>
              <a:spcBef>
                <a:spcPts val="1200"/>
              </a:spcBef>
              <a:spcAft>
                <a:spcPts val="0"/>
              </a:spcAft>
              <a:buClr>
                <a:schemeClr val="accent1"/>
              </a:buClr>
              <a:buSzPts val="2000"/>
              <a:buFont typeface="Twentieth Century"/>
              <a:buChar char=" "/>
              <a:defRPr b="0" i="0" sz="2000" u="none" cap="none" strike="noStrike">
                <a:solidFill>
                  <a:schemeClr val="lt1"/>
                </a:solidFill>
                <a:latin typeface="Twentieth Century"/>
                <a:ea typeface="Twentieth Century"/>
                <a:cs typeface="Twentieth Century"/>
                <a:sym typeface="Twentieth Century"/>
              </a:defRPr>
            </a:lvl1pPr>
            <a:lvl2pPr indent="-330200" lvl="1" marL="914400" marR="0" rtl="0" algn="l">
              <a:lnSpc>
                <a:spcPct val="90000"/>
              </a:lnSpc>
              <a:spcBef>
                <a:spcPts val="200"/>
              </a:spcBef>
              <a:spcAft>
                <a:spcPts val="0"/>
              </a:spcAft>
              <a:buClr>
                <a:schemeClr val="accent1"/>
              </a:buClr>
              <a:buSzPts val="1600"/>
              <a:buFont typeface="Noto Sans Symbols"/>
              <a:buChar char="🢝"/>
              <a:defRPr b="0" i="0" sz="1600" u="none" cap="none" strike="noStrike">
                <a:solidFill>
                  <a:schemeClr val="lt1"/>
                </a:solidFill>
                <a:latin typeface="Twentieth Century"/>
                <a:ea typeface="Twentieth Century"/>
                <a:cs typeface="Twentieth Century"/>
                <a:sym typeface="Twentieth Century"/>
              </a:defRPr>
            </a:lvl2pPr>
            <a:lvl3pPr indent="-304800" lvl="2" marL="13716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lt1"/>
                </a:solidFill>
                <a:latin typeface="Twentieth Century"/>
                <a:ea typeface="Twentieth Century"/>
                <a:cs typeface="Twentieth Century"/>
                <a:sym typeface="Twentieth Century"/>
              </a:defRPr>
            </a:lvl3pPr>
            <a:lvl4pPr indent="-304800" lvl="3" marL="18288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lt1"/>
                </a:solidFill>
                <a:latin typeface="Twentieth Century"/>
                <a:ea typeface="Twentieth Century"/>
                <a:cs typeface="Twentieth Century"/>
                <a:sym typeface="Twentieth Century"/>
              </a:defRPr>
            </a:lvl4pPr>
            <a:lvl5pPr indent="-304800" lvl="4" marL="22860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lt1"/>
                </a:solidFill>
                <a:latin typeface="Twentieth Century"/>
                <a:ea typeface="Twentieth Century"/>
                <a:cs typeface="Twentieth Century"/>
                <a:sym typeface="Twentieth Century"/>
              </a:defRPr>
            </a:lvl5pPr>
            <a:lvl6pPr indent="-304800" lvl="5" marL="27432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lt1"/>
                </a:solidFill>
                <a:latin typeface="Twentieth Century"/>
                <a:ea typeface="Twentieth Century"/>
                <a:cs typeface="Twentieth Century"/>
                <a:sym typeface="Twentieth Century"/>
              </a:defRPr>
            </a:lvl6pPr>
            <a:lvl7pPr indent="-304800" lvl="6" marL="32004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lt1"/>
                </a:solidFill>
                <a:latin typeface="Twentieth Century"/>
                <a:ea typeface="Twentieth Century"/>
                <a:cs typeface="Twentieth Century"/>
                <a:sym typeface="Twentieth Century"/>
              </a:defRPr>
            </a:lvl7pPr>
            <a:lvl8pPr indent="-304800" lvl="7" marL="3657600" marR="0" rtl="0" algn="l">
              <a:lnSpc>
                <a:spcPct val="90000"/>
              </a:lnSpc>
              <a:spcBef>
                <a:spcPts val="400"/>
              </a:spcBef>
              <a:spcAft>
                <a:spcPts val="0"/>
              </a:spcAft>
              <a:buClr>
                <a:schemeClr val="accent1"/>
              </a:buClr>
              <a:buSzPts val="1200"/>
              <a:buFont typeface="Noto Sans Symbols"/>
              <a:buChar char="🢝"/>
              <a:defRPr b="0" i="0" sz="1200" u="none" cap="none" strike="noStrike">
                <a:solidFill>
                  <a:schemeClr val="lt1"/>
                </a:solidFill>
                <a:latin typeface="Twentieth Century"/>
                <a:ea typeface="Twentieth Century"/>
                <a:cs typeface="Twentieth Century"/>
                <a:sym typeface="Twentieth Century"/>
              </a:defRPr>
            </a:lvl8pPr>
            <a:lvl9pPr indent="-304800" lvl="8" marL="4114800" marR="0" rtl="0" algn="l">
              <a:lnSpc>
                <a:spcPct val="90000"/>
              </a:lnSpc>
              <a:spcBef>
                <a:spcPts val="400"/>
              </a:spcBef>
              <a:spcAft>
                <a:spcPts val="400"/>
              </a:spcAft>
              <a:buClr>
                <a:schemeClr val="accent1"/>
              </a:buClr>
              <a:buSzPts val="1200"/>
              <a:buFont typeface="Noto Sans Symbols"/>
              <a:buChar char="🢝"/>
              <a:defRPr b="0" i="0" sz="1200" u="none" cap="none" strike="noStrike">
                <a:solidFill>
                  <a:schemeClr val="lt1"/>
                </a:solidFill>
                <a:latin typeface="Twentieth Century"/>
                <a:ea typeface="Twentieth Century"/>
                <a:cs typeface="Twentieth Century"/>
                <a:sym typeface="Twentieth Century"/>
              </a:defRPr>
            </a:lvl9pPr>
          </a:lstStyle>
          <a:p/>
        </p:txBody>
      </p:sp>
      <p:sp>
        <p:nvSpPr>
          <p:cNvPr id="109" name="Google Shape;109;p116"/>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FEFEFE"/>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110" name="Google Shape;110;p116"/>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FEFEFE"/>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111" name="Google Shape;111;p116"/>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000" u="none" cap="none" strike="noStrike">
                <a:solidFill>
                  <a:srgbClr val="FEFEFE"/>
                </a:solidFill>
                <a:latin typeface="Twentieth Century"/>
                <a:ea typeface="Twentieth Century"/>
                <a:cs typeface="Twentieth Century"/>
                <a:sym typeface="Twentieth Century"/>
              </a:defRPr>
            </a:lvl1pPr>
            <a:lvl2pPr indent="0" lvl="1" marL="0" marR="0" rtl="0" algn="l">
              <a:spcBef>
                <a:spcPts val="0"/>
              </a:spcBef>
              <a:buNone/>
              <a:defRPr b="0" i="0" sz="1000" u="none" cap="none" strike="noStrike">
                <a:solidFill>
                  <a:srgbClr val="FEFEFE"/>
                </a:solidFill>
                <a:latin typeface="Twentieth Century"/>
                <a:ea typeface="Twentieth Century"/>
                <a:cs typeface="Twentieth Century"/>
                <a:sym typeface="Twentieth Century"/>
              </a:defRPr>
            </a:lvl2pPr>
            <a:lvl3pPr indent="0" lvl="2" marL="0" marR="0" rtl="0" algn="l">
              <a:spcBef>
                <a:spcPts val="0"/>
              </a:spcBef>
              <a:buNone/>
              <a:defRPr b="0" i="0" sz="1000" u="none" cap="none" strike="noStrike">
                <a:solidFill>
                  <a:srgbClr val="FEFEFE"/>
                </a:solidFill>
                <a:latin typeface="Twentieth Century"/>
                <a:ea typeface="Twentieth Century"/>
                <a:cs typeface="Twentieth Century"/>
                <a:sym typeface="Twentieth Century"/>
              </a:defRPr>
            </a:lvl3pPr>
            <a:lvl4pPr indent="0" lvl="3" marL="0" marR="0" rtl="0" algn="l">
              <a:spcBef>
                <a:spcPts val="0"/>
              </a:spcBef>
              <a:buNone/>
              <a:defRPr b="0" i="0" sz="1000" u="none" cap="none" strike="noStrike">
                <a:solidFill>
                  <a:srgbClr val="FEFEFE"/>
                </a:solidFill>
                <a:latin typeface="Twentieth Century"/>
                <a:ea typeface="Twentieth Century"/>
                <a:cs typeface="Twentieth Century"/>
                <a:sym typeface="Twentieth Century"/>
              </a:defRPr>
            </a:lvl4pPr>
            <a:lvl5pPr indent="0" lvl="4" marL="0" marR="0" rtl="0" algn="l">
              <a:spcBef>
                <a:spcPts val="0"/>
              </a:spcBef>
              <a:buNone/>
              <a:defRPr b="0" i="0" sz="1000" u="none" cap="none" strike="noStrike">
                <a:solidFill>
                  <a:srgbClr val="FEFEFE"/>
                </a:solidFill>
                <a:latin typeface="Twentieth Century"/>
                <a:ea typeface="Twentieth Century"/>
                <a:cs typeface="Twentieth Century"/>
                <a:sym typeface="Twentieth Century"/>
              </a:defRPr>
            </a:lvl5pPr>
            <a:lvl6pPr indent="0" lvl="5" marL="0" marR="0" rtl="0" algn="l">
              <a:spcBef>
                <a:spcPts val="0"/>
              </a:spcBef>
              <a:buNone/>
              <a:defRPr b="0" i="0" sz="1000" u="none" cap="none" strike="noStrike">
                <a:solidFill>
                  <a:srgbClr val="FEFEFE"/>
                </a:solidFill>
                <a:latin typeface="Twentieth Century"/>
                <a:ea typeface="Twentieth Century"/>
                <a:cs typeface="Twentieth Century"/>
                <a:sym typeface="Twentieth Century"/>
              </a:defRPr>
            </a:lvl6pPr>
            <a:lvl7pPr indent="0" lvl="6" marL="0" marR="0" rtl="0" algn="l">
              <a:spcBef>
                <a:spcPts val="0"/>
              </a:spcBef>
              <a:buNone/>
              <a:defRPr b="0" i="0" sz="1000" u="none" cap="none" strike="noStrike">
                <a:solidFill>
                  <a:srgbClr val="FEFEFE"/>
                </a:solidFill>
                <a:latin typeface="Twentieth Century"/>
                <a:ea typeface="Twentieth Century"/>
                <a:cs typeface="Twentieth Century"/>
                <a:sym typeface="Twentieth Century"/>
              </a:defRPr>
            </a:lvl7pPr>
            <a:lvl8pPr indent="0" lvl="7" marL="0" marR="0" rtl="0" algn="l">
              <a:spcBef>
                <a:spcPts val="0"/>
              </a:spcBef>
              <a:buNone/>
              <a:defRPr b="0" i="0" sz="1000" u="none" cap="none" strike="noStrike">
                <a:solidFill>
                  <a:srgbClr val="FEFEFE"/>
                </a:solidFill>
                <a:latin typeface="Twentieth Century"/>
                <a:ea typeface="Twentieth Century"/>
                <a:cs typeface="Twentieth Century"/>
                <a:sym typeface="Twentieth Century"/>
              </a:defRPr>
            </a:lvl8pPr>
            <a:lvl9pPr indent="0" lvl="8" marL="0" marR="0" rtl="0" algn="l">
              <a:spcBef>
                <a:spcPts val="0"/>
              </a:spcBef>
              <a:buNone/>
              <a:defRPr b="0" i="0" sz="1000" u="none" cap="none" strike="noStrike">
                <a:solidFill>
                  <a:srgbClr val="FEFEFE"/>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CA"/>
              <a:t>‹#›</a:t>
            </a:fld>
            <a:endParaRPr/>
          </a:p>
        </p:txBody>
      </p:sp>
      <p:cxnSp>
        <p:nvCxnSpPr>
          <p:cNvPr id="112" name="Google Shape;112;p116"/>
          <p:cNvCxnSpPr/>
          <p:nvPr/>
        </p:nvCxnSpPr>
        <p:spPr>
          <a:xfrm rot="10800000">
            <a:off x="571500" y="826324"/>
            <a:ext cx="0" cy="914400"/>
          </a:xfrm>
          <a:prstGeom prst="straightConnector1">
            <a:avLst/>
          </a:prstGeom>
          <a:noFill/>
          <a:ln cap="flat" cmpd="sng" w="19050">
            <a:solidFill>
              <a:schemeClr val="accent1"/>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6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youtu.be/ycKM-Kw2H2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youtu.be/xxktB0kqIeY" TargetMode="External"/><Relationship Id="rId4" Type="http://schemas.openxmlformats.org/officeDocument/2006/relationships/hyperlink" Target="https://youtu.be/xxktB0kqIeY" TargetMode="External"/><Relationship Id="rId5" Type="http://schemas.openxmlformats.org/officeDocument/2006/relationships/hyperlink" Target="https://youtu.be/ycKM-Kw2H2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3.png"/><Relationship Id="rId7"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youtu.be/pskEkYof95w"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youtu.be/yq8cE-EDtuE" TargetMode="Externa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image" Target="../media/image14.png"/><Relationship Id="rId6" Type="http://schemas.openxmlformats.org/officeDocument/2006/relationships/image" Target="../media/image19.png"/><Relationship Id="rId7"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3.png"/><Relationship Id="rId4" Type="http://schemas.openxmlformats.org/officeDocument/2006/relationships/hyperlink" Target="https://www.youtube.com/watch?v=RcU5kQWzO6k"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youtu.be/NHE4kH1RRig"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www.youtube.com/watch?v=QNtBBV-DcBI"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2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2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2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7.xml"/><Relationship Id="rId3" Type="http://schemas.openxmlformats.org/officeDocument/2006/relationships/image" Target="../media/image3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hyperlink" Target="http://ppt/slideLayouts/slideLayout12.xml"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hyperlink" Target="http://ppt/slideLayouts/slideLayout12.xml"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hyperlink" Target="https://www.youtube.com/watch?v=dvhvKXnXAac"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hyperlink" Target="https://www.youtube.com/watch?v=aXLig1qoPKo" TargetMode="External"/><Relationship Id="rId4" Type="http://schemas.openxmlformats.org/officeDocument/2006/relationships/image" Target="../media/image1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hyperlink" Target="https://www.youtube.com/watch?v=89Qiht82zmg"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http://ppt/slideLayouts/slideLayout12.xml"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3.xml"/><Relationship Id="rId3" Type="http://schemas.openxmlformats.org/officeDocument/2006/relationships/image" Target="../media/image3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6.xml"/><Relationship Id="rId3" Type="http://schemas.openxmlformats.org/officeDocument/2006/relationships/image" Target="../media/image3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hyperlink" Target="https://www.youtube.com/watch?v=pWjvrhWMR4w"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1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9.xml"/><Relationship Id="rId3" Type="http://schemas.openxmlformats.org/officeDocument/2006/relationships/image" Target="../media/image3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hyperlink" Target="https://www.youtube.com/watch?v=xyJUIhsL4lg"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1.xml"/><Relationship Id="rId3" Type="http://schemas.openxmlformats.org/officeDocument/2006/relationships/image" Target="../media/image3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3.xml"/><Relationship Id="rId3" Type="http://schemas.openxmlformats.org/officeDocument/2006/relationships/image" Target="../media/image3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hyperlink" Target="https://www.youtube.com/watch?v=MX7hlrS_m3Y"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5.xml"/><Relationship Id="rId3" Type="http://schemas.openxmlformats.org/officeDocument/2006/relationships/image" Target="../media/image32.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hyperlink" Target="https://youtu.be/NMDd-4NspHs"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hyperlink" Target="http://ppt/slideLayouts/slideLayout12.xml"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hyperlink" Target="http://ppt/slideLayouts/slideLayout12.xml"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hyperlink" Target="http://ppt/slideLayouts/slideLayout12.xml"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hyperlink" Target="https://youtu.be/Amjv6FzDeLE"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hyperlink" Target="https://www.youtube.com/watch?v=0FgacndWb4Q"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2.xml"/><Relationship Id="rId3" Type="http://schemas.openxmlformats.org/officeDocument/2006/relationships/image" Target="../media/image3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hyperlink" Target="http://ppt/slideLayouts/slideLayout12.xml"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6.xml"/><Relationship Id="rId3" Type="http://schemas.openxmlformats.org/officeDocument/2006/relationships/image" Target="../media/image3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3.xml"/><Relationship Id="rId3" Type="http://schemas.openxmlformats.org/officeDocument/2006/relationships/image" Target="../media/image3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0.xml"/><Relationship Id="rId3" Type="http://schemas.openxmlformats.org/officeDocument/2006/relationships/image" Target="../media/image32.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2" name="Shape 122"/>
        <p:cNvGrpSpPr/>
        <p:nvPr/>
      </p:nvGrpSpPr>
      <p:grpSpPr>
        <a:xfrm>
          <a:off x="0" y="0"/>
          <a:ext cx="0" cy="0"/>
          <a:chOff x="0" y="0"/>
          <a:chExt cx="0" cy="0"/>
        </a:xfrm>
      </p:grpSpPr>
      <p:sp>
        <p:nvSpPr>
          <p:cNvPr id="123" name="Google Shape;123;p1"/>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24" name="Google Shape;124;p1"/>
          <p:cNvSpPr/>
          <p:nvPr/>
        </p:nvSpPr>
        <p:spPr>
          <a:xfrm>
            <a:off x="0" y="0"/>
            <a:ext cx="4101411"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25" name="Google Shape;125;p1"/>
          <p:cNvSpPr txBox="1"/>
          <p:nvPr>
            <p:ph type="ctrTitle"/>
          </p:nvPr>
        </p:nvSpPr>
        <p:spPr>
          <a:xfrm>
            <a:off x="198300" y="640075"/>
            <a:ext cx="3767700" cy="3034800"/>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THE HIP AND PELVIS ASSESSMENT</a:t>
            </a:r>
            <a:endParaRPr sz="3800">
              <a:solidFill>
                <a:srgbClr val="FFFFFF"/>
              </a:solidFill>
            </a:endParaRPr>
          </a:p>
        </p:txBody>
      </p:sp>
      <p:sp>
        <p:nvSpPr>
          <p:cNvPr id="126" name="Google Shape;126;p1"/>
          <p:cNvSpPr txBox="1"/>
          <p:nvPr>
            <p:ph idx="1" type="subTitle"/>
          </p:nvPr>
        </p:nvSpPr>
        <p:spPr>
          <a:xfrm>
            <a:off x="479190" y="3849539"/>
            <a:ext cx="3153009" cy="2359417"/>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rPr lang="en-CA" sz="1400">
                <a:solidFill>
                  <a:srgbClr val="FFFFFF"/>
                </a:solidFill>
              </a:rPr>
              <a:t>Page 724 &amp; 765</a:t>
            </a:r>
            <a:endParaRPr sz="1400">
              <a:solidFill>
                <a:srgbClr val="FFFFFF"/>
              </a:solidFill>
            </a:endParaRPr>
          </a:p>
        </p:txBody>
      </p:sp>
      <p:cxnSp>
        <p:nvCxnSpPr>
          <p:cNvPr id="127" name="Google Shape;127;p1"/>
          <p:cNvCxnSpPr/>
          <p:nvPr/>
        </p:nvCxnSpPr>
        <p:spPr>
          <a:xfrm>
            <a:off x="590009" y="3765314"/>
            <a:ext cx="2948940" cy="0"/>
          </a:xfrm>
          <a:prstGeom prst="straightConnector1">
            <a:avLst/>
          </a:prstGeom>
          <a:noFill/>
          <a:ln cap="flat" cmpd="sng" w="19050">
            <a:solidFill>
              <a:srgbClr val="D0EEF9"/>
            </a:solidFill>
            <a:prstDash val="solid"/>
            <a:round/>
            <a:headEnd len="sm" w="sm" type="none"/>
            <a:tailEnd len="sm" w="sm" type="none"/>
          </a:ln>
        </p:spPr>
      </p:cxnSp>
      <p:pic>
        <p:nvPicPr>
          <p:cNvPr descr="Skeleton" id="128" name="Google Shape;128;p1"/>
          <p:cNvPicPr preferRelativeResize="0"/>
          <p:nvPr/>
        </p:nvPicPr>
        <p:blipFill rotWithShape="1">
          <a:blip r:embed="rId3">
            <a:alphaModFix/>
          </a:blip>
          <a:srcRect b="0" l="0" r="0" t="0"/>
          <a:stretch/>
        </p:blipFill>
        <p:spPr>
          <a:xfrm>
            <a:off x="4572000" y="1382187"/>
            <a:ext cx="4094602" cy="40946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 name="Shape 132"/>
        <p:cNvGrpSpPr/>
        <p:nvPr/>
      </p:nvGrpSpPr>
      <p:grpSpPr>
        <a:xfrm>
          <a:off x="0" y="0"/>
          <a:ext cx="0" cy="0"/>
          <a:chOff x="0" y="0"/>
          <a:chExt cx="0" cy="0"/>
        </a:xfrm>
      </p:grpSpPr>
      <p:sp>
        <p:nvSpPr>
          <p:cNvPr id="133" name="Google Shape;133;p2"/>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34" name="Google Shape;134;p2"/>
          <p:cNvSpPr txBox="1"/>
          <p:nvPr>
            <p:ph type="title"/>
          </p:nvPr>
        </p:nvSpPr>
        <p:spPr>
          <a:xfrm>
            <a:off x="482601" y="643467"/>
            <a:ext cx="2561709" cy="557106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THE HIP JOINT</a:t>
            </a:r>
            <a:endParaRPr/>
          </a:p>
        </p:txBody>
      </p:sp>
      <p:grpSp>
        <p:nvGrpSpPr>
          <p:cNvPr id="135" name="Google Shape;135;p2"/>
          <p:cNvGrpSpPr/>
          <p:nvPr/>
        </p:nvGrpSpPr>
        <p:grpSpPr>
          <a:xfrm>
            <a:off x="4202906" y="955392"/>
            <a:ext cx="4231481" cy="4918641"/>
            <a:chOff x="0" y="1304"/>
            <a:chExt cx="4231481" cy="4918641"/>
          </a:xfrm>
        </p:grpSpPr>
        <p:sp>
          <p:nvSpPr>
            <p:cNvPr id="136" name="Google Shape;136;p2"/>
            <p:cNvSpPr/>
            <p:nvPr/>
          </p:nvSpPr>
          <p:spPr>
            <a:xfrm>
              <a:off x="0" y="1304"/>
              <a:ext cx="4231481" cy="909035"/>
            </a:xfrm>
            <a:prstGeom prst="roundRect">
              <a:avLst>
                <a:gd fmla="val 16667" name="adj"/>
              </a:avLst>
            </a:prstGeom>
            <a:solidFill>
              <a:srgbClr val="2383C6"/>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
            <p:cNvSpPr txBox="1"/>
            <p:nvPr/>
          </p:nvSpPr>
          <p:spPr>
            <a:xfrm>
              <a:off x="44375" y="45679"/>
              <a:ext cx="4142731" cy="820285"/>
            </a:xfrm>
            <a:prstGeom prst="rect">
              <a:avLst/>
            </a:prstGeom>
            <a:noFill/>
            <a:ln>
              <a:noFill/>
            </a:ln>
          </p:spPr>
          <p:txBody>
            <a:bodyPr anchorCtr="0" anchor="ctr" bIns="95250" lIns="95250" spcFirstLastPara="1" rIns="95250" wrap="square" tIns="95250">
              <a:noAutofit/>
            </a:bodyPr>
            <a:lstStyle/>
            <a:p>
              <a:pPr indent="0" lvl="0" marL="0" marR="0" rtl="0" algn="l">
                <a:lnSpc>
                  <a:spcPct val="90000"/>
                </a:lnSpc>
                <a:spcBef>
                  <a:spcPts val="0"/>
                </a:spcBef>
                <a:spcAft>
                  <a:spcPts val="0"/>
                </a:spcAft>
                <a:buNone/>
              </a:pPr>
              <a:r>
                <a:rPr b="0" i="0" lang="en-CA" sz="2500" u="none" cap="none" strike="noStrike">
                  <a:solidFill>
                    <a:schemeClr val="lt1"/>
                  </a:solidFill>
                  <a:latin typeface="Twentieth Century"/>
                  <a:ea typeface="Twentieth Century"/>
                  <a:cs typeface="Twentieth Century"/>
                  <a:sym typeface="Twentieth Century"/>
                </a:rPr>
                <a:t>Largest, Most Stable</a:t>
              </a:r>
              <a:endParaRPr b="0" i="0" sz="2500" u="none" cap="none" strike="noStrike">
                <a:solidFill>
                  <a:schemeClr val="lt1"/>
                </a:solidFill>
                <a:latin typeface="Twentieth Century"/>
                <a:ea typeface="Twentieth Century"/>
                <a:cs typeface="Twentieth Century"/>
                <a:sym typeface="Twentieth Century"/>
              </a:endParaRPr>
            </a:p>
          </p:txBody>
        </p:sp>
        <p:sp>
          <p:nvSpPr>
            <p:cNvPr id="138" name="Google Shape;138;p2"/>
            <p:cNvSpPr/>
            <p:nvPr/>
          </p:nvSpPr>
          <p:spPr>
            <a:xfrm>
              <a:off x="0" y="982339"/>
              <a:ext cx="4231481" cy="909035"/>
            </a:xfrm>
            <a:prstGeom prst="roundRect">
              <a:avLst>
                <a:gd fmla="val 16667" name="adj"/>
              </a:avLst>
            </a:prstGeom>
            <a:solidFill>
              <a:srgbClr val="2499CB"/>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
            <p:cNvSpPr txBox="1"/>
            <p:nvPr/>
          </p:nvSpPr>
          <p:spPr>
            <a:xfrm>
              <a:off x="44375" y="1026714"/>
              <a:ext cx="4142731" cy="820285"/>
            </a:xfrm>
            <a:prstGeom prst="rect">
              <a:avLst/>
            </a:prstGeom>
            <a:noFill/>
            <a:ln>
              <a:noFill/>
            </a:ln>
          </p:spPr>
          <p:txBody>
            <a:bodyPr anchorCtr="0" anchor="ctr" bIns="95250" lIns="95250" spcFirstLastPara="1" rIns="95250" wrap="square" tIns="95250">
              <a:noAutofit/>
            </a:bodyPr>
            <a:lstStyle/>
            <a:p>
              <a:pPr indent="0" lvl="0" marL="0" marR="0" rtl="0" algn="l">
                <a:lnSpc>
                  <a:spcPct val="90000"/>
                </a:lnSpc>
                <a:spcBef>
                  <a:spcPts val="0"/>
                </a:spcBef>
                <a:spcAft>
                  <a:spcPts val="0"/>
                </a:spcAft>
                <a:buNone/>
              </a:pPr>
              <a:r>
                <a:rPr b="0" i="0" lang="en-CA" sz="2500" u="none" cap="none" strike="noStrike">
                  <a:solidFill>
                    <a:schemeClr val="lt1"/>
                  </a:solidFill>
                  <a:latin typeface="Twentieth Century"/>
                  <a:ea typeface="Twentieth Century"/>
                  <a:cs typeface="Twentieth Century"/>
                  <a:sym typeface="Twentieth Century"/>
                </a:rPr>
                <a:t>Multi Axial Ball and Socket Joint</a:t>
              </a:r>
              <a:endParaRPr b="0" i="0" sz="2500" u="none" cap="none" strike="noStrike">
                <a:solidFill>
                  <a:schemeClr val="lt1"/>
                </a:solidFill>
                <a:latin typeface="Twentieth Century"/>
                <a:ea typeface="Twentieth Century"/>
                <a:cs typeface="Twentieth Century"/>
                <a:sym typeface="Twentieth Century"/>
              </a:endParaRPr>
            </a:p>
          </p:txBody>
        </p:sp>
        <p:sp>
          <p:nvSpPr>
            <p:cNvPr id="140" name="Google Shape;140;p2"/>
            <p:cNvSpPr/>
            <p:nvPr/>
          </p:nvSpPr>
          <p:spPr>
            <a:xfrm>
              <a:off x="0" y="1963375"/>
              <a:ext cx="4231481" cy="909035"/>
            </a:xfrm>
            <a:prstGeom prst="roundRect">
              <a:avLst>
                <a:gd fmla="val 16667" name="adj"/>
              </a:avLst>
            </a:prstGeom>
            <a:solidFill>
              <a:srgbClr val="24B2D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
            <p:cNvSpPr txBox="1"/>
            <p:nvPr/>
          </p:nvSpPr>
          <p:spPr>
            <a:xfrm>
              <a:off x="44375" y="2007750"/>
              <a:ext cx="4142731" cy="820285"/>
            </a:xfrm>
            <a:prstGeom prst="rect">
              <a:avLst/>
            </a:prstGeom>
            <a:noFill/>
            <a:ln>
              <a:noFill/>
            </a:ln>
          </p:spPr>
          <p:txBody>
            <a:bodyPr anchorCtr="0" anchor="ctr" bIns="95250" lIns="95250" spcFirstLastPara="1" rIns="95250" wrap="square" tIns="95250">
              <a:noAutofit/>
            </a:bodyPr>
            <a:lstStyle/>
            <a:p>
              <a:pPr indent="0" lvl="0" marL="0" marR="0" rtl="0" algn="l">
                <a:lnSpc>
                  <a:spcPct val="90000"/>
                </a:lnSpc>
                <a:spcBef>
                  <a:spcPts val="0"/>
                </a:spcBef>
                <a:spcAft>
                  <a:spcPts val="0"/>
                </a:spcAft>
                <a:buNone/>
              </a:pPr>
              <a:r>
                <a:rPr b="0" i="0" lang="en-CA" sz="2500" u="none" cap="none" strike="noStrike">
                  <a:solidFill>
                    <a:schemeClr val="lt1"/>
                  </a:solidFill>
                  <a:latin typeface="Twentieth Century"/>
                  <a:ea typeface="Twentieth Century"/>
                  <a:cs typeface="Twentieth Century"/>
                  <a:sym typeface="Twentieth Century"/>
                </a:rPr>
                <a:t>Resting Position </a:t>
              </a:r>
              <a:endParaRPr b="0" i="0" sz="2500" u="none" cap="none" strike="noStrike">
                <a:solidFill>
                  <a:schemeClr val="lt1"/>
                </a:solidFill>
                <a:latin typeface="Twentieth Century"/>
                <a:ea typeface="Twentieth Century"/>
                <a:cs typeface="Twentieth Century"/>
                <a:sym typeface="Twentieth Century"/>
              </a:endParaRPr>
            </a:p>
          </p:txBody>
        </p:sp>
        <p:sp>
          <p:nvSpPr>
            <p:cNvPr id="142" name="Google Shape;142;p2"/>
            <p:cNvSpPr/>
            <p:nvPr/>
          </p:nvSpPr>
          <p:spPr>
            <a:xfrm>
              <a:off x="0" y="2872410"/>
              <a:ext cx="4231481" cy="56925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
            <p:cNvSpPr txBox="1"/>
            <p:nvPr/>
          </p:nvSpPr>
          <p:spPr>
            <a:xfrm>
              <a:off x="0" y="2872410"/>
              <a:ext cx="4231481" cy="569250"/>
            </a:xfrm>
            <a:prstGeom prst="rect">
              <a:avLst/>
            </a:prstGeom>
            <a:noFill/>
            <a:ln>
              <a:noFill/>
            </a:ln>
          </p:spPr>
          <p:txBody>
            <a:bodyPr anchorCtr="0" anchor="t" bIns="31750" lIns="134350" spcFirstLastPara="1" rIns="177800" wrap="square" tIns="31750">
              <a:noAutofit/>
            </a:bodyPr>
            <a:lstStyle/>
            <a:p>
              <a:pPr indent="-228600" lvl="1" marL="228600" marR="0" rtl="0" algn="l">
                <a:lnSpc>
                  <a:spcPct val="90000"/>
                </a:lnSpc>
                <a:spcBef>
                  <a:spcPts val="0"/>
                </a:spcBef>
                <a:spcAft>
                  <a:spcPts val="0"/>
                </a:spcAft>
                <a:buClr>
                  <a:schemeClr val="dk1"/>
                </a:buClr>
                <a:buSzPts val="2000"/>
                <a:buFont typeface="Twentieth Century"/>
                <a:buChar char="•"/>
              </a:pPr>
              <a:r>
                <a:rPr b="0" i="0" lang="en-CA" sz="2000" u="none" cap="none" strike="noStrike">
                  <a:solidFill>
                    <a:schemeClr val="dk1"/>
                  </a:solidFill>
                  <a:latin typeface="Twentieth Century"/>
                  <a:ea typeface="Twentieth Century"/>
                  <a:cs typeface="Twentieth Century"/>
                  <a:sym typeface="Twentieth Century"/>
                </a:rPr>
                <a:t>30 Degrees of flexion and abduction, and slight lateral rotation</a:t>
              </a:r>
              <a:endParaRPr b="0" i="0" sz="2000" u="none" cap="none" strike="noStrike">
                <a:solidFill>
                  <a:schemeClr val="dk1"/>
                </a:solidFill>
                <a:latin typeface="Twentieth Century"/>
                <a:ea typeface="Twentieth Century"/>
                <a:cs typeface="Twentieth Century"/>
                <a:sym typeface="Twentieth Century"/>
              </a:endParaRPr>
            </a:p>
          </p:txBody>
        </p:sp>
        <p:sp>
          <p:nvSpPr>
            <p:cNvPr id="144" name="Google Shape;144;p2"/>
            <p:cNvSpPr/>
            <p:nvPr/>
          </p:nvSpPr>
          <p:spPr>
            <a:xfrm>
              <a:off x="0" y="3441660"/>
              <a:ext cx="4231481" cy="909035"/>
            </a:xfrm>
            <a:prstGeom prst="roundRect">
              <a:avLst>
                <a:gd fmla="val 16667" name="adj"/>
              </a:avLst>
            </a:prstGeom>
            <a:solidFill>
              <a:srgbClr val="25CCD6"/>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
            <p:cNvSpPr txBox="1"/>
            <p:nvPr/>
          </p:nvSpPr>
          <p:spPr>
            <a:xfrm>
              <a:off x="44375" y="3486035"/>
              <a:ext cx="4142731" cy="820285"/>
            </a:xfrm>
            <a:prstGeom prst="rect">
              <a:avLst/>
            </a:prstGeom>
            <a:noFill/>
            <a:ln>
              <a:noFill/>
            </a:ln>
          </p:spPr>
          <p:txBody>
            <a:bodyPr anchorCtr="0" anchor="ctr" bIns="95250" lIns="95250" spcFirstLastPara="1" rIns="95250" wrap="square" tIns="95250">
              <a:noAutofit/>
            </a:bodyPr>
            <a:lstStyle/>
            <a:p>
              <a:pPr indent="0" lvl="0" marL="0" marR="0" rtl="0" algn="l">
                <a:lnSpc>
                  <a:spcPct val="90000"/>
                </a:lnSpc>
                <a:spcBef>
                  <a:spcPts val="0"/>
                </a:spcBef>
                <a:spcAft>
                  <a:spcPts val="0"/>
                </a:spcAft>
                <a:buNone/>
              </a:pPr>
              <a:r>
                <a:rPr b="0" i="0" lang="en-CA" sz="2500" u="none" cap="none" strike="noStrike">
                  <a:solidFill>
                    <a:schemeClr val="lt1"/>
                  </a:solidFill>
                  <a:latin typeface="Twentieth Century"/>
                  <a:ea typeface="Twentieth Century"/>
                  <a:cs typeface="Twentieth Century"/>
                  <a:sym typeface="Twentieth Century"/>
                </a:rPr>
                <a:t>Close packed position </a:t>
              </a:r>
              <a:endParaRPr b="0" i="0" sz="2500" u="none" cap="none" strike="noStrike">
                <a:solidFill>
                  <a:schemeClr val="lt1"/>
                </a:solidFill>
                <a:latin typeface="Twentieth Century"/>
                <a:ea typeface="Twentieth Century"/>
                <a:cs typeface="Twentieth Century"/>
                <a:sym typeface="Twentieth Century"/>
              </a:endParaRPr>
            </a:p>
          </p:txBody>
        </p:sp>
        <p:sp>
          <p:nvSpPr>
            <p:cNvPr id="146" name="Google Shape;146;p2"/>
            <p:cNvSpPr/>
            <p:nvPr/>
          </p:nvSpPr>
          <p:spPr>
            <a:xfrm>
              <a:off x="0" y="4350695"/>
              <a:ext cx="4231481" cy="56925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txBox="1"/>
            <p:nvPr/>
          </p:nvSpPr>
          <p:spPr>
            <a:xfrm>
              <a:off x="0" y="4350695"/>
              <a:ext cx="4231481" cy="569250"/>
            </a:xfrm>
            <a:prstGeom prst="rect">
              <a:avLst/>
            </a:prstGeom>
            <a:noFill/>
            <a:ln>
              <a:noFill/>
            </a:ln>
          </p:spPr>
          <p:txBody>
            <a:bodyPr anchorCtr="0" anchor="t" bIns="31750" lIns="134350" spcFirstLastPara="1" rIns="177800" wrap="square" tIns="31750">
              <a:noAutofit/>
            </a:bodyPr>
            <a:lstStyle/>
            <a:p>
              <a:pPr indent="-228600" lvl="1" marL="228600" marR="0" rtl="0" algn="l">
                <a:lnSpc>
                  <a:spcPct val="90000"/>
                </a:lnSpc>
                <a:spcBef>
                  <a:spcPts val="0"/>
                </a:spcBef>
                <a:spcAft>
                  <a:spcPts val="0"/>
                </a:spcAft>
                <a:buClr>
                  <a:schemeClr val="dk1"/>
                </a:buClr>
                <a:buSzPts val="2000"/>
                <a:buFont typeface="Twentieth Century"/>
                <a:buChar char="•"/>
              </a:pPr>
              <a:r>
                <a:rPr b="0" i="0" lang="en-CA" sz="2000" u="none" cap="none" strike="noStrike">
                  <a:solidFill>
                    <a:schemeClr val="dk1"/>
                  </a:solidFill>
                  <a:latin typeface="Twentieth Century"/>
                  <a:ea typeface="Twentieth Century"/>
                  <a:cs typeface="Twentieth Century"/>
                  <a:sym typeface="Twentieth Century"/>
                </a:rPr>
                <a:t>Full extension, medial rotation and abduction</a:t>
              </a:r>
              <a:endParaRPr b="0" i="0" sz="2000" u="none" cap="none" strike="noStrike">
                <a:solidFill>
                  <a:schemeClr val="dk1"/>
                </a:solidFill>
                <a:latin typeface="Twentieth Century"/>
                <a:ea typeface="Twentieth Century"/>
                <a:cs typeface="Twentieth Century"/>
                <a:sym typeface="Twentieth Century"/>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1" name="Shape 151"/>
        <p:cNvGrpSpPr/>
        <p:nvPr/>
      </p:nvGrpSpPr>
      <p:grpSpPr>
        <a:xfrm>
          <a:off x="0" y="0"/>
          <a:ext cx="0" cy="0"/>
          <a:chOff x="0" y="0"/>
          <a:chExt cx="0" cy="0"/>
        </a:xfrm>
      </p:grpSpPr>
      <p:sp>
        <p:nvSpPr>
          <p:cNvPr id="152" name="Google Shape;152;p3"/>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53" name="Google Shape;153;p3"/>
          <p:cNvSpPr txBox="1"/>
          <p:nvPr>
            <p:ph type="title"/>
          </p:nvPr>
        </p:nvSpPr>
        <p:spPr>
          <a:xfrm>
            <a:off x="5890100" y="643475"/>
            <a:ext cx="32538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CAPSULAR PATTERN OF THE HIP</a:t>
            </a:r>
            <a:endParaRPr/>
          </a:p>
        </p:txBody>
      </p:sp>
      <p:cxnSp>
        <p:nvCxnSpPr>
          <p:cNvPr id="154" name="Google Shape;154;p3"/>
          <p:cNvCxnSpPr/>
          <p:nvPr/>
        </p:nvCxnSpPr>
        <p:spPr>
          <a:xfrm rot="10800000">
            <a:off x="5890097" y="2514600"/>
            <a:ext cx="0" cy="1828800"/>
          </a:xfrm>
          <a:prstGeom prst="straightConnector1">
            <a:avLst/>
          </a:prstGeom>
          <a:noFill/>
          <a:ln cap="flat" cmpd="sng" w="19050">
            <a:solidFill>
              <a:schemeClr val="accent1"/>
            </a:solidFill>
            <a:prstDash val="solid"/>
            <a:round/>
            <a:headEnd len="sm" w="sm" type="none"/>
            <a:tailEnd len="sm" w="sm" type="none"/>
          </a:ln>
        </p:spPr>
      </p:cxnSp>
      <p:grpSp>
        <p:nvGrpSpPr>
          <p:cNvPr id="155" name="Google Shape;155;p3"/>
          <p:cNvGrpSpPr/>
          <p:nvPr/>
        </p:nvGrpSpPr>
        <p:grpSpPr>
          <a:xfrm>
            <a:off x="707225" y="933450"/>
            <a:ext cx="4947046" cy="5676746"/>
            <a:chOff x="0" y="0"/>
            <a:chExt cx="4947046" cy="4941887"/>
          </a:xfrm>
        </p:grpSpPr>
        <p:sp>
          <p:nvSpPr>
            <p:cNvPr id="156" name="Google Shape;156;p3"/>
            <p:cNvSpPr/>
            <p:nvPr/>
          </p:nvSpPr>
          <p:spPr>
            <a:xfrm>
              <a:off x="0" y="0"/>
              <a:ext cx="4204989" cy="2223849"/>
            </a:xfrm>
            <a:prstGeom prst="roundRect">
              <a:avLst>
                <a:gd fmla="val 10000" name="adj"/>
              </a:avLst>
            </a:prstGeom>
            <a:solidFill>
              <a:srgbClr val="2383C6"/>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
            <p:cNvSpPr txBox="1"/>
            <p:nvPr/>
          </p:nvSpPr>
          <p:spPr>
            <a:xfrm>
              <a:off x="59654" y="59654"/>
              <a:ext cx="1917428" cy="2104541"/>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None/>
              </a:pPr>
              <a:r>
                <a:rPr b="0" i="0" lang="en-CA" sz="1700" u="none" cap="none" strike="noStrike">
                  <a:solidFill>
                    <a:schemeClr val="lt1"/>
                  </a:solidFill>
                  <a:latin typeface="Twentieth Century"/>
                  <a:ea typeface="Twentieth Century"/>
                  <a:cs typeface="Twentieth Century"/>
                  <a:sym typeface="Twentieth Century"/>
                </a:rPr>
                <a:t>Capsular pattern </a:t>
              </a:r>
              <a:endParaRPr b="0" i="0" sz="1700" u="none" cap="none" strike="noStrike">
                <a:solidFill>
                  <a:schemeClr val="lt1"/>
                </a:solidFill>
                <a:latin typeface="Twentieth Century"/>
                <a:ea typeface="Twentieth Century"/>
                <a:cs typeface="Twentieth Century"/>
                <a:sym typeface="Twentieth Century"/>
              </a:endParaRPr>
            </a:p>
            <a:p>
              <a:pPr indent="-114300" lvl="1" marL="114300" marR="0" rtl="0" algn="l">
                <a:lnSpc>
                  <a:spcPct val="90000"/>
                </a:lnSpc>
                <a:spcBef>
                  <a:spcPts val="595"/>
                </a:spcBef>
                <a:spcAft>
                  <a:spcPts val="0"/>
                </a:spcAft>
                <a:buClr>
                  <a:schemeClr val="lt1"/>
                </a:buClr>
                <a:buSzPts val="1300"/>
                <a:buFont typeface="Twentieth Century"/>
                <a:buChar char="•"/>
              </a:pPr>
              <a:r>
                <a:rPr b="0" i="0" lang="en-CA" sz="1300" u="none" cap="none" strike="noStrike">
                  <a:solidFill>
                    <a:schemeClr val="lt1"/>
                  </a:solidFill>
                  <a:latin typeface="Twentieth Century"/>
                  <a:ea typeface="Twentieth Century"/>
                  <a:cs typeface="Twentieth Century"/>
                  <a:sym typeface="Twentieth Century"/>
                </a:rPr>
                <a:t>Flexion, abduction and medial rotation</a:t>
              </a:r>
              <a:endParaRPr b="0" i="0" sz="1300" u="none" cap="none" strike="noStrike">
                <a:solidFill>
                  <a:schemeClr val="lt1"/>
                </a:solidFill>
                <a:latin typeface="Twentieth Century"/>
                <a:ea typeface="Twentieth Century"/>
                <a:cs typeface="Twentieth Century"/>
                <a:sym typeface="Twentieth Century"/>
              </a:endParaRPr>
            </a:p>
          </p:txBody>
        </p:sp>
        <p:sp>
          <p:nvSpPr>
            <p:cNvPr id="158" name="Google Shape;158;p3"/>
            <p:cNvSpPr/>
            <p:nvPr/>
          </p:nvSpPr>
          <p:spPr>
            <a:xfrm>
              <a:off x="742057" y="2718038"/>
              <a:ext cx="4204989" cy="2223849"/>
            </a:xfrm>
            <a:prstGeom prst="roundRect">
              <a:avLst>
                <a:gd fmla="val 10000" name="adj"/>
              </a:avLst>
            </a:prstGeom>
            <a:solidFill>
              <a:srgbClr val="25CCD6"/>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
            <p:cNvSpPr txBox="1"/>
            <p:nvPr/>
          </p:nvSpPr>
          <p:spPr>
            <a:xfrm>
              <a:off x="801146" y="2777127"/>
              <a:ext cx="1899252" cy="2105671"/>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None/>
              </a:pPr>
              <a:r>
                <a:rPr b="0" i="0" lang="en-CA" sz="1700" u="none" cap="none" strike="noStrike">
                  <a:solidFill>
                    <a:schemeClr val="lt1"/>
                  </a:solidFill>
                  <a:latin typeface="Twentieth Century"/>
                  <a:ea typeface="Twentieth Century"/>
                  <a:cs typeface="Twentieth Century"/>
                  <a:sym typeface="Twentieth Century"/>
                </a:rPr>
                <a:t>When considering movement be aware whether the pelvis is moving on a stable femur (weightbearing) or femur of the pelvis (non weightbearing)</a:t>
              </a:r>
              <a:endParaRPr b="0" i="0" sz="1700" u="none" cap="none" strike="noStrike">
                <a:solidFill>
                  <a:schemeClr val="lt1"/>
                </a:solidFill>
                <a:latin typeface="Twentieth Century"/>
                <a:ea typeface="Twentieth Century"/>
                <a:cs typeface="Twentieth Century"/>
                <a:sym typeface="Twentieth Century"/>
              </a:endParaRPr>
            </a:p>
          </p:txBody>
        </p:sp>
        <p:sp>
          <p:nvSpPr>
            <p:cNvPr id="160" name="Google Shape;160;p3"/>
            <p:cNvSpPr/>
            <p:nvPr/>
          </p:nvSpPr>
          <p:spPr>
            <a:xfrm>
              <a:off x="2759487" y="1748192"/>
              <a:ext cx="1445502" cy="1445502"/>
            </a:xfrm>
            <a:prstGeom prst="downArrow">
              <a:avLst>
                <a:gd fmla="val 55000" name="adj1"/>
                <a:gd fmla="val 45000" name="adj2"/>
              </a:avLst>
            </a:prstGeom>
            <a:solidFill>
              <a:srgbClr val="CBD8EA">
                <a:alpha val="89803"/>
              </a:srgbClr>
            </a:solidFill>
            <a:ln cap="flat" cmpd="sng" w="15875">
              <a:solidFill>
                <a:srgbClr val="CBD8EA">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3"/>
            <p:cNvSpPr txBox="1"/>
            <p:nvPr/>
          </p:nvSpPr>
          <p:spPr>
            <a:xfrm>
              <a:off x="3084725" y="1748192"/>
              <a:ext cx="795026" cy="1087740"/>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None/>
              </a:pPr>
              <a:r>
                <a:t/>
              </a:r>
              <a:endParaRPr b="0" i="0" sz="3600" u="none" cap="none" strike="noStrike">
                <a:solidFill>
                  <a:schemeClr val="dk1"/>
                </a:solidFill>
                <a:latin typeface="Twentieth Century"/>
                <a:ea typeface="Twentieth Century"/>
                <a:cs typeface="Twentieth Century"/>
                <a:sym typeface="Twentieth Century"/>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 name="Shape 165"/>
        <p:cNvGrpSpPr/>
        <p:nvPr/>
      </p:nvGrpSpPr>
      <p:grpSpPr>
        <a:xfrm>
          <a:off x="0" y="0"/>
          <a:ext cx="0" cy="0"/>
          <a:chOff x="0" y="0"/>
          <a:chExt cx="0" cy="0"/>
        </a:xfrm>
      </p:grpSpPr>
      <p:sp>
        <p:nvSpPr>
          <p:cNvPr id="166" name="Google Shape;166;p4"/>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67" name="Google Shape;167;p4"/>
          <p:cNvSpPr txBox="1"/>
          <p:nvPr>
            <p:ph type="title"/>
          </p:nvPr>
        </p:nvSpPr>
        <p:spPr>
          <a:xfrm>
            <a:off x="482600" y="643475"/>
            <a:ext cx="28554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THE PELVIS ANATOMY</a:t>
            </a:r>
            <a:endParaRPr>
              <a:solidFill>
                <a:srgbClr val="FFFFFF"/>
              </a:solidFill>
            </a:endParaRPr>
          </a:p>
        </p:txBody>
      </p:sp>
      <p:grpSp>
        <p:nvGrpSpPr>
          <p:cNvPr id="168" name="Google Shape;168;p4"/>
          <p:cNvGrpSpPr/>
          <p:nvPr/>
        </p:nvGrpSpPr>
        <p:grpSpPr>
          <a:xfrm>
            <a:off x="4202900" y="954950"/>
            <a:ext cx="4231481" cy="5570853"/>
            <a:chOff x="0" y="869"/>
            <a:chExt cx="4231481" cy="4919510"/>
          </a:xfrm>
        </p:grpSpPr>
        <p:sp>
          <p:nvSpPr>
            <p:cNvPr id="169" name="Google Shape;169;p4"/>
            <p:cNvSpPr/>
            <p:nvPr/>
          </p:nvSpPr>
          <p:spPr>
            <a:xfrm>
              <a:off x="0" y="3704485"/>
              <a:ext cx="4231481" cy="1215894"/>
            </a:xfrm>
            <a:prstGeom prst="rect">
              <a:avLst/>
            </a:prstGeom>
            <a:solidFill>
              <a:srgbClr val="2383C6"/>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4"/>
            <p:cNvSpPr txBox="1"/>
            <p:nvPr/>
          </p:nvSpPr>
          <p:spPr>
            <a:xfrm>
              <a:off x="0" y="3704485"/>
              <a:ext cx="4231481" cy="656583"/>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None/>
              </a:pPr>
              <a:r>
                <a:rPr b="0" i="0" lang="en-CA" sz="1600" u="none" cap="none" strike="noStrike">
                  <a:solidFill>
                    <a:schemeClr val="lt1"/>
                  </a:solidFill>
                  <a:latin typeface="Twentieth Century"/>
                  <a:ea typeface="Twentieth Century"/>
                  <a:cs typeface="Twentieth Century"/>
                  <a:sym typeface="Twentieth Century"/>
                </a:rPr>
                <a:t>There are five Articulations in the Pelvic Girdle</a:t>
              </a:r>
              <a:endParaRPr/>
            </a:p>
          </p:txBody>
        </p:sp>
        <p:sp>
          <p:nvSpPr>
            <p:cNvPr id="171" name="Google Shape;171;p4"/>
            <p:cNvSpPr/>
            <p:nvPr/>
          </p:nvSpPr>
          <p:spPr>
            <a:xfrm>
              <a:off x="2066" y="4336750"/>
              <a:ext cx="1409116" cy="559311"/>
            </a:xfrm>
            <a:prstGeom prst="rect">
              <a:avLst/>
            </a:prstGeom>
            <a:solidFill>
              <a:srgbClr val="CBD8EA">
                <a:alpha val="89803"/>
              </a:srgbClr>
            </a:solidFill>
            <a:ln cap="flat" cmpd="sng" w="15875">
              <a:solidFill>
                <a:srgbClr val="CBD8EA">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4"/>
            <p:cNvSpPr txBox="1"/>
            <p:nvPr/>
          </p:nvSpPr>
          <p:spPr>
            <a:xfrm>
              <a:off x="2066" y="4336750"/>
              <a:ext cx="1409116" cy="559311"/>
            </a:xfrm>
            <a:prstGeom prst="rect">
              <a:avLst/>
            </a:prstGeom>
            <a:noFill/>
            <a:ln>
              <a:noFill/>
            </a:ln>
          </p:spPr>
          <p:txBody>
            <a:bodyPr anchorCtr="0" anchor="ctr" bIns="22850" lIns="128000" spcFirstLastPara="1" rIns="128000" wrap="square" tIns="22850">
              <a:noAutofit/>
            </a:bodyPr>
            <a:lstStyle/>
            <a:p>
              <a:pPr indent="0" lvl="0" marL="0" marR="0" rtl="0" algn="ctr">
                <a:lnSpc>
                  <a:spcPct val="90000"/>
                </a:lnSpc>
                <a:spcBef>
                  <a:spcPts val="0"/>
                </a:spcBef>
                <a:spcAft>
                  <a:spcPts val="0"/>
                </a:spcAft>
                <a:buNone/>
              </a:pPr>
              <a:r>
                <a:rPr b="0" i="0" lang="en-CA" sz="1800" u="none" cap="none" strike="noStrike">
                  <a:solidFill>
                    <a:schemeClr val="dk1"/>
                  </a:solidFill>
                  <a:latin typeface="Twentieth Century"/>
                  <a:ea typeface="Twentieth Century"/>
                  <a:cs typeface="Twentieth Century"/>
                  <a:sym typeface="Twentieth Century"/>
                </a:rPr>
                <a:t>2 Sacroilliac Joints</a:t>
              </a:r>
              <a:endParaRPr/>
            </a:p>
          </p:txBody>
        </p:sp>
        <p:sp>
          <p:nvSpPr>
            <p:cNvPr id="173" name="Google Shape;173;p4"/>
            <p:cNvSpPr/>
            <p:nvPr/>
          </p:nvSpPr>
          <p:spPr>
            <a:xfrm>
              <a:off x="1411182" y="4336750"/>
              <a:ext cx="1409116" cy="559311"/>
            </a:xfrm>
            <a:prstGeom prst="rect">
              <a:avLst/>
            </a:prstGeom>
            <a:solidFill>
              <a:srgbClr val="CADDEB">
                <a:alpha val="89803"/>
              </a:srgbClr>
            </a:solidFill>
            <a:ln cap="flat" cmpd="sng" w="15875">
              <a:solidFill>
                <a:srgbClr val="CADDEB">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4"/>
            <p:cNvSpPr txBox="1"/>
            <p:nvPr/>
          </p:nvSpPr>
          <p:spPr>
            <a:xfrm>
              <a:off x="1411182" y="4336750"/>
              <a:ext cx="1409116" cy="559311"/>
            </a:xfrm>
            <a:prstGeom prst="rect">
              <a:avLst/>
            </a:prstGeom>
            <a:noFill/>
            <a:ln>
              <a:noFill/>
            </a:ln>
          </p:spPr>
          <p:txBody>
            <a:bodyPr anchorCtr="0" anchor="ctr" bIns="22850" lIns="128000" spcFirstLastPara="1" rIns="128000" wrap="square" tIns="22850">
              <a:noAutofit/>
            </a:bodyPr>
            <a:lstStyle/>
            <a:p>
              <a:pPr indent="0" lvl="0" marL="0" marR="0" rtl="0" algn="ctr">
                <a:lnSpc>
                  <a:spcPct val="90000"/>
                </a:lnSpc>
                <a:spcBef>
                  <a:spcPts val="0"/>
                </a:spcBef>
                <a:spcAft>
                  <a:spcPts val="0"/>
                </a:spcAft>
                <a:buNone/>
              </a:pPr>
              <a:r>
                <a:rPr b="0" i="0" lang="en-CA" sz="1800" u="none" cap="none" strike="noStrike">
                  <a:solidFill>
                    <a:schemeClr val="dk1"/>
                  </a:solidFill>
                  <a:latin typeface="Twentieth Century"/>
                  <a:ea typeface="Twentieth Century"/>
                  <a:cs typeface="Twentieth Century"/>
                  <a:sym typeface="Twentieth Century"/>
                </a:rPr>
                <a:t>2 Coxa articulations</a:t>
              </a:r>
              <a:endParaRPr/>
            </a:p>
          </p:txBody>
        </p:sp>
        <p:sp>
          <p:nvSpPr>
            <p:cNvPr id="175" name="Google Shape;175;p4"/>
            <p:cNvSpPr/>
            <p:nvPr/>
          </p:nvSpPr>
          <p:spPr>
            <a:xfrm>
              <a:off x="2820298" y="4336750"/>
              <a:ext cx="1409116" cy="559311"/>
            </a:xfrm>
            <a:prstGeom prst="rect">
              <a:avLst/>
            </a:prstGeom>
            <a:solidFill>
              <a:srgbClr val="CAE4EC">
                <a:alpha val="89803"/>
              </a:srgbClr>
            </a:solidFill>
            <a:ln cap="flat" cmpd="sng" w="15875">
              <a:solidFill>
                <a:srgbClr val="CAE4EC">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4"/>
            <p:cNvSpPr txBox="1"/>
            <p:nvPr/>
          </p:nvSpPr>
          <p:spPr>
            <a:xfrm>
              <a:off x="2820298" y="4336750"/>
              <a:ext cx="1409116" cy="559311"/>
            </a:xfrm>
            <a:prstGeom prst="rect">
              <a:avLst/>
            </a:prstGeom>
            <a:noFill/>
            <a:ln>
              <a:noFill/>
            </a:ln>
          </p:spPr>
          <p:txBody>
            <a:bodyPr anchorCtr="0" anchor="ctr" bIns="22850" lIns="128000" spcFirstLastPara="1" rIns="128000" wrap="square" tIns="22850">
              <a:noAutofit/>
            </a:bodyPr>
            <a:lstStyle/>
            <a:p>
              <a:pPr indent="0" lvl="0" marL="0" marR="0" rtl="0" algn="ctr">
                <a:lnSpc>
                  <a:spcPct val="90000"/>
                </a:lnSpc>
                <a:spcBef>
                  <a:spcPts val="0"/>
                </a:spcBef>
                <a:spcAft>
                  <a:spcPts val="0"/>
                </a:spcAft>
                <a:buNone/>
              </a:pPr>
              <a:r>
                <a:rPr b="0" i="0" lang="en-CA" sz="1800" u="none" cap="none" strike="noStrike">
                  <a:solidFill>
                    <a:schemeClr val="dk1"/>
                  </a:solidFill>
                  <a:latin typeface="Twentieth Century"/>
                  <a:ea typeface="Twentieth Century"/>
                  <a:cs typeface="Twentieth Century"/>
                  <a:sym typeface="Twentieth Century"/>
                </a:rPr>
                <a:t>1 pubic joint</a:t>
              </a:r>
              <a:endParaRPr/>
            </a:p>
          </p:txBody>
        </p:sp>
        <p:sp>
          <p:nvSpPr>
            <p:cNvPr id="177" name="Google Shape;177;p4"/>
            <p:cNvSpPr/>
            <p:nvPr/>
          </p:nvSpPr>
          <p:spPr>
            <a:xfrm rot="10800000">
              <a:off x="0" y="1852677"/>
              <a:ext cx="4231481" cy="1870046"/>
            </a:xfrm>
            <a:prstGeom prst="upArrowCallout">
              <a:avLst>
                <a:gd fmla="val 25000" name="adj1"/>
                <a:gd fmla="val 25000" name="adj2"/>
                <a:gd fmla="val 25000" name="adj3"/>
                <a:gd fmla="val 64977" name="adj4"/>
              </a:avLst>
            </a:prstGeom>
            <a:solidFill>
              <a:srgbClr val="25A6CD"/>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4"/>
            <p:cNvSpPr txBox="1"/>
            <p:nvPr/>
          </p:nvSpPr>
          <p:spPr>
            <a:xfrm>
              <a:off x="0" y="1852677"/>
              <a:ext cx="4231481" cy="656386"/>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None/>
              </a:pPr>
              <a:r>
                <a:rPr b="0" i="0" lang="en-CA" sz="1600" u="none" cap="none" strike="noStrike">
                  <a:solidFill>
                    <a:schemeClr val="lt1"/>
                  </a:solidFill>
                  <a:latin typeface="Twentieth Century"/>
                  <a:ea typeface="Twentieth Century"/>
                  <a:cs typeface="Twentieth Century"/>
                  <a:sym typeface="Twentieth Century"/>
                </a:rPr>
                <a:t>The innominate bones are made up of three fused bones</a:t>
              </a:r>
              <a:endParaRPr/>
            </a:p>
          </p:txBody>
        </p:sp>
        <p:sp>
          <p:nvSpPr>
            <p:cNvPr id="179" name="Google Shape;179;p4"/>
            <p:cNvSpPr/>
            <p:nvPr/>
          </p:nvSpPr>
          <p:spPr>
            <a:xfrm>
              <a:off x="0" y="2509063"/>
              <a:ext cx="4231481" cy="559143"/>
            </a:xfrm>
            <a:prstGeom prst="rect">
              <a:avLst/>
            </a:prstGeom>
            <a:solidFill>
              <a:srgbClr val="CAEBEF">
                <a:alpha val="89803"/>
              </a:srgbClr>
            </a:solidFill>
            <a:ln cap="flat" cmpd="sng" w="15875">
              <a:solidFill>
                <a:srgbClr val="CAEBEF">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4"/>
            <p:cNvSpPr txBox="1"/>
            <p:nvPr/>
          </p:nvSpPr>
          <p:spPr>
            <a:xfrm>
              <a:off x="0" y="2509063"/>
              <a:ext cx="4231481" cy="559143"/>
            </a:xfrm>
            <a:prstGeom prst="rect">
              <a:avLst/>
            </a:prstGeom>
            <a:noFill/>
            <a:ln>
              <a:noFill/>
            </a:ln>
          </p:spPr>
          <p:txBody>
            <a:bodyPr anchorCtr="0" anchor="ctr" bIns="22850" lIns="128000" spcFirstLastPara="1" rIns="128000" wrap="square" tIns="22850">
              <a:noAutofit/>
            </a:bodyPr>
            <a:lstStyle/>
            <a:p>
              <a:pPr indent="0" lvl="0" marL="0" marR="0" rtl="0" algn="ctr">
                <a:lnSpc>
                  <a:spcPct val="90000"/>
                </a:lnSpc>
                <a:spcBef>
                  <a:spcPts val="0"/>
                </a:spcBef>
                <a:spcAft>
                  <a:spcPts val="0"/>
                </a:spcAft>
                <a:buNone/>
              </a:pPr>
              <a:r>
                <a:rPr b="0" i="0" lang="en-CA" sz="1800" u="none" cap="none" strike="noStrike">
                  <a:solidFill>
                    <a:schemeClr val="dk1"/>
                  </a:solidFill>
                  <a:latin typeface="Twentieth Century"/>
                  <a:ea typeface="Twentieth Century"/>
                  <a:cs typeface="Twentieth Century"/>
                  <a:sym typeface="Twentieth Century"/>
                </a:rPr>
                <a:t>The Ilium, Ischium and Pubis</a:t>
              </a:r>
              <a:endParaRPr/>
            </a:p>
          </p:txBody>
        </p:sp>
        <p:sp>
          <p:nvSpPr>
            <p:cNvPr id="181" name="Google Shape;181;p4"/>
            <p:cNvSpPr/>
            <p:nvPr/>
          </p:nvSpPr>
          <p:spPr>
            <a:xfrm rot="10800000">
              <a:off x="0" y="869"/>
              <a:ext cx="4231481" cy="1870046"/>
            </a:xfrm>
            <a:prstGeom prst="upArrowCallout">
              <a:avLst>
                <a:gd fmla="val 25000" name="adj1"/>
                <a:gd fmla="val 25000" name="adj2"/>
                <a:gd fmla="val 25000" name="adj3"/>
                <a:gd fmla="val 64977" name="adj4"/>
              </a:avLst>
            </a:prstGeom>
            <a:solidFill>
              <a:srgbClr val="25CCD6"/>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4"/>
            <p:cNvSpPr txBox="1"/>
            <p:nvPr/>
          </p:nvSpPr>
          <p:spPr>
            <a:xfrm>
              <a:off x="0" y="869"/>
              <a:ext cx="4231481" cy="1215100"/>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None/>
              </a:pPr>
              <a:r>
                <a:rPr b="0" i="0" lang="en-CA" sz="1600" u="none" cap="none" strike="noStrike">
                  <a:solidFill>
                    <a:schemeClr val="lt1"/>
                  </a:solidFill>
                  <a:latin typeface="Twentieth Century"/>
                  <a:ea typeface="Twentieth Century"/>
                  <a:cs typeface="Twentieth Century"/>
                  <a:sym typeface="Twentieth Century"/>
                </a:rPr>
                <a:t>The Pelvis AKA Pelvic Girdle is made up of the two hip (innominate) bones and the sacrum</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5"/>
          <p:cNvSpPr txBox="1"/>
          <p:nvPr>
            <p:ph type="title"/>
          </p:nvPr>
        </p:nvSpPr>
        <p:spPr>
          <a:xfrm>
            <a:off x="768096" y="585216"/>
            <a:ext cx="601370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JOINTS – SACROILIAC </a:t>
            </a:r>
            <a:endParaRPr/>
          </a:p>
        </p:txBody>
      </p:sp>
      <p:sp>
        <p:nvSpPr>
          <p:cNvPr id="188" name="Google Shape;188;p5"/>
          <p:cNvSpPr txBox="1"/>
          <p:nvPr>
            <p:ph idx="1" type="body"/>
          </p:nvPr>
        </p:nvSpPr>
        <p:spPr>
          <a:xfrm>
            <a:off x="768096" y="2286000"/>
            <a:ext cx="6013703" cy="402336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Synovial and Fibrous diathrodial joint (freely moveable)</a:t>
            </a:r>
            <a:endParaRPr/>
          </a:p>
          <a:p>
            <a:pPr indent="-127000" lvl="0" marL="91440" rtl="0" algn="l">
              <a:lnSpc>
                <a:spcPct val="90000"/>
              </a:lnSpc>
              <a:spcBef>
                <a:spcPts val="1400"/>
              </a:spcBef>
              <a:spcAft>
                <a:spcPts val="0"/>
              </a:spcAft>
              <a:buSzPts val="2000"/>
              <a:buChar char=" "/>
            </a:pPr>
            <a:r>
              <a:rPr lang="en-CA"/>
              <a:t>The PSIS cover the SI joint completely</a:t>
            </a:r>
            <a:endParaRPr/>
          </a:p>
          <a:p>
            <a:pPr indent="-127000" lvl="0" marL="91440" rtl="0" algn="l">
              <a:lnSpc>
                <a:spcPct val="90000"/>
              </a:lnSpc>
              <a:spcBef>
                <a:spcPts val="1400"/>
              </a:spcBef>
              <a:spcAft>
                <a:spcPts val="0"/>
              </a:spcAft>
              <a:buSzPts val="2000"/>
              <a:buChar char=" "/>
            </a:pPr>
            <a:r>
              <a:rPr lang="en-CA"/>
              <a:t> Iliosacral motion is when the innominates move on the sacrum</a:t>
            </a:r>
            <a:endParaRPr/>
          </a:p>
          <a:p>
            <a:pPr indent="-127000" lvl="0" marL="91440" rtl="0" algn="l">
              <a:lnSpc>
                <a:spcPct val="90000"/>
              </a:lnSpc>
              <a:spcBef>
                <a:spcPts val="1400"/>
              </a:spcBef>
              <a:spcAft>
                <a:spcPts val="0"/>
              </a:spcAft>
              <a:buSzPts val="2000"/>
              <a:buChar char=" "/>
            </a:pPr>
            <a:r>
              <a:rPr lang="en-CA"/>
              <a:t>Sacroiliac motion is when the sacrum moves on the innominates</a:t>
            </a:r>
            <a:endParaRPr/>
          </a:p>
          <a:p>
            <a:pPr indent="-127000" lvl="0" marL="91440" rtl="0" algn="l">
              <a:lnSpc>
                <a:spcPct val="90000"/>
              </a:lnSpc>
              <a:spcBef>
                <a:spcPts val="1400"/>
              </a:spcBef>
              <a:spcAft>
                <a:spcPts val="0"/>
              </a:spcAft>
              <a:buSzPts val="2000"/>
              <a:buChar char=" "/>
            </a:pPr>
            <a:r>
              <a:rPr lang="en-CA"/>
              <a:t>During Iliosacral motion the innominates rotate anterior and posterior during the walking cycle</a:t>
            </a:r>
            <a:endParaRPr/>
          </a:p>
          <a:p>
            <a:pPr indent="-127000" lvl="0" marL="91440" rtl="0" algn="l">
              <a:lnSpc>
                <a:spcPct val="90000"/>
              </a:lnSpc>
              <a:spcBef>
                <a:spcPts val="1400"/>
              </a:spcBef>
              <a:spcAft>
                <a:spcPts val="0"/>
              </a:spcAft>
              <a:buSzPts val="2000"/>
              <a:buChar char=" "/>
            </a:pPr>
            <a:r>
              <a:rPr lang="en-CA"/>
              <a:t>Sacroiliac motion will be addressed during the Sacrum Lesson</a:t>
            </a:r>
            <a:endParaRPr/>
          </a:p>
        </p:txBody>
      </p:sp>
      <p:sp>
        <p:nvSpPr>
          <p:cNvPr id="189" name="Google Shape;189;p5"/>
          <p:cNvSpPr/>
          <p:nvPr/>
        </p:nvSpPr>
        <p:spPr>
          <a:xfrm>
            <a:off x="7187511" y="325601"/>
            <a:ext cx="1715190" cy="390807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90" name="Google Shape;190;p5"/>
          <p:cNvSpPr/>
          <p:nvPr/>
        </p:nvSpPr>
        <p:spPr>
          <a:xfrm>
            <a:off x="7187511" y="4394539"/>
            <a:ext cx="1715190" cy="2029724"/>
          </a:xfrm>
          <a:prstGeom prst="rect">
            <a:avLst/>
          </a:prstGeom>
          <a:solidFill>
            <a:schemeClr val="dk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4" name="Shape 194"/>
        <p:cNvGrpSpPr/>
        <p:nvPr/>
      </p:nvGrpSpPr>
      <p:grpSpPr>
        <a:xfrm>
          <a:off x="0" y="0"/>
          <a:ext cx="0" cy="0"/>
          <a:chOff x="0" y="0"/>
          <a:chExt cx="0" cy="0"/>
        </a:xfrm>
      </p:grpSpPr>
      <p:sp>
        <p:nvSpPr>
          <p:cNvPr id="195" name="Google Shape;195;p6"/>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96" name="Google Shape;196;p6"/>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SI JOINT</a:t>
            </a:r>
            <a:endParaRPr/>
          </a:p>
        </p:txBody>
      </p:sp>
      <p:cxnSp>
        <p:nvCxnSpPr>
          <p:cNvPr id="197" name="Google Shape;197;p6"/>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198" name="Google Shape;198;p6"/>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Resting Position – Neutral</a:t>
            </a:r>
            <a:endParaRPr/>
          </a:p>
          <a:p>
            <a:pPr indent="-127000" lvl="0" marL="91440" rtl="0" algn="l">
              <a:lnSpc>
                <a:spcPct val="90000"/>
              </a:lnSpc>
              <a:spcBef>
                <a:spcPts val="1400"/>
              </a:spcBef>
              <a:spcAft>
                <a:spcPts val="0"/>
              </a:spcAft>
              <a:buSzPts val="2000"/>
              <a:buChar char=" "/>
            </a:pPr>
            <a:r>
              <a:rPr lang="en-CA"/>
              <a:t>Capsular Pattern – Pain when joints are stressed</a:t>
            </a:r>
            <a:endParaRPr/>
          </a:p>
          <a:p>
            <a:pPr indent="-127000" lvl="0" marL="91440" rtl="0" algn="l">
              <a:lnSpc>
                <a:spcPct val="90000"/>
              </a:lnSpc>
              <a:spcBef>
                <a:spcPts val="1400"/>
              </a:spcBef>
              <a:spcAft>
                <a:spcPts val="0"/>
              </a:spcAft>
              <a:buSzPts val="2000"/>
              <a:buChar char=" "/>
            </a:pPr>
            <a:r>
              <a:rPr lang="en-CA"/>
              <a:t>Close Pack- Nutation</a:t>
            </a:r>
            <a:endParaRPr/>
          </a:p>
          <a:p>
            <a:pPr indent="-127000" lvl="0" marL="91440" rtl="0" algn="l">
              <a:lnSpc>
                <a:spcPct val="90000"/>
              </a:lnSpc>
              <a:spcBef>
                <a:spcPts val="1400"/>
              </a:spcBef>
              <a:spcAft>
                <a:spcPts val="0"/>
              </a:spcAft>
              <a:buSzPts val="2000"/>
              <a:buChar char=" "/>
            </a:pPr>
            <a:r>
              <a:rPr lang="en-CA"/>
              <a:t>Open Pack – Counter nutation</a:t>
            </a:r>
            <a:endParaRPr/>
          </a:p>
          <a:p>
            <a:pPr indent="0" lvl="0" marL="45720" rtl="0" algn="l">
              <a:lnSpc>
                <a:spcPct val="90000"/>
              </a:lnSpc>
              <a:spcBef>
                <a:spcPts val="1400"/>
              </a:spcBef>
              <a:spcAft>
                <a:spcPts val="0"/>
              </a:spcAft>
              <a:buSzPts val="2000"/>
              <a:buNone/>
            </a:pPr>
            <a:r>
              <a:rPr lang="en-CA" u="sng">
                <a:solidFill>
                  <a:schemeClr val="hlink"/>
                </a:solidFill>
                <a:hlinkClick r:id="rId3"/>
              </a:rPr>
              <a:t>https://youtu.be/ycKM-Kw2H2s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2" name="Shape 202"/>
        <p:cNvGrpSpPr/>
        <p:nvPr/>
      </p:nvGrpSpPr>
      <p:grpSpPr>
        <a:xfrm>
          <a:off x="0" y="0"/>
          <a:ext cx="0" cy="0"/>
          <a:chOff x="0" y="0"/>
          <a:chExt cx="0" cy="0"/>
        </a:xfrm>
      </p:grpSpPr>
      <p:sp>
        <p:nvSpPr>
          <p:cNvPr id="203" name="Google Shape;203;p7"/>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04" name="Google Shape;204;p7"/>
          <p:cNvSpPr/>
          <p:nvPr/>
        </p:nvSpPr>
        <p:spPr>
          <a:xfrm>
            <a:off x="245658" y="321731"/>
            <a:ext cx="8663391" cy="621453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05" name="Google Shape;205;p7"/>
          <p:cNvSpPr txBox="1"/>
          <p:nvPr>
            <p:ph type="title"/>
          </p:nvPr>
        </p:nvSpPr>
        <p:spPr>
          <a:xfrm>
            <a:off x="768096" y="585216"/>
            <a:ext cx="77472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JOINT – PUBIC JOINT</a:t>
            </a:r>
            <a:endParaRPr/>
          </a:p>
        </p:txBody>
      </p:sp>
      <p:cxnSp>
        <p:nvCxnSpPr>
          <p:cNvPr id="206" name="Google Shape;206;p7"/>
          <p:cNvCxnSpPr/>
          <p:nvPr/>
        </p:nvCxnSpPr>
        <p:spPr>
          <a:xfrm rot="10800000">
            <a:off x="571500" y="826324"/>
            <a:ext cx="0" cy="914400"/>
          </a:xfrm>
          <a:prstGeom prst="straightConnector1">
            <a:avLst/>
          </a:prstGeom>
          <a:noFill/>
          <a:ln cap="flat" cmpd="sng" w="19050">
            <a:solidFill>
              <a:srgbClr val="D0EEF9"/>
            </a:solidFill>
            <a:prstDash val="solid"/>
            <a:round/>
            <a:headEnd len="sm" w="sm" type="none"/>
            <a:tailEnd len="sm" w="sm" type="none"/>
          </a:ln>
        </p:spPr>
      </p:cxnSp>
      <p:sp>
        <p:nvSpPr>
          <p:cNvPr id="207" name="Google Shape;207;p7"/>
          <p:cNvSpPr txBox="1"/>
          <p:nvPr>
            <p:ph idx="1" type="body"/>
          </p:nvPr>
        </p:nvSpPr>
        <p:spPr>
          <a:xfrm>
            <a:off x="768096" y="2286000"/>
            <a:ext cx="7747254" cy="3862971"/>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solidFill>
                  <a:srgbClr val="FFFFFF"/>
                </a:solidFill>
              </a:rPr>
              <a:t>AKA Pubic Symphysis</a:t>
            </a:r>
            <a:endParaRPr/>
          </a:p>
          <a:p>
            <a:pPr indent="-127000" lvl="0" marL="91440" rtl="0" algn="l">
              <a:lnSpc>
                <a:spcPct val="90000"/>
              </a:lnSpc>
              <a:spcBef>
                <a:spcPts val="1400"/>
              </a:spcBef>
              <a:spcAft>
                <a:spcPts val="0"/>
              </a:spcAft>
              <a:buSzPts val="2000"/>
              <a:buChar char=" "/>
            </a:pPr>
            <a:r>
              <a:rPr lang="en-CA">
                <a:solidFill>
                  <a:srgbClr val="FFFFFF"/>
                </a:solidFill>
              </a:rPr>
              <a:t>Located anteriorly between pubic bones</a:t>
            </a:r>
            <a:endParaRPr/>
          </a:p>
          <a:p>
            <a:pPr indent="-127000" lvl="0" marL="91440" rtl="0" algn="l">
              <a:lnSpc>
                <a:spcPct val="90000"/>
              </a:lnSpc>
              <a:spcBef>
                <a:spcPts val="1400"/>
              </a:spcBef>
              <a:spcAft>
                <a:spcPts val="0"/>
              </a:spcAft>
              <a:buSzPts val="2000"/>
              <a:buChar char=" "/>
            </a:pPr>
            <a:r>
              <a:rPr lang="en-CA">
                <a:solidFill>
                  <a:srgbClr val="FFFFFF"/>
                </a:solidFill>
              </a:rPr>
              <a:t>Fibrocartilaginous amphiarthrosis Joint held together by the Pubic Ligament</a:t>
            </a:r>
            <a:endParaRPr/>
          </a:p>
          <a:p>
            <a:pPr indent="-127000" lvl="0" marL="91440" rtl="0" algn="l">
              <a:lnSpc>
                <a:spcPct val="90000"/>
              </a:lnSpc>
              <a:spcBef>
                <a:spcPts val="1400"/>
              </a:spcBef>
              <a:spcAft>
                <a:spcPts val="0"/>
              </a:spcAft>
              <a:buSzPts val="2000"/>
              <a:buChar char=" "/>
            </a:pPr>
            <a:r>
              <a:rPr lang="en-CA">
                <a:solidFill>
                  <a:srgbClr val="FFFFFF"/>
                </a:solidFill>
              </a:rPr>
              <a:t>Does allow limited movement </a:t>
            </a:r>
            <a:endParaRPr/>
          </a:p>
          <a:p>
            <a:pPr indent="-127000" lvl="0" marL="91440" rtl="0" algn="l">
              <a:lnSpc>
                <a:spcPct val="90000"/>
              </a:lnSpc>
              <a:spcBef>
                <a:spcPts val="1400"/>
              </a:spcBef>
              <a:spcAft>
                <a:spcPts val="0"/>
              </a:spcAft>
              <a:buSzPts val="2000"/>
              <a:buChar char=" "/>
            </a:pPr>
            <a:r>
              <a:rPr lang="en-CA">
                <a:solidFill>
                  <a:srgbClr val="FFFFFF"/>
                </a:solidFill>
              </a:rPr>
              <a:t>Has an interpubic disc between the joint surfaces</a:t>
            </a:r>
            <a:endParaRPr/>
          </a:p>
          <a:p>
            <a:pPr indent="-137159" lvl="1" marL="265176" rtl="0" algn="l">
              <a:lnSpc>
                <a:spcPct val="90000"/>
              </a:lnSpc>
              <a:spcBef>
                <a:spcPts val="400"/>
              </a:spcBef>
              <a:spcAft>
                <a:spcPts val="0"/>
              </a:spcAft>
              <a:buSzPts val="1600"/>
              <a:buChar char="🢝"/>
            </a:pPr>
            <a:r>
              <a:rPr lang="en-CA">
                <a:solidFill>
                  <a:srgbClr val="FFFFFF"/>
                </a:solidFill>
              </a:rPr>
              <a:t>a cartilage disc which allows compression of the innominates without affecting the axis of the plane of motion</a:t>
            </a:r>
            <a:endParaRPr/>
          </a:p>
          <a:p>
            <a:pPr indent="-127000" lvl="0" marL="91440" rtl="0" algn="l">
              <a:lnSpc>
                <a:spcPct val="90000"/>
              </a:lnSpc>
              <a:spcBef>
                <a:spcPts val="1600"/>
              </a:spcBef>
              <a:spcAft>
                <a:spcPts val="0"/>
              </a:spcAft>
              <a:buSzPts val="2000"/>
              <a:buChar char=" "/>
            </a:pPr>
            <a:r>
              <a:rPr lang="en-CA">
                <a:solidFill>
                  <a:srgbClr val="FFFFFF"/>
                </a:solidFill>
              </a:rPr>
              <a:t>Dysfunction of this joint will affect proper motion of the pelvis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1" name="Shape 211"/>
        <p:cNvGrpSpPr/>
        <p:nvPr/>
      </p:nvGrpSpPr>
      <p:grpSpPr>
        <a:xfrm>
          <a:off x="0" y="0"/>
          <a:ext cx="0" cy="0"/>
          <a:chOff x="0" y="0"/>
          <a:chExt cx="0" cy="0"/>
        </a:xfrm>
      </p:grpSpPr>
      <p:sp>
        <p:nvSpPr>
          <p:cNvPr id="212" name="Google Shape;212;p8"/>
          <p:cNvSpPr txBox="1"/>
          <p:nvPr>
            <p:ph type="title"/>
          </p:nvPr>
        </p:nvSpPr>
        <p:spPr>
          <a:xfrm>
            <a:off x="768096" y="585216"/>
            <a:ext cx="601370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FUNCTIONS OF THE PELVIS</a:t>
            </a:r>
            <a:endParaRPr/>
          </a:p>
        </p:txBody>
      </p:sp>
      <p:sp>
        <p:nvSpPr>
          <p:cNvPr id="213" name="Google Shape;213;p8"/>
          <p:cNvSpPr txBox="1"/>
          <p:nvPr>
            <p:ph idx="1" type="body"/>
          </p:nvPr>
        </p:nvSpPr>
        <p:spPr>
          <a:xfrm>
            <a:off x="768096" y="2286000"/>
            <a:ext cx="6013703" cy="402336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The Pelvis has a couple very important functions in the body</a:t>
            </a:r>
            <a:endParaRPr/>
          </a:p>
          <a:p>
            <a:pPr indent="-137159" lvl="1" marL="265176" rtl="0" algn="l">
              <a:lnSpc>
                <a:spcPct val="90000"/>
              </a:lnSpc>
              <a:spcBef>
                <a:spcPts val="400"/>
              </a:spcBef>
              <a:spcAft>
                <a:spcPts val="0"/>
              </a:spcAft>
              <a:buSzPts val="1600"/>
              <a:buChar char="🢝"/>
            </a:pPr>
            <a:r>
              <a:rPr lang="en-CA"/>
              <a:t>Supports the weight of the body and transfers that through the femurs are down the body</a:t>
            </a:r>
            <a:endParaRPr/>
          </a:p>
          <a:p>
            <a:pPr indent="-137159" lvl="1" marL="265176" rtl="0" algn="l">
              <a:lnSpc>
                <a:spcPct val="90000"/>
              </a:lnSpc>
              <a:spcBef>
                <a:spcPts val="600"/>
              </a:spcBef>
              <a:spcAft>
                <a:spcPts val="0"/>
              </a:spcAft>
              <a:buSzPts val="1600"/>
              <a:buChar char="🢝"/>
            </a:pPr>
            <a:r>
              <a:rPr lang="en-CA"/>
              <a:t>Protects the viscera</a:t>
            </a:r>
            <a:endParaRPr/>
          </a:p>
          <a:p>
            <a:pPr indent="-137159" lvl="1" marL="265176" rtl="0" algn="l">
              <a:lnSpc>
                <a:spcPct val="90000"/>
              </a:lnSpc>
              <a:spcBef>
                <a:spcPts val="600"/>
              </a:spcBef>
              <a:spcAft>
                <a:spcPts val="0"/>
              </a:spcAft>
              <a:buSzPts val="1600"/>
              <a:buChar char="🢝"/>
            </a:pPr>
            <a:r>
              <a:rPr lang="en-CA"/>
              <a:t>Provides attachment sites for muscles travelling up the back and down the leg</a:t>
            </a:r>
            <a:endParaRPr/>
          </a:p>
          <a:p>
            <a:pPr indent="-137159" lvl="1" marL="265176" rtl="0" algn="l">
              <a:lnSpc>
                <a:spcPct val="90000"/>
              </a:lnSpc>
              <a:spcBef>
                <a:spcPts val="600"/>
              </a:spcBef>
              <a:spcAft>
                <a:spcPts val="0"/>
              </a:spcAft>
              <a:buSzPts val="1600"/>
              <a:buChar char="🢝"/>
            </a:pPr>
            <a:r>
              <a:rPr lang="en-CA"/>
              <a:t>The motions of the pelvis ( and lower back) are important for correct gait</a:t>
            </a:r>
            <a:endParaRPr/>
          </a:p>
          <a:p>
            <a:pPr indent="-137159" lvl="1" marL="265176" rtl="0" algn="l">
              <a:lnSpc>
                <a:spcPct val="90000"/>
              </a:lnSpc>
              <a:spcBef>
                <a:spcPts val="600"/>
              </a:spcBef>
              <a:spcAft>
                <a:spcPts val="0"/>
              </a:spcAft>
              <a:buSzPts val="1600"/>
              <a:buChar char="🢝"/>
            </a:pPr>
            <a:r>
              <a:rPr lang="en-CA"/>
              <a:t>Transfers impact from the ground to the vertebral column</a:t>
            </a:r>
            <a:endParaRPr/>
          </a:p>
        </p:txBody>
      </p:sp>
      <p:sp>
        <p:nvSpPr>
          <p:cNvPr id="214" name="Google Shape;214;p8"/>
          <p:cNvSpPr/>
          <p:nvPr/>
        </p:nvSpPr>
        <p:spPr>
          <a:xfrm>
            <a:off x="7187511" y="325601"/>
            <a:ext cx="1715190" cy="390807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15" name="Google Shape;215;p8"/>
          <p:cNvSpPr/>
          <p:nvPr/>
        </p:nvSpPr>
        <p:spPr>
          <a:xfrm>
            <a:off x="7187511" y="4394539"/>
            <a:ext cx="1715190" cy="2029724"/>
          </a:xfrm>
          <a:prstGeom prst="rect">
            <a:avLst/>
          </a:prstGeom>
          <a:solidFill>
            <a:schemeClr val="dk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 name="Shape 219"/>
        <p:cNvGrpSpPr/>
        <p:nvPr/>
      </p:nvGrpSpPr>
      <p:grpSpPr>
        <a:xfrm>
          <a:off x="0" y="0"/>
          <a:ext cx="0" cy="0"/>
          <a:chOff x="0" y="0"/>
          <a:chExt cx="0" cy="0"/>
        </a:xfrm>
      </p:grpSpPr>
      <p:sp>
        <p:nvSpPr>
          <p:cNvPr id="220" name="Google Shape;220;p9"/>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ILIOSACRAL MOTION DURING GAIT</a:t>
            </a:r>
            <a:endParaRPr/>
          </a:p>
        </p:txBody>
      </p:sp>
      <p:grpSp>
        <p:nvGrpSpPr>
          <p:cNvPr id="221" name="Google Shape;221;p9"/>
          <p:cNvGrpSpPr/>
          <p:nvPr/>
        </p:nvGrpSpPr>
        <p:grpSpPr>
          <a:xfrm>
            <a:off x="770266" y="2788545"/>
            <a:ext cx="7285570" cy="3017633"/>
            <a:chOff x="2313" y="502545"/>
            <a:chExt cx="7285570" cy="3017633"/>
          </a:xfrm>
        </p:grpSpPr>
        <p:sp>
          <p:nvSpPr>
            <p:cNvPr id="222" name="Google Shape;222;p9"/>
            <p:cNvSpPr/>
            <p:nvPr/>
          </p:nvSpPr>
          <p:spPr>
            <a:xfrm>
              <a:off x="2313" y="502545"/>
              <a:ext cx="1172390" cy="117239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9"/>
            <p:cNvSpPr/>
            <p:nvPr/>
          </p:nvSpPr>
          <p:spPr>
            <a:xfrm>
              <a:off x="2313" y="1804694"/>
              <a:ext cx="3349687" cy="50245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9"/>
            <p:cNvSpPr txBox="1"/>
            <p:nvPr/>
          </p:nvSpPr>
          <p:spPr>
            <a:xfrm>
              <a:off x="2313" y="1804694"/>
              <a:ext cx="3349687" cy="502453"/>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1" i="0" lang="en-CA" sz="2800" u="none" cap="none" strike="noStrike">
                  <a:solidFill>
                    <a:schemeClr val="dk1"/>
                  </a:solidFill>
                  <a:latin typeface="Twentieth Century"/>
                  <a:ea typeface="Twentieth Century"/>
                  <a:cs typeface="Twentieth Century"/>
                  <a:sym typeface="Twentieth Century"/>
                </a:rPr>
                <a:t>Summary</a:t>
              </a:r>
              <a:endParaRPr/>
            </a:p>
          </p:txBody>
        </p:sp>
        <p:sp>
          <p:nvSpPr>
            <p:cNvPr id="225" name="Google Shape;225;p9"/>
            <p:cNvSpPr/>
            <p:nvPr/>
          </p:nvSpPr>
          <p:spPr>
            <a:xfrm>
              <a:off x="2313" y="2367500"/>
              <a:ext cx="3349687" cy="115267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9"/>
            <p:cNvSpPr txBox="1"/>
            <p:nvPr/>
          </p:nvSpPr>
          <p:spPr>
            <a:xfrm>
              <a:off x="2313" y="2367500"/>
              <a:ext cx="3349687" cy="1152678"/>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0" i="0" lang="en-CA" sz="1700" u="none" cap="none" strike="noStrike">
                  <a:solidFill>
                    <a:schemeClr val="dk1"/>
                  </a:solidFill>
                  <a:latin typeface="Twentieth Century"/>
                  <a:ea typeface="Twentieth Century"/>
                  <a:cs typeface="Twentieth Century"/>
                  <a:sym typeface="Twentieth Century"/>
                </a:rPr>
                <a:t>The innominate on the </a:t>
              </a:r>
              <a:r>
                <a:rPr lang="en-CA" sz="1700">
                  <a:solidFill>
                    <a:schemeClr val="dk1"/>
                  </a:solidFill>
                  <a:latin typeface="Twentieth Century"/>
                  <a:ea typeface="Twentieth Century"/>
                  <a:cs typeface="Twentieth Century"/>
                  <a:sym typeface="Twentieth Century"/>
                </a:rPr>
                <a:t>opposite</a:t>
              </a:r>
              <a:r>
                <a:rPr b="0" i="0" lang="en-CA" sz="1700" u="none" cap="none" strike="noStrike">
                  <a:solidFill>
                    <a:schemeClr val="dk1"/>
                  </a:solidFill>
                  <a:latin typeface="Twentieth Century"/>
                  <a:ea typeface="Twentieth Century"/>
                  <a:cs typeface="Twentieth Century"/>
                  <a:sym typeface="Twentieth Century"/>
                </a:rPr>
                <a:t> side of the forward leg is rotated anteriorly</a:t>
              </a:r>
              <a:endParaRPr/>
            </a:p>
            <a:p>
              <a:pPr indent="0" lvl="0" marL="0" marR="0" rtl="0" algn="l">
                <a:lnSpc>
                  <a:spcPct val="90000"/>
                </a:lnSpc>
                <a:spcBef>
                  <a:spcPts val="595"/>
                </a:spcBef>
                <a:spcAft>
                  <a:spcPts val="0"/>
                </a:spcAft>
                <a:buNone/>
              </a:pPr>
              <a:r>
                <a:rPr b="0" i="0" lang="en-CA" sz="1700" u="none" cap="none" strike="noStrike">
                  <a:solidFill>
                    <a:schemeClr val="dk1"/>
                  </a:solidFill>
                  <a:latin typeface="Twentieth Century"/>
                  <a:ea typeface="Twentieth Century"/>
                  <a:cs typeface="Twentieth Century"/>
                  <a:sym typeface="Twentieth Century"/>
                </a:rPr>
                <a:t>The innominate on the </a:t>
              </a:r>
              <a:r>
                <a:rPr lang="en-CA" sz="1700">
                  <a:solidFill>
                    <a:schemeClr val="dk1"/>
                  </a:solidFill>
                  <a:latin typeface="Twentieth Century"/>
                  <a:ea typeface="Twentieth Century"/>
                  <a:cs typeface="Twentieth Century"/>
                  <a:sym typeface="Twentieth Century"/>
                </a:rPr>
                <a:t>opposite</a:t>
              </a:r>
              <a:r>
                <a:rPr b="0" i="0" lang="en-CA" sz="1700" u="none" cap="none" strike="noStrike">
                  <a:solidFill>
                    <a:schemeClr val="dk1"/>
                  </a:solidFill>
                  <a:latin typeface="Twentieth Century"/>
                  <a:ea typeface="Twentieth Century"/>
                  <a:cs typeface="Twentieth Century"/>
                  <a:sym typeface="Twentieth Century"/>
                </a:rPr>
                <a:t> side of the leg that is posterior is rotated posteriorly</a:t>
              </a:r>
              <a:endParaRPr/>
            </a:p>
          </p:txBody>
        </p:sp>
        <p:sp>
          <p:nvSpPr>
            <p:cNvPr id="227" name="Google Shape;227;p9"/>
            <p:cNvSpPr/>
            <p:nvPr/>
          </p:nvSpPr>
          <p:spPr>
            <a:xfrm>
              <a:off x="3938196" y="502545"/>
              <a:ext cx="1172390" cy="117239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9"/>
            <p:cNvSpPr/>
            <p:nvPr/>
          </p:nvSpPr>
          <p:spPr>
            <a:xfrm>
              <a:off x="3938196" y="1804694"/>
              <a:ext cx="3349687" cy="50245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9"/>
            <p:cNvSpPr txBox="1"/>
            <p:nvPr/>
          </p:nvSpPr>
          <p:spPr>
            <a:xfrm>
              <a:off x="3938196" y="1804694"/>
              <a:ext cx="3349687" cy="502453"/>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1" i="0" lang="en-CA" sz="2800" u="none" cap="none" strike="noStrike">
                  <a:solidFill>
                    <a:schemeClr val="dk1"/>
                  </a:solidFill>
                  <a:latin typeface="Twentieth Century"/>
                  <a:ea typeface="Twentieth Century"/>
                  <a:cs typeface="Twentieth Century"/>
                  <a:sym typeface="Twentieth Century"/>
                </a:rPr>
                <a:t>Factors that affect Gait</a:t>
              </a:r>
              <a:endParaRPr/>
            </a:p>
          </p:txBody>
        </p:sp>
        <p:sp>
          <p:nvSpPr>
            <p:cNvPr id="230" name="Google Shape;230;p9"/>
            <p:cNvSpPr/>
            <p:nvPr/>
          </p:nvSpPr>
          <p:spPr>
            <a:xfrm>
              <a:off x="3938196" y="2367500"/>
              <a:ext cx="3349687" cy="115267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9"/>
            <p:cNvSpPr txBox="1"/>
            <p:nvPr/>
          </p:nvSpPr>
          <p:spPr>
            <a:xfrm>
              <a:off x="3938196" y="2367500"/>
              <a:ext cx="3349687" cy="1152678"/>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0" i="0" lang="en-CA" sz="1700" u="none" cap="none" strike="noStrike">
                  <a:solidFill>
                    <a:schemeClr val="dk1"/>
                  </a:solidFill>
                  <a:latin typeface="Twentieth Century"/>
                  <a:ea typeface="Twentieth Century"/>
                  <a:cs typeface="Twentieth Century"/>
                  <a:sym typeface="Twentieth Century"/>
                </a:rPr>
                <a:t>Imbalances of the muscles used in the walking cycle</a:t>
              </a:r>
              <a:endParaRPr/>
            </a:p>
            <a:p>
              <a:pPr indent="0" lvl="0" marL="0" marR="0" rtl="0" algn="l">
                <a:lnSpc>
                  <a:spcPct val="90000"/>
                </a:lnSpc>
                <a:spcBef>
                  <a:spcPts val="595"/>
                </a:spcBef>
                <a:spcAft>
                  <a:spcPts val="0"/>
                </a:spcAft>
                <a:buNone/>
              </a:pPr>
              <a:r>
                <a:rPr b="0" i="0" lang="en-CA" sz="1700" u="none" cap="none" strike="noStrike">
                  <a:solidFill>
                    <a:schemeClr val="dk1"/>
                  </a:solidFill>
                  <a:latin typeface="Twentieth Century"/>
                  <a:ea typeface="Twentieth Century"/>
                  <a:cs typeface="Twentieth Century"/>
                  <a:sym typeface="Twentieth Century"/>
                </a:rPr>
                <a:t>Imbalances in the pubic symphysis can effect the SI Joint and vice versa</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5" name="Shape 235"/>
        <p:cNvGrpSpPr/>
        <p:nvPr/>
      </p:nvGrpSpPr>
      <p:grpSpPr>
        <a:xfrm>
          <a:off x="0" y="0"/>
          <a:ext cx="0" cy="0"/>
          <a:chOff x="0" y="0"/>
          <a:chExt cx="0" cy="0"/>
        </a:xfrm>
      </p:grpSpPr>
      <p:sp>
        <p:nvSpPr>
          <p:cNvPr id="236" name="Google Shape;236;p10"/>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37" name="Google Shape;237;p10"/>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38" name="Google Shape;238;p10"/>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SI JOINT MOTION VIDEOS</a:t>
            </a:r>
            <a:endParaRPr>
              <a:solidFill>
                <a:srgbClr val="FFFFFF"/>
              </a:solidFill>
            </a:endParaRPr>
          </a:p>
        </p:txBody>
      </p:sp>
      <p:sp>
        <p:nvSpPr>
          <p:cNvPr id="239" name="Google Shape;239;p10"/>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0" lvl="0" marL="45720" rtl="0" algn="l">
              <a:lnSpc>
                <a:spcPct val="90000"/>
              </a:lnSpc>
              <a:spcBef>
                <a:spcPts val="0"/>
              </a:spcBef>
              <a:spcAft>
                <a:spcPts val="0"/>
              </a:spcAft>
              <a:buSzPts val="2000"/>
              <a:buNone/>
            </a:pPr>
            <a:r>
              <a:rPr lang="en-CA"/>
              <a:t>SI Motion</a:t>
            </a:r>
            <a:endParaRPr u="sng">
              <a:solidFill>
                <a:schemeClr val="hlink"/>
              </a:solidFill>
              <a:hlinkClick r:id="rId3"/>
            </a:endParaRPr>
          </a:p>
          <a:p>
            <a:pPr indent="0" lvl="0" marL="45720" rtl="0" algn="l">
              <a:lnSpc>
                <a:spcPct val="90000"/>
              </a:lnSpc>
              <a:spcBef>
                <a:spcPts val="1400"/>
              </a:spcBef>
              <a:spcAft>
                <a:spcPts val="0"/>
              </a:spcAft>
              <a:buSzPts val="2000"/>
              <a:buNone/>
            </a:pPr>
            <a:r>
              <a:rPr lang="en-CA" u="sng">
                <a:solidFill>
                  <a:srgbClr val="6B9F25"/>
                </a:solidFill>
                <a:hlinkClick r:id="rId4">
                  <a:extLst>
                    <a:ext uri="{A12FA001-AC4F-418D-AE19-62706E023703}">
                      <ahyp:hlinkClr val="tx"/>
                    </a:ext>
                  </a:extLst>
                </a:hlinkClick>
              </a:rPr>
              <a:t>https://youtu.be/xxktB0kqIeY</a:t>
            </a:r>
            <a:endParaRPr/>
          </a:p>
          <a:p>
            <a:pPr indent="0" lvl="0" marL="45720" rtl="0" algn="l">
              <a:lnSpc>
                <a:spcPct val="90000"/>
              </a:lnSpc>
              <a:spcBef>
                <a:spcPts val="1400"/>
              </a:spcBef>
              <a:spcAft>
                <a:spcPts val="0"/>
              </a:spcAft>
              <a:buSzPts val="2000"/>
              <a:buNone/>
            </a:pPr>
            <a:r>
              <a:rPr lang="en-CA"/>
              <a:t>Sacral motion</a:t>
            </a:r>
            <a:endParaRPr/>
          </a:p>
          <a:p>
            <a:pPr indent="0" lvl="0" marL="45720" rtl="0" algn="l">
              <a:lnSpc>
                <a:spcPct val="90000"/>
              </a:lnSpc>
              <a:spcBef>
                <a:spcPts val="1400"/>
              </a:spcBef>
              <a:spcAft>
                <a:spcPts val="0"/>
              </a:spcAft>
              <a:buSzPts val="2000"/>
              <a:buNone/>
            </a:pPr>
            <a:r>
              <a:rPr lang="en-CA" u="sng">
                <a:solidFill>
                  <a:schemeClr val="hlink"/>
                </a:solidFill>
                <a:hlinkClick r:id="rId5"/>
              </a:rPr>
              <a:t>https://youtu.be/ycKM-Kw2H2s</a:t>
            </a:r>
            <a:endParaRPr/>
          </a:p>
          <a:p>
            <a:pPr indent="0" lvl="0" marL="45720" rtl="0" algn="l">
              <a:lnSpc>
                <a:spcPct val="90000"/>
              </a:lnSpc>
              <a:spcBef>
                <a:spcPts val="1400"/>
              </a:spcBef>
              <a:spcAft>
                <a:spcPts val="0"/>
              </a:spcAft>
              <a:buSzPts val="2000"/>
              <a:buNone/>
            </a:pPr>
            <a:r>
              <a:t/>
            </a:r>
            <a:endParaRPr/>
          </a:p>
          <a:p>
            <a:pPr indent="0" lvl="0" marL="45720" rtl="0" algn="l">
              <a:lnSpc>
                <a:spcPct val="90000"/>
              </a:lnSpc>
              <a:spcBef>
                <a:spcPts val="1400"/>
              </a:spcBef>
              <a:spcAft>
                <a:spcPts val="0"/>
              </a:spcAft>
              <a:buSzPts val="20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3" name="Shape 243"/>
        <p:cNvGrpSpPr/>
        <p:nvPr/>
      </p:nvGrpSpPr>
      <p:grpSpPr>
        <a:xfrm>
          <a:off x="0" y="0"/>
          <a:ext cx="0" cy="0"/>
          <a:chOff x="0" y="0"/>
          <a:chExt cx="0" cy="0"/>
        </a:xfrm>
      </p:grpSpPr>
      <p:sp>
        <p:nvSpPr>
          <p:cNvPr id="244" name="Google Shape;244;p11"/>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FORCES ON THE HIP</a:t>
            </a:r>
            <a:endParaRPr/>
          </a:p>
        </p:txBody>
      </p:sp>
      <p:grpSp>
        <p:nvGrpSpPr>
          <p:cNvPr id="245" name="Google Shape;245;p11"/>
          <p:cNvGrpSpPr/>
          <p:nvPr/>
        </p:nvGrpSpPr>
        <p:grpSpPr>
          <a:xfrm>
            <a:off x="1111629" y="2302296"/>
            <a:ext cx="6602843" cy="3990132"/>
            <a:chOff x="343676" y="16296"/>
            <a:chExt cx="6602843" cy="3990132"/>
          </a:xfrm>
        </p:grpSpPr>
        <p:sp>
          <p:nvSpPr>
            <p:cNvPr id="246" name="Google Shape;246;p11"/>
            <p:cNvSpPr/>
            <p:nvPr/>
          </p:nvSpPr>
          <p:spPr>
            <a:xfrm>
              <a:off x="343676" y="16296"/>
              <a:ext cx="874135" cy="874135"/>
            </a:xfrm>
            <a:prstGeom prst="ellipse">
              <a:avLst/>
            </a:prstGeom>
            <a:solidFill>
              <a:srgbClr val="2383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a:off x="527245" y="199864"/>
              <a:ext cx="506998" cy="506998"/>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a:off x="1405126" y="16296"/>
              <a:ext cx="2060461" cy="8741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1"/>
            <p:cNvSpPr txBox="1"/>
            <p:nvPr/>
          </p:nvSpPr>
          <p:spPr>
            <a:xfrm>
              <a:off x="1405126" y="16296"/>
              <a:ext cx="2060461" cy="874135"/>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None/>
              </a:pPr>
              <a:r>
                <a:rPr b="0" i="0" lang="en-CA" sz="2100" u="none" cap="none" strike="noStrike">
                  <a:solidFill>
                    <a:schemeClr val="dk1"/>
                  </a:solidFill>
                  <a:latin typeface="Twentieth Century"/>
                  <a:ea typeface="Twentieth Century"/>
                  <a:cs typeface="Twentieth Century"/>
                  <a:sym typeface="Twentieth Century"/>
                </a:rPr>
                <a:t>Standing: 0.3 times the body weight</a:t>
              </a:r>
              <a:endParaRPr b="0" i="0" sz="2100" u="none" cap="none" strike="noStrike">
                <a:solidFill>
                  <a:schemeClr val="dk1"/>
                </a:solidFill>
                <a:latin typeface="Twentieth Century"/>
                <a:ea typeface="Twentieth Century"/>
                <a:cs typeface="Twentieth Century"/>
                <a:sym typeface="Twentieth Century"/>
              </a:endParaRPr>
            </a:p>
          </p:txBody>
        </p:sp>
        <p:sp>
          <p:nvSpPr>
            <p:cNvPr id="250" name="Google Shape;250;p11"/>
            <p:cNvSpPr/>
            <p:nvPr/>
          </p:nvSpPr>
          <p:spPr>
            <a:xfrm>
              <a:off x="3824608" y="16296"/>
              <a:ext cx="874135" cy="874135"/>
            </a:xfrm>
            <a:prstGeom prst="ellipse">
              <a:avLst/>
            </a:prstGeom>
            <a:solidFill>
              <a:srgbClr val="24CE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a:off x="4008176" y="199864"/>
              <a:ext cx="506998" cy="506998"/>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a:off x="4886058" y="16296"/>
              <a:ext cx="2060461" cy="8741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txBox="1"/>
            <p:nvPr/>
          </p:nvSpPr>
          <p:spPr>
            <a:xfrm>
              <a:off x="4886058" y="16296"/>
              <a:ext cx="2060461" cy="874135"/>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None/>
              </a:pPr>
              <a:r>
                <a:rPr b="0" i="0" lang="en-CA" sz="2100" u="none" cap="none" strike="noStrike">
                  <a:solidFill>
                    <a:schemeClr val="dk1"/>
                  </a:solidFill>
                  <a:latin typeface="Twentieth Century"/>
                  <a:ea typeface="Twentieth Century"/>
                  <a:cs typeface="Twentieth Century"/>
                  <a:sym typeface="Twentieth Century"/>
                </a:rPr>
                <a:t>Standing on one limb: 2.4-2.6 times the body weight</a:t>
              </a:r>
              <a:endParaRPr b="0" i="0" sz="2100" u="none" cap="none" strike="noStrike">
                <a:solidFill>
                  <a:schemeClr val="dk1"/>
                </a:solidFill>
                <a:latin typeface="Twentieth Century"/>
                <a:ea typeface="Twentieth Century"/>
                <a:cs typeface="Twentieth Century"/>
                <a:sym typeface="Twentieth Century"/>
              </a:endParaRPr>
            </a:p>
          </p:txBody>
        </p:sp>
        <p:sp>
          <p:nvSpPr>
            <p:cNvPr id="254" name="Google Shape;254;p11"/>
            <p:cNvSpPr/>
            <p:nvPr/>
          </p:nvSpPr>
          <p:spPr>
            <a:xfrm>
              <a:off x="343676" y="1574294"/>
              <a:ext cx="874135" cy="874135"/>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1"/>
            <p:cNvSpPr/>
            <p:nvPr/>
          </p:nvSpPr>
          <p:spPr>
            <a:xfrm>
              <a:off x="527245" y="1757863"/>
              <a:ext cx="506998" cy="506998"/>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a:off x="1405126" y="1574294"/>
              <a:ext cx="2060461" cy="8741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txBox="1"/>
            <p:nvPr/>
          </p:nvSpPr>
          <p:spPr>
            <a:xfrm>
              <a:off x="1405126" y="1574294"/>
              <a:ext cx="2060461" cy="874135"/>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None/>
              </a:pPr>
              <a:r>
                <a:rPr b="0" i="0" lang="en-CA" sz="2100" u="none" cap="none" strike="noStrike">
                  <a:solidFill>
                    <a:schemeClr val="dk1"/>
                  </a:solidFill>
                  <a:latin typeface="Twentieth Century"/>
                  <a:ea typeface="Twentieth Century"/>
                  <a:cs typeface="Twentieth Century"/>
                  <a:sym typeface="Twentieth Century"/>
                </a:rPr>
                <a:t>Walking: 1.3-5.8 time the body weight</a:t>
              </a:r>
              <a:endParaRPr b="0" i="0" sz="2100" u="none" cap="none" strike="noStrike">
                <a:solidFill>
                  <a:schemeClr val="dk1"/>
                </a:solidFill>
                <a:latin typeface="Twentieth Century"/>
                <a:ea typeface="Twentieth Century"/>
                <a:cs typeface="Twentieth Century"/>
                <a:sym typeface="Twentieth Century"/>
              </a:endParaRPr>
            </a:p>
          </p:txBody>
        </p:sp>
        <p:sp>
          <p:nvSpPr>
            <p:cNvPr id="258" name="Google Shape;258;p11"/>
            <p:cNvSpPr/>
            <p:nvPr/>
          </p:nvSpPr>
          <p:spPr>
            <a:xfrm>
              <a:off x="3824608" y="1574294"/>
              <a:ext cx="874135" cy="874135"/>
            </a:xfrm>
            <a:prstGeom prst="ellipse">
              <a:avLst/>
            </a:prstGeom>
            <a:solidFill>
              <a:srgbClr val="3B88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1"/>
            <p:cNvSpPr/>
            <p:nvPr/>
          </p:nvSpPr>
          <p:spPr>
            <a:xfrm>
              <a:off x="4008176" y="1757863"/>
              <a:ext cx="506998" cy="506998"/>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1"/>
            <p:cNvSpPr/>
            <p:nvPr/>
          </p:nvSpPr>
          <p:spPr>
            <a:xfrm>
              <a:off x="4886058" y="1574294"/>
              <a:ext cx="2060461" cy="8741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txBox="1"/>
            <p:nvPr/>
          </p:nvSpPr>
          <p:spPr>
            <a:xfrm>
              <a:off x="4886058" y="1574294"/>
              <a:ext cx="2060461" cy="874135"/>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None/>
              </a:pPr>
              <a:r>
                <a:rPr b="0" i="0" lang="en-CA" sz="2100" u="none" cap="none" strike="noStrike">
                  <a:solidFill>
                    <a:schemeClr val="dk1"/>
                  </a:solidFill>
                  <a:latin typeface="Twentieth Century"/>
                  <a:ea typeface="Twentieth Century"/>
                  <a:cs typeface="Twentieth Century"/>
                  <a:sym typeface="Twentieth Century"/>
                </a:rPr>
                <a:t>Walking upstairs: 3 time the body weight</a:t>
              </a:r>
              <a:endParaRPr b="0" i="0" sz="2100" u="none" cap="none" strike="noStrike">
                <a:solidFill>
                  <a:schemeClr val="dk1"/>
                </a:solidFill>
                <a:latin typeface="Twentieth Century"/>
                <a:ea typeface="Twentieth Century"/>
                <a:cs typeface="Twentieth Century"/>
                <a:sym typeface="Twentieth Century"/>
              </a:endParaRPr>
            </a:p>
          </p:txBody>
        </p:sp>
        <p:sp>
          <p:nvSpPr>
            <p:cNvPr id="262" name="Google Shape;262;p11"/>
            <p:cNvSpPr/>
            <p:nvPr/>
          </p:nvSpPr>
          <p:spPr>
            <a:xfrm>
              <a:off x="343676" y="3132293"/>
              <a:ext cx="874135" cy="874135"/>
            </a:xfrm>
            <a:prstGeom prst="ellipse">
              <a:avLst/>
            </a:prstGeom>
            <a:solidFill>
              <a:srgbClr val="61A3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1"/>
            <p:cNvSpPr/>
            <p:nvPr/>
          </p:nvSpPr>
          <p:spPr>
            <a:xfrm>
              <a:off x="527245" y="3315861"/>
              <a:ext cx="506998" cy="506998"/>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1"/>
            <p:cNvSpPr/>
            <p:nvPr/>
          </p:nvSpPr>
          <p:spPr>
            <a:xfrm>
              <a:off x="1405126" y="3132293"/>
              <a:ext cx="2060461" cy="8741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txBox="1"/>
            <p:nvPr/>
          </p:nvSpPr>
          <p:spPr>
            <a:xfrm>
              <a:off x="1405126" y="3132293"/>
              <a:ext cx="2060461" cy="874135"/>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None/>
              </a:pPr>
              <a:r>
                <a:rPr b="0" i="0" lang="en-CA" sz="2100" u="none" cap="none" strike="noStrike">
                  <a:solidFill>
                    <a:schemeClr val="dk1"/>
                  </a:solidFill>
                  <a:latin typeface="Twentieth Century"/>
                  <a:ea typeface="Twentieth Century"/>
                  <a:cs typeface="Twentieth Century"/>
                  <a:sym typeface="Twentieth Century"/>
                </a:rPr>
                <a:t>Running: 4.5+ time the body weight</a:t>
              </a:r>
              <a:endParaRPr b="0" i="0" sz="2100" u="none" cap="none" strike="noStrike">
                <a:solidFill>
                  <a:schemeClr val="dk1"/>
                </a:solidFill>
                <a:latin typeface="Twentieth Century"/>
                <a:ea typeface="Twentieth Century"/>
                <a:cs typeface="Twentieth Century"/>
                <a:sym typeface="Twentieth Century"/>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69" name="Shape 269"/>
        <p:cNvGrpSpPr/>
        <p:nvPr/>
      </p:nvGrpSpPr>
      <p:grpSpPr>
        <a:xfrm>
          <a:off x="0" y="0"/>
          <a:ext cx="0" cy="0"/>
          <a:chOff x="0" y="0"/>
          <a:chExt cx="0" cy="0"/>
        </a:xfrm>
      </p:grpSpPr>
      <p:sp>
        <p:nvSpPr>
          <p:cNvPr id="270" name="Google Shape;270;p12"/>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71" name="Google Shape;271;p12"/>
          <p:cNvSpPr/>
          <p:nvPr/>
        </p:nvSpPr>
        <p:spPr>
          <a:xfrm>
            <a:off x="245658" y="321731"/>
            <a:ext cx="8663391" cy="621453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72" name="Google Shape;272;p12"/>
          <p:cNvSpPr txBox="1"/>
          <p:nvPr>
            <p:ph type="title"/>
          </p:nvPr>
        </p:nvSpPr>
        <p:spPr>
          <a:xfrm>
            <a:off x="768096" y="585216"/>
            <a:ext cx="77472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ALL OF THE MUSCLES THAT ATTACH ONTO THE PELVIS</a:t>
            </a:r>
            <a:endParaRPr/>
          </a:p>
        </p:txBody>
      </p:sp>
      <p:cxnSp>
        <p:nvCxnSpPr>
          <p:cNvPr id="273" name="Google Shape;273;p12"/>
          <p:cNvCxnSpPr/>
          <p:nvPr/>
        </p:nvCxnSpPr>
        <p:spPr>
          <a:xfrm rot="10800000">
            <a:off x="571500" y="826324"/>
            <a:ext cx="0" cy="914400"/>
          </a:xfrm>
          <a:prstGeom prst="straightConnector1">
            <a:avLst/>
          </a:prstGeom>
          <a:noFill/>
          <a:ln cap="flat" cmpd="sng" w="19050">
            <a:solidFill>
              <a:srgbClr val="D0EEF9"/>
            </a:solidFill>
            <a:prstDash val="solid"/>
            <a:round/>
            <a:headEnd len="sm" w="sm" type="none"/>
            <a:tailEnd len="sm" w="sm" type="none"/>
          </a:ln>
        </p:spPr>
      </p:cxnSp>
      <p:sp>
        <p:nvSpPr>
          <p:cNvPr id="274" name="Google Shape;274;p12"/>
          <p:cNvSpPr txBox="1"/>
          <p:nvPr>
            <p:ph idx="1" type="body"/>
          </p:nvPr>
        </p:nvSpPr>
        <p:spPr>
          <a:xfrm>
            <a:off x="768096" y="2286000"/>
            <a:ext cx="7747254" cy="3862971"/>
          </a:xfrm>
          <a:prstGeom prst="rect">
            <a:avLst/>
          </a:prstGeom>
          <a:noFill/>
          <a:ln>
            <a:noFill/>
          </a:ln>
        </p:spPr>
        <p:txBody>
          <a:bodyPr anchorCtr="0" anchor="t" bIns="45700" lIns="45700" spcFirstLastPara="1" rIns="45700" wrap="square" tIns="45700">
            <a:normAutofit/>
          </a:bodyPr>
          <a:lstStyle/>
          <a:p>
            <a:pPr indent="-91440" lvl="0" marL="91440" rtl="0" algn="l">
              <a:lnSpc>
                <a:spcPct val="90000"/>
              </a:lnSpc>
              <a:spcBef>
                <a:spcPts val="0"/>
              </a:spcBef>
              <a:spcAft>
                <a:spcPts val="0"/>
              </a:spcAft>
              <a:buSzPts val="1400"/>
              <a:buChar char=" "/>
            </a:pPr>
            <a:r>
              <a:rPr lang="en-CA" sz="1400">
                <a:solidFill>
                  <a:srgbClr val="FFFFFF"/>
                </a:solidFill>
              </a:rPr>
              <a:t>Latissimus Dorsi		Psoas Major</a:t>
            </a:r>
            <a:endParaRPr/>
          </a:p>
          <a:p>
            <a:pPr indent="-91440" lvl="0" marL="91440" rtl="0" algn="l">
              <a:lnSpc>
                <a:spcPct val="90000"/>
              </a:lnSpc>
              <a:spcBef>
                <a:spcPts val="1400"/>
              </a:spcBef>
              <a:spcAft>
                <a:spcPts val="0"/>
              </a:spcAft>
              <a:buSzPts val="1400"/>
              <a:buChar char=" "/>
            </a:pPr>
            <a:r>
              <a:rPr lang="en-CA" sz="1400">
                <a:solidFill>
                  <a:srgbClr val="FFFFFF"/>
                </a:solidFill>
              </a:rPr>
              <a:t>Erector Spinae		Iliacus</a:t>
            </a:r>
            <a:endParaRPr/>
          </a:p>
          <a:p>
            <a:pPr indent="-91440" lvl="0" marL="91440" rtl="0" algn="l">
              <a:lnSpc>
                <a:spcPct val="90000"/>
              </a:lnSpc>
              <a:spcBef>
                <a:spcPts val="1400"/>
              </a:spcBef>
              <a:spcAft>
                <a:spcPts val="0"/>
              </a:spcAft>
              <a:buSzPts val="1400"/>
              <a:buChar char=" "/>
            </a:pPr>
            <a:r>
              <a:rPr lang="en-CA" sz="1400">
                <a:solidFill>
                  <a:srgbClr val="FFFFFF"/>
                </a:solidFill>
              </a:rPr>
              <a:t>Multifidus			Glute Max/Med/Min</a:t>
            </a:r>
            <a:endParaRPr/>
          </a:p>
          <a:p>
            <a:pPr indent="-91440" lvl="0" marL="91440" rtl="0" algn="l">
              <a:lnSpc>
                <a:spcPct val="90000"/>
              </a:lnSpc>
              <a:spcBef>
                <a:spcPts val="1400"/>
              </a:spcBef>
              <a:spcAft>
                <a:spcPts val="0"/>
              </a:spcAft>
              <a:buSzPts val="1400"/>
              <a:buChar char=" "/>
            </a:pPr>
            <a:r>
              <a:rPr lang="en-CA" sz="1400">
                <a:solidFill>
                  <a:srgbClr val="FFFFFF"/>
                </a:solidFill>
              </a:rPr>
              <a:t>External Oblique		Obturator In/Ex</a:t>
            </a:r>
            <a:endParaRPr/>
          </a:p>
          <a:p>
            <a:pPr indent="-91440" lvl="0" marL="91440" rtl="0" algn="l">
              <a:lnSpc>
                <a:spcPct val="90000"/>
              </a:lnSpc>
              <a:spcBef>
                <a:spcPts val="1400"/>
              </a:spcBef>
              <a:spcAft>
                <a:spcPts val="0"/>
              </a:spcAft>
              <a:buSzPts val="1400"/>
              <a:buChar char=" "/>
            </a:pPr>
            <a:r>
              <a:rPr lang="en-CA" sz="1400">
                <a:solidFill>
                  <a:srgbClr val="FFFFFF"/>
                </a:solidFill>
              </a:rPr>
              <a:t>Internal Oblique		Piriformis</a:t>
            </a:r>
            <a:endParaRPr/>
          </a:p>
          <a:p>
            <a:pPr indent="-91440" lvl="0" marL="91440" rtl="0" algn="l">
              <a:lnSpc>
                <a:spcPct val="90000"/>
              </a:lnSpc>
              <a:spcBef>
                <a:spcPts val="1400"/>
              </a:spcBef>
              <a:spcAft>
                <a:spcPts val="0"/>
              </a:spcAft>
              <a:buSzPts val="1400"/>
              <a:buChar char=" "/>
            </a:pPr>
            <a:r>
              <a:rPr lang="en-CA" sz="1400">
                <a:solidFill>
                  <a:srgbClr val="FFFFFF"/>
                </a:solidFill>
              </a:rPr>
              <a:t>Transverse abdominus		Gemellus sup/inf</a:t>
            </a:r>
            <a:endParaRPr/>
          </a:p>
          <a:p>
            <a:pPr indent="-91440" lvl="0" marL="91440" rtl="0" algn="l">
              <a:lnSpc>
                <a:spcPct val="90000"/>
              </a:lnSpc>
              <a:spcBef>
                <a:spcPts val="1400"/>
              </a:spcBef>
              <a:spcAft>
                <a:spcPts val="0"/>
              </a:spcAft>
              <a:buSzPts val="1400"/>
              <a:buChar char=" "/>
            </a:pPr>
            <a:r>
              <a:rPr lang="en-CA" sz="1400">
                <a:solidFill>
                  <a:srgbClr val="FFFFFF"/>
                </a:solidFill>
              </a:rPr>
              <a:t>Rectus Abdominus		Pectineus</a:t>
            </a:r>
            <a:endParaRPr/>
          </a:p>
          <a:p>
            <a:pPr indent="-91440" lvl="0" marL="91440" rtl="0" algn="l">
              <a:lnSpc>
                <a:spcPct val="90000"/>
              </a:lnSpc>
              <a:spcBef>
                <a:spcPts val="1400"/>
              </a:spcBef>
              <a:spcAft>
                <a:spcPts val="0"/>
              </a:spcAft>
              <a:buSzPts val="1400"/>
              <a:buChar char=" "/>
            </a:pPr>
            <a:r>
              <a:rPr lang="en-CA" sz="1400">
                <a:solidFill>
                  <a:srgbClr val="FFFFFF"/>
                </a:solidFill>
              </a:rPr>
              <a:t>The semi’s &amp; biceps 		Sartorius</a:t>
            </a:r>
            <a:endParaRPr/>
          </a:p>
          <a:p>
            <a:pPr indent="-91440" lvl="0" marL="91440" rtl="0" algn="l">
              <a:lnSpc>
                <a:spcPct val="90000"/>
              </a:lnSpc>
              <a:spcBef>
                <a:spcPts val="1400"/>
              </a:spcBef>
              <a:spcAft>
                <a:spcPts val="0"/>
              </a:spcAft>
              <a:buSzPts val="1400"/>
              <a:buChar char=" "/>
            </a:pPr>
            <a:r>
              <a:rPr lang="en-CA" sz="1400">
                <a:solidFill>
                  <a:srgbClr val="FFFFFF"/>
                </a:solidFill>
              </a:rPr>
              <a:t>QL/TFL			AD mag/long/brevis</a:t>
            </a:r>
            <a:endParaRPr/>
          </a:p>
          <a:p>
            <a:pPr indent="-91440" lvl="0" marL="91440" rtl="0" algn="l">
              <a:lnSpc>
                <a:spcPct val="90000"/>
              </a:lnSpc>
              <a:spcBef>
                <a:spcPts val="1400"/>
              </a:spcBef>
              <a:spcAft>
                <a:spcPts val="0"/>
              </a:spcAft>
              <a:buSzPts val="1400"/>
              <a:buChar char=" "/>
            </a:pPr>
            <a:r>
              <a:rPr lang="en-CA" sz="1400">
                <a:solidFill>
                  <a:srgbClr val="FFFFFF"/>
                </a:solidFill>
              </a:rPr>
              <a:t>Rectus Femoris		Gracilis </a:t>
            </a:r>
            <a:endParaRPr/>
          </a:p>
          <a:p>
            <a:pPr indent="-2539" lvl="0" marL="91440" rtl="0" algn="l">
              <a:lnSpc>
                <a:spcPct val="90000"/>
              </a:lnSpc>
              <a:spcBef>
                <a:spcPts val="1400"/>
              </a:spcBef>
              <a:spcAft>
                <a:spcPts val="0"/>
              </a:spcAft>
              <a:buSzPts val="1400"/>
              <a:buNone/>
            </a:pPr>
            <a:r>
              <a:t/>
            </a:r>
            <a:endParaRPr sz="14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8" name="Shape 278"/>
        <p:cNvGrpSpPr/>
        <p:nvPr/>
      </p:nvGrpSpPr>
      <p:grpSpPr>
        <a:xfrm>
          <a:off x="0" y="0"/>
          <a:ext cx="0" cy="0"/>
          <a:chOff x="0" y="0"/>
          <a:chExt cx="0" cy="0"/>
        </a:xfrm>
      </p:grpSpPr>
      <p:sp>
        <p:nvSpPr>
          <p:cNvPr id="279" name="Google Shape;279;p13"/>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80" name="Google Shape;280;p13"/>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81" name="Google Shape;281;p13"/>
          <p:cNvSpPr txBox="1"/>
          <p:nvPr>
            <p:ph type="title"/>
          </p:nvPr>
        </p:nvSpPr>
        <p:spPr>
          <a:xfrm>
            <a:off x="297452" y="804325"/>
            <a:ext cx="29700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HIP LIGAMENTS</a:t>
            </a:r>
            <a:endParaRPr/>
          </a:p>
        </p:txBody>
      </p:sp>
      <p:sp>
        <p:nvSpPr>
          <p:cNvPr id="282" name="Google Shape;282;p13"/>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Iliofemoral Ligament</a:t>
            </a:r>
            <a:endParaRPr/>
          </a:p>
          <a:p>
            <a:pPr indent="-137159" lvl="1" marL="265176" rtl="0" algn="l">
              <a:lnSpc>
                <a:spcPct val="90000"/>
              </a:lnSpc>
              <a:spcBef>
                <a:spcPts val="400"/>
              </a:spcBef>
              <a:spcAft>
                <a:spcPts val="0"/>
              </a:spcAft>
              <a:buSzPts val="1600"/>
              <a:buChar char="🢝"/>
            </a:pPr>
            <a:r>
              <a:rPr lang="en-CA"/>
              <a:t>Strongest ligament in the body</a:t>
            </a:r>
            <a:endParaRPr/>
          </a:p>
          <a:p>
            <a:pPr indent="-137159" lvl="1" marL="265176" rtl="0" algn="l">
              <a:lnSpc>
                <a:spcPct val="90000"/>
              </a:lnSpc>
              <a:spcBef>
                <a:spcPts val="600"/>
              </a:spcBef>
              <a:spcAft>
                <a:spcPts val="0"/>
              </a:spcAft>
              <a:buSzPts val="1600"/>
              <a:buChar char="🢝"/>
            </a:pPr>
            <a:r>
              <a:rPr lang="en-CA"/>
              <a:t>Prevents excessive extension</a:t>
            </a:r>
            <a:endParaRPr/>
          </a:p>
          <a:p>
            <a:pPr indent="-137159" lvl="1" marL="265176" rtl="0" algn="l">
              <a:lnSpc>
                <a:spcPct val="90000"/>
              </a:lnSpc>
              <a:spcBef>
                <a:spcPts val="600"/>
              </a:spcBef>
              <a:spcAft>
                <a:spcPts val="0"/>
              </a:spcAft>
              <a:buSzPts val="1600"/>
              <a:buChar char="🢝"/>
            </a:pPr>
            <a:r>
              <a:rPr lang="en-CA"/>
              <a:t>Limits IR</a:t>
            </a:r>
            <a:endParaRPr/>
          </a:p>
          <a:p>
            <a:pPr indent="-137159" lvl="1" marL="265176" rtl="0" algn="l">
              <a:lnSpc>
                <a:spcPct val="90000"/>
              </a:lnSpc>
              <a:spcBef>
                <a:spcPts val="600"/>
              </a:spcBef>
              <a:spcAft>
                <a:spcPts val="0"/>
              </a:spcAft>
              <a:buSzPts val="1600"/>
              <a:buChar char="🢝"/>
            </a:pPr>
            <a:r>
              <a:rPr lang="en-CA"/>
              <a:t>Anterior pelvic tilt slackens inferior/medial bands=increased hip ABD (posterior tilt vice versa)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6" name="Shape 286"/>
        <p:cNvGrpSpPr/>
        <p:nvPr/>
      </p:nvGrpSpPr>
      <p:grpSpPr>
        <a:xfrm>
          <a:off x="0" y="0"/>
          <a:ext cx="0" cy="0"/>
          <a:chOff x="0" y="0"/>
          <a:chExt cx="0" cy="0"/>
        </a:xfrm>
      </p:grpSpPr>
      <p:sp>
        <p:nvSpPr>
          <p:cNvPr id="287" name="Google Shape;287;p14"/>
          <p:cNvSpPr txBox="1"/>
          <p:nvPr>
            <p:ph type="title"/>
          </p:nvPr>
        </p:nvSpPr>
        <p:spPr>
          <a:xfrm>
            <a:off x="768096" y="585216"/>
            <a:ext cx="601370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HIP LIGAMENTS</a:t>
            </a:r>
            <a:endParaRPr/>
          </a:p>
        </p:txBody>
      </p:sp>
      <p:sp>
        <p:nvSpPr>
          <p:cNvPr id="288" name="Google Shape;288;p14"/>
          <p:cNvSpPr txBox="1"/>
          <p:nvPr>
            <p:ph idx="1" type="body"/>
          </p:nvPr>
        </p:nvSpPr>
        <p:spPr>
          <a:xfrm>
            <a:off x="768096" y="2286000"/>
            <a:ext cx="6013703" cy="402336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Ischiofemoral</a:t>
            </a:r>
            <a:endParaRPr/>
          </a:p>
          <a:p>
            <a:pPr indent="-137159" lvl="1" marL="265176" rtl="0" algn="l">
              <a:lnSpc>
                <a:spcPct val="90000"/>
              </a:lnSpc>
              <a:spcBef>
                <a:spcPts val="400"/>
              </a:spcBef>
              <a:spcAft>
                <a:spcPts val="0"/>
              </a:spcAft>
              <a:buSzPts val="1600"/>
              <a:buChar char="🢝"/>
            </a:pPr>
            <a:r>
              <a:rPr lang="en-CA"/>
              <a:t>Weakest </a:t>
            </a:r>
            <a:endParaRPr/>
          </a:p>
          <a:p>
            <a:pPr indent="-137159" lvl="1" marL="265176" rtl="0" algn="l">
              <a:lnSpc>
                <a:spcPct val="90000"/>
              </a:lnSpc>
              <a:spcBef>
                <a:spcPts val="600"/>
              </a:spcBef>
              <a:spcAft>
                <a:spcPts val="0"/>
              </a:spcAft>
              <a:buSzPts val="1600"/>
              <a:buChar char="🢝"/>
            </a:pPr>
            <a:r>
              <a:rPr lang="en-CA"/>
              <a:t>Helps stabilize joint in extension</a:t>
            </a:r>
            <a:endParaRPr/>
          </a:p>
          <a:p>
            <a:pPr indent="-137159" lvl="1" marL="265176" rtl="0" algn="l">
              <a:lnSpc>
                <a:spcPct val="90000"/>
              </a:lnSpc>
              <a:spcBef>
                <a:spcPts val="600"/>
              </a:spcBef>
              <a:spcAft>
                <a:spcPts val="0"/>
              </a:spcAft>
              <a:buSzPts val="1600"/>
              <a:buChar char="🢝"/>
            </a:pPr>
            <a:r>
              <a:rPr lang="en-CA"/>
              <a:t>Limits IR</a:t>
            </a:r>
            <a:endParaRPr/>
          </a:p>
        </p:txBody>
      </p:sp>
      <p:sp>
        <p:nvSpPr>
          <p:cNvPr id="289" name="Google Shape;289;p14"/>
          <p:cNvSpPr/>
          <p:nvPr/>
        </p:nvSpPr>
        <p:spPr>
          <a:xfrm>
            <a:off x="7187511" y="325601"/>
            <a:ext cx="1715190" cy="390807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90" name="Google Shape;290;p14"/>
          <p:cNvSpPr/>
          <p:nvPr/>
        </p:nvSpPr>
        <p:spPr>
          <a:xfrm>
            <a:off x="7187511" y="4394539"/>
            <a:ext cx="1715190" cy="2029724"/>
          </a:xfrm>
          <a:prstGeom prst="rect">
            <a:avLst/>
          </a:prstGeom>
          <a:solidFill>
            <a:schemeClr val="dk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4" name="Shape 294"/>
        <p:cNvGrpSpPr/>
        <p:nvPr/>
      </p:nvGrpSpPr>
      <p:grpSpPr>
        <a:xfrm>
          <a:off x="0" y="0"/>
          <a:ext cx="0" cy="0"/>
          <a:chOff x="0" y="0"/>
          <a:chExt cx="0" cy="0"/>
        </a:xfrm>
      </p:grpSpPr>
      <p:sp>
        <p:nvSpPr>
          <p:cNvPr id="295" name="Google Shape;295;p15"/>
          <p:cNvSpPr/>
          <p:nvPr/>
        </p:nvSpPr>
        <p:spPr>
          <a:xfrm>
            <a:off x="0" y="0"/>
            <a:ext cx="9141714" cy="4572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96" name="Google Shape;296;p15"/>
          <p:cNvSpPr/>
          <p:nvPr/>
        </p:nvSpPr>
        <p:spPr>
          <a:xfrm>
            <a:off x="0" y="4571998"/>
            <a:ext cx="9141714" cy="228554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97" name="Google Shape;297;p15"/>
          <p:cNvSpPr txBox="1"/>
          <p:nvPr>
            <p:ph type="title"/>
          </p:nvPr>
        </p:nvSpPr>
        <p:spPr>
          <a:xfrm>
            <a:off x="768096" y="4911819"/>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HIP LIGAMENTS</a:t>
            </a:r>
            <a:endParaRPr/>
          </a:p>
        </p:txBody>
      </p:sp>
      <p:sp>
        <p:nvSpPr>
          <p:cNvPr id="298" name="Google Shape;298;p15"/>
          <p:cNvSpPr txBox="1"/>
          <p:nvPr>
            <p:ph idx="1" type="body"/>
          </p:nvPr>
        </p:nvSpPr>
        <p:spPr>
          <a:xfrm>
            <a:off x="625348" y="147421"/>
            <a:ext cx="3562604" cy="2117409"/>
          </a:xfrm>
          <a:prstGeom prst="rect">
            <a:avLst/>
          </a:prstGeom>
          <a:noFill/>
          <a:ln>
            <a:noFill/>
          </a:ln>
        </p:spPr>
        <p:txBody>
          <a:bodyPr anchorCtr="0" anchor="ctr" bIns="45700" lIns="45700" spcFirstLastPara="1" rIns="45700" wrap="square" tIns="45700">
            <a:normAutofit/>
          </a:bodyPr>
          <a:lstStyle/>
          <a:p>
            <a:pPr indent="-107950" lvl="0" marL="91440" rtl="0" algn="l">
              <a:lnSpc>
                <a:spcPct val="90000"/>
              </a:lnSpc>
              <a:spcBef>
                <a:spcPts val="0"/>
              </a:spcBef>
              <a:spcAft>
                <a:spcPts val="0"/>
              </a:spcAft>
              <a:buSzPts val="1700"/>
              <a:buChar char=" "/>
            </a:pPr>
            <a:r>
              <a:rPr lang="en-CA" sz="1700"/>
              <a:t>Pubofemoral</a:t>
            </a:r>
            <a:endParaRPr/>
          </a:p>
          <a:p>
            <a:pPr indent="-137159" lvl="1" marL="265176" rtl="0" algn="l">
              <a:lnSpc>
                <a:spcPct val="90000"/>
              </a:lnSpc>
              <a:spcBef>
                <a:spcPts val="400"/>
              </a:spcBef>
              <a:spcAft>
                <a:spcPts val="0"/>
              </a:spcAft>
              <a:buSzPts val="1700"/>
              <a:buChar char="🢝"/>
            </a:pPr>
            <a:r>
              <a:rPr lang="en-CA" sz="1700"/>
              <a:t>Limits extension and excessive ABD</a:t>
            </a:r>
            <a:endParaRPr/>
          </a:p>
          <a:p>
            <a:pPr indent="-137159" lvl="1" marL="265176" rtl="0" algn="l">
              <a:lnSpc>
                <a:spcPct val="90000"/>
              </a:lnSpc>
              <a:spcBef>
                <a:spcPts val="600"/>
              </a:spcBef>
              <a:spcAft>
                <a:spcPts val="0"/>
              </a:spcAft>
              <a:buSzPts val="1700"/>
              <a:buChar char="🢝"/>
            </a:pPr>
            <a:r>
              <a:rPr lang="en-CA" sz="1700"/>
              <a:t>Limits Internal rotation</a:t>
            </a:r>
            <a:endParaRPr/>
          </a:p>
          <a:p>
            <a:pPr indent="0" lvl="0" marL="45720" rtl="0" algn="l">
              <a:lnSpc>
                <a:spcPct val="90000"/>
              </a:lnSpc>
              <a:spcBef>
                <a:spcPts val="1600"/>
              </a:spcBef>
              <a:spcAft>
                <a:spcPts val="0"/>
              </a:spcAft>
              <a:buSzPts val="1700"/>
              <a:buNone/>
            </a:pPr>
            <a:r>
              <a:t/>
            </a:r>
            <a:endParaRPr sz="1700"/>
          </a:p>
        </p:txBody>
      </p:sp>
      <p:pic>
        <p:nvPicPr>
          <p:cNvPr id="299" name="Google Shape;299;p15"/>
          <p:cNvPicPr preferRelativeResize="0"/>
          <p:nvPr/>
        </p:nvPicPr>
        <p:blipFill rotWithShape="1">
          <a:blip r:embed="rId3">
            <a:alphaModFix/>
          </a:blip>
          <a:srcRect b="0" l="0" r="0" t="0"/>
          <a:stretch/>
        </p:blipFill>
        <p:spPr>
          <a:xfrm>
            <a:off x="2791545" y="1484784"/>
            <a:ext cx="5844829" cy="2980861"/>
          </a:xfrm>
          <a:prstGeom prst="rect">
            <a:avLst/>
          </a:prstGeom>
          <a:noFill/>
          <a:ln>
            <a:noFill/>
          </a:ln>
        </p:spPr>
      </p:pic>
      <p:cxnSp>
        <p:nvCxnSpPr>
          <p:cNvPr id="300" name="Google Shape;300;p15"/>
          <p:cNvCxnSpPr/>
          <p:nvPr/>
        </p:nvCxnSpPr>
        <p:spPr>
          <a:xfrm rot="10800000">
            <a:off x="571500" y="5204427"/>
            <a:ext cx="0" cy="91440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4" name="Shape 304"/>
        <p:cNvGrpSpPr/>
        <p:nvPr/>
      </p:nvGrpSpPr>
      <p:grpSpPr>
        <a:xfrm>
          <a:off x="0" y="0"/>
          <a:ext cx="0" cy="0"/>
          <a:chOff x="0" y="0"/>
          <a:chExt cx="0" cy="0"/>
        </a:xfrm>
      </p:grpSpPr>
      <p:sp>
        <p:nvSpPr>
          <p:cNvPr id="305" name="Google Shape;305;p16"/>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306" name="Google Shape;306;p16"/>
          <p:cNvSpPr txBox="1"/>
          <p:nvPr>
            <p:ph type="title"/>
          </p:nvPr>
        </p:nvSpPr>
        <p:spPr>
          <a:xfrm>
            <a:off x="0" y="804325"/>
            <a:ext cx="35082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HIP LIGAMENTS</a:t>
            </a:r>
            <a:endParaRPr/>
          </a:p>
        </p:txBody>
      </p:sp>
      <p:cxnSp>
        <p:nvCxnSpPr>
          <p:cNvPr id="307" name="Google Shape;307;p16"/>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308" name="Google Shape;308;p16"/>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Ligamentum Teres (Ligament to the head of femur)</a:t>
            </a:r>
            <a:endParaRPr/>
          </a:p>
          <a:p>
            <a:pPr indent="-137159" lvl="1" marL="265176" rtl="0" algn="l">
              <a:lnSpc>
                <a:spcPct val="90000"/>
              </a:lnSpc>
              <a:spcBef>
                <a:spcPts val="400"/>
              </a:spcBef>
              <a:spcAft>
                <a:spcPts val="0"/>
              </a:spcAft>
              <a:buSzPts val="1600"/>
              <a:buChar char="🢝"/>
            </a:pPr>
            <a:r>
              <a:rPr lang="en-CA"/>
              <a:t>Attaches to femoral head within acetebulum</a:t>
            </a:r>
            <a:endParaRPr/>
          </a:p>
          <a:p>
            <a:pPr indent="-137159" lvl="1" marL="265176" rtl="0" algn="l">
              <a:lnSpc>
                <a:spcPct val="90000"/>
              </a:lnSpc>
              <a:spcBef>
                <a:spcPts val="600"/>
              </a:spcBef>
              <a:spcAft>
                <a:spcPts val="0"/>
              </a:spcAft>
              <a:buSzPts val="1600"/>
              <a:buChar char="🢝"/>
            </a:pPr>
            <a:r>
              <a:rPr lang="en-CA"/>
              <a:t>Provides no stability</a:t>
            </a:r>
            <a:endParaRPr/>
          </a:p>
          <a:p>
            <a:pPr indent="-137159" lvl="1" marL="265176" rtl="0" algn="l">
              <a:lnSpc>
                <a:spcPct val="90000"/>
              </a:lnSpc>
              <a:spcBef>
                <a:spcPts val="600"/>
              </a:spcBef>
              <a:spcAft>
                <a:spcPts val="0"/>
              </a:spcAft>
              <a:buSzPts val="1600"/>
              <a:buChar char="🢝"/>
            </a:pPr>
            <a:r>
              <a:rPr lang="en-CA"/>
              <a:t>Conduit for secondary blood supply to head of femur via obturator artery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2" name="Shape 312"/>
        <p:cNvGrpSpPr/>
        <p:nvPr/>
      </p:nvGrpSpPr>
      <p:grpSpPr>
        <a:xfrm>
          <a:off x="0" y="0"/>
          <a:ext cx="0" cy="0"/>
          <a:chOff x="0" y="0"/>
          <a:chExt cx="0" cy="0"/>
        </a:xfrm>
      </p:grpSpPr>
      <p:sp>
        <p:nvSpPr>
          <p:cNvPr id="313" name="Google Shape;313;p17"/>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314" name="Google Shape;314;p17"/>
          <p:cNvSpPr txBox="1"/>
          <p:nvPr>
            <p:ph type="title"/>
          </p:nvPr>
        </p:nvSpPr>
        <p:spPr>
          <a:xfrm>
            <a:off x="5654275" y="643475"/>
            <a:ext cx="34896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PUTTING IT ALL TOGETHER</a:t>
            </a:r>
            <a:endParaRPr/>
          </a:p>
        </p:txBody>
      </p:sp>
      <p:cxnSp>
        <p:nvCxnSpPr>
          <p:cNvPr id="315" name="Google Shape;315;p17"/>
          <p:cNvCxnSpPr/>
          <p:nvPr/>
        </p:nvCxnSpPr>
        <p:spPr>
          <a:xfrm rot="10800000">
            <a:off x="5890097" y="2514600"/>
            <a:ext cx="0" cy="1828800"/>
          </a:xfrm>
          <a:prstGeom prst="straightConnector1">
            <a:avLst/>
          </a:prstGeom>
          <a:noFill/>
          <a:ln cap="flat" cmpd="sng" w="19050">
            <a:solidFill>
              <a:schemeClr val="accent1"/>
            </a:solidFill>
            <a:prstDash val="solid"/>
            <a:round/>
            <a:headEnd len="sm" w="sm" type="none"/>
            <a:tailEnd len="sm" w="sm" type="none"/>
          </a:ln>
        </p:spPr>
      </p:cxnSp>
      <p:grpSp>
        <p:nvGrpSpPr>
          <p:cNvPr id="316" name="Google Shape;316;p17"/>
          <p:cNvGrpSpPr/>
          <p:nvPr/>
        </p:nvGrpSpPr>
        <p:grpSpPr>
          <a:xfrm>
            <a:off x="707231" y="935501"/>
            <a:ext cx="4947047" cy="4937785"/>
            <a:chOff x="0" y="2051"/>
            <a:chExt cx="4947047" cy="4937785"/>
          </a:xfrm>
        </p:grpSpPr>
        <p:sp>
          <p:nvSpPr>
            <p:cNvPr id="317" name="Google Shape;317;p17"/>
            <p:cNvSpPr/>
            <p:nvPr/>
          </p:nvSpPr>
          <p:spPr>
            <a:xfrm>
              <a:off x="0" y="2051"/>
              <a:ext cx="4947047" cy="103953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7"/>
            <p:cNvSpPr/>
            <p:nvPr/>
          </p:nvSpPr>
          <p:spPr>
            <a:xfrm>
              <a:off x="314458" y="235946"/>
              <a:ext cx="571743" cy="571743"/>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7"/>
            <p:cNvSpPr/>
            <p:nvPr/>
          </p:nvSpPr>
          <p:spPr>
            <a:xfrm>
              <a:off x="1200661" y="2051"/>
              <a:ext cx="3746385" cy="103953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7"/>
            <p:cNvSpPr txBox="1"/>
            <p:nvPr/>
          </p:nvSpPr>
          <p:spPr>
            <a:xfrm>
              <a:off x="1200661" y="2051"/>
              <a:ext cx="3746385" cy="1039533"/>
            </a:xfrm>
            <a:prstGeom prst="rect">
              <a:avLst/>
            </a:prstGeom>
            <a:noFill/>
            <a:ln>
              <a:noFill/>
            </a:ln>
          </p:spPr>
          <p:txBody>
            <a:bodyPr anchorCtr="0" anchor="ctr" bIns="110000" lIns="110000" spcFirstLastPara="1" rIns="110000" wrap="square" tIns="110000">
              <a:noAutofit/>
            </a:bodyPr>
            <a:lstStyle/>
            <a:p>
              <a:pPr indent="0" lvl="0" marL="0" marR="0" rtl="0" algn="l">
                <a:lnSpc>
                  <a:spcPct val="90000"/>
                </a:lnSpc>
                <a:spcBef>
                  <a:spcPts val="0"/>
                </a:spcBef>
                <a:spcAft>
                  <a:spcPts val="0"/>
                </a:spcAft>
                <a:buNone/>
              </a:pPr>
              <a:r>
                <a:rPr b="0" i="0" lang="en-CA" sz="2200" u="none" cap="none" strike="noStrike">
                  <a:solidFill>
                    <a:schemeClr val="dk1"/>
                  </a:solidFill>
                  <a:latin typeface="Twentieth Century"/>
                  <a:ea typeface="Twentieth Century"/>
                  <a:cs typeface="Twentieth Century"/>
                  <a:sym typeface="Twentieth Century"/>
                </a:rPr>
                <a:t>Ligaments of the hip provide stability for the hip joint</a:t>
              </a:r>
              <a:endParaRPr b="0" i="0" sz="2200" u="none" cap="none" strike="noStrike">
                <a:solidFill>
                  <a:schemeClr val="dk1"/>
                </a:solidFill>
                <a:latin typeface="Twentieth Century"/>
                <a:ea typeface="Twentieth Century"/>
                <a:cs typeface="Twentieth Century"/>
                <a:sym typeface="Twentieth Century"/>
              </a:endParaRPr>
            </a:p>
          </p:txBody>
        </p:sp>
        <p:sp>
          <p:nvSpPr>
            <p:cNvPr id="321" name="Google Shape;321;p17"/>
            <p:cNvSpPr/>
            <p:nvPr/>
          </p:nvSpPr>
          <p:spPr>
            <a:xfrm>
              <a:off x="0" y="1301468"/>
              <a:ext cx="4947047" cy="103953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7"/>
            <p:cNvSpPr/>
            <p:nvPr/>
          </p:nvSpPr>
          <p:spPr>
            <a:xfrm>
              <a:off x="314458" y="1535363"/>
              <a:ext cx="571743" cy="571743"/>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7"/>
            <p:cNvSpPr/>
            <p:nvPr/>
          </p:nvSpPr>
          <p:spPr>
            <a:xfrm>
              <a:off x="1200661" y="1301468"/>
              <a:ext cx="3746385" cy="103953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7"/>
            <p:cNvSpPr txBox="1"/>
            <p:nvPr/>
          </p:nvSpPr>
          <p:spPr>
            <a:xfrm>
              <a:off x="1200661" y="1301468"/>
              <a:ext cx="3746385" cy="1039533"/>
            </a:xfrm>
            <a:prstGeom prst="rect">
              <a:avLst/>
            </a:prstGeom>
            <a:noFill/>
            <a:ln>
              <a:noFill/>
            </a:ln>
          </p:spPr>
          <p:txBody>
            <a:bodyPr anchorCtr="0" anchor="ctr" bIns="110000" lIns="110000" spcFirstLastPara="1" rIns="110000" wrap="square" tIns="110000">
              <a:noAutofit/>
            </a:bodyPr>
            <a:lstStyle/>
            <a:p>
              <a:pPr indent="0" lvl="0" marL="0" marR="0" rtl="0" algn="l">
                <a:lnSpc>
                  <a:spcPct val="90000"/>
                </a:lnSpc>
                <a:spcBef>
                  <a:spcPts val="0"/>
                </a:spcBef>
                <a:spcAft>
                  <a:spcPts val="0"/>
                </a:spcAft>
                <a:buNone/>
              </a:pPr>
              <a:r>
                <a:rPr b="0" i="0" lang="en-CA" sz="2200" u="none" cap="none" strike="noStrike">
                  <a:solidFill>
                    <a:schemeClr val="dk1"/>
                  </a:solidFill>
                  <a:latin typeface="Twentieth Century"/>
                  <a:ea typeface="Twentieth Century"/>
                  <a:cs typeface="Twentieth Century"/>
                  <a:sym typeface="Twentieth Century"/>
                </a:rPr>
                <a:t>Most limit extension</a:t>
              </a:r>
              <a:endParaRPr b="0" i="0" sz="2200" u="none" cap="none" strike="noStrike">
                <a:solidFill>
                  <a:schemeClr val="dk1"/>
                </a:solidFill>
                <a:latin typeface="Twentieth Century"/>
                <a:ea typeface="Twentieth Century"/>
                <a:cs typeface="Twentieth Century"/>
                <a:sym typeface="Twentieth Century"/>
              </a:endParaRPr>
            </a:p>
          </p:txBody>
        </p:sp>
        <p:sp>
          <p:nvSpPr>
            <p:cNvPr id="325" name="Google Shape;325;p17"/>
            <p:cNvSpPr/>
            <p:nvPr/>
          </p:nvSpPr>
          <p:spPr>
            <a:xfrm>
              <a:off x="0" y="2600885"/>
              <a:ext cx="4947047" cy="103953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7"/>
            <p:cNvSpPr/>
            <p:nvPr/>
          </p:nvSpPr>
          <p:spPr>
            <a:xfrm>
              <a:off x="314458" y="2834780"/>
              <a:ext cx="571743" cy="571743"/>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7"/>
            <p:cNvSpPr/>
            <p:nvPr/>
          </p:nvSpPr>
          <p:spPr>
            <a:xfrm>
              <a:off x="1200661" y="2600885"/>
              <a:ext cx="3746385" cy="103953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7"/>
            <p:cNvSpPr txBox="1"/>
            <p:nvPr/>
          </p:nvSpPr>
          <p:spPr>
            <a:xfrm>
              <a:off x="1200661" y="2600885"/>
              <a:ext cx="3746385" cy="1039533"/>
            </a:xfrm>
            <a:prstGeom prst="rect">
              <a:avLst/>
            </a:prstGeom>
            <a:noFill/>
            <a:ln>
              <a:noFill/>
            </a:ln>
          </p:spPr>
          <p:txBody>
            <a:bodyPr anchorCtr="0" anchor="ctr" bIns="110000" lIns="110000" spcFirstLastPara="1" rIns="110000" wrap="square" tIns="110000">
              <a:noAutofit/>
            </a:bodyPr>
            <a:lstStyle/>
            <a:p>
              <a:pPr indent="0" lvl="0" marL="0" marR="0" rtl="0" algn="l">
                <a:lnSpc>
                  <a:spcPct val="90000"/>
                </a:lnSpc>
                <a:spcBef>
                  <a:spcPts val="0"/>
                </a:spcBef>
                <a:spcAft>
                  <a:spcPts val="0"/>
                </a:spcAft>
                <a:buNone/>
              </a:pPr>
              <a:r>
                <a:rPr b="0" i="0" lang="en-CA" sz="2200" u="none" cap="none" strike="noStrike">
                  <a:solidFill>
                    <a:schemeClr val="dk1"/>
                  </a:solidFill>
                  <a:latin typeface="Twentieth Century"/>
                  <a:ea typeface="Twentieth Century"/>
                  <a:cs typeface="Twentieth Century"/>
                  <a:sym typeface="Twentieth Century"/>
                </a:rPr>
                <a:t>Why is this important?</a:t>
              </a:r>
              <a:endParaRPr b="0" i="0" sz="2200" u="none" cap="none" strike="noStrike">
                <a:solidFill>
                  <a:schemeClr val="dk1"/>
                </a:solidFill>
                <a:latin typeface="Twentieth Century"/>
                <a:ea typeface="Twentieth Century"/>
                <a:cs typeface="Twentieth Century"/>
                <a:sym typeface="Twentieth Century"/>
              </a:endParaRPr>
            </a:p>
          </p:txBody>
        </p:sp>
        <p:sp>
          <p:nvSpPr>
            <p:cNvPr id="329" name="Google Shape;329;p17"/>
            <p:cNvSpPr/>
            <p:nvPr/>
          </p:nvSpPr>
          <p:spPr>
            <a:xfrm>
              <a:off x="0" y="3900303"/>
              <a:ext cx="4947047" cy="103953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7"/>
            <p:cNvSpPr/>
            <p:nvPr/>
          </p:nvSpPr>
          <p:spPr>
            <a:xfrm>
              <a:off x="314458" y="4134198"/>
              <a:ext cx="571743" cy="571743"/>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7"/>
            <p:cNvSpPr/>
            <p:nvPr/>
          </p:nvSpPr>
          <p:spPr>
            <a:xfrm>
              <a:off x="1200661" y="3900303"/>
              <a:ext cx="3746385" cy="103953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7"/>
            <p:cNvSpPr txBox="1"/>
            <p:nvPr/>
          </p:nvSpPr>
          <p:spPr>
            <a:xfrm>
              <a:off x="1200661" y="3900303"/>
              <a:ext cx="3746385" cy="1039533"/>
            </a:xfrm>
            <a:prstGeom prst="rect">
              <a:avLst/>
            </a:prstGeom>
            <a:noFill/>
            <a:ln>
              <a:noFill/>
            </a:ln>
          </p:spPr>
          <p:txBody>
            <a:bodyPr anchorCtr="0" anchor="ctr" bIns="110000" lIns="110000" spcFirstLastPara="1" rIns="110000" wrap="square" tIns="110000">
              <a:noAutofit/>
            </a:bodyPr>
            <a:lstStyle/>
            <a:p>
              <a:pPr indent="0" lvl="0" marL="0" marR="0" rtl="0" algn="l">
                <a:lnSpc>
                  <a:spcPct val="90000"/>
                </a:lnSpc>
                <a:spcBef>
                  <a:spcPts val="0"/>
                </a:spcBef>
                <a:spcAft>
                  <a:spcPts val="0"/>
                </a:spcAft>
                <a:buNone/>
              </a:pPr>
              <a:r>
                <a:rPr b="0" i="0" lang="en-CA" sz="2200" u="none" cap="none" strike="noStrike">
                  <a:solidFill>
                    <a:schemeClr val="dk1"/>
                  </a:solidFill>
                  <a:latin typeface="Twentieth Century"/>
                  <a:ea typeface="Twentieth Century"/>
                  <a:cs typeface="Twentieth Century"/>
                  <a:sym typeface="Twentieth Century"/>
                </a:rPr>
                <a:t>What is the significant of an anterior pelvic tilt?</a:t>
              </a:r>
              <a:endParaRPr b="0" i="0" sz="2200" u="none" cap="none" strike="noStrike">
                <a:solidFill>
                  <a:schemeClr val="dk1"/>
                </a:solidFill>
                <a:latin typeface="Twentieth Century"/>
                <a:ea typeface="Twentieth Century"/>
                <a:cs typeface="Twentieth Century"/>
                <a:sym typeface="Twentieth Century"/>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6" name="Shape 336"/>
        <p:cNvGrpSpPr/>
        <p:nvPr/>
      </p:nvGrpSpPr>
      <p:grpSpPr>
        <a:xfrm>
          <a:off x="0" y="0"/>
          <a:ext cx="0" cy="0"/>
          <a:chOff x="0" y="0"/>
          <a:chExt cx="0" cy="0"/>
        </a:xfrm>
      </p:grpSpPr>
      <p:sp>
        <p:nvSpPr>
          <p:cNvPr id="337" name="Google Shape;337;p1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338" name="Google Shape;338;p18"/>
          <p:cNvSpPr txBox="1"/>
          <p:nvPr>
            <p:ph type="title"/>
          </p:nvPr>
        </p:nvSpPr>
        <p:spPr>
          <a:xfrm>
            <a:off x="0" y="804325"/>
            <a:ext cx="35082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PELVIC LIGAMENTS </a:t>
            </a:r>
            <a:endParaRPr/>
          </a:p>
        </p:txBody>
      </p:sp>
      <p:cxnSp>
        <p:nvCxnSpPr>
          <p:cNvPr id="339" name="Google Shape;339;p18"/>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340" name="Google Shape;340;p18"/>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Sacrospinpous Ligament </a:t>
            </a:r>
            <a:endParaRPr/>
          </a:p>
          <a:p>
            <a:pPr indent="-137159" lvl="1" marL="265176" rtl="0" algn="l">
              <a:lnSpc>
                <a:spcPct val="90000"/>
              </a:lnSpc>
              <a:spcBef>
                <a:spcPts val="400"/>
              </a:spcBef>
              <a:spcAft>
                <a:spcPts val="0"/>
              </a:spcAft>
              <a:buSzPts val="1600"/>
              <a:buChar char="🢝"/>
            </a:pPr>
            <a:r>
              <a:rPr lang="en-CA"/>
              <a:t>Ishial spine to the lateral and anterior aspects of the sacrum and coccyx. Stabilizes the innominate to the sacrum and in that way the spine</a:t>
            </a:r>
            <a:endParaRPr/>
          </a:p>
          <a:p>
            <a:pPr indent="-127000" lvl="0" marL="91440" rtl="0" algn="l">
              <a:lnSpc>
                <a:spcPct val="90000"/>
              </a:lnSpc>
              <a:spcBef>
                <a:spcPts val="1600"/>
              </a:spcBef>
              <a:spcAft>
                <a:spcPts val="0"/>
              </a:spcAft>
              <a:buSzPts val="2000"/>
              <a:buChar char=" "/>
            </a:pPr>
            <a:r>
              <a:rPr lang="en-CA"/>
              <a:t>Sacrotuberous Ligament</a:t>
            </a:r>
            <a:endParaRPr/>
          </a:p>
          <a:p>
            <a:pPr indent="-137159" lvl="1" marL="265176" rtl="0" algn="l">
              <a:lnSpc>
                <a:spcPct val="90000"/>
              </a:lnSpc>
              <a:spcBef>
                <a:spcPts val="400"/>
              </a:spcBef>
              <a:spcAft>
                <a:spcPts val="0"/>
              </a:spcAft>
              <a:buSzPts val="1600"/>
              <a:buChar char="🢝"/>
            </a:pPr>
            <a:r>
              <a:rPr lang="en-CA"/>
              <a:t>Ischial Tuberosity to the sacrum. Longer and stronger than the sacrospinous Ligament. Same function as sacrospinous</a:t>
            </a:r>
            <a:endParaRPr/>
          </a:p>
          <a:p>
            <a:pPr indent="0" lvl="0" marL="45720" rtl="0" algn="l">
              <a:lnSpc>
                <a:spcPct val="90000"/>
              </a:lnSpc>
              <a:spcBef>
                <a:spcPts val="1600"/>
              </a:spcBef>
              <a:spcAft>
                <a:spcPts val="0"/>
              </a:spcAft>
              <a:buSzPts val="20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4" name="Shape 344"/>
        <p:cNvGrpSpPr/>
        <p:nvPr/>
      </p:nvGrpSpPr>
      <p:grpSpPr>
        <a:xfrm>
          <a:off x="0" y="0"/>
          <a:ext cx="0" cy="0"/>
          <a:chOff x="0" y="0"/>
          <a:chExt cx="0" cy="0"/>
        </a:xfrm>
      </p:grpSpPr>
      <p:sp>
        <p:nvSpPr>
          <p:cNvPr id="345" name="Google Shape;345;p19"/>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346" name="Google Shape;346;p19"/>
          <p:cNvSpPr txBox="1"/>
          <p:nvPr>
            <p:ph type="title"/>
          </p:nvPr>
        </p:nvSpPr>
        <p:spPr>
          <a:xfrm>
            <a:off x="0" y="804325"/>
            <a:ext cx="37494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PELVIC LIGAMENTS</a:t>
            </a:r>
            <a:endParaRPr/>
          </a:p>
        </p:txBody>
      </p:sp>
      <p:cxnSp>
        <p:nvCxnSpPr>
          <p:cNvPr id="347" name="Google Shape;347;p19"/>
          <p:cNvCxnSpPr/>
          <p:nvPr/>
        </p:nvCxnSpPr>
        <p:spPr>
          <a:xfrm>
            <a:off x="3749497" y="1600225"/>
            <a:ext cx="0" cy="3657600"/>
          </a:xfrm>
          <a:prstGeom prst="straightConnector1">
            <a:avLst/>
          </a:prstGeom>
          <a:noFill/>
          <a:ln cap="flat" cmpd="sng" w="19050">
            <a:solidFill>
              <a:schemeClr val="accent1"/>
            </a:solidFill>
            <a:prstDash val="solid"/>
            <a:round/>
            <a:headEnd len="sm" w="sm" type="none"/>
            <a:tailEnd len="sm" w="sm" type="none"/>
          </a:ln>
        </p:spPr>
      </p:cxnSp>
      <p:sp>
        <p:nvSpPr>
          <p:cNvPr id="348" name="Google Shape;348;p19"/>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Iliolumbar Ligament</a:t>
            </a:r>
            <a:endParaRPr/>
          </a:p>
          <a:p>
            <a:pPr indent="-137159" lvl="1" marL="265176" rtl="0" algn="l">
              <a:lnSpc>
                <a:spcPct val="90000"/>
              </a:lnSpc>
              <a:spcBef>
                <a:spcPts val="400"/>
              </a:spcBef>
              <a:spcAft>
                <a:spcPts val="0"/>
              </a:spcAft>
              <a:buSzPts val="1600"/>
              <a:buChar char="🢝"/>
            </a:pPr>
            <a:r>
              <a:rPr lang="en-CA"/>
              <a:t>Transverse process of 4</a:t>
            </a:r>
            <a:r>
              <a:rPr baseline="30000" lang="en-CA"/>
              <a:t>th</a:t>
            </a:r>
            <a:r>
              <a:rPr lang="en-CA"/>
              <a:t> and 5</a:t>
            </a:r>
            <a:r>
              <a:rPr baseline="30000" lang="en-CA"/>
              <a:t>th</a:t>
            </a:r>
            <a:r>
              <a:rPr lang="en-CA"/>
              <a:t> lumbar vertabrae and attaches to the illiac crest. Stabilizes the innominate to the spine</a:t>
            </a:r>
            <a:endParaRPr/>
          </a:p>
          <a:p>
            <a:pPr indent="-127000" lvl="0" marL="91440" rtl="0" algn="l">
              <a:lnSpc>
                <a:spcPct val="90000"/>
              </a:lnSpc>
              <a:spcBef>
                <a:spcPts val="1600"/>
              </a:spcBef>
              <a:spcAft>
                <a:spcPts val="0"/>
              </a:spcAft>
              <a:buSzPts val="2000"/>
              <a:buChar char=" "/>
            </a:pPr>
            <a:r>
              <a:rPr lang="en-CA"/>
              <a:t>Inguinal Ligament</a:t>
            </a:r>
            <a:endParaRPr/>
          </a:p>
          <a:p>
            <a:pPr indent="-137159" lvl="1" marL="265176" rtl="0" algn="l">
              <a:lnSpc>
                <a:spcPct val="90000"/>
              </a:lnSpc>
              <a:spcBef>
                <a:spcPts val="400"/>
              </a:spcBef>
              <a:spcAft>
                <a:spcPts val="0"/>
              </a:spcAft>
              <a:buSzPts val="1600"/>
              <a:buChar char="🢝"/>
            </a:pPr>
            <a:r>
              <a:rPr lang="en-CA"/>
              <a:t>ASIS to the pubic tubercle. Formed by the inferior margin of the external oblique</a:t>
            </a:r>
            <a:endParaRPr/>
          </a:p>
          <a:p>
            <a:pPr indent="0" lvl="0" marL="45720" rtl="0" algn="l">
              <a:lnSpc>
                <a:spcPct val="90000"/>
              </a:lnSpc>
              <a:spcBef>
                <a:spcPts val="1600"/>
              </a:spcBef>
              <a:spcAft>
                <a:spcPts val="0"/>
              </a:spcAft>
              <a:buSzPts val="20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2" name="Shape 352"/>
        <p:cNvGrpSpPr/>
        <p:nvPr/>
      </p:nvGrpSpPr>
      <p:grpSpPr>
        <a:xfrm>
          <a:off x="0" y="0"/>
          <a:ext cx="0" cy="0"/>
          <a:chOff x="0" y="0"/>
          <a:chExt cx="0" cy="0"/>
        </a:xfrm>
      </p:grpSpPr>
      <p:sp>
        <p:nvSpPr>
          <p:cNvPr id="353" name="Google Shape;353;p20"/>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354" name="Google Shape;354;p20"/>
          <p:cNvSpPr txBox="1"/>
          <p:nvPr>
            <p:ph type="title"/>
          </p:nvPr>
        </p:nvSpPr>
        <p:spPr>
          <a:xfrm>
            <a:off x="0" y="804325"/>
            <a:ext cx="34374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PELVIC LIGAMENTS</a:t>
            </a:r>
            <a:endParaRPr/>
          </a:p>
        </p:txBody>
      </p:sp>
      <p:cxnSp>
        <p:nvCxnSpPr>
          <p:cNvPr id="355" name="Google Shape;355;p20"/>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356" name="Google Shape;356;p20"/>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Superior Pubic Ligament</a:t>
            </a:r>
            <a:endParaRPr/>
          </a:p>
          <a:p>
            <a:pPr indent="-137159" lvl="1" marL="265176" rtl="0" algn="l">
              <a:lnSpc>
                <a:spcPct val="90000"/>
              </a:lnSpc>
              <a:spcBef>
                <a:spcPts val="400"/>
              </a:spcBef>
              <a:spcAft>
                <a:spcPts val="0"/>
              </a:spcAft>
              <a:buSzPts val="1600"/>
              <a:buChar char="🢝"/>
            </a:pPr>
            <a:r>
              <a:rPr lang="en-CA"/>
              <a:t>Travels on the superior surface of the pubic symphysis and unites the pubic bones. Provides superior stability</a:t>
            </a:r>
            <a:endParaRPr/>
          </a:p>
          <a:p>
            <a:pPr indent="-127000" lvl="0" marL="91440" rtl="0" algn="l">
              <a:lnSpc>
                <a:spcPct val="90000"/>
              </a:lnSpc>
              <a:spcBef>
                <a:spcPts val="1600"/>
              </a:spcBef>
              <a:spcAft>
                <a:spcPts val="0"/>
              </a:spcAft>
              <a:buSzPts val="2000"/>
              <a:buChar char=" "/>
            </a:pPr>
            <a:r>
              <a:rPr lang="en-CA"/>
              <a:t>Inferior Pubic Ligament</a:t>
            </a:r>
            <a:endParaRPr/>
          </a:p>
          <a:p>
            <a:pPr indent="-137159" lvl="1" marL="265176" rtl="0" algn="l">
              <a:lnSpc>
                <a:spcPct val="90000"/>
              </a:lnSpc>
              <a:spcBef>
                <a:spcPts val="400"/>
              </a:spcBef>
              <a:spcAft>
                <a:spcPts val="0"/>
              </a:spcAft>
              <a:buSzPts val="1600"/>
              <a:buChar char="🢝"/>
            </a:pPr>
            <a:r>
              <a:rPr lang="en-CA"/>
              <a:t>Travels on the inferior surface of the pubic symphysis and unites the pubic bones. Provides inferior  stability</a:t>
            </a:r>
            <a:endParaRPr/>
          </a:p>
          <a:p>
            <a:pPr indent="0" lvl="0" marL="45720" rtl="0" algn="l">
              <a:lnSpc>
                <a:spcPct val="90000"/>
              </a:lnSpc>
              <a:spcBef>
                <a:spcPts val="1600"/>
              </a:spcBef>
              <a:spcAft>
                <a:spcPts val="0"/>
              </a:spcAft>
              <a:buSzPts val="2000"/>
              <a:buNone/>
            </a:pPr>
            <a:r>
              <a:rPr lang="en-CA" u="sng">
                <a:solidFill>
                  <a:schemeClr val="hlink"/>
                </a:solidFill>
                <a:hlinkClick r:id="rId3"/>
              </a:rPr>
              <a:t>https://youtu.be/pskEkYof95w</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1"/>
          <p:cNvSpPr txBox="1"/>
          <p:nvPr>
            <p:ph type="title"/>
          </p:nvPr>
        </p:nvSpPr>
        <p:spPr>
          <a:xfrm>
            <a:off x="2483768" y="5517232"/>
            <a:ext cx="6512511" cy="11430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80000"/>
              </a:lnSpc>
              <a:spcBef>
                <a:spcPts val="0"/>
              </a:spcBef>
              <a:spcAft>
                <a:spcPts val="0"/>
              </a:spcAft>
              <a:buClr>
                <a:srgbClr val="0C0C0C"/>
              </a:buClr>
              <a:buSzPct val="100000"/>
              <a:buFont typeface="Twentieth Century"/>
              <a:buNone/>
            </a:pPr>
            <a:br>
              <a:rPr lang="en-CA"/>
            </a:br>
            <a:endParaRPr/>
          </a:p>
        </p:txBody>
      </p:sp>
      <p:pic>
        <p:nvPicPr>
          <p:cNvPr id="362" name="Google Shape;362;p21"/>
          <p:cNvPicPr preferRelativeResize="0"/>
          <p:nvPr>
            <p:ph idx="1" type="body"/>
          </p:nvPr>
        </p:nvPicPr>
        <p:blipFill rotWithShape="1">
          <a:blip r:embed="rId3">
            <a:alphaModFix/>
          </a:blip>
          <a:srcRect b="0" l="0" r="0" t="0"/>
          <a:stretch/>
        </p:blipFill>
        <p:spPr>
          <a:xfrm>
            <a:off x="1" y="396591"/>
            <a:ext cx="9144000" cy="626364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22"/>
          <p:cNvSpPr txBox="1"/>
          <p:nvPr>
            <p:ph type="title"/>
          </p:nvPr>
        </p:nvSpPr>
        <p:spPr>
          <a:xfrm>
            <a:off x="2624352" y="5715000"/>
            <a:ext cx="6512511" cy="1143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BONY LANDMARKS</a:t>
            </a:r>
            <a:endParaRPr/>
          </a:p>
        </p:txBody>
      </p:sp>
      <p:pic>
        <p:nvPicPr>
          <p:cNvPr id="368" name="Google Shape;368;p22"/>
          <p:cNvPicPr preferRelativeResize="0"/>
          <p:nvPr>
            <p:ph idx="1" type="body"/>
          </p:nvPr>
        </p:nvPicPr>
        <p:blipFill rotWithShape="1">
          <a:blip r:embed="rId3">
            <a:alphaModFix/>
          </a:blip>
          <a:srcRect b="5930" l="5946" r="2497" t="21547"/>
          <a:stretch/>
        </p:blipFill>
        <p:spPr>
          <a:xfrm>
            <a:off x="899591" y="836712"/>
            <a:ext cx="7757257" cy="460851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2" name="Shape 372"/>
        <p:cNvGrpSpPr/>
        <p:nvPr/>
      </p:nvGrpSpPr>
      <p:grpSpPr>
        <a:xfrm>
          <a:off x="0" y="0"/>
          <a:ext cx="0" cy="0"/>
          <a:chOff x="0" y="0"/>
          <a:chExt cx="0" cy="0"/>
        </a:xfrm>
      </p:grpSpPr>
      <p:sp>
        <p:nvSpPr>
          <p:cNvPr id="373" name="Google Shape;373;p23"/>
          <p:cNvSpPr txBox="1"/>
          <p:nvPr>
            <p:ph type="title"/>
          </p:nvPr>
        </p:nvSpPr>
        <p:spPr>
          <a:xfrm>
            <a:off x="768096" y="585216"/>
            <a:ext cx="4426545"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AXES OF MOTION IN THE BODY</a:t>
            </a:r>
            <a:endParaRPr/>
          </a:p>
        </p:txBody>
      </p:sp>
      <p:sp>
        <p:nvSpPr>
          <p:cNvPr id="374" name="Google Shape;374;p23"/>
          <p:cNvSpPr txBox="1"/>
          <p:nvPr>
            <p:ph idx="1" type="body"/>
          </p:nvPr>
        </p:nvSpPr>
        <p:spPr>
          <a:xfrm>
            <a:off x="768096" y="2286000"/>
            <a:ext cx="4426545" cy="3931920"/>
          </a:xfrm>
          <a:prstGeom prst="rect">
            <a:avLst/>
          </a:prstGeom>
          <a:noFill/>
          <a:ln>
            <a:noFill/>
          </a:ln>
        </p:spPr>
        <p:txBody>
          <a:bodyPr anchorCtr="0" anchor="t" bIns="45700" lIns="45700" spcFirstLastPara="1" rIns="45700" wrap="square" tIns="45700">
            <a:normAutofit/>
          </a:bodyPr>
          <a:lstStyle/>
          <a:p>
            <a:pPr indent="-95250" lvl="0" marL="91440" rtl="0" algn="l">
              <a:lnSpc>
                <a:spcPct val="90000"/>
              </a:lnSpc>
              <a:spcBef>
                <a:spcPts val="0"/>
              </a:spcBef>
              <a:spcAft>
                <a:spcPts val="0"/>
              </a:spcAft>
              <a:buSzPts val="1500"/>
              <a:buChar char=" "/>
            </a:pPr>
            <a:r>
              <a:rPr lang="en-CA" sz="1500"/>
              <a:t>An axis is an imaginary line that run through the center of an object</a:t>
            </a:r>
            <a:endParaRPr/>
          </a:p>
          <a:p>
            <a:pPr indent="-95250" lvl="0" marL="91440" rtl="0" algn="l">
              <a:lnSpc>
                <a:spcPct val="90000"/>
              </a:lnSpc>
              <a:spcBef>
                <a:spcPts val="1400"/>
              </a:spcBef>
              <a:spcAft>
                <a:spcPts val="0"/>
              </a:spcAft>
              <a:buSzPts val="1500"/>
              <a:buChar char=" "/>
            </a:pPr>
            <a:r>
              <a:rPr lang="en-CA" sz="1500"/>
              <a:t>In the body Joint motion occur around these Axes</a:t>
            </a:r>
            <a:endParaRPr/>
          </a:p>
          <a:p>
            <a:pPr indent="-95250" lvl="0" marL="91440" rtl="0" algn="l">
              <a:lnSpc>
                <a:spcPct val="90000"/>
              </a:lnSpc>
              <a:spcBef>
                <a:spcPts val="1400"/>
              </a:spcBef>
              <a:spcAft>
                <a:spcPts val="0"/>
              </a:spcAft>
              <a:buSzPts val="1500"/>
              <a:buChar char=" "/>
            </a:pPr>
            <a:r>
              <a:rPr lang="en-CA" sz="1500"/>
              <a:t>There are 3 Axes in the body</a:t>
            </a:r>
            <a:endParaRPr/>
          </a:p>
          <a:p>
            <a:pPr indent="-137159" lvl="1" marL="265176" rtl="0" algn="l">
              <a:lnSpc>
                <a:spcPct val="90000"/>
              </a:lnSpc>
              <a:spcBef>
                <a:spcPts val="400"/>
              </a:spcBef>
              <a:spcAft>
                <a:spcPts val="0"/>
              </a:spcAft>
              <a:buSzPts val="1500"/>
              <a:buChar char="🢝"/>
            </a:pPr>
            <a:r>
              <a:rPr lang="en-CA" sz="1500"/>
              <a:t>X aka Transverse Axis</a:t>
            </a:r>
            <a:endParaRPr/>
          </a:p>
          <a:p>
            <a:pPr indent="-137159" lvl="1" marL="265176" rtl="0" algn="l">
              <a:lnSpc>
                <a:spcPct val="90000"/>
              </a:lnSpc>
              <a:spcBef>
                <a:spcPts val="600"/>
              </a:spcBef>
              <a:spcAft>
                <a:spcPts val="0"/>
              </a:spcAft>
              <a:buSzPts val="1500"/>
              <a:buChar char="🢝"/>
            </a:pPr>
            <a:r>
              <a:rPr lang="en-CA" sz="1500"/>
              <a:t>Y aka Longitudinal Axis</a:t>
            </a:r>
            <a:endParaRPr/>
          </a:p>
          <a:p>
            <a:pPr indent="-137159" lvl="1" marL="265176" rtl="0" algn="l">
              <a:lnSpc>
                <a:spcPct val="90000"/>
              </a:lnSpc>
              <a:spcBef>
                <a:spcPts val="600"/>
              </a:spcBef>
              <a:spcAft>
                <a:spcPts val="0"/>
              </a:spcAft>
              <a:buSzPts val="1500"/>
              <a:buChar char="🢝"/>
            </a:pPr>
            <a:r>
              <a:rPr lang="en-CA" sz="1500"/>
              <a:t>Z aka Sagittal Axis</a:t>
            </a:r>
            <a:endParaRPr/>
          </a:p>
          <a:p>
            <a:pPr indent="-95250" lvl="0" marL="91440" rtl="0" algn="l">
              <a:lnSpc>
                <a:spcPct val="90000"/>
              </a:lnSpc>
              <a:spcBef>
                <a:spcPts val="1600"/>
              </a:spcBef>
              <a:spcAft>
                <a:spcPts val="0"/>
              </a:spcAft>
              <a:buSzPts val="1500"/>
              <a:buChar char=" "/>
            </a:pPr>
            <a:r>
              <a:rPr lang="en-CA" sz="1500"/>
              <a:t>Occasionally we use 2 oblique Axis known as Oblique axis which are named from an anterior view Right and Left</a:t>
            </a:r>
            <a:endParaRPr/>
          </a:p>
          <a:p>
            <a:pPr indent="-95250" lvl="0" marL="91440" rtl="0" algn="l">
              <a:lnSpc>
                <a:spcPct val="90000"/>
              </a:lnSpc>
              <a:spcBef>
                <a:spcPts val="1400"/>
              </a:spcBef>
              <a:spcAft>
                <a:spcPts val="0"/>
              </a:spcAft>
              <a:buSzPts val="1500"/>
              <a:buChar char=" "/>
            </a:pPr>
            <a:r>
              <a:rPr lang="en-CA" sz="1500"/>
              <a:t>Axes occur at right angles to the planes of the body</a:t>
            </a:r>
            <a:endParaRPr sz="1500"/>
          </a:p>
        </p:txBody>
      </p:sp>
      <p:pic>
        <p:nvPicPr>
          <p:cNvPr descr="Skeleton" id="375" name="Google Shape;375;p23"/>
          <p:cNvPicPr preferRelativeResize="0"/>
          <p:nvPr/>
        </p:nvPicPr>
        <p:blipFill rotWithShape="1">
          <a:blip r:embed="rId3">
            <a:alphaModFix/>
          </a:blip>
          <a:srcRect b="0" l="0" r="0" t="0"/>
          <a:stretch/>
        </p:blipFill>
        <p:spPr>
          <a:xfrm>
            <a:off x="5664200" y="1929130"/>
            <a:ext cx="2999740" cy="299974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24"/>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X AXIS</a:t>
            </a:r>
            <a:endParaRPr/>
          </a:p>
        </p:txBody>
      </p:sp>
      <p:sp>
        <p:nvSpPr>
          <p:cNvPr id="381" name="Google Shape;381;p24"/>
          <p:cNvSpPr txBox="1"/>
          <p:nvPr>
            <p:ph idx="1" type="body"/>
          </p:nvPr>
        </p:nvSpPr>
        <p:spPr>
          <a:xfrm>
            <a:off x="1060084" y="3057921"/>
            <a:ext cx="6400800" cy="347472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X axis travel from left to right</a:t>
            </a:r>
            <a:endParaRPr/>
          </a:p>
          <a:p>
            <a:pPr indent="-127000" lvl="0" marL="91440" rtl="0" algn="l">
              <a:lnSpc>
                <a:spcPct val="90000"/>
              </a:lnSpc>
              <a:spcBef>
                <a:spcPts val="1400"/>
              </a:spcBef>
              <a:spcAft>
                <a:spcPts val="0"/>
              </a:spcAft>
              <a:buSzPts val="2000"/>
              <a:buChar char=" "/>
            </a:pPr>
            <a:r>
              <a:rPr lang="en-CA"/>
              <a:t>Motion occurs around the axis from top to bottom</a:t>
            </a:r>
            <a:endParaRPr/>
          </a:p>
          <a:p>
            <a:pPr indent="-127000" lvl="0" marL="91440" rtl="0" algn="l">
              <a:lnSpc>
                <a:spcPct val="90000"/>
              </a:lnSpc>
              <a:spcBef>
                <a:spcPts val="1400"/>
              </a:spcBef>
              <a:spcAft>
                <a:spcPts val="0"/>
              </a:spcAft>
              <a:buSzPts val="2000"/>
              <a:buChar char=" "/>
            </a:pPr>
            <a:r>
              <a:rPr lang="en-CA"/>
              <a:t>Or across the axis left to right (or reverse☺)</a:t>
            </a:r>
            <a:endParaRPr/>
          </a:p>
          <a:p>
            <a:pPr indent="0" lvl="0" marL="91440" rtl="0" algn="l">
              <a:lnSpc>
                <a:spcPct val="90000"/>
              </a:lnSpc>
              <a:spcBef>
                <a:spcPts val="1400"/>
              </a:spcBef>
              <a:spcAft>
                <a:spcPts val="0"/>
              </a:spcAft>
              <a:buSzPts val="2000"/>
              <a:buNone/>
            </a:pPr>
            <a:r>
              <a:t/>
            </a:r>
            <a:endParaRPr/>
          </a:p>
          <a:p>
            <a:pPr indent="0" lvl="0" marL="45720" rtl="0" algn="l">
              <a:lnSpc>
                <a:spcPct val="90000"/>
              </a:lnSpc>
              <a:spcBef>
                <a:spcPts val="1400"/>
              </a:spcBef>
              <a:spcAft>
                <a:spcPts val="0"/>
              </a:spcAft>
              <a:buSzPts val="2000"/>
              <a:buNone/>
            </a:pPr>
            <a:r>
              <a:t/>
            </a:r>
            <a:endParaRPr/>
          </a:p>
        </p:txBody>
      </p:sp>
      <p:sp>
        <p:nvSpPr>
          <p:cNvPr id="382" name="Google Shape;382;p24"/>
          <p:cNvSpPr/>
          <p:nvPr/>
        </p:nvSpPr>
        <p:spPr>
          <a:xfrm>
            <a:off x="768096" y="1846337"/>
            <a:ext cx="6984776" cy="484632"/>
          </a:xfrm>
          <a:prstGeom prst="leftRightArrow">
            <a:avLst>
              <a:gd fmla="val 50000" name="adj1"/>
              <a:gd fmla="val 50000" name="adj2"/>
            </a:avLst>
          </a:prstGeom>
          <a:solidFill>
            <a:schemeClr val="accent1"/>
          </a:solidFill>
          <a:ln cap="flat" cmpd="sng" w="15875">
            <a:solidFill>
              <a:srgbClr val="147EA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383" name="Google Shape;383;p24"/>
          <p:cNvSpPr/>
          <p:nvPr/>
        </p:nvSpPr>
        <p:spPr>
          <a:xfrm>
            <a:off x="2208256" y="1558305"/>
            <a:ext cx="1368152" cy="772664"/>
          </a:xfrm>
          <a:prstGeom prst="curvedDownArrow">
            <a:avLst>
              <a:gd fmla="val 25000" name="adj1"/>
              <a:gd fmla="val 50000" name="adj2"/>
              <a:gd fmla="val 25000" name="adj3"/>
            </a:avLst>
          </a:prstGeom>
          <a:solidFill>
            <a:schemeClr val="accent3"/>
          </a:solidFill>
          <a:ln cap="flat" cmpd="sng" w="15875">
            <a:solidFill>
              <a:srgbClr val="147EA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Twentieth Century"/>
              <a:ea typeface="Twentieth Century"/>
              <a:cs typeface="Twentieth Century"/>
              <a:sym typeface="Twentieth Century"/>
            </a:endParaRPr>
          </a:p>
        </p:txBody>
      </p:sp>
      <p:sp>
        <p:nvSpPr>
          <p:cNvPr id="384" name="Google Shape;384;p24"/>
          <p:cNvSpPr/>
          <p:nvPr/>
        </p:nvSpPr>
        <p:spPr>
          <a:xfrm>
            <a:off x="4260484" y="1846337"/>
            <a:ext cx="1548172" cy="893440"/>
          </a:xfrm>
          <a:prstGeom prst="curvedUpArrow">
            <a:avLst>
              <a:gd fmla="val 25000" name="adj1"/>
              <a:gd fmla="val 50000" name="adj2"/>
              <a:gd fmla="val 25000" name="adj3"/>
            </a:avLst>
          </a:prstGeom>
          <a:solidFill>
            <a:schemeClr val="accent3"/>
          </a:solidFill>
          <a:ln cap="flat" cmpd="sng" w="15875">
            <a:solidFill>
              <a:srgbClr val="147EA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25"/>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Y AXIS</a:t>
            </a:r>
            <a:endParaRPr/>
          </a:p>
        </p:txBody>
      </p:sp>
      <p:sp>
        <p:nvSpPr>
          <p:cNvPr id="390" name="Google Shape;390;p25"/>
          <p:cNvSpPr txBox="1"/>
          <p:nvPr>
            <p:ph idx="1" type="body"/>
          </p:nvPr>
        </p:nvSpPr>
        <p:spPr>
          <a:xfrm>
            <a:off x="2617958" y="2239553"/>
            <a:ext cx="6400800" cy="347472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The Y Axis travels from top to Bottom</a:t>
            </a:r>
            <a:endParaRPr/>
          </a:p>
          <a:p>
            <a:pPr indent="-127000" lvl="0" marL="91440" rtl="0" algn="l">
              <a:lnSpc>
                <a:spcPct val="90000"/>
              </a:lnSpc>
              <a:spcBef>
                <a:spcPts val="1400"/>
              </a:spcBef>
              <a:spcAft>
                <a:spcPts val="0"/>
              </a:spcAft>
              <a:buSzPts val="2000"/>
              <a:buChar char=" "/>
            </a:pPr>
            <a:r>
              <a:rPr lang="en-CA"/>
              <a:t>Rotation occurs right to left</a:t>
            </a:r>
            <a:endParaRPr/>
          </a:p>
          <a:p>
            <a:pPr indent="-127000" lvl="0" marL="91440" rtl="0" algn="l">
              <a:lnSpc>
                <a:spcPct val="90000"/>
              </a:lnSpc>
              <a:spcBef>
                <a:spcPts val="1400"/>
              </a:spcBef>
              <a:spcAft>
                <a:spcPts val="0"/>
              </a:spcAft>
              <a:buSzPts val="2000"/>
              <a:buChar char=" "/>
            </a:pPr>
            <a:r>
              <a:rPr lang="en-CA"/>
              <a:t>Movement can occur up or down the axis</a:t>
            </a:r>
            <a:endParaRPr/>
          </a:p>
          <a:p>
            <a:pPr indent="0" lvl="0" marL="45720" rtl="0" algn="l">
              <a:lnSpc>
                <a:spcPct val="90000"/>
              </a:lnSpc>
              <a:spcBef>
                <a:spcPts val="1400"/>
              </a:spcBef>
              <a:spcAft>
                <a:spcPts val="0"/>
              </a:spcAft>
              <a:buSzPts val="2000"/>
              <a:buNone/>
            </a:pPr>
            <a:r>
              <a:t/>
            </a:r>
            <a:endParaRPr/>
          </a:p>
        </p:txBody>
      </p:sp>
      <p:sp>
        <p:nvSpPr>
          <p:cNvPr id="391" name="Google Shape;391;p25"/>
          <p:cNvSpPr/>
          <p:nvPr/>
        </p:nvSpPr>
        <p:spPr>
          <a:xfrm>
            <a:off x="1357884" y="2385248"/>
            <a:ext cx="484632" cy="3168352"/>
          </a:xfrm>
          <a:prstGeom prst="upDownArrow">
            <a:avLst>
              <a:gd fmla="val 50000" name="adj1"/>
              <a:gd fmla="val 50000" name="adj2"/>
            </a:avLst>
          </a:prstGeom>
          <a:solidFill>
            <a:schemeClr val="accent1"/>
          </a:solidFill>
          <a:ln cap="flat" cmpd="sng" w="15875">
            <a:solidFill>
              <a:srgbClr val="147EA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392" name="Google Shape;392;p25"/>
          <p:cNvSpPr/>
          <p:nvPr/>
        </p:nvSpPr>
        <p:spPr>
          <a:xfrm>
            <a:off x="921264" y="2239553"/>
            <a:ext cx="731520" cy="1216152"/>
          </a:xfrm>
          <a:prstGeom prst="curvedRightArrow">
            <a:avLst>
              <a:gd fmla="val 25000" name="adj1"/>
              <a:gd fmla="val 50000" name="adj2"/>
              <a:gd fmla="val 25000" name="adj3"/>
            </a:avLst>
          </a:prstGeom>
          <a:solidFill>
            <a:schemeClr val="accent3"/>
          </a:solidFill>
          <a:ln cap="flat" cmpd="sng" w="15875">
            <a:solidFill>
              <a:srgbClr val="147EA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Twentieth Century"/>
              <a:ea typeface="Twentieth Century"/>
              <a:cs typeface="Twentieth Century"/>
              <a:sym typeface="Twentieth Century"/>
            </a:endParaRPr>
          </a:p>
        </p:txBody>
      </p:sp>
      <p:sp>
        <p:nvSpPr>
          <p:cNvPr id="393" name="Google Shape;393;p25"/>
          <p:cNvSpPr/>
          <p:nvPr/>
        </p:nvSpPr>
        <p:spPr>
          <a:xfrm>
            <a:off x="1622161" y="3969424"/>
            <a:ext cx="731520" cy="1216152"/>
          </a:xfrm>
          <a:prstGeom prst="curvedLeftArrow">
            <a:avLst>
              <a:gd fmla="val 25000" name="adj1"/>
              <a:gd fmla="val 50000" name="adj2"/>
              <a:gd fmla="val 25000" name="adj3"/>
            </a:avLst>
          </a:prstGeom>
          <a:solidFill>
            <a:schemeClr val="accent3"/>
          </a:solidFill>
          <a:ln cap="flat" cmpd="sng" w="15875">
            <a:solidFill>
              <a:srgbClr val="147EA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26"/>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Z AXIS</a:t>
            </a:r>
            <a:endParaRPr/>
          </a:p>
        </p:txBody>
      </p:sp>
      <p:sp>
        <p:nvSpPr>
          <p:cNvPr id="399" name="Google Shape;399;p26"/>
          <p:cNvSpPr txBox="1"/>
          <p:nvPr>
            <p:ph idx="1" type="body"/>
          </p:nvPr>
        </p:nvSpPr>
        <p:spPr>
          <a:xfrm>
            <a:off x="733776" y="2497543"/>
            <a:ext cx="6400800" cy="347472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The Z Axis Travels From front to back</a:t>
            </a:r>
            <a:endParaRPr/>
          </a:p>
          <a:p>
            <a:pPr indent="-127000" lvl="0" marL="91440" rtl="0" algn="l">
              <a:lnSpc>
                <a:spcPct val="90000"/>
              </a:lnSpc>
              <a:spcBef>
                <a:spcPts val="1400"/>
              </a:spcBef>
              <a:spcAft>
                <a:spcPts val="0"/>
              </a:spcAft>
              <a:buSzPts val="2000"/>
              <a:buChar char=" "/>
            </a:pPr>
            <a:r>
              <a:rPr lang="en-CA"/>
              <a:t>Rotation occurs clockwise or counterclockwise </a:t>
            </a:r>
            <a:endParaRPr/>
          </a:p>
          <a:p>
            <a:pPr indent="-127000" lvl="0" marL="91440" rtl="0" algn="l">
              <a:lnSpc>
                <a:spcPct val="90000"/>
              </a:lnSpc>
              <a:spcBef>
                <a:spcPts val="1400"/>
              </a:spcBef>
              <a:spcAft>
                <a:spcPts val="0"/>
              </a:spcAft>
              <a:buSzPts val="2000"/>
              <a:buChar char=" "/>
            </a:pPr>
            <a:r>
              <a:rPr lang="en-CA"/>
              <a:t>Movement can occur back to front</a:t>
            </a:r>
            <a:endParaRPr/>
          </a:p>
          <a:p>
            <a:pPr indent="0" lvl="0" marL="45720" rtl="0" algn="l">
              <a:lnSpc>
                <a:spcPct val="90000"/>
              </a:lnSpc>
              <a:spcBef>
                <a:spcPts val="1400"/>
              </a:spcBef>
              <a:spcAft>
                <a:spcPts val="0"/>
              </a:spcAft>
              <a:buSzPts val="2000"/>
              <a:buNone/>
            </a:pPr>
            <a:r>
              <a:t/>
            </a:r>
            <a:endParaRPr/>
          </a:p>
        </p:txBody>
      </p:sp>
      <p:sp>
        <p:nvSpPr>
          <p:cNvPr id="400" name="Google Shape;400;p26"/>
          <p:cNvSpPr/>
          <p:nvPr/>
        </p:nvSpPr>
        <p:spPr>
          <a:xfrm rot="-202290">
            <a:off x="5386813" y="5145076"/>
            <a:ext cx="935715" cy="800365"/>
          </a:xfrm>
          <a:prstGeom prst="ellipse">
            <a:avLst/>
          </a:prstGeom>
          <a:solidFill>
            <a:schemeClr val="accent3"/>
          </a:solidFill>
          <a:ln cap="flat" cmpd="sng" w="15875">
            <a:solidFill>
              <a:srgbClr val="147EA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401" name="Google Shape;401;p26"/>
          <p:cNvSpPr/>
          <p:nvPr/>
        </p:nvSpPr>
        <p:spPr>
          <a:xfrm rot="703313">
            <a:off x="6231671" y="5488323"/>
            <a:ext cx="1001216" cy="424193"/>
          </a:xfrm>
          <a:prstGeom prst="notchedRightArrow">
            <a:avLst>
              <a:gd fmla="val 4260" name="adj1"/>
              <a:gd fmla="val 50000" name="adj2"/>
            </a:avLst>
          </a:prstGeom>
          <a:solidFill>
            <a:schemeClr val="accent1"/>
          </a:solidFill>
          <a:ln cap="flat" cmpd="sng" w="15875">
            <a:solidFill>
              <a:srgbClr val="147EA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402" name="Google Shape;402;p26"/>
          <p:cNvSpPr/>
          <p:nvPr/>
        </p:nvSpPr>
        <p:spPr>
          <a:xfrm>
            <a:off x="5693440" y="5025283"/>
            <a:ext cx="868662" cy="640292"/>
          </a:xfrm>
          <a:prstGeom prst="curvedDownArrow">
            <a:avLst>
              <a:gd fmla="val 25000" name="adj1"/>
              <a:gd fmla="val 50000" name="adj2"/>
              <a:gd fmla="val 43939" name="adj3"/>
            </a:avLst>
          </a:prstGeom>
          <a:solidFill>
            <a:schemeClr val="accent5"/>
          </a:solidFill>
          <a:ln cap="flat" cmpd="sng" w="15875">
            <a:solidFill>
              <a:srgbClr val="147EA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6" name="Shape 406"/>
        <p:cNvGrpSpPr/>
        <p:nvPr/>
      </p:nvGrpSpPr>
      <p:grpSpPr>
        <a:xfrm>
          <a:off x="0" y="0"/>
          <a:ext cx="0" cy="0"/>
          <a:chOff x="0" y="0"/>
          <a:chExt cx="0" cy="0"/>
        </a:xfrm>
      </p:grpSpPr>
      <p:sp>
        <p:nvSpPr>
          <p:cNvPr id="407" name="Google Shape;407;p27"/>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7"/>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9" name="Google Shape;409;p27"/>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410" name="Google Shape;410;p27"/>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411" name="Google Shape;411;p27"/>
          <p:cNvSpPr/>
          <p:nvPr/>
        </p:nvSpPr>
        <p:spPr>
          <a:xfrm>
            <a:off x="0" y="0"/>
            <a:ext cx="4101411"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412" name="Google Shape;412;p27"/>
          <p:cNvSpPr txBox="1"/>
          <p:nvPr>
            <p:ph type="title"/>
          </p:nvPr>
        </p:nvSpPr>
        <p:spPr>
          <a:xfrm>
            <a:off x="475707" y="640080"/>
            <a:ext cx="3156492" cy="3034857"/>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cap="none">
                <a:solidFill>
                  <a:srgbClr val="FFFFFF"/>
                </a:solidFill>
                <a:latin typeface="Twentieth Century"/>
                <a:ea typeface="Twentieth Century"/>
                <a:cs typeface="Twentieth Century"/>
                <a:sym typeface="Twentieth Century"/>
              </a:rPr>
              <a:t>PLANES AND AXIS VIDEO</a:t>
            </a:r>
            <a:endParaRPr/>
          </a:p>
        </p:txBody>
      </p:sp>
      <p:sp>
        <p:nvSpPr>
          <p:cNvPr id="413" name="Google Shape;413;p27"/>
          <p:cNvSpPr txBox="1"/>
          <p:nvPr>
            <p:ph idx="1" type="body"/>
          </p:nvPr>
        </p:nvSpPr>
        <p:spPr>
          <a:xfrm>
            <a:off x="479190" y="3849539"/>
            <a:ext cx="3153009" cy="2359417"/>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rPr lang="en-CA" sz="1400" u="sng">
                <a:solidFill>
                  <a:srgbClr val="FFFFFF"/>
                </a:solidFill>
                <a:hlinkClick r:id="rId3">
                  <a:extLst>
                    <a:ext uri="{A12FA001-AC4F-418D-AE19-62706E023703}">
                      <ahyp:hlinkClr val="tx"/>
                    </a:ext>
                  </a:extLst>
                </a:hlinkClick>
              </a:rPr>
              <a:t>https://youtu.be/yq8cE-EDtuE</a:t>
            </a:r>
            <a:endParaRPr sz="1400">
              <a:solidFill>
                <a:srgbClr val="FFFFFF"/>
              </a:solidFill>
            </a:endParaRPr>
          </a:p>
        </p:txBody>
      </p:sp>
      <p:cxnSp>
        <p:nvCxnSpPr>
          <p:cNvPr id="414" name="Google Shape;414;p27"/>
          <p:cNvCxnSpPr/>
          <p:nvPr/>
        </p:nvCxnSpPr>
        <p:spPr>
          <a:xfrm>
            <a:off x="590009" y="3765314"/>
            <a:ext cx="2948940" cy="0"/>
          </a:xfrm>
          <a:prstGeom prst="straightConnector1">
            <a:avLst/>
          </a:prstGeom>
          <a:noFill/>
          <a:ln cap="flat" cmpd="sng" w="19050">
            <a:solidFill>
              <a:srgbClr val="D0EEF9"/>
            </a:solidFill>
            <a:prstDash val="solid"/>
            <a:round/>
            <a:headEnd len="sm" w="sm" type="none"/>
            <a:tailEnd len="sm" w="sm" type="none"/>
          </a:ln>
        </p:spPr>
      </p:cxnSp>
      <p:pic>
        <p:nvPicPr>
          <p:cNvPr descr="Video camera" id="415" name="Google Shape;415;p27"/>
          <p:cNvPicPr preferRelativeResize="0"/>
          <p:nvPr/>
        </p:nvPicPr>
        <p:blipFill rotWithShape="1">
          <a:blip r:embed="rId4">
            <a:alphaModFix/>
          </a:blip>
          <a:srcRect b="0" l="0" r="0" t="0"/>
          <a:stretch/>
        </p:blipFill>
        <p:spPr>
          <a:xfrm>
            <a:off x="4572000" y="1382187"/>
            <a:ext cx="4094602" cy="409460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9" name="Shape 419"/>
        <p:cNvGrpSpPr/>
        <p:nvPr/>
      </p:nvGrpSpPr>
      <p:grpSpPr>
        <a:xfrm>
          <a:off x="0" y="0"/>
          <a:ext cx="0" cy="0"/>
          <a:chOff x="0" y="0"/>
          <a:chExt cx="0" cy="0"/>
        </a:xfrm>
      </p:grpSpPr>
      <p:sp>
        <p:nvSpPr>
          <p:cNvPr id="420" name="Google Shape;420;p28"/>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421" name="Google Shape;421;p28"/>
          <p:cNvSpPr txBox="1"/>
          <p:nvPr>
            <p:ph type="title"/>
          </p:nvPr>
        </p:nvSpPr>
        <p:spPr>
          <a:xfrm>
            <a:off x="99150" y="643475"/>
            <a:ext cx="32886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3700"/>
              <a:buFont typeface="Twentieth Century"/>
              <a:buNone/>
            </a:pPr>
            <a:r>
              <a:rPr lang="en-CA" sz="3700">
                <a:solidFill>
                  <a:srgbClr val="FFFFFF"/>
                </a:solidFill>
              </a:rPr>
              <a:t>SI JOINT AND INTRODUCTION TO ITS AXES</a:t>
            </a:r>
            <a:endParaRPr sz="3700">
              <a:solidFill>
                <a:srgbClr val="FFFFFF"/>
              </a:solidFill>
            </a:endParaRPr>
          </a:p>
        </p:txBody>
      </p:sp>
      <p:grpSp>
        <p:nvGrpSpPr>
          <p:cNvPr id="422" name="Google Shape;422;p28"/>
          <p:cNvGrpSpPr/>
          <p:nvPr/>
        </p:nvGrpSpPr>
        <p:grpSpPr>
          <a:xfrm>
            <a:off x="3779912" y="265711"/>
            <a:ext cx="5184576" cy="6470593"/>
            <a:chOff x="0" y="5063"/>
            <a:chExt cx="5184576" cy="6470593"/>
          </a:xfrm>
        </p:grpSpPr>
        <p:sp>
          <p:nvSpPr>
            <p:cNvPr id="423" name="Google Shape;423;p28"/>
            <p:cNvSpPr/>
            <p:nvPr/>
          </p:nvSpPr>
          <p:spPr>
            <a:xfrm>
              <a:off x="0" y="5063"/>
              <a:ext cx="5184576" cy="1078432"/>
            </a:xfrm>
            <a:prstGeom prst="roundRect">
              <a:avLst>
                <a:gd fmla="val 10000" name="adj"/>
              </a:avLst>
            </a:prstGeom>
            <a:solidFill>
              <a:srgbClr val="2383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8"/>
            <p:cNvSpPr/>
            <p:nvPr/>
          </p:nvSpPr>
          <p:spPr>
            <a:xfrm>
              <a:off x="326225" y="247710"/>
              <a:ext cx="593137" cy="593137"/>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8"/>
            <p:cNvSpPr/>
            <p:nvPr/>
          </p:nvSpPr>
          <p:spPr>
            <a:xfrm>
              <a:off x="1245589" y="5063"/>
              <a:ext cx="3938986" cy="107843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8"/>
            <p:cNvSpPr txBox="1"/>
            <p:nvPr/>
          </p:nvSpPr>
          <p:spPr>
            <a:xfrm>
              <a:off x="1245589" y="5063"/>
              <a:ext cx="3938986" cy="1078432"/>
            </a:xfrm>
            <a:prstGeom prst="rect">
              <a:avLst/>
            </a:prstGeom>
            <a:noFill/>
            <a:ln>
              <a:noFill/>
            </a:ln>
          </p:spPr>
          <p:txBody>
            <a:bodyPr anchorCtr="0" anchor="ctr" bIns="114125" lIns="114125" spcFirstLastPara="1" rIns="114125" wrap="square" tIns="114125">
              <a:noAutofit/>
            </a:bodyPr>
            <a:lstStyle/>
            <a:p>
              <a:pPr indent="0" lvl="0" marL="0" marR="0" rtl="0" algn="l">
                <a:lnSpc>
                  <a:spcPct val="90000"/>
                </a:lnSpc>
                <a:spcBef>
                  <a:spcPts val="0"/>
                </a:spcBef>
                <a:spcAft>
                  <a:spcPts val="0"/>
                </a:spcAft>
                <a:buNone/>
              </a:pPr>
              <a:r>
                <a:rPr b="0" i="0" lang="en-CA" sz="1500" u="none" cap="none" strike="noStrike">
                  <a:solidFill>
                    <a:schemeClr val="dk1"/>
                  </a:solidFill>
                  <a:latin typeface="Twentieth Century"/>
                  <a:ea typeface="Twentieth Century"/>
                  <a:cs typeface="Twentieth Century"/>
                  <a:sym typeface="Twentieth Century"/>
                </a:rPr>
                <a:t>The shape of the SI joint is known as Auricular  (ear like)</a:t>
              </a:r>
              <a:endParaRPr b="0" i="0" sz="1500" u="none" cap="none" strike="noStrike">
                <a:solidFill>
                  <a:schemeClr val="dk1"/>
                </a:solidFill>
                <a:latin typeface="Twentieth Century"/>
                <a:ea typeface="Twentieth Century"/>
                <a:cs typeface="Twentieth Century"/>
                <a:sym typeface="Twentieth Century"/>
              </a:endParaRPr>
            </a:p>
          </p:txBody>
        </p:sp>
        <p:sp>
          <p:nvSpPr>
            <p:cNvPr id="427" name="Google Shape;427;p28"/>
            <p:cNvSpPr/>
            <p:nvPr/>
          </p:nvSpPr>
          <p:spPr>
            <a:xfrm>
              <a:off x="0" y="1353103"/>
              <a:ext cx="5184576" cy="1078432"/>
            </a:xfrm>
            <a:prstGeom prst="roundRect">
              <a:avLst>
                <a:gd fmla="val 10000" name="adj"/>
              </a:avLst>
            </a:prstGeom>
            <a:solidFill>
              <a:srgbClr val="24CE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8"/>
            <p:cNvSpPr/>
            <p:nvPr/>
          </p:nvSpPr>
          <p:spPr>
            <a:xfrm>
              <a:off x="326225" y="1595750"/>
              <a:ext cx="593137" cy="593137"/>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8"/>
            <p:cNvSpPr/>
            <p:nvPr/>
          </p:nvSpPr>
          <p:spPr>
            <a:xfrm>
              <a:off x="1245589" y="1353103"/>
              <a:ext cx="3938986" cy="107843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8"/>
            <p:cNvSpPr txBox="1"/>
            <p:nvPr/>
          </p:nvSpPr>
          <p:spPr>
            <a:xfrm>
              <a:off x="1245589" y="1353103"/>
              <a:ext cx="3938986" cy="1078432"/>
            </a:xfrm>
            <a:prstGeom prst="rect">
              <a:avLst/>
            </a:prstGeom>
            <a:noFill/>
            <a:ln>
              <a:noFill/>
            </a:ln>
          </p:spPr>
          <p:txBody>
            <a:bodyPr anchorCtr="0" anchor="ctr" bIns="114125" lIns="114125" spcFirstLastPara="1" rIns="114125" wrap="square" tIns="114125">
              <a:noAutofit/>
            </a:bodyPr>
            <a:lstStyle/>
            <a:p>
              <a:pPr indent="0" lvl="0" marL="0" marR="0" rtl="0" algn="l">
                <a:lnSpc>
                  <a:spcPct val="90000"/>
                </a:lnSpc>
                <a:spcBef>
                  <a:spcPts val="0"/>
                </a:spcBef>
                <a:spcAft>
                  <a:spcPts val="0"/>
                </a:spcAft>
                <a:buNone/>
              </a:pPr>
              <a:r>
                <a:rPr b="0" i="0" lang="en-CA" sz="1500" u="none" cap="none" strike="noStrike">
                  <a:solidFill>
                    <a:schemeClr val="dk1"/>
                  </a:solidFill>
                  <a:latin typeface="Twentieth Century"/>
                  <a:ea typeface="Twentieth Century"/>
                  <a:cs typeface="Twentieth Century"/>
                  <a:sym typeface="Twentieth Century"/>
                </a:rPr>
                <a:t>The Iliac surface is Convex</a:t>
              </a:r>
              <a:endParaRPr/>
            </a:p>
          </p:txBody>
        </p:sp>
        <p:sp>
          <p:nvSpPr>
            <p:cNvPr id="431" name="Google Shape;431;p28"/>
            <p:cNvSpPr/>
            <p:nvPr/>
          </p:nvSpPr>
          <p:spPr>
            <a:xfrm>
              <a:off x="0" y="2701143"/>
              <a:ext cx="5184576" cy="1078432"/>
            </a:xfrm>
            <a:prstGeom prst="roundRect">
              <a:avLst>
                <a:gd fmla="val 1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8"/>
            <p:cNvSpPr/>
            <p:nvPr/>
          </p:nvSpPr>
          <p:spPr>
            <a:xfrm>
              <a:off x="326225" y="2943791"/>
              <a:ext cx="593137" cy="59313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8"/>
            <p:cNvSpPr/>
            <p:nvPr/>
          </p:nvSpPr>
          <p:spPr>
            <a:xfrm>
              <a:off x="1245589" y="2701143"/>
              <a:ext cx="3938986" cy="107843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8"/>
            <p:cNvSpPr txBox="1"/>
            <p:nvPr/>
          </p:nvSpPr>
          <p:spPr>
            <a:xfrm>
              <a:off x="1245589" y="2701143"/>
              <a:ext cx="3938986" cy="1078432"/>
            </a:xfrm>
            <a:prstGeom prst="rect">
              <a:avLst/>
            </a:prstGeom>
            <a:noFill/>
            <a:ln>
              <a:noFill/>
            </a:ln>
          </p:spPr>
          <p:txBody>
            <a:bodyPr anchorCtr="0" anchor="ctr" bIns="114125" lIns="114125" spcFirstLastPara="1" rIns="114125" wrap="square" tIns="114125">
              <a:noAutofit/>
            </a:bodyPr>
            <a:lstStyle/>
            <a:p>
              <a:pPr indent="0" lvl="0" marL="0" marR="0" rtl="0" algn="l">
                <a:lnSpc>
                  <a:spcPct val="90000"/>
                </a:lnSpc>
                <a:spcBef>
                  <a:spcPts val="0"/>
                </a:spcBef>
                <a:spcAft>
                  <a:spcPts val="0"/>
                </a:spcAft>
                <a:buNone/>
              </a:pPr>
              <a:r>
                <a:rPr b="0" i="0" lang="en-CA" sz="1500" u="none" cap="none" strike="noStrike">
                  <a:solidFill>
                    <a:schemeClr val="dk1"/>
                  </a:solidFill>
                  <a:latin typeface="Twentieth Century"/>
                  <a:ea typeface="Twentieth Century"/>
                  <a:cs typeface="Twentieth Century"/>
                  <a:sym typeface="Twentieth Century"/>
                </a:rPr>
                <a:t>The Sacral surface is slightly concave</a:t>
              </a:r>
              <a:endParaRPr/>
            </a:p>
          </p:txBody>
        </p:sp>
        <p:sp>
          <p:nvSpPr>
            <p:cNvPr id="435" name="Google Shape;435;p28"/>
            <p:cNvSpPr/>
            <p:nvPr/>
          </p:nvSpPr>
          <p:spPr>
            <a:xfrm>
              <a:off x="0" y="4049184"/>
              <a:ext cx="5184576" cy="1078432"/>
            </a:xfrm>
            <a:prstGeom prst="roundRect">
              <a:avLst>
                <a:gd fmla="val 10000" name="adj"/>
              </a:avLst>
            </a:prstGeom>
            <a:solidFill>
              <a:srgbClr val="3B88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8"/>
            <p:cNvSpPr/>
            <p:nvPr/>
          </p:nvSpPr>
          <p:spPr>
            <a:xfrm>
              <a:off x="326225" y="4291831"/>
              <a:ext cx="593137" cy="593137"/>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8"/>
            <p:cNvSpPr/>
            <p:nvPr/>
          </p:nvSpPr>
          <p:spPr>
            <a:xfrm>
              <a:off x="1245589" y="4049184"/>
              <a:ext cx="3938986" cy="107843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8"/>
            <p:cNvSpPr txBox="1"/>
            <p:nvPr/>
          </p:nvSpPr>
          <p:spPr>
            <a:xfrm>
              <a:off x="1245589" y="4049184"/>
              <a:ext cx="3938986" cy="1078432"/>
            </a:xfrm>
            <a:prstGeom prst="rect">
              <a:avLst/>
            </a:prstGeom>
            <a:noFill/>
            <a:ln>
              <a:noFill/>
            </a:ln>
          </p:spPr>
          <p:txBody>
            <a:bodyPr anchorCtr="0" anchor="ctr" bIns="114125" lIns="114125" spcFirstLastPara="1" rIns="114125" wrap="square" tIns="114125">
              <a:noAutofit/>
            </a:bodyPr>
            <a:lstStyle/>
            <a:p>
              <a:pPr indent="0" lvl="0" marL="0" marR="0" rtl="0" algn="l">
                <a:lnSpc>
                  <a:spcPct val="90000"/>
                </a:lnSpc>
                <a:spcBef>
                  <a:spcPts val="0"/>
                </a:spcBef>
                <a:spcAft>
                  <a:spcPts val="0"/>
                </a:spcAft>
                <a:buNone/>
              </a:pPr>
              <a:r>
                <a:rPr b="0" i="0" lang="en-CA" sz="1500" u="none" cap="none" strike="noStrike">
                  <a:solidFill>
                    <a:schemeClr val="dk1"/>
                  </a:solidFill>
                  <a:latin typeface="Twentieth Century"/>
                  <a:ea typeface="Twentieth Century"/>
                  <a:cs typeface="Twentieth Century"/>
                  <a:sym typeface="Twentieth Century"/>
                </a:rPr>
                <a:t>As we age the surfaces have more irregular ridges and depressions</a:t>
              </a:r>
              <a:endParaRPr/>
            </a:p>
          </p:txBody>
        </p:sp>
        <p:sp>
          <p:nvSpPr>
            <p:cNvPr id="439" name="Google Shape;439;p28"/>
            <p:cNvSpPr/>
            <p:nvPr/>
          </p:nvSpPr>
          <p:spPr>
            <a:xfrm>
              <a:off x="0" y="5397224"/>
              <a:ext cx="5184576" cy="1078432"/>
            </a:xfrm>
            <a:prstGeom prst="roundRect">
              <a:avLst>
                <a:gd fmla="val 10000" name="adj"/>
              </a:avLst>
            </a:prstGeom>
            <a:solidFill>
              <a:srgbClr val="61A3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8"/>
            <p:cNvSpPr/>
            <p:nvPr/>
          </p:nvSpPr>
          <p:spPr>
            <a:xfrm>
              <a:off x="326225" y="5639871"/>
              <a:ext cx="593137" cy="593137"/>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8"/>
            <p:cNvSpPr/>
            <p:nvPr/>
          </p:nvSpPr>
          <p:spPr>
            <a:xfrm>
              <a:off x="1245589" y="5397224"/>
              <a:ext cx="3938986" cy="107843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8"/>
            <p:cNvSpPr txBox="1"/>
            <p:nvPr/>
          </p:nvSpPr>
          <p:spPr>
            <a:xfrm>
              <a:off x="1245589" y="5397224"/>
              <a:ext cx="3938986" cy="1078432"/>
            </a:xfrm>
            <a:prstGeom prst="rect">
              <a:avLst/>
            </a:prstGeom>
            <a:noFill/>
            <a:ln>
              <a:noFill/>
            </a:ln>
          </p:spPr>
          <p:txBody>
            <a:bodyPr anchorCtr="0" anchor="ctr" bIns="114125" lIns="114125" spcFirstLastPara="1" rIns="114125" wrap="square" tIns="114125">
              <a:noAutofit/>
            </a:bodyPr>
            <a:lstStyle/>
            <a:p>
              <a:pPr indent="0" lvl="0" marL="0" marR="0" rtl="0" algn="l">
                <a:lnSpc>
                  <a:spcPct val="90000"/>
                </a:lnSpc>
                <a:spcBef>
                  <a:spcPts val="0"/>
                </a:spcBef>
                <a:spcAft>
                  <a:spcPts val="0"/>
                </a:spcAft>
                <a:buNone/>
              </a:pPr>
              <a:r>
                <a:rPr b="0" i="0" lang="en-CA" sz="1500" u="none" cap="none" strike="noStrike">
                  <a:solidFill>
                    <a:schemeClr val="dk1"/>
                  </a:solidFill>
                  <a:latin typeface="Twentieth Century"/>
                  <a:ea typeface="Twentieth Century"/>
                  <a:cs typeface="Twentieth Century"/>
                  <a:sym typeface="Twentieth Century"/>
                </a:rPr>
                <a:t>The SI Joint has 3 Transverse axes that run through it which allow for different movements. For now the motion at the inferior transverse axis is our focus for iliosacral motion</a:t>
              </a: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6" name="Shape 446"/>
        <p:cNvGrpSpPr/>
        <p:nvPr/>
      </p:nvGrpSpPr>
      <p:grpSpPr>
        <a:xfrm>
          <a:off x="0" y="0"/>
          <a:ext cx="0" cy="0"/>
          <a:chOff x="0" y="0"/>
          <a:chExt cx="0" cy="0"/>
        </a:xfrm>
      </p:grpSpPr>
      <p:sp>
        <p:nvSpPr>
          <p:cNvPr id="447" name="Google Shape;447;p29"/>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SI JOINT AXIS</a:t>
            </a:r>
            <a:endParaRPr/>
          </a:p>
        </p:txBody>
      </p:sp>
      <p:pic>
        <p:nvPicPr>
          <p:cNvPr descr="C:\Users\Student27\Downloads\20170816_200718.jpg" id="448" name="Google Shape;448;p29"/>
          <p:cNvPicPr preferRelativeResize="0"/>
          <p:nvPr/>
        </p:nvPicPr>
        <p:blipFill rotWithShape="1">
          <a:blip r:embed="rId3">
            <a:alphaModFix/>
          </a:blip>
          <a:srcRect b="11001" l="-2155" r="2154" t="43341"/>
          <a:stretch/>
        </p:blipFill>
        <p:spPr>
          <a:xfrm>
            <a:off x="758326" y="2204864"/>
            <a:ext cx="7620330" cy="393131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2" name="Shape 452"/>
        <p:cNvGrpSpPr/>
        <p:nvPr/>
      </p:nvGrpSpPr>
      <p:grpSpPr>
        <a:xfrm>
          <a:off x="0" y="0"/>
          <a:ext cx="0" cy="0"/>
          <a:chOff x="0" y="0"/>
          <a:chExt cx="0" cy="0"/>
        </a:xfrm>
      </p:grpSpPr>
      <p:sp>
        <p:nvSpPr>
          <p:cNvPr id="453" name="Google Shape;453;p30"/>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454" name="Google Shape;454;p30"/>
          <p:cNvSpPr txBox="1"/>
          <p:nvPr>
            <p:ph type="title"/>
          </p:nvPr>
        </p:nvSpPr>
        <p:spPr>
          <a:xfrm>
            <a:off x="482601" y="643467"/>
            <a:ext cx="2561709" cy="557106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ANGLE OF TORSION</a:t>
            </a:r>
            <a:endParaRPr/>
          </a:p>
        </p:txBody>
      </p:sp>
      <p:grpSp>
        <p:nvGrpSpPr>
          <p:cNvPr id="455" name="Google Shape;455;p30"/>
          <p:cNvGrpSpPr/>
          <p:nvPr/>
        </p:nvGrpSpPr>
        <p:grpSpPr>
          <a:xfrm>
            <a:off x="3707900" y="254019"/>
            <a:ext cx="5184600" cy="6603682"/>
            <a:chOff x="-4" y="137388"/>
            <a:chExt cx="5184600" cy="6466590"/>
          </a:xfrm>
        </p:grpSpPr>
        <p:sp>
          <p:nvSpPr>
            <p:cNvPr id="456" name="Google Shape;456;p30"/>
            <p:cNvSpPr/>
            <p:nvPr/>
          </p:nvSpPr>
          <p:spPr>
            <a:xfrm>
              <a:off x="0" y="137388"/>
              <a:ext cx="5184576" cy="1296652"/>
            </a:xfrm>
            <a:prstGeom prst="roundRect">
              <a:avLst>
                <a:gd fmla="val 16667" name="adj"/>
              </a:avLst>
            </a:prstGeom>
            <a:solidFill>
              <a:srgbClr val="2383C6"/>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0"/>
            <p:cNvSpPr txBox="1"/>
            <p:nvPr/>
          </p:nvSpPr>
          <p:spPr>
            <a:xfrm>
              <a:off x="63297" y="200685"/>
              <a:ext cx="5057982" cy="1170058"/>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None/>
              </a:pPr>
              <a:r>
                <a:rPr b="0" i="0" lang="en-CA" sz="2600" u="none" cap="none" strike="noStrike">
                  <a:solidFill>
                    <a:schemeClr val="lt1"/>
                  </a:solidFill>
                  <a:latin typeface="Twentieth Century"/>
                  <a:ea typeface="Twentieth Century"/>
                  <a:cs typeface="Twentieth Century"/>
                  <a:sym typeface="Twentieth Century"/>
                </a:rPr>
                <a:t>The angle between the femoral neck and transverse femoral condyles</a:t>
              </a:r>
              <a:endParaRPr b="0" i="0" sz="2600" u="none" cap="none" strike="noStrike">
                <a:solidFill>
                  <a:schemeClr val="lt1"/>
                </a:solidFill>
                <a:latin typeface="Twentieth Century"/>
                <a:ea typeface="Twentieth Century"/>
                <a:cs typeface="Twentieth Century"/>
                <a:sym typeface="Twentieth Century"/>
              </a:endParaRPr>
            </a:p>
          </p:txBody>
        </p:sp>
        <p:sp>
          <p:nvSpPr>
            <p:cNvPr id="458" name="Google Shape;458;p30"/>
            <p:cNvSpPr/>
            <p:nvPr/>
          </p:nvSpPr>
          <p:spPr>
            <a:xfrm>
              <a:off x="0" y="1508921"/>
              <a:ext cx="5184576" cy="1296652"/>
            </a:xfrm>
            <a:prstGeom prst="roundRect">
              <a:avLst>
                <a:gd fmla="val 16667" name="adj"/>
              </a:avLst>
            </a:prstGeom>
            <a:solidFill>
              <a:srgbClr val="2499CB"/>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0"/>
            <p:cNvSpPr txBox="1"/>
            <p:nvPr/>
          </p:nvSpPr>
          <p:spPr>
            <a:xfrm>
              <a:off x="63297" y="1572218"/>
              <a:ext cx="5057982" cy="1170058"/>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None/>
              </a:pPr>
              <a:r>
                <a:rPr b="0" i="0" lang="en-CA" sz="2600" u="none" cap="none" strike="noStrike">
                  <a:solidFill>
                    <a:schemeClr val="lt1"/>
                  </a:solidFill>
                  <a:latin typeface="Twentieth Century"/>
                  <a:ea typeface="Twentieth Century"/>
                  <a:cs typeface="Twentieth Century"/>
                  <a:sym typeface="Twentieth Century"/>
                </a:rPr>
                <a:t>8-15 degrees is normal </a:t>
              </a:r>
              <a:endParaRPr b="0" i="0" sz="2600" u="none" cap="none" strike="noStrike">
                <a:solidFill>
                  <a:schemeClr val="lt1"/>
                </a:solidFill>
                <a:latin typeface="Twentieth Century"/>
                <a:ea typeface="Twentieth Century"/>
                <a:cs typeface="Twentieth Century"/>
                <a:sym typeface="Twentieth Century"/>
              </a:endParaRPr>
            </a:p>
          </p:txBody>
        </p:sp>
        <p:sp>
          <p:nvSpPr>
            <p:cNvPr id="460" name="Google Shape;460;p30"/>
            <p:cNvSpPr/>
            <p:nvPr/>
          </p:nvSpPr>
          <p:spPr>
            <a:xfrm>
              <a:off x="0" y="2880453"/>
              <a:ext cx="5184576" cy="1296652"/>
            </a:xfrm>
            <a:prstGeom prst="roundRect">
              <a:avLst>
                <a:gd fmla="val 16667" name="adj"/>
              </a:avLst>
            </a:prstGeom>
            <a:solidFill>
              <a:srgbClr val="24B2D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0"/>
            <p:cNvSpPr txBox="1"/>
            <p:nvPr/>
          </p:nvSpPr>
          <p:spPr>
            <a:xfrm>
              <a:off x="63297" y="2943750"/>
              <a:ext cx="5057982" cy="1170058"/>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None/>
              </a:pPr>
              <a:r>
                <a:rPr b="0" i="0" lang="en-CA" sz="2600" u="none" cap="none" strike="noStrike">
                  <a:solidFill>
                    <a:schemeClr val="lt1"/>
                  </a:solidFill>
                  <a:latin typeface="Twentieth Century"/>
                  <a:ea typeface="Twentieth Century"/>
                  <a:cs typeface="Twentieth Century"/>
                  <a:sym typeface="Twentieth Century"/>
                </a:rPr>
                <a:t>Anteversion vs. retroversion</a:t>
              </a:r>
              <a:endParaRPr b="0" i="0" sz="2600" u="none" cap="none" strike="noStrike">
                <a:solidFill>
                  <a:schemeClr val="lt1"/>
                </a:solidFill>
                <a:latin typeface="Twentieth Century"/>
                <a:ea typeface="Twentieth Century"/>
                <a:cs typeface="Twentieth Century"/>
                <a:sym typeface="Twentieth Century"/>
              </a:endParaRPr>
            </a:p>
          </p:txBody>
        </p:sp>
        <p:sp>
          <p:nvSpPr>
            <p:cNvPr id="462" name="Google Shape;462;p30"/>
            <p:cNvSpPr/>
            <p:nvPr/>
          </p:nvSpPr>
          <p:spPr>
            <a:xfrm>
              <a:off x="0" y="4177106"/>
              <a:ext cx="5184576" cy="11302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0"/>
            <p:cNvSpPr txBox="1"/>
            <p:nvPr/>
          </p:nvSpPr>
          <p:spPr>
            <a:xfrm>
              <a:off x="-4" y="4177116"/>
              <a:ext cx="5184600" cy="1014000"/>
            </a:xfrm>
            <a:prstGeom prst="rect">
              <a:avLst/>
            </a:prstGeom>
            <a:noFill/>
            <a:ln>
              <a:noFill/>
            </a:ln>
          </p:spPr>
          <p:txBody>
            <a:bodyPr anchorCtr="0" anchor="t" bIns="33000" lIns="164600" spcFirstLastPara="1" rIns="184900" wrap="square" tIns="33000">
              <a:noAutofit/>
            </a:bodyPr>
            <a:lstStyle/>
            <a:p>
              <a:pPr indent="-228600" lvl="1" marL="228600" marR="0" rtl="0" algn="l">
                <a:lnSpc>
                  <a:spcPct val="90000"/>
                </a:lnSpc>
                <a:spcBef>
                  <a:spcPts val="0"/>
                </a:spcBef>
                <a:spcAft>
                  <a:spcPts val="0"/>
                </a:spcAft>
                <a:buClr>
                  <a:schemeClr val="dk1"/>
                </a:buClr>
                <a:buSzPts val="2000"/>
                <a:buFont typeface="Twentieth Century"/>
                <a:buChar char="•"/>
              </a:pPr>
              <a:r>
                <a:rPr b="0" i="0" lang="en-CA" sz="2000" u="none" cap="none" strike="noStrike">
                  <a:solidFill>
                    <a:schemeClr val="dk1"/>
                  </a:solidFill>
                  <a:latin typeface="Twentieth Century"/>
                  <a:ea typeface="Twentieth Century"/>
                  <a:cs typeface="Twentieth Century"/>
                  <a:sym typeface="Twentieth Century"/>
                </a:rPr>
                <a:t>Greater than normal=anteversion (medial femoral torsion)</a:t>
              </a:r>
              <a:endParaRPr b="0" i="0" sz="2000" u="none" cap="none" strike="noStrike">
                <a:solidFill>
                  <a:schemeClr val="dk1"/>
                </a:solidFill>
                <a:latin typeface="Twentieth Century"/>
                <a:ea typeface="Twentieth Century"/>
                <a:cs typeface="Twentieth Century"/>
                <a:sym typeface="Twentieth Century"/>
              </a:endParaRPr>
            </a:p>
            <a:p>
              <a:pPr indent="-228600" lvl="1" marL="228600" marR="0" rtl="0" algn="l">
                <a:lnSpc>
                  <a:spcPct val="90000"/>
                </a:lnSpc>
                <a:spcBef>
                  <a:spcPts val="400"/>
                </a:spcBef>
                <a:spcAft>
                  <a:spcPts val="0"/>
                </a:spcAft>
                <a:buClr>
                  <a:schemeClr val="dk1"/>
                </a:buClr>
                <a:buSzPts val="2000"/>
                <a:buFont typeface="Twentieth Century"/>
                <a:buChar char="•"/>
              </a:pPr>
              <a:r>
                <a:rPr b="0" i="0" lang="en-CA" sz="2000" u="none" cap="none" strike="noStrike">
                  <a:solidFill>
                    <a:schemeClr val="dk1"/>
                  </a:solidFill>
                  <a:latin typeface="Twentieth Century"/>
                  <a:ea typeface="Twentieth Century"/>
                  <a:cs typeface="Twentieth Century"/>
                  <a:sym typeface="Twentieth Century"/>
                </a:rPr>
                <a:t>Less than normal =retroversion (lateral femoral torsion)</a:t>
              </a:r>
              <a:endParaRPr b="0" i="0" sz="2000" u="none" cap="none" strike="noStrike">
                <a:solidFill>
                  <a:schemeClr val="dk1"/>
                </a:solidFill>
                <a:latin typeface="Twentieth Century"/>
                <a:ea typeface="Twentieth Century"/>
                <a:cs typeface="Twentieth Century"/>
                <a:sym typeface="Twentieth Century"/>
              </a:endParaRPr>
            </a:p>
          </p:txBody>
        </p:sp>
        <p:sp>
          <p:nvSpPr>
            <p:cNvPr id="464" name="Google Shape;464;p30"/>
            <p:cNvSpPr/>
            <p:nvPr/>
          </p:nvSpPr>
          <p:spPr>
            <a:xfrm>
              <a:off x="0" y="5307326"/>
              <a:ext cx="5184576" cy="1296652"/>
            </a:xfrm>
            <a:prstGeom prst="roundRect">
              <a:avLst>
                <a:gd fmla="val 16667" name="adj"/>
              </a:avLst>
            </a:prstGeom>
            <a:solidFill>
              <a:srgbClr val="25CCD6"/>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0"/>
            <p:cNvSpPr txBox="1"/>
            <p:nvPr/>
          </p:nvSpPr>
          <p:spPr>
            <a:xfrm>
              <a:off x="63297" y="5370623"/>
              <a:ext cx="5057982" cy="1170058"/>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None/>
              </a:pPr>
              <a:r>
                <a:rPr b="0" i="0" lang="en-CA" sz="2600" u="none" cap="none" strike="noStrike">
                  <a:solidFill>
                    <a:schemeClr val="lt1"/>
                  </a:solidFill>
                  <a:latin typeface="Twentieth Century"/>
                  <a:ea typeface="Twentieth Century"/>
                  <a:cs typeface="Twentieth Century"/>
                  <a:sym typeface="Twentieth Century"/>
                </a:rPr>
                <a:t>Femoral anteversion is forward torsion of the femoral neck in relation to the coronal plane </a:t>
              </a:r>
              <a:endParaRPr b="0" i="0" sz="2600" u="none" cap="none" strike="noStrike">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9" name="Shape 469"/>
        <p:cNvGrpSpPr/>
        <p:nvPr/>
      </p:nvGrpSpPr>
      <p:grpSpPr>
        <a:xfrm>
          <a:off x="0" y="0"/>
          <a:ext cx="0" cy="0"/>
          <a:chOff x="0" y="0"/>
          <a:chExt cx="0" cy="0"/>
        </a:xfrm>
      </p:grpSpPr>
      <p:sp>
        <p:nvSpPr>
          <p:cNvPr id="470" name="Google Shape;470;p31"/>
          <p:cNvSpPr/>
          <p:nvPr/>
        </p:nvSpPr>
        <p:spPr>
          <a:xfrm>
            <a:off x="0" y="0"/>
            <a:ext cx="9141714" cy="4572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471" name="Google Shape;471;p31"/>
          <p:cNvSpPr/>
          <p:nvPr/>
        </p:nvSpPr>
        <p:spPr>
          <a:xfrm>
            <a:off x="0" y="4571998"/>
            <a:ext cx="9141714" cy="228554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472" name="Google Shape;472;p31"/>
          <p:cNvSpPr txBox="1"/>
          <p:nvPr>
            <p:ph type="title"/>
          </p:nvPr>
        </p:nvSpPr>
        <p:spPr>
          <a:xfrm>
            <a:off x="768096" y="4911819"/>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ABNORMAL ANGLES</a:t>
            </a:r>
            <a:endParaRPr/>
          </a:p>
        </p:txBody>
      </p:sp>
      <p:pic>
        <p:nvPicPr>
          <p:cNvPr id="473" name="Google Shape;473;p31"/>
          <p:cNvPicPr preferRelativeResize="0"/>
          <p:nvPr/>
        </p:nvPicPr>
        <p:blipFill rotWithShape="1">
          <a:blip r:embed="rId3">
            <a:alphaModFix/>
          </a:blip>
          <a:srcRect b="0" l="0" r="0" t="0"/>
          <a:stretch/>
        </p:blipFill>
        <p:spPr>
          <a:xfrm>
            <a:off x="81769" y="0"/>
            <a:ext cx="8978176" cy="3591270"/>
          </a:xfrm>
          <a:prstGeom prst="rect">
            <a:avLst/>
          </a:prstGeom>
          <a:noFill/>
          <a:ln>
            <a:noFill/>
          </a:ln>
        </p:spPr>
      </p:pic>
      <p:cxnSp>
        <p:nvCxnSpPr>
          <p:cNvPr id="474" name="Google Shape;474;p31"/>
          <p:cNvCxnSpPr/>
          <p:nvPr/>
        </p:nvCxnSpPr>
        <p:spPr>
          <a:xfrm rot="10800000">
            <a:off x="571500" y="5204427"/>
            <a:ext cx="0" cy="914400"/>
          </a:xfrm>
          <a:prstGeom prst="straightConnector1">
            <a:avLst/>
          </a:prstGeom>
          <a:noFill/>
          <a:ln cap="flat" cmpd="sng" w="19050">
            <a:solidFill>
              <a:srgbClr val="FFFFFF"/>
            </a:solidFill>
            <a:prstDash val="solid"/>
            <a:round/>
            <a:headEnd len="sm" w="sm" type="none"/>
            <a:tailEnd len="sm" w="sm" type="none"/>
          </a:ln>
        </p:spPr>
      </p:cxnSp>
      <p:sp>
        <p:nvSpPr>
          <p:cNvPr id="475" name="Google Shape;475;p31"/>
          <p:cNvSpPr txBox="1"/>
          <p:nvPr/>
        </p:nvSpPr>
        <p:spPr>
          <a:xfrm>
            <a:off x="1403648" y="3789040"/>
            <a:ext cx="665450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CA" sz="1800" u="sng" cap="none" strike="noStrike">
                <a:solidFill>
                  <a:schemeClr val="dk1"/>
                </a:solidFill>
                <a:latin typeface="Twentieth Century"/>
                <a:ea typeface="Twentieth Century"/>
                <a:cs typeface="Twentieth Century"/>
                <a:sym typeface="Twentieth Century"/>
                <a:hlinkClick r:id="rId4">
                  <a:extLst>
                    <a:ext uri="{A12FA001-AC4F-418D-AE19-62706E023703}">
                      <ahyp:hlinkClr val="tx"/>
                    </a:ext>
                  </a:extLst>
                </a:hlinkClick>
              </a:rPr>
              <a:t>M. Tannast, In- &amp; out-toeing: a reliable diagnostic sign for femoral malversion?, Hip Symposium 2018 - YouTube</a:t>
            </a:r>
            <a:endParaRPr sz="18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9" name="Shape 479"/>
        <p:cNvGrpSpPr/>
        <p:nvPr/>
      </p:nvGrpSpPr>
      <p:grpSpPr>
        <a:xfrm>
          <a:off x="0" y="0"/>
          <a:ext cx="0" cy="0"/>
          <a:chOff x="0" y="0"/>
          <a:chExt cx="0" cy="0"/>
        </a:xfrm>
      </p:grpSpPr>
      <p:sp>
        <p:nvSpPr>
          <p:cNvPr id="480" name="Google Shape;480;p32"/>
          <p:cNvSpPr/>
          <p:nvPr/>
        </p:nvSpPr>
        <p:spPr>
          <a:xfrm>
            <a:off x="0" y="0"/>
            <a:ext cx="9141714" cy="685754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481" name="Google Shape;481;p32"/>
          <p:cNvSpPr/>
          <p:nvPr/>
        </p:nvSpPr>
        <p:spPr>
          <a:xfrm>
            <a:off x="0" y="4572457"/>
            <a:ext cx="9141714" cy="228554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482" name="Google Shape;482;p32"/>
          <p:cNvSpPr txBox="1"/>
          <p:nvPr>
            <p:ph type="title"/>
          </p:nvPr>
        </p:nvSpPr>
        <p:spPr>
          <a:xfrm>
            <a:off x="768096" y="4971088"/>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IMPLICATIONS ON LOWER EXTREMITY</a:t>
            </a:r>
            <a:endParaRPr/>
          </a:p>
        </p:txBody>
      </p:sp>
      <p:cxnSp>
        <p:nvCxnSpPr>
          <p:cNvPr id="483" name="Google Shape;483;p32"/>
          <p:cNvCxnSpPr/>
          <p:nvPr/>
        </p:nvCxnSpPr>
        <p:spPr>
          <a:xfrm rot="10800000">
            <a:off x="571500" y="5242273"/>
            <a:ext cx="0" cy="914400"/>
          </a:xfrm>
          <a:prstGeom prst="straightConnector1">
            <a:avLst/>
          </a:prstGeom>
          <a:noFill/>
          <a:ln cap="flat" cmpd="sng" w="19050">
            <a:solidFill>
              <a:srgbClr val="FFFFFF">
                <a:alpha val="80000"/>
              </a:srgbClr>
            </a:solidFill>
            <a:prstDash val="solid"/>
            <a:round/>
            <a:headEnd len="sm" w="sm" type="none"/>
            <a:tailEnd len="sm" w="sm" type="none"/>
          </a:ln>
        </p:spPr>
      </p:cxnSp>
      <p:grpSp>
        <p:nvGrpSpPr>
          <p:cNvPr id="484" name="Google Shape;484;p32"/>
          <p:cNvGrpSpPr/>
          <p:nvPr/>
        </p:nvGrpSpPr>
        <p:grpSpPr>
          <a:xfrm>
            <a:off x="516081" y="645689"/>
            <a:ext cx="8104692" cy="3349626"/>
            <a:chOff x="33878" y="2751"/>
            <a:chExt cx="8104692" cy="3349626"/>
          </a:xfrm>
        </p:grpSpPr>
        <p:sp>
          <p:nvSpPr>
            <p:cNvPr id="485" name="Google Shape;485;p32"/>
            <p:cNvSpPr/>
            <p:nvPr/>
          </p:nvSpPr>
          <p:spPr>
            <a:xfrm>
              <a:off x="2374475" y="659750"/>
              <a:ext cx="508151" cy="91440"/>
            </a:xfrm>
            <a:custGeom>
              <a:rect b="b" l="l" r="r" t="t"/>
              <a:pathLst>
                <a:path extrusionOk="0" h="120000" w="120000">
                  <a:moveTo>
                    <a:pt x="0" y="60000"/>
                  </a:moveTo>
                  <a:lnTo>
                    <a:pt x="120000" y="60000"/>
                  </a:lnTo>
                </a:path>
              </a:pathLst>
            </a:custGeom>
            <a:noFill/>
            <a:ln cap="flat" cmpd="sng" w="9525">
              <a:solidFill>
                <a:srgbClr val="24CED7"/>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2"/>
            <p:cNvSpPr txBox="1"/>
            <p:nvPr/>
          </p:nvSpPr>
          <p:spPr>
            <a:xfrm>
              <a:off x="2615082" y="702776"/>
              <a:ext cx="26937" cy="538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sz="500">
                <a:solidFill>
                  <a:schemeClr val="dk1"/>
                </a:solidFill>
                <a:latin typeface="Twentieth Century"/>
                <a:ea typeface="Twentieth Century"/>
                <a:cs typeface="Twentieth Century"/>
                <a:sym typeface="Twentieth Century"/>
              </a:endParaRPr>
            </a:p>
          </p:txBody>
        </p:sp>
        <p:sp>
          <p:nvSpPr>
            <p:cNvPr id="487" name="Google Shape;487;p32"/>
            <p:cNvSpPr/>
            <p:nvPr/>
          </p:nvSpPr>
          <p:spPr>
            <a:xfrm>
              <a:off x="33878" y="2751"/>
              <a:ext cx="2342396" cy="1405437"/>
            </a:xfrm>
            <a:prstGeom prst="rect">
              <a:avLst/>
            </a:prstGeom>
            <a:solidFill>
              <a:srgbClr val="24CED7"/>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2"/>
            <p:cNvSpPr txBox="1"/>
            <p:nvPr/>
          </p:nvSpPr>
          <p:spPr>
            <a:xfrm>
              <a:off x="33878" y="2751"/>
              <a:ext cx="2342396" cy="1405437"/>
            </a:xfrm>
            <a:prstGeom prst="rect">
              <a:avLst/>
            </a:prstGeom>
            <a:noFill/>
            <a:ln>
              <a:noFill/>
            </a:ln>
          </p:spPr>
          <p:txBody>
            <a:bodyPr anchorCtr="0" anchor="ctr" bIns="120475" lIns="114775" spcFirstLastPara="1" rIns="114775" wrap="square" tIns="120475">
              <a:noAutofit/>
            </a:bodyPr>
            <a:lstStyle/>
            <a:p>
              <a:pPr indent="0" lvl="0" marL="0" marR="0" rtl="0" algn="ctr">
                <a:lnSpc>
                  <a:spcPct val="90000"/>
                </a:lnSpc>
                <a:spcBef>
                  <a:spcPts val="0"/>
                </a:spcBef>
                <a:spcAft>
                  <a:spcPts val="0"/>
                </a:spcAft>
                <a:buNone/>
              </a:pPr>
              <a:r>
                <a:rPr lang="en-CA" sz="1600">
                  <a:solidFill>
                    <a:schemeClr val="lt1"/>
                  </a:solidFill>
                  <a:latin typeface="Twentieth Century"/>
                  <a:ea typeface="Twentieth Century"/>
                  <a:cs typeface="Twentieth Century"/>
                  <a:sym typeface="Twentieth Century"/>
                </a:rPr>
                <a:t>Femoral anteversion is characterized by increased anteversion of the femoral neck relative to the femur</a:t>
              </a:r>
              <a:endParaRPr sz="1600">
                <a:solidFill>
                  <a:schemeClr val="lt1"/>
                </a:solidFill>
                <a:latin typeface="Twentieth Century"/>
                <a:ea typeface="Twentieth Century"/>
                <a:cs typeface="Twentieth Century"/>
                <a:sym typeface="Twentieth Century"/>
              </a:endParaRPr>
            </a:p>
          </p:txBody>
        </p:sp>
        <p:sp>
          <p:nvSpPr>
            <p:cNvPr id="489" name="Google Shape;489;p32"/>
            <p:cNvSpPr/>
            <p:nvPr/>
          </p:nvSpPr>
          <p:spPr>
            <a:xfrm>
              <a:off x="5255623" y="659750"/>
              <a:ext cx="508151" cy="91440"/>
            </a:xfrm>
            <a:custGeom>
              <a:rect b="b" l="l" r="r" t="t"/>
              <a:pathLst>
                <a:path extrusionOk="0" h="120000" w="120000">
                  <a:moveTo>
                    <a:pt x="0" y="60000"/>
                  </a:moveTo>
                  <a:lnTo>
                    <a:pt x="120000" y="60000"/>
                  </a:lnTo>
                </a:path>
              </a:pathLst>
            </a:custGeom>
            <a:noFill/>
            <a:ln cap="flat" cmpd="sng" w="9525">
              <a:solidFill>
                <a:srgbClr val="24CED7"/>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2"/>
            <p:cNvSpPr txBox="1"/>
            <p:nvPr/>
          </p:nvSpPr>
          <p:spPr>
            <a:xfrm>
              <a:off x="5496230" y="702776"/>
              <a:ext cx="26937" cy="538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sz="500">
                <a:solidFill>
                  <a:schemeClr val="dk1"/>
                </a:solidFill>
                <a:latin typeface="Twentieth Century"/>
                <a:ea typeface="Twentieth Century"/>
                <a:cs typeface="Twentieth Century"/>
                <a:sym typeface="Twentieth Century"/>
              </a:endParaRPr>
            </a:p>
          </p:txBody>
        </p:sp>
        <p:sp>
          <p:nvSpPr>
            <p:cNvPr id="491" name="Google Shape;491;p32"/>
            <p:cNvSpPr/>
            <p:nvPr/>
          </p:nvSpPr>
          <p:spPr>
            <a:xfrm>
              <a:off x="2915026" y="2751"/>
              <a:ext cx="2342396" cy="1405437"/>
            </a:xfrm>
            <a:prstGeom prst="rect">
              <a:avLst/>
            </a:prstGeom>
            <a:solidFill>
              <a:srgbClr val="24CED7"/>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2"/>
            <p:cNvSpPr txBox="1"/>
            <p:nvPr/>
          </p:nvSpPr>
          <p:spPr>
            <a:xfrm>
              <a:off x="2915026" y="2751"/>
              <a:ext cx="2342396" cy="1405437"/>
            </a:xfrm>
            <a:prstGeom prst="rect">
              <a:avLst/>
            </a:prstGeom>
            <a:noFill/>
            <a:ln>
              <a:noFill/>
            </a:ln>
          </p:spPr>
          <p:txBody>
            <a:bodyPr anchorCtr="0" anchor="ctr" bIns="120475" lIns="114775" spcFirstLastPara="1" rIns="114775" wrap="square" tIns="120475">
              <a:noAutofit/>
            </a:bodyPr>
            <a:lstStyle/>
            <a:p>
              <a:pPr indent="0" lvl="0" marL="0" marR="0" rtl="0" algn="ctr">
                <a:lnSpc>
                  <a:spcPct val="90000"/>
                </a:lnSpc>
                <a:spcBef>
                  <a:spcPts val="0"/>
                </a:spcBef>
                <a:spcAft>
                  <a:spcPts val="0"/>
                </a:spcAft>
                <a:buNone/>
              </a:pPr>
              <a:r>
                <a:rPr lang="en-CA" sz="1600">
                  <a:solidFill>
                    <a:schemeClr val="lt1"/>
                  </a:solidFill>
                  <a:latin typeface="Twentieth Century"/>
                  <a:ea typeface="Twentieth Century"/>
                  <a:cs typeface="Twentieth Century"/>
                  <a:sym typeface="Twentieth Century"/>
                </a:rPr>
                <a:t>compensatory internal rotation of the femur</a:t>
              </a:r>
              <a:endParaRPr sz="1600">
                <a:solidFill>
                  <a:schemeClr val="lt1"/>
                </a:solidFill>
                <a:latin typeface="Twentieth Century"/>
                <a:ea typeface="Twentieth Century"/>
                <a:cs typeface="Twentieth Century"/>
                <a:sym typeface="Twentieth Century"/>
              </a:endParaRPr>
            </a:p>
          </p:txBody>
        </p:sp>
        <p:sp>
          <p:nvSpPr>
            <p:cNvPr id="493" name="Google Shape;493;p32"/>
            <p:cNvSpPr/>
            <p:nvPr/>
          </p:nvSpPr>
          <p:spPr>
            <a:xfrm>
              <a:off x="1205077" y="1406389"/>
              <a:ext cx="5762295" cy="508151"/>
            </a:xfrm>
            <a:custGeom>
              <a:rect b="b" l="l" r="r" t="t"/>
              <a:pathLst>
                <a:path extrusionOk="0" h="120000" w="120000">
                  <a:moveTo>
                    <a:pt x="120000" y="0"/>
                  </a:moveTo>
                  <a:lnTo>
                    <a:pt x="120000" y="64038"/>
                  </a:lnTo>
                  <a:lnTo>
                    <a:pt x="0" y="64038"/>
                  </a:lnTo>
                  <a:lnTo>
                    <a:pt x="0" y="120000"/>
                  </a:lnTo>
                </a:path>
              </a:pathLst>
            </a:custGeom>
            <a:noFill/>
            <a:ln cap="flat" cmpd="sng" w="9525">
              <a:solidFill>
                <a:schemeClr val="lt1"/>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2"/>
            <p:cNvSpPr txBox="1"/>
            <p:nvPr/>
          </p:nvSpPr>
          <p:spPr>
            <a:xfrm>
              <a:off x="3941539" y="1657771"/>
              <a:ext cx="289371" cy="538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sz="500">
                <a:solidFill>
                  <a:schemeClr val="dk1"/>
                </a:solidFill>
                <a:latin typeface="Twentieth Century"/>
                <a:ea typeface="Twentieth Century"/>
                <a:cs typeface="Twentieth Century"/>
                <a:sym typeface="Twentieth Century"/>
              </a:endParaRPr>
            </a:p>
          </p:txBody>
        </p:sp>
        <p:sp>
          <p:nvSpPr>
            <p:cNvPr id="495" name="Google Shape;495;p32"/>
            <p:cNvSpPr/>
            <p:nvPr/>
          </p:nvSpPr>
          <p:spPr>
            <a:xfrm>
              <a:off x="5796174" y="2751"/>
              <a:ext cx="2342396" cy="1405437"/>
            </a:xfrm>
            <a:prstGeom prst="rect">
              <a:avLst/>
            </a:prstGeom>
            <a:solidFill>
              <a:srgbClr val="24CED7"/>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2"/>
            <p:cNvSpPr txBox="1"/>
            <p:nvPr/>
          </p:nvSpPr>
          <p:spPr>
            <a:xfrm>
              <a:off x="5796174" y="2751"/>
              <a:ext cx="2342396" cy="1405437"/>
            </a:xfrm>
            <a:prstGeom prst="rect">
              <a:avLst/>
            </a:prstGeom>
            <a:noFill/>
            <a:ln>
              <a:noFill/>
            </a:ln>
          </p:spPr>
          <p:txBody>
            <a:bodyPr anchorCtr="0" anchor="ctr" bIns="120475" lIns="114775" spcFirstLastPara="1" rIns="114775" wrap="square" tIns="120475">
              <a:noAutofit/>
            </a:bodyPr>
            <a:lstStyle/>
            <a:p>
              <a:pPr indent="0" lvl="0" marL="0" marR="0" rtl="0" algn="ctr">
                <a:lnSpc>
                  <a:spcPct val="90000"/>
                </a:lnSpc>
                <a:spcBef>
                  <a:spcPts val="0"/>
                </a:spcBef>
                <a:spcAft>
                  <a:spcPts val="0"/>
                </a:spcAft>
                <a:buNone/>
              </a:pPr>
              <a:r>
                <a:rPr lang="en-CA" sz="1600">
                  <a:solidFill>
                    <a:schemeClr val="lt1"/>
                  </a:solidFill>
                  <a:latin typeface="Twentieth Century"/>
                  <a:ea typeface="Twentieth Century"/>
                  <a:cs typeface="Twentieth Century"/>
                  <a:sym typeface="Twentieth Century"/>
                </a:rPr>
                <a:t>lower extremity intoeing</a:t>
              </a:r>
              <a:endParaRPr sz="1600">
                <a:solidFill>
                  <a:schemeClr val="lt1"/>
                </a:solidFill>
                <a:latin typeface="Twentieth Century"/>
                <a:ea typeface="Twentieth Century"/>
                <a:cs typeface="Twentieth Century"/>
                <a:sym typeface="Twentieth Century"/>
              </a:endParaRPr>
            </a:p>
          </p:txBody>
        </p:sp>
        <p:sp>
          <p:nvSpPr>
            <p:cNvPr id="497" name="Google Shape;497;p32"/>
            <p:cNvSpPr/>
            <p:nvPr/>
          </p:nvSpPr>
          <p:spPr>
            <a:xfrm>
              <a:off x="2374475" y="2603939"/>
              <a:ext cx="508151" cy="91440"/>
            </a:xfrm>
            <a:custGeom>
              <a:rect b="b" l="l" r="r" t="t"/>
              <a:pathLst>
                <a:path extrusionOk="0" h="120000" w="120000">
                  <a:moveTo>
                    <a:pt x="0" y="60000"/>
                  </a:moveTo>
                  <a:lnTo>
                    <a:pt x="120000" y="60000"/>
                  </a:lnTo>
                </a:path>
              </a:pathLst>
            </a:custGeom>
            <a:noFill/>
            <a:ln cap="flat" cmpd="sng" w="9525">
              <a:solidFill>
                <a:srgbClr val="24CED7"/>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2"/>
            <p:cNvSpPr txBox="1"/>
            <p:nvPr/>
          </p:nvSpPr>
          <p:spPr>
            <a:xfrm>
              <a:off x="2615082" y="2646965"/>
              <a:ext cx="26937" cy="538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sz="500">
                <a:solidFill>
                  <a:schemeClr val="dk1"/>
                </a:solidFill>
                <a:latin typeface="Twentieth Century"/>
                <a:ea typeface="Twentieth Century"/>
                <a:cs typeface="Twentieth Century"/>
                <a:sym typeface="Twentieth Century"/>
              </a:endParaRPr>
            </a:p>
          </p:txBody>
        </p:sp>
        <p:sp>
          <p:nvSpPr>
            <p:cNvPr id="499" name="Google Shape;499;p32"/>
            <p:cNvSpPr/>
            <p:nvPr/>
          </p:nvSpPr>
          <p:spPr>
            <a:xfrm>
              <a:off x="33878" y="1946940"/>
              <a:ext cx="2342396" cy="1405437"/>
            </a:xfrm>
            <a:prstGeom prst="rect">
              <a:avLst/>
            </a:prstGeom>
            <a:solidFill>
              <a:srgbClr val="24CED7"/>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2"/>
            <p:cNvSpPr txBox="1"/>
            <p:nvPr/>
          </p:nvSpPr>
          <p:spPr>
            <a:xfrm>
              <a:off x="33878" y="1946940"/>
              <a:ext cx="2342396" cy="1405437"/>
            </a:xfrm>
            <a:prstGeom prst="rect">
              <a:avLst/>
            </a:prstGeom>
            <a:noFill/>
            <a:ln>
              <a:noFill/>
            </a:ln>
          </p:spPr>
          <p:txBody>
            <a:bodyPr anchorCtr="0" anchor="ctr" bIns="120475" lIns="114775" spcFirstLastPara="1" rIns="114775" wrap="square" tIns="120475">
              <a:noAutofit/>
            </a:bodyPr>
            <a:lstStyle/>
            <a:p>
              <a:pPr indent="0" lvl="0" marL="0" marR="0" rtl="0" algn="ctr">
                <a:lnSpc>
                  <a:spcPct val="90000"/>
                </a:lnSpc>
                <a:spcBef>
                  <a:spcPts val="0"/>
                </a:spcBef>
                <a:spcAft>
                  <a:spcPts val="0"/>
                </a:spcAft>
                <a:buNone/>
              </a:pPr>
              <a:r>
                <a:rPr lang="en-CA" sz="1600">
                  <a:solidFill>
                    <a:schemeClr val="lt1"/>
                  </a:solidFill>
                  <a:latin typeface="Twentieth Century"/>
                  <a:ea typeface="Twentieth Century"/>
                  <a:cs typeface="Twentieth Century"/>
                  <a:sym typeface="Twentieth Century"/>
                </a:rPr>
                <a:t>Excessive Femoral retroversion</a:t>
              </a:r>
              <a:endParaRPr sz="1600">
                <a:solidFill>
                  <a:schemeClr val="lt1"/>
                </a:solidFill>
                <a:latin typeface="Twentieth Century"/>
                <a:ea typeface="Twentieth Century"/>
                <a:cs typeface="Twentieth Century"/>
                <a:sym typeface="Twentieth Century"/>
              </a:endParaRPr>
            </a:p>
          </p:txBody>
        </p:sp>
        <p:sp>
          <p:nvSpPr>
            <p:cNvPr id="501" name="Google Shape;501;p32"/>
            <p:cNvSpPr/>
            <p:nvPr/>
          </p:nvSpPr>
          <p:spPr>
            <a:xfrm>
              <a:off x="5255623" y="2603939"/>
              <a:ext cx="508151" cy="91440"/>
            </a:xfrm>
            <a:custGeom>
              <a:rect b="b" l="l" r="r" t="t"/>
              <a:pathLst>
                <a:path extrusionOk="0" h="120000" w="120000">
                  <a:moveTo>
                    <a:pt x="0" y="60000"/>
                  </a:moveTo>
                  <a:lnTo>
                    <a:pt x="120000" y="60000"/>
                  </a:lnTo>
                </a:path>
              </a:pathLst>
            </a:custGeom>
            <a:noFill/>
            <a:ln cap="flat" cmpd="sng" w="9525">
              <a:solidFill>
                <a:srgbClr val="24CED7"/>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2"/>
            <p:cNvSpPr txBox="1"/>
            <p:nvPr/>
          </p:nvSpPr>
          <p:spPr>
            <a:xfrm>
              <a:off x="5496230" y="2646965"/>
              <a:ext cx="26937" cy="538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sz="500">
                <a:solidFill>
                  <a:schemeClr val="dk1"/>
                </a:solidFill>
                <a:latin typeface="Twentieth Century"/>
                <a:ea typeface="Twentieth Century"/>
                <a:cs typeface="Twentieth Century"/>
                <a:sym typeface="Twentieth Century"/>
              </a:endParaRPr>
            </a:p>
          </p:txBody>
        </p:sp>
        <p:sp>
          <p:nvSpPr>
            <p:cNvPr id="503" name="Google Shape;503;p32"/>
            <p:cNvSpPr/>
            <p:nvPr/>
          </p:nvSpPr>
          <p:spPr>
            <a:xfrm>
              <a:off x="2915026" y="1946940"/>
              <a:ext cx="2342396" cy="1405437"/>
            </a:xfrm>
            <a:prstGeom prst="rect">
              <a:avLst/>
            </a:prstGeom>
            <a:solidFill>
              <a:srgbClr val="24CED7"/>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2"/>
            <p:cNvSpPr txBox="1"/>
            <p:nvPr/>
          </p:nvSpPr>
          <p:spPr>
            <a:xfrm>
              <a:off x="2915026" y="1946940"/>
              <a:ext cx="2342396" cy="1405437"/>
            </a:xfrm>
            <a:prstGeom prst="rect">
              <a:avLst/>
            </a:prstGeom>
            <a:noFill/>
            <a:ln>
              <a:noFill/>
            </a:ln>
          </p:spPr>
          <p:txBody>
            <a:bodyPr anchorCtr="0" anchor="ctr" bIns="120475" lIns="114775" spcFirstLastPara="1" rIns="114775" wrap="square" tIns="120475">
              <a:noAutofit/>
            </a:bodyPr>
            <a:lstStyle/>
            <a:p>
              <a:pPr indent="0" lvl="0" marL="0" marR="0" rtl="0" algn="ctr">
                <a:lnSpc>
                  <a:spcPct val="90000"/>
                </a:lnSpc>
                <a:spcBef>
                  <a:spcPts val="0"/>
                </a:spcBef>
                <a:spcAft>
                  <a:spcPts val="0"/>
                </a:spcAft>
                <a:buNone/>
              </a:pPr>
              <a:r>
                <a:rPr lang="en-CA" sz="1600">
                  <a:solidFill>
                    <a:schemeClr val="lt1"/>
                  </a:solidFill>
                  <a:latin typeface="Twentieth Century"/>
                  <a:ea typeface="Twentieth Century"/>
                  <a:cs typeface="Twentieth Century"/>
                  <a:sym typeface="Twentieth Century"/>
                </a:rPr>
                <a:t>Retroverted femoral head with the foot straight. In this position, the neck of the femur impinges on the front of the acetabulum.</a:t>
              </a:r>
              <a:endParaRPr sz="1600">
                <a:solidFill>
                  <a:schemeClr val="lt1"/>
                </a:solidFill>
                <a:latin typeface="Twentieth Century"/>
                <a:ea typeface="Twentieth Century"/>
                <a:cs typeface="Twentieth Century"/>
                <a:sym typeface="Twentieth Century"/>
              </a:endParaRPr>
            </a:p>
          </p:txBody>
        </p:sp>
        <p:sp>
          <p:nvSpPr>
            <p:cNvPr id="505" name="Google Shape;505;p32"/>
            <p:cNvSpPr/>
            <p:nvPr/>
          </p:nvSpPr>
          <p:spPr>
            <a:xfrm>
              <a:off x="5796174" y="1946940"/>
              <a:ext cx="2342396" cy="1405437"/>
            </a:xfrm>
            <a:prstGeom prst="rect">
              <a:avLst/>
            </a:prstGeom>
            <a:solidFill>
              <a:srgbClr val="24CED7"/>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2"/>
            <p:cNvSpPr txBox="1"/>
            <p:nvPr/>
          </p:nvSpPr>
          <p:spPr>
            <a:xfrm>
              <a:off x="5796174" y="1946940"/>
              <a:ext cx="2342396" cy="1405437"/>
            </a:xfrm>
            <a:prstGeom prst="rect">
              <a:avLst/>
            </a:prstGeom>
            <a:noFill/>
            <a:ln>
              <a:noFill/>
            </a:ln>
          </p:spPr>
          <p:txBody>
            <a:bodyPr anchorCtr="0" anchor="ctr" bIns="120475" lIns="114775" spcFirstLastPara="1" rIns="114775" wrap="square" tIns="120475">
              <a:noAutofit/>
            </a:bodyPr>
            <a:lstStyle/>
            <a:p>
              <a:pPr indent="0" lvl="0" marL="0" marR="0" rtl="0" algn="ctr">
                <a:lnSpc>
                  <a:spcPct val="90000"/>
                </a:lnSpc>
                <a:spcBef>
                  <a:spcPts val="0"/>
                </a:spcBef>
                <a:spcAft>
                  <a:spcPts val="0"/>
                </a:spcAft>
                <a:buNone/>
              </a:pPr>
              <a:r>
                <a:rPr lang="en-CA" sz="1600">
                  <a:solidFill>
                    <a:schemeClr val="lt1"/>
                  </a:solidFill>
                  <a:latin typeface="Twentieth Century"/>
                  <a:ea typeface="Twentieth Century"/>
                  <a:cs typeface="Twentieth Century"/>
                  <a:sym typeface="Twentieth Century"/>
                </a:rPr>
                <a:t>Most patients with hip retroversion compensate by walking with an out-toeing gait to avoid hip impingement and pain.</a:t>
              </a:r>
              <a:endParaRPr sz="1600">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0" name="Shape 510"/>
        <p:cNvGrpSpPr/>
        <p:nvPr/>
      </p:nvGrpSpPr>
      <p:grpSpPr>
        <a:xfrm>
          <a:off x="0" y="0"/>
          <a:ext cx="0" cy="0"/>
          <a:chOff x="0" y="0"/>
          <a:chExt cx="0" cy="0"/>
        </a:xfrm>
      </p:grpSpPr>
      <p:sp>
        <p:nvSpPr>
          <p:cNvPr id="511" name="Google Shape;511;p33"/>
          <p:cNvSpPr txBox="1"/>
          <p:nvPr>
            <p:ph type="title"/>
          </p:nvPr>
        </p:nvSpPr>
        <p:spPr>
          <a:xfrm>
            <a:off x="768103" y="585225"/>
            <a:ext cx="40902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2700"/>
              <a:buFont typeface="Twentieth Century"/>
              <a:buNone/>
            </a:pPr>
            <a:r>
              <a:rPr lang="en-CA" sz="2700"/>
              <a:t>ANTEVERSION, RETROVERSION AND THE LOWER LIMB </a:t>
            </a:r>
            <a:endParaRPr/>
          </a:p>
        </p:txBody>
      </p:sp>
      <p:pic>
        <p:nvPicPr>
          <p:cNvPr descr="TO1-Figure-9.jpg" id="512" name="Google Shape;512;p33"/>
          <p:cNvPicPr preferRelativeResize="0"/>
          <p:nvPr/>
        </p:nvPicPr>
        <p:blipFill rotWithShape="1">
          <a:blip r:embed="rId3">
            <a:alphaModFix/>
          </a:blip>
          <a:srcRect b="0" l="0" r="0" t="0"/>
          <a:stretch/>
        </p:blipFill>
        <p:spPr>
          <a:xfrm>
            <a:off x="451534" y="1848434"/>
            <a:ext cx="8212405" cy="500956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6" name="Shape 516"/>
        <p:cNvGrpSpPr/>
        <p:nvPr/>
      </p:nvGrpSpPr>
      <p:grpSpPr>
        <a:xfrm>
          <a:off x="0" y="0"/>
          <a:ext cx="0" cy="0"/>
          <a:chOff x="0" y="0"/>
          <a:chExt cx="0" cy="0"/>
        </a:xfrm>
      </p:grpSpPr>
      <p:sp>
        <p:nvSpPr>
          <p:cNvPr id="517" name="Google Shape;517;p34"/>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4"/>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9" name="Google Shape;519;p34"/>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520" name="Google Shape;520;p34"/>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21" name="Google Shape;521;p34"/>
          <p:cNvSpPr txBox="1"/>
          <p:nvPr>
            <p:ph type="title"/>
          </p:nvPr>
        </p:nvSpPr>
        <p:spPr>
          <a:xfrm>
            <a:off x="482599" y="1534475"/>
            <a:ext cx="5244263" cy="3861558"/>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5200"/>
              <a:buFont typeface="Twentieth Century"/>
              <a:buNone/>
            </a:pPr>
            <a:r>
              <a:rPr lang="en-CA" sz="5200"/>
              <a:t>FEMORAL ANTEVERSION</a:t>
            </a:r>
            <a:endParaRPr/>
          </a:p>
        </p:txBody>
      </p:sp>
      <p:sp>
        <p:nvSpPr>
          <p:cNvPr id="522" name="Google Shape;522;p34"/>
          <p:cNvSpPr/>
          <p:nvPr/>
        </p:nvSpPr>
        <p:spPr>
          <a:xfrm>
            <a:off x="6089902" y="0"/>
            <a:ext cx="3054098"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
        <p:nvSpPr>
          <p:cNvPr id="523" name="Google Shape;523;p34"/>
          <p:cNvSpPr txBox="1"/>
          <p:nvPr>
            <p:ph idx="1" type="body"/>
          </p:nvPr>
        </p:nvSpPr>
        <p:spPr>
          <a:xfrm>
            <a:off x="6447597" y="1534475"/>
            <a:ext cx="2045527" cy="3861558"/>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700"/>
              <a:buNone/>
            </a:pPr>
            <a:r>
              <a:rPr lang="en-CA" sz="1700" u="sng">
                <a:solidFill>
                  <a:srgbClr val="FFFFFF"/>
                </a:solidFill>
                <a:hlinkClick r:id="rId3">
                  <a:extLst>
                    <a:ext uri="{A12FA001-AC4F-418D-AE19-62706E023703}">
                      <ahyp:hlinkClr val="tx"/>
                    </a:ext>
                  </a:extLst>
                </a:hlinkClick>
              </a:rPr>
              <a:t>https://youtu.be/NHE4kH1RRig</a:t>
            </a:r>
            <a:endParaRPr sz="1700">
              <a:solidFill>
                <a:srgbClr val="FF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7" name="Shape 527"/>
        <p:cNvGrpSpPr/>
        <p:nvPr/>
      </p:nvGrpSpPr>
      <p:grpSpPr>
        <a:xfrm>
          <a:off x="0" y="0"/>
          <a:ext cx="0" cy="0"/>
          <a:chOff x="0" y="0"/>
          <a:chExt cx="0" cy="0"/>
        </a:xfrm>
      </p:grpSpPr>
      <p:sp>
        <p:nvSpPr>
          <p:cNvPr id="528" name="Google Shape;528;p35"/>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29" name="Google Shape;529;p35"/>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30" name="Google Shape;530;p35"/>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CRAIG’S TEST</a:t>
            </a:r>
            <a:endParaRPr/>
          </a:p>
        </p:txBody>
      </p:sp>
      <p:sp>
        <p:nvSpPr>
          <p:cNvPr id="531" name="Google Shape;531;p35"/>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Patient prone, knee flexed to 90, examiner palpates the posterior, the hip is then passively rotated medial and lateral until the greater trochanter is parallel with the examiners table or reaches its most lateral position, the degree of anteversion can then be estimated, based on the angle of the lower leg with the vertical</a:t>
            </a:r>
            <a:endParaRPr/>
          </a:p>
          <a:p>
            <a:pPr indent="0" lvl="0" marL="45720" rtl="0" algn="l">
              <a:lnSpc>
                <a:spcPct val="90000"/>
              </a:lnSpc>
              <a:spcBef>
                <a:spcPts val="1400"/>
              </a:spcBef>
              <a:spcAft>
                <a:spcPts val="0"/>
              </a:spcAft>
              <a:buSzPts val="2000"/>
              <a:buNone/>
            </a:pPr>
            <a:r>
              <a:t/>
            </a:r>
            <a:endParaRPr/>
          </a:p>
          <a:p>
            <a:pPr indent="0" lvl="0" marL="45720" rtl="0" algn="l">
              <a:lnSpc>
                <a:spcPct val="90000"/>
              </a:lnSpc>
              <a:spcBef>
                <a:spcPts val="1400"/>
              </a:spcBef>
              <a:spcAft>
                <a:spcPts val="0"/>
              </a:spcAft>
              <a:buSzPts val="2000"/>
              <a:buNone/>
            </a:pPr>
            <a:r>
              <a:rPr lang="en-CA"/>
              <a:t>Pg 793</a:t>
            </a:r>
            <a:endParaRPr/>
          </a:p>
          <a:p>
            <a:pPr indent="0" lvl="0" marL="45720" rtl="0" algn="l">
              <a:lnSpc>
                <a:spcPct val="90000"/>
              </a:lnSpc>
              <a:spcBef>
                <a:spcPts val="1400"/>
              </a:spcBef>
              <a:spcAft>
                <a:spcPts val="0"/>
              </a:spcAft>
              <a:buSzPts val="2000"/>
              <a:buNone/>
            </a:pPr>
            <a:r>
              <a:t/>
            </a:r>
            <a:endParaRPr/>
          </a:p>
          <a:p>
            <a:pPr indent="0" lvl="0" marL="45720" rtl="0" algn="l">
              <a:lnSpc>
                <a:spcPct val="90000"/>
              </a:lnSpc>
              <a:spcBef>
                <a:spcPts val="1400"/>
              </a:spcBef>
              <a:spcAft>
                <a:spcPts val="0"/>
              </a:spcAft>
              <a:buSzPts val="2000"/>
              <a:buNone/>
            </a:pPr>
            <a:r>
              <a:rPr lang="en-CA" u="sng">
                <a:solidFill>
                  <a:schemeClr val="hlink"/>
                </a:solidFill>
                <a:hlinkClick r:id="rId3"/>
              </a:rPr>
              <a:t>https://www.youtube.com/watch?v=QNtBBV-DcBI</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5" name="Shape 535"/>
        <p:cNvGrpSpPr/>
        <p:nvPr/>
      </p:nvGrpSpPr>
      <p:grpSpPr>
        <a:xfrm>
          <a:off x="0" y="0"/>
          <a:ext cx="0" cy="0"/>
          <a:chOff x="0" y="0"/>
          <a:chExt cx="0" cy="0"/>
        </a:xfrm>
      </p:grpSpPr>
      <p:sp>
        <p:nvSpPr>
          <p:cNvPr id="536" name="Google Shape;536;p36"/>
          <p:cNvSpPr/>
          <p:nvPr/>
        </p:nvSpPr>
        <p:spPr>
          <a:xfrm>
            <a:off x="0" y="0"/>
            <a:ext cx="4101411"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37" name="Google Shape;537;p36"/>
          <p:cNvSpPr txBox="1"/>
          <p:nvPr>
            <p:ph type="title"/>
          </p:nvPr>
        </p:nvSpPr>
        <p:spPr>
          <a:xfrm>
            <a:off x="571499" y="585225"/>
            <a:ext cx="3030900" cy="1499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80000"/>
              </a:lnSpc>
              <a:spcBef>
                <a:spcPts val="0"/>
              </a:spcBef>
              <a:spcAft>
                <a:spcPts val="0"/>
              </a:spcAft>
              <a:buClr>
                <a:srgbClr val="FFFFFF"/>
              </a:buClr>
              <a:buSzPct val="100000"/>
              <a:buFont typeface="Twentieth Century"/>
              <a:buNone/>
            </a:pPr>
            <a:r>
              <a:rPr lang="en-CA">
                <a:solidFill>
                  <a:srgbClr val="FFFFFF"/>
                </a:solidFill>
              </a:rPr>
              <a:t>ANGLE OF INCLINATION</a:t>
            </a:r>
            <a:endParaRPr/>
          </a:p>
        </p:txBody>
      </p:sp>
      <p:cxnSp>
        <p:nvCxnSpPr>
          <p:cNvPr id="538" name="Google Shape;538;p36"/>
          <p:cNvCxnSpPr/>
          <p:nvPr/>
        </p:nvCxnSpPr>
        <p:spPr>
          <a:xfrm rot="10800000">
            <a:off x="571500" y="826324"/>
            <a:ext cx="0" cy="914400"/>
          </a:xfrm>
          <a:prstGeom prst="straightConnector1">
            <a:avLst/>
          </a:prstGeom>
          <a:noFill/>
          <a:ln cap="flat" cmpd="sng" w="19050">
            <a:solidFill>
              <a:srgbClr val="D0EEF9"/>
            </a:solidFill>
            <a:prstDash val="solid"/>
            <a:round/>
            <a:headEnd len="sm" w="sm" type="none"/>
            <a:tailEnd len="sm" w="sm" type="none"/>
          </a:ln>
        </p:spPr>
      </p:cxnSp>
      <p:sp>
        <p:nvSpPr>
          <p:cNvPr id="539" name="Google Shape;539;p36"/>
          <p:cNvSpPr txBox="1"/>
          <p:nvPr>
            <p:ph idx="1" type="body"/>
          </p:nvPr>
        </p:nvSpPr>
        <p:spPr>
          <a:xfrm>
            <a:off x="768096" y="2286000"/>
            <a:ext cx="2843784" cy="393192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solidFill>
                  <a:srgbClr val="FFFFFF"/>
                </a:solidFill>
              </a:rPr>
              <a:t>Angle between long axis of femoral shaft and the femoral neck</a:t>
            </a:r>
            <a:endParaRPr/>
          </a:p>
          <a:p>
            <a:pPr indent="0" lvl="0" marL="45720" rtl="0" algn="l">
              <a:lnSpc>
                <a:spcPct val="90000"/>
              </a:lnSpc>
              <a:spcBef>
                <a:spcPts val="1400"/>
              </a:spcBef>
              <a:spcAft>
                <a:spcPts val="0"/>
              </a:spcAft>
              <a:buSzPts val="2000"/>
              <a:buNone/>
            </a:pPr>
            <a:r>
              <a:t/>
            </a:r>
            <a:endParaRPr>
              <a:solidFill>
                <a:srgbClr val="FFFFFF"/>
              </a:solidFill>
            </a:endParaRPr>
          </a:p>
        </p:txBody>
      </p:sp>
      <p:pic>
        <p:nvPicPr>
          <p:cNvPr id="540" name="Google Shape;540;p36"/>
          <p:cNvPicPr preferRelativeResize="0"/>
          <p:nvPr/>
        </p:nvPicPr>
        <p:blipFill rotWithShape="1">
          <a:blip r:embed="rId3">
            <a:alphaModFix/>
          </a:blip>
          <a:srcRect b="0" l="0" r="0" t="0"/>
          <a:stretch/>
        </p:blipFill>
        <p:spPr>
          <a:xfrm>
            <a:off x="4572000" y="2267912"/>
            <a:ext cx="4091940" cy="232217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4" name="Shape 544"/>
        <p:cNvGrpSpPr/>
        <p:nvPr/>
      </p:nvGrpSpPr>
      <p:grpSpPr>
        <a:xfrm>
          <a:off x="0" y="0"/>
          <a:ext cx="0" cy="0"/>
          <a:chOff x="0" y="0"/>
          <a:chExt cx="0" cy="0"/>
        </a:xfrm>
      </p:grpSpPr>
      <p:pic>
        <p:nvPicPr>
          <p:cNvPr id="545" name="Google Shape;545;p37"/>
          <p:cNvPicPr preferRelativeResize="0"/>
          <p:nvPr>
            <p:ph idx="4294967295" type="body"/>
          </p:nvPr>
        </p:nvPicPr>
        <p:blipFill rotWithShape="1">
          <a:blip r:embed="rId3">
            <a:alphaModFix/>
          </a:blip>
          <a:srcRect b="0" l="0" r="0" t="16667"/>
          <a:stretch/>
        </p:blipFill>
        <p:spPr>
          <a:xfrm>
            <a:off x="20" y="10"/>
            <a:ext cx="9143980" cy="6857990"/>
          </a:xfrm>
          <a:prstGeom prst="rect">
            <a:avLst/>
          </a:prstGeom>
          <a:noFill/>
          <a:ln>
            <a:noFill/>
          </a:ln>
        </p:spPr>
      </p:pic>
      <p:sp>
        <p:nvSpPr>
          <p:cNvPr id="546" name="Google Shape;546;p37"/>
          <p:cNvSpPr txBox="1"/>
          <p:nvPr/>
        </p:nvSpPr>
        <p:spPr>
          <a:xfrm>
            <a:off x="0" y="5949280"/>
            <a:ext cx="684076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CA" sz="3600">
                <a:solidFill>
                  <a:schemeClr val="dk1"/>
                </a:solidFill>
                <a:latin typeface="Twentieth Century"/>
                <a:ea typeface="Twentieth Century"/>
                <a:cs typeface="Twentieth Century"/>
                <a:sym typeface="Twentieth Century"/>
              </a:rPr>
              <a:t>Femoral Triangle</a:t>
            </a:r>
            <a:endParaRPr sz="24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C3C3C"/>
        </a:solidFill>
      </p:bgPr>
    </p:bg>
    <p:spTree>
      <p:nvGrpSpPr>
        <p:cNvPr id="550" name="Shape 550"/>
        <p:cNvGrpSpPr/>
        <p:nvPr/>
      </p:nvGrpSpPr>
      <p:grpSpPr>
        <a:xfrm>
          <a:off x="0" y="0"/>
          <a:ext cx="0" cy="0"/>
          <a:chOff x="0" y="0"/>
          <a:chExt cx="0" cy="0"/>
        </a:xfrm>
      </p:grpSpPr>
      <p:sp>
        <p:nvSpPr>
          <p:cNvPr id="551" name="Google Shape;551;p38"/>
          <p:cNvSpPr/>
          <p:nvPr/>
        </p:nvSpPr>
        <p:spPr>
          <a:xfrm>
            <a:off x="0" y="0"/>
            <a:ext cx="9144000" cy="6858000"/>
          </a:xfrm>
          <a:prstGeom prst="rect">
            <a:avLst/>
          </a:prstGeom>
          <a:solidFill>
            <a:srgbClr val="3C3C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52" name="Google Shape;552;p38"/>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EFEFE"/>
              </a:buClr>
              <a:buSzPts val="4400"/>
              <a:buFont typeface="Twentieth Century"/>
              <a:buNone/>
            </a:pPr>
            <a:r>
              <a:rPr lang="en-CA"/>
              <a:t>FEMORAL TRIANGLE</a:t>
            </a:r>
            <a:endParaRPr/>
          </a:p>
        </p:txBody>
      </p:sp>
      <p:cxnSp>
        <p:nvCxnSpPr>
          <p:cNvPr id="553" name="Google Shape;553;p38"/>
          <p:cNvCxnSpPr/>
          <p:nvPr/>
        </p:nvCxnSpPr>
        <p:spPr>
          <a:xfrm rot="10800000">
            <a:off x="571500" y="826324"/>
            <a:ext cx="0" cy="914400"/>
          </a:xfrm>
          <a:prstGeom prst="straightConnector1">
            <a:avLst/>
          </a:prstGeom>
          <a:noFill/>
          <a:ln cap="flat" cmpd="sng" w="19050">
            <a:solidFill>
              <a:schemeClr val="accent1"/>
            </a:solidFill>
            <a:prstDash val="solid"/>
            <a:round/>
            <a:headEnd len="sm" w="sm" type="none"/>
            <a:tailEnd len="sm" w="sm" type="none"/>
          </a:ln>
        </p:spPr>
      </p:cxnSp>
      <p:sp>
        <p:nvSpPr>
          <p:cNvPr id="554" name="Google Shape;554;p38"/>
          <p:cNvSpPr txBox="1"/>
          <p:nvPr>
            <p:ph idx="1" type="body"/>
          </p:nvPr>
        </p:nvSpPr>
        <p:spPr>
          <a:xfrm>
            <a:off x="768096" y="2286000"/>
            <a:ext cx="7290054" cy="402336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The femoral triangle is a hollow area in the anterior thigh. Many large neurovascular structures pass through this area, and can be accessed relatively easily. Thus, it is an area of both anatomical and clinical importance.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8" name="Shape 558"/>
        <p:cNvGrpSpPr/>
        <p:nvPr/>
      </p:nvGrpSpPr>
      <p:grpSpPr>
        <a:xfrm>
          <a:off x="0" y="0"/>
          <a:ext cx="0" cy="0"/>
          <a:chOff x="0" y="0"/>
          <a:chExt cx="0" cy="0"/>
        </a:xfrm>
      </p:grpSpPr>
      <p:sp>
        <p:nvSpPr>
          <p:cNvPr id="559" name="Google Shape;559;p39"/>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60" name="Google Shape;560;p39"/>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61" name="Google Shape;561;p39"/>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BORDERS OF FEMORAL TRAINGLE</a:t>
            </a:r>
            <a:endParaRPr/>
          </a:p>
        </p:txBody>
      </p:sp>
      <p:sp>
        <p:nvSpPr>
          <p:cNvPr id="562" name="Google Shape;562;p39"/>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0650" lvl="0" marL="91440" rtl="0" algn="l">
              <a:lnSpc>
                <a:spcPct val="90000"/>
              </a:lnSpc>
              <a:spcBef>
                <a:spcPts val="0"/>
              </a:spcBef>
              <a:spcAft>
                <a:spcPts val="0"/>
              </a:spcAft>
              <a:buSzPts val="1900"/>
              <a:buChar char=" "/>
            </a:pPr>
            <a:r>
              <a:rPr lang="en-CA" sz="1900"/>
              <a:t>As this area is a triangle, it has three borders:</a:t>
            </a:r>
            <a:endParaRPr/>
          </a:p>
          <a:p>
            <a:pPr indent="-120650" lvl="0" marL="91440" rtl="0" algn="l">
              <a:lnSpc>
                <a:spcPct val="90000"/>
              </a:lnSpc>
              <a:spcBef>
                <a:spcPts val="1400"/>
              </a:spcBef>
              <a:spcAft>
                <a:spcPts val="0"/>
              </a:spcAft>
              <a:buSzPts val="1900"/>
              <a:buChar char=" "/>
            </a:pPr>
            <a:r>
              <a:rPr lang="en-CA" sz="1900"/>
              <a:t>Superior border – Formed by the inguinal ligament, a ligament that runs from the anterior superior iliac spine to the pubic tubercle.</a:t>
            </a:r>
            <a:endParaRPr/>
          </a:p>
          <a:p>
            <a:pPr indent="-120650" lvl="0" marL="91440" rtl="0" algn="l">
              <a:lnSpc>
                <a:spcPct val="90000"/>
              </a:lnSpc>
              <a:spcBef>
                <a:spcPts val="1400"/>
              </a:spcBef>
              <a:spcAft>
                <a:spcPts val="0"/>
              </a:spcAft>
              <a:buSzPts val="1900"/>
              <a:buChar char=" "/>
            </a:pPr>
            <a:r>
              <a:rPr lang="en-CA" sz="1900"/>
              <a:t>Lateral border – Formed by the medial border of the sartorius muscle.</a:t>
            </a:r>
            <a:endParaRPr/>
          </a:p>
          <a:p>
            <a:pPr indent="-120650" lvl="0" marL="91440" rtl="0" algn="l">
              <a:lnSpc>
                <a:spcPct val="90000"/>
              </a:lnSpc>
              <a:spcBef>
                <a:spcPts val="1400"/>
              </a:spcBef>
              <a:spcAft>
                <a:spcPts val="0"/>
              </a:spcAft>
              <a:buSzPts val="1900"/>
              <a:buChar char=" "/>
            </a:pPr>
            <a:r>
              <a:rPr lang="en-CA" sz="1900"/>
              <a:t>Medial border –  Formed by the medial border of the adductor longus muscle. The rest of this muscle forms part of the floor of the triangle.</a:t>
            </a:r>
            <a:endParaRPr/>
          </a:p>
          <a:p>
            <a:pPr indent="-120650" lvl="0" marL="91440" rtl="0" algn="l">
              <a:lnSpc>
                <a:spcPct val="90000"/>
              </a:lnSpc>
              <a:spcBef>
                <a:spcPts val="1400"/>
              </a:spcBef>
              <a:spcAft>
                <a:spcPts val="0"/>
              </a:spcAft>
              <a:buSzPts val="1900"/>
              <a:buChar char=" "/>
            </a:pPr>
            <a:r>
              <a:rPr lang="en-CA" sz="1900"/>
              <a:t>Note: Some sources consider the lateral border of the adductor longus to be the medial border of the femoral triangle. However, the majority state that it is the medial border of the adductor longus – and this is definition we have gone with.</a:t>
            </a:r>
            <a:endParaRPr/>
          </a:p>
          <a:p>
            <a:pPr indent="0" lvl="0" marL="91440" rtl="0" algn="l">
              <a:lnSpc>
                <a:spcPct val="90000"/>
              </a:lnSpc>
              <a:spcBef>
                <a:spcPts val="1400"/>
              </a:spcBef>
              <a:spcAft>
                <a:spcPts val="0"/>
              </a:spcAft>
              <a:buSzPts val="1900"/>
              <a:buNone/>
            </a:pPr>
            <a:r>
              <a:t/>
            </a:r>
            <a:endParaRPr sz="19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6" name="Shape 566"/>
        <p:cNvGrpSpPr/>
        <p:nvPr/>
      </p:nvGrpSpPr>
      <p:grpSpPr>
        <a:xfrm>
          <a:off x="0" y="0"/>
          <a:ext cx="0" cy="0"/>
          <a:chOff x="0" y="0"/>
          <a:chExt cx="0" cy="0"/>
        </a:xfrm>
      </p:grpSpPr>
      <p:sp>
        <p:nvSpPr>
          <p:cNvPr id="567" name="Google Shape;567;p40"/>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68" name="Google Shape;568;p40"/>
          <p:cNvSpPr txBox="1"/>
          <p:nvPr>
            <p:ph type="title"/>
          </p:nvPr>
        </p:nvSpPr>
        <p:spPr>
          <a:xfrm>
            <a:off x="148725" y="643475"/>
            <a:ext cx="32223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CONTINUED</a:t>
            </a:r>
            <a:endParaRPr/>
          </a:p>
        </p:txBody>
      </p:sp>
      <p:grpSp>
        <p:nvGrpSpPr>
          <p:cNvPr id="569" name="Google Shape;569;p40"/>
          <p:cNvGrpSpPr/>
          <p:nvPr/>
        </p:nvGrpSpPr>
        <p:grpSpPr>
          <a:xfrm>
            <a:off x="4202906" y="954088"/>
            <a:ext cx="4231481" cy="4921249"/>
            <a:chOff x="0" y="0"/>
            <a:chExt cx="4231481" cy="4921249"/>
          </a:xfrm>
        </p:grpSpPr>
        <p:cxnSp>
          <p:nvCxnSpPr>
            <p:cNvPr id="570" name="Google Shape;570;p40"/>
            <p:cNvCxnSpPr/>
            <p:nvPr/>
          </p:nvCxnSpPr>
          <p:spPr>
            <a:xfrm>
              <a:off x="0" y="0"/>
              <a:ext cx="4231481" cy="0"/>
            </a:xfrm>
            <a:prstGeom prst="straightConnector1">
              <a:avLst/>
            </a:prstGeom>
            <a:solidFill>
              <a:srgbClr val="2383C6"/>
            </a:solidFill>
            <a:ln cap="flat" cmpd="sng" w="15875">
              <a:solidFill>
                <a:srgbClr val="2383C6"/>
              </a:solidFill>
              <a:prstDash val="solid"/>
              <a:round/>
              <a:headEnd len="sm" w="sm" type="none"/>
              <a:tailEnd len="sm" w="sm" type="none"/>
            </a:ln>
          </p:spPr>
        </p:cxnSp>
        <p:sp>
          <p:nvSpPr>
            <p:cNvPr id="571" name="Google Shape;571;p40"/>
            <p:cNvSpPr/>
            <p:nvPr/>
          </p:nvSpPr>
          <p:spPr>
            <a:xfrm>
              <a:off x="0" y="0"/>
              <a:ext cx="4231481" cy="1230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0"/>
            <p:cNvSpPr txBox="1"/>
            <p:nvPr/>
          </p:nvSpPr>
          <p:spPr>
            <a:xfrm>
              <a:off x="0" y="0"/>
              <a:ext cx="4231481" cy="1230312"/>
            </a:xfrm>
            <a:prstGeom prst="rect">
              <a:avLst/>
            </a:prstGeom>
            <a:noFill/>
            <a:ln>
              <a:noFill/>
            </a:ln>
          </p:spPr>
          <p:txBody>
            <a:bodyPr anchorCtr="0" anchor="t" bIns="80000" lIns="80000" spcFirstLastPara="1" rIns="80000" wrap="square" tIns="80000">
              <a:noAutofit/>
            </a:bodyPr>
            <a:lstStyle/>
            <a:p>
              <a:pPr indent="0" lvl="0" marL="0" marR="0" rtl="0" algn="l">
                <a:lnSpc>
                  <a:spcPct val="90000"/>
                </a:lnSpc>
                <a:spcBef>
                  <a:spcPts val="0"/>
                </a:spcBef>
                <a:spcAft>
                  <a:spcPts val="0"/>
                </a:spcAft>
                <a:buNone/>
              </a:pPr>
              <a:r>
                <a:rPr lang="en-CA" sz="2100">
                  <a:solidFill>
                    <a:schemeClr val="dk1"/>
                  </a:solidFill>
                  <a:latin typeface="Twentieth Century"/>
                  <a:ea typeface="Twentieth Century"/>
                  <a:cs typeface="Twentieth Century"/>
                  <a:sym typeface="Twentieth Century"/>
                </a:rPr>
                <a:t>It also has a floor and a roof:</a:t>
              </a:r>
              <a:endParaRPr sz="2100">
                <a:solidFill>
                  <a:schemeClr val="dk1"/>
                </a:solidFill>
                <a:latin typeface="Twentieth Century"/>
                <a:ea typeface="Twentieth Century"/>
                <a:cs typeface="Twentieth Century"/>
                <a:sym typeface="Twentieth Century"/>
              </a:endParaRPr>
            </a:p>
          </p:txBody>
        </p:sp>
        <p:cxnSp>
          <p:nvCxnSpPr>
            <p:cNvPr id="573" name="Google Shape;573;p40"/>
            <p:cNvCxnSpPr/>
            <p:nvPr/>
          </p:nvCxnSpPr>
          <p:spPr>
            <a:xfrm>
              <a:off x="0" y="1230312"/>
              <a:ext cx="4231481" cy="0"/>
            </a:xfrm>
            <a:prstGeom prst="straightConnector1">
              <a:avLst/>
            </a:prstGeom>
            <a:solidFill>
              <a:srgbClr val="2499CB"/>
            </a:solidFill>
            <a:ln cap="flat" cmpd="sng" w="15875">
              <a:solidFill>
                <a:srgbClr val="2499CB"/>
              </a:solidFill>
              <a:prstDash val="solid"/>
              <a:round/>
              <a:headEnd len="sm" w="sm" type="none"/>
              <a:tailEnd len="sm" w="sm" type="none"/>
            </a:ln>
          </p:spPr>
        </p:cxnSp>
        <p:sp>
          <p:nvSpPr>
            <p:cNvPr id="574" name="Google Shape;574;p40"/>
            <p:cNvSpPr/>
            <p:nvPr/>
          </p:nvSpPr>
          <p:spPr>
            <a:xfrm>
              <a:off x="0" y="1230312"/>
              <a:ext cx="4231481" cy="1230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0"/>
            <p:cNvSpPr txBox="1"/>
            <p:nvPr/>
          </p:nvSpPr>
          <p:spPr>
            <a:xfrm>
              <a:off x="0" y="1230312"/>
              <a:ext cx="4231481" cy="1230312"/>
            </a:xfrm>
            <a:prstGeom prst="rect">
              <a:avLst/>
            </a:prstGeom>
            <a:noFill/>
            <a:ln>
              <a:noFill/>
            </a:ln>
          </p:spPr>
          <p:txBody>
            <a:bodyPr anchorCtr="0" anchor="t" bIns="80000" lIns="80000" spcFirstLastPara="1" rIns="80000" wrap="square" tIns="80000">
              <a:noAutofit/>
            </a:bodyPr>
            <a:lstStyle/>
            <a:p>
              <a:pPr indent="0" lvl="0" marL="0" marR="0" rtl="0" algn="l">
                <a:lnSpc>
                  <a:spcPct val="90000"/>
                </a:lnSpc>
                <a:spcBef>
                  <a:spcPts val="0"/>
                </a:spcBef>
                <a:spcAft>
                  <a:spcPts val="0"/>
                </a:spcAft>
                <a:buNone/>
              </a:pPr>
              <a:r>
                <a:rPr lang="en-CA" sz="2100">
                  <a:solidFill>
                    <a:schemeClr val="dk1"/>
                  </a:solidFill>
                  <a:latin typeface="Twentieth Century"/>
                  <a:ea typeface="Twentieth Century"/>
                  <a:cs typeface="Twentieth Century"/>
                  <a:sym typeface="Twentieth Century"/>
                </a:rPr>
                <a:t>Anteriorly, the roof of the femoral triangle is formed by the fascia lata.</a:t>
              </a:r>
              <a:endParaRPr sz="2100">
                <a:solidFill>
                  <a:schemeClr val="dk1"/>
                </a:solidFill>
                <a:latin typeface="Twentieth Century"/>
                <a:ea typeface="Twentieth Century"/>
                <a:cs typeface="Twentieth Century"/>
                <a:sym typeface="Twentieth Century"/>
              </a:endParaRPr>
            </a:p>
          </p:txBody>
        </p:sp>
        <p:cxnSp>
          <p:nvCxnSpPr>
            <p:cNvPr id="576" name="Google Shape;576;p40"/>
            <p:cNvCxnSpPr/>
            <p:nvPr/>
          </p:nvCxnSpPr>
          <p:spPr>
            <a:xfrm>
              <a:off x="0" y="2460625"/>
              <a:ext cx="4231481" cy="0"/>
            </a:xfrm>
            <a:prstGeom prst="straightConnector1">
              <a:avLst/>
            </a:prstGeom>
            <a:solidFill>
              <a:srgbClr val="24B2D1"/>
            </a:solidFill>
            <a:ln cap="flat" cmpd="sng" w="15875">
              <a:solidFill>
                <a:srgbClr val="24B2D1"/>
              </a:solidFill>
              <a:prstDash val="solid"/>
              <a:round/>
              <a:headEnd len="sm" w="sm" type="none"/>
              <a:tailEnd len="sm" w="sm" type="none"/>
            </a:ln>
          </p:spPr>
        </p:cxnSp>
        <p:sp>
          <p:nvSpPr>
            <p:cNvPr id="577" name="Google Shape;577;p40"/>
            <p:cNvSpPr/>
            <p:nvPr/>
          </p:nvSpPr>
          <p:spPr>
            <a:xfrm>
              <a:off x="0" y="2460625"/>
              <a:ext cx="4231481" cy="1230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40"/>
            <p:cNvSpPr txBox="1"/>
            <p:nvPr/>
          </p:nvSpPr>
          <p:spPr>
            <a:xfrm>
              <a:off x="0" y="2460625"/>
              <a:ext cx="4231481" cy="1230312"/>
            </a:xfrm>
            <a:prstGeom prst="rect">
              <a:avLst/>
            </a:prstGeom>
            <a:noFill/>
            <a:ln>
              <a:noFill/>
            </a:ln>
          </p:spPr>
          <p:txBody>
            <a:bodyPr anchorCtr="0" anchor="t" bIns="80000" lIns="80000" spcFirstLastPara="1" rIns="80000" wrap="square" tIns="80000">
              <a:noAutofit/>
            </a:bodyPr>
            <a:lstStyle/>
            <a:p>
              <a:pPr indent="0" lvl="0" marL="0" marR="0" rtl="0" algn="l">
                <a:lnSpc>
                  <a:spcPct val="90000"/>
                </a:lnSpc>
                <a:spcBef>
                  <a:spcPts val="0"/>
                </a:spcBef>
                <a:spcAft>
                  <a:spcPts val="0"/>
                </a:spcAft>
                <a:buNone/>
              </a:pPr>
              <a:r>
                <a:rPr lang="en-CA" sz="2100">
                  <a:solidFill>
                    <a:schemeClr val="dk1"/>
                  </a:solidFill>
                  <a:latin typeface="Twentieth Century"/>
                  <a:ea typeface="Twentieth Century"/>
                  <a:cs typeface="Twentieth Century"/>
                  <a:sym typeface="Twentieth Century"/>
                </a:rPr>
                <a:t>Posteriorly, the base of the femoral triangle is formed by the pectineus, iliopsoas and adductor longus muscles.</a:t>
              </a:r>
              <a:endParaRPr sz="2100">
                <a:solidFill>
                  <a:schemeClr val="dk1"/>
                </a:solidFill>
                <a:latin typeface="Twentieth Century"/>
                <a:ea typeface="Twentieth Century"/>
                <a:cs typeface="Twentieth Century"/>
                <a:sym typeface="Twentieth Century"/>
              </a:endParaRPr>
            </a:p>
          </p:txBody>
        </p:sp>
        <p:cxnSp>
          <p:nvCxnSpPr>
            <p:cNvPr id="579" name="Google Shape;579;p40"/>
            <p:cNvCxnSpPr/>
            <p:nvPr/>
          </p:nvCxnSpPr>
          <p:spPr>
            <a:xfrm>
              <a:off x="0" y="3690937"/>
              <a:ext cx="4231481" cy="0"/>
            </a:xfrm>
            <a:prstGeom prst="straightConnector1">
              <a:avLst/>
            </a:prstGeom>
            <a:solidFill>
              <a:srgbClr val="25CCD6"/>
            </a:solidFill>
            <a:ln cap="flat" cmpd="sng" w="15875">
              <a:solidFill>
                <a:srgbClr val="25CCD6"/>
              </a:solidFill>
              <a:prstDash val="solid"/>
              <a:round/>
              <a:headEnd len="sm" w="sm" type="none"/>
              <a:tailEnd len="sm" w="sm" type="none"/>
            </a:ln>
          </p:spPr>
        </p:cxnSp>
        <p:sp>
          <p:nvSpPr>
            <p:cNvPr id="580" name="Google Shape;580;p40"/>
            <p:cNvSpPr/>
            <p:nvPr/>
          </p:nvSpPr>
          <p:spPr>
            <a:xfrm>
              <a:off x="0" y="3690937"/>
              <a:ext cx="4231481" cy="1230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0"/>
            <p:cNvSpPr txBox="1"/>
            <p:nvPr/>
          </p:nvSpPr>
          <p:spPr>
            <a:xfrm>
              <a:off x="0" y="3690937"/>
              <a:ext cx="4231481" cy="1230312"/>
            </a:xfrm>
            <a:prstGeom prst="rect">
              <a:avLst/>
            </a:prstGeom>
            <a:noFill/>
            <a:ln>
              <a:noFill/>
            </a:ln>
          </p:spPr>
          <p:txBody>
            <a:bodyPr anchorCtr="0" anchor="t" bIns="80000" lIns="80000" spcFirstLastPara="1" rIns="80000" wrap="square" tIns="80000">
              <a:noAutofit/>
            </a:bodyPr>
            <a:lstStyle/>
            <a:p>
              <a:pPr indent="0" lvl="0" marL="0" marR="0" rtl="0" algn="l">
                <a:lnSpc>
                  <a:spcPct val="90000"/>
                </a:lnSpc>
                <a:spcBef>
                  <a:spcPts val="0"/>
                </a:spcBef>
                <a:spcAft>
                  <a:spcPts val="0"/>
                </a:spcAft>
                <a:buNone/>
              </a:pPr>
              <a:r>
                <a:rPr lang="en-CA" sz="2100">
                  <a:solidFill>
                    <a:schemeClr val="dk1"/>
                  </a:solidFill>
                  <a:latin typeface="Twentieth Century"/>
                  <a:ea typeface="Twentieth Century"/>
                  <a:cs typeface="Twentieth Century"/>
                  <a:sym typeface="Twentieth Century"/>
                </a:rPr>
                <a:t>The inguinal ligament acts as a flexor retinaculum, supporting the contents of the femoral triangle during flexion at the hip.</a:t>
              </a:r>
              <a:endParaRPr sz="2100">
                <a:solidFill>
                  <a:schemeClr val="dk1"/>
                </a:solidFill>
                <a:latin typeface="Twentieth Century"/>
                <a:ea typeface="Twentieth Century"/>
                <a:cs typeface="Twentieth Century"/>
                <a:sym typeface="Twentieth Century"/>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5" name="Shape 585"/>
        <p:cNvGrpSpPr/>
        <p:nvPr/>
      </p:nvGrpSpPr>
      <p:grpSpPr>
        <a:xfrm>
          <a:off x="0" y="0"/>
          <a:ext cx="0" cy="0"/>
          <a:chOff x="0" y="0"/>
          <a:chExt cx="0" cy="0"/>
        </a:xfrm>
      </p:grpSpPr>
      <p:sp>
        <p:nvSpPr>
          <p:cNvPr id="586" name="Google Shape;586;p41"/>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CONTENTS</a:t>
            </a:r>
            <a:endParaRPr/>
          </a:p>
        </p:txBody>
      </p:sp>
      <p:sp>
        <p:nvSpPr>
          <p:cNvPr id="587" name="Google Shape;587;p41"/>
          <p:cNvSpPr/>
          <p:nvPr/>
        </p:nvSpPr>
        <p:spPr>
          <a:xfrm>
            <a:off x="767953" y="1916832"/>
            <a:ext cx="7607951" cy="912954"/>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The femoral triangle contains some of the major neurovascular structures of the lower limb. Its contents (lateral to medial) are:</a:t>
            </a:r>
            <a:endParaRPr sz="1800">
              <a:solidFill>
                <a:schemeClr val="lt1"/>
              </a:solidFill>
              <a:latin typeface="Twentieth Century"/>
              <a:ea typeface="Twentieth Century"/>
              <a:cs typeface="Twentieth Century"/>
              <a:sym typeface="Twentieth Century"/>
            </a:endParaRPr>
          </a:p>
        </p:txBody>
      </p:sp>
      <p:sp>
        <p:nvSpPr>
          <p:cNvPr id="588" name="Google Shape;588;p41"/>
          <p:cNvSpPr/>
          <p:nvPr/>
        </p:nvSpPr>
        <p:spPr>
          <a:xfrm>
            <a:off x="767953" y="2966729"/>
            <a:ext cx="7607951" cy="912954"/>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Femoral nerve – Innervates the anterior compartment of the thigh, and provides sensory branches for the leg and foot.</a:t>
            </a:r>
            <a:endParaRPr sz="1800">
              <a:solidFill>
                <a:schemeClr val="lt1"/>
              </a:solidFill>
              <a:latin typeface="Twentieth Century"/>
              <a:ea typeface="Twentieth Century"/>
              <a:cs typeface="Twentieth Century"/>
              <a:sym typeface="Twentieth Century"/>
            </a:endParaRPr>
          </a:p>
        </p:txBody>
      </p:sp>
      <p:sp>
        <p:nvSpPr>
          <p:cNvPr id="589" name="Google Shape;589;p41"/>
          <p:cNvSpPr/>
          <p:nvPr/>
        </p:nvSpPr>
        <p:spPr>
          <a:xfrm>
            <a:off x="767953" y="4016626"/>
            <a:ext cx="7607951" cy="912954"/>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Femoral artery – Responsible for the majority of the arterial supply to the lower limb.</a:t>
            </a:r>
            <a:endParaRPr sz="1800">
              <a:solidFill>
                <a:schemeClr val="lt1"/>
              </a:solidFill>
              <a:latin typeface="Twentieth Century"/>
              <a:ea typeface="Twentieth Century"/>
              <a:cs typeface="Twentieth Century"/>
              <a:sym typeface="Twentieth Century"/>
            </a:endParaRPr>
          </a:p>
        </p:txBody>
      </p:sp>
      <p:sp>
        <p:nvSpPr>
          <p:cNvPr id="590" name="Google Shape;590;p41"/>
          <p:cNvSpPr/>
          <p:nvPr/>
        </p:nvSpPr>
        <p:spPr>
          <a:xfrm>
            <a:off x="767953" y="5066523"/>
            <a:ext cx="7607951" cy="912954"/>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Femoral vein – The great saphenous vein drains into the femoral vein within the triangle.</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4" name="Shape 594"/>
        <p:cNvGrpSpPr/>
        <p:nvPr/>
      </p:nvGrpSpPr>
      <p:grpSpPr>
        <a:xfrm>
          <a:off x="0" y="0"/>
          <a:ext cx="0" cy="0"/>
          <a:chOff x="0" y="0"/>
          <a:chExt cx="0" cy="0"/>
        </a:xfrm>
      </p:grpSpPr>
      <p:sp>
        <p:nvSpPr>
          <p:cNvPr id="595" name="Google Shape;595;p42"/>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CONTINUED</a:t>
            </a:r>
            <a:endParaRPr/>
          </a:p>
        </p:txBody>
      </p:sp>
      <p:sp>
        <p:nvSpPr>
          <p:cNvPr id="596" name="Google Shape;596;p42"/>
          <p:cNvSpPr/>
          <p:nvPr/>
        </p:nvSpPr>
        <p:spPr>
          <a:xfrm>
            <a:off x="767953" y="1844824"/>
            <a:ext cx="7764487" cy="4463901"/>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FEMORAL CANAL – A STRUCTURE WHICH CONTAINS DEEP LYMPH NODES AND VESSELS.</a:t>
            </a:r>
            <a:endParaRPr b="0" i="0" sz="1800" u="none" cap="none" strike="noStrike">
              <a:solidFill>
                <a:schemeClr val="dk1"/>
              </a:solidFill>
              <a:latin typeface="Twentieth Century"/>
              <a:ea typeface="Twentieth Century"/>
              <a:cs typeface="Twentieth Century"/>
              <a:sym typeface="Twentieth Century"/>
            </a:endParaRPr>
          </a:p>
          <a:p>
            <a:pPr indent="0" lvl="1" marL="114300" marR="0" rtl="0" algn="l">
              <a:lnSpc>
                <a:spcPct val="75000"/>
              </a:lnSpc>
              <a:spcBef>
                <a:spcPts val="180"/>
              </a:spcBef>
              <a:spcAft>
                <a:spcPts val="0"/>
              </a:spcAft>
              <a:buClr>
                <a:schemeClr val="dk1"/>
              </a:buClr>
              <a:buSzPts val="1800"/>
              <a:buFont typeface="Twentieth Century"/>
              <a:buNone/>
            </a:pPr>
            <a:r>
              <a:t/>
            </a:r>
            <a:endParaRPr b="0" i="0" sz="1800" u="none" cap="none" strike="noStrike">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THE FEMORAL ARTERY, VEIN AND CANAL ARE CONTAINED WITHIN A FASCIAL COMPARTMENT – KNOWN AS THE FEMORAL SHEATH.</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0" name="Shape 600"/>
        <p:cNvGrpSpPr/>
        <p:nvPr/>
      </p:nvGrpSpPr>
      <p:grpSpPr>
        <a:xfrm>
          <a:off x="0" y="0"/>
          <a:ext cx="0" cy="0"/>
          <a:chOff x="0" y="0"/>
          <a:chExt cx="0" cy="0"/>
        </a:xfrm>
      </p:grpSpPr>
      <p:pic>
        <p:nvPicPr>
          <p:cNvPr id="601" name="Google Shape;601;p43"/>
          <p:cNvPicPr preferRelativeResize="0"/>
          <p:nvPr/>
        </p:nvPicPr>
        <p:blipFill rotWithShape="1">
          <a:blip r:embed="rId3">
            <a:alphaModFix/>
          </a:blip>
          <a:srcRect b="0" l="1933" r="1732" t="0"/>
          <a:stretch/>
        </p:blipFill>
        <p:spPr>
          <a:xfrm>
            <a:off x="20" y="10"/>
            <a:ext cx="9143980" cy="685799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5" name="Shape 605"/>
        <p:cNvGrpSpPr/>
        <p:nvPr/>
      </p:nvGrpSpPr>
      <p:grpSpPr>
        <a:xfrm>
          <a:off x="0" y="0"/>
          <a:ext cx="0" cy="0"/>
          <a:chOff x="0" y="0"/>
          <a:chExt cx="0" cy="0"/>
        </a:xfrm>
      </p:grpSpPr>
      <p:sp>
        <p:nvSpPr>
          <p:cNvPr id="606" name="Google Shape;606;p44"/>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07" name="Google Shape;607;p44"/>
          <p:cNvSpPr txBox="1"/>
          <p:nvPr>
            <p:ph type="title"/>
          </p:nvPr>
        </p:nvSpPr>
        <p:spPr>
          <a:xfrm>
            <a:off x="482600" y="804333"/>
            <a:ext cx="3718717"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chemeClr val="dk1"/>
              </a:buClr>
              <a:buSzPts val="4400"/>
              <a:buFont typeface="Twentieth Century"/>
              <a:buNone/>
            </a:pPr>
            <a:r>
              <a:rPr lang="en-CA">
                <a:solidFill>
                  <a:schemeClr val="dk1"/>
                </a:solidFill>
              </a:rPr>
              <a:t>REMEMBER IT!!</a:t>
            </a:r>
            <a:endParaRPr/>
          </a:p>
        </p:txBody>
      </p:sp>
      <p:sp>
        <p:nvSpPr>
          <p:cNvPr id="608" name="Google Shape;608;p44"/>
          <p:cNvSpPr/>
          <p:nvPr/>
        </p:nvSpPr>
        <p:spPr>
          <a:xfrm>
            <a:off x="4572000" y="0"/>
            <a:ext cx="457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09" name="Google Shape;609;p44"/>
          <p:cNvSpPr txBox="1"/>
          <p:nvPr>
            <p:ph idx="1" type="body"/>
          </p:nvPr>
        </p:nvSpPr>
        <p:spPr>
          <a:xfrm>
            <a:off x="4933950" y="804333"/>
            <a:ext cx="3848100"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solidFill>
                  <a:srgbClr val="FFFFFF"/>
                </a:solidFill>
              </a:rPr>
              <a:t>A good way of remembering the contents is using the acronym NAVEL:</a:t>
            </a:r>
            <a:endParaRPr/>
          </a:p>
          <a:p>
            <a:pPr indent="-127000" lvl="0" marL="91440" rtl="0" algn="l">
              <a:lnSpc>
                <a:spcPct val="90000"/>
              </a:lnSpc>
              <a:spcBef>
                <a:spcPts val="1400"/>
              </a:spcBef>
              <a:spcAft>
                <a:spcPts val="0"/>
              </a:spcAft>
              <a:buSzPts val="2000"/>
              <a:buChar char=" "/>
            </a:pPr>
            <a:r>
              <a:rPr lang="en-CA">
                <a:solidFill>
                  <a:srgbClr val="FFFFFF"/>
                </a:solidFill>
              </a:rPr>
              <a:t>N: Nerve.</a:t>
            </a:r>
            <a:endParaRPr/>
          </a:p>
          <a:p>
            <a:pPr indent="-127000" lvl="0" marL="91440" rtl="0" algn="l">
              <a:lnSpc>
                <a:spcPct val="90000"/>
              </a:lnSpc>
              <a:spcBef>
                <a:spcPts val="1400"/>
              </a:spcBef>
              <a:spcAft>
                <a:spcPts val="0"/>
              </a:spcAft>
              <a:buSzPts val="2000"/>
              <a:buChar char=" "/>
            </a:pPr>
            <a:r>
              <a:rPr lang="en-CA">
                <a:solidFill>
                  <a:srgbClr val="FFFFFF"/>
                </a:solidFill>
              </a:rPr>
              <a:t>A: Artery.</a:t>
            </a:r>
            <a:endParaRPr/>
          </a:p>
          <a:p>
            <a:pPr indent="-127000" lvl="0" marL="91440" rtl="0" algn="l">
              <a:lnSpc>
                <a:spcPct val="90000"/>
              </a:lnSpc>
              <a:spcBef>
                <a:spcPts val="1400"/>
              </a:spcBef>
              <a:spcAft>
                <a:spcPts val="0"/>
              </a:spcAft>
              <a:buSzPts val="2000"/>
              <a:buChar char=" "/>
            </a:pPr>
            <a:r>
              <a:rPr lang="en-CA">
                <a:solidFill>
                  <a:srgbClr val="FFFFFF"/>
                </a:solidFill>
              </a:rPr>
              <a:t>V: Vein.</a:t>
            </a:r>
            <a:endParaRPr/>
          </a:p>
          <a:p>
            <a:pPr indent="-127000" lvl="0" marL="91440" rtl="0" algn="l">
              <a:lnSpc>
                <a:spcPct val="90000"/>
              </a:lnSpc>
              <a:spcBef>
                <a:spcPts val="1400"/>
              </a:spcBef>
              <a:spcAft>
                <a:spcPts val="0"/>
              </a:spcAft>
              <a:buSzPts val="2000"/>
              <a:buChar char=" "/>
            </a:pPr>
            <a:r>
              <a:rPr lang="en-CA">
                <a:solidFill>
                  <a:srgbClr val="FFFFFF"/>
                </a:solidFill>
              </a:rPr>
              <a:t>E: Empty space (this is important as it allows the veins and lymph vessels to distend, so they can cope with different levels of flow).</a:t>
            </a:r>
            <a:endParaRPr/>
          </a:p>
          <a:p>
            <a:pPr indent="-127000" lvl="0" marL="91440" rtl="0" algn="l">
              <a:lnSpc>
                <a:spcPct val="90000"/>
              </a:lnSpc>
              <a:spcBef>
                <a:spcPts val="1400"/>
              </a:spcBef>
              <a:spcAft>
                <a:spcPts val="0"/>
              </a:spcAft>
              <a:buSzPts val="2000"/>
              <a:buChar char=" "/>
            </a:pPr>
            <a:r>
              <a:rPr lang="en-CA">
                <a:solidFill>
                  <a:srgbClr val="FFFFFF"/>
                </a:solidFill>
              </a:rPr>
              <a:t>L: Lymph canal.</a:t>
            </a:r>
            <a:endParaRPr/>
          </a:p>
          <a:p>
            <a:pPr indent="-127000" lvl="0" marL="91440" rtl="0" algn="l">
              <a:lnSpc>
                <a:spcPct val="90000"/>
              </a:lnSpc>
              <a:spcBef>
                <a:spcPts val="1400"/>
              </a:spcBef>
              <a:spcAft>
                <a:spcPts val="0"/>
              </a:spcAft>
              <a:buSzPts val="2000"/>
              <a:buChar char=" "/>
            </a:pPr>
            <a:r>
              <a:rPr lang="en-CA">
                <a:solidFill>
                  <a:srgbClr val="FFFFFF"/>
                </a:solidFill>
              </a:rPr>
              <a:t>Source – Teach me anatomy</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3" name="Shape 613"/>
        <p:cNvGrpSpPr/>
        <p:nvPr/>
      </p:nvGrpSpPr>
      <p:grpSpPr>
        <a:xfrm>
          <a:off x="0" y="0"/>
          <a:ext cx="0" cy="0"/>
          <a:chOff x="0" y="0"/>
          <a:chExt cx="0" cy="0"/>
        </a:xfrm>
      </p:grpSpPr>
      <p:cxnSp>
        <p:nvCxnSpPr>
          <p:cNvPr id="614" name="Google Shape;614;p45"/>
          <p:cNvCxnSpPr/>
          <p:nvPr/>
        </p:nvCxnSpPr>
        <p:spPr>
          <a:xfrm rot="10800000">
            <a:off x="571500" y="826324"/>
            <a:ext cx="0" cy="914400"/>
          </a:xfrm>
          <a:prstGeom prst="straightConnector1">
            <a:avLst/>
          </a:prstGeom>
          <a:noFill/>
          <a:ln cap="flat" cmpd="sng" w="19050">
            <a:solidFill>
              <a:schemeClr val="accent1"/>
            </a:solidFill>
            <a:prstDash val="solid"/>
            <a:round/>
            <a:headEnd len="sm" w="sm" type="none"/>
            <a:tailEnd len="sm" w="sm" type="none"/>
          </a:ln>
        </p:spPr>
      </p:cxnSp>
      <p:sp>
        <p:nvSpPr>
          <p:cNvPr id="615" name="Google Shape;615;p45"/>
          <p:cNvSpPr/>
          <p:nvPr/>
        </p:nvSpPr>
        <p:spPr>
          <a:xfrm>
            <a:off x="0" y="0"/>
            <a:ext cx="4101411"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16" name="Google Shape;616;p45"/>
          <p:cNvSpPr txBox="1"/>
          <p:nvPr>
            <p:ph type="title"/>
          </p:nvPr>
        </p:nvSpPr>
        <p:spPr>
          <a:xfrm>
            <a:off x="479225" y="585225"/>
            <a:ext cx="36222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5000"/>
              <a:buFont typeface="Twentieth Century"/>
              <a:buNone/>
            </a:pPr>
            <a:r>
              <a:rPr lang="en-CA" sz="5000">
                <a:solidFill>
                  <a:srgbClr val="FFFFFF"/>
                </a:solidFill>
              </a:rPr>
              <a:t>MCBURNEY’S POINT</a:t>
            </a:r>
            <a:endParaRPr/>
          </a:p>
        </p:txBody>
      </p:sp>
      <p:cxnSp>
        <p:nvCxnSpPr>
          <p:cNvPr id="617" name="Google Shape;617;p45"/>
          <p:cNvCxnSpPr/>
          <p:nvPr/>
        </p:nvCxnSpPr>
        <p:spPr>
          <a:xfrm rot="10800000">
            <a:off x="426213" y="826324"/>
            <a:ext cx="0" cy="914400"/>
          </a:xfrm>
          <a:prstGeom prst="straightConnector1">
            <a:avLst/>
          </a:prstGeom>
          <a:noFill/>
          <a:ln cap="flat" cmpd="sng" w="19050">
            <a:solidFill>
              <a:srgbClr val="D0EEF9"/>
            </a:solidFill>
            <a:prstDash val="solid"/>
            <a:round/>
            <a:headEnd len="sm" w="sm" type="none"/>
            <a:tailEnd len="sm" w="sm" type="none"/>
          </a:ln>
        </p:spPr>
      </p:cxnSp>
      <p:sp>
        <p:nvSpPr>
          <p:cNvPr id="618" name="Google Shape;618;p45"/>
          <p:cNvSpPr txBox="1"/>
          <p:nvPr>
            <p:ph idx="1" type="body"/>
          </p:nvPr>
        </p:nvSpPr>
        <p:spPr>
          <a:xfrm>
            <a:off x="768096" y="2286000"/>
            <a:ext cx="2843784" cy="393192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solidFill>
                  <a:srgbClr val="FFFFFF"/>
                </a:solidFill>
              </a:rPr>
              <a:t>Line from ASIS to umbilicus, one third of way from ASIS is McBurney’s point</a:t>
            </a:r>
            <a:endParaRPr/>
          </a:p>
          <a:p>
            <a:pPr indent="-127000" lvl="0" marL="91440" rtl="0" algn="l">
              <a:lnSpc>
                <a:spcPct val="90000"/>
              </a:lnSpc>
              <a:spcBef>
                <a:spcPts val="1400"/>
              </a:spcBef>
              <a:spcAft>
                <a:spcPts val="0"/>
              </a:spcAft>
              <a:buSzPts val="2000"/>
              <a:buChar char=" "/>
            </a:pPr>
            <a:r>
              <a:rPr lang="en-CA">
                <a:solidFill>
                  <a:srgbClr val="FFFFFF"/>
                </a:solidFill>
              </a:rPr>
              <a:t>If tender can indicate appendicitis </a:t>
            </a:r>
            <a:endParaRPr>
              <a:solidFill>
                <a:srgbClr val="FFFFFF"/>
              </a:solidFill>
            </a:endParaRPr>
          </a:p>
          <a:p>
            <a:pPr indent="0" lvl="0" marL="0" rtl="0" algn="l">
              <a:lnSpc>
                <a:spcPct val="90000"/>
              </a:lnSpc>
              <a:spcBef>
                <a:spcPts val="1400"/>
              </a:spcBef>
              <a:spcAft>
                <a:spcPts val="0"/>
              </a:spcAft>
              <a:buNone/>
            </a:pPr>
            <a:r>
              <a:t/>
            </a:r>
            <a:endParaRPr>
              <a:solidFill>
                <a:srgbClr val="FFFFFF"/>
              </a:solidFill>
            </a:endParaRPr>
          </a:p>
          <a:p>
            <a:pPr indent="0" lvl="0" marL="0" rtl="0" algn="l">
              <a:lnSpc>
                <a:spcPct val="90000"/>
              </a:lnSpc>
              <a:spcBef>
                <a:spcPts val="1400"/>
              </a:spcBef>
              <a:spcAft>
                <a:spcPts val="0"/>
              </a:spcAft>
              <a:buNone/>
            </a:pPr>
            <a:r>
              <a:rPr lang="en-CA">
                <a:solidFill>
                  <a:srgbClr val="FFFFFF"/>
                </a:solidFill>
              </a:rPr>
              <a:t>756</a:t>
            </a:r>
            <a:endParaRPr>
              <a:solidFill>
                <a:srgbClr val="FFFFFF"/>
              </a:solidFill>
            </a:endParaRPr>
          </a:p>
        </p:txBody>
      </p:sp>
      <p:pic>
        <p:nvPicPr>
          <p:cNvPr id="619" name="Google Shape;619;p45"/>
          <p:cNvPicPr preferRelativeResize="0"/>
          <p:nvPr>
            <p:ph idx="2" type="body"/>
          </p:nvPr>
        </p:nvPicPr>
        <p:blipFill rotWithShape="1">
          <a:blip r:embed="rId3">
            <a:alphaModFix/>
          </a:blip>
          <a:srcRect b="0" l="0" r="0" t="0"/>
          <a:stretch/>
        </p:blipFill>
        <p:spPr>
          <a:xfrm>
            <a:off x="4572000" y="1258210"/>
            <a:ext cx="4091940" cy="434158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3" name="Shape 623"/>
        <p:cNvGrpSpPr/>
        <p:nvPr/>
      </p:nvGrpSpPr>
      <p:grpSpPr>
        <a:xfrm>
          <a:off x="0" y="0"/>
          <a:ext cx="0" cy="0"/>
          <a:chOff x="0" y="0"/>
          <a:chExt cx="0" cy="0"/>
        </a:xfrm>
      </p:grpSpPr>
      <p:cxnSp>
        <p:nvCxnSpPr>
          <p:cNvPr id="624" name="Google Shape;624;p46"/>
          <p:cNvCxnSpPr/>
          <p:nvPr/>
        </p:nvCxnSpPr>
        <p:spPr>
          <a:xfrm rot="10800000">
            <a:off x="571500" y="826324"/>
            <a:ext cx="0" cy="914400"/>
          </a:xfrm>
          <a:prstGeom prst="straightConnector1">
            <a:avLst/>
          </a:prstGeom>
          <a:noFill/>
          <a:ln cap="flat" cmpd="sng" w="19050">
            <a:solidFill>
              <a:schemeClr val="accent1"/>
            </a:solidFill>
            <a:prstDash val="solid"/>
            <a:round/>
            <a:headEnd len="sm" w="sm" type="none"/>
            <a:tailEnd len="sm" w="sm" type="none"/>
          </a:ln>
        </p:spPr>
      </p:cxnSp>
      <p:sp>
        <p:nvSpPr>
          <p:cNvPr id="625" name="Google Shape;625;p46"/>
          <p:cNvSpPr/>
          <p:nvPr/>
        </p:nvSpPr>
        <p:spPr>
          <a:xfrm>
            <a:off x="245659" y="4572000"/>
            <a:ext cx="5293730" cy="196426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26" name="Google Shape;626;p46"/>
          <p:cNvSpPr txBox="1"/>
          <p:nvPr>
            <p:ph type="title"/>
          </p:nvPr>
        </p:nvSpPr>
        <p:spPr>
          <a:xfrm>
            <a:off x="393192" y="4767072"/>
            <a:ext cx="4945641" cy="162521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5000"/>
              <a:buFont typeface="Twentieth Century"/>
              <a:buNone/>
            </a:pPr>
            <a:r>
              <a:rPr lang="en-CA" sz="5000">
                <a:solidFill>
                  <a:srgbClr val="FFFFFF"/>
                </a:solidFill>
              </a:rPr>
              <a:t>BAER’S POINT</a:t>
            </a:r>
            <a:endParaRPr/>
          </a:p>
        </p:txBody>
      </p:sp>
      <p:pic>
        <p:nvPicPr>
          <p:cNvPr id="627" name="Google Shape;627;p46"/>
          <p:cNvPicPr preferRelativeResize="0"/>
          <p:nvPr>
            <p:ph idx="2" type="body"/>
          </p:nvPr>
        </p:nvPicPr>
        <p:blipFill rotWithShape="1">
          <a:blip r:embed="rId3">
            <a:alphaModFix/>
          </a:blip>
          <a:srcRect b="-2" l="11495" r="12784" t="0"/>
          <a:stretch/>
        </p:blipFill>
        <p:spPr>
          <a:xfrm>
            <a:off x="245660" y="321733"/>
            <a:ext cx="5293729" cy="4107392"/>
          </a:xfrm>
          <a:prstGeom prst="rect">
            <a:avLst/>
          </a:prstGeom>
          <a:noFill/>
          <a:ln>
            <a:noFill/>
          </a:ln>
        </p:spPr>
      </p:pic>
      <p:sp>
        <p:nvSpPr>
          <p:cNvPr id="628" name="Google Shape;628;p46"/>
          <p:cNvSpPr/>
          <p:nvPr/>
        </p:nvSpPr>
        <p:spPr>
          <a:xfrm>
            <a:off x="5650991" y="321732"/>
            <a:ext cx="3251710" cy="6214534"/>
          </a:xfrm>
          <a:prstGeom prst="rect">
            <a:avLst/>
          </a:pr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29" name="Google Shape;629;p46"/>
          <p:cNvSpPr txBox="1"/>
          <p:nvPr>
            <p:ph idx="1" type="body"/>
          </p:nvPr>
        </p:nvSpPr>
        <p:spPr>
          <a:xfrm>
            <a:off x="6021989" y="917725"/>
            <a:ext cx="2568554" cy="4852362"/>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solidFill>
                  <a:srgbClr val="FFFFFF"/>
                </a:solidFill>
              </a:rPr>
              <a:t>Slightly medial to McBurney’s point</a:t>
            </a:r>
            <a:endParaRPr/>
          </a:p>
          <a:p>
            <a:pPr indent="-127000" lvl="0" marL="91440" rtl="0" algn="l">
              <a:lnSpc>
                <a:spcPct val="90000"/>
              </a:lnSpc>
              <a:spcBef>
                <a:spcPts val="1400"/>
              </a:spcBef>
              <a:spcAft>
                <a:spcPts val="0"/>
              </a:spcAft>
              <a:buSzPts val="2000"/>
              <a:buChar char=" "/>
            </a:pPr>
            <a:r>
              <a:rPr lang="en-CA">
                <a:solidFill>
                  <a:srgbClr val="FFFFFF"/>
                </a:solidFill>
              </a:rPr>
              <a:t>Tender with infection, SI ligament strains, iliacus spasm</a:t>
            </a:r>
            <a:endParaRPr>
              <a:solidFill>
                <a:srgbClr val="FFFFFF"/>
              </a:solidFill>
            </a:endParaRPr>
          </a:p>
          <a:p>
            <a:pPr indent="0" lvl="0" marL="0" rtl="0" algn="l">
              <a:lnSpc>
                <a:spcPct val="90000"/>
              </a:lnSpc>
              <a:spcBef>
                <a:spcPts val="1400"/>
              </a:spcBef>
              <a:spcAft>
                <a:spcPts val="0"/>
              </a:spcAft>
              <a:buNone/>
            </a:pPr>
            <a:r>
              <a:rPr lang="en-CA">
                <a:solidFill>
                  <a:srgbClr val="FFFFFF"/>
                </a:solidFill>
              </a:rPr>
              <a:t>756</a:t>
            </a:r>
            <a:endParaRPr>
              <a:solidFill>
                <a:srgbClr val="FFFFFF"/>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3" name="Shape 633"/>
        <p:cNvGrpSpPr/>
        <p:nvPr/>
      </p:nvGrpSpPr>
      <p:grpSpPr>
        <a:xfrm>
          <a:off x="0" y="0"/>
          <a:ext cx="0" cy="0"/>
          <a:chOff x="0" y="0"/>
          <a:chExt cx="0" cy="0"/>
        </a:xfrm>
      </p:grpSpPr>
      <p:sp>
        <p:nvSpPr>
          <p:cNvPr id="634" name="Google Shape;634;p47"/>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7"/>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36" name="Google Shape;636;p47"/>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637" name="Google Shape;637;p47"/>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38" name="Google Shape;638;p47"/>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39" name="Google Shape;639;p47"/>
          <p:cNvSpPr txBox="1"/>
          <p:nvPr>
            <p:ph type="title"/>
          </p:nvPr>
        </p:nvSpPr>
        <p:spPr>
          <a:xfrm>
            <a:off x="475875" y="640080"/>
            <a:ext cx="3014572" cy="3339348"/>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CLIENT HISTORY</a:t>
            </a:r>
            <a:endParaRPr/>
          </a:p>
        </p:txBody>
      </p:sp>
      <p:sp>
        <p:nvSpPr>
          <p:cNvPr id="640" name="Google Shape;640;p47"/>
          <p:cNvSpPr txBox="1"/>
          <p:nvPr>
            <p:ph idx="1" type="body"/>
          </p:nvPr>
        </p:nvSpPr>
        <p:spPr>
          <a:xfrm>
            <a:off x="479190" y="4315017"/>
            <a:ext cx="3011257" cy="1893939"/>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rPr lang="en-CA" sz="1400">
                <a:solidFill>
                  <a:srgbClr val="FFFFFF"/>
                </a:solidFill>
              </a:rPr>
              <a:t>Pg. 729 pelvis</a:t>
            </a:r>
            <a:endParaRPr/>
          </a:p>
          <a:p>
            <a:pPr indent="0" lvl="0" marL="0" rtl="0" algn="r">
              <a:lnSpc>
                <a:spcPct val="100000"/>
              </a:lnSpc>
              <a:spcBef>
                <a:spcPts val="200"/>
              </a:spcBef>
              <a:spcAft>
                <a:spcPts val="0"/>
              </a:spcAft>
              <a:buSzPts val="1400"/>
              <a:buNone/>
            </a:pPr>
            <a:r>
              <a:rPr lang="en-CA" sz="1400">
                <a:solidFill>
                  <a:srgbClr val="FFFFFF"/>
                </a:solidFill>
              </a:rPr>
              <a:t>Pg. 769 Hip</a:t>
            </a:r>
            <a:endParaRPr/>
          </a:p>
        </p:txBody>
      </p:sp>
      <p:cxnSp>
        <p:nvCxnSpPr>
          <p:cNvPr id="641" name="Google Shape;641;p47"/>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642" name="Google Shape;642;p47"/>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g11c73a74f3f_0_0"/>
          <p:cNvSpPr txBox="1"/>
          <p:nvPr>
            <p:ph type="title"/>
          </p:nvPr>
        </p:nvSpPr>
        <p:spPr>
          <a:xfrm>
            <a:off x="768096" y="585216"/>
            <a:ext cx="7290000" cy="1499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CA"/>
              <a:t>Group read</a:t>
            </a:r>
            <a:endParaRPr/>
          </a:p>
        </p:txBody>
      </p:sp>
      <p:sp>
        <p:nvSpPr>
          <p:cNvPr id="649" name="Google Shape;649;g11c73a74f3f_0_0"/>
          <p:cNvSpPr txBox="1"/>
          <p:nvPr>
            <p:ph idx="1" type="body"/>
          </p:nvPr>
        </p:nvSpPr>
        <p:spPr>
          <a:xfrm>
            <a:off x="1212700" y="2499725"/>
            <a:ext cx="1811400" cy="3474600"/>
          </a:xfrm>
          <a:prstGeom prst="rect">
            <a:avLst/>
          </a:prstGeom>
        </p:spPr>
        <p:txBody>
          <a:bodyPr anchorCtr="0" anchor="t" bIns="45700" lIns="45700" spcFirstLastPara="1" rIns="45700" wrap="square" tIns="45700">
            <a:normAutofit/>
          </a:bodyPr>
          <a:lstStyle/>
          <a:p>
            <a:pPr indent="0" lvl="0" marL="0" rtl="0" algn="r">
              <a:lnSpc>
                <a:spcPct val="100000"/>
              </a:lnSpc>
              <a:spcBef>
                <a:spcPts val="0"/>
              </a:spcBef>
              <a:spcAft>
                <a:spcPts val="0"/>
              </a:spcAft>
              <a:buClr>
                <a:srgbClr val="000000"/>
              </a:buClr>
              <a:buSzPts val="1400"/>
              <a:buFont typeface="Arial"/>
              <a:buNone/>
            </a:pPr>
            <a:r>
              <a:rPr lang="en-CA" sz="1800"/>
              <a:t>Pg. 729 pelvis</a:t>
            </a:r>
            <a:endParaRPr sz="2400"/>
          </a:p>
          <a:p>
            <a:pPr indent="0" lvl="0" marL="0" rtl="0" algn="r">
              <a:lnSpc>
                <a:spcPct val="100000"/>
              </a:lnSpc>
              <a:spcBef>
                <a:spcPts val="200"/>
              </a:spcBef>
              <a:spcAft>
                <a:spcPts val="0"/>
              </a:spcAft>
              <a:buClr>
                <a:srgbClr val="000000"/>
              </a:buClr>
              <a:buSzPts val="1400"/>
              <a:buFont typeface="Arial"/>
              <a:buNone/>
            </a:pPr>
            <a:r>
              <a:rPr lang="en-CA" sz="1800"/>
              <a:t>Pg. 769 Hip</a:t>
            </a:r>
            <a:endParaRPr sz="24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3" name="Shape 653"/>
        <p:cNvGrpSpPr/>
        <p:nvPr/>
      </p:nvGrpSpPr>
      <p:grpSpPr>
        <a:xfrm>
          <a:off x="0" y="0"/>
          <a:ext cx="0" cy="0"/>
          <a:chOff x="0" y="0"/>
          <a:chExt cx="0" cy="0"/>
        </a:xfrm>
      </p:grpSpPr>
      <p:sp>
        <p:nvSpPr>
          <p:cNvPr id="654" name="Google Shape;654;p48"/>
          <p:cNvSpPr txBox="1"/>
          <p:nvPr>
            <p:ph type="title"/>
          </p:nvPr>
        </p:nvSpPr>
        <p:spPr>
          <a:xfrm>
            <a:off x="768096" y="585216"/>
            <a:ext cx="601370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ADDITIONAL QUESTIONS</a:t>
            </a:r>
            <a:endParaRPr/>
          </a:p>
        </p:txBody>
      </p:sp>
      <p:sp>
        <p:nvSpPr>
          <p:cNvPr id="655" name="Google Shape;655;p48"/>
          <p:cNvSpPr txBox="1"/>
          <p:nvPr>
            <p:ph idx="1" type="body"/>
          </p:nvPr>
        </p:nvSpPr>
        <p:spPr>
          <a:xfrm>
            <a:off x="768096" y="2286000"/>
            <a:ext cx="6013703" cy="402336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When dealing with hip conditions here are some useful questions that may be helpful to determine possible dysfunction or pathology</a:t>
            </a:r>
            <a:endParaRPr/>
          </a:p>
          <a:p>
            <a:pPr indent="-137159" lvl="1" marL="265176" rtl="0" algn="l">
              <a:lnSpc>
                <a:spcPct val="90000"/>
              </a:lnSpc>
              <a:spcBef>
                <a:spcPts val="400"/>
              </a:spcBef>
              <a:spcAft>
                <a:spcPts val="0"/>
              </a:spcAft>
              <a:buSzPts val="1600"/>
              <a:buChar char="🢝"/>
            </a:pPr>
            <a:r>
              <a:rPr lang="en-CA"/>
              <a:t>Be aware of clients age – different conditions affect different ages, ROM decreases with age, osteoperosis in elderly, congenital conditions in children</a:t>
            </a:r>
            <a:endParaRPr/>
          </a:p>
          <a:p>
            <a:pPr indent="-137159" lvl="1" marL="265176" rtl="0" algn="l">
              <a:lnSpc>
                <a:spcPct val="90000"/>
              </a:lnSpc>
              <a:spcBef>
                <a:spcPts val="600"/>
              </a:spcBef>
              <a:spcAft>
                <a:spcPts val="0"/>
              </a:spcAft>
              <a:buSzPts val="1600"/>
              <a:buChar char="🢝"/>
            </a:pPr>
            <a:r>
              <a:rPr lang="en-CA"/>
              <a:t>What is the mechanism of injury if traumatic? (knowing the mechanism often leads to determination of dysfunction)</a:t>
            </a:r>
            <a:endParaRPr/>
          </a:p>
          <a:p>
            <a:pPr indent="-35559" lvl="1" marL="265176" rtl="0" algn="l">
              <a:lnSpc>
                <a:spcPct val="90000"/>
              </a:lnSpc>
              <a:spcBef>
                <a:spcPts val="600"/>
              </a:spcBef>
              <a:spcAft>
                <a:spcPts val="0"/>
              </a:spcAft>
              <a:buSzPts val="1600"/>
              <a:buNone/>
            </a:pPr>
            <a:r>
              <a:t/>
            </a:r>
            <a:endParaRPr/>
          </a:p>
        </p:txBody>
      </p:sp>
      <p:sp>
        <p:nvSpPr>
          <p:cNvPr id="656" name="Google Shape;656;p48"/>
          <p:cNvSpPr/>
          <p:nvPr/>
        </p:nvSpPr>
        <p:spPr>
          <a:xfrm>
            <a:off x="7187511" y="325601"/>
            <a:ext cx="1715190" cy="390807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57" name="Google Shape;657;p48"/>
          <p:cNvSpPr/>
          <p:nvPr/>
        </p:nvSpPr>
        <p:spPr>
          <a:xfrm>
            <a:off x="7187511" y="4394539"/>
            <a:ext cx="1715190" cy="2029724"/>
          </a:xfrm>
          <a:prstGeom prst="rect">
            <a:avLst/>
          </a:prstGeom>
          <a:solidFill>
            <a:schemeClr val="dk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49"/>
          <p:cNvSpPr txBox="1"/>
          <p:nvPr>
            <p:ph idx="4294967295" type="body"/>
          </p:nvPr>
        </p:nvSpPr>
        <p:spPr>
          <a:xfrm>
            <a:off x="823118" y="1196752"/>
            <a:ext cx="7497763" cy="541020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What are the details of the present pain and other symptoms?</a:t>
            </a:r>
            <a:endParaRPr/>
          </a:p>
          <a:p>
            <a:pPr indent="-137159" lvl="1" marL="265176" rtl="0" algn="l">
              <a:lnSpc>
                <a:spcPct val="90000"/>
              </a:lnSpc>
              <a:spcBef>
                <a:spcPts val="400"/>
              </a:spcBef>
              <a:spcAft>
                <a:spcPts val="0"/>
              </a:spcAft>
              <a:buSzPts val="1600"/>
              <a:buChar char="🢝"/>
            </a:pPr>
            <a:r>
              <a:rPr lang="en-CA"/>
              <a:t>Hip intra-atricular pain, including labral tears and anterior impingment – felt mainly in the groin and along front and medial side to the knee</a:t>
            </a:r>
            <a:endParaRPr/>
          </a:p>
          <a:p>
            <a:pPr indent="-137159" lvl="1" marL="265176" rtl="0" algn="l">
              <a:lnSpc>
                <a:spcPct val="90000"/>
              </a:lnSpc>
              <a:spcBef>
                <a:spcPts val="600"/>
              </a:spcBef>
              <a:spcAft>
                <a:spcPts val="0"/>
              </a:spcAft>
              <a:buSzPts val="1600"/>
              <a:buChar char="🢝"/>
            </a:pPr>
            <a:r>
              <a:rPr lang="en-CA"/>
              <a:t>Posterior labral tears, and lumbar problems generally presents as buttock pain</a:t>
            </a:r>
            <a:endParaRPr/>
          </a:p>
          <a:p>
            <a:pPr indent="-137159" lvl="1" marL="265176" rtl="0" algn="l">
              <a:lnSpc>
                <a:spcPct val="90000"/>
              </a:lnSpc>
              <a:spcBef>
                <a:spcPts val="600"/>
              </a:spcBef>
              <a:spcAft>
                <a:spcPts val="0"/>
              </a:spcAft>
              <a:buSzPts val="1600"/>
              <a:buChar char="🢝"/>
            </a:pPr>
            <a:r>
              <a:rPr lang="en-CA"/>
              <a:t>Adductor pain can be the result of pelvic instablilty or overactive adductors</a:t>
            </a:r>
            <a:endParaRPr/>
          </a:p>
          <a:p>
            <a:pPr indent="-137159" lvl="1" marL="265176" rtl="0" algn="l">
              <a:lnSpc>
                <a:spcPct val="90000"/>
              </a:lnSpc>
              <a:spcBef>
                <a:spcPts val="600"/>
              </a:spcBef>
              <a:spcAft>
                <a:spcPts val="0"/>
              </a:spcAft>
              <a:buSzPts val="1600"/>
              <a:buChar char="🢝"/>
            </a:pPr>
            <a:r>
              <a:rPr lang="en-CA"/>
              <a:t>Pain in the lateral hip may be referred from the lumbar spine. Further causes of lateral hip pain can be trochanteric bursitis, tear of glut medius tendon, may simulate L4 nerve root pain.</a:t>
            </a:r>
            <a:endParaRPr/>
          </a:p>
          <a:p>
            <a:pPr indent="-137159" lvl="1" marL="265176" rtl="0" algn="l">
              <a:lnSpc>
                <a:spcPct val="90000"/>
              </a:lnSpc>
              <a:spcBef>
                <a:spcPts val="600"/>
              </a:spcBef>
              <a:spcAft>
                <a:spcPts val="0"/>
              </a:spcAft>
              <a:buSzPts val="1600"/>
              <a:buChar char="🢝"/>
            </a:pPr>
            <a:r>
              <a:rPr lang="en-CA"/>
              <a:t>Sports hernias – come on gradual, unilateral dull aching pain in groin, can be sharp or burning, may radiate into proximal thigh, low back, lower abdominal muscles, perinuem and scrotum. Aggravated by sudden acceleration, cutting or kicking</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6" name="Shape 666"/>
        <p:cNvGrpSpPr/>
        <p:nvPr/>
      </p:nvGrpSpPr>
      <p:grpSpPr>
        <a:xfrm>
          <a:off x="0" y="0"/>
          <a:ext cx="0" cy="0"/>
          <a:chOff x="0" y="0"/>
          <a:chExt cx="0" cy="0"/>
        </a:xfrm>
      </p:grpSpPr>
      <p:sp>
        <p:nvSpPr>
          <p:cNvPr id="667" name="Google Shape;667;p50"/>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cxnSp>
        <p:nvCxnSpPr>
          <p:cNvPr id="668" name="Google Shape;668;p50"/>
          <p:cNvCxnSpPr/>
          <p:nvPr/>
        </p:nvCxnSpPr>
        <p:spPr>
          <a:xfrm rot="10800000">
            <a:off x="5890097" y="2514600"/>
            <a:ext cx="0" cy="1828800"/>
          </a:xfrm>
          <a:prstGeom prst="straightConnector1">
            <a:avLst/>
          </a:prstGeom>
          <a:noFill/>
          <a:ln cap="flat" cmpd="sng" w="19050">
            <a:solidFill>
              <a:schemeClr val="accent1"/>
            </a:solidFill>
            <a:prstDash val="solid"/>
            <a:round/>
            <a:headEnd len="sm" w="sm" type="none"/>
            <a:tailEnd len="sm" w="sm" type="none"/>
          </a:ln>
        </p:spPr>
      </p:cxnSp>
      <p:sp>
        <p:nvSpPr>
          <p:cNvPr id="669" name="Google Shape;669;p50"/>
          <p:cNvSpPr/>
          <p:nvPr/>
        </p:nvSpPr>
        <p:spPr>
          <a:xfrm>
            <a:off x="905488" y="933450"/>
            <a:ext cx="4550533" cy="546064"/>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Is the condition improving, worsening or staying the same?</a:t>
            </a:r>
            <a:endParaRPr/>
          </a:p>
        </p:txBody>
      </p:sp>
      <p:sp>
        <p:nvSpPr>
          <p:cNvPr id="670" name="Google Shape;670;p50"/>
          <p:cNvSpPr/>
          <p:nvPr/>
        </p:nvSpPr>
        <p:spPr>
          <a:xfrm>
            <a:off x="905488" y="1561423"/>
            <a:ext cx="4550533" cy="546064"/>
          </a:xfrm>
          <a:prstGeom prst="roundRect">
            <a:avLst>
              <a:gd fmla="val 16667" name="adj"/>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Does any type of activity ease the pain or make it worse?</a:t>
            </a:r>
            <a:endParaRPr/>
          </a:p>
        </p:txBody>
      </p:sp>
      <p:sp>
        <p:nvSpPr>
          <p:cNvPr id="671" name="Google Shape;671;p50"/>
          <p:cNvSpPr/>
          <p:nvPr/>
        </p:nvSpPr>
        <p:spPr>
          <a:xfrm>
            <a:off x="905488" y="2189396"/>
            <a:ext cx="4550533" cy="546064"/>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Trochnteric bursitis – poor running mechanics generally cause it</a:t>
            </a:r>
            <a:endParaRPr/>
          </a:p>
        </p:txBody>
      </p:sp>
      <p:sp>
        <p:nvSpPr>
          <p:cNvPr id="672" name="Google Shape;672;p50"/>
          <p:cNvSpPr/>
          <p:nvPr/>
        </p:nvSpPr>
        <p:spPr>
          <a:xfrm>
            <a:off x="905488" y="2817369"/>
            <a:ext cx="4550533" cy="546064"/>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Any movements that feel weak or abnormal?</a:t>
            </a:r>
            <a:endParaRPr/>
          </a:p>
        </p:txBody>
      </p:sp>
      <p:sp>
        <p:nvSpPr>
          <p:cNvPr id="673" name="Google Shape;673;p50"/>
          <p:cNvSpPr/>
          <p:nvPr/>
        </p:nvSpPr>
        <p:spPr>
          <a:xfrm>
            <a:off x="905488" y="3445342"/>
            <a:ext cx="4550533" cy="546064"/>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Piriformis symdrome traps sciatic nerve weakness occurs in abduction and lateral rotation</a:t>
            </a:r>
            <a:endParaRPr/>
          </a:p>
        </p:txBody>
      </p:sp>
      <p:sp>
        <p:nvSpPr>
          <p:cNvPr id="674" name="Google Shape;674;p50"/>
          <p:cNvSpPr/>
          <p:nvPr/>
        </p:nvSpPr>
        <p:spPr>
          <a:xfrm>
            <a:off x="905488" y="4073315"/>
            <a:ext cx="4550533" cy="546064"/>
          </a:xfrm>
          <a:prstGeom prst="roundRect">
            <a:avLst>
              <a:gd fmla="val 16667" name="adj"/>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What are the patients usual acitivty?	</a:t>
            </a:r>
            <a:endParaRPr/>
          </a:p>
        </p:txBody>
      </p:sp>
      <p:sp>
        <p:nvSpPr>
          <p:cNvPr id="675" name="Google Shape;675;p50"/>
          <p:cNvSpPr/>
          <p:nvPr/>
        </p:nvSpPr>
        <p:spPr>
          <a:xfrm>
            <a:off x="905488" y="4701288"/>
            <a:ext cx="4550533" cy="546064"/>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Repetive or strained positions causing the issue</a:t>
            </a:r>
            <a:endParaRPr/>
          </a:p>
        </p:txBody>
      </p:sp>
      <p:sp>
        <p:nvSpPr>
          <p:cNvPr id="676" name="Google Shape;676;p50"/>
          <p:cNvSpPr/>
          <p:nvPr/>
        </p:nvSpPr>
        <p:spPr>
          <a:xfrm>
            <a:off x="905488" y="5329261"/>
            <a:ext cx="4550533" cy="546064"/>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Past medical, surgery or development issues?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0" name="Shape 680"/>
        <p:cNvGrpSpPr/>
        <p:nvPr/>
      </p:nvGrpSpPr>
      <p:grpSpPr>
        <a:xfrm>
          <a:off x="0" y="0"/>
          <a:ext cx="0" cy="0"/>
          <a:chOff x="0" y="0"/>
          <a:chExt cx="0" cy="0"/>
        </a:xfrm>
      </p:grpSpPr>
      <p:sp>
        <p:nvSpPr>
          <p:cNvPr id="681" name="Google Shape;681;p51"/>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82" name="Google Shape;682;p51"/>
          <p:cNvSpPr txBox="1"/>
          <p:nvPr>
            <p:ph type="title"/>
          </p:nvPr>
        </p:nvSpPr>
        <p:spPr>
          <a:xfrm>
            <a:off x="5890100" y="643475"/>
            <a:ext cx="33309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100"/>
              <a:buFont typeface="Twentieth Century"/>
              <a:buNone/>
            </a:pPr>
            <a:r>
              <a:rPr lang="en-CA" sz="4100"/>
              <a:t>OBSERVATION/ PALPATION</a:t>
            </a:r>
            <a:endParaRPr/>
          </a:p>
        </p:txBody>
      </p:sp>
      <p:cxnSp>
        <p:nvCxnSpPr>
          <p:cNvPr id="683" name="Google Shape;683;p51"/>
          <p:cNvCxnSpPr/>
          <p:nvPr/>
        </p:nvCxnSpPr>
        <p:spPr>
          <a:xfrm rot="10800000">
            <a:off x="5890097" y="2514600"/>
            <a:ext cx="0" cy="1828800"/>
          </a:xfrm>
          <a:prstGeom prst="straightConnector1">
            <a:avLst/>
          </a:prstGeom>
          <a:noFill/>
          <a:ln cap="flat" cmpd="sng" w="19050">
            <a:solidFill>
              <a:schemeClr val="accent1"/>
            </a:solidFill>
            <a:prstDash val="solid"/>
            <a:round/>
            <a:headEnd len="sm" w="sm" type="none"/>
            <a:tailEnd len="sm" w="sm" type="none"/>
          </a:ln>
        </p:spPr>
      </p:cxnSp>
      <p:sp>
        <p:nvSpPr>
          <p:cNvPr id="684" name="Google Shape;684;p51"/>
          <p:cNvSpPr/>
          <p:nvPr/>
        </p:nvSpPr>
        <p:spPr>
          <a:xfrm>
            <a:off x="1366554" y="222650"/>
            <a:ext cx="3628500" cy="435300"/>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Are the posture or gait normal?</a:t>
            </a:r>
            <a:endParaRPr sz="1800">
              <a:solidFill>
                <a:schemeClr val="lt1"/>
              </a:solidFill>
              <a:latin typeface="Twentieth Century"/>
              <a:ea typeface="Twentieth Century"/>
              <a:cs typeface="Twentieth Century"/>
              <a:sym typeface="Twentieth Century"/>
            </a:endParaRPr>
          </a:p>
        </p:txBody>
      </p:sp>
      <p:sp>
        <p:nvSpPr>
          <p:cNvPr id="685" name="Google Shape;685;p51"/>
          <p:cNvSpPr/>
          <p:nvPr/>
        </p:nvSpPr>
        <p:spPr>
          <a:xfrm>
            <a:off x="1366554" y="657944"/>
            <a:ext cx="3628500" cy="435300"/>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Counternutation= anterior rotation of the illium</a:t>
            </a:r>
            <a:endParaRPr b="0" i="0" sz="1800" u="none" cap="none" strike="noStrike">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Nutation= posterior rotation of the illium</a:t>
            </a:r>
            <a:endParaRPr b="0" i="0" sz="1800" u="none" cap="none" strike="noStrike">
              <a:solidFill>
                <a:schemeClr val="dk1"/>
              </a:solidFill>
              <a:latin typeface="Twentieth Century"/>
              <a:ea typeface="Twentieth Century"/>
              <a:cs typeface="Twentieth Century"/>
              <a:sym typeface="Twentieth Century"/>
            </a:endParaRPr>
          </a:p>
        </p:txBody>
      </p:sp>
      <p:sp>
        <p:nvSpPr>
          <p:cNvPr id="686" name="Google Shape;686;p51"/>
          <p:cNvSpPr/>
          <p:nvPr/>
        </p:nvSpPr>
        <p:spPr>
          <a:xfrm>
            <a:off x="1366604" y="1653938"/>
            <a:ext cx="3628500" cy="435300"/>
          </a:xfrm>
          <a:prstGeom prst="roundRect">
            <a:avLst>
              <a:gd fmla="val 16667" name="adj"/>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Are the ASIS level?</a:t>
            </a:r>
            <a:endParaRPr sz="1800">
              <a:solidFill>
                <a:schemeClr val="lt1"/>
              </a:solidFill>
              <a:latin typeface="Twentieth Century"/>
              <a:ea typeface="Twentieth Century"/>
              <a:cs typeface="Twentieth Century"/>
              <a:sym typeface="Twentieth Century"/>
            </a:endParaRPr>
          </a:p>
        </p:txBody>
      </p:sp>
      <p:sp>
        <p:nvSpPr>
          <p:cNvPr id="687" name="Google Shape;687;p51"/>
          <p:cNvSpPr/>
          <p:nvPr/>
        </p:nvSpPr>
        <p:spPr>
          <a:xfrm>
            <a:off x="1366654" y="2089257"/>
            <a:ext cx="3628500" cy="435300"/>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This will tell you to proceed to specific muscle length tests</a:t>
            </a:r>
            <a:endParaRPr b="0" i="0" sz="1800" u="none" cap="none" strike="noStrike">
              <a:solidFill>
                <a:schemeClr val="dk1"/>
              </a:solidFill>
              <a:latin typeface="Twentieth Century"/>
              <a:ea typeface="Twentieth Century"/>
              <a:cs typeface="Twentieth Century"/>
              <a:sym typeface="Twentieth Century"/>
            </a:endParaRPr>
          </a:p>
        </p:txBody>
      </p:sp>
      <p:sp>
        <p:nvSpPr>
          <p:cNvPr id="688" name="Google Shape;688;p51"/>
          <p:cNvSpPr/>
          <p:nvPr/>
        </p:nvSpPr>
        <p:spPr>
          <a:xfrm>
            <a:off x="1366704" y="2545451"/>
            <a:ext cx="3628500" cy="435300"/>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Are the PSIS Level?</a:t>
            </a:r>
            <a:endParaRPr sz="1800">
              <a:solidFill>
                <a:schemeClr val="lt1"/>
              </a:solidFill>
              <a:latin typeface="Twentieth Century"/>
              <a:ea typeface="Twentieth Century"/>
              <a:cs typeface="Twentieth Century"/>
              <a:sym typeface="Twentieth Century"/>
            </a:endParaRPr>
          </a:p>
        </p:txBody>
      </p:sp>
      <p:sp>
        <p:nvSpPr>
          <p:cNvPr id="689" name="Google Shape;689;p51"/>
          <p:cNvSpPr/>
          <p:nvPr/>
        </p:nvSpPr>
        <p:spPr>
          <a:xfrm>
            <a:off x="1366554" y="3013520"/>
            <a:ext cx="3628500" cy="435300"/>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If ASIS and PSIS are higher on 1 side this indicates and upslip or short leg</a:t>
            </a:r>
            <a:endParaRPr b="0" i="0" sz="1800" u="none" cap="none" strike="noStrike">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If ASIS is higher on 1 side and PSIS is lower on the other this indicates an anterior torsion of the sacrum </a:t>
            </a:r>
            <a:endParaRPr b="0" i="0" sz="1800" u="none" cap="none" strike="noStrike">
              <a:solidFill>
                <a:schemeClr val="dk1"/>
              </a:solidFill>
              <a:latin typeface="Twentieth Century"/>
              <a:ea typeface="Twentieth Century"/>
              <a:cs typeface="Twentieth Century"/>
              <a:sym typeface="Twentieth Century"/>
            </a:endParaRPr>
          </a:p>
        </p:txBody>
      </p:sp>
      <p:sp>
        <p:nvSpPr>
          <p:cNvPr id="690" name="Google Shape;690;p51"/>
          <p:cNvSpPr/>
          <p:nvPr/>
        </p:nvSpPr>
        <p:spPr>
          <a:xfrm>
            <a:off x="1366504" y="4498502"/>
            <a:ext cx="3628500" cy="435300"/>
          </a:xfrm>
          <a:prstGeom prst="roundRect">
            <a:avLst>
              <a:gd fmla="val 16667" name="adj"/>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Are the ischial tuberosities level? </a:t>
            </a:r>
            <a:endParaRPr sz="1800">
              <a:solidFill>
                <a:schemeClr val="lt1"/>
              </a:solidFill>
              <a:latin typeface="Twentieth Century"/>
              <a:ea typeface="Twentieth Century"/>
              <a:cs typeface="Twentieth Century"/>
              <a:sym typeface="Twentieth Century"/>
            </a:endParaRPr>
          </a:p>
        </p:txBody>
      </p:sp>
      <p:sp>
        <p:nvSpPr>
          <p:cNvPr id="691" name="Google Shape;691;p51"/>
          <p:cNvSpPr/>
          <p:nvPr/>
        </p:nvSpPr>
        <p:spPr>
          <a:xfrm>
            <a:off x="1366754" y="4933808"/>
            <a:ext cx="3628500" cy="435300"/>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If one is higher this indicates an upslip on the higher side</a:t>
            </a:r>
            <a:endParaRPr b="0" i="0" sz="1800" u="none" cap="none" strike="noStrike">
              <a:solidFill>
                <a:schemeClr val="dk1"/>
              </a:solidFill>
              <a:latin typeface="Twentieth Century"/>
              <a:ea typeface="Twentieth Century"/>
              <a:cs typeface="Twentieth Century"/>
              <a:sym typeface="Twentieth Century"/>
            </a:endParaRPr>
          </a:p>
        </p:txBody>
      </p:sp>
      <p:sp>
        <p:nvSpPr>
          <p:cNvPr id="692" name="Google Shape;692;p51"/>
          <p:cNvSpPr/>
          <p:nvPr/>
        </p:nvSpPr>
        <p:spPr>
          <a:xfrm>
            <a:off x="1366754" y="5369090"/>
            <a:ext cx="3628500" cy="435300"/>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Are the sacral sulci equal?</a:t>
            </a:r>
            <a:endParaRPr sz="1800">
              <a:solidFill>
                <a:schemeClr val="lt1"/>
              </a:solidFill>
              <a:latin typeface="Twentieth Century"/>
              <a:ea typeface="Twentieth Century"/>
              <a:cs typeface="Twentieth Century"/>
              <a:sym typeface="Twentieth Century"/>
            </a:endParaRPr>
          </a:p>
        </p:txBody>
      </p:sp>
      <p:sp>
        <p:nvSpPr>
          <p:cNvPr id="693" name="Google Shape;693;p51"/>
          <p:cNvSpPr/>
          <p:nvPr/>
        </p:nvSpPr>
        <p:spPr>
          <a:xfrm>
            <a:off x="1366504" y="5863546"/>
            <a:ext cx="3628500" cy="435300"/>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If one is deeper this indicates a sacral torsion</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97" name="Shape 697"/>
        <p:cNvGrpSpPr/>
        <p:nvPr/>
      </p:nvGrpSpPr>
      <p:grpSpPr>
        <a:xfrm>
          <a:off x="0" y="0"/>
          <a:ext cx="0" cy="0"/>
          <a:chOff x="0" y="0"/>
          <a:chExt cx="0" cy="0"/>
        </a:xfrm>
      </p:grpSpPr>
      <p:sp>
        <p:nvSpPr>
          <p:cNvPr id="698" name="Google Shape;698;p52"/>
          <p:cNvSpPr txBox="1"/>
          <p:nvPr>
            <p:ph type="title"/>
          </p:nvPr>
        </p:nvSpPr>
        <p:spPr>
          <a:xfrm>
            <a:off x="768096" y="585216"/>
            <a:ext cx="601370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AROM/PROM DEGREES OF MOTION (HIP)</a:t>
            </a:r>
            <a:endParaRPr/>
          </a:p>
        </p:txBody>
      </p:sp>
      <p:sp>
        <p:nvSpPr>
          <p:cNvPr id="699" name="Google Shape;699;p52"/>
          <p:cNvSpPr txBox="1"/>
          <p:nvPr>
            <p:ph idx="1" type="body"/>
          </p:nvPr>
        </p:nvSpPr>
        <p:spPr>
          <a:xfrm>
            <a:off x="768096" y="2286000"/>
            <a:ext cx="6013703" cy="402336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Flexion- 110-120</a:t>
            </a:r>
            <a:endParaRPr/>
          </a:p>
          <a:p>
            <a:pPr indent="-127000" lvl="0" marL="91440" rtl="0" algn="l">
              <a:lnSpc>
                <a:spcPct val="90000"/>
              </a:lnSpc>
              <a:spcBef>
                <a:spcPts val="1400"/>
              </a:spcBef>
              <a:spcAft>
                <a:spcPts val="0"/>
              </a:spcAft>
              <a:buSzPts val="2000"/>
              <a:buChar char=" "/>
            </a:pPr>
            <a:r>
              <a:rPr lang="en-CA"/>
              <a:t>Extension- 10 - 15</a:t>
            </a:r>
            <a:endParaRPr/>
          </a:p>
          <a:p>
            <a:pPr indent="-127000" lvl="0" marL="91440" rtl="0" algn="l">
              <a:lnSpc>
                <a:spcPct val="90000"/>
              </a:lnSpc>
              <a:spcBef>
                <a:spcPts val="1400"/>
              </a:spcBef>
              <a:spcAft>
                <a:spcPts val="0"/>
              </a:spcAft>
              <a:buSzPts val="2000"/>
              <a:buChar char=" "/>
            </a:pPr>
            <a:r>
              <a:rPr lang="en-CA"/>
              <a:t>ABD- 30-50</a:t>
            </a:r>
            <a:endParaRPr/>
          </a:p>
          <a:p>
            <a:pPr indent="-127000" lvl="0" marL="91440" rtl="0" algn="l">
              <a:lnSpc>
                <a:spcPct val="90000"/>
              </a:lnSpc>
              <a:spcBef>
                <a:spcPts val="1400"/>
              </a:spcBef>
              <a:spcAft>
                <a:spcPts val="0"/>
              </a:spcAft>
              <a:buSzPts val="2000"/>
              <a:buChar char=" "/>
            </a:pPr>
            <a:r>
              <a:rPr lang="en-CA"/>
              <a:t>ADD- 30</a:t>
            </a:r>
            <a:endParaRPr/>
          </a:p>
          <a:p>
            <a:pPr indent="-127000" lvl="0" marL="91440" rtl="0" algn="l">
              <a:lnSpc>
                <a:spcPct val="90000"/>
              </a:lnSpc>
              <a:spcBef>
                <a:spcPts val="1400"/>
              </a:spcBef>
              <a:spcAft>
                <a:spcPts val="0"/>
              </a:spcAft>
              <a:buSzPts val="2000"/>
              <a:buChar char=" "/>
            </a:pPr>
            <a:r>
              <a:rPr lang="en-CA"/>
              <a:t>ER- 40-60</a:t>
            </a:r>
            <a:endParaRPr/>
          </a:p>
          <a:p>
            <a:pPr indent="-127000" lvl="0" marL="91440" rtl="0" algn="l">
              <a:lnSpc>
                <a:spcPct val="90000"/>
              </a:lnSpc>
              <a:spcBef>
                <a:spcPts val="1400"/>
              </a:spcBef>
              <a:spcAft>
                <a:spcPts val="0"/>
              </a:spcAft>
              <a:buSzPts val="2000"/>
              <a:buChar char=" "/>
            </a:pPr>
            <a:r>
              <a:rPr lang="en-CA"/>
              <a:t>IR- 30-40</a:t>
            </a:r>
            <a:endParaRPr/>
          </a:p>
          <a:p>
            <a:pPr indent="-127000" lvl="0" marL="91440" rtl="0" algn="l">
              <a:lnSpc>
                <a:spcPct val="90000"/>
              </a:lnSpc>
              <a:spcBef>
                <a:spcPts val="1400"/>
              </a:spcBef>
              <a:spcAft>
                <a:spcPts val="0"/>
              </a:spcAft>
              <a:buSzPts val="2000"/>
              <a:buChar char=" "/>
            </a:pPr>
            <a:r>
              <a:rPr lang="en-CA"/>
              <a:t>Additionally we would include ROM Testing of lumbar spine </a:t>
            </a:r>
            <a:endParaRPr/>
          </a:p>
        </p:txBody>
      </p:sp>
      <p:sp>
        <p:nvSpPr>
          <p:cNvPr id="700" name="Google Shape;700;p52"/>
          <p:cNvSpPr/>
          <p:nvPr/>
        </p:nvSpPr>
        <p:spPr>
          <a:xfrm>
            <a:off x="7187511" y="325601"/>
            <a:ext cx="1715190" cy="390807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01" name="Google Shape;701;p52"/>
          <p:cNvSpPr/>
          <p:nvPr/>
        </p:nvSpPr>
        <p:spPr>
          <a:xfrm>
            <a:off x="7187511" y="4394539"/>
            <a:ext cx="1715190" cy="2029724"/>
          </a:xfrm>
          <a:prstGeom prst="rect">
            <a:avLst/>
          </a:prstGeom>
          <a:solidFill>
            <a:schemeClr val="dk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5" name="Shape 705"/>
        <p:cNvGrpSpPr/>
        <p:nvPr/>
      </p:nvGrpSpPr>
      <p:grpSpPr>
        <a:xfrm>
          <a:off x="0" y="0"/>
          <a:ext cx="0" cy="0"/>
          <a:chOff x="0" y="0"/>
          <a:chExt cx="0" cy="0"/>
        </a:xfrm>
      </p:grpSpPr>
      <p:sp>
        <p:nvSpPr>
          <p:cNvPr id="706" name="Google Shape;706;p53"/>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07" name="Google Shape;707;p53"/>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08" name="Google Shape;708;p53"/>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ENDFEELS</a:t>
            </a:r>
            <a:endParaRPr/>
          </a:p>
        </p:txBody>
      </p:sp>
      <p:sp>
        <p:nvSpPr>
          <p:cNvPr id="709" name="Google Shape;709;p53"/>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Flexion – Tissue Stretch or approximation</a:t>
            </a:r>
            <a:endParaRPr/>
          </a:p>
          <a:p>
            <a:pPr indent="-127000" lvl="0" marL="91440" rtl="0" algn="l">
              <a:lnSpc>
                <a:spcPct val="90000"/>
              </a:lnSpc>
              <a:spcBef>
                <a:spcPts val="1400"/>
              </a:spcBef>
              <a:spcAft>
                <a:spcPts val="0"/>
              </a:spcAft>
              <a:buSzPts val="2000"/>
              <a:buChar char=" "/>
            </a:pPr>
            <a:r>
              <a:rPr lang="en-CA"/>
              <a:t>Extension – Tissue Stretch</a:t>
            </a:r>
            <a:endParaRPr/>
          </a:p>
          <a:p>
            <a:pPr indent="-127000" lvl="0" marL="91440" rtl="0" algn="l">
              <a:lnSpc>
                <a:spcPct val="90000"/>
              </a:lnSpc>
              <a:spcBef>
                <a:spcPts val="1400"/>
              </a:spcBef>
              <a:spcAft>
                <a:spcPts val="0"/>
              </a:spcAft>
              <a:buSzPts val="2000"/>
              <a:buChar char=" "/>
            </a:pPr>
            <a:r>
              <a:rPr lang="en-CA"/>
              <a:t>Abduction – Tissue Stretch</a:t>
            </a:r>
            <a:endParaRPr/>
          </a:p>
          <a:p>
            <a:pPr indent="-127000" lvl="0" marL="91440" rtl="0" algn="l">
              <a:lnSpc>
                <a:spcPct val="90000"/>
              </a:lnSpc>
              <a:spcBef>
                <a:spcPts val="1400"/>
              </a:spcBef>
              <a:spcAft>
                <a:spcPts val="0"/>
              </a:spcAft>
              <a:buSzPts val="2000"/>
              <a:buChar char=" "/>
            </a:pPr>
            <a:r>
              <a:rPr lang="en-CA"/>
              <a:t>Adduction Tissue approximation or stretch</a:t>
            </a:r>
            <a:endParaRPr/>
          </a:p>
          <a:p>
            <a:pPr indent="-127000" lvl="0" marL="91440" rtl="0" algn="l">
              <a:lnSpc>
                <a:spcPct val="90000"/>
              </a:lnSpc>
              <a:spcBef>
                <a:spcPts val="1400"/>
              </a:spcBef>
              <a:spcAft>
                <a:spcPts val="0"/>
              </a:spcAft>
              <a:buSzPts val="2000"/>
              <a:buChar char=" "/>
            </a:pPr>
            <a:r>
              <a:rPr lang="en-CA"/>
              <a:t>IR/ER – Tissue Stretch</a:t>
            </a:r>
            <a:endParaRPr/>
          </a:p>
          <a:p>
            <a:pPr indent="0" lvl="0" marL="91440" rtl="0" algn="l">
              <a:lnSpc>
                <a:spcPct val="90000"/>
              </a:lnSpc>
              <a:spcBef>
                <a:spcPts val="1400"/>
              </a:spcBef>
              <a:spcAft>
                <a:spcPts val="0"/>
              </a:spcAft>
              <a:buSzPts val="2000"/>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13" name="Shape 713"/>
        <p:cNvGrpSpPr/>
        <p:nvPr/>
      </p:nvGrpSpPr>
      <p:grpSpPr>
        <a:xfrm>
          <a:off x="0" y="0"/>
          <a:ext cx="0" cy="0"/>
          <a:chOff x="0" y="0"/>
          <a:chExt cx="0" cy="0"/>
        </a:xfrm>
      </p:grpSpPr>
      <p:sp>
        <p:nvSpPr>
          <p:cNvPr id="714" name="Google Shape;714;p54"/>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15" name="Google Shape;715;p54"/>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RIM</a:t>
            </a:r>
            <a:endParaRPr/>
          </a:p>
        </p:txBody>
      </p:sp>
      <p:cxnSp>
        <p:nvCxnSpPr>
          <p:cNvPr id="716" name="Google Shape;716;p54"/>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717" name="Google Shape;717;p54"/>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Flexion</a:t>
            </a:r>
            <a:endParaRPr/>
          </a:p>
          <a:p>
            <a:pPr indent="-127000" lvl="0" marL="91440" rtl="0" algn="l">
              <a:lnSpc>
                <a:spcPct val="90000"/>
              </a:lnSpc>
              <a:spcBef>
                <a:spcPts val="1400"/>
              </a:spcBef>
              <a:spcAft>
                <a:spcPts val="0"/>
              </a:spcAft>
              <a:buSzPts val="2000"/>
              <a:buChar char=" "/>
            </a:pPr>
            <a:r>
              <a:rPr lang="en-CA"/>
              <a:t>Extension</a:t>
            </a:r>
            <a:endParaRPr/>
          </a:p>
          <a:p>
            <a:pPr indent="-127000" lvl="0" marL="91440" rtl="0" algn="l">
              <a:lnSpc>
                <a:spcPct val="90000"/>
              </a:lnSpc>
              <a:spcBef>
                <a:spcPts val="1400"/>
              </a:spcBef>
              <a:spcAft>
                <a:spcPts val="0"/>
              </a:spcAft>
              <a:buSzPts val="2000"/>
              <a:buChar char=" "/>
            </a:pPr>
            <a:r>
              <a:rPr lang="en-CA"/>
              <a:t>ABD</a:t>
            </a:r>
            <a:endParaRPr/>
          </a:p>
          <a:p>
            <a:pPr indent="-127000" lvl="0" marL="91440" rtl="0" algn="l">
              <a:lnSpc>
                <a:spcPct val="90000"/>
              </a:lnSpc>
              <a:spcBef>
                <a:spcPts val="1400"/>
              </a:spcBef>
              <a:spcAft>
                <a:spcPts val="0"/>
              </a:spcAft>
              <a:buSzPts val="2000"/>
              <a:buChar char=" "/>
            </a:pPr>
            <a:r>
              <a:rPr lang="en-CA"/>
              <a:t>ADD</a:t>
            </a:r>
            <a:endParaRPr/>
          </a:p>
          <a:p>
            <a:pPr indent="-127000" lvl="0" marL="91440" rtl="0" algn="l">
              <a:lnSpc>
                <a:spcPct val="90000"/>
              </a:lnSpc>
              <a:spcBef>
                <a:spcPts val="1400"/>
              </a:spcBef>
              <a:spcAft>
                <a:spcPts val="0"/>
              </a:spcAft>
              <a:buSzPts val="2000"/>
              <a:buChar char=" "/>
            </a:pPr>
            <a:r>
              <a:rPr lang="en-CA"/>
              <a:t>ER</a:t>
            </a:r>
            <a:endParaRPr/>
          </a:p>
          <a:p>
            <a:pPr indent="-127000" lvl="0" marL="91440" rtl="0" algn="l">
              <a:lnSpc>
                <a:spcPct val="90000"/>
              </a:lnSpc>
              <a:spcBef>
                <a:spcPts val="1400"/>
              </a:spcBef>
              <a:spcAft>
                <a:spcPts val="0"/>
              </a:spcAft>
              <a:buSzPts val="2000"/>
              <a:buChar char=" "/>
            </a:pPr>
            <a:r>
              <a:rPr lang="en-CA"/>
              <a:t>IR</a:t>
            </a:r>
            <a:endParaRPr/>
          </a:p>
          <a:p>
            <a:pPr indent="-127000" lvl="0" marL="91440" rtl="0" algn="l">
              <a:lnSpc>
                <a:spcPct val="90000"/>
              </a:lnSpc>
              <a:spcBef>
                <a:spcPts val="1400"/>
              </a:spcBef>
              <a:spcAft>
                <a:spcPts val="0"/>
              </a:spcAft>
              <a:buSzPts val="2000"/>
              <a:buChar char=" "/>
            </a:pPr>
            <a:r>
              <a:rPr lang="en-CA"/>
              <a:t>Knee flexion</a:t>
            </a:r>
            <a:endParaRPr/>
          </a:p>
          <a:p>
            <a:pPr indent="-127000" lvl="0" marL="91440" rtl="0" algn="l">
              <a:lnSpc>
                <a:spcPct val="90000"/>
              </a:lnSpc>
              <a:spcBef>
                <a:spcPts val="1400"/>
              </a:spcBef>
              <a:spcAft>
                <a:spcPts val="0"/>
              </a:spcAft>
              <a:buSzPts val="2000"/>
              <a:buChar char=" "/>
            </a:pPr>
            <a:r>
              <a:rPr lang="en-CA"/>
              <a:t>Knee extension</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1" name="Shape 721"/>
        <p:cNvGrpSpPr/>
        <p:nvPr/>
      </p:nvGrpSpPr>
      <p:grpSpPr>
        <a:xfrm>
          <a:off x="0" y="0"/>
          <a:ext cx="0" cy="0"/>
          <a:chOff x="0" y="0"/>
          <a:chExt cx="0" cy="0"/>
        </a:xfrm>
      </p:grpSpPr>
      <p:sp>
        <p:nvSpPr>
          <p:cNvPr id="722" name="Google Shape;722;p55"/>
          <p:cNvSpPr txBox="1"/>
          <p:nvPr>
            <p:ph type="title"/>
          </p:nvPr>
        </p:nvSpPr>
        <p:spPr>
          <a:xfrm>
            <a:off x="768096" y="585216"/>
            <a:ext cx="601370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FUNCTIONAL TESTS OF THE HIP</a:t>
            </a:r>
            <a:endParaRPr/>
          </a:p>
        </p:txBody>
      </p:sp>
      <p:sp>
        <p:nvSpPr>
          <p:cNvPr id="723" name="Google Shape;723;p55"/>
          <p:cNvSpPr txBox="1"/>
          <p:nvPr>
            <p:ph idx="1" type="body"/>
          </p:nvPr>
        </p:nvSpPr>
        <p:spPr>
          <a:xfrm>
            <a:off x="768096" y="2286000"/>
            <a:ext cx="6013703" cy="402336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Squatting</a:t>
            </a:r>
            <a:endParaRPr/>
          </a:p>
          <a:p>
            <a:pPr indent="-127000" lvl="0" marL="91440" rtl="0" algn="l">
              <a:lnSpc>
                <a:spcPct val="90000"/>
              </a:lnSpc>
              <a:spcBef>
                <a:spcPts val="1400"/>
              </a:spcBef>
              <a:spcAft>
                <a:spcPts val="0"/>
              </a:spcAft>
              <a:buSzPts val="2000"/>
              <a:buChar char=" "/>
            </a:pPr>
            <a:r>
              <a:rPr lang="en-CA"/>
              <a:t>Going up and down stairs one at a time</a:t>
            </a:r>
            <a:endParaRPr/>
          </a:p>
          <a:p>
            <a:pPr indent="-127000" lvl="0" marL="91440" rtl="0" algn="l">
              <a:lnSpc>
                <a:spcPct val="90000"/>
              </a:lnSpc>
              <a:spcBef>
                <a:spcPts val="1400"/>
              </a:spcBef>
              <a:spcAft>
                <a:spcPts val="0"/>
              </a:spcAft>
              <a:buSzPts val="2000"/>
              <a:buChar char=" "/>
            </a:pPr>
            <a:r>
              <a:rPr lang="en-CA"/>
              <a:t>Figure 4</a:t>
            </a:r>
            <a:endParaRPr/>
          </a:p>
          <a:p>
            <a:pPr indent="-127000" lvl="0" marL="91440" rtl="0" algn="l">
              <a:lnSpc>
                <a:spcPct val="90000"/>
              </a:lnSpc>
              <a:spcBef>
                <a:spcPts val="1400"/>
              </a:spcBef>
              <a:spcAft>
                <a:spcPts val="0"/>
              </a:spcAft>
              <a:buSzPts val="2000"/>
              <a:buChar char=" "/>
            </a:pPr>
            <a:r>
              <a:rPr lang="en-CA"/>
              <a:t>Going up and down stairs 2 or more at a time</a:t>
            </a:r>
            <a:endParaRPr/>
          </a:p>
          <a:p>
            <a:pPr indent="-127000" lvl="0" marL="91440" rtl="0" algn="l">
              <a:lnSpc>
                <a:spcPct val="90000"/>
              </a:lnSpc>
              <a:spcBef>
                <a:spcPts val="1400"/>
              </a:spcBef>
              <a:spcAft>
                <a:spcPts val="0"/>
              </a:spcAft>
              <a:buSzPts val="2000"/>
              <a:buChar char=" "/>
            </a:pPr>
            <a:r>
              <a:rPr lang="en-CA"/>
              <a:t>Running straight ahead</a:t>
            </a:r>
            <a:endParaRPr/>
          </a:p>
          <a:p>
            <a:pPr indent="-127000" lvl="0" marL="91440" rtl="0" algn="l">
              <a:lnSpc>
                <a:spcPct val="90000"/>
              </a:lnSpc>
              <a:spcBef>
                <a:spcPts val="1400"/>
              </a:spcBef>
              <a:spcAft>
                <a:spcPts val="0"/>
              </a:spcAft>
              <a:buSzPts val="2000"/>
              <a:buChar char=" "/>
            </a:pPr>
            <a:r>
              <a:rPr lang="en-CA"/>
              <a:t>Running and decelerating</a:t>
            </a:r>
            <a:endParaRPr/>
          </a:p>
          <a:p>
            <a:pPr indent="-127000" lvl="0" marL="91440" rtl="0" algn="l">
              <a:lnSpc>
                <a:spcPct val="90000"/>
              </a:lnSpc>
              <a:spcBef>
                <a:spcPts val="1400"/>
              </a:spcBef>
              <a:spcAft>
                <a:spcPts val="0"/>
              </a:spcAft>
              <a:buSzPts val="2000"/>
              <a:buChar char=" "/>
            </a:pPr>
            <a:r>
              <a:rPr lang="en-CA"/>
              <a:t>Running and twisting</a:t>
            </a:r>
            <a:endParaRPr/>
          </a:p>
          <a:p>
            <a:pPr indent="-127000" lvl="0" marL="91440" rtl="0" algn="l">
              <a:lnSpc>
                <a:spcPct val="90000"/>
              </a:lnSpc>
              <a:spcBef>
                <a:spcPts val="1400"/>
              </a:spcBef>
              <a:spcAft>
                <a:spcPts val="0"/>
              </a:spcAft>
              <a:buSzPts val="2000"/>
              <a:buChar char=" "/>
            </a:pPr>
            <a:r>
              <a:rPr lang="en-CA"/>
              <a:t>One leg hop</a:t>
            </a:r>
            <a:endParaRPr/>
          </a:p>
          <a:p>
            <a:pPr indent="-127000" lvl="0" marL="91440" rtl="0" algn="l">
              <a:lnSpc>
                <a:spcPct val="90000"/>
              </a:lnSpc>
              <a:spcBef>
                <a:spcPts val="1400"/>
              </a:spcBef>
              <a:spcAft>
                <a:spcPts val="0"/>
              </a:spcAft>
              <a:buSzPts val="2000"/>
              <a:buChar char=" "/>
            </a:pPr>
            <a:r>
              <a:rPr lang="en-CA"/>
              <a:t>jumping</a:t>
            </a:r>
            <a:endParaRPr/>
          </a:p>
        </p:txBody>
      </p:sp>
      <p:sp>
        <p:nvSpPr>
          <p:cNvPr id="724" name="Google Shape;724;p55"/>
          <p:cNvSpPr/>
          <p:nvPr/>
        </p:nvSpPr>
        <p:spPr>
          <a:xfrm>
            <a:off x="7187511" y="325601"/>
            <a:ext cx="1715190" cy="390807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25" name="Google Shape;725;p55"/>
          <p:cNvSpPr/>
          <p:nvPr/>
        </p:nvSpPr>
        <p:spPr>
          <a:xfrm>
            <a:off x="7187511" y="4394539"/>
            <a:ext cx="1715190" cy="2029724"/>
          </a:xfrm>
          <a:prstGeom prst="rect">
            <a:avLst/>
          </a:prstGeom>
          <a:solidFill>
            <a:schemeClr val="dk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9" name="Shape 729"/>
        <p:cNvGrpSpPr/>
        <p:nvPr/>
      </p:nvGrpSpPr>
      <p:grpSpPr>
        <a:xfrm>
          <a:off x="0" y="0"/>
          <a:ext cx="0" cy="0"/>
          <a:chOff x="0" y="0"/>
          <a:chExt cx="0" cy="0"/>
        </a:xfrm>
      </p:grpSpPr>
      <p:sp>
        <p:nvSpPr>
          <p:cNvPr id="730" name="Google Shape;730;p56"/>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56"/>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32" name="Google Shape;732;p56"/>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733" name="Google Shape;733;p56"/>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34" name="Google Shape;734;p56"/>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35" name="Google Shape;735;p56"/>
          <p:cNvSpPr txBox="1"/>
          <p:nvPr>
            <p:ph type="title"/>
          </p:nvPr>
        </p:nvSpPr>
        <p:spPr>
          <a:xfrm>
            <a:off x="475875" y="640080"/>
            <a:ext cx="3014572" cy="3339348"/>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SPECIAL TESTS</a:t>
            </a:r>
            <a:endParaRPr/>
          </a:p>
        </p:txBody>
      </p:sp>
      <p:sp>
        <p:nvSpPr>
          <p:cNvPr id="736" name="Google Shape;736;p56"/>
          <p:cNvSpPr txBox="1"/>
          <p:nvPr>
            <p:ph idx="1" type="body"/>
          </p:nvPr>
        </p:nvSpPr>
        <p:spPr>
          <a:xfrm>
            <a:off x="479190" y="4315017"/>
            <a:ext cx="3011257" cy="1893939"/>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rPr lang="en-CA" sz="1400">
                <a:solidFill>
                  <a:srgbClr val="FFFFFF"/>
                </a:solidFill>
              </a:rPr>
              <a:t>SI Joint Tests</a:t>
            </a:r>
            <a:endParaRPr/>
          </a:p>
        </p:txBody>
      </p:sp>
      <p:cxnSp>
        <p:nvCxnSpPr>
          <p:cNvPr id="737" name="Google Shape;737;p56"/>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738" name="Google Shape;738;p56"/>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2" name="Shape 742"/>
        <p:cNvGrpSpPr/>
        <p:nvPr/>
      </p:nvGrpSpPr>
      <p:grpSpPr>
        <a:xfrm>
          <a:off x="0" y="0"/>
          <a:ext cx="0" cy="0"/>
          <a:chOff x="0" y="0"/>
          <a:chExt cx="0" cy="0"/>
        </a:xfrm>
      </p:grpSpPr>
      <p:sp>
        <p:nvSpPr>
          <p:cNvPr id="743" name="Google Shape;743;p57"/>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44" name="Google Shape;744;p57"/>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45" name="Google Shape;745;p57"/>
          <p:cNvSpPr txBox="1"/>
          <p:nvPr>
            <p:ph type="title"/>
          </p:nvPr>
        </p:nvSpPr>
        <p:spPr>
          <a:xfrm>
            <a:off x="0" y="804325"/>
            <a:ext cx="34908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INDICATIONS FOR PELVIC ASSESSMENT</a:t>
            </a:r>
            <a:endParaRPr>
              <a:solidFill>
                <a:srgbClr val="FFFFFF"/>
              </a:solidFill>
            </a:endParaRPr>
          </a:p>
        </p:txBody>
      </p:sp>
      <p:sp>
        <p:nvSpPr>
          <p:cNvPr id="746" name="Google Shape;746;p57"/>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Pain in the SI Joint</a:t>
            </a:r>
            <a:endParaRPr/>
          </a:p>
          <a:p>
            <a:pPr indent="-127000" lvl="0" marL="91440" rtl="0" algn="l">
              <a:lnSpc>
                <a:spcPct val="90000"/>
              </a:lnSpc>
              <a:spcBef>
                <a:spcPts val="1400"/>
              </a:spcBef>
              <a:spcAft>
                <a:spcPts val="0"/>
              </a:spcAft>
              <a:buSzPts val="2000"/>
              <a:buChar char=" "/>
            </a:pPr>
            <a:r>
              <a:rPr lang="en-CA"/>
              <a:t>Leg length difference</a:t>
            </a:r>
            <a:endParaRPr/>
          </a:p>
          <a:p>
            <a:pPr indent="-127000" lvl="0" marL="91440" rtl="0" algn="l">
              <a:lnSpc>
                <a:spcPct val="90000"/>
              </a:lnSpc>
              <a:spcBef>
                <a:spcPts val="1400"/>
              </a:spcBef>
              <a:spcAft>
                <a:spcPts val="0"/>
              </a:spcAft>
              <a:buSzPts val="2000"/>
              <a:buChar char=" "/>
            </a:pPr>
            <a:r>
              <a:rPr lang="en-CA"/>
              <a:t>Restrictions at the hip</a:t>
            </a:r>
            <a:endParaRPr/>
          </a:p>
          <a:p>
            <a:pPr indent="-127000" lvl="0" marL="91440" rtl="0" algn="l">
              <a:lnSpc>
                <a:spcPct val="90000"/>
              </a:lnSpc>
              <a:spcBef>
                <a:spcPts val="1400"/>
              </a:spcBef>
              <a:spcAft>
                <a:spcPts val="0"/>
              </a:spcAft>
              <a:buSzPts val="2000"/>
              <a:buChar char=" "/>
            </a:pPr>
            <a:r>
              <a:rPr lang="en-CA"/>
              <a:t>Positive Standing flexion test</a:t>
            </a:r>
            <a:endParaRPr/>
          </a:p>
          <a:p>
            <a:pPr indent="-127000" lvl="0" marL="91440" rtl="0" algn="l">
              <a:lnSpc>
                <a:spcPct val="90000"/>
              </a:lnSpc>
              <a:spcBef>
                <a:spcPts val="1400"/>
              </a:spcBef>
              <a:spcAft>
                <a:spcPts val="0"/>
              </a:spcAft>
              <a:buSzPts val="2000"/>
              <a:buChar char=" "/>
            </a:pPr>
            <a:r>
              <a:rPr lang="en-CA"/>
              <a:t>Tibial Conditions</a:t>
            </a:r>
            <a:endParaRPr/>
          </a:p>
          <a:p>
            <a:pPr indent="-127000" lvl="0" marL="91440" rtl="0" algn="l">
              <a:lnSpc>
                <a:spcPct val="90000"/>
              </a:lnSpc>
              <a:spcBef>
                <a:spcPts val="1400"/>
              </a:spcBef>
              <a:spcAft>
                <a:spcPts val="0"/>
              </a:spcAft>
              <a:buSzPts val="2000"/>
              <a:buChar char=" "/>
            </a:pPr>
            <a:r>
              <a:rPr lang="en-CA"/>
              <a:t>Lumbar conditions</a:t>
            </a:r>
            <a:endParaRPr/>
          </a:p>
          <a:p>
            <a:pPr indent="-127000" lvl="0" marL="91440" rtl="0" algn="l">
              <a:lnSpc>
                <a:spcPct val="90000"/>
              </a:lnSpc>
              <a:spcBef>
                <a:spcPts val="1400"/>
              </a:spcBef>
              <a:spcAft>
                <a:spcPts val="0"/>
              </a:spcAft>
              <a:buSzPts val="2000"/>
              <a:buChar char=" "/>
            </a:pPr>
            <a:r>
              <a:rPr lang="en-CA"/>
              <a:t>Sacral Conditions</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50" name="Shape 750"/>
        <p:cNvGrpSpPr/>
        <p:nvPr/>
      </p:nvGrpSpPr>
      <p:grpSpPr>
        <a:xfrm>
          <a:off x="0" y="0"/>
          <a:ext cx="0" cy="0"/>
          <a:chOff x="0" y="0"/>
          <a:chExt cx="0" cy="0"/>
        </a:xfrm>
      </p:grpSpPr>
      <p:sp>
        <p:nvSpPr>
          <p:cNvPr id="751" name="Google Shape;751;p58"/>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52" name="Google Shape;752;p58"/>
          <p:cNvSpPr txBox="1"/>
          <p:nvPr>
            <p:ph type="title"/>
          </p:nvPr>
        </p:nvSpPr>
        <p:spPr>
          <a:xfrm>
            <a:off x="0" y="643475"/>
            <a:ext cx="34860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TESTS TO RULE OUT SEVERE PATHOLOGY</a:t>
            </a:r>
            <a:endParaRPr>
              <a:solidFill>
                <a:srgbClr val="FFFFFF"/>
              </a:solidFill>
            </a:endParaRPr>
          </a:p>
        </p:txBody>
      </p:sp>
      <p:sp>
        <p:nvSpPr>
          <p:cNvPr id="753" name="Google Shape;753;p58"/>
          <p:cNvSpPr/>
          <p:nvPr/>
        </p:nvSpPr>
        <p:spPr>
          <a:xfrm>
            <a:off x="4202906" y="954088"/>
            <a:ext cx="4231481" cy="4921250"/>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Valsalva</a:t>
            </a:r>
            <a:endParaRPr/>
          </a:p>
          <a:p>
            <a:pPr indent="0" lvl="1" marL="114300" marR="0" rtl="0" algn="l">
              <a:lnSpc>
                <a:spcPct val="75000"/>
              </a:lnSpc>
              <a:spcBef>
                <a:spcPts val="180"/>
              </a:spcBef>
              <a:spcAft>
                <a:spcPts val="0"/>
              </a:spcAft>
              <a:buClr>
                <a:schemeClr val="dk1"/>
              </a:buClr>
              <a:buSzPts val="1800"/>
              <a:buFont typeface="Twentieth Century"/>
              <a:buNone/>
            </a:pPr>
            <a:r>
              <a:t/>
            </a:r>
            <a:endParaRPr b="0" i="0" sz="1800" u="none" cap="none" strike="noStrike">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Slump Test</a:t>
            </a:r>
            <a:endParaRPr/>
          </a:p>
          <a:p>
            <a:pPr indent="0" lvl="1" marL="114300" marR="0" rtl="0" algn="l">
              <a:lnSpc>
                <a:spcPct val="75000"/>
              </a:lnSpc>
              <a:spcBef>
                <a:spcPts val="180"/>
              </a:spcBef>
              <a:spcAft>
                <a:spcPts val="0"/>
              </a:spcAft>
              <a:buClr>
                <a:schemeClr val="dk1"/>
              </a:buClr>
              <a:buSzPts val="1800"/>
              <a:buFont typeface="Twentieth Century"/>
              <a:buNone/>
            </a:pPr>
            <a:r>
              <a:t/>
            </a:r>
            <a:endParaRPr b="0" i="0" sz="1800" u="none" cap="none" strike="noStrike">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Well Leg straight leg</a:t>
            </a:r>
            <a:endParaRPr/>
          </a:p>
          <a:p>
            <a:pPr indent="0" lvl="1" marL="114300" marR="0" rtl="0" algn="l">
              <a:lnSpc>
                <a:spcPct val="75000"/>
              </a:lnSpc>
              <a:spcBef>
                <a:spcPts val="180"/>
              </a:spcBef>
              <a:spcAft>
                <a:spcPts val="0"/>
              </a:spcAft>
              <a:buClr>
                <a:schemeClr val="dk1"/>
              </a:buClr>
              <a:buSzPts val="1800"/>
              <a:buFont typeface="Twentieth Century"/>
              <a:buNone/>
            </a:pPr>
            <a:r>
              <a:t/>
            </a:r>
            <a:endParaRPr b="0" i="0" sz="1800" u="none" cap="none" strike="noStrike">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Why and when do we choose to use these?</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57" name="Shape 757"/>
        <p:cNvGrpSpPr/>
        <p:nvPr/>
      </p:nvGrpSpPr>
      <p:grpSpPr>
        <a:xfrm>
          <a:off x="0" y="0"/>
          <a:ext cx="0" cy="0"/>
          <a:chOff x="0" y="0"/>
          <a:chExt cx="0" cy="0"/>
        </a:xfrm>
      </p:grpSpPr>
      <p:sp>
        <p:nvSpPr>
          <p:cNvPr id="758" name="Google Shape;758;p59"/>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VALSALVA</a:t>
            </a:r>
            <a:endParaRPr/>
          </a:p>
        </p:txBody>
      </p:sp>
      <p:sp>
        <p:nvSpPr>
          <p:cNvPr id="759" name="Google Shape;759;p59"/>
          <p:cNvSpPr/>
          <p:nvPr/>
        </p:nvSpPr>
        <p:spPr>
          <a:xfrm>
            <a:off x="767953" y="2286000"/>
            <a:ext cx="3973060" cy="595959"/>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Performed to assess for the possibility of disc Pathology</a:t>
            </a:r>
            <a:endParaRPr/>
          </a:p>
        </p:txBody>
      </p:sp>
      <p:sp>
        <p:nvSpPr>
          <p:cNvPr id="760" name="Google Shape;760;p59"/>
          <p:cNvSpPr/>
          <p:nvPr/>
        </p:nvSpPr>
        <p:spPr>
          <a:xfrm>
            <a:off x="767953" y="3656704"/>
            <a:ext cx="3973060" cy="595959"/>
          </a:xfrm>
          <a:prstGeom prst="roundRect">
            <a:avLst>
              <a:gd fmla="val 16667" name="adj"/>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How its done?</a:t>
            </a:r>
            <a:endParaRPr/>
          </a:p>
        </p:txBody>
      </p:sp>
      <p:sp>
        <p:nvSpPr>
          <p:cNvPr id="761" name="Google Shape;761;p59"/>
          <p:cNvSpPr/>
          <p:nvPr/>
        </p:nvSpPr>
        <p:spPr>
          <a:xfrm>
            <a:off x="2426525" y="4342049"/>
            <a:ext cx="3973200" cy="685200"/>
          </a:xfrm>
          <a:prstGeom prst="rect">
            <a:avLst/>
          </a:prstGeom>
          <a:solidFill>
            <a:schemeClr val="lt1">
              <a:alpha val="89803"/>
            </a:schemeClr>
          </a:solidFill>
          <a:ln cap="flat" cmpd="sng" w="15875">
            <a:solidFill>
              <a:schemeClr val="accent3"/>
            </a:solidFill>
            <a:prstDash val="solid"/>
            <a:round/>
            <a:headEnd len="sm" w="sm" type="none"/>
            <a:tailEnd len="sm" w="sm" type="none"/>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Ask client if the experience the pain reoccur or become more severe while bearing down to have a bowel movement</a:t>
            </a:r>
            <a:endParaRPr/>
          </a:p>
        </p:txBody>
      </p:sp>
      <p:sp>
        <p:nvSpPr>
          <p:cNvPr id="762" name="Google Shape;762;p59"/>
          <p:cNvSpPr/>
          <p:nvPr/>
        </p:nvSpPr>
        <p:spPr>
          <a:xfrm>
            <a:off x="767953" y="5027408"/>
            <a:ext cx="3973060" cy="595959"/>
          </a:xfrm>
          <a:prstGeom prst="roundRect">
            <a:avLst>
              <a:gd fmla="val 16667" name="adj"/>
            </a:avLst>
          </a:prstGeom>
          <a:solidFill>
            <a:schemeClr val="accent4"/>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Positive Sign?</a:t>
            </a:r>
            <a:endParaRPr/>
          </a:p>
        </p:txBody>
      </p:sp>
      <p:sp>
        <p:nvSpPr>
          <p:cNvPr id="763" name="Google Shape;763;p59"/>
          <p:cNvSpPr/>
          <p:nvPr/>
        </p:nvSpPr>
        <p:spPr>
          <a:xfrm>
            <a:off x="2426521" y="5712760"/>
            <a:ext cx="3973060" cy="595959"/>
          </a:xfrm>
          <a:prstGeom prst="rect">
            <a:avLst/>
          </a:prstGeom>
          <a:solidFill>
            <a:schemeClr val="lt1">
              <a:alpha val="89803"/>
            </a:schemeClr>
          </a:solidFill>
          <a:ln cap="flat" cmpd="sng" w="1587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A positive response to the questioning</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67" name="Shape 767"/>
        <p:cNvGrpSpPr/>
        <p:nvPr/>
      </p:nvGrpSpPr>
      <p:grpSpPr>
        <a:xfrm>
          <a:off x="0" y="0"/>
          <a:ext cx="0" cy="0"/>
          <a:chOff x="0" y="0"/>
          <a:chExt cx="0" cy="0"/>
        </a:xfrm>
      </p:grpSpPr>
      <p:sp>
        <p:nvSpPr>
          <p:cNvPr id="768" name="Google Shape;768;p60"/>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SLUMP TEST</a:t>
            </a:r>
            <a:endParaRPr/>
          </a:p>
        </p:txBody>
      </p:sp>
      <p:sp>
        <p:nvSpPr>
          <p:cNvPr id="769" name="Google Shape;769;p60"/>
          <p:cNvSpPr/>
          <p:nvPr/>
        </p:nvSpPr>
        <p:spPr>
          <a:xfrm>
            <a:off x="767953" y="2286000"/>
            <a:ext cx="6026553" cy="903983"/>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How its done?</a:t>
            </a:r>
            <a:endParaRPr/>
          </a:p>
        </p:txBody>
      </p:sp>
      <p:sp>
        <p:nvSpPr>
          <p:cNvPr id="770" name="Google Shape;770;p60"/>
          <p:cNvSpPr/>
          <p:nvPr/>
        </p:nvSpPr>
        <p:spPr>
          <a:xfrm>
            <a:off x="1399775" y="3325580"/>
            <a:ext cx="6026553" cy="903983"/>
          </a:xfrm>
          <a:prstGeom prst="rect">
            <a:avLst/>
          </a:prstGeom>
          <a:solidFill>
            <a:schemeClr val="lt1">
              <a:alpha val="89803"/>
            </a:schemeClr>
          </a:solidFill>
          <a:ln cap="flat" cmpd="sng" w="1587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Client seated on the edge of the table</a:t>
            </a:r>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Examiner asks client to flex one hip, extend knee  and dorsiflex their foot without bending their knee, then have the client slump forward</a:t>
            </a:r>
            <a:endParaRPr/>
          </a:p>
        </p:txBody>
      </p:sp>
      <p:sp>
        <p:nvSpPr>
          <p:cNvPr id="771" name="Google Shape;771;p60"/>
          <p:cNvSpPr/>
          <p:nvPr/>
        </p:nvSpPr>
        <p:spPr>
          <a:xfrm>
            <a:off x="767953" y="4365160"/>
            <a:ext cx="6026553" cy="903983"/>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Positive Sign</a:t>
            </a:r>
            <a:endParaRPr/>
          </a:p>
        </p:txBody>
      </p:sp>
      <p:sp>
        <p:nvSpPr>
          <p:cNvPr id="772" name="Google Shape;772;p60"/>
          <p:cNvSpPr/>
          <p:nvPr/>
        </p:nvSpPr>
        <p:spPr>
          <a:xfrm>
            <a:off x="1399775" y="5404740"/>
            <a:ext cx="6026553" cy="903983"/>
          </a:xfrm>
          <a:prstGeom prst="rect">
            <a:avLst/>
          </a:prstGeom>
          <a:solidFill>
            <a:schemeClr val="lt1">
              <a:alpha val="89803"/>
            </a:schemeClr>
          </a:solidFill>
          <a:ln cap="flat" cmpd="sng" w="1587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Recreation of pain (pain, numbness and tingling low back and down leg)</a:t>
            </a:r>
            <a:endParaRPr/>
          </a:p>
          <a:p>
            <a:pPr indent="-114300" lvl="2" marL="228600" marR="0" rtl="0" algn="l">
              <a:lnSpc>
                <a:spcPct val="75000"/>
              </a:lnSpc>
              <a:spcBef>
                <a:spcPts val="180"/>
              </a:spcBef>
              <a:spcAft>
                <a:spcPts val="0"/>
              </a:spcAft>
              <a:buClr>
                <a:schemeClr val="dk1"/>
              </a:buClr>
              <a:buSzPts val="1800"/>
              <a:buFont typeface="Twentieth Century"/>
              <a:buChar char="•"/>
            </a:pPr>
            <a:r>
              <a:rPr b="0" i="0" lang="en-CA" sz="1800" u="sng" cap="none" strike="noStrike">
                <a:solidFill>
                  <a:schemeClr val="dk1"/>
                </a:solidFill>
                <a:latin typeface="Twentieth Century"/>
                <a:ea typeface="Twentieth Century"/>
                <a:cs typeface="Twentieth Century"/>
                <a:sym typeface="Twentieth Century"/>
                <a:hlinkClick r:id="rId3">
                  <a:extLst>
                    <a:ext uri="{A12FA001-AC4F-418D-AE19-62706E023703}">
                      <ahyp:hlinkClr val="tx"/>
                    </a:ext>
                  </a:extLst>
                </a:hlinkClick>
              </a:rPr>
              <a:t>https://youtu.be/HFGfP84uwEo</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6" name="Shape 776"/>
        <p:cNvGrpSpPr/>
        <p:nvPr/>
      </p:nvGrpSpPr>
      <p:grpSpPr>
        <a:xfrm>
          <a:off x="0" y="0"/>
          <a:ext cx="0" cy="0"/>
          <a:chOff x="0" y="0"/>
          <a:chExt cx="0" cy="0"/>
        </a:xfrm>
      </p:grpSpPr>
      <p:sp>
        <p:nvSpPr>
          <p:cNvPr id="777" name="Google Shape;777;p61"/>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78" name="Google Shape;778;p61"/>
          <p:cNvSpPr txBox="1"/>
          <p:nvPr>
            <p:ph type="title"/>
          </p:nvPr>
        </p:nvSpPr>
        <p:spPr>
          <a:xfrm>
            <a:off x="50" y="643475"/>
            <a:ext cx="34863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100"/>
              <a:buFont typeface="Twentieth Century"/>
              <a:buNone/>
            </a:pPr>
            <a:r>
              <a:rPr lang="en-CA" sz="4100">
                <a:solidFill>
                  <a:srgbClr val="FFFFFF"/>
                </a:solidFill>
              </a:rPr>
              <a:t>WELL LEG/STRAIGHT LEG</a:t>
            </a:r>
            <a:endParaRPr sz="4100">
              <a:solidFill>
                <a:srgbClr val="FFFFFF"/>
              </a:solidFill>
            </a:endParaRPr>
          </a:p>
        </p:txBody>
      </p:sp>
      <p:sp>
        <p:nvSpPr>
          <p:cNvPr id="779" name="Google Shape;779;p61"/>
          <p:cNvSpPr/>
          <p:nvPr/>
        </p:nvSpPr>
        <p:spPr>
          <a:xfrm>
            <a:off x="3486150" y="0"/>
            <a:ext cx="1944900" cy="2412600"/>
          </a:xfrm>
          <a:prstGeom prst="rect">
            <a:avLst/>
          </a:prstGeom>
          <a:solidFill>
            <a:schemeClr val="accent2"/>
          </a:solidFill>
          <a:ln cap="flat"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The well leg/straight leg test can provide a lot information on a patients condition including</a:t>
            </a:r>
            <a:endParaRPr sz="1800">
              <a:solidFill>
                <a:schemeClr val="lt1"/>
              </a:solidFill>
              <a:latin typeface="Twentieth Century"/>
              <a:ea typeface="Twentieth Century"/>
              <a:cs typeface="Twentieth Century"/>
              <a:sym typeface="Twentieth Century"/>
            </a:endParaRPr>
          </a:p>
          <a:p>
            <a:pPr indent="-114300" lvl="1" marL="114300" marR="0" rtl="0" algn="l">
              <a:lnSpc>
                <a:spcPct val="75000"/>
              </a:lnSpc>
              <a:spcBef>
                <a:spcPts val="360"/>
              </a:spcBef>
              <a:spcAft>
                <a:spcPts val="0"/>
              </a:spcAft>
              <a:buClr>
                <a:schemeClr val="lt1"/>
              </a:buClr>
              <a:buSzPts val="1800"/>
              <a:buFont typeface="Twentieth Century"/>
              <a:buChar char="•"/>
            </a:pPr>
            <a:r>
              <a:rPr b="0" i="0" lang="en-CA" sz="1800" u="none" cap="none" strike="noStrike">
                <a:solidFill>
                  <a:schemeClr val="lt1"/>
                </a:solidFill>
                <a:latin typeface="Twentieth Century"/>
                <a:ea typeface="Twentieth Century"/>
                <a:cs typeface="Twentieth Century"/>
                <a:sym typeface="Twentieth Century"/>
              </a:rPr>
              <a:t>Hamstring length</a:t>
            </a:r>
            <a:endParaRPr/>
          </a:p>
          <a:p>
            <a:pPr indent="-114300" lvl="1" marL="114300" marR="0" rtl="0" algn="l">
              <a:lnSpc>
                <a:spcPct val="75000"/>
              </a:lnSpc>
              <a:spcBef>
                <a:spcPts val="180"/>
              </a:spcBef>
              <a:spcAft>
                <a:spcPts val="0"/>
              </a:spcAft>
              <a:buClr>
                <a:schemeClr val="lt1"/>
              </a:buClr>
              <a:buSzPts val="1800"/>
              <a:buFont typeface="Twentieth Century"/>
              <a:buChar char="•"/>
            </a:pPr>
            <a:r>
              <a:rPr b="0" i="0" lang="en-CA" sz="1800" u="none" cap="none" strike="noStrike">
                <a:solidFill>
                  <a:schemeClr val="lt1"/>
                </a:solidFill>
                <a:latin typeface="Twentieth Century"/>
                <a:ea typeface="Twentieth Century"/>
                <a:cs typeface="Twentieth Century"/>
                <a:sym typeface="Twentieth Century"/>
              </a:rPr>
              <a:t>Sciatic nerve </a:t>
            </a:r>
            <a:endParaRPr/>
          </a:p>
          <a:p>
            <a:pPr indent="-114300" lvl="1" marL="114300" marR="0" rtl="0" algn="l">
              <a:lnSpc>
                <a:spcPct val="75000"/>
              </a:lnSpc>
              <a:spcBef>
                <a:spcPts val="180"/>
              </a:spcBef>
              <a:spcAft>
                <a:spcPts val="0"/>
              </a:spcAft>
              <a:buClr>
                <a:schemeClr val="lt1"/>
              </a:buClr>
              <a:buSzPts val="1800"/>
              <a:buFont typeface="Twentieth Century"/>
              <a:buChar char="•"/>
            </a:pPr>
            <a:r>
              <a:rPr b="0" i="0" lang="en-CA" sz="1800" u="none" cap="none" strike="noStrike">
                <a:solidFill>
                  <a:schemeClr val="lt1"/>
                </a:solidFill>
                <a:latin typeface="Twentieth Century"/>
                <a:ea typeface="Twentieth Century"/>
                <a:cs typeface="Twentieth Century"/>
                <a:sym typeface="Twentieth Century"/>
              </a:rPr>
              <a:t>Lumbar Spine for disc pathology</a:t>
            </a:r>
            <a:endParaRPr/>
          </a:p>
        </p:txBody>
      </p:sp>
      <p:sp>
        <p:nvSpPr>
          <p:cNvPr id="780" name="Google Shape;780;p61"/>
          <p:cNvSpPr/>
          <p:nvPr/>
        </p:nvSpPr>
        <p:spPr>
          <a:xfrm>
            <a:off x="5430983" y="291944"/>
            <a:ext cx="1768200" cy="1060800"/>
          </a:xfrm>
          <a:prstGeom prst="rect">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How its done?</a:t>
            </a:r>
            <a:endParaRPr sz="1800">
              <a:solidFill>
                <a:schemeClr val="lt1"/>
              </a:solidFill>
              <a:latin typeface="Twentieth Century"/>
              <a:ea typeface="Twentieth Century"/>
              <a:cs typeface="Twentieth Century"/>
              <a:sym typeface="Twentieth Century"/>
            </a:endParaRPr>
          </a:p>
        </p:txBody>
      </p:sp>
      <p:sp>
        <p:nvSpPr>
          <p:cNvPr id="781" name="Google Shape;781;p61"/>
          <p:cNvSpPr/>
          <p:nvPr/>
        </p:nvSpPr>
        <p:spPr>
          <a:xfrm>
            <a:off x="7199135" y="291941"/>
            <a:ext cx="1768200" cy="1060800"/>
          </a:xfrm>
          <a:prstGeom prst="rect">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Client supine, legs extended</a:t>
            </a:r>
            <a:endParaRPr sz="1800">
              <a:solidFill>
                <a:schemeClr val="lt1"/>
              </a:solidFill>
              <a:latin typeface="Twentieth Century"/>
              <a:ea typeface="Twentieth Century"/>
              <a:cs typeface="Twentieth Century"/>
              <a:sym typeface="Twentieth Century"/>
            </a:endParaRPr>
          </a:p>
        </p:txBody>
      </p:sp>
      <p:sp>
        <p:nvSpPr>
          <p:cNvPr id="782" name="Google Shape;782;p61"/>
          <p:cNvSpPr/>
          <p:nvPr/>
        </p:nvSpPr>
        <p:spPr>
          <a:xfrm>
            <a:off x="3565463" y="2742750"/>
            <a:ext cx="2016900" cy="2087700"/>
          </a:xfrm>
          <a:prstGeom prst="rect">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Examiner Grasps the ankle of the uninvolved leg. Elevate to the point where pain is felt. If the pain radiates to the opposite leg this indicates Disc Pathology </a:t>
            </a:r>
            <a:endParaRPr sz="1800">
              <a:solidFill>
                <a:schemeClr val="lt1"/>
              </a:solidFill>
              <a:latin typeface="Twentieth Century"/>
              <a:ea typeface="Twentieth Century"/>
              <a:cs typeface="Twentieth Century"/>
              <a:sym typeface="Twentieth Century"/>
            </a:endParaRPr>
          </a:p>
        </p:txBody>
      </p:sp>
      <p:sp>
        <p:nvSpPr>
          <p:cNvPr id="783" name="Google Shape;783;p61"/>
          <p:cNvSpPr/>
          <p:nvPr/>
        </p:nvSpPr>
        <p:spPr>
          <a:xfrm>
            <a:off x="5661674" y="3329447"/>
            <a:ext cx="1306800" cy="739500"/>
          </a:xfrm>
          <a:prstGeom prst="rightArrow">
            <a:avLst>
              <a:gd fmla="val 50000" name="adj1"/>
              <a:gd fmla="val 50000" name="adj2"/>
            </a:avLst>
          </a:prstGeom>
          <a:noFill/>
          <a:ln cap="flat" cmpd="sng" w="9525">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85000"/>
              </a:lnSpc>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784" name="Google Shape;784;p61"/>
          <p:cNvSpPr/>
          <p:nvPr/>
        </p:nvSpPr>
        <p:spPr>
          <a:xfrm>
            <a:off x="6950425" y="2027550"/>
            <a:ext cx="2016900" cy="2802900"/>
          </a:xfrm>
          <a:prstGeom prst="rect">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Next move to the affected leg, grasp ankle and elevate leg to the point where pain is felt again, ease off elevation and then Dorsiflex the foot, if pain returns it indicates Sciatic Condition</a:t>
            </a:r>
            <a:endParaRPr sz="1800">
              <a:solidFill>
                <a:schemeClr val="lt1"/>
              </a:solidFill>
              <a:latin typeface="Twentieth Century"/>
              <a:ea typeface="Twentieth Century"/>
              <a:cs typeface="Twentieth Century"/>
              <a:sym typeface="Twentieth Century"/>
            </a:endParaRPr>
          </a:p>
        </p:txBody>
      </p:sp>
      <p:sp>
        <p:nvSpPr>
          <p:cNvPr id="785" name="Google Shape;785;p61"/>
          <p:cNvSpPr/>
          <p:nvPr/>
        </p:nvSpPr>
        <p:spPr>
          <a:xfrm>
            <a:off x="3574492" y="5565835"/>
            <a:ext cx="1768200" cy="1060800"/>
          </a:xfrm>
          <a:prstGeom prst="rightArrow">
            <a:avLst>
              <a:gd fmla="val 50000" name="adj1"/>
              <a:gd fmla="val 50000" name="adj2"/>
            </a:avLst>
          </a:prstGeom>
          <a:noFill/>
          <a:ln cap="flat"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85000"/>
              </a:lnSpc>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786" name="Google Shape;786;p61"/>
          <p:cNvSpPr/>
          <p:nvPr/>
        </p:nvSpPr>
        <p:spPr>
          <a:xfrm>
            <a:off x="5577200" y="4959892"/>
            <a:ext cx="2016900" cy="1898100"/>
          </a:xfrm>
          <a:prstGeom prst="rect">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If Dorsiflexion does not recreate pain then it is indicative of Hamstring Dysfunction</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0" name="Shape 790"/>
        <p:cNvGrpSpPr/>
        <p:nvPr/>
      </p:nvGrpSpPr>
      <p:grpSpPr>
        <a:xfrm>
          <a:off x="0" y="0"/>
          <a:ext cx="0" cy="0"/>
          <a:chOff x="0" y="0"/>
          <a:chExt cx="0" cy="0"/>
        </a:xfrm>
      </p:grpSpPr>
      <p:sp>
        <p:nvSpPr>
          <p:cNvPr id="791" name="Google Shape;791;p62"/>
          <p:cNvSpPr txBox="1"/>
          <p:nvPr>
            <p:ph type="title"/>
          </p:nvPr>
        </p:nvSpPr>
        <p:spPr>
          <a:xfrm>
            <a:off x="768096" y="585216"/>
            <a:ext cx="601370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DETERMINING ANATOMICAL SHORT LEG</a:t>
            </a:r>
            <a:endParaRPr/>
          </a:p>
        </p:txBody>
      </p:sp>
      <p:sp>
        <p:nvSpPr>
          <p:cNvPr id="792" name="Google Shape;792;p62"/>
          <p:cNvSpPr txBox="1"/>
          <p:nvPr>
            <p:ph idx="1" type="body"/>
          </p:nvPr>
        </p:nvSpPr>
        <p:spPr>
          <a:xfrm>
            <a:off x="768096" y="2286000"/>
            <a:ext cx="6013703" cy="402336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If a client has a low illiac crest and a corresponding low Greater Trochanter on the same side it is determined that they have an anatomical short leg. </a:t>
            </a:r>
            <a:endParaRPr/>
          </a:p>
          <a:p>
            <a:pPr indent="-127000" lvl="0" marL="91440" rtl="0" algn="l">
              <a:lnSpc>
                <a:spcPct val="90000"/>
              </a:lnSpc>
              <a:spcBef>
                <a:spcPts val="1400"/>
              </a:spcBef>
              <a:spcAft>
                <a:spcPts val="0"/>
              </a:spcAft>
              <a:buSzPts val="2000"/>
              <a:buChar char=" "/>
            </a:pPr>
            <a:r>
              <a:rPr lang="en-CA"/>
              <a:t>Low Illiac crest and = GT’s indicate possible pelvic imbalance</a:t>
            </a:r>
            <a:endParaRPr/>
          </a:p>
          <a:p>
            <a:pPr indent="-127000" lvl="0" marL="91440" rtl="0" algn="l">
              <a:lnSpc>
                <a:spcPct val="90000"/>
              </a:lnSpc>
              <a:spcBef>
                <a:spcPts val="1400"/>
              </a:spcBef>
              <a:spcAft>
                <a:spcPts val="0"/>
              </a:spcAft>
              <a:buSzPts val="2000"/>
              <a:buChar char=" "/>
            </a:pPr>
            <a:r>
              <a:rPr lang="en-CA"/>
              <a:t>=Illiac crest and low GT indicate possible pelvic OR Hip imbalance</a:t>
            </a:r>
            <a:endParaRPr/>
          </a:p>
          <a:p>
            <a:pPr indent="-127000" lvl="0" marL="91440" rtl="0" algn="l">
              <a:lnSpc>
                <a:spcPct val="90000"/>
              </a:lnSpc>
              <a:spcBef>
                <a:spcPts val="1400"/>
              </a:spcBef>
              <a:spcAft>
                <a:spcPts val="0"/>
              </a:spcAft>
              <a:buSzPts val="2000"/>
              <a:buChar char=" "/>
            </a:pPr>
            <a:r>
              <a:rPr lang="en-CA"/>
              <a:t>Low illiac crest on one side and GT on the other indicates Pelvic or Hip imbalance</a:t>
            </a:r>
            <a:endParaRPr/>
          </a:p>
          <a:p>
            <a:pPr indent="0" lvl="0" marL="45720" rtl="0" algn="l">
              <a:lnSpc>
                <a:spcPct val="90000"/>
              </a:lnSpc>
              <a:spcBef>
                <a:spcPts val="1400"/>
              </a:spcBef>
              <a:spcAft>
                <a:spcPts val="0"/>
              </a:spcAft>
              <a:buSzPts val="2000"/>
              <a:buNone/>
            </a:pPr>
            <a:r>
              <a:t/>
            </a:r>
            <a:endParaRPr/>
          </a:p>
        </p:txBody>
      </p:sp>
      <p:sp>
        <p:nvSpPr>
          <p:cNvPr id="793" name="Google Shape;793;p62"/>
          <p:cNvSpPr/>
          <p:nvPr/>
        </p:nvSpPr>
        <p:spPr>
          <a:xfrm>
            <a:off x="7187511" y="325601"/>
            <a:ext cx="1715190" cy="390807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94" name="Google Shape;794;p62"/>
          <p:cNvSpPr/>
          <p:nvPr/>
        </p:nvSpPr>
        <p:spPr>
          <a:xfrm>
            <a:off x="7187511" y="4394539"/>
            <a:ext cx="1715190" cy="2029724"/>
          </a:xfrm>
          <a:prstGeom prst="rect">
            <a:avLst/>
          </a:prstGeom>
          <a:solidFill>
            <a:schemeClr val="dk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8" name="Shape 798"/>
        <p:cNvGrpSpPr/>
        <p:nvPr/>
      </p:nvGrpSpPr>
      <p:grpSpPr>
        <a:xfrm>
          <a:off x="0" y="0"/>
          <a:ext cx="0" cy="0"/>
          <a:chOff x="0" y="0"/>
          <a:chExt cx="0" cy="0"/>
        </a:xfrm>
      </p:grpSpPr>
      <p:sp>
        <p:nvSpPr>
          <p:cNvPr id="799" name="Google Shape;799;p63"/>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00" name="Google Shape;800;p63"/>
          <p:cNvSpPr txBox="1"/>
          <p:nvPr>
            <p:ph type="title"/>
          </p:nvPr>
        </p:nvSpPr>
        <p:spPr>
          <a:xfrm>
            <a:off x="0" y="804325"/>
            <a:ext cx="34041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sz="3300"/>
              <a:t>WEBER-BARSTOW MANEUVER</a:t>
            </a:r>
            <a:endParaRPr sz="3300"/>
          </a:p>
        </p:txBody>
      </p:sp>
      <p:cxnSp>
        <p:nvCxnSpPr>
          <p:cNvPr id="801" name="Google Shape;801;p63"/>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802" name="Google Shape;802;p63"/>
          <p:cNvSpPr txBox="1"/>
          <p:nvPr>
            <p:ph idx="1" type="body"/>
          </p:nvPr>
        </p:nvSpPr>
        <p:spPr>
          <a:xfrm>
            <a:off x="7693429" y="6308725"/>
            <a:ext cx="1365235" cy="542723"/>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pg 807</a:t>
            </a:r>
            <a:endParaRPr/>
          </a:p>
        </p:txBody>
      </p:sp>
      <p:sp>
        <p:nvSpPr>
          <p:cNvPr id="803" name="Google Shape;803;p63"/>
          <p:cNvSpPr/>
          <p:nvPr/>
        </p:nvSpPr>
        <p:spPr>
          <a:xfrm>
            <a:off x="3508197" y="620688"/>
            <a:ext cx="5550467" cy="832570"/>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How its done?</a:t>
            </a:r>
            <a:endParaRPr/>
          </a:p>
        </p:txBody>
      </p:sp>
      <p:sp>
        <p:nvSpPr>
          <p:cNvPr id="804" name="Google Shape;804;p63"/>
          <p:cNvSpPr/>
          <p:nvPr/>
        </p:nvSpPr>
        <p:spPr>
          <a:xfrm>
            <a:off x="3508200" y="1578160"/>
            <a:ext cx="5550600" cy="2031600"/>
          </a:xfrm>
          <a:prstGeom prst="rect">
            <a:avLst/>
          </a:prstGeom>
          <a:solidFill>
            <a:schemeClr val="lt1">
              <a:alpha val="89803"/>
            </a:schemeClr>
          </a:solidFill>
          <a:ln cap="flat" cmpd="sng" w="1587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Stand at pt. feet, palpate the distal aspect of the medial malleoli with your thumbs.</a:t>
            </a:r>
            <a:endParaRPr b="0" i="0" sz="1800" u="none" cap="none" strike="noStrike">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Pt. lifts hips and the places them back down (resetting the pelvis)</a:t>
            </a:r>
            <a:endParaRPr b="0" i="0" sz="1800" u="none" cap="none" strike="noStrike">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Passively extend pt. legs and compare the medial malleoli. </a:t>
            </a:r>
            <a:endParaRPr b="0" i="0" sz="1800" u="none" cap="none" strike="noStrike">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To measure just femoral length do not extend the legs. Look at the heights of the knees when hips and knees are flexed.</a:t>
            </a:r>
            <a:endParaRPr/>
          </a:p>
          <a:p>
            <a:pPr indent="0" lvl="1" marL="114300" marR="0" rtl="0" algn="l">
              <a:lnSpc>
                <a:spcPct val="75000"/>
              </a:lnSpc>
              <a:spcBef>
                <a:spcPts val="180"/>
              </a:spcBef>
              <a:spcAft>
                <a:spcPts val="0"/>
              </a:spcAft>
              <a:buClr>
                <a:schemeClr val="dk1"/>
              </a:buClr>
              <a:buSzPts val="1800"/>
              <a:buFont typeface="Twentieth Century"/>
              <a:buNone/>
            </a:pPr>
            <a:r>
              <a:t/>
            </a:r>
            <a:endParaRPr b="0" i="0" sz="1800" u="none" cap="none" strike="noStrike">
              <a:solidFill>
                <a:schemeClr val="dk1"/>
              </a:solidFill>
              <a:latin typeface="Twentieth Century"/>
              <a:ea typeface="Twentieth Century"/>
              <a:cs typeface="Twentieth Century"/>
              <a:sym typeface="Twentieth Century"/>
            </a:endParaRPr>
          </a:p>
        </p:txBody>
      </p:sp>
      <p:sp>
        <p:nvSpPr>
          <p:cNvPr id="805" name="Google Shape;805;p63"/>
          <p:cNvSpPr/>
          <p:nvPr/>
        </p:nvSpPr>
        <p:spPr>
          <a:xfrm>
            <a:off x="3508197" y="3734648"/>
            <a:ext cx="5550600" cy="832500"/>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Positive Sign</a:t>
            </a:r>
            <a:endParaRPr/>
          </a:p>
        </p:txBody>
      </p:sp>
      <p:sp>
        <p:nvSpPr>
          <p:cNvPr id="806" name="Google Shape;806;p63"/>
          <p:cNvSpPr/>
          <p:nvPr/>
        </p:nvSpPr>
        <p:spPr>
          <a:xfrm>
            <a:off x="3508197" y="4692053"/>
            <a:ext cx="5550600" cy="832500"/>
          </a:xfrm>
          <a:prstGeom prst="rect">
            <a:avLst/>
          </a:prstGeom>
          <a:solidFill>
            <a:schemeClr val="lt1">
              <a:alpha val="89803"/>
            </a:schemeClr>
          </a:solidFill>
          <a:ln cap="flat" cmpd="sng" w="1587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Medial malleoli higher than other side</a:t>
            </a:r>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sng" cap="none" strike="noStrike">
                <a:solidFill>
                  <a:schemeClr val="dk1"/>
                </a:solidFill>
                <a:latin typeface="Twentieth Century"/>
                <a:ea typeface="Twentieth Century"/>
                <a:cs typeface="Twentieth Century"/>
                <a:sym typeface="Twentieth Century"/>
                <a:hlinkClick r:id="rId3">
                  <a:extLst>
                    <a:ext uri="{A12FA001-AC4F-418D-AE19-62706E023703}">
                      <ahyp:hlinkClr val="tx"/>
                    </a:ext>
                  </a:extLst>
                </a:hlinkClick>
              </a:rPr>
              <a:t>https://www.youtube.com/watch?v=K2VWpuqDQjU</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0" name="Shape 810"/>
        <p:cNvGrpSpPr/>
        <p:nvPr/>
      </p:nvGrpSpPr>
      <p:grpSpPr>
        <a:xfrm>
          <a:off x="0" y="0"/>
          <a:ext cx="0" cy="0"/>
          <a:chOff x="0" y="0"/>
          <a:chExt cx="0" cy="0"/>
        </a:xfrm>
      </p:grpSpPr>
      <p:sp>
        <p:nvSpPr>
          <p:cNvPr id="811" name="Google Shape;811;p64"/>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STANDING FLEXION TEST</a:t>
            </a:r>
            <a:endParaRPr/>
          </a:p>
        </p:txBody>
      </p:sp>
      <p:cxnSp>
        <p:nvCxnSpPr>
          <p:cNvPr id="812" name="Google Shape;812;p64"/>
          <p:cNvCxnSpPr/>
          <p:nvPr/>
        </p:nvCxnSpPr>
        <p:spPr>
          <a:xfrm rot="10800000">
            <a:off x="571500" y="826324"/>
            <a:ext cx="0" cy="914400"/>
          </a:xfrm>
          <a:prstGeom prst="straightConnector1">
            <a:avLst/>
          </a:prstGeom>
          <a:noFill/>
          <a:ln cap="flat" cmpd="sng" w="19050">
            <a:solidFill>
              <a:schemeClr val="accent1"/>
            </a:solidFill>
            <a:prstDash val="solid"/>
            <a:round/>
            <a:headEnd len="sm" w="sm" type="none"/>
            <a:tailEnd len="sm" w="sm" type="none"/>
          </a:ln>
        </p:spPr>
      </p:cxnSp>
      <p:sp>
        <p:nvSpPr>
          <p:cNvPr id="813" name="Google Shape;813;p64"/>
          <p:cNvSpPr/>
          <p:nvPr/>
        </p:nvSpPr>
        <p:spPr>
          <a:xfrm>
            <a:off x="768096" y="2286000"/>
            <a:ext cx="7290054" cy="1093508"/>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How its done?</a:t>
            </a:r>
            <a:endParaRPr/>
          </a:p>
        </p:txBody>
      </p:sp>
      <p:sp>
        <p:nvSpPr>
          <p:cNvPr id="814" name="Google Shape;814;p64"/>
          <p:cNvSpPr/>
          <p:nvPr/>
        </p:nvSpPr>
        <p:spPr>
          <a:xfrm>
            <a:off x="768100" y="3543523"/>
            <a:ext cx="7290000" cy="1364400"/>
          </a:xfrm>
          <a:prstGeom prst="rect">
            <a:avLst/>
          </a:prstGeom>
          <a:solidFill>
            <a:schemeClr val="lt1">
              <a:alpha val="89803"/>
            </a:schemeClr>
          </a:solidFill>
          <a:ln cap="flat" cmpd="sng" w="1587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Client standing</a:t>
            </a:r>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Therapist positioned behind client, eyes level with PSIS, place thumbs on the inferior surface of PSIS</a:t>
            </a:r>
            <a:endParaRPr b="0" i="0" sz="1800" u="none" cap="none" strike="noStrike">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Have Client flex slowly forward as far as comfortable</a:t>
            </a:r>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Therapist notes which side travels the greatest distance</a:t>
            </a:r>
            <a:endParaRPr/>
          </a:p>
          <a:p>
            <a:pPr indent="0" lvl="1" marL="114300" marR="0" rtl="0" algn="l">
              <a:lnSpc>
                <a:spcPct val="75000"/>
              </a:lnSpc>
              <a:spcBef>
                <a:spcPts val="180"/>
              </a:spcBef>
              <a:spcAft>
                <a:spcPts val="0"/>
              </a:spcAft>
              <a:buClr>
                <a:schemeClr val="dk1"/>
              </a:buClr>
              <a:buSzPts val="1800"/>
              <a:buFont typeface="Twentieth Century"/>
              <a:buNone/>
            </a:pPr>
            <a:r>
              <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8" name="Shape 818"/>
        <p:cNvGrpSpPr/>
        <p:nvPr/>
      </p:nvGrpSpPr>
      <p:grpSpPr>
        <a:xfrm>
          <a:off x="0" y="0"/>
          <a:ext cx="0" cy="0"/>
          <a:chOff x="0" y="0"/>
          <a:chExt cx="0" cy="0"/>
        </a:xfrm>
      </p:grpSpPr>
      <p:sp>
        <p:nvSpPr>
          <p:cNvPr id="819" name="Google Shape;819;p65"/>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20" name="Google Shape;820;p65"/>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21" name="Google Shape;821;p65"/>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SEATED FLEXION TEST</a:t>
            </a:r>
            <a:endParaRPr>
              <a:solidFill>
                <a:srgbClr val="FFFFFF"/>
              </a:solidFill>
            </a:endParaRPr>
          </a:p>
        </p:txBody>
      </p:sp>
      <p:sp>
        <p:nvSpPr>
          <p:cNvPr id="822" name="Google Shape;822;p65"/>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Performed in the same way as standing only client is now seated</a:t>
            </a:r>
            <a:endParaRPr/>
          </a:p>
          <a:p>
            <a:pPr indent="-127000" lvl="0" marL="91440" rtl="0" algn="l">
              <a:lnSpc>
                <a:spcPct val="90000"/>
              </a:lnSpc>
              <a:spcBef>
                <a:spcPts val="1400"/>
              </a:spcBef>
              <a:spcAft>
                <a:spcPts val="0"/>
              </a:spcAft>
              <a:buSzPts val="2000"/>
              <a:buChar char=" "/>
            </a:pPr>
            <a:r>
              <a:rPr lang="en-CA"/>
              <a:t>Seated flexion helps rule out false positives based on hamstring involvement is now taken out.</a:t>
            </a:r>
            <a:endParaRPr/>
          </a:p>
          <a:p>
            <a:pPr indent="-127000" lvl="0" marL="91440" rtl="0" algn="l">
              <a:lnSpc>
                <a:spcPct val="90000"/>
              </a:lnSpc>
              <a:spcBef>
                <a:spcPts val="1400"/>
              </a:spcBef>
              <a:spcAft>
                <a:spcPts val="0"/>
              </a:spcAft>
              <a:buSzPts val="2000"/>
              <a:buChar char=" "/>
            </a:pPr>
            <a:r>
              <a:rPr lang="en-CA"/>
              <a:t>RESULTS – If the Test now shows equal movement we know that hamstrings are involved ON THE SIDE THAT HAD THE LEAST MOVEMENT in standing flexion. This is due to tight hamstrings not allowing the innominate to move in the same way as the unaffected side</a:t>
            </a:r>
            <a:endParaRPr/>
          </a:p>
          <a:p>
            <a:pPr indent="0" lvl="0" marL="45720" rtl="0" algn="l">
              <a:lnSpc>
                <a:spcPct val="90000"/>
              </a:lnSpc>
              <a:spcBef>
                <a:spcPts val="1400"/>
              </a:spcBef>
              <a:spcAft>
                <a:spcPts val="0"/>
              </a:spcAft>
              <a:buSzPts val="2000"/>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6" name="Shape 826"/>
        <p:cNvGrpSpPr/>
        <p:nvPr/>
      </p:nvGrpSpPr>
      <p:grpSpPr>
        <a:xfrm>
          <a:off x="0" y="0"/>
          <a:ext cx="0" cy="0"/>
          <a:chOff x="0" y="0"/>
          <a:chExt cx="0" cy="0"/>
        </a:xfrm>
      </p:grpSpPr>
      <p:sp>
        <p:nvSpPr>
          <p:cNvPr id="827" name="Google Shape;827;p66"/>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28" name="Google Shape;828;p66"/>
          <p:cNvSpPr txBox="1"/>
          <p:nvPr>
            <p:ph type="title"/>
          </p:nvPr>
        </p:nvSpPr>
        <p:spPr>
          <a:xfrm>
            <a:off x="-82622" y="804325"/>
            <a:ext cx="33501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3100"/>
              <a:buFont typeface="Twentieth Century"/>
              <a:buNone/>
            </a:pPr>
            <a:r>
              <a:rPr lang="en-CA" sz="3100"/>
              <a:t>STANDING/SEATED FLEXION TEST RESULTS CONT.</a:t>
            </a:r>
            <a:endParaRPr sz="3100"/>
          </a:p>
        </p:txBody>
      </p:sp>
      <p:cxnSp>
        <p:nvCxnSpPr>
          <p:cNvPr id="829" name="Google Shape;829;p66"/>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830" name="Google Shape;830;p66"/>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Possible results include</a:t>
            </a:r>
            <a:endParaRPr/>
          </a:p>
          <a:p>
            <a:pPr indent="-137159" lvl="1" marL="265176" rtl="0" algn="l">
              <a:lnSpc>
                <a:spcPct val="90000"/>
              </a:lnSpc>
              <a:spcBef>
                <a:spcPts val="400"/>
              </a:spcBef>
              <a:spcAft>
                <a:spcPts val="0"/>
              </a:spcAft>
              <a:buSzPts val="1600"/>
              <a:buChar char="🢝"/>
            </a:pPr>
            <a:r>
              <a:rPr lang="en-CA"/>
              <a:t>+R Standing +R Seated = Right side dysfuction</a:t>
            </a:r>
            <a:endParaRPr/>
          </a:p>
          <a:p>
            <a:pPr indent="-137159" lvl="1" marL="265176" rtl="0" algn="l">
              <a:lnSpc>
                <a:spcPct val="90000"/>
              </a:lnSpc>
              <a:spcBef>
                <a:spcPts val="600"/>
              </a:spcBef>
              <a:spcAft>
                <a:spcPts val="0"/>
              </a:spcAft>
              <a:buSzPts val="1600"/>
              <a:buChar char="🢝"/>
            </a:pPr>
            <a:r>
              <a:rPr lang="en-CA"/>
              <a:t>+R Standing = Seated = Hamstrings on Left</a:t>
            </a:r>
            <a:endParaRPr/>
          </a:p>
          <a:p>
            <a:pPr indent="-137159" lvl="1" marL="265176" rtl="0" algn="l">
              <a:lnSpc>
                <a:spcPct val="90000"/>
              </a:lnSpc>
              <a:spcBef>
                <a:spcPts val="600"/>
              </a:spcBef>
              <a:spcAft>
                <a:spcPts val="0"/>
              </a:spcAft>
              <a:buSzPts val="1600"/>
              <a:buChar char="🢝"/>
            </a:pPr>
            <a:r>
              <a:rPr lang="en-CA"/>
              <a:t>+R Standing +L Seated = Possibility of pelvis and sacral dysfunction</a:t>
            </a:r>
            <a:endParaRPr/>
          </a:p>
          <a:p>
            <a:pPr indent="-35559" lvl="1" marL="265176" rtl="0" algn="l">
              <a:lnSpc>
                <a:spcPct val="90000"/>
              </a:lnSpc>
              <a:spcBef>
                <a:spcPts val="600"/>
              </a:spcBef>
              <a:spcAft>
                <a:spcPts val="0"/>
              </a:spcAft>
              <a:buSzPts val="1600"/>
              <a:buNone/>
            </a:pPr>
            <a:r>
              <a:t/>
            </a:r>
            <a:endParaRPr/>
          </a:p>
          <a:p>
            <a:pPr indent="-137159" lvl="1" marL="265176" rtl="0" algn="l">
              <a:lnSpc>
                <a:spcPct val="90000"/>
              </a:lnSpc>
              <a:spcBef>
                <a:spcPts val="600"/>
              </a:spcBef>
              <a:spcAft>
                <a:spcPts val="0"/>
              </a:spcAft>
              <a:buSzPts val="1600"/>
              <a:buChar char="🢝"/>
            </a:pPr>
            <a:r>
              <a:rPr lang="en-CA"/>
              <a:t>If Hamstrings are indicated proceed next with a passive test of hamstrings</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67"/>
          <p:cNvSpPr txBox="1"/>
          <p:nvPr>
            <p:ph type="ctrTitle"/>
          </p:nvPr>
        </p:nvSpPr>
        <p:spPr>
          <a:xfrm>
            <a:off x="342900" y="4960137"/>
            <a:ext cx="5829300" cy="146304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SIJ</a:t>
            </a:r>
            <a:endParaRPr/>
          </a:p>
        </p:txBody>
      </p:sp>
      <p:sp>
        <p:nvSpPr>
          <p:cNvPr id="836" name="Google Shape;836;p67"/>
          <p:cNvSpPr txBox="1"/>
          <p:nvPr>
            <p:ph idx="1" type="subTitle"/>
          </p:nvPr>
        </p:nvSpPr>
        <p:spPr>
          <a:xfrm>
            <a:off x="6457950" y="4960137"/>
            <a:ext cx="2400300" cy="146304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600"/>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0" name="Shape 840"/>
        <p:cNvGrpSpPr/>
        <p:nvPr/>
      </p:nvGrpSpPr>
      <p:grpSpPr>
        <a:xfrm>
          <a:off x="0" y="0"/>
          <a:ext cx="0" cy="0"/>
          <a:chOff x="0" y="0"/>
          <a:chExt cx="0" cy="0"/>
        </a:xfrm>
      </p:grpSpPr>
      <p:sp>
        <p:nvSpPr>
          <p:cNvPr id="841" name="Google Shape;841;p6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42" name="Google Shape;842;p68"/>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43" name="Google Shape;843;p68"/>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GILLET’S TEST </a:t>
            </a:r>
            <a:endParaRPr/>
          </a:p>
        </p:txBody>
      </p:sp>
      <p:sp>
        <p:nvSpPr>
          <p:cNvPr id="844" name="Google Shape;844;p68"/>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Gillet</a:t>
            </a:r>
            <a:endParaRPr/>
          </a:p>
          <a:p>
            <a:pPr indent="-137159" lvl="1" marL="265176" rtl="0" algn="l">
              <a:lnSpc>
                <a:spcPct val="90000"/>
              </a:lnSpc>
              <a:spcBef>
                <a:spcPts val="400"/>
              </a:spcBef>
              <a:spcAft>
                <a:spcPts val="0"/>
              </a:spcAft>
              <a:buSzPts val="1600"/>
              <a:buChar char="🢝"/>
            </a:pPr>
            <a:r>
              <a:rPr lang="en-CA"/>
              <a:t>Method:</a:t>
            </a:r>
            <a:endParaRPr/>
          </a:p>
          <a:p>
            <a:pPr indent="-137159" lvl="1" marL="265176" rtl="0" algn="l">
              <a:lnSpc>
                <a:spcPct val="90000"/>
              </a:lnSpc>
              <a:spcBef>
                <a:spcPts val="600"/>
              </a:spcBef>
              <a:spcAft>
                <a:spcPts val="0"/>
              </a:spcAft>
              <a:buSzPts val="1600"/>
              <a:buChar char="🢝"/>
            </a:pPr>
            <a:r>
              <a:rPr lang="en-CA"/>
              <a:t> client standing, palpate PSIS’s with one hand the  other thumb parallel on sacrum. </a:t>
            </a:r>
            <a:endParaRPr/>
          </a:p>
          <a:p>
            <a:pPr indent="-137159" lvl="1" marL="265176" rtl="0" algn="l">
              <a:lnSpc>
                <a:spcPct val="90000"/>
              </a:lnSpc>
              <a:spcBef>
                <a:spcPts val="600"/>
              </a:spcBef>
              <a:spcAft>
                <a:spcPts val="0"/>
              </a:spcAft>
              <a:buSzPts val="1600"/>
              <a:buChar char="🢝"/>
            </a:pPr>
            <a:r>
              <a:rPr lang="en-CA"/>
              <a:t>Patient asked to stand on one foot while lifting the other to the chest. (they may be close to a wall and face it if needed for stability) </a:t>
            </a:r>
            <a:endParaRPr/>
          </a:p>
          <a:p>
            <a:pPr indent="-137159" lvl="2" marL="448056" rtl="0" algn="l">
              <a:lnSpc>
                <a:spcPct val="90000"/>
              </a:lnSpc>
              <a:spcBef>
                <a:spcPts val="600"/>
              </a:spcBef>
              <a:spcAft>
                <a:spcPts val="0"/>
              </a:spcAft>
              <a:buSzPts val="1200"/>
              <a:buChar char="🢝"/>
            </a:pPr>
            <a:r>
              <a:rPr lang="en-CA"/>
              <a:t>Normally this cause the innominate to rotate posteriorly thusly the psis would become lower than the thumb on the sacrum</a:t>
            </a:r>
            <a:endParaRPr/>
          </a:p>
          <a:p>
            <a:pPr indent="-137159" lvl="1" marL="265176" rtl="0" algn="l">
              <a:lnSpc>
                <a:spcPct val="90000"/>
              </a:lnSpc>
              <a:spcBef>
                <a:spcPts val="600"/>
              </a:spcBef>
              <a:spcAft>
                <a:spcPts val="0"/>
              </a:spcAft>
              <a:buSzPts val="1600"/>
              <a:buChar char="🢝"/>
            </a:pPr>
            <a:r>
              <a:rPr lang="en-CA"/>
              <a:t>Positive: PSIS moves superiorly or has no movement</a:t>
            </a:r>
            <a:endParaRPr/>
          </a:p>
          <a:p>
            <a:pPr indent="-137159" lvl="1" marL="265176" rtl="0" algn="l">
              <a:lnSpc>
                <a:spcPct val="90000"/>
              </a:lnSpc>
              <a:spcBef>
                <a:spcPts val="600"/>
              </a:spcBef>
              <a:spcAft>
                <a:spcPts val="0"/>
              </a:spcAft>
              <a:buSzPts val="1600"/>
              <a:buChar char="🢝"/>
            </a:pPr>
            <a:r>
              <a:rPr lang="en-CA" u="sng">
                <a:solidFill>
                  <a:schemeClr val="hlink"/>
                </a:solidFill>
                <a:hlinkClick r:id="rId3"/>
              </a:rPr>
              <a:t>https://www.youtube.com/watch?v=dvhvKXnXAac</a:t>
            </a:r>
            <a:endParaRPr/>
          </a:p>
          <a:p>
            <a:pPr indent="0" lvl="0" marL="91440" rtl="0" algn="l">
              <a:lnSpc>
                <a:spcPct val="90000"/>
              </a:lnSpc>
              <a:spcBef>
                <a:spcPts val="1600"/>
              </a:spcBef>
              <a:spcAft>
                <a:spcPts val="0"/>
              </a:spcAft>
              <a:buSzPts val="2000"/>
              <a:buNone/>
            </a:pPr>
            <a:r>
              <a:rPr lang="en-CA"/>
              <a:t>747</a:t>
            </a:r>
            <a:endParaRPr/>
          </a:p>
          <a:p>
            <a:pPr indent="0" lvl="0" marL="45720" rtl="0" algn="l">
              <a:lnSpc>
                <a:spcPct val="90000"/>
              </a:lnSpc>
              <a:spcBef>
                <a:spcPts val="1400"/>
              </a:spcBef>
              <a:spcAft>
                <a:spcPts val="0"/>
              </a:spcAft>
              <a:buSzPts val="2000"/>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8" name="Shape 848"/>
        <p:cNvGrpSpPr/>
        <p:nvPr/>
      </p:nvGrpSpPr>
      <p:grpSpPr>
        <a:xfrm>
          <a:off x="0" y="0"/>
          <a:ext cx="0" cy="0"/>
          <a:chOff x="0" y="0"/>
          <a:chExt cx="0" cy="0"/>
        </a:xfrm>
      </p:grpSpPr>
      <p:sp>
        <p:nvSpPr>
          <p:cNvPr id="849" name="Google Shape;849;p69"/>
          <p:cNvSpPr txBox="1"/>
          <p:nvPr>
            <p:ph type="title"/>
          </p:nvPr>
        </p:nvSpPr>
        <p:spPr>
          <a:xfrm>
            <a:off x="768096" y="585216"/>
            <a:ext cx="332384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GAENSLEN’S TEST</a:t>
            </a:r>
            <a:endParaRPr/>
          </a:p>
        </p:txBody>
      </p:sp>
      <p:sp>
        <p:nvSpPr>
          <p:cNvPr id="850" name="Google Shape;850;p69"/>
          <p:cNvSpPr txBox="1"/>
          <p:nvPr>
            <p:ph idx="1" type="body"/>
          </p:nvPr>
        </p:nvSpPr>
        <p:spPr>
          <a:xfrm>
            <a:off x="768096" y="2286000"/>
            <a:ext cx="3322211" cy="3931920"/>
          </a:xfrm>
          <a:prstGeom prst="rect">
            <a:avLst/>
          </a:prstGeom>
          <a:noFill/>
          <a:ln>
            <a:noFill/>
          </a:ln>
        </p:spPr>
        <p:txBody>
          <a:bodyPr anchorCtr="0" anchor="t" bIns="45700" lIns="45700" spcFirstLastPara="1" rIns="45700" wrap="square" tIns="45700">
            <a:normAutofit lnSpcReduction="10000"/>
          </a:bodyPr>
          <a:lstStyle/>
          <a:p>
            <a:pPr indent="-107950" lvl="0" marL="91440" rtl="0" algn="l">
              <a:lnSpc>
                <a:spcPct val="90000"/>
              </a:lnSpc>
              <a:spcBef>
                <a:spcPts val="0"/>
              </a:spcBef>
              <a:spcAft>
                <a:spcPts val="0"/>
              </a:spcAft>
              <a:buSzPts val="1700"/>
              <a:buChar char=" "/>
            </a:pPr>
            <a:r>
              <a:rPr lang="en-CA" sz="1700"/>
              <a:t>Method: </a:t>
            </a:r>
            <a:endParaRPr/>
          </a:p>
          <a:p>
            <a:pPr indent="-107950" lvl="0" marL="91440" rtl="0" algn="l">
              <a:lnSpc>
                <a:spcPct val="90000"/>
              </a:lnSpc>
              <a:spcBef>
                <a:spcPts val="1400"/>
              </a:spcBef>
              <a:spcAft>
                <a:spcPts val="0"/>
              </a:spcAft>
              <a:buSzPts val="1700"/>
              <a:buChar char=" "/>
            </a:pPr>
            <a:r>
              <a:rPr lang="en-CA" sz="1700"/>
              <a:t>client side lying on unaffected side and holds unaffected leg flexed to chest</a:t>
            </a:r>
            <a:endParaRPr/>
          </a:p>
          <a:p>
            <a:pPr indent="-107950" lvl="0" marL="91440" rtl="0" algn="l">
              <a:lnSpc>
                <a:spcPct val="90000"/>
              </a:lnSpc>
              <a:spcBef>
                <a:spcPts val="1400"/>
              </a:spcBef>
              <a:spcAft>
                <a:spcPts val="0"/>
              </a:spcAft>
              <a:buSzPts val="1700"/>
              <a:buChar char=" "/>
            </a:pPr>
            <a:r>
              <a:rPr lang="en-CA" sz="1700"/>
              <a:t>Therapist stabilizes pelvis and extends hip of the upper leg</a:t>
            </a:r>
            <a:endParaRPr/>
          </a:p>
          <a:p>
            <a:pPr indent="-107950" lvl="0" marL="91440" rtl="0" algn="l">
              <a:lnSpc>
                <a:spcPct val="90000"/>
              </a:lnSpc>
              <a:spcBef>
                <a:spcPts val="1400"/>
              </a:spcBef>
              <a:spcAft>
                <a:spcPts val="0"/>
              </a:spcAft>
              <a:buSzPts val="1700"/>
              <a:buChar char=" "/>
            </a:pPr>
            <a:r>
              <a:rPr lang="en-CA" sz="1700"/>
              <a:t>Positive: Pain or reproduction of symptoms</a:t>
            </a:r>
            <a:endParaRPr/>
          </a:p>
          <a:p>
            <a:pPr indent="-137159" lvl="1" marL="265176" rtl="0" algn="l">
              <a:lnSpc>
                <a:spcPct val="90000"/>
              </a:lnSpc>
              <a:spcBef>
                <a:spcPts val="400"/>
              </a:spcBef>
              <a:spcAft>
                <a:spcPts val="0"/>
              </a:spcAft>
              <a:buSzPts val="1700"/>
              <a:buChar char="🢝"/>
            </a:pPr>
            <a:r>
              <a:rPr lang="en-CA" sz="1700"/>
              <a:t>Indicates  -  Ipsilateral joint lesion, hip pathology or L4 nerve root lesion</a:t>
            </a:r>
            <a:endParaRPr/>
          </a:p>
          <a:p>
            <a:pPr indent="-137159" lvl="1" marL="265176" rtl="0" algn="l">
              <a:lnSpc>
                <a:spcPct val="90000"/>
              </a:lnSpc>
              <a:spcBef>
                <a:spcPts val="600"/>
              </a:spcBef>
              <a:spcAft>
                <a:spcPts val="0"/>
              </a:spcAft>
              <a:buSzPts val="1800"/>
              <a:buChar char="🢝"/>
            </a:pPr>
            <a:r>
              <a:rPr lang="en-CA" sz="1800" u="sng">
                <a:solidFill>
                  <a:schemeClr val="hlink"/>
                </a:solidFill>
                <a:hlinkClick r:id="rId3"/>
              </a:rPr>
              <a:t>https://www.youtube.com/watch?v=aXLig1qoPKo</a:t>
            </a:r>
            <a:endParaRPr sz="1700"/>
          </a:p>
          <a:p>
            <a:pPr indent="-130809" lvl="1" marL="265176" rtl="0" algn="l">
              <a:lnSpc>
                <a:spcPct val="90000"/>
              </a:lnSpc>
              <a:spcBef>
                <a:spcPts val="600"/>
              </a:spcBef>
              <a:spcAft>
                <a:spcPts val="0"/>
              </a:spcAft>
              <a:buSzPts val="1700"/>
              <a:buChar char="🢝"/>
            </a:pPr>
            <a:r>
              <a:rPr lang="en-CA" sz="1700"/>
              <a:t>746</a:t>
            </a:r>
            <a:endParaRPr sz="1700"/>
          </a:p>
        </p:txBody>
      </p:sp>
      <p:pic>
        <p:nvPicPr>
          <p:cNvPr descr="Skeleton" id="851" name="Google Shape;851;p69"/>
          <p:cNvPicPr preferRelativeResize="0"/>
          <p:nvPr/>
        </p:nvPicPr>
        <p:blipFill rotWithShape="1">
          <a:blip r:embed="rId4">
            <a:alphaModFix/>
          </a:blip>
          <a:srcRect b="0" l="0" r="0" t="0"/>
          <a:stretch/>
        </p:blipFill>
        <p:spPr>
          <a:xfrm>
            <a:off x="4572000" y="1383030"/>
            <a:ext cx="4091940" cy="409194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5" name="Shape 855"/>
        <p:cNvGrpSpPr/>
        <p:nvPr/>
      </p:nvGrpSpPr>
      <p:grpSpPr>
        <a:xfrm>
          <a:off x="0" y="0"/>
          <a:ext cx="0" cy="0"/>
          <a:chOff x="0" y="0"/>
          <a:chExt cx="0" cy="0"/>
        </a:xfrm>
      </p:grpSpPr>
      <p:sp>
        <p:nvSpPr>
          <p:cNvPr id="856" name="Google Shape;856;p70"/>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57" name="Google Shape;857;p70"/>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58" name="Google Shape;858;p70"/>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FABER (PATRICK TEST)</a:t>
            </a:r>
            <a:endParaRPr/>
          </a:p>
        </p:txBody>
      </p:sp>
      <p:sp>
        <p:nvSpPr>
          <p:cNvPr id="859" name="Google Shape;859;p70"/>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Method: Patient supine,  place test ankle over unaffected knee stabilize contralateral hip and  lower test knee</a:t>
            </a:r>
            <a:endParaRPr/>
          </a:p>
          <a:p>
            <a:pPr indent="-127000" lvl="0" marL="91440" rtl="0" algn="l">
              <a:lnSpc>
                <a:spcPct val="90000"/>
              </a:lnSpc>
              <a:spcBef>
                <a:spcPts val="1400"/>
              </a:spcBef>
              <a:spcAft>
                <a:spcPts val="0"/>
              </a:spcAft>
              <a:buSzPts val="2000"/>
              <a:buChar char=" "/>
            </a:pPr>
            <a:r>
              <a:rPr lang="en-CA"/>
              <a:t>Positive: Test leg remains above opposite straight leg indicates: hip pathology, Iliopsoas  spasm, or SI Joint pathology</a:t>
            </a:r>
            <a:endParaRPr/>
          </a:p>
          <a:p>
            <a:pPr indent="-127000" lvl="0" marL="91440" rtl="0" algn="l">
              <a:lnSpc>
                <a:spcPct val="90000"/>
              </a:lnSpc>
              <a:spcBef>
                <a:spcPts val="1400"/>
              </a:spcBef>
              <a:spcAft>
                <a:spcPts val="0"/>
              </a:spcAft>
              <a:buSzPts val="2000"/>
              <a:buChar char=" "/>
            </a:pPr>
            <a:r>
              <a:rPr lang="en-CA" u="sng">
                <a:solidFill>
                  <a:schemeClr val="hlink"/>
                </a:solidFill>
                <a:hlinkClick r:id="rId3"/>
              </a:rPr>
              <a:t>https://www.youtube.com/watch?v=89Qiht82zmg</a:t>
            </a:r>
            <a:endParaRPr/>
          </a:p>
          <a:p>
            <a:pPr indent="-114300" lvl="0" marL="91440" rtl="0" algn="l">
              <a:lnSpc>
                <a:spcPct val="90000"/>
              </a:lnSpc>
              <a:spcBef>
                <a:spcPts val="1400"/>
              </a:spcBef>
              <a:spcAft>
                <a:spcPts val="0"/>
              </a:spcAft>
              <a:buSzPts val="1800"/>
              <a:buChar char=" "/>
            </a:pPr>
            <a:r>
              <a:rPr lang="en-CA"/>
              <a:t>798</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3" name="Shape 863"/>
        <p:cNvGrpSpPr/>
        <p:nvPr/>
      </p:nvGrpSpPr>
      <p:grpSpPr>
        <a:xfrm>
          <a:off x="0" y="0"/>
          <a:ext cx="0" cy="0"/>
          <a:chOff x="0" y="0"/>
          <a:chExt cx="0" cy="0"/>
        </a:xfrm>
      </p:grpSpPr>
      <p:sp>
        <p:nvSpPr>
          <p:cNvPr id="864" name="Google Shape;864;p71"/>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65" name="Google Shape;865;p71"/>
          <p:cNvSpPr txBox="1"/>
          <p:nvPr>
            <p:ph type="title"/>
          </p:nvPr>
        </p:nvSpPr>
        <p:spPr>
          <a:xfrm>
            <a:off x="0" y="643475"/>
            <a:ext cx="34860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YEOMAN’S TEST</a:t>
            </a:r>
            <a:endParaRPr>
              <a:solidFill>
                <a:srgbClr val="FFFFFF"/>
              </a:solidFill>
            </a:endParaRPr>
          </a:p>
        </p:txBody>
      </p:sp>
      <p:sp>
        <p:nvSpPr>
          <p:cNvPr id="866" name="Google Shape;866;p71"/>
          <p:cNvSpPr/>
          <p:nvPr/>
        </p:nvSpPr>
        <p:spPr>
          <a:xfrm>
            <a:off x="4202906" y="404664"/>
            <a:ext cx="4458493" cy="535019"/>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Method</a:t>
            </a:r>
            <a:endParaRPr/>
          </a:p>
        </p:txBody>
      </p:sp>
      <p:sp>
        <p:nvSpPr>
          <p:cNvPr id="867" name="Google Shape;867;p71"/>
          <p:cNvSpPr/>
          <p:nvPr/>
        </p:nvSpPr>
        <p:spPr>
          <a:xfrm>
            <a:off x="4202900" y="1019920"/>
            <a:ext cx="4458600" cy="781200"/>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client prone</a:t>
            </a:r>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therapist flexes clients knee to 90 degrees and extends hip</a:t>
            </a:r>
            <a:endParaRPr/>
          </a:p>
        </p:txBody>
      </p:sp>
      <p:sp>
        <p:nvSpPr>
          <p:cNvPr id="868" name="Google Shape;868;p71"/>
          <p:cNvSpPr/>
          <p:nvPr/>
        </p:nvSpPr>
        <p:spPr>
          <a:xfrm>
            <a:off x="4203006" y="2227731"/>
            <a:ext cx="4458600" cy="534900"/>
          </a:xfrm>
          <a:prstGeom prst="roundRect">
            <a:avLst>
              <a:gd fmla="val 16667" name="adj"/>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Positive?</a:t>
            </a:r>
            <a:endParaRPr/>
          </a:p>
        </p:txBody>
      </p:sp>
      <p:sp>
        <p:nvSpPr>
          <p:cNvPr id="869" name="Google Shape;869;p71"/>
          <p:cNvSpPr/>
          <p:nvPr/>
        </p:nvSpPr>
        <p:spPr>
          <a:xfrm>
            <a:off x="4202956" y="2762752"/>
            <a:ext cx="4458600" cy="534900"/>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Localized pain to SI Joint indicates pathology in the anterior sacroiliac ligaments</a:t>
            </a:r>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Lumbar pain indicates lumbar involvement</a:t>
            </a:r>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Anterior thigh pain may indicate femoral nerve stretch</a:t>
            </a:r>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sng" cap="none" strike="noStrike">
                <a:solidFill>
                  <a:schemeClr val="dk1"/>
                </a:solidFill>
                <a:latin typeface="Twentieth Century"/>
                <a:ea typeface="Twentieth Century"/>
                <a:cs typeface="Twentieth Century"/>
                <a:sym typeface="Twentieth Century"/>
                <a:hlinkClick r:id="rId3">
                  <a:extLst>
                    <a:ext uri="{A12FA001-AC4F-418D-AE19-62706E023703}">
                      <ahyp:hlinkClr val="tx"/>
                    </a:ext>
                  </a:extLst>
                </a:hlinkClick>
              </a:rPr>
              <a:t>https://www.youtube.com/watch?v=TFdv7dGweR4</a:t>
            </a:r>
            <a:endParaRPr sz="1800">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360"/>
              </a:spcBef>
              <a:spcAft>
                <a:spcPts val="0"/>
              </a:spcAft>
              <a:buClr>
                <a:schemeClr val="dk1"/>
              </a:buClr>
              <a:buSzPts val="1800"/>
              <a:buFont typeface="Twentieth Century"/>
              <a:buChar char="•"/>
            </a:pPr>
            <a:r>
              <a:rPr lang="en-CA" sz="1800">
                <a:solidFill>
                  <a:schemeClr val="dk1"/>
                </a:solidFill>
                <a:latin typeface="Twentieth Century"/>
                <a:ea typeface="Twentieth Century"/>
                <a:cs typeface="Twentieth Century"/>
                <a:sym typeface="Twentieth Century"/>
              </a:rPr>
              <a:t>748</a:t>
            </a:r>
            <a:endParaRPr sz="18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3" name="Shape 873"/>
        <p:cNvGrpSpPr/>
        <p:nvPr/>
      </p:nvGrpSpPr>
      <p:grpSpPr>
        <a:xfrm>
          <a:off x="0" y="0"/>
          <a:ext cx="0" cy="0"/>
          <a:chOff x="0" y="0"/>
          <a:chExt cx="0" cy="0"/>
        </a:xfrm>
      </p:grpSpPr>
      <p:sp>
        <p:nvSpPr>
          <p:cNvPr id="874" name="Google Shape;874;p72"/>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72"/>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76" name="Google Shape;876;p72"/>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877" name="Google Shape;877;p72"/>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78" name="Google Shape;878;p72"/>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79" name="Google Shape;879;p72"/>
          <p:cNvSpPr txBox="1"/>
          <p:nvPr>
            <p:ph type="title"/>
          </p:nvPr>
        </p:nvSpPr>
        <p:spPr>
          <a:xfrm>
            <a:off x="0" y="640075"/>
            <a:ext cx="3490500" cy="3339300"/>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IMPINGEMENT TESTS</a:t>
            </a:r>
            <a:endParaRPr/>
          </a:p>
        </p:txBody>
      </p:sp>
      <p:sp>
        <p:nvSpPr>
          <p:cNvPr id="880" name="Google Shape;880;p72"/>
          <p:cNvSpPr txBox="1"/>
          <p:nvPr>
            <p:ph idx="1" type="body"/>
          </p:nvPr>
        </p:nvSpPr>
        <p:spPr>
          <a:xfrm>
            <a:off x="479190" y="4315017"/>
            <a:ext cx="3011257" cy="1893939"/>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t/>
            </a:r>
            <a:endParaRPr sz="1400">
              <a:solidFill>
                <a:srgbClr val="FFFFFF"/>
              </a:solidFill>
            </a:endParaRPr>
          </a:p>
        </p:txBody>
      </p:sp>
      <p:cxnSp>
        <p:nvCxnSpPr>
          <p:cNvPr id="881" name="Google Shape;881;p72"/>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882" name="Google Shape;882;p72"/>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6" name="Shape 886"/>
        <p:cNvGrpSpPr/>
        <p:nvPr/>
      </p:nvGrpSpPr>
      <p:grpSpPr>
        <a:xfrm>
          <a:off x="0" y="0"/>
          <a:ext cx="0" cy="0"/>
          <a:chOff x="0" y="0"/>
          <a:chExt cx="0" cy="0"/>
        </a:xfrm>
      </p:grpSpPr>
      <p:sp>
        <p:nvSpPr>
          <p:cNvPr id="887" name="Google Shape;887;p73"/>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88" name="Google Shape;888;p73"/>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89" name="Google Shape;889;p73"/>
          <p:cNvSpPr txBox="1"/>
          <p:nvPr>
            <p:ph type="title"/>
          </p:nvPr>
        </p:nvSpPr>
        <p:spPr>
          <a:xfrm>
            <a:off x="0" y="804325"/>
            <a:ext cx="34908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3100"/>
              <a:buFont typeface="Twentieth Century"/>
              <a:buNone/>
            </a:pPr>
            <a:r>
              <a:rPr lang="en-CA" sz="3100">
                <a:solidFill>
                  <a:srgbClr val="FFFFFF"/>
                </a:solidFill>
              </a:rPr>
              <a:t>ANTEROPOSTERIOR IMPINGEMENT TEST</a:t>
            </a:r>
            <a:endParaRPr/>
          </a:p>
        </p:txBody>
      </p:sp>
      <p:sp>
        <p:nvSpPr>
          <p:cNvPr id="890" name="Google Shape;890;p73"/>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Tests for hip dysplasia, slipped capital femoral epiphysis, and femoroacetabular impingment</a:t>
            </a:r>
            <a:endParaRPr/>
          </a:p>
          <a:p>
            <a:pPr indent="-127000" lvl="0" marL="91440" rtl="0" algn="l">
              <a:lnSpc>
                <a:spcPct val="90000"/>
              </a:lnSpc>
              <a:spcBef>
                <a:spcPts val="1400"/>
              </a:spcBef>
              <a:spcAft>
                <a:spcPts val="0"/>
              </a:spcAft>
              <a:buSzPts val="2000"/>
              <a:buChar char=" "/>
            </a:pPr>
            <a:r>
              <a:rPr lang="en-CA"/>
              <a:t>Patient is supine with hips flexed to 90°</a:t>
            </a:r>
            <a:endParaRPr/>
          </a:p>
          <a:p>
            <a:pPr indent="-127000" lvl="0" marL="91440" rtl="0" algn="l">
              <a:lnSpc>
                <a:spcPct val="90000"/>
              </a:lnSpc>
              <a:spcBef>
                <a:spcPts val="1400"/>
              </a:spcBef>
              <a:spcAft>
                <a:spcPts val="0"/>
              </a:spcAft>
              <a:buSzPts val="2000"/>
              <a:buChar char=" "/>
            </a:pPr>
            <a:r>
              <a:rPr lang="en-CA"/>
              <a:t>Examiner medially rotates and adducts the hip. </a:t>
            </a:r>
            <a:endParaRPr/>
          </a:p>
          <a:p>
            <a:pPr indent="-127000" lvl="0" marL="91440" rtl="0" algn="l">
              <a:lnSpc>
                <a:spcPct val="90000"/>
              </a:lnSpc>
              <a:spcBef>
                <a:spcPts val="1400"/>
              </a:spcBef>
              <a:spcAft>
                <a:spcPts val="0"/>
              </a:spcAft>
              <a:buSzPts val="2000"/>
              <a:buChar char=" "/>
            </a:pPr>
            <a:r>
              <a:rPr lang="en-CA"/>
              <a:t>+= pain </a:t>
            </a:r>
            <a:endParaRPr/>
          </a:p>
          <a:p>
            <a:pPr indent="-114300" lvl="0" marL="91440" rtl="0" algn="l">
              <a:lnSpc>
                <a:spcPct val="90000"/>
              </a:lnSpc>
              <a:spcBef>
                <a:spcPts val="1400"/>
              </a:spcBef>
              <a:spcAft>
                <a:spcPts val="0"/>
              </a:spcAft>
              <a:buSzPts val="1800"/>
              <a:buChar char=" "/>
            </a:pPr>
            <a:r>
              <a:rPr lang="en-CA"/>
              <a:t>861</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94" name="Shape 894"/>
        <p:cNvGrpSpPr/>
        <p:nvPr/>
      </p:nvGrpSpPr>
      <p:grpSpPr>
        <a:xfrm>
          <a:off x="0" y="0"/>
          <a:ext cx="0" cy="0"/>
          <a:chOff x="0" y="0"/>
          <a:chExt cx="0" cy="0"/>
        </a:xfrm>
      </p:grpSpPr>
      <p:sp>
        <p:nvSpPr>
          <p:cNvPr id="895" name="Google Shape;895;p74"/>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96" name="Google Shape;896;p74"/>
          <p:cNvSpPr txBox="1"/>
          <p:nvPr>
            <p:ph type="title"/>
          </p:nvPr>
        </p:nvSpPr>
        <p:spPr>
          <a:xfrm>
            <a:off x="0" y="804325"/>
            <a:ext cx="45720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chemeClr val="dk1"/>
              </a:buClr>
              <a:buSzPts val="4400"/>
              <a:buFont typeface="Twentieth Century"/>
              <a:buNone/>
            </a:pPr>
            <a:r>
              <a:rPr lang="en-CA">
                <a:solidFill>
                  <a:schemeClr val="dk1"/>
                </a:solidFill>
              </a:rPr>
              <a:t>POSTEROINFERIOR IMPINGEMENT TEST </a:t>
            </a:r>
            <a:endParaRPr/>
          </a:p>
        </p:txBody>
      </p:sp>
      <p:sp>
        <p:nvSpPr>
          <p:cNvPr id="897" name="Google Shape;897;p74"/>
          <p:cNvSpPr/>
          <p:nvPr/>
        </p:nvSpPr>
        <p:spPr>
          <a:xfrm>
            <a:off x="4572000" y="0"/>
            <a:ext cx="457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898" name="Google Shape;898;p74"/>
          <p:cNvSpPr txBox="1"/>
          <p:nvPr>
            <p:ph idx="1" type="body"/>
          </p:nvPr>
        </p:nvSpPr>
        <p:spPr>
          <a:xfrm>
            <a:off x="4933950" y="804333"/>
            <a:ext cx="3848100"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solidFill>
                  <a:srgbClr val="FFFFFF"/>
                </a:solidFill>
              </a:rPr>
              <a:t>Test for global acetabular over coverage, global femoral neck offset abnormalities and posterior acetabular cartilage damage.</a:t>
            </a:r>
            <a:endParaRPr/>
          </a:p>
          <a:p>
            <a:pPr indent="-127000" lvl="0" marL="91440" rtl="0" algn="l">
              <a:lnSpc>
                <a:spcPct val="90000"/>
              </a:lnSpc>
              <a:spcBef>
                <a:spcPts val="1400"/>
              </a:spcBef>
              <a:spcAft>
                <a:spcPts val="0"/>
              </a:spcAft>
              <a:buSzPts val="2000"/>
              <a:buChar char=" "/>
            </a:pPr>
            <a:r>
              <a:rPr lang="en-CA">
                <a:solidFill>
                  <a:srgbClr val="FFFFFF"/>
                </a:solidFill>
              </a:rPr>
              <a:t>Pt. lies supine with the legs hanging over the edge of the plinth to ensure maximum hip extension. </a:t>
            </a:r>
            <a:endParaRPr/>
          </a:p>
          <a:p>
            <a:pPr indent="-127000" lvl="0" marL="91440" rtl="0" algn="l">
              <a:lnSpc>
                <a:spcPct val="90000"/>
              </a:lnSpc>
              <a:spcBef>
                <a:spcPts val="1400"/>
              </a:spcBef>
              <a:spcAft>
                <a:spcPts val="0"/>
              </a:spcAft>
              <a:buSzPts val="2000"/>
              <a:buChar char=" "/>
            </a:pPr>
            <a:r>
              <a:rPr lang="en-CA">
                <a:solidFill>
                  <a:srgbClr val="FFFFFF"/>
                </a:solidFill>
              </a:rPr>
              <a:t>Examiner laterally rotates hips quickly.</a:t>
            </a:r>
            <a:endParaRPr/>
          </a:p>
          <a:p>
            <a:pPr indent="-127000" lvl="0" marL="91440" rtl="0" algn="l">
              <a:lnSpc>
                <a:spcPct val="90000"/>
              </a:lnSpc>
              <a:spcBef>
                <a:spcPts val="1400"/>
              </a:spcBef>
              <a:spcAft>
                <a:spcPts val="0"/>
              </a:spcAft>
              <a:buSzPts val="2000"/>
              <a:buChar char=" "/>
            </a:pPr>
            <a:r>
              <a:rPr lang="en-CA">
                <a:solidFill>
                  <a:srgbClr val="FFFFFF"/>
                </a:solidFill>
              </a:rPr>
              <a:t>+= deep seated groin or buttocks pain</a:t>
            </a:r>
            <a:endParaRPr>
              <a:solidFill>
                <a:srgbClr val="FFFFFF"/>
              </a:solidFill>
            </a:endParaRPr>
          </a:p>
          <a:p>
            <a:pPr indent="-114300" lvl="0" marL="91440" rtl="0" algn="l">
              <a:lnSpc>
                <a:spcPct val="90000"/>
              </a:lnSpc>
              <a:spcBef>
                <a:spcPts val="1400"/>
              </a:spcBef>
              <a:spcAft>
                <a:spcPts val="0"/>
              </a:spcAft>
              <a:buClr>
                <a:srgbClr val="FFFFFF"/>
              </a:buClr>
              <a:buSzPts val="1800"/>
              <a:buChar char=" "/>
            </a:pPr>
            <a:r>
              <a:rPr lang="en-CA">
                <a:solidFill>
                  <a:srgbClr val="FFFFFF"/>
                </a:solidFill>
              </a:rPr>
              <a:t>802</a:t>
            </a:r>
            <a:endParaRPr>
              <a:solidFill>
                <a:srgbClr val="FFFFFF"/>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2" name="Shape 902"/>
        <p:cNvGrpSpPr/>
        <p:nvPr/>
      </p:nvGrpSpPr>
      <p:grpSpPr>
        <a:xfrm>
          <a:off x="0" y="0"/>
          <a:ext cx="0" cy="0"/>
          <a:chOff x="0" y="0"/>
          <a:chExt cx="0" cy="0"/>
        </a:xfrm>
      </p:grpSpPr>
      <p:sp>
        <p:nvSpPr>
          <p:cNvPr id="903" name="Google Shape;903;p75"/>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75"/>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05" name="Google Shape;905;p75"/>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906" name="Google Shape;906;p75"/>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07" name="Google Shape;907;p75"/>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08" name="Google Shape;908;p75"/>
          <p:cNvSpPr txBox="1"/>
          <p:nvPr>
            <p:ph type="title"/>
          </p:nvPr>
        </p:nvSpPr>
        <p:spPr>
          <a:xfrm>
            <a:off x="475875" y="640080"/>
            <a:ext cx="3014572" cy="3339348"/>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LIGAMENT TESTS</a:t>
            </a:r>
            <a:endParaRPr/>
          </a:p>
        </p:txBody>
      </p:sp>
      <p:sp>
        <p:nvSpPr>
          <p:cNvPr id="909" name="Google Shape;909;p75"/>
          <p:cNvSpPr txBox="1"/>
          <p:nvPr>
            <p:ph idx="1" type="body"/>
          </p:nvPr>
        </p:nvSpPr>
        <p:spPr>
          <a:xfrm>
            <a:off x="479190" y="4315017"/>
            <a:ext cx="3011257" cy="1893939"/>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t/>
            </a:r>
            <a:endParaRPr sz="1400">
              <a:solidFill>
                <a:srgbClr val="FFFFFF"/>
              </a:solidFill>
            </a:endParaRPr>
          </a:p>
        </p:txBody>
      </p:sp>
      <p:cxnSp>
        <p:nvCxnSpPr>
          <p:cNvPr id="910" name="Google Shape;910;p75"/>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911" name="Google Shape;911;p75"/>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5" name="Shape 915"/>
        <p:cNvGrpSpPr/>
        <p:nvPr/>
      </p:nvGrpSpPr>
      <p:grpSpPr>
        <a:xfrm>
          <a:off x="0" y="0"/>
          <a:ext cx="0" cy="0"/>
          <a:chOff x="0" y="0"/>
          <a:chExt cx="0" cy="0"/>
        </a:xfrm>
      </p:grpSpPr>
      <p:sp>
        <p:nvSpPr>
          <p:cNvPr id="916" name="Google Shape;916;p76"/>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17" name="Google Shape;917;p76"/>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18" name="Google Shape;918;p76"/>
          <p:cNvSpPr txBox="1"/>
          <p:nvPr>
            <p:ph type="title"/>
          </p:nvPr>
        </p:nvSpPr>
        <p:spPr>
          <a:xfrm>
            <a:off x="2" y="804325"/>
            <a:ext cx="32676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POSTERIOR SIJ LIGAMENT TESTS</a:t>
            </a:r>
            <a:endParaRPr/>
          </a:p>
        </p:txBody>
      </p:sp>
      <p:sp>
        <p:nvSpPr>
          <p:cNvPr id="919" name="Google Shape;919;p76"/>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Squish Test</a:t>
            </a:r>
            <a:endParaRPr/>
          </a:p>
          <a:p>
            <a:pPr indent="-137159" lvl="1" marL="265176" rtl="0" algn="l">
              <a:lnSpc>
                <a:spcPct val="90000"/>
              </a:lnSpc>
              <a:spcBef>
                <a:spcPts val="400"/>
              </a:spcBef>
              <a:spcAft>
                <a:spcPts val="0"/>
              </a:spcAft>
              <a:buSzPts val="1600"/>
              <a:buChar char="🢝"/>
            </a:pPr>
            <a:r>
              <a:rPr lang="en-CA"/>
              <a:t>Method: client supine, compress ASIS together</a:t>
            </a:r>
            <a:endParaRPr/>
          </a:p>
          <a:p>
            <a:pPr indent="-137159" lvl="1" marL="265176" rtl="0" algn="l">
              <a:lnSpc>
                <a:spcPct val="90000"/>
              </a:lnSpc>
              <a:spcBef>
                <a:spcPts val="600"/>
              </a:spcBef>
              <a:spcAft>
                <a:spcPts val="0"/>
              </a:spcAft>
              <a:buSzPts val="1600"/>
              <a:buChar char="🢝"/>
            </a:pPr>
            <a:r>
              <a:rPr lang="en-CA"/>
              <a:t>Positive: LBP, reproduction of symptoms</a:t>
            </a:r>
            <a:endParaRPr/>
          </a:p>
          <a:p>
            <a:pPr indent="-127000" lvl="0" marL="91440" rtl="0" algn="l">
              <a:lnSpc>
                <a:spcPct val="90000"/>
              </a:lnSpc>
              <a:spcBef>
                <a:spcPts val="1600"/>
              </a:spcBef>
              <a:spcAft>
                <a:spcPts val="0"/>
              </a:spcAft>
              <a:buSzPts val="2000"/>
              <a:buChar char=" "/>
            </a:pPr>
            <a:r>
              <a:rPr lang="en-CA"/>
              <a:t>Approximation</a:t>
            </a:r>
            <a:endParaRPr/>
          </a:p>
          <a:p>
            <a:pPr indent="-137159" lvl="1" marL="265176" rtl="0" algn="l">
              <a:lnSpc>
                <a:spcPct val="90000"/>
              </a:lnSpc>
              <a:spcBef>
                <a:spcPts val="400"/>
              </a:spcBef>
              <a:spcAft>
                <a:spcPts val="0"/>
              </a:spcAft>
              <a:buSzPts val="1600"/>
              <a:buChar char="🢝"/>
            </a:pPr>
            <a:r>
              <a:rPr lang="en-CA"/>
              <a:t>Method: client side lying, press uppermost iliac crest towards table</a:t>
            </a:r>
            <a:endParaRPr/>
          </a:p>
          <a:p>
            <a:pPr indent="-137159" lvl="1" marL="265176" rtl="0" algn="l">
              <a:lnSpc>
                <a:spcPct val="90000"/>
              </a:lnSpc>
              <a:spcBef>
                <a:spcPts val="600"/>
              </a:spcBef>
              <a:spcAft>
                <a:spcPts val="0"/>
              </a:spcAft>
              <a:buSzPts val="1600"/>
              <a:buChar char="🢝"/>
            </a:pPr>
            <a:r>
              <a:rPr lang="en-CA"/>
              <a:t>Positive: LBP, reproduction of symptoms</a:t>
            </a:r>
            <a:endParaRPr/>
          </a:p>
          <a:p>
            <a:pPr indent="-35559" lvl="1" marL="265176" rtl="0" algn="l">
              <a:lnSpc>
                <a:spcPct val="90000"/>
              </a:lnSpc>
              <a:spcBef>
                <a:spcPts val="600"/>
              </a:spcBef>
              <a:spcAft>
                <a:spcPts val="0"/>
              </a:spcAft>
              <a:buSzPts val="1600"/>
              <a:buNone/>
            </a:pPr>
            <a:r>
              <a:t/>
            </a:r>
            <a:endParaRPr/>
          </a:p>
          <a:p>
            <a:pPr indent="-137159" lvl="1" marL="265176" rtl="0" algn="l">
              <a:lnSpc>
                <a:spcPct val="90000"/>
              </a:lnSpc>
              <a:spcBef>
                <a:spcPts val="600"/>
              </a:spcBef>
              <a:spcAft>
                <a:spcPts val="0"/>
              </a:spcAft>
              <a:buSzPts val="1600"/>
              <a:buChar char="🢝"/>
            </a:pPr>
            <a:r>
              <a:rPr lang="en-CA"/>
              <a:t>Video has some discrepancies. We do not do 3 thrust we only do one compression of moderate pressure</a:t>
            </a:r>
            <a:endParaRPr/>
          </a:p>
          <a:p>
            <a:pPr indent="-137159" lvl="1" marL="265176" rtl="0" algn="l">
              <a:lnSpc>
                <a:spcPct val="90000"/>
              </a:lnSpc>
              <a:spcBef>
                <a:spcPts val="600"/>
              </a:spcBef>
              <a:spcAft>
                <a:spcPts val="0"/>
              </a:spcAft>
              <a:buSzPts val="1600"/>
              <a:buChar char="🢝"/>
            </a:pPr>
            <a:r>
              <a:rPr lang="en-CA" u="sng">
                <a:solidFill>
                  <a:schemeClr val="hlink"/>
                </a:solidFill>
                <a:hlinkClick r:id="rId3"/>
              </a:rPr>
              <a:t>https://www.youtube.com/watch?v=pWjvrhWMR4w</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23" name="Shape 923"/>
        <p:cNvGrpSpPr/>
        <p:nvPr/>
      </p:nvGrpSpPr>
      <p:grpSpPr>
        <a:xfrm>
          <a:off x="0" y="0"/>
          <a:ext cx="0" cy="0"/>
          <a:chOff x="0" y="0"/>
          <a:chExt cx="0" cy="0"/>
        </a:xfrm>
      </p:grpSpPr>
      <p:sp>
        <p:nvSpPr>
          <p:cNvPr id="924" name="Google Shape;924;p77"/>
          <p:cNvSpPr/>
          <p:nvPr/>
        </p:nvSpPr>
        <p:spPr>
          <a:xfrm>
            <a:off x="-7500" y="-2"/>
            <a:ext cx="3052451" cy="685800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25" name="Google Shape;925;p77"/>
          <p:cNvSpPr txBox="1"/>
          <p:nvPr>
            <p:ph type="title"/>
          </p:nvPr>
        </p:nvSpPr>
        <p:spPr>
          <a:xfrm>
            <a:off x="115675" y="640075"/>
            <a:ext cx="2689200" cy="56133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ANTERIOR SIJ LIGAMENT TEST</a:t>
            </a:r>
            <a:endParaRPr/>
          </a:p>
        </p:txBody>
      </p:sp>
      <p:sp>
        <p:nvSpPr>
          <p:cNvPr id="926" name="Google Shape;926;p77"/>
          <p:cNvSpPr txBox="1"/>
          <p:nvPr>
            <p:ph idx="1" type="body"/>
          </p:nvPr>
        </p:nvSpPr>
        <p:spPr>
          <a:xfrm>
            <a:off x="3524863" y="640080"/>
            <a:ext cx="5379104" cy="3745107"/>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Gap Test</a:t>
            </a:r>
            <a:endParaRPr/>
          </a:p>
          <a:p>
            <a:pPr indent="-137159" lvl="1" marL="265176" rtl="0" algn="l">
              <a:lnSpc>
                <a:spcPct val="90000"/>
              </a:lnSpc>
              <a:spcBef>
                <a:spcPts val="400"/>
              </a:spcBef>
              <a:spcAft>
                <a:spcPts val="0"/>
              </a:spcAft>
              <a:buSzPts val="1600"/>
              <a:buChar char="🢝"/>
            </a:pPr>
            <a:r>
              <a:rPr lang="en-CA"/>
              <a:t>Method: client supine, separate ASIS with arms crossed</a:t>
            </a:r>
            <a:endParaRPr/>
          </a:p>
          <a:p>
            <a:pPr indent="-137159" lvl="1" marL="265176" rtl="0" algn="l">
              <a:lnSpc>
                <a:spcPct val="90000"/>
              </a:lnSpc>
              <a:spcBef>
                <a:spcPts val="600"/>
              </a:spcBef>
              <a:spcAft>
                <a:spcPts val="0"/>
              </a:spcAft>
              <a:buSzPts val="1600"/>
              <a:buChar char="🢝"/>
            </a:pPr>
            <a:r>
              <a:rPr lang="en-CA"/>
              <a:t>Positive: reproduction of symptoms – only positive if unilateral gluteal or posterior leg pain is produced. INDICATES – sprain of Anterior Sacroiliac joint Ligament</a:t>
            </a:r>
            <a:endParaRPr/>
          </a:p>
          <a:p>
            <a:pPr indent="0" lvl="0" marL="91440" rtl="0" algn="l">
              <a:lnSpc>
                <a:spcPct val="90000"/>
              </a:lnSpc>
              <a:spcBef>
                <a:spcPts val="1600"/>
              </a:spcBef>
              <a:spcAft>
                <a:spcPts val="0"/>
              </a:spcAft>
              <a:buSzPts val="2000"/>
              <a:buNone/>
            </a:pPr>
            <a:r>
              <a:t/>
            </a:r>
            <a:endParaRPr/>
          </a:p>
        </p:txBody>
      </p:sp>
      <p:pic>
        <p:nvPicPr>
          <p:cNvPr descr="Skeleton" id="927" name="Google Shape;927;p77"/>
          <p:cNvPicPr preferRelativeResize="0"/>
          <p:nvPr/>
        </p:nvPicPr>
        <p:blipFill rotWithShape="1">
          <a:blip r:embed="rId3">
            <a:alphaModFix/>
          </a:blip>
          <a:srcRect b="0" l="0" r="0" t="0"/>
          <a:stretch/>
        </p:blipFill>
        <p:spPr>
          <a:xfrm>
            <a:off x="5374430" y="4553084"/>
            <a:ext cx="1685977" cy="1685977"/>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31" name="Shape 931"/>
        <p:cNvGrpSpPr/>
        <p:nvPr/>
      </p:nvGrpSpPr>
      <p:grpSpPr>
        <a:xfrm>
          <a:off x="0" y="0"/>
          <a:ext cx="0" cy="0"/>
          <a:chOff x="0" y="0"/>
          <a:chExt cx="0" cy="0"/>
        </a:xfrm>
      </p:grpSpPr>
      <p:sp>
        <p:nvSpPr>
          <p:cNvPr id="932" name="Google Shape;932;p78"/>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78"/>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34" name="Google Shape;934;p78"/>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935" name="Google Shape;935;p78"/>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36" name="Google Shape;936;p78"/>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37" name="Google Shape;937;p78"/>
          <p:cNvSpPr txBox="1"/>
          <p:nvPr>
            <p:ph type="title"/>
          </p:nvPr>
        </p:nvSpPr>
        <p:spPr>
          <a:xfrm>
            <a:off x="475875" y="640080"/>
            <a:ext cx="3014572" cy="3339348"/>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LABRAL LESION</a:t>
            </a:r>
            <a:endParaRPr/>
          </a:p>
        </p:txBody>
      </p:sp>
      <p:sp>
        <p:nvSpPr>
          <p:cNvPr id="938" name="Google Shape;938;p78"/>
          <p:cNvSpPr txBox="1"/>
          <p:nvPr>
            <p:ph idx="1" type="body"/>
          </p:nvPr>
        </p:nvSpPr>
        <p:spPr>
          <a:xfrm>
            <a:off x="479190" y="4315017"/>
            <a:ext cx="3011257" cy="1893939"/>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t/>
            </a:r>
            <a:endParaRPr sz="1400">
              <a:solidFill>
                <a:srgbClr val="FFFFFF"/>
              </a:solidFill>
            </a:endParaRPr>
          </a:p>
        </p:txBody>
      </p:sp>
      <p:cxnSp>
        <p:nvCxnSpPr>
          <p:cNvPr id="939" name="Google Shape;939;p78"/>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940" name="Google Shape;940;p78"/>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44" name="Shape 944"/>
        <p:cNvGrpSpPr/>
        <p:nvPr/>
      </p:nvGrpSpPr>
      <p:grpSpPr>
        <a:xfrm>
          <a:off x="0" y="0"/>
          <a:ext cx="0" cy="0"/>
          <a:chOff x="0" y="0"/>
          <a:chExt cx="0" cy="0"/>
        </a:xfrm>
      </p:grpSpPr>
      <p:sp>
        <p:nvSpPr>
          <p:cNvPr id="945" name="Google Shape;945;p79"/>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46" name="Google Shape;946;p79"/>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47" name="Google Shape;947;p79"/>
          <p:cNvSpPr txBox="1"/>
          <p:nvPr>
            <p:ph type="title"/>
          </p:nvPr>
        </p:nvSpPr>
        <p:spPr>
          <a:xfrm>
            <a:off x="-99147" y="804325"/>
            <a:ext cx="33666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ANTERIOR LABRAL TEAR (FADDIR) TEST </a:t>
            </a:r>
            <a:endParaRPr/>
          </a:p>
        </p:txBody>
      </p:sp>
      <p:sp>
        <p:nvSpPr>
          <p:cNvPr id="948" name="Google Shape;948;p79"/>
          <p:cNvSpPr txBox="1"/>
          <p:nvPr>
            <p:ph idx="1" type="body"/>
          </p:nvPr>
        </p:nvSpPr>
        <p:spPr>
          <a:xfrm>
            <a:off x="3655629" y="548680"/>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Tests for anterior-superior impingement syndrome, anterior labral tear and iliopsoas tendinitis</a:t>
            </a:r>
            <a:endParaRPr/>
          </a:p>
          <a:p>
            <a:pPr indent="-127000" lvl="0" marL="91440" rtl="0" algn="l">
              <a:lnSpc>
                <a:spcPct val="90000"/>
              </a:lnSpc>
              <a:spcBef>
                <a:spcPts val="1400"/>
              </a:spcBef>
              <a:spcAft>
                <a:spcPts val="0"/>
              </a:spcAft>
              <a:buSzPts val="2000"/>
              <a:buChar char=" "/>
            </a:pPr>
            <a:r>
              <a:rPr lang="en-CA"/>
              <a:t>Pt. in supine position, examiner takes the hip into full flexion, lateral rotation, and full abduction as a staring position.</a:t>
            </a:r>
            <a:endParaRPr/>
          </a:p>
          <a:p>
            <a:pPr indent="-127000" lvl="0" marL="91440" rtl="0" algn="l">
              <a:lnSpc>
                <a:spcPct val="90000"/>
              </a:lnSpc>
              <a:spcBef>
                <a:spcPts val="1400"/>
              </a:spcBef>
              <a:spcAft>
                <a:spcPts val="0"/>
              </a:spcAft>
              <a:buSzPts val="2000"/>
              <a:buChar char=" "/>
            </a:pPr>
            <a:r>
              <a:rPr lang="en-CA"/>
              <a:t>Examiner then extends the hip, combined with medial rotation and adduction.</a:t>
            </a:r>
            <a:endParaRPr/>
          </a:p>
          <a:p>
            <a:pPr indent="-127000" lvl="0" marL="91440" rtl="0" algn="l">
              <a:lnSpc>
                <a:spcPct val="90000"/>
              </a:lnSpc>
              <a:spcBef>
                <a:spcPts val="1400"/>
              </a:spcBef>
              <a:spcAft>
                <a:spcPts val="0"/>
              </a:spcAft>
              <a:buSzPts val="2000"/>
              <a:buChar char=" "/>
            </a:pPr>
            <a:r>
              <a:rPr lang="en-CA"/>
              <a:t>+ = production of pain, recreation of symptoms with or without a click, or apprehension. </a:t>
            </a:r>
            <a:endParaRPr/>
          </a:p>
          <a:p>
            <a:pPr indent="0" lvl="0" marL="91440" rtl="0" algn="l">
              <a:lnSpc>
                <a:spcPct val="90000"/>
              </a:lnSpc>
              <a:spcBef>
                <a:spcPts val="1400"/>
              </a:spcBef>
              <a:spcAft>
                <a:spcPts val="0"/>
              </a:spcAft>
              <a:buSzPts val="2000"/>
              <a:buNone/>
            </a:pPr>
            <a:r>
              <a:t/>
            </a:r>
            <a:endParaRPr/>
          </a:p>
          <a:p>
            <a:pPr indent="-127000" lvl="0" marL="91440" rtl="0" algn="l">
              <a:lnSpc>
                <a:spcPct val="90000"/>
              </a:lnSpc>
              <a:spcBef>
                <a:spcPts val="1400"/>
              </a:spcBef>
              <a:spcAft>
                <a:spcPts val="0"/>
              </a:spcAft>
              <a:buSzPts val="2000"/>
              <a:buChar char=" "/>
            </a:pPr>
            <a:r>
              <a:rPr lang="en-CA" u="sng">
                <a:solidFill>
                  <a:schemeClr val="hlink"/>
                </a:solidFill>
                <a:hlinkClick r:id="rId3"/>
              </a:rPr>
              <a:t>https://www.youtube.com/watch?v=xyJUIhsL4lg</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52" name="Shape 952"/>
        <p:cNvGrpSpPr/>
        <p:nvPr/>
      </p:nvGrpSpPr>
      <p:grpSpPr>
        <a:xfrm>
          <a:off x="0" y="0"/>
          <a:ext cx="0" cy="0"/>
          <a:chOff x="0" y="0"/>
          <a:chExt cx="0" cy="0"/>
        </a:xfrm>
      </p:grpSpPr>
      <p:sp>
        <p:nvSpPr>
          <p:cNvPr id="953" name="Google Shape;953;p80"/>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80"/>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55" name="Google Shape;955;p80"/>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956" name="Google Shape;956;p80"/>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57" name="Google Shape;957;p80"/>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58" name="Google Shape;958;p80"/>
          <p:cNvSpPr txBox="1"/>
          <p:nvPr>
            <p:ph type="title"/>
          </p:nvPr>
        </p:nvSpPr>
        <p:spPr>
          <a:xfrm>
            <a:off x="0" y="640075"/>
            <a:ext cx="3817200" cy="3339300"/>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200"/>
              <a:buFont typeface="Twentieth Century"/>
              <a:buNone/>
            </a:pPr>
            <a:r>
              <a:rPr lang="en-CA" sz="3200">
                <a:solidFill>
                  <a:srgbClr val="FFFFFF"/>
                </a:solidFill>
              </a:rPr>
              <a:t>LUMBAR NERVE ROOT COMPRESSION</a:t>
            </a:r>
            <a:endParaRPr sz="3200">
              <a:solidFill>
                <a:srgbClr val="FFFFFF"/>
              </a:solidFill>
            </a:endParaRPr>
          </a:p>
          <a:p>
            <a:pPr indent="0" lvl="0" marL="0" rtl="0" algn="r">
              <a:lnSpc>
                <a:spcPct val="80000"/>
              </a:lnSpc>
              <a:spcBef>
                <a:spcPts val="0"/>
              </a:spcBef>
              <a:spcAft>
                <a:spcPts val="0"/>
              </a:spcAft>
              <a:buClr>
                <a:srgbClr val="FFFFFF"/>
              </a:buClr>
              <a:buSzPts val="3200"/>
              <a:buFont typeface="Twentieth Century"/>
              <a:buNone/>
            </a:pPr>
            <a:r>
              <a:rPr lang="en-CA" sz="3200">
                <a:solidFill>
                  <a:srgbClr val="FFFFFF"/>
                </a:solidFill>
              </a:rPr>
              <a:t>TESTS</a:t>
            </a:r>
            <a:endParaRPr/>
          </a:p>
        </p:txBody>
      </p:sp>
      <p:sp>
        <p:nvSpPr>
          <p:cNvPr id="959" name="Google Shape;959;p80"/>
          <p:cNvSpPr txBox="1"/>
          <p:nvPr>
            <p:ph idx="1" type="body"/>
          </p:nvPr>
        </p:nvSpPr>
        <p:spPr>
          <a:xfrm>
            <a:off x="479190" y="4315017"/>
            <a:ext cx="3011257" cy="1893939"/>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t/>
            </a:r>
            <a:endParaRPr sz="1400">
              <a:solidFill>
                <a:srgbClr val="FFFFFF"/>
              </a:solidFill>
            </a:endParaRPr>
          </a:p>
        </p:txBody>
      </p:sp>
      <p:cxnSp>
        <p:nvCxnSpPr>
          <p:cNvPr id="960" name="Google Shape;960;p80"/>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961" name="Google Shape;961;p80"/>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5" name="Shape 965"/>
        <p:cNvGrpSpPr/>
        <p:nvPr/>
      </p:nvGrpSpPr>
      <p:grpSpPr>
        <a:xfrm>
          <a:off x="0" y="0"/>
          <a:ext cx="0" cy="0"/>
          <a:chOff x="0" y="0"/>
          <a:chExt cx="0" cy="0"/>
        </a:xfrm>
      </p:grpSpPr>
      <p:sp>
        <p:nvSpPr>
          <p:cNvPr id="966" name="Google Shape;966;p81"/>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67" name="Google Shape;967;p81"/>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68" name="Google Shape;968;p81"/>
          <p:cNvSpPr txBox="1"/>
          <p:nvPr>
            <p:ph type="title"/>
          </p:nvPr>
        </p:nvSpPr>
        <p:spPr>
          <a:xfrm>
            <a:off x="0" y="804325"/>
            <a:ext cx="34908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100"/>
              <a:buFont typeface="Twentieth Century"/>
              <a:buNone/>
            </a:pPr>
            <a:r>
              <a:rPr lang="en-CA" sz="4100">
                <a:solidFill>
                  <a:srgbClr val="FFFFFF"/>
                </a:solidFill>
              </a:rPr>
              <a:t>WELL LEG/STRAIGHT LEG, PRONE KNEE BEND</a:t>
            </a:r>
            <a:endParaRPr/>
          </a:p>
        </p:txBody>
      </p:sp>
      <p:sp>
        <p:nvSpPr>
          <p:cNvPr id="969" name="Google Shape;969;p81"/>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37159" lvl="1" marL="265176" rtl="0" algn="l">
              <a:lnSpc>
                <a:spcPct val="90000"/>
              </a:lnSpc>
              <a:spcBef>
                <a:spcPts val="0"/>
              </a:spcBef>
              <a:spcAft>
                <a:spcPts val="0"/>
              </a:spcAft>
              <a:buSzPts val="1600"/>
              <a:buChar char="🢝"/>
            </a:pPr>
            <a:r>
              <a:rPr lang="en-CA"/>
              <a:t>Followed after Well leg/straight Leg</a:t>
            </a:r>
            <a:endParaRPr/>
          </a:p>
          <a:p>
            <a:pPr indent="-127000" lvl="0" marL="91440" rtl="0" algn="l">
              <a:lnSpc>
                <a:spcPct val="90000"/>
              </a:lnSpc>
              <a:spcBef>
                <a:spcPts val="1600"/>
              </a:spcBef>
              <a:spcAft>
                <a:spcPts val="0"/>
              </a:spcAft>
              <a:buSzPts val="2000"/>
              <a:buChar char=" "/>
            </a:pPr>
            <a:r>
              <a:rPr lang="en-CA"/>
              <a:t>Positive: pain in low back or leg</a:t>
            </a:r>
            <a:endParaRPr/>
          </a:p>
          <a:p>
            <a:pPr indent="-127000" lvl="0" marL="91440" rtl="0" algn="l">
              <a:lnSpc>
                <a:spcPct val="90000"/>
              </a:lnSpc>
              <a:spcBef>
                <a:spcPts val="1400"/>
              </a:spcBef>
              <a:spcAft>
                <a:spcPts val="0"/>
              </a:spcAft>
              <a:buSzPts val="2000"/>
              <a:buChar char=" "/>
            </a:pPr>
            <a:r>
              <a:rPr lang="en-CA"/>
              <a:t>Prone Knee Bend (PKB)</a:t>
            </a:r>
            <a:endParaRPr/>
          </a:p>
          <a:p>
            <a:pPr indent="-137159" lvl="1" marL="265176" rtl="0" algn="l">
              <a:lnSpc>
                <a:spcPct val="90000"/>
              </a:lnSpc>
              <a:spcBef>
                <a:spcPts val="400"/>
              </a:spcBef>
              <a:spcAft>
                <a:spcPts val="0"/>
              </a:spcAft>
              <a:buSzPts val="1600"/>
              <a:buChar char="🢝"/>
            </a:pPr>
            <a:r>
              <a:rPr lang="en-CA"/>
              <a:t>Method: client prone, flex clients knee to end range</a:t>
            </a:r>
            <a:endParaRPr/>
          </a:p>
          <a:p>
            <a:pPr indent="-137159" lvl="1" marL="265176" rtl="0" algn="l">
              <a:lnSpc>
                <a:spcPct val="90000"/>
              </a:lnSpc>
              <a:spcBef>
                <a:spcPts val="600"/>
              </a:spcBef>
              <a:spcAft>
                <a:spcPts val="0"/>
              </a:spcAft>
              <a:buSzPts val="1600"/>
              <a:buChar char="🢝"/>
            </a:pPr>
            <a:r>
              <a:rPr lang="en-CA"/>
              <a:t>Positive: anterior thigh/hip pain dysfunctional rectus femoris, LBP L3 nerve compression</a:t>
            </a:r>
            <a:endParaRPr/>
          </a:p>
          <a:p>
            <a:pPr indent="0" lvl="1" marL="365760" rtl="0" algn="l">
              <a:lnSpc>
                <a:spcPct val="90000"/>
              </a:lnSpc>
              <a:spcBef>
                <a:spcPts val="600"/>
              </a:spcBef>
              <a:spcAft>
                <a:spcPts val="0"/>
              </a:spcAft>
              <a:buSzPts val="1600"/>
              <a:buNone/>
            </a:pPr>
            <a:r>
              <a:t/>
            </a:r>
            <a:endParaRPr/>
          </a:p>
          <a:p>
            <a:pPr indent="0" lvl="0" marL="91440" rtl="0" algn="l">
              <a:lnSpc>
                <a:spcPct val="90000"/>
              </a:lnSpc>
              <a:spcBef>
                <a:spcPts val="1600"/>
              </a:spcBef>
              <a:spcAft>
                <a:spcPts val="0"/>
              </a:spcAft>
              <a:buSzPts val="2000"/>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73" name="Shape 973"/>
        <p:cNvGrpSpPr/>
        <p:nvPr/>
      </p:nvGrpSpPr>
      <p:grpSpPr>
        <a:xfrm>
          <a:off x="0" y="0"/>
          <a:ext cx="0" cy="0"/>
          <a:chOff x="0" y="0"/>
          <a:chExt cx="0" cy="0"/>
        </a:xfrm>
      </p:grpSpPr>
      <p:sp>
        <p:nvSpPr>
          <p:cNvPr id="974" name="Google Shape;974;p82"/>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82"/>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76" name="Google Shape;976;p82"/>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977" name="Google Shape;977;p82"/>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78" name="Google Shape;978;p82"/>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79" name="Google Shape;979;p82"/>
          <p:cNvSpPr txBox="1"/>
          <p:nvPr>
            <p:ph type="title"/>
          </p:nvPr>
        </p:nvSpPr>
        <p:spPr>
          <a:xfrm>
            <a:off x="0" y="640075"/>
            <a:ext cx="3490500" cy="3339300"/>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HIP PATHOLOGY TESTS</a:t>
            </a:r>
            <a:endParaRPr/>
          </a:p>
        </p:txBody>
      </p:sp>
      <p:sp>
        <p:nvSpPr>
          <p:cNvPr id="980" name="Google Shape;980;p82"/>
          <p:cNvSpPr txBox="1"/>
          <p:nvPr>
            <p:ph idx="1" type="body"/>
          </p:nvPr>
        </p:nvSpPr>
        <p:spPr>
          <a:xfrm>
            <a:off x="479190" y="4315017"/>
            <a:ext cx="3011257" cy="1893939"/>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t/>
            </a:r>
            <a:endParaRPr sz="1400">
              <a:solidFill>
                <a:srgbClr val="FFFFFF"/>
              </a:solidFill>
            </a:endParaRPr>
          </a:p>
        </p:txBody>
      </p:sp>
      <p:cxnSp>
        <p:nvCxnSpPr>
          <p:cNvPr id="981" name="Google Shape;981;p82"/>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982" name="Google Shape;982;p82"/>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86" name="Shape 986"/>
        <p:cNvGrpSpPr/>
        <p:nvPr/>
      </p:nvGrpSpPr>
      <p:grpSpPr>
        <a:xfrm>
          <a:off x="0" y="0"/>
          <a:ext cx="0" cy="0"/>
          <a:chOff x="0" y="0"/>
          <a:chExt cx="0" cy="0"/>
        </a:xfrm>
      </p:grpSpPr>
      <p:sp>
        <p:nvSpPr>
          <p:cNvPr id="987" name="Google Shape;987;p83"/>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88" name="Google Shape;988;p83"/>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89" name="Google Shape;989;p83"/>
          <p:cNvSpPr txBox="1"/>
          <p:nvPr>
            <p:ph type="title"/>
          </p:nvPr>
        </p:nvSpPr>
        <p:spPr>
          <a:xfrm>
            <a:off x="3" y="804325"/>
            <a:ext cx="32676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3700"/>
              <a:buFont typeface="Twentieth Century"/>
              <a:buNone/>
            </a:pPr>
            <a:r>
              <a:rPr lang="en-CA" sz="3700">
                <a:solidFill>
                  <a:srgbClr val="FFFFFF"/>
                </a:solidFill>
              </a:rPr>
              <a:t>FABER, QUADRENT</a:t>
            </a:r>
            <a:endParaRPr sz="3700">
              <a:solidFill>
                <a:srgbClr val="FFFFFF"/>
              </a:solidFill>
            </a:endParaRPr>
          </a:p>
          <a:p>
            <a:pPr indent="0" lvl="0" marL="0" rtl="0" algn="r">
              <a:lnSpc>
                <a:spcPct val="80000"/>
              </a:lnSpc>
              <a:spcBef>
                <a:spcPts val="0"/>
              </a:spcBef>
              <a:spcAft>
                <a:spcPts val="0"/>
              </a:spcAft>
              <a:buClr>
                <a:srgbClr val="FFFFFF"/>
              </a:buClr>
              <a:buSzPts val="3700"/>
              <a:buFont typeface="Twentieth Century"/>
              <a:buNone/>
            </a:pPr>
            <a:r>
              <a:rPr lang="en-CA" sz="3700">
                <a:solidFill>
                  <a:srgbClr val="FFFFFF"/>
                </a:solidFill>
              </a:rPr>
              <a:t>TEST (HIP SCOURING TEST)</a:t>
            </a:r>
            <a:endParaRPr/>
          </a:p>
        </p:txBody>
      </p:sp>
      <p:sp>
        <p:nvSpPr>
          <p:cNvPr id="990" name="Google Shape;990;p83"/>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0" lvl="0" marL="91440" rtl="0" algn="l">
              <a:lnSpc>
                <a:spcPct val="90000"/>
              </a:lnSpc>
              <a:spcBef>
                <a:spcPts val="0"/>
              </a:spcBef>
              <a:spcAft>
                <a:spcPts val="0"/>
              </a:spcAft>
              <a:buSzPts val="2000"/>
              <a:buNone/>
            </a:pPr>
            <a:r>
              <a:t/>
            </a:r>
            <a:endParaRPr/>
          </a:p>
          <a:p>
            <a:pPr indent="-127000" lvl="0" marL="91440" rtl="0" algn="l">
              <a:lnSpc>
                <a:spcPct val="90000"/>
              </a:lnSpc>
              <a:spcBef>
                <a:spcPts val="1400"/>
              </a:spcBef>
              <a:spcAft>
                <a:spcPts val="0"/>
              </a:spcAft>
              <a:buSzPts val="2000"/>
              <a:buChar char=" "/>
            </a:pPr>
            <a:r>
              <a:rPr lang="en-CA"/>
              <a:t>Fabers</a:t>
            </a:r>
            <a:endParaRPr/>
          </a:p>
          <a:p>
            <a:pPr indent="-137159" lvl="1" marL="265176" rtl="0" algn="l">
              <a:lnSpc>
                <a:spcPct val="90000"/>
              </a:lnSpc>
              <a:spcBef>
                <a:spcPts val="400"/>
              </a:spcBef>
              <a:spcAft>
                <a:spcPts val="0"/>
              </a:spcAft>
              <a:buSzPts val="1600"/>
              <a:buChar char="🢝"/>
            </a:pPr>
            <a:r>
              <a:rPr lang="en-CA"/>
              <a:t>Positive: hip pain, LBP, reproduction of symptoms – Indicates hip pathology, SI joint pathology or iliopsoas spasm </a:t>
            </a:r>
            <a:endParaRPr/>
          </a:p>
          <a:p>
            <a:pPr indent="0" lvl="0" marL="265176" rtl="0" algn="l">
              <a:lnSpc>
                <a:spcPct val="90000"/>
              </a:lnSpc>
              <a:spcBef>
                <a:spcPts val="600"/>
              </a:spcBef>
              <a:spcAft>
                <a:spcPts val="0"/>
              </a:spcAft>
              <a:buNone/>
            </a:pPr>
            <a:r>
              <a:t/>
            </a:r>
            <a:endParaRPr/>
          </a:p>
          <a:p>
            <a:pPr indent="-127000" lvl="0" marL="91440" rtl="0" algn="l">
              <a:lnSpc>
                <a:spcPct val="90000"/>
              </a:lnSpc>
              <a:spcBef>
                <a:spcPts val="1600"/>
              </a:spcBef>
              <a:spcAft>
                <a:spcPts val="0"/>
              </a:spcAft>
              <a:buSzPts val="2000"/>
              <a:buChar char=" "/>
            </a:pPr>
            <a:r>
              <a:rPr lang="en-CA"/>
              <a:t>Quadrant</a:t>
            </a:r>
            <a:endParaRPr/>
          </a:p>
          <a:p>
            <a:pPr indent="-137159" lvl="1" marL="265176" rtl="0" algn="l">
              <a:lnSpc>
                <a:spcPct val="90000"/>
              </a:lnSpc>
              <a:spcBef>
                <a:spcPts val="400"/>
              </a:spcBef>
              <a:spcAft>
                <a:spcPts val="0"/>
              </a:spcAft>
              <a:buSzPts val="1600"/>
              <a:buChar char="🢝"/>
            </a:pPr>
            <a:r>
              <a:rPr lang="en-CA"/>
              <a:t>Method:  Client supine, flex hip to 90  and IR/ER while in adduction and abduction while  maintaining the hip in flexion</a:t>
            </a:r>
            <a:endParaRPr/>
          </a:p>
          <a:p>
            <a:pPr indent="-137159" lvl="1" marL="265176" rtl="0" algn="l">
              <a:lnSpc>
                <a:spcPct val="90000"/>
              </a:lnSpc>
              <a:spcBef>
                <a:spcPts val="600"/>
              </a:spcBef>
              <a:spcAft>
                <a:spcPts val="0"/>
              </a:spcAft>
              <a:buSzPts val="1600"/>
              <a:buChar char="🢝"/>
            </a:pPr>
            <a:r>
              <a:rPr lang="en-CA"/>
              <a:t>Positive: hip pain, clicking, grinding – indicates hip pathology and the approximate location of dysfunction</a:t>
            </a:r>
            <a:endParaRPr/>
          </a:p>
          <a:p>
            <a:pPr indent="0" lvl="1" marL="365760" rtl="0" algn="l">
              <a:lnSpc>
                <a:spcPct val="90000"/>
              </a:lnSpc>
              <a:spcBef>
                <a:spcPts val="600"/>
              </a:spcBef>
              <a:spcAft>
                <a:spcPts val="0"/>
              </a:spcAft>
              <a:buSzPts val="1600"/>
              <a:buNone/>
            </a:pPr>
            <a:r>
              <a:t/>
            </a:r>
            <a:endParaRPr/>
          </a:p>
          <a:p>
            <a:pPr indent="0" lvl="1" marL="365760" rtl="0" algn="l">
              <a:lnSpc>
                <a:spcPct val="90000"/>
              </a:lnSpc>
              <a:spcBef>
                <a:spcPts val="600"/>
              </a:spcBef>
              <a:spcAft>
                <a:spcPts val="0"/>
              </a:spcAft>
              <a:buSzPts val="1600"/>
              <a:buNone/>
            </a:pPr>
            <a:r>
              <a:t/>
            </a:r>
            <a:endParaRPr/>
          </a:p>
          <a:p>
            <a:pPr indent="0" lvl="1" marL="365760" rtl="0" algn="l">
              <a:lnSpc>
                <a:spcPct val="90000"/>
              </a:lnSpc>
              <a:spcBef>
                <a:spcPts val="600"/>
              </a:spcBef>
              <a:spcAft>
                <a:spcPts val="0"/>
              </a:spcAft>
              <a:buSzPts val="1600"/>
              <a:buNone/>
            </a:pPr>
            <a:r>
              <a:rPr lang="en-CA" u="sng">
                <a:solidFill>
                  <a:schemeClr val="hlink"/>
                </a:solidFill>
                <a:hlinkClick r:id="rId3"/>
              </a:rPr>
              <a:t>https://www.youtube.com/watch?v=MX7hlrS_m3Y</a:t>
            </a:r>
            <a:endParaRPr/>
          </a:p>
          <a:p>
            <a:pPr indent="0" lvl="0" marL="91440" rtl="0" algn="l">
              <a:lnSpc>
                <a:spcPct val="90000"/>
              </a:lnSpc>
              <a:spcBef>
                <a:spcPts val="1600"/>
              </a:spcBef>
              <a:spcAft>
                <a:spcPts val="0"/>
              </a:spcAft>
              <a:buSzPts val="2000"/>
              <a:buNone/>
            </a:pPr>
            <a:r>
              <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94" name="Shape 994"/>
        <p:cNvGrpSpPr/>
        <p:nvPr/>
      </p:nvGrpSpPr>
      <p:grpSpPr>
        <a:xfrm>
          <a:off x="0" y="0"/>
          <a:ext cx="0" cy="0"/>
          <a:chOff x="0" y="0"/>
          <a:chExt cx="0" cy="0"/>
        </a:xfrm>
      </p:grpSpPr>
      <p:sp>
        <p:nvSpPr>
          <p:cNvPr id="995" name="Google Shape;995;p84"/>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84"/>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97" name="Google Shape;997;p84"/>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998" name="Google Shape;998;p84"/>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99" name="Google Shape;999;p84"/>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00" name="Google Shape;1000;p84"/>
          <p:cNvSpPr txBox="1"/>
          <p:nvPr>
            <p:ph type="title"/>
          </p:nvPr>
        </p:nvSpPr>
        <p:spPr>
          <a:xfrm>
            <a:off x="475875" y="640080"/>
            <a:ext cx="3014572" cy="3339348"/>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MUSCLE LENGTH TESTS</a:t>
            </a:r>
            <a:endParaRPr/>
          </a:p>
        </p:txBody>
      </p:sp>
      <p:cxnSp>
        <p:nvCxnSpPr>
          <p:cNvPr id="1001" name="Google Shape;1001;p84"/>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1002" name="Google Shape;1002;p84"/>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06" name="Shape 1006"/>
        <p:cNvGrpSpPr/>
        <p:nvPr/>
      </p:nvGrpSpPr>
      <p:grpSpPr>
        <a:xfrm>
          <a:off x="0" y="0"/>
          <a:ext cx="0" cy="0"/>
          <a:chOff x="0" y="0"/>
          <a:chExt cx="0" cy="0"/>
        </a:xfrm>
      </p:grpSpPr>
      <p:sp>
        <p:nvSpPr>
          <p:cNvPr id="1007" name="Google Shape;1007;p85"/>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08" name="Google Shape;1008;p85"/>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09" name="Google Shape;1009;p85"/>
          <p:cNvSpPr txBox="1"/>
          <p:nvPr>
            <p:ph type="title"/>
          </p:nvPr>
        </p:nvSpPr>
        <p:spPr>
          <a:xfrm>
            <a:off x="132202" y="804325"/>
            <a:ext cx="31353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THOMAS TEST</a:t>
            </a:r>
            <a:endParaRPr>
              <a:solidFill>
                <a:srgbClr val="FFFFFF"/>
              </a:solidFill>
            </a:endParaRPr>
          </a:p>
        </p:txBody>
      </p:sp>
      <p:sp>
        <p:nvSpPr>
          <p:cNvPr id="1010" name="Google Shape;1010;p85"/>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How its done?</a:t>
            </a:r>
            <a:endParaRPr/>
          </a:p>
          <a:p>
            <a:pPr indent="-137159" lvl="1" marL="265176" rtl="0" algn="l">
              <a:lnSpc>
                <a:spcPct val="90000"/>
              </a:lnSpc>
              <a:spcBef>
                <a:spcPts val="400"/>
              </a:spcBef>
              <a:spcAft>
                <a:spcPts val="0"/>
              </a:spcAft>
              <a:buSzPts val="1600"/>
              <a:buChar char="🢝"/>
            </a:pPr>
            <a:r>
              <a:rPr lang="en-CA"/>
              <a:t>Client supine,  feet on edge of table</a:t>
            </a:r>
            <a:endParaRPr/>
          </a:p>
          <a:p>
            <a:pPr indent="-137159" lvl="1" marL="265176" rtl="0" algn="l">
              <a:lnSpc>
                <a:spcPct val="90000"/>
              </a:lnSpc>
              <a:spcBef>
                <a:spcPts val="600"/>
              </a:spcBef>
              <a:spcAft>
                <a:spcPts val="0"/>
              </a:spcAft>
              <a:buSzPts val="1600"/>
              <a:buChar char="🢝"/>
            </a:pPr>
            <a:r>
              <a:rPr lang="en-CA"/>
              <a:t>Have client bring one knee to chest and hold</a:t>
            </a:r>
            <a:endParaRPr/>
          </a:p>
          <a:p>
            <a:pPr indent="-137159" lvl="1" marL="265176" rtl="0" algn="l">
              <a:lnSpc>
                <a:spcPct val="90000"/>
              </a:lnSpc>
              <a:spcBef>
                <a:spcPts val="600"/>
              </a:spcBef>
              <a:spcAft>
                <a:spcPts val="0"/>
              </a:spcAft>
              <a:buSzPts val="1600"/>
              <a:buChar char="🢝"/>
            </a:pPr>
            <a:r>
              <a:rPr lang="en-CA"/>
              <a:t>Observe the extended leg</a:t>
            </a:r>
            <a:endParaRPr/>
          </a:p>
          <a:p>
            <a:pPr indent="-127000" lvl="0" marL="91440" rtl="0" algn="l">
              <a:lnSpc>
                <a:spcPct val="90000"/>
              </a:lnSpc>
              <a:spcBef>
                <a:spcPts val="1600"/>
              </a:spcBef>
              <a:spcAft>
                <a:spcPts val="0"/>
              </a:spcAft>
              <a:buSzPts val="2000"/>
              <a:buChar char=" "/>
            </a:pPr>
            <a:r>
              <a:rPr lang="en-CA"/>
              <a:t>Positive Sign</a:t>
            </a:r>
            <a:endParaRPr/>
          </a:p>
          <a:p>
            <a:pPr indent="-137159" lvl="1" marL="265176" rtl="0" algn="l">
              <a:lnSpc>
                <a:spcPct val="90000"/>
              </a:lnSpc>
              <a:spcBef>
                <a:spcPts val="400"/>
              </a:spcBef>
              <a:spcAft>
                <a:spcPts val="0"/>
              </a:spcAft>
              <a:buSzPts val="1600"/>
              <a:buChar char="🢝"/>
            </a:pPr>
            <a:r>
              <a:rPr lang="en-CA"/>
              <a:t> test leg moves into ABD (tight ITB)</a:t>
            </a:r>
            <a:endParaRPr/>
          </a:p>
          <a:p>
            <a:pPr indent="-137159" lvl="1" marL="265176" rtl="0" algn="l">
              <a:lnSpc>
                <a:spcPct val="90000"/>
              </a:lnSpc>
              <a:spcBef>
                <a:spcPts val="600"/>
              </a:spcBef>
              <a:spcAft>
                <a:spcPts val="0"/>
              </a:spcAft>
              <a:buSzPts val="1600"/>
              <a:buChar char="🢝"/>
            </a:pPr>
            <a:r>
              <a:rPr lang="en-CA"/>
              <a:t>knee does not remain extended(tight quad) </a:t>
            </a:r>
            <a:endParaRPr/>
          </a:p>
          <a:p>
            <a:pPr indent="-137159" lvl="1" marL="265176" rtl="0" algn="l">
              <a:lnSpc>
                <a:spcPct val="90000"/>
              </a:lnSpc>
              <a:spcBef>
                <a:spcPts val="600"/>
              </a:spcBef>
              <a:spcAft>
                <a:spcPts val="0"/>
              </a:spcAft>
              <a:buSzPts val="1600"/>
              <a:buChar char="🢝"/>
            </a:pPr>
            <a:r>
              <a:rPr lang="en-CA"/>
              <a:t>test hip lifts off table (psoas)</a:t>
            </a:r>
            <a:endParaRPr/>
          </a:p>
          <a:p>
            <a:pPr indent="0" lvl="0" marL="82296" rtl="0" algn="l">
              <a:lnSpc>
                <a:spcPct val="90000"/>
              </a:lnSpc>
              <a:spcBef>
                <a:spcPts val="1600"/>
              </a:spcBef>
              <a:spcAft>
                <a:spcPts val="0"/>
              </a:spcAft>
              <a:buSzPts val="2000"/>
              <a:buNone/>
            </a:pPr>
            <a:r>
              <a:rPr lang="en-CA" u="sng">
                <a:solidFill>
                  <a:schemeClr val="hlink"/>
                </a:solidFill>
                <a:hlinkClick r:id="rId3"/>
              </a:rPr>
              <a:t>https://youtu.be/NMDd-4NspHs</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14" name="Shape 1014"/>
        <p:cNvGrpSpPr/>
        <p:nvPr/>
      </p:nvGrpSpPr>
      <p:grpSpPr>
        <a:xfrm>
          <a:off x="0" y="0"/>
          <a:ext cx="0" cy="0"/>
          <a:chOff x="0" y="0"/>
          <a:chExt cx="0" cy="0"/>
        </a:xfrm>
      </p:grpSpPr>
      <p:sp>
        <p:nvSpPr>
          <p:cNvPr id="1015" name="Google Shape;1015;p86"/>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16" name="Google Shape;1016;p86"/>
          <p:cNvSpPr txBox="1"/>
          <p:nvPr>
            <p:ph type="title"/>
          </p:nvPr>
        </p:nvSpPr>
        <p:spPr>
          <a:xfrm>
            <a:off x="50" y="643475"/>
            <a:ext cx="34863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90/90 STRAIGHT LEG TEST</a:t>
            </a:r>
            <a:endParaRPr>
              <a:solidFill>
                <a:srgbClr val="FFFFFF"/>
              </a:solidFill>
            </a:endParaRPr>
          </a:p>
        </p:txBody>
      </p:sp>
      <p:sp>
        <p:nvSpPr>
          <p:cNvPr id="1017" name="Google Shape;1017;p86"/>
          <p:cNvSpPr/>
          <p:nvPr/>
        </p:nvSpPr>
        <p:spPr>
          <a:xfrm>
            <a:off x="4202906" y="954088"/>
            <a:ext cx="4231481" cy="507777"/>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How its done?</a:t>
            </a:r>
            <a:endParaRPr/>
          </a:p>
        </p:txBody>
      </p:sp>
      <p:sp>
        <p:nvSpPr>
          <p:cNvPr id="1018" name="Google Shape;1018;p86"/>
          <p:cNvSpPr/>
          <p:nvPr/>
        </p:nvSpPr>
        <p:spPr>
          <a:xfrm>
            <a:off x="4202906" y="1538031"/>
            <a:ext cx="4231481" cy="507777"/>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Client supine hips and knees flexed to 90, clients hands behind their knees</a:t>
            </a:r>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One at a time have them attempt to extend the knee</a:t>
            </a:r>
            <a:endParaRPr/>
          </a:p>
        </p:txBody>
      </p:sp>
      <p:sp>
        <p:nvSpPr>
          <p:cNvPr id="1019" name="Google Shape;1019;p86"/>
          <p:cNvSpPr/>
          <p:nvPr/>
        </p:nvSpPr>
        <p:spPr>
          <a:xfrm>
            <a:off x="4202919" y="2700349"/>
            <a:ext cx="4231500" cy="507900"/>
          </a:xfrm>
          <a:prstGeom prst="roundRect">
            <a:avLst>
              <a:gd fmla="val 16667" name="adj"/>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Positive Sign</a:t>
            </a:r>
            <a:endParaRPr/>
          </a:p>
        </p:txBody>
      </p:sp>
      <p:sp>
        <p:nvSpPr>
          <p:cNvPr id="1020" name="Google Shape;1020;p86"/>
          <p:cNvSpPr/>
          <p:nvPr/>
        </p:nvSpPr>
        <p:spPr>
          <a:xfrm>
            <a:off x="4202906" y="3289842"/>
            <a:ext cx="4231500" cy="507900"/>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Client unable to actively extend within 20 degrees of normal knee extension</a:t>
            </a:r>
            <a:endParaRPr/>
          </a:p>
        </p:txBody>
      </p:sp>
      <p:sp>
        <p:nvSpPr>
          <p:cNvPr id="1021" name="Google Shape;1021;p86"/>
          <p:cNvSpPr/>
          <p:nvPr/>
        </p:nvSpPr>
        <p:spPr>
          <a:xfrm>
            <a:off x="4202906" y="4165685"/>
            <a:ext cx="4231500" cy="507900"/>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u="sng">
                <a:solidFill>
                  <a:schemeClr val="lt1"/>
                </a:solidFill>
                <a:latin typeface="Twentieth Century"/>
                <a:ea typeface="Twentieth Century"/>
                <a:cs typeface="Twentieth Century"/>
                <a:sym typeface="Twentieth Century"/>
                <a:hlinkClick r:id="rId3">
                  <a:extLst>
                    <a:ext uri="{A12FA001-AC4F-418D-AE19-62706E023703}">
                      <ahyp:hlinkClr val="tx"/>
                    </a:ext>
                  </a:extLst>
                </a:hlinkClick>
              </a:rPr>
              <a:t>https://youtu.be/meM4S1vrbpk</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25" name="Shape 1025"/>
        <p:cNvGrpSpPr/>
        <p:nvPr/>
      </p:nvGrpSpPr>
      <p:grpSpPr>
        <a:xfrm>
          <a:off x="0" y="0"/>
          <a:ext cx="0" cy="0"/>
          <a:chOff x="0" y="0"/>
          <a:chExt cx="0" cy="0"/>
        </a:xfrm>
      </p:grpSpPr>
      <p:sp>
        <p:nvSpPr>
          <p:cNvPr id="1026" name="Google Shape;1026;p87"/>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27" name="Google Shape;1027;p87"/>
          <p:cNvSpPr txBox="1"/>
          <p:nvPr>
            <p:ph type="title"/>
          </p:nvPr>
        </p:nvSpPr>
        <p:spPr>
          <a:xfrm>
            <a:off x="482601" y="643467"/>
            <a:ext cx="2561709" cy="557106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TRIPOD SIGN</a:t>
            </a:r>
            <a:endParaRPr>
              <a:solidFill>
                <a:srgbClr val="FFFFFF"/>
              </a:solidFill>
            </a:endParaRPr>
          </a:p>
        </p:txBody>
      </p:sp>
      <p:sp>
        <p:nvSpPr>
          <p:cNvPr id="1028" name="Google Shape;1028;p87"/>
          <p:cNvSpPr/>
          <p:nvPr/>
        </p:nvSpPr>
        <p:spPr>
          <a:xfrm>
            <a:off x="4202906" y="954088"/>
            <a:ext cx="4231481" cy="507777"/>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How its done?</a:t>
            </a:r>
            <a:endParaRPr/>
          </a:p>
        </p:txBody>
      </p:sp>
      <p:sp>
        <p:nvSpPr>
          <p:cNvPr id="1029" name="Google Shape;1029;p87"/>
          <p:cNvSpPr/>
          <p:nvPr/>
        </p:nvSpPr>
        <p:spPr>
          <a:xfrm>
            <a:off x="4202906" y="1538031"/>
            <a:ext cx="4231481" cy="507777"/>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Client seated knees flexed to 90 over the table</a:t>
            </a:r>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Examiner passively extends the knee one at a time</a:t>
            </a:r>
            <a:endParaRPr/>
          </a:p>
        </p:txBody>
      </p:sp>
      <p:sp>
        <p:nvSpPr>
          <p:cNvPr id="1030" name="Google Shape;1030;p87"/>
          <p:cNvSpPr/>
          <p:nvPr/>
        </p:nvSpPr>
        <p:spPr>
          <a:xfrm>
            <a:off x="4202894" y="2782974"/>
            <a:ext cx="4231500" cy="507900"/>
          </a:xfrm>
          <a:prstGeom prst="roundRect">
            <a:avLst>
              <a:gd fmla="val 16667" name="adj"/>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Positive Sign</a:t>
            </a:r>
            <a:endParaRPr/>
          </a:p>
        </p:txBody>
      </p:sp>
      <p:sp>
        <p:nvSpPr>
          <p:cNvPr id="1031" name="Google Shape;1031;p87"/>
          <p:cNvSpPr/>
          <p:nvPr/>
        </p:nvSpPr>
        <p:spPr>
          <a:xfrm>
            <a:off x="4120281" y="3466192"/>
            <a:ext cx="4231500" cy="507900"/>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Client extends or slumps spine to take pressure off the hamstrings</a:t>
            </a:r>
            <a:endParaRPr/>
          </a:p>
          <a:p>
            <a:pPr indent="0" lvl="1" marL="114300" marR="0" rtl="0" algn="l">
              <a:lnSpc>
                <a:spcPct val="75000"/>
              </a:lnSpc>
              <a:spcBef>
                <a:spcPts val="360"/>
              </a:spcBef>
              <a:spcAft>
                <a:spcPts val="0"/>
              </a:spcAft>
              <a:buClr>
                <a:schemeClr val="dk1"/>
              </a:buClr>
              <a:buSzPts val="1800"/>
              <a:buFont typeface="Twentieth Century"/>
              <a:buNone/>
            </a:pPr>
            <a:r>
              <a:t/>
            </a:r>
            <a:endParaRPr b="0" i="0" sz="1800" u="none" cap="none" strike="noStrike">
              <a:solidFill>
                <a:schemeClr val="dk1"/>
              </a:solidFill>
              <a:latin typeface="Twentieth Century"/>
              <a:ea typeface="Twentieth Century"/>
              <a:cs typeface="Twentieth Century"/>
              <a:sym typeface="Twentieth Century"/>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sng" cap="none" strike="noStrike">
                <a:solidFill>
                  <a:schemeClr val="dk1"/>
                </a:solidFill>
                <a:latin typeface="Twentieth Century"/>
                <a:ea typeface="Twentieth Century"/>
                <a:cs typeface="Twentieth Century"/>
                <a:sym typeface="Twentieth Century"/>
                <a:hlinkClick r:id="rId3">
                  <a:extLst>
                    <a:ext uri="{A12FA001-AC4F-418D-AE19-62706E023703}">
                      <ahyp:hlinkClr val="tx"/>
                    </a:ext>
                  </a:extLst>
                </a:hlinkClick>
              </a:rPr>
              <a:t>https://www.youtube.com/watch?v=mRab9U81HSU</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35" name="Shape 1035"/>
        <p:cNvGrpSpPr/>
        <p:nvPr/>
      </p:nvGrpSpPr>
      <p:grpSpPr>
        <a:xfrm>
          <a:off x="0" y="0"/>
          <a:ext cx="0" cy="0"/>
          <a:chOff x="0" y="0"/>
          <a:chExt cx="0" cy="0"/>
        </a:xfrm>
      </p:grpSpPr>
      <p:sp>
        <p:nvSpPr>
          <p:cNvPr id="1036" name="Google Shape;1036;p88"/>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37" name="Google Shape;1037;p88"/>
          <p:cNvSpPr txBox="1"/>
          <p:nvPr>
            <p:ph type="title"/>
          </p:nvPr>
        </p:nvSpPr>
        <p:spPr>
          <a:xfrm>
            <a:off x="0" y="643475"/>
            <a:ext cx="34863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PIRIFORMIS TEST</a:t>
            </a:r>
            <a:endParaRPr>
              <a:solidFill>
                <a:srgbClr val="FFFFFF"/>
              </a:solidFill>
            </a:endParaRPr>
          </a:p>
        </p:txBody>
      </p:sp>
      <p:sp>
        <p:nvSpPr>
          <p:cNvPr id="1038" name="Google Shape;1038;p88"/>
          <p:cNvSpPr/>
          <p:nvPr/>
        </p:nvSpPr>
        <p:spPr>
          <a:xfrm>
            <a:off x="4202906" y="954088"/>
            <a:ext cx="4231481" cy="507777"/>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How its done?</a:t>
            </a:r>
            <a:endParaRPr/>
          </a:p>
        </p:txBody>
      </p:sp>
      <p:sp>
        <p:nvSpPr>
          <p:cNvPr id="1039" name="Google Shape;1039;p88"/>
          <p:cNvSpPr/>
          <p:nvPr/>
        </p:nvSpPr>
        <p:spPr>
          <a:xfrm>
            <a:off x="4202906" y="1538031"/>
            <a:ext cx="4231481" cy="507777"/>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Client side lying</a:t>
            </a:r>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Affected leg up</a:t>
            </a:r>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Flex affected hip to 60 knees can be flexed</a:t>
            </a:r>
            <a:endParaRPr/>
          </a:p>
          <a:p>
            <a:pPr indent="-114300" lvl="1" marL="114300" marR="0" rtl="0" algn="l">
              <a:lnSpc>
                <a:spcPct val="75000"/>
              </a:lnSpc>
              <a:spcBef>
                <a:spcPts val="36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Examiner stabilizes hip and presses test knee to the table</a:t>
            </a:r>
            <a:endParaRPr/>
          </a:p>
        </p:txBody>
      </p:sp>
      <p:sp>
        <p:nvSpPr>
          <p:cNvPr id="1040" name="Google Shape;1040;p88"/>
          <p:cNvSpPr/>
          <p:nvPr/>
        </p:nvSpPr>
        <p:spPr>
          <a:xfrm>
            <a:off x="4202894" y="3329974"/>
            <a:ext cx="4231500" cy="507900"/>
          </a:xfrm>
          <a:prstGeom prst="roundRect">
            <a:avLst>
              <a:gd fmla="val 16667" name="adj"/>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Positive sign</a:t>
            </a:r>
            <a:endParaRPr/>
          </a:p>
        </p:txBody>
      </p:sp>
      <p:sp>
        <p:nvSpPr>
          <p:cNvPr id="1041" name="Google Shape;1041;p88"/>
          <p:cNvSpPr/>
          <p:nvPr/>
        </p:nvSpPr>
        <p:spPr>
          <a:xfrm>
            <a:off x="4202881" y="3837880"/>
            <a:ext cx="4231500" cy="507900"/>
          </a:xfrm>
          <a:prstGeom prst="rect">
            <a:avLst/>
          </a:prstGeom>
          <a:noFill/>
          <a:ln>
            <a:noFill/>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pain in buttock, leg pain</a:t>
            </a:r>
            <a:endParaRPr/>
          </a:p>
        </p:txBody>
      </p:sp>
      <p:sp>
        <p:nvSpPr>
          <p:cNvPr id="1042" name="Google Shape;1042;p88"/>
          <p:cNvSpPr/>
          <p:nvPr/>
        </p:nvSpPr>
        <p:spPr>
          <a:xfrm>
            <a:off x="4202894" y="4925860"/>
            <a:ext cx="4231500" cy="507900"/>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u="sng">
                <a:solidFill>
                  <a:schemeClr val="lt1"/>
                </a:solidFill>
                <a:latin typeface="Twentieth Century"/>
                <a:ea typeface="Twentieth Century"/>
                <a:cs typeface="Twentieth Century"/>
                <a:sym typeface="Twentieth Century"/>
                <a:hlinkClick r:id="rId3">
                  <a:extLst>
                    <a:ext uri="{A12FA001-AC4F-418D-AE19-62706E023703}">
                      <ahyp:hlinkClr val="tx"/>
                    </a:ext>
                  </a:extLst>
                </a:hlinkClick>
              </a:rPr>
              <a:t>https://youtu.be/zha5jIv4_44</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6" name="Shape 1046"/>
        <p:cNvGrpSpPr/>
        <p:nvPr/>
      </p:nvGrpSpPr>
      <p:grpSpPr>
        <a:xfrm>
          <a:off x="0" y="0"/>
          <a:ext cx="0" cy="0"/>
          <a:chOff x="0" y="0"/>
          <a:chExt cx="0" cy="0"/>
        </a:xfrm>
      </p:grpSpPr>
      <p:sp>
        <p:nvSpPr>
          <p:cNvPr id="1047" name="Google Shape;1047;p89"/>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48" name="Google Shape;1048;p89"/>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49" name="Google Shape;1049;p89"/>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OBER’S TEST</a:t>
            </a:r>
            <a:endParaRPr/>
          </a:p>
        </p:txBody>
      </p:sp>
      <p:sp>
        <p:nvSpPr>
          <p:cNvPr id="1050" name="Google Shape;1050;p89"/>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Method: client side lying, stabilize hips while bringing top leg into hip extension with the knee bent, passively lower leg</a:t>
            </a:r>
            <a:endParaRPr/>
          </a:p>
          <a:p>
            <a:pPr indent="-127000" lvl="0" marL="91440" rtl="0" algn="l">
              <a:lnSpc>
                <a:spcPct val="90000"/>
              </a:lnSpc>
              <a:spcBef>
                <a:spcPts val="1400"/>
              </a:spcBef>
              <a:spcAft>
                <a:spcPts val="0"/>
              </a:spcAft>
              <a:buSzPts val="2000"/>
              <a:buChar char=" "/>
            </a:pPr>
            <a:r>
              <a:rPr lang="en-CA"/>
              <a:t>Positive: leg remains abducted, does not go lower than the table. Indicates </a:t>
            </a:r>
            <a:r>
              <a:rPr i="1" lang="en-CA"/>
              <a:t>ITB Contracture</a:t>
            </a:r>
            <a:endParaRPr/>
          </a:p>
          <a:p>
            <a:pPr indent="0" lvl="0" marL="45720" rtl="0" algn="l">
              <a:lnSpc>
                <a:spcPct val="90000"/>
              </a:lnSpc>
              <a:spcBef>
                <a:spcPts val="1400"/>
              </a:spcBef>
              <a:spcAft>
                <a:spcPts val="0"/>
              </a:spcAft>
              <a:buSzPts val="2000"/>
              <a:buNone/>
            </a:pPr>
            <a:r>
              <a:rPr lang="en-CA" u="sng">
                <a:solidFill>
                  <a:schemeClr val="hlink"/>
                </a:solidFill>
                <a:hlinkClick r:id="rId3"/>
              </a:rPr>
              <a:t>https://youtu.be/Amjv6FzDeLE</a:t>
            </a:r>
            <a:endParaRPr/>
          </a:p>
          <a:p>
            <a:pPr indent="0" lvl="0" marL="45720" rtl="0" algn="l">
              <a:lnSpc>
                <a:spcPct val="90000"/>
              </a:lnSpc>
              <a:spcBef>
                <a:spcPts val="1400"/>
              </a:spcBef>
              <a:spcAft>
                <a:spcPts val="0"/>
              </a:spcAft>
              <a:buSzPts val="2000"/>
              <a:buNone/>
            </a:pPr>
            <a:r>
              <a:t/>
            </a:r>
            <a:endParaRPr/>
          </a:p>
          <a:p>
            <a:pPr indent="0" lvl="0" marL="91440" rtl="0" algn="l">
              <a:lnSpc>
                <a:spcPct val="90000"/>
              </a:lnSpc>
              <a:spcBef>
                <a:spcPts val="1400"/>
              </a:spcBef>
              <a:spcAft>
                <a:spcPts val="0"/>
              </a:spcAft>
              <a:buSzPts val="2000"/>
              <a:buNone/>
            </a:pPr>
            <a:r>
              <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54" name="Shape 1054"/>
        <p:cNvGrpSpPr/>
        <p:nvPr/>
      </p:nvGrpSpPr>
      <p:grpSpPr>
        <a:xfrm>
          <a:off x="0" y="0"/>
          <a:ext cx="0" cy="0"/>
          <a:chOff x="0" y="0"/>
          <a:chExt cx="0" cy="0"/>
        </a:xfrm>
      </p:grpSpPr>
      <p:sp>
        <p:nvSpPr>
          <p:cNvPr id="1055" name="Google Shape;1055;p90"/>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56" name="Google Shape;1056;p90"/>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57" name="Google Shape;1057;p90"/>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ELY’S TEST</a:t>
            </a:r>
            <a:endParaRPr/>
          </a:p>
        </p:txBody>
      </p:sp>
      <p:sp>
        <p:nvSpPr>
          <p:cNvPr id="1058" name="Google Shape;1058;p90"/>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Method: prone knee bend ( passive knee flexion to end range)</a:t>
            </a:r>
            <a:endParaRPr/>
          </a:p>
          <a:p>
            <a:pPr indent="-127000" lvl="0" marL="91440" rtl="0" algn="l">
              <a:lnSpc>
                <a:spcPct val="90000"/>
              </a:lnSpc>
              <a:spcBef>
                <a:spcPts val="1400"/>
              </a:spcBef>
              <a:spcAft>
                <a:spcPts val="0"/>
              </a:spcAft>
              <a:buSzPts val="2000"/>
              <a:buChar char=" "/>
            </a:pPr>
            <a:r>
              <a:rPr lang="en-CA"/>
              <a:t>Positive: test hip lifts off table as therapist flexes knee</a:t>
            </a:r>
            <a:endParaRPr/>
          </a:p>
          <a:p>
            <a:pPr indent="0" lvl="0" marL="45720" rtl="0" algn="l">
              <a:lnSpc>
                <a:spcPct val="90000"/>
              </a:lnSpc>
              <a:spcBef>
                <a:spcPts val="1400"/>
              </a:spcBef>
              <a:spcAft>
                <a:spcPts val="0"/>
              </a:spcAft>
              <a:buSzPts val="2000"/>
              <a:buNone/>
            </a:pPr>
            <a:r>
              <a:t/>
            </a:r>
            <a:endParaRPr/>
          </a:p>
          <a:p>
            <a:pPr indent="0" lvl="0" marL="45720" rtl="0" algn="l">
              <a:lnSpc>
                <a:spcPct val="90000"/>
              </a:lnSpc>
              <a:spcBef>
                <a:spcPts val="1400"/>
              </a:spcBef>
              <a:spcAft>
                <a:spcPts val="0"/>
              </a:spcAft>
              <a:buSzPts val="2000"/>
              <a:buNone/>
            </a:pPr>
            <a:r>
              <a:t/>
            </a:r>
            <a:endParaRPr/>
          </a:p>
          <a:p>
            <a:pPr indent="0" lvl="0" marL="45720" rtl="0" algn="l">
              <a:lnSpc>
                <a:spcPct val="90000"/>
              </a:lnSpc>
              <a:spcBef>
                <a:spcPts val="1400"/>
              </a:spcBef>
              <a:spcAft>
                <a:spcPts val="0"/>
              </a:spcAft>
              <a:buSzPts val="2000"/>
              <a:buNone/>
            </a:pPr>
            <a:r>
              <a:rPr lang="en-CA" u="sng">
                <a:solidFill>
                  <a:schemeClr val="hlink"/>
                </a:solidFill>
                <a:hlinkClick r:id="rId3"/>
              </a:rPr>
              <a:t>https://www.youtube.com/watch?v=0FgacndWb4Q</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62" name="Shape 1062"/>
        <p:cNvGrpSpPr/>
        <p:nvPr/>
      </p:nvGrpSpPr>
      <p:grpSpPr>
        <a:xfrm>
          <a:off x="0" y="0"/>
          <a:ext cx="0" cy="0"/>
          <a:chOff x="0" y="0"/>
          <a:chExt cx="0" cy="0"/>
        </a:xfrm>
      </p:grpSpPr>
      <p:sp>
        <p:nvSpPr>
          <p:cNvPr id="1063" name="Google Shape;1063;p91"/>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91"/>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5" name="Google Shape;1065;p91"/>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1066" name="Google Shape;1066;p91"/>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67" name="Google Shape;1067;p91"/>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68" name="Google Shape;1068;p91"/>
          <p:cNvSpPr txBox="1"/>
          <p:nvPr>
            <p:ph type="title"/>
          </p:nvPr>
        </p:nvSpPr>
        <p:spPr>
          <a:xfrm>
            <a:off x="475875" y="640080"/>
            <a:ext cx="3014572" cy="3339348"/>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MUSCLE WEAKNESS TESTS</a:t>
            </a:r>
            <a:endParaRPr/>
          </a:p>
        </p:txBody>
      </p:sp>
      <p:cxnSp>
        <p:nvCxnSpPr>
          <p:cNvPr id="1069" name="Google Shape;1069;p91"/>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1070" name="Google Shape;1070;p91"/>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74" name="Shape 1074"/>
        <p:cNvGrpSpPr/>
        <p:nvPr/>
      </p:nvGrpSpPr>
      <p:grpSpPr>
        <a:xfrm>
          <a:off x="0" y="0"/>
          <a:ext cx="0" cy="0"/>
          <a:chOff x="0" y="0"/>
          <a:chExt cx="0" cy="0"/>
        </a:xfrm>
      </p:grpSpPr>
      <p:sp>
        <p:nvSpPr>
          <p:cNvPr id="1075" name="Google Shape;1075;p92"/>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76" name="Google Shape;1076;p92"/>
          <p:cNvSpPr txBox="1"/>
          <p:nvPr>
            <p:ph type="title"/>
          </p:nvPr>
        </p:nvSpPr>
        <p:spPr>
          <a:xfrm rot="-1450195">
            <a:off x="19072" y="732956"/>
            <a:ext cx="3794658" cy="557093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3400"/>
              <a:buFont typeface="Twentieth Century"/>
              <a:buNone/>
            </a:pPr>
            <a:r>
              <a:rPr lang="en-CA" sz="3400">
                <a:solidFill>
                  <a:srgbClr val="FFFFFF"/>
                </a:solidFill>
              </a:rPr>
              <a:t>TRENDELENBURG SIGN</a:t>
            </a:r>
            <a:endParaRPr sz="3400">
              <a:solidFill>
                <a:srgbClr val="FFFFFF"/>
              </a:solidFill>
            </a:endParaRPr>
          </a:p>
        </p:txBody>
      </p:sp>
      <p:sp>
        <p:nvSpPr>
          <p:cNvPr id="1077" name="Google Shape;1077;p92"/>
          <p:cNvSpPr/>
          <p:nvPr/>
        </p:nvSpPr>
        <p:spPr>
          <a:xfrm>
            <a:off x="4202906" y="954088"/>
            <a:ext cx="4231481" cy="634722"/>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Tests the Glute Med muscle</a:t>
            </a:r>
            <a:endParaRPr/>
          </a:p>
        </p:txBody>
      </p:sp>
      <p:sp>
        <p:nvSpPr>
          <p:cNvPr id="1078" name="Google Shape;1078;p92"/>
          <p:cNvSpPr/>
          <p:nvPr/>
        </p:nvSpPr>
        <p:spPr>
          <a:xfrm>
            <a:off x="4202906" y="1588798"/>
            <a:ext cx="4231500" cy="634800"/>
          </a:xfrm>
          <a:prstGeom prst="roundRect">
            <a:avLst>
              <a:gd fmla="val 16667" name="adj"/>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How its done?</a:t>
            </a:r>
            <a:endParaRPr/>
          </a:p>
        </p:txBody>
      </p:sp>
      <p:sp>
        <p:nvSpPr>
          <p:cNvPr id="1079" name="Google Shape;1079;p92"/>
          <p:cNvSpPr/>
          <p:nvPr/>
        </p:nvSpPr>
        <p:spPr>
          <a:xfrm>
            <a:off x="4202900" y="2307923"/>
            <a:ext cx="4231500" cy="1245000"/>
          </a:xfrm>
          <a:prstGeom prst="rect">
            <a:avLst/>
          </a:prstGeom>
          <a:solidFill>
            <a:schemeClr val="lt1">
              <a:alpha val="89803"/>
            </a:schemeClr>
          </a:solidFill>
          <a:ln cap="flat" cmpd="sng" w="15875">
            <a:solidFill>
              <a:schemeClr val="accent3"/>
            </a:solidFill>
            <a:prstDash val="solid"/>
            <a:round/>
            <a:headEnd len="sm" w="sm" type="none"/>
            <a:tailEnd len="sm" w="sm" type="none"/>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Client is standing</a:t>
            </a:r>
            <a:endParaRPr/>
          </a:p>
          <a:p>
            <a:pPr indent="-114300" lvl="1" marL="114300" marR="0" rtl="0" algn="l">
              <a:lnSpc>
                <a:spcPct val="75000"/>
              </a:lnSpc>
              <a:spcBef>
                <a:spcPts val="18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Therapist stands behind client and has them raise one knee. The side being tested is the leg that maintains contact with the floor</a:t>
            </a:r>
            <a:endParaRPr/>
          </a:p>
        </p:txBody>
      </p:sp>
      <p:sp>
        <p:nvSpPr>
          <p:cNvPr id="1080" name="Google Shape;1080;p92"/>
          <p:cNvSpPr/>
          <p:nvPr/>
        </p:nvSpPr>
        <p:spPr>
          <a:xfrm>
            <a:off x="4202906" y="3873808"/>
            <a:ext cx="4231481" cy="634722"/>
          </a:xfrm>
          <a:prstGeom prst="roundRect">
            <a:avLst>
              <a:gd fmla="val 16667" name="adj"/>
            </a:avLst>
          </a:prstGeom>
          <a:solidFill>
            <a:schemeClr val="accent4"/>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Positive sign?</a:t>
            </a:r>
            <a:endParaRPr/>
          </a:p>
        </p:txBody>
      </p:sp>
      <p:sp>
        <p:nvSpPr>
          <p:cNvPr id="1081" name="Google Shape;1081;p92"/>
          <p:cNvSpPr/>
          <p:nvPr/>
        </p:nvSpPr>
        <p:spPr>
          <a:xfrm>
            <a:off x="4202900" y="4603756"/>
            <a:ext cx="4231500" cy="932100"/>
          </a:xfrm>
          <a:prstGeom prst="rect">
            <a:avLst/>
          </a:prstGeom>
          <a:solidFill>
            <a:schemeClr val="lt1">
              <a:alpha val="89803"/>
            </a:schemeClr>
          </a:solidFill>
          <a:ln cap="flat" cmpd="sng" w="1587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Twentieth Century"/>
              <a:buChar char="•"/>
            </a:pPr>
            <a:r>
              <a:rPr b="0" i="0" lang="en-CA" sz="1800" u="none" cap="none" strike="noStrike">
                <a:solidFill>
                  <a:schemeClr val="dk1"/>
                </a:solidFill>
                <a:latin typeface="Twentieth Century"/>
                <a:ea typeface="Twentieth Century"/>
                <a:cs typeface="Twentieth Century"/>
                <a:sym typeface="Twentieth Century"/>
              </a:rPr>
              <a:t>contralateral hip drops while balancing on ipsilateral leg</a:t>
            </a:r>
            <a:endParaRPr/>
          </a:p>
          <a:p>
            <a:pPr indent="-114300" lvl="2" marL="228600" marR="0" rtl="0" algn="l">
              <a:lnSpc>
                <a:spcPct val="75000"/>
              </a:lnSpc>
              <a:spcBef>
                <a:spcPts val="180"/>
              </a:spcBef>
              <a:spcAft>
                <a:spcPts val="0"/>
              </a:spcAft>
              <a:buClr>
                <a:schemeClr val="dk1"/>
              </a:buClr>
              <a:buSzPts val="1800"/>
              <a:buFont typeface="Twentieth Century"/>
              <a:buChar char="•"/>
            </a:pPr>
            <a:r>
              <a:rPr b="0" i="0" lang="en-CA" sz="1800" u="sng" cap="none" strike="noStrike">
                <a:solidFill>
                  <a:schemeClr val="dk1"/>
                </a:solidFill>
                <a:latin typeface="Twentieth Century"/>
                <a:ea typeface="Twentieth Century"/>
                <a:cs typeface="Twentieth Century"/>
                <a:sym typeface="Twentieth Century"/>
                <a:hlinkClick r:id="rId3">
                  <a:extLst>
                    <a:ext uri="{A12FA001-AC4F-418D-AE19-62706E023703}">
                      <ahyp:hlinkClr val="tx"/>
                    </a:ext>
                  </a:extLst>
                </a:hlinkClick>
              </a:rPr>
              <a:t>https://youtu.be/0rcczDEWDqU</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85" name="Shape 1085"/>
        <p:cNvGrpSpPr/>
        <p:nvPr/>
      </p:nvGrpSpPr>
      <p:grpSpPr>
        <a:xfrm>
          <a:off x="0" y="0"/>
          <a:ext cx="0" cy="0"/>
          <a:chOff x="0" y="0"/>
          <a:chExt cx="0" cy="0"/>
        </a:xfrm>
      </p:grpSpPr>
      <p:sp>
        <p:nvSpPr>
          <p:cNvPr id="1086" name="Google Shape;1086;p93"/>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87" name="Google Shape;1087;p93"/>
          <p:cNvSpPr txBox="1"/>
          <p:nvPr>
            <p:ph type="title"/>
          </p:nvPr>
        </p:nvSpPr>
        <p:spPr>
          <a:xfrm>
            <a:off x="-2" y="643475"/>
            <a:ext cx="30444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BARLOW’S TEST</a:t>
            </a:r>
            <a:endParaRPr/>
          </a:p>
        </p:txBody>
      </p:sp>
      <p:sp>
        <p:nvSpPr>
          <p:cNvPr id="1088" name="Google Shape;1088;p93"/>
          <p:cNvSpPr/>
          <p:nvPr/>
        </p:nvSpPr>
        <p:spPr>
          <a:xfrm>
            <a:off x="3707883" y="476675"/>
            <a:ext cx="5281800" cy="59310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dk1"/>
                </a:solidFill>
                <a:latin typeface="Twentieth Century"/>
                <a:ea typeface="Twentieth Century"/>
                <a:cs typeface="Twentieth Century"/>
                <a:sym typeface="Twentieth Century"/>
              </a:rPr>
              <a:t>Test for DDH in Newborns- 6 months of age</a:t>
            </a:r>
            <a:endParaRPr sz="1800">
              <a:solidFill>
                <a:schemeClr val="dk1"/>
              </a:solidFill>
              <a:latin typeface="Twentieth Century"/>
              <a:ea typeface="Twentieth Century"/>
              <a:cs typeface="Twentieth Century"/>
              <a:sym typeface="Twentieth Century"/>
            </a:endParaRPr>
          </a:p>
        </p:txBody>
      </p:sp>
      <p:sp>
        <p:nvSpPr>
          <p:cNvPr id="1089" name="Google Shape;1089;p93"/>
          <p:cNvSpPr/>
          <p:nvPr/>
        </p:nvSpPr>
        <p:spPr>
          <a:xfrm>
            <a:off x="3707882" y="1158625"/>
            <a:ext cx="5364600" cy="59310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dk1"/>
                </a:solidFill>
                <a:latin typeface="Twentieth Century"/>
                <a:ea typeface="Twentieth Century"/>
                <a:cs typeface="Twentieth Century"/>
                <a:sym typeface="Twentieth Century"/>
              </a:rPr>
              <a:t>Infant is supine, legs facing examiner.</a:t>
            </a:r>
            <a:endParaRPr sz="1800">
              <a:solidFill>
                <a:schemeClr val="dk1"/>
              </a:solidFill>
              <a:latin typeface="Twentieth Century"/>
              <a:ea typeface="Twentieth Century"/>
              <a:cs typeface="Twentieth Century"/>
              <a:sym typeface="Twentieth Century"/>
            </a:endParaRPr>
          </a:p>
        </p:txBody>
      </p:sp>
      <p:sp>
        <p:nvSpPr>
          <p:cNvPr id="1090" name="Google Shape;1090;p93"/>
          <p:cNvSpPr/>
          <p:nvPr/>
        </p:nvSpPr>
        <p:spPr>
          <a:xfrm>
            <a:off x="3707882" y="1840600"/>
            <a:ext cx="5364600" cy="59310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dk1"/>
                </a:solidFill>
                <a:latin typeface="Twentieth Century"/>
                <a:ea typeface="Twentieth Century"/>
                <a:cs typeface="Twentieth Century"/>
                <a:sym typeface="Twentieth Century"/>
              </a:rPr>
              <a:t>Flex hips to 90° and knees are fully flexed</a:t>
            </a:r>
            <a:endParaRPr sz="1800">
              <a:solidFill>
                <a:schemeClr val="dk1"/>
              </a:solidFill>
              <a:latin typeface="Twentieth Century"/>
              <a:ea typeface="Twentieth Century"/>
              <a:cs typeface="Twentieth Century"/>
              <a:sym typeface="Twentieth Century"/>
            </a:endParaRPr>
          </a:p>
        </p:txBody>
      </p:sp>
      <p:sp>
        <p:nvSpPr>
          <p:cNvPr id="1091" name="Google Shape;1091;p93"/>
          <p:cNvSpPr/>
          <p:nvPr/>
        </p:nvSpPr>
        <p:spPr>
          <a:xfrm>
            <a:off x="3707883" y="2522550"/>
            <a:ext cx="5281800" cy="59310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dk1"/>
                </a:solidFill>
                <a:latin typeface="Twentieth Century"/>
                <a:ea typeface="Twentieth Century"/>
                <a:cs typeface="Twentieth Century"/>
                <a:sym typeface="Twentieth Century"/>
              </a:rPr>
              <a:t>Each hip is evaluated individually, one hand steadies the femur and pelvis.</a:t>
            </a:r>
            <a:endParaRPr sz="1800">
              <a:solidFill>
                <a:schemeClr val="dk1"/>
              </a:solidFill>
              <a:latin typeface="Twentieth Century"/>
              <a:ea typeface="Twentieth Century"/>
              <a:cs typeface="Twentieth Century"/>
              <a:sym typeface="Twentieth Century"/>
            </a:endParaRPr>
          </a:p>
        </p:txBody>
      </p:sp>
      <p:sp>
        <p:nvSpPr>
          <p:cNvPr id="1092" name="Google Shape;1092;p93"/>
          <p:cNvSpPr/>
          <p:nvPr/>
        </p:nvSpPr>
        <p:spPr>
          <a:xfrm>
            <a:off x="3707882" y="3204500"/>
            <a:ext cx="5364600" cy="59310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dk1"/>
                </a:solidFill>
                <a:latin typeface="Twentieth Century"/>
                <a:ea typeface="Twentieth Century"/>
                <a:cs typeface="Twentieth Century"/>
                <a:sym typeface="Twentieth Century"/>
              </a:rPr>
              <a:t>Middle finger are placed over each GT, thumbs over the inner side of knee and thigh opposite to the LT</a:t>
            </a:r>
            <a:endParaRPr sz="1800">
              <a:solidFill>
                <a:schemeClr val="dk1"/>
              </a:solidFill>
              <a:latin typeface="Twentieth Century"/>
              <a:ea typeface="Twentieth Century"/>
              <a:cs typeface="Twentieth Century"/>
              <a:sym typeface="Twentieth Century"/>
            </a:endParaRPr>
          </a:p>
        </p:txBody>
      </p:sp>
      <p:sp>
        <p:nvSpPr>
          <p:cNvPr id="1093" name="Google Shape;1093;p93"/>
          <p:cNvSpPr/>
          <p:nvPr/>
        </p:nvSpPr>
        <p:spPr>
          <a:xfrm>
            <a:off x="3707883" y="3886450"/>
            <a:ext cx="5281800" cy="59310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dk1"/>
                </a:solidFill>
                <a:latin typeface="Twentieth Century"/>
                <a:ea typeface="Twentieth Century"/>
                <a:cs typeface="Twentieth Century"/>
                <a:sym typeface="Twentieth Century"/>
              </a:rPr>
              <a:t>Take one hip into abduction, middle finger applies and anterior pressure.</a:t>
            </a:r>
            <a:endParaRPr sz="1800">
              <a:solidFill>
                <a:schemeClr val="dk1"/>
              </a:solidFill>
              <a:latin typeface="Twentieth Century"/>
              <a:ea typeface="Twentieth Century"/>
              <a:cs typeface="Twentieth Century"/>
              <a:sym typeface="Twentieth Century"/>
            </a:endParaRPr>
          </a:p>
        </p:txBody>
      </p:sp>
      <p:sp>
        <p:nvSpPr>
          <p:cNvPr id="1094" name="Google Shape;1094;p93"/>
          <p:cNvSpPr/>
          <p:nvPr/>
        </p:nvSpPr>
        <p:spPr>
          <a:xfrm>
            <a:off x="3707882" y="4568425"/>
            <a:ext cx="5364600" cy="59310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dk1"/>
                </a:solidFill>
                <a:latin typeface="Twentieth Century"/>
                <a:ea typeface="Twentieth Century"/>
                <a:cs typeface="Twentieth Century"/>
                <a:sym typeface="Twentieth Century"/>
              </a:rPr>
              <a:t>+= if the femoral head slips forward into acetabulum (click clunk or jerk) hip was dislocated</a:t>
            </a:r>
            <a:endParaRPr sz="1800">
              <a:solidFill>
                <a:schemeClr val="dk1"/>
              </a:solidFill>
              <a:latin typeface="Twentieth Century"/>
              <a:ea typeface="Twentieth Century"/>
              <a:cs typeface="Twentieth Century"/>
              <a:sym typeface="Twentieth Century"/>
            </a:endParaRPr>
          </a:p>
        </p:txBody>
      </p:sp>
      <p:sp>
        <p:nvSpPr>
          <p:cNvPr id="1095" name="Google Shape;1095;p93"/>
          <p:cNvSpPr/>
          <p:nvPr/>
        </p:nvSpPr>
        <p:spPr>
          <a:xfrm>
            <a:off x="3707882" y="5161525"/>
            <a:ext cx="5364600" cy="59310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dk1"/>
                </a:solidFill>
                <a:latin typeface="Twentieth Century"/>
                <a:ea typeface="Twentieth Century"/>
                <a:cs typeface="Twentieth Century"/>
                <a:sym typeface="Twentieth Century"/>
              </a:rPr>
              <a:t>Then examiner thumb to apply a posterior and outward pressure to the inner thigh, if femoral head slips out over the posterior lip of the acetabulum then reduces once the pressure is removed. </a:t>
            </a:r>
            <a:endParaRPr sz="1800">
              <a:solidFill>
                <a:schemeClr val="dk1"/>
              </a:solidFill>
              <a:latin typeface="Twentieth Century"/>
              <a:ea typeface="Twentieth Century"/>
              <a:cs typeface="Twentieth Century"/>
              <a:sym typeface="Twentieth Century"/>
            </a:endParaRPr>
          </a:p>
        </p:txBody>
      </p:sp>
      <p:sp>
        <p:nvSpPr>
          <p:cNvPr id="1096" name="Google Shape;1096;p93"/>
          <p:cNvSpPr/>
          <p:nvPr/>
        </p:nvSpPr>
        <p:spPr>
          <a:xfrm>
            <a:off x="3707882" y="6214525"/>
            <a:ext cx="5364600" cy="59310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dk1"/>
                </a:solidFill>
                <a:latin typeface="Twentieth Century"/>
                <a:ea typeface="Twentieth Century"/>
                <a:cs typeface="Twentieth Century"/>
                <a:sym typeface="Twentieth Century"/>
              </a:rPr>
              <a:t>This means the hip is unstable. It is not dislocated but it is dislocatable</a:t>
            </a:r>
            <a:endParaRPr sz="1800">
              <a:solidFill>
                <a:schemeClr val="dk1"/>
              </a:solidFill>
              <a:latin typeface="Twentieth Century"/>
              <a:ea typeface="Twentieth Century"/>
              <a:cs typeface="Twentieth Century"/>
              <a:sym typeface="Twentieth Century"/>
            </a:endParaRPr>
          </a:p>
          <a:p>
            <a:pPr indent="0" lvl="0" marL="0" marR="0" rtl="0" algn="l">
              <a:lnSpc>
                <a:spcPct val="85000"/>
              </a:lnSpc>
              <a:spcBef>
                <a:spcPts val="360"/>
              </a:spcBef>
              <a:spcAft>
                <a:spcPts val="0"/>
              </a:spcAft>
              <a:buNone/>
            </a:pPr>
            <a:r>
              <a:t/>
            </a:r>
            <a:endParaRPr sz="18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00" name="Shape 1100"/>
        <p:cNvGrpSpPr/>
        <p:nvPr/>
      </p:nvGrpSpPr>
      <p:grpSpPr>
        <a:xfrm>
          <a:off x="0" y="0"/>
          <a:ext cx="0" cy="0"/>
          <a:chOff x="0" y="0"/>
          <a:chExt cx="0" cy="0"/>
        </a:xfrm>
      </p:grpSpPr>
      <p:sp>
        <p:nvSpPr>
          <p:cNvPr id="1101" name="Google Shape;1101;p94"/>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02" name="Google Shape;1102;p94"/>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03" name="Google Shape;1103;p94"/>
          <p:cNvSpPr txBox="1"/>
          <p:nvPr>
            <p:ph type="title"/>
          </p:nvPr>
        </p:nvSpPr>
        <p:spPr>
          <a:xfrm>
            <a:off x="3" y="804325"/>
            <a:ext cx="32676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400"/>
              <a:buFont typeface="Twentieth Century"/>
              <a:buNone/>
            </a:pPr>
            <a:r>
              <a:rPr lang="en-CA">
                <a:solidFill>
                  <a:srgbClr val="FFFFFF"/>
                </a:solidFill>
              </a:rPr>
              <a:t>ORTOLANI’S SIGN</a:t>
            </a:r>
            <a:endParaRPr/>
          </a:p>
        </p:txBody>
      </p:sp>
      <p:sp>
        <p:nvSpPr>
          <p:cNvPr id="1104" name="Google Shape;1104;p94"/>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CDH one valid if tested within first few weeks of birth</a:t>
            </a:r>
            <a:endParaRPr/>
          </a:p>
          <a:p>
            <a:pPr indent="-127000" lvl="0" marL="91440" rtl="0" algn="l">
              <a:lnSpc>
                <a:spcPct val="90000"/>
              </a:lnSpc>
              <a:spcBef>
                <a:spcPts val="1400"/>
              </a:spcBef>
              <a:spcAft>
                <a:spcPts val="0"/>
              </a:spcAft>
              <a:buSzPts val="2000"/>
              <a:buChar char=" "/>
            </a:pPr>
            <a:r>
              <a:rPr lang="en-CA"/>
              <a:t>Infant is supine, legs facing examiner.</a:t>
            </a:r>
            <a:endParaRPr/>
          </a:p>
          <a:p>
            <a:pPr indent="-127000" lvl="0" marL="91440" rtl="0" algn="l">
              <a:lnSpc>
                <a:spcPct val="90000"/>
              </a:lnSpc>
              <a:spcBef>
                <a:spcPts val="1400"/>
              </a:spcBef>
              <a:spcAft>
                <a:spcPts val="0"/>
              </a:spcAft>
              <a:buSzPts val="2000"/>
              <a:buChar char=" "/>
            </a:pPr>
            <a:r>
              <a:rPr lang="en-CA"/>
              <a:t>Flex hips and grasp the legs so your thumbs are against the inside of the knees and thighs, fingers are along the outside of the thighs to the buttocks.</a:t>
            </a:r>
            <a:endParaRPr/>
          </a:p>
          <a:p>
            <a:pPr indent="-127000" lvl="0" marL="91440" rtl="0" algn="l">
              <a:lnSpc>
                <a:spcPct val="90000"/>
              </a:lnSpc>
              <a:spcBef>
                <a:spcPts val="1400"/>
              </a:spcBef>
              <a:spcAft>
                <a:spcPts val="0"/>
              </a:spcAft>
              <a:buSzPts val="2000"/>
              <a:buChar char=" "/>
            </a:pPr>
            <a:r>
              <a:rPr lang="en-CA"/>
              <a:t>With gentle traction, the thighs are abducted and pressure is applied against the GT of the femora.</a:t>
            </a:r>
            <a:endParaRPr/>
          </a:p>
          <a:p>
            <a:pPr indent="-127000" lvl="0" marL="91440" rtl="0" algn="l">
              <a:lnSpc>
                <a:spcPct val="90000"/>
              </a:lnSpc>
              <a:spcBef>
                <a:spcPts val="1400"/>
              </a:spcBef>
              <a:spcAft>
                <a:spcPts val="0"/>
              </a:spcAft>
              <a:buSzPts val="2000"/>
              <a:buChar char=" "/>
            </a:pPr>
            <a:r>
              <a:rPr lang="en-CA"/>
              <a:t>+= if the femoral head slips forward into acetabulum (click clunk or jerk) hip was dislocated</a:t>
            </a:r>
            <a:endParaRPr/>
          </a:p>
          <a:p>
            <a:pPr indent="0" lvl="0" marL="91440" rtl="0" algn="l">
              <a:lnSpc>
                <a:spcPct val="90000"/>
              </a:lnSpc>
              <a:spcBef>
                <a:spcPts val="1400"/>
              </a:spcBef>
              <a:spcAft>
                <a:spcPts val="0"/>
              </a:spcAft>
              <a:buSzPts val="2000"/>
              <a:buNone/>
            </a:pPr>
            <a:r>
              <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08" name="Shape 1108"/>
        <p:cNvGrpSpPr/>
        <p:nvPr/>
      </p:nvGrpSpPr>
      <p:grpSpPr>
        <a:xfrm>
          <a:off x="0" y="0"/>
          <a:ext cx="0" cy="0"/>
          <a:chOff x="0" y="0"/>
          <a:chExt cx="0" cy="0"/>
        </a:xfrm>
      </p:grpSpPr>
      <p:sp>
        <p:nvSpPr>
          <p:cNvPr id="1109" name="Google Shape;1109;p95"/>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95"/>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11" name="Google Shape;1111;p95"/>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1112" name="Google Shape;1112;p95"/>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13" name="Google Shape;1113;p95"/>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14" name="Google Shape;1114;p95"/>
          <p:cNvSpPr txBox="1"/>
          <p:nvPr>
            <p:ph type="title"/>
          </p:nvPr>
        </p:nvSpPr>
        <p:spPr>
          <a:xfrm>
            <a:off x="475875" y="640080"/>
            <a:ext cx="3014572" cy="3339348"/>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JOINT PLAYS</a:t>
            </a:r>
            <a:endParaRPr/>
          </a:p>
        </p:txBody>
      </p:sp>
      <p:sp>
        <p:nvSpPr>
          <p:cNvPr id="1115" name="Google Shape;1115;p95"/>
          <p:cNvSpPr txBox="1"/>
          <p:nvPr>
            <p:ph idx="1" type="body"/>
          </p:nvPr>
        </p:nvSpPr>
        <p:spPr>
          <a:xfrm>
            <a:off x="479190" y="4315017"/>
            <a:ext cx="3011257" cy="1893939"/>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t/>
            </a:r>
            <a:endParaRPr sz="1400">
              <a:solidFill>
                <a:srgbClr val="FFFFFF"/>
              </a:solidFill>
            </a:endParaRPr>
          </a:p>
        </p:txBody>
      </p:sp>
      <p:cxnSp>
        <p:nvCxnSpPr>
          <p:cNvPr id="1116" name="Google Shape;1116;p95"/>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1117" name="Google Shape;1117;p95"/>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21" name="Shape 1121"/>
        <p:cNvGrpSpPr/>
        <p:nvPr/>
      </p:nvGrpSpPr>
      <p:grpSpPr>
        <a:xfrm>
          <a:off x="0" y="0"/>
          <a:ext cx="0" cy="0"/>
          <a:chOff x="0" y="0"/>
          <a:chExt cx="0" cy="0"/>
        </a:xfrm>
      </p:grpSpPr>
      <p:sp>
        <p:nvSpPr>
          <p:cNvPr id="1122" name="Google Shape;1122;p96"/>
          <p:cNvSpPr txBox="1"/>
          <p:nvPr>
            <p:ph type="title"/>
          </p:nvPr>
        </p:nvSpPr>
        <p:spPr>
          <a:xfrm>
            <a:off x="768096" y="585216"/>
            <a:ext cx="601370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JOINT PLAY MOVEMENTS OF THE SI JOINT</a:t>
            </a:r>
            <a:endParaRPr/>
          </a:p>
        </p:txBody>
      </p:sp>
      <p:sp>
        <p:nvSpPr>
          <p:cNvPr id="1123" name="Google Shape;1123;p96"/>
          <p:cNvSpPr txBox="1"/>
          <p:nvPr>
            <p:ph idx="1" type="body"/>
          </p:nvPr>
        </p:nvSpPr>
        <p:spPr>
          <a:xfrm>
            <a:off x="768096" y="2286000"/>
            <a:ext cx="6013703" cy="4023360"/>
          </a:xfrm>
          <a:prstGeom prst="rect">
            <a:avLst/>
          </a:prstGeom>
          <a:noFill/>
          <a:ln>
            <a:noFill/>
          </a:ln>
        </p:spPr>
        <p:txBody>
          <a:bodyPr anchorCtr="0" anchor="t" bIns="45700" lIns="45700" spcFirstLastPara="1" rIns="45700" wrap="square" tIns="45700">
            <a:normAutofit/>
          </a:bodyPr>
          <a:lstStyle/>
          <a:p>
            <a:pPr indent="-457200" lvl="0" marL="502919" rtl="0" algn="l">
              <a:lnSpc>
                <a:spcPct val="90000"/>
              </a:lnSpc>
              <a:spcBef>
                <a:spcPts val="0"/>
              </a:spcBef>
              <a:spcAft>
                <a:spcPts val="0"/>
              </a:spcAft>
              <a:buSzPts val="2000"/>
              <a:buFont typeface="Twentieth Century"/>
              <a:buAutoNum type="arabicPeriod"/>
            </a:pPr>
            <a:r>
              <a:rPr lang="en-CA"/>
              <a:t>Cephalad movement of the sacrum with caudal movement of the ilium (left and right)</a:t>
            </a:r>
            <a:endParaRPr/>
          </a:p>
          <a:p>
            <a:pPr indent="-457200" lvl="0" marL="502919" rtl="0" algn="l">
              <a:lnSpc>
                <a:spcPct val="90000"/>
              </a:lnSpc>
              <a:spcBef>
                <a:spcPts val="1400"/>
              </a:spcBef>
              <a:spcAft>
                <a:spcPts val="0"/>
              </a:spcAft>
              <a:buSzPts val="2000"/>
              <a:buFont typeface="Twentieth Century"/>
              <a:buAutoNum type="arabicPeriod"/>
            </a:pPr>
            <a:r>
              <a:rPr lang="en-CA"/>
              <a:t>Caudal movement of the sacrum with cephalad movement of the ilium</a:t>
            </a:r>
            <a:endParaRPr/>
          </a:p>
          <a:p>
            <a:pPr indent="-457200" lvl="0" marL="502919" rtl="0" algn="l">
              <a:lnSpc>
                <a:spcPct val="90000"/>
              </a:lnSpc>
              <a:spcBef>
                <a:spcPts val="1400"/>
              </a:spcBef>
              <a:spcAft>
                <a:spcPts val="0"/>
              </a:spcAft>
              <a:buSzPts val="2000"/>
              <a:buFont typeface="Twentieth Century"/>
              <a:buAutoNum type="arabicPeriod"/>
            </a:pPr>
            <a:r>
              <a:rPr lang="en-CA"/>
              <a:t>Anterior movement of the sacrum on the ilium</a:t>
            </a:r>
            <a:endParaRPr/>
          </a:p>
          <a:p>
            <a:pPr indent="-457200" lvl="0" marL="502919" rtl="0" algn="l">
              <a:lnSpc>
                <a:spcPct val="90000"/>
              </a:lnSpc>
              <a:spcBef>
                <a:spcPts val="1400"/>
              </a:spcBef>
              <a:spcAft>
                <a:spcPts val="0"/>
              </a:spcAft>
              <a:buSzPts val="2000"/>
              <a:buFont typeface="Twentieth Century"/>
              <a:buAutoNum type="arabicPeriod"/>
            </a:pPr>
            <a:r>
              <a:rPr lang="en-CA"/>
              <a:t>Anteroposterior translation ilium on sacrum</a:t>
            </a:r>
            <a:endParaRPr/>
          </a:p>
          <a:p>
            <a:pPr indent="-457200" lvl="0" marL="502919" rtl="0" algn="l">
              <a:lnSpc>
                <a:spcPct val="90000"/>
              </a:lnSpc>
              <a:spcBef>
                <a:spcPts val="1400"/>
              </a:spcBef>
              <a:spcAft>
                <a:spcPts val="0"/>
              </a:spcAft>
              <a:buSzPts val="2000"/>
              <a:buFont typeface="Twentieth Century"/>
              <a:buAutoNum type="arabicPeriod"/>
            </a:pPr>
            <a:r>
              <a:rPr lang="en-CA"/>
              <a:t>Superoinferior translation “ “   “”</a:t>
            </a:r>
            <a:endParaRPr/>
          </a:p>
          <a:p>
            <a:pPr indent="-457200" lvl="0" marL="502919" rtl="0" algn="l">
              <a:lnSpc>
                <a:spcPct val="90000"/>
              </a:lnSpc>
              <a:spcBef>
                <a:spcPts val="1400"/>
              </a:spcBef>
              <a:spcAft>
                <a:spcPts val="0"/>
              </a:spcAft>
              <a:buSzPts val="2000"/>
              <a:buFont typeface="Twentieth Century"/>
              <a:buAutoNum type="arabicPeriod"/>
            </a:pPr>
            <a:r>
              <a:rPr lang="en-CA"/>
              <a:t>Inferoposterior translation</a:t>
            </a:r>
            <a:endParaRPr/>
          </a:p>
          <a:p>
            <a:pPr indent="-457200" lvl="0" marL="502919" rtl="0" algn="l">
              <a:lnSpc>
                <a:spcPct val="90000"/>
              </a:lnSpc>
              <a:spcBef>
                <a:spcPts val="1400"/>
              </a:spcBef>
              <a:spcAft>
                <a:spcPts val="0"/>
              </a:spcAft>
              <a:buSzPts val="2000"/>
              <a:buFont typeface="Twentieth Century"/>
              <a:buAutoNum type="arabicPeriod"/>
            </a:pPr>
            <a:r>
              <a:rPr lang="en-CA"/>
              <a:t>Superoanterior translation </a:t>
            </a:r>
            <a:endParaRPr/>
          </a:p>
        </p:txBody>
      </p:sp>
      <p:sp>
        <p:nvSpPr>
          <p:cNvPr id="1124" name="Google Shape;1124;p96"/>
          <p:cNvSpPr/>
          <p:nvPr/>
        </p:nvSpPr>
        <p:spPr>
          <a:xfrm>
            <a:off x="7187511" y="325601"/>
            <a:ext cx="1715190" cy="390807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25" name="Google Shape;1125;p96"/>
          <p:cNvSpPr/>
          <p:nvPr/>
        </p:nvSpPr>
        <p:spPr>
          <a:xfrm>
            <a:off x="7187511" y="4394539"/>
            <a:ext cx="1715190" cy="2029724"/>
          </a:xfrm>
          <a:prstGeom prst="rect">
            <a:avLst/>
          </a:prstGeom>
          <a:solidFill>
            <a:schemeClr val="dk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29" name="Shape 1129"/>
        <p:cNvGrpSpPr/>
        <p:nvPr/>
      </p:nvGrpSpPr>
      <p:grpSpPr>
        <a:xfrm>
          <a:off x="0" y="0"/>
          <a:ext cx="0" cy="0"/>
          <a:chOff x="0" y="0"/>
          <a:chExt cx="0" cy="0"/>
        </a:xfrm>
      </p:grpSpPr>
      <p:sp>
        <p:nvSpPr>
          <p:cNvPr id="1130" name="Google Shape;1130;p97"/>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31" name="Google Shape;1131;p97"/>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32" name="Google Shape;1132;p97"/>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FFFFFF"/>
              </a:buClr>
              <a:buSzPts val="4100"/>
              <a:buFont typeface="Twentieth Century"/>
              <a:buNone/>
            </a:pPr>
            <a:r>
              <a:rPr lang="en-CA" sz="4100">
                <a:solidFill>
                  <a:srgbClr val="FFFFFF"/>
                </a:solidFill>
              </a:rPr>
              <a:t>EXPLAINED</a:t>
            </a:r>
            <a:endParaRPr/>
          </a:p>
        </p:txBody>
      </p:sp>
      <p:sp>
        <p:nvSpPr>
          <p:cNvPr id="1133" name="Google Shape;1133;p97"/>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457200" lvl="0" marL="502919" rtl="0" algn="l">
              <a:lnSpc>
                <a:spcPct val="90000"/>
              </a:lnSpc>
              <a:spcBef>
                <a:spcPts val="0"/>
              </a:spcBef>
              <a:spcAft>
                <a:spcPts val="0"/>
              </a:spcAft>
              <a:buSzPts val="2000"/>
              <a:buFont typeface="Twentieth Century"/>
              <a:buAutoNum type="arabicPeriod"/>
            </a:pPr>
            <a:r>
              <a:rPr lang="en-CA"/>
              <a:t>Client Prone, heel of hand on iliac crest and heel of hand on apex of sacrum. Apply a superior pressure to sacrum and inferior pressure to Iliac crest</a:t>
            </a:r>
            <a:endParaRPr/>
          </a:p>
          <a:p>
            <a:pPr indent="-457200" lvl="0" marL="502919" rtl="0" algn="l">
              <a:lnSpc>
                <a:spcPct val="90000"/>
              </a:lnSpc>
              <a:spcBef>
                <a:spcPts val="1400"/>
              </a:spcBef>
              <a:spcAft>
                <a:spcPts val="0"/>
              </a:spcAft>
              <a:buSzPts val="2000"/>
              <a:buFont typeface="Twentieth Century"/>
              <a:buAutoNum type="arabicPeriod"/>
            </a:pPr>
            <a:r>
              <a:rPr lang="en-CA"/>
              <a:t>Client prone, heel of hand on ischial tuberosity and heel of other hand on base of sacrum. Apply a superior force on ischial tuberosity and an inferior force at the base of the sacrum</a:t>
            </a:r>
            <a:endParaRPr/>
          </a:p>
          <a:p>
            <a:pPr indent="-330199" lvl="0" marL="502919" rtl="0" algn="l">
              <a:lnSpc>
                <a:spcPct val="90000"/>
              </a:lnSpc>
              <a:spcBef>
                <a:spcPts val="1400"/>
              </a:spcBef>
              <a:spcAft>
                <a:spcPts val="0"/>
              </a:spcAft>
              <a:buSzPts val="2000"/>
              <a:buFont typeface="Twentieth Century"/>
              <a:buNone/>
            </a:pPr>
            <a:r>
              <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37" name="Shape 1137"/>
        <p:cNvGrpSpPr/>
        <p:nvPr/>
      </p:nvGrpSpPr>
      <p:grpSpPr>
        <a:xfrm>
          <a:off x="0" y="0"/>
          <a:ext cx="0" cy="0"/>
          <a:chOff x="0" y="0"/>
          <a:chExt cx="0" cy="0"/>
        </a:xfrm>
      </p:grpSpPr>
      <p:sp>
        <p:nvSpPr>
          <p:cNvPr id="1138" name="Google Shape;1138;p9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39" name="Google Shape;1139;p98"/>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40" name="Google Shape;1140;p98"/>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457200" lvl="0" marL="502919" rtl="0" algn="l">
              <a:lnSpc>
                <a:spcPct val="90000"/>
              </a:lnSpc>
              <a:spcBef>
                <a:spcPts val="0"/>
              </a:spcBef>
              <a:spcAft>
                <a:spcPts val="0"/>
              </a:spcAft>
              <a:buSzPts val="2000"/>
              <a:buFont typeface="Twentieth Century"/>
              <a:buAutoNum type="arabicPeriod" startAt="3"/>
            </a:pPr>
            <a:r>
              <a:rPr lang="en-CA"/>
              <a:t>Client prone, heel of one hand over the sacrum and other hand under the ASIS of one side. The hand on the sacrum will apply an anterior pressure while the other hand lifts up, repeat on the other side</a:t>
            </a:r>
            <a:endParaRPr/>
          </a:p>
          <a:p>
            <a:pPr indent="-457200" lvl="0" marL="502919" rtl="0" algn="l">
              <a:lnSpc>
                <a:spcPct val="90000"/>
              </a:lnSpc>
              <a:spcBef>
                <a:spcPts val="1400"/>
              </a:spcBef>
              <a:spcAft>
                <a:spcPts val="0"/>
              </a:spcAft>
              <a:buSzPts val="2000"/>
              <a:buFont typeface="Twentieth Century"/>
              <a:buAutoNum type="arabicPeriod" startAt="3"/>
            </a:pPr>
            <a:r>
              <a:rPr lang="en-CA"/>
              <a:t>Anteroposterior translation of ilium on sacrum – Client supine, One hand placed underneath palpating sacral sulcus to lumbosacral joint. With the other hand apply a posterior pressure through ASIS and iliac crest. Note posterior movement of the ilium end range is when the pelvis is felt to move at L5-S1</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4" name="Shape 1144"/>
        <p:cNvGrpSpPr/>
        <p:nvPr/>
      </p:nvGrpSpPr>
      <p:grpSpPr>
        <a:xfrm>
          <a:off x="0" y="0"/>
          <a:ext cx="0" cy="0"/>
          <a:chOff x="0" y="0"/>
          <a:chExt cx="0" cy="0"/>
        </a:xfrm>
      </p:grpSpPr>
      <p:sp>
        <p:nvSpPr>
          <p:cNvPr id="1145" name="Google Shape;1145;p99"/>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46" name="Google Shape;1146;p99"/>
          <p:cNvSpPr/>
          <p:nvPr/>
        </p:nvSpPr>
        <p:spPr>
          <a:xfrm>
            <a:off x="0" y="0"/>
            <a:ext cx="3490722"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47" name="Google Shape;1147;p99"/>
          <p:cNvSpPr txBox="1"/>
          <p:nvPr>
            <p:ph idx="1" type="body"/>
          </p:nvPr>
        </p:nvSpPr>
        <p:spPr>
          <a:xfrm>
            <a:off x="3713286" y="804333"/>
            <a:ext cx="4729502" cy="5249334"/>
          </a:xfrm>
          <a:prstGeom prst="rect">
            <a:avLst/>
          </a:prstGeom>
          <a:noFill/>
          <a:ln>
            <a:noFill/>
          </a:ln>
        </p:spPr>
        <p:txBody>
          <a:bodyPr anchorCtr="0" anchor="ctr" bIns="45700" lIns="45700" spcFirstLastPara="1" rIns="45700" wrap="square" tIns="45700">
            <a:normAutofit/>
          </a:bodyPr>
          <a:lstStyle/>
          <a:p>
            <a:pPr indent="-457200" lvl="0" marL="502919" rtl="0" algn="l">
              <a:lnSpc>
                <a:spcPct val="90000"/>
              </a:lnSpc>
              <a:spcBef>
                <a:spcPts val="0"/>
              </a:spcBef>
              <a:spcAft>
                <a:spcPts val="0"/>
              </a:spcAft>
              <a:buSzPts val="2000"/>
              <a:buFont typeface="Twentieth Century"/>
              <a:buAutoNum type="arabicPeriod" startAt="5"/>
            </a:pPr>
            <a:r>
              <a:rPr lang="en-CA"/>
              <a:t>Superoinferior translation – client prone, place palpating fingers at sacral sulcus, apply a superior pressure through the ischial tuberosity. End range is when you feel pelvic girdle bend beneath L5 – S1</a:t>
            </a:r>
            <a:endParaRPr/>
          </a:p>
          <a:p>
            <a:pPr indent="-457200" lvl="0" marL="502919" rtl="0" algn="l">
              <a:lnSpc>
                <a:spcPct val="90000"/>
              </a:lnSpc>
              <a:spcBef>
                <a:spcPts val="1400"/>
              </a:spcBef>
              <a:spcAft>
                <a:spcPts val="0"/>
              </a:spcAft>
              <a:buSzPts val="2000"/>
              <a:buFont typeface="Twentieth Century"/>
              <a:buAutoNum type="arabicPeriod" startAt="5"/>
            </a:pPr>
            <a:r>
              <a:rPr lang="en-CA"/>
              <a:t>Inferoposterior translation -  Client supine, palpating hand as in scenario 4, with the other hand apply and anterior rotational force to the ipsilateral asis and iliac crest</a:t>
            </a:r>
            <a:endParaRPr/>
          </a:p>
          <a:p>
            <a:pPr indent="-457200" lvl="0" marL="502919" rtl="0" algn="l">
              <a:lnSpc>
                <a:spcPct val="90000"/>
              </a:lnSpc>
              <a:spcBef>
                <a:spcPts val="1400"/>
              </a:spcBef>
              <a:spcAft>
                <a:spcPts val="0"/>
              </a:spcAft>
              <a:buSzPts val="2000"/>
              <a:buFont typeface="Twentieth Century"/>
              <a:buAutoNum type="arabicPeriod" startAt="5"/>
            </a:pPr>
            <a:r>
              <a:rPr lang="en-CA"/>
              <a:t>Superoanterior translation  - Client supine palpating hand as above, with the other hand apply posterior rotating force ASIS and Iliac crest</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51" name="Shape 1151"/>
        <p:cNvGrpSpPr/>
        <p:nvPr/>
      </p:nvGrpSpPr>
      <p:grpSpPr>
        <a:xfrm>
          <a:off x="0" y="0"/>
          <a:ext cx="0" cy="0"/>
          <a:chOff x="0" y="0"/>
          <a:chExt cx="0" cy="0"/>
        </a:xfrm>
      </p:grpSpPr>
      <p:sp>
        <p:nvSpPr>
          <p:cNvPr id="1152" name="Google Shape;1152;p100"/>
          <p:cNvSpPr txBox="1"/>
          <p:nvPr>
            <p:ph type="title"/>
          </p:nvPr>
        </p:nvSpPr>
        <p:spPr>
          <a:xfrm>
            <a:off x="768096" y="585216"/>
            <a:ext cx="6013704"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4400"/>
              <a:buFont typeface="Twentieth Century"/>
              <a:buNone/>
            </a:pPr>
            <a:r>
              <a:rPr lang="en-CA"/>
              <a:t>JOINT PLAY MOVEMENTS OF THE HIP</a:t>
            </a:r>
            <a:endParaRPr/>
          </a:p>
        </p:txBody>
      </p:sp>
      <p:sp>
        <p:nvSpPr>
          <p:cNvPr id="1153" name="Google Shape;1153;p100"/>
          <p:cNvSpPr txBox="1"/>
          <p:nvPr>
            <p:ph idx="1" type="body"/>
          </p:nvPr>
        </p:nvSpPr>
        <p:spPr>
          <a:xfrm>
            <a:off x="768096" y="2286000"/>
            <a:ext cx="6013703" cy="4023360"/>
          </a:xfrm>
          <a:prstGeom prst="rect">
            <a:avLst/>
          </a:prstGeom>
          <a:noFill/>
          <a:ln>
            <a:noFill/>
          </a:ln>
        </p:spPr>
        <p:txBody>
          <a:bodyPr anchorCtr="0" anchor="t"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Caudal glide of the femur (long leg traction)</a:t>
            </a:r>
            <a:endParaRPr/>
          </a:p>
          <a:p>
            <a:pPr indent="-127000" lvl="0" marL="91440" rtl="0" algn="l">
              <a:lnSpc>
                <a:spcPct val="90000"/>
              </a:lnSpc>
              <a:spcBef>
                <a:spcPts val="1400"/>
              </a:spcBef>
              <a:spcAft>
                <a:spcPts val="0"/>
              </a:spcAft>
              <a:buSzPts val="2000"/>
              <a:buChar char=" "/>
            </a:pPr>
            <a:r>
              <a:rPr lang="en-CA"/>
              <a:t>Compression</a:t>
            </a:r>
            <a:endParaRPr/>
          </a:p>
          <a:p>
            <a:pPr indent="-127000" lvl="0" marL="91440" rtl="0" algn="l">
              <a:lnSpc>
                <a:spcPct val="90000"/>
              </a:lnSpc>
              <a:spcBef>
                <a:spcPts val="1400"/>
              </a:spcBef>
              <a:spcAft>
                <a:spcPts val="0"/>
              </a:spcAft>
              <a:buSzPts val="2000"/>
              <a:buChar char=" "/>
            </a:pPr>
            <a:r>
              <a:rPr lang="en-CA"/>
              <a:t>Lateral distraction</a:t>
            </a:r>
            <a:endParaRPr/>
          </a:p>
          <a:p>
            <a:pPr indent="-127000" lvl="0" marL="91440" rtl="0" algn="l">
              <a:lnSpc>
                <a:spcPct val="90000"/>
              </a:lnSpc>
              <a:spcBef>
                <a:spcPts val="1400"/>
              </a:spcBef>
              <a:spcAft>
                <a:spcPts val="0"/>
              </a:spcAft>
              <a:buSzPts val="2000"/>
              <a:buChar char=" "/>
            </a:pPr>
            <a:r>
              <a:rPr lang="en-CA"/>
              <a:t>Quadrant test</a:t>
            </a:r>
            <a:endParaRPr/>
          </a:p>
        </p:txBody>
      </p:sp>
      <p:sp>
        <p:nvSpPr>
          <p:cNvPr id="1154" name="Google Shape;1154;p100"/>
          <p:cNvSpPr/>
          <p:nvPr/>
        </p:nvSpPr>
        <p:spPr>
          <a:xfrm>
            <a:off x="7187511" y="325601"/>
            <a:ext cx="1715190" cy="390807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55" name="Google Shape;1155;p100"/>
          <p:cNvSpPr/>
          <p:nvPr/>
        </p:nvSpPr>
        <p:spPr>
          <a:xfrm>
            <a:off x="7187511" y="4394539"/>
            <a:ext cx="1715190" cy="2029724"/>
          </a:xfrm>
          <a:prstGeom prst="rect">
            <a:avLst/>
          </a:prstGeom>
          <a:solidFill>
            <a:schemeClr val="dk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59" name="Shape 1159"/>
        <p:cNvGrpSpPr/>
        <p:nvPr/>
      </p:nvGrpSpPr>
      <p:grpSpPr>
        <a:xfrm>
          <a:off x="0" y="0"/>
          <a:ext cx="0" cy="0"/>
          <a:chOff x="0" y="0"/>
          <a:chExt cx="0" cy="0"/>
        </a:xfrm>
      </p:grpSpPr>
      <p:sp>
        <p:nvSpPr>
          <p:cNvPr id="1160" name="Google Shape;1160;p101"/>
          <p:cNvSpPr/>
          <p:nvPr/>
        </p:nvSpPr>
        <p:spPr>
          <a:xfrm>
            <a:off x="0" y="0"/>
            <a:ext cx="348614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61" name="Google Shape;1161;p101"/>
          <p:cNvSpPr txBox="1"/>
          <p:nvPr>
            <p:ph type="title"/>
          </p:nvPr>
        </p:nvSpPr>
        <p:spPr>
          <a:xfrm>
            <a:off x="-2" y="643475"/>
            <a:ext cx="3044400" cy="55710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FFFFFF"/>
              </a:buClr>
              <a:buSzPts val="4400"/>
              <a:buFont typeface="Twentieth Century"/>
              <a:buNone/>
            </a:pPr>
            <a:r>
              <a:rPr lang="en-CA">
                <a:solidFill>
                  <a:srgbClr val="FFFFFF"/>
                </a:solidFill>
              </a:rPr>
              <a:t>EXPLAINED</a:t>
            </a:r>
            <a:endParaRPr/>
          </a:p>
        </p:txBody>
      </p:sp>
      <p:sp>
        <p:nvSpPr>
          <p:cNvPr id="1162" name="Google Shape;1162;p101"/>
          <p:cNvSpPr/>
          <p:nvPr/>
        </p:nvSpPr>
        <p:spPr>
          <a:xfrm>
            <a:off x="3707900" y="165250"/>
            <a:ext cx="5256600" cy="1867200"/>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Caudal glide- examiner places both hands around the pt’s leg, slightly above the ankle. Examiner leans back applying a long axis traction/distraction to the entire limb. If knee dysfunction is suspected, place both hand just proximal to the knee and apply traction this way.</a:t>
            </a:r>
            <a:endParaRPr sz="1800">
              <a:solidFill>
                <a:schemeClr val="lt1"/>
              </a:solidFill>
              <a:latin typeface="Twentieth Century"/>
              <a:ea typeface="Twentieth Century"/>
              <a:cs typeface="Twentieth Century"/>
              <a:sym typeface="Twentieth Century"/>
            </a:endParaRPr>
          </a:p>
        </p:txBody>
      </p:sp>
      <p:sp>
        <p:nvSpPr>
          <p:cNvPr id="1163" name="Google Shape;1163;p101"/>
          <p:cNvSpPr/>
          <p:nvPr/>
        </p:nvSpPr>
        <p:spPr>
          <a:xfrm>
            <a:off x="3707900" y="2577939"/>
            <a:ext cx="5256600" cy="1482000"/>
          </a:xfrm>
          <a:prstGeom prst="roundRect">
            <a:avLst>
              <a:gd fmla="val 16667" name="adj"/>
            </a:avLst>
          </a:prstGeom>
          <a:solidFill>
            <a:schemeClr val="accent3"/>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Compression- examiner places the pt’s knee in the resting position and the applies a compressive force to the hip through the longitudinal axis of the femur.</a:t>
            </a:r>
            <a:endParaRPr sz="1800">
              <a:solidFill>
                <a:schemeClr val="lt1"/>
              </a:solidFill>
              <a:latin typeface="Twentieth Century"/>
              <a:ea typeface="Twentieth Century"/>
              <a:cs typeface="Twentieth Century"/>
              <a:sym typeface="Twentieth Century"/>
            </a:endParaRPr>
          </a:p>
        </p:txBody>
      </p:sp>
      <p:sp>
        <p:nvSpPr>
          <p:cNvPr id="1164" name="Google Shape;1164;p101"/>
          <p:cNvSpPr/>
          <p:nvPr/>
        </p:nvSpPr>
        <p:spPr>
          <a:xfrm>
            <a:off x="3707900" y="4494875"/>
            <a:ext cx="5256600" cy="2214600"/>
          </a:xfrm>
          <a:prstGeom prst="roundRect">
            <a:avLst>
              <a:gd fmla="val 16667" name="adj"/>
            </a:avLst>
          </a:prstGeom>
          <a:solidFill>
            <a:schemeClr val="accent2"/>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lang="en-CA" sz="1800">
                <a:solidFill>
                  <a:schemeClr val="lt1"/>
                </a:solidFill>
                <a:latin typeface="Twentieth Century"/>
                <a:ea typeface="Twentieth Century"/>
                <a:cs typeface="Twentieth Century"/>
                <a:sym typeface="Twentieth Century"/>
              </a:rPr>
              <a:t>Lateral distraction- Examiner applies a lateral force at the hip by placing a wide strap around the leg as high up in the groin as possible. The strap is then wrapped around the examiner's buttocks. The examiner leans back, applying a distraction. The proximal hand is used to palpate the hip or greater trochanter movement, while the distal hand prevents abduction of the leg. </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68" name="Shape 1168"/>
        <p:cNvGrpSpPr/>
        <p:nvPr/>
      </p:nvGrpSpPr>
      <p:grpSpPr>
        <a:xfrm>
          <a:off x="0" y="0"/>
          <a:ext cx="0" cy="0"/>
          <a:chOff x="0" y="0"/>
          <a:chExt cx="0" cy="0"/>
        </a:xfrm>
      </p:grpSpPr>
      <p:sp>
        <p:nvSpPr>
          <p:cNvPr id="1169" name="Google Shape;1169;p102"/>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02"/>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71" name="Google Shape;1171;p102"/>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1172" name="Google Shape;1172;p102"/>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73" name="Google Shape;1173;p102"/>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74" name="Google Shape;1174;p102"/>
          <p:cNvSpPr txBox="1"/>
          <p:nvPr>
            <p:ph type="title"/>
          </p:nvPr>
        </p:nvSpPr>
        <p:spPr>
          <a:xfrm>
            <a:off x="475875" y="640080"/>
            <a:ext cx="3014572" cy="3339348"/>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PERIPHERAL NERVE INJURIES</a:t>
            </a:r>
            <a:endParaRPr/>
          </a:p>
        </p:txBody>
      </p:sp>
      <p:sp>
        <p:nvSpPr>
          <p:cNvPr id="1175" name="Google Shape;1175;p102"/>
          <p:cNvSpPr txBox="1"/>
          <p:nvPr>
            <p:ph idx="1" type="body"/>
          </p:nvPr>
        </p:nvSpPr>
        <p:spPr>
          <a:xfrm>
            <a:off x="479190" y="4315017"/>
            <a:ext cx="3011257" cy="1893939"/>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t/>
            </a:r>
            <a:endParaRPr sz="1400">
              <a:solidFill>
                <a:srgbClr val="FFFFFF"/>
              </a:solidFill>
            </a:endParaRPr>
          </a:p>
        </p:txBody>
      </p:sp>
      <p:cxnSp>
        <p:nvCxnSpPr>
          <p:cNvPr id="1176" name="Google Shape;1176;p102"/>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1177" name="Google Shape;1177;p102"/>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1" name="Shape 1181"/>
        <p:cNvGrpSpPr/>
        <p:nvPr/>
      </p:nvGrpSpPr>
      <p:grpSpPr>
        <a:xfrm>
          <a:off x="0" y="0"/>
          <a:ext cx="0" cy="0"/>
          <a:chOff x="0" y="0"/>
          <a:chExt cx="0" cy="0"/>
        </a:xfrm>
      </p:grpSpPr>
      <p:sp>
        <p:nvSpPr>
          <p:cNvPr id="1182" name="Google Shape;1182;p103"/>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83" name="Google Shape;1183;p103"/>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PELVIS</a:t>
            </a:r>
            <a:endParaRPr/>
          </a:p>
        </p:txBody>
      </p:sp>
      <p:cxnSp>
        <p:nvCxnSpPr>
          <p:cNvPr id="1184" name="Google Shape;1184;p103"/>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1185" name="Google Shape;1185;p103"/>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Meralgia Paresthetica</a:t>
            </a:r>
            <a:endParaRPr/>
          </a:p>
          <a:p>
            <a:pPr indent="-137159" lvl="1" marL="265176" rtl="0" algn="l">
              <a:lnSpc>
                <a:spcPct val="90000"/>
              </a:lnSpc>
              <a:spcBef>
                <a:spcPts val="400"/>
              </a:spcBef>
              <a:spcAft>
                <a:spcPts val="0"/>
              </a:spcAft>
              <a:buSzPts val="1600"/>
              <a:buChar char="🢝"/>
            </a:pPr>
            <a:r>
              <a:rPr lang="en-CA"/>
              <a:t>Result of pressure or entrapment of the lateral femoral cutaneous nerve near ASIS (this nerve passes under the ingiunal ligament)</a:t>
            </a:r>
            <a:endParaRPr/>
          </a:p>
          <a:p>
            <a:pPr indent="-137159" lvl="1" marL="265176" rtl="0" algn="l">
              <a:lnSpc>
                <a:spcPct val="90000"/>
              </a:lnSpc>
              <a:spcBef>
                <a:spcPts val="600"/>
              </a:spcBef>
              <a:spcAft>
                <a:spcPts val="0"/>
              </a:spcAft>
              <a:buSzPts val="1600"/>
              <a:buChar char="🢝"/>
            </a:pPr>
            <a:r>
              <a:rPr lang="en-CA"/>
              <a:t>May be caused by trauma</a:t>
            </a:r>
            <a:endParaRPr/>
          </a:p>
          <a:p>
            <a:pPr indent="-137159" lvl="2" marL="448056" rtl="0" algn="l">
              <a:lnSpc>
                <a:spcPct val="90000"/>
              </a:lnSpc>
              <a:spcBef>
                <a:spcPts val="600"/>
              </a:spcBef>
              <a:spcAft>
                <a:spcPts val="0"/>
              </a:spcAft>
              <a:buSzPts val="1200"/>
              <a:buChar char="🢝"/>
            </a:pPr>
            <a:r>
              <a:rPr lang="en-CA"/>
              <a:t>Seat belt in car accident, during delivery</a:t>
            </a:r>
            <a:endParaRPr/>
          </a:p>
          <a:p>
            <a:pPr indent="-137159" lvl="2" marL="448056" rtl="0" algn="l">
              <a:lnSpc>
                <a:spcPct val="90000"/>
              </a:lnSpc>
              <a:spcBef>
                <a:spcPts val="600"/>
              </a:spcBef>
              <a:spcAft>
                <a:spcPts val="0"/>
              </a:spcAft>
              <a:buSzPts val="1200"/>
              <a:buChar char="🢝"/>
            </a:pPr>
            <a:r>
              <a:rPr lang="en-CA"/>
              <a:t>Tight clothing</a:t>
            </a:r>
            <a:endParaRPr/>
          </a:p>
          <a:p>
            <a:pPr indent="-137159" lvl="2" marL="448056" rtl="0" algn="l">
              <a:lnSpc>
                <a:spcPct val="90000"/>
              </a:lnSpc>
              <a:spcBef>
                <a:spcPts val="600"/>
              </a:spcBef>
              <a:spcAft>
                <a:spcPts val="0"/>
              </a:spcAft>
              <a:buSzPts val="1200"/>
              <a:buChar char="🢝"/>
            </a:pPr>
            <a:r>
              <a:rPr lang="en-CA"/>
              <a:t>Complication of surgery </a:t>
            </a:r>
            <a:endParaRPr/>
          </a:p>
          <a:p>
            <a:pPr indent="-137159" lvl="1" marL="265176" rtl="0" algn="l">
              <a:lnSpc>
                <a:spcPct val="90000"/>
              </a:lnSpc>
              <a:spcBef>
                <a:spcPts val="600"/>
              </a:spcBef>
              <a:spcAft>
                <a:spcPts val="0"/>
              </a:spcAft>
              <a:buSzPts val="1600"/>
              <a:buChar char="🢝"/>
            </a:pPr>
            <a:r>
              <a:rPr lang="en-CA"/>
              <a:t>Sensory nerve only so patient experiences sensory alteration or burning pain on lateral thigh</a:t>
            </a:r>
            <a:endParaRPr/>
          </a:p>
          <a:p>
            <a:pPr indent="-35559" lvl="1" marL="265176" rtl="0" algn="l">
              <a:lnSpc>
                <a:spcPct val="90000"/>
              </a:lnSpc>
              <a:spcBef>
                <a:spcPts val="600"/>
              </a:spcBef>
              <a:spcAft>
                <a:spcPts val="0"/>
              </a:spcAft>
              <a:buSzPts val="1600"/>
              <a:buNone/>
            </a:pPr>
            <a:r>
              <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9" name="Shape 1189"/>
        <p:cNvGrpSpPr/>
        <p:nvPr/>
      </p:nvGrpSpPr>
      <p:grpSpPr>
        <a:xfrm>
          <a:off x="0" y="0"/>
          <a:ext cx="0" cy="0"/>
          <a:chOff x="0" y="0"/>
          <a:chExt cx="0" cy="0"/>
        </a:xfrm>
      </p:grpSpPr>
      <p:sp>
        <p:nvSpPr>
          <p:cNvPr id="1190" name="Google Shape;1190;p104"/>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91" name="Google Shape;1191;p104"/>
          <p:cNvSpPr txBox="1"/>
          <p:nvPr>
            <p:ph type="title"/>
          </p:nvPr>
        </p:nvSpPr>
        <p:spPr>
          <a:xfrm>
            <a:off x="2" y="804325"/>
            <a:ext cx="32676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100"/>
              <a:buFont typeface="Twentieth Century"/>
              <a:buNone/>
            </a:pPr>
            <a:r>
              <a:rPr lang="en-CA" sz="4100"/>
              <a:t>ILIOINGUINAL NERVE</a:t>
            </a:r>
            <a:endParaRPr/>
          </a:p>
        </p:txBody>
      </p:sp>
      <p:cxnSp>
        <p:nvCxnSpPr>
          <p:cNvPr id="1192" name="Google Shape;1192;p104"/>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1193" name="Google Shape;1193;p104"/>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Lies within transverse abdominus, may be compressed by spasm of nerve</a:t>
            </a:r>
            <a:endParaRPr/>
          </a:p>
          <a:p>
            <a:pPr indent="-127000" lvl="0" marL="91440" rtl="0" algn="l">
              <a:lnSpc>
                <a:spcPct val="90000"/>
              </a:lnSpc>
              <a:spcBef>
                <a:spcPts val="1400"/>
              </a:spcBef>
              <a:spcAft>
                <a:spcPts val="0"/>
              </a:spcAft>
              <a:buSzPts val="2000"/>
              <a:buChar char=" "/>
            </a:pPr>
            <a:r>
              <a:rPr lang="en-CA"/>
              <a:t>Sensory nerve only nerve pain occurs</a:t>
            </a:r>
            <a:endParaRPr/>
          </a:p>
          <a:p>
            <a:pPr indent="-137159" lvl="1" marL="265176" rtl="0" algn="l">
              <a:lnSpc>
                <a:spcPct val="90000"/>
              </a:lnSpc>
              <a:spcBef>
                <a:spcPts val="400"/>
              </a:spcBef>
              <a:spcAft>
                <a:spcPts val="0"/>
              </a:spcAft>
              <a:buSzPts val="1600"/>
              <a:buChar char="🢝"/>
            </a:pPr>
            <a:r>
              <a:rPr lang="en-CA"/>
              <a:t>Superior aspect of the anterior thigh</a:t>
            </a:r>
            <a:endParaRPr/>
          </a:p>
          <a:p>
            <a:pPr indent="-137159" lvl="1" marL="265176" rtl="0" algn="l">
              <a:lnSpc>
                <a:spcPct val="90000"/>
              </a:lnSpc>
              <a:spcBef>
                <a:spcPts val="600"/>
              </a:spcBef>
              <a:spcAft>
                <a:spcPts val="0"/>
              </a:spcAft>
              <a:buSzPts val="1600"/>
              <a:buChar char="🢝"/>
            </a:pPr>
            <a:r>
              <a:rPr lang="en-CA"/>
              <a:t>Scrotum or labia</a:t>
            </a:r>
            <a:endParaRPr/>
          </a:p>
          <a:p>
            <a:pPr indent="-127000" lvl="0" marL="91440" rtl="0" algn="l">
              <a:lnSpc>
                <a:spcPct val="90000"/>
              </a:lnSpc>
              <a:spcBef>
                <a:spcPts val="1600"/>
              </a:spcBef>
              <a:spcAft>
                <a:spcPts val="0"/>
              </a:spcAft>
              <a:buSzPts val="2000"/>
              <a:buChar char=" "/>
            </a:pPr>
            <a:r>
              <a:rPr lang="en-CA"/>
              <a:t>Research shows this nerve may be entrapped with injury to the external oblique (hockey players syndrome)</a:t>
            </a:r>
            <a:endParaRPr/>
          </a:p>
          <a:p>
            <a:pPr indent="-137159" lvl="1" marL="265176" rtl="0" algn="l">
              <a:lnSpc>
                <a:spcPct val="90000"/>
              </a:lnSpc>
              <a:spcBef>
                <a:spcPts val="400"/>
              </a:spcBef>
              <a:spcAft>
                <a:spcPts val="0"/>
              </a:spcAft>
              <a:buSzPts val="1600"/>
              <a:buChar char="🢝"/>
            </a:pPr>
            <a:r>
              <a:rPr lang="en-CA"/>
              <a:t>Patient feels pain especially on ipsilateral hip extension and contralateral torso rotation</a:t>
            </a:r>
            <a:endParaRPr/>
          </a:p>
          <a:p>
            <a:pPr indent="-137159" lvl="1" marL="265176" rtl="0" algn="l">
              <a:lnSpc>
                <a:spcPct val="90000"/>
              </a:lnSpc>
              <a:spcBef>
                <a:spcPts val="600"/>
              </a:spcBef>
              <a:spcAft>
                <a:spcPts val="0"/>
              </a:spcAft>
              <a:buSzPts val="1600"/>
              <a:buChar char="🢝"/>
            </a:pPr>
            <a:r>
              <a:rPr lang="en-CA"/>
              <a:t>Pain may radiate into groin, scrotum, hip and back</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97" name="Shape 1197"/>
        <p:cNvGrpSpPr/>
        <p:nvPr/>
      </p:nvGrpSpPr>
      <p:grpSpPr>
        <a:xfrm>
          <a:off x="0" y="0"/>
          <a:ext cx="0" cy="0"/>
          <a:chOff x="0" y="0"/>
          <a:chExt cx="0" cy="0"/>
        </a:xfrm>
      </p:grpSpPr>
      <p:sp>
        <p:nvSpPr>
          <p:cNvPr id="1198" name="Google Shape;1198;p105"/>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99" name="Google Shape;1199;p105"/>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HIP</a:t>
            </a:r>
            <a:endParaRPr/>
          </a:p>
        </p:txBody>
      </p:sp>
      <p:cxnSp>
        <p:nvCxnSpPr>
          <p:cNvPr id="1200" name="Google Shape;1200;p105"/>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1201" name="Google Shape;1201;p105"/>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Sciatic Nerve</a:t>
            </a:r>
            <a:endParaRPr/>
          </a:p>
          <a:p>
            <a:pPr indent="-137159" lvl="1" marL="265176" rtl="0" algn="l">
              <a:lnSpc>
                <a:spcPct val="90000"/>
              </a:lnSpc>
              <a:spcBef>
                <a:spcPts val="400"/>
              </a:spcBef>
              <a:spcAft>
                <a:spcPts val="0"/>
              </a:spcAft>
              <a:buSzPts val="1600"/>
              <a:buChar char="🢝"/>
            </a:pPr>
            <a:r>
              <a:rPr lang="en-CA"/>
              <a:t>May be injured anywhere along its path from lumbosacral spine down the back of leg to the knee</a:t>
            </a:r>
            <a:endParaRPr/>
          </a:p>
          <a:p>
            <a:pPr indent="-137159" lvl="1" marL="265176" rtl="0" algn="l">
              <a:lnSpc>
                <a:spcPct val="90000"/>
              </a:lnSpc>
              <a:spcBef>
                <a:spcPts val="600"/>
              </a:spcBef>
              <a:spcAft>
                <a:spcPts val="0"/>
              </a:spcAft>
              <a:buSzPts val="1600"/>
              <a:buChar char="🢝"/>
            </a:pPr>
            <a:r>
              <a:rPr lang="en-CA"/>
              <a:t>Most COMMONLY injured in the hip</a:t>
            </a:r>
            <a:endParaRPr/>
          </a:p>
          <a:p>
            <a:pPr indent="-137159" lvl="1" marL="265176" rtl="0" algn="l">
              <a:lnSpc>
                <a:spcPct val="90000"/>
              </a:lnSpc>
              <a:spcBef>
                <a:spcPts val="600"/>
              </a:spcBef>
              <a:spcAft>
                <a:spcPts val="0"/>
              </a:spcAft>
              <a:buSzPts val="1600"/>
              <a:buChar char="🢝"/>
            </a:pPr>
            <a:r>
              <a:rPr lang="en-CA"/>
              <a:t>If injured in pelvis or femur (posterior hip dislocation) – Hamstrings and all muscle below knee results in high steppage gait and inability to stand on heel or toes</a:t>
            </a:r>
            <a:endParaRPr/>
          </a:p>
          <a:p>
            <a:pPr indent="-137159" lvl="1" marL="265176" rtl="0" algn="l">
              <a:lnSpc>
                <a:spcPct val="90000"/>
              </a:lnSpc>
              <a:spcBef>
                <a:spcPts val="600"/>
              </a:spcBef>
              <a:spcAft>
                <a:spcPts val="0"/>
              </a:spcAft>
              <a:buSzPts val="1600"/>
              <a:buChar char="🢝"/>
            </a:pPr>
            <a:r>
              <a:rPr lang="en-CA"/>
              <a:t>Sensory alteration entire foot minus instep and medial malleolus</a:t>
            </a:r>
            <a:endParaRPr/>
          </a:p>
          <a:p>
            <a:pPr indent="-137159" lvl="1" marL="265176" rtl="0" algn="l">
              <a:lnSpc>
                <a:spcPct val="90000"/>
              </a:lnSpc>
              <a:spcBef>
                <a:spcPts val="600"/>
              </a:spcBef>
              <a:spcAft>
                <a:spcPts val="0"/>
              </a:spcAft>
              <a:buSzPts val="1600"/>
              <a:buChar char="🢝"/>
            </a:pPr>
            <a:r>
              <a:rPr lang="en-CA"/>
              <a:t>If piriformis is affec</a:t>
            </a:r>
            <a:r>
              <a:rPr lang="en-CA"/>
              <a:t>t</a:t>
            </a:r>
            <a:r>
              <a:rPr lang="en-CA"/>
              <a:t>ed pain and weakness on hip abductioni and lateral rotation and stretching pain on medial rotation</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5" name="Shape 1205"/>
        <p:cNvGrpSpPr/>
        <p:nvPr/>
      </p:nvGrpSpPr>
      <p:grpSpPr>
        <a:xfrm>
          <a:off x="0" y="0"/>
          <a:ext cx="0" cy="0"/>
          <a:chOff x="0" y="0"/>
          <a:chExt cx="0" cy="0"/>
        </a:xfrm>
      </p:grpSpPr>
      <p:sp>
        <p:nvSpPr>
          <p:cNvPr id="1206" name="Google Shape;1206;p106"/>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07" name="Google Shape;1207;p106"/>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SUPERIOR GLUTEAL NERVE</a:t>
            </a:r>
            <a:endParaRPr/>
          </a:p>
        </p:txBody>
      </p:sp>
      <p:cxnSp>
        <p:nvCxnSpPr>
          <p:cNvPr id="1208" name="Google Shape;1208;p106"/>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1209" name="Google Shape;1209;p106"/>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May be compressed as it passes piriformis and inferior border of glute min.</a:t>
            </a:r>
            <a:endParaRPr/>
          </a:p>
          <a:p>
            <a:pPr indent="-127000" lvl="0" marL="91440" rtl="0" algn="l">
              <a:lnSpc>
                <a:spcPct val="90000"/>
              </a:lnSpc>
              <a:spcBef>
                <a:spcPts val="1400"/>
              </a:spcBef>
              <a:spcAft>
                <a:spcPts val="0"/>
              </a:spcAft>
              <a:buSzPts val="2000"/>
              <a:buChar char=" "/>
            </a:pPr>
            <a:r>
              <a:rPr lang="en-CA"/>
              <a:t>May be injured during hip surgery</a:t>
            </a:r>
            <a:endParaRPr/>
          </a:p>
          <a:p>
            <a:pPr indent="-127000" lvl="0" marL="91440" rtl="0" algn="l">
              <a:lnSpc>
                <a:spcPct val="90000"/>
              </a:lnSpc>
              <a:spcBef>
                <a:spcPts val="1400"/>
              </a:spcBef>
              <a:spcAft>
                <a:spcPts val="0"/>
              </a:spcAft>
              <a:buSzPts val="2000"/>
              <a:buChar char=" "/>
            </a:pPr>
            <a:r>
              <a:rPr lang="en-CA"/>
              <a:t>Patient complains of</a:t>
            </a:r>
            <a:endParaRPr/>
          </a:p>
          <a:p>
            <a:pPr indent="-137159" lvl="1" marL="265176" rtl="0" algn="l">
              <a:lnSpc>
                <a:spcPct val="90000"/>
              </a:lnSpc>
              <a:spcBef>
                <a:spcPts val="400"/>
              </a:spcBef>
              <a:spcAft>
                <a:spcPts val="0"/>
              </a:spcAft>
              <a:buSzPts val="1600"/>
              <a:buChar char="🢝"/>
            </a:pPr>
            <a:r>
              <a:rPr lang="en-CA"/>
              <a:t>Acute gluteal pain increases with ambulation</a:t>
            </a:r>
            <a:endParaRPr/>
          </a:p>
          <a:p>
            <a:pPr indent="-137159" lvl="1" marL="265176" rtl="0" algn="l">
              <a:lnSpc>
                <a:spcPct val="90000"/>
              </a:lnSpc>
              <a:spcBef>
                <a:spcPts val="600"/>
              </a:spcBef>
              <a:spcAft>
                <a:spcPts val="0"/>
              </a:spcAft>
              <a:buSzPts val="1600"/>
              <a:buChar char="🢝"/>
            </a:pPr>
            <a:r>
              <a:rPr lang="en-CA"/>
              <a:t>Hip is often medial rotated</a:t>
            </a:r>
            <a:endParaRPr/>
          </a:p>
          <a:p>
            <a:pPr indent="-137159" lvl="1" marL="265176" rtl="0" algn="l">
              <a:lnSpc>
                <a:spcPct val="90000"/>
              </a:lnSpc>
              <a:spcBef>
                <a:spcPts val="600"/>
              </a:spcBef>
              <a:spcAft>
                <a:spcPts val="0"/>
              </a:spcAft>
              <a:buSzPts val="1600"/>
              <a:buChar char="🢝"/>
            </a:pPr>
            <a:r>
              <a:rPr lang="en-CA"/>
              <a:t>Weakness of hip abductors = trendelenburg gait</a:t>
            </a:r>
            <a:endParaRPr/>
          </a:p>
          <a:p>
            <a:pPr indent="-137159" lvl="1" marL="265176" rtl="0" algn="l">
              <a:lnSpc>
                <a:spcPct val="90000"/>
              </a:lnSpc>
              <a:spcBef>
                <a:spcPts val="600"/>
              </a:spcBef>
              <a:spcAft>
                <a:spcPts val="0"/>
              </a:spcAft>
              <a:buSzPts val="1600"/>
              <a:buChar char="🢝"/>
            </a:pPr>
            <a:r>
              <a:rPr lang="en-CA"/>
              <a:t>Tenderness may be palpated lateral to greater sciatic notch</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13" name="Shape 1213"/>
        <p:cNvGrpSpPr/>
        <p:nvPr/>
      </p:nvGrpSpPr>
      <p:grpSpPr>
        <a:xfrm>
          <a:off x="0" y="0"/>
          <a:ext cx="0" cy="0"/>
          <a:chOff x="0" y="0"/>
          <a:chExt cx="0" cy="0"/>
        </a:xfrm>
      </p:grpSpPr>
      <p:sp>
        <p:nvSpPr>
          <p:cNvPr id="1214" name="Google Shape;1214;p107"/>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15" name="Google Shape;1215;p107"/>
          <p:cNvSpPr txBox="1"/>
          <p:nvPr>
            <p:ph type="title"/>
          </p:nvPr>
        </p:nvSpPr>
        <p:spPr>
          <a:xfrm>
            <a:off x="723591" y="804333"/>
            <a:ext cx="2543925" cy="5249334"/>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FEMORAL NERVE</a:t>
            </a:r>
            <a:endParaRPr/>
          </a:p>
        </p:txBody>
      </p:sp>
      <p:cxnSp>
        <p:nvCxnSpPr>
          <p:cNvPr id="1216" name="Google Shape;1216;p107"/>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1217" name="Google Shape;1217;p107"/>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Not commonly injured</a:t>
            </a:r>
            <a:endParaRPr/>
          </a:p>
          <a:p>
            <a:pPr indent="-127000" lvl="0" marL="91440" rtl="0" algn="l">
              <a:lnSpc>
                <a:spcPct val="90000"/>
              </a:lnSpc>
              <a:spcBef>
                <a:spcPts val="1400"/>
              </a:spcBef>
              <a:spcAft>
                <a:spcPts val="0"/>
              </a:spcAft>
              <a:buSzPts val="2000"/>
              <a:buChar char=" "/>
            </a:pPr>
            <a:r>
              <a:rPr lang="en-CA"/>
              <a:t>May be compressed during child birth, anterior dislocation of femur, or during hernia surgery, stripping of varicose veins</a:t>
            </a:r>
            <a:endParaRPr/>
          </a:p>
          <a:p>
            <a:pPr indent="-127000" lvl="0" marL="91440" rtl="0" algn="l">
              <a:lnSpc>
                <a:spcPct val="90000"/>
              </a:lnSpc>
              <a:spcBef>
                <a:spcPts val="1400"/>
              </a:spcBef>
              <a:spcAft>
                <a:spcPts val="0"/>
              </a:spcAft>
              <a:buSzPts val="2000"/>
              <a:buChar char=" "/>
            </a:pPr>
            <a:r>
              <a:rPr lang="en-CA"/>
              <a:t>Patient not able to flex thigh on trunk or extend the knee, deep tendon reflex is lost, wasting of quad muscles is evident, sensory loss includes medial apsect of the distal thigh and medial aspect of leg and foot</a:t>
            </a:r>
            <a:endParaRPr/>
          </a:p>
          <a:p>
            <a:pPr indent="0" lvl="0" marL="91440" rtl="0" algn="l">
              <a:lnSpc>
                <a:spcPct val="90000"/>
              </a:lnSpc>
              <a:spcBef>
                <a:spcPts val="1400"/>
              </a:spcBef>
              <a:spcAft>
                <a:spcPts val="0"/>
              </a:spcAft>
              <a:buSzPts val="2000"/>
              <a:buNone/>
            </a:pPr>
            <a:r>
              <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21" name="Shape 1221"/>
        <p:cNvGrpSpPr/>
        <p:nvPr/>
      </p:nvGrpSpPr>
      <p:grpSpPr>
        <a:xfrm>
          <a:off x="0" y="0"/>
          <a:ext cx="0" cy="0"/>
          <a:chOff x="0" y="0"/>
          <a:chExt cx="0" cy="0"/>
        </a:xfrm>
      </p:grpSpPr>
      <p:sp>
        <p:nvSpPr>
          <p:cNvPr id="1222" name="Google Shape;1222;p10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23" name="Google Shape;1223;p108"/>
          <p:cNvSpPr txBox="1"/>
          <p:nvPr>
            <p:ph type="title"/>
          </p:nvPr>
        </p:nvSpPr>
        <p:spPr>
          <a:xfrm>
            <a:off x="3" y="804325"/>
            <a:ext cx="3267600" cy="52494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4400"/>
              <a:buFont typeface="Twentieth Century"/>
              <a:buNone/>
            </a:pPr>
            <a:r>
              <a:rPr lang="en-CA"/>
              <a:t>OBTURATOR NERVE</a:t>
            </a:r>
            <a:endParaRPr/>
          </a:p>
        </p:txBody>
      </p:sp>
      <p:cxnSp>
        <p:nvCxnSpPr>
          <p:cNvPr id="1224" name="Google Shape;1224;p108"/>
          <p:cNvCxnSpPr/>
          <p:nvPr/>
        </p:nvCxnSpPr>
        <p:spPr>
          <a:xfrm>
            <a:off x="3508197" y="1600200"/>
            <a:ext cx="0" cy="3657600"/>
          </a:xfrm>
          <a:prstGeom prst="straightConnector1">
            <a:avLst/>
          </a:prstGeom>
          <a:noFill/>
          <a:ln cap="flat" cmpd="sng" w="19050">
            <a:solidFill>
              <a:schemeClr val="accent1"/>
            </a:solidFill>
            <a:prstDash val="solid"/>
            <a:round/>
            <a:headEnd len="sm" w="sm" type="none"/>
            <a:tailEnd len="sm" w="sm" type="none"/>
          </a:ln>
        </p:spPr>
      </p:cxnSp>
      <p:sp>
        <p:nvSpPr>
          <p:cNvPr id="1225" name="Google Shape;1225;p108"/>
          <p:cNvSpPr txBox="1"/>
          <p:nvPr>
            <p:ph idx="1" type="body"/>
          </p:nvPr>
        </p:nvSpPr>
        <p:spPr>
          <a:xfrm>
            <a:off x="3749497" y="804333"/>
            <a:ext cx="4693291" cy="5249334"/>
          </a:xfrm>
          <a:prstGeom prst="rect">
            <a:avLst/>
          </a:prstGeom>
          <a:noFill/>
          <a:ln>
            <a:noFill/>
          </a:ln>
        </p:spPr>
        <p:txBody>
          <a:bodyPr anchorCtr="0" anchor="ctr" bIns="45700" lIns="45700" spcFirstLastPara="1" rIns="45700" wrap="square" tIns="45700">
            <a:normAutofit/>
          </a:bodyPr>
          <a:lstStyle/>
          <a:p>
            <a:pPr indent="-127000" lvl="0" marL="91440" rtl="0" algn="l">
              <a:lnSpc>
                <a:spcPct val="90000"/>
              </a:lnSpc>
              <a:spcBef>
                <a:spcPts val="0"/>
              </a:spcBef>
              <a:spcAft>
                <a:spcPts val="0"/>
              </a:spcAft>
              <a:buSzPts val="2000"/>
              <a:buChar char=" "/>
            </a:pPr>
            <a:r>
              <a:rPr lang="en-CA"/>
              <a:t>May be compressed as it leaves the pelvis and enters the leg in the obturator tunnel</a:t>
            </a:r>
            <a:endParaRPr/>
          </a:p>
          <a:p>
            <a:pPr indent="-127000" lvl="0" marL="91440" rtl="0" algn="l">
              <a:lnSpc>
                <a:spcPct val="90000"/>
              </a:lnSpc>
              <a:spcBef>
                <a:spcPts val="1400"/>
              </a:spcBef>
              <a:spcAft>
                <a:spcPts val="0"/>
              </a:spcAft>
              <a:buSzPts val="2000"/>
              <a:buChar char=" "/>
            </a:pPr>
            <a:r>
              <a:rPr lang="en-CA"/>
              <a:t>Injury can be caused by pelvic or hip surgery, pregnancy, fractures or tumors and has been know to be a source of groin pain in athletes</a:t>
            </a:r>
            <a:endParaRPr/>
          </a:p>
          <a:p>
            <a:pPr indent="-127000" lvl="0" marL="91440" rtl="0" algn="l">
              <a:lnSpc>
                <a:spcPct val="90000"/>
              </a:lnSpc>
              <a:spcBef>
                <a:spcPts val="1400"/>
              </a:spcBef>
              <a:spcAft>
                <a:spcPts val="0"/>
              </a:spcAft>
              <a:buSzPts val="2000"/>
              <a:buChar char=" "/>
            </a:pPr>
            <a:r>
              <a:rPr lang="en-CA"/>
              <a:t>Controls mostly the adductors so adduction will be weak as well as knee flexion (gracilis) and  lateral rotation (obturator externus)</a:t>
            </a:r>
            <a:endParaRPr/>
          </a:p>
          <a:p>
            <a:pPr indent="-127000" lvl="0" marL="91440" rtl="0" algn="l">
              <a:lnSpc>
                <a:spcPct val="90000"/>
              </a:lnSpc>
              <a:spcBef>
                <a:spcPts val="1400"/>
              </a:spcBef>
              <a:spcAft>
                <a:spcPts val="0"/>
              </a:spcAft>
              <a:buSzPts val="2000"/>
              <a:buChar char=" "/>
            </a:pPr>
            <a:r>
              <a:rPr lang="en-CA"/>
              <a:t>Small sensory symptoms involving a small area in the middle medial part of the thigh</a:t>
            </a:r>
            <a:endParaRPr/>
          </a:p>
          <a:p>
            <a:pPr indent="-127000" lvl="0" marL="91440" rtl="0" algn="l">
              <a:lnSpc>
                <a:spcPct val="90000"/>
              </a:lnSpc>
              <a:spcBef>
                <a:spcPts val="1400"/>
              </a:spcBef>
              <a:spcAft>
                <a:spcPts val="0"/>
              </a:spcAft>
              <a:buSzPts val="2000"/>
              <a:buChar char=" "/>
            </a:pPr>
            <a:r>
              <a:rPr lang="en-CA"/>
              <a:t>Client may also complain of pain form pubic symphysis to medial aspect of the knee</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29" name="Shape 1229"/>
        <p:cNvGrpSpPr/>
        <p:nvPr/>
      </p:nvGrpSpPr>
      <p:grpSpPr>
        <a:xfrm>
          <a:off x="0" y="0"/>
          <a:ext cx="0" cy="0"/>
          <a:chOff x="0" y="0"/>
          <a:chExt cx="0" cy="0"/>
        </a:xfrm>
      </p:grpSpPr>
      <p:sp>
        <p:nvSpPr>
          <p:cNvPr id="1230" name="Google Shape;1230;p109"/>
          <p:cNvSpPr/>
          <p:nvPr/>
        </p:nvSpPr>
        <p:spPr>
          <a:xfrm>
            <a:off x="0" y="0"/>
            <a:ext cx="9144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09"/>
          <p:cNvSpPr/>
          <p:nvPr/>
        </p:nvSpPr>
        <p:spPr>
          <a:xfrm>
            <a:off x="0" y="0"/>
            <a:ext cx="9143999"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32" name="Google Shape;1232;p109"/>
          <p:cNvCxnSpPr/>
          <p:nvPr/>
        </p:nvCxnSpPr>
        <p:spPr>
          <a:xfrm rot="10800000">
            <a:off x="6290132" y="5264106"/>
            <a:ext cx="0" cy="914400"/>
          </a:xfrm>
          <a:prstGeom prst="straightConnector1">
            <a:avLst/>
          </a:prstGeom>
          <a:noFill/>
          <a:ln cap="flat" cmpd="sng" w="19050">
            <a:solidFill>
              <a:srgbClr val="1482AB"/>
            </a:solidFill>
            <a:prstDash val="solid"/>
            <a:round/>
            <a:headEnd len="sm" w="sm" type="none"/>
            <a:tailEnd len="sm" w="sm" type="none"/>
          </a:ln>
        </p:spPr>
      </p:cxnSp>
      <p:sp>
        <p:nvSpPr>
          <p:cNvPr id="1233" name="Google Shape;1233;p109"/>
          <p:cNvSpPr/>
          <p:nvPr/>
        </p:nvSpPr>
        <p:spPr>
          <a:xfrm>
            <a:off x="0" y="0"/>
            <a:ext cx="9141544"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34" name="Google Shape;1234;p109"/>
          <p:cNvSpPr/>
          <p:nvPr/>
        </p:nvSpPr>
        <p:spPr>
          <a:xfrm>
            <a:off x="0" y="0"/>
            <a:ext cx="9141714" cy="6858000"/>
          </a:xfrm>
          <a:prstGeom prst="rect">
            <a:avLst/>
          </a:prstGeom>
          <a:solidFill>
            <a:srgbClr val="0083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35" name="Google Shape;1235;p109"/>
          <p:cNvSpPr txBox="1"/>
          <p:nvPr>
            <p:ph type="title"/>
          </p:nvPr>
        </p:nvSpPr>
        <p:spPr>
          <a:xfrm>
            <a:off x="475875" y="640080"/>
            <a:ext cx="3014572" cy="3339348"/>
          </a:xfrm>
          <a:prstGeom prst="rect">
            <a:avLst/>
          </a:prstGeom>
          <a:noFill/>
          <a:ln>
            <a:noFill/>
          </a:ln>
        </p:spPr>
        <p:txBody>
          <a:bodyPr anchorCtr="0" anchor="b" bIns="45700" lIns="91425" spcFirstLastPara="1" rIns="91425" wrap="square" tIns="45700">
            <a:normAutofit/>
          </a:bodyPr>
          <a:lstStyle/>
          <a:p>
            <a:pPr indent="0" lvl="0" marL="0" rtl="0" algn="r">
              <a:lnSpc>
                <a:spcPct val="80000"/>
              </a:lnSpc>
              <a:spcBef>
                <a:spcPts val="0"/>
              </a:spcBef>
              <a:spcAft>
                <a:spcPts val="0"/>
              </a:spcAft>
              <a:buClr>
                <a:srgbClr val="FFFFFF"/>
              </a:buClr>
              <a:buSzPts val="3800"/>
              <a:buFont typeface="Twentieth Century"/>
              <a:buNone/>
            </a:pPr>
            <a:r>
              <a:rPr lang="en-CA" sz="3800">
                <a:solidFill>
                  <a:srgbClr val="FFFFFF"/>
                </a:solidFill>
              </a:rPr>
              <a:t>HIP MUSCLES AND REFERRAL OF PAIN</a:t>
            </a:r>
            <a:endParaRPr/>
          </a:p>
        </p:txBody>
      </p:sp>
      <p:sp>
        <p:nvSpPr>
          <p:cNvPr id="1236" name="Google Shape;1236;p109"/>
          <p:cNvSpPr txBox="1"/>
          <p:nvPr>
            <p:ph idx="1" type="body"/>
          </p:nvPr>
        </p:nvSpPr>
        <p:spPr>
          <a:xfrm>
            <a:off x="479190" y="4315017"/>
            <a:ext cx="3011257" cy="1893939"/>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SzPts val="1400"/>
              <a:buNone/>
            </a:pPr>
            <a:r>
              <a:t/>
            </a:r>
            <a:endParaRPr sz="1400">
              <a:solidFill>
                <a:srgbClr val="FFFFFF"/>
              </a:solidFill>
            </a:endParaRPr>
          </a:p>
        </p:txBody>
      </p:sp>
      <p:cxnSp>
        <p:nvCxnSpPr>
          <p:cNvPr id="1237" name="Google Shape;1237;p109"/>
          <p:cNvCxnSpPr/>
          <p:nvPr/>
        </p:nvCxnSpPr>
        <p:spPr>
          <a:xfrm>
            <a:off x="779347" y="4156010"/>
            <a:ext cx="2674620" cy="0"/>
          </a:xfrm>
          <a:prstGeom prst="straightConnector1">
            <a:avLst/>
          </a:prstGeom>
          <a:noFill/>
          <a:ln cap="flat" cmpd="sng" w="19050">
            <a:solidFill>
              <a:srgbClr val="FFFFFF"/>
            </a:solidFill>
            <a:prstDash val="solid"/>
            <a:round/>
            <a:headEnd len="sm" w="sm" type="none"/>
            <a:tailEnd len="sm" w="sm" type="none"/>
          </a:ln>
        </p:spPr>
      </p:cxnSp>
      <p:sp>
        <p:nvSpPr>
          <p:cNvPr id="1238" name="Google Shape;1238;p109"/>
          <p:cNvSpPr/>
          <p:nvPr/>
        </p:nvSpPr>
        <p:spPr>
          <a:xfrm>
            <a:off x="3973047" y="0"/>
            <a:ext cx="5182493" cy="6858000"/>
          </a:xfrm>
          <a:prstGeom prst="rect">
            <a:avLst/>
          </a:prstGeom>
          <a:blipFill rotWithShape="1">
            <a:blip r:embed="rId3">
              <a:alphaModFix/>
            </a:blip>
            <a:tile algn="tl" flip="none" tx="6350" sx="70000" ty="-101600" sy="7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graphicFrame>
        <p:nvGraphicFramePr>
          <p:cNvPr id="1243" name="Google Shape;1243;p110"/>
          <p:cNvGraphicFramePr/>
          <p:nvPr/>
        </p:nvGraphicFramePr>
        <p:xfrm>
          <a:off x="1331640" y="260648"/>
          <a:ext cx="3000000" cy="3000000"/>
        </p:xfrm>
        <a:graphic>
          <a:graphicData uri="http://schemas.openxmlformats.org/drawingml/2006/table">
            <a:tbl>
              <a:tblPr bandRow="1" firstRow="1">
                <a:noFill/>
                <a:tableStyleId>{52DF776E-0360-454E-9D26-8AF030947B04}</a:tableStyleId>
              </a:tblPr>
              <a:tblGrid>
                <a:gridCol w="3048000"/>
                <a:gridCol w="3048000"/>
              </a:tblGrid>
              <a:tr h="658875">
                <a:tc>
                  <a:txBody>
                    <a:bodyPr/>
                    <a:lstStyle/>
                    <a:p>
                      <a:pPr indent="0" lvl="0" marL="0" marR="0" rtl="0" algn="l">
                        <a:spcBef>
                          <a:spcPts val="0"/>
                        </a:spcBef>
                        <a:spcAft>
                          <a:spcPts val="0"/>
                        </a:spcAft>
                        <a:buNone/>
                      </a:pPr>
                      <a:r>
                        <a:rPr lang="en-CA" sz="1800" u="none" cap="none" strike="noStrike"/>
                        <a:t>Muscle </a:t>
                      </a:r>
                      <a:endParaRPr/>
                    </a:p>
                  </a:txBody>
                  <a:tcPr marT="45725" marB="45725" marR="91450" marL="91450"/>
                </a:tc>
                <a:tc>
                  <a:txBody>
                    <a:bodyPr/>
                    <a:lstStyle/>
                    <a:p>
                      <a:pPr indent="0" lvl="0" marL="0" marR="0" rtl="0" algn="l">
                        <a:spcBef>
                          <a:spcPts val="0"/>
                        </a:spcBef>
                        <a:spcAft>
                          <a:spcPts val="0"/>
                        </a:spcAft>
                        <a:buNone/>
                      </a:pPr>
                      <a:r>
                        <a:rPr lang="en-CA" sz="1800"/>
                        <a:t>Pattern</a:t>
                      </a:r>
                      <a:endParaRPr/>
                    </a:p>
                  </a:txBody>
                  <a:tcPr marT="45725" marB="45725" marR="91450" marL="91450"/>
                </a:tc>
              </a:tr>
              <a:tr h="370850">
                <a:tc>
                  <a:txBody>
                    <a:bodyPr/>
                    <a:lstStyle/>
                    <a:p>
                      <a:pPr indent="0" lvl="0" marL="0" marR="0" rtl="0" algn="l">
                        <a:spcBef>
                          <a:spcPts val="0"/>
                        </a:spcBef>
                        <a:spcAft>
                          <a:spcPts val="0"/>
                        </a:spcAft>
                        <a:buNone/>
                      </a:pPr>
                      <a:r>
                        <a:rPr lang="en-CA" sz="1800"/>
                        <a:t>Iliopsoas</a:t>
                      </a:r>
                      <a:endParaRPr/>
                    </a:p>
                  </a:txBody>
                  <a:tcPr marT="45725" marB="45725" marR="91450" marL="91450"/>
                </a:tc>
                <a:tc>
                  <a:txBody>
                    <a:bodyPr/>
                    <a:lstStyle/>
                    <a:p>
                      <a:pPr indent="0" lvl="0" marL="0" marR="0" rtl="0" algn="l">
                        <a:spcBef>
                          <a:spcPts val="0"/>
                        </a:spcBef>
                        <a:spcAft>
                          <a:spcPts val="0"/>
                        </a:spcAft>
                        <a:buNone/>
                      </a:pPr>
                      <a:r>
                        <a:rPr lang="en-CA" sz="1800"/>
                        <a:t>Lateral</a:t>
                      </a:r>
                      <a:r>
                        <a:rPr lang="en-CA" sz="1800"/>
                        <a:t> to Lumbar spine, anterior thigh</a:t>
                      </a:r>
                      <a:endParaRPr sz="1800"/>
                    </a:p>
                  </a:txBody>
                  <a:tcPr marT="45725" marB="45725" marR="91450" marL="91450"/>
                </a:tc>
              </a:tr>
              <a:tr h="370850">
                <a:tc>
                  <a:txBody>
                    <a:bodyPr/>
                    <a:lstStyle/>
                    <a:p>
                      <a:pPr indent="0" lvl="0" marL="0" marR="0" rtl="0" algn="l">
                        <a:spcBef>
                          <a:spcPts val="0"/>
                        </a:spcBef>
                        <a:spcAft>
                          <a:spcPts val="0"/>
                        </a:spcAft>
                        <a:buNone/>
                      </a:pPr>
                      <a:r>
                        <a:rPr lang="en-CA" sz="1800"/>
                        <a:t>Gluteus Maximus</a:t>
                      </a:r>
                      <a:endParaRPr/>
                    </a:p>
                  </a:txBody>
                  <a:tcPr marT="45725" marB="45725" marR="91450" marL="91450"/>
                </a:tc>
                <a:tc>
                  <a:txBody>
                    <a:bodyPr/>
                    <a:lstStyle/>
                    <a:p>
                      <a:pPr indent="0" lvl="0" marL="0" marR="0" rtl="0" algn="l">
                        <a:spcBef>
                          <a:spcPts val="0"/>
                        </a:spcBef>
                        <a:spcAft>
                          <a:spcPts val="0"/>
                        </a:spcAft>
                        <a:buNone/>
                      </a:pPr>
                      <a:r>
                        <a:rPr lang="en-CA" sz="1800"/>
                        <a:t>Sacral &amp;</a:t>
                      </a:r>
                      <a:r>
                        <a:rPr lang="en-CA" sz="1800"/>
                        <a:t> Gluteal area to Lateral aspect of pelvis and posterosuperior thigh</a:t>
                      </a:r>
                      <a:endParaRPr sz="1800"/>
                    </a:p>
                  </a:txBody>
                  <a:tcPr marT="45725" marB="45725" marR="91450" marL="91450"/>
                </a:tc>
              </a:tr>
              <a:tr h="370850">
                <a:tc>
                  <a:txBody>
                    <a:bodyPr/>
                    <a:lstStyle/>
                    <a:p>
                      <a:pPr indent="0" lvl="0" marL="0" marR="0" rtl="0" algn="l">
                        <a:spcBef>
                          <a:spcPts val="0"/>
                        </a:spcBef>
                        <a:spcAft>
                          <a:spcPts val="0"/>
                        </a:spcAft>
                        <a:buNone/>
                      </a:pPr>
                      <a:r>
                        <a:rPr lang="en-CA" sz="1800"/>
                        <a:t>Gluteus</a:t>
                      </a:r>
                      <a:r>
                        <a:rPr lang="en-CA" sz="1800"/>
                        <a:t> Medius</a:t>
                      </a:r>
                      <a:endParaRPr sz="1800"/>
                    </a:p>
                  </a:txBody>
                  <a:tcPr marT="45725" marB="45725" marR="91450" marL="91450"/>
                </a:tc>
                <a:tc>
                  <a:txBody>
                    <a:bodyPr/>
                    <a:lstStyle/>
                    <a:p>
                      <a:pPr indent="0" lvl="0" marL="0" marR="0" rtl="0" algn="l">
                        <a:spcBef>
                          <a:spcPts val="0"/>
                        </a:spcBef>
                        <a:spcAft>
                          <a:spcPts val="0"/>
                        </a:spcAft>
                        <a:buNone/>
                      </a:pPr>
                      <a:r>
                        <a:rPr lang="en-CA" sz="1800"/>
                        <a:t>Lumbar &amp;</a:t>
                      </a:r>
                      <a:r>
                        <a:rPr lang="en-CA" sz="1800"/>
                        <a:t> sacral gluteal area to lateral aspect of pelvis and upper thigh</a:t>
                      </a:r>
                      <a:endParaRPr sz="1800"/>
                    </a:p>
                  </a:txBody>
                  <a:tcPr marT="45725" marB="45725" marR="91450" marL="91450"/>
                </a:tc>
              </a:tr>
              <a:tr h="370850">
                <a:tc>
                  <a:txBody>
                    <a:bodyPr/>
                    <a:lstStyle/>
                    <a:p>
                      <a:pPr indent="0" lvl="0" marL="0" marR="0" rtl="0" algn="l">
                        <a:spcBef>
                          <a:spcPts val="0"/>
                        </a:spcBef>
                        <a:spcAft>
                          <a:spcPts val="0"/>
                        </a:spcAft>
                        <a:buNone/>
                      </a:pPr>
                      <a:r>
                        <a:rPr lang="en-CA" sz="1800"/>
                        <a:t>Gluteus Minimus</a:t>
                      </a:r>
                      <a:endParaRPr sz="1800"/>
                    </a:p>
                  </a:txBody>
                  <a:tcPr marT="45725" marB="45725" marR="91450" marL="91450"/>
                </a:tc>
                <a:tc>
                  <a:txBody>
                    <a:bodyPr/>
                    <a:lstStyle/>
                    <a:p>
                      <a:pPr indent="0" lvl="0" marL="0" marR="0" rtl="0" algn="l">
                        <a:spcBef>
                          <a:spcPts val="0"/>
                        </a:spcBef>
                        <a:spcAft>
                          <a:spcPts val="0"/>
                        </a:spcAft>
                        <a:buNone/>
                      </a:pPr>
                      <a:r>
                        <a:rPr lang="en-CA" sz="1800"/>
                        <a:t>Gluteal area below Iliac crest</a:t>
                      </a:r>
                      <a:r>
                        <a:rPr lang="en-CA" sz="1800"/>
                        <a:t> down lateral aspect of thigh and leg</a:t>
                      </a:r>
                      <a:endParaRPr sz="1800"/>
                    </a:p>
                  </a:txBody>
                  <a:tcPr marT="45725" marB="45725" marR="91450" marL="91450"/>
                </a:tc>
              </a:tr>
              <a:tr h="370850">
                <a:tc>
                  <a:txBody>
                    <a:bodyPr/>
                    <a:lstStyle/>
                    <a:p>
                      <a:pPr indent="0" lvl="0" marL="0" marR="0" rtl="0" algn="l">
                        <a:spcBef>
                          <a:spcPts val="0"/>
                        </a:spcBef>
                        <a:spcAft>
                          <a:spcPts val="0"/>
                        </a:spcAft>
                        <a:buNone/>
                      </a:pPr>
                      <a:r>
                        <a:rPr lang="en-CA" sz="1800"/>
                        <a:t>Piriformis</a:t>
                      </a:r>
                      <a:endParaRPr/>
                    </a:p>
                  </a:txBody>
                  <a:tcPr marT="45725" marB="45725" marR="91450" marL="91450"/>
                </a:tc>
                <a:tc>
                  <a:txBody>
                    <a:bodyPr/>
                    <a:lstStyle/>
                    <a:p>
                      <a:pPr indent="0" lvl="0" marL="0" marR="0" rtl="0" algn="l">
                        <a:spcBef>
                          <a:spcPts val="0"/>
                        </a:spcBef>
                        <a:spcAft>
                          <a:spcPts val="0"/>
                        </a:spcAft>
                        <a:buNone/>
                      </a:pPr>
                      <a:r>
                        <a:rPr lang="en-CA" sz="1800"/>
                        <a:t>Sacrum</a:t>
                      </a:r>
                      <a:r>
                        <a:rPr lang="en-CA" sz="1800"/>
                        <a:t>, gluteal area down lateral aspect of thigh and leg</a:t>
                      </a:r>
                      <a:endParaRPr sz="1800"/>
                    </a:p>
                  </a:txBody>
                  <a:tcPr marT="45725" marB="45725" marR="91450" marL="91450"/>
                </a:tc>
              </a:tr>
              <a:tr h="370850">
                <a:tc>
                  <a:txBody>
                    <a:bodyPr/>
                    <a:lstStyle/>
                    <a:p>
                      <a:pPr indent="0" lvl="0" marL="0" marR="0" rtl="0" algn="l">
                        <a:spcBef>
                          <a:spcPts val="0"/>
                        </a:spcBef>
                        <a:spcAft>
                          <a:spcPts val="0"/>
                        </a:spcAft>
                        <a:buNone/>
                      </a:pPr>
                      <a:r>
                        <a:rPr lang="en-CA" sz="1800"/>
                        <a:t>TFL</a:t>
                      </a:r>
                      <a:endParaRPr/>
                    </a:p>
                  </a:txBody>
                  <a:tcPr marT="45725" marB="45725" marR="91450" marL="91450"/>
                </a:tc>
                <a:tc>
                  <a:txBody>
                    <a:bodyPr/>
                    <a:lstStyle/>
                    <a:p>
                      <a:pPr indent="0" lvl="0" marL="0" marR="0" rtl="0" algn="l">
                        <a:spcBef>
                          <a:spcPts val="0"/>
                        </a:spcBef>
                        <a:spcAft>
                          <a:spcPts val="0"/>
                        </a:spcAft>
                        <a:buNone/>
                      </a:pPr>
                      <a:r>
                        <a:rPr lang="en-CA" sz="1800"/>
                        <a:t>Lateral thigh</a:t>
                      </a:r>
                      <a:endParaRPr/>
                    </a:p>
                  </a:txBody>
                  <a:tcPr marT="45725" marB="45725" marR="91450" marL="91450"/>
                </a:tc>
              </a:tr>
              <a:tr h="370850">
                <a:tc>
                  <a:txBody>
                    <a:bodyPr/>
                    <a:lstStyle/>
                    <a:p>
                      <a:pPr indent="0" lvl="0" marL="0" marR="0" rtl="0" algn="l">
                        <a:spcBef>
                          <a:spcPts val="0"/>
                        </a:spcBef>
                        <a:spcAft>
                          <a:spcPts val="0"/>
                        </a:spcAft>
                        <a:buNone/>
                      </a:pPr>
                      <a:r>
                        <a:rPr lang="en-CA" sz="1800"/>
                        <a:t>Sartorius</a:t>
                      </a:r>
                      <a:endParaRPr/>
                    </a:p>
                  </a:txBody>
                  <a:tcPr marT="45725" marB="45725" marR="91450" marL="91450"/>
                </a:tc>
                <a:tc>
                  <a:txBody>
                    <a:bodyPr/>
                    <a:lstStyle/>
                    <a:p>
                      <a:pPr indent="0" lvl="0" marL="0" marR="0" rtl="0" algn="l">
                        <a:spcBef>
                          <a:spcPts val="0"/>
                        </a:spcBef>
                        <a:spcAft>
                          <a:spcPts val="0"/>
                        </a:spcAft>
                        <a:buNone/>
                      </a:pPr>
                      <a:r>
                        <a:rPr lang="en-CA" sz="1800"/>
                        <a:t>Anteromedial thigh (along the course</a:t>
                      </a:r>
                      <a:r>
                        <a:rPr lang="en-CA" sz="1800"/>
                        <a:t> of the muscle)</a:t>
                      </a:r>
                      <a:endParaRPr sz="1800"/>
                    </a:p>
                  </a:txBody>
                  <a:tcPr marT="45725" marB="45725" marR="91450" marL="91450"/>
                </a:tc>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graphicFrame>
        <p:nvGraphicFramePr>
          <p:cNvPr id="1248" name="Google Shape;1248;p111"/>
          <p:cNvGraphicFramePr/>
          <p:nvPr/>
        </p:nvGraphicFramePr>
        <p:xfrm>
          <a:off x="1331640" y="260648"/>
          <a:ext cx="3000000" cy="3000000"/>
        </p:xfrm>
        <a:graphic>
          <a:graphicData uri="http://schemas.openxmlformats.org/drawingml/2006/table">
            <a:tbl>
              <a:tblPr bandRow="1" firstRow="1">
                <a:noFill/>
                <a:tableStyleId>{52DF776E-0360-454E-9D26-8AF030947B04}</a:tableStyleId>
              </a:tblPr>
              <a:tblGrid>
                <a:gridCol w="3048000"/>
                <a:gridCol w="3048000"/>
              </a:tblGrid>
              <a:tr h="370850">
                <a:tc>
                  <a:txBody>
                    <a:bodyPr/>
                    <a:lstStyle/>
                    <a:p>
                      <a:pPr indent="0" lvl="0" marL="0" marR="0" rtl="0" algn="l">
                        <a:spcBef>
                          <a:spcPts val="0"/>
                        </a:spcBef>
                        <a:spcAft>
                          <a:spcPts val="0"/>
                        </a:spcAft>
                        <a:buNone/>
                      </a:pPr>
                      <a:r>
                        <a:rPr lang="en-CA" sz="2200"/>
                        <a:t>Muscle</a:t>
                      </a:r>
                      <a:r>
                        <a:rPr lang="en-CA" sz="2200"/>
                        <a:t> </a:t>
                      </a:r>
                      <a:endParaRPr sz="2200"/>
                    </a:p>
                  </a:txBody>
                  <a:tcPr marT="45725" marB="45725" marR="91450" marL="91450"/>
                </a:tc>
                <a:tc>
                  <a:txBody>
                    <a:bodyPr/>
                    <a:lstStyle/>
                    <a:p>
                      <a:pPr indent="0" lvl="0" marL="0" marR="0" rtl="0" algn="l">
                        <a:spcBef>
                          <a:spcPts val="0"/>
                        </a:spcBef>
                        <a:spcAft>
                          <a:spcPts val="0"/>
                        </a:spcAft>
                        <a:buNone/>
                      </a:pPr>
                      <a:r>
                        <a:rPr lang="en-CA" sz="2200"/>
                        <a:t>Pattern</a:t>
                      </a:r>
                      <a:endParaRPr/>
                    </a:p>
                  </a:txBody>
                  <a:tcPr marT="45725" marB="45725" marR="91450" marL="91450"/>
                </a:tc>
              </a:tr>
              <a:tr h="370850">
                <a:tc>
                  <a:txBody>
                    <a:bodyPr/>
                    <a:lstStyle/>
                    <a:p>
                      <a:pPr indent="0" lvl="0" marL="0" marR="0" rtl="0" algn="l">
                        <a:spcBef>
                          <a:spcPts val="0"/>
                        </a:spcBef>
                        <a:spcAft>
                          <a:spcPts val="0"/>
                        </a:spcAft>
                        <a:buNone/>
                      </a:pPr>
                      <a:r>
                        <a:rPr lang="en-CA" sz="2200"/>
                        <a:t>Pectineus</a:t>
                      </a:r>
                      <a:endParaRPr/>
                    </a:p>
                  </a:txBody>
                  <a:tcPr marT="45725" marB="45725" marR="91450" marL="91450"/>
                </a:tc>
                <a:tc>
                  <a:txBody>
                    <a:bodyPr/>
                    <a:lstStyle/>
                    <a:p>
                      <a:pPr indent="0" lvl="0" marL="0" marR="0" rtl="0" algn="l">
                        <a:spcBef>
                          <a:spcPts val="0"/>
                        </a:spcBef>
                        <a:spcAft>
                          <a:spcPts val="0"/>
                        </a:spcAft>
                        <a:buNone/>
                      </a:pPr>
                      <a:r>
                        <a:rPr lang="en-CA" sz="2200"/>
                        <a:t>Groin to upper medial thigh</a:t>
                      </a:r>
                      <a:endParaRPr/>
                    </a:p>
                  </a:txBody>
                  <a:tcPr marT="45725" marB="45725" marR="91450" marL="91450"/>
                </a:tc>
              </a:tr>
              <a:tr h="370850">
                <a:tc>
                  <a:txBody>
                    <a:bodyPr/>
                    <a:lstStyle/>
                    <a:p>
                      <a:pPr indent="0" lvl="0" marL="0" marR="0" rtl="0" algn="l">
                        <a:spcBef>
                          <a:spcPts val="0"/>
                        </a:spcBef>
                        <a:spcAft>
                          <a:spcPts val="0"/>
                        </a:spcAft>
                        <a:buNone/>
                      </a:pPr>
                      <a:r>
                        <a:rPr lang="en-CA" sz="2200"/>
                        <a:t>Rectus</a:t>
                      </a:r>
                      <a:r>
                        <a:rPr lang="en-CA" sz="2200"/>
                        <a:t> Femoris</a:t>
                      </a:r>
                      <a:endParaRPr sz="2200"/>
                    </a:p>
                  </a:txBody>
                  <a:tcPr marT="45725" marB="45725" marR="91450" marL="91450"/>
                </a:tc>
                <a:tc>
                  <a:txBody>
                    <a:bodyPr/>
                    <a:lstStyle/>
                    <a:p>
                      <a:pPr indent="0" lvl="0" marL="0" marR="0" rtl="0" algn="l">
                        <a:spcBef>
                          <a:spcPts val="0"/>
                        </a:spcBef>
                        <a:spcAft>
                          <a:spcPts val="0"/>
                        </a:spcAft>
                        <a:buNone/>
                      </a:pPr>
                      <a:r>
                        <a:rPr lang="en-CA" sz="2200"/>
                        <a:t>Anterior thigh</a:t>
                      </a:r>
                      <a:r>
                        <a:rPr lang="en-CA" sz="2200"/>
                        <a:t> to knee</a:t>
                      </a:r>
                      <a:endParaRPr sz="2200"/>
                    </a:p>
                  </a:txBody>
                  <a:tcPr marT="45725" marB="45725" marR="91450" marL="91450"/>
                </a:tc>
              </a:tr>
              <a:tr h="370850">
                <a:tc>
                  <a:txBody>
                    <a:bodyPr/>
                    <a:lstStyle/>
                    <a:p>
                      <a:pPr indent="0" lvl="0" marL="0" marR="0" rtl="0" algn="l">
                        <a:spcBef>
                          <a:spcPts val="0"/>
                        </a:spcBef>
                        <a:spcAft>
                          <a:spcPts val="0"/>
                        </a:spcAft>
                        <a:buNone/>
                      </a:pPr>
                      <a:r>
                        <a:rPr lang="en-CA" sz="2200"/>
                        <a:t>Adductor Longus &amp;</a:t>
                      </a:r>
                      <a:r>
                        <a:rPr lang="en-CA" sz="2200"/>
                        <a:t> Brevis</a:t>
                      </a:r>
                      <a:endParaRPr sz="2200"/>
                    </a:p>
                  </a:txBody>
                  <a:tcPr marT="45725" marB="45725" marR="91450" marL="91450"/>
                </a:tc>
                <a:tc>
                  <a:txBody>
                    <a:bodyPr/>
                    <a:lstStyle/>
                    <a:p>
                      <a:pPr indent="0" lvl="0" marL="0" marR="0" rtl="0" algn="l">
                        <a:spcBef>
                          <a:spcPts val="0"/>
                        </a:spcBef>
                        <a:spcAft>
                          <a:spcPts val="0"/>
                        </a:spcAft>
                        <a:buNone/>
                      </a:pPr>
                      <a:r>
                        <a:rPr lang="en-CA" sz="2200"/>
                        <a:t>Anterior</a:t>
                      </a:r>
                      <a:r>
                        <a:rPr lang="en-CA" sz="2200"/>
                        <a:t> thigh to middle thigh to anteromedial leg to ankle</a:t>
                      </a:r>
                      <a:endParaRPr sz="2200"/>
                    </a:p>
                  </a:txBody>
                  <a:tcPr marT="45725" marB="45725" marR="91450" marL="91450"/>
                </a:tc>
              </a:tr>
              <a:tr h="370850">
                <a:tc>
                  <a:txBody>
                    <a:bodyPr/>
                    <a:lstStyle/>
                    <a:p>
                      <a:pPr indent="0" lvl="0" marL="0" marR="0" rtl="0" algn="l">
                        <a:spcBef>
                          <a:spcPts val="0"/>
                        </a:spcBef>
                        <a:spcAft>
                          <a:spcPts val="0"/>
                        </a:spcAft>
                        <a:buNone/>
                      </a:pPr>
                      <a:r>
                        <a:rPr lang="en-CA" sz="2200"/>
                        <a:t>Adductor magnus</a:t>
                      </a:r>
                      <a:endParaRPr sz="2200"/>
                    </a:p>
                  </a:txBody>
                  <a:tcPr marT="45725" marB="45725" marR="91450" marL="91450"/>
                </a:tc>
                <a:tc>
                  <a:txBody>
                    <a:bodyPr/>
                    <a:lstStyle/>
                    <a:p>
                      <a:pPr indent="0" lvl="0" marL="0" marR="0" rtl="0" algn="l">
                        <a:spcBef>
                          <a:spcPts val="0"/>
                        </a:spcBef>
                        <a:spcAft>
                          <a:spcPts val="0"/>
                        </a:spcAft>
                        <a:buNone/>
                      </a:pPr>
                      <a:r>
                        <a:rPr lang="en-CA" sz="2200"/>
                        <a:t>Groin along medial thigh to above knee</a:t>
                      </a:r>
                      <a:endParaRPr/>
                    </a:p>
                  </a:txBody>
                  <a:tcPr marT="45725" marB="45725" marR="91450" marL="91450"/>
                </a:tc>
              </a:tr>
              <a:tr h="370850">
                <a:tc>
                  <a:txBody>
                    <a:bodyPr/>
                    <a:lstStyle/>
                    <a:p>
                      <a:pPr indent="0" lvl="0" marL="0" marR="0" rtl="0" algn="l">
                        <a:spcBef>
                          <a:spcPts val="0"/>
                        </a:spcBef>
                        <a:spcAft>
                          <a:spcPts val="0"/>
                        </a:spcAft>
                        <a:buNone/>
                      </a:pPr>
                      <a:r>
                        <a:rPr lang="en-CA" sz="2200"/>
                        <a:t>Gracilis</a:t>
                      </a:r>
                      <a:endParaRPr sz="2200"/>
                    </a:p>
                  </a:txBody>
                  <a:tcPr marT="45725" marB="45725" marR="91450" marL="91450"/>
                </a:tc>
                <a:tc>
                  <a:txBody>
                    <a:bodyPr/>
                    <a:lstStyle/>
                    <a:p>
                      <a:pPr indent="0" lvl="0" marL="0" marR="0" rtl="0" algn="l">
                        <a:spcBef>
                          <a:spcPts val="0"/>
                        </a:spcBef>
                        <a:spcAft>
                          <a:spcPts val="0"/>
                        </a:spcAft>
                        <a:buNone/>
                      </a:pPr>
                      <a:r>
                        <a:rPr lang="en-CA" sz="2200"/>
                        <a:t>Anteromedial thigh to knee</a:t>
                      </a:r>
                      <a:endParaRPr/>
                    </a:p>
                  </a:txBody>
                  <a:tcPr marT="45725" marB="45725" marR="91450" marL="91450"/>
                </a:tc>
              </a:tr>
              <a:tr h="370850">
                <a:tc>
                  <a:txBody>
                    <a:bodyPr/>
                    <a:lstStyle/>
                    <a:p>
                      <a:pPr indent="0" lvl="0" marL="0" marR="0" rtl="0" algn="l">
                        <a:spcBef>
                          <a:spcPts val="0"/>
                        </a:spcBef>
                        <a:spcAft>
                          <a:spcPts val="0"/>
                        </a:spcAft>
                        <a:buNone/>
                      </a:pPr>
                      <a:r>
                        <a:rPr lang="en-CA" sz="2200"/>
                        <a:t>Hamstrings</a:t>
                      </a:r>
                      <a:endParaRPr/>
                    </a:p>
                  </a:txBody>
                  <a:tcPr marT="45725" marB="45725" marR="91450" marL="91450"/>
                </a:tc>
                <a:tc>
                  <a:txBody>
                    <a:bodyPr/>
                    <a:lstStyle/>
                    <a:p>
                      <a:pPr indent="0" lvl="0" marL="0" marR="0" rtl="0" algn="l">
                        <a:spcBef>
                          <a:spcPts val="0"/>
                        </a:spcBef>
                        <a:spcAft>
                          <a:spcPts val="0"/>
                        </a:spcAft>
                        <a:buNone/>
                      </a:pPr>
                      <a:r>
                        <a:rPr lang="en-CA" sz="2200"/>
                        <a:t>Gluteal area along posterior thigh to knee and posteromedial calf</a:t>
                      </a:r>
                      <a:endParaRPr/>
                    </a:p>
                  </a:txBody>
                  <a:tcPr marT="45725" marB="45725" marR="91450" marL="91450"/>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ntegral">
  <a:themeElements>
    <a:clrScheme name="Integral">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Integral">
  <a:themeElements>
    <a:clrScheme name="Integral">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2020-04-30T15:05:33Z</dcterms:created>
  <dc:creator>Dallas Rosteski</dc:creator>
</cp:coreProperties>
</file>