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9" r:id="rId13"/>
    <p:sldId id="268" r:id="rId14"/>
    <p:sldId id="271" r:id="rId15"/>
    <p:sldId id="272" r:id="rId16"/>
    <p:sldId id="273" r:id="rId17"/>
    <p:sldId id="277" r:id="rId18"/>
    <p:sldId id="275" r:id="rId19"/>
    <p:sldId id="278" r:id="rId20"/>
    <p:sldId id="279" r:id="rId21"/>
    <p:sldId id="280" r:id="rId22"/>
    <p:sldId id="281" r:id="rId23"/>
    <p:sldId id="283" r:id="rId24"/>
    <p:sldId id="284" r:id="rId25"/>
    <p:sldId id="286" r:id="rId26"/>
    <p:sldId id="287" r:id="rId27"/>
    <p:sldId id="288"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6" d="100"/>
          <a:sy n="76" d="100"/>
        </p:scale>
        <p:origin x="-1206" y="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CA"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10/11/2017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10/11/2017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CA"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10/11/2017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CA"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B01F9CA3-105E-4857-9057-6DB6197DA786}" type="datetimeFigureOut">
              <a:rPr lang="en-US" smtClean="0"/>
              <a:t>10/11/2017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CA"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Date Placeholder 4"/>
          <p:cNvSpPr>
            <a:spLocks noGrp="1"/>
          </p:cNvSpPr>
          <p:nvPr>
            <p:ph type="dt" sz="half" idx="10"/>
          </p:nvPr>
        </p:nvSpPr>
        <p:spPr/>
        <p:txBody>
          <a:bodyPr/>
          <a:lstStyle/>
          <a:p>
            <a:fld id="{B01F9CA3-105E-4857-9057-6DB6197DA786}" type="datetimeFigureOut">
              <a:rPr lang="en-US" smtClean="0"/>
              <a:t>10/11/2017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CA"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7" name="Date Placeholder 6"/>
          <p:cNvSpPr>
            <a:spLocks noGrp="1"/>
          </p:cNvSpPr>
          <p:nvPr>
            <p:ph type="dt" sz="half" idx="10"/>
          </p:nvPr>
        </p:nvSpPr>
        <p:spPr/>
        <p:txBody>
          <a:bodyPr/>
          <a:lstStyle/>
          <a:p>
            <a:fld id="{B01F9CA3-105E-4857-9057-6DB6197DA786}" type="datetimeFigureOut">
              <a:rPr lang="en-US" smtClean="0"/>
              <a:t>10/11/2017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Date Placeholder 2"/>
          <p:cNvSpPr>
            <a:spLocks noGrp="1"/>
          </p:cNvSpPr>
          <p:nvPr>
            <p:ph type="dt" sz="half" idx="10"/>
          </p:nvPr>
        </p:nvSpPr>
        <p:spPr/>
        <p:txBody>
          <a:bodyPr/>
          <a:lstStyle/>
          <a:p>
            <a:fld id="{B01F9CA3-105E-4857-9057-6DB6197DA786}" type="datetimeFigureOut">
              <a:rPr lang="en-US" smtClean="0"/>
              <a:t>10/11/2017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1F9CA3-105E-4857-9057-6DB6197DA786}" type="datetimeFigureOut">
              <a:rPr lang="en-US" smtClean="0"/>
              <a:t>10/11/2017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CA"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10/11/2017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CA"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10/11/2017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10/11/2017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CA"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10/11/2017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CA"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B01F9CA3-105E-4857-9057-6DB6197DA786}" type="datetimeFigureOut">
              <a:rPr lang="en-US" smtClean="0"/>
              <a:t>10/11/2017</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7F5CE407-6216-4202-80E4-A30DC2F709B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hyperlink" Target="https://www.youtube.com/watch?v=gTxQqu9USC4"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hyperlink" Target="http://www.physio-pedia.com/Medial_Epicondylitis" TargetMode="External"/><Relationship Id="rId2" Type="http://schemas.openxmlformats.org/officeDocument/2006/relationships/hyperlink" Target="http://myphysiosa.com.au/golfers-elbow-physiotherapy/" TargetMode="External"/><Relationship Id="rId1" Type="http://schemas.openxmlformats.org/officeDocument/2006/relationships/slideLayout" Target="../slideLayouts/slideLayout8.xml"/><Relationship Id="rId5" Type="http://schemas.openxmlformats.org/officeDocument/2006/relationships/hyperlink" Target="http://www.assh.org/handcare/hand-arm-conditions/de-quervain-syndrome" TargetMode="External"/><Relationship Id="rId4" Type="http://schemas.openxmlformats.org/officeDocument/2006/relationships/hyperlink" Target="http://emedicine.medscape.com/article/2189339-overvie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a:t>
            </a:r>
            <a:r>
              <a:rPr lang="en-US" dirty="0"/>
              <a:t>A</a:t>
            </a:r>
            <a:r>
              <a:rPr lang="en-US" dirty="0" smtClean="0"/>
              <a:t>rm and Hand</a:t>
            </a:r>
            <a:endParaRPr lang="en-US" dirty="0"/>
          </a:p>
        </p:txBody>
      </p:sp>
      <p:sp>
        <p:nvSpPr>
          <p:cNvPr id="3" name="Subtitle 2"/>
          <p:cNvSpPr>
            <a:spLocks noGrp="1"/>
          </p:cNvSpPr>
          <p:nvPr>
            <p:ph type="subTitle" idx="1"/>
          </p:nvPr>
        </p:nvSpPr>
        <p:spPr/>
        <p:txBody>
          <a:bodyPr/>
          <a:lstStyle/>
          <a:p>
            <a:r>
              <a:rPr lang="en-US" dirty="0" smtClean="0"/>
              <a:t>Stretching and Strengthening</a:t>
            </a:r>
            <a:endParaRPr lang="en-US" dirty="0"/>
          </a:p>
        </p:txBody>
      </p:sp>
    </p:spTree>
    <p:extLst>
      <p:ext uri="{BB962C8B-B14F-4D97-AF65-F5344CB8AC3E}">
        <p14:creationId xmlns:p14="http://schemas.microsoft.com/office/powerpoint/2010/main" val="3062254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447074703_arm-and-hand-anatomy.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86128" y="327766"/>
            <a:ext cx="7863880" cy="6113082"/>
          </a:xfrm>
          <a:prstGeom prst="rect">
            <a:avLst/>
          </a:prstGeom>
        </p:spPr>
      </p:pic>
    </p:spTree>
    <p:extLst>
      <p:ext uri="{BB962C8B-B14F-4D97-AF65-F5344CB8AC3E}">
        <p14:creationId xmlns:p14="http://schemas.microsoft.com/office/powerpoint/2010/main" val="3074089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Overuse of Hand &amp; Arm</a:t>
            </a:r>
            <a:endParaRPr lang="en-US" dirty="0"/>
          </a:p>
        </p:txBody>
      </p:sp>
      <p:sp>
        <p:nvSpPr>
          <p:cNvPr id="3" name="Content Placeholder 2"/>
          <p:cNvSpPr>
            <a:spLocks noGrp="1"/>
          </p:cNvSpPr>
          <p:nvPr>
            <p:ph idx="1"/>
          </p:nvPr>
        </p:nvSpPr>
        <p:spPr/>
        <p:txBody>
          <a:bodyPr>
            <a:normAutofit lnSpcReduction="10000"/>
          </a:bodyPr>
          <a:lstStyle/>
          <a:p>
            <a:r>
              <a:rPr lang="en-US" dirty="0" smtClean="0"/>
              <a:t>The most common cause of injury to the hand and arm is Repetitive Strain, (RSI), otherwise known as Occupational Overuse Syndrome (OOS), typically affecting the fingers, hands, wrists and/or elbows.  Massage Therapists are an excellent example of a group who are susceptible to this, as are graphic designers, sculptors, gardeners and anyone in a situation where they are working with tools that require gripping and/or sustained positions,</a:t>
            </a:r>
            <a:r>
              <a:rPr lang="en-US" dirty="0"/>
              <a:t> </a:t>
            </a:r>
            <a:r>
              <a:rPr lang="en-US" dirty="0" smtClean="0"/>
              <a:t>as well as tools that are not fitted to their body, cold temps., repetitive movements or work that requires too much speed, without enough recovery breaks.</a:t>
            </a:r>
            <a:endParaRPr lang="en-US" dirty="0"/>
          </a:p>
        </p:txBody>
      </p:sp>
    </p:spTree>
    <p:extLst>
      <p:ext uri="{BB962C8B-B14F-4D97-AF65-F5344CB8AC3E}">
        <p14:creationId xmlns:p14="http://schemas.microsoft.com/office/powerpoint/2010/main" val="1232616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nd mass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488" y="194645"/>
            <a:ext cx="3624094" cy="2463800"/>
          </a:xfrm>
          <a:prstGeom prst="rect">
            <a:avLst/>
          </a:prstGeom>
        </p:spPr>
      </p:pic>
      <p:pic>
        <p:nvPicPr>
          <p:cNvPr id="4" name="Picture 3" descr="gardening hand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5650" y="194645"/>
            <a:ext cx="3702432" cy="2463800"/>
          </a:xfrm>
          <a:prstGeom prst="rect">
            <a:avLst/>
          </a:prstGeom>
        </p:spPr>
      </p:pic>
      <p:sp>
        <p:nvSpPr>
          <p:cNvPr id="5" name="TextBox 4"/>
          <p:cNvSpPr txBox="1"/>
          <p:nvPr/>
        </p:nvSpPr>
        <p:spPr>
          <a:xfrm>
            <a:off x="576488" y="5539323"/>
            <a:ext cx="8384500" cy="646331"/>
          </a:xfrm>
          <a:prstGeom prst="rect">
            <a:avLst/>
          </a:prstGeom>
          <a:noFill/>
        </p:spPr>
        <p:txBody>
          <a:bodyPr wrap="square" rtlCol="0">
            <a:spAutoFit/>
          </a:bodyPr>
          <a:lstStyle/>
          <a:p>
            <a:r>
              <a:rPr lang="en-US" dirty="0" smtClean="0"/>
              <a:t>Excessive flexion, extension or gripping seems to be the common factor</a:t>
            </a:r>
          </a:p>
          <a:p>
            <a:r>
              <a:rPr lang="en-US" dirty="0" smtClean="0"/>
              <a:t> in most jobs resulting is </a:t>
            </a:r>
            <a:r>
              <a:rPr lang="en-US" dirty="0" smtClean="0"/>
              <a:t>RSI</a:t>
            </a:r>
            <a:r>
              <a:rPr lang="en-US" dirty="0" smtClean="0"/>
              <a:t>.</a:t>
            </a:r>
            <a:endParaRPr lang="en-US" dirty="0"/>
          </a:p>
        </p:txBody>
      </p:sp>
      <p:pic>
        <p:nvPicPr>
          <p:cNvPr id="6" name="Picture 5" descr="sculptor hand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1897" y="2823244"/>
            <a:ext cx="3568700" cy="2273300"/>
          </a:xfrm>
          <a:prstGeom prst="rect">
            <a:avLst/>
          </a:prstGeom>
        </p:spPr>
      </p:pic>
    </p:spTree>
    <p:extLst>
      <p:ext uri="{BB962C8B-B14F-4D97-AF65-F5344CB8AC3E}">
        <p14:creationId xmlns:p14="http://schemas.microsoft.com/office/powerpoint/2010/main" val="3716411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Symptoms</a:t>
            </a:r>
            <a:endParaRPr lang="en-US" dirty="0"/>
          </a:p>
        </p:txBody>
      </p:sp>
      <p:sp>
        <p:nvSpPr>
          <p:cNvPr id="3" name="Content Placeholder 2"/>
          <p:cNvSpPr>
            <a:spLocks noGrp="1"/>
          </p:cNvSpPr>
          <p:nvPr>
            <p:ph idx="1"/>
          </p:nvPr>
        </p:nvSpPr>
        <p:spPr/>
        <p:txBody>
          <a:bodyPr/>
          <a:lstStyle/>
          <a:p>
            <a:pPr marL="0" indent="0">
              <a:buNone/>
            </a:pPr>
            <a:r>
              <a:rPr lang="en-US" b="1" dirty="0" smtClean="0"/>
              <a:t>OOS can result in many different symptoms, including:</a:t>
            </a:r>
          </a:p>
          <a:p>
            <a:r>
              <a:rPr lang="en-US" dirty="0" smtClean="0"/>
              <a:t>Muscle tightness or spasms</a:t>
            </a:r>
          </a:p>
          <a:p>
            <a:r>
              <a:rPr lang="en-US" dirty="0" smtClean="0"/>
              <a:t>Muscle Weakness and/or restricted movement</a:t>
            </a:r>
          </a:p>
          <a:p>
            <a:r>
              <a:rPr lang="en-US" dirty="0" smtClean="0"/>
              <a:t>Swelling, numbness and/or tingling</a:t>
            </a:r>
          </a:p>
          <a:p>
            <a:r>
              <a:rPr lang="en-US" dirty="0" smtClean="0"/>
              <a:t>Muscle discomfort; aches, pains &amp; stiffness</a:t>
            </a:r>
          </a:p>
          <a:p>
            <a:r>
              <a:rPr lang="en-US" dirty="0" smtClean="0"/>
              <a:t>Feelings of hot or cold</a:t>
            </a:r>
          </a:p>
          <a:p>
            <a:endParaRPr lang="en-US" dirty="0" smtClean="0"/>
          </a:p>
          <a:p>
            <a:endParaRPr lang="en-US" dirty="0"/>
          </a:p>
        </p:txBody>
      </p:sp>
    </p:spTree>
    <p:extLst>
      <p:ext uri="{BB962C8B-B14F-4D97-AF65-F5344CB8AC3E}">
        <p14:creationId xmlns:p14="http://schemas.microsoft.com/office/powerpoint/2010/main" val="3658234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If work conditions persist and if left untreated, </a:t>
            </a:r>
            <a:r>
              <a:rPr lang="en-US" sz="2800" dirty="0" smtClean="0"/>
              <a:t>RSI </a:t>
            </a:r>
            <a:r>
              <a:rPr lang="en-US" sz="2800" dirty="0" smtClean="0"/>
              <a:t>can </a:t>
            </a:r>
            <a:r>
              <a:rPr lang="en-US" sz="2800" dirty="0" smtClean="0"/>
              <a:t>lead to:</a:t>
            </a:r>
            <a:endParaRPr lang="en-US" sz="2800" dirty="0"/>
          </a:p>
        </p:txBody>
      </p:sp>
      <p:sp>
        <p:nvSpPr>
          <p:cNvPr id="3" name="Content Placeholder 2"/>
          <p:cNvSpPr>
            <a:spLocks noGrp="1"/>
          </p:cNvSpPr>
          <p:nvPr>
            <p:ph idx="1"/>
          </p:nvPr>
        </p:nvSpPr>
        <p:spPr/>
        <p:txBody>
          <a:bodyPr/>
          <a:lstStyle/>
          <a:p>
            <a:r>
              <a:rPr lang="en-US" dirty="0" smtClean="0"/>
              <a:t>Carpal Tunnel Syndrome</a:t>
            </a:r>
          </a:p>
          <a:p>
            <a:r>
              <a:rPr lang="en-US" dirty="0"/>
              <a:t>T</a:t>
            </a:r>
            <a:r>
              <a:rPr lang="en-US" dirty="0" smtClean="0"/>
              <a:t>enosynovitis</a:t>
            </a:r>
            <a:endParaRPr lang="en-US" dirty="0" smtClean="0"/>
          </a:p>
          <a:p>
            <a:r>
              <a:rPr lang="en-US" dirty="0" smtClean="0"/>
              <a:t>Epicondylitis</a:t>
            </a:r>
          </a:p>
          <a:p>
            <a:pPr lvl="1"/>
            <a:r>
              <a:rPr lang="en-US" dirty="0" smtClean="0"/>
              <a:t>Lateral Epicondylitis (Tennis Elbow)</a:t>
            </a:r>
          </a:p>
          <a:p>
            <a:pPr lvl="1"/>
            <a:r>
              <a:rPr lang="en-US" dirty="0" smtClean="0"/>
              <a:t>Medial Epicondylitis (Golfer’s Elbow)</a:t>
            </a:r>
          </a:p>
        </p:txBody>
      </p:sp>
    </p:spTree>
    <p:extLst>
      <p:ext uri="{BB962C8B-B14F-4D97-AF65-F5344CB8AC3E}">
        <p14:creationId xmlns:p14="http://schemas.microsoft.com/office/powerpoint/2010/main" val="3941983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263245"/>
            <a:ext cx="8042276" cy="1336956"/>
          </a:xfrm>
        </p:spPr>
        <p:txBody>
          <a:bodyPr/>
          <a:lstStyle/>
          <a:p>
            <a:r>
              <a:rPr lang="en-US" dirty="0" smtClean="0"/>
              <a:t>Let’s look more closely at these conditions:</a:t>
            </a:r>
            <a:endParaRPr lang="en-US" dirty="0"/>
          </a:p>
        </p:txBody>
      </p:sp>
      <p:sp>
        <p:nvSpPr>
          <p:cNvPr id="3" name="Content Placeholder 2"/>
          <p:cNvSpPr>
            <a:spLocks noGrp="1"/>
          </p:cNvSpPr>
          <p:nvPr>
            <p:ph idx="1"/>
          </p:nvPr>
        </p:nvSpPr>
        <p:spPr/>
        <p:txBody>
          <a:bodyPr/>
          <a:lstStyle/>
          <a:p>
            <a:r>
              <a:rPr lang="en-US" b="1" dirty="0"/>
              <a:t>Carpal Tunnel: </a:t>
            </a:r>
            <a:r>
              <a:rPr lang="en-US" dirty="0"/>
              <a:t>i</a:t>
            </a:r>
            <a:r>
              <a:rPr lang="en-US" dirty="0" smtClean="0"/>
              <a:t>s </a:t>
            </a:r>
            <a:r>
              <a:rPr lang="en-US" dirty="0"/>
              <a:t>caused by </a:t>
            </a:r>
            <a:r>
              <a:rPr lang="en-US" dirty="0" smtClean="0"/>
              <a:t>compression, traction or other forms of irritation of </a:t>
            </a:r>
            <a:r>
              <a:rPr lang="en-US" dirty="0"/>
              <a:t>the median </a:t>
            </a:r>
            <a:r>
              <a:rPr lang="en-US" dirty="0" smtClean="0"/>
              <a:t>nerve, causing swelling of the nerve within the carpal tunnel. This narrowing may result from repetitive use or from conditions such as pregnancy, diabetes, hyperthyroidism or rheumatoid arthritis.</a:t>
            </a:r>
          </a:p>
          <a:p>
            <a:r>
              <a:rPr lang="en-US" b="1" dirty="0" smtClean="0"/>
              <a:t>Symptoms: </a:t>
            </a:r>
            <a:r>
              <a:rPr lang="en-US" dirty="0" smtClean="0"/>
              <a:t>Tingling, numbness, weakness and/or pain in the fingers and hand, possibly even in the forearm.</a:t>
            </a:r>
            <a:endParaRPr lang="en-US" dirty="0"/>
          </a:p>
        </p:txBody>
      </p:sp>
    </p:spTree>
    <p:extLst>
      <p:ext uri="{BB962C8B-B14F-4D97-AF65-F5344CB8AC3E}">
        <p14:creationId xmlns:p14="http://schemas.microsoft.com/office/powerpoint/2010/main" val="3290096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rpal-tunnel-syndrome.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7985" y="1076111"/>
            <a:ext cx="6370582" cy="4220510"/>
          </a:xfrm>
          <a:prstGeom prst="rect">
            <a:avLst/>
          </a:prstGeom>
        </p:spPr>
      </p:pic>
    </p:spTree>
    <p:extLst>
      <p:ext uri="{BB962C8B-B14F-4D97-AF65-F5344CB8AC3E}">
        <p14:creationId xmlns:p14="http://schemas.microsoft.com/office/powerpoint/2010/main" val="4223222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sz="2800" b="1" u="sng" dirty="0" smtClean="0"/>
              <a:t>Recommendations:</a:t>
            </a:r>
          </a:p>
          <a:p>
            <a:pPr lvl="1"/>
            <a:r>
              <a:rPr lang="en-US" dirty="0" smtClean="0"/>
              <a:t>Wearing a wrist splint</a:t>
            </a:r>
          </a:p>
          <a:p>
            <a:pPr lvl="1"/>
            <a:r>
              <a:rPr lang="en-US" dirty="0" smtClean="0"/>
              <a:t>Taking frequent breaks from irritating positions</a:t>
            </a:r>
          </a:p>
          <a:p>
            <a:pPr lvl="1"/>
            <a:r>
              <a:rPr lang="en-US" dirty="0" smtClean="0"/>
              <a:t>Cortisone shots</a:t>
            </a:r>
          </a:p>
          <a:p>
            <a:pPr lvl="1"/>
            <a:r>
              <a:rPr lang="en-US" dirty="0" smtClean="0"/>
              <a:t>NSAIDS (</a:t>
            </a:r>
            <a:r>
              <a:rPr lang="en-US" dirty="0" err="1" smtClean="0"/>
              <a:t>Nonsteroidal</a:t>
            </a:r>
            <a:r>
              <a:rPr lang="en-US" dirty="0" smtClean="0"/>
              <a:t> anti-inflammatory drugs)</a:t>
            </a:r>
            <a:endParaRPr lang="en-US" dirty="0"/>
          </a:p>
          <a:p>
            <a:pPr lvl="1"/>
            <a:r>
              <a:rPr lang="en-US" dirty="0" smtClean="0"/>
              <a:t>Surgery</a:t>
            </a:r>
          </a:p>
          <a:p>
            <a:pPr lvl="1"/>
            <a:r>
              <a:rPr lang="en-US" dirty="0" smtClean="0"/>
              <a:t>Of course, stretches and exercises are also recommended! Watch this video for 3 great stretches:</a:t>
            </a:r>
          </a:p>
          <a:p>
            <a:pPr lvl="1"/>
            <a:r>
              <a:rPr lang="nl-NL" dirty="0">
                <a:hlinkClick r:id="rId2"/>
              </a:rPr>
              <a:t>https://www.youtube.com/</a:t>
            </a:r>
            <a:r>
              <a:rPr lang="nl-NL" dirty="0" err="1">
                <a:hlinkClick r:id="rId2"/>
              </a:rPr>
              <a:t>watch?v</a:t>
            </a:r>
            <a:r>
              <a:rPr lang="nl-NL" dirty="0">
                <a:hlinkClick r:id="rId2"/>
              </a:rPr>
              <a:t>=gTxQqu9USC4</a:t>
            </a:r>
            <a:endParaRPr lang="en-US" dirty="0"/>
          </a:p>
        </p:txBody>
      </p:sp>
    </p:spTree>
    <p:extLst>
      <p:ext uri="{BB962C8B-B14F-4D97-AF65-F5344CB8AC3E}">
        <p14:creationId xmlns:p14="http://schemas.microsoft.com/office/powerpoint/2010/main" val="1745721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 can try the dynamic Spider Stretch…. </a:t>
            </a:r>
            <a:endParaRPr lang="en-US" dirty="0"/>
          </a:p>
        </p:txBody>
      </p:sp>
      <p:pic>
        <p:nvPicPr>
          <p:cNvPr id="4" name="Content Placeholder 3" descr="Carpal tunnel-spider exercise.gif"/>
          <p:cNvPicPr>
            <a:picLocks noGrp="1" noChangeAspect="1"/>
          </p:cNvPicPr>
          <p:nvPr>
            <p:ph idx="1"/>
          </p:nvPr>
        </p:nvPicPr>
        <p:blipFill>
          <a:blip r:embed="rId2">
            <a:extLst>
              <a:ext uri="{28A0092B-C50C-407E-A947-70E740481C1C}">
                <a14:useLocalDpi xmlns:a14="http://schemas.microsoft.com/office/drawing/2010/main" val="0"/>
              </a:ext>
            </a:extLst>
          </a:blip>
          <a:srcRect t="1928" b="1928"/>
          <a:stretch>
            <a:fillRect/>
          </a:stretch>
        </p:blipFill>
        <p:spPr>
          <a:xfrm>
            <a:off x="549275" y="1600200"/>
            <a:ext cx="8042275" cy="4343400"/>
          </a:xfrm>
        </p:spPr>
      </p:pic>
    </p:spTree>
    <p:extLst>
      <p:ext uri="{BB962C8B-B14F-4D97-AF65-F5344CB8AC3E}">
        <p14:creationId xmlns:p14="http://schemas.microsoft.com/office/powerpoint/2010/main" val="2856179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arpal_Tunnel_Exercises.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0621" y="317541"/>
            <a:ext cx="6473784" cy="4395395"/>
          </a:xfrm>
          <a:prstGeom prst="rect">
            <a:avLst/>
          </a:prstGeom>
        </p:spPr>
      </p:pic>
      <p:sp>
        <p:nvSpPr>
          <p:cNvPr id="9" name="TextBox 8"/>
          <p:cNvSpPr txBox="1"/>
          <p:nvPr/>
        </p:nvSpPr>
        <p:spPr>
          <a:xfrm>
            <a:off x="335155" y="5027730"/>
            <a:ext cx="8449435" cy="1477328"/>
          </a:xfrm>
          <a:prstGeom prst="rect">
            <a:avLst/>
          </a:prstGeom>
          <a:noFill/>
        </p:spPr>
        <p:txBody>
          <a:bodyPr wrap="square" rtlCol="0">
            <a:spAutoFit/>
          </a:bodyPr>
          <a:lstStyle/>
          <a:p>
            <a:r>
              <a:rPr lang="en-US" dirty="0" smtClean="0"/>
              <a:t>Left-Right: </a:t>
            </a:r>
          </a:p>
          <a:p>
            <a:r>
              <a:rPr lang="en-US" dirty="0" smtClean="0"/>
              <a:t>1. Wrist flexor stretch 2. Wrist Extensor Stretch 3. Ball squeeze </a:t>
            </a:r>
          </a:p>
          <a:p>
            <a:r>
              <a:rPr lang="en-US" dirty="0" smtClean="0"/>
              <a:t>4. Finger spread 5 &amp; 6. Wrist Flexion/extension 7. Waving  8. Finger Curl</a:t>
            </a:r>
          </a:p>
          <a:p>
            <a:r>
              <a:rPr lang="en-US" dirty="0" smtClean="0"/>
              <a:t>9 &amp; 10. Wrist Curls (1-2 lb.</a:t>
            </a:r>
          </a:p>
          <a:p>
            <a:r>
              <a:rPr lang="en-US" dirty="0" smtClean="0"/>
              <a:t> weights.)</a:t>
            </a:r>
            <a:endParaRPr lang="en-US" dirty="0"/>
          </a:p>
        </p:txBody>
      </p:sp>
    </p:spTree>
    <p:extLst>
      <p:ext uri="{BB962C8B-B14F-4D97-AF65-F5344CB8AC3E}">
        <p14:creationId xmlns:p14="http://schemas.microsoft.com/office/powerpoint/2010/main" val="1517633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263245"/>
            <a:ext cx="8042276" cy="1336956"/>
          </a:xfrm>
        </p:spPr>
        <p:txBody>
          <a:bodyPr/>
          <a:lstStyle/>
          <a:p>
            <a:r>
              <a:rPr lang="en-US" dirty="0" smtClean="0"/>
              <a:t>Let’s look more closely at these conditions:</a:t>
            </a:r>
            <a:endParaRPr lang="en-US" dirty="0"/>
          </a:p>
        </p:txBody>
      </p:sp>
      <p:sp>
        <p:nvSpPr>
          <p:cNvPr id="3" name="Content Placeholder 2"/>
          <p:cNvSpPr>
            <a:spLocks noGrp="1"/>
          </p:cNvSpPr>
          <p:nvPr>
            <p:ph idx="1"/>
          </p:nvPr>
        </p:nvSpPr>
        <p:spPr/>
        <p:txBody>
          <a:bodyPr>
            <a:normAutofit lnSpcReduction="10000"/>
          </a:bodyPr>
          <a:lstStyle/>
          <a:p>
            <a:r>
              <a:rPr lang="en-US" b="1" dirty="0" smtClean="0"/>
              <a:t>Tenosynovitis: </a:t>
            </a:r>
            <a:r>
              <a:rPr lang="en-US" dirty="0" smtClean="0"/>
              <a:t>Is inflammation of a tendon sheath, or synovium. The most common type of tenosynovitis which affects the hand, is De </a:t>
            </a:r>
            <a:r>
              <a:rPr lang="en-US" dirty="0" err="1" smtClean="0"/>
              <a:t>Quervain’s</a:t>
            </a:r>
            <a:r>
              <a:rPr lang="en-US" dirty="0" smtClean="0"/>
              <a:t> Disease. The tunnel of the first extensor compartment on the dorsal side of the wrist, (thumb side,) narrows due to thickening of the soft tissues making up the tunnel. This compresses the tendons running through the tunnel. Causes are still up for debate, but overuse may be one of them.</a:t>
            </a:r>
          </a:p>
          <a:p>
            <a:r>
              <a:rPr lang="en-US" b="1" dirty="0" smtClean="0"/>
              <a:t>Symptoms: </a:t>
            </a:r>
            <a:r>
              <a:rPr lang="en-US" dirty="0" smtClean="0"/>
              <a:t>Pain and/or swelling near the base of the thumb, difficulty with grasping or pinching movements, a feeling of “sticking” when moving the thumb.</a:t>
            </a:r>
            <a:endParaRPr lang="en-US" dirty="0"/>
          </a:p>
        </p:txBody>
      </p:sp>
    </p:spTree>
    <p:extLst>
      <p:ext uri="{BB962C8B-B14F-4D97-AF65-F5344CB8AC3E}">
        <p14:creationId xmlns:p14="http://schemas.microsoft.com/office/powerpoint/2010/main" val="1240724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632" y="762000"/>
            <a:ext cx="7605222" cy="4959927"/>
          </a:xfrm>
          <a:prstGeom prst="rect">
            <a:avLst/>
          </a:prstGeom>
        </p:spPr>
      </p:pic>
    </p:spTree>
    <p:extLst>
      <p:ext uri="{BB962C8B-B14F-4D97-AF65-F5344CB8AC3E}">
        <p14:creationId xmlns:p14="http://schemas.microsoft.com/office/powerpoint/2010/main" val="3643362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sz="2800" b="1" u="sng" dirty="0" smtClean="0"/>
              <a:t>Recommendations:</a:t>
            </a:r>
          </a:p>
          <a:p>
            <a:pPr lvl="1"/>
            <a:r>
              <a:rPr lang="en-US" dirty="0" smtClean="0"/>
              <a:t>Cortisone shots</a:t>
            </a:r>
          </a:p>
          <a:p>
            <a:pPr lvl="1"/>
            <a:r>
              <a:rPr lang="en-US" dirty="0" smtClean="0"/>
              <a:t>NSAIDS</a:t>
            </a:r>
            <a:endParaRPr lang="en-US" dirty="0" smtClean="0"/>
          </a:p>
          <a:p>
            <a:pPr lvl="1"/>
            <a:r>
              <a:rPr lang="en-US" dirty="0" smtClean="0"/>
              <a:t>Splinting</a:t>
            </a:r>
          </a:p>
          <a:p>
            <a:pPr lvl="1"/>
            <a:r>
              <a:rPr lang="en-US" dirty="0" smtClean="0"/>
              <a:t>Surgery to open the tunnel</a:t>
            </a:r>
          </a:p>
          <a:p>
            <a:pPr lvl="1"/>
            <a:r>
              <a:rPr lang="en-US" dirty="0" smtClean="0"/>
              <a:t>Some stretching and/or strengthening techniques</a:t>
            </a:r>
          </a:p>
        </p:txBody>
      </p:sp>
    </p:spTree>
    <p:extLst>
      <p:ext uri="{BB962C8B-B14F-4D97-AF65-F5344CB8AC3E}">
        <p14:creationId xmlns:p14="http://schemas.microsoft.com/office/powerpoint/2010/main" val="2371427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0" y="0"/>
            <a:ext cx="8042275" cy="1270163"/>
          </a:xfrm>
        </p:spPr>
        <p:txBody>
          <a:bodyPr/>
          <a:lstStyle/>
          <a:p>
            <a:pPr algn="l"/>
            <a:r>
              <a:rPr lang="en-CA" sz="2000" b="1" dirty="0" smtClean="0"/>
              <a:t>Test for De </a:t>
            </a:r>
            <a:r>
              <a:rPr lang="en-CA" sz="2000" b="1" dirty="0" err="1" smtClean="0"/>
              <a:t>Quervain’s</a:t>
            </a:r>
            <a:r>
              <a:rPr lang="en-CA" sz="2000" b="1" dirty="0" smtClean="0"/>
              <a:t>  with Finkelstein’s Test:</a:t>
            </a:r>
            <a:r>
              <a:rPr lang="en-CA" sz="2000" dirty="0" smtClean="0"/>
              <a:t/>
            </a:r>
            <a:br>
              <a:rPr lang="en-CA" sz="2000" dirty="0" smtClean="0"/>
            </a:br>
            <a:r>
              <a:rPr lang="en-CA" sz="2000" dirty="0" smtClean="0"/>
              <a:t/>
            </a:r>
            <a:br>
              <a:rPr lang="en-CA" sz="2000" dirty="0" smtClean="0"/>
            </a:br>
            <a:r>
              <a:rPr lang="en-CA" sz="2000" dirty="0" smtClean="0"/>
              <a:t>-Tuck the thumb inside your fist, hold the fist with the pinky toward the floor and tip the fist forward from the wrist. </a:t>
            </a:r>
            <a:endParaRPr lang="en-CA" sz="2000" dirty="0"/>
          </a:p>
        </p:txBody>
      </p:sp>
      <p:pic>
        <p:nvPicPr>
          <p:cNvPr id="8" name="Picture 7" descr="de quervain's test.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2400" y="1696899"/>
            <a:ext cx="6275070" cy="4046220"/>
          </a:xfrm>
          <a:prstGeom prst="rect">
            <a:avLst/>
          </a:prstGeom>
        </p:spPr>
      </p:pic>
    </p:spTree>
    <p:extLst>
      <p:ext uri="{BB962C8B-B14F-4D97-AF65-F5344CB8AC3E}">
        <p14:creationId xmlns:p14="http://schemas.microsoft.com/office/powerpoint/2010/main" val="2882484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 quervain's exercises.jpe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917700" y="0"/>
            <a:ext cx="5298393" cy="6858000"/>
          </a:xfrm>
          <a:prstGeom prst="rect">
            <a:avLst/>
          </a:prstGeom>
        </p:spPr>
      </p:pic>
    </p:spTree>
    <p:extLst>
      <p:ext uri="{BB962C8B-B14F-4D97-AF65-F5344CB8AC3E}">
        <p14:creationId xmlns:p14="http://schemas.microsoft.com/office/powerpoint/2010/main" val="139871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263245"/>
            <a:ext cx="8042276" cy="1336956"/>
          </a:xfrm>
        </p:spPr>
        <p:txBody>
          <a:bodyPr/>
          <a:lstStyle/>
          <a:p>
            <a:r>
              <a:rPr lang="en-US" dirty="0" smtClean="0"/>
              <a:t>Let’s look more closely at these conditions:</a:t>
            </a:r>
            <a:endParaRPr lang="en-US" dirty="0"/>
          </a:p>
        </p:txBody>
      </p:sp>
      <p:sp>
        <p:nvSpPr>
          <p:cNvPr id="3" name="Content Placeholder 2"/>
          <p:cNvSpPr>
            <a:spLocks noGrp="1"/>
          </p:cNvSpPr>
          <p:nvPr>
            <p:ph idx="1"/>
          </p:nvPr>
        </p:nvSpPr>
        <p:spPr/>
        <p:txBody>
          <a:bodyPr>
            <a:normAutofit/>
          </a:bodyPr>
          <a:lstStyle/>
          <a:p>
            <a:r>
              <a:rPr lang="en-US" b="1" dirty="0" smtClean="0"/>
              <a:t>Lateral </a:t>
            </a:r>
            <a:r>
              <a:rPr lang="en-US" b="1" dirty="0" err="1" smtClean="0"/>
              <a:t>Epicondylitis</a:t>
            </a:r>
            <a:r>
              <a:rPr lang="en-US" b="1" dirty="0" smtClean="0"/>
              <a:t> (Tennis Elbow): </a:t>
            </a:r>
            <a:r>
              <a:rPr lang="en-US" dirty="0" smtClean="0"/>
              <a:t>Inflammation of the tendons on the lateral side of the elbow, usually the Extensor Carpi </a:t>
            </a:r>
            <a:r>
              <a:rPr lang="en-US" dirty="0" err="1" smtClean="0"/>
              <a:t>Radialis</a:t>
            </a:r>
            <a:r>
              <a:rPr lang="en-US" dirty="0" smtClean="0"/>
              <a:t> </a:t>
            </a:r>
            <a:r>
              <a:rPr lang="en-US" dirty="0" err="1" smtClean="0"/>
              <a:t>Brevis</a:t>
            </a:r>
            <a:r>
              <a:rPr lang="en-US" dirty="0" smtClean="0"/>
              <a:t>. The ECRB extends and abducts the wrist, putting it at risk for repetitive use injury during racquet sports like tennis, or in occupations such as auto mechanic, chef or butcher.</a:t>
            </a:r>
          </a:p>
          <a:p>
            <a:r>
              <a:rPr lang="en-US" b="1" dirty="0" smtClean="0"/>
              <a:t>Symptoms: </a:t>
            </a:r>
            <a:r>
              <a:rPr lang="en-US" dirty="0" smtClean="0"/>
              <a:t>Pain and/or burning on the outside of the elbow, weak grip strength. Symptoms worsen with gripping activities and over time.</a:t>
            </a:r>
            <a:endParaRPr lang="en-US" dirty="0"/>
          </a:p>
        </p:txBody>
      </p:sp>
    </p:spTree>
    <p:extLst>
      <p:ext uri="{BB962C8B-B14F-4D97-AF65-F5344CB8AC3E}">
        <p14:creationId xmlns:p14="http://schemas.microsoft.com/office/powerpoint/2010/main" val="1287391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nnis Elbow.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1900" y="0"/>
            <a:ext cx="6657535" cy="6858000"/>
          </a:xfrm>
          <a:prstGeom prst="rect">
            <a:avLst/>
          </a:prstGeom>
        </p:spPr>
      </p:pic>
    </p:spTree>
    <p:extLst>
      <p:ext uri="{BB962C8B-B14F-4D97-AF65-F5344CB8AC3E}">
        <p14:creationId xmlns:p14="http://schemas.microsoft.com/office/powerpoint/2010/main" val="239692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sz="2800" b="1" u="sng" dirty="0" smtClean="0"/>
              <a:t>Recommendations:</a:t>
            </a:r>
            <a:endParaRPr lang="en-US" dirty="0" smtClean="0"/>
          </a:p>
          <a:p>
            <a:pPr lvl="1"/>
            <a:r>
              <a:rPr lang="en-US" dirty="0" smtClean="0"/>
              <a:t>Rest</a:t>
            </a:r>
          </a:p>
          <a:p>
            <a:pPr lvl="1"/>
            <a:r>
              <a:rPr lang="en-US" dirty="0" smtClean="0"/>
              <a:t>Physiotherapy/massage/acupuncture</a:t>
            </a:r>
          </a:p>
          <a:p>
            <a:pPr lvl="1"/>
            <a:r>
              <a:rPr lang="en-US" dirty="0" smtClean="0"/>
              <a:t>Forearm brace</a:t>
            </a:r>
          </a:p>
          <a:p>
            <a:pPr lvl="1"/>
            <a:r>
              <a:rPr lang="en-US" dirty="0" smtClean="0"/>
              <a:t>NSAIDs</a:t>
            </a:r>
          </a:p>
          <a:p>
            <a:pPr lvl="1"/>
            <a:r>
              <a:rPr lang="en-US" dirty="0" smtClean="0"/>
              <a:t>Check equipment for proper fit</a:t>
            </a:r>
          </a:p>
          <a:p>
            <a:pPr lvl="1"/>
            <a:r>
              <a:rPr lang="en-US" dirty="0" smtClean="0"/>
              <a:t>Cortisone injections</a:t>
            </a:r>
          </a:p>
          <a:p>
            <a:pPr lvl="1"/>
            <a:r>
              <a:rPr lang="en-US" dirty="0" smtClean="0"/>
              <a:t>Some stretching and/or strengthening techniques</a:t>
            </a:r>
          </a:p>
        </p:txBody>
      </p:sp>
    </p:spTree>
    <p:extLst>
      <p:ext uri="{BB962C8B-B14F-4D97-AF65-F5344CB8AC3E}">
        <p14:creationId xmlns:p14="http://schemas.microsoft.com/office/powerpoint/2010/main" val="18452491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921008" y="0"/>
            <a:ext cx="5301983" cy="6858000"/>
          </a:xfrm>
          <a:prstGeom prst="rect">
            <a:avLst/>
          </a:prstGeom>
        </p:spPr>
      </p:pic>
    </p:spTree>
    <p:extLst>
      <p:ext uri="{BB962C8B-B14F-4D97-AF65-F5344CB8AC3E}">
        <p14:creationId xmlns:p14="http://schemas.microsoft.com/office/powerpoint/2010/main" val="440279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2800" u="sng" dirty="0" smtClean="0"/>
              <a:t>Other Exercises to consider….</a:t>
            </a:r>
            <a:br>
              <a:rPr lang="en-US" sz="2800" u="sng" dirty="0" smtClean="0"/>
            </a:br>
            <a:endParaRPr lang="en-US" sz="2800" u="sng" dirty="0"/>
          </a:p>
        </p:txBody>
      </p:sp>
      <p:sp>
        <p:nvSpPr>
          <p:cNvPr id="3" name="Text Placeholder 2"/>
          <p:cNvSpPr>
            <a:spLocks noGrp="1"/>
          </p:cNvSpPr>
          <p:nvPr>
            <p:ph type="body" idx="1"/>
          </p:nvPr>
        </p:nvSpPr>
        <p:spPr/>
        <p:txBody>
          <a:bodyPr>
            <a:normAutofit/>
          </a:bodyPr>
          <a:lstStyle/>
          <a:p>
            <a:r>
              <a:rPr lang="en-US" sz="2000" dirty="0" smtClean="0"/>
              <a:t>Isometric Wrist Extension</a:t>
            </a:r>
            <a:endParaRPr lang="en-US" sz="2000"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421606" y="3098006"/>
            <a:ext cx="2095500" cy="2095500"/>
          </a:xfrm>
        </p:spPr>
      </p:pic>
      <p:sp>
        <p:nvSpPr>
          <p:cNvPr id="5" name="Text Placeholder 4"/>
          <p:cNvSpPr>
            <a:spLocks noGrp="1"/>
          </p:cNvSpPr>
          <p:nvPr>
            <p:ph type="body" sz="quarter" idx="3"/>
          </p:nvPr>
        </p:nvSpPr>
        <p:spPr/>
        <p:txBody>
          <a:bodyPr>
            <a:normAutofit/>
          </a:bodyPr>
          <a:lstStyle/>
          <a:p>
            <a:r>
              <a:rPr lang="en-US" sz="2000" dirty="0" smtClean="0"/>
              <a:t>Finger Extension with Band</a:t>
            </a:r>
          </a:p>
        </p:txBody>
      </p:sp>
      <p:pic>
        <p:nvPicPr>
          <p:cNvPr id="12" name="Content Placeholder 11"/>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573371" y="3172980"/>
            <a:ext cx="1955348" cy="2020526"/>
          </a:xfrm>
        </p:spPr>
      </p:pic>
    </p:spTree>
    <p:extLst>
      <p:ext uri="{BB962C8B-B14F-4D97-AF65-F5344CB8AC3E}">
        <p14:creationId xmlns:p14="http://schemas.microsoft.com/office/powerpoint/2010/main" val="1097181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Stretches</a:t>
            </a:r>
            <a:endParaRPr lang="en-US" u="sng" dirty="0"/>
          </a:p>
        </p:txBody>
      </p:sp>
      <p:sp>
        <p:nvSpPr>
          <p:cNvPr id="3" name="Text Placeholder 2"/>
          <p:cNvSpPr>
            <a:spLocks noGrp="1"/>
          </p:cNvSpPr>
          <p:nvPr>
            <p:ph type="body" idx="1"/>
          </p:nvPr>
        </p:nvSpPr>
        <p:spPr/>
        <p:txBody>
          <a:bodyPr/>
          <a:lstStyle/>
          <a:p>
            <a:r>
              <a:rPr lang="en-US" dirty="0" smtClean="0"/>
              <a:t>Wrist Flexor and Extensor Stretches</a:t>
            </a:r>
            <a:endParaRPr lang="en-US"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235869" y="3221831"/>
            <a:ext cx="2466975" cy="1847850"/>
          </a:xfrm>
        </p:spPr>
      </p:pic>
      <p:sp>
        <p:nvSpPr>
          <p:cNvPr id="5" name="Text Placeholder 4"/>
          <p:cNvSpPr>
            <a:spLocks noGrp="1"/>
          </p:cNvSpPr>
          <p:nvPr>
            <p:ph type="body" sz="quarter" idx="3"/>
          </p:nvPr>
        </p:nvSpPr>
        <p:spPr>
          <a:xfrm>
            <a:off x="4627418" y="1499406"/>
            <a:ext cx="3964132" cy="1188376"/>
          </a:xfrm>
        </p:spPr>
        <p:txBody>
          <a:bodyPr/>
          <a:lstStyle/>
          <a:p>
            <a:endParaRPr lang="en-US" sz="1600" dirty="0"/>
          </a:p>
        </p:txBody>
      </p:sp>
      <p:sp>
        <p:nvSpPr>
          <p:cNvPr id="4" name="Content Placeholder 3"/>
          <p:cNvSpPr>
            <a:spLocks noGrp="1"/>
          </p:cNvSpPr>
          <p:nvPr>
            <p:ph sz="quarter" idx="4"/>
          </p:nvPr>
        </p:nvSpPr>
        <p:spPr/>
        <p:txBody>
          <a:bodyPr/>
          <a:lstStyle/>
          <a:p>
            <a:endParaRPr lang="en-US"/>
          </a:p>
        </p:txBody>
      </p:sp>
    </p:spTree>
    <p:extLst>
      <p:ext uri="{BB962C8B-B14F-4D97-AF65-F5344CB8AC3E}">
        <p14:creationId xmlns:p14="http://schemas.microsoft.com/office/powerpoint/2010/main" val="2068645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263245"/>
            <a:ext cx="8042276" cy="1336956"/>
          </a:xfrm>
        </p:spPr>
        <p:txBody>
          <a:bodyPr/>
          <a:lstStyle/>
          <a:p>
            <a:r>
              <a:rPr lang="en-US" dirty="0" smtClean="0"/>
              <a:t>Let’s look more closely at these conditions:</a:t>
            </a:r>
            <a:endParaRPr lang="en-US" dirty="0"/>
          </a:p>
        </p:txBody>
      </p:sp>
      <p:sp>
        <p:nvSpPr>
          <p:cNvPr id="3" name="Content Placeholder 2"/>
          <p:cNvSpPr>
            <a:spLocks noGrp="1"/>
          </p:cNvSpPr>
          <p:nvPr>
            <p:ph idx="1"/>
          </p:nvPr>
        </p:nvSpPr>
        <p:spPr/>
        <p:txBody>
          <a:bodyPr>
            <a:normAutofit lnSpcReduction="10000"/>
          </a:bodyPr>
          <a:lstStyle/>
          <a:p>
            <a:r>
              <a:rPr lang="en-US" b="1" dirty="0" smtClean="0"/>
              <a:t>Medial </a:t>
            </a:r>
            <a:r>
              <a:rPr lang="en-US" b="1" dirty="0" err="1" smtClean="0"/>
              <a:t>Epicondylitis</a:t>
            </a:r>
            <a:r>
              <a:rPr lang="en-US" b="1" dirty="0" smtClean="0"/>
              <a:t> (Golfer’s Elbow): </a:t>
            </a:r>
            <a:r>
              <a:rPr lang="en-US" dirty="0" smtClean="0"/>
              <a:t>Similar to Tennis Elbow, but on the medial side. Generally a </a:t>
            </a:r>
            <a:r>
              <a:rPr lang="en-US" dirty="0" err="1" smtClean="0"/>
              <a:t>tendinous</a:t>
            </a:r>
            <a:r>
              <a:rPr lang="en-US" dirty="0" smtClean="0"/>
              <a:t> overload injury that leads to micro-tearing. </a:t>
            </a:r>
            <a:r>
              <a:rPr lang="en-US" dirty="0"/>
              <a:t>P</a:t>
            </a:r>
            <a:r>
              <a:rPr lang="en-US" dirty="0" smtClean="0"/>
              <a:t>ain and inflammation mostly occur at the origin of the wrist flexors on the medial epicondyle of the </a:t>
            </a:r>
            <a:r>
              <a:rPr lang="en-US" dirty="0" err="1" smtClean="0"/>
              <a:t>humerus</a:t>
            </a:r>
            <a:r>
              <a:rPr lang="en-US" dirty="0" smtClean="0"/>
              <a:t>. Caused by repetitive gripping, carrying, use of a mouse or racket sports.</a:t>
            </a:r>
          </a:p>
          <a:p>
            <a:r>
              <a:rPr lang="en-US" b="1" dirty="0" smtClean="0"/>
              <a:t>Symptoms: </a:t>
            </a:r>
            <a:r>
              <a:rPr lang="en-US" dirty="0" smtClean="0"/>
              <a:t>Pain and/or burning on the ulnar side of the forearm, with pain into the wrist and sometimes the fingers. Grip weakness/pain with gripping. Tightness or weakness of wrist flexors, or tension in the neck are contributing factors as well.</a:t>
            </a:r>
          </a:p>
        </p:txBody>
      </p:sp>
    </p:spTree>
    <p:extLst>
      <p:ext uri="{BB962C8B-B14F-4D97-AF65-F5344CB8AC3E}">
        <p14:creationId xmlns:p14="http://schemas.microsoft.com/office/powerpoint/2010/main" val="23774537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olfers-elbow.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9004" y="691025"/>
            <a:ext cx="4427575" cy="5578746"/>
          </a:xfrm>
          <a:prstGeom prst="rect">
            <a:avLst/>
          </a:prstGeom>
        </p:spPr>
      </p:pic>
    </p:spTree>
    <p:extLst>
      <p:ext uri="{BB962C8B-B14F-4D97-AF65-F5344CB8AC3E}">
        <p14:creationId xmlns:p14="http://schemas.microsoft.com/office/powerpoint/2010/main" val="30655795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sz="2800" b="1" u="sng" dirty="0" smtClean="0"/>
              <a:t>Recommendations:</a:t>
            </a:r>
            <a:endParaRPr lang="en-US" dirty="0" smtClean="0"/>
          </a:p>
          <a:p>
            <a:pPr lvl="1"/>
            <a:r>
              <a:rPr lang="en-US" dirty="0" smtClean="0"/>
              <a:t>Physiotherapy/massage</a:t>
            </a:r>
          </a:p>
          <a:p>
            <a:pPr lvl="1"/>
            <a:r>
              <a:rPr lang="en-US" dirty="0" smtClean="0"/>
              <a:t>Forearm brace</a:t>
            </a:r>
          </a:p>
          <a:p>
            <a:pPr lvl="1"/>
            <a:r>
              <a:rPr lang="en-US" dirty="0" smtClean="0"/>
              <a:t>NSAIDs</a:t>
            </a:r>
          </a:p>
          <a:p>
            <a:pPr lvl="1"/>
            <a:r>
              <a:rPr lang="en-US" dirty="0" smtClean="0"/>
              <a:t>Ice</a:t>
            </a:r>
            <a:endParaRPr lang="en-US" dirty="0" smtClean="0"/>
          </a:p>
          <a:p>
            <a:pPr lvl="1"/>
            <a:r>
              <a:rPr lang="en-US" dirty="0" smtClean="0"/>
              <a:t>Check equipment for proper fit</a:t>
            </a:r>
          </a:p>
          <a:p>
            <a:pPr lvl="1"/>
            <a:r>
              <a:rPr lang="en-US" dirty="0" smtClean="0"/>
              <a:t>Cortisone injections</a:t>
            </a:r>
          </a:p>
          <a:p>
            <a:pPr lvl="1"/>
            <a:r>
              <a:rPr lang="en-US" dirty="0" smtClean="0"/>
              <a:t>Some stretching and/or strengthening techniques</a:t>
            </a:r>
          </a:p>
        </p:txBody>
      </p:sp>
    </p:spTree>
    <p:extLst>
      <p:ext uri="{BB962C8B-B14F-4D97-AF65-F5344CB8AC3E}">
        <p14:creationId xmlns:p14="http://schemas.microsoft.com/office/powerpoint/2010/main" val="14422800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olfer's elbow exercises.jpe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917700" y="0"/>
            <a:ext cx="5298393" cy="6858000"/>
          </a:xfrm>
          <a:prstGeom prst="rect">
            <a:avLst/>
          </a:prstGeom>
        </p:spPr>
      </p:pic>
    </p:spTree>
    <p:extLst>
      <p:ext uri="{BB962C8B-B14F-4D97-AF65-F5344CB8AC3E}">
        <p14:creationId xmlns:p14="http://schemas.microsoft.com/office/powerpoint/2010/main" val="32609052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4597" y="505684"/>
            <a:ext cx="8643472" cy="3416320"/>
          </a:xfrm>
          <a:prstGeom prst="rect">
            <a:avLst/>
          </a:prstGeom>
          <a:noFill/>
        </p:spPr>
        <p:txBody>
          <a:bodyPr wrap="square" rtlCol="0">
            <a:spAutoFit/>
          </a:bodyPr>
          <a:lstStyle/>
          <a:p>
            <a:r>
              <a:rPr lang="en-US" b="1" dirty="0" smtClean="0">
                <a:solidFill>
                  <a:srgbClr val="7030A0"/>
                </a:solidFill>
              </a:rPr>
              <a:t>Sources</a:t>
            </a:r>
          </a:p>
          <a:p>
            <a:endParaRPr lang="en-US" dirty="0" smtClean="0"/>
          </a:p>
          <a:p>
            <a:r>
              <a:rPr lang="en-US" dirty="0">
                <a:hlinkClick r:id="rId2"/>
              </a:rPr>
              <a:t>http://myphysiosa.com.au/golfers-elbow-physiotherapy</a:t>
            </a:r>
            <a:r>
              <a:rPr lang="en-US" dirty="0" smtClean="0">
                <a:hlinkClick r:id="rId2"/>
              </a:rPr>
              <a:t>/</a:t>
            </a:r>
            <a:endParaRPr lang="en-US" dirty="0" smtClean="0"/>
          </a:p>
          <a:p>
            <a:r>
              <a:rPr lang="pl-PL" dirty="0">
                <a:hlinkClick r:id="rId3"/>
              </a:rPr>
              <a:t>http://</a:t>
            </a:r>
            <a:r>
              <a:rPr lang="pl-PL" dirty="0" smtClean="0">
                <a:hlinkClick r:id="rId3"/>
              </a:rPr>
              <a:t>www.physio-pedia.com/Medial_Epicondylitis</a:t>
            </a:r>
            <a:endParaRPr lang="en-US" dirty="0" smtClean="0"/>
          </a:p>
          <a:p>
            <a:r>
              <a:rPr lang="en-US" dirty="0" smtClean="0">
                <a:hlinkClick r:id="rId4"/>
              </a:rPr>
              <a:t>http://Emedicine.medscape.com/article/2189339-overview</a:t>
            </a:r>
            <a:endParaRPr lang="en-US" dirty="0" smtClean="0"/>
          </a:p>
          <a:p>
            <a:r>
              <a:rPr lang="en-US" dirty="0" smtClean="0">
                <a:hlinkClick r:id="rId5"/>
              </a:rPr>
              <a:t>www.assh.org/handcare/hand-arm-conditions/de-quervain-syndrome</a:t>
            </a:r>
            <a:endParaRPr lang="en-US" dirty="0" smtClean="0"/>
          </a:p>
          <a:p>
            <a:r>
              <a:rPr lang="en-US" smtClean="0"/>
              <a:t>www.physioworks.com.au/injuries-conditions-1/golfers-elbow</a:t>
            </a:r>
            <a:endParaRPr lang="en-US" dirty="0" smtClean="0"/>
          </a:p>
          <a:p>
            <a:r>
              <a:rPr lang="en-US" dirty="0" smtClean="0"/>
              <a:t>Orthoinfo.aaos.org</a:t>
            </a:r>
          </a:p>
          <a:p>
            <a:r>
              <a:rPr lang="en-US" dirty="0" smtClean="0"/>
              <a:t>Healthline.com</a:t>
            </a:r>
          </a:p>
          <a:p>
            <a:r>
              <a:rPr lang="en-US" dirty="0" smtClean="0"/>
              <a:t>Physiopedia.com</a:t>
            </a:r>
          </a:p>
          <a:p>
            <a:endParaRPr lang="pl-PL" dirty="0" smtClean="0"/>
          </a:p>
          <a:p>
            <a:endParaRPr lang="en-US" dirty="0" smtClean="0"/>
          </a:p>
        </p:txBody>
      </p:sp>
    </p:spTree>
    <p:extLst>
      <p:ext uri="{BB962C8B-B14F-4D97-AF65-F5344CB8AC3E}">
        <p14:creationId xmlns:p14="http://schemas.microsoft.com/office/powerpoint/2010/main" val="27069057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2358</TotalTime>
  <Words>811</Words>
  <Application>Microsoft Office PowerPoint</Application>
  <PresentationFormat>On-screen Show (4:3)</PresentationFormat>
  <Paragraphs>87</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Breeze</vt:lpstr>
      <vt:lpstr>The Arm and Hand</vt:lpstr>
      <vt:lpstr>PowerPoint Presentation</vt:lpstr>
      <vt:lpstr>Overuse of Hand &amp; Arm</vt:lpstr>
      <vt:lpstr>PowerPoint Presentation</vt:lpstr>
      <vt:lpstr>Symptoms</vt:lpstr>
      <vt:lpstr>If work conditions persist and if left untreated, RSI can lead to:</vt:lpstr>
      <vt:lpstr>Let’s look more closely at these conditions:</vt:lpstr>
      <vt:lpstr>PowerPoint Presentation</vt:lpstr>
      <vt:lpstr> </vt:lpstr>
      <vt:lpstr>You can try the dynamic Spider Stretch…. </vt:lpstr>
      <vt:lpstr>PowerPoint Presentation</vt:lpstr>
      <vt:lpstr>Let’s look more closely at these conditions:</vt:lpstr>
      <vt:lpstr>PowerPoint Presentation</vt:lpstr>
      <vt:lpstr> </vt:lpstr>
      <vt:lpstr>Test for De Quervain’s  with Finkelstein’s Test:  -Tuck the thumb inside your fist, hold the fist with the pinky toward the floor and tip the fist forward from the wrist. </vt:lpstr>
      <vt:lpstr>PowerPoint Presentation</vt:lpstr>
      <vt:lpstr>Let’s look more closely at these conditions:</vt:lpstr>
      <vt:lpstr>PowerPoint Presentation</vt:lpstr>
      <vt:lpstr> </vt:lpstr>
      <vt:lpstr>PowerPoint Presentation</vt:lpstr>
      <vt:lpstr>Other Exercises to consider…. </vt:lpstr>
      <vt:lpstr>Stretches</vt:lpstr>
      <vt:lpstr>Let’s look more closely at these conditions:</vt:lpstr>
      <vt:lpstr>PowerPoint Presentation</vt:lpstr>
      <vt:lpstr>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Arm and Hand</dc:title>
  <dc:creator>AAA</dc:creator>
  <cp:lastModifiedBy>Shelly Bauer</cp:lastModifiedBy>
  <cp:revision>34</cp:revision>
  <dcterms:created xsi:type="dcterms:W3CDTF">2016-10-10T15:48:41Z</dcterms:created>
  <dcterms:modified xsi:type="dcterms:W3CDTF">2017-10-11T19:08:24Z</dcterms:modified>
</cp:coreProperties>
</file>