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Lst>
  <p:sldSz cy="6858000" cx="9144000"/>
  <p:notesSz cx="7023100" cy="93091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85" roundtripDataSignature="AMtx7mjA5YLtNYpWqSWeTN28XPEAh/H4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41" Type="http://schemas.openxmlformats.org/officeDocument/2006/relationships/slide" Target="slides/slide36.xml"/><Relationship Id="rId85" Type="http://customschemas.google.com/relationships/presentationmetadata" Target="metadata"/><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238" cy="46513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275" y="0"/>
            <a:ext cx="3043238" cy="46513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43238" cy="4651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2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2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2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2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2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3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3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3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3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3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3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37: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37:notes"/>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3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3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4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4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4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4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4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4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4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4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4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4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4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4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4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5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5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5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5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5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5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5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5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5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5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5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5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5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5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5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5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5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6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6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6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6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p6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6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6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6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6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6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6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6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6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6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6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6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6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7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7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7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7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7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7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7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7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7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74: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Pg 183</a:t>
            </a:r>
            <a:endParaRPr/>
          </a:p>
        </p:txBody>
      </p:sp>
      <p:sp>
        <p:nvSpPr>
          <p:cNvPr id="552" name="Google Shape;552;p74:notes"/>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7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7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7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7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7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7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7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7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8" name="Shape 28"/>
        <p:cNvGrpSpPr/>
        <p:nvPr/>
      </p:nvGrpSpPr>
      <p:grpSpPr>
        <a:xfrm>
          <a:off x="0" y="0"/>
          <a:ext cx="0" cy="0"/>
          <a:chOff x="0" y="0"/>
          <a:chExt cx="0" cy="0"/>
        </a:xfrm>
      </p:grpSpPr>
      <p:sp>
        <p:nvSpPr>
          <p:cNvPr id="29" name="Google Shape;29;p82"/>
          <p:cNvSpPr/>
          <p:nvPr/>
        </p:nvSpPr>
        <p:spPr>
          <a:xfrm flipH="1" rot="10800000">
            <a:off x="5410182" y="3810000"/>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0" name="Google Shape;30;p82"/>
          <p:cNvSpPr/>
          <p:nvPr/>
        </p:nvSpPr>
        <p:spPr>
          <a:xfrm flipH="1" rot="10800000">
            <a:off x="5410200" y="3897010"/>
            <a:ext cx="3733801" cy="192024"/>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1" name="Google Shape;31;p82"/>
          <p:cNvSpPr/>
          <p:nvPr/>
        </p:nvSpPr>
        <p:spPr>
          <a:xfrm flipH="1" rot="10800000">
            <a:off x="5410200" y="4115167"/>
            <a:ext cx="3733801"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2" name="Google Shape;32;p82"/>
          <p:cNvSpPr/>
          <p:nvPr/>
        </p:nvSpPr>
        <p:spPr>
          <a:xfrm flipH="1" rot="10800000">
            <a:off x="5410200" y="4164403"/>
            <a:ext cx="1965960" cy="18288"/>
          </a:xfrm>
          <a:prstGeom prst="rect">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3" name="Google Shape;33;p82"/>
          <p:cNvSpPr/>
          <p:nvPr/>
        </p:nvSpPr>
        <p:spPr>
          <a:xfrm flipH="1" rot="10800000">
            <a:off x="5410200" y="4199572"/>
            <a:ext cx="1965960"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4" name="Google Shape;34;p82"/>
          <p:cNvSpPr/>
          <p:nvPr/>
        </p:nvSpPr>
        <p:spPr>
          <a:xfrm>
            <a:off x="5410200" y="3962400"/>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5" name="Google Shape;35;p82"/>
          <p:cNvSpPr/>
          <p:nvPr/>
        </p:nvSpPr>
        <p:spPr>
          <a:xfrm>
            <a:off x="7376507" y="406098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6" name="Google Shape;36;p82"/>
          <p:cNvSpPr/>
          <p:nvPr/>
        </p:nvSpPr>
        <p:spPr>
          <a:xfrm>
            <a:off x="1" y="3649662"/>
            <a:ext cx="9144000" cy="244170"/>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7" name="Google Shape;37;p82"/>
          <p:cNvSpPr/>
          <p:nvPr/>
        </p:nvSpPr>
        <p:spPr>
          <a:xfrm>
            <a:off x="0" y="3675527"/>
            <a:ext cx="9144001" cy="14067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8" name="Google Shape;38;p82"/>
          <p:cNvSpPr/>
          <p:nvPr/>
        </p:nvSpPr>
        <p:spPr>
          <a:xfrm flipH="1" rot="10800000">
            <a:off x="6414051" y="3643090"/>
            <a:ext cx="2729950" cy="248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9" name="Google Shape;39;p82"/>
          <p:cNvSpPr/>
          <p:nvPr/>
        </p:nvSpPr>
        <p:spPr>
          <a:xfrm>
            <a:off x="0" y="0"/>
            <a:ext cx="9144000" cy="3701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40" name="Google Shape;40;p82"/>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400"/>
              <a:buFont typeface="Trebuchet M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2"/>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lvl1pPr lvl="0" algn="l">
              <a:spcBef>
                <a:spcPts val="300"/>
              </a:spcBef>
              <a:spcAft>
                <a:spcPts val="0"/>
              </a:spcAft>
              <a:buSzPts val="2400"/>
              <a:buNone/>
              <a:defRPr sz="2400">
                <a:solidFill>
                  <a:schemeClr val="dk2"/>
                </a:solidFill>
              </a:defRPr>
            </a:lvl1pPr>
            <a:lvl2pPr lvl="1" algn="ctr">
              <a:spcBef>
                <a:spcPts val="300"/>
              </a:spcBef>
              <a:spcAft>
                <a:spcPts val="0"/>
              </a:spcAft>
              <a:buSzPts val="1800"/>
              <a:buNone/>
              <a:defRPr/>
            </a:lvl2pPr>
            <a:lvl3pPr lvl="2" algn="ctr">
              <a:spcBef>
                <a:spcPts val="300"/>
              </a:spcBef>
              <a:spcAft>
                <a:spcPts val="0"/>
              </a:spcAft>
              <a:buSzPts val="1800"/>
              <a:buNone/>
              <a:defRPr/>
            </a:lvl3pPr>
            <a:lvl4pPr lvl="3" algn="ctr">
              <a:spcBef>
                <a:spcPts val="300"/>
              </a:spcBef>
              <a:spcAft>
                <a:spcPts val="0"/>
              </a:spcAft>
              <a:buSzPts val="1800"/>
              <a:buNone/>
              <a:defRPr/>
            </a:lvl4pPr>
            <a:lvl5pPr lvl="4" algn="ctr">
              <a:spcBef>
                <a:spcPts val="300"/>
              </a:spcBef>
              <a:spcAft>
                <a:spcPts val="0"/>
              </a:spcAft>
              <a:buSzPts val="1800"/>
              <a:buNone/>
              <a:defRPr/>
            </a:lvl5pPr>
            <a:lvl6pPr lvl="5" algn="ctr">
              <a:spcBef>
                <a:spcPts val="300"/>
              </a:spcBef>
              <a:spcAft>
                <a:spcPts val="0"/>
              </a:spcAft>
              <a:buSzPts val="1800"/>
              <a:buNone/>
              <a:defRPr/>
            </a:lvl6pPr>
            <a:lvl7pPr lvl="6" algn="ctr">
              <a:spcBef>
                <a:spcPts val="300"/>
              </a:spcBef>
              <a:spcAft>
                <a:spcPts val="0"/>
              </a:spcAft>
              <a:buSzPts val="1800"/>
              <a:buNone/>
              <a:defRPr/>
            </a:lvl7pPr>
            <a:lvl8pPr lvl="7" algn="ctr">
              <a:spcBef>
                <a:spcPts val="300"/>
              </a:spcBef>
              <a:spcAft>
                <a:spcPts val="0"/>
              </a:spcAft>
              <a:buSzPts val="1800"/>
              <a:buNone/>
              <a:defRPr/>
            </a:lvl8pPr>
            <a:lvl9pPr lvl="8" algn="ctr">
              <a:spcBef>
                <a:spcPts val="300"/>
              </a:spcBef>
              <a:spcAft>
                <a:spcPts val="0"/>
              </a:spcAft>
              <a:buSzPts val="1800"/>
              <a:buNone/>
              <a:defRPr/>
            </a:lvl9pPr>
          </a:lstStyle>
          <a:p/>
        </p:txBody>
      </p:sp>
      <p:sp>
        <p:nvSpPr>
          <p:cNvPr id="42" name="Google Shape;42;p82"/>
          <p:cNvSpPr txBox="1"/>
          <p:nvPr>
            <p:ph idx="10" type="dt"/>
          </p:nvPr>
        </p:nvSpPr>
        <p:spPr>
          <a:xfrm>
            <a:off x="6705600" y="4206240"/>
            <a:ext cx="960120"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2"/>
          <p:cNvSpPr txBox="1"/>
          <p:nvPr>
            <p:ph idx="11" type="ftr"/>
          </p:nvPr>
        </p:nvSpPr>
        <p:spPr>
          <a:xfrm>
            <a:off x="5410200" y="4205288"/>
            <a:ext cx="129540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2"/>
          <p:cNvSpPr txBox="1"/>
          <p:nvPr>
            <p:ph idx="12" type="sldNum"/>
          </p:nvPr>
        </p:nvSpPr>
        <p:spPr>
          <a:xfrm>
            <a:off x="8320088" y="1136"/>
            <a:ext cx="747712"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800" u="none" cap="none" strike="noStrike">
                <a:solidFill>
                  <a:schemeClr val="lt1"/>
                </a:solidFill>
                <a:latin typeface="Georgia"/>
                <a:ea typeface="Georgia"/>
                <a:cs typeface="Georgia"/>
                <a:sym typeface="Georgia"/>
              </a:defRPr>
            </a:lvl1pPr>
            <a:lvl2pPr indent="0" lvl="1" marL="0" algn="r">
              <a:spcBef>
                <a:spcPts val="0"/>
              </a:spcBef>
              <a:buNone/>
              <a:defRPr b="0" i="0" sz="1800" u="none" cap="none" strike="noStrike">
                <a:solidFill>
                  <a:schemeClr val="lt1"/>
                </a:solidFill>
                <a:latin typeface="Georgia"/>
                <a:ea typeface="Georgia"/>
                <a:cs typeface="Georgia"/>
                <a:sym typeface="Georgia"/>
              </a:defRPr>
            </a:lvl2pPr>
            <a:lvl3pPr indent="0" lvl="2" marL="0" algn="r">
              <a:spcBef>
                <a:spcPts val="0"/>
              </a:spcBef>
              <a:buNone/>
              <a:defRPr b="0" i="0" sz="1800" u="none" cap="none" strike="noStrike">
                <a:solidFill>
                  <a:schemeClr val="lt1"/>
                </a:solidFill>
                <a:latin typeface="Georgia"/>
                <a:ea typeface="Georgia"/>
                <a:cs typeface="Georgia"/>
                <a:sym typeface="Georgia"/>
              </a:defRPr>
            </a:lvl3pPr>
            <a:lvl4pPr indent="0" lvl="3" marL="0" algn="r">
              <a:spcBef>
                <a:spcPts val="0"/>
              </a:spcBef>
              <a:buNone/>
              <a:defRPr b="0" i="0" sz="1800" u="none" cap="none" strike="noStrike">
                <a:solidFill>
                  <a:schemeClr val="lt1"/>
                </a:solidFill>
                <a:latin typeface="Georgia"/>
                <a:ea typeface="Georgia"/>
                <a:cs typeface="Georgia"/>
                <a:sym typeface="Georgia"/>
              </a:defRPr>
            </a:lvl4pPr>
            <a:lvl5pPr indent="0" lvl="4" marL="0" algn="r">
              <a:spcBef>
                <a:spcPts val="0"/>
              </a:spcBef>
              <a:buNone/>
              <a:defRPr b="0" i="0" sz="1800" u="none" cap="none" strike="noStrike">
                <a:solidFill>
                  <a:schemeClr val="lt1"/>
                </a:solidFill>
                <a:latin typeface="Georgia"/>
                <a:ea typeface="Georgia"/>
                <a:cs typeface="Georgia"/>
                <a:sym typeface="Georgia"/>
              </a:defRPr>
            </a:lvl5pPr>
            <a:lvl6pPr indent="0" lvl="5" marL="0" algn="r">
              <a:spcBef>
                <a:spcPts val="0"/>
              </a:spcBef>
              <a:buNone/>
              <a:defRPr b="0" i="0" sz="1800" u="none" cap="none" strike="noStrike">
                <a:solidFill>
                  <a:schemeClr val="lt1"/>
                </a:solidFill>
                <a:latin typeface="Georgia"/>
                <a:ea typeface="Georgia"/>
                <a:cs typeface="Georgia"/>
                <a:sym typeface="Georgia"/>
              </a:defRPr>
            </a:lvl6pPr>
            <a:lvl7pPr indent="0" lvl="6" marL="0" algn="r">
              <a:spcBef>
                <a:spcPts val="0"/>
              </a:spcBef>
              <a:buNone/>
              <a:defRPr b="0" i="0" sz="1800" u="none" cap="none" strike="noStrike">
                <a:solidFill>
                  <a:schemeClr val="lt1"/>
                </a:solidFill>
                <a:latin typeface="Georgia"/>
                <a:ea typeface="Georgia"/>
                <a:cs typeface="Georgia"/>
                <a:sym typeface="Georgia"/>
              </a:defRPr>
            </a:lvl7pPr>
            <a:lvl8pPr indent="0" lvl="7" marL="0" algn="r">
              <a:spcBef>
                <a:spcPts val="0"/>
              </a:spcBef>
              <a:buNone/>
              <a:defRPr b="0" i="0" sz="1800" u="none" cap="none" strike="noStrike">
                <a:solidFill>
                  <a:schemeClr val="lt1"/>
                </a:solidFill>
                <a:latin typeface="Georgia"/>
                <a:ea typeface="Georgia"/>
                <a:cs typeface="Georgia"/>
                <a:sym typeface="Georgia"/>
              </a:defRPr>
            </a:lvl8pPr>
            <a:lvl9pPr indent="0" lvl="8" marL="0" algn="r">
              <a:spcBef>
                <a:spcPts val="0"/>
              </a:spcBef>
              <a:buNone/>
              <a:defRPr b="0" i="0" sz="1800" u="none" cap="none" strike="noStrike">
                <a:solidFill>
                  <a:schemeClr val="lt1"/>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CA"/>
              <a:t>‹#›</a:t>
            </a:fld>
            <a:endParaRPr>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5" name="Shape 45"/>
        <p:cNvGrpSpPr/>
        <p:nvPr/>
      </p:nvGrpSpPr>
      <p:grpSpPr>
        <a:xfrm>
          <a:off x="0" y="0"/>
          <a:ext cx="0" cy="0"/>
          <a:chOff x="0" y="0"/>
          <a:chExt cx="0" cy="0"/>
        </a:xfrm>
      </p:grpSpPr>
      <p:sp>
        <p:nvSpPr>
          <p:cNvPr id="46" name="Google Shape;46;p8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8" name="Google Shape;48;p83"/>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3"/>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84"/>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4"/>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 name="Shape 55"/>
        <p:cNvGrpSpPr/>
        <p:nvPr/>
      </p:nvGrpSpPr>
      <p:grpSpPr>
        <a:xfrm>
          <a:off x="0" y="0"/>
          <a:ext cx="0" cy="0"/>
          <a:chOff x="0" y="0"/>
          <a:chExt cx="0" cy="0"/>
        </a:xfrm>
      </p:grpSpPr>
      <p:sp>
        <p:nvSpPr>
          <p:cNvPr id="56" name="Google Shape;56;p85"/>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4300"/>
              <a:buFont typeface="Trebuchet MS"/>
              <a:buNone/>
              <a:defRPr b="1" sz="43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85"/>
          <p:cNvSpPr txBox="1"/>
          <p:nvPr>
            <p:ph idx="1" type="body"/>
          </p:nvPr>
        </p:nvSpPr>
        <p:spPr>
          <a:xfrm>
            <a:off x="722313" y="3367088"/>
            <a:ext cx="7772400" cy="1509712"/>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2100"/>
              <a:buNone/>
              <a:defRPr b="0" sz="2100">
                <a:solidFill>
                  <a:schemeClr val="dk2"/>
                </a:solidFill>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8" name="Google Shape;58;p85"/>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5"/>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sz="2400">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8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6"/>
          <p:cNvSpPr txBox="1"/>
          <p:nvPr>
            <p:ph idx="1" type="body"/>
          </p:nvPr>
        </p:nvSpPr>
        <p:spPr>
          <a:xfrm>
            <a:off x="457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4" name="Google Shape;64;p86"/>
          <p:cNvSpPr txBox="1"/>
          <p:nvPr>
            <p:ph idx="2" type="body"/>
          </p:nvPr>
        </p:nvSpPr>
        <p:spPr>
          <a:xfrm>
            <a:off x="4648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5" name="Google Shape;65;p86"/>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6"/>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6"/>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8" name="Shape 68"/>
        <p:cNvGrpSpPr/>
        <p:nvPr/>
      </p:nvGrpSpPr>
      <p:grpSpPr>
        <a:xfrm>
          <a:off x="0" y="0"/>
          <a:ext cx="0" cy="0"/>
          <a:chOff x="0" y="0"/>
          <a:chExt cx="0" cy="0"/>
        </a:xfrm>
      </p:grpSpPr>
      <p:sp>
        <p:nvSpPr>
          <p:cNvPr id="69" name="Google Shape;69;p87"/>
          <p:cNvSpPr txBox="1"/>
          <p:nvPr>
            <p:ph type="title"/>
          </p:nvPr>
        </p:nvSpPr>
        <p:spPr>
          <a:xfrm>
            <a:off x="381000" y="1143000"/>
            <a:ext cx="83820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b="0" i="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7"/>
          <p:cNvSpPr txBox="1"/>
          <p:nvPr>
            <p:ph idx="1" type="body"/>
          </p:nvPr>
        </p:nvSpPr>
        <p:spPr>
          <a:xfrm>
            <a:off x="381000" y="2244970"/>
            <a:ext cx="4041648"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1" name="Google Shape;71;p87"/>
          <p:cNvSpPr txBox="1"/>
          <p:nvPr>
            <p:ph idx="2" type="body"/>
          </p:nvPr>
        </p:nvSpPr>
        <p:spPr>
          <a:xfrm>
            <a:off x="4721225" y="2244970"/>
            <a:ext cx="4041775"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2" name="Google Shape;72;p87"/>
          <p:cNvSpPr txBox="1"/>
          <p:nvPr>
            <p:ph idx="3" type="body"/>
          </p:nvPr>
        </p:nvSpPr>
        <p:spPr>
          <a:xfrm>
            <a:off x="381000" y="2708519"/>
            <a:ext cx="4041648"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3" name="Google Shape;73;p87"/>
          <p:cNvSpPr txBox="1"/>
          <p:nvPr>
            <p:ph idx="4" type="body"/>
          </p:nvPr>
        </p:nvSpPr>
        <p:spPr>
          <a:xfrm>
            <a:off x="4718304" y="2708519"/>
            <a:ext cx="4041775"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4" name="Google Shape;74;p87"/>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87"/>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76" name="Google Shape;76;p87"/>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88"/>
          <p:cNvSpPr txBox="1"/>
          <p:nvPr>
            <p:ph type="title"/>
          </p:nvPr>
        </p:nvSpPr>
        <p:spPr>
          <a:xfrm>
            <a:off x="457200" y="1143000"/>
            <a:ext cx="82296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sz="4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88"/>
          <p:cNvSpPr txBox="1"/>
          <p:nvPr>
            <p:ph idx="10" type="dt"/>
          </p:nvPr>
        </p:nvSpPr>
        <p:spPr>
          <a:xfrm>
            <a:off x="6583680"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8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88"/>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 name="Shape 82"/>
        <p:cNvGrpSpPr/>
        <p:nvPr/>
      </p:nvGrpSpPr>
      <p:grpSpPr>
        <a:xfrm>
          <a:off x="0" y="0"/>
          <a:ext cx="0" cy="0"/>
          <a:chOff x="0" y="0"/>
          <a:chExt cx="0" cy="0"/>
        </a:xfrm>
      </p:grpSpPr>
      <p:sp>
        <p:nvSpPr>
          <p:cNvPr id="83" name="Google Shape;83;p89"/>
          <p:cNvSpPr txBox="1"/>
          <p:nvPr>
            <p:ph type="title"/>
          </p:nvPr>
        </p:nvSpPr>
        <p:spPr>
          <a:xfrm>
            <a:off x="5353496" y="1101970"/>
            <a:ext cx="3383280" cy="87782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Font typeface="Trebuchet MS"/>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89"/>
          <p:cNvSpPr txBox="1"/>
          <p:nvPr>
            <p:ph idx="1" type="body"/>
          </p:nvPr>
        </p:nvSpPr>
        <p:spPr>
          <a:xfrm>
            <a:off x="5353496" y="2010727"/>
            <a:ext cx="3383280" cy="4617720"/>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1400"/>
              <a:buNone/>
              <a:defRPr sz="1400"/>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5" name="Google Shape;85;p89"/>
          <p:cNvSpPr txBox="1"/>
          <p:nvPr>
            <p:ph idx="2" type="body"/>
          </p:nvPr>
        </p:nvSpPr>
        <p:spPr>
          <a:xfrm>
            <a:off x="152400" y="776287"/>
            <a:ext cx="5102352" cy="5852160"/>
          </a:xfrm>
          <a:prstGeom prst="rect">
            <a:avLst/>
          </a:prstGeom>
          <a:noFill/>
          <a:ln>
            <a:noFill/>
          </a:ln>
        </p:spPr>
        <p:txBody>
          <a:bodyPr anchorCtr="0" anchor="t" bIns="45700" lIns="91425" spcFirstLastPara="1" rIns="91425" wrap="square" tIns="45700">
            <a:normAutofit/>
          </a:bodyPr>
          <a:lstStyle>
            <a:lvl1pPr indent="-431800" lvl="0" marL="457200" algn="l">
              <a:spcBef>
                <a:spcPts val="300"/>
              </a:spcBef>
              <a:spcAft>
                <a:spcPts val="0"/>
              </a:spcAft>
              <a:buSzPts val="3200"/>
              <a:buChar char="•"/>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6" name="Google Shape;86;p89"/>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89"/>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89"/>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sp>
        <p:nvSpPr>
          <p:cNvPr id="90" name="Google Shape;90;p90"/>
          <p:cNvSpPr txBox="1"/>
          <p:nvPr>
            <p:ph type="title"/>
          </p:nvPr>
        </p:nvSpPr>
        <p:spPr>
          <a:xfrm rot="-5400000">
            <a:off x="3393017" y="3156577"/>
            <a:ext cx="4681637" cy="586803"/>
          </a:xfrm>
          <a:prstGeom prst="rect">
            <a:avLst/>
          </a:prstGeom>
          <a:noFill/>
          <a:ln>
            <a:noFill/>
          </a:ln>
        </p:spPr>
        <p:txBody>
          <a:bodyPr anchorCtr="0" anchor="t" bIns="45700" lIns="45700" spcFirstLastPara="1" rIns="45700" wrap="square" tIns="0">
            <a:normAutofit/>
          </a:bodyPr>
          <a:lstStyle>
            <a:lvl1pPr lvl="0" algn="ctr">
              <a:spcBef>
                <a:spcPts val="0"/>
              </a:spcBef>
              <a:spcAft>
                <a:spcPts val="0"/>
              </a:spcAft>
              <a:buClr>
                <a:schemeClr val="dk2"/>
              </a:buClr>
              <a:buSzPts val="2000"/>
              <a:buFont typeface="Trebuchet M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90"/>
          <p:cNvSpPr/>
          <p:nvPr>
            <p:ph idx="2" type="pic"/>
          </p:nvPr>
        </p:nvSpPr>
        <p:spPr>
          <a:xfrm>
            <a:off x="403671" y="1143000"/>
            <a:ext cx="4572000" cy="4572000"/>
          </a:xfrm>
          <a:prstGeom prst="rect">
            <a:avLst/>
          </a:prstGeom>
          <a:solidFill>
            <a:srgbClr val="EAEAEA"/>
          </a:solidFill>
          <a:ln cap="flat" cmpd="sng" w="50800">
            <a:solidFill>
              <a:srgbClr val="FFFFFF"/>
            </a:solidFill>
            <a:prstDash val="solid"/>
            <a:miter lim="800000"/>
            <a:headEnd len="sm" w="sm" type="none"/>
            <a:tailEnd len="sm" w="sm" type="none"/>
          </a:ln>
          <a:effectLst>
            <a:outerShdw blurRad="57150" rotWithShape="0" algn="tl" dir="4800000" dist="31750">
              <a:srgbClr val="000000">
                <a:alpha val="24705"/>
              </a:srgbClr>
            </a:outerShdw>
          </a:effectLst>
        </p:spPr>
      </p:sp>
      <p:sp>
        <p:nvSpPr>
          <p:cNvPr id="92" name="Google Shape;92;p90"/>
          <p:cNvSpPr txBox="1"/>
          <p:nvPr>
            <p:ph idx="1" type="body"/>
          </p:nvPr>
        </p:nvSpPr>
        <p:spPr>
          <a:xfrm>
            <a:off x="6088443" y="3274308"/>
            <a:ext cx="2590800" cy="2516489"/>
          </a:xfrm>
          <a:prstGeom prst="rect">
            <a:avLst/>
          </a:prstGeom>
          <a:noFill/>
          <a:ln>
            <a:noFill/>
          </a:ln>
        </p:spPr>
        <p:txBody>
          <a:bodyPr anchorCtr="0" anchor="t" bIns="45700" lIns="0" spcFirstLastPara="1" rIns="45700" wrap="square" tIns="0">
            <a:normAutofit/>
          </a:bodyPr>
          <a:lstStyle>
            <a:lvl1pPr indent="-228600" lvl="0" marL="457200" algn="l">
              <a:lnSpc>
                <a:spcPct val="100000"/>
              </a:lnSpc>
              <a:spcBef>
                <a:spcPts val="0"/>
              </a:spcBef>
              <a:spcAft>
                <a:spcPts val="0"/>
              </a:spcAft>
              <a:buSzPts val="1300"/>
              <a:buFont typeface="Georgia"/>
              <a:buNone/>
              <a:defRPr sz="1300"/>
            </a:lvl1pPr>
            <a:lvl2pPr indent="-228600" lvl="1" marL="914400" algn="l">
              <a:spcBef>
                <a:spcPts val="300"/>
              </a:spcBef>
              <a:spcAft>
                <a:spcPts val="0"/>
              </a:spcAft>
              <a:buSzPts val="1200"/>
              <a:buFont typeface="Georgia"/>
              <a:buNone/>
              <a:defRPr sz="1200"/>
            </a:lvl2pPr>
            <a:lvl3pPr indent="-228600" lvl="2" marL="1371600" algn="l">
              <a:spcBef>
                <a:spcPts val="300"/>
              </a:spcBef>
              <a:spcAft>
                <a:spcPts val="0"/>
              </a:spcAft>
              <a:buSzPts val="1000"/>
              <a:buFont typeface="Georgia"/>
              <a:buNone/>
              <a:defRPr sz="1000"/>
            </a:lvl3pPr>
            <a:lvl4pPr indent="-228600" lvl="3" marL="1828800" algn="l">
              <a:spcBef>
                <a:spcPts val="300"/>
              </a:spcBef>
              <a:spcAft>
                <a:spcPts val="0"/>
              </a:spcAft>
              <a:buSzPts val="900"/>
              <a:buFont typeface="Georgia"/>
              <a:buNone/>
              <a:defRPr sz="900"/>
            </a:lvl4pPr>
            <a:lvl5pPr indent="-228600" lvl="4" marL="2286000" algn="l">
              <a:spcBef>
                <a:spcPts val="300"/>
              </a:spcBef>
              <a:spcAft>
                <a:spcPts val="0"/>
              </a:spcAft>
              <a:buSzPts val="900"/>
              <a:buFont typeface="Georgia"/>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3" name="Google Shape;93;p90"/>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90"/>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90"/>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sz="2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6" name="Shape 96"/>
        <p:cNvGrpSpPr/>
        <p:nvPr/>
      </p:nvGrpSpPr>
      <p:grpSpPr>
        <a:xfrm>
          <a:off x="0" y="0"/>
          <a:ext cx="0" cy="0"/>
          <a:chOff x="0" y="0"/>
          <a:chExt cx="0" cy="0"/>
        </a:xfrm>
      </p:grpSpPr>
      <p:sp>
        <p:nvSpPr>
          <p:cNvPr id="97" name="Google Shape;97;p9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91"/>
          <p:cNvSpPr txBox="1"/>
          <p:nvPr>
            <p:ph idx="1" type="body"/>
          </p:nvPr>
        </p:nvSpPr>
        <p:spPr>
          <a:xfrm rot="5400000">
            <a:off x="2409444" y="297180"/>
            <a:ext cx="432511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9" name="Google Shape;99;p91"/>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9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91"/>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2" name="Shape 102"/>
        <p:cNvGrpSpPr/>
        <p:nvPr/>
      </p:nvGrpSpPr>
      <p:grpSpPr>
        <a:xfrm>
          <a:off x="0" y="0"/>
          <a:ext cx="0" cy="0"/>
          <a:chOff x="0" y="0"/>
          <a:chExt cx="0" cy="0"/>
        </a:xfrm>
      </p:grpSpPr>
      <p:sp>
        <p:nvSpPr>
          <p:cNvPr id="103" name="Google Shape;103;p92"/>
          <p:cNvSpPr txBox="1"/>
          <p:nvPr>
            <p:ph type="title"/>
          </p:nvPr>
        </p:nvSpPr>
        <p:spPr>
          <a:xfrm rot="5400000">
            <a:off x="4991100" y="2933700"/>
            <a:ext cx="5486400"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92"/>
          <p:cNvSpPr txBox="1"/>
          <p:nvPr>
            <p:ph idx="1" type="body"/>
          </p:nvPr>
        </p:nvSpPr>
        <p:spPr>
          <a:xfrm rot="5400000">
            <a:off x="838200" y="762000"/>
            <a:ext cx="5486400" cy="62484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05" name="Google Shape;105;p92"/>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9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92"/>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1"/>
          <p:cNvSpPr/>
          <p:nvPr/>
        </p:nvSpPr>
        <p:spPr>
          <a:xfrm>
            <a:off x="1" y="366818"/>
            <a:ext cx="9144000" cy="84407"/>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1" name="Google Shape;11;p81"/>
          <p:cNvSpPr/>
          <p:nvPr/>
        </p:nvSpPr>
        <p:spPr>
          <a:xfrm>
            <a:off x="0" y="-1"/>
            <a:ext cx="9144000" cy="3106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2" name="Google Shape;12;p81"/>
          <p:cNvSpPr/>
          <p:nvPr/>
        </p:nvSpPr>
        <p:spPr>
          <a:xfrm>
            <a:off x="0" y="308276"/>
            <a:ext cx="9144001" cy="914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3" name="Google Shape;13;p81"/>
          <p:cNvSpPr/>
          <p:nvPr/>
        </p:nvSpPr>
        <p:spPr>
          <a:xfrm flipH="1" rot="10800000">
            <a:off x="5410182" y="360246"/>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4" name="Google Shape;14;p81"/>
          <p:cNvSpPr/>
          <p:nvPr/>
        </p:nvSpPr>
        <p:spPr>
          <a:xfrm flipH="1" rot="10800000">
            <a:off x="5410200" y="440112"/>
            <a:ext cx="3733801" cy="180035"/>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5" name="Google Shape;15;p81"/>
          <p:cNvSpPr/>
          <p:nvPr/>
        </p:nvSpPr>
        <p:spPr>
          <a:xfrm>
            <a:off x="5407339" y="497504"/>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6" name="Google Shape;16;p81"/>
          <p:cNvSpPr/>
          <p:nvPr/>
        </p:nvSpPr>
        <p:spPr>
          <a:xfrm>
            <a:off x="7373646" y="58894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7" name="Google Shape;17;p81"/>
          <p:cNvSpPr/>
          <p:nvPr/>
        </p:nvSpPr>
        <p:spPr>
          <a:xfrm>
            <a:off x="9084966" y="-2001"/>
            <a:ext cx="57626"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8" name="Google Shape;18;p81"/>
          <p:cNvSpPr/>
          <p:nvPr/>
        </p:nvSpPr>
        <p:spPr>
          <a:xfrm>
            <a:off x="9044481" y="-2001"/>
            <a:ext cx="27432"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9" name="Google Shape;19;p81"/>
          <p:cNvSpPr/>
          <p:nvPr/>
        </p:nvSpPr>
        <p:spPr>
          <a:xfrm>
            <a:off x="9025428" y="-2001"/>
            <a:ext cx="9144" cy="621792"/>
          </a:xfrm>
          <a:prstGeom prst="rect">
            <a:avLst/>
          </a:prstGeom>
          <a:solidFill>
            <a:srgbClr val="FFFFF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0" name="Google Shape;20;p81"/>
          <p:cNvSpPr/>
          <p:nvPr/>
        </p:nvSpPr>
        <p:spPr>
          <a:xfrm>
            <a:off x="8975423" y="-2001"/>
            <a:ext cx="27432" cy="621792"/>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1" name="Google Shape;21;p81"/>
          <p:cNvSpPr/>
          <p:nvPr/>
        </p:nvSpPr>
        <p:spPr>
          <a:xfrm>
            <a:off x="8915677" y="380"/>
            <a:ext cx="54864" cy="585216"/>
          </a:xfrm>
          <a:prstGeom prst="rect">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2" name="Google Shape;22;p81"/>
          <p:cNvSpPr/>
          <p:nvPr/>
        </p:nvSpPr>
        <p:spPr>
          <a:xfrm>
            <a:off x="8873475" y="380"/>
            <a:ext cx="9144" cy="585216"/>
          </a:xfrm>
          <a:prstGeom prst="rect">
            <a:avLst/>
          </a:prstGeom>
          <a:solidFill>
            <a:srgbClr val="FFFFFF">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3" name="Google Shape;23;p8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000"/>
              <a:buFont typeface="Trebuchet MS"/>
              <a:buNone/>
              <a:defRPr b="0" i="0" sz="4000" u="none" cap="none" strike="noStrike">
                <a:solidFill>
                  <a:schemeClr val="dk2"/>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8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300"/>
              </a:spcBef>
              <a:spcAft>
                <a:spcPts val="0"/>
              </a:spcAft>
              <a:buClr>
                <a:schemeClr val="accent3"/>
              </a:buClr>
              <a:buSzPts val="2800"/>
              <a:buFont typeface="Georgia"/>
              <a:buChar char="•"/>
              <a:defRPr b="0" i="0" sz="2800" u="none" cap="none" strike="noStrike">
                <a:solidFill>
                  <a:schemeClr val="dk1"/>
                </a:solidFill>
                <a:latin typeface="Georgia"/>
                <a:ea typeface="Georgia"/>
                <a:cs typeface="Georgia"/>
                <a:sym typeface="Georgia"/>
              </a:defRPr>
            </a:lvl1pPr>
            <a:lvl2pPr indent="-393700" lvl="1" marL="914400" marR="0" rtl="0" algn="l">
              <a:spcBef>
                <a:spcPts val="300"/>
              </a:spcBef>
              <a:spcAft>
                <a:spcPts val="0"/>
              </a:spcAft>
              <a:buClr>
                <a:schemeClr val="accent2"/>
              </a:buClr>
              <a:buSzPts val="2600"/>
              <a:buFont typeface="Georgia"/>
              <a:buChar char="▫"/>
              <a:defRPr b="0" i="0" sz="2600" u="none" cap="none" strike="noStrike">
                <a:solidFill>
                  <a:schemeClr val="accent2"/>
                </a:solidFill>
                <a:latin typeface="Georgia"/>
                <a:ea typeface="Georgia"/>
                <a:cs typeface="Georgia"/>
                <a:sym typeface="Georgia"/>
              </a:defRPr>
            </a:lvl2pPr>
            <a:lvl3pPr indent="-381000" lvl="2" marL="1371600" marR="0" rtl="0" algn="l">
              <a:spcBef>
                <a:spcPts val="300"/>
              </a:spcBef>
              <a:spcAft>
                <a:spcPts val="0"/>
              </a:spcAft>
              <a:buClr>
                <a:schemeClr val="accent1"/>
              </a:buClr>
              <a:buSzPts val="2400"/>
              <a:buFont typeface="Noto Sans Symbols"/>
              <a:buChar char="●"/>
              <a:defRPr b="0" i="0" sz="2400" u="none" cap="none" strike="noStrike">
                <a:solidFill>
                  <a:schemeClr val="accent1"/>
                </a:solidFill>
                <a:latin typeface="Georgia"/>
                <a:ea typeface="Georgia"/>
                <a:cs typeface="Georgia"/>
                <a:sym typeface="Georgia"/>
              </a:defRPr>
            </a:lvl3pPr>
            <a:lvl4pPr indent="-368300" lvl="3" marL="1828800" marR="0" rtl="0" algn="l">
              <a:spcBef>
                <a:spcPts val="300"/>
              </a:spcBef>
              <a:spcAft>
                <a:spcPts val="0"/>
              </a:spcAft>
              <a:buClr>
                <a:schemeClr val="accent1"/>
              </a:buClr>
              <a:buSzPts val="2200"/>
              <a:buFont typeface="Noto Sans Symbols"/>
              <a:buChar char="●"/>
              <a:defRPr b="0" i="0" sz="2200" u="none" cap="none" strike="noStrike">
                <a:solidFill>
                  <a:schemeClr val="accent1"/>
                </a:solidFill>
                <a:latin typeface="Georgia"/>
                <a:ea typeface="Georgia"/>
                <a:cs typeface="Georgia"/>
                <a:sym typeface="Georgia"/>
              </a:defRPr>
            </a:lvl4pPr>
            <a:lvl5pPr indent="-355600" lvl="4" marL="2286000" marR="0" rtl="0" algn="l">
              <a:spcBef>
                <a:spcPts val="300"/>
              </a:spcBef>
              <a:spcAft>
                <a:spcPts val="0"/>
              </a:spcAft>
              <a:buClr>
                <a:schemeClr val="accent3"/>
              </a:buClr>
              <a:buSzPts val="2000"/>
              <a:buFont typeface="Georgia"/>
              <a:buChar char="▫"/>
              <a:defRPr b="0" i="0" sz="2000" u="none" cap="none" strike="noStrike">
                <a:solidFill>
                  <a:schemeClr val="accent3"/>
                </a:solidFill>
                <a:latin typeface="Georgia"/>
                <a:ea typeface="Georgia"/>
                <a:cs typeface="Georgia"/>
                <a:sym typeface="Georgia"/>
              </a:defRPr>
            </a:lvl5pPr>
            <a:lvl6pPr indent="-342900" lvl="5" marL="2743200" marR="0" rtl="0" algn="l">
              <a:spcBef>
                <a:spcPts val="300"/>
              </a:spcBef>
              <a:spcAft>
                <a:spcPts val="0"/>
              </a:spcAft>
              <a:buClr>
                <a:schemeClr val="accent3"/>
              </a:buClr>
              <a:buSzPts val="1800"/>
              <a:buFont typeface="Georgia"/>
              <a:buChar char="▫"/>
              <a:defRPr b="0" i="0" sz="1800" u="none" cap="none" strike="noStrike">
                <a:solidFill>
                  <a:schemeClr val="accent3"/>
                </a:solidFill>
                <a:latin typeface="Georgia"/>
                <a:ea typeface="Georgia"/>
                <a:cs typeface="Georgia"/>
                <a:sym typeface="Georgia"/>
              </a:defRPr>
            </a:lvl6pPr>
            <a:lvl7pPr indent="-330200" lvl="6" marL="3200400" marR="0" rtl="0" algn="l">
              <a:spcBef>
                <a:spcPts val="300"/>
              </a:spcBef>
              <a:spcAft>
                <a:spcPts val="0"/>
              </a:spcAft>
              <a:buClr>
                <a:schemeClr val="accent3"/>
              </a:buClr>
              <a:buSzPts val="1600"/>
              <a:buFont typeface="Georgia"/>
              <a:buChar char="▫"/>
              <a:defRPr b="0" i="0" sz="1600" u="none" cap="none" strike="noStrike">
                <a:solidFill>
                  <a:schemeClr val="accent3"/>
                </a:solidFill>
                <a:latin typeface="Georgia"/>
                <a:ea typeface="Georgia"/>
                <a:cs typeface="Georgia"/>
                <a:sym typeface="Georgia"/>
              </a:defRPr>
            </a:lvl7pPr>
            <a:lvl8pPr indent="-323850" lvl="7" marL="3657600" marR="0" rtl="0" algn="l">
              <a:spcBef>
                <a:spcPts val="300"/>
              </a:spcBef>
              <a:spcAft>
                <a:spcPts val="0"/>
              </a:spcAft>
              <a:buClr>
                <a:schemeClr val="accent3"/>
              </a:buClr>
              <a:buSzPts val="1500"/>
              <a:buFont typeface="Georgia"/>
              <a:buChar char="◦"/>
              <a:defRPr b="0" i="0" sz="1500" u="none" cap="none" strike="noStrike">
                <a:solidFill>
                  <a:schemeClr val="accent3"/>
                </a:solidFill>
                <a:latin typeface="Georgia"/>
                <a:ea typeface="Georgia"/>
                <a:cs typeface="Georgia"/>
                <a:sym typeface="Georgia"/>
              </a:defRPr>
            </a:lvl8pPr>
            <a:lvl9pPr indent="-317500" lvl="8" marL="4114800" marR="0" rtl="0" algn="l">
              <a:spcBef>
                <a:spcPts val="300"/>
              </a:spcBef>
              <a:spcAft>
                <a:spcPts val="0"/>
              </a:spcAft>
              <a:buClr>
                <a:schemeClr val="accent3"/>
              </a:buClr>
              <a:buSzPts val="1400"/>
              <a:buFont typeface="Georgia"/>
              <a:buChar char="◦"/>
              <a:defRPr b="0" i="0" sz="1400" u="none" cap="none" strike="noStrike">
                <a:solidFill>
                  <a:schemeClr val="accent3"/>
                </a:solidFill>
                <a:latin typeface="Georgia"/>
                <a:ea typeface="Georgia"/>
                <a:cs typeface="Georgia"/>
                <a:sym typeface="Georgia"/>
              </a:defRPr>
            </a:lvl9pPr>
          </a:lstStyle>
          <a:p/>
        </p:txBody>
      </p:sp>
      <p:sp>
        <p:nvSpPr>
          <p:cNvPr id="25" name="Google Shape;25;p81"/>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6" name="Google Shape;26;p8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7" name="Google Shape;27;p81"/>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1800" u="none" cap="none" strike="noStrike">
                <a:solidFill>
                  <a:srgbClr val="FFFFFF"/>
                </a:solidFill>
                <a:latin typeface="Georgia"/>
                <a:ea typeface="Georgia"/>
                <a:cs typeface="Georgia"/>
                <a:sym typeface="Georgia"/>
              </a:defRPr>
            </a:lvl1pPr>
            <a:lvl2pPr indent="0" lvl="1" marL="0" marR="0" rtl="0" algn="ctr">
              <a:spcBef>
                <a:spcPts val="0"/>
              </a:spcBef>
              <a:buNone/>
              <a:defRPr b="0" i="0" sz="1800" u="none" cap="none" strike="noStrike">
                <a:solidFill>
                  <a:srgbClr val="FFFFFF"/>
                </a:solidFill>
                <a:latin typeface="Georgia"/>
                <a:ea typeface="Georgia"/>
                <a:cs typeface="Georgia"/>
                <a:sym typeface="Georgia"/>
              </a:defRPr>
            </a:lvl2pPr>
            <a:lvl3pPr indent="0" lvl="2" marL="0" marR="0" rtl="0" algn="ctr">
              <a:spcBef>
                <a:spcPts val="0"/>
              </a:spcBef>
              <a:buNone/>
              <a:defRPr b="0" i="0" sz="1800" u="none" cap="none" strike="noStrike">
                <a:solidFill>
                  <a:srgbClr val="FFFFFF"/>
                </a:solidFill>
                <a:latin typeface="Georgia"/>
                <a:ea typeface="Georgia"/>
                <a:cs typeface="Georgia"/>
                <a:sym typeface="Georgia"/>
              </a:defRPr>
            </a:lvl3pPr>
            <a:lvl4pPr indent="0" lvl="3" marL="0" marR="0" rtl="0" algn="ctr">
              <a:spcBef>
                <a:spcPts val="0"/>
              </a:spcBef>
              <a:buNone/>
              <a:defRPr b="0" i="0" sz="1800" u="none" cap="none" strike="noStrike">
                <a:solidFill>
                  <a:srgbClr val="FFFFFF"/>
                </a:solidFill>
                <a:latin typeface="Georgia"/>
                <a:ea typeface="Georgia"/>
                <a:cs typeface="Georgia"/>
                <a:sym typeface="Georgia"/>
              </a:defRPr>
            </a:lvl4pPr>
            <a:lvl5pPr indent="0" lvl="4" marL="0" marR="0" rtl="0" algn="ctr">
              <a:spcBef>
                <a:spcPts val="0"/>
              </a:spcBef>
              <a:buNone/>
              <a:defRPr b="0" i="0" sz="1800" u="none" cap="none" strike="noStrike">
                <a:solidFill>
                  <a:srgbClr val="FFFFFF"/>
                </a:solidFill>
                <a:latin typeface="Georgia"/>
                <a:ea typeface="Georgia"/>
                <a:cs typeface="Georgia"/>
                <a:sym typeface="Georgia"/>
              </a:defRPr>
            </a:lvl5pPr>
            <a:lvl6pPr indent="0" lvl="5" marL="0" marR="0" rtl="0" algn="ctr">
              <a:spcBef>
                <a:spcPts val="0"/>
              </a:spcBef>
              <a:buNone/>
              <a:defRPr b="0" i="0" sz="1800" u="none" cap="none" strike="noStrike">
                <a:solidFill>
                  <a:srgbClr val="FFFFFF"/>
                </a:solidFill>
                <a:latin typeface="Georgia"/>
                <a:ea typeface="Georgia"/>
                <a:cs typeface="Georgia"/>
                <a:sym typeface="Georgia"/>
              </a:defRPr>
            </a:lvl6pPr>
            <a:lvl7pPr indent="0" lvl="6" marL="0" marR="0" rtl="0" algn="ctr">
              <a:spcBef>
                <a:spcPts val="0"/>
              </a:spcBef>
              <a:buNone/>
              <a:defRPr b="0" i="0" sz="1800" u="none" cap="none" strike="noStrike">
                <a:solidFill>
                  <a:srgbClr val="FFFFFF"/>
                </a:solidFill>
                <a:latin typeface="Georgia"/>
                <a:ea typeface="Georgia"/>
                <a:cs typeface="Georgia"/>
                <a:sym typeface="Georgia"/>
              </a:defRPr>
            </a:lvl7pPr>
            <a:lvl8pPr indent="0" lvl="7" marL="0" marR="0" rtl="0" algn="ctr">
              <a:spcBef>
                <a:spcPts val="0"/>
              </a:spcBef>
              <a:buNone/>
              <a:defRPr b="0" i="0" sz="1800" u="none" cap="none" strike="noStrike">
                <a:solidFill>
                  <a:srgbClr val="FFFFFF"/>
                </a:solidFill>
                <a:latin typeface="Georgia"/>
                <a:ea typeface="Georgia"/>
                <a:cs typeface="Georgia"/>
                <a:sym typeface="Georgia"/>
              </a:defRPr>
            </a:lvl8pPr>
            <a:lvl9pPr indent="0" lvl="8" marL="0" marR="0" rtl="0" algn="ctr">
              <a:spcBef>
                <a:spcPts val="0"/>
              </a:spcBef>
              <a:buNone/>
              <a:defRPr b="0" i="0" sz="1800" u="none" cap="none" strike="noStrike">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b="1" sz="1400"/>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6.gif"/><Relationship Id="rId4" Type="http://schemas.openxmlformats.org/officeDocument/2006/relationships/image" Target="../media/image1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5.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2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2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2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 Id="rId3" Type="http://schemas.openxmlformats.org/officeDocument/2006/relationships/image" Target="../media/image2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2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youtu.be/GxyxvcIEE-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4400"/>
              <a:buFont typeface="Trebuchet MS"/>
              <a:buNone/>
            </a:pPr>
            <a:r>
              <a:rPr lang="en-CA"/>
              <a:t>Elbow Assessment</a:t>
            </a:r>
            <a:endParaRPr/>
          </a:p>
        </p:txBody>
      </p:sp>
      <p:sp>
        <p:nvSpPr>
          <p:cNvPr id="113" name="Google Shape;113;p1"/>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p>
            <a:pPr indent="0" lvl="0" marL="64008" rtl="0" algn="l">
              <a:spcBef>
                <a:spcPts val="0"/>
              </a:spcBef>
              <a:spcAft>
                <a:spcPts val="0"/>
              </a:spcAft>
              <a:buSzPts val="2400"/>
              <a:buNone/>
            </a:pPr>
            <a:r>
              <a:t/>
            </a:r>
            <a:endParaRPr/>
          </a:p>
          <a:p>
            <a:pPr indent="0" lvl="0" marL="64008" rtl="0" algn="l">
              <a:spcBef>
                <a:spcPts val="0"/>
              </a:spcBef>
              <a:spcAft>
                <a:spcPts val="0"/>
              </a:spcAft>
              <a:buSzPts val="2400"/>
              <a:buNone/>
            </a:pPr>
            <a:r>
              <a:t/>
            </a:r>
            <a:endParaRPr/>
          </a:p>
          <a:p>
            <a:pPr indent="0" lvl="0" marL="64008" rtl="0" algn="l">
              <a:spcBef>
                <a:spcPts val="0"/>
              </a:spcBef>
              <a:spcAft>
                <a:spcPts val="0"/>
              </a:spcAft>
              <a:buSzPts val="2400"/>
              <a:buNone/>
            </a:pPr>
            <a:r>
              <a:rPr lang="en-CA"/>
              <a:t>Page 431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Anatomy Review</a:t>
            </a:r>
            <a:endParaRPr/>
          </a:p>
        </p:txBody>
      </p:sp>
      <p:pic>
        <p:nvPicPr>
          <p:cNvPr descr="C:\Users\student31\AppData\Local\Microsoft\Windows\INetCache\IE\W2W6AVNU\915_Elbow_Joint[1].jpg" id="119" name="Google Shape;119;p2"/>
          <p:cNvPicPr preferRelativeResize="0"/>
          <p:nvPr>
            <p:ph idx="1" type="body"/>
          </p:nvPr>
        </p:nvPicPr>
        <p:blipFill rotWithShape="1">
          <a:blip r:embed="rId3">
            <a:alphaModFix/>
          </a:blip>
          <a:srcRect b="0" l="0" r="0" t="0"/>
          <a:stretch/>
        </p:blipFill>
        <p:spPr>
          <a:xfrm>
            <a:off x="1828301" y="2209800"/>
            <a:ext cx="5426400" cy="4354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Joints</a:t>
            </a:r>
            <a:endParaRPr/>
          </a:p>
        </p:txBody>
      </p:sp>
      <p:sp>
        <p:nvSpPr>
          <p:cNvPr id="125" name="Google Shape;125;p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Within the Joint capsule </a:t>
            </a:r>
            <a:endParaRPr/>
          </a:p>
          <a:p>
            <a:pPr indent="-246887" lvl="1" marL="658368" rtl="0" algn="l">
              <a:spcBef>
                <a:spcPts val="300"/>
              </a:spcBef>
              <a:spcAft>
                <a:spcPts val="0"/>
              </a:spcAft>
              <a:buSzPts val="2600"/>
              <a:buChar char="▫"/>
            </a:pPr>
            <a:r>
              <a:rPr lang="en-CA"/>
              <a:t>Ulnohumeral Joint (Trochlear Joint)</a:t>
            </a:r>
            <a:endParaRPr/>
          </a:p>
          <a:p>
            <a:pPr indent="-246887" lvl="1" marL="658368" rtl="0" algn="l">
              <a:spcBef>
                <a:spcPts val="300"/>
              </a:spcBef>
              <a:spcAft>
                <a:spcPts val="0"/>
              </a:spcAft>
              <a:buSzPts val="2600"/>
              <a:buChar char="▫"/>
            </a:pPr>
            <a:r>
              <a:rPr lang="en-CA"/>
              <a:t>Radiohumeral Joint</a:t>
            </a:r>
            <a:endParaRPr/>
          </a:p>
          <a:p>
            <a:pPr indent="-246887" lvl="1" marL="658368" rtl="0" algn="l">
              <a:spcBef>
                <a:spcPts val="300"/>
              </a:spcBef>
              <a:spcAft>
                <a:spcPts val="0"/>
              </a:spcAft>
              <a:buSzPts val="2600"/>
              <a:buChar char="▫"/>
            </a:pPr>
            <a:r>
              <a:rPr lang="en-CA"/>
              <a:t>Superior Radioulnar Joint</a:t>
            </a:r>
            <a:endParaRPr/>
          </a:p>
        </p:txBody>
      </p:sp>
      <p:pic>
        <p:nvPicPr>
          <p:cNvPr id="126" name="Google Shape;126;p3"/>
          <p:cNvPicPr preferRelativeResize="0"/>
          <p:nvPr/>
        </p:nvPicPr>
        <p:blipFill rotWithShape="1">
          <a:blip r:embed="rId3">
            <a:alphaModFix/>
          </a:blip>
          <a:srcRect b="0" l="0" r="0" t="0"/>
          <a:stretch/>
        </p:blipFill>
        <p:spPr>
          <a:xfrm>
            <a:off x="5175099" y="3429000"/>
            <a:ext cx="3595525" cy="3198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Ulnohumeral Joint</a:t>
            </a:r>
            <a:endParaRPr/>
          </a:p>
        </p:txBody>
      </p:sp>
      <p:sp>
        <p:nvSpPr>
          <p:cNvPr id="132" name="Google Shape;132;p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Between trochlea of humerus and trochlear notch of ulna</a:t>
            </a:r>
            <a:endParaRPr/>
          </a:p>
          <a:p>
            <a:pPr indent="-256032" lvl="0" marL="365760" rtl="0" algn="l">
              <a:spcBef>
                <a:spcPts val="300"/>
              </a:spcBef>
              <a:spcAft>
                <a:spcPts val="0"/>
              </a:spcAft>
              <a:buSzPts val="2800"/>
              <a:buChar char="•"/>
            </a:pPr>
            <a:r>
              <a:rPr lang="en-CA"/>
              <a:t>Uniaxial hinge joint</a:t>
            </a:r>
            <a:endParaRPr/>
          </a:p>
          <a:p>
            <a:pPr indent="-256032" lvl="0" marL="365760" rtl="0" algn="l">
              <a:spcBef>
                <a:spcPts val="300"/>
              </a:spcBef>
              <a:spcAft>
                <a:spcPts val="0"/>
              </a:spcAft>
              <a:buSzPts val="2800"/>
              <a:buChar char="•"/>
            </a:pPr>
            <a:r>
              <a:rPr lang="en-CA"/>
              <a:t>Resting Position</a:t>
            </a:r>
            <a:endParaRPr/>
          </a:p>
          <a:p>
            <a:pPr indent="-246887" lvl="1" marL="658368" rtl="0" algn="l">
              <a:spcBef>
                <a:spcPts val="300"/>
              </a:spcBef>
              <a:spcAft>
                <a:spcPts val="0"/>
              </a:spcAft>
              <a:buSzPts val="2600"/>
              <a:buChar char="▫"/>
            </a:pPr>
            <a:r>
              <a:rPr lang="en-CA"/>
              <a:t>70 degrees elbow flexion, 10 degrees supination</a:t>
            </a:r>
            <a:endParaRPr/>
          </a:p>
          <a:p>
            <a:pPr indent="-256032" lvl="0" marL="365760" rtl="0" algn="l">
              <a:spcBef>
                <a:spcPts val="300"/>
              </a:spcBef>
              <a:spcAft>
                <a:spcPts val="0"/>
              </a:spcAft>
              <a:buSzPts val="2800"/>
              <a:buChar char="•"/>
            </a:pPr>
            <a:r>
              <a:rPr lang="en-CA"/>
              <a:t>Close Packed Position- </a:t>
            </a:r>
            <a:endParaRPr/>
          </a:p>
          <a:p>
            <a:pPr indent="-246887" lvl="1" marL="658368" rtl="0" algn="l">
              <a:spcBef>
                <a:spcPts val="300"/>
              </a:spcBef>
              <a:spcAft>
                <a:spcPts val="0"/>
              </a:spcAft>
              <a:buSzPts val="2600"/>
              <a:buChar char="▫"/>
            </a:pPr>
            <a:r>
              <a:rPr lang="en-CA"/>
              <a:t>extension with supination</a:t>
            </a:r>
            <a:endParaRPr/>
          </a:p>
          <a:p>
            <a:pPr indent="-256032" lvl="0" marL="365760" rtl="0" algn="l">
              <a:spcBef>
                <a:spcPts val="300"/>
              </a:spcBef>
              <a:spcAft>
                <a:spcPts val="0"/>
              </a:spcAft>
              <a:buSzPts val="2800"/>
              <a:buChar char="•"/>
            </a:pPr>
            <a:r>
              <a:rPr lang="en-CA"/>
              <a:t>Capsular Pattern</a:t>
            </a:r>
            <a:endParaRPr/>
          </a:p>
          <a:p>
            <a:pPr indent="-246887" lvl="1" marL="658368" rtl="0" algn="l">
              <a:spcBef>
                <a:spcPts val="300"/>
              </a:spcBef>
              <a:spcAft>
                <a:spcPts val="0"/>
              </a:spcAft>
              <a:buSzPts val="2600"/>
              <a:buChar char="▫"/>
            </a:pPr>
            <a:r>
              <a:rPr lang="en-CA"/>
              <a:t>flexion=extension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5"/>
          <p:cNvPicPr preferRelativeResize="0"/>
          <p:nvPr/>
        </p:nvPicPr>
        <p:blipFill rotWithShape="1">
          <a:blip r:embed="rId3">
            <a:alphaModFix/>
          </a:blip>
          <a:srcRect b="0" l="0" r="0" t="0"/>
          <a:stretch/>
        </p:blipFill>
        <p:spPr>
          <a:xfrm>
            <a:off x="611560" y="634573"/>
            <a:ext cx="7920880" cy="57086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Radiohumeral Joint</a:t>
            </a:r>
            <a:endParaRPr/>
          </a:p>
        </p:txBody>
      </p:sp>
      <p:sp>
        <p:nvSpPr>
          <p:cNvPr id="143" name="Google Shape;143;p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Between capitulum of humerus and radial head</a:t>
            </a:r>
            <a:endParaRPr/>
          </a:p>
          <a:p>
            <a:pPr indent="-256032" lvl="0" marL="365760" rtl="0" algn="l">
              <a:spcBef>
                <a:spcPts val="300"/>
              </a:spcBef>
              <a:spcAft>
                <a:spcPts val="0"/>
              </a:spcAft>
              <a:buSzPts val="2800"/>
              <a:buChar char="•"/>
            </a:pPr>
            <a:r>
              <a:rPr lang="en-CA"/>
              <a:t>Uniaxial hinge joint</a:t>
            </a:r>
            <a:endParaRPr/>
          </a:p>
          <a:p>
            <a:pPr indent="-256032" lvl="0" marL="365760" rtl="0" algn="l">
              <a:spcBef>
                <a:spcPts val="300"/>
              </a:spcBef>
              <a:spcAft>
                <a:spcPts val="0"/>
              </a:spcAft>
              <a:buSzPts val="2800"/>
              <a:buChar char="•"/>
            </a:pPr>
            <a:r>
              <a:rPr lang="en-CA"/>
              <a:t>Resting Position</a:t>
            </a:r>
            <a:endParaRPr/>
          </a:p>
          <a:p>
            <a:pPr indent="-246887" lvl="1" marL="658368" rtl="0" algn="l">
              <a:spcBef>
                <a:spcPts val="300"/>
              </a:spcBef>
              <a:spcAft>
                <a:spcPts val="0"/>
              </a:spcAft>
              <a:buSzPts val="2600"/>
              <a:buChar char="▫"/>
            </a:pPr>
            <a:r>
              <a:rPr lang="en-CA"/>
              <a:t>full extension with supination</a:t>
            </a:r>
            <a:endParaRPr/>
          </a:p>
          <a:p>
            <a:pPr indent="-256032" lvl="0" marL="365760" rtl="0" algn="l">
              <a:spcBef>
                <a:spcPts val="300"/>
              </a:spcBef>
              <a:spcAft>
                <a:spcPts val="0"/>
              </a:spcAft>
              <a:buSzPts val="2800"/>
              <a:buChar char="•"/>
            </a:pPr>
            <a:r>
              <a:rPr lang="en-CA"/>
              <a:t>Close Packed Position</a:t>
            </a:r>
            <a:endParaRPr/>
          </a:p>
          <a:p>
            <a:pPr indent="-246887" lvl="1" marL="658368" rtl="0" algn="l">
              <a:spcBef>
                <a:spcPts val="300"/>
              </a:spcBef>
              <a:spcAft>
                <a:spcPts val="0"/>
              </a:spcAft>
              <a:buSzPts val="2600"/>
              <a:buChar char="▫"/>
            </a:pPr>
            <a:r>
              <a:rPr lang="en-CA"/>
              <a:t>90 degrees elbow flexion and 5 degrees supination</a:t>
            </a:r>
            <a:endParaRPr/>
          </a:p>
          <a:p>
            <a:pPr indent="-256032" lvl="0" marL="365760" rtl="0" algn="l">
              <a:spcBef>
                <a:spcPts val="300"/>
              </a:spcBef>
              <a:spcAft>
                <a:spcPts val="0"/>
              </a:spcAft>
              <a:buSzPts val="2800"/>
              <a:buChar char="•"/>
            </a:pPr>
            <a:r>
              <a:rPr lang="en-CA"/>
              <a:t>Capsular Pattern</a:t>
            </a:r>
            <a:endParaRPr/>
          </a:p>
          <a:p>
            <a:pPr indent="-246887" lvl="1" marL="658368" rtl="0" algn="l">
              <a:spcBef>
                <a:spcPts val="300"/>
              </a:spcBef>
              <a:spcAft>
                <a:spcPts val="0"/>
              </a:spcAft>
              <a:buSzPts val="2600"/>
              <a:buChar char="▫"/>
            </a:pPr>
            <a:r>
              <a:rPr lang="en-CA"/>
              <a:t>flexion, extension, supination, pronation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7"/>
          <p:cNvPicPr preferRelativeResize="0"/>
          <p:nvPr/>
        </p:nvPicPr>
        <p:blipFill rotWithShape="1">
          <a:blip r:embed="rId3">
            <a:alphaModFix/>
          </a:blip>
          <a:srcRect b="0" l="0" r="0" t="0"/>
          <a:stretch/>
        </p:blipFill>
        <p:spPr>
          <a:xfrm>
            <a:off x="611560" y="634573"/>
            <a:ext cx="7920880" cy="570861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Superior Radioulnar Joint</a:t>
            </a:r>
            <a:endParaRPr/>
          </a:p>
        </p:txBody>
      </p:sp>
      <p:sp>
        <p:nvSpPr>
          <p:cNvPr id="154" name="Google Shape;154;p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Radial head held to ulna and humerus by annular ligament</a:t>
            </a:r>
            <a:endParaRPr/>
          </a:p>
          <a:p>
            <a:pPr indent="-256032" lvl="0" marL="365760" rtl="0" algn="l">
              <a:spcBef>
                <a:spcPts val="300"/>
              </a:spcBef>
              <a:spcAft>
                <a:spcPts val="0"/>
              </a:spcAft>
              <a:buSzPts val="2800"/>
              <a:buChar char="•"/>
            </a:pPr>
            <a:r>
              <a:rPr lang="en-CA"/>
              <a:t>Uniaxial pivot joint</a:t>
            </a:r>
            <a:endParaRPr/>
          </a:p>
          <a:p>
            <a:pPr indent="-256032" lvl="0" marL="365760" rtl="0" algn="l">
              <a:spcBef>
                <a:spcPts val="300"/>
              </a:spcBef>
              <a:spcAft>
                <a:spcPts val="0"/>
              </a:spcAft>
              <a:buSzPts val="2800"/>
              <a:buChar char="•"/>
            </a:pPr>
            <a:r>
              <a:rPr lang="en-CA"/>
              <a:t>Resting Position</a:t>
            </a:r>
            <a:endParaRPr/>
          </a:p>
          <a:p>
            <a:pPr indent="-246887" lvl="1" marL="658368" rtl="0" algn="l">
              <a:spcBef>
                <a:spcPts val="300"/>
              </a:spcBef>
              <a:spcAft>
                <a:spcPts val="0"/>
              </a:spcAft>
              <a:buSzPts val="2600"/>
              <a:buChar char="▫"/>
            </a:pPr>
            <a:r>
              <a:rPr lang="en-CA"/>
              <a:t>35 degrees supination, 70 degrees flexion</a:t>
            </a:r>
            <a:endParaRPr/>
          </a:p>
          <a:p>
            <a:pPr indent="-256032" lvl="0" marL="365760" rtl="0" algn="l">
              <a:spcBef>
                <a:spcPts val="300"/>
              </a:spcBef>
              <a:spcAft>
                <a:spcPts val="0"/>
              </a:spcAft>
              <a:buSzPts val="2800"/>
              <a:buChar char="•"/>
            </a:pPr>
            <a:r>
              <a:rPr lang="en-CA"/>
              <a:t>Close Packed Position</a:t>
            </a:r>
            <a:endParaRPr/>
          </a:p>
          <a:p>
            <a:pPr indent="-246887" lvl="1" marL="658368" rtl="0" algn="l">
              <a:spcBef>
                <a:spcPts val="300"/>
              </a:spcBef>
              <a:spcAft>
                <a:spcPts val="0"/>
              </a:spcAft>
              <a:buSzPts val="2600"/>
              <a:buChar char="▫"/>
            </a:pPr>
            <a:r>
              <a:rPr lang="en-CA"/>
              <a:t>5 degrees supination</a:t>
            </a:r>
            <a:endParaRPr/>
          </a:p>
          <a:p>
            <a:pPr indent="-256032" lvl="0" marL="365760" rtl="0" algn="l">
              <a:spcBef>
                <a:spcPts val="300"/>
              </a:spcBef>
              <a:spcAft>
                <a:spcPts val="0"/>
              </a:spcAft>
              <a:buSzPts val="2800"/>
              <a:buChar char="•"/>
            </a:pPr>
            <a:r>
              <a:rPr lang="en-CA"/>
              <a:t>Capsular Pattern</a:t>
            </a:r>
            <a:endParaRPr/>
          </a:p>
          <a:p>
            <a:pPr indent="-246887" lvl="1" marL="658368" rtl="0" algn="l">
              <a:spcBef>
                <a:spcPts val="300"/>
              </a:spcBef>
              <a:spcAft>
                <a:spcPts val="0"/>
              </a:spcAft>
              <a:buSzPts val="2600"/>
              <a:buChar char="▫"/>
            </a:pPr>
            <a:r>
              <a:rPr lang="en-CA"/>
              <a:t> supination=pronation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9"/>
          <p:cNvPicPr preferRelativeResize="0"/>
          <p:nvPr/>
        </p:nvPicPr>
        <p:blipFill rotWithShape="1">
          <a:blip r:embed="rId3">
            <a:alphaModFix/>
          </a:blip>
          <a:srcRect b="0" l="0" r="0" t="0"/>
          <a:stretch/>
        </p:blipFill>
        <p:spPr>
          <a:xfrm>
            <a:off x="611560" y="634573"/>
            <a:ext cx="7920880" cy="570861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Ligaments</a:t>
            </a:r>
            <a:endParaRPr/>
          </a:p>
        </p:txBody>
      </p:sp>
      <p:sp>
        <p:nvSpPr>
          <p:cNvPr id="165" name="Google Shape;165;p1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Annular</a:t>
            </a:r>
            <a:endParaRPr/>
          </a:p>
          <a:p>
            <a:pPr indent="-256032" lvl="0" marL="365760" rtl="0" algn="l">
              <a:spcBef>
                <a:spcPts val="300"/>
              </a:spcBef>
              <a:spcAft>
                <a:spcPts val="0"/>
              </a:spcAft>
              <a:buSzPts val="2800"/>
              <a:buChar char="•"/>
            </a:pPr>
            <a:r>
              <a:rPr lang="en-CA"/>
              <a:t>Ulnar collateral ligaments</a:t>
            </a:r>
            <a:endParaRPr/>
          </a:p>
          <a:p>
            <a:pPr indent="-256032" lvl="0" marL="365760" rtl="0" algn="l">
              <a:spcBef>
                <a:spcPts val="300"/>
              </a:spcBef>
              <a:spcAft>
                <a:spcPts val="0"/>
              </a:spcAft>
              <a:buSzPts val="2800"/>
              <a:buChar char="•"/>
            </a:pPr>
            <a:r>
              <a:rPr lang="en-CA"/>
              <a:t>Radial collateral ligaments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descr="elbowHE.png" id="170" name="Google Shape;170;p11"/>
          <p:cNvPicPr preferRelativeResize="0"/>
          <p:nvPr/>
        </p:nvPicPr>
        <p:blipFill rotWithShape="1">
          <a:blip r:embed="rId3">
            <a:alphaModFix/>
          </a:blip>
          <a:srcRect b="0" l="0" r="0" t="0"/>
          <a:stretch/>
        </p:blipFill>
        <p:spPr>
          <a:xfrm>
            <a:off x="173305" y="476672"/>
            <a:ext cx="8791183" cy="612902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Ulnar Collateral Ligament</a:t>
            </a:r>
            <a:endParaRPr/>
          </a:p>
        </p:txBody>
      </p:sp>
      <p:sp>
        <p:nvSpPr>
          <p:cNvPr id="176" name="Google Shape;176;p1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Originates from central 2/3 of anteroinferior medial epicondyle</a:t>
            </a:r>
            <a:endParaRPr/>
          </a:p>
          <a:p>
            <a:pPr indent="-256032" lvl="0" marL="365760" rtl="0" algn="l">
              <a:spcBef>
                <a:spcPts val="300"/>
              </a:spcBef>
              <a:spcAft>
                <a:spcPts val="0"/>
              </a:spcAft>
              <a:buSzPts val="2800"/>
              <a:buChar char="•"/>
            </a:pPr>
            <a:r>
              <a:rPr lang="en-CA"/>
              <a:t>3 bands:</a:t>
            </a:r>
            <a:endParaRPr/>
          </a:p>
          <a:p>
            <a:pPr indent="-256032" lvl="0" marL="365760" rtl="0" algn="l">
              <a:spcBef>
                <a:spcPts val="300"/>
              </a:spcBef>
              <a:spcAft>
                <a:spcPts val="0"/>
              </a:spcAft>
              <a:buSzPts val="2800"/>
              <a:buChar char="•"/>
            </a:pPr>
            <a:r>
              <a:rPr lang="en-CA"/>
              <a:t>Anterior band inserts into anterior coronoid and trochlear notch</a:t>
            </a:r>
            <a:endParaRPr/>
          </a:p>
          <a:p>
            <a:pPr indent="-256032" lvl="0" marL="365760" rtl="0" algn="l">
              <a:spcBef>
                <a:spcPts val="300"/>
              </a:spcBef>
              <a:spcAft>
                <a:spcPts val="0"/>
              </a:spcAft>
              <a:buSzPts val="2800"/>
              <a:buChar char="•"/>
            </a:pPr>
            <a:r>
              <a:rPr lang="en-CA"/>
              <a:t>Posterior band- inserts into posterior trochlear notch</a:t>
            </a:r>
            <a:endParaRPr/>
          </a:p>
          <a:p>
            <a:pPr indent="-256032" lvl="0" marL="365760" rtl="0" algn="l">
              <a:spcBef>
                <a:spcPts val="300"/>
              </a:spcBef>
              <a:spcAft>
                <a:spcPts val="0"/>
              </a:spcAft>
              <a:buSzPts val="2800"/>
              <a:buChar char="•"/>
            </a:pPr>
            <a:r>
              <a:rPr lang="en-CA"/>
              <a:t>Oblique band- variable attachments</a:t>
            </a:r>
            <a:endParaRPr/>
          </a:p>
          <a:p>
            <a:pPr indent="-256032" lvl="0" marL="365760" rtl="0" algn="l">
              <a:spcBef>
                <a:spcPts val="300"/>
              </a:spcBef>
              <a:spcAft>
                <a:spcPts val="0"/>
              </a:spcAft>
              <a:buSzPts val="2800"/>
              <a:buChar char="•"/>
            </a:pPr>
            <a:r>
              <a:rPr lang="en-CA"/>
              <a:t>Most taught during flexion</a:t>
            </a:r>
            <a:endParaRPr/>
          </a:p>
          <a:p>
            <a:pPr indent="-256032" lvl="0" marL="365760" rtl="0" algn="l">
              <a:spcBef>
                <a:spcPts val="300"/>
              </a:spcBef>
              <a:spcAft>
                <a:spcPts val="0"/>
              </a:spcAft>
              <a:buSzPts val="2800"/>
              <a:buChar char="•"/>
            </a:pPr>
            <a:r>
              <a:rPr lang="en-CA"/>
              <a:t>Primary restraint to Valgus instability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13"/>
          <p:cNvPicPr preferRelativeResize="0"/>
          <p:nvPr/>
        </p:nvPicPr>
        <p:blipFill rotWithShape="1">
          <a:blip r:embed="rId3">
            <a:alphaModFix/>
          </a:blip>
          <a:srcRect b="0" l="0" r="0" t="0"/>
          <a:stretch/>
        </p:blipFill>
        <p:spPr>
          <a:xfrm>
            <a:off x="1691680" y="548680"/>
            <a:ext cx="5688632" cy="56886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Radial Collateral Ligament</a:t>
            </a:r>
            <a:endParaRPr/>
          </a:p>
        </p:txBody>
      </p:sp>
      <p:sp>
        <p:nvSpPr>
          <p:cNvPr id="187" name="Google Shape;187;p1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Originates from the anteroinferior lateral epicondyle</a:t>
            </a:r>
            <a:endParaRPr/>
          </a:p>
          <a:p>
            <a:pPr indent="-256032" lvl="0" marL="365760" rtl="0" algn="l">
              <a:spcBef>
                <a:spcPts val="300"/>
              </a:spcBef>
              <a:spcAft>
                <a:spcPts val="0"/>
              </a:spcAft>
              <a:buSzPts val="2800"/>
              <a:buChar char="•"/>
            </a:pPr>
            <a:r>
              <a:rPr lang="en-CA"/>
              <a:t>Inserts into annular ligament </a:t>
            </a:r>
            <a:endParaRPr/>
          </a:p>
          <a:p>
            <a:pPr indent="-256032" lvl="0" marL="365760" rtl="0" algn="l">
              <a:spcBef>
                <a:spcPts val="300"/>
              </a:spcBef>
              <a:spcAft>
                <a:spcPts val="0"/>
              </a:spcAft>
              <a:buSzPts val="2800"/>
              <a:buChar char="•"/>
            </a:pPr>
            <a:r>
              <a:rPr lang="en-CA"/>
              <a:t>3 bands (anterior, posterior and middle)</a:t>
            </a:r>
            <a:endParaRPr/>
          </a:p>
          <a:p>
            <a:pPr indent="-256032" lvl="0" marL="365760" rtl="0" algn="l">
              <a:spcBef>
                <a:spcPts val="300"/>
              </a:spcBef>
              <a:spcAft>
                <a:spcPts val="0"/>
              </a:spcAft>
              <a:buSzPts val="2800"/>
              <a:buChar char="•"/>
            </a:pPr>
            <a:r>
              <a:rPr lang="en-CA"/>
              <a:t>Anterior band taught in extension</a:t>
            </a:r>
            <a:endParaRPr/>
          </a:p>
          <a:p>
            <a:pPr indent="-256032" lvl="0" marL="365760" rtl="0" algn="l">
              <a:spcBef>
                <a:spcPts val="300"/>
              </a:spcBef>
              <a:spcAft>
                <a:spcPts val="0"/>
              </a:spcAft>
              <a:buSzPts val="2800"/>
              <a:buChar char="•"/>
            </a:pPr>
            <a:r>
              <a:rPr lang="en-CA"/>
              <a:t>Middle band taught in 90 degrees flexion</a:t>
            </a:r>
            <a:endParaRPr/>
          </a:p>
          <a:p>
            <a:pPr indent="-256032" lvl="0" marL="365760" rtl="0" algn="l">
              <a:spcBef>
                <a:spcPts val="300"/>
              </a:spcBef>
              <a:spcAft>
                <a:spcPts val="0"/>
              </a:spcAft>
              <a:buSzPts val="2800"/>
              <a:buChar char="•"/>
            </a:pPr>
            <a:r>
              <a:rPr lang="en-CA"/>
              <a:t>Posterior band taught in full flexion</a:t>
            </a:r>
            <a:endParaRPr/>
          </a:p>
          <a:p>
            <a:pPr indent="-256032" lvl="0" marL="365760" rtl="0" algn="l">
              <a:spcBef>
                <a:spcPts val="300"/>
              </a:spcBef>
              <a:spcAft>
                <a:spcPts val="0"/>
              </a:spcAft>
              <a:buSzPts val="2800"/>
              <a:buChar char="•"/>
            </a:pPr>
            <a:r>
              <a:rPr lang="en-CA"/>
              <a:t>Primary restraint to posterolateral instability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15"/>
          <p:cNvPicPr preferRelativeResize="0"/>
          <p:nvPr/>
        </p:nvPicPr>
        <p:blipFill rotWithShape="1">
          <a:blip r:embed="rId3">
            <a:alphaModFix/>
          </a:blip>
          <a:srcRect b="0" l="0" r="0" t="0"/>
          <a:stretch/>
        </p:blipFill>
        <p:spPr>
          <a:xfrm>
            <a:off x="1835695" y="790913"/>
            <a:ext cx="5544615" cy="60929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Annular Ligament</a:t>
            </a:r>
            <a:endParaRPr/>
          </a:p>
        </p:txBody>
      </p:sp>
      <p:sp>
        <p:nvSpPr>
          <p:cNvPr id="198" name="Google Shape;198;p1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Main stabilizer of SRUJ</a:t>
            </a:r>
            <a:endParaRPr/>
          </a:p>
          <a:p>
            <a:pPr indent="-256032" lvl="0" marL="365760" rtl="0" algn="l">
              <a:spcBef>
                <a:spcPts val="300"/>
              </a:spcBef>
              <a:spcAft>
                <a:spcPts val="0"/>
              </a:spcAft>
              <a:buSzPts val="2800"/>
              <a:buChar char="•"/>
            </a:pPr>
            <a:r>
              <a:rPr lang="en-CA"/>
              <a:t>Encircles radial head and holds SRUJ together</a:t>
            </a:r>
            <a:endParaRPr/>
          </a:p>
          <a:p>
            <a:pPr indent="-256032" lvl="0" marL="365760" rtl="0" algn="l">
              <a:spcBef>
                <a:spcPts val="300"/>
              </a:spcBef>
              <a:spcAft>
                <a:spcPts val="0"/>
              </a:spcAft>
              <a:buSzPts val="2800"/>
              <a:buChar char="•"/>
            </a:pPr>
            <a:r>
              <a:rPr lang="en-CA"/>
              <a:t>Bound to humerus via RCL</a:t>
            </a:r>
            <a:endParaRPr/>
          </a:p>
          <a:p>
            <a:pPr indent="-256032" lvl="0" marL="365760" rtl="0" algn="l">
              <a:spcBef>
                <a:spcPts val="300"/>
              </a:spcBef>
              <a:spcAft>
                <a:spcPts val="0"/>
              </a:spcAft>
              <a:buSzPts val="2800"/>
              <a:buChar char="•"/>
            </a:pPr>
            <a:r>
              <a:rPr lang="en-CA"/>
              <a:t>Supinator blends with RCL and annular ligament</a:t>
            </a:r>
            <a:endParaRPr/>
          </a:p>
        </p:txBody>
      </p:sp>
      <p:pic>
        <p:nvPicPr>
          <p:cNvPr id="199" name="Google Shape;199;p16"/>
          <p:cNvPicPr preferRelativeResize="0"/>
          <p:nvPr/>
        </p:nvPicPr>
        <p:blipFill rotWithShape="1">
          <a:blip r:embed="rId3">
            <a:alphaModFix/>
          </a:blip>
          <a:srcRect b="0" l="0" r="0" t="0"/>
          <a:stretch/>
        </p:blipFill>
        <p:spPr>
          <a:xfrm>
            <a:off x="5796136" y="3717032"/>
            <a:ext cx="3017912" cy="301791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Interosseous Membrane</a:t>
            </a:r>
            <a:endParaRPr/>
          </a:p>
        </p:txBody>
      </p:sp>
      <p:sp>
        <p:nvSpPr>
          <p:cNvPr id="205" name="Google Shape;205;p1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2 layers of fibers between ulna and radius</a:t>
            </a:r>
            <a:endParaRPr/>
          </a:p>
          <a:p>
            <a:pPr indent="-256032" lvl="0" marL="365760" rtl="0" algn="l">
              <a:spcBef>
                <a:spcPts val="300"/>
              </a:spcBef>
              <a:spcAft>
                <a:spcPts val="0"/>
              </a:spcAft>
              <a:buSzPts val="2800"/>
              <a:buChar char="•"/>
            </a:pPr>
            <a:r>
              <a:rPr lang="en-CA"/>
              <a:t>Essential for maintaining the length relationship between the radius and ulna and stabilizes the forearm and DRUJ during pronation and supination</a:t>
            </a:r>
            <a:endParaRPr/>
          </a:p>
        </p:txBody>
      </p:sp>
      <p:pic>
        <p:nvPicPr>
          <p:cNvPr id="206" name="Google Shape;206;p17"/>
          <p:cNvPicPr preferRelativeResize="0"/>
          <p:nvPr/>
        </p:nvPicPr>
        <p:blipFill rotWithShape="1">
          <a:blip r:embed="rId3">
            <a:alphaModFix/>
          </a:blip>
          <a:srcRect b="0" l="0" r="0" t="0"/>
          <a:stretch/>
        </p:blipFill>
        <p:spPr>
          <a:xfrm>
            <a:off x="5664874" y="3982254"/>
            <a:ext cx="2372820" cy="257915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8"/>
          <p:cNvSpPr txBox="1"/>
          <p:nvPr>
            <p:ph type="title"/>
          </p:nvPr>
        </p:nvSpPr>
        <p:spPr>
          <a:xfrm>
            <a:off x="705480" y="620688"/>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t>Patient History</a:t>
            </a:r>
            <a:endParaRPr/>
          </a:p>
        </p:txBody>
      </p:sp>
      <p:pic>
        <p:nvPicPr>
          <p:cNvPr descr="C:\Users\student31\AppData\Local\Microsoft\Windows\INetCache\IE\W2W6AVNU\job_interview[1].png" id="212" name="Google Shape;212;p18"/>
          <p:cNvPicPr preferRelativeResize="0"/>
          <p:nvPr/>
        </p:nvPicPr>
        <p:blipFill rotWithShape="1">
          <a:blip r:embed="rId3">
            <a:alphaModFix/>
          </a:blip>
          <a:srcRect b="0" l="0" r="0" t="0"/>
          <a:stretch/>
        </p:blipFill>
        <p:spPr>
          <a:xfrm>
            <a:off x="1836227" y="2420888"/>
            <a:ext cx="5510907" cy="335706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Q &amp; A </a:t>
            </a:r>
            <a:endParaRPr/>
          </a:p>
        </p:txBody>
      </p:sp>
      <p:sp>
        <p:nvSpPr>
          <p:cNvPr id="218" name="Google Shape;218;p1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Age and occupation</a:t>
            </a:r>
            <a:endParaRPr/>
          </a:p>
          <a:p>
            <a:pPr indent="-246887" lvl="1" marL="658368" rtl="0" algn="l">
              <a:spcBef>
                <a:spcPts val="300"/>
              </a:spcBef>
              <a:spcAft>
                <a:spcPts val="0"/>
              </a:spcAft>
              <a:buSzPts val="2600"/>
              <a:buChar char="▫"/>
            </a:pPr>
            <a:r>
              <a:rPr lang="en-CA"/>
              <a:t>Lateral epicondylitis </a:t>
            </a:r>
            <a:endParaRPr/>
          </a:p>
          <a:p>
            <a:pPr indent="-219455" lvl="2" marL="923544" rtl="0" algn="l">
              <a:spcBef>
                <a:spcPts val="300"/>
              </a:spcBef>
              <a:spcAft>
                <a:spcPts val="0"/>
              </a:spcAft>
              <a:buSzPts val="2400"/>
              <a:buChar char="●"/>
            </a:pPr>
            <a:r>
              <a:rPr lang="en-CA"/>
              <a:t>Commonly over 35, great deal of wrist flexion and extension</a:t>
            </a:r>
            <a:endParaRPr/>
          </a:p>
          <a:p>
            <a:pPr indent="-246887" lvl="1" marL="658368" rtl="0" algn="l">
              <a:spcBef>
                <a:spcPts val="300"/>
              </a:spcBef>
              <a:spcAft>
                <a:spcPts val="0"/>
              </a:spcAft>
              <a:buSzPts val="2600"/>
              <a:buChar char="▫"/>
            </a:pPr>
            <a:r>
              <a:rPr lang="en-CA"/>
              <a:t>Dislocation of radius</a:t>
            </a:r>
            <a:endParaRPr/>
          </a:p>
          <a:p>
            <a:pPr indent="-219455" lvl="2" marL="923544" rtl="0" algn="l">
              <a:spcBef>
                <a:spcPts val="300"/>
              </a:spcBef>
              <a:spcAft>
                <a:spcPts val="0"/>
              </a:spcAft>
              <a:buSzPts val="2400"/>
              <a:buChar char="●"/>
            </a:pPr>
            <a:r>
              <a:rPr lang="en-CA"/>
              <a:t>Occurs in young children,  complaints of elbow pain, often seen when child recieves a tug on the arm or trips while holding hands</a:t>
            </a:r>
            <a:endParaRPr/>
          </a:p>
          <a:p>
            <a:pPr indent="-246887" lvl="1" marL="658368" rtl="0" algn="l">
              <a:spcBef>
                <a:spcPts val="300"/>
              </a:spcBef>
              <a:spcAft>
                <a:spcPts val="0"/>
              </a:spcAft>
              <a:buSzPts val="2600"/>
              <a:buChar char="▫"/>
            </a:pPr>
            <a:r>
              <a:rPr lang="en-CA"/>
              <a:t>Osteochondritis dissecans </a:t>
            </a:r>
            <a:endParaRPr/>
          </a:p>
          <a:p>
            <a:pPr indent="-219455" lvl="2" marL="923544" rtl="0" algn="l">
              <a:spcBef>
                <a:spcPts val="300"/>
              </a:spcBef>
              <a:spcAft>
                <a:spcPts val="0"/>
              </a:spcAft>
              <a:buSzPts val="2400"/>
              <a:buChar char="●"/>
            </a:pPr>
            <a:r>
              <a:rPr lang="en-CA"/>
              <a:t>Commonly between the ages of 15 -20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Mechanism of injury</a:t>
            </a:r>
            <a:endParaRPr/>
          </a:p>
        </p:txBody>
      </p:sp>
      <p:sp>
        <p:nvSpPr>
          <p:cNvPr id="224" name="Google Shape;224;p2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FOOSH, or fall on the tip of the elbow, catching ones self from falling or repetitive overuse in throwing sports </a:t>
            </a:r>
            <a:endParaRPr/>
          </a:p>
          <a:p>
            <a:pPr indent="-246887" lvl="1" marL="658368" rtl="0" algn="l">
              <a:spcBef>
                <a:spcPts val="300"/>
              </a:spcBef>
              <a:spcAft>
                <a:spcPts val="0"/>
              </a:spcAft>
              <a:buSzPts val="2600"/>
              <a:buChar char="▫"/>
            </a:pPr>
            <a:r>
              <a:rPr lang="en-CA"/>
              <a:t>Severe Valgus force – sprain of ulnar collateral ligament, lateral side compression injury,</a:t>
            </a:r>
            <a:endParaRPr/>
          </a:p>
          <a:p>
            <a:pPr indent="-256032" lvl="0" marL="365760" rtl="0" algn="l">
              <a:spcBef>
                <a:spcPts val="300"/>
              </a:spcBef>
              <a:spcAft>
                <a:spcPts val="0"/>
              </a:spcAft>
              <a:buSzPts val="2800"/>
              <a:buChar char="•"/>
            </a:pPr>
            <a:r>
              <a:rPr lang="en-CA"/>
              <a:t>Centralized pop and  weakness of elbow flexion</a:t>
            </a:r>
            <a:endParaRPr/>
          </a:p>
          <a:p>
            <a:pPr indent="-246887" lvl="1" marL="658368" rtl="0" algn="l">
              <a:spcBef>
                <a:spcPts val="300"/>
              </a:spcBef>
              <a:spcAft>
                <a:spcPts val="0"/>
              </a:spcAft>
              <a:buSzPts val="2600"/>
              <a:buChar char="▫"/>
            </a:pPr>
            <a:r>
              <a:rPr lang="en-CA"/>
              <a:t>Bicep tendon rupture</a:t>
            </a:r>
            <a:endParaRPr/>
          </a:p>
        </p:txBody>
      </p:sp>
      <p:pic>
        <p:nvPicPr>
          <p:cNvPr id="225" name="Google Shape;225;p20"/>
          <p:cNvPicPr preferRelativeResize="0"/>
          <p:nvPr/>
        </p:nvPicPr>
        <p:blipFill rotWithShape="1">
          <a:blip r:embed="rId3">
            <a:alphaModFix/>
          </a:blip>
          <a:srcRect b="0" l="0" r="0" t="0"/>
          <a:stretch/>
        </p:blipFill>
        <p:spPr>
          <a:xfrm>
            <a:off x="6464000" y="4868075"/>
            <a:ext cx="1907300" cy="1907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Other Questions</a:t>
            </a:r>
            <a:endParaRPr/>
          </a:p>
        </p:txBody>
      </p:sp>
      <p:sp>
        <p:nvSpPr>
          <p:cNvPr id="231" name="Google Shape;231;p2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CA"/>
              <a:t>How long have they had the problem?</a:t>
            </a:r>
            <a:endParaRPr/>
          </a:p>
          <a:p>
            <a:pPr indent="-256032" lvl="0" marL="365760" rtl="0" algn="l">
              <a:spcBef>
                <a:spcPts val="300"/>
              </a:spcBef>
              <a:spcAft>
                <a:spcPts val="0"/>
              </a:spcAft>
              <a:buSzPct val="100000"/>
              <a:buChar char="•"/>
            </a:pPr>
            <a:r>
              <a:rPr lang="en-CA"/>
              <a:t>Does the condition come and go?</a:t>
            </a:r>
            <a:endParaRPr/>
          </a:p>
          <a:p>
            <a:pPr indent="-256032" lvl="0" marL="365760" rtl="0" algn="l">
              <a:spcBef>
                <a:spcPts val="300"/>
              </a:spcBef>
              <a:spcAft>
                <a:spcPts val="0"/>
              </a:spcAft>
              <a:buSzPct val="100000"/>
              <a:buChar char="•"/>
            </a:pPr>
            <a:r>
              <a:rPr lang="en-CA"/>
              <a:t>What are the details of the present pain and other symptoms?</a:t>
            </a:r>
            <a:endParaRPr/>
          </a:p>
          <a:p>
            <a:pPr indent="-256032" lvl="0" marL="365760" rtl="0" algn="l">
              <a:spcBef>
                <a:spcPts val="300"/>
              </a:spcBef>
              <a:spcAft>
                <a:spcPts val="0"/>
              </a:spcAft>
              <a:buSzPct val="100000"/>
              <a:buChar char="•"/>
            </a:pPr>
            <a:r>
              <a:rPr lang="en-CA"/>
              <a:t>Are there activities that make the pain worse? </a:t>
            </a:r>
            <a:endParaRPr/>
          </a:p>
          <a:p>
            <a:pPr indent="-256032" lvl="0" marL="365760" rtl="0" algn="l">
              <a:spcBef>
                <a:spcPts val="300"/>
              </a:spcBef>
              <a:spcAft>
                <a:spcPts val="0"/>
              </a:spcAft>
              <a:buSzPct val="100000"/>
              <a:buChar char="•"/>
            </a:pPr>
            <a:r>
              <a:rPr lang="en-CA"/>
              <a:t>Positions that relieve pain?</a:t>
            </a:r>
            <a:endParaRPr/>
          </a:p>
          <a:p>
            <a:pPr indent="-256032" lvl="0" marL="365760" rtl="0" algn="l">
              <a:spcBef>
                <a:spcPts val="300"/>
              </a:spcBef>
              <a:spcAft>
                <a:spcPts val="0"/>
              </a:spcAft>
              <a:buSzPct val="100000"/>
              <a:buChar char="•"/>
            </a:pPr>
            <a:r>
              <a:rPr lang="en-CA"/>
              <a:t>Any movements impaired?</a:t>
            </a:r>
            <a:endParaRPr/>
          </a:p>
          <a:p>
            <a:pPr indent="-256032" lvl="0" marL="365760" rtl="0" algn="l">
              <a:spcBef>
                <a:spcPts val="300"/>
              </a:spcBef>
              <a:spcAft>
                <a:spcPts val="0"/>
              </a:spcAft>
              <a:buSzPct val="100000"/>
              <a:buChar char="•"/>
            </a:pPr>
            <a:r>
              <a:rPr lang="en-CA"/>
              <a:t>What is the patient unable to do functionally?</a:t>
            </a:r>
            <a:endParaRPr/>
          </a:p>
          <a:p>
            <a:pPr indent="-256032" lvl="0" marL="365760" rtl="0" algn="l">
              <a:spcBef>
                <a:spcPts val="300"/>
              </a:spcBef>
              <a:spcAft>
                <a:spcPts val="0"/>
              </a:spcAft>
              <a:buSzPct val="100000"/>
              <a:buChar char="•"/>
            </a:pPr>
            <a:r>
              <a:rPr lang="en-CA"/>
              <a:t>Have current activities been altered?</a:t>
            </a:r>
            <a:endParaRPr/>
          </a:p>
          <a:p>
            <a:pPr indent="-256032" lvl="0" marL="365760" rtl="0" algn="l">
              <a:spcBef>
                <a:spcPts val="300"/>
              </a:spcBef>
              <a:spcAft>
                <a:spcPts val="0"/>
              </a:spcAft>
              <a:buSzPct val="100000"/>
              <a:buChar char="•"/>
            </a:pPr>
            <a:r>
              <a:rPr lang="en-CA"/>
              <a:t>Any abnormal nerve distribution symptoms?</a:t>
            </a:r>
            <a:endParaRPr/>
          </a:p>
          <a:p>
            <a:pPr indent="-256032" lvl="0" marL="365760" rtl="0" algn="l">
              <a:spcBef>
                <a:spcPts val="300"/>
              </a:spcBef>
              <a:spcAft>
                <a:spcPts val="0"/>
              </a:spcAft>
              <a:buSzPct val="100000"/>
              <a:buChar char="•"/>
            </a:pPr>
            <a:r>
              <a:rPr lang="en-CA"/>
              <a:t>Previous History?</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2"/>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t>Observation</a:t>
            </a:r>
            <a:endParaRPr/>
          </a:p>
        </p:txBody>
      </p:sp>
      <p:pic>
        <p:nvPicPr>
          <p:cNvPr descr="C:\Users\student31\AppData\Local\Microsoft\Windows\INetCache\IE\AW9Y207L\Observation[1].GIF" id="237" name="Google Shape;237;p22"/>
          <p:cNvPicPr preferRelativeResize="0"/>
          <p:nvPr/>
        </p:nvPicPr>
        <p:blipFill rotWithShape="1">
          <a:blip r:embed="rId3">
            <a:alphaModFix/>
          </a:blip>
          <a:srcRect b="0" l="0" r="0" t="0"/>
          <a:stretch/>
        </p:blipFill>
        <p:spPr>
          <a:xfrm>
            <a:off x="899592" y="3645024"/>
            <a:ext cx="1962150" cy="1895475"/>
          </a:xfrm>
          <a:prstGeom prst="rect">
            <a:avLst/>
          </a:prstGeom>
          <a:noFill/>
          <a:ln>
            <a:noFill/>
          </a:ln>
        </p:spPr>
      </p:pic>
      <p:pic>
        <p:nvPicPr>
          <p:cNvPr descr="C:\Users\student31\AppData\Local\Microsoft\Windows\INetCache\IE\W2W6AVNU\footprints[1].gif" id="238" name="Google Shape;238;p22"/>
          <p:cNvPicPr preferRelativeResize="0"/>
          <p:nvPr/>
        </p:nvPicPr>
        <p:blipFill rotWithShape="1">
          <a:blip r:embed="rId4">
            <a:alphaModFix/>
          </a:blip>
          <a:srcRect b="0" l="0" r="0" t="0"/>
          <a:stretch/>
        </p:blipFill>
        <p:spPr>
          <a:xfrm>
            <a:off x="3563888" y="2132856"/>
            <a:ext cx="3543300" cy="32480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Observation</a:t>
            </a:r>
            <a:endParaRPr/>
          </a:p>
        </p:txBody>
      </p:sp>
      <p:sp>
        <p:nvSpPr>
          <p:cNvPr id="244" name="Google Shape;244;p2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Arms should be exposed. Shoulders and cervical regions should observed for possible referral  of symptoms especially if a gradual start</a:t>
            </a:r>
            <a:endParaRPr/>
          </a:p>
          <a:p>
            <a:pPr indent="-256032" lvl="0" marL="365760" rtl="0" algn="l">
              <a:spcBef>
                <a:spcPts val="300"/>
              </a:spcBef>
              <a:spcAft>
                <a:spcPts val="0"/>
              </a:spcAft>
              <a:buSzPct val="100000"/>
              <a:buChar char="•"/>
            </a:pPr>
            <a:r>
              <a:rPr lang="en-CA"/>
              <a:t>Items to note</a:t>
            </a:r>
            <a:endParaRPr/>
          </a:p>
          <a:p>
            <a:pPr indent="-246887" lvl="1" marL="658368" rtl="0" algn="l">
              <a:spcBef>
                <a:spcPts val="300"/>
              </a:spcBef>
              <a:spcAft>
                <a:spcPts val="0"/>
              </a:spcAft>
              <a:buSzPct val="100000"/>
              <a:buChar char="▫"/>
            </a:pPr>
            <a:r>
              <a:rPr lang="en-CA"/>
              <a:t>Carrying angle</a:t>
            </a:r>
            <a:endParaRPr/>
          </a:p>
          <a:p>
            <a:pPr indent="-246887" lvl="1" marL="658368" rtl="0" algn="l">
              <a:spcBef>
                <a:spcPts val="300"/>
              </a:spcBef>
              <a:spcAft>
                <a:spcPts val="0"/>
              </a:spcAft>
              <a:buSzPct val="100000"/>
              <a:buChar char="▫"/>
            </a:pPr>
            <a:r>
              <a:rPr lang="en-CA"/>
              <a:t>Color</a:t>
            </a:r>
            <a:endParaRPr/>
          </a:p>
          <a:p>
            <a:pPr indent="-246887" lvl="1" marL="658368" rtl="0" algn="l">
              <a:spcBef>
                <a:spcPts val="300"/>
              </a:spcBef>
              <a:spcAft>
                <a:spcPts val="0"/>
              </a:spcAft>
              <a:buSzPct val="100000"/>
              <a:buChar char="▫"/>
            </a:pPr>
            <a:r>
              <a:rPr lang="en-CA"/>
              <a:t>Muscle mass</a:t>
            </a:r>
            <a:endParaRPr/>
          </a:p>
          <a:p>
            <a:pPr indent="-246887" lvl="1" marL="658368" rtl="0" algn="l">
              <a:spcBef>
                <a:spcPts val="300"/>
              </a:spcBef>
              <a:spcAft>
                <a:spcPts val="0"/>
              </a:spcAft>
              <a:buSzPct val="100000"/>
              <a:buChar char="▫"/>
            </a:pPr>
            <a:r>
              <a:rPr lang="en-CA"/>
              <a:t>bruising</a:t>
            </a:r>
            <a:endParaRPr/>
          </a:p>
          <a:p>
            <a:pPr indent="-246887" lvl="1" marL="658368" rtl="0" algn="l">
              <a:spcBef>
                <a:spcPts val="300"/>
              </a:spcBef>
              <a:spcAft>
                <a:spcPts val="0"/>
              </a:spcAft>
              <a:buSzPct val="100000"/>
              <a:buChar char="▫"/>
            </a:pPr>
            <a:r>
              <a:rPr lang="en-CA"/>
              <a:t>Normal functional position</a:t>
            </a:r>
            <a:endParaRPr/>
          </a:p>
          <a:p>
            <a:pPr indent="-246887" lvl="1" marL="658368" rtl="0" algn="l">
              <a:spcBef>
                <a:spcPts val="300"/>
              </a:spcBef>
              <a:spcAft>
                <a:spcPts val="0"/>
              </a:spcAft>
              <a:buSzPct val="100000"/>
              <a:buChar char="▫"/>
            </a:pPr>
            <a:r>
              <a:rPr lang="en-CA"/>
              <a:t>Triangle swelling</a:t>
            </a:r>
            <a:endParaRPr/>
          </a:p>
          <a:p>
            <a:pPr indent="-246887" lvl="1" marL="658368" rtl="0" algn="l">
              <a:spcBef>
                <a:spcPts val="300"/>
              </a:spcBef>
              <a:spcAft>
                <a:spcPts val="0"/>
              </a:spcAft>
              <a:buSzPct val="100000"/>
              <a:buChar char="▫"/>
            </a:pPr>
            <a:r>
              <a:rPr lang="en-CA"/>
              <a:t>Goose egg swelling over olecranon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Carrying Angle</a:t>
            </a:r>
            <a:endParaRPr/>
          </a:p>
        </p:txBody>
      </p:sp>
      <p:sp>
        <p:nvSpPr>
          <p:cNvPr id="250" name="Google Shape;250;p2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Anatomical position results in a carrying angle in the arm. It is the angle formed by the long axis of the humerus and the long axis of the ulna. Most evident in extension and supination</a:t>
            </a:r>
            <a:endParaRPr/>
          </a:p>
          <a:p>
            <a:pPr indent="-256032" lvl="0" marL="365760" rtl="0" algn="l">
              <a:spcBef>
                <a:spcPts val="300"/>
              </a:spcBef>
              <a:spcAft>
                <a:spcPts val="0"/>
              </a:spcAft>
              <a:buSzPct val="100000"/>
              <a:buChar char="•"/>
            </a:pPr>
            <a:r>
              <a:rPr lang="en-CA"/>
              <a:t>In adults normal range </a:t>
            </a:r>
            <a:endParaRPr/>
          </a:p>
          <a:p>
            <a:pPr indent="-246887" lvl="1" marL="658368" rtl="0" algn="l">
              <a:spcBef>
                <a:spcPts val="300"/>
              </a:spcBef>
              <a:spcAft>
                <a:spcPts val="0"/>
              </a:spcAft>
              <a:buSzPct val="100000"/>
              <a:buChar char="▫"/>
            </a:pPr>
            <a:r>
              <a:rPr lang="en-CA"/>
              <a:t> Men ~ 5 – 10 degrees</a:t>
            </a:r>
            <a:endParaRPr/>
          </a:p>
          <a:p>
            <a:pPr indent="-246887" lvl="1" marL="658368" rtl="0" algn="l">
              <a:spcBef>
                <a:spcPts val="300"/>
              </a:spcBef>
              <a:spcAft>
                <a:spcPts val="0"/>
              </a:spcAft>
              <a:buSzPct val="100000"/>
              <a:buChar char="▫"/>
            </a:pPr>
            <a:r>
              <a:rPr lang="en-CA"/>
              <a:t>Women ~ 10 – 15 degrees</a:t>
            </a:r>
            <a:endParaRPr/>
          </a:p>
          <a:p>
            <a:pPr indent="-256032" lvl="0" marL="365760" rtl="0" algn="l">
              <a:spcBef>
                <a:spcPts val="300"/>
              </a:spcBef>
              <a:spcAft>
                <a:spcPts val="0"/>
              </a:spcAft>
              <a:buSzPct val="100000"/>
              <a:buChar char="•"/>
            </a:pPr>
            <a:r>
              <a:rPr lang="en-CA"/>
              <a:t>Carrying angle greater than 15 results in Cubitius Valgus</a:t>
            </a:r>
            <a:endParaRPr/>
          </a:p>
          <a:p>
            <a:pPr indent="-256032" lvl="0" marL="365760" rtl="0" algn="l">
              <a:spcBef>
                <a:spcPts val="300"/>
              </a:spcBef>
              <a:spcAft>
                <a:spcPts val="0"/>
              </a:spcAft>
              <a:buSzPct val="100000"/>
              <a:buChar char="•"/>
            </a:pPr>
            <a:r>
              <a:rPr lang="en-CA"/>
              <a:t>Carrying angle less than 5 results in cubitus varus – see page 393 magee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Gun stock deformity</a:t>
            </a:r>
            <a:endParaRPr/>
          </a:p>
        </p:txBody>
      </p:sp>
      <p:sp>
        <p:nvSpPr>
          <p:cNvPr id="256" name="Google Shape;256;p2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Fracture or epiphyseal injury to the distal humerus and cubitus varus results a gun stock deformity may occur in full extension.</a:t>
            </a:r>
            <a:endParaRPr/>
          </a:p>
        </p:txBody>
      </p:sp>
      <p:pic>
        <p:nvPicPr>
          <p:cNvPr id="257" name="Google Shape;257;p25"/>
          <p:cNvPicPr preferRelativeResize="0"/>
          <p:nvPr/>
        </p:nvPicPr>
        <p:blipFill rotWithShape="1">
          <a:blip r:embed="rId3">
            <a:alphaModFix/>
          </a:blip>
          <a:srcRect b="0" l="0" r="0" t="0"/>
          <a:stretch/>
        </p:blipFill>
        <p:spPr>
          <a:xfrm>
            <a:off x="5294103" y="3897468"/>
            <a:ext cx="2088232" cy="296053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Swelling</a:t>
            </a:r>
            <a:endParaRPr/>
          </a:p>
        </p:txBody>
      </p:sp>
      <p:sp>
        <p:nvSpPr>
          <p:cNvPr id="263" name="Google Shape;263;p2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If swelling exists all three joints will be affected as they are located in the same joint capsule</a:t>
            </a:r>
            <a:endParaRPr/>
          </a:p>
          <a:p>
            <a:pPr indent="-256032" lvl="0" marL="365760" rtl="0" algn="l">
              <a:spcBef>
                <a:spcPts val="300"/>
              </a:spcBef>
              <a:spcAft>
                <a:spcPts val="0"/>
              </a:spcAft>
              <a:buSzPts val="2800"/>
              <a:buChar char="•"/>
            </a:pPr>
            <a:r>
              <a:rPr lang="en-CA"/>
              <a:t>Intra articular swelling is most evident in the triangle created by the radial head,  tip of the olecranon and the lateral condyle of the humerus</a:t>
            </a:r>
            <a:endParaRPr/>
          </a:p>
          <a:p>
            <a:pPr indent="-256032" lvl="0" marL="365760" rtl="0" algn="l">
              <a:spcBef>
                <a:spcPts val="300"/>
              </a:spcBef>
              <a:spcAft>
                <a:spcPts val="0"/>
              </a:spcAft>
              <a:buSzPts val="2800"/>
              <a:buChar char="•"/>
            </a:pPr>
            <a:r>
              <a:rPr lang="en-CA"/>
              <a:t>Swelling from olecranon bursitis (Students elbow) appears more like a goose egg over the olecranon. With swelling like this the joint would be held in resting position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27"/>
          <p:cNvPicPr preferRelativeResize="0"/>
          <p:nvPr/>
        </p:nvPicPr>
        <p:blipFill rotWithShape="1">
          <a:blip r:embed="rId3">
            <a:alphaModFix/>
          </a:blip>
          <a:srcRect b="0" l="0" r="0" t="0"/>
          <a:stretch/>
        </p:blipFill>
        <p:spPr>
          <a:xfrm>
            <a:off x="1475656" y="349763"/>
            <a:ext cx="6048672" cy="601525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28"/>
          <p:cNvPicPr preferRelativeResize="0"/>
          <p:nvPr/>
        </p:nvPicPr>
        <p:blipFill rotWithShape="1">
          <a:blip r:embed="rId3">
            <a:alphaModFix/>
          </a:blip>
          <a:srcRect b="0" l="0" r="0" t="0"/>
          <a:stretch/>
        </p:blipFill>
        <p:spPr>
          <a:xfrm>
            <a:off x="1547664" y="1379542"/>
            <a:ext cx="6048672" cy="409891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Normal Functional Position</a:t>
            </a:r>
            <a:endParaRPr/>
          </a:p>
        </p:txBody>
      </p:sp>
      <p:sp>
        <p:nvSpPr>
          <p:cNvPr id="279" name="Google Shape;279;p2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Can the client assume normal functional position of 90 degrees flexion and forearm midway between supination and pronation, or when slightly pronated  as in when writing notes for ever and ever and ever. Adding shoulder flexion to this motion and increasing elbow flexion to 120 mimics eating. Supination decreases shoulders ability to flex</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0"/>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t>Range of Motion</a:t>
            </a:r>
            <a:endParaRPr/>
          </a:p>
        </p:txBody>
      </p:sp>
      <p:pic>
        <p:nvPicPr>
          <p:cNvPr descr="C:\Users\student31\AppData\Local\Microsoft\Windows\INetCache\IE\AW9Y207L\elbow_range-of-motion_TOP[1].jpg" id="285" name="Google Shape;285;p30"/>
          <p:cNvPicPr preferRelativeResize="0"/>
          <p:nvPr/>
        </p:nvPicPr>
        <p:blipFill rotWithShape="1">
          <a:blip r:embed="rId3">
            <a:alphaModFix/>
          </a:blip>
          <a:srcRect b="0" l="0" r="0" t="0"/>
          <a:stretch/>
        </p:blipFill>
        <p:spPr>
          <a:xfrm>
            <a:off x="3059832" y="2780928"/>
            <a:ext cx="3496460" cy="349646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Degrees of Motion</a:t>
            </a:r>
            <a:endParaRPr/>
          </a:p>
        </p:txBody>
      </p:sp>
      <p:sp>
        <p:nvSpPr>
          <p:cNvPr id="291" name="Google Shape;291;p31"/>
          <p:cNvSpPr txBox="1"/>
          <p:nvPr>
            <p:ph idx="1" type="body"/>
          </p:nvPr>
        </p:nvSpPr>
        <p:spPr>
          <a:xfrm>
            <a:off x="457200" y="2249424"/>
            <a:ext cx="4038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000"/>
              <a:buChar char="•"/>
            </a:pPr>
            <a:r>
              <a:rPr lang="en-CA"/>
              <a:t>Flexion- 140-150 </a:t>
            </a:r>
            <a:endParaRPr/>
          </a:p>
          <a:p>
            <a:pPr indent="-256032" lvl="0" marL="365760" rtl="0" algn="l">
              <a:spcBef>
                <a:spcPts val="300"/>
              </a:spcBef>
              <a:spcAft>
                <a:spcPts val="0"/>
              </a:spcAft>
              <a:buSzPts val="2000"/>
              <a:buChar char="•"/>
            </a:pPr>
            <a:r>
              <a:rPr lang="en-CA"/>
              <a:t>Extension- 0-10</a:t>
            </a:r>
            <a:endParaRPr/>
          </a:p>
          <a:p>
            <a:pPr indent="-256032" lvl="0" marL="365760" rtl="0" algn="l">
              <a:spcBef>
                <a:spcPts val="300"/>
              </a:spcBef>
              <a:spcAft>
                <a:spcPts val="0"/>
              </a:spcAft>
              <a:buSzPts val="2000"/>
              <a:buChar char="•"/>
            </a:pPr>
            <a:r>
              <a:rPr lang="en-CA"/>
              <a:t>Supination 90</a:t>
            </a:r>
            <a:endParaRPr/>
          </a:p>
          <a:p>
            <a:pPr indent="-256032" lvl="0" marL="365760" rtl="0" algn="l">
              <a:spcBef>
                <a:spcPts val="300"/>
              </a:spcBef>
              <a:spcAft>
                <a:spcPts val="0"/>
              </a:spcAft>
              <a:buSzPts val="2000"/>
              <a:buChar char="•"/>
            </a:pPr>
            <a:r>
              <a:rPr lang="en-CA"/>
              <a:t>Pronation 80-90</a:t>
            </a:r>
            <a:endParaRPr/>
          </a:p>
        </p:txBody>
      </p:sp>
      <p:pic>
        <p:nvPicPr>
          <p:cNvPr id="292" name="Google Shape;292;p31"/>
          <p:cNvPicPr preferRelativeResize="0"/>
          <p:nvPr>
            <p:ph idx="2" type="body"/>
          </p:nvPr>
        </p:nvPicPr>
        <p:blipFill rotWithShape="1">
          <a:blip r:embed="rId3">
            <a:alphaModFix/>
          </a:blip>
          <a:srcRect b="0" l="0" r="0" t="0"/>
          <a:stretch/>
        </p:blipFill>
        <p:spPr>
          <a:xfrm>
            <a:off x="4648200" y="3329240"/>
            <a:ext cx="4038600" cy="23664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Active Range of Motion</a:t>
            </a:r>
            <a:endParaRPr/>
          </a:p>
        </p:txBody>
      </p:sp>
      <p:sp>
        <p:nvSpPr>
          <p:cNvPr id="298" name="Google Shape;298;p3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Done seated</a:t>
            </a:r>
            <a:endParaRPr/>
          </a:p>
          <a:p>
            <a:pPr indent="-256032" lvl="0" marL="365760" rtl="0" algn="l">
              <a:spcBef>
                <a:spcPts val="300"/>
              </a:spcBef>
              <a:spcAft>
                <a:spcPts val="0"/>
              </a:spcAft>
              <a:buSzPct val="100000"/>
              <a:buChar char="•"/>
            </a:pPr>
            <a:r>
              <a:rPr lang="en-CA"/>
              <a:t>Painful movements last </a:t>
            </a:r>
            <a:endParaRPr/>
          </a:p>
          <a:p>
            <a:pPr indent="-256032" lvl="0" marL="365760" rtl="0" algn="l">
              <a:spcBef>
                <a:spcPts val="300"/>
              </a:spcBef>
              <a:spcAft>
                <a:spcPts val="0"/>
              </a:spcAft>
              <a:buSzPct val="100000"/>
              <a:buChar char="•"/>
            </a:pPr>
            <a:r>
              <a:rPr lang="en-CA"/>
              <a:t>Compare bilateral/unaffected side first  </a:t>
            </a:r>
            <a:endParaRPr/>
          </a:p>
          <a:p>
            <a:pPr indent="-256032" lvl="0" marL="365760" rtl="0" algn="l">
              <a:spcBef>
                <a:spcPts val="300"/>
              </a:spcBef>
              <a:spcAft>
                <a:spcPts val="0"/>
              </a:spcAft>
              <a:buSzPct val="100000"/>
              <a:buChar char="•"/>
            </a:pPr>
            <a:r>
              <a:rPr lang="en-CA"/>
              <a:t>Hyperextension of elbow is more common in women, normal if equal on both sides</a:t>
            </a:r>
            <a:endParaRPr/>
          </a:p>
          <a:p>
            <a:pPr indent="-256032" lvl="0" marL="365760" rtl="0" algn="l">
              <a:spcBef>
                <a:spcPts val="300"/>
              </a:spcBef>
              <a:spcAft>
                <a:spcPts val="0"/>
              </a:spcAft>
              <a:buSzPct val="100000"/>
              <a:buChar char="•"/>
            </a:pPr>
            <a:r>
              <a:rPr lang="en-CA"/>
              <a:t>Loss of elbow extension is an indicator or intr-articular patholgy</a:t>
            </a:r>
            <a:endParaRPr/>
          </a:p>
          <a:p>
            <a:pPr indent="-256032" lvl="0" marL="365760" rtl="0" algn="l">
              <a:spcBef>
                <a:spcPts val="300"/>
              </a:spcBef>
              <a:spcAft>
                <a:spcPts val="0"/>
              </a:spcAft>
              <a:buSzPct val="100000"/>
              <a:buChar char="•"/>
            </a:pPr>
            <a:r>
              <a:rPr lang="en-CA"/>
              <a:t>Shoulder adduction can be a trick movement for supination</a:t>
            </a:r>
            <a:endParaRPr/>
          </a:p>
          <a:p>
            <a:pPr indent="-256032" lvl="0" marL="365760" rtl="0" algn="l">
              <a:spcBef>
                <a:spcPts val="300"/>
              </a:spcBef>
              <a:spcAft>
                <a:spcPts val="0"/>
              </a:spcAft>
              <a:buSzPct val="100000"/>
              <a:buChar char="•"/>
            </a:pPr>
            <a:r>
              <a:rPr lang="en-CA"/>
              <a:t>Shoulder abduction can be a trick movement for pronation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End Feels</a:t>
            </a:r>
            <a:endParaRPr/>
          </a:p>
        </p:txBody>
      </p:sp>
      <p:sp>
        <p:nvSpPr>
          <p:cNvPr id="304" name="Google Shape;304;p3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Flexion </a:t>
            </a:r>
            <a:endParaRPr/>
          </a:p>
          <a:p>
            <a:pPr indent="-246887" lvl="1" marL="658368" rtl="0" algn="l">
              <a:spcBef>
                <a:spcPts val="300"/>
              </a:spcBef>
              <a:spcAft>
                <a:spcPts val="0"/>
              </a:spcAft>
              <a:buSzPts val="2600"/>
              <a:buChar char="▫"/>
            </a:pPr>
            <a:r>
              <a:rPr lang="en-CA"/>
              <a:t>tissue approximation</a:t>
            </a:r>
            <a:endParaRPr/>
          </a:p>
          <a:p>
            <a:pPr indent="-256032" lvl="0" marL="365760" rtl="0" algn="l">
              <a:spcBef>
                <a:spcPts val="300"/>
              </a:spcBef>
              <a:spcAft>
                <a:spcPts val="0"/>
              </a:spcAft>
              <a:buSzPts val="2800"/>
              <a:buChar char="•"/>
            </a:pPr>
            <a:r>
              <a:rPr lang="en-CA"/>
              <a:t>Extension </a:t>
            </a:r>
            <a:endParaRPr/>
          </a:p>
          <a:p>
            <a:pPr indent="-246887" lvl="1" marL="658368" rtl="0" algn="l">
              <a:spcBef>
                <a:spcPts val="300"/>
              </a:spcBef>
              <a:spcAft>
                <a:spcPts val="0"/>
              </a:spcAft>
              <a:buSzPts val="2600"/>
              <a:buChar char="▫"/>
            </a:pPr>
            <a:r>
              <a:rPr lang="en-CA"/>
              <a:t>Bony (hard)</a:t>
            </a:r>
            <a:endParaRPr/>
          </a:p>
          <a:p>
            <a:pPr indent="-256032" lvl="0" marL="365760" rtl="0" algn="l">
              <a:spcBef>
                <a:spcPts val="300"/>
              </a:spcBef>
              <a:spcAft>
                <a:spcPts val="0"/>
              </a:spcAft>
              <a:buSzPts val="2800"/>
              <a:buChar char="•"/>
            </a:pPr>
            <a:r>
              <a:rPr lang="en-CA"/>
              <a:t>Supination/pronation </a:t>
            </a:r>
            <a:endParaRPr/>
          </a:p>
          <a:p>
            <a:pPr indent="-246887" lvl="1" marL="658368" rtl="0" algn="l">
              <a:spcBef>
                <a:spcPts val="300"/>
              </a:spcBef>
              <a:spcAft>
                <a:spcPts val="0"/>
              </a:spcAft>
              <a:buSzPts val="2600"/>
              <a:buChar char="▫"/>
            </a:pPr>
            <a:r>
              <a:rPr lang="en-CA"/>
              <a:t>tissue stretch</a:t>
            </a:r>
            <a:endParaRPr/>
          </a:p>
          <a:p>
            <a:pPr indent="-256032" lvl="0" marL="365760" rtl="0" algn="l">
              <a:spcBef>
                <a:spcPts val="300"/>
              </a:spcBef>
              <a:spcAft>
                <a:spcPts val="0"/>
              </a:spcAft>
              <a:buSzPts val="2800"/>
              <a:buChar char="•"/>
            </a:pPr>
            <a:r>
              <a:rPr lang="en-CA"/>
              <a:t>The capsular pattern – more</a:t>
            </a:r>
            <a:endParaRPr/>
          </a:p>
          <a:p>
            <a:pPr indent="0" lvl="0" marL="0" rtl="0" algn="l">
              <a:spcBef>
                <a:spcPts val="300"/>
              </a:spcBef>
              <a:spcAft>
                <a:spcPts val="0"/>
              </a:spcAft>
              <a:buSzPts val="2800"/>
              <a:buNone/>
            </a:pPr>
            <a:r>
              <a:rPr lang="en-CA"/>
              <a:t>Flexion then extension</a:t>
            </a:r>
            <a:endParaRPr/>
          </a:p>
        </p:txBody>
      </p:sp>
      <p:pic>
        <p:nvPicPr>
          <p:cNvPr descr="C:\Users\student31\AppData\Local\Microsoft\Windows\INetCache\IE\AW9Y207L\skeletonman[1].jpg" id="305" name="Google Shape;305;p33"/>
          <p:cNvPicPr preferRelativeResize="0"/>
          <p:nvPr/>
        </p:nvPicPr>
        <p:blipFill rotWithShape="1">
          <a:blip r:embed="rId3">
            <a:alphaModFix/>
          </a:blip>
          <a:srcRect b="0" l="0" r="0" t="0"/>
          <a:stretch/>
        </p:blipFill>
        <p:spPr>
          <a:xfrm>
            <a:off x="5590455" y="1143008"/>
            <a:ext cx="3096344" cy="375131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Passive Range of Motion</a:t>
            </a:r>
            <a:endParaRPr/>
          </a:p>
        </p:txBody>
      </p:sp>
      <p:sp>
        <p:nvSpPr>
          <p:cNvPr id="311" name="Google Shape;311;p3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In thin individuals elbow flexion may have a bony end feel</a:t>
            </a:r>
            <a:endParaRPr/>
          </a:p>
          <a:p>
            <a:pPr indent="-256032" lvl="0" marL="365760" rtl="0" algn="l">
              <a:spcBef>
                <a:spcPts val="300"/>
              </a:spcBef>
              <a:spcAft>
                <a:spcPts val="0"/>
              </a:spcAft>
              <a:buSzPts val="2800"/>
              <a:buChar char="•"/>
            </a:pPr>
            <a:r>
              <a:rPr lang="en-CA"/>
              <a:t>Evolve video</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Resisted Isometric Movements</a:t>
            </a:r>
            <a:endParaRPr/>
          </a:p>
        </p:txBody>
      </p:sp>
      <p:sp>
        <p:nvSpPr>
          <p:cNvPr id="317" name="Google Shape;317;p3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Flexion strongest between 90 and 110</a:t>
            </a:r>
            <a:endParaRPr/>
          </a:p>
          <a:p>
            <a:pPr indent="-256032" lvl="0" marL="365760" rtl="0" algn="l">
              <a:spcBef>
                <a:spcPts val="300"/>
              </a:spcBef>
              <a:spcAft>
                <a:spcPts val="0"/>
              </a:spcAft>
              <a:buSzPts val="2800"/>
              <a:buChar char="•"/>
            </a:pPr>
            <a:r>
              <a:rPr lang="en-CA"/>
              <a:t>Include Wrist Flexion/Extension because a large number of muscles act over the wrist as well as the elbow</a:t>
            </a:r>
            <a:endParaRPr/>
          </a:p>
          <a:p>
            <a:pPr indent="-256032" lvl="0" marL="365760" rtl="0" algn="l">
              <a:spcBef>
                <a:spcPts val="300"/>
              </a:spcBef>
              <a:spcAft>
                <a:spcPts val="0"/>
              </a:spcAft>
              <a:buSzPts val="2800"/>
              <a:buChar char="•"/>
            </a:pPr>
            <a:r>
              <a:rPr lang="en-CA"/>
              <a:t>Evolve video</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6"/>
          <p:cNvSpPr txBox="1"/>
          <p:nvPr>
            <p:ph type="title"/>
          </p:nvPr>
        </p:nvSpPr>
        <p:spPr>
          <a:xfrm>
            <a:off x="827584" y="1340768"/>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t>Conditions and Special Tests</a:t>
            </a:r>
            <a:endParaRPr/>
          </a:p>
        </p:txBody>
      </p:sp>
      <p:pic>
        <p:nvPicPr>
          <p:cNvPr descr="C:\Users\student31\AppData\Local\Microsoft\Windows\INetCache\IE\W2W6AVNU\4350388699_2bbf8b65e6_z[1].jpg" id="323" name="Google Shape;323;p36"/>
          <p:cNvPicPr preferRelativeResize="0"/>
          <p:nvPr/>
        </p:nvPicPr>
        <p:blipFill rotWithShape="1">
          <a:blip r:embed="rId3">
            <a:alphaModFix/>
          </a:blip>
          <a:srcRect b="0" l="0" r="0" t="0"/>
          <a:stretch/>
        </p:blipFill>
        <p:spPr>
          <a:xfrm>
            <a:off x="2339752" y="3068960"/>
            <a:ext cx="4488160" cy="3366120"/>
          </a:xfrm>
          <a:prstGeom prst="rect">
            <a:avLst/>
          </a:prstGeom>
          <a:noFill/>
          <a:ln>
            <a:noFill/>
          </a:ln>
        </p:spPr>
      </p:pic>
      <p:sp>
        <p:nvSpPr>
          <p:cNvPr id="324" name="Google Shape;324;p36"/>
          <p:cNvSpPr txBox="1"/>
          <p:nvPr/>
        </p:nvSpPr>
        <p:spPr>
          <a:xfrm>
            <a:off x="1456350" y="1045475"/>
            <a:ext cx="62313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4000">
                <a:latin typeface="Georgia"/>
                <a:ea typeface="Georgia"/>
                <a:cs typeface="Georgia"/>
                <a:sym typeface="Georgia"/>
              </a:rPr>
              <a:t>Special Tests &amp; Conditions</a:t>
            </a:r>
            <a:endParaRPr sz="4000">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Ligament Instability</a:t>
            </a:r>
            <a:endParaRPr/>
          </a:p>
        </p:txBody>
      </p:sp>
      <p:sp>
        <p:nvSpPr>
          <p:cNvPr id="331" name="Google Shape;331;p3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What is it? </a:t>
            </a:r>
            <a:endParaRPr/>
          </a:p>
          <a:p>
            <a:pPr indent="-246887" lvl="1" marL="658368" rtl="0" algn="l">
              <a:spcBef>
                <a:spcPts val="300"/>
              </a:spcBef>
              <a:spcAft>
                <a:spcPts val="0"/>
              </a:spcAft>
              <a:buSzPct val="100000"/>
              <a:buChar char="▫"/>
            </a:pPr>
            <a:r>
              <a:rPr lang="en-CA"/>
              <a:t>Stretching or Tearing of the ligaments around the elbow, most commonly the Ulnar Collateral Ligament in throwers and golfers</a:t>
            </a:r>
            <a:endParaRPr/>
          </a:p>
          <a:p>
            <a:pPr indent="-219455" lvl="2" marL="923544" rtl="0" algn="l">
              <a:spcBef>
                <a:spcPts val="300"/>
              </a:spcBef>
              <a:spcAft>
                <a:spcPts val="0"/>
              </a:spcAft>
              <a:buSzPct val="100000"/>
              <a:buChar char="●"/>
            </a:pPr>
            <a:r>
              <a:rPr lang="en-CA"/>
              <a:t> Grade 1 – Slight Stretch of Ligament</a:t>
            </a:r>
            <a:endParaRPr/>
          </a:p>
          <a:p>
            <a:pPr indent="-219455" lvl="2" marL="923544" rtl="0" algn="l">
              <a:spcBef>
                <a:spcPts val="300"/>
              </a:spcBef>
              <a:spcAft>
                <a:spcPts val="0"/>
              </a:spcAft>
              <a:buSzPct val="100000"/>
              <a:buChar char="●"/>
            </a:pPr>
            <a:r>
              <a:rPr lang="en-CA"/>
              <a:t>Grade 2 – Partial tear of Ligament</a:t>
            </a:r>
            <a:endParaRPr/>
          </a:p>
          <a:p>
            <a:pPr indent="-219455" lvl="2" marL="923544" rtl="0" algn="l">
              <a:spcBef>
                <a:spcPts val="300"/>
              </a:spcBef>
              <a:spcAft>
                <a:spcPts val="0"/>
              </a:spcAft>
              <a:buSzPct val="100000"/>
              <a:buChar char="●"/>
            </a:pPr>
            <a:r>
              <a:rPr lang="en-CA"/>
              <a:t>Grade 3 – Full Rupture of Ligament</a:t>
            </a:r>
            <a:endParaRPr/>
          </a:p>
          <a:p>
            <a:pPr indent="-256032" lvl="0" marL="365760" rtl="0" algn="l">
              <a:spcBef>
                <a:spcPts val="300"/>
              </a:spcBef>
              <a:spcAft>
                <a:spcPts val="0"/>
              </a:spcAft>
              <a:buSzPct val="100000"/>
              <a:buChar char="•"/>
            </a:pPr>
            <a:r>
              <a:rPr lang="en-CA"/>
              <a:t>How it happens?</a:t>
            </a:r>
            <a:endParaRPr/>
          </a:p>
          <a:p>
            <a:pPr indent="-256032" lvl="0" marL="365760" rtl="0" algn="l">
              <a:spcBef>
                <a:spcPts val="300"/>
              </a:spcBef>
              <a:spcAft>
                <a:spcPts val="0"/>
              </a:spcAft>
              <a:buSzPct val="100000"/>
              <a:buChar char="•"/>
            </a:pPr>
            <a:r>
              <a:rPr lang="en-CA"/>
              <a:t>Injury occurs either secondary to a repetitive Stress  or a Single Traumatic Event involving a Valgus or Varus Force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Special Test</a:t>
            </a:r>
            <a:endParaRPr/>
          </a:p>
        </p:txBody>
      </p:sp>
      <p:sp>
        <p:nvSpPr>
          <p:cNvPr id="337" name="Google Shape;337;p3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Ligamentous Valgus Instability Test</a:t>
            </a:r>
            <a:endParaRPr/>
          </a:p>
          <a:p>
            <a:pPr indent="-246887" lvl="1" marL="658368" rtl="0" algn="l">
              <a:spcBef>
                <a:spcPts val="300"/>
              </a:spcBef>
              <a:spcAft>
                <a:spcPts val="0"/>
              </a:spcAft>
              <a:buSzPts val="2600"/>
              <a:buChar char="▫"/>
            </a:pPr>
            <a:r>
              <a:rPr lang="en-CA"/>
              <a:t>Client standing, therapist stabilizes just above the elbow and wrist. An abduction force is applied to the wrist while ligament is palpated</a:t>
            </a:r>
            <a:endParaRPr/>
          </a:p>
          <a:p>
            <a:pPr indent="-256032" lvl="0" marL="365760" rtl="0" algn="l">
              <a:spcBef>
                <a:spcPts val="300"/>
              </a:spcBef>
              <a:spcAft>
                <a:spcPts val="0"/>
              </a:spcAft>
              <a:buSzPts val="2800"/>
              <a:buChar char="•"/>
            </a:pPr>
            <a:r>
              <a:rPr lang="en-CA"/>
              <a:t>Positive sign – excessive movement, altered pain when compared to other side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Ligamentous Varus Instability</a:t>
            </a:r>
            <a:endParaRPr/>
          </a:p>
        </p:txBody>
      </p:sp>
      <p:sp>
        <p:nvSpPr>
          <p:cNvPr id="343" name="Google Shape;343;p3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a:bodyPr>
          <a:lstStyle/>
          <a:p>
            <a:pPr indent="-256032" lvl="0" marL="365760" rtl="0" algn="l">
              <a:spcBef>
                <a:spcPts val="0"/>
              </a:spcBef>
              <a:spcAft>
                <a:spcPts val="0"/>
              </a:spcAft>
              <a:buSzPct val="100000"/>
              <a:buChar char="•"/>
            </a:pPr>
            <a:r>
              <a:rPr lang="en-CA"/>
              <a:t>How its done?</a:t>
            </a:r>
            <a:endParaRPr/>
          </a:p>
          <a:p>
            <a:pPr indent="-246887" lvl="1" marL="658368" rtl="0" algn="l">
              <a:spcBef>
                <a:spcPts val="300"/>
              </a:spcBef>
              <a:spcAft>
                <a:spcPts val="0"/>
              </a:spcAft>
              <a:buSzPct val="100000"/>
              <a:buChar char="▫"/>
            </a:pPr>
            <a:r>
              <a:rPr lang="en-CA"/>
              <a:t>Client standing, elbow flexed 20 – 30 degrees. Stabilized above wrist and LCL palpated. Adduction force applied to forearm</a:t>
            </a:r>
            <a:endParaRPr/>
          </a:p>
          <a:p>
            <a:pPr indent="-256032" lvl="0" marL="365760" rtl="0" algn="l">
              <a:spcBef>
                <a:spcPts val="300"/>
              </a:spcBef>
              <a:spcAft>
                <a:spcPts val="0"/>
              </a:spcAft>
              <a:buSzPct val="100000"/>
              <a:buChar char="•"/>
            </a:pPr>
            <a:r>
              <a:rPr lang="en-CA"/>
              <a:t>Positive Sign</a:t>
            </a:r>
            <a:endParaRPr/>
          </a:p>
          <a:p>
            <a:pPr indent="-246887" lvl="1" marL="658368" rtl="0" algn="l">
              <a:spcBef>
                <a:spcPts val="300"/>
              </a:spcBef>
              <a:spcAft>
                <a:spcPts val="0"/>
              </a:spcAft>
              <a:buSzPct val="100000"/>
              <a:buChar char="▫"/>
            </a:pPr>
            <a:r>
              <a:rPr lang="en-CA"/>
              <a:t> Increased laxity or soft end feel – Injury to ligament</a:t>
            </a:r>
            <a:endParaRPr/>
          </a:p>
          <a:p>
            <a:pPr indent="-246887" lvl="1" marL="658368" rtl="0" algn="l">
              <a:spcBef>
                <a:spcPts val="300"/>
              </a:spcBef>
              <a:spcAft>
                <a:spcPts val="0"/>
              </a:spcAft>
              <a:buSzPct val="100000"/>
              <a:buChar char="▫"/>
            </a:pPr>
            <a:r>
              <a:rPr lang="en-CA"/>
              <a:t>May indicate posterolateral elbow instability- </a:t>
            </a:r>
            <a:endParaRPr/>
          </a:p>
          <a:p>
            <a:pPr indent="-219455" lvl="2" marL="923544" rtl="0" algn="l">
              <a:spcBef>
                <a:spcPts val="300"/>
              </a:spcBef>
              <a:spcAft>
                <a:spcPts val="0"/>
              </a:spcAft>
              <a:buSzPct val="100000"/>
              <a:buChar char="●"/>
            </a:pPr>
            <a:r>
              <a:rPr lang="en-CA"/>
              <a:t>which is the most common in the elbow (displacement of the ulna on the humerus accompanied by the radius) ulna laterally rotates away or off the trochlea)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Moving Valgus Test</a:t>
            </a:r>
            <a:endParaRPr/>
          </a:p>
        </p:txBody>
      </p:sp>
      <p:sp>
        <p:nvSpPr>
          <p:cNvPr id="349" name="Google Shape;349;p4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Patient supine or standing, arm abducted and fully flexed, while maintaining a valgus force examiner quickly extends the clients elbow</a:t>
            </a:r>
            <a:endParaRPr/>
          </a:p>
          <a:p>
            <a:pPr indent="-256032" lvl="0" marL="365760" rtl="0" algn="l">
              <a:spcBef>
                <a:spcPts val="300"/>
              </a:spcBef>
              <a:spcAft>
                <a:spcPts val="0"/>
              </a:spcAft>
              <a:buSzPts val="2800"/>
              <a:buChar char="•"/>
            </a:pPr>
            <a:r>
              <a:rPr lang="en-CA"/>
              <a:t>Positive sign – Reproduction of pain between 70 and 120 degrees indicates partial tear of MCL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Lateral Epicondylitis</a:t>
            </a:r>
            <a:endParaRPr/>
          </a:p>
        </p:txBody>
      </p:sp>
      <p:sp>
        <p:nvSpPr>
          <p:cNvPr id="355" name="Google Shape;355;p41"/>
          <p:cNvSpPr txBox="1"/>
          <p:nvPr>
            <p:ph idx="1" type="body"/>
          </p:nvPr>
        </p:nvSpPr>
        <p:spPr>
          <a:xfrm>
            <a:off x="1043492" y="2323652"/>
            <a:ext cx="6777317" cy="3769644"/>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CA"/>
              <a:t>Also known as – Tennis Elbow</a:t>
            </a:r>
            <a:endParaRPr/>
          </a:p>
          <a:p>
            <a:pPr indent="-256032" lvl="0" marL="365760" rtl="0" algn="l">
              <a:spcBef>
                <a:spcPts val="300"/>
              </a:spcBef>
              <a:spcAft>
                <a:spcPts val="0"/>
              </a:spcAft>
              <a:buSzPct val="100000"/>
              <a:buChar char="•"/>
            </a:pPr>
            <a:r>
              <a:rPr lang="en-CA"/>
              <a:t>What is it? </a:t>
            </a:r>
            <a:endParaRPr/>
          </a:p>
          <a:p>
            <a:pPr indent="-246887" lvl="1" marL="658368" rtl="0" algn="l">
              <a:spcBef>
                <a:spcPts val="300"/>
              </a:spcBef>
              <a:spcAft>
                <a:spcPts val="0"/>
              </a:spcAft>
              <a:buSzPct val="100000"/>
              <a:buChar char="▫"/>
            </a:pPr>
            <a:r>
              <a:rPr lang="en-CA"/>
              <a:t>Lateral Elbow pain secondary to tendinosus (Chronic Tendon Injury) or periostitis  (inflammation of the periosteum)</a:t>
            </a:r>
            <a:endParaRPr/>
          </a:p>
          <a:p>
            <a:pPr indent="-256032" lvl="0" marL="365760" rtl="0" algn="l">
              <a:spcBef>
                <a:spcPts val="300"/>
              </a:spcBef>
              <a:spcAft>
                <a:spcPts val="0"/>
              </a:spcAft>
              <a:buSzPct val="100000"/>
              <a:buChar char="•"/>
            </a:pPr>
            <a:r>
              <a:rPr lang="en-CA"/>
              <a:t>How Does it happen?</a:t>
            </a:r>
            <a:endParaRPr/>
          </a:p>
          <a:p>
            <a:pPr indent="-246887" lvl="1" marL="658368" rtl="0" algn="l">
              <a:spcBef>
                <a:spcPts val="300"/>
              </a:spcBef>
              <a:spcAft>
                <a:spcPts val="0"/>
              </a:spcAft>
              <a:buSzPct val="100000"/>
              <a:buChar char="▫"/>
            </a:pPr>
            <a:r>
              <a:rPr lang="en-CA"/>
              <a:t>Most common occurs with over use that damages the common extensor tendon and Extensor Carpi Radialis Longus. Inflammation leads to micro tears and fibrosus</a:t>
            </a:r>
            <a:endParaRPr/>
          </a:p>
          <a:p>
            <a:pPr indent="-91566" lvl="0" marL="365760" rtl="0" algn="l">
              <a:spcBef>
                <a:spcPts val="300"/>
              </a:spcBef>
              <a:spcAft>
                <a:spcPts val="0"/>
              </a:spcAft>
              <a:buSzPct val="100000"/>
              <a:buNone/>
            </a:pPr>
            <a:r>
              <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Risk Factors</a:t>
            </a:r>
            <a:endParaRPr/>
          </a:p>
        </p:txBody>
      </p:sp>
      <p:sp>
        <p:nvSpPr>
          <p:cNvPr id="361" name="Google Shape;361;p4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Repetitive over use of extension with alternating supination and pronation</a:t>
            </a:r>
            <a:endParaRPr/>
          </a:p>
          <a:p>
            <a:pPr indent="-256032" lvl="0" marL="365760" rtl="0" algn="l">
              <a:spcBef>
                <a:spcPts val="300"/>
              </a:spcBef>
              <a:spcAft>
                <a:spcPts val="0"/>
              </a:spcAft>
              <a:buSzPts val="2800"/>
              <a:buChar char="•"/>
            </a:pPr>
            <a:r>
              <a:rPr lang="en-CA"/>
              <a:t>Micro tears in the tendon</a:t>
            </a:r>
            <a:endParaRPr/>
          </a:p>
          <a:p>
            <a:pPr indent="-246887" lvl="1" marL="658368" rtl="0" algn="l">
              <a:spcBef>
                <a:spcPts val="300"/>
              </a:spcBef>
              <a:spcAft>
                <a:spcPts val="0"/>
              </a:spcAft>
              <a:buSzPts val="2600"/>
              <a:buChar char="▫"/>
            </a:pPr>
            <a:r>
              <a:rPr lang="en-CA"/>
              <a:t>Handling tools heavier than 1 KG</a:t>
            </a:r>
            <a:endParaRPr/>
          </a:p>
          <a:p>
            <a:pPr indent="-246887" lvl="1" marL="658368" rtl="0" algn="l">
              <a:spcBef>
                <a:spcPts val="300"/>
              </a:spcBef>
              <a:spcAft>
                <a:spcPts val="0"/>
              </a:spcAft>
              <a:buSzPts val="2600"/>
              <a:buChar char="▫"/>
            </a:pPr>
            <a:r>
              <a:rPr lang="en-CA"/>
              <a:t>Handling loads of over 20 KG more than 10 times per day</a:t>
            </a:r>
            <a:endParaRPr/>
          </a:p>
          <a:p>
            <a:pPr indent="-246887" lvl="1" marL="658368" rtl="0" algn="l">
              <a:spcBef>
                <a:spcPts val="300"/>
              </a:spcBef>
              <a:spcAft>
                <a:spcPts val="0"/>
              </a:spcAft>
              <a:buSzPts val="2600"/>
              <a:buChar char="▫"/>
            </a:pPr>
            <a:r>
              <a:rPr lang="en-CA"/>
              <a:t>Repetive movements more than 2 hours per day</a:t>
            </a:r>
            <a:endParaRPr/>
          </a:p>
          <a:p>
            <a:pPr indent="-219455" lvl="2" marL="923544" rtl="0" algn="l">
              <a:spcBef>
                <a:spcPts val="300"/>
              </a:spcBef>
              <a:spcAft>
                <a:spcPts val="0"/>
              </a:spcAft>
              <a:buSzPts val="2400"/>
              <a:buChar char="●"/>
            </a:pPr>
            <a:r>
              <a:rPr lang="en-CA"/>
              <a:t>Tennis, typing, hedge trimming, musical instruments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Palpation and Observation</a:t>
            </a:r>
            <a:endParaRPr/>
          </a:p>
        </p:txBody>
      </p:sp>
      <p:sp>
        <p:nvSpPr>
          <p:cNvPr id="367" name="Google Shape;367;p4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Observation</a:t>
            </a:r>
            <a:endParaRPr/>
          </a:p>
          <a:p>
            <a:pPr indent="-246887" lvl="1" marL="658368" rtl="0" algn="l">
              <a:spcBef>
                <a:spcPts val="300"/>
              </a:spcBef>
              <a:spcAft>
                <a:spcPts val="0"/>
              </a:spcAft>
              <a:buSzPts val="2600"/>
              <a:buChar char="▫"/>
            </a:pPr>
            <a:r>
              <a:rPr lang="en-CA"/>
              <a:t>Usually no visible swelling or bruising</a:t>
            </a:r>
            <a:endParaRPr/>
          </a:p>
          <a:p>
            <a:pPr indent="-256032" lvl="0" marL="365760" rtl="0" algn="l">
              <a:spcBef>
                <a:spcPts val="300"/>
              </a:spcBef>
              <a:spcAft>
                <a:spcPts val="0"/>
              </a:spcAft>
              <a:buSzPts val="2800"/>
              <a:buChar char="•"/>
            </a:pPr>
            <a:r>
              <a:rPr lang="en-CA"/>
              <a:t>Palpation</a:t>
            </a:r>
            <a:endParaRPr/>
          </a:p>
          <a:p>
            <a:pPr indent="-246887" lvl="1" marL="658368" rtl="0" algn="l">
              <a:spcBef>
                <a:spcPts val="300"/>
              </a:spcBef>
              <a:spcAft>
                <a:spcPts val="0"/>
              </a:spcAft>
              <a:buSzPts val="2600"/>
              <a:buChar char="▫"/>
            </a:pPr>
            <a:r>
              <a:rPr lang="en-CA"/>
              <a:t>Localized tenderness to palpation just distal and anterior to lateral epicondyle</a:t>
            </a:r>
            <a:endParaRPr/>
          </a:p>
          <a:p>
            <a:pPr indent="-78232" lvl="0" marL="365760" rtl="0" algn="l">
              <a:spcBef>
                <a:spcPts val="300"/>
              </a:spcBef>
              <a:spcAft>
                <a:spcPts val="0"/>
              </a:spcAft>
              <a:buSzPts val="2800"/>
              <a:buNone/>
            </a:pPr>
            <a:r>
              <a:t/>
            </a:r>
            <a:endParaRPr/>
          </a:p>
          <a:p>
            <a:pPr indent="-81787" lvl="1" marL="658368" rtl="0" algn="l">
              <a:spcBef>
                <a:spcPts val="300"/>
              </a:spcBef>
              <a:spcAft>
                <a:spcPts val="0"/>
              </a:spcAft>
              <a:buSzPts val="2600"/>
              <a:buNone/>
            </a:pPr>
            <a:r>
              <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Movement</a:t>
            </a:r>
            <a:endParaRPr/>
          </a:p>
        </p:txBody>
      </p:sp>
      <p:sp>
        <p:nvSpPr>
          <p:cNvPr id="373" name="Google Shape;373;p4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AROM and PROM – Pain with Wrist flexion (due to the stretch occuring at the Extensor Carpi Radialis Brevis)</a:t>
            </a:r>
            <a:endParaRPr/>
          </a:p>
          <a:p>
            <a:pPr indent="-256032" lvl="0" marL="365760" rtl="0" algn="l">
              <a:spcBef>
                <a:spcPts val="300"/>
              </a:spcBef>
              <a:spcAft>
                <a:spcPts val="0"/>
              </a:spcAft>
              <a:buSzPts val="2800"/>
              <a:buChar char="•"/>
            </a:pPr>
            <a:r>
              <a:rPr lang="en-CA"/>
              <a:t>RROM – Increased pain with resisted extension</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Special Tests – Cozen’s Test</a:t>
            </a:r>
            <a:endParaRPr/>
          </a:p>
        </p:txBody>
      </p:sp>
      <p:sp>
        <p:nvSpPr>
          <p:cNvPr id="379" name="Google Shape;379;p4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How its done?</a:t>
            </a:r>
            <a:endParaRPr/>
          </a:p>
          <a:p>
            <a:pPr indent="-246887" lvl="1" marL="658368" rtl="0" algn="l">
              <a:spcBef>
                <a:spcPts val="300"/>
              </a:spcBef>
              <a:spcAft>
                <a:spcPts val="0"/>
              </a:spcAft>
              <a:buSzPts val="2600"/>
              <a:buChar char="▫"/>
            </a:pPr>
            <a:r>
              <a:rPr lang="en-CA"/>
              <a:t>Patients elbow stabilized by examiners thumb, which rests on patients lateral epicondyle, patients asked to make a fist, pronate the forearm, radially deviate and extend the wrist while the examiner resists the motion</a:t>
            </a:r>
            <a:endParaRPr/>
          </a:p>
          <a:p>
            <a:pPr indent="-256032" lvl="0" marL="365760" rtl="0" algn="l">
              <a:spcBef>
                <a:spcPts val="300"/>
              </a:spcBef>
              <a:spcAft>
                <a:spcPts val="0"/>
              </a:spcAft>
              <a:buSzPts val="2800"/>
              <a:buChar char="•"/>
            </a:pPr>
            <a:r>
              <a:rPr lang="en-CA"/>
              <a:t>Positive sign – A sudden severe sharp pain in the area of the lateral epicondyle </a:t>
            </a:r>
            <a:endParaRPr/>
          </a:p>
          <a:p>
            <a:pPr indent="-246887" lvl="1" marL="658368" rtl="0" algn="l">
              <a:spcBef>
                <a:spcPts val="300"/>
              </a:spcBef>
              <a:spcAft>
                <a:spcPts val="0"/>
              </a:spcAft>
              <a:buSzPts val="2600"/>
              <a:buChar char="▫"/>
            </a:pPr>
            <a:r>
              <a:rPr lang="en-CA"/>
              <a:t>The lateral epicondyle can be palpated to indicate origin of pain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Mill’s Test</a:t>
            </a:r>
            <a:endParaRPr/>
          </a:p>
        </p:txBody>
      </p:sp>
      <p:sp>
        <p:nvSpPr>
          <p:cNvPr id="385" name="Google Shape;385;p4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How it’s done?</a:t>
            </a:r>
            <a:endParaRPr/>
          </a:p>
          <a:p>
            <a:pPr indent="-246887" lvl="1" marL="658368" rtl="0" algn="l">
              <a:spcBef>
                <a:spcPts val="300"/>
              </a:spcBef>
              <a:spcAft>
                <a:spcPts val="0"/>
              </a:spcAft>
              <a:buSzPts val="2600"/>
              <a:buChar char="▫"/>
            </a:pPr>
            <a:r>
              <a:rPr lang="en-CA"/>
              <a:t>While palpating lateral epicondyle examiner pronates patients forearm flexes wrist fully and extends the elbow </a:t>
            </a:r>
            <a:endParaRPr/>
          </a:p>
          <a:p>
            <a:pPr indent="-256032" lvl="0" marL="365760" rtl="0" algn="l">
              <a:spcBef>
                <a:spcPts val="300"/>
              </a:spcBef>
              <a:spcAft>
                <a:spcPts val="0"/>
              </a:spcAft>
              <a:buSzPts val="2800"/>
              <a:buChar char="•"/>
            </a:pPr>
            <a:r>
              <a:rPr lang="en-CA"/>
              <a:t>Positive Sign – pain over lateral epicondyle.  Also stresses radial nerve  which may cause symptoms similar to tennis elbow. Electrodiagnosis differentiates between the two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Medial Epicondylitis</a:t>
            </a:r>
            <a:endParaRPr/>
          </a:p>
        </p:txBody>
      </p:sp>
      <p:sp>
        <p:nvSpPr>
          <p:cNvPr id="391" name="Google Shape;391;p4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Also known as Golfer’s elbow</a:t>
            </a:r>
            <a:endParaRPr/>
          </a:p>
          <a:p>
            <a:pPr indent="-256032" lvl="0" marL="365760" rtl="0" algn="l">
              <a:spcBef>
                <a:spcPts val="300"/>
              </a:spcBef>
              <a:spcAft>
                <a:spcPts val="0"/>
              </a:spcAft>
              <a:buSzPts val="2800"/>
              <a:buChar char="•"/>
            </a:pPr>
            <a:r>
              <a:rPr lang="en-CA"/>
              <a:t>What is it?</a:t>
            </a:r>
            <a:endParaRPr/>
          </a:p>
          <a:p>
            <a:pPr indent="-246887" lvl="1" marL="658368" rtl="0" algn="l">
              <a:spcBef>
                <a:spcPts val="300"/>
              </a:spcBef>
              <a:spcAft>
                <a:spcPts val="0"/>
              </a:spcAft>
              <a:buSzPts val="2600"/>
              <a:buChar char="▫"/>
            </a:pPr>
            <a:r>
              <a:rPr lang="en-CA"/>
              <a:t>Medial elbow pain secondary to tendinosis </a:t>
            </a:r>
            <a:endParaRPr/>
          </a:p>
          <a:p>
            <a:pPr indent="-256032" lvl="0" marL="365760" rtl="0" algn="l">
              <a:spcBef>
                <a:spcPts val="300"/>
              </a:spcBef>
              <a:spcAft>
                <a:spcPts val="0"/>
              </a:spcAft>
              <a:buSzPts val="2800"/>
              <a:buChar char="•"/>
            </a:pPr>
            <a:r>
              <a:rPr lang="en-CA"/>
              <a:t>How it happens</a:t>
            </a:r>
            <a:endParaRPr/>
          </a:p>
          <a:p>
            <a:pPr indent="-246887" lvl="1" marL="658368" rtl="0" algn="l">
              <a:spcBef>
                <a:spcPts val="300"/>
              </a:spcBef>
              <a:spcAft>
                <a:spcPts val="0"/>
              </a:spcAft>
              <a:buSzPts val="2600"/>
              <a:buChar char="▫"/>
            </a:pPr>
            <a:r>
              <a:rPr lang="en-CA"/>
              <a:t>Repetitive use of flexor and pronator forearm muscles can cause micro trauma and inflammation as well as possible micro tears to the common flexor tendon of the forearm</a:t>
            </a:r>
            <a:endParaRPr/>
          </a:p>
          <a:p>
            <a:pPr indent="-246887" lvl="1" marL="658368" rtl="0" algn="l">
              <a:spcBef>
                <a:spcPts val="300"/>
              </a:spcBef>
              <a:spcAft>
                <a:spcPts val="0"/>
              </a:spcAft>
              <a:buSzPts val="26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Risk Factors</a:t>
            </a:r>
            <a:endParaRPr/>
          </a:p>
        </p:txBody>
      </p:sp>
      <p:sp>
        <p:nvSpPr>
          <p:cNvPr id="397" name="Google Shape;397;p4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Repetitive work or sport activity</a:t>
            </a:r>
            <a:endParaRPr/>
          </a:p>
          <a:p>
            <a:pPr indent="-246887" lvl="1" marL="658368" rtl="0" algn="l">
              <a:spcBef>
                <a:spcPts val="300"/>
              </a:spcBef>
              <a:spcAft>
                <a:spcPts val="0"/>
              </a:spcAft>
              <a:buSzPts val="2600"/>
              <a:buChar char="▫"/>
            </a:pPr>
            <a:r>
              <a:rPr lang="en-CA"/>
              <a:t>Over head throwing</a:t>
            </a:r>
            <a:endParaRPr/>
          </a:p>
          <a:p>
            <a:pPr indent="-246887" lvl="1" marL="658368" rtl="0" algn="l">
              <a:spcBef>
                <a:spcPts val="300"/>
              </a:spcBef>
              <a:spcAft>
                <a:spcPts val="0"/>
              </a:spcAft>
              <a:buSzPts val="2600"/>
              <a:buChar char="▫"/>
            </a:pPr>
            <a:r>
              <a:rPr lang="en-CA"/>
              <a:t>Racquet sports</a:t>
            </a:r>
            <a:endParaRPr/>
          </a:p>
          <a:p>
            <a:pPr indent="-246887" lvl="1" marL="658368" rtl="0" algn="l">
              <a:spcBef>
                <a:spcPts val="300"/>
              </a:spcBef>
              <a:spcAft>
                <a:spcPts val="0"/>
              </a:spcAft>
              <a:buSzPts val="2600"/>
              <a:buChar char="▫"/>
            </a:pPr>
            <a:r>
              <a:rPr lang="en-CA"/>
              <a:t>Factory workers</a:t>
            </a:r>
            <a:endParaRPr/>
          </a:p>
          <a:p>
            <a:pPr indent="-246887" lvl="1" marL="658368" rtl="0" algn="l">
              <a:spcBef>
                <a:spcPts val="300"/>
              </a:spcBef>
              <a:spcAft>
                <a:spcPts val="0"/>
              </a:spcAft>
              <a:buSzPts val="2600"/>
              <a:buChar char="▫"/>
            </a:pPr>
            <a:r>
              <a:rPr lang="en-CA"/>
              <a:t>Manual labourers</a:t>
            </a:r>
            <a:endParaRPr/>
          </a:p>
          <a:p>
            <a:pPr indent="-246887" lvl="1" marL="658368" rtl="0" algn="l">
              <a:spcBef>
                <a:spcPts val="300"/>
              </a:spcBef>
              <a:spcAft>
                <a:spcPts val="0"/>
              </a:spcAft>
              <a:buSzPts val="2600"/>
              <a:buChar char="▫"/>
            </a:pPr>
            <a:r>
              <a:rPr lang="en-CA"/>
              <a:t>Office employees</a:t>
            </a:r>
            <a:endParaRPr/>
          </a:p>
          <a:p>
            <a:pPr indent="-246887" lvl="1" marL="658368" rtl="0" algn="l">
              <a:spcBef>
                <a:spcPts val="300"/>
              </a:spcBef>
              <a:spcAft>
                <a:spcPts val="0"/>
              </a:spcAft>
              <a:buSzPts val="2600"/>
              <a:buChar char="▫"/>
            </a:pPr>
            <a:r>
              <a:rPr lang="en-CA"/>
              <a:t>Working with vibrating tools</a:t>
            </a:r>
            <a:endParaRPr/>
          </a:p>
          <a:p>
            <a:pPr indent="-246887" lvl="1" marL="658368" rtl="0" algn="l">
              <a:spcBef>
                <a:spcPts val="300"/>
              </a:spcBef>
              <a:spcAft>
                <a:spcPts val="0"/>
              </a:spcAft>
              <a:buSzPts val="2600"/>
              <a:buChar char="▫"/>
            </a:pPr>
            <a:r>
              <a:rPr lang="en-CA"/>
              <a:t>Handling loads of 5kg 2 x per minute for a minimum of 2 hours at a time</a:t>
            </a:r>
            <a:endParaRPr/>
          </a:p>
          <a:p>
            <a:pPr indent="-246887" lvl="1" marL="658368" rtl="0" algn="l">
              <a:spcBef>
                <a:spcPts val="300"/>
              </a:spcBef>
              <a:spcAft>
                <a:spcPts val="0"/>
              </a:spcAft>
              <a:buSzPts val="2600"/>
              <a:buChar char="▫"/>
            </a:pPr>
            <a:r>
              <a:rPr lang="en-CA"/>
              <a:t>High hand grip forces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Health History</a:t>
            </a:r>
            <a:endParaRPr/>
          </a:p>
        </p:txBody>
      </p:sp>
      <p:sp>
        <p:nvSpPr>
          <p:cNvPr id="403" name="Google Shape;403;p4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Medial elbow pain after activity without direct trauma</a:t>
            </a:r>
            <a:endParaRPr/>
          </a:p>
          <a:p>
            <a:pPr indent="-256032" lvl="0" marL="365760" rtl="0" algn="l">
              <a:spcBef>
                <a:spcPts val="300"/>
              </a:spcBef>
              <a:spcAft>
                <a:spcPts val="0"/>
              </a:spcAft>
              <a:buSzPts val="2800"/>
              <a:buChar char="•"/>
            </a:pPr>
            <a:r>
              <a:rPr lang="en-CA"/>
              <a:t>Pain increases with flexion or pronation</a:t>
            </a:r>
            <a:endParaRPr/>
          </a:p>
          <a:p>
            <a:pPr indent="-256032" lvl="0" marL="365760" rtl="0" algn="l">
              <a:spcBef>
                <a:spcPts val="300"/>
              </a:spcBef>
              <a:spcAft>
                <a:spcPts val="0"/>
              </a:spcAft>
              <a:buSzPts val="2800"/>
              <a:buChar char="•"/>
            </a:pPr>
            <a:r>
              <a:rPr lang="en-CA"/>
              <a:t>Occasional tingling sensation that radiates into their fourth and fifth fingers (suggest ulnar nerve involvement)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Observation and Palpation</a:t>
            </a:r>
            <a:endParaRPr/>
          </a:p>
        </p:txBody>
      </p:sp>
      <p:sp>
        <p:nvSpPr>
          <p:cNvPr id="409" name="Google Shape;409;p5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Observation</a:t>
            </a:r>
            <a:endParaRPr/>
          </a:p>
          <a:p>
            <a:pPr indent="-246887" lvl="1" marL="658368" rtl="0" algn="l">
              <a:spcBef>
                <a:spcPts val="300"/>
              </a:spcBef>
              <a:spcAft>
                <a:spcPts val="0"/>
              </a:spcAft>
              <a:buSzPts val="2600"/>
              <a:buChar char="▫"/>
            </a:pPr>
            <a:r>
              <a:rPr lang="en-CA"/>
              <a:t>Look for signs of swelling, redness and warmth</a:t>
            </a:r>
            <a:endParaRPr/>
          </a:p>
          <a:p>
            <a:pPr indent="-256032" lvl="0" marL="365760" rtl="0" algn="l">
              <a:spcBef>
                <a:spcPts val="300"/>
              </a:spcBef>
              <a:spcAft>
                <a:spcPts val="0"/>
              </a:spcAft>
              <a:buSzPts val="2800"/>
              <a:buChar char="•"/>
            </a:pPr>
            <a:r>
              <a:rPr lang="en-CA"/>
              <a:t>Palpation</a:t>
            </a:r>
            <a:endParaRPr/>
          </a:p>
          <a:p>
            <a:pPr indent="-246887" lvl="1" marL="658368" rtl="0" algn="l">
              <a:spcBef>
                <a:spcPts val="300"/>
              </a:spcBef>
              <a:spcAft>
                <a:spcPts val="0"/>
              </a:spcAft>
              <a:buSzPts val="2600"/>
              <a:buChar char="▫"/>
            </a:pPr>
            <a:r>
              <a:rPr lang="en-CA"/>
              <a:t>Tenderness over medial epicondyle or common flexor tendon</a:t>
            </a:r>
            <a:endParaRPr/>
          </a:p>
          <a:p>
            <a:pPr indent="-246887" lvl="1" marL="658368" rtl="0" algn="l">
              <a:spcBef>
                <a:spcPts val="300"/>
              </a:spcBef>
              <a:spcAft>
                <a:spcPts val="0"/>
              </a:spcAft>
              <a:buSzPts val="26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Movement</a:t>
            </a:r>
            <a:endParaRPr/>
          </a:p>
        </p:txBody>
      </p:sp>
      <p:sp>
        <p:nvSpPr>
          <p:cNvPr id="415" name="Google Shape;415;p5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AROM and PROM – usually normal, possible pain with tendon stretch on PROM</a:t>
            </a:r>
            <a:endParaRPr/>
          </a:p>
          <a:p>
            <a:pPr indent="-256032" lvl="0" marL="365760" rtl="0" algn="l">
              <a:spcBef>
                <a:spcPts val="300"/>
              </a:spcBef>
              <a:spcAft>
                <a:spcPts val="0"/>
              </a:spcAft>
              <a:buSzPts val="2800"/>
              <a:buChar char="•"/>
            </a:pPr>
            <a:r>
              <a:rPr lang="en-CA"/>
              <a:t>RROM may show weakness or pain with resisted wrist flexion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r>
              <a:rPr lang="en-CA"/>
              <a:t>Special Test – Medial Epicondylitis Test</a:t>
            </a:r>
            <a:endParaRPr/>
          </a:p>
        </p:txBody>
      </p:sp>
      <p:sp>
        <p:nvSpPr>
          <p:cNvPr id="421" name="Google Shape;421;p5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How it’s done?</a:t>
            </a:r>
            <a:endParaRPr/>
          </a:p>
          <a:p>
            <a:pPr indent="-246887" lvl="1" marL="658368" rtl="0" algn="l">
              <a:spcBef>
                <a:spcPts val="300"/>
              </a:spcBef>
              <a:spcAft>
                <a:spcPts val="0"/>
              </a:spcAft>
              <a:buSzPts val="2600"/>
              <a:buChar char="▫"/>
            </a:pPr>
            <a:r>
              <a:rPr lang="en-CA"/>
              <a:t>Examiner palpates patients medial epicondyle, patients forearm passively supinated and the examiner extends the elbow and wrist</a:t>
            </a:r>
            <a:endParaRPr/>
          </a:p>
          <a:p>
            <a:pPr indent="-256032" lvl="0" marL="365760" rtl="0" algn="l">
              <a:spcBef>
                <a:spcPts val="300"/>
              </a:spcBef>
              <a:spcAft>
                <a:spcPts val="0"/>
              </a:spcAft>
              <a:buSzPts val="2800"/>
              <a:buChar char="•"/>
            </a:pPr>
            <a:r>
              <a:rPr lang="en-CA"/>
              <a:t>Positive Sign </a:t>
            </a:r>
            <a:endParaRPr/>
          </a:p>
          <a:p>
            <a:pPr indent="-246887" lvl="1" marL="658368" rtl="0" algn="l">
              <a:spcBef>
                <a:spcPts val="300"/>
              </a:spcBef>
              <a:spcAft>
                <a:spcPts val="0"/>
              </a:spcAft>
              <a:buSzPts val="2600"/>
              <a:buChar char="▫"/>
            </a:pPr>
            <a:r>
              <a:rPr lang="en-CA"/>
              <a:t>Pain over medial epicondyle of humerus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Cubital Tunnel Syndrome</a:t>
            </a:r>
            <a:endParaRPr/>
          </a:p>
        </p:txBody>
      </p:sp>
      <p:sp>
        <p:nvSpPr>
          <p:cNvPr id="427" name="Google Shape;427;p5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What is it? </a:t>
            </a:r>
            <a:endParaRPr/>
          </a:p>
          <a:p>
            <a:pPr indent="-246887" lvl="1" marL="658368" rtl="0" algn="l">
              <a:spcBef>
                <a:spcPts val="300"/>
              </a:spcBef>
              <a:spcAft>
                <a:spcPts val="0"/>
              </a:spcAft>
              <a:buSzPts val="2600"/>
              <a:buChar char="▫"/>
            </a:pPr>
            <a:r>
              <a:rPr lang="en-CA"/>
              <a:t>Increase of pressure on the Ulnar Nerve at the elbow (cubital tunnel). Leads to pain and tingling in the 4</a:t>
            </a:r>
            <a:r>
              <a:rPr baseline="30000" lang="en-CA"/>
              <a:t>th</a:t>
            </a:r>
            <a:r>
              <a:rPr lang="en-CA"/>
              <a:t> and 5</a:t>
            </a:r>
            <a:r>
              <a:rPr baseline="30000" lang="en-CA"/>
              <a:t>th</a:t>
            </a:r>
            <a:r>
              <a:rPr lang="en-CA"/>
              <a:t> digits</a:t>
            </a:r>
            <a:endParaRPr/>
          </a:p>
          <a:p>
            <a:pPr indent="-256032" lvl="0" marL="365760" rtl="0" algn="l">
              <a:spcBef>
                <a:spcPts val="300"/>
              </a:spcBef>
              <a:spcAft>
                <a:spcPts val="0"/>
              </a:spcAft>
              <a:buSzPts val="2800"/>
              <a:buChar char="•"/>
            </a:pPr>
            <a:r>
              <a:rPr lang="en-CA"/>
              <a:t>How it Happens?</a:t>
            </a:r>
            <a:endParaRPr/>
          </a:p>
          <a:p>
            <a:pPr indent="-246887" lvl="1" marL="658368" rtl="0" algn="l">
              <a:spcBef>
                <a:spcPts val="300"/>
              </a:spcBef>
              <a:spcAft>
                <a:spcPts val="0"/>
              </a:spcAft>
              <a:buSzPts val="2600"/>
              <a:buChar char="▫"/>
            </a:pPr>
            <a:r>
              <a:rPr lang="en-CA"/>
              <a:t>The cubital tunnel is located just distal to the Ulnar groove and is created by the tendinous arch joining the humeral and ulnar heads of the flexor carpi ulnaris. The Ulnar nerve runs through here and compression tension on this nerve causes the symptoms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Risk Factors</a:t>
            </a:r>
            <a:endParaRPr/>
          </a:p>
        </p:txBody>
      </p:sp>
      <p:sp>
        <p:nvSpPr>
          <p:cNvPr id="433" name="Google Shape;433;p5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Blunt trauma</a:t>
            </a:r>
            <a:endParaRPr/>
          </a:p>
          <a:p>
            <a:pPr indent="-256032" lvl="0" marL="365760" rtl="0" algn="l">
              <a:spcBef>
                <a:spcPts val="300"/>
              </a:spcBef>
              <a:spcAft>
                <a:spcPts val="0"/>
              </a:spcAft>
              <a:buSzPts val="2800"/>
              <a:buChar char="•"/>
            </a:pPr>
            <a:r>
              <a:rPr lang="en-CA"/>
              <a:t>Consistent pressure on ulnar nerve at the elbow</a:t>
            </a:r>
            <a:endParaRPr/>
          </a:p>
          <a:p>
            <a:pPr indent="-256032" lvl="0" marL="365760" rtl="0" algn="l">
              <a:spcBef>
                <a:spcPts val="300"/>
              </a:spcBef>
              <a:spcAft>
                <a:spcPts val="0"/>
              </a:spcAft>
              <a:buSzPts val="2800"/>
              <a:buChar char="•"/>
            </a:pPr>
            <a:r>
              <a:rPr lang="en-CA"/>
              <a:t>Prolonged hyperflexion – sleeping</a:t>
            </a:r>
            <a:endParaRPr/>
          </a:p>
          <a:p>
            <a:pPr indent="-256032" lvl="0" marL="365760" rtl="0" algn="l">
              <a:spcBef>
                <a:spcPts val="300"/>
              </a:spcBef>
              <a:spcAft>
                <a:spcPts val="0"/>
              </a:spcAft>
              <a:buSzPts val="2800"/>
              <a:buChar char="•"/>
            </a:pPr>
            <a:r>
              <a:rPr lang="en-CA"/>
              <a:t>Repetitive elbow flexion and extension</a:t>
            </a:r>
            <a:endParaRPr/>
          </a:p>
          <a:p>
            <a:pPr indent="-256032" lvl="0" marL="365760" rtl="0" algn="l">
              <a:spcBef>
                <a:spcPts val="300"/>
              </a:spcBef>
              <a:spcAft>
                <a:spcPts val="0"/>
              </a:spcAft>
              <a:buSzPts val="2800"/>
              <a:buChar char="•"/>
            </a:pPr>
            <a:r>
              <a:rPr lang="en-CA"/>
              <a:t>Inflammation of flexor carpri ulnaris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History</a:t>
            </a:r>
            <a:endParaRPr/>
          </a:p>
        </p:txBody>
      </p:sp>
      <p:sp>
        <p:nvSpPr>
          <p:cNvPr id="439" name="Google Shape;439;p5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Numbness and tingling at 4</a:t>
            </a:r>
            <a:r>
              <a:rPr baseline="30000" lang="en-CA"/>
              <a:t>th</a:t>
            </a:r>
            <a:r>
              <a:rPr lang="en-CA"/>
              <a:t> and 5</a:t>
            </a:r>
            <a:r>
              <a:rPr baseline="30000" lang="en-CA"/>
              <a:t>th</a:t>
            </a:r>
            <a:r>
              <a:rPr lang="en-CA"/>
              <a:t> digits and medial hand, may be burning</a:t>
            </a:r>
            <a:endParaRPr/>
          </a:p>
          <a:p>
            <a:pPr indent="-256032" lvl="0" marL="365760" rtl="0" algn="l">
              <a:spcBef>
                <a:spcPts val="300"/>
              </a:spcBef>
              <a:spcAft>
                <a:spcPts val="0"/>
              </a:spcAft>
              <a:buSzPts val="2800"/>
              <a:buChar char="•"/>
            </a:pPr>
            <a:r>
              <a:rPr lang="en-CA"/>
              <a:t>May not be able to complete ADL due to weakness – dropping objects or weak grip</a:t>
            </a:r>
            <a:endParaRPr/>
          </a:p>
          <a:p>
            <a:pPr indent="-256032" lvl="0" marL="365760" rtl="0" algn="l">
              <a:spcBef>
                <a:spcPts val="300"/>
              </a:spcBef>
              <a:spcAft>
                <a:spcPts val="0"/>
              </a:spcAft>
              <a:buSzPts val="2800"/>
              <a:buChar char="•"/>
            </a:pPr>
            <a:r>
              <a:rPr lang="en-CA"/>
              <a:t>Prior elbow trauma</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bishops hand.jpg" id="444" name="Google Shape;444;p56"/>
          <p:cNvPicPr preferRelativeResize="0"/>
          <p:nvPr/>
        </p:nvPicPr>
        <p:blipFill rotWithShape="1">
          <a:blip r:embed="rId3">
            <a:alphaModFix/>
          </a:blip>
          <a:srcRect b="0" l="0" r="0" t="0"/>
          <a:stretch/>
        </p:blipFill>
        <p:spPr>
          <a:xfrm>
            <a:off x="6660232" y="3933056"/>
            <a:ext cx="2483768" cy="2924944"/>
          </a:xfrm>
          <a:prstGeom prst="rect">
            <a:avLst/>
          </a:prstGeom>
          <a:noFill/>
          <a:ln>
            <a:noFill/>
          </a:ln>
        </p:spPr>
      </p:pic>
      <p:sp>
        <p:nvSpPr>
          <p:cNvPr id="445" name="Google Shape;445;p5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Observation </a:t>
            </a:r>
            <a:endParaRPr/>
          </a:p>
        </p:txBody>
      </p:sp>
      <p:sp>
        <p:nvSpPr>
          <p:cNvPr id="446" name="Google Shape;446;p5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Observation </a:t>
            </a:r>
            <a:endParaRPr/>
          </a:p>
          <a:p>
            <a:pPr indent="-246887" lvl="1" marL="658368" rtl="0" algn="l">
              <a:spcBef>
                <a:spcPts val="300"/>
              </a:spcBef>
              <a:spcAft>
                <a:spcPts val="0"/>
              </a:spcAft>
              <a:buSzPts val="2600"/>
              <a:buChar char="▫"/>
            </a:pPr>
            <a:r>
              <a:rPr lang="en-CA"/>
              <a:t>Cubitis Valgus</a:t>
            </a:r>
            <a:endParaRPr/>
          </a:p>
          <a:p>
            <a:pPr indent="-246887" lvl="1" marL="658368" rtl="0" algn="l">
              <a:spcBef>
                <a:spcPts val="300"/>
              </a:spcBef>
              <a:spcAft>
                <a:spcPts val="0"/>
              </a:spcAft>
              <a:buSzPts val="2600"/>
              <a:buChar char="▫"/>
            </a:pPr>
            <a:r>
              <a:rPr lang="en-CA"/>
              <a:t> When condition has been occuring for a length of time intrinsic hand muscle may be atrophied</a:t>
            </a:r>
            <a:endParaRPr/>
          </a:p>
          <a:p>
            <a:pPr indent="-246887" lvl="1" marL="658368" rtl="0" algn="l">
              <a:spcBef>
                <a:spcPts val="300"/>
              </a:spcBef>
              <a:spcAft>
                <a:spcPts val="0"/>
              </a:spcAft>
              <a:buSzPts val="2600"/>
              <a:buChar char="▫"/>
            </a:pPr>
            <a:r>
              <a:rPr lang="en-CA"/>
              <a:t>Possible claw hand or bishops hand</a:t>
            </a:r>
            <a:endParaRPr/>
          </a:p>
          <a:p>
            <a:pPr indent="-246887" lvl="1" marL="658368" rtl="0" algn="l">
              <a:spcBef>
                <a:spcPts val="300"/>
              </a:spcBef>
              <a:spcAft>
                <a:spcPts val="0"/>
              </a:spcAft>
              <a:buSzPts val="2600"/>
              <a:buNone/>
            </a:pPr>
            <a:r>
              <a:rPr lang="en-CA"/>
              <a:t>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Palpation</a:t>
            </a:r>
            <a:endParaRPr/>
          </a:p>
        </p:txBody>
      </p:sp>
      <p:sp>
        <p:nvSpPr>
          <p:cNvPr id="452" name="Google Shape;452;p5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Direct pressure over the cubital tunnel will increase symptoms</a:t>
            </a:r>
            <a:endParaRPr/>
          </a:p>
          <a:p>
            <a:pPr indent="-256032" lvl="0" marL="365760" rtl="0" algn="l">
              <a:spcBef>
                <a:spcPts val="300"/>
              </a:spcBef>
              <a:spcAft>
                <a:spcPts val="0"/>
              </a:spcAft>
              <a:buSzPts val="2800"/>
              <a:buChar char="•"/>
            </a:pPr>
            <a:r>
              <a:rPr lang="en-CA"/>
              <a:t>Inflammation of Flexor Carpi Ulnaris compared bilaterally</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Special Tests – Elbow Flexion Test</a:t>
            </a:r>
            <a:endParaRPr/>
          </a:p>
        </p:txBody>
      </p:sp>
      <p:sp>
        <p:nvSpPr>
          <p:cNvPr id="458" name="Google Shape;458;p5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How its done?</a:t>
            </a:r>
            <a:endParaRPr/>
          </a:p>
          <a:p>
            <a:pPr indent="-246887" lvl="1" marL="658368" rtl="0" algn="l">
              <a:spcBef>
                <a:spcPts val="300"/>
              </a:spcBef>
              <a:spcAft>
                <a:spcPts val="0"/>
              </a:spcAft>
              <a:buSzPts val="2600"/>
              <a:buChar char="▫"/>
            </a:pPr>
            <a:r>
              <a:rPr lang="en-CA"/>
              <a:t>Patient asked to fully flex elbow, extend wrist and depress shoulder, hold position for 3 – 5 minutes</a:t>
            </a:r>
            <a:endParaRPr/>
          </a:p>
          <a:p>
            <a:pPr indent="-256032" lvl="0" marL="365760" rtl="0" algn="l">
              <a:spcBef>
                <a:spcPts val="300"/>
              </a:spcBef>
              <a:spcAft>
                <a:spcPts val="0"/>
              </a:spcAft>
              <a:buSzPts val="2800"/>
              <a:buChar char="•"/>
            </a:pPr>
            <a:r>
              <a:rPr lang="en-CA"/>
              <a:t>Positive sign</a:t>
            </a:r>
            <a:endParaRPr/>
          </a:p>
          <a:p>
            <a:pPr indent="-246887" lvl="1" marL="658368" rtl="0" algn="l">
              <a:spcBef>
                <a:spcPts val="300"/>
              </a:spcBef>
              <a:spcAft>
                <a:spcPts val="0"/>
              </a:spcAft>
              <a:buSzPts val="2600"/>
              <a:buChar char="▫"/>
            </a:pPr>
            <a:r>
              <a:rPr lang="en-CA"/>
              <a:t>Tingling or paresthesia in ulnar nerve distribution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9"/>
          <p:cNvSpPr txBox="1"/>
          <p:nvPr>
            <p:ph type="title"/>
          </p:nvPr>
        </p:nvSpPr>
        <p:spPr>
          <a:xfrm>
            <a:off x="467544" y="620688"/>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Tinnels Sign -Elbow</a:t>
            </a:r>
            <a:endParaRPr/>
          </a:p>
        </p:txBody>
      </p:sp>
      <p:sp>
        <p:nvSpPr>
          <p:cNvPr id="464" name="Google Shape;464;p59"/>
          <p:cNvSpPr txBox="1"/>
          <p:nvPr>
            <p:ph idx="1" type="body"/>
          </p:nvPr>
        </p:nvSpPr>
        <p:spPr>
          <a:xfrm>
            <a:off x="612648" y="1600200"/>
            <a:ext cx="8153400" cy="5257800"/>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How it’s done?</a:t>
            </a:r>
            <a:endParaRPr/>
          </a:p>
          <a:p>
            <a:pPr indent="-246887" lvl="1" marL="658368" rtl="0" algn="l">
              <a:spcBef>
                <a:spcPts val="300"/>
              </a:spcBef>
              <a:spcAft>
                <a:spcPts val="0"/>
              </a:spcAft>
              <a:buSzPct val="100000"/>
              <a:buChar char="▫"/>
            </a:pPr>
            <a:r>
              <a:rPr lang="en-CA"/>
              <a:t>Patient seated, examiner taps 4- 6 times over  cubital tunnel (This is the groove that is located between the Olecranon process &amp; medial epicondyle) with the fingers or reflex hammer</a:t>
            </a:r>
            <a:endParaRPr/>
          </a:p>
          <a:p>
            <a:pPr indent="-256032" lvl="0" marL="365760" rtl="0" algn="l">
              <a:spcBef>
                <a:spcPts val="300"/>
              </a:spcBef>
              <a:spcAft>
                <a:spcPts val="0"/>
              </a:spcAft>
              <a:buSzPct val="100000"/>
              <a:buChar char="•"/>
            </a:pPr>
            <a:r>
              <a:rPr lang="en-CA"/>
              <a:t>Results – Positive sign – Shooting Electrical pain along the medial side of the forearm to the medial Hand </a:t>
            </a:r>
            <a:r>
              <a:rPr b="1" lang="en-CA"/>
              <a:t>Indicates – </a:t>
            </a:r>
            <a:r>
              <a:rPr lang="en-CA"/>
              <a:t>Ulnar compressive neuropathy</a:t>
            </a:r>
            <a:endParaRPr/>
          </a:p>
          <a:p>
            <a:pPr indent="-256032" lvl="0" marL="365760" rtl="0" algn="l">
              <a:spcBef>
                <a:spcPts val="300"/>
              </a:spcBef>
              <a:spcAft>
                <a:spcPts val="0"/>
              </a:spcAft>
              <a:buSzPct val="100000"/>
              <a:buChar char="•"/>
            </a:pPr>
            <a:r>
              <a:rPr lang="en-CA"/>
              <a:t>Test indicates the point of regeneration of the sensory fibers of nerve. Most distal point of abnormal sensation indicates the limit of the nerve regeneration</a:t>
            </a:r>
            <a:endParaRPr/>
          </a:p>
          <a:p>
            <a:pPr indent="-256032" lvl="0" marL="365760" rtl="0" algn="l">
              <a:spcBef>
                <a:spcPts val="300"/>
              </a:spcBef>
              <a:spcAft>
                <a:spcPts val="0"/>
              </a:spcAft>
              <a:buSzPct val="100000"/>
              <a:buChar char="•"/>
            </a:pPr>
            <a:r>
              <a:rPr lang="en-CA"/>
              <a:t>High rate of false positives as this is similar to hitting your funny bone</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Pressure Provocation Test</a:t>
            </a:r>
            <a:endParaRPr/>
          </a:p>
        </p:txBody>
      </p:sp>
      <p:sp>
        <p:nvSpPr>
          <p:cNvPr id="470" name="Google Shape;470;p6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How its done?</a:t>
            </a:r>
            <a:endParaRPr/>
          </a:p>
          <a:p>
            <a:pPr indent="-246887" lvl="1" marL="658368" rtl="0" algn="l">
              <a:spcBef>
                <a:spcPts val="300"/>
              </a:spcBef>
              <a:spcAft>
                <a:spcPts val="0"/>
              </a:spcAft>
              <a:buSzPts val="2600"/>
              <a:buChar char="▫"/>
            </a:pPr>
            <a:r>
              <a:rPr lang="en-CA"/>
              <a:t> Patient Seated, Standing or Supine elbow flexed to below 80, forearm supinated</a:t>
            </a:r>
            <a:endParaRPr/>
          </a:p>
          <a:p>
            <a:pPr indent="-246887" lvl="1" marL="658368" rtl="0" algn="l">
              <a:spcBef>
                <a:spcPts val="300"/>
              </a:spcBef>
              <a:spcAft>
                <a:spcPts val="0"/>
              </a:spcAft>
              <a:buSzPts val="2600"/>
              <a:buChar char="▫"/>
            </a:pPr>
            <a:r>
              <a:rPr lang="en-CA"/>
              <a:t>Examiner places finger over ulnar nerve just proximal to the cubital tunnel and hold pressure for 60 seconds or less</a:t>
            </a:r>
            <a:endParaRPr/>
          </a:p>
          <a:p>
            <a:pPr indent="-256032" lvl="0" marL="365760" rtl="0" algn="l">
              <a:spcBef>
                <a:spcPts val="300"/>
              </a:spcBef>
              <a:spcAft>
                <a:spcPts val="0"/>
              </a:spcAft>
              <a:buSzPts val="2800"/>
              <a:buChar char="•"/>
            </a:pPr>
            <a:r>
              <a:rPr lang="en-CA"/>
              <a:t>Results – Positive Sign – numbness or tingling in the Ulnar nerve distribution </a:t>
            </a:r>
            <a:r>
              <a:rPr b="1" lang="en-CA"/>
              <a:t>Indicates – </a:t>
            </a:r>
            <a:r>
              <a:rPr lang="en-CA"/>
              <a:t>Cubital Tunnel Syndrome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1"/>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t>Peripheral Nerve Injuries</a:t>
            </a:r>
            <a:endParaRPr/>
          </a:p>
        </p:txBody>
      </p:sp>
      <p:pic>
        <p:nvPicPr>
          <p:cNvPr id="476" name="Google Shape;476;p61"/>
          <p:cNvPicPr preferRelativeResize="0"/>
          <p:nvPr/>
        </p:nvPicPr>
        <p:blipFill>
          <a:blip r:embed="rId3">
            <a:alphaModFix/>
          </a:blip>
          <a:stretch>
            <a:fillRect/>
          </a:stretch>
        </p:blipFill>
        <p:spPr>
          <a:xfrm>
            <a:off x="152400" y="2752025"/>
            <a:ext cx="8839200" cy="187782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Median Nerve</a:t>
            </a:r>
            <a:endParaRPr/>
          </a:p>
        </p:txBody>
      </p:sp>
      <p:sp>
        <p:nvSpPr>
          <p:cNvPr id="482" name="Google Shape;482;p6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Can be injured by trauma, systemic disease and compression/traction</a:t>
            </a:r>
            <a:endParaRPr/>
          </a:p>
          <a:p>
            <a:pPr indent="-256032" lvl="0" marL="365760" rtl="0" algn="l">
              <a:spcBef>
                <a:spcPts val="300"/>
              </a:spcBef>
              <a:spcAft>
                <a:spcPts val="0"/>
              </a:spcAft>
              <a:buSzPts val="2800"/>
              <a:buChar char="•"/>
            </a:pPr>
            <a:r>
              <a:rPr lang="en-CA"/>
              <a:t>Can be compressed or pinched above the elbow by the ligament of struthers (only found in 1% of the population) leading to motor and sensory loss</a:t>
            </a:r>
            <a:endParaRPr/>
          </a:p>
          <a:p>
            <a:pPr indent="-256032" lvl="0" marL="365760" rtl="0" algn="l">
              <a:spcBef>
                <a:spcPts val="300"/>
              </a:spcBef>
              <a:spcAft>
                <a:spcPts val="0"/>
              </a:spcAft>
              <a:buSzPts val="2800"/>
              <a:buChar char="•"/>
            </a:pPr>
            <a:r>
              <a:rPr lang="en-CA"/>
              <a:t>Also can be compressed between the 2 heads of pronator teres which is called pronator syndrome leading to motor and sensory loss</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6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Anterior Interosseus Nerve</a:t>
            </a:r>
            <a:endParaRPr/>
          </a:p>
        </p:txBody>
      </p:sp>
      <p:sp>
        <p:nvSpPr>
          <p:cNvPr id="488" name="Google Shape;488;p6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Is a branch of the median nerve is sometime pinched as is passes between the heads of pronator teres, leading to pain and functional impairment which is called anterior interosseus nerve syndrome</a:t>
            </a:r>
            <a:endParaRPr/>
          </a:p>
          <a:p>
            <a:pPr indent="-256032" lvl="0" marL="365760" rtl="0" algn="l">
              <a:spcBef>
                <a:spcPts val="300"/>
              </a:spcBef>
              <a:spcAft>
                <a:spcPts val="0"/>
              </a:spcAft>
              <a:buSzPts val="2800"/>
              <a:buChar char="•"/>
            </a:pPr>
            <a:r>
              <a:rPr lang="en-CA"/>
              <a:t>This nerve can also be injured with a forearm fracture</a:t>
            </a:r>
            <a:endParaRPr/>
          </a:p>
          <a:p>
            <a:pPr indent="-256032" lvl="0" marL="365760" rtl="0" algn="l">
              <a:spcBef>
                <a:spcPts val="300"/>
              </a:spcBef>
              <a:spcAft>
                <a:spcPts val="0"/>
              </a:spcAft>
              <a:buSzPts val="2800"/>
              <a:buChar char="•"/>
            </a:pPr>
            <a:r>
              <a:rPr lang="en-CA"/>
              <a:t>No sensory loss; signs and symptoms are related to motor function</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descr="AP-Median-Nerve---IMG_0527.jpg" id="493" name="Google Shape;493;p64"/>
          <p:cNvPicPr preferRelativeResize="0"/>
          <p:nvPr/>
        </p:nvPicPr>
        <p:blipFill rotWithShape="1">
          <a:blip r:embed="rId3">
            <a:alphaModFix/>
          </a:blip>
          <a:srcRect b="0" l="0" r="0" t="0"/>
          <a:stretch/>
        </p:blipFill>
        <p:spPr>
          <a:xfrm>
            <a:off x="0" y="381000"/>
            <a:ext cx="9144000" cy="6096000"/>
          </a:xfrm>
          <a:prstGeom prst="rect">
            <a:avLst/>
          </a:prstGeom>
          <a:noFill/>
          <a:ln>
            <a:noFill/>
          </a:ln>
        </p:spPr>
      </p:pic>
      <p:sp>
        <p:nvSpPr>
          <p:cNvPr id="494" name="Google Shape;494;p64"/>
          <p:cNvSpPr/>
          <p:nvPr/>
        </p:nvSpPr>
        <p:spPr>
          <a:xfrm>
            <a:off x="4374232" y="6669940"/>
            <a:ext cx="4950296"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800" u="none" cap="none" strike="noStrike">
                <a:solidFill>
                  <a:schemeClr val="dk1"/>
                </a:solidFill>
                <a:latin typeface="Georgia"/>
                <a:ea typeface="Georgia"/>
                <a:cs typeface="Georgia"/>
                <a:sym typeface="Georgia"/>
              </a:rPr>
              <a:t>http://nervesurgery.wustl.edu/NerveImages/Anatomy%20and%20Physiology/AP-Median-Nerve---IMG_0527.jpg</a:t>
            </a:r>
            <a:endParaRPr sz="800">
              <a:solidFill>
                <a:schemeClr val="dk1"/>
              </a:solidFill>
              <a:latin typeface="Georgia"/>
              <a:ea typeface="Georgia"/>
              <a:cs typeface="Georgia"/>
              <a:sym typeface="Georgia"/>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Ulnar Nerve</a:t>
            </a:r>
            <a:endParaRPr/>
          </a:p>
        </p:txBody>
      </p:sp>
      <p:sp>
        <p:nvSpPr>
          <p:cNvPr id="500" name="Google Shape;500;p6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Most likely to be injured in the elbow region</a:t>
            </a:r>
            <a:endParaRPr/>
          </a:p>
          <a:p>
            <a:pPr indent="-256032" lvl="0" marL="365760" rtl="0" algn="l">
              <a:spcBef>
                <a:spcPts val="300"/>
              </a:spcBef>
              <a:spcAft>
                <a:spcPts val="0"/>
              </a:spcAft>
              <a:buSzPts val="2800"/>
              <a:buChar char="•"/>
            </a:pPr>
            <a:r>
              <a:rPr lang="en-CA"/>
              <a:t>Second only to carpal tunnel</a:t>
            </a:r>
            <a:endParaRPr/>
          </a:p>
          <a:p>
            <a:pPr indent="-256032" lvl="0" marL="365760" rtl="0" algn="l">
              <a:spcBef>
                <a:spcPts val="300"/>
              </a:spcBef>
              <a:spcAft>
                <a:spcPts val="0"/>
              </a:spcAft>
              <a:buSzPts val="2800"/>
              <a:buChar char="•"/>
            </a:pPr>
            <a:r>
              <a:rPr lang="en-CA"/>
              <a:t>Can be injured or compressed due to swelling, osteophytes, arthritic diseases, trauma or repeated micro trauma</a:t>
            </a:r>
            <a:endParaRPr/>
          </a:p>
          <a:p>
            <a:pPr indent="-256032" lvl="0" marL="365760" rtl="0" algn="l">
              <a:spcBef>
                <a:spcPts val="300"/>
              </a:spcBef>
              <a:spcAft>
                <a:spcPts val="0"/>
              </a:spcAft>
              <a:buSzPts val="2800"/>
              <a:buChar char="•"/>
            </a:pPr>
            <a:r>
              <a:rPr lang="en-CA"/>
              <a:t>Compression occurs between the 2 heads of flexor carpi ulnaris</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descr="AP-Ulnar-Nerve---IMG_0480.jpg" id="505" name="Google Shape;505;p66"/>
          <p:cNvPicPr preferRelativeResize="0"/>
          <p:nvPr/>
        </p:nvPicPr>
        <p:blipFill rotWithShape="1">
          <a:blip r:embed="rId3">
            <a:alphaModFix/>
          </a:blip>
          <a:srcRect b="0" l="0" r="0" t="0"/>
          <a:stretch/>
        </p:blipFill>
        <p:spPr>
          <a:xfrm>
            <a:off x="0" y="381000"/>
            <a:ext cx="9144000" cy="6096000"/>
          </a:xfrm>
          <a:prstGeom prst="rect">
            <a:avLst/>
          </a:prstGeom>
          <a:noFill/>
          <a:ln>
            <a:noFill/>
          </a:ln>
        </p:spPr>
      </p:pic>
      <p:sp>
        <p:nvSpPr>
          <p:cNvPr id="506" name="Google Shape;506;p66"/>
          <p:cNvSpPr/>
          <p:nvPr/>
        </p:nvSpPr>
        <p:spPr>
          <a:xfrm>
            <a:off x="4265712" y="6642556"/>
            <a:ext cx="4878288"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800">
                <a:solidFill>
                  <a:schemeClr val="dk1"/>
                </a:solidFill>
                <a:latin typeface="Georgia"/>
                <a:ea typeface="Georgia"/>
                <a:cs typeface="Georgia"/>
                <a:sym typeface="Georgia"/>
              </a:rPr>
              <a:t>http://nervesurgery.wustl.edu/NerveImages/Anatomy%20and%20Physiology/AP-Ulnar-Nerve---IMG_0480.jpg</a:t>
            </a:r>
            <a:endParaRPr sz="800">
              <a:solidFill>
                <a:schemeClr val="dk1"/>
              </a:solidFill>
              <a:latin typeface="Georgia"/>
              <a:ea typeface="Georgia"/>
              <a:cs typeface="Georgia"/>
              <a:sym typeface="Georgia"/>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Radial Nerve</a:t>
            </a:r>
            <a:endParaRPr/>
          </a:p>
        </p:txBody>
      </p:sp>
      <p:sp>
        <p:nvSpPr>
          <p:cNvPr id="512" name="Google Shape;512;p6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SzPct val="100000"/>
              <a:buNone/>
            </a:pPr>
            <a:r>
              <a:t/>
            </a:r>
            <a:endParaRPr/>
          </a:p>
          <a:p>
            <a:pPr indent="-256031" lvl="0" marL="365760" rtl="0" algn="l">
              <a:spcBef>
                <a:spcPts val="300"/>
              </a:spcBef>
              <a:spcAft>
                <a:spcPts val="0"/>
              </a:spcAft>
              <a:buSzPct val="100000"/>
              <a:buChar char="•"/>
            </a:pPr>
            <a:r>
              <a:rPr lang="en-CA"/>
              <a:t>Can be injured if there is a fracture of the shaft of the humerus (either at time of fracture or during the healing process due to callus formation)</a:t>
            </a:r>
            <a:endParaRPr/>
          </a:p>
          <a:p>
            <a:pPr indent="-256031" lvl="0" marL="365760" rtl="0" algn="l">
              <a:spcBef>
                <a:spcPts val="300"/>
              </a:spcBef>
              <a:spcAft>
                <a:spcPts val="0"/>
              </a:spcAft>
              <a:buSzPct val="100000"/>
              <a:buChar char="•"/>
            </a:pPr>
            <a:r>
              <a:rPr lang="en-CA"/>
              <a:t>Posterior interosseus nerve, a branch of the radial nerve can be compressed between the 2 heads of supinator</a:t>
            </a:r>
            <a:endParaRPr/>
          </a:p>
          <a:p>
            <a:pPr indent="-256031" lvl="0" marL="365760" rtl="0" algn="l">
              <a:spcBef>
                <a:spcPts val="300"/>
              </a:spcBef>
              <a:spcAft>
                <a:spcPts val="0"/>
              </a:spcAft>
              <a:buSzPct val="100000"/>
              <a:buChar char="•"/>
            </a:pPr>
            <a:r>
              <a:rPr lang="en-CA"/>
              <a:t>Can also be compressed at the entrance of the tunnel anterior to the head of the radius</a:t>
            </a:r>
            <a:endParaRPr/>
          </a:p>
          <a:p>
            <a:pPr indent="-256031" lvl="0" marL="365760" rtl="0" algn="l">
              <a:spcBef>
                <a:spcPts val="300"/>
              </a:spcBef>
              <a:spcAft>
                <a:spcPts val="0"/>
              </a:spcAft>
              <a:buSzPct val="100000"/>
              <a:buChar char="•"/>
            </a:pPr>
            <a:r>
              <a:rPr lang="en-CA"/>
              <a:t>Compression can also occur to the superficial branch of the radial nerve as it passes under the tendon on brachioradialis, only leading to sensory loss</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b="0" l="0" r="0" t="0"/>
          <a:stretch/>
        </p:blipFill>
        <p:spPr>
          <a:xfrm>
            <a:off x="1475656" y="552201"/>
            <a:ext cx="6264696" cy="5820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r>
              <a:rPr lang="en-CA"/>
              <a:t>Special Tests for peripheral nerve Injury</a:t>
            </a:r>
            <a:endParaRPr/>
          </a:p>
        </p:txBody>
      </p:sp>
      <p:sp>
        <p:nvSpPr>
          <p:cNvPr id="523" name="Google Shape;523;p6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Pinch Grip Test</a:t>
            </a:r>
            <a:endParaRPr/>
          </a:p>
          <a:p>
            <a:pPr indent="-256032" lvl="0" marL="365760" rtl="0" algn="l">
              <a:spcBef>
                <a:spcPts val="300"/>
              </a:spcBef>
              <a:spcAft>
                <a:spcPts val="0"/>
              </a:spcAft>
              <a:buSzPts val="2800"/>
              <a:buChar char="•"/>
            </a:pPr>
            <a:r>
              <a:rPr lang="en-CA"/>
              <a:t>Tests for pathology of the anterior interosseous nerve (branch of median nerve, mainly motor)</a:t>
            </a:r>
            <a:endParaRPr/>
          </a:p>
          <a:p>
            <a:pPr indent="-246887" lvl="1" marL="658368" rtl="0" algn="l">
              <a:spcBef>
                <a:spcPts val="300"/>
              </a:spcBef>
              <a:spcAft>
                <a:spcPts val="0"/>
              </a:spcAft>
              <a:buSzPts val="2600"/>
              <a:buChar char="▫"/>
            </a:pPr>
            <a:r>
              <a:rPr lang="en-CA"/>
              <a:t>Client is asked to pinch the tips of the index finger and thumb together</a:t>
            </a:r>
            <a:endParaRPr/>
          </a:p>
          <a:p>
            <a:pPr indent="-246887" lvl="1" marL="658368" rtl="0" algn="l">
              <a:spcBef>
                <a:spcPts val="300"/>
              </a:spcBef>
              <a:spcAft>
                <a:spcPts val="0"/>
              </a:spcAft>
              <a:buSzPts val="2600"/>
              <a:buChar char="▫"/>
            </a:pPr>
            <a:r>
              <a:rPr lang="en-CA"/>
              <a:t>Normally there should be a tip-to-tip pinch </a:t>
            </a:r>
            <a:endParaRPr/>
          </a:p>
          <a:p>
            <a:pPr indent="-246887" lvl="1" marL="658368" rtl="0" algn="l">
              <a:spcBef>
                <a:spcPts val="300"/>
              </a:spcBef>
              <a:spcAft>
                <a:spcPts val="0"/>
              </a:spcAft>
              <a:buSzPts val="2600"/>
              <a:buChar char="▫"/>
            </a:pPr>
            <a:r>
              <a:rPr lang="en-CA"/>
              <a:t>If the client is unable to pinch tip to tip it is an indication of a pathology of the median nerve specifically the anterior interosseous portion as it passes between the 2 heads of pronator teres</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Reflexes</a:t>
            </a:r>
            <a:endParaRPr/>
          </a:p>
        </p:txBody>
      </p:sp>
      <p:sp>
        <p:nvSpPr>
          <p:cNvPr id="529" name="Google Shape;529;p7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Biceps (C5 C6)</a:t>
            </a:r>
            <a:endParaRPr/>
          </a:p>
          <a:p>
            <a:pPr indent="-246887" lvl="1" marL="658368" rtl="0" algn="l">
              <a:spcBef>
                <a:spcPts val="300"/>
              </a:spcBef>
              <a:spcAft>
                <a:spcPts val="0"/>
              </a:spcAft>
              <a:buSzPts val="2600"/>
              <a:buChar char="▫"/>
            </a:pPr>
            <a:r>
              <a:rPr lang="en-CA"/>
              <a:t>Therapist places their thumb over the client biceps tendon and then tapping nail with the reflex hammer to elicit the reflex</a:t>
            </a:r>
            <a:endParaRPr/>
          </a:p>
          <a:p>
            <a:pPr indent="-256032" lvl="0" marL="365760" rtl="0" algn="l">
              <a:spcBef>
                <a:spcPts val="300"/>
              </a:spcBef>
              <a:spcAft>
                <a:spcPts val="0"/>
              </a:spcAft>
              <a:buSzPts val="2800"/>
              <a:buChar char="•"/>
            </a:pPr>
            <a:r>
              <a:rPr lang="en-CA"/>
              <a:t>Brachioradialis (C5 C6)</a:t>
            </a:r>
            <a:endParaRPr/>
          </a:p>
          <a:p>
            <a:pPr indent="-246887" lvl="1" marL="658368" rtl="0" algn="l">
              <a:spcBef>
                <a:spcPts val="300"/>
              </a:spcBef>
              <a:spcAft>
                <a:spcPts val="0"/>
              </a:spcAft>
              <a:buSzPts val="2600"/>
              <a:buChar char="▫"/>
            </a:pPr>
            <a:r>
              <a:rPr lang="en-CA"/>
              <a:t>Therapist located the brachioradialis tendon and directly taps the tendon to elicit the reflex</a:t>
            </a:r>
            <a:endParaRPr/>
          </a:p>
          <a:p>
            <a:pPr indent="-256032" lvl="0" marL="365760" rtl="0" algn="l">
              <a:spcBef>
                <a:spcPts val="300"/>
              </a:spcBef>
              <a:spcAft>
                <a:spcPts val="0"/>
              </a:spcAft>
              <a:buSzPts val="2800"/>
              <a:buChar char="•"/>
            </a:pPr>
            <a:r>
              <a:rPr lang="en-CA"/>
              <a:t>Triceps (C7 C8)</a:t>
            </a:r>
            <a:endParaRPr/>
          </a:p>
          <a:p>
            <a:pPr indent="-246887" lvl="1" marL="658368" rtl="0" algn="l">
              <a:spcBef>
                <a:spcPts val="300"/>
              </a:spcBef>
              <a:spcAft>
                <a:spcPts val="0"/>
              </a:spcAft>
              <a:buSzPts val="2600"/>
              <a:buChar char="▫"/>
            </a:pPr>
            <a:r>
              <a:rPr lang="en-CA"/>
              <a:t>Therapist located the triceps tendon and directly taps the tendon to elicit the reflex</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7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ULTT’s</a:t>
            </a:r>
            <a:endParaRPr/>
          </a:p>
        </p:txBody>
      </p:sp>
      <p:sp>
        <p:nvSpPr>
          <p:cNvPr id="535" name="Google Shape;535;p7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Review</a:t>
            </a:r>
            <a:endParaRPr/>
          </a:p>
          <a:p>
            <a:pPr indent="-256032" lvl="0" marL="365760" rtl="0" algn="l">
              <a:spcBef>
                <a:spcPts val="300"/>
              </a:spcBef>
              <a:spcAft>
                <a:spcPts val="0"/>
              </a:spcAft>
              <a:buSzPts val="2800"/>
              <a:buChar char="•"/>
            </a:pPr>
            <a:r>
              <a:rPr lang="en-CA"/>
              <a:t>Name the position of 1 – 4?</a:t>
            </a:r>
            <a:endParaRPr/>
          </a:p>
          <a:p>
            <a:pPr indent="-256032" lvl="0" marL="365760" rtl="0" algn="l">
              <a:spcBef>
                <a:spcPts val="300"/>
              </a:spcBef>
              <a:spcAft>
                <a:spcPts val="0"/>
              </a:spcAft>
              <a:buSzPts val="2800"/>
              <a:buChar char="•"/>
            </a:pPr>
            <a:r>
              <a:rPr lang="en-CA"/>
              <a:t>What movement is performed last?</a:t>
            </a:r>
            <a:endParaRPr/>
          </a:p>
          <a:p>
            <a:pPr indent="-256032" lvl="0" marL="365760" rtl="0" algn="l">
              <a:spcBef>
                <a:spcPts val="300"/>
              </a:spcBef>
              <a:spcAft>
                <a:spcPts val="0"/>
              </a:spcAft>
              <a:buSzPts val="2800"/>
              <a:buChar char="•"/>
            </a:pPr>
            <a:r>
              <a:rPr lang="en-CA"/>
              <a:t>What movement of the arm is performed last?</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2"/>
          <p:cNvSpPr txBox="1"/>
          <p:nvPr>
            <p:ph type="title"/>
          </p:nvPr>
        </p:nvSpPr>
        <p:spPr>
          <a:xfrm>
            <a:off x="323528" y="54868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ULTT’s</a:t>
            </a:r>
            <a:endParaRPr/>
          </a:p>
        </p:txBody>
      </p:sp>
      <p:sp>
        <p:nvSpPr>
          <p:cNvPr id="541" name="Google Shape;541;p72"/>
          <p:cNvSpPr txBox="1"/>
          <p:nvPr>
            <p:ph idx="1" type="body"/>
          </p:nvPr>
        </p:nvSpPr>
        <p:spPr>
          <a:xfrm>
            <a:off x="467544" y="2204864"/>
            <a:ext cx="4104456" cy="4104456"/>
          </a:xfrm>
          <a:prstGeom prst="rect">
            <a:avLst/>
          </a:prstGeom>
          <a:noFill/>
          <a:ln>
            <a:noFill/>
          </a:ln>
        </p:spPr>
        <p:txBody>
          <a:bodyPr anchorCtr="0" anchor="t" bIns="45700" lIns="91425" spcFirstLastPara="1" rIns="91425" wrap="square" tIns="45700">
            <a:normAutofit lnSpcReduction="10000"/>
          </a:bodyPr>
          <a:lstStyle/>
          <a:p>
            <a:pPr indent="0" lvl="0" marL="109728" rtl="0" algn="l">
              <a:spcBef>
                <a:spcPts val="0"/>
              </a:spcBef>
              <a:spcAft>
                <a:spcPts val="0"/>
              </a:spcAft>
              <a:buSzPts val="1600"/>
              <a:buNone/>
            </a:pPr>
            <a:r>
              <a:rPr b="1" lang="en-CA" sz="1600"/>
              <a:t>ULTT 1 (Median Nerve) “Set bird free”</a:t>
            </a:r>
            <a:endParaRPr/>
          </a:p>
          <a:p>
            <a:pPr indent="0" lvl="1" marL="411480" rtl="0" algn="l">
              <a:spcBef>
                <a:spcPts val="300"/>
              </a:spcBef>
              <a:spcAft>
                <a:spcPts val="0"/>
              </a:spcAft>
              <a:buSzPts val="1600"/>
              <a:buNone/>
            </a:pPr>
            <a:r>
              <a:rPr lang="en-CA" sz="1600">
                <a:solidFill>
                  <a:schemeClr val="dk1"/>
                </a:solidFill>
              </a:rPr>
              <a:t>Shoulder ABD 110 degrees with elbow flexed to 90 degrees</a:t>
            </a:r>
            <a:endParaRPr/>
          </a:p>
          <a:p>
            <a:pPr indent="0" lvl="1" marL="411480" rtl="0" algn="l">
              <a:spcBef>
                <a:spcPts val="300"/>
              </a:spcBef>
              <a:spcAft>
                <a:spcPts val="0"/>
              </a:spcAft>
              <a:buSzPts val="1600"/>
              <a:buNone/>
            </a:pPr>
            <a:r>
              <a:rPr lang="en-CA" sz="1600">
                <a:solidFill>
                  <a:schemeClr val="dk1"/>
                </a:solidFill>
              </a:rPr>
              <a:t>Extend wrist and fingers</a:t>
            </a:r>
            <a:endParaRPr/>
          </a:p>
          <a:p>
            <a:pPr indent="0" lvl="1" marL="411480" rtl="0" algn="l">
              <a:spcBef>
                <a:spcPts val="300"/>
              </a:spcBef>
              <a:spcAft>
                <a:spcPts val="0"/>
              </a:spcAft>
              <a:buSzPts val="1600"/>
              <a:buNone/>
            </a:pPr>
            <a:r>
              <a:rPr lang="en-CA" sz="1600">
                <a:solidFill>
                  <a:schemeClr val="dk1"/>
                </a:solidFill>
              </a:rPr>
              <a:t>ER shoulder</a:t>
            </a:r>
            <a:endParaRPr/>
          </a:p>
          <a:p>
            <a:pPr indent="0" lvl="1" marL="411480" rtl="0" algn="l">
              <a:spcBef>
                <a:spcPts val="300"/>
              </a:spcBef>
              <a:spcAft>
                <a:spcPts val="0"/>
              </a:spcAft>
              <a:buSzPts val="1600"/>
              <a:buNone/>
            </a:pPr>
            <a:r>
              <a:rPr lang="en-CA" sz="1600">
                <a:solidFill>
                  <a:schemeClr val="dk1"/>
                </a:solidFill>
              </a:rPr>
              <a:t>Supinate forearm</a:t>
            </a:r>
            <a:endParaRPr/>
          </a:p>
          <a:p>
            <a:pPr indent="0" lvl="1" marL="411480" rtl="0" algn="l">
              <a:spcBef>
                <a:spcPts val="300"/>
              </a:spcBef>
              <a:spcAft>
                <a:spcPts val="0"/>
              </a:spcAft>
              <a:buSzPts val="1600"/>
              <a:buNone/>
            </a:pPr>
            <a:r>
              <a:rPr lang="en-CA" sz="1600">
                <a:solidFill>
                  <a:schemeClr val="dk1"/>
                </a:solidFill>
              </a:rPr>
              <a:t>Elbow extension</a:t>
            </a:r>
            <a:endParaRPr/>
          </a:p>
          <a:p>
            <a:pPr indent="0" lvl="1" marL="411480" rtl="0" algn="l">
              <a:spcBef>
                <a:spcPts val="300"/>
              </a:spcBef>
              <a:spcAft>
                <a:spcPts val="0"/>
              </a:spcAft>
              <a:buSzPts val="1600"/>
              <a:buNone/>
            </a:pPr>
            <a:r>
              <a:t/>
            </a:r>
            <a:endParaRPr sz="1600">
              <a:solidFill>
                <a:schemeClr val="dk1"/>
              </a:solidFill>
            </a:endParaRPr>
          </a:p>
          <a:p>
            <a:pPr indent="0" lvl="0" marL="109728" rtl="0" algn="l">
              <a:spcBef>
                <a:spcPts val="300"/>
              </a:spcBef>
              <a:spcAft>
                <a:spcPts val="0"/>
              </a:spcAft>
              <a:buSzPts val="1600"/>
              <a:buNone/>
            </a:pPr>
            <a:r>
              <a:rPr b="1" lang="en-CA" sz="1600"/>
              <a:t>ULTT 2 (Median Nerve) “Throw it away”</a:t>
            </a:r>
            <a:endParaRPr/>
          </a:p>
          <a:p>
            <a:pPr indent="0" lvl="1" marL="411480" rtl="0" algn="l">
              <a:spcBef>
                <a:spcPts val="300"/>
              </a:spcBef>
              <a:spcAft>
                <a:spcPts val="0"/>
              </a:spcAft>
              <a:buSzPts val="1600"/>
              <a:buNone/>
            </a:pPr>
            <a:r>
              <a:rPr lang="en-CA" sz="1600">
                <a:solidFill>
                  <a:schemeClr val="dk1"/>
                </a:solidFill>
              </a:rPr>
              <a:t>Shoulder depression</a:t>
            </a:r>
            <a:endParaRPr/>
          </a:p>
          <a:p>
            <a:pPr indent="0" lvl="1" marL="411480" rtl="0" algn="l">
              <a:spcBef>
                <a:spcPts val="300"/>
              </a:spcBef>
              <a:spcAft>
                <a:spcPts val="0"/>
              </a:spcAft>
              <a:buSzPts val="1600"/>
              <a:buNone/>
            </a:pPr>
            <a:r>
              <a:rPr lang="en-CA" sz="1600">
                <a:solidFill>
                  <a:schemeClr val="dk1"/>
                </a:solidFill>
              </a:rPr>
              <a:t>Elbow extension</a:t>
            </a:r>
            <a:endParaRPr/>
          </a:p>
          <a:p>
            <a:pPr indent="0" lvl="1" marL="411480" rtl="0" algn="l">
              <a:spcBef>
                <a:spcPts val="300"/>
              </a:spcBef>
              <a:spcAft>
                <a:spcPts val="0"/>
              </a:spcAft>
              <a:buSzPts val="1600"/>
              <a:buNone/>
            </a:pPr>
            <a:r>
              <a:rPr lang="en-CA" sz="1600">
                <a:solidFill>
                  <a:schemeClr val="dk1"/>
                </a:solidFill>
              </a:rPr>
              <a:t>ER shoulder with caudal hand</a:t>
            </a:r>
            <a:endParaRPr/>
          </a:p>
          <a:p>
            <a:pPr indent="0" lvl="1" marL="411480" rtl="0" algn="l">
              <a:spcBef>
                <a:spcPts val="300"/>
              </a:spcBef>
              <a:spcAft>
                <a:spcPts val="0"/>
              </a:spcAft>
              <a:buSzPts val="1600"/>
              <a:buNone/>
            </a:pPr>
            <a:r>
              <a:rPr lang="en-CA" sz="1600">
                <a:solidFill>
                  <a:schemeClr val="dk1"/>
                </a:solidFill>
              </a:rPr>
              <a:t>Wrist and finger extension</a:t>
            </a:r>
            <a:endParaRPr/>
          </a:p>
          <a:p>
            <a:pPr indent="0" lvl="1" marL="411480" rtl="0" algn="l">
              <a:spcBef>
                <a:spcPts val="300"/>
              </a:spcBef>
              <a:spcAft>
                <a:spcPts val="0"/>
              </a:spcAft>
              <a:buSzPts val="1600"/>
              <a:buNone/>
            </a:pPr>
            <a:r>
              <a:rPr lang="en-CA" sz="1600">
                <a:solidFill>
                  <a:schemeClr val="dk1"/>
                </a:solidFill>
              </a:rPr>
              <a:t>ABD shoulder 10 degrees</a:t>
            </a:r>
            <a:endParaRPr/>
          </a:p>
        </p:txBody>
      </p:sp>
      <p:sp>
        <p:nvSpPr>
          <p:cNvPr id="542" name="Google Shape;542;p72"/>
          <p:cNvSpPr/>
          <p:nvPr/>
        </p:nvSpPr>
        <p:spPr>
          <a:xfrm>
            <a:off x="4788024" y="2564904"/>
            <a:ext cx="4104456" cy="32932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600">
                <a:solidFill>
                  <a:schemeClr val="dk1"/>
                </a:solidFill>
                <a:latin typeface="Georgia"/>
                <a:ea typeface="Georgia"/>
                <a:cs typeface="Georgia"/>
                <a:sym typeface="Georgia"/>
              </a:rPr>
              <a:t>ULTT 3 (Radial Nerve) “Passing the baton”</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Shoulder depression</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Shoulder IR</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Wrist and finger flexion</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Elbow extension</a:t>
            </a:r>
            <a:endParaRPr/>
          </a:p>
          <a:p>
            <a:pPr indent="0" lvl="0" marL="0" marR="0" rtl="0" algn="l">
              <a:spcBef>
                <a:spcPts val="0"/>
              </a:spcBef>
              <a:spcAft>
                <a:spcPts val="0"/>
              </a:spcAft>
              <a:buNone/>
            </a:pPr>
            <a:r>
              <a:t/>
            </a:r>
            <a:endParaRPr b="1" sz="1600">
              <a:solidFill>
                <a:schemeClr val="dk1"/>
              </a:solidFill>
              <a:latin typeface="Georgia"/>
              <a:ea typeface="Georgia"/>
              <a:cs typeface="Georgia"/>
              <a:sym typeface="Georgia"/>
            </a:endParaRPr>
          </a:p>
          <a:p>
            <a:pPr indent="0" lvl="0" marL="0" marR="0" rtl="0" algn="l">
              <a:spcBef>
                <a:spcPts val="0"/>
              </a:spcBef>
              <a:spcAft>
                <a:spcPts val="0"/>
              </a:spcAft>
              <a:buNone/>
            </a:pPr>
            <a:r>
              <a:rPr b="1" lang="en-CA" sz="1600">
                <a:solidFill>
                  <a:schemeClr val="dk1"/>
                </a:solidFill>
                <a:latin typeface="Georgia"/>
                <a:ea typeface="Georgia"/>
                <a:cs typeface="Georgia"/>
                <a:sym typeface="Georgia"/>
              </a:rPr>
              <a:t>ULTT4 (Ulnar Nerve) “Carrying a tray”</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Wrist and finger extension</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Supinate forearm</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Elbow flexion</a:t>
            </a:r>
            <a:endParaRPr/>
          </a:p>
          <a:p>
            <a:pPr indent="0" lvl="1" marL="457200" marR="0" rtl="0" algn="l">
              <a:spcBef>
                <a:spcPts val="0"/>
              </a:spcBef>
              <a:spcAft>
                <a:spcPts val="0"/>
              </a:spcAft>
              <a:buNone/>
            </a:pPr>
            <a:r>
              <a:rPr b="0" i="0" lang="en-CA" sz="1600" u="none" cap="none" strike="noStrike">
                <a:solidFill>
                  <a:schemeClr val="dk1"/>
                </a:solidFill>
                <a:latin typeface="Georgia"/>
                <a:ea typeface="Georgia"/>
                <a:cs typeface="Georgia"/>
                <a:sym typeface="Georgia"/>
              </a:rPr>
              <a:t>Shoulder ER/ABD</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Dermatomes</a:t>
            </a:r>
            <a:endParaRPr/>
          </a:p>
        </p:txBody>
      </p:sp>
      <p:pic>
        <p:nvPicPr>
          <p:cNvPr id="548" name="Google Shape;548;p73"/>
          <p:cNvPicPr preferRelativeResize="0"/>
          <p:nvPr>
            <p:ph idx="1" type="body"/>
          </p:nvPr>
        </p:nvPicPr>
        <p:blipFill rotWithShape="1">
          <a:blip r:embed="rId3">
            <a:alphaModFix/>
          </a:blip>
          <a:srcRect b="0" l="0" r="0" t="0"/>
          <a:stretch/>
        </p:blipFill>
        <p:spPr>
          <a:xfrm>
            <a:off x="1966912" y="2692400"/>
            <a:ext cx="5210175" cy="34385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Cervical Dermatomes</a:t>
            </a:r>
            <a:endParaRPr/>
          </a:p>
        </p:txBody>
      </p:sp>
      <p:sp>
        <p:nvSpPr>
          <p:cNvPr id="555" name="Google Shape;555;p7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CA"/>
              <a:t>C1- Top of head</a:t>
            </a:r>
            <a:endParaRPr/>
          </a:p>
          <a:p>
            <a:pPr indent="-256032" lvl="0" marL="365760" rtl="0" algn="l">
              <a:spcBef>
                <a:spcPts val="300"/>
              </a:spcBef>
              <a:spcAft>
                <a:spcPts val="0"/>
              </a:spcAft>
              <a:buSzPct val="100000"/>
              <a:buChar char="•"/>
            </a:pPr>
            <a:r>
              <a:rPr lang="en-CA"/>
              <a:t>C2- Face and upper neck</a:t>
            </a:r>
            <a:endParaRPr/>
          </a:p>
          <a:p>
            <a:pPr indent="-256032" lvl="0" marL="365760" rtl="0" algn="l">
              <a:spcBef>
                <a:spcPts val="300"/>
              </a:spcBef>
              <a:spcAft>
                <a:spcPts val="0"/>
              </a:spcAft>
              <a:buSzPct val="100000"/>
              <a:buChar char="•"/>
            </a:pPr>
            <a:r>
              <a:rPr lang="en-CA"/>
              <a:t>C3- Anterolateral neck</a:t>
            </a:r>
            <a:endParaRPr/>
          </a:p>
          <a:p>
            <a:pPr indent="-256032" lvl="0" marL="365760" rtl="0" algn="l">
              <a:spcBef>
                <a:spcPts val="300"/>
              </a:spcBef>
              <a:spcAft>
                <a:spcPts val="0"/>
              </a:spcAft>
              <a:buSzPct val="100000"/>
              <a:buChar char="•"/>
            </a:pPr>
            <a:r>
              <a:rPr lang="en-CA"/>
              <a:t>C4- UFT, ACJ, SCJ, clavicle</a:t>
            </a:r>
            <a:endParaRPr/>
          </a:p>
          <a:p>
            <a:pPr indent="-256032" lvl="0" marL="365760" rtl="0" algn="l">
              <a:spcBef>
                <a:spcPts val="300"/>
              </a:spcBef>
              <a:spcAft>
                <a:spcPts val="0"/>
              </a:spcAft>
              <a:buSzPct val="100000"/>
              <a:buChar char="•"/>
            </a:pPr>
            <a:r>
              <a:rPr lang="en-CA"/>
              <a:t>C5- Lateral shoulder, brachium, forearm, outcroppers</a:t>
            </a:r>
            <a:endParaRPr/>
          </a:p>
          <a:p>
            <a:pPr indent="-256032" lvl="0" marL="365760" rtl="0" algn="l">
              <a:spcBef>
                <a:spcPts val="300"/>
              </a:spcBef>
              <a:spcAft>
                <a:spcPts val="0"/>
              </a:spcAft>
              <a:buSzPct val="100000"/>
              <a:buChar char="•"/>
            </a:pPr>
            <a:r>
              <a:rPr lang="en-CA"/>
              <a:t>C6- Biceps, antecupital fossa, digits 1-2</a:t>
            </a:r>
            <a:endParaRPr/>
          </a:p>
          <a:p>
            <a:pPr indent="-256032" lvl="0" marL="365760" rtl="0" algn="l">
              <a:spcBef>
                <a:spcPts val="300"/>
              </a:spcBef>
              <a:spcAft>
                <a:spcPts val="0"/>
              </a:spcAft>
              <a:buSzPct val="100000"/>
              <a:buChar char="•"/>
            </a:pPr>
            <a:r>
              <a:rPr lang="en-CA"/>
              <a:t>C7- Triceps, wrist extensors, into digits 2-4</a:t>
            </a:r>
            <a:endParaRPr/>
          </a:p>
          <a:p>
            <a:pPr indent="-256032" lvl="0" marL="365760" rtl="0" algn="l">
              <a:spcBef>
                <a:spcPts val="300"/>
              </a:spcBef>
              <a:spcAft>
                <a:spcPts val="0"/>
              </a:spcAft>
              <a:buSzPct val="100000"/>
              <a:buChar char="•"/>
            </a:pPr>
            <a:r>
              <a:rPr lang="en-CA"/>
              <a:t>C8- Hypothenar eminance, into digits 4-5</a:t>
            </a:r>
            <a:endParaRPr/>
          </a:p>
          <a:p>
            <a:pPr indent="-256032" lvl="0" marL="365760" rtl="0" algn="l">
              <a:spcBef>
                <a:spcPts val="300"/>
              </a:spcBef>
              <a:spcAft>
                <a:spcPts val="0"/>
              </a:spcAft>
              <a:buSzPct val="100000"/>
              <a:buChar char="•"/>
            </a:pPr>
            <a:r>
              <a:rPr lang="en-CA"/>
              <a:t>T1- Medial aspect of forearm and wrist</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75"/>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highlight>
                  <a:schemeClr val="dk1"/>
                </a:highlight>
              </a:rPr>
              <a:t>Elbow muscles referral of pain</a:t>
            </a:r>
            <a:endParaRPr>
              <a:highlight>
                <a:schemeClr val="dk1"/>
              </a:highlight>
            </a:endParaRPr>
          </a:p>
        </p:txBody>
      </p:sp>
      <p:pic>
        <p:nvPicPr>
          <p:cNvPr descr="C:\Users\Student4\AppData\Local\Microsoft\Windows\Temporary Internet Files\Content.IE5\FB4NW19N\Elbow-Pain-600x281[1].png" id="561" name="Google Shape;561;p75"/>
          <p:cNvPicPr preferRelativeResize="0"/>
          <p:nvPr/>
        </p:nvPicPr>
        <p:blipFill rotWithShape="1">
          <a:blip r:embed="rId3">
            <a:alphaModFix/>
          </a:blip>
          <a:srcRect b="0" l="0" r="0" t="0"/>
          <a:stretch/>
        </p:blipFill>
        <p:spPr>
          <a:xfrm>
            <a:off x="1763688" y="3429000"/>
            <a:ext cx="5715000" cy="26765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7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 </a:t>
            </a:r>
            <a:endParaRPr/>
          </a:p>
        </p:txBody>
      </p:sp>
      <p:sp>
        <p:nvSpPr>
          <p:cNvPr id="567" name="Google Shape;567;p76"/>
          <p:cNvSpPr txBox="1"/>
          <p:nvPr>
            <p:ph idx="1" type="body"/>
          </p:nvPr>
        </p:nvSpPr>
        <p:spPr>
          <a:xfrm>
            <a:off x="345300" y="986549"/>
            <a:ext cx="8229600" cy="4325100"/>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CA"/>
              <a:t>Biceps – upper shoulder, bicep groove to anterior elbow</a:t>
            </a:r>
            <a:endParaRPr/>
          </a:p>
          <a:p>
            <a:pPr indent="-256032" lvl="0" marL="365760" rtl="0" algn="l">
              <a:spcBef>
                <a:spcPts val="300"/>
              </a:spcBef>
              <a:spcAft>
                <a:spcPts val="0"/>
              </a:spcAft>
              <a:buSzPts val="2800"/>
              <a:buChar char="•"/>
            </a:pPr>
            <a:r>
              <a:rPr lang="en-CA"/>
              <a:t>Brachialis – anterior arm , elbow the lateral thenar eminence</a:t>
            </a:r>
            <a:endParaRPr/>
          </a:p>
          <a:p>
            <a:pPr indent="-256032" lvl="0" marL="365760" rtl="0" algn="l">
              <a:spcBef>
                <a:spcPts val="300"/>
              </a:spcBef>
              <a:spcAft>
                <a:spcPts val="0"/>
              </a:spcAft>
              <a:buSzPts val="2800"/>
              <a:buChar char="•"/>
            </a:pPr>
            <a:r>
              <a:rPr lang="en-CA"/>
              <a:t>Triceps – posterior shoulder, arm, elbow, and forearm to medial two finger, medial epicondyle</a:t>
            </a:r>
            <a:endParaRPr/>
          </a:p>
          <a:p>
            <a:pPr indent="-256032" lvl="0" marL="365760" rtl="0" algn="l">
              <a:spcBef>
                <a:spcPts val="300"/>
              </a:spcBef>
              <a:spcAft>
                <a:spcPts val="0"/>
              </a:spcAft>
              <a:buSzPts val="2800"/>
              <a:buChar char="•"/>
            </a:pPr>
            <a:r>
              <a:rPr lang="en-CA"/>
              <a:t>Brachioradialis – lateral epicondyle and lateral forearm to posterior web space b/w thumb and index finger</a:t>
            </a:r>
            <a:endParaRPr/>
          </a:p>
          <a:p>
            <a:pPr indent="-256032" lvl="0" marL="365760" rtl="0" algn="l">
              <a:spcBef>
                <a:spcPts val="300"/>
              </a:spcBef>
              <a:spcAft>
                <a:spcPts val="0"/>
              </a:spcAft>
              <a:buSzPts val="2800"/>
              <a:buChar char="•"/>
            </a:pPr>
            <a:r>
              <a:rPr lang="en-CA"/>
              <a:t>Anconeus – Lateral epicondyle area</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7"/>
          <p:cNvSpPr txBox="1"/>
          <p:nvPr>
            <p:ph type="title"/>
          </p:nvPr>
        </p:nvSpPr>
        <p:spPr>
          <a:xfrm>
            <a:off x="539552" y="54868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Continued</a:t>
            </a:r>
            <a:endParaRPr/>
          </a:p>
        </p:txBody>
      </p:sp>
      <p:sp>
        <p:nvSpPr>
          <p:cNvPr id="573" name="Google Shape;573;p77"/>
          <p:cNvSpPr txBox="1"/>
          <p:nvPr>
            <p:ph idx="1" type="body"/>
          </p:nvPr>
        </p:nvSpPr>
        <p:spPr>
          <a:xfrm>
            <a:off x="612648" y="1600200"/>
            <a:ext cx="8153400" cy="499715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CA"/>
              <a:t>Supinator – Lateral epicondyle and posterior web space</a:t>
            </a:r>
            <a:endParaRPr/>
          </a:p>
          <a:p>
            <a:pPr indent="-256032" lvl="0" marL="365760" rtl="0" algn="l">
              <a:spcBef>
                <a:spcPts val="300"/>
              </a:spcBef>
              <a:spcAft>
                <a:spcPts val="0"/>
              </a:spcAft>
              <a:buSzPct val="100000"/>
              <a:buChar char="•"/>
            </a:pPr>
            <a:r>
              <a:rPr lang="en-CA"/>
              <a:t>Pronator teres – anterior forearm to wrist and part of ant. Thumb</a:t>
            </a:r>
            <a:endParaRPr/>
          </a:p>
          <a:p>
            <a:pPr indent="-256032" lvl="0" marL="365760" rtl="0" algn="l">
              <a:spcBef>
                <a:spcPts val="300"/>
              </a:spcBef>
              <a:spcAft>
                <a:spcPts val="0"/>
              </a:spcAft>
              <a:buSzPct val="100000"/>
              <a:buChar char="•"/>
            </a:pPr>
            <a:r>
              <a:rPr lang="en-CA"/>
              <a:t>ECU – Medial wrist</a:t>
            </a:r>
            <a:endParaRPr/>
          </a:p>
          <a:p>
            <a:pPr indent="-256032" lvl="0" marL="365760" rtl="0" algn="l">
              <a:spcBef>
                <a:spcPts val="300"/>
              </a:spcBef>
              <a:spcAft>
                <a:spcPts val="0"/>
              </a:spcAft>
              <a:buSzPct val="100000"/>
              <a:buChar char="•"/>
            </a:pPr>
            <a:r>
              <a:rPr lang="en-CA"/>
              <a:t>ECRB – Posterior forearm to posterior wirst </a:t>
            </a:r>
            <a:endParaRPr/>
          </a:p>
          <a:p>
            <a:pPr indent="-256032" lvl="0" marL="365760" rtl="0" algn="l">
              <a:spcBef>
                <a:spcPts val="300"/>
              </a:spcBef>
              <a:spcAft>
                <a:spcPts val="0"/>
              </a:spcAft>
              <a:buSzPct val="100000"/>
              <a:buChar char="•"/>
            </a:pPr>
            <a:r>
              <a:rPr lang="en-CA"/>
              <a:t>ECRL – Lateral epicondyle to posterolateral wrist</a:t>
            </a:r>
            <a:endParaRPr/>
          </a:p>
          <a:p>
            <a:pPr indent="-256032" lvl="0" marL="365760" rtl="0" algn="l">
              <a:spcBef>
                <a:spcPts val="300"/>
              </a:spcBef>
              <a:spcAft>
                <a:spcPts val="0"/>
              </a:spcAft>
              <a:buSzPct val="100000"/>
              <a:buChar char="•"/>
            </a:pPr>
            <a:r>
              <a:rPr lang="en-CA"/>
              <a:t>EI – posterior forearm to Index finger</a:t>
            </a:r>
            <a:endParaRPr/>
          </a:p>
          <a:p>
            <a:pPr indent="-256032" lvl="0" marL="365760" rtl="0" algn="l">
              <a:spcBef>
                <a:spcPts val="300"/>
              </a:spcBef>
              <a:spcAft>
                <a:spcPts val="0"/>
              </a:spcAft>
              <a:buSzPct val="100000"/>
              <a:buChar char="•"/>
            </a:pPr>
            <a:r>
              <a:rPr lang="en-CA"/>
              <a:t>PL- anterior forearm to palm</a:t>
            </a:r>
            <a:endParaRPr/>
          </a:p>
          <a:p>
            <a:pPr indent="-256032" lvl="0" marL="365760" rtl="0" algn="l">
              <a:spcBef>
                <a:spcPts val="300"/>
              </a:spcBef>
              <a:spcAft>
                <a:spcPts val="0"/>
              </a:spcAft>
              <a:buSzPct val="100000"/>
              <a:buChar char="•"/>
            </a:pPr>
            <a:r>
              <a:rPr lang="en-CA"/>
              <a:t>FDS – Palm to appropriate digit</a:t>
            </a:r>
            <a:endParaRPr/>
          </a:p>
          <a:p>
            <a:pPr indent="-256032" lvl="0" marL="365760" rtl="0" algn="l">
              <a:spcBef>
                <a:spcPts val="300"/>
              </a:spcBef>
              <a:spcAft>
                <a:spcPts val="0"/>
              </a:spcAft>
              <a:buSzPct val="100000"/>
              <a:buChar char="•"/>
            </a:pPr>
            <a:r>
              <a:rPr lang="en-CA"/>
              <a:t>FCU &amp; FCR -  anteromedial wrist</a:t>
            </a:r>
            <a:endParaRPr/>
          </a:p>
          <a:p>
            <a:pPr indent="-256032" lvl="0" marL="365760" rtl="0" algn="l">
              <a:spcBef>
                <a:spcPts val="300"/>
              </a:spcBef>
              <a:spcAft>
                <a:spcPts val="0"/>
              </a:spcAft>
              <a:buSzPct val="100000"/>
              <a:buChar char="•"/>
            </a:pPr>
            <a:r>
              <a:rPr lang="en-CA"/>
              <a:t>Remember that pain from the cervical area and upper extremity as well as the wrist  can refer to the elbow region</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8"/>
          <p:cNvSpPr txBox="1"/>
          <p:nvPr>
            <p:ph type="title"/>
          </p:nvPr>
        </p:nvSpPr>
        <p:spPr>
          <a:xfrm>
            <a:off x="827584" y="1124744"/>
            <a:ext cx="7772400" cy="13620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300"/>
              <a:buFont typeface="Trebuchet MS"/>
              <a:buNone/>
            </a:pPr>
            <a:r>
              <a:rPr lang="en-CA">
                <a:highlight>
                  <a:schemeClr val="dk1"/>
                </a:highlight>
              </a:rPr>
              <a:t>Joint Play</a:t>
            </a:r>
            <a:endParaRPr>
              <a:highlight>
                <a:schemeClr val="dk1"/>
              </a:highlight>
            </a:endParaRPr>
          </a:p>
        </p:txBody>
      </p:sp>
      <p:pic>
        <p:nvPicPr>
          <p:cNvPr id="579" name="Google Shape;579;p78"/>
          <p:cNvPicPr preferRelativeResize="0"/>
          <p:nvPr/>
        </p:nvPicPr>
        <p:blipFill rotWithShape="1">
          <a:blip r:embed="rId3">
            <a:alphaModFix/>
          </a:blip>
          <a:srcRect b="0" l="0" r="0" t="0"/>
          <a:stretch/>
        </p:blipFill>
        <p:spPr>
          <a:xfrm>
            <a:off x="1979712" y="2636912"/>
            <a:ext cx="4953000" cy="38290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r>
              <a:rPr lang="en-CA"/>
              <a:t>Available Joint play movements of the Elbow complex</a:t>
            </a:r>
            <a:endParaRPr/>
          </a:p>
        </p:txBody>
      </p:sp>
      <p:sp>
        <p:nvSpPr>
          <p:cNvPr id="585" name="Google Shape;585;p79"/>
          <p:cNvSpPr txBox="1"/>
          <p:nvPr>
            <p:ph idx="1" type="body"/>
          </p:nvPr>
        </p:nvSpPr>
        <p:spPr>
          <a:xfrm>
            <a:off x="457200" y="2249425"/>
            <a:ext cx="8229600" cy="4608600"/>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Radial deviation of the ulna and radius on the humerus</a:t>
            </a:r>
            <a:endParaRPr/>
          </a:p>
          <a:p>
            <a:pPr indent="-256032" lvl="0" marL="365760" rtl="0" algn="l">
              <a:spcBef>
                <a:spcPts val="300"/>
              </a:spcBef>
              <a:spcAft>
                <a:spcPts val="0"/>
              </a:spcAft>
              <a:buSzPts val="2800"/>
              <a:buChar char="•"/>
            </a:pPr>
            <a:r>
              <a:rPr lang="en-CA"/>
              <a:t>Ulnar deviation of the ulna and radius on the humerus</a:t>
            </a:r>
            <a:endParaRPr/>
          </a:p>
          <a:p>
            <a:pPr indent="-256032" lvl="0" marL="365760" rtl="0" algn="l">
              <a:spcBef>
                <a:spcPts val="300"/>
              </a:spcBef>
              <a:spcAft>
                <a:spcPts val="0"/>
              </a:spcAft>
              <a:buSzPts val="2800"/>
              <a:buChar char="•"/>
            </a:pPr>
            <a:r>
              <a:rPr lang="en-CA"/>
              <a:t>Distraction of the Olecranon from the humerus in 90 degree flexion</a:t>
            </a:r>
            <a:endParaRPr/>
          </a:p>
          <a:p>
            <a:pPr indent="-256032" lvl="0" marL="365760" rtl="0" algn="l">
              <a:spcBef>
                <a:spcPts val="300"/>
              </a:spcBef>
              <a:spcAft>
                <a:spcPts val="0"/>
              </a:spcAft>
              <a:buSzPts val="2800"/>
              <a:buChar char="•"/>
            </a:pPr>
            <a:r>
              <a:rPr lang="en-CA"/>
              <a:t>Anteroposterior glide of the radius on the humerus</a:t>
            </a:r>
            <a:endParaRPr/>
          </a:p>
          <a:p>
            <a:pPr indent="0" lvl="0" marL="0" rtl="0" algn="l">
              <a:spcBef>
                <a:spcPts val="300"/>
              </a:spcBef>
              <a:spcAft>
                <a:spcPts val="0"/>
              </a:spcAft>
              <a:buSzPts val="2800"/>
              <a:buNone/>
            </a:pPr>
            <a:r>
              <a:rPr lang="en-CA" u="sng">
                <a:solidFill>
                  <a:schemeClr val="hlink"/>
                </a:solidFill>
                <a:hlinkClick r:id="rId3"/>
              </a:rPr>
              <a:t>https://youtu.be/GxyxvcIEE-E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rban">
  <a:themeElements>
    <a:clrScheme name="Urban">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2018-05-20T17:13:29Z</dcterms:created>
  <dc:creator>Windows User</dc:creator>
</cp:coreProperties>
</file>