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9144000"/>
  <p:notesSz cx="6858000" cy="9144000"/>
  <p:embeddedFontLst>
    <p:embeddedFont>
      <p:font typeface="Overlock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26" roundtripDataSignature="AMtx7miC9LXN4ofvkOOnN8hlW2Kg77zn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Overlock-regular.fntdata"/><Relationship Id="rId21" Type="http://schemas.openxmlformats.org/officeDocument/2006/relationships/slide" Target="slides/slide16.xml"/><Relationship Id="rId24" Type="http://schemas.openxmlformats.org/officeDocument/2006/relationships/font" Target="fonts/Overlock-italic.fntdata"/><Relationship Id="rId23" Type="http://schemas.openxmlformats.org/officeDocument/2006/relationships/font" Target="fonts/Overlock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customschemas.google.com/relationships/presentationmetadata" Target="metadata"/><Relationship Id="rId25" Type="http://schemas.openxmlformats.org/officeDocument/2006/relationships/font" Target="fonts/Overlock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" name="Google Shape;6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3" name="Google Shape;63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" name="Google Shape;6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9" name="Google Shape;69;p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" name="Google Shape;7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6" name="Google Shape;76;p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3" name="Google Shape;83;p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0" name="Google Shape;90;p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6" name="Google Shape;96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2" name="Google Shape;102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8" name="Google Shape;108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4" name="Google Shape;114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0" name="Google Shape;120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6" name="Google Shape;126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2" name="Google Shape;132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8" name="Google Shape;138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4" name="Google Shape;144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0" name="Google Shape;150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6" name="Google Shape;156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11defb8852d_0_45"/>
          <p:cNvSpPr txBox="1"/>
          <p:nvPr>
            <p:ph type="title"/>
          </p:nvPr>
        </p:nvSpPr>
        <p:spPr>
          <a:xfrm>
            <a:off x="457200" y="155448"/>
            <a:ext cx="8229600" cy="125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g11defb8852d_0_45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16" name="Google Shape;16;g11defb8852d_0_45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" name="Google Shape;17;g11defb8852d_0_45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g11defb8852d_0_4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g11defb8852d_0_4"/>
          <p:cNvSpPr txBox="1"/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1" name="Google Shape;21;g11defb8852d_0_4"/>
          <p:cNvSpPr txBox="1"/>
          <p:nvPr>
            <p:ph idx="1" type="subTitle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2" name="Google Shape;22;g11defb8852d_0_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g11defb8852d_0_8"/>
          <p:cNvSpPr txBox="1"/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5" name="Google Shape;25;g11defb8852d_0_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g11defb8852d_0_11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g11defb8852d_0_11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g11defb8852d_0_1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g11defb8852d_0_15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2" name="Google Shape;32;g11defb8852d_0_15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g11defb8852d_0_15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g11defb8852d_0_1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g11defb8852d_0_20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g11defb8852d_0_2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11defb8852d_0_23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g11defb8852d_0_23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g11defb8852d_0_2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1defb8852d_0_27"/>
          <p:cNvSpPr txBox="1"/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4" name="Google Shape;44;g11defb8852d_0_2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1defb8852d_0_30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g11defb8852d_0_30"/>
          <p:cNvSpPr txBox="1"/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8" name="Google Shape;48;g11defb8852d_0_30"/>
          <p:cNvSpPr txBox="1"/>
          <p:nvPr>
            <p:ph idx="1" type="subTitle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9" name="Google Shape;49;g11defb8852d_0_30"/>
          <p:cNvSpPr txBox="1"/>
          <p:nvPr>
            <p:ph idx="2" type="body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0" name="Google Shape;50;g11defb8852d_0_3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11defb8852d_0_36"/>
          <p:cNvSpPr txBox="1"/>
          <p:nvPr>
            <p:ph idx="1" type="body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3" name="Google Shape;53;g11defb8852d_0_3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11defb8852d_0_39"/>
          <p:cNvSpPr txBox="1"/>
          <p:nvPr>
            <p:ph hasCustomPrompt="1" type="title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6" name="Google Shape;56;g11defb8852d_0_39"/>
          <p:cNvSpPr txBox="1"/>
          <p:nvPr>
            <p:ph idx="1" type="body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7" name="Google Shape;57;g11defb8852d_0_3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1defb8852d_0_4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11defb8852d_0_0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g11defb8852d_0_0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g11defb8852d_0_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"/>
          <p:cNvSpPr txBox="1"/>
          <p:nvPr>
            <p:ph type="title"/>
          </p:nvPr>
        </p:nvSpPr>
        <p:spPr>
          <a:xfrm>
            <a:off x="457200" y="155448"/>
            <a:ext cx="8229600" cy="38496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verlock"/>
              <a:buNone/>
            </a:pPr>
            <a:r>
              <a:rPr lang="en-CA" sz="3600">
                <a:latin typeface="Overlock"/>
                <a:ea typeface="Overlock"/>
                <a:cs typeface="Overlock"/>
                <a:sym typeface="Overlock"/>
              </a:rPr>
              <a:t>Chapter 5 </a:t>
            </a:r>
            <a:br>
              <a:rPr lang="en-CA" sz="3600">
                <a:latin typeface="Overlock"/>
                <a:ea typeface="Overlock"/>
                <a:cs typeface="Overlock"/>
                <a:sym typeface="Overlock"/>
              </a:rPr>
            </a:br>
            <a:br>
              <a:rPr lang="en-CA">
                <a:latin typeface="Overlock"/>
                <a:ea typeface="Overlock"/>
                <a:cs typeface="Overlock"/>
                <a:sym typeface="Overlock"/>
              </a:rPr>
            </a:br>
            <a:r>
              <a:rPr lang="en-CA">
                <a:latin typeface="Overlock"/>
                <a:ea typeface="Overlock"/>
                <a:cs typeface="Overlock"/>
                <a:sym typeface="Overlock"/>
              </a:rPr>
              <a:t>Anatomy of a Research Article</a:t>
            </a:r>
            <a:endParaRPr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"/>
          <p:cNvSpPr txBox="1"/>
          <p:nvPr>
            <p:ph idx="1" type="body"/>
          </p:nvPr>
        </p:nvSpPr>
        <p:spPr>
          <a:xfrm>
            <a:off x="1907704" y="764704"/>
            <a:ext cx="7005464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CA" sz="2800">
                <a:latin typeface="Overlock"/>
                <a:ea typeface="Overlock"/>
                <a:cs typeface="Overlock"/>
                <a:sym typeface="Overlock"/>
              </a:rPr>
              <a:t>What are the six sections of a research article?</a:t>
            </a:r>
            <a:endParaRPr/>
          </a:p>
          <a:p>
            <a:pPr indent="-165100" lvl="0" marL="342900" rtl="0" algn="l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>
              <a:latin typeface="Overlock"/>
              <a:ea typeface="Overlock"/>
              <a:cs typeface="Overlock"/>
              <a:sym typeface="Overlock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CA" sz="2800">
                <a:latin typeface="Overlock"/>
                <a:ea typeface="Overlock"/>
                <a:cs typeface="Overlock"/>
                <a:sym typeface="Overlock"/>
              </a:rPr>
              <a:t>What are the functions of each section?</a:t>
            </a:r>
            <a:endParaRPr/>
          </a:p>
          <a:p>
            <a:pPr indent="-165100" lvl="0" marL="342900" rtl="0" algn="l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>
              <a:latin typeface="Overlock"/>
              <a:ea typeface="Overlock"/>
              <a:cs typeface="Overlock"/>
              <a:sym typeface="Overlock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560"/>
              </a:spcBef>
              <a:spcAft>
                <a:spcPts val="1200"/>
              </a:spcAft>
              <a:buClr>
                <a:schemeClr val="dk1"/>
              </a:buClr>
              <a:buSzPts val="2800"/>
              <a:buChar char="●"/>
            </a:pPr>
            <a:r>
              <a:rPr lang="en-CA" sz="2800">
                <a:latin typeface="Overlock"/>
                <a:ea typeface="Overlock"/>
                <a:cs typeface="Overlock"/>
                <a:sym typeface="Overlock"/>
              </a:rPr>
              <a:t>Essential components?</a:t>
            </a:r>
            <a:endParaRPr sz="2800"/>
          </a:p>
        </p:txBody>
      </p:sp>
      <p:pic>
        <p:nvPicPr>
          <p:cNvPr descr="https://encrypted-tbn2.gstatic.com/images?q=tbn:ANd9GcQd04Lxh68Slcn52hku7PkxzvINF-Q3Xkaw6ZYmbCHibVvvLmws" id="72" name="Google Shape;7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512" y="236297"/>
            <a:ext cx="1512168" cy="19905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"/>
          <p:cNvSpPr txBox="1"/>
          <p:nvPr>
            <p:ph idx="1" type="body"/>
          </p:nvPr>
        </p:nvSpPr>
        <p:spPr>
          <a:xfrm>
            <a:off x="1763688" y="908720"/>
            <a:ext cx="5832648" cy="40219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Abstract</a:t>
            </a:r>
            <a:endParaRPr/>
          </a:p>
          <a:p>
            <a:pPr indent="-342900" lvl="0" marL="34290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Introduction</a:t>
            </a:r>
            <a:endParaRPr/>
          </a:p>
          <a:p>
            <a:pPr indent="-342900" lvl="0" marL="34290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Methods</a:t>
            </a:r>
            <a:endParaRPr/>
          </a:p>
          <a:p>
            <a:pPr indent="-342900" lvl="0" marL="34290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Results</a:t>
            </a:r>
            <a:endParaRPr/>
          </a:p>
          <a:p>
            <a:pPr indent="-342900" lvl="0" marL="34290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Discussion</a:t>
            </a:r>
            <a:endParaRPr/>
          </a:p>
          <a:p>
            <a:pPr indent="-342900" lvl="0" marL="342900" rtl="0" algn="l">
              <a:lnSpc>
                <a:spcPct val="115000"/>
              </a:lnSpc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●"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References</a:t>
            </a:r>
            <a:endParaRPr/>
          </a:p>
        </p:txBody>
      </p:sp>
      <p:sp>
        <p:nvSpPr>
          <p:cNvPr id="79" name="Google Shape;79;p3"/>
          <p:cNvSpPr txBox="1"/>
          <p:nvPr/>
        </p:nvSpPr>
        <p:spPr>
          <a:xfrm>
            <a:off x="1043608" y="188640"/>
            <a:ext cx="7416824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CA" sz="32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Sections of a typical journal article</a:t>
            </a:r>
            <a:endParaRPr b="0" i="0" sz="3200" u="none" cap="none" strike="noStrike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"/>
          <p:cNvSpPr txBox="1"/>
          <p:nvPr>
            <p:ph type="title"/>
          </p:nvPr>
        </p:nvSpPr>
        <p:spPr>
          <a:xfrm>
            <a:off x="457200" y="15544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verlock"/>
              <a:buNone/>
            </a:pPr>
            <a:r>
              <a:rPr lang="en-CA" sz="3600"/>
              <a:t>Abstract</a:t>
            </a:r>
            <a:endParaRPr sz="3600"/>
          </a:p>
        </p:txBody>
      </p:sp>
      <p:sp>
        <p:nvSpPr>
          <p:cNvPr id="86" name="Google Shape;86;p4"/>
          <p:cNvSpPr txBox="1"/>
          <p:nvPr>
            <p:ph idx="1" type="body"/>
          </p:nvPr>
        </p:nvSpPr>
        <p:spPr>
          <a:xfrm>
            <a:off x="457200" y="1340768"/>
            <a:ext cx="8229600" cy="47853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Summary of article’s content</a:t>
            </a:r>
            <a:endParaRPr/>
          </a:p>
          <a:p>
            <a:pPr indent="-139700" lvl="0" marL="34290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Core information on context, purpose, description of study design, methods, results, conclusions </a:t>
            </a:r>
            <a:endParaRPr/>
          </a:p>
          <a:p>
            <a:pPr indent="-139700" lvl="0" marL="342900" rtl="0" algn="l">
              <a:lnSpc>
                <a:spcPct val="115000"/>
              </a:lnSpc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"/>
          <p:cNvSpPr txBox="1"/>
          <p:nvPr>
            <p:ph type="title"/>
          </p:nvPr>
        </p:nvSpPr>
        <p:spPr>
          <a:xfrm>
            <a:off x="457200" y="15544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verlock"/>
              <a:buNone/>
            </a:pPr>
            <a:r>
              <a:rPr lang="en-CA" sz="3600"/>
              <a:t>Abstract – questions:</a:t>
            </a:r>
            <a:endParaRPr sz="3600"/>
          </a:p>
        </p:txBody>
      </p:sp>
      <p:sp>
        <p:nvSpPr>
          <p:cNvPr id="93" name="Google Shape;93;p5"/>
          <p:cNvSpPr txBox="1"/>
          <p:nvPr>
            <p:ph idx="1" type="body"/>
          </p:nvPr>
        </p:nvSpPr>
        <p:spPr>
          <a:xfrm>
            <a:off x="457200" y="1340768"/>
            <a:ext cx="8229600" cy="47853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Is the summary complete and to the point?</a:t>
            </a:r>
            <a:endParaRPr/>
          </a:p>
          <a:p>
            <a:pPr indent="-342900" lvl="0" marL="34290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Enough detail to capture your interest?</a:t>
            </a:r>
            <a:endParaRPr/>
          </a:p>
          <a:p>
            <a:pPr indent="-342900" lvl="0" marL="34290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Who is the author, institutional affiliation?</a:t>
            </a:r>
            <a:endParaRPr/>
          </a:p>
          <a:p>
            <a:pPr indent="-342900" lvl="0" marL="34290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What organizations provided funding?</a:t>
            </a:r>
            <a:endParaRPr/>
          </a:p>
          <a:p>
            <a:pPr indent="-139700" lvl="0" marL="342900" rtl="0" algn="l">
              <a:lnSpc>
                <a:spcPct val="150000"/>
              </a:lnSpc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"/>
          <p:cNvSpPr txBox="1"/>
          <p:nvPr>
            <p:ph type="title"/>
          </p:nvPr>
        </p:nvSpPr>
        <p:spPr>
          <a:xfrm>
            <a:off x="457200" y="15544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verlock"/>
              <a:buNone/>
            </a:pPr>
            <a:r>
              <a:rPr lang="en-CA" sz="3600"/>
              <a:t>Author and article information</a:t>
            </a:r>
            <a:endParaRPr sz="3600"/>
          </a:p>
        </p:txBody>
      </p:sp>
      <p:sp>
        <p:nvSpPr>
          <p:cNvPr id="99" name="Google Shape;99;p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Usually on first page with abstract</a:t>
            </a:r>
            <a:endParaRPr/>
          </a:p>
          <a:p>
            <a:pPr indent="-342900" lvl="0" marL="34290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Includes credentials, author institution, contact information</a:t>
            </a:r>
            <a:endParaRPr/>
          </a:p>
          <a:p>
            <a:pPr indent="-342900" lvl="0" marL="34290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Source of funds to support the study</a:t>
            </a:r>
            <a:endParaRPr/>
          </a:p>
          <a:p>
            <a:pPr indent="-139700" lvl="0" marL="342900" rtl="0" algn="l">
              <a:lnSpc>
                <a:spcPct val="115000"/>
              </a:lnSpc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7"/>
          <p:cNvSpPr txBox="1"/>
          <p:nvPr>
            <p:ph type="title"/>
          </p:nvPr>
        </p:nvSpPr>
        <p:spPr>
          <a:xfrm>
            <a:off x="457200" y="15544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verlock"/>
              <a:buNone/>
            </a:pPr>
            <a:r>
              <a:rPr lang="en-CA" sz="3600"/>
              <a:t>Introduction</a:t>
            </a:r>
            <a:endParaRPr sz="3600"/>
          </a:p>
        </p:txBody>
      </p:sp>
      <p:sp>
        <p:nvSpPr>
          <p:cNvPr id="105" name="Google Shape;105;p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Includes: general purpose for conducting study (ie. “why should one care?”), questions the study attempts to answer, literature review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8"/>
          <p:cNvSpPr txBox="1"/>
          <p:nvPr>
            <p:ph type="title"/>
          </p:nvPr>
        </p:nvSpPr>
        <p:spPr>
          <a:xfrm>
            <a:off x="457200" y="15544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verlock"/>
              <a:buNone/>
            </a:pPr>
            <a:r>
              <a:rPr lang="en-CA" sz="3600"/>
              <a:t>Introduction – Questions:</a:t>
            </a:r>
            <a:endParaRPr sz="3600"/>
          </a:p>
        </p:txBody>
      </p:sp>
      <p:sp>
        <p:nvSpPr>
          <p:cNvPr id="111" name="Google Shape;111;p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Is the purpose of the study clearly stated?</a:t>
            </a:r>
            <a:endParaRPr/>
          </a:p>
          <a:p>
            <a:pPr indent="-342900" lvl="0" marL="34290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Is a review of literature in the introduction?</a:t>
            </a:r>
            <a:endParaRPr/>
          </a:p>
          <a:p>
            <a:pPr indent="-342900" lvl="0" marL="342900" rtl="0" algn="l">
              <a:lnSpc>
                <a:spcPct val="150000"/>
              </a:lnSpc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Is it clear from the Introduction the relevance of conducting the study?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9"/>
          <p:cNvSpPr txBox="1"/>
          <p:nvPr>
            <p:ph type="title"/>
          </p:nvPr>
        </p:nvSpPr>
        <p:spPr>
          <a:xfrm>
            <a:off x="457200" y="-27384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verlock"/>
              <a:buNone/>
            </a:pPr>
            <a:r>
              <a:rPr lang="en-CA" sz="3600"/>
              <a:t>Methods and Procedures</a:t>
            </a:r>
            <a:endParaRPr sz="3600"/>
          </a:p>
        </p:txBody>
      </p:sp>
      <p:sp>
        <p:nvSpPr>
          <p:cNvPr id="117" name="Google Shape;117;p9"/>
          <p:cNvSpPr txBox="1"/>
          <p:nvPr>
            <p:ph idx="1" type="body"/>
          </p:nvPr>
        </p:nvSpPr>
        <p:spPr>
          <a:xfrm>
            <a:off x="467544" y="1124744"/>
            <a:ext cx="8229600" cy="4824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Describes how the study was carried out</a:t>
            </a:r>
            <a:endParaRPr/>
          </a:p>
          <a:p>
            <a:pPr indent="-342900" lvl="0" marL="342900" rtl="0" algn="l">
              <a:lnSpc>
                <a:spcPct val="115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CA"/>
              <a:t>Important to check here for: </a:t>
            </a:r>
            <a:endParaRPr/>
          </a:p>
          <a:p>
            <a:pPr indent="-342900" lvl="0" marL="342900" rtl="0" algn="l">
              <a:lnSpc>
                <a:spcPct val="115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How participants were selected, random assignment of groups? </a:t>
            </a:r>
            <a:endParaRPr/>
          </a:p>
          <a:p>
            <a:pPr indent="-342900" lvl="0" marL="342900" rtl="0" algn="l">
              <a:lnSpc>
                <a:spcPct val="115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How abstract concepts were defined as an observable, measurable behavior? Is treatment appropriate to answer research question asked?</a:t>
            </a:r>
            <a:endParaRPr/>
          </a:p>
          <a:p>
            <a:pPr indent="-342900" lvl="0" marL="342900" rtl="0" algn="l">
              <a:lnSpc>
                <a:spcPct val="115000"/>
              </a:lnSpc>
              <a:spcBef>
                <a:spcPts val="592"/>
              </a:spcBef>
              <a:spcAft>
                <a:spcPts val="120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Is sample representative of entire population to which results will be generalized?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0"/>
          <p:cNvSpPr txBox="1"/>
          <p:nvPr>
            <p:ph type="title"/>
          </p:nvPr>
        </p:nvSpPr>
        <p:spPr>
          <a:xfrm>
            <a:off x="457200" y="-27384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verlock"/>
              <a:buNone/>
            </a:pPr>
            <a:r>
              <a:rPr lang="en-CA" sz="3600"/>
              <a:t>Methods – Questions:</a:t>
            </a:r>
            <a:endParaRPr sz="3600"/>
          </a:p>
        </p:txBody>
      </p:sp>
      <p:sp>
        <p:nvSpPr>
          <p:cNvPr id="123" name="Google Shape;123;p10"/>
          <p:cNvSpPr txBox="1"/>
          <p:nvPr>
            <p:ph idx="1" type="body"/>
          </p:nvPr>
        </p:nvSpPr>
        <p:spPr>
          <a:xfrm>
            <a:off x="467544" y="838200"/>
            <a:ext cx="8229600" cy="5111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What is the description of the study participants? Who were included/excluded?</a:t>
            </a:r>
            <a:endParaRPr/>
          </a:p>
          <a:p>
            <a:pPr indent="-342900" lvl="0" marL="342900" rtl="0" algn="l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What do you think of the methods used? Are they appropriate to test the hypothesis?</a:t>
            </a:r>
            <a:endParaRPr/>
          </a:p>
          <a:p>
            <a:pPr indent="-342900" lvl="0" marL="342900" rtl="0" algn="l">
              <a:lnSpc>
                <a:spcPct val="150000"/>
              </a:lnSpc>
              <a:spcBef>
                <a:spcPts val="592"/>
              </a:spcBef>
              <a:spcAft>
                <a:spcPts val="120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What information would be helpful to better understand statistical analysis?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1"/>
          <p:cNvSpPr txBox="1"/>
          <p:nvPr>
            <p:ph type="title"/>
          </p:nvPr>
        </p:nvSpPr>
        <p:spPr>
          <a:xfrm>
            <a:off x="457200" y="-27384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verlock"/>
              <a:buNone/>
            </a:pPr>
            <a:r>
              <a:rPr lang="en-CA" sz="3600"/>
              <a:t>Results</a:t>
            </a:r>
            <a:endParaRPr sz="3600"/>
          </a:p>
        </p:txBody>
      </p:sp>
      <p:sp>
        <p:nvSpPr>
          <p:cNvPr id="129" name="Google Shape;129;p11"/>
          <p:cNvSpPr txBox="1"/>
          <p:nvPr>
            <p:ph idx="1" type="body"/>
          </p:nvPr>
        </p:nvSpPr>
        <p:spPr>
          <a:xfrm>
            <a:off x="467544" y="1124744"/>
            <a:ext cx="8229600" cy="4824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Objective description of the results, analysis of the data</a:t>
            </a:r>
            <a:endParaRPr/>
          </a:p>
          <a:p>
            <a:pPr indent="-342900" lvl="0" marL="342900" rtl="0" algn="l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Neither supports nor dismiss the hypothesis</a:t>
            </a:r>
            <a:endParaRPr/>
          </a:p>
          <a:p>
            <a:pPr indent="-342900" lvl="0" marL="342900" rtl="0" algn="l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Analysis of data can be presented visually (tables, graphs, charts) and written explanations</a:t>
            </a:r>
            <a:endParaRPr/>
          </a:p>
          <a:p>
            <a:pPr indent="-342900" lvl="0" marL="342900" rtl="0" algn="l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54940" lvl="0" marL="342900" rtl="0" algn="l">
              <a:lnSpc>
                <a:spcPct val="115000"/>
              </a:lnSpc>
              <a:spcBef>
                <a:spcPts val="592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2"/>
          <p:cNvSpPr txBox="1"/>
          <p:nvPr>
            <p:ph type="title"/>
          </p:nvPr>
        </p:nvSpPr>
        <p:spPr>
          <a:xfrm>
            <a:off x="457200" y="-27384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verlock"/>
              <a:buNone/>
            </a:pPr>
            <a:r>
              <a:rPr lang="en-CA" sz="3600"/>
              <a:t>Results - Questions</a:t>
            </a:r>
            <a:endParaRPr sz="3600"/>
          </a:p>
        </p:txBody>
      </p:sp>
      <p:sp>
        <p:nvSpPr>
          <p:cNvPr id="135" name="Google Shape;135;p12"/>
          <p:cNvSpPr txBox="1"/>
          <p:nvPr>
            <p:ph idx="1" type="body"/>
          </p:nvPr>
        </p:nvSpPr>
        <p:spPr>
          <a:xfrm>
            <a:off x="467544" y="1124744"/>
            <a:ext cx="8229600" cy="4824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Are tables, figures, etc clear?</a:t>
            </a:r>
            <a:endParaRPr/>
          </a:p>
          <a:p>
            <a:pPr indent="-342900" lvl="0" marL="34290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Which it is easier to understand: data from tables, figures or from the explanations in the text?</a:t>
            </a:r>
            <a:endParaRPr/>
          </a:p>
          <a:p>
            <a:pPr indent="-342900" lvl="0" marL="34290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What do the data suggest?</a:t>
            </a:r>
            <a:endParaRPr/>
          </a:p>
          <a:p>
            <a:pPr indent="-342900" lvl="0" marL="34290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lnSpc>
                <a:spcPct val="115000"/>
              </a:lnSpc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3"/>
          <p:cNvSpPr txBox="1"/>
          <p:nvPr>
            <p:ph type="title"/>
          </p:nvPr>
        </p:nvSpPr>
        <p:spPr>
          <a:xfrm>
            <a:off x="457200" y="-27384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verlock"/>
              <a:buNone/>
            </a:pPr>
            <a:r>
              <a:rPr lang="en-CA" sz="3600"/>
              <a:t>Discussion of results or Conclusion</a:t>
            </a:r>
            <a:endParaRPr sz="3600"/>
          </a:p>
        </p:txBody>
      </p:sp>
      <p:sp>
        <p:nvSpPr>
          <p:cNvPr id="141" name="Google Shape;141;p13"/>
          <p:cNvSpPr txBox="1"/>
          <p:nvPr>
            <p:ph idx="1" type="body"/>
          </p:nvPr>
        </p:nvSpPr>
        <p:spPr>
          <a:xfrm>
            <a:off x="467544" y="1124744"/>
            <a:ext cx="8229600" cy="4824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What do the results mean?</a:t>
            </a:r>
            <a:endParaRPr/>
          </a:p>
          <a:p>
            <a:pPr indent="-342900" lvl="0" marL="34290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Authors’ interpretation of the results</a:t>
            </a:r>
            <a:endParaRPr/>
          </a:p>
          <a:p>
            <a:pPr indent="-342900" lvl="0" marL="34290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Explanations for conclusions</a:t>
            </a:r>
            <a:endParaRPr/>
          </a:p>
          <a:p>
            <a:pPr indent="-139700" lvl="0" marL="34290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CA"/>
              <a:t>Acknowledgments –After discussion section, authors thank assistance of others in carrying out the study</a:t>
            </a:r>
            <a:endParaRPr/>
          </a:p>
          <a:p>
            <a:pPr indent="-139700" lvl="0" marL="342900" rtl="0" algn="l">
              <a:lnSpc>
                <a:spcPct val="115000"/>
              </a:lnSpc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4"/>
          <p:cNvSpPr txBox="1"/>
          <p:nvPr>
            <p:ph type="title"/>
          </p:nvPr>
        </p:nvSpPr>
        <p:spPr>
          <a:xfrm>
            <a:off x="457200" y="-27384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verlock"/>
              <a:buNone/>
            </a:pPr>
            <a:r>
              <a:rPr lang="en-CA" sz="3600"/>
              <a:t>Discussion - Questions</a:t>
            </a:r>
            <a:endParaRPr sz="3600"/>
          </a:p>
        </p:txBody>
      </p:sp>
      <p:sp>
        <p:nvSpPr>
          <p:cNvPr id="147" name="Google Shape;147;p14"/>
          <p:cNvSpPr txBox="1"/>
          <p:nvPr>
            <p:ph idx="1" type="body"/>
          </p:nvPr>
        </p:nvSpPr>
        <p:spPr>
          <a:xfrm>
            <a:off x="467544" y="1124744"/>
            <a:ext cx="8229600" cy="4824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What do you think of the authors’ discussion?</a:t>
            </a:r>
            <a:endParaRPr/>
          </a:p>
          <a:p>
            <a:pPr indent="-342900" lvl="0" marL="342900" rtl="0" algn="l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What are the strengths/weaknesses of the study?</a:t>
            </a:r>
            <a:endParaRPr/>
          </a:p>
          <a:p>
            <a:pPr indent="-342900" lvl="0" marL="342900" rtl="0" algn="l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Do you agree that the evidence presented supports the authors’ conclusion?</a:t>
            </a:r>
            <a:endParaRPr/>
          </a:p>
          <a:p>
            <a:pPr indent="-342900" lvl="0" marL="342900" rtl="0" algn="l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Do you agree with the conclusions overall?</a:t>
            </a:r>
            <a:endParaRPr/>
          </a:p>
          <a:p>
            <a:pPr indent="-154940" lvl="0" marL="342900" rtl="0" algn="l">
              <a:lnSpc>
                <a:spcPct val="115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54940" lvl="0" marL="342900" rtl="0" algn="l">
              <a:lnSpc>
                <a:spcPct val="115000"/>
              </a:lnSpc>
              <a:spcBef>
                <a:spcPts val="592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5"/>
          <p:cNvSpPr txBox="1"/>
          <p:nvPr>
            <p:ph type="title"/>
          </p:nvPr>
        </p:nvSpPr>
        <p:spPr>
          <a:xfrm>
            <a:off x="457200" y="-27384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verlock"/>
              <a:buNone/>
            </a:pPr>
            <a:r>
              <a:rPr lang="en-CA" sz="3600"/>
              <a:t>References</a:t>
            </a:r>
            <a:endParaRPr sz="3600"/>
          </a:p>
        </p:txBody>
      </p:sp>
      <p:sp>
        <p:nvSpPr>
          <p:cNvPr id="153" name="Google Shape;153;p15"/>
          <p:cNvSpPr txBox="1"/>
          <p:nvPr>
            <p:ph idx="1" type="body"/>
          </p:nvPr>
        </p:nvSpPr>
        <p:spPr>
          <a:xfrm>
            <a:off x="467544" y="1124744"/>
            <a:ext cx="8229600" cy="4824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How well author considered the work of other researchers, how much evidence has been reviewed</a:t>
            </a:r>
            <a:endParaRPr/>
          </a:p>
          <a:p>
            <a:pPr indent="-342900" lvl="0" marL="34290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Formatting of references:  different styles</a:t>
            </a:r>
            <a:endParaRPr/>
          </a:p>
          <a:p>
            <a:pPr indent="-342900" lvl="0" marL="342900" rtl="0" algn="l">
              <a:lnSpc>
                <a:spcPct val="115000"/>
              </a:lnSpc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Enough information for reader to locate original source of citation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6"/>
          <p:cNvSpPr txBox="1"/>
          <p:nvPr>
            <p:ph type="title"/>
          </p:nvPr>
        </p:nvSpPr>
        <p:spPr>
          <a:xfrm>
            <a:off x="457200" y="-27384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verlock"/>
              <a:buNone/>
            </a:pPr>
            <a:r>
              <a:rPr lang="en-CA" sz="3600"/>
              <a:t>References - Questions</a:t>
            </a:r>
            <a:endParaRPr sz="3600"/>
          </a:p>
        </p:txBody>
      </p:sp>
      <p:sp>
        <p:nvSpPr>
          <p:cNvPr id="159" name="Google Shape;159;p16"/>
          <p:cNvSpPr txBox="1"/>
          <p:nvPr>
            <p:ph idx="1" type="body"/>
          </p:nvPr>
        </p:nvSpPr>
        <p:spPr>
          <a:xfrm>
            <a:off x="467544" y="1124744"/>
            <a:ext cx="8229600" cy="4824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Are there any references in this section that you would want to seek out and read to get more information?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2021-07-29T03:05:57Z</dcterms:created>
  <dc:creator>Amber Douglas</dc:creator>
</cp:coreProperties>
</file>