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47" roundtripDataSignature="AMtx7mjmeg0K90m1KlVoKN/SKxr3TLAb/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FDAA0CD-60F7-430A-A474-4B4D403A342E}">
  <a:tblStyle styleId="{9FDAA0CD-60F7-430A-A474-4B4D403A342E}"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slide" Target="slides/slide38.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46" Type="http://schemas.openxmlformats.org/officeDocument/2006/relationships/slide" Target="slides/slide40.xml"/><Relationship Id="rId23" Type="http://schemas.openxmlformats.org/officeDocument/2006/relationships/slide" Target="slides/slide17.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47" Type="http://customschemas.google.com/relationships/presentationmetadata" Target="metadata"/><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 name="Google Shape;91;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 name="Google Shape;92;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 name="Google Shape;100;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 name="Google Shape;107;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 name="Google Shape;119;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 name="Google Shape;131;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 name="Google Shape;138;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 name="Google Shape;144;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 name="Google Shape;161;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p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 name="Google Shape;183;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 name="Google Shape;205;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 name="Google Shape;212;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0" name="Google Shape;220;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 name="Google Shape;229;p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p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8" name="Google Shape;258;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9" name="Google Shape;259;p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7" name="Google Shape;267;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Why do we hold it for at least 5 seconds and possibly repeat the movement?</a:t>
            </a:r>
            <a:endParaRPr/>
          </a:p>
        </p:txBody>
      </p:sp>
      <p:sp>
        <p:nvSpPr>
          <p:cNvPr id="268" name="Google Shape;268;p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4" name="Google Shape;274;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 name="Google Shape;275;p2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p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 name="Google Shape;293;p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1" name="Google Shape;301;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p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0" name="Google Shape;310;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 name="Google Shape;311;p3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9" name="Google Shape;319;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p3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8" name="Google Shape;328;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p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7" name="Google Shape;337;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8" name="Google Shape;338;p3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6" name="Google Shape;346;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p3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5" name="Google Shape;355;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6" name="Google Shape;356;p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4" name="Google Shape;364;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 name="Google Shape;365;p3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3" name="Google Shape;373;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9" name="Google Shape;379;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0" name="Google Shape;380;p3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8" name="Google Shape;388;p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9" name="Google Shape;389;p4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4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4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4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4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4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4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4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4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4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4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4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4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4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4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4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4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4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4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4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4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4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4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4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4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4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4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4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5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50"/>
          <p:cNvSpPr/>
          <p:nvPr>
            <p:ph idx="2" type="pic"/>
          </p:nvPr>
        </p:nvSpPr>
        <p:spPr>
          <a:xfrm>
            <a:off x="1792288" y="612775"/>
            <a:ext cx="5486400" cy="4114800"/>
          </a:xfrm>
          <a:prstGeom prst="rect">
            <a:avLst/>
          </a:prstGeom>
          <a:noFill/>
          <a:ln>
            <a:noFill/>
          </a:ln>
        </p:spPr>
      </p:sp>
      <p:sp>
        <p:nvSpPr>
          <p:cNvPr id="68" name="Google Shape;68;p5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5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5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5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5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51"/>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5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5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5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5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5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5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5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5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4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Cervical Spine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
          <p:cNvSpPr txBox="1"/>
          <p:nvPr>
            <p:ph idx="1" type="body"/>
          </p:nvPr>
        </p:nvSpPr>
        <p:spPr>
          <a:xfrm>
            <a:off x="457200" y="126876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Consists of several pairs of joints</a:t>
            </a:r>
            <a:endParaRPr/>
          </a:p>
          <a:p>
            <a:pPr indent="-342900" lvl="0" marL="342900" rtl="0" algn="l">
              <a:spcBef>
                <a:spcPts val="640"/>
              </a:spcBef>
              <a:spcAft>
                <a:spcPts val="0"/>
              </a:spcAft>
              <a:buClr>
                <a:schemeClr val="dk1"/>
              </a:buClr>
              <a:buSzPts val="3200"/>
              <a:buChar char="•"/>
            </a:pPr>
            <a:r>
              <a:rPr lang="en-US"/>
              <a:t>Atlanto-occipital joint</a:t>
            </a:r>
            <a:endParaRPr/>
          </a:p>
          <a:p>
            <a:pPr indent="-228600" lvl="2" marL="1143000" rtl="0" algn="l">
              <a:spcBef>
                <a:spcPts val="480"/>
              </a:spcBef>
              <a:spcAft>
                <a:spcPts val="0"/>
              </a:spcAft>
              <a:buClr>
                <a:schemeClr val="dk1"/>
              </a:buClr>
              <a:buSzPts val="2400"/>
              <a:buChar char="•"/>
            </a:pPr>
            <a:r>
              <a:rPr lang="en-US"/>
              <a:t>Articulations are between the occiput and C1</a:t>
            </a:r>
            <a:endParaRPr/>
          </a:p>
          <a:p>
            <a:pPr indent="-228600" lvl="2" marL="1143000" rtl="0" algn="l">
              <a:spcBef>
                <a:spcPts val="480"/>
              </a:spcBef>
              <a:spcAft>
                <a:spcPts val="0"/>
              </a:spcAft>
              <a:buClr>
                <a:schemeClr val="dk1"/>
              </a:buClr>
              <a:buSzPts val="2400"/>
              <a:buChar char="•"/>
            </a:pPr>
            <a:r>
              <a:rPr lang="en-US"/>
              <a:t>Principle motion at this joint is flexion and extension (15 – 20) nodding of head</a:t>
            </a:r>
            <a:endParaRPr/>
          </a:p>
          <a:p>
            <a:pPr indent="-228600" lvl="2" marL="1143000" rtl="0" algn="l">
              <a:spcBef>
                <a:spcPts val="480"/>
              </a:spcBef>
              <a:spcAft>
                <a:spcPts val="0"/>
              </a:spcAft>
              <a:buClr>
                <a:schemeClr val="dk1"/>
              </a:buClr>
              <a:buSzPts val="2400"/>
              <a:buChar char="•"/>
            </a:pPr>
            <a:r>
              <a:rPr lang="en-US"/>
              <a:t>Ellipsoid joint</a:t>
            </a:r>
            <a:endParaRPr/>
          </a:p>
          <a:p>
            <a:pPr indent="-342900" lvl="0" marL="342900" rtl="0" algn="l">
              <a:spcBef>
                <a:spcPts val="640"/>
              </a:spcBef>
              <a:spcAft>
                <a:spcPts val="0"/>
              </a:spcAft>
              <a:buClr>
                <a:schemeClr val="dk1"/>
              </a:buClr>
              <a:buSzPts val="3200"/>
              <a:buChar char="•"/>
            </a:pPr>
            <a:r>
              <a:rPr lang="en-US"/>
              <a:t>Atlanto-axial joint</a:t>
            </a:r>
            <a:endParaRPr/>
          </a:p>
          <a:p>
            <a:pPr indent="-228600" lvl="2" marL="1143000" rtl="0" algn="l">
              <a:spcBef>
                <a:spcPts val="480"/>
              </a:spcBef>
              <a:spcAft>
                <a:spcPts val="0"/>
              </a:spcAft>
              <a:buClr>
                <a:schemeClr val="dk1"/>
              </a:buClr>
              <a:buSzPts val="2400"/>
              <a:buChar char="•"/>
            </a:pPr>
            <a:r>
              <a:rPr lang="en-US"/>
              <a:t>Articulation between C1 </a:t>
            </a:r>
            <a:endParaRPr/>
          </a:p>
          <a:p>
            <a:pPr indent="0" lvl="2" marL="914400" rtl="0" algn="l">
              <a:spcBef>
                <a:spcPts val="480"/>
              </a:spcBef>
              <a:spcAft>
                <a:spcPts val="0"/>
              </a:spcAft>
              <a:buClr>
                <a:schemeClr val="dk1"/>
              </a:buClr>
              <a:buSzPts val="2400"/>
              <a:buNone/>
            </a:pPr>
            <a:r>
              <a:rPr lang="en-US"/>
              <a:t>and C2</a:t>
            </a:r>
            <a:endParaRPr/>
          </a:p>
          <a:p>
            <a:pPr indent="-228600" lvl="2" marL="1143000" rtl="0" algn="l">
              <a:spcBef>
                <a:spcPts val="480"/>
              </a:spcBef>
              <a:spcAft>
                <a:spcPts val="0"/>
              </a:spcAft>
              <a:buClr>
                <a:schemeClr val="dk1"/>
              </a:buClr>
              <a:buSzPts val="2400"/>
              <a:buChar char="•"/>
            </a:pPr>
            <a:r>
              <a:rPr lang="en-US"/>
              <a:t>Principle motion at this </a:t>
            </a:r>
            <a:endParaRPr/>
          </a:p>
          <a:p>
            <a:pPr indent="0" lvl="2" marL="914400" rtl="0" algn="l">
              <a:spcBef>
                <a:spcPts val="480"/>
              </a:spcBef>
              <a:spcAft>
                <a:spcPts val="0"/>
              </a:spcAft>
              <a:buClr>
                <a:schemeClr val="dk1"/>
              </a:buClr>
              <a:buSzPts val="2400"/>
              <a:buNone/>
            </a:pPr>
            <a:r>
              <a:rPr lang="en-US"/>
              <a:t>joint is rotation</a:t>
            </a:r>
            <a:endParaRPr/>
          </a:p>
          <a:p>
            <a:pPr indent="-228600" lvl="2" marL="1143000" rtl="0" algn="l">
              <a:spcBef>
                <a:spcPts val="480"/>
              </a:spcBef>
              <a:spcAft>
                <a:spcPts val="0"/>
              </a:spcAft>
              <a:buClr>
                <a:schemeClr val="dk1"/>
              </a:buClr>
              <a:buSzPts val="2400"/>
              <a:buChar char="•"/>
            </a:pPr>
            <a:r>
              <a:rPr lang="en-US"/>
              <a:t>Pivot joint</a:t>
            </a:r>
            <a:endParaRPr/>
          </a:p>
          <a:p>
            <a:pPr indent="-215900" lvl="0" marL="342900" rtl="0" algn="l">
              <a:spcBef>
                <a:spcPts val="400"/>
              </a:spcBef>
              <a:spcAft>
                <a:spcPts val="0"/>
              </a:spcAft>
              <a:buClr>
                <a:schemeClr val="dk1"/>
              </a:buClr>
              <a:buSzPts val="2000"/>
              <a:buNone/>
            </a:pPr>
            <a:r>
              <a:t/>
            </a:r>
            <a:endParaRPr sz="2000"/>
          </a:p>
        </p:txBody>
      </p:sp>
      <p:sp>
        <p:nvSpPr>
          <p:cNvPr id="95" name="Google Shape;95;p2"/>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Cervical Spine Anatomy </a:t>
            </a:r>
            <a:endParaRPr/>
          </a:p>
        </p:txBody>
      </p:sp>
      <p:cxnSp>
        <p:nvCxnSpPr>
          <p:cNvPr id="96" name="Google Shape;96;p2"/>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pic>
        <p:nvPicPr>
          <p:cNvPr id="97" name="Google Shape;97;p2"/>
          <p:cNvPicPr preferRelativeResize="0"/>
          <p:nvPr/>
        </p:nvPicPr>
        <p:blipFill rotWithShape="1">
          <a:blip r:embed="rId3">
            <a:alphaModFix/>
          </a:blip>
          <a:srcRect b="0" l="0" r="0" t="0"/>
          <a:stretch/>
        </p:blipFill>
        <p:spPr>
          <a:xfrm>
            <a:off x="4904685" y="3429000"/>
            <a:ext cx="4266846" cy="345638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Nerve Roots and Vertebral Segments</a:t>
            </a:r>
            <a:endParaRPr/>
          </a:p>
        </p:txBody>
      </p:sp>
      <p:sp>
        <p:nvSpPr>
          <p:cNvPr id="103" name="Google Shape;103;p3"/>
          <p:cNvSpPr txBox="1"/>
          <p:nvPr>
            <p:ph idx="1" type="body"/>
          </p:nvPr>
        </p:nvSpPr>
        <p:spPr>
          <a:xfrm>
            <a:off x="457200" y="1219200"/>
            <a:ext cx="8229600" cy="5334000"/>
          </a:xfrm>
          <a:prstGeom prst="rect">
            <a:avLst/>
          </a:prstGeom>
          <a:noFill/>
          <a:ln>
            <a:noFill/>
          </a:ln>
        </p:spPr>
        <p:txBody>
          <a:bodyPr anchorCtr="0" anchor="t" bIns="45700" lIns="91425" spcFirstLastPara="1" rIns="91425" wrap="square" tIns="45700">
            <a:normAutofit fontScale="85000" lnSpcReduction="20000"/>
          </a:bodyPr>
          <a:lstStyle/>
          <a:p>
            <a:pPr indent="-342900" lvl="0" marL="342900" rtl="0" algn="l">
              <a:spcBef>
                <a:spcPts val="0"/>
              </a:spcBef>
              <a:spcAft>
                <a:spcPts val="0"/>
              </a:spcAft>
              <a:buClr>
                <a:schemeClr val="dk1"/>
              </a:buClr>
              <a:buSzPct val="100000"/>
              <a:buChar char="•"/>
            </a:pPr>
            <a:r>
              <a:rPr lang="en-US"/>
              <a:t>7 cervical vertebra and 8 cervical nerve roots</a:t>
            </a:r>
            <a:endParaRPr/>
          </a:p>
          <a:p>
            <a:pPr indent="-228600" lvl="2" marL="1143000" rtl="0" algn="l">
              <a:spcBef>
                <a:spcPts val="408"/>
              </a:spcBef>
              <a:spcAft>
                <a:spcPts val="0"/>
              </a:spcAft>
              <a:buClr>
                <a:schemeClr val="dk1"/>
              </a:buClr>
              <a:buSzPct val="100000"/>
              <a:buChar char="•"/>
            </a:pPr>
            <a:r>
              <a:rPr lang="en-US"/>
              <a:t>C1 exists btw occiput and C1</a:t>
            </a:r>
            <a:endParaRPr/>
          </a:p>
          <a:p>
            <a:pPr indent="-228600" lvl="2" marL="1143000" rtl="0" algn="l">
              <a:spcBef>
                <a:spcPts val="408"/>
              </a:spcBef>
              <a:spcAft>
                <a:spcPts val="0"/>
              </a:spcAft>
              <a:buClr>
                <a:schemeClr val="dk1"/>
              </a:buClr>
              <a:buSzPct val="100000"/>
              <a:buChar char="•"/>
            </a:pPr>
            <a:r>
              <a:rPr lang="en-US"/>
              <a:t>Each nerve root is named by the vertebra below it</a:t>
            </a:r>
            <a:endParaRPr/>
          </a:p>
          <a:p>
            <a:pPr indent="-342900" lvl="0" marL="342900" rtl="0" algn="l">
              <a:spcBef>
                <a:spcPts val="544"/>
              </a:spcBef>
              <a:spcAft>
                <a:spcPts val="0"/>
              </a:spcAft>
              <a:buClr>
                <a:schemeClr val="dk1"/>
              </a:buClr>
              <a:buSzPct val="100000"/>
              <a:buChar char="•"/>
            </a:pPr>
            <a:r>
              <a:rPr lang="en-US"/>
              <a:t>Atlanto-occipital and atlanto-axial joints are the most complicated articulation of the axial skeleton </a:t>
            </a:r>
            <a:endParaRPr/>
          </a:p>
          <a:p>
            <a:pPr indent="-342900" lvl="0" marL="342900" rtl="0" algn="l">
              <a:spcBef>
                <a:spcPts val="544"/>
              </a:spcBef>
              <a:spcAft>
                <a:spcPts val="0"/>
              </a:spcAft>
              <a:buClr>
                <a:schemeClr val="dk1"/>
              </a:buClr>
              <a:buSzPct val="100000"/>
              <a:buChar char="•"/>
            </a:pPr>
            <a:r>
              <a:rPr lang="en-US"/>
              <a:t>Rotation is the primary movement of the atlanto-axial joint (odontoid process- pivot)</a:t>
            </a:r>
            <a:endParaRPr/>
          </a:p>
          <a:p>
            <a:pPr indent="-228600" lvl="2" marL="1143000" rtl="0" algn="l">
              <a:spcBef>
                <a:spcPts val="408"/>
              </a:spcBef>
              <a:spcAft>
                <a:spcPts val="0"/>
              </a:spcAft>
              <a:buClr>
                <a:schemeClr val="dk1"/>
              </a:buClr>
              <a:buSzPct val="100000"/>
              <a:buChar char="•"/>
            </a:pPr>
            <a:r>
              <a:rPr lang="en-US"/>
              <a:t>Talking and chewing produce small movement at C1-2, implications of a still C1-2?</a:t>
            </a:r>
            <a:endParaRPr/>
          </a:p>
          <a:p>
            <a:pPr indent="-342900" lvl="0" marL="342900" rtl="0" algn="l">
              <a:spcBef>
                <a:spcPts val="544"/>
              </a:spcBef>
              <a:spcAft>
                <a:spcPts val="0"/>
              </a:spcAft>
              <a:buClr>
                <a:schemeClr val="dk1"/>
              </a:buClr>
              <a:buSzPct val="100000"/>
              <a:buChar char="•"/>
            </a:pPr>
            <a:r>
              <a:rPr lang="en-US"/>
              <a:t>The atlanto-axial joint is stabilized by the transverse ligament (holds dens from C2 onto C1)</a:t>
            </a:r>
            <a:endParaRPr/>
          </a:p>
          <a:p>
            <a:pPr indent="-228600" lvl="2" marL="1143000" rtl="0" algn="l">
              <a:spcBef>
                <a:spcPts val="408"/>
              </a:spcBef>
              <a:spcAft>
                <a:spcPts val="0"/>
              </a:spcAft>
              <a:buClr>
                <a:schemeClr val="dk1"/>
              </a:buClr>
              <a:buSzPct val="100000"/>
              <a:buChar char="•"/>
            </a:pPr>
            <a:r>
              <a:rPr lang="en-US"/>
              <a:t>This ligament can weaken and rupture in individuals with Rheumatoid arthritis </a:t>
            </a:r>
            <a:endParaRPr/>
          </a:p>
          <a:p>
            <a:pPr indent="-342900" lvl="0" marL="342900" rtl="0" algn="l">
              <a:spcBef>
                <a:spcPts val="544"/>
              </a:spcBef>
              <a:spcAft>
                <a:spcPts val="0"/>
              </a:spcAft>
              <a:buClr>
                <a:schemeClr val="dk1"/>
              </a:buClr>
              <a:buSzPct val="100000"/>
              <a:buChar char="•"/>
            </a:pPr>
            <a:r>
              <a:rPr lang="en-US"/>
              <a:t>The lower C/S (C3-7) is often called the cervicobrachial area b/c pain is often referred to the U/E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Facet Joints</a:t>
            </a:r>
            <a:endParaRPr/>
          </a:p>
        </p:txBody>
      </p:sp>
      <p:sp>
        <p:nvSpPr>
          <p:cNvPr id="110" name="Google Shape;110;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92500" lnSpcReduction="10000"/>
          </a:bodyPr>
          <a:lstStyle/>
          <a:p>
            <a:pPr indent="-342900" lvl="0" marL="342900" rtl="0" algn="l">
              <a:spcBef>
                <a:spcPts val="0"/>
              </a:spcBef>
              <a:spcAft>
                <a:spcPts val="0"/>
              </a:spcAft>
              <a:buClr>
                <a:schemeClr val="dk1"/>
              </a:buClr>
              <a:buSzPct val="100000"/>
              <a:buChar char="•"/>
            </a:pPr>
            <a:r>
              <a:rPr lang="en-US"/>
              <a:t>14 facet joints (C1-C7)</a:t>
            </a:r>
            <a:endParaRPr/>
          </a:p>
          <a:p>
            <a:pPr indent="-342900" lvl="0" marL="342900" rtl="0" algn="l">
              <a:spcBef>
                <a:spcPts val="592"/>
              </a:spcBef>
              <a:spcAft>
                <a:spcPts val="0"/>
              </a:spcAft>
              <a:buClr>
                <a:schemeClr val="dk1"/>
              </a:buClr>
              <a:buSzPct val="100000"/>
              <a:buChar char="•"/>
            </a:pPr>
            <a:r>
              <a:rPr lang="en-US"/>
              <a:t>T1-2 are often included</a:t>
            </a:r>
            <a:endParaRPr/>
          </a:p>
          <a:p>
            <a:pPr indent="-342900" lvl="0" marL="342900" rtl="0" algn="l">
              <a:spcBef>
                <a:spcPts val="592"/>
              </a:spcBef>
              <a:spcAft>
                <a:spcPts val="0"/>
              </a:spcAft>
              <a:buClr>
                <a:schemeClr val="dk1"/>
              </a:buClr>
              <a:buSzPct val="100000"/>
              <a:buChar char="•"/>
            </a:pPr>
            <a:r>
              <a:rPr lang="en-US"/>
              <a:t>Superior facets face upward, backward and medially, the inferior facets face downward, forward and laterally; this facilitates flexion and extension and prevents side flexion and rotation from occurring independent of each other (COUPLED MOVEMENT)</a:t>
            </a:r>
            <a:endParaRPr/>
          </a:p>
          <a:p>
            <a:pPr indent="-342900" lvl="0" marL="342900" rtl="0" algn="l">
              <a:spcBef>
                <a:spcPts val="592"/>
              </a:spcBef>
              <a:spcAft>
                <a:spcPts val="0"/>
              </a:spcAft>
              <a:buClr>
                <a:schemeClr val="dk1"/>
              </a:buClr>
              <a:buSzPct val="100000"/>
              <a:buChar char="•"/>
            </a:pPr>
            <a:r>
              <a:rPr lang="en-US"/>
              <a:t>The most mobility occurs between C4-5 and C6-7 (most degeneration occurs here)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Ligaments</a:t>
            </a:r>
            <a:endParaRPr/>
          </a:p>
        </p:txBody>
      </p:sp>
      <p:sp>
        <p:nvSpPr>
          <p:cNvPr id="116" name="Google Shape;116;p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Anterior and posterior longitudinal ligaments</a:t>
            </a:r>
            <a:endParaRPr/>
          </a:p>
          <a:p>
            <a:pPr indent="-342900" lvl="0" marL="342900" rtl="0" algn="l">
              <a:spcBef>
                <a:spcPts val="640"/>
              </a:spcBef>
              <a:spcAft>
                <a:spcPts val="0"/>
              </a:spcAft>
              <a:buClr>
                <a:schemeClr val="dk1"/>
              </a:buClr>
              <a:buSzPts val="3200"/>
              <a:buChar char="•"/>
            </a:pPr>
            <a:r>
              <a:rPr lang="en-US"/>
              <a:t>Ligamentum flavum</a:t>
            </a:r>
            <a:endParaRPr/>
          </a:p>
          <a:p>
            <a:pPr indent="-342900" lvl="0" marL="342900" rtl="0" algn="l">
              <a:spcBef>
                <a:spcPts val="640"/>
              </a:spcBef>
              <a:spcAft>
                <a:spcPts val="0"/>
              </a:spcAft>
              <a:buClr>
                <a:schemeClr val="dk1"/>
              </a:buClr>
              <a:buSzPts val="3200"/>
              <a:buChar char="•"/>
            </a:pPr>
            <a:r>
              <a:rPr lang="en-US"/>
              <a:t>Supraspinous and interspinous ligament</a:t>
            </a:r>
            <a:endParaRPr/>
          </a:p>
          <a:p>
            <a:pPr indent="-342900" lvl="0" marL="342900" rtl="0" algn="l">
              <a:spcBef>
                <a:spcPts val="640"/>
              </a:spcBef>
              <a:spcAft>
                <a:spcPts val="0"/>
              </a:spcAft>
              <a:buClr>
                <a:schemeClr val="dk1"/>
              </a:buClr>
              <a:buSzPts val="3200"/>
              <a:buChar char="•"/>
            </a:pPr>
            <a:r>
              <a:rPr lang="en-US"/>
              <a:t>Intertransverse ligament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pic>
        <p:nvPicPr>
          <p:cNvPr id="121" name="Google Shape;121;p6"/>
          <p:cNvPicPr preferRelativeResize="0"/>
          <p:nvPr/>
        </p:nvPicPr>
        <p:blipFill rotWithShape="1">
          <a:blip r:embed="rId3">
            <a:alphaModFix/>
          </a:blip>
          <a:srcRect b="0" l="0" r="0" t="0"/>
          <a:stretch/>
        </p:blipFill>
        <p:spPr>
          <a:xfrm>
            <a:off x="1198446" y="0"/>
            <a:ext cx="6740837" cy="685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Vertebral Artery</a:t>
            </a:r>
            <a:endParaRPr/>
          </a:p>
        </p:txBody>
      </p:sp>
      <p:sp>
        <p:nvSpPr>
          <p:cNvPr id="127" name="Google Shape;127;p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Passes through C/S TP’s at C6</a:t>
            </a:r>
            <a:endParaRPr/>
          </a:p>
          <a:p>
            <a:pPr indent="-342900" lvl="0" marL="342900" rtl="0" algn="l">
              <a:spcBef>
                <a:spcPts val="640"/>
              </a:spcBef>
              <a:spcAft>
                <a:spcPts val="0"/>
              </a:spcAft>
              <a:buClr>
                <a:schemeClr val="dk1"/>
              </a:buClr>
              <a:buSzPts val="3200"/>
              <a:buChar char="•"/>
            </a:pPr>
            <a:r>
              <a:rPr lang="en-US"/>
              <a:t>Supplies 20% of the brains blood (along with the internal carotid artery-80%)</a:t>
            </a:r>
            <a:endParaRPr/>
          </a:p>
          <a:p>
            <a:pPr indent="-342900" lvl="0" marL="342900" rtl="0" algn="l">
              <a:spcBef>
                <a:spcPts val="640"/>
              </a:spcBef>
              <a:spcAft>
                <a:spcPts val="0"/>
              </a:spcAft>
              <a:buClr>
                <a:schemeClr val="dk1"/>
              </a:buClr>
              <a:buSzPts val="3200"/>
              <a:buChar char="•"/>
            </a:pPr>
            <a:r>
              <a:rPr lang="en-US"/>
              <a:t>Lies close to facet joints, easily compressed with osteophyte formation or injury to the facet joint</a:t>
            </a:r>
            <a:endParaRPr/>
          </a:p>
          <a:p>
            <a:pPr indent="-342900" lvl="0" marL="342900" rtl="0" algn="l">
              <a:spcBef>
                <a:spcPts val="640"/>
              </a:spcBef>
              <a:spcAft>
                <a:spcPts val="0"/>
              </a:spcAft>
              <a:buClr>
                <a:schemeClr val="dk1"/>
              </a:buClr>
              <a:buSzPts val="3200"/>
              <a:buChar char="•"/>
            </a:pPr>
            <a:r>
              <a:rPr lang="en-US"/>
              <a:t>Vertebral and carotid arteries are stressed by rotation, extension and traction</a:t>
            </a:r>
            <a:endParaRPr/>
          </a:p>
          <a:p>
            <a:pPr indent="0" lvl="0" marL="0" rtl="0" algn="l">
              <a:spcBef>
                <a:spcPts val="640"/>
              </a:spcBef>
              <a:spcAft>
                <a:spcPts val="0"/>
              </a:spcAft>
              <a:buClr>
                <a:schemeClr val="dk1"/>
              </a:buClr>
              <a:buSzPts val="32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8"/>
          <p:cNvSpPr txBox="1"/>
          <p:nvPr>
            <p:ph idx="1" type="body"/>
          </p:nvPr>
        </p:nvSpPr>
        <p:spPr>
          <a:xfrm>
            <a:off x="457200" y="1219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400"/>
              <a:buChar char="•"/>
            </a:pPr>
            <a:r>
              <a:rPr lang="en-US" sz="2400"/>
              <a:t>Most stress on artery occurs at:</a:t>
            </a:r>
            <a:endParaRPr/>
          </a:p>
          <a:p>
            <a:pPr indent="-228600" lvl="2" marL="1143000" rtl="0" algn="l">
              <a:spcBef>
                <a:spcPts val="360"/>
              </a:spcBef>
              <a:spcAft>
                <a:spcPts val="0"/>
              </a:spcAft>
              <a:buClr>
                <a:schemeClr val="dk1"/>
              </a:buClr>
              <a:buSzPts val="1800"/>
              <a:buChar char="•"/>
            </a:pPr>
            <a:r>
              <a:rPr lang="en-US" sz="1800"/>
              <a:t>Entrance of C6 transverse process</a:t>
            </a:r>
            <a:endParaRPr/>
          </a:p>
          <a:p>
            <a:pPr indent="-228600" lvl="2" marL="1143000" rtl="0" algn="l">
              <a:spcBef>
                <a:spcPts val="360"/>
              </a:spcBef>
              <a:spcAft>
                <a:spcPts val="0"/>
              </a:spcAft>
              <a:buClr>
                <a:schemeClr val="dk1"/>
              </a:buClr>
              <a:buSzPts val="1800"/>
              <a:buChar char="•"/>
            </a:pPr>
            <a:r>
              <a:rPr lang="en-US" sz="1800"/>
              <a:t>Within bony canals of vertebral transverse processes</a:t>
            </a:r>
            <a:endParaRPr/>
          </a:p>
          <a:p>
            <a:pPr indent="-228600" lvl="2" marL="1143000" rtl="0" algn="l">
              <a:spcBef>
                <a:spcPts val="360"/>
              </a:spcBef>
              <a:spcAft>
                <a:spcPts val="0"/>
              </a:spcAft>
              <a:buClr>
                <a:schemeClr val="dk1"/>
              </a:buClr>
              <a:buSzPts val="1800"/>
              <a:buChar char="•"/>
            </a:pPr>
            <a:r>
              <a:rPr lang="en-US" sz="1800"/>
              <a:t>Between C1-2</a:t>
            </a:r>
            <a:endParaRPr/>
          </a:p>
          <a:p>
            <a:pPr indent="-228600" lvl="2" marL="1143000" rtl="0" algn="l">
              <a:spcBef>
                <a:spcPts val="360"/>
              </a:spcBef>
              <a:spcAft>
                <a:spcPts val="0"/>
              </a:spcAft>
              <a:buClr>
                <a:schemeClr val="dk1"/>
              </a:buClr>
              <a:buSzPts val="1800"/>
              <a:buChar char="•"/>
            </a:pPr>
            <a:r>
              <a:rPr lang="en-US" sz="1800"/>
              <a:t>Between C1 and entry to skull</a:t>
            </a:r>
            <a:endParaRPr/>
          </a:p>
          <a:p>
            <a:pPr indent="-342900" lvl="0" marL="342900" rtl="0" algn="l">
              <a:spcBef>
                <a:spcPts val="480"/>
              </a:spcBef>
              <a:spcAft>
                <a:spcPts val="0"/>
              </a:spcAft>
              <a:buClr>
                <a:schemeClr val="dk1"/>
              </a:buClr>
              <a:buSzPts val="2400"/>
              <a:buChar char="•"/>
            </a:pPr>
            <a:r>
              <a:rPr lang="en-US" sz="2400"/>
              <a:t>Vertebral artery insufficiency:</a:t>
            </a:r>
            <a:endParaRPr/>
          </a:p>
          <a:p>
            <a:pPr indent="-228600" lvl="2" marL="1143000" rtl="0" algn="l">
              <a:spcBef>
                <a:spcPts val="360"/>
              </a:spcBef>
              <a:spcAft>
                <a:spcPts val="0"/>
              </a:spcAft>
              <a:buClr>
                <a:schemeClr val="dk1"/>
              </a:buClr>
              <a:buSzPts val="1800"/>
              <a:buChar char="•"/>
            </a:pPr>
            <a:r>
              <a:rPr lang="en-US" sz="1800"/>
              <a:t>Dizziness</a:t>
            </a:r>
            <a:endParaRPr/>
          </a:p>
          <a:p>
            <a:pPr indent="-228600" lvl="2" marL="1143000" rtl="0" algn="l">
              <a:spcBef>
                <a:spcPts val="360"/>
              </a:spcBef>
              <a:spcAft>
                <a:spcPts val="0"/>
              </a:spcAft>
              <a:buClr>
                <a:schemeClr val="dk1"/>
              </a:buClr>
              <a:buSzPts val="1800"/>
              <a:buChar char="•"/>
            </a:pPr>
            <a:r>
              <a:rPr lang="en-US" sz="1800"/>
              <a:t>Disphagia- difficulty swallowing</a:t>
            </a:r>
            <a:endParaRPr/>
          </a:p>
          <a:p>
            <a:pPr indent="-228600" lvl="2" marL="1143000" rtl="0" algn="l">
              <a:spcBef>
                <a:spcPts val="360"/>
              </a:spcBef>
              <a:spcAft>
                <a:spcPts val="0"/>
              </a:spcAft>
              <a:buClr>
                <a:schemeClr val="dk1"/>
              </a:buClr>
              <a:buSzPts val="1800"/>
              <a:buChar char="•"/>
            </a:pPr>
            <a:r>
              <a:rPr lang="en-US" sz="1800"/>
              <a:t>Dysphasia- impairment in understanding language</a:t>
            </a:r>
            <a:endParaRPr/>
          </a:p>
          <a:p>
            <a:pPr indent="-228600" lvl="2" marL="1143000" rtl="0" algn="l">
              <a:spcBef>
                <a:spcPts val="360"/>
              </a:spcBef>
              <a:spcAft>
                <a:spcPts val="0"/>
              </a:spcAft>
              <a:buClr>
                <a:schemeClr val="dk1"/>
              </a:buClr>
              <a:buSzPts val="1800"/>
              <a:buChar char="•"/>
            </a:pPr>
            <a:r>
              <a:rPr lang="en-US" sz="1800"/>
              <a:t>Diplopia- double vision</a:t>
            </a:r>
            <a:endParaRPr/>
          </a:p>
          <a:p>
            <a:pPr indent="-228600" lvl="2" marL="1143000" rtl="0" algn="l">
              <a:spcBef>
                <a:spcPts val="360"/>
              </a:spcBef>
              <a:spcAft>
                <a:spcPts val="0"/>
              </a:spcAft>
              <a:buClr>
                <a:schemeClr val="dk1"/>
              </a:buClr>
              <a:buSzPts val="1800"/>
              <a:buChar char="•"/>
            </a:pPr>
            <a:r>
              <a:rPr lang="en-US" sz="1800"/>
              <a:t>Drop attacks- falling without fainting</a:t>
            </a:r>
            <a:endParaRPr/>
          </a:p>
          <a:p>
            <a:pPr indent="-228600" lvl="2" marL="1143000" rtl="0" algn="l">
              <a:spcBef>
                <a:spcPts val="360"/>
              </a:spcBef>
              <a:spcAft>
                <a:spcPts val="0"/>
              </a:spcAft>
              <a:buClr>
                <a:schemeClr val="dk1"/>
              </a:buClr>
              <a:buSzPts val="1800"/>
              <a:buChar char="•"/>
            </a:pPr>
            <a:r>
              <a:rPr lang="en-US" sz="1800"/>
              <a:t>Dysarthria- difficulty speaking</a:t>
            </a:r>
            <a:endParaRPr/>
          </a:p>
          <a:p>
            <a:pPr indent="-228600" lvl="2" marL="1143000" rtl="0" algn="l">
              <a:spcBef>
                <a:spcPts val="360"/>
              </a:spcBef>
              <a:spcAft>
                <a:spcPts val="0"/>
              </a:spcAft>
              <a:buClr>
                <a:schemeClr val="dk1"/>
              </a:buClr>
              <a:buSzPts val="1800"/>
              <a:buChar char="•"/>
            </a:pPr>
            <a:r>
              <a:rPr lang="en-US" sz="1800"/>
              <a:t>Nausea</a:t>
            </a:r>
            <a:endParaRPr/>
          </a:p>
          <a:p>
            <a:pPr indent="-228600" lvl="2" marL="1143000" rtl="0" algn="l">
              <a:spcBef>
                <a:spcPts val="360"/>
              </a:spcBef>
              <a:spcAft>
                <a:spcPts val="0"/>
              </a:spcAft>
              <a:buClr>
                <a:schemeClr val="dk1"/>
              </a:buClr>
              <a:buSzPts val="1800"/>
              <a:buChar char="•"/>
            </a:pPr>
            <a:r>
              <a:rPr lang="en-US" sz="1800"/>
              <a:t>Nystagmus </a:t>
            </a:r>
            <a:endParaRPr/>
          </a:p>
          <a:p>
            <a:pPr indent="-228600" lvl="2" marL="1143000" rtl="0" algn="l">
              <a:spcBef>
                <a:spcPts val="360"/>
              </a:spcBef>
              <a:spcAft>
                <a:spcPts val="0"/>
              </a:spcAft>
              <a:buClr>
                <a:schemeClr val="dk1"/>
              </a:buClr>
              <a:buSzPts val="1800"/>
              <a:buChar char="•"/>
            </a:pPr>
            <a:r>
              <a:rPr lang="en-US" sz="1800"/>
              <a:t>Positive cranial nerve signs</a:t>
            </a:r>
            <a:endParaRPr sz="1800"/>
          </a:p>
        </p:txBody>
      </p:sp>
      <p:sp>
        <p:nvSpPr>
          <p:cNvPr id="134" name="Google Shape;134;p8"/>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The Vertebral Artery Continued…</a:t>
            </a:r>
            <a:endParaRPr/>
          </a:p>
        </p:txBody>
      </p:sp>
      <p:cxnSp>
        <p:nvCxnSpPr>
          <p:cNvPr id="135" name="Google Shape;135;p8"/>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pic>
        <p:nvPicPr>
          <p:cNvPr id="140" name="Google Shape;140;p9"/>
          <p:cNvPicPr preferRelativeResize="0"/>
          <p:nvPr/>
        </p:nvPicPr>
        <p:blipFill rotWithShape="1">
          <a:blip r:embed="rId3">
            <a:alphaModFix/>
          </a:blip>
          <a:srcRect b="0" l="0" r="0" t="0"/>
          <a:stretch/>
        </p:blipFill>
        <p:spPr>
          <a:xfrm>
            <a:off x="1763689" y="177270"/>
            <a:ext cx="5668994" cy="656409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Intervertebral Disc Anatomy</a:t>
            </a:r>
            <a:endParaRPr/>
          </a:p>
        </p:txBody>
      </p:sp>
      <p:sp>
        <p:nvSpPr>
          <p:cNvPr id="147" name="Google Shape;147;p1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Discs give the C/S the lordotic shape</a:t>
            </a:r>
            <a:endParaRPr/>
          </a:p>
          <a:p>
            <a:pPr indent="-342900" lvl="0" marL="342900" rtl="0" algn="l">
              <a:spcBef>
                <a:spcPts val="640"/>
              </a:spcBef>
              <a:spcAft>
                <a:spcPts val="0"/>
              </a:spcAft>
              <a:buClr>
                <a:schemeClr val="dk1"/>
              </a:buClr>
              <a:buSzPts val="3200"/>
              <a:buChar char="•"/>
            </a:pPr>
            <a:r>
              <a:rPr lang="en-US"/>
              <a:t>No disc exits between occiput and atlas (C0-1) or atlas and axis (C1-2)</a:t>
            </a:r>
            <a:endParaRPr/>
          </a:p>
          <a:p>
            <a:pPr indent="-342900" lvl="0" marL="342900" rtl="0" algn="l">
              <a:spcBef>
                <a:spcPts val="640"/>
              </a:spcBef>
              <a:spcAft>
                <a:spcPts val="0"/>
              </a:spcAft>
              <a:buClr>
                <a:schemeClr val="dk1"/>
              </a:buClr>
              <a:buSzPts val="3200"/>
              <a:buChar char="•"/>
            </a:pPr>
            <a:r>
              <a:rPr lang="en-US"/>
              <a:t>Consists of the annulus</a:t>
            </a:r>
            <a:endParaRPr/>
          </a:p>
          <a:p>
            <a:pPr indent="0" lvl="0" marL="0" rtl="0" algn="l">
              <a:spcBef>
                <a:spcPts val="640"/>
              </a:spcBef>
              <a:spcAft>
                <a:spcPts val="0"/>
              </a:spcAft>
              <a:buClr>
                <a:schemeClr val="dk1"/>
              </a:buClr>
              <a:buSzPts val="3200"/>
              <a:buNone/>
            </a:pPr>
            <a:r>
              <a:rPr lang="en-US"/>
              <a:t>Fibrosus and nucleus pulposus</a:t>
            </a:r>
            <a:endParaRPr/>
          </a:p>
          <a:p>
            <a:pPr indent="-342900" lvl="0" marL="342900" rtl="0" algn="l">
              <a:spcBef>
                <a:spcPts val="640"/>
              </a:spcBef>
              <a:spcAft>
                <a:spcPts val="0"/>
              </a:spcAft>
              <a:buClr>
                <a:schemeClr val="dk1"/>
              </a:buClr>
              <a:buSzPts val="3200"/>
              <a:buChar char="•"/>
            </a:pPr>
            <a:r>
              <a:rPr lang="en-US"/>
              <a:t>Annulus fibrosus withstands</a:t>
            </a:r>
            <a:endParaRPr/>
          </a:p>
          <a:p>
            <a:pPr indent="0" lvl="0" marL="0" rtl="0" algn="l">
              <a:spcBef>
                <a:spcPts val="640"/>
              </a:spcBef>
              <a:spcAft>
                <a:spcPts val="0"/>
              </a:spcAft>
              <a:buClr>
                <a:schemeClr val="dk1"/>
              </a:buClr>
              <a:buSzPts val="3200"/>
              <a:buNone/>
            </a:pPr>
            <a:r>
              <a:rPr lang="en-US"/>
              <a:t>tension in the disc</a:t>
            </a:r>
            <a:endParaRPr/>
          </a:p>
        </p:txBody>
      </p:sp>
      <p:pic>
        <p:nvPicPr>
          <p:cNvPr id="148" name="Google Shape;148;p10"/>
          <p:cNvPicPr preferRelativeResize="0"/>
          <p:nvPr/>
        </p:nvPicPr>
        <p:blipFill rotWithShape="1">
          <a:blip r:embed="rId3">
            <a:alphaModFix/>
          </a:blip>
          <a:srcRect b="0" l="0" r="0" t="0"/>
          <a:stretch/>
        </p:blipFill>
        <p:spPr>
          <a:xfrm>
            <a:off x="5586640" y="3284984"/>
            <a:ext cx="3573016" cy="357301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1"/>
          <p:cNvSpPr txBox="1"/>
          <p:nvPr>
            <p:ph idx="1" type="body"/>
          </p:nvPr>
        </p:nvSpPr>
        <p:spPr>
          <a:xfrm>
            <a:off x="950912" y="1268760"/>
            <a:ext cx="8229600" cy="5256584"/>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Resting position is slight extension</a:t>
            </a:r>
            <a:endParaRPr/>
          </a:p>
          <a:p>
            <a:pPr indent="-342900" lvl="0" marL="342900" rtl="0" algn="l">
              <a:spcBef>
                <a:spcPts val="640"/>
              </a:spcBef>
              <a:spcAft>
                <a:spcPts val="0"/>
              </a:spcAft>
              <a:buClr>
                <a:schemeClr val="dk1"/>
              </a:buClr>
              <a:buSzPts val="3200"/>
              <a:buChar char="•"/>
            </a:pPr>
            <a:r>
              <a:rPr lang="en-US"/>
              <a:t>Close packed position is full extension</a:t>
            </a:r>
            <a:endParaRPr/>
          </a:p>
          <a:p>
            <a:pPr indent="-342900" lvl="0" marL="342900" rtl="0" algn="l">
              <a:spcBef>
                <a:spcPts val="640"/>
              </a:spcBef>
              <a:spcAft>
                <a:spcPts val="0"/>
              </a:spcAft>
              <a:buClr>
                <a:schemeClr val="dk1"/>
              </a:buClr>
              <a:buSzPts val="3200"/>
              <a:buChar char="•"/>
            </a:pPr>
            <a:r>
              <a:rPr lang="en-US"/>
              <a:t>Capsular pattern is side flexion and rotation equally limited and extension</a:t>
            </a:r>
            <a:endParaRPr/>
          </a:p>
        </p:txBody>
      </p:sp>
      <p:sp>
        <p:nvSpPr>
          <p:cNvPr id="155" name="Google Shape;155;p11"/>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C/S</a:t>
            </a:r>
            <a:endParaRPr/>
          </a:p>
        </p:txBody>
      </p:sp>
      <p:cxnSp>
        <p:nvCxnSpPr>
          <p:cNvPr id="156" name="Google Shape;156;p11"/>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57" name="Google Shape;157;p11"/>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US"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55000" lnSpcReduction="20000"/>
          </a:bodyPr>
          <a:lstStyle/>
          <a:p>
            <a:pPr indent="-342900" lvl="0" marL="342900" rtl="0" algn="l">
              <a:spcBef>
                <a:spcPts val="0"/>
              </a:spcBef>
              <a:spcAft>
                <a:spcPts val="0"/>
              </a:spcAft>
              <a:buClr>
                <a:schemeClr val="dk1"/>
              </a:buClr>
              <a:buSzPct val="100000"/>
              <a:buChar char="•"/>
            </a:pPr>
            <a:r>
              <a:rPr lang="en-US"/>
              <a:t>MOI, when</a:t>
            </a:r>
            <a:endParaRPr/>
          </a:p>
          <a:p>
            <a:pPr indent="-342900" lvl="0" marL="342900" rtl="0" algn="l">
              <a:spcBef>
                <a:spcPts val="352"/>
              </a:spcBef>
              <a:spcAft>
                <a:spcPts val="0"/>
              </a:spcAft>
              <a:buClr>
                <a:schemeClr val="dk1"/>
              </a:buClr>
              <a:buSzPct val="100000"/>
              <a:buChar char="•"/>
            </a:pPr>
            <a:r>
              <a:rPr lang="en-US"/>
              <a:t>Recent/past injuries or health issues</a:t>
            </a:r>
            <a:endParaRPr/>
          </a:p>
          <a:p>
            <a:pPr indent="-285750" lvl="1" marL="742950" rtl="0" algn="l">
              <a:spcBef>
                <a:spcPts val="308"/>
              </a:spcBef>
              <a:spcAft>
                <a:spcPts val="0"/>
              </a:spcAft>
              <a:buClr>
                <a:schemeClr val="dk1"/>
              </a:buClr>
              <a:buSzPct val="100000"/>
              <a:buChar char="–"/>
            </a:pPr>
            <a:r>
              <a:rPr lang="en-US"/>
              <a:t>Heart</a:t>
            </a:r>
            <a:endParaRPr/>
          </a:p>
          <a:p>
            <a:pPr indent="-285750" lvl="1" marL="742950" rtl="0" algn="l">
              <a:spcBef>
                <a:spcPts val="308"/>
              </a:spcBef>
              <a:spcAft>
                <a:spcPts val="0"/>
              </a:spcAft>
              <a:buClr>
                <a:schemeClr val="dk1"/>
              </a:buClr>
              <a:buSzPct val="100000"/>
              <a:buChar char="–"/>
            </a:pPr>
            <a:r>
              <a:rPr lang="en-US"/>
              <a:t>Lung</a:t>
            </a:r>
            <a:endParaRPr/>
          </a:p>
          <a:p>
            <a:pPr indent="-285750" lvl="1" marL="742950" rtl="0" algn="l">
              <a:spcBef>
                <a:spcPts val="308"/>
              </a:spcBef>
              <a:spcAft>
                <a:spcPts val="0"/>
              </a:spcAft>
              <a:buClr>
                <a:schemeClr val="dk1"/>
              </a:buClr>
              <a:buSzPct val="100000"/>
              <a:buChar char="–"/>
            </a:pPr>
            <a:r>
              <a:rPr lang="en-US"/>
              <a:t>Cancer</a:t>
            </a:r>
            <a:endParaRPr/>
          </a:p>
          <a:p>
            <a:pPr indent="-285750" lvl="1" marL="742950" rtl="0" algn="l">
              <a:spcBef>
                <a:spcPts val="308"/>
              </a:spcBef>
              <a:spcAft>
                <a:spcPts val="0"/>
              </a:spcAft>
              <a:buClr>
                <a:schemeClr val="dk1"/>
              </a:buClr>
              <a:buSzPct val="100000"/>
              <a:buChar char="–"/>
            </a:pPr>
            <a:r>
              <a:rPr lang="en-US"/>
              <a:t>Blood disorder</a:t>
            </a:r>
            <a:endParaRPr/>
          </a:p>
          <a:p>
            <a:pPr indent="-285750" lvl="1" marL="742950" rtl="0" algn="l">
              <a:spcBef>
                <a:spcPts val="308"/>
              </a:spcBef>
              <a:spcAft>
                <a:spcPts val="0"/>
              </a:spcAft>
              <a:buClr>
                <a:schemeClr val="dk1"/>
              </a:buClr>
              <a:buSzPct val="100000"/>
              <a:buChar char="–"/>
            </a:pPr>
            <a:r>
              <a:rPr lang="en-US"/>
              <a:t>Skin disorder </a:t>
            </a:r>
            <a:endParaRPr/>
          </a:p>
          <a:p>
            <a:pPr indent="-285750" lvl="1" marL="742950" rtl="0" algn="l">
              <a:spcBef>
                <a:spcPts val="308"/>
              </a:spcBef>
              <a:spcAft>
                <a:spcPts val="0"/>
              </a:spcAft>
              <a:buClr>
                <a:schemeClr val="dk1"/>
              </a:buClr>
              <a:buSzPct val="100000"/>
              <a:buChar char="–"/>
            </a:pPr>
            <a:r>
              <a:rPr lang="en-US"/>
              <a:t>arthritis</a:t>
            </a:r>
            <a:endParaRPr/>
          </a:p>
          <a:p>
            <a:pPr indent="-342900" lvl="0" marL="342900" rtl="0" algn="l">
              <a:spcBef>
                <a:spcPts val="352"/>
              </a:spcBef>
              <a:spcAft>
                <a:spcPts val="0"/>
              </a:spcAft>
              <a:buClr>
                <a:schemeClr val="dk1"/>
              </a:buClr>
              <a:buSzPct val="100000"/>
              <a:buChar char="•"/>
            </a:pPr>
            <a:r>
              <a:rPr lang="en-US"/>
              <a:t>MD, PT, RMT, chiro</a:t>
            </a:r>
            <a:endParaRPr/>
          </a:p>
          <a:p>
            <a:pPr indent="-342900" lvl="0" marL="342900" rtl="0" algn="l">
              <a:spcBef>
                <a:spcPts val="352"/>
              </a:spcBef>
              <a:spcAft>
                <a:spcPts val="0"/>
              </a:spcAft>
              <a:buClr>
                <a:schemeClr val="dk1"/>
              </a:buClr>
              <a:buSzPct val="100000"/>
              <a:buChar char="•"/>
            </a:pPr>
            <a:r>
              <a:rPr lang="en-US"/>
              <a:t>Medical imaging (xray, MRI..)</a:t>
            </a:r>
            <a:endParaRPr/>
          </a:p>
          <a:p>
            <a:pPr indent="-342900" lvl="0" marL="342900" rtl="0" algn="l">
              <a:spcBef>
                <a:spcPts val="352"/>
              </a:spcBef>
              <a:spcAft>
                <a:spcPts val="0"/>
              </a:spcAft>
              <a:buClr>
                <a:schemeClr val="dk1"/>
              </a:buClr>
              <a:buSzPct val="100000"/>
              <a:buChar char="•"/>
            </a:pPr>
            <a:r>
              <a:rPr lang="en-US"/>
              <a:t>Signs/symptoms</a:t>
            </a:r>
            <a:endParaRPr/>
          </a:p>
          <a:p>
            <a:pPr indent="-285750" lvl="1" marL="742950" rtl="0" algn="l">
              <a:spcBef>
                <a:spcPts val="308"/>
              </a:spcBef>
              <a:spcAft>
                <a:spcPts val="0"/>
              </a:spcAft>
              <a:buClr>
                <a:schemeClr val="dk1"/>
              </a:buClr>
              <a:buSzPct val="100000"/>
              <a:buChar char="–"/>
            </a:pPr>
            <a:r>
              <a:rPr lang="en-US"/>
              <a:t>Pain, location, quality </a:t>
            </a:r>
            <a:endParaRPr/>
          </a:p>
          <a:p>
            <a:pPr indent="-285750" lvl="1" marL="742950" rtl="0" algn="l">
              <a:spcBef>
                <a:spcPts val="308"/>
              </a:spcBef>
              <a:spcAft>
                <a:spcPts val="0"/>
              </a:spcAft>
              <a:buClr>
                <a:schemeClr val="dk1"/>
              </a:buClr>
              <a:buSzPct val="100000"/>
              <a:buChar char="–"/>
            </a:pPr>
            <a:r>
              <a:rPr lang="en-US"/>
              <a:t>Sensory (numbness/tingling)</a:t>
            </a:r>
            <a:endParaRPr/>
          </a:p>
          <a:p>
            <a:pPr indent="-342900" lvl="0" marL="342900" rtl="0" algn="l">
              <a:spcBef>
                <a:spcPts val="352"/>
              </a:spcBef>
              <a:spcAft>
                <a:spcPts val="0"/>
              </a:spcAft>
              <a:buClr>
                <a:schemeClr val="dk1"/>
              </a:buClr>
              <a:buSzPct val="100000"/>
              <a:buChar char="•"/>
            </a:pPr>
            <a:r>
              <a:rPr lang="en-US"/>
              <a:t>ADL’s, work, leisure, sleep</a:t>
            </a:r>
            <a:endParaRPr/>
          </a:p>
          <a:p>
            <a:pPr indent="-342900" lvl="0" marL="342900" rtl="0" algn="l">
              <a:spcBef>
                <a:spcPts val="352"/>
              </a:spcBef>
              <a:spcAft>
                <a:spcPts val="0"/>
              </a:spcAft>
              <a:buClr>
                <a:schemeClr val="dk1"/>
              </a:buClr>
              <a:buSzPct val="100000"/>
              <a:buChar char="•"/>
            </a:pPr>
            <a:r>
              <a:rPr lang="en-US"/>
              <a:t>Medications</a:t>
            </a:r>
            <a:endParaRPr/>
          </a:p>
          <a:p>
            <a:pPr indent="-342900" lvl="0" marL="342900" rtl="0" algn="l">
              <a:spcBef>
                <a:spcPts val="352"/>
              </a:spcBef>
              <a:spcAft>
                <a:spcPts val="0"/>
              </a:spcAft>
              <a:buClr>
                <a:schemeClr val="dk1"/>
              </a:buClr>
              <a:buSzPct val="100000"/>
              <a:buChar char="•"/>
            </a:pPr>
            <a:r>
              <a:rPr lang="en-US"/>
              <a:t>Aggravating/alleviating factors</a:t>
            </a:r>
            <a:endParaRPr/>
          </a:p>
          <a:p>
            <a:pPr indent="-342900" lvl="0" marL="342900" rtl="0" algn="l">
              <a:spcBef>
                <a:spcPts val="352"/>
              </a:spcBef>
              <a:spcAft>
                <a:spcPts val="0"/>
              </a:spcAft>
              <a:buClr>
                <a:schemeClr val="dk1"/>
              </a:buClr>
              <a:buSzPct val="100000"/>
              <a:buChar char="•"/>
            </a:pPr>
            <a:r>
              <a:rPr lang="en-US"/>
              <a:t>Vertebral artery issues (see slide)</a:t>
            </a:r>
            <a:endParaRPr/>
          </a:p>
          <a:p>
            <a:pPr indent="-231140" lvl="0" marL="342900" rtl="0" algn="l">
              <a:spcBef>
                <a:spcPts val="352"/>
              </a:spcBef>
              <a:spcAft>
                <a:spcPts val="0"/>
              </a:spcAft>
              <a:buClr>
                <a:schemeClr val="dk1"/>
              </a:buClr>
              <a:buSzPct val="100000"/>
              <a:buNone/>
            </a:pPr>
            <a:r>
              <a:t/>
            </a:r>
            <a:endParaRPr/>
          </a:p>
        </p:txBody>
      </p:sp>
      <p:sp>
        <p:nvSpPr>
          <p:cNvPr id="164" name="Google Shape;164;p12"/>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Client History</a:t>
            </a:r>
            <a:endParaRPr/>
          </a:p>
        </p:txBody>
      </p:sp>
      <p:cxnSp>
        <p:nvCxnSpPr>
          <p:cNvPr id="165" name="Google Shape;165;p12"/>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chemeClr val="dk1"/>
              </a:buClr>
              <a:buSzPts val="3200"/>
              <a:buChar char="•"/>
            </a:pPr>
            <a:r>
              <a:rPr lang="en-US"/>
              <a:t>Forward head posture</a:t>
            </a:r>
            <a:endParaRPr/>
          </a:p>
          <a:p>
            <a:pPr indent="-342900" lvl="0" marL="342900" rtl="0" algn="l">
              <a:spcBef>
                <a:spcPts val="640"/>
              </a:spcBef>
              <a:spcAft>
                <a:spcPts val="0"/>
              </a:spcAft>
              <a:buClr>
                <a:schemeClr val="dk1"/>
              </a:buClr>
              <a:buSzPts val="3200"/>
              <a:buChar char="•"/>
            </a:pPr>
            <a:r>
              <a:rPr lang="en-US"/>
              <a:t>Head position</a:t>
            </a:r>
            <a:endParaRPr/>
          </a:p>
          <a:p>
            <a:pPr indent="-342900" lvl="0" marL="342900" rtl="0" algn="l">
              <a:spcBef>
                <a:spcPts val="640"/>
              </a:spcBef>
              <a:spcAft>
                <a:spcPts val="0"/>
              </a:spcAft>
              <a:buClr>
                <a:schemeClr val="dk1"/>
              </a:buClr>
              <a:buSzPts val="3200"/>
              <a:buChar char="•"/>
            </a:pPr>
            <a:r>
              <a:rPr lang="en-US"/>
              <a:t>Spinal curves (kyphosis, protracted)</a:t>
            </a:r>
            <a:endParaRPr/>
          </a:p>
          <a:p>
            <a:pPr indent="-342900" lvl="0" marL="342900" rtl="0" algn="l">
              <a:spcBef>
                <a:spcPts val="640"/>
              </a:spcBef>
              <a:spcAft>
                <a:spcPts val="0"/>
              </a:spcAft>
              <a:buClr>
                <a:schemeClr val="dk1"/>
              </a:buClr>
              <a:buSzPts val="3200"/>
              <a:buChar char="•"/>
            </a:pPr>
            <a:r>
              <a:rPr lang="en-US"/>
              <a:t>Shoulder levels</a:t>
            </a:r>
            <a:endParaRPr/>
          </a:p>
          <a:p>
            <a:pPr indent="-342900" lvl="0" marL="342900" rtl="0" algn="l">
              <a:spcBef>
                <a:spcPts val="640"/>
              </a:spcBef>
              <a:spcAft>
                <a:spcPts val="0"/>
              </a:spcAft>
              <a:buClr>
                <a:schemeClr val="dk1"/>
              </a:buClr>
              <a:buSzPts val="3200"/>
              <a:buChar char="•"/>
            </a:pPr>
            <a:r>
              <a:rPr lang="en-US"/>
              <a:t>Swelling, redness</a:t>
            </a:r>
            <a:endParaRPr/>
          </a:p>
          <a:p>
            <a:pPr indent="-342900" lvl="0" marL="342900" rtl="0" algn="l">
              <a:spcBef>
                <a:spcPts val="640"/>
              </a:spcBef>
              <a:spcAft>
                <a:spcPts val="0"/>
              </a:spcAft>
              <a:buClr>
                <a:schemeClr val="dk1"/>
              </a:buClr>
              <a:buSzPts val="3200"/>
              <a:buChar char="•"/>
            </a:pPr>
            <a:r>
              <a:rPr lang="en-US"/>
              <a:t>How the client moves</a:t>
            </a:r>
            <a:endParaRPr/>
          </a:p>
          <a:p>
            <a:pPr indent="-342900" lvl="0" marL="342900" rtl="0" algn="l">
              <a:spcBef>
                <a:spcPts val="640"/>
              </a:spcBef>
              <a:spcAft>
                <a:spcPts val="0"/>
              </a:spcAft>
              <a:buClr>
                <a:schemeClr val="dk1"/>
              </a:buClr>
              <a:buSzPts val="3200"/>
              <a:buChar char="•"/>
            </a:pPr>
            <a:r>
              <a:rPr lang="en-US"/>
              <a:t>Soft tissue/bony contours </a:t>
            </a:r>
            <a:endParaRPr/>
          </a:p>
          <a:p>
            <a:pPr indent="-342900" lvl="0" marL="342900" rtl="0" algn="l">
              <a:spcBef>
                <a:spcPts val="640"/>
              </a:spcBef>
              <a:spcAft>
                <a:spcPts val="0"/>
              </a:spcAft>
              <a:buClr>
                <a:schemeClr val="dk1"/>
              </a:buClr>
              <a:buSzPts val="3200"/>
              <a:buChar char="•"/>
            </a:pPr>
            <a:r>
              <a:rPr lang="en-US"/>
              <a:t>Muscle symmetry </a:t>
            </a:r>
            <a:endParaRPr/>
          </a:p>
          <a:p>
            <a:pPr indent="-139700" lvl="0" marL="342900" rtl="0" algn="l">
              <a:spcBef>
                <a:spcPts val="640"/>
              </a:spcBef>
              <a:spcAft>
                <a:spcPts val="0"/>
              </a:spcAft>
              <a:buClr>
                <a:schemeClr val="dk1"/>
              </a:buClr>
              <a:buSzPts val="3200"/>
              <a:buNone/>
            </a:pPr>
            <a:r>
              <a:t/>
            </a:r>
            <a:endParaRPr/>
          </a:p>
        </p:txBody>
      </p:sp>
      <p:sp>
        <p:nvSpPr>
          <p:cNvPr id="172" name="Google Shape;172;p13"/>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Observation</a:t>
            </a:r>
            <a:endParaRPr/>
          </a:p>
        </p:txBody>
      </p:sp>
      <p:cxnSp>
        <p:nvCxnSpPr>
          <p:cNvPr id="173" name="Google Shape;173;p13"/>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4"/>
          <p:cNvSpPr txBox="1"/>
          <p:nvPr>
            <p:ph type="title"/>
          </p:nvPr>
        </p:nvSpPr>
        <p:spPr>
          <a:xfrm>
            <a:off x="457200" y="22746"/>
            <a:ext cx="8229600" cy="80803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AROM/PROM</a:t>
            </a:r>
            <a:endParaRPr/>
          </a:p>
        </p:txBody>
      </p:sp>
      <p:sp>
        <p:nvSpPr>
          <p:cNvPr id="179" name="Google Shape;179;p14"/>
          <p:cNvSpPr txBox="1"/>
          <p:nvPr>
            <p:ph idx="1" type="body"/>
          </p:nvPr>
        </p:nvSpPr>
        <p:spPr>
          <a:xfrm>
            <a:off x="0" y="838200"/>
            <a:ext cx="9144000" cy="6019800"/>
          </a:xfrm>
          <a:prstGeom prst="rect">
            <a:avLst/>
          </a:prstGeom>
          <a:noFill/>
          <a:ln>
            <a:noFill/>
          </a:ln>
        </p:spPr>
        <p:txBody>
          <a:bodyPr anchorCtr="0" anchor="t" bIns="45700" lIns="91425" spcFirstLastPara="1" rIns="91425" wrap="square" tIns="45700">
            <a:normAutofit fontScale="62500" lnSpcReduction="20000"/>
          </a:bodyPr>
          <a:lstStyle/>
          <a:p>
            <a:pPr indent="-342900" lvl="0" marL="342900" rtl="0" algn="l">
              <a:spcBef>
                <a:spcPts val="0"/>
              </a:spcBef>
              <a:spcAft>
                <a:spcPts val="0"/>
              </a:spcAft>
              <a:buClr>
                <a:schemeClr val="dk1"/>
              </a:buClr>
              <a:buSzPct val="100000"/>
              <a:buChar char="•"/>
            </a:pPr>
            <a:r>
              <a:rPr lang="en-US"/>
              <a:t>You must clear the U/E</a:t>
            </a:r>
            <a:endParaRPr/>
          </a:p>
          <a:p>
            <a:pPr indent="-228600" lvl="2" marL="1143000" rtl="0" algn="l">
              <a:spcBef>
                <a:spcPts val="300"/>
              </a:spcBef>
              <a:spcAft>
                <a:spcPts val="0"/>
              </a:spcAft>
              <a:buClr>
                <a:schemeClr val="dk1"/>
              </a:buClr>
              <a:buSzPct val="100000"/>
              <a:buChar char="•"/>
            </a:pPr>
            <a:r>
              <a:rPr lang="en-US"/>
              <a:t>Consists of AROM/PROM of shoulder, elbow and wrist</a:t>
            </a:r>
            <a:endParaRPr/>
          </a:p>
          <a:p>
            <a:pPr indent="-342900" lvl="0" marL="342900" rtl="0" algn="l">
              <a:spcBef>
                <a:spcPts val="400"/>
              </a:spcBef>
              <a:spcAft>
                <a:spcPts val="0"/>
              </a:spcAft>
              <a:buClr>
                <a:schemeClr val="dk1"/>
              </a:buClr>
              <a:buSzPct val="100000"/>
              <a:buChar char="•"/>
            </a:pPr>
            <a:r>
              <a:rPr lang="en-US"/>
              <a:t>Atlanto-occipital joint</a:t>
            </a:r>
            <a:endParaRPr/>
          </a:p>
          <a:p>
            <a:pPr indent="-228600" lvl="2" marL="1143000" rtl="0" algn="l">
              <a:spcBef>
                <a:spcPts val="300"/>
              </a:spcBef>
              <a:spcAft>
                <a:spcPts val="0"/>
              </a:spcAft>
              <a:buClr>
                <a:schemeClr val="dk1"/>
              </a:buClr>
              <a:buSzPct val="100000"/>
              <a:buChar char="•"/>
            </a:pPr>
            <a:r>
              <a:rPr lang="en-US"/>
              <a:t>Flexion- 5</a:t>
            </a:r>
            <a:endParaRPr/>
          </a:p>
          <a:p>
            <a:pPr indent="-228600" lvl="2" marL="1143000" rtl="0" algn="l">
              <a:spcBef>
                <a:spcPts val="300"/>
              </a:spcBef>
              <a:spcAft>
                <a:spcPts val="0"/>
              </a:spcAft>
              <a:buClr>
                <a:schemeClr val="dk1"/>
              </a:buClr>
              <a:buSzPct val="100000"/>
              <a:buChar char="•"/>
            </a:pPr>
            <a:r>
              <a:rPr lang="en-US"/>
              <a:t>Extension- 10</a:t>
            </a:r>
            <a:endParaRPr/>
          </a:p>
          <a:p>
            <a:pPr indent="-228600" lvl="2" marL="1143000" rtl="0" algn="l">
              <a:spcBef>
                <a:spcPts val="300"/>
              </a:spcBef>
              <a:spcAft>
                <a:spcPts val="0"/>
              </a:spcAft>
              <a:buClr>
                <a:schemeClr val="dk1"/>
              </a:buClr>
              <a:buSzPct val="100000"/>
              <a:buChar char="•"/>
            </a:pPr>
            <a:r>
              <a:rPr lang="en-US"/>
              <a:t>Lateral Flexion- 5</a:t>
            </a:r>
            <a:endParaRPr/>
          </a:p>
          <a:p>
            <a:pPr indent="-228600" lvl="2" marL="1143000" rtl="0" algn="l">
              <a:spcBef>
                <a:spcPts val="300"/>
              </a:spcBef>
              <a:spcAft>
                <a:spcPts val="0"/>
              </a:spcAft>
              <a:buClr>
                <a:schemeClr val="dk1"/>
              </a:buClr>
              <a:buSzPct val="100000"/>
              <a:buChar char="•"/>
            </a:pPr>
            <a:r>
              <a:rPr lang="en-US"/>
              <a:t>Rotation- negligible </a:t>
            </a:r>
            <a:endParaRPr/>
          </a:p>
          <a:p>
            <a:pPr indent="-342900" lvl="0" marL="342900" rtl="0" algn="l">
              <a:spcBef>
                <a:spcPts val="400"/>
              </a:spcBef>
              <a:spcAft>
                <a:spcPts val="0"/>
              </a:spcAft>
              <a:buClr>
                <a:schemeClr val="dk1"/>
              </a:buClr>
              <a:buSzPct val="100000"/>
              <a:buChar char="•"/>
            </a:pPr>
            <a:r>
              <a:rPr lang="en-US"/>
              <a:t>Atlanto-axial joint</a:t>
            </a:r>
            <a:endParaRPr/>
          </a:p>
          <a:p>
            <a:pPr indent="-228600" lvl="2" marL="1143000" rtl="0" algn="l">
              <a:spcBef>
                <a:spcPts val="300"/>
              </a:spcBef>
              <a:spcAft>
                <a:spcPts val="0"/>
              </a:spcAft>
              <a:buClr>
                <a:schemeClr val="dk1"/>
              </a:buClr>
              <a:buSzPct val="100000"/>
              <a:buChar char="•"/>
            </a:pPr>
            <a:r>
              <a:rPr lang="en-US"/>
              <a:t>Flexion- 5</a:t>
            </a:r>
            <a:endParaRPr/>
          </a:p>
          <a:p>
            <a:pPr indent="-228600" lvl="2" marL="1143000" rtl="0" algn="l">
              <a:spcBef>
                <a:spcPts val="300"/>
              </a:spcBef>
              <a:spcAft>
                <a:spcPts val="0"/>
              </a:spcAft>
              <a:buClr>
                <a:schemeClr val="dk1"/>
              </a:buClr>
              <a:buSzPct val="100000"/>
              <a:buChar char="•"/>
            </a:pPr>
            <a:r>
              <a:rPr lang="en-US"/>
              <a:t>Extension- 10 </a:t>
            </a:r>
            <a:endParaRPr/>
          </a:p>
          <a:p>
            <a:pPr indent="-228600" lvl="2" marL="1143000" rtl="0" algn="l">
              <a:spcBef>
                <a:spcPts val="300"/>
              </a:spcBef>
              <a:spcAft>
                <a:spcPts val="0"/>
              </a:spcAft>
              <a:buClr>
                <a:schemeClr val="dk1"/>
              </a:buClr>
              <a:buSzPct val="100000"/>
              <a:buChar char="•"/>
            </a:pPr>
            <a:r>
              <a:rPr lang="en-US"/>
              <a:t>Lateral flexion- negligible</a:t>
            </a:r>
            <a:endParaRPr/>
          </a:p>
          <a:p>
            <a:pPr indent="-228600" lvl="2" marL="1143000" rtl="0" algn="l">
              <a:spcBef>
                <a:spcPts val="300"/>
              </a:spcBef>
              <a:spcAft>
                <a:spcPts val="0"/>
              </a:spcAft>
              <a:buClr>
                <a:schemeClr val="dk1"/>
              </a:buClr>
              <a:buSzPct val="100000"/>
              <a:buChar char="•"/>
            </a:pPr>
            <a:r>
              <a:rPr lang="en-US"/>
              <a:t>Rotation – 40-45</a:t>
            </a:r>
            <a:endParaRPr/>
          </a:p>
          <a:p>
            <a:pPr indent="-342900" lvl="0" marL="342900" rtl="0" algn="l">
              <a:spcBef>
                <a:spcPts val="400"/>
              </a:spcBef>
              <a:spcAft>
                <a:spcPts val="0"/>
              </a:spcAft>
              <a:buClr>
                <a:schemeClr val="dk1"/>
              </a:buClr>
              <a:buSzPct val="100000"/>
              <a:buChar char="•"/>
            </a:pPr>
            <a:r>
              <a:rPr lang="en-US"/>
              <a:t>Intracranial region (C2-7)</a:t>
            </a:r>
            <a:endParaRPr/>
          </a:p>
          <a:p>
            <a:pPr indent="-228600" lvl="2" marL="1143000" rtl="0" algn="l">
              <a:spcBef>
                <a:spcPts val="300"/>
              </a:spcBef>
              <a:spcAft>
                <a:spcPts val="0"/>
              </a:spcAft>
              <a:buClr>
                <a:schemeClr val="dk1"/>
              </a:buClr>
              <a:buSzPct val="100000"/>
              <a:buChar char="•"/>
            </a:pPr>
            <a:r>
              <a:rPr lang="en-US"/>
              <a:t>Flexion- 35</a:t>
            </a:r>
            <a:endParaRPr/>
          </a:p>
          <a:p>
            <a:pPr indent="-228600" lvl="2" marL="1143000" rtl="0" algn="l">
              <a:spcBef>
                <a:spcPts val="300"/>
              </a:spcBef>
              <a:spcAft>
                <a:spcPts val="0"/>
              </a:spcAft>
              <a:buClr>
                <a:schemeClr val="dk1"/>
              </a:buClr>
              <a:buSzPct val="100000"/>
              <a:buChar char="•"/>
            </a:pPr>
            <a:r>
              <a:rPr lang="en-US"/>
              <a:t>Extension- 70</a:t>
            </a:r>
            <a:endParaRPr/>
          </a:p>
          <a:p>
            <a:pPr indent="-228600" lvl="2" marL="1143000" rtl="0" algn="l">
              <a:spcBef>
                <a:spcPts val="300"/>
              </a:spcBef>
              <a:spcAft>
                <a:spcPts val="0"/>
              </a:spcAft>
              <a:buClr>
                <a:schemeClr val="dk1"/>
              </a:buClr>
              <a:buSzPct val="100000"/>
              <a:buChar char="•"/>
            </a:pPr>
            <a:r>
              <a:rPr lang="en-US"/>
              <a:t>Lateral flexion- 35</a:t>
            </a:r>
            <a:endParaRPr/>
          </a:p>
          <a:p>
            <a:pPr indent="-228600" lvl="2" marL="1143000" rtl="0" algn="l">
              <a:spcBef>
                <a:spcPts val="300"/>
              </a:spcBef>
              <a:spcAft>
                <a:spcPts val="0"/>
              </a:spcAft>
              <a:buClr>
                <a:schemeClr val="dk1"/>
              </a:buClr>
              <a:buSzPct val="100000"/>
              <a:buChar char="•"/>
            </a:pPr>
            <a:r>
              <a:rPr lang="en-US"/>
              <a:t>Rotation- 45</a:t>
            </a:r>
            <a:endParaRPr/>
          </a:p>
          <a:p>
            <a:pPr indent="-342900" lvl="0" marL="342900" rtl="0" algn="l">
              <a:spcBef>
                <a:spcPts val="400"/>
              </a:spcBef>
              <a:spcAft>
                <a:spcPts val="0"/>
              </a:spcAft>
              <a:buClr>
                <a:schemeClr val="dk1"/>
              </a:buClr>
              <a:buSzPct val="100000"/>
              <a:buChar char="•"/>
            </a:pPr>
            <a:r>
              <a:rPr lang="en-US"/>
              <a:t>Total craniocervical region</a:t>
            </a:r>
            <a:endParaRPr/>
          </a:p>
          <a:p>
            <a:pPr indent="-228600" lvl="2" marL="1143000" rtl="0" algn="l">
              <a:spcBef>
                <a:spcPts val="300"/>
              </a:spcBef>
              <a:spcAft>
                <a:spcPts val="0"/>
              </a:spcAft>
              <a:buClr>
                <a:schemeClr val="dk1"/>
              </a:buClr>
              <a:buSzPct val="100000"/>
              <a:buChar char="•"/>
            </a:pPr>
            <a:r>
              <a:rPr lang="en-US"/>
              <a:t>Flexion- 45-50</a:t>
            </a:r>
            <a:endParaRPr/>
          </a:p>
          <a:p>
            <a:pPr indent="-228600" lvl="2" marL="1143000" rtl="0" algn="l">
              <a:spcBef>
                <a:spcPts val="300"/>
              </a:spcBef>
              <a:spcAft>
                <a:spcPts val="0"/>
              </a:spcAft>
              <a:buClr>
                <a:schemeClr val="dk1"/>
              </a:buClr>
              <a:buSzPct val="100000"/>
              <a:buChar char="•"/>
            </a:pPr>
            <a:r>
              <a:rPr lang="en-US"/>
              <a:t>Extension- 85</a:t>
            </a:r>
            <a:endParaRPr/>
          </a:p>
          <a:p>
            <a:pPr indent="-228600" lvl="2" marL="1143000" rtl="0" algn="l">
              <a:spcBef>
                <a:spcPts val="300"/>
              </a:spcBef>
              <a:spcAft>
                <a:spcPts val="0"/>
              </a:spcAft>
              <a:buClr>
                <a:schemeClr val="dk1"/>
              </a:buClr>
              <a:buSzPct val="100000"/>
              <a:buChar char="•"/>
            </a:pPr>
            <a:r>
              <a:rPr lang="en-US"/>
              <a:t>Lateral flexion- 40</a:t>
            </a:r>
            <a:endParaRPr/>
          </a:p>
          <a:p>
            <a:pPr indent="-228600" lvl="2" marL="1143000" rtl="0" algn="l">
              <a:spcBef>
                <a:spcPts val="300"/>
              </a:spcBef>
              <a:spcAft>
                <a:spcPts val="0"/>
              </a:spcAft>
              <a:buClr>
                <a:schemeClr val="dk1"/>
              </a:buClr>
              <a:buSzPct val="100000"/>
              <a:buChar char="•"/>
            </a:pPr>
            <a:r>
              <a:rPr lang="en-US"/>
              <a:t>Rotation- 90</a:t>
            </a:r>
            <a:endParaRPr/>
          </a:p>
          <a:p>
            <a:pPr indent="-342900" lvl="0" marL="342900" rtl="0" algn="l">
              <a:spcBef>
                <a:spcPts val="400"/>
              </a:spcBef>
              <a:spcAft>
                <a:spcPts val="0"/>
              </a:spcAft>
              <a:buClr>
                <a:schemeClr val="dk1"/>
              </a:buClr>
              <a:buSzPct val="100000"/>
              <a:buChar char="•"/>
            </a:pPr>
            <a:r>
              <a:rPr lang="en-US"/>
              <a:t>Quandrants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All C/S endfeels are a tissue stretch</a:t>
            </a:r>
            <a:endParaRPr b="1"/>
          </a:p>
          <a:p>
            <a:pPr indent="-139700" lvl="0" marL="342900" rtl="0" algn="l">
              <a:spcBef>
                <a:spcPts val="640"/>
              </a:spcBef>
              <a:spcAft>
                <a:spcPts val="0"/>
              </a:spcAft>
              <a:buClr>
                <a:schemeClr val="dk1"/>
              </a:buClr>
              <a:buSzPts val="3200"/>
              <a:buNone/>
            </a:pPr>
            <a:r>
              <a:t/>
            </a:r>
            <a:endParaRPr/>
          </a:p>
        </p:txBody>
      </p:sp>
      <p:sp>
        <p:nvSpPr>
          <p:cNvPr id="186" name="Google Shape;186;p15"/>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PROM</a:t>
            </a:r>
            <a:endParaRPr/>
          </a:p>
        </p:txBody>
      </p:sp>
      <p:cxnSp>
        <p:nvCxnSpPr>
          <p:cNvPr id="187" name="Google Shape;187;p15"/>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The same movements that were performed in active are done isometrically</a:t>
            </a:r>
            <a:endParaRPr/>
          </a:p>
          <a:p>
            <a:pPr indent="-342900" lvl="0" marL="342900" rtl="0" algn="l">
              <a:spcBef>
                <a:spcPts val="640"/>
              </a:spcBef>
              <a:spcAft>
                <a:spcPts val="0"/>
              </a:spcAft>
              <a:buClr>
                <a:schemeClr val="dk1"/>
              </a:buClr>
              <a:buSzPts val="3200"/>
              <a:buChar char="•"/>
            </a:pPr>
            <a:r>
              <a:rPr lang="en-US"/>
              <a:t>The easiest way of performing these motions is by placing the client in a relaxed position and telling them “Don’t let me move you”</a:t>
            </a:r>
            <a:endParaRPr/>
          </a:p>
          <a:p>
            <a:pPr indent="-139700" lvl="0" marL="342900" rtl="0" algn="l">
              <a:spcBef>
                <a:spcPts val="640"/>
              </a:spcBef>
              <a:spcAft>
                <a:spcPts val="0"/>
              </a:spcAft>
              <a:buClr>
                <a:schemeClr val="dk1"/>
              </a:buClr>
              <a:buSzPts val="3200"/>
              <a:buNone/>
            </a:pPr>
            <a:r>
              <a:t/>
            </a:r>
            <a:endParaRPr/>
          </a:p>
        </p:txBody>
      </p:sp>
      <p:sp>
        <p:nvSpPr>
          <p:cNvPr id="194" name="Google Shape;194;p16"/>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RROM</a:t>
            </a:r>
            <a:endParaRPr/>
          </a:p>
        </p:txBody>
      </p:sp>
      <p:cxnSp>
        <p:nvCxnSpPr>
          <p:cNvPr id="195" name="Google Shape;195;p16"/>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p17"/>
          <p:cNvPicPr preferRelativeResize="0"/>
          <p:nvPr/>
        </p:nvPicPr>
        <p:blipFill rotWithShape="1">
          <a:blip r:embed="rId3">
            <a:alphaModFix/>
          </a:blip>
          <a:srcRect b="0" l="0" r="0" t="0"/>
          <a:stretch/>
        </p:blipFill>
        <p:spPr>
          <a:xfrm>
            <a:off x="467544" y="692696"/>
            <a:ext cx="8239430" cy="55538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18"/>
          <p:cNvSpPr txBox="1"/>
          <p:nvPr>
            <p:ph idx="1" type="body"/>
          </p:nvPr>
        </p:nvSpPr>
        <p:spPr>
          <a:xfrm>
            <a:off x="457200" y="1196752"/>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Used to rule out obvious pathologies in the extremities and to note areas that may need more detailed assessment</a:t>
            </a:r>
            <a:endParaRPr/>
          </a:p>
          <a:p>
            <a:pPr indent="-342900" lvl="0" marL="342900" rtl="0" algn="l">
              <a:spcBef>
                <a:spcPts val="640"/>
              </a:spcBef>
              <a:spcAft>
                <a:spcPts val="0"/>
              </a:spcAft>
              <a:buClr>
                <a:schemeClr val="dk1"/>
              </a:buClr>
              <a:buSzPts val="3200"/>
              <a:buChar char="•"/>
            </a:pPr>
            <a:r>
              <a:rPr lang="en-US"/>
              <a:t>Each of the following is scanned bilaterally</a:t>
            </a:r>
            <a:endParaRPr/>
          </a:p>
          <a:p>
            <a:pPr indent="-342900" lvl="0" marL="342900" rtl="0" algn="l">
              <a:spcBef>
                <a:spcPts val="640"/>
              </a:spcBef>
              <a:spcAft>
                <a:spcPts val="0"/>
              </a:spcAft>
              <a:buClr>
                <a:schemeClr val="dk1"/>
              </a:buClr>
              <a:buSzPts val="3200"/>
              <a:buChar char="•"/>
            </a:pPr>
            <a:r>
              <a:rPr lang="en-US"/>
              <a:t>Pathology originating in the C/S can refer pain/tingling to the upper extremity  </a:t>
            </a:r>
            <a:endParaRPr/>
          </a:p>
        </p:txBody>
      </p:sp>
      <p:sp>
        <p:nvSpPr>
          <p:cNvPr id="208" name="Google Shape;208;p18"/>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Peripheral Joint Scanning</a:t>
            </a:r>
            <a:endParaRPr/>
          </a:p>
        </p:txBody>
      </p:sp>
      <p:cxnSp>
        <p:nvCxnSpPr>
          <p:cNvPr id="209" name="Google Shape;209;p18"/>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1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chemeClr val="dk1"/>
              </a:buClr>
              <a:buSzPts val="3200"/>
              <a:buChar char="•"/>
            </a:pPr>
            <a:r>
              <a:rPr lang="en-US"/>
              <a:t>Therapist checks the movement of the joint by placing the index finger anterior to the ear</a:t>
            </a:r>
            <a:endParaRPr/>
          </a:p>
          <a:p>
            <a:pPr indent="-342900" lvl="0" marL="342900" rtl="0" algn="l">
              <a:spcBef>
                <a:spcPts val="640"/>
              </a:spcBef>
              <a:spcAft>
                <a:spcPts val="0"/>
              </a:spcAft>
              <a:buClr>
                <a:schemeClr val="dk1"/>
              </a:buClr>
              <a:buSzPts val="3200"/>
              <a:buChar char="•"/>
            </a:pPr>
            <a:r>
              <a:rPr lang="en-US"/>
              <a:t>The client then open and closes the mouth as the therapist feels for equal movement of the condyles, and for clicking or grinding</a:t>
            </a:r>
            <a:endParaRPr/>
          </a:p>
          <a:p>
            <a:pPr indent="-342900" lvl="0" marL="342900" rtl="0" algn="l">
              <a:spcBef>
                <a:spcPts val="640"/>
              </a:spcBef>
              <a:spcAft>
                <a:spcPts val="0"/>
              </a:spcAft>
              <a:buClr>
                <a:schemeClr val="dk1"/>
              </a:buClr>
              <a:buSzPts val="3200"/>
              <a:buChar char="•"/>
            </a:pPr>
            <a:r>
              <a:rPr lang="en-US"/>
              <a:t>Note if client experiences pain and with what movements</a:t>
            </a:r>
            <a:endParaRPr/>
          </a:p>
          <a:p>
            <a:pPr indent="-342900" lvl="0" marL="342900" rtl="0" algn="l">
              <a:spcBef>
                <a:spcPts val="640"/>
              </a:spcBef>
              <a:spcAft>
                <a:spcPts val="0"/>
              </a:spcAft>
              <a:buClr>
                <a:schemeClr val="dk1"/>
              </a:buClr>
              <a:buSzPts val="3200"/>
              <a:buChar char="•"/>
            </a:pPr>
            <a:r>
              <a:rPr lang="en-US"/>
              <a:t>Therapist observes the client when opening and closing mouth looking for any deviation</a:t>
            </a:r>
            <a:endParaRPr/>
          </a:p>
        </p:txBody>
      </p:sp>
      <p:sp>
        <p:nvSpPr>
          <p:cNvPr id="216" name="Google Shape;216;p19"/>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Peripheral Joint Scanning</a:t>
            </a:r>
            <a:br>
              <a:rPr lang="en-US"/>
            </a:br>
            <a:r>
              <a:rPr lang="en-US"/>
              <a:t>TMJ</a:t>
            </a:r>
            <a:endParaRPr/>
          </a:p>
        </p:txBody>
      </p:sp>
      <p:cxnSp>
        <p:nvCxnSpPr>
          <p:cNvPr id="217" name="Google Shape;217;p19"/>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2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Client is asked to actively abduct, forward flex arm </a:t>
            </a:r>
            <a:endParaRPr/>
          </a:p>
          <a:p>
            <a:pPr indent="-342900" lvl="0" marL="342900" rtl="0" algn="l">
              <a:spcBef>
                <a:spcPts val="640"/>
              </a:spcBef>
              <a:spcAft>
                <a:spcPts val="0"/>
              </a:spcAft>
              <a:buClr>
                <a:schemeClr val="dk1"/>
              </a:buClr>
              <a:buSzPts val="3200"/>
              <a:buChar char="•"/>
            </a:pPr>
            <a:r>
              <a:rPr lang="en-US"/>
              <a:t>Then client is asked to medially and laterally rotate while arm is abducted to 90</a:t>
            </a:r>
            <a:endParaRPr/>
          </a:p>
          <a:p>
            <a:pPr indent="-342900" lvl="0" marL="342900" rtl="0" algn="l">
              <a:spcBef>
                <a:spcPts val="640"/>
              </a:spcBef>
              <a:spcAft>
                <a:spcPts val="0"/>
              </a:spcAft>
              <a:buClr>
                <a:schemeClr val="dk1"/>
              </a:buClr>
              <a:buSzPts val="3200"/>
              <a:buChar char="•"/>
            </a:pPr>
            <a:r>
              <a:rPr lang="en-US"/>
              <a:t>Lastly the client is asked to perform an apley’s scratch test with both arms</a:t>
            </a:r>
            <a:endParaRPr/>
          </a:p>
          <a:p>
            <a:pPr indent="-342900" lvl="0" marL="342900" rtl="0" algn="l">
              <a:spcBef>
                <a:spcPts val="640"/>
              </a:spcBef>
              <a:spcAft>
                <a:spcPts val="0"/>
              </a:spcAft>
              <a:buClr>
                <a:schemeClr val="dk1"/>
              </a:buClr>
              <a:buSzPts val="3200"/>
              <a:buChar char="•"/>
            </a:pPr>
            <a:r>
              <a:rPr lang="en-US"/>
              <a:t>Therapist notes any restrictions, and if client experiences pain</a:t>
            </a:r>
            <a:endParaRPr/>
          </a:p>
        </p:txBody>
      </p:sp>
      <p:sp>
        <p:nvSpPr>
          <p:cNvPr id="224" name="Google Shape;224;p20"/>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Peripheral Joint Scanning</a:t>
            </a:r>
            <a:br>
              <a:rPr lang="en-US"/>
            </a:br>
            <a:r>
              <a:rPr lang="en-US"/>
              <a:t>Shoulder</a:t>
            </a:r>
            <a:endParaRPr/>
          </a:p>
        </p:txBody>
      </p:sp>
      <p:cxnSp>
        <p:nvCxnSpPr>
          <p:cNvPr id="225" name="Google Shape;225;p20"/>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2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The elbow joint is actively moved through flexion, extension, supination and pronation</a:t>
            </a:r>
            <a:endParaRPr/>
          </a:p>
          <a:p>
            <a:pPr indent="-342900" lvl="0" marL="342900" rtl="0" algn="l">
              <a:spcBef>
                <a:spcPts val="640"/>
              </a:spcBef>
              <a:spcAft>
                <a:spcPts val="0"/>
              </a:spcAft>
              <a:buClr>
                <a:schemeClr val="dk1"/>
              </a:buClr>
              <a:buSzPts val="3200"/>
              <a:buChar char="•"/>
            </a:pPr>
            <a:r>
              <a:rPr lang="en-US"/>
              <a:t>Any restrictions or abnormal movements should be noted</a:t>
            </a:r>
            <a:endParaRPr/>
          </a:p>
        </p:txBody>
      </p:sp>
      <p:sp>
        <p:nvSpPr>
          <p:cNvPr id="232" name="Google Shape;232;p21"/>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Peripheral Joint Scanning</a:t>
            </a:r>
            <a:br>
              <a:rPr lang="en-US"/>
            </a:br>
            <a:r>
              <a:rPr lang="en-US"/>
              <a:t>Elbow</a:t>
            </a:r>
            <a:endParaRPr/>
          </a:p>
        </p:txBody>
      </p:sp>
      <p:cxnSp>
        <p:nvCxnSpPr>
          <p:cNvPr id="233" name="Google Shape;233;p21"/>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Client actively performs flexion, extension, radial and ulnar deviation of wrist</a:t>
            </a:r>
            <a:endParaRPr/>
          </a:p>
          <a:p>
            <a:pPr indent="-342900" lvl="0" marL="342900" rtl="0" algn="l">
              <a:spcBef>
                <a:spcPts val="640"/>
              </a:spcBef>
              <a:spcAft>
                <a:spcPts val="0"/>
              </a:spcAft>
              <a:buClr>
                <a:schemeClr val="dk1"/>
              </a:buClr>
              <a:buSzPts val="3200"/>
              <a:buChar char="•"/>
            </a:pPr>
            <a:r>
              <a:rPr lang="en-US"/>
              <a:t>Active flexion, extension, abduction, adduction and opposition are performed in the hand</a:t>
            </a:r>
            <a:endParaRPr/>
          </a:p>
          <a:p>
            <a:pPr indent="-342900" lvl="0" marL="342900" rtl="0" algn="l">
              <a:spcBef>
                <a:spcPts val="640"/>
              </a:spcBef>
              <a:spcAft>
                <a:spcPts val="0"/>
              </a:spcAft>
              <a:buClr>
                <a:schemeClr val="dk1"/>
              </a:buClr>
              <a:buSzPts val="3200"/>
              <a:buChar char="•"/>
            </a:pPr>
            <a:r>
              <a:rPr lang="en-US"/>
              <a:t>Any restrictions or abnormal movements should be noted</a:t>
            </a:r>
            <a:endParaRPr/>
          </a:p>
        </p:txBody>
      </p:sp>
      <p:sp>
        <p:nvSpPr>
          <p:cNvPr id="240" name="Google Shape;240;p22"/>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Peripheral Joint Scanning</a:t>
            </a:r>
            <a:br>
              <a:rPr lang="en-US"/>
            </a:br>
            <a:r>
              <a:rPr lang="en-US"/>
              <a:t>Wrist/Hand</a:t>
            </a:r>
            <a:endParaRPr/>
          </a:p>
        </p:txBody>
      </p:sp>
      <p:cxnSp>
        <p:nvCxnSpPr>
          <p:cNvPr id="241" name="Google Shape;241;p22"/>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Myotomes</a:t>
            </a:r>
            <a:endParaRPr/>
          </a:p>
          <a:p>
            <a:pPr indent="-342900" lvl="0" marL="342900" rtl="0" algn="l">
              <a:spcBef>
                <a:spcPts val="640"/>
              </a:spcBef>
              <a:spcAft>
                <a:spcPts val="0"/>
              </a:spcAft>
              <a:buClr>
                <a:schemeClr val="dk1"/>
              </a:buClr>
              <a:buSzPts val="3200"/>
              <a:buChar char="•"/>
            </a:pPr>
            <a:r>
              <a:rPr lang="en-US"/>
              <a:t>Dermatomes </a:t>
            </a:r>
            <a:endParaRPr/>
          </a:p>
          <a:p>
            <a:pPr indent="-342900" lvl="0" marL="342900" rtl="0" algn="l">
              <a:spcBef>
                <a:spcPts val="640"/>
              </a:spcBef>
              <a:spcAft>
                <a:spcPts val="0"/>
              </a:spcAft>
              <a:buClr>
                <a:schemeClr val="dk1"/>
              </a:buClr>
              <a:buSzPts val="3200"/>
              <a:buChar char="•"/>
            </a:pPr>
            <a:r>
              <a:rPr lang="en-US"/>
              <a:t>Reflexes </a:t>
            </a:r>
            <a:endParaRPr/>
          </a:p>
        </p:txBody>
      </p:sp>
      <p:sp>
        <p:nvSpPr>
          <p:cNvPr id="248" name="Google Shape;248;p23"/>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Neurological Exam</a:t>
            </a:r>
            <a:endParaRPr/>
          </a:p>
        </p:txBody>
      </p:sp>
      <p:cxnSp>
        <p:nvCxnSpPr>
          <p:cNvPr id="249" name="Google Shape;249;p23"/>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24"/>
          <p:cNvSpPr txBox="1"/>
          <p:nvPr>
            <p:ph type="title"/>
          </p:nvPr>
        </p:nvSpPr>
        <p:spPr>
          <a:xfrm>
            <a:off x="457200" y="-30707"/>
            <a:ext cx="8229600" cy="838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2800"/>
              <a:buFont typeface="Calibri"/>
              <a:buNone/>
            </a:pPr>
            <a:r>
              <a:rPr lang="en-US" sz="2800"/>
              <a:t>Neurological Scan- Dermatomes</a:t>
            </a:r>
            <a:endParaRPr sz="2800"/>
          </a:p>
        </p:txBody>
      </p:sp>
      <p:graphicFrame>
        <p:nvGraphicFramePr>
          <p:cNvPr id="255" name="Google Shape;255;p24"/>
          <p:cNvGraphicFramePr/>
          <p:nvPr/>
        </p:nvGraphicFramePr>
        <p:xfrm>
          <a:off x="76200" y="838197"/>
          <a:ext cx="3000000" cy="3000000"/>
        </p:xfrm>
        <a:graphic>
          <a:graphicData uri="http://schemas.openxmlformats.org/drawingml/2006/table">
            <a:tbl>
              <a:tblPr bandCol="1" bandRow="1" firstCol="1" firstRow="1" lastCol="1" lastRow="1">
                <a:noFill/>
                <a:tableStyleId>{9FDAA0CD-60F7-430A-A474-4B4D403A342E}</a:tableStyleId>
              </a:tblPr>
              <a:tblGrid>
                <a:gridCol w="699025"/>
                <a:gridCol w="2425675"/>
                <a:gridCol w="2304175"/>
                <a:gridCol w="1576900"/>
                <a:gridCol w="2062025"/>
              </a:tblGrid>
              <a:tr h="424550">
                <a:tc>
                  <a:txBody>
                    <a:bodyPr/>
                    <a:lstStyle/>
                    <a:p>
                      <a:pPr indent="0" lvl="0" marL="0" marR="0" rtl="0" algn="ctr">
                        <a:spcBef>
                          <a:spcPts val="0"/>
                        </a:spcBef>
                        <a:spcAft>
                          <a:spcPts val="0"/>
                        </a:spcAft>
                        <a:buNone/>
                      </a:pPr>
                      <a:r>
                        <a:rPr lang="en-US" sz="1000" u="none" cap="none" strike="noStrike"/>
                        <a:t>NERVE ROOT</a:t>
                      </a:r>
                      <a:endParaRPr sz="1200" u="none" cap="none" strike="noStrike">
                        <a:latin typeface="Arial"/>
                        <a:ea typeface="Arial"/>
                        <a:cs typeface="Arial"/>
                        <a:sym typeface="Arial"/>
                      </a:endParaRPr>
                    </a:p>
                  </a:txBody>
                  <a:tcPr marT="0" marB="0" marR="68575" marL="68575"/>
                </a:tc>
                <a:tc>
                  <a:txBody>
                    <a:bodyPr/>
                    <a:lstStyle/>
                    <a:p>
                      <a:pPr indent="0" lvl="0" marL="0" marR="0" rtl="0" algn="ctr">
                        <a:spcBef>
                          <a:spcPts val="0"/>
                        </a:spcBef>
                        <a:spcAft>
                          <a:spcPts val="0"/>
                        </a:spcAft>
                        <a:buNone/>
                      </a:pPr>
                      <a:r>
                        <a:rPr lang="en-US" sz="1000" u="none" cap="none" strike="noStrike"/>
                        <a:t>DERMATOME</a:t>
                      </a:r>
                      <a:endParaRPr sz="1200" u="none" cap="none" strike="noStrike">
                        <a:latin typeface="Arial"/>
                        <a:ea typeface="Arial"/>
                        <a:cs typeface="Arial"/>
                        <a:sym typeface="Arial"/>
                      </a:endParaRPr>
                    </a:p>
                  </a:txBody>
                  <a:tcPr marT="0" marB="0" marR="68575" marL="68575"/>
                </a:tc>
                <a:tc>
                  <a:txBody>
                    <a:bodyPr/>
                    <a:lstStyle/>
                    <a:p>
                      <a:pPr indent="0" lvl="0" marL="0" marR="0" rtl="0" algn="ctr">
                        <a:spcBef>
                          <a:spcPts val="0"/>
                        </a:spcBef>
                        <a:spcAft>
                          <a:spcPts val="0"/>
                        </a:spcAft>
                        <a:buNone/>
                      </a:pPr>
                      <a:r>
                        <a:rPr lang="en-US" sz="1000" u="none" cap="none" strike="noStrike"/>
                        <a:t>MYOTOME</a:t>
                      </a:r>
                      <a:endParaRPr sz="1200" u="none" cap="none" strike="noStrike">
                        <a:latin typeface="Arial"/>
                        <a:ea typeface="Arial"/>
                        <a:cs typeface="Arial"/>
                        <a:sym typeface="Arial"/>
                      </a:endParaRPr>
                    </a:p>
                  </a:txBody>
                  <a:tcPr marT="0" marB="0" marR="68575" marL="68575"/>
                </a:tc>
                <a:tc>
                  <a:txBody>
                    <a:bodyPr/>
                    <a:lstStyle/>
                    <a:p>
                      <a:pPr indent="0" lvl="0" marL="0" marR="0" rtl="0" algn="ctr">
                        <a:spcBef>
                          <a:spcPts val="0"/>
                        </a:spcBef>
                        <a:spcAft>
                          <a:spcPts val="0"/>
                        </a:spcAft>
                        <a:buNone/>
                      </a:pPr>
                      <a:r>
                        <a:rPr lang="en-US" sz="1000" u="none" cap="none" strike="noStrike"/>
                        <a:t>REFLEX</a:t>
                      </a:r>
                      <a:endParaRPr sz="1200" u="none" cap="none" strike="noStrike">
                        <a:latin typeface="Arial"/>
                        <a:ea typeface="Arial"/>
                        <a:cs typeface="Arial"/>
                        <a:sym typeface="Arial"/>
                      </a:endParaRPr>
                    </a:p>
                  </a:txBody>
                  <a:tcPr marT="0" marB="0" marR="68575" marL="68575"/>
                </a:tc>
                <a:tc>
                  <a:txBody>
                    <a:bodyPr/>
                    <a:lstStyle/>
                    <a:p>
                      <a:pPr indent="0" lvl="0" marL="0" marR="0" rtl="0" algn="ctr">
                        <a:spcBef>
                          <a:spcPts val="0"/>
                        </a:spcBef>
                        <a:spcAft>
                          <a:spcPts val="0"/>
                        </a:spcAft>
                        <a:buNone/>
                      </a:pPr>
                      <a:r>
                        <a:rPr lang="en-US" sz="1000" u="none" cap="none" strike="noStrike"/>
                        <a:t>PARETHESIAS</a:t>
                      </a:r>
                      <a:endParaRPr sz="1200" u="none" cap="none" strike="noStrike">
                        <a:latin typeface="Arial"/>
                        <a:ea typeface="Arial"/>
                        <a:cs typeface="Arial"/>
                        <a:sym typeface="Arial"/>
                      </a:endParaRPr>
                    </a:p>
                  </a:txBody>
                  <a:tcPr marT="0" marB="0" marR="68575" marL="68575"/>
                </a:tc>
              </a:tr>
              <a:tr h="212275">
                <a:tc>
                  <a:txBody>
                    <a:bodyPr/>
                    <a:lstStyle/>
                    <a:p>
                      <a:pPr indent="0" lvl="0" marL="0" marR="0" rtl="0" algn="l">
                        <a:spcBef>
                          <a:spcPts val="0"/>
                        </a:spcBef>
                        <a:spcAft>
                          <a:spcPts val="0"/>
                        </a:spcAft>
                        <a:buNone/>
                      </a:pPr>
                      <a:r>
                        <a:rPr lang="en-US" sz="1000" u="none" cap="none" strike="noStrike"/>
                        <a:t>C1</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Vertex of skull</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None </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None </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None </a:t>
                      </a:r>
                      <a:endParaRPr sz="1200" u="none" cap="none" strike="noStrike">
                        <a:latin typeface="Arial"/>
                        <a:ea typeface="Arial"/>
                        <a:cs typeface="Arial"/>
                        <a:sym typeface="Arial"/>
                      </a:endParaRPr>
                    </a:p>
                  </a:txBody>
                  <a:tcPr marT="0" marB="0" marR="68575" marL="68575"/>
                </a:tc>
              </a:tr>
              <a:tr h="636825">
                <a:tc>
                  <a:txBody>
                    <a:bodyPr/>
                    <a:lstStyle/>
                    <a:p>
                      <a:pPr indent="0" lvl="0" marL="0" marR="0" rtl="0" algn="l">
                        <a:spcBef>
                          <a:spcPts val="0"/>
                        </a:spcBef>
                        <a:spcAft>
                          <a:spcPts val="0"/>
                        </a:spcAft>
                        <a:buNone/>
                      </a:pPr>
                      <a:r>
                        <a:rPr lang="en-US" sz="1000" u="none" cap="none" strike="noStrike"/>
                        <a:t>C2</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Temple, forehead, occiput</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Longus colli, sternocleidomastoid, rectus capitis</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None </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None </a:t>
                      </a:r>
                      <a:endParaRPr sz="1200" u="none" cap="none" strike="noStrike">
                        <a:latin typeface="Arial"/>
                        <a:ea typeface="Arial"/>
                        <a:cs typeface="Arial"/>
                        <a:sym typeface="Arial"/>
                      </a:endParaRPr>
                    </a:p>
                  </a:txBody>
                  <a:tcPr marT="0" marB="0" marR="68575" marL="68575"/>
                </a:tc>
              </a:tr>
              <a:tr h="424550">
                <a:tc>
                  <a:txBody>
                    <a:bodyPr/>
                    <a:lstStyle/>
                    <a:p>
                      <a:pPr indent="0" lvl="0" marL="0" marR="0" rtl="0" algn="l">
                        <a:spcBef>
                          <a:spcPts val="0"/>
                        </a:spcBef>
                        <a:spcAft>
                          <a:spcPts val="0"/>
                        </a:spcAft>
                        <a:buNone/>
                      </a:pPr>
                      <a:r>
                        <a:rPr lang="en-US" sz="1000" u="none" cap="none" strike="noStrike"/>
                        <a:t>C3</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Entire neck, posterior cheek, temporal area, under mandible</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Trapezius, splenius capitis</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None </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Cheek, side of neck</a:t>
                      </a:r>
                      <a:endParaRPr sz="1200" u="none" cap="none" strike="noStrike">
                        <a:latin typeface="Arial"/>
                        <a:ea typeface="Arial"/>
                        <a:cs typeface="Arial"/>
                        <a:sym typeface="Arial"/>
                      </a:endParaRPr>
                    </a:p>
                  </a:txBody>
                  <a:tcPr marT="0" marB="0" marR="68575" marL="68575"/>
                </a:tc>
              </a:tr>
              <a:tr h="424550">
                <a:tc>
                  <a:txBody>
                    <a:bodyPr/>
                    <a:lstStyle/>
                    <a:p>
                      <a:pPr indent="0" lvl="0" marL="0" marR="0" rtl="0" algn="l">
                        <a:spcBef>
                          <a:spcPts val="0"/>
                        </a:spcBef>
                        <a:spcAft>
                          <a:spcPts val="0"/>
                        </a:spcAft>
                        <a:buNone/>
                      </a:pPr>
                      <a:r>
                        <a:rPr lang="en-US" sz="1000" u="none" cap="none" strike="noStrike"/>
                        <a:t>C4</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Shoulder area, clavicle area, under scapular area</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Trapezius, levator scapulae</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None </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Horizontal band along clavicle and upper scapula</a:t>
                      </a:r>
                      <a:endParaRPr sz="1200" u="none" cap="none" strike="noStrike">
                        <a:latin typeface="Arial"/>
                        <a:ea typeface="Arial"/>
                        <a:cs typeface="Arial"/>
                        <a:sym typeface="Arial"/>
                      </a:endParaRPr>
                    </a:p>
                  </a:txBody>
                  <a:tcPr marT="0" marB="0" marR="68575" marL="68575"/>
                </a:tc>
              </a:tr>
              <a:tr h="424550">
                <a:tc>
                  <a:txBody>
                    <a:bodyPr/>
                    <a:lstStyle/>
                    <a:p>
                      <a:pPr indent="0" lvl="0" marL="0" marR="0" rtl="0" algn="l">
                        <a:spcBef>
                          <a:spcPts val="0"/>
                        </a:spcBef>
                        <a:spcAft>
                          <a:spcPts val="0"/>
                        </a:spcAft>
                        <a:buNone/>
                      </a:pPr>
                      <a:r>
                        <a:rPr lang="en-US" sz="1000" u="none" cap="none" strike="noStrike"/>
                        <a:t>C5</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Deltoid area, anterior aspect of entire arm to base of thumb</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Supraspinatus, infraspinatus, deltoid, biceps</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Biceps, brachioradialis</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Thumb and index finger</a:t>
                      </a:r>
                      <a:endParaRPr sz="1200" u="none" cap="none" strike="noStrike">
                        <a:latin typeface="Arial"/>
                        <a:ea typeface="Arial"/>
                        <a:cs typeface="Arial"/>
                        <a:sym typeface="Arial"/>
                      </a:endParaRPr>
                    </a:p>
                  </a:txBody>
                  <a:tcPr marT="0" marB="0" marR="68575" marL="68575"/>
                </a:tc>
              </a:tr>
              <a:tr h="424550">
                <a:tc>
                  <a:txBody>
                    <a:bodyPr/>
                    <a:lstStyle/>
                    <a:p>
                      <a:pPr indent="0" lvl="0" marL="0" marR="0" rtl="0" algn="l">
                        <a:spcBef>
                          <a:spcPts val="0"/>
                        </a:spcBef>
                        <a:spcAft>
                          <a:spcPts val="0"/>
                        </a:spcAft>
                        <a:buNone/>
                      </a:pPr>
                      <a:r>
                        <a:rPr lang="en-US" sz="1000" u="none" cap="none" strike="noStrike"/>
                        <a:t>C6</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Anterior arm, radial side of hand to thumb and index finger</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Biceps, supinator, wrist extensors</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Biceps, brachioradialis</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Thumb and index finger</a:t>
                      </a:r>
                      <a:endParaRPr sz="1200" u="none" cap="none" strike="noStrike">
                        <a:latin typeface="Arial"/>
                        <a:ea typeface="Arial"/>
                        <a:cs typeface="Arial"/>
                        <a:sym typeface="Arial"/>
                      </a:endParaRPr>
                    </a:p>
                  </a:txBody>
                  <a:tcPr marT="0" marB="0" marR="68575" marL="68575"/>
                </a:tc>
              </a:tr>
              <a:tr h="424550">
                <a:tc>
                  <a:txBody>
                    <a:bodyPr/>
                    <a:lstStyle/>
                    <a:p>
                      <a:pPr indent="0" lvl="0" marL="0" marR="0" rtl="0" algn="l">
                        <a:spcBef>
                          <a:spcPts val="0"/>
                        </a:spcBef>
                        <a:spcAft>
                          <a:spcPts val="0"/>
                        </a:spcAft>
                        <a:buNone/>
                      </a:pPr>
                      <a:r>
                        <a:rPr lang="en-US" sz="1000" u="none" cap="none" strike="noStrike"/>
                        <a:t>C7</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Lateral arm and forearm to index, long and ring fingers</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Triceps, wrist flexors (rarelt wrist extensors)</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Triceps</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Index, long and ring fingers</a:t>
                      </a:r>
                      <a:endParaRPr sz="1200" u="none" cap="none" strike="noStrike">
                        <a:latin typeface="Arial"/>
                        <a:ea typeface="Arial"/>
                        <a:cs typeface="Arial"/>
                        <a:sym typeface="Arial"/>
                      </a:endParaRPr>
                    </a:p>
                  </a:txBody>
                  <a:tcPr marT="0" marB="0" marR="68575" marL="68575"/>
                </a:tc>
              </a:tr>
              <a:tr h="636825">
                <a:tc>
                  <a:txBody>
                    <a:bodyPr/>
                    <a:lstStyle/>
                    <a:p>
                      <a:pPr indent="0" lvl="0" marL="0" marR="0" rtl="0" algn="l">
                        <a:spcBef>
                          <a:spcPts val="0"/>
                        </a:spcBef>
                        <a:spcAft>
                          <a:spcPts val="0"/>
                        </a:spcAft>
                        <a:buNone/>
                      </a:pPr>
                      <a:r>
                        <a:rPr lang="en-US" sz="1000" u="none" cap="none" strike="noStrike"/>
                        <a:t>C8</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Medial arm and forearm to long, ring and little fingers</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Ulnar deviators, thumb extensors, thumb adductors (rarely triceps)</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Triceps</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Little finger alone or with 2 adjacent fingers</a:t>
                      </a:r>
                      <a:endParaRPr sz="1200" u="none" cap="none" strike="noStrike">
                        <a:latin typeface="Arial"/>
                        <a:ea typeface="Arial"/>
                        <a:cs typeface="Arial"/>
                        <a:sym typeface="Arial"/>
                      </a:endParaRPr>
                    </a:p>
                  </a:txBody>
                  <a:tcPr marT="0" marB="0" marR="68575" marL="68575"/>
                </a:tc>
              </a:tr>
              <a:tr h="424550">
                <a:tc>
                  <a:txBody>
                    <a:bodyPr/>
                    <a:lstStyle/>
                    <a:p>
                      <a:pPr indent="0" lvl="0" marL="0" marR="0" rtl="0" algn="l">
                        <a:spcBef>
                          <a:spcPts val="0"/>
                        </a:spcBef>
                        <a:spcAft>
                          <a:spcPts val="0"/>
                        </a:spcAft>
                        <a:buNone/>
                      </a:pPr>
                      <a:r>
                        <a:rPr lang="en-US" sz="1000" u="none" cap="none" strike="noStrike"/>
                        <a:t>T1</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Medial side of forearm to base of little finger</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 </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 </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 </a:t>
                      </a:r>
                      <a:endParaRPr sz="1200" u="none" cap="none" strike="noStrike">
                        <a:latin typeface="Arial"/>
                        <a:ea typeface="Arial"/>
                        <a:cs typeface="Arial"/>
                        <a:sym typeface="Arial"/>
                      </a:endParaRPr>
                    </a:p>
                  </a:txBody>
                  <a:tcPr marT="0" marB="0" marR="68575" marL="68575"/>
                </a:tc>
              </a:tr>
              <a:tr h="636825">
                <a:tc>
                  <a:txBody>
                    <a:bodyPr/>
                    <a:lstStyle/>
                    <a:p>
                      <a:pPr indent="0" lvl="0" marL="0" marR="0" rtl="0" algn="l">
                        <a:spcBef>
                          <a:spcPts val="0"/>
                        </a:spcBef>
                        <a:spcAft>
                          <a:spcPts val="0"/>
                        </a:spcAft>
                        <a:buNone/>
                      </a:pPr>
                      <a:r>
                        <a:rPr lang="en-US" sz="1000" u="none" cap="none" strike="noStrike"/>
                        <a:t>T2</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Medial side of upper arm to medial elbow, pectoral and midscapular region</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 </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 </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 </a:t>
                      </a:r>
                      <a:endParaRPr sz="1200" u="none" cap="none" strike="noStrike">
                        <a:latin typeface="Arial"/>
                        <a:ea typeface="Arial"/>
                        <a:cs typeface="Arial"/>
                        <a:sym typeface="Arial"/>
                      </a:endParaRPr>
                    </a:p>
                  </a:txBody>
                  <a:tcPr marT="0" marB="0" marR="68575" marL="68575"/>
                </a:tc>
              </a:tr>
              <a:tr h="849075">
                <a:tc>
                  <a:txBody>
                    <a:bodyPr/>
                    <a:lstStyle/>
                    <a:p>
                      <a:pPr indent="0" lvl="0" marL="0" marR="0" rtl="0" algn="l">
                        <a:spcBef>
                          <a:spcPts val="0"/>
                        </a:spcBef>
                        <a:spcAft>
                          <a:spcPts val="0"/>
                        </a:spcAft>
                        <a:buNone/>
                      </a:pPr>
                      <a:r>
                        <a:rPr lang="en-US" sz="1000" u="none" cap="none" strike="noStrike"/>
                        <a:t>T3 – T12</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T3-T6 – upper thorax</a:t>
                      </a:r>
                      <a:endParaRPr sz="1200" u="none" cap="none" strike="noStrike"/>
                    </a:p>
                    <a:p>
                      <a:pPr indent="0" lvl="0" marL="0" marR="0" rtl="0" algn="l">
                        <a:spcBef>
                          <a:spcPts val="0"/>
                        </a:spcBef>
                        <a:spcAft>
                          <a:spcPts val="0"/>
                        </a:spcAft>
                        <a:buNone/>
                      </a:pPr>
                      <a:r>
                        <a:rPr lang="en-US" sz="1000" u="none" cap="none" strike="noStrike"/>
                        <a:t>T5-T7 – costal margins</a:t>
                      </a:r>
                      <a:endParaRPr sz="1200" u="none" cap="none" strike="noStrike"/>
                    </a:p>
                    <a:p>
                      <a:pPr indent="0" lvl="0" marL="0" marR="0" rtl="0" algn="l">
                        <a:spcBef>
                          <a:spcPts val="0"/>
                        </a:spcBef>
                        <a:spcAft>
                          <a:spcPts val="0"/>
                        </a:spcAft>
                        <a:buNone/>
                      </a:pPr>
                      <a:r>
                        <a:rPr lang="en-US" sz="1000" u="none" cap="none" strike="noStrike"/>
                        <a:t>T8-T12 – abdomen and lumbar region</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 </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 </a:t>
                      </a:r>
                      <a:endParaRPr sz="1200" u="none" cap="none" strike="noStrike">
                        <a:latin typeface="Arial"/>
                        <a:ea typeface="Arial"/>
                        <a:cs typeface="Arial"/>
                        <a:sym typeface="Arial"/>
                      </a:endParaRPr>
                    </a:p>
                  </a:txBody>
                  <a:tcPr marT="0" marB="0" marR="68575" marL="68575"/>
                </a:tc>
                <a:tc>
                  <a:txBody>
                    <a:bodyPr/>
                    <a:lstStyle/>
                    <a:p>
                      <a:pPr indent="0" lvl="0" marL="0" marR="0" rtl="0" algn="l">
                        <a:spcBef>
                          <a:spcPts val="0"/>
                        </a:spcBef>
                        <a:spcAft>
                          <a:spcPts val="0"/>
                        </a:spcAft>
                        <a:buNone/>
                      </a:pPr>
                      <a:r>
                        <a:rPr lang="en-US" sz="1000" u="none" cap="none" strike="noStrike"/>
                        <a:t> </a:t>
                      </a:r>
                      <a:endParaRPr sz="1200" u="none" cap="none" strike="noStrike">
                        <a:latin typeface="Arial"/>
                        <a:ea typeface="Arial"/>
                        <a:cs typeface="Arial"/>
                        <a:sym typeface="Arial"/>
                      </a:endParaRPr>
                    </a:p>
                  </a:txBody>
                  <a:tcPr marT="0" marB="0" marR="68575" marL="68575"/>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55000" lnSpcReduction="20000"/>
          </a:bodyPr>
          <a:lstStyle/>
          <a:p>
            <a:pPr indent="-342900" lvl="0" marL="342900" rtl="0" algn="l">
              <a:spcBef>
                <a:spcPts val="0"/>
              </a:spcBef>
              <a:spcAft>
                <a:spcPts val="0"/>
              </a:spcAft>
              <a:buClr>
                <a:schemeClr val="dk1"/>
              </a:buClr>
              <a:buSzPct val="100000"/>
              <a:buChar char="•"/>
            </a:pPr>
            <a:r>
              <a:rPr lang="en-US"/>
              <a:t>Myotomes are tested with resisted isometric contraction of each action</a:t>
            </a:r>
            <a:endParaRPr/>
          </a:p>
          <a:p>
            <a:pPr indent="-342900" lvl="0" marL="342900" rtl="0" algn="l">
              <a:spcBef>
                <a:spcPts val="352"/>
              </a:spcBef>
              <a:spcAft>
                <a:spcPts val="0"/>
              </a:spcAft>
              <a:buClr>
                <a:schemeClr val="dk1"/>
              </a:buClr>
              <a:buSzPct val="100000"/>
              <a:buChar char="•"/>
            </a:pPr>
            <a:r>
              <a:rPr lang="en-US"/>
              <a:t>Contraction should be held for 5 seconds so that weakness if any can be noted</a:t>
            </a:r>
            <a:endParaRPr/>
          </a:p>
          <a:p>
            <a:pPr indent="-342900" lvl="0" marL="342900" rtl="0" algn="l">
              <a:spcBef>
                <a:spcPts val="352"/>
              </a:spcBef>
              <a:spcAft>
                <a:spcPts val="0"/>
              </a:spcAft>
              <a:buClr>
                <a:schemeClr val="dk1"/>
              </a:buClr>
              <a:buSzPct val="100000"/>
              <a:buChar char="•"/>
            </a:pPr>
            <a:r>
              <a:rPr lang="en-US"/>
              <a:t>Where applicable both sides are tested at the same time to provide comparison</a:t>
            </a:r>
            <a:endParaRPr/>
          </a:p>
          <a:p>
            <a:pPr indent="-342900" lvl="0" marL="342900" rtl="0" algn="l">
              <a:spcBef>
                <a:spcPts val="352"/>
              </a:spcBef>
              <a:spcAft>
                <a:spcPts val="0"/>
              </a:spcAft>
              <a:buClr>
                <a:schemeClr val="dk1"/>
              </a:buClr>
              <a:buSzPct val="100000"/>
              <a:buChar char="•"/>
            </a:pPr>
            <a:r>
              <a:rPr lang="en-US"/>
              <a:t>To test the motions of the neck it should be placed slightly into the movement to be tested, for example if testing neck flexion the neck should be slightly flexed before the resisted contraction is applied</a:t>
            </a:r>
            <a:endParaRPr/>
          </a:p>
          <a:p>
            <a:pPr indent="0" lvl="0" marL="0" rtl="0" algn="l">
              <a:spcBef>
                <a:spcPts val="352"/>
              </a:spcBef>
              <a:spcAft>
                <a:spcPts val="0"/>
              </a:spcAft>
              <a:buClr>
                <a:schemeClr val="dk1"/>
              </a:buClr>
              <a:buSzPct val="100000"/>
              <a:buNone/>
            </a:pPr>
            <a:r>
              <a:t/>
            </a:r>
            <a:endParaRPr/>
          </a:p>
          <a:p>
            <a:pPr indent="0" lvl="0" marL="0" rtl="0" algn="l">
              <a:spcBef>
                <a:spcPts val="352"/>
              </a:spcBef>
              <a:spcAft>
                <a:spcPts val="0"/>
              </a:spcAft>
              <a:buClr>
                <a:schemeClr val="dk1"/>
              </a:buClr>
              <a:buSzPct val="100000"/>
              <a:buNone/>
            </a:pPr>
            <a:r>
              <a:rPr lang="en-US"/>
              <a:t>C1 – C2 		neck flexion</a:t>
            </a:r>
            <a:endParaRPr/>
          </a:p>
          <a:p>
            <a:pPr indent="0" lvl="0" marL="0" rtl="0" algn="l">
              <a:spcBef>
                <a:spcPts val="352"/>
              </a:spcBef>
              <a:spcAft>
                <a:spcPts val="0"/>
              </a:spcAft>
              <a:buClr>
                <a:schemeClr val="dk1"/>
              </a:buClr>
              <a:buSzPct val="100000"/>
              <a:buNone/>
            </a:pPr>
            <a:r>
              <a:rPr lang="en-US"/>
              <a:t>C3 		neck side flexion</a:t>
            </a:r>
            <a:endParaRPr/>
          </a:p>
          <a:p>
            <a:pPr indent="0" lvl="0" marL="0" rtl="0" algn="l">
              <a:spcBef>
                <a:spcPts val="352"/>
              </a:spcBef>
              <a:spcAft>
                <a:spcPts val="0"/>
              </a:spcAft>
              <a:buClr>
                <a:schemeClr val="dk1"/>
              </a:buClr>
              <a:buSzPct val="100000"/>
              <a:buNone/>
            </a:pPr>
            <a:r>
              <a:rPr lang="en-US"/>
              <a:t>C4 		shoulder elevation</a:t>
            </a:r>
            <a:endParaRPr/>
          </a:p>
          <a:p>
            <a:pPr indent="0" lvl="0" marL="0" rtl="0" algn="l">
              <a:spcBef>
                <a:spcPts val="352"/>
              </a:spcBef>
              <a:spcAft>
                <a:spcPts val="0"/>
              </a:spcAft>
              <a:buClr>
                <a:schemeClr val="dk1"/>
              </a:buClr>
              <a:buSzPct val="100000"/>
              <a:buNone/>
            </a:pPr>
            <a:r>
              <a:rPr lang="en-US"/>
              <a:t>C5		shoulder abduction/shoulder lateral rotation</a:t>
            </a:r>
            <a:endParaRPr/>
          </a:p>
          <a:p>
            <a:pPr indent="0" lvl="0" marL="0" rtl="0" algn="l">
              <a:spcBef>
                <a:spcPts val="352"/>
              </a:spcBef>
              <a:spcAft>
                <a:spcPts val="0"/>
              </a:spcAft>
              <a:buClr>
                <a:schemeClr val="dk1"/>
              </a:buClr>
              <a:buSzPct val="100000"/>
              <a:buNone/>
            </a:pPr>
            <a:r>
              <a:rPr lang="en-US"/>
              <a:t>C6 		elbow flexion and/or wrist extension</a:t>
            </a:r>
            <a:endParaRPr/>
          </a:p>
          <a:p>
            <a:pPr indent="0" lvl="0" marL="0" rtl="0" algn="l">
              <a:spcBef>
                <a:spcPts val="352"/>
              </a:spcBef>
              <a:spcAft>
                <a:spcPts val="0"/>
              </a:spcAft>
              <a:buClr>
                <a:schemeClr val="dk1"/>
              </a:buClr>
              <a:buSzPct val="100000"/>
              <a:buNone/>
            </a:pPr>
            <a:r>
              <a:rPr lang="en-US"/>
              <a:t>C7		elbow extension and/or wrist flexion</a:t>
            </a:r>
            <a:endParaRPr/>
          </a:p>
          <a:p>
            <a:pPr indent="0" lvl="0" marL="0" rtl="0" algn="l">
              <a:spcBef>
                <a:spcPts val="352"/>
              </a:spcBef>
              <a:spcAft>
                <a:spcPts val="0"/>
              </a:spcAft>
              <a:buClr>
                <a:schemeClr val="dk1"/>
              </a:buClr>
              <a:buSzPct val="100000"/>
              <a:buNone/>
            </a:pPr>
            <a:r>
              <a:rPr lang="en-US"/>
              <a:t>C8 		thumb extension and/or ulnar deviation</a:t>
            </a:r>
            <a:endParaRPr/>
          </a:p>
          <a:p>
            <a:pPr indent="0" lvl="0" marL="0" rtl="0" algn="l">
              <a:spcBef>
                <a:spcPts val="352"/>
              </a:spcBef>
              <a:spcAft>
                <a:spcPts val="0"/>
              </a:spcAft>
              <a:buClr>
                <a:schemeClr val="dk1"/>
              </a:buClr>
              <a:buSzPct val="100000"/>
              <a:buNone/>
            </a:pPr>
            <a:r>
              <a:rPr lang="en-US"/>
              <a:t>T1 		abduction and/or adduction of hand intrinsics</a:t>
            </a:r>
            <a:endParaRPr/>
          </a:p>
        </p:txBody>
      </p:sp>
      <p:sp>
        <p:nvSpPr>
          <p:cNvPr id="262" name="Google Shape;262;p25"/>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Myotomes</a:t>
            </a:r>
            <a:endParaRPr/>
          </a:p>
        </p:txBody>
      </p:sp>
      <p:cxnSp>
        <p:nvCxnSpPr>
          <p:cNvPr id="263" name="Google Shape;263;p25"/>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64" name="Google Shape;264;p25"/>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US"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26"/>
          <p:cNvSpPr txBox="1"/>
          <p:nvPr>
            <p:ph type="title"/>
          </p:nvPr>
        </p:nvSpPr>
        <p:spPr>
          <a:xfrm>
            <a:off x="457200" y="0"/>
            <a:ext cx="8229600" cy="609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2800"/>
              <a:buFont typeface="Calibri"/>
              <a:buNone/>
            </a:pPr>
            <a:r>
              <a:rPr lang="en-US" sz="2800"/>
              <a:t>#2- Neurological Scan- Myotomes</a:t>
            </a:r>
            <a:endParaRPr sz="2800"/>
          </a:p>
        </p:txBody>
      </p:sp>
      <p:graphicFrame>
        <p:nvGraphicFramePr>
          <p:cNvPr id="271" name="Google Shape;271;p26"/>
          <p:cNvGraphicFramePr/>
          <p:nvPr/>
        </p:nvGraphicFramePr>
        <p:xfrm>
          <a:off x="-3" y="533400"/>
          <a:ext cx="3000000" cy="3000000"/>
        </p:xfrm>
        <a:graphic>
          <a:graphicData uri="http://schemas.openxmlformats.org/drawingml/2006/table">
            <a:tbl>
              <a:tblPr bandCol="1" bandRow="1" firstCol="1" firstRow="1" lastCol="1" lastRow="1">
                <a:noFill/>
                <a:tableStyleId>{9FDAA0CD-60F7-430A-A474-4B4D403A342E}</a:tableStyleId>
              </a:tblPr>
              <a:tblGrid>
                <a:gridCol w="887000"/>
                <a:gridCol w="1138050"/>
                <a:gridCol w="3046550"/>
                <a:gridCol w="4072400"/>
              </a:tblGrid>
              <a:tr h="316225">
                <a:tc>
                  <a:txBody>
                    <a:bodyPr/>
                    <a:lstStyle/>
                    <a:p>
                      <a:pPr indent="0" lvl="0" marL="0" marR="0" rtl="0" algn="ctr">
                        <a:spcBef>
                          <a:spcPts val="0"/>
                        </a:spcBef>
                        <a:spcAft>
                          <a:spcPts val="0"/>
                        </a:spcAft>
                        <a:buNone/>
                      </a:pPr>
                      <a:r>
                        <a:rPr lang="en-US" sz="700" u="none" cap="none" strike="noStrike"/>
                        <a:t>NERVE ROOT</a:t>
                      </a:r>
                      <a:endParaRPr sz="700" u="none" cap="none" strike="noStrike">
                        <a:latin typeface="Arial"/>
                        <a:ea typeface="Arial"/>
                        <a:cs typeface="Arial"/>
                        <a:sym typeface="Arial"/>
                      </a:endParaRPr>
                    </a:p>
                  </a:txBody>
                  <a:tcPr marT="0" marB="0" marR="42425" marL="42425"/>
                </a:tc>
                <a:tc>
                  <a:txBody>
                    <a:bodyPr/>
                    <a:lstStyle/>
                    <a:p>
                      <a:pPr indent="0" lvl="0" marL="0" marR="0" rtl="0" algn="ctr">
                        <a:spcBef>
                          <a:spcPts val="0"/>
                        </a:spcBef>
                        <a:spcAft>
                          <a:spcPts val="0"/>
                        </a:spcAft>
                        <a:buNone/>
                      </a:pPr>
                      <a:r>
                        <a:rPr lang="en-US" sz="700" u="none" cap="none" strike="noStrike"/>
                        <a:t>TEST ACTION</a:t>
                      </a:r>
                      <a:endParaRPr sz="700" u="none" cap="none" strike="noStrike">
                        <a:latin typeface="Arial"/>
                        <a:ea typeface="Arial"/>
                        <a:cs typeface="Arial"/>
                        <a:sym typeface="Arial"/>
                      </a:endParaRPr>
                    </a:p>
                  </a:txBody>
                  <a:tcPr marT="0" marB="0" marR="42425" marL="42425"/>
                </a:tc>
                <a:tc>
                  <a:txBody>
                    <a:bodyPr/>
                    <a:lstStyle/>
                    <a:p>
                      <a:pPr indent="0" lvl="0" marL="0" marR="0" rtl="0" algn="ctr">
                        <a:spcBef>
                          <a:spcPts val="0"/>
                        </a:spcBef>
                        <a:spcAft>
                          <a:spcPts val="0"/>
                        </a:spcAft>
                        <a:buNone/>
                      </a:pPr>
                      <a:r>
                        <a:rPr lang="en-US" sz="700" u="none" cap="none" strike="noStrike"/>
                        <a:t>MUSCLES</a:t>
                      </a:r>
                      <a:endParaRPr sz="700" u="none" cap="none" strike="noStrike">
                        <a:latin typeface="Arial"/>
                        <a:ea typeface="Arial"/>
                        <a:cs typeface="Arial"/>
                        <a:sym typeface="Arial"/>
                      </a:endParaRPr>
                    </a:p>
                  </a:txBody>
                  <a:tcPr marT="0" marB="0" marR="42425" marL="42425"/>
                </a:tc>
                <a:tc>
                  <a:txBody>
                    <a:bodyPr/>
                    <a:lstStyle/>
                    <a:p>
                      <a:pPr indent="0" lvl="0" marL="0" marR="0" rtl="0" algn="ctr">
                        <a:spcBef>
                          <a:spcPts val="0"/>
                        </a:spcBef>
                        <a:spcAft>
                          <a:spcPts val="0"/>
                        </a:spcAft>
                        <a:buNone/>
                      </a:pPr>
                      <a:r>
                        <a:rPr lang="en-US" sz="700" u="none" cap="none" strike="noStrike"/>
                        <a:t>POSITIONING</a:t>
                      </a:r>
                      <a:endParaRPr sz="700" u="none" cap="none" strike="noStrike">
                        <a:latin typeface="Arial"/>
                        <a:ea typeface="Arial"/>
                        <a:cs typeface="Arial"/>
                        <a:sym typeface="Arial"/>
                      </a:endParaRPr>
                    </a:p>
                  </a:txBody>
                  <a:tcPr marT="0" marB="0" marR="42425" marL="42425"/>
                </a:tc>
              </a:tr>
              <a:tr h="632450">
                <a:tc>
                  <a:txBody>
                    <a:bodyPr/>
                    <a:lstStyle/>
                    <a:p>
                      <a:pPr indent="0" lvl="0" marL="0" marR="0" rtl="0" algn="l">
                        <a:spcBef>
                          <a:spcPts val="0"/>
                        </a:spcBef>
                        <a:spcAft>
                          <a:spcPts val="0"/>
                        </a:spcAft>
                        <a:buNone/>
                      </a:pPr>
                      <a:r>
                        <a:rPr lang="en-US" sz="700" u="none" cap="none" strike="noStrike"/>
                        <a:t>C1 – C2</a:t>
                      </a:r>
                      <a:endParaRPr sz="700" u="none" cap="none" strike="noStrike">
                        <a:latin typeface="Arial"/>
                        <a:ea typeface="Arial"/>
                        <a:cs typeface="Arial"/>
                        <a:sym typeface="Arial"/>
                      </a:endParaRPr>
                    </a:p>
                  </a:txBody>
                  <a:tcPr marT="0" marB="0" marR="42425" marL="42425"/>
                </a:tc>
                <a:tc>
                  <a:txBody>
                    <a:bodyPr/>
                    <a:lstStyle/>
                    <a:p>
                      <a:pPr indent="0" lvl="0" marL="0" marR="0" rtl="0" algn="l">
                        <a:spcBef>
                          <a:spcPts val="0"/>
                        </a:spcBef>
                        <a:spcAft>
                          <a:spcPts val="0"/>
                        </a:spcAft>
                        <a:buNone/>
                      </a:pPr>
                      <a:r>
                        <a:rPr lang="en-US" sz="700" u="none" cap="none" strike="noStrike"/>
                        <a:t>Neck flexion</a:t>
                      </a:r>
                      <a:endParaRPr sz="700" u="none" cap="none" strike="noStrike">
                        <a:latin typeface="Arial"/>
                        <a:ea typeface="Arial"/>
                        <a:cs typeface="Arial"/>
                        <a:sym typeface="Arial"/>
                      </a:endParaRPr>
                    </a:p>
                  </a:txBody>
                  <a:tcPr marT="0" marB="0" marR="42425" marL="42425"/>
                </a:tc>
                <a:tc>
                  <a:txBody>
                    <a:bodyPr/>
                    <a:lstStyle/>
                    <a:p>
                      <a:pPr indent="0" lvl="0" marL="0" marR="0" rtl="0" algn="l">
                        <a:spcBef>
                          <a:spcPts val="0"/>
                        </a:spcBef>
                        <a:spcAft>
                          <a:spcPts val="0"/>
                        </a:spcAft>
                        <a:buNone/>
                      </a:pPr>
                      <a:r>
                        <a:rPr lang="en-US" sz="700" u="none" cap="none" strike="noStrike"/>
                        <a:t>Rectus lateralis,rectus capitis anterior, longus capitis, longus colli, longus cervicis, sternocleidomastoid</a:t>
                      </a:r>
                      <a:endParaRPr/>
                    </a:p>
                    <a:p>
                      <a:pPr indent="0" lvl="0" marL="0" marR="0" rtl="0" algn="l">
                        <a:spcBef>
                          <a:spcPts val="0"/>
                        </a:spcBef>
                        <a:spcAft>
                          <a:spcPts val="0"/>
                        </a:spcAft>
                        <a:buNone/>
                      </a:pPr>
                      <a:r>
                        <a:rPr lang="en-US" sz="700" u="none" cap="none" strike="noStrike"/>
                        <a:t> </a:t>
                      </a:r>
                      <a:endParaRPr sz="700" u="none" cap="none" strike="noStrike">
                        <a:latin typeface="Arial"/>
                        <a:ea typeface="Arial"/>
                        <a:cs typeface="Arial"/>
                        <a:sym typeface="Arial"/>
                      </a:endParaRPr>
                    </a:p>
                  </a:txBody>
                  <a:tcPr marT="0" marB="0" marR="42425" marL="42425"/>
                </a:tc>
                <a:tc>
                  <a:txBody>
                    <a:bodyPr/>
                    <a:lstStyle/>
                    <a:p>
                      <a:pPr indent="0" lvl="0" marL="0" marR="0" rtl="0" algn="l">
                        <a:spcBef>
                          <a:spcPts val="0"/>
                        </a:spcBef>
                        <a:spcAft>
                          <a:spcPts val="0"/>
                        </a:spcAft>
                        <a:buNone/>
                      </a:pPr>
                      <a:r>
                        <a:rPr lang="en-US" sz="700" u="none" cap="none" strike="noStrike"/>
                        <a:t>Head should be slightly flexed and pressure directed at the forehead while other hand stabilized between the scapulae</a:t>
                      </a:r>
                      <a:endParaRPr sz="700" u="none" cap="none" strike="noStrike">
                        <a:latin typeface="Arial"/>
                        <a:ea typeface="Arial"/>
                        <a:cs typeface="Arial"/>
                        <a:sym typeface="Arial"/>
                      </a:endParaRPr>
                    </a:p>
                  </a:txBody>
                  <a:tcPr marT="0" marB="0" marR="42425" marL="42425"/>
                </a:tc>
              </a:tr>
              <a:tr h="316225">
                <a:tc>
                  <a:txBody>
                    <a:bodyPr/>
                    <a:lstStyle/>
                    <a:p>
                      <a:pPr indent="0" lvl="0" marL="0" marR="0" rtl="0" algn="l">
                        <a:spcBef>
                          <a:spcPts val="0"/>
                        </a:spcBef>
                        <a:spcAft>
                          <a:spcPts val="0"/>
                        </a:spcAft>
                        <a:buNone/>
                      </a:pPr>
                      <a:r>
                        <a:rPr lang="en-US" sz="700" u="none" cap="none" strike="noStrike"/>
                        <a:t>C3</a:t>
                      </a:r>
                      <a:endParaRPr sz="700" u="none" cap="none" strike="noStrike">
                        <a:latin typeface="Arial"/>
                        <a:ea typeface="Arial"/>
                        <a:cs typeface="Arial"/>
                        <a:sym typeface="Arial"/>
                      </a:endParaRPr>
                    </a:p>
                  </a:txBody>
                  <a:tcPr marT="0" marB="0" marR="42425" marL="42425"/>
                </a:tc>
                <a:tc>
                  <a:txBody>
                    <a:bodyPr/>
                    <a:lstStyle/>
                    <a:p>
                      <a:pPr indent="0" lvl="0" marL="0" marR="0" rtl="0" algn="l">
                        <a:spcBef>
                          <a:spcPts val="0"/>
                        </a:spcBef>
                        <a:spcAft>
                          <a:spcPts val="0"/>
                        </a:spcAft>
                        <a:buNone/>
                      </a:pPr>
                      <a:r>
                        <a:rPr lang="en-US" sz="700" u="none" cap="none" strike="noStrike"/>
                        <a:t>Neck side flexion</a:t>
                      </a:r>
                      <a:endParaRPr sz="700" u="none" cap="none" strike="noStrike">
                        <a:latin typeface="Arial"/>
                        <a:ea typeface="Arial"/>
                        <a:cs typeface="Arial"/>
                        <a:sym typeface="Arial"/>
                      </a:endParaRPr>
                    </a:p>
                  </a:txBody>
                  <a:tcPr marT="0" marB="0" marR="42425" marL="42425"/>
                </a:tc>
                <a:tc>
                  <a:txBody>
                    <a:bodyPr/>
                    <a:lstStyle/>
                    <a:p>
                      <a:pPr indent="0" lvl="0" marL="0" marR="0" rtl="0" algn="l">
                        <a:spcBef>
                          <a:spcPts val="0"/>
                        </a:spcBef>
                        <a:spcAft>
                          <a:spcPts val="0"/>
                        </a:spcAft>
                        <a:buNone/>
                      </a:pPr>
                      <a:r>
                        <a:rPr lang="en-US" sz="700" u="none" cap="none" strike="noStrike"/>
                        <a:t>Longus capitis, longus cervicis, trapezius, middle scalenes</a:t>
                      </a:r>
                      <a:endParaRPr sz="700" u="none" cap="none" strike="noStrike">
                        <a:latin typeface="Arial"/>
                        <a:ea typeface="Arial"/>
                        <a:cs typeface="Arial"/>
                        <a:sym typeface="Arial"/>
                      </a:endParaRPr>
                    </a:p>
                  </a:txBody>
                  <a:tcPr marT="0" marB="0" marR="42425" marL="42425"/>
                </a:tc>
                <a:tc>
                  <a:txBody>
                    <a:bodyPr/>
                    <a:lstStyle/>
                    <a:p>
                      <a:pPr indent="0" lvl="0" marL="0" marR="0" rtl="0" algn="l">
                        <a:spcBef>
                          <a:spcPts val="0"/>
                        </a:spcBef>
                        <a:spcAft>
                          <a:spcPts val="0"/>
                        </a:spcAft>
                        <a:buNone/>
                      </a:pPr>
                      <a:r>
                        <a:rPr lang="en-US" sz="700" u="none" cap="none" strike="noStrike"/>
                        <a:t>Therapists hand applies pressure above the clients ear into side flexion while other hand stabilized at the opposite shoulder</a:t>
                      </a:r>
                      <a:endParaRPr sz="700" u="none" cap="none" strike="noStrike">
                        <a:latin typeface="Arial"/>
                        <a:ea typeface="Arial"/>
                        <a:cs typeface="Arial"/>
                        <a:sym typeface="Arial"/>
                      </a:endParaRPr>
                    </a:p>
                  </a:txBody>
                  <a:tcPr marT="0" marB="0" marR="42425" marL="42425"/>
                </a:tc>
              </a:tr>
              <a:tr h="474350">
                <a:tc>
                  <a:txBody>
                    <a:bodyPr/>
                    <a:lstStyle/>
                    <a:p>
                      <a:pPr indent="0" lvl="0" marL="0" marR="0" rtl="0" algn="l">
                        <a:spcBef>
                          <a:spcPts val="0"/>
                        </a:spcBef>
                        <a:spcAft>
                          <a:spcPts val="0"/>
                        </a:spcAft>
                        <a:buNone/>
                      </a:pPr>
                      <a:r>
                        <a:rPr lang="en-US" sz="700" u="none" cap="none" strike="noStrike"/>
                        <a:t>C4</a:t>
                      </a:r>
                      <a:endParaRPr sz="700" u="none" cap="none" strike="noStrike">
                        <a:latin typeface="Arial"/>
                        <a:ea typeface="Arial"/>
                        <a:cs typeface="Arial"/>
                        <a:sym typeface="Arial"/>
                      </a:endParaRPr>
                    </a:p>
                  </a:txBody>
                  <a:tcPr marT="0" marB="0" marR="42425" marL="42425"/>
                </a:tc>
                <a:tc>
                  <a:txBody>
                    <a:bodyPr/>
                    <a:lstStyle/>
                    <a:p>
                      <a:pPr indent="0" lvl="0" marL="0" marR="0" rtl="0" algn="l">
                        <a:spcBef>
                          <a:spcPts val="0"/>
                        </a:spcBef>
                        <a:spcAft>
                          <a:spcPts val="0"/>
                        </a:spcAft>
                        <a:buNone/>
                      </a:pPr>
                      <a:r>
                        <a:rPr lang="en-US" sz="700" u="none" cap="none" strike="noStrike"/>
                        <a:t>Shoulder elevation</a:t>
                      </a:r>
                      <a:endParaRPr sz="700" u="none" cap="none" strike="noStrike">
                        <a:latin typeface="Arial"/>
                        <a:ea typeface="Arial"/>
                        <a:cs typeface="Arial"/>
                        <a:sym typeface="Arial"/>
                      </a:endParaRPr>
                    </a:p>
                  </a:txBody>
                  <a:tcPr marT="0" marB="0" marR="42425" marL="42425"/>
                </a:tc>
                <a:tc>
                  <a:txBody>
                    <a:bodyPr/>
                    <a:lstStyle/>
                    <a:p>
                      <a:pPr indent="0" lvl="0" marL="0" marR="0" rtl="0" algn="l">
                        <a:spcBef>
                          <a:spcPts val="0"/>
                        </a:spcBef>
                        <a:spcAft>
                          <a:spcPts val="0"/>
                        </a:spcAft>
                        <a:buNone/>
                      </a:pPr>
                      <a:r>
                        <a:rPr lang="en-US" sz="700" u="none" cap="none" strike="noStrike"/>
                        <a:t>Diaphragm, trapezius, levator scapulae, anterior scalenes, middle scalenes</a:t>
                      </a:r>
                      <a:endParaRPr sz="700" u="none" cap="none" strike="noStrike">
                        <a:latin typeface="Arial"/>
                        <a:ea typeface="Arial"/>
                        <a:cs typeface="Arial"/>
                        <a:sym typeface="Arial"/>
                      </a:endParaRPr>
                    </a:p>
                  </a:txBody>
                  <a:tcPr marT="0" marB="0" marR="42425" marL="42425"/>
                </a:tc>
                <a:tc>
                  <a:txBody>
                    <a:bodyPr/>
                    <a:lstStyle/>
                    <a:p>
                      <a:pPr indent="0" lvl="0" marL="0" marR="0" rtl="0" algn="l">
                        <a:spcBef>
                          <a:spcPts val="0"/>
                        </a:spcBef>
                        <a:spcAft>
                          <a:spcPts val="0"/>
                        </a:spcAft>
                        <a:buNone/>
                      </a:pPr>
                      <a:r>
                        <a:rPr lang="en-US" sz="700" u="none" cap="none" strike="noStrike"/>
                        <a:t>Client actively elevates shoulders to about half way, therapist then applies a force in a downward direction on both shoulders while client attempts to hold them in that position</a:t>
                      </a:r>
                      <a:endParaRPr sz="700" u="none" cap="none" strike="noStrike">
                        <a:latin typeface="Arial"/>
                        <a:ea typeface="Arial"/>
                        <a:cs typeface="Arial"/>
                        <a:sym typeface="Arial"/>
                      </a:endParaRPr>
                    </a:p>
                  </a:txBody>
                  <a:tcPr marT="0" marB="0" marR="42425" marL="42425"/>
                </a:tc>
              </a:tr>
              <a:tr h="474350">
                <a:tc>
                  <a:txBody>
                    <a:bodyPr/>
                    <a:lstStyle/>
                    <a:p>
                      <a:pPr indent="0" lvl="0" marL="0" marR="0" rtl="0" algn="l">
                        <a:spcBef>
                          <a:spcPts val="0"/>
                        </a:spcBef>
                        <a:spcAft>
                          <a:spcPts val="0"/>
                        </a:spcAft>
                        <a:buNone/>
                      </a:pPr>
                      <a:r>
                        <a:rPr lang="en-US" sz="700" u="none" cap="none" strike="noStrike"/>
                        <a:t>C5</a:t>
                      </a:r>
                      <a:endParaRPr sz="700" u="none" cap="none" strike="noStrike">
                        <a:latin typeface="Arial"/>
                        <a:ea typeface="Arial"/>
                        <a:cs typeface="Arial"/>
                        <a:sym typeface="Arial"/>
                      </a:endParaRPr>
                    </a:p>
                  </a:txBody>
                  <a:tcPr marT="0" marB="0" marR="42425" marL="42425"/>
                </a:tc>
                <a:tc>
                  <a:txBody>
                    <a:bodyPr/>
                    <a:lstStyle/>
                    <a:p>
                      <a:pPr indent="0" lvl="0" marL="0" marR="0" rtl="0" algn="l">
                        <a:spcBef>
                          <a:spcPts val="0"/>
                        </a:spcBef>
                        <a:spcAft>
                          <a:spcPts val="0"/>
                        </a:spcAft>
                        <a:buNone/>
                      </a:pPr>
                      <a:r>
                        <a:rPr lang="en-US" sz="700" u="none" cap="none" strike="noStrike"/>
                        <a:t>Shoulder abduction</a:t>
                      </a:r>
                      <a:endParaRPr sz="700" u="none" cap="none" strike="noStrike">
                        <a:latin typeface="Arial"/>
                        <a:ea typeface="Arial"/>
                        <a:cs typeface="Arial"/>
                        <a:sym typeface="Arial"/>
                      </a:endParaRPr>
                    </a:p>
                  </a:txBody>
                  <a:tcPr marT="0" marB="0" marR="42425" marL="42425"/>
                </a:tc>
                <a:tc>
                  <a:txBody>
                    <a:bodyPr/>
                    <a:lstStyle/>
                    <a:p>
                      <a:pPr indent="0" lvl="0" marL="0" marR="0" rtl="0" algn="l">
                        <a:spcBef>
                          <a:spcPts val="0"/>
                        </a:spcBef>
                        <a:spcAft>
                          <a:spcPts val="0"/>
                        </a:spcAft>
                        <a:buNone/>
                      </a:pPr>
                      <a:r>
                        <a:rPr lang="en-US" sz="700" u="none" cap="none" strike="noStrike"/>
                        <a:t>Rhomboid major/minor, deltoid, supraspinatus, infraspinatus, teres minor, biceps, anterior and middle scalenes</a:t>
                      </a:r>
                      <a:endParaRPr sz="700" u="none" cap="none" strike="noStrike">
                        <a:latin typeface="Arial"/>
                        <a:ea typeface="Arial"/>
                        <a:cs typeface="Arial"/>
                        <a:sym typeface="Arial"/>
                      </a:endParaRPr>
                    </a:p>
                  </a:txBody>
                  <a:tcPr marT="0" marB="0" marR="42425" marL="42425"/>
                </a:tc>
                <a:tc>
                  <a:txBody>
                    <a:bodyPr/>
                    <a:lstStyle/>
                    <a:p>
                      <a:pPr indent="0" lvl="0" marL="0" marR="0" rtl="0" algn="l">
                        <a:spcBef>
                          <a:spcPts val="0"/>
                        </a:spcBef>
                        <a:spcAft>
                          <a:spcPts val="0"/>
                        </a:spcAft>
                        <a:buNone/>
                      </a:pPr>
                      <a:r>
                        <a:rPr lang="en-US" sz="700" u="none" cap="none" strike="noStrike"/>
                        <a:t>Client elevates arm to about 75˚ with elbows flexed to 90˚ and forearms pronated, therapist applies downward pressure on both humerus while client attempts to hold that position</a:t>
                      </a:r>
                      <a:endParaRPr sz="700" u="none" cap="none" strike="noStrike">
                        <a:latin typeface="Arial"/>
                        <a:ea typeface="Arial"/>
                        <a:cs typeface="Arial"/>
                        <a:sym typeface="Arial"/>
                      </a:endParaRPr>
                    </a:p>
                  </a:txBody>
                  <a:tcPr marT="0" marB="0" marR="42425" marL="42425"/>
                </a:tc>
              </a:tr>
              <a:tr h="948700">
                <a:tc>
                  <a:txBody>
                    <a:bodyPr/>
                    <a:lstStyle/>
                    <a:p>
                      <a:pPr indent="0" lvl="0" marL="0" marR="0" rtl="0" algn="l">
                        <a:spcBef>
                          <a:spcPts val="0"/>
                        </a:spcBef>
                        <a:spcAft>
                          <a:spcPts val="0"/>
                        </a:spcAft>
                        <a:buNone/>
                      </a:pPr>
                      <a:r>
                        <a:rPr lang="en-US" sz="700" u="none" cap="none" strike="noStrike"/>
                        <a:t>C6</a:t>
                      </a:r>
                      <a:endParaRPr sz="700" u="none" cap="none" strike="noStrike">
                        <a:latin typeface="Arial"/>
                        <a:ea typeface="Arial"/>
                        <a:cs typeface="Arial"/>
                        <a:sym typeface="Arial"/>
                      </a:endParaRPr>
                    </a:p>
                  </a:txBody>
                  <a:tcPr marT="0" marB="0" marR="42425" marL="42425"/>
                </a:tc>
                <a:tc>
                  <a:txBody>
                    <a:bodyPr/>
                    <a:lstStyle/>
                    <a:p>
                      <a:pPr indent="0" lvl="0" marL="0" marR="0" rtl="0" algn="l">
                        <a:spcBef>
                          <a:spcPts val="0"/>
                        </a:spcBef>
                        <a:spcAft>
                          <a:spcPts val="0"/>
                        </a:spcAft>
                        <a:buNone/>
                      </a:pPr>
                      <a:r>
                        <a:rPr lang="en-US" sz="700" u="none" cap="none" strike="noStrike"/>
                        <a:t>Elbow flexion &amp; wrist extension</a:t>
                      </a:r>
                      <a:endParaRPr sz="700" u="none" cap="none" strike="noStrike">
                        <a:latin typeface="Arial"/>
                        <a:ea typeface="Arial"/>
                        <a:cs typeface="Arial"/>
                        <a:sym typeface="Arial"/>
                      </a:endParaRPr>
                    </a:p>
                  </a:txBody>
                  <a:tcPr marT="0" marB="0" marR="42425" marL="42425"/>
                </a:tc>
                <a:tc>
                  <a:txBody>
                    <a:bodyPr/>
                    <a:lstStyle/>
                    <a:p>
                      <a:pPr indent="0" lvl="0" marL="0" marR="0" rtl="0" algn="l">
                        <a:spcBef>
                          <a:spcPts val="0"/>
                        </a:spcBef>
                        <a:spcAft>
                          <a:spcPts val="0"/>
                        </a:spcAft>
                        <a:buNone/>
                      </a:pPr>
                      <a:r>
                        <a:rPr lang="en-US" sz="700" u="none" cap="none" strike="noStrike"/>
                        <a:t>Serratus anterior, latissimus dorsi, subscapularis, teres major, pectoralis major (clavicular head), biceps, coracobrachialis, brachialis, brachioradialis, supinator, extensor carpi radialis longus, anterior middle and posterior scalenes</a:t>
                      </a:r>
                      <a:endParaRPr/>
                    </a:p>
                    <a:p>
                      <a:pPr indent="0" lvl="0" marL="0" marR="0" rtl="0" algn="l">
                        <a:spcBef>
                          <a:spcPts val="0"/>
                        </a:spcBef>
                        <a:spcAft>
                          <a:spcPts val="0"/>
                        </a:spcAft>
                        <a:buNone/>
                      </a:pPr>
                      <a:r>
                        <a:rPr lang="en-US" sz="700" u="none" cap="none" strike="noStrike"/>
                        <a:t> </a:t>
                      </a:r>
                      <a:endParaRPr sz="700" u="none" cap="none" strike="noStrike">
                        <a:latin typeface="Arial"/>
                        <a:ea typeface="Arial"/>
                        <a:cs typeface="Arial"/>
                        <a:sym typeface="Arial"/>
                      </a:endParaRPr>
                    </a:p>
                  </a:txBody>
                  <a:tcPr marT="0" marB="0" marR="42425" marL="42425"/>
                </a:tc>
                <a:tc>
                  <a:txBody>
                    <a:bodyPr/>
                    <a:lstStyle/>
                    <a:p>
                      <a:pPr indent="0" lvl="0" marL="0" marR="0" rtl="0" algn="l">
                        <a:spcBef>
                          <a:spcPts val="0"/>
                        </a:spcBef>
                        <a:spcAft>
                          <a:spcPts val="0"/>
                        </a:spcAft>
                        <a:buNone/>
                      </a:pPr>
                      <a:r>
                        <a:rPr lang="en-US" sz="700" u="none" cap="none" strike="noStrike"/>
                        <a:t>Clients arms are at their side with elbows flexed to 90˚ and forearms in neutral, therapist applies a downward force to forearm to test elbow flexors</a:t>
                      </a:r>
                      <a:endParaRPr/>
                    </a:p>
                    <a:p>
                      <a:pPr indent="0" lvl="0" marL="0" marR="0" rtl="0" algn="l">
                        <a:spcBef>
                          <a:spcPts val="0"/>
                        </a:spcBef>
                        <a:spcAft>
                          <a:spcPts val="0"/>
                        </a:spcAft>
                        <a:buNone/>
                      </a:pPr>
                      <a:r>
                        <a:rPr lang="en-US" sz="700" u="none" cap="none" strike="noStrike"/>
                        <a:t>Clients wrist is pronated and therapist applies a downward force to the dorsum of hand to test wrist extensors</a:t>
                      </a:r>
                      <a:endParaRPr sz="700" u="none" cap="none" strike="noStrike">
                        <a:latin typeface="Arial"/>
                        <a:ea typeface="Arial"/>
                        <a:cs typeface="Arial"/>
                        <a:sym typeface="Arial"/>
                      </a:endParaRPr>
                    </a:p>
                  </a:txBody>
                  <a:tcPr marT="0" marB="0" marR="42425" marL="42425"/>
                </a:tc>
              </a:tr>
              <a:tr h="1423025">
                <a:tc>
                  <a:txBody>
                    <a:bodyPr/>
                    <a:lstStyle/>
                    <a:p>
                      <a:pPr indent="0" lvl="0" marL="0" marR="0" rtl="0" algn="l">
                        <a:spcBef>
                          <a:spcPts val="0"/>
                        </a:spcBef>
                        <a:spcAft>
                          <a:spcPts val="0"/>
                        </a:spcAft>
                        <a:buNone/>
                      </a:pPr>
                      <a:r>
                        <a:rPr lang="en-US" sz="700" u="none" cap="none" strike="noStrike"/>
                        <a:t>C7</a:t>
                      </a:r>
                      <a:endParaRPr sz="700" u="none" cap="none" strike="noStrike">
                        <a:latin typeface="Arial"/>
                        <a:ea typeface="Arial"/>
                        <a:cs typeface="Arial"/>
                        <a:sym typeface="Arial"/>
                      </a:endParaRPr>
                    </a:p>
                  </a:txBody>
                  <a:tcPr marT="0" marB="0" marR="42425" marL="42425"/>
                </a:tc>
                <a:tc>
                  <a:txBody>
                    <a:bodyPr/>
                    <a:lstStyle/>
                    <a:p>
                      <a:pPr indent="0" lvl="0" marL="0" marR="0" rtl="0" algn="l">
                        <a:spcBef>
                          <a:spcPts val="0"/>
                        </a:spcBef>
                        <a:spcAft>
                          <a:spcPts val="0"/>
                        </a:spcAft>
                        <a:buNone/>
                      </a:pPr>
                      <a:r>
                        <a:rPr lang="en-US" sz="700" u="none" cap="none" strike="noStrike"/>
                        <a:t>Elbow extension &amp; wrist flexion</a:t>
                      </a:r>
                      <a:endParaRPr sz="700" u="none" cap="none" strike="noStrike">
                        <a:latin typeface="Arial"/>
                        <a:ea typeface="Arial"/>
                        <a:cs typeface="Arial"/>
                        <a:sym typeface="Arial"/>
                      </a:endParaRPr>
                    </a:p>
                  </a:txBody>
                  <a:tcPr marT="0" marB="0" marR="42425" marL="42425"/>
                </a:tc>
                <a:tc>
                  <a:txBody>
                    <a:bodyPr/>
                    <a:lstStyle/>
                    <a:p>
                      <a:pPr indent="0" lvl="0" marL="0" marR="0" rtl="0" algn="l">
                        <a:spcBef>
                          <a:spcPts val="0"/>
                        </a:spcBef>
                        <a:spcAft>
                          <a:spcPts val="0"/>
                        </a:spcAft>
                        <a:buNone/>
                      </a:pPr>
                      <a:r>
                        <a:rPr lang="en-US" sz="700" u="none" cap="none" strike="noStrike"/>
                        <a:t>Serratus anterior, latissimus dorsi, pectoralis major (sternal head), pectoralis minor, triceps, pronator teres, flexor carpi radialis, flexor digitorum superficialis, extensor carpi radialis longus, extensor carpi radialis brevis, extensor digitorum, extensor digiti minimi, middle and posterior scalenes</a:t>
                      </a:r>
                      <a:endParaRPr/>
                    </a:p>
                    <a:p>
                      <a:pPr indent="0" lvl="0" marL="0" marR="0" rtl="0" algn="l">
                        <a:spcBef>
                          <a:spcPts val="0"/>
                        </a:spcBef>
                        <a:spcAft>
                          <a:spcPts val="0"/>
                        </a:spcAft>
                        <a:buNone/>
                      </a:pPr>
                      <a:r>
                        <a:rPr lang="en-US" sz="700" u="none" cap="none" strike="noStrike"/>
                        <a:t> </a:t>
                      </a:r>
                      <a:endParaRPr/>
                    </a:p>
                    <a:p>
                      <a:pPr indent="0" lvl="0" marL="0" marR="0" rtl="0" algn="l">
                        <a:spcBef>
                          <a:spcPts val="0"/>
                        </a:spcBef>
                        <a:spcAft>
                          <a:spcPts val="0"/>
                        </a:spcAft>
                        <a:buNone/>
                      </a:pPr>
                      <a:r>
                        <a:rPr lang="en-US" sz="700" u="none" cap="none" strike="noStrike"/>
                        <a:t> </a:t>
                      </a:r>
                      <a:endParaRPr sz="700" u="none" cap="none" strike="noStrike">
                        <a:latin typeface="Arial"/>
                        <a:ea typeface="Arial"/>
                        <a:cs typeface="Arial"/>
                        <a:sym typeface="Arial"/>
                      </a:endParaRPr>
                    </a:p>
                  </a:txBody>
                  <a:tcPr marT="0" marB="0" marR="42425" marL="42425"/>
                </a:tc>
                <a:tc>
                  <a:txBody>
                    <a:bodyPr/>
                    <a:lstStyle/>
                    <a:p>
                      <a:pPr indent="0" lvl="0" marL="0" marR="0" rtl="0" algn="l">
                        <a:spcBef>
                          <a:spcPts val="0"/>
                        </a:spcBef>
                        <a:spcAft>
                          <a:spcPts val="0"/>
                        </a:spcAft>
                        <a:buNone/>
                      </a:pPr>
                      <a:r>
                        <a:rPr lang="en-US" sz="700" u="none" cap="none" strike="noStrike"/>
                        <a:t>Clients arms are at their side with elbows flexed to 90˚ and forearms in neutral, therapist applies an upward force to forearm to test elbow extensors</a:t>
                      </a:r>
                      <a:endParaRPr/>
                    </a:p>
                    <a:p>
                      <a:pPr indent="0" lvl="0" marL="0" marR="0" rtl="0" algn="l">
                        <a:spcBef>
                          <a:spcPts val="0"/>
                        </a:spcBef>
                        <a:spcAft>
                          <a:spcPts val="0"/>
                        </a:spcAft>
                        <a:buNone/>
                      </a:pPr>
                      <a:r>
                        <a:rPr lang="en-US" sz="700" u="none" cap="none" strike="noStrike"/>
                        <a:t>Clients wrist is supinated and therapist applies a downward force to the palmar surface of hand to test wrist flexors</a:t>
                      </a:r>
                      <a:endParaRPr sz="700" u="none" cap="none" strike="noStrike">
                        <a:latin typeface="Arial"/>
                        <a:ea typeface="Arial"/>
                        <a:cs typeface="Arial"/>
                        <a:sym typeface="Arial"/>
                      </a:endParaRPr>
                    </a:p>
                  </a:txBody>
                  <a:tcPr marT="0" marB="0" marR="42425" marL="42425"/>
                </a:tc>
              </a:tr>
              <a:tr h="1264925">
                <a:tc>
                  <a:txBody>
                    <a:bodyPr/>
                    <a:lstStyle/>
                    <a:p>
                      <a:pPr indent="0" lvl="0" marL="0" marR="0" rtl="0" algn="l">
                        <a:spcBef>
                          <a:spcPts val="0"/>
                        </a:spcBef>
                        <a:spcAft>
                          <a:spcPts val="0"/>
                        </a:spcAft>
                        <a:buNone/>
                      </a:pPr>
                      <a:r>
                        <a:rPr lang="en-US" sz="700" u="none" cap="none" strike="noStrike"/>
                        <a:t>C8</a:t>
                      </a:r>
                      <a:endParaRPr sz="700" u="none" cap="none" strike="noStrike">
                        <a:latin typeface="Arial"/>
                        <a:ea typeface="Arial"/>
                        <a:cs typeface="Arial"/>
                        <a:sym typeface="Arial"/>
                      </a:endParaRPr>
                    </a:p>
                  </a:txBody>
                  <a:tcPr marT="0" marB="0" marR="42425" marL="42425"/>
                </a:tc>
                <a:tc>
                  <a:txBody>
                    <a:bodyPr/>
                    <a:lstStyle/>
                    <a:p>
                      <a:pPr indent="0" lvl="0" marL="0" marR="0" rtl="0" algn="l">
                        <a:spcBef>
                          <a:spcPts val="0"/>
                        </a:spcBef>
                        <a:spcAft>
                          <a:spcPts val="0"/>
                        </a:spcAft>
                        <a:buNone/>
                      </a:pPr>
                      <a:r>
                        <a:rPr lang="en-US" sz="700" u="none" cap="none" strike="noStrike"/>
                        <a:t>Thumb extension &amp; ulnar deviation</a:t>
                      </a:r>
                      <a:endParaRPr sz="700" u="none" cap="none" strike="noStrike">
                        <a:latin typeface="Arial"/>
                        <a:ea typeface="Arial"/>
                        <a:cs typeface="Arial"/>
                        <a:sym typeface="Arial"/>
                      </a:endParaRPr>
                    </a:p>
                  </a:txBody>
                  <a:tcPr marT="0" marB="0" marR="42425" marL="42425"/>
                </a:tc>
                <a:tc>
                  <a:txBody>
                    <a:bodyPr/>
                    <a:lstStyle/>
                    <a:p>
                      <a:pPr indent="0" lvl="0" marL="0" marR="0" rtl="0" algn="l">
                        <a:spcBef>
                          <a:spcPts val="0"/>
                        </a:spcBef>
                        <a:spcAft>
                          <a:spcPts val="0"/>
                        </a:spcAft>
                        <a:buNone/>
                      </a:pPr>
                      <a:r>
                        <a:rPr lang="en-US" sz="700" u="none" cap="none" strike="noStrike"/>
                        <a:t>Pectoralis major (sternal head), pectoralis minor, triceps, flexor digitorum superficialis, flexor digitorum profundus, flexor pollicis longus, pronator quadratus, flexor carpi ulnaris, abductor pollicis longus, extensor pollicis longus/brevis, extensor indicis, abductor pollicis brevis, flexor pollici brevis, opponens pollicis, middle and posterior scalenes</a:t>
                      </a:r>
                      <a:endParaRPr sz="700" u="none" cap="none" strike="noStrike">
                        <a:latin typeface="Arial"/>
                        <a:ea typeface="Arial"/>
                        <a:cs typeface="Arial"/>
                        <a:sym typeface="Arial"/>
                      </a:endParaRPr>
                    </a:p>
                  </a:txBody>
                  <a:tcPr marT="0" marB="0" marR="42425" marL="42425"/>
                </a:tc>
                <a:tc>
                  <a:txBody>
                    <a:bodyPr/>
                    <a:lstStyle/>
                    <a:p>
                      <a:pPr indent="0" lvl="0" marL="0" marR="0" rtl="0" algn="l">
                        <a:spcBef>
                          <a:spcPts val="0"/>
                        </a:spcBef>
                        <a:spcAft>
                          <a:spcPts val="0"/>
                        </a:spcAft>
                        <a:buNone/>
                      </a:pPr>
                      <a:r>
                        <a:rPr lang="en-US" sz="700" u="none" cap="none" strike="noStrike"/>
                        <a:t>Client extends thumb just short of full range and therapist applies a force to bring thumb into extension</a:t>
                      </a:r>
                      <a:endParaRPr/>
                    </a:p>
                    <a:p>
                      <a:pPr indent="0" lvl="0" marL="0" marR="0" rtl="0" algn="l">
                        <a:spcBef>
                          <a:spcPts val="0"/>
                        </a:spcBef>
                        <a:spcAft>
                          <a:spcPts val="0"/>
                        </a:spcAft>
                        <a:buNone/>
                      </a:pPr>
                      <a:r>
                        <a:rPr lang="en-US" sz="700" u="none" cap="none" strike="noStrike"/>
                        <a:t>Wrist is in neutral position and therapist applies pressure to the medial portion of the hand to test ulnar deviators</a:t>
                      </a:r>
                      <a:endParaRPr sz="700" u="none" cap="none" strike="noStrike">
                        <a:latin typeface="Arial"/>
                        <a:ea typeface="Arial"/>
                        <a:cs typeface="Arial"/>
                        <a:sym typeface="Arial"/>
                      </a:endParaRPr>
                    </a:p>
                  </a:txBody>
                  <a:tcPr marT="0" marB="0" marR="42425" marL="42425"/>
                </a:tc>
              </a:tr>
              <a:tr h="474350">
                <a:tc>
                  <a:txBody>
                    <a:bodyPr/>
                    <a:lstStyle/>
                    <a:p>
                      <a:pPr indent="0" lvl="0" marL="0" marR="0" rtl="0" algn="l">
                        <a:spcBef>
                          <a:spcPts val="0"/>
                        </a:spcBef>
                        <a:spcAft>
                          <a:spcPts val="0"/>
                        </a:spcAft>
                        <a:buNone/>
                      </a:pPr>
                      <a:r>
                        <a:rPr lang="en-US" sz="700" u="none" cap="none" strike="noStrike"/>
                        <a:t>T1</a:t>
                      </a:r>
                      <a:endParaRPr sz="700" u="none" cap="none" strike="noStrike">
                        <a:latin typeface="Arial"/>
                        <a:ea typeface="Arial"/>
                        <a:cs typeface="Arial"/>
                        <a:sym typeface="Arial"/>
                      </a:endParaRPr>
                    </a:p>
                  </a:txBody>
                  <a:tcPr marT="0" marB="0" marR="42425" marL="42425"/>
                </a:tc>
                <a:tc>
                  <a:txBody>
                    <a:bodyPr/>
                    <a:lstStyle/>
                    <a:p>
                      <a:pPr indent="0" lvl="0" marL="0" marR="0" rtl="0" algn="l">
                        <a:spcBef>
                          <a:spcPts val="0"/>
                        </a:spcBef>
                        <a:spcAft>
                          <a:spcPts val="0"/>
                        </a:spcAft>
                        <a:buNone/>
                      </a:pPr>
                      <a:r>
                        <a:rPr lang="en-US" sz="700" u="none" cap="none" strike="noStrike"/>
                        <a:t>Hand intrinsics</a:t>
                      </a:r>
                      <a:endParaRPr sz="700" u="none" cap="none" strike="noStrike">
                        <a:latin typeface="Arial"/>
                        <a:ea typeface="Arial"/>
                        <a:cs typeface="Arial"/>
                        <a:sym typeface="Arial"/>
                      </a:endParaRPr>
                    </a:p>
                  </a:txBody>
                  <a:tcPr marT="0" marB="0" marR="42425" marL="42425"/>
                </a:tc>
                <a:tc>
                  <a:txBody>
                    <a:bodyPr/>
                    <a:lstStyle/>
                    <a:p>
                      <a:pPr indent="0" lvl="0" marL="0" marR="0" rtl="0" algn="l">
                        <a:spcBef>
                          <a:spcPts val="0"/>
                        </a:spcBef>
                        <a:spcAft>
                          <a:spcPts val="0"/>
                        </a:spcAft>
                        <a:buNone/>
                      </a:pPr>
                      <a:r>
                        <a:rPr lang="en-US" sz="700" u="none" cap="none" strike="noStrike"/>
                        <a:t>Flexor digitorum profundus, intrinsic muscles of the hand (except extensor pollicis brevis), flexor pollicis brevis, opponens pollicis</a:t>
                      </a:r>
                      <a:endParaRPr sz="700" u="none" cap="none" strike="noStrike">
                        <a:latin typeface="Arial"/>
                        <a:ea typeface="Arial"/>
                        <a:cs typeface="Arial"/>
                        <a:sym typeface="Arial"/>
                      </a:endParaRPr>
                    </a:p>
                  </a:txBody>
                  <a:tcPr marT="0" marB="0" marR="42425" marL="42425"/>
                </a:tc>
                <a:tc>
                  <a:txBody>
                    <a:bodyPr/>
                    <a:lstStyle/>
                    <a:p>
                      <a:pPr indent="0" lvl="0" marL="0" marR="0" rtl="0" algn="l">
                        <a:spcBef>
                          <a:spcPts val="0"/>
                        </a:spcBef>
                        <a:spcAft>
                          <a:spcPts val="0"/>
                        </a:spcAft>
                        <a:buNone/>
                      </a:pPr>
                      <a:r>
                        <a:rPr lang="en-US" sz="700" u="none" cap="none" strike="noStrike"/>
                        <a:t>To test intrinsics of hand therapist places fingers between those of the client and has them squeeze fingers together</a:t>
                      </a:r>
                      <a:endParaRPr sz="700" u="none" cap="none" strike="noStrike">
                        <a:latin typeface="Arial"/>
                        <a:ea typeface="Arial"/>
                        <a:cs typeface="Arial"/>
                        <a:sym typeface="Arial"/>
                      </a:endParaRPr>
                    </a:p>
                  </a:txBody>
                  <a:tcPr marT="0" marB="0" marR="42425" marL="42425"/>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2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spcBef>
                <a:spcPts val="0"/>
              </a:spcBef>
              <a:spcAft>
                <a:spcPts val="0"/>
              </a:spcAft>
              <a:buClr>
                <a:schemeClr val="dk1"/>
              </a:buClr>
              <a:buSzPct val="100000"/>
              <a:buNone/>
            </a:pPr>
            <a:r>
              <a:rPr b="1" lang="en-US"/>
              <a:t>Principles of Special Testing:</a:t>
            </a:r>
            <a:endParaRPr/>
          </a:p>
          <a:p>
            <a:pPr indent="-342900" lvl="0" marL="342900" rtl="0" algn="l">
              <a:spcBef>
                <a:spcPts val="448"/>
              </a:spcBef>
              <a:spcAft>
                <a:spcPts val="0"/>
              </a:spcAft>
              <a:buClr>
                <a:schemeClr val="dk1"/>
              </a:buClr>
              <a:buSzPct val="100000"/>
              <a:buChar char="•"/>
            </a:pPr>
            <a:r>
              <a:rPr lang="en-US"/>
              <a:t>Many types of special tests are available for each joint to determine whether a particular type of disease, condition or injury is present</a:t>
            </a:r>
            <a:endParaRPr/>
          </a:p>
          <a:p>
            <a:pPr indent="-342900" lvl="0" marL="342900" rtl="0" algn="l">
              <a:spcBef>
                <a:spcPts val="448"/>
              </a:spcBef>
              <a:spcAft>
                <a:spcPts val="0"/>
              </a:spcAft>
              <a:buClr>
                <a:schemeClr val="dk1"/>
              </a:buClr>
              <a:buSzPct val="100000"/>
              <a:buChar char="•"/>
            </a:pPr>
            <a:r>
              <a:rPr lang="en-US"/>
              <a:t>Because a test may yield a negative does not necessarily rule out that condition or disease</a:t>
            </a:r>
            <a:endParaRPr/>
          </a:p>
          <a:p>
            <a:pPr indent="-342900" lvl="0" marL="342900" rtl="0" algn="l">
              <a:spcBef>
                <a:spcPts val="448"/>
              </a:spcBef>
              <a:spcAft>
                <a:spcPts val="0"/>
              </a:spcAft>
              <a:buClr>
                <a:schemeClr val="dk1"/>
              </a:buClr>
              <a:buSzPct val="100000"/>
              <a:buChar char="•"/>
            </a:pPr>
            <a:r>
              <a:rPr lang="en-US"/>
              <a:t>When deciding to use a special test the therapist must take the following into consideration …</a:t>
            </a:r>
            <a:endParaRPr/>
          </a:p>
          <a:p>
            <a:pPr indent="-285750" lvl="1" marL="742950" rtl="0" algn="l">
              <a:spcBef>
                <a:spcPts val="392"/>
              </a:spcBef>
              <a:spcAft>
                <a:spcPts val="0"/>
              </a:spcAft>
              <a:buClr>
                <a:schemeClr val="dk1"/>
              </a:buClr>
              <a:buSzPct val="100000"/>
              <a:buChar char="–"/>
            </a:pPr>
            <a:r>
              <a:rPr lang="en-US"/>
              <a:t>It must be a useful diagnostic test that will give reliable data</a:t>
            </a:r>
            <a:endParaRPr/>
          </a:p>
          <a:p>
            <a:pPr indent="-285750" lvl="1" marL="742950" rtl="0" algn="l">
              <a:spcBef>
                <a:spcPts val="392"/>
              </a:spcBef>
              <a:spcAft>
                <a:spcPts val="0"/>
              </a:spcAft>
              <a:buClr>
                <a:schemeClr val="dk1"/>
              </a:buClr>
              <a:buSzPct val="100000"/>
              <a:buChar char="–"/>
            </a:pPr>
            <a:r>
              <a:rPr lang="en-US"/>
              <a:t>Must be valid</a:t>
            </a:r>
            <a:endParaRPr/>
          </a:p>
          <a:p>
            <a:pPr indent="-285750" lvl="1" marL="742950" rtl="0" algn="l">
              <a:spcBef>
                <a:spcPts val="392"/>
              </a:spcBef>
              <a:spcAft>
                <a:spcPts val="0"/>
              </a:spcAft>
              <a:buClr>
                <a:schemeClr val="dk1"/>
              </a:buClr>
              <a:buSzPct val="100000"/>
              <a:buChar char="–"/>
            </a:pPr>
            <a:r>
              <a:rPr lang="en-US"/>
              <a:t>Must be accurate to minimize clients discomfort/</a:t>
            </a:r>
            <a:endParaRPr/>
          </a:p>
          <a:p>
            <a:pPr indent="-342900" lvl="0" marL="342900" rtl="0" algn="l">
              <a:spcBef>
                <a:spcPts val="448"/>
              </a:spcBef>
              <a:spcAft>
                <a:spcPts val="0"/>
              </a:spcAft>
              <a:buClr>
                <a:schemeClr val="dk1"/>
              </a:buClr>
              <a:buSzPct val="100000"/>
              <a:buChar char="•"/>
            </a:pPr>
            <a:r>
              <a:rPr lang="en-US"/>
              <a:t>Reliability depends on the cooperation of the client, and could be influenced by client’s ability to relax, pain, apprehension, and sincerity</a:t>
            </a:r>
            <a:endParaRPr/>
          </a:p>
          <a:p>
            <a:pPr indent="-342900" lvl="0" marL="342900" rtl="0" algn="l">
              <a:spcBef>
                <a:spcPts val="448"/>
              </a:spcBef>
              <a:spcAft>
                <a:spcPts val="0"/>
              </a:spcAft>
              <a:buClr>
                <a:schemeClr val="dk1"/>
              </a:buClr>
              <a:buSzPct val="100000"/>
              <a:buChar char="•"/>
            </a:pPr>
            <a:r>
              <a:rPr lang="en-US"/>
              <a:t>Under no circumstance should a special test be used in isolation</a:t>
            </a:r>
            <a:endParaRPr/>
          </a:p>
        </p:txBody>
      </p:sp>
      <p:sp>
        <p:nvSpPr>
          <p:cNvPr id="278" name="Google Shape;278;p27"/>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Special Tests</a:t>
            </a:r>
            <a:endParaRPr/>
          </a:p>
        </p:txBody>
      </p:sp>
      <p:cxnSp>
        <p:nvCxnSpPr>
          <p:cNvPr id="279" name="Google Shape;279;p27"/>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80" name="Google Shape;280;p27"/>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US"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2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70000" lnSpcReduction="20000"/>
          </a:bodyPr>
          <a:lstStyle/>
          <a:p>
            <a:pPr indent="-342900" lvl="0" marL="342900" rtl="0" algn="l">
              <a:spcBef>
                <a:spcPts val="0"/>
              </a:spcBef>
              <a:spcAft>
                <a:spcPts val="0"/>
              </a:spcAft>
              <a:buClr>
                <a:schemeClr val="dk1"/>
              </a:buClr>
              <a:buSzPct val="100000"/>
              <a:buChar char="•"/>
            </a:pPr>
            <a:r>
              <a:rPr lang="en-US"/>
              <a:t>These tests are used to</a:t>
            </a:r>
            <a:endParaRPr/>
          </a:p>
          <a:p>
            <a:pPr indent="-285750" lvl="1" marL="742950" rtl="0" algn="l">
              <a:spcBef>
                <a:spcPts val="392"/>
              </a:spcBef>
              <a:spcAft>
                <a:spcPts val="0"/>
              </a:spcAft>
              <a:buClr>
                <a:schemeClr val="dk1"/>
              </a:buClr>
              <a:buSzPct val="100000"/>
              <a:buChar char="–"/>
            </a:pPr>
            <a:r>
              <a:rPr lang="en-US"/>
              <a:t>confirm a tentative diagnosis</a:t>
            </a:r>
            <a:endParaRPr/>
          </a:p>
          <a:p>
            <a:pPr indent="-285750" lvl="1" marL="742950" rtl="0" algn="l">
              <a:spcBef>
                <a:spcPts val="392"/>
              </a:spcBef>
              <a:spcAft>
                <a:spcPts val="0"/>
              </a:spcAft>
              <a:buClr>
                <a:schemeClr val="dk1"/>
              </a:buClr>
              <a:buSzPct val="100000"/>
              <a:buChar char="–"/>
            </a:pPr>
            <a:r>
              <a:rPr lang="en-US"/>
              <a:t>to make a differential diagnosis</a:t>
            </a:r>
            <a:endParaRPr/>
          </a:p>
          <a:p>
            <a:pPr indent="-285750" lvl="1" marL="742950" rtl="0" algn="l">
              <a:spcBef>
                <a:spcPts val="392"/>
              </a:spcBef>
              <a:spcAft>
                <a:spcPts val="0"/>
              </a:spcAft>
              <a:buClr>
                <a:schemeClr val="dk1"/>
              </a:buClr>
              <a:buSzPct val="100000"/>
              <a:buChar char="–"/>
            </a:pPr>
            <a:r>
              <a:rPr lang="en-US"/>
              <a:t>to differential between structures</a:t>
            </a:r>
            <a:endParaRPr/>
          </a:p>
          <a:p>
            <a:pPr indent="-285750" lvl="1" marL="742950" rtl="0" algn="l">
              <a:spcBef>
                <a:spcPts val="392"/>
              </a:spcBef>
              <a:spcAft>
                <a:spcPts val="0"/>
              </a:spcAft>
              <a:buClr>
                <a:schemeClr val="dk1"/>
              </a:buClr>
              <a:buSzPct val="100000"/>
              <a:buChar char="–"/>
            </a:pPr>
            <a:r>
              <a:rPr lang="en-US"/>
              <a:t>to understand unusual signs</a:t>
            </a:r>
            <a:endParaRPr/>
          </a:p>
          <a:p>
            <a:pPr indent="-285750" lvl="1" marL="742950" rtl="0" algn="l">
              <a:spcBef>
                <a:spcPts val="392"/>
              </a:spcBef>
              <a:spcAft>
                <a:spcPts val="0"/>
              </a:spcAft>
              <a:buClr>
                <a:schemeClr val="dk1"/>
              </a:buClr>
              <a:buSzPct val="100000"/>
              <a:buChar char="–"/>
            </a:pPr>
            <a:r>
              <a:rPr lang="en-US"/>
              <a:t>to unravel difficult signs and symptoms</a:t>
            </a:r>
            <a:endParaRPr/>
          </a:p>
          <a:p>
            <a:pPr indent="-342900" lvl="0" marL="342900" rtl="0" algn="l">
              <a:spcBef>
                <a:spcPts val="448"/>
              </a:spcBef>
              <a:spcAft>
                <a:spcPts val="0"/>
              </a:spcAft>
              <a:buClr>
                <a:schemeClr val="dk1"/>
              </a:buClr>
              <a:buSzPct val="100000"/>
              <a:buChar char="•"/>
            </a:pPr>
            <a:r>
              <a:rPr lang="en-US"/>
              <a:t>Special care should be taken when performing these tests as they could provoke signs and symptoms including pain and apprehension</a:t>
            </a:r>
            <a:endParaRPr/>
          </a:p>
          <a:p>
            <a:pPr indent="-342900" lvl="0" marL="342900" rtl="0" algn="l">
              <a:spcBef>
                <a:spcPts val="448"/>
              </a:spcBef>
              <a:spcAft>
                <a:spcPts val="0"/>
              </a:spcAft>
              <a:buClr>
                <a:schemeClr val="dk1"/>
              </a:buClr>
              <a:buSzPct val="100000"/>
              <a:buChar char="•"/>
            </a:pPr>
            <a:r>
              <a:rPr lang="en-US"/>
              <a:t>The tests could be contraindicated in the presence of severe pain, acute or irritable joints, instability, osteoporosis, pathological bone diseases, active disease processes, major neurological signs, and client apprehension</a:t>
            </a:r>
            <a:endParaRPr/>
          </a:p>
        </p:txBody>
      </p:sp>
      <p:sp>
        <p:nvSpPr>
          <p:cNvPr id="287" name="Google Shape;287;p28"/>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Special Tests Continued</a:t>
            </a:r>
            <a:endParaRPr/>
          </a:p>
        </p:txBody>
      </p:sp>
      <p:cxnSp>
        <p:nvCxnSpPr>
          <p:cNvPr id="288" name="Google Shape;288;p28"/>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89" name="Google Shape;289;p28"/>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US"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29"/>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b="1" lang="en-US"/>
              <a:t>Distraction Test</a:t>
            </a:r>
            <a:r>
              <a:rPr lang="en-US"/>
              <a:t> – </a:t>
            </a:r>
            <a:r>
              <a:rPr i="1" lang="en-US"/>
              <a:t>used if client has radicular symptoms, used to alleviate </a:t>
            </a:r>
            <a:endParaRPr/>
          </a:p>
          <a:p>
            <a:pPr indent="-342900" lvl="0" marL="342900" rtl="0" algn="l">
              <a:spcBef>
                <a:spcPts val="640"/>
              </a:spcBef>
              <a:spcAft>
                <a:spcPts val="0"/>
              </a:spcAft>
              <a:buClr>
                <a:schemeClr val="dk1"/>
              </a:buClr>
              <a:buSzPts val="3200"/>
              <a:buChar char="•"/>
            </a:pPr>
            <a:r>
              <a:rPr b="1" lang="en-US"/>
              <a:t>Spurling’s (Foramina compression) Test</a:t>
            </a:r>
            <a:r>
              <a:rPr lang="en-US"/>
              <a:t>– </a:t>
            </a:r>
            <a:r>
              <a:rPr i="1" lang="en-US"/>
              <a:t>assess for nerve root compression</a:t>
            </a:r>
            <a:r>
              <a:rPr b="1" lang="en-US"/>
              <a:t> </a:t>
            </a:r>
            <a:endParaRPr/>
          </a:p>
          <a:p>
            <a:pPr indent="-342900" lvl="0" marL="342900" rtl="0" algn="l">
              <a:spcBef>
                <a:spcPts val="640"/>
              </a:spcBef>
              <a:spcAft>
                <a:spcPts val="0"/>
              </a:spcAft>
              <a:buClr>
                <a:schemeClr val="dk1"/>
              </a:buClr>
              <a:buSzPts val="3200"/>
              <a:buChar char="•"/>
            </a:pPr>
            <a:r>
              <a:rPr b="1" lang="en-US"/>
              <a:t>Shoulder Abduction Test</a:t>
            </a:r>
            <a:r>
              <a:rPr lang="en-US"/>
              <a:t> – </a:t>
            </a:r>
            <a:r>
              <a:rPr i="1" lang="en-US"/>
              <a:t>tests for radicular symptoms </a:t>
            </a:r>
            <a:endParaRPr/>
          </a:p>
        </p:txBody>
      </p:sp>
      <p:sp>
        <p:nvSpPr>
          <p:cNvPr id="296" name="Google Shape;296;p29"/>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Special Tests</a:t>
            </a:r>
            <a:br>
              <a:rPr lang="en-US"/>
            </a:br>
            <a:r>
              <a:rPr lang="en-US"/>
              <a:t>Nerve Root Compression</a:t>
            </a:r>
            <a:endParaRPr/>
          </a:p>
        </p:txBody>
      </p:sp>
      <p:cxnSp>
        <p:nvCxnSpPr>
          <p:cNvPr id="297" name="Google Shape;297;p29"/>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98" name="Google Shape;298;p29"/>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US"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3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b="1" lang="en-US"/>
              <a:t>Jackson’s Compression</a:t>
            </a:r>
            <a:r>
              <a:rPr lang="en-US"/>
              <a:t> – </a:t>
            </a:r>
            <a:r>
              <a:rPr i="1" lang="en-US"/>
              <a:t>assesses for foraminal compression </a:t>
            </a:r>
            <a:endParaRPr/>
          </a:p>
        </p:txBody>
      </p:sp>
      <p:sp>
        <p:nvSpPr>
          <p:cNvPr id="305" name="Google Shape;305;p30"/>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Special Tests</a:t>
            </a:r>
            <a:br>
              <a:rPr lang="en-US"/>
            </a:br>
            <a:r>
              <a:rPr lang="en-US"/>
              <a:t>Foraminal Compression</a:t>
            </a:r>
            <a:endParaRPr/>
          </a:p>
        </p:txBody>
      </p:sp>
      <p:cxnSp>
        <p:nvCxnSpPr>
          <p:cNvPr id="306" name="Google Shape;306;p30"/>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07" name="Google Shape;307;p30"/>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US"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3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b="1" lang="en-US"/>
              <a:t>Vertebral Artery Test</a:t>
            </a:r>
            <a:r>
              <a:rPr lang="en-US"/>
              <a:t> – </a:t>
            </a:r>
            <a:r>
              <a:rPr i="1" lang="en-US"/>
              <a:t>tests for compression of the vertebral artery </a:t>
            </a:r>
            <a:endParaRPr i="1"/>
          </a:p>
          <a:p>
            <a:pPr indent="-342900" lvl="0" marL="342900" rtl="0" algn="l">
              <a:spcBef>
                <a:spcPts val="640"/>
              </a:spcBef>
              <a:spcAft>
                <a:spcPts val="0"/>
              </a:spcAft>
              <a:buClr>
                <a:schemeClr val="dk1"/>
              </a:buClr>
              <a:buSzPts val="3200"/>
              <a:buChar char="•"/>
            </a:pPr>
            <a:r>
              <a:rPr b="1" lang="en-US"/>
              <a:t>Barre’s Test</a:t>
            </a:r>
            <a:r>
              <a:rPr lang="en-US"/>
              <a:t> – </a:t>
            </a:r>
            <a:r>
              <a:rPr i="1" lang="en-US"/>
              <a:t>assess blood flow to the brain</a:t>
            </a:r>
            <a:endParaRPr/>
          </a:p>
        </p:txBody>
      </p:sp>
      <p:sp>
        <p:nvSpPr>
          <p:cNvPr id="314" name="Google Shape;314;p31"/>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Special Tests</a:t>
            </a:r>
            <a:br>
              <a:rPr lang="en-US"/>
            </a:br>
            <a:r>
              <a:rPr lang="en-US"/>
              <a:t>Vertebral Artery Pathology/Blood Flow</a:t>
            </a:r>
            <a:endParaRPr/>
          </a:p>
        </p:txBody>
      </p:sp>
      <p:cxnSp>
        <p:nvCxnSpPr>
          <p:cNvPr id="315" name="Google Shape;315;p31"/>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16" name="Google Shape;316;p31"/>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US"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3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b="1" lang="en-US"/>
              <a:t>Hautant’ Test</a:t>
            </a:r>
            <a:r>
              <a:rPr lang="en-US"/>
              <a:t> – </a:t>
            </a:r>
            <a:r>
              <a:rPr i="1" lang="en-US"/>
              <a:t>used to differentiate dizziness from vertigo </a:t>
            </a:r>
            <a:endParaRPr/>
          </a:p>
        </p:txBody>
      </p:sp>
      <p:sp>
        <p:nvSpPr>
          <p:cNvPr id="323" name="Google Shape;323;p32"/>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Special Tests</a:t>
            </a:r>
            <a:br>
              <a:rPr lang="en-US"/>
            </a:br>
            <a:r>
              <a:rPr lang="en-US"/>
              <a:t>Vertigo/Dizziness</a:t>
            </a:r>
            <a:endParaRPr/>
          </a:p>
        </p:txBody>
      </p:sp>
      <p:cxnSp>
        <p:nvCxnSpPr>
          <p:cNvPr id="324" name="Google Shape;324;p32"/>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25" name="Google Shape;325;p32"/>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US"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3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b="1" lang="en-US"/>
              <a:t>Shoulder Depression Test</a:t>
            </a:r>
            <a:r>
              <a:rPr lang="en-US"/>
              <a:t> – </a:t>
            </a:r>
            <a:r>
              <a:rPr i="1" lang="en-US"/>
              <a:t>evaluate brachial plexus lesions </a:t>
            </a:r>
            <a:endParaRPr/>
          </a:p>
        </p:txBody>
      </p:sp>
      <p:sp>
        <p:nvSpPr>
          <p:cNvPr id="332" name="Google Shape;332;p33"/>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Special Tests</a:t>
            </a:r>
            <a:br>
              <a:rPr lang="en-US"/>
            </a:br>
            <a:r>
              <a:rPr lang="en-US"/>
              <a:t>Brachial Plexus Lesion</a:t>
            </a:r>
            <a:endParaRPr/>
          </a:p>
        </p:txBody>
      </p:sp>
      <p:cxnSp>
        <p:nvCxnSpPr>
          <p:cNvPr id="333" name="Google Shape;333;p33"/>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34" name="Google Shape;334;p33"/>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US"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3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b="1" lang="en-US"/>
              <a:t>Romberg’s Test</a:t>
            </a:r>
            <a:r>
              <a:rPr lang="en-US"/>
              <a:t> – </a:t>
            </a:r>
            <a:r>
              <a:rPr i="1" lang="en-US"/>
              <a:t>tests for upper motor neuron lesion</a:t>
            </a:r>
            <a:endParaRPr/>
          </a:p>
          <a:p>
            <a:pPr indent="-342900" lvl="0" marL="342900" rtl="0" algn="l">
              <a:spcBef>
                <a:spcPts val="640"/>
              </a:spcBef>
              <a:spcAft>
                <a:spcPts val="0"/>
              </a:spcAft>
              <a:buClr>
                <a:schemeClr val="dk1"/>
              </a:buClr>
              <a:buSzPts val="3200"/>
              <a:buChar char="•"/>
            </a:pPr>
            <a:r>
              <a:rPr b="1" lang="en-US"/>
              <a:t>Babinski </a:t>
            </a:r>
            <a:endParaRPr/>
          </a:p>
          <a:p>
            <a:pPr indent="-342900" lvl="0" marL="342900" rtl="0" algn="l">
              <a:spcBef>
                <a:spcPts val="640"/>
              </a:spcBef>
              <a:spcAft>
                <a:spcPts val="0"/>
              </a:spcAft>
              <a:buClr>
                <a:schemeClr val="dk1"/>
              </a:buClr>
              <a:buSzPts val="3200"/>
              <a:buChar char="•"/>
            </a:pPr>
            <a:r>
              <a:rPr b="1" lang="en-US"/>
              <a:t>Clonus</a:t>
            </a:r>
            <a:endParaRPr/>
          </a:p>
          <a:p>
            <a:pPr indent="0" lvl="0" marL="0" rtl="0" algn="l">
              <a:spcBef>
                <a:spcPts val="640"/>
              </a:spcBef>
              <a:spcAft>
                <a:spcPts val="0"/>
              </a:spcAft>
              <a:buClr>
                <a:schemeClr val="dk1"/>
              </a:buClr>
              <a:buSzPts val="3200"/>
              <a:buNone/>
            </a:pPr>
            <a:r>
              <a:t/>
            </a:r>
            <a:endParaRPr/>
          </a:p>
          <a:p>
            <a:pPr indent="0" lvl="0" marL="0" rtl="0" algn="l">
              <a:spcBef>
                <a:spcPts val="640"/>
              </a:spcBef>
              <a:spcAft>
                <a:spcPts val="0"/>
              </a:spcAft>
              <a:buClr>
                <a:schemeClr val="dk1"/>
              </a:buClr>
              <a:buSzPts val="3200"/>
              <a:buNone/>
            </a:pPr>
            <a:r>
              <a:rPr b="1" lang="en-US"/>
              <a:t>**Upper motor neuron- </a:t>
            </a:r>
            <a:r>
              <a:rPr lang="en-US"/>
              <a:t>originating from the motor cortex of the brain or brain stem</a:t>
            </a:r>
            <a:endParaRPr/>
          </a:p>
        </p:txBody>
      </p:sp>
      <p:sp>
        <p:nvSpPr>
          <p:cNvPr id="341" name="Google Shape;341;p34"/>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Special Tests</a:t>
            </a:r>
            <a:br>
              <a:rPr lang="en-US"/>
            </a:br>
            <a:r>
              <a:rPr lang="en-US"/>
              <a:t>UMN Lesion</a:t>
            </a:r>
            <a:endParaRPr/>
          </a:p>
        </p:txBody>
      </p:sp>
      <p:cxnSp>
        <p:nvCxnSpPr>
          <p:cNvPr id="342" name="Google Shape;342;p34"/>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43" name="Google Shape;343;p34"/>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US"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3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70000" lnSpcReduction="20000"/>
          </a:bodyPr>
          <a:lstStyle/>
          <a:p>
            <a:pPr indent="-342900" lvl="0" marL="342900" rtl="0" algn="l">
              <a:spcBef>
                <a:spcPts val="0"/>
              </a:spcBef>
              <a:spcAft>
                <a:spcPts val="0"/>
              </a:spcAft>
              <a:buClr>
                <a:schemeClr val="dk1"/>
              </a:buClr>
              <a:buSzPct val="100000"/>
              <a:buChar char="•"/>
            </a:pPr>
            <a:r>
              <a:rPr lang="en-US"/>
              <a:t>Spinous Process</a:t>
            </a:r>
            <a:endParaRPr/>
          </a:p>
          <a:p>
            <a:pPr indent="-228600" lvl="2" marL="1143000" rtl="0" algn="l">
              <a:spcBef>
                <a:spcPts val="336"/>
              </a:spcBef>
              <a:spcAft>
                <a:spcPts val="0"/>
              </a:spcAft>
              <a:buClr>
                <a:schemeClr val="dk1"/>
              </a:buClr>
              <a:buSzPct val="100000"/>
              <a:buChar char="•"/>
            </a:pPr>
            <a:r>
              <a:rPr lang="en-US"/>
              <a:t>C2- first bump at midline</a:t>
            </a:r>
            <a:endParaRPr/>
          </a:p>
          <a:p>
            <a:pPr indent="-228600" lvl="2" marL="1143000" rtl="0" algn="l">
              <a:spcBef>
                <a:spcPts val="336"/>
              </a:spcBef>
              <a:spcAft>
                <a:spcPts val="0"/>
              </a:spcAft>
              <a:buClr>
                <a:schemeClr val="dk1"/>
              </a:buClr>
              <a:buSzPct val="100000"/>
              <a:buChar char="•"/>
            </a:pPr>
            <a:r>
              <a:rPr lang="en-US"/>
              <a:t>C6-C7- passively flex and extend clients neck, C6 moves and C7 does not</a:t>
            </a:r>
            <a:endParaRPr/>
          </a:p>
          <a:p>
            <a:pPr indent="-342900" lvl="0" marL="342900" rtl="0" algn="l">
              <a:spcBef>
                <a:spcPts val="448"/>
              </a:spcBef>
              <a:spcAft>
                <a:spcPts val="0"/>
              </a:spcAft>
              <a:buClr>
                <a:schemeClr val="dk1"/>
              </a:buClr>
              <a:buSzPct val="100000"/>
              <a:buChar char="•"/>
            </a:pPr>
            <a:r>
              <a:rPr lang="en-US"/>
              <a:t>Transverse Process</a:t>
            </a:r>
            <a:endParaRPr/>
          </a:p>
          <a:p>
            <a:pPr indent="-228600" lvl="2" marL="1143000" rtl="0" algn="l">
              <a:spcBef>
                <a:spcPts val="336"/>
              </a:spcBef>
              <a:spcAft>
                <a:spcPts val="0"/>
              </a:spcAft>
              <a:buClr>
                <a:schemeClr val="dk1"/>
              </a:buClr>
              <a:buSzPct val="100000"/>
              <a:buChar char="•"/>
            </a:pPr>
            <a:r>
              <a:rPr lang="en-US"/>
              <a:t>C1- inferior to mastoid process</a:t>
            </a:r>
            <a:endParaRPr/>
          </a:p>
          <a:p>
            <a:pPr indent="-228600" lvl="2" marL="1143000" rtl="0" algn="l">
              <a:spcBef>
                <a:spcPts val="336"/>
              </a:spcBef>
              <a:spcAft>
                <a:spcPts val="0"/>
              </a:spcAft>
              <a:buClr>
                <a:schemeClr val="dk1"/>
              </a:buClr>
              <a:buSzPct val="100000"/>
              <a:buChar char="•"/>
            </a:pPr>
            <a:r>
              <a:rPr lang="en-US"/>
              <a:t>C2- at level of mandible angle</a:t>
            </a:r>
            <a:endParaRPr/>
          </a:p>
          <a:p>
            <a:pPr indent="-342900" lvl="0" marL="342900" rtl="0" algn="l">
              <a:spcBef>
                <a:spcPts val="448"/>
              </a:spcBef>
              <a:spcAft>
                <a:spcPts val="0"/>
              </a:spcAft>
              <a:buClr>
                <a:schemeClr val="dk1"/>
              </a:buClr>
              <a:buSzPct val="100000"/>
              <a:buChar char="•"/>
            </a:pPr>
            <a:r>
              <a:rPr lang="en-US"/>
              <a:t>Lymph nodes/carortid arteries- along SCM muscle</a:t>
            </a:r>
            <a:endParaRPr/>
          </a:p>
          <a:p>
            <a:pPr indent="-342900" lvl="0" marL="342900" rtl="0" algn="l">
              <a:spcBef>
                <a:spcPts val="448"/>
              </a:spcBef>
              <a:spcAft>
                <a:spcPts val="0"/>
              </a:spcAft>
              <a:buClr>
                <a:schemeClr val="dk1"/>
              </a:buClr>
              <a:buSzPct val="100000"/>
              <a:buChar char="•"/>
            </a:pPr>
            <a:r>
              <a:rPr lang="en-US"/>
              <a:t>External occipital protuberance </a:t>
            </a:r>
            <a:endParaRPr/>
          </a:p>
          <a:p>
            <a:pPr indent="-342900" lvl="0" marL="342900" rtl="0" algn="l">
              <a:spcBef>
                <a:spcPts val="448"/>
              </a:spcBef>
              <a:spcAft>
                <a:spcPts val="0"/>
              </a:spcAft>
              <a:buClr>
                <a:schemeClr val="dk1"/>
              </a:buClr>
              <a:buSzPct val="100000"/>
              <a:buChar char="•"/>
            </a:pPr>
            <a:r>
              <a:rPr lang="en-US"/>
              <a:t>Mastoid process</a:t>
            </a:r>
            <a:endParaRPr/>
          </a:p>
          <a:p>
            <a:pPr indent="-342900" lvl="0" marL="342900" rtl="0" algn="l">
              <a:spcBef>
                <a:spcPts val="448"/>
              </a:spcBef>
              <a:spcAft>
                <a:spcPts val="0"/>
              </a:spcAft>
              <a:buClr>
                <a:schemeClr val="dk1"/>
              </a:buClr>
              <a:buSzPct val="100000"/>
              <a:buChar char="•"/>
            </a:pPr>
            <a:r>
              <a:rPr lang="en-US"/>
              <a:t>TMJ- palpate anterior to external ear, feel condyles move when client open, closes and deviates jaw, movement should be equal bilaterally</a:t>
            </a:r>
            <a:endParaRPr/>
          </a:p>
          <a:p>
            <a:pPr indent="-342900" lvl="0" marL="342900" rtl="0" algn="l">
              <a:spcBef>
                <a:spcPts val="448"/>
              </a:spcBef>
              <a:spcAft>
                <a:spcPts val="0"/>
              </a:spcAft>
              <a:buClr>
                <a:schemeClr val="dk1"/>
              </a:buClr>
              <a:buSzPct val="100000"/>
              <a:buChar char="•"/>
            </a:pPr>
            <a:r>
              <a:rPr lang="en-US"/>
              <a:t>First 3 ribs</a:t>
            </a:r>
            <a:endParaRPr/>
          </a:p>
          <a:p>
            <a:pPr indent="-342900" lvl="0" marL="342900" rtl="0" algn="l">
              <a:spcBef>
                <a:spcPts val="448"/>
              </a:spcBef>
              <a:spcAft>
                <a:spcPts val="0"/>
              </a:spcAft>
              <a:buClr>
                <a:schemeClr val="dk1"/>
              </a:buClr>
              <a:buSzPct val="100000"/>
              <a:buChar char="•"/>
            </a:pPr>
            <a:r>
              <a:rPr lang="en-US"/>
              <a:t>Supraclavicular fossa</a:t>
            </a:r>
            <a:endParaRPr/>
          </a:p>
          <a:p>
            <a:pPr indent="0" lvl="0" marL="0" rtl="0" algn="l">
              <a:spcBef>
                <a:spcPts val="448"/>
              </a:spcBef>
              <a:spcAft>
                <a:spcPts val="0"/>
              </a:spcAft>
              <a:buClr>
                <a:schemeClr val="dk1"/>
              </a:buClr>
              <a:buSzPct val="100000"/>
              <a:buNone/>
            </a:pPr>
            <a:r>
              <a:t/>
            </a:r>
            <a:endParaRPr/>
          </a:p>
        </p:txBody>
      </p:sp>
      <p:sp>
        <p:nvSpPr>
          <p:cNvPr id="350" name="Google Shape;350;p35"/>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Palpation</a:t>
            </a:r>
            <a:endParaRPr/>
          </a:p>
        </p:txBody>
      </p:sp>
      <p:cxnSp>
        <p:nvCxnSpPr>
          <p:cNvPr id="351" name="Google Shape;351;p35"/>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52" name="Google Shape;352;p35"/>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US"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36"/>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spcBef>
                <a:spcPts val="0"/>
              </a:spcBef>
              <a:spcAft>
                <a:spcPts val="0"/>
              </a:spcAft>
              <a:buClr>
                <a:schemeClr val="dk1"/>
              </a:buClr>
              <a:buSzPct val="100000"/>
              <a:buNone/>
            </a:pPr>
            <a:r>
              <a:rPr lang="en-US"/>
              <a:t>1) Client supine, palpate bilateral first ribs posterior to clavicle</a:t>
            </a:r>
            <a:endParaRPr/>
          </a:p>
          <a:p>
            <a:pPr indent="-342900" lvl="0" marL="342900" rtl="0" algn="l">
              <a:spcBef>
                <a:spcPts val="592"/>
              </a:spcBef>
              <a:spcAft>
                <a:spcPts val="0"/>
              </a:spcAft>
              <a:buClr>
                <a:schemeClr val="dk1"/>
              </a:buClr>
              <a:buSzPct val="100000"/>
              <a:buChar char="•"/>
            </a:pPr>
            <a:r>
              <a:rPr lang="en-US"/>
              <a:t>Apply caudal pressure to assess amount of movement</a:t>
            </a:r>
            <a:endParaRPr/>
          </a:p>
          <a:p>
            <a:pPr indent="0" lvl="0" marL="0" rtl="0" algn="l">
              <a:spcBef>
                <a:spcPts val="592"/>
              </a:spcBef>
              <a:spcAft>
                <a:spcPts val="0"/>
              </a:spcAft>
              <a:buClr>
                <a:schemeClr val="dk1"/>
              </a:buClr>
              <a:buSzPct val="100000"/>
              <a:buNone/>
            </a:pPr>
            <a:r>
              <a:t/>
            </a:r>
            <a:endParaRPr/>
          </a:p>
          <a:p>
            <a:pPr indent="0" lvl="0" marL="0" rtl="0" algn="l">
              <a:spcBef>
                <a:spcPts val="592"/>
              </a:spcBef>
              <a:spcAft>
                <a:spcPts val="0"/>
              </a:spcAft>
              <a:buClr>
                <a:schemeClr val="dk1"/>
              </a:buClr>
              <a:buSzPct val="100000"/>
              <a:buNone/>
            </a:pPr>
            <a:r>
              <a:rPr lang="en-US"/>
              <a:t>2) Client supine, palpate first rib and contralaterally side flex head while feeling superior motion of first</a:t>
            </a:r>
            <a:endParaRPr/>
          </a:p>
          <a:p>
            <a:pPr indent="-342900" lvl="0" marL="342900" rtl="0" algn="l">
              <a:spcBef>
                <a:spcPts val="592"/>
              </a:spcBef>
              <a:spcAft>
                <a:spcPts val="0"/>
              </a:spcAft>
              <a:buClr>
                <a:schemeClr val="dk1"/>
              </a:buClr>
              <a:buSzPct val="100000"/>
              <a:buChar char="•"/>
            </a:pPr>
            <a:r>
              <a:rPr lang="en-US"/>
              <a:t>Compare superior motion and amount of neck side flexion bilaterally</a:t>
            </a:r>
            <a:endParaRPr/>
          </a:p>
          <a:p>
            <a:pPr indent="-228600" lvl="2" marL="1143000" rtl="0" algn="l">
              <a:spcBef>
                <a:spcPts val="444"/>
              </a:spcBef>
              <a:spcAft>
                <a:spcPts val="0"/>
              </a:spcAft>
              <a:buClr>
                <a:schemeClr val="dk1"/>
              </a:buClr>
              <a:buSzPct val="100000"/>
              <a:buChar char="•"/>
            </a:pPr>
            <a:r>
              <a:rPr lang="en-US"/>
              <a:t>What affects first rib motion?</a:t>
            </a:r>
            <a:endParaRPr/>
          </a:p>
          <a:p>
            <a:pPr indent="-154940" lvl="0" marL="342900" rtl="0" algn="l">
              <a:spcBef>
                <a:spcPts val="592"/>
              </a:spcBef>
              <a:spcAft>
                <a:spcPts val="0"/>
              </a:spcAft>
              <a:buClr>
                <a:schemeClr val="dk1"/>
              </a:buClr>
              <a:buSzPct val="100000"/>
              <a:buNone/>
            </a:pPr>
            <a:r>
              <a:t/>
            </a:r>
            <a:endParaRPr/>
          </a:p>
        </p:txBody>
      </p:sp>
      <p:sp>
        <p:nvSpPr>
          <p:cNvPr id="359" name="Google Shape;359;p36"/>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41935"/>
              <a:buFont typeface="Calibri"/>
              <a:buNone/>
            </a:pPr>
            <a:r>
              <a:rPr lang="en-US"/>
              <a:t>First Rib Mobility</a:t>
            </a:r>
            <a:br>
              <a:rPr lang="en-US"/>
            </a:br>
            <a:r>
              <a:rPr b="1" lang="en-US" sz="3100"/>
              <a:t>**Why assess if client has neck or shoulder pain?</a:t>
            </a:r>
            <a:endParaRPr b="1" sz="3100"/>
          </a:p>
        </p:txBody>
      </p:sp>
      <p:cxnSp>
        <p:nvCxnSpPr>
          <p:cNvPr id="360" name="Google Shape;360;p36"/>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61" name="Google Shape;361;p36"/>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US"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3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spcBef>
                <a:spcPts val="0"/>
              </a:spcBef>
              <a:spcAft>
                <a:spcPts val="0"/>
              </a:spcAft>
              <a:buClr>
                <a:schemeClr val="dk1"/>
              </a:buClr>
              <a:buSzPct val="100000"/>
              <a:buChar char="•"/>
            </a:pPr>
            <a:r>
              <a:rPr lang="en-US"/>
              <a:t>Transverse Ligament Stress Test</a:t>
            </a:r>
            <a:endParaRPr/>
          </a:p>
          <a:p>
            <a:pPr indent="-228600" lvl="2" marL="1143000" rtl="0" algn="l">
              <a:spcBef>
                <a:spcPts val="444"/>
              </a:spcBef>
              <a:spcAft>
                <a:spcPts val="0"/>
              </a:spcAft>
              <a:buClr>
                <a:schemeClr val="dk1"/>
              </a:buClr>
              <a:buSzPct val="100000"/>
              <a:buChar char="•"/>
            </a:pPr>
            <a:r>
              <a:rPr lang="en-US"/>
              <a:t>Index fingers lay in groove between occiput and C2 on C1 neural arch, head and C1 are lifted anteriorly, hold for 10-20 seconds</a:t>
            </a:r>
            <a:endParaRPr/>
          </a:p>
          <a:p>
            <a:pPr indent="-228600" lvl="2" marL="1143000" rtl="0" algn="l">
              <a:spcBef>
                <a:spcPts val="444"/>
              </a:spcBef>
              <a:spcAft>
                <a:spcPts val="0"/>
              </a:spcAft>
              <a:buClr>
                <a:schemeClr val="dk1"/>
              </a:buClr>
              <a:buSzPct val="100000"/>
              <a:buChar char="•"/>
            </a:pPr>
            <a:r>
              <a:rPr lang="en-US"/>
              <a:t>Positive= soft endfeel, muscle spasm, dizziness, parathesia of face/lip/limb, nystagmus, lump in throat</a:t>
            </a:r>
            <a:endParaRPr/>
          </a:p>
          <a:p>
            <a:pPr indent="-342900" lvl="0" marL="342900" rtl="0" algn="l">
              <a:spcBef>
                <a:spcPts val="592"/>
              </a:spcBef>
              <a:spcAft>
                <a:spcPts val="0"/>
              </a:spcAft>
              <a:buClr>
                <a:schemeClr val="dk1"/>
              </a:buClr>
              <a:buSzPct val="100000"/>
              <a:buChar char="•"/>
            </a:pPr>
            <a:r>
              <a:rPr lang="en-US"/>
              <a:t>Lateral Shear Test</a:t>
            </a:r>
            <a:endParaRPr/>
          </a:p>
          <a:p>
            <a:pPr indent="-228600" lvl="2" marL="1143000" rtl="0" algn="l">
              <a:spcBef>
                <a:spcPts val="444"/>
              </a:spcBef>
              <a:spcAft>
                <a:spcPts val="0"/>
              </a:spcAft>
              <a:buClr>
                <a:schemeClr val="dk1"/>
              </a:buClr>
              <a:buSzPct val="100000"/>
              <a:buChar char="•"/>
            </a:pPr>
            <a:r>
              <a:rPr lang="en-US"/>
              <a:t>Shear axis and atlas together </a:t>
            </a:r>
            <a:endParaRPr/>
          </a:p>
          <a:p>
            <a:pPr indent="-228600" lvl="2" marL="1143000" rtl="0" algn="l">
              <a:spcBef>
                <a:spcPts val="444"/>
              </a:spcBef>
              <a:spcAft>
                <a:spcPts val="0"/>
              </a:spcAft>
              <a:buClr>
                <a:schemeClr val="dk1"/>
              </a:buClr>
              <a:buSzPct val="100000"/>
              <a:buChar char="•"/>
            </a:pPr>
            <a:r>
              <a:rPr lang="en-US"/>
              <a:t>Normally there should be little motion and no symptoms</a:t>
            </a:r>
            <a:endParaRPr/>
          </a:p>
          <a:p>
            <a:pPr indent="-342900" lvl="0" marL="342900" rtl="0" algn="l">
              <a:spcBef>
                <a:spcPts val="592"/>
              </a:spcBef>
              <a:spcAft>
                <a:spcPts val="0"/>
              </a:spcAft>
              <a:buClr>
                <a:schemeClr val="dk1"/>
              </a:buClr>
              <a:buSzPct val="100000"/>
              <a:buChar char="•"/>
            </a:pPr>
            <a:r>
              <a:rPr lang="en-US"/>
              <a:t>Lateral Flexion Test</a:t>
            </a:r>
            <a:endParaRPr/>
          </a:p>
          <a:p>
            <a:pPr indent="-228600" lvl="2" marL="1143000" rtl="0" algn="l">
              <a:spcBef>
                <a:spcPts val="444"/>
              </a:spcBef>
              <a:spcAft>
                <a:spcPts val="0"/>
              </a:spcAft>
              <a:buClr>
                <a:schemeClr val="dk1"/>
              </a:buClr>
              <a:buSzPct val="100000"/>
              <a:buChar char="•"/>
            </a:pPr>
            <a:r>
              <a:rPr lang="en-US"/>
              <a:t>Stabilize axis and side flex clients head</a:t>
            </a:r>
            <a:endParaRPr/>
          </a:p>
          <a:p>
            <a:pPr indent="-228600" lvl="2" marL="1143000" rtl="0" algn="l">
              <a:spcBef>
                <a:spcPts val="444"/>
              </a:spcBef>
              <a:spcAft>
                <a:spcPts val="0"/>
              </a:spcAft>
              <a:buClr>
                <a:schemeClr val="dk1"/>
              </a:buClr>
              <a:buSzPct val="100000"/>
              <a:buChar char="•"/>
            </a:pPr>
            <a:r>
              <a:rPr lang="en-US"/>
              <a:t>Normally there should be little motion and no symptoms</a:t>
            </a:r>
            <a:endParaRPr/>
          </a:p>
        </p:txBody>
      </p:sp>
      <p:sp>
        <p:nvSpPr>
          <p:cNvPr id="368" name="Google Shape;368;p37"/>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41935"/>
              <a:buFont typeface="Calibri"/>
              <a:buNone/>
            </a:pPr>
            <a:r>
              <a:rPr lang="en-US"/>
              <a:t>Cervical Ligament Stress Tests</a:t>
            </a:r>
            <a:br>
              <a:rPr lang="en-US"/>
            </a:br>
            <a:r>
              <a:rPr b="1" lang="en-US" sz="3100"/>
              <a:t>**Why are these important prior to performing a joint mobilization tx?</a:t>
            </a:r>
            <a:endParaRPr b="1" sz="3100"/>
          </a:p>
        </p:txBody>
      </p:sp>
      <p:cxnSp>
        <p:nvCxnSpPr>
          <p:cNvPr id="369" name="Google Shape;369;p37"/>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70" name="Google Shape;370;p37"/>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US"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3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22222"/>
              <a:buFont typeface="Calibri"/>
              <a:buNone/>
            </a:pPr>
            <a:r>
              <a:rPr lang="en-US"/>
              <a:t>Special Tests</a:t>
            </a:r>
            <a:br>
              <a:rPr lang="en-US"/>
            </a:br>
            <a:r>
              <a:rPr lang="en-US" sz="3600"/>
              <a:t>Upper Limb Tension Tests </a:t>
            </a:r>
            <a:endParaRPr sz="3600"/>
          </a:p>
        </p:txBody>
      </p:sp>
      <p:sp>
        <p:nvSpPr>
          <p:cNvPr id="376" name="Google Shape;376;p3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1400"/>
              <a:buChar char="•"/>
            </a:pPr>
            <a:r>
              <a:rPr b="1" lang="en-US" sz="1400"/>
              <a:t>ULTT 1 (Median Nerve) “Set bird free”</a:t>
            </a:r>
            <a:endParaRPr/>
          </a:p>
          <a:p>
            <a:pPr indent="-285750" lvl="1" marL="742950" rtl="0" algn="l">
              <a:spcBef>
                <a:spcPts val="240"/>
              </a:spcBef>
              <a:spcAft>
                <a:spcPts val="0"/>
              </a:spcAft>
              <a:buClr>
                <a:schemeClr val="dk1"/>
              </a:buClr>
              <a:buSzPts val="1200"/>
              <a:buChar char="–"/>
            </a:pPr>
            <a:r>
              <a:rPr lang="en-US" sz="1200"/>
              <a:t>Shoulder ABD 110 degrees with elbow flexed to 90 degrees</a:t>
            </a:r>
            <a:endParaRPr/>
          </a:p>
          <a:p>
            <a:pPr indent="-285750" lvl="1" marL="742950" rtl="0" algn="l">
              <a:spcBef>
                <a:spcPts val="240"/>
              </a:spcBef>
              <a:spcAft>
                <a:spcPts val="0"/>
              </a:spcAft>
              <a:buClr>
                <a:schemeClr val="dk1"/>
              </a:buClr>
              <a:buSzPts val="1200"/>
              <a:buChar char="–"/>
            </a:pPr>
            <a:r>
              <a:rPr lang="en-US" sz="1200"/>
              <a:t>Extend wrist and fingers</a:t>
            </a:r>
            <a:endParaRPr/>
          </a:p>
          <a:p>
            <a:pPr indent="-285750" lvl="1" marL="742950" rtl="0" algn="l">
              <a:spcBef>
                <a:spcPts val="240"/>
              </a:spcBef>
              <a:spcAft>
                <a:spcPts val="0"/>
              </a:spcAft>
              <a:buClr>
                <a:schemeClr val="dk1"/>
              </a:buClr>
              <a:buSzPts val="1200"/>
              <a:buChar char="–"/>
            </a:pPr>
            <a:r>
              <a:rPr lang="en-US" sz="1200"/>
              <a:t>ER shoulder</a:t>
            </a:r>
            <a:endParaRPr/>
          </a:p>
          <a:p>
            <a:pPr indent="-285750" lvl="1" marL="742950" rtl="0" algn="l">
              <a:spcBef>
                <a:spcPts val="240"/>
              </a:spcBef>
              <a:spcAft>
                <a:spcPts val="0"/>
              </a:spcAft>
              <a:buClr>
                <a:schemeClr val="dk1"/>
              </a:buClr>
              <a:buSzPts val="1200"/>
              <a:buChar char="–"/>
            </a:pPr>
            <a:r>
              <a:rPr lang="en-US" sz="1200"/>
              <a:t>Supinate forearm</a:t>
            </a:r>
            <a:endParaRPr/>
          </a:p>
          <a:p>
            <a:pPr indent="-285750" lvl="1" marL="742950" rtl="0" algn="l">
              <a:spcBef>
                <a:spcPts val="240"/>
              </a:spcBef>
              <a:spcAft>
                <a:spcPts val="0"/>
              </a:spcAft>
              <a:buClr>
                <a:schemeClr val="dk1"/>
              </a:buClr>
              <a:buSzPts val="1200"/>
              <a:buChar char="–"/>
            </a:pPr>
            <a:r>
              <a:rPr lang="en-US" sz="1200"/>
              <a:t>Elbow extension</a:t>
            </a:r>
            <a:endParaRPr/>
          </a:p>
          <a:p>
            <a:pPr indent="-342900" lvl="0" marL="342900" rtl="0" algn="l">
              <a:spcBef>
                <a:spcPts val="280"/>
              </a:spcBef>
              <a:spcAft>
                <a:spcPts val="0"/>
              </a:spcAft>
              <a:buClr>
                <a:schemeClr val="dk1"/>
              </a:buClr>
              <a:buSzPts val="1400"/>
              <a:buChar char="•"/>
            </a:pPr>
            <a:r>
              <a:rPr b="1" lang="en-US" sz="1400"/>
              <a:t>ULTT 2 (Median Nerve) “Throw it away”</a:t>
            </a:r>
            <a:endParaRPr/>
          </a:p>
          <a:p>
            <a:pPr indent="-285750" lvl="1" marL="742950" rtl="0" algn="l">
              <a:spcBef>
                <a:spcPts val="240"/>
              </a:spcBef>
              <a:spcAft>
                <a:spcPts val="0"/>
              </a:spcAft>
              <a:buClr>
                <a:schemeClr val="dk1"/>
              </a:buClr>
              <a:buSzPts val="1200"/>
              <a:buChar char="–"/>
            </a:pPr>
            <a:r>
              <a:rPr lang="en-US" sz="1200"/>
              <a:t>Shoulder depression</a:t>
            </a:r>
            <a:endParaRPr/>
          </a:p>
          <a:p>
            <a:pPr indent="-285750" lvl="1" marL="742950" rtl="0" algn="l">
              <a:spcBef>
                <a:spcPts val="240"/>
              </a:spcBef>
              <a:spcAft>
                <a:spcPts val="0"/>
              </a:spcAft>
              <a:buClr>
                <a:schemeClr val="dk1"/>
              </a:buClr>
              <a:buSzPts val="1200"/>
              <a:buChar char="–"/>
            </a:pPr>
            <a:r>
              <a:rPr lang="en-US" sz="1200"/>
              <a:t>Elbow extension</a:t>
            </a:r>
            <a:endParaRPr/>
          </a:p>
          <a:p>
            <a:pPr indent="-285750" lvl="1" marL="742950" rtl="0" algn="l">
              <a:spcBef>
                <a:spcPts val="240"/>
              </a:spcBef>
              <a:spcAft>
                <a:spcPts val="0"/>
              </a:spcAft>
              <a:buClr>
                <a:schemeClr val="dk1"/>
              </a:buClr>
              <a:buSzPts val="1200"/>
              <a:buChar char="–"/>
            </a:pPr>
            <a:r>
              <a:rPr lang="en-US" sz="1200"/>
              <a:t>ER shoulder with caudal hand</a:t>
            </a:r>
            <a:endParaRPr/>
          </a:p>
          <a:p>
            <a:pPr indent="-285750" lvl="1" marL="742950" rtl="0" algn="l">
              <a:spcBef>
                <a:spcPts val="240"/>
              </a:spcBef>
              <a:spcAft>
                <a:spcPts val="0"/>
              </a:spcAft>
              <a:buClr>
                <a:schemeClr val="dk1"/>
              </a:buClr>
              <a:buSzPts val="1200"/>
              <a:buChar char="–"/>
            </a:pPr>
            <a:r>
              <a:rPr lang="en-US" sz="1200"/>
              <a:t>Wrist and finger extension</a:t>
            </a:r>
            <a:endParaRPr/>
          </a:p>
          <a:p>
            <a:pPr indent="-285750" lvl="1" marL="742950" rtl="0" algn="l">
              <a:spcBef>
                <a:spcPts val="240"/>
              </a:spcBef>
              <a:spcAft>
                <a:spcPts val="0"/>
              </a:spcAft>
              <a:buClr>
                <a:schemeClr val="dk1"/>
              </a:buClr>
              <a:buSzPts val="1200"/>
              <a:buChar char="–"/>
            </a:pPr>
            <a:r>
              <a:rPr lang="en-US" sz="1200"/>
              <a:t>ABD shoulder 10 degrees</a:t>
            </a:r>
            <a:endParaRPr/>
          </a:p>
          <a:p>
            <a:pPr indent="-342900" lvl="0" marL="342900" rtl="0" algn="l">
              <a:spcBef>
                <a:spcPts val="280"/>
              </a:spcBef>
              <a:spcAft>
                <a:spcPts val="0"/>
              </a:spcAft>
              <a:buClr>
                <a:schemeClr val="dk1"/>
              </a:buClr>
              <a:buSzPts val="1400"/>
              <a:buChar char="•"/>
            </a:pPr>
            <a:r>
              <a:rPr b="1" lang="en-US" sz="1400"/>
              <a:t>ULTT 3 (Radial Nerve) “Passing the baton”</a:t>
            </a:r>
            <a:endParaRPr/>
          </a:p>
          <a:p>
            <a:pPr indent="-285750" lvl="1" marL="742950" rtl="0" algn="l">
              <a:spcBef>
                <a:spcPts val="240"/>
              </a:spcBef>
              <a:spcAft>
                <a:spcPts val="0"/>
              </a:spcAft>
              <a:buClr>
                <a:schemeClr val="dk1"/>
              </a:buClr>
              <a:buSzPts val="1200"/>
              <a:buChar char="–"/>
            </a:pPr>
            <a:r>
              <a:rPr lang="en-US" sz="1200"/>
              <a:t>Shoulder depression</a:t>
            </a:r>
            <a:endParaRPr/>
          </a:p>
          <a:p>
            <a:pPr indent="-285750" lvl="1" marL="742950" rtl="0" algn="l">
              <a:spcBef>
                <a:spcPts val="240"/>
              </a:spcBef>
              <a:spcAft>
                <a:spcPts val="0"/>
              </a:spcAft>
              <a:buClr>
                <a:schemeClr val="dk1"/>
              </a:buClr>
              <a:buSzPts val="1200"/>
              <a:buChar char="–"/>
            </a:pPr>
            <a:r>
              <a:rPr lang="en-US" sz="1200"/>
              <a:t>Shoulder IR</a:t>
            </a:r>
            <a:endParaRPr/>
          </a:p>
          <a:p>
            <a:pPr indent="-285750" lvl="1" marL="742950" rtl="0" algn="l">
              <a:spcBef>
                <a:spcPts val="240"/>
              </a:spcBef>
              <a:spcAft>
                <a:spcPts val="0"/>
              </a:spcAft>
              <a:buClr>
                <a:schemeClr val="dk1"/>
              </a:buClr>
              <a:buSzPts val="1200"/>
              <a:buChar char="–"/>
            </a:pPr>
            <a:r>
              <a:rPr lang="en-US" sz="1200"/>
              <a:t>Wrist and finger flexion</a:t>
            </a:r>
            <a:endParaRPr/>
          </a:p>
          <a:p>
            <a:pPr indent="-285750" lvl="1" marL="742950" rtl="0" algn="l">
              <a:spcBef>
                <a:spcPts val="240"/>
              </a:spcBef>
              <a:spcAft>
                <a:spcPts val="0"/>
              </a:spcAft>
              <a:buClr>
                <a:schemeClr val="dk1"/>
              </a:buClr>
              <a:buSzPts val="1200"/>
              <a:buChar char="–"/>
            </a:pPr>
            <a:r>
              <a:rPr lang="en-US" sz="1200"/>
              <a:t>Elbow extension</a:t>
            </a:r>
            <a:endParaRPr/>
          </a:p>
          <a:p>
            <a:pPr indent="-342900" lvl="0" marL="342900" rtl="0" algn="l">
              <a:spcBef>
                <a:spcPts val="280"/>
              </a:spcBef>
              <a:spcAft>
                <a:spcPts val="0"/>
              </a:spcAft>
              <a:buClr>
                <a:schemeClr val="dk1"/>
              </a:buClr>
              <a:buSzPts val="1400"/>
              <a:buChar char="•"/>
            </a:pPr>
            <a:r>
              <a:rPr b="1" lang="en-US" sz="1400"/>
              <a:t>ULTT4 (Ulnar Nerve) “Carrying a tray”</a:t>
            </a:r>
            <a:endParaRPr/>
          </a:p>
          <a:p>
            <a:pPr indent="-285750" lvl="1" marL="742950" rtl="0" algn="l">
              <a:spcBef>
                <a:spcPts val="240"/>
              </a:spcBef>
              <a:spcAft>
                <a:spcPts val="0"/>
              </a:spcAft>
              <a:buClr>
                <a:schemeClr val="dk1"/>
              </a:buClr>
              <a:buSzPts val="1200"/>
              <a:buChar char="–"/>
            </a:pPr>
            <a:r>
              <a:rPr lang="en-US" sz="1200"/>
              <a:t>Wrist and finger extension</a:t>
            </a:r>
            <a:endParaRPr/>
          </a:p>
          <a:p>
            <a:pPr indent="-285750" lvl="1" marL="742950" rtl="0" algn="l">
              <a:spcBef>
                <a:spcPts val="240"/>
              </a:spcBef>
              <a:spcAft>
                <a:spcPts val="0"/>
              </a:spcAft>
              <a:buClr>
                <a:schemeClr val="dk1"/>
              </a:buClr>
              <a:buSzPts val="1200"/>
              <a:buChar char="–"/>
            </a:pPr>
            <a:r>
              <a:rPr lang="en-US" sz="1200"/>
              <a:t>Supinate forearm</a:t>
            </a:r>
            <a:endParaRPr/>
          </a:p>
          <a:p>
            <a:pPr indent="-285750" lvl="1" marL="742950" rtl="0" algn="l">
              <a:spcBef>
                <a:spcPts val="240"/>
              </a:spcBef>
              <a:spcAft>
                <a:spcPts val="0"/>
              </a:spcAft>
              <a:buClr>
                <a:schemeClr val="dk1"/>
              </a:buClr>
              <a:buSzPts val="1200"/>
              <a:buChar char="–"/>
            </a:pPr>
            <a:r>
              <a:rPr lang="en-US" sz="1200"/>
              <a:t>Elbow flexion</a:t>
            </a:r>
            <a:endParaRPr/>
          </a:p>
          <a:p>
            <a:pPr indent="-285750" lvl="1" marL="742950" rtl="0" algn="l">
              <a:spcBef>
                <a:spcPts val="240"/>
              </a:spcBef>
              <a:spcAft>
                <a:spcPts val="0"/>
              </a:spcAft>
              <a:buClr>
                <a:schemeClr val="dk1"/>
              </a:buClr>
              <a:buSzPts val="1200"/>
              <a:buChar char="–"/>
            </a:pPr>
            <a:r>
              <a:rPr lang="en-US" sz="1200"/>
              <a:t>Shoulder ER/ABD</a:t>
            </a:r>
            <a:endParaRPr/>
          </a:p>
          <a:p>
            <a:pPr indent="0" lvl="0" marL="0" rtl="0" algn="l">
              <a:spcBef>
                <a:spcPts val="280"/>
              </a:spcBef>
              <a:spcAft>
                <a:spcPts val="0"/>
              </a:spcAft>
              <a:buClr>
                <a:schemeClr val="dk1"/>
              </a:buClr>
              <a:buSzPts val="1400"/>
              <a:buNone/>
            </a:pPr>
            <a:r>
              <a:t/>
            </a:r>
            <a:endParaRPr sz="14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3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Cervical spine disc herniation</a:t>
            </a:r>
            <a:endParaRPr/>
          </a:p>
          <a:p>
            <a:pPr indent="-342900" lvl="0" marL="342900" rtl="0" algn="l">
              <a:spcBef>
                <a:spcPts val="640"/>
              </a:spcBef>
              <a:spcAft>
                <a:spcPts val="0"/>
              </a:spcAft>
              <a:buClr>
                <a:schemeClr val="dk1"/>
              </a:buClr>
              <a:buSzPts val="3200"/>
              <a:buChar char="•"/>
            </a:pPr>
            <a:r>
              <a:rPr lang="en-US"/>
              <a:t>Cervical spine radiculopathy </a:t>
            </a:r>
            <a:endParaRPr/>
          </a:p>
          <a:p>
            <a:pPr indent="-342900" lvl="0" marL="342900" rtl="0" algn="l">
              <a:spcBef>
                <a:spcPts val="640"/>
              </a:spcBef>
              <a:spcAft>
                <a:spcPts val="0"/>
              </a:spcAft>
              <a:buClr>
                <a:schemeClr val="dk1"/>
              </a:buClr>
              <a:buSzPts val="3200"/>
              <a:buChar char="•"/>
            </a:pPr>
            <a:r>
              <a:rPr lang="en-US"/>
              <a:t>Stenosis </a:t>
            </a:r>
            <a:endParaRPr/>
          </a:p>
          <a:p>
            <a:pPr indent="-342900" lvl="0" marL="342900" rtl="0" algn="l">
              <a:spcBef>
                <a:spcPts val="640"/>
              </a:spcBef>
              <a:spcAft>
                <a:spcPts val="0"/>
              </a:spcAft>
              <a:buClr>
                <a:schemeClr val="dk1"/>
              </a:buClr>
              <a:buSzPts val="3200"/>
              <a:buChar char="•"/>
            </a:pPr>
            <a:r>
              <a:rPr lang="en-US"/>
              <a:t>Cervicogenic dizziness </a:t>
            </a:r>
            <a:endParaRPr/>
          </a:p>
          <a:p>
            <a:pPr indent="-342900" lvl="0" marL="342900" rtl="0" algn="l">
              <a:spcBef>
                <a:spcPts val="640"/>
              </a:spcBef>
              <a:spcAft>
                <a:spcPts val="0"/>
              </a:spcAft>
              <a:buClr>
                <a:schemeClr val="dk1"/>
              </a:buClr>
              <a:buSzPts val="3200"/>
              <a:buChar char="•"/>
            </a:pPr>
            <a:r>
              <a:rPr lang="en-US"/>
              <a:t>Suboccipital headaches </a:t>
            </a:r>
            <a:endParaRPr/>
          </a:p>
          <a:p>
            <a:pPr indent="-342900" lvl="0" marL="342900" rtl="0" algn="l">
              <a:spcBef>
                <a:spcPts val="640"/>
              </a:spcBef>
              <a:spcAft>
                <a:spcPts val="0"/>
              </a:spcAft>
              <a:buClr>
                <a:schemeClr val="dk1"/>
              </a:buClr>
              <a:buSzPts val="3200"/>
              <a:buChar char="•"/>
            </a:pPr>
            <a:r>
              <a:rPr lang="en-US"/>
              <a:t>Forward head posture</a:t>
            </a:r>
            <a:endParaRPr/>
          </a:p>
          <a:p>
            <a:pPr indent="-342900" lvl="0" marL="342900" rtl="0" algn="l">
              <a:spcBef>
                <a:spcPts val="640"/>
              </a:spcBef>
              <a:spcAft>
                <a:spcPts val="0"/>
              </a:spcAft>
              <a:buClr>
                <a:schemeClr val="dk1"/>
              </a:buClr>
              <a:buSzPts val="3200"/>
              <a:buChar char="•"/>
            </a:pPr>
            <a:r>
              <a:rPr lang="en-US"/>
              <a:t>Whiplash  </a:t>
            </a:r>
            <a:endParaRPr/>
          </a:p>
          <a:p>
            <a:pPr indent="0" lvl="0" marL="0" rtl="0" algn="l">
              <a:spcBef>
                <a:spcPts val="640"/>
              </a:spcBef>
              <a:spcAft>
                <a:spcPts val="0"/>
              </a:spcAft>
              <a:buClr>
                <a:schemeClr val="dk1"/>
              </a:buClr>
              <a:buSzPts val="3200"/>
              <a:buNone/>
            </a:pPr>
            <a:r>
              <a:t/>
            </a:r>
            <a:endParaRPr/>
          </a:p>
        </p:txBody>
      </p:sp>
      <p:sp>
        <p:nvSpPr>
          <p:cNvPr id="383" name="Google Shape;383;p39"/>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Conditions </a:t>
            </a:r>
            <a:endParaRPr/>
          </a:p>
        </p:txBody>
      </p:sp>
      <p:cxnSp>
        <p:nvCxnSpPr>
          <p:cNvPr id="384" name="Google Shape;384;p39"/>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85" name="Google Shape;385;p39"/>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US"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4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Definition of condition</a:t>
            </a:r>
            <a:endParaRPr/>
          </a:p>
          <a:p>
            <a:pPr indent="-342900" lvl="0" marL="342900" rtl="0" algn="l">
              <a:spcBef>
                <a:spcPts val="640"/>
              </a:spcBef>
              <a:spcAft>
                <a:spcPts val="0"/>
              </a:spcAft>
              <a:buClr>
                <a:schemeClr val="dk1"/>
              </a:buClr>
              <a:buSzPts val="3200"/>
              <a:buChar char="•"/>
            </a:pPr>
            <a:r>
              <a:rPr lang="en-US"/>
              <a:t>Mechanism of injury</a:t>
            </a:r>
            <a:endParaRPr/>
          </a:p>
          <a:p>
            <a:pPr indent="-342900" lvl="0" marL="342900" rtl="0" algn="l">
              <a:spcBef>
                <a:spcPts val="640"/>
              </a:spcBef>
              <a:spcAft>
                <a:spcPts val="0"/>
              </a:spcAft>
              <a:buClr>
                <a:schemeClr val="dk1"/>
              </a:buClr>
              <a:buSzPts val="3200"/>
              <a:buChar char="•"/>
            </a:pPr>
            <a:r>
              <a:rPr lang="en-US"/>
              <a:t>Symptoms</a:t>
            </a:r>
            <a:endParaRPr/>
          </a:p>
          <a:p>
            <a:pPr indent="-342900" lvl="0" marL="342900" rtl="0" algn="l">
              <a:spcBef>
                <a:spcPts val="640"/>
              </a:spcBef>
              <a:spcAft>
                <a:spcPts val="0"/>
              </a:spcAft>
              <a:buClr>
                <a:schemeClr val="dk1"/>
              </a:buClr>
              <a:buSzPts val="3200"/>
              <a:buChar char="•"/>
            </a:pPr>
            <a:r>
              <a:rPr lang="en-US"/>
              <a:t>Positive special tests </a:t>
            </a:r>
            <a:endParaRPr/>
          </a:p>
          <a:p>
            <a:pPr indent="-342900" lvl="0" marL="342900" rtl="0" algn="l">
              <a:spcBef>
                <a:spcPts val="640"/>
              </a:spcBef>
              <a:spcAft>
                <a:spcPts val="0"/>
              </a:spcAft>
              <a:buClr>
                <a:schemeClr val="dk1"/>
              </a:buClr>
              <a:buSzPts val="3200"/>
              <a:buChar char="•"/>
            </a:pPr>
            <a:r>
              <a:rPr lang="en-US"/>
              <a:t>Structures you would palpate</a:t>
            </a:r>
            <a:endParaRPr/>
          </a:p>
          <a:p>
            <a:pPr indent="-342900" lvl="0" marL="342900" rtl="0" algn="l">
              <a:spcBef>
                <a:spcPts val="640"/>
              </a:spcBef>
              <a:spcAft>
                <a:spcPts val="0"/>
              </a:spcAft>
              <a:buClr>
                <a:schemeClr val="dk1"/>
              </a:buClr>
              <a:buSzPts val="3200"/>
              <a:buChar char="•"/>
            </a:pPr>
            <a:r>
              <a:rPr lang="en-US"/>
              <a:t>Structures that could be painful</a:t>
            </a:r>
            <a:endParaRPr/>
          </a:p>
          <a:p>
            <a:pPr indent="-342900" lvl="0" marL="342900" rtl="0" algn="l">
              <a:spcBef>
                <a:spcPts val="640"/>
              </a:spcBef>
              <a:spcAft>
                <a:spcPts val="0"/>
              </a:spcAft>
              <a:buClr>
                <a:schemeClr val="dk1"/>
              </a:buClr>
              <a:buSzPts val="3200"/>
              <a:buChar char="•"/>
            </a:pPr>
            <a:r>
              <a:rPr lang="en-US"/>
              <a:t>Treatment options</a:t>
            </a:r>
            <a:endParaRPr/>
          </a:p>
          <a:p>
            <a:pPr indent="0" lvl="0" marL="0" rtl="0" algn="l">
              <a:spcBef>
                <a:spcPts val="640"/>
              </a:spcBef>
              <a:spcAft>
                <a:spcPts val="0"/>
              </a:spcAft>
              <a:buClr>
                <a:schemeClr val="dk1"/>
              </a:buClr>
              <a:buSzPts val="3200"/>
              <a:buNone/>
            </a:pPr>
            <a:r>
              <a:t/>
            </a:r>
            <a:endParaRPr/>
          </a:p>
        </p:txBody>
      </p:sp>
      <p:sp>
        <p:nvSpPr>
          <p:cNvPr id="392" name="Google Shape;392;p40"/>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Assignment </a:t>
            </a:r>
            <a:endParaRPr/>
          </a:p>
        </p:txBody>
      </p:sp>
      <p:cxnSp>
        <p:nvCxnSpPr>
          <p:cNvPr id="393" name="Google Shape;393;p40"/>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94" name="Google Shape;394;p40"/>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US"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2014-03-31T19:16:19Z</dcterms:created>
  <dc:creator>Jordan Fuchs</dc:creator>
</cp:coreProperties>
</file>