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9144000"/>
  <p:notesSz cx="6858000" cy="9144000"/>
  <p:embeddedFontLst>
    <p:embeddedFont>
      <p:font typeface="Overlock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4" roundtripDataSignature="AMtx7mgoE/QTmjmoOA34Dkl0Mv9qLQR3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verlock-regular.fntdata"/><Relationship Id="rId20" Type="http://schemas.openxmlformats.org/officeDocument/2006/relationships/slide" Target="slides/slide15.xml"/><Relationship Id="rId42" Type="http://schemas.openxmlformats.org/officeDocument/2006/relationships/font" Target="fonts/Overlock-italic.fntdata"/><Relationship Id="rId41" Type="http://schemas.openxmlformats.org/officeDocument/2006/relationships/font" Target="fonts/Overlock-bold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Overlock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Locating research articles you will be able to inform your clinical practice. For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evaluating scientific research it is necessary to understand some basic concepts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before beginning to read the actual articles.</a:t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These concepts relate to how valid the information provided is, are data convincing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(do you believe the study conclusion is true?), how believable they are.</a:t>
            </a:r>
            <a:endParaRPr/>
          </a:p>
        </p:txBody>
      </p:sp>
      <p:sp>
        <p:nvSpPr>
          <p:cNvPr id="70" name="Google Shape;70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primary purpose of conducting a study is to be able to draw conclusions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about the nature of relationships between the variables studied </a:t>
            </a:r>
            <a:endParaRPr/>
          </a:p>
          <a:p>
            <a:pPr indent="-411480" lvl="1" marL="5486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For example, a quantitative study may look at the relationship </a:t>
            </a:r>
            <a:endParaRPr/>
          </a:p>
          <a:p>
            <a:pPr indent="0" lvl="1" marL="1371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None/>
            </a:pPr>
            <a:r>
              <a:rPr lang="en-CA"/>
              <a:t>	between massage therapy and its effect on anxiety </a:t>
            </a:r>
            <a:endParaRPr/>
          </a:p>
          <a:p>
            <a:pPr indent="-411480" lvl="1" marL="5486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A qualitative study may attempt to understand the process of developing</a:t>
            </a:r>
            <a:endParaRPr/>
          </a:p>
          <a:p>
            <a:pPr indent="0" lvl="1" marL="1371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None/>
            </a:pPr>
            <a:r>
              <a:rPr lang="en-CA"/>
              <a:t>	 a professional identity and why some succeed while others do not</a:t>
            </a:r>
            <a:endParaRPr/>
          </a:p>
          <a:p>
            <a:pPr indent="-411480" lvl="1" marL="5486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In evaluating the general believability of any research study there are </a:t>
            </a:r>
            <a:endParaRPr/>
          </a:p>
          <a:p>
            <a:pPr indent="0" lvl="1" marL="1371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None/>
            </a:pPr>
            <a:r>
              <a:rPr lang="en-CA"/>
              <a:t>	two major concerns. </a:t>
            </a:r>
            <a:endParaRPr/>
          </a:p>
          <a:p>
            <a:pPr indent="0" lvl="1" marL="1371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None/>
            </a:pPr>
            <a:r>
              <a:rPr lang="en-CA"/>
              <a:t>External and internal validity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1480" lvl="1" marL="5486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In evaluating the general believability of any research study there are </a:t>
            </a:r>
            <a:endParaRPr/>
          </a:p>
          <a:p>
            <a:pPr indent="0" lvl="1" marL="1371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None/>
            </a:pPr>
            <a:r>
              <a:rPr lang="en-CA"/>
              <a:t>	two major concerns. </a:t>
            </a:r>
            <a:endParaRPr/>
          </a:p>
          <a:p>
            <a:pPr indent="-411480" lvl="2" marL="81381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External and internal validity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1480" lvl="1" marL="5486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In evaluating the general believability of any research study there are two major concerns. </a:t>
            </a:r>
            <a:endParaRPr/>
          </a:p>
          <a:p>
            <a:pPr indent="-411480" lvl="2" marL="81381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"/>
              <a:buFont typeface="Noto Sans Symbols"/>
              <a:buChar char="▣"/>
            </a:pPr>
            <a:r>
              <a:rPr lang="en-CA"/>
              <a:t>External and internal validity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This is the capacity of the findings to be generalized to a larger group than the ones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that participated in the study.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Also called </a:t>
            </a:r>
            <a:r>
              <a:rPr i="1" lang="en-CA"/>
              <a:t>generalizability</a:t>
            </a:r>
            <a:r>
              <a:rPr lang="en-CA"/>
              <a:t>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For example, conducting a study on adult white males. After the study, can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you generalize this information to adult males of different ethnicities or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to women or children?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Another factor to consider is </a:t>
            </a:r>
            <a:r>
              <a:rPr i="1" lang="en-CA"/>
              <a:t>comorbidity </a:t>
            </a:r>
            <a:r>
              <a:rPr lang="en-CA"/>
              <a:t>– when a participant has multiple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health conditions. Example: study on diabetes Type II would exclude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participants with other medical conditions (comorbidity). If those conditions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occur frequently in advanced diabetes, the results of the study will apply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only to people in early stages of the disease or those without other medical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conditions, a much smaller subset of the entire population with Type II diabetes.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second major concern is the capacity of a study to link cause and effect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(quantitative)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In qualitative research, this is known as </a:t>
            </a:r>
            <a:r>
              <a:rPr i="1" lang="en-CA"/>
              <a:t>credibility </a:t>
            </a:r>
            <a:r>
              <a:rPr lang="en-CA"/>
              <a:t> and </a:t>
            </a:r>
            <a:r>
              <a:rPr i="1" lang="en-CA"/>
              <a:t>trustworthiness</a:t>
            </a:r>
            <a:r>
              <a:rPr lang="en-CA"/>
              <a:t> – meaning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there is an internal cohesion and logic connecting the studies objective, methods,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and results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In a study they want to test whether dogs are telepathic. The outcome: time at which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dog goes to door to wait for owner after he/she decided to go home.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To eliminate possibility that dog goes to door because of a familiar routine (ie., same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time, sound of garage, car, etc), the owner was going home at random times, and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using several means of transportation. In a statistically significant number of cases,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dog would go to a specific spot at the same time the owner decided to go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home (method was reliable and replicable)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So, conversely, the greater the generalizability of the study to the complexities of real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world people, the more difficult it is to detect whether the intervention truly caused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outcomes</a:t>
            </a:r>
            <a:endParaRPr/>
          </a:p>
        </p:txBody>
      </p:sp>
      <p:sp>
        <p:nvSpPr>
          <p:cNvPr id="127" name="Google Shape;127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So, conversely, the greater the generalizability of the study to the complexities of real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world people, the more difficult it is to detect whether the intervention truly caused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outcomes</a:t>
            </a:r>
            <a:endParaRPr/>
          </a:p>
        </p:txBody>
      </p:sp>
      <p:sp>
        <p:nvSpPr>
          <p:cNvPr id="134" name="Google Shape;134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So, conversely, the greater the generalizability of the study to the complexities of real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world people, the more difficult it is to detect whether the intervention truly caused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outcomes</a:t>
            </a:r>
            <a:endParaRPr/>
          </a:p>
        </p:txBody>
      </p:sp>
      <p:sp>
        <p:nvSpPr>
          <p:cNvPr id="141" name="Google Shape;141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Different flaws in the design of a study can threaten its internal validity and weaken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its credibility. These should be kept in mind when reading studies</a:t>
            </a:r>
            <a:endParaRPr/>
          </a:p>
        </p:txBody>
      </p:sp>
      <p:sp>
        <p:nvSpPr>
          <p:cNvPr id="148" name="Google Shape;148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History: if you were conducting a study on depression in college students, and you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started the treatment over spring break, how effective would the results be?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Maturation: studying the effects of massage therapy on the common cold. If you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were to give each participant a massage daily for one week, and at the end of the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study everyone’s cold is gone, it would be a mistake to assume the massage cured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common cold as most colds go away by this time anyways.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Testing: refers to learned responses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instruments used to measure outcomes should be both reliable and valid.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Reliability: consistency and accuracy (ex: scale)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Validity: Test measures what is it meant to (ex: s the instruments measure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what it purports to measure)</a:t>
            </a:r>
            <a:endParaRPr/>
          </a:p>
        </p:txBody>
      </p:sp>
      <p:sp>
        <p:nvSpPr>
          <p:cNvPr id="196" name="Google Shape;196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Regression – difference between baseline measurements and post treatment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may look larger than it is. Ex: patients with chronic pain enrol in study to test 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pain killer at the time when they feel worse, it might inflate the effect of the drug.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Selection bias – when study participants with pre-existing and systematic differences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are assigned to groups, given an intervention and then compared with each other.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Any changes observed are likely attributable to the pre-existing differences and not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intervention. Ex: people that volunteer for a survey may be different than those that don’t.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Mortality – refers to the tendency for people to drop out of or stop participating in a study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before the data collection is completed.  Ex: drug for depression with unpleasant side effects.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People with more severe depression may drop out faster than those with mild depression.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Therefore the remaining group may show miraculous improvement as compared to the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group baseline.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Mortality – refers to the tendency for people to drop out of or stop participating in a study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before the data collection is completed.  Ex: drug for depression with unpleasant side effects.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People with more severe depression may drop out faster than those with mild depression.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Therefore the remaining group may show miraculous improvement as compared to the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group baseline.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1: falsely concluding that a genuine effect exists when it doesn’t.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2: falsely concluding that no effect is present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I error – statistical significance mistakenly based on random error, leading to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	the conclusion that an effect is present when in truth it’s not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II error -  lack of statistical significance despite the presence of a true effect;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	often due to lack of statistical power from too small a sample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1: falsely concluding that a genuine effect exists when it doesn’t.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2: falsely concluding that no effect is present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Type II error -  lack of statistical significance despite the presence of a true effect; often due to lack of statistical power from too small a sample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CA"/>
              <a:t>Other design issues relevant to health care research include: </a:t>
            </a:r>
            <a:r>
              <a:rPr b="1" lang="en-CA"/>
              <a:t>Random assignment </a:t>
            </a:r>
            <a:r>
              <a:rPr lang="en-CA"/>
              <a:t>–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	assignment of study participants to group based on a random process,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	such as a computer generated table of numbers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Reduces the potential effect of influences over which investigator has no control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Also avoids potential researcher bias in choosing who to place in which group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Ensures each participant has an equal chance of being assigned to a treatment </a:t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group or comparison group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Controlled study (have control group)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In randomized controlled studies, the ‘no treatment’ group can control for the effects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of patient’s positive expectation and attention received, which should be equal in all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the groups</a:t>
            </a:r>
            <a:endParaRPr/>
          </a:p>
        </p:txBody>
      </p:sp>
      <p:sp>
        <p:nvSpPr>
          <p:cNvPr id="256" name="Google Shape;256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Random assignment avoids many threats to internal validity, however it does not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address “reactivity issues”</a:t>
            </a:r>
            <a:endParaRPr/>
          </a:p>
        </p:txBody>
      </p:sp>
      <p:sp>
        <p:nvSpPr>
          <p:cNvPr id="262" name="Google Shape;262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1df4e7e54b_0_4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g11df4e7e54b_0_4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g11df4e7e54b_0_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1df4e7e54b_0_8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g11df4e7e54b_0_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1df4e7e54b_0_1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g11df4e7e54b_0_1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g11df4e7e54b_0_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1df4e7e54b_0_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g11df4e7e54b_0_1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g11df4e7e54b_0_1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g11df4e7e54b_0_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1df4e7e54b_0_2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g11df4e7e54b_0_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1df4e7e54b_0_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g11df4e7e54b_0_2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g11df4e7e54b_0_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1df4e7e54b_0_27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g11df4e7e54b_0_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1df4e7e54b_0_30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1df4e7e54b_0_30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g11df4e7e54b_0_30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g11df4e7e54b_0_30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g11df4e7e54b_0_3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1df4e7e54b_0_3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g11df4e7e54b_0_3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1df4e7e54b_0_39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g11df4e7e54b_0_39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g11df4e7e54b_0_3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df4e7e54b_0_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df4e7e54b_0_45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g11df4e7e54b_0_4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11df4e7e54b_0_4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1df4e7e54b_0_4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1df4e7e54b_0_4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1df4e7e54b_0_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1df4e7e54b_0_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1df4e7e54b_0_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youtube.com/watch?v=T4ycvbRr0AI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ted.com/talks/eric_mead_the_magic_of_the_placebo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ctrTitle"/>
          </p:nvPr>
        </p:nvSpPr>
        <p:spPr>
          <a:xfrm>
            <a:off x="539552" y="692696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verlock"/>
              <a:buNone/>
            </a:pPr>
            <a:r>
              <a:rPr lang="en-CA">
                <a:solidFill>
                  <a:schemeClr val="dk1"/>
                </a:solidFill>
              </a:rPr>
              <a:t>EVALUATING RESEARCH:</a:t>
            </a:r>
            <a:br>
              <a:rPr lang="en-CA">
                <a:solidFill>
                  <a:schemeClr val="dk1"/>
                </a:solidFill>
              </a:rPr>
            </a:br>
            <a:r>
              <a:rPr lang="en-CA">
                <a:solidFill>
                  <a:schemeClr val="dk1"/>
                </a:solidFill>
              </a:rPr>
              <a:t>BASIC CONCEPTS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6" name="Google Shape;66;p1"/>
          <p:cNvSpPr txBox="1"/>
          <p:nvPr>
            <p:ph idx="1" type="subTitle"/>
          </p:nvPr>
        </p:nvSpPr>
        <p:spPr>
          <a:xfrm>
            <a:off x="1371600" y="299695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CA" sz="3600"/>
              <a:t>Chapter 3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type="title"/>
          </p:nvPr>
        </p:nvSpPr>
        <p:spPr>
          <a:xfrm>
            <a:off x="806896" y="16032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>
                <a:latin typeface="Overlock"/>
                <a:ea typeface="Overlock"/>
                <a:cs typeface="Overlock"/>
                <a:sym typeface="Overlock"/>
              </a:rPr>
              <a:t>Learning Objectives</a:t>
            </a:r>
            <a:endParaRPr sz="4000"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73" name="Google Shape;73;p2"/>
          <p:cNvSpPr txBox="1"/>
          <p:nvPr>
            <p:ph idx="1" type="body"/>
          </p:nvPr>
        </p:nvSpPr>
        <p:spPr>
          <a:xfrm>
            <a:off x="1887016" y="1268760"/>
            <a:ext cx="7005464" cy="5112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Differentiate between internal, external and statistical validity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Threats to internal validity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Random assignment to groups,  blinding, placebo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Overlock"/>
              <a:ea typeface="Overlock"/>
              <a:cs typeface="Overlock"/>
              <a:sym typeface="Overlock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>
                <a:latin typeface="Overlock"/>
                <a:ea typeface="Overlock"/>
                <a:cs typeface="Overlock"/>
                <a:sym typeface="Overlock"/>
              </a:rPr>
              <a:t>Non-specific response to treatment, sham treatment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https://encrypted-tbn2.gstatic.com/images?q=tbn:ANd9GcQd04Lxh68Slcn52hku7PkxzvINF-Q3Xkaw6ZYmbCHibVvvLmws" id="74" name="Google Shape;7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691680" cy="2226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/>
          <p:nvPr>
            <p:ph type="title"/>
          </p:nvPr>
        </p:nvSpPr>
        <p:spPr>
          <a:xfrm>
            <a:off x="457200" y="155448"/>
            <a:ext cx="8229600" cy="82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Purpose of conducting a study?</a:t>
            </a:r>
            <a:endParaRPr/>
          </a:p>
        </p:txBody>
      </p:sp>
      <p:sp>
        <p:nvSpPr>
          <p:cNvPr id="81" name="Google Shape;81;p3"/>
          <p:cNvSpPr txBox="1"/>
          <p:nvPr>
            <p:ph idx="1" type="body"/>
          </p:nvPr>
        </p:nvSpPr>
        <p:spPr>
          <a:xfrm>
            <a:off x="349696" y="1196752"/>
            <a:ext cx="8686800" cy="4929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To relate variables to draw conclusions about their relationship </a:t>
            </a:r>
            <a:endParaRPr/>
          </a:p>
          <a:p>
            <a:pPr indent="-411480" lvl="1" marL="54864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Noto Sans Symbols"/>
              <a:buChar char="▣"/>
            </a:pPr>
            <a:r>
              <a:rPr lang="en-CA" u="sng"/>
              <a:t>Quantitative study</a:t>
            </a:r>
            <a:r>
              <a:rPr lang="en-CA"/>
              <a:t> examples:</a:t>
            </a:r>
            <a:endParaRPr/>
          </a:p>
          <a:p>
            <a:pPr indent="-411480" lvl="1" marL="54864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Noto Sans Symbols"/>
              <a:buChar char="▣"/>
            </a:pPr>
            <a:r>
              <a:rPr lang="en-CA"/>
              <a:t> relationship between massage treatment and its effect on outcomes (i.e. pain or anxiety) </a:t>
            </a:r>
            <a:endParaRPr/>
          </a:p>
          <a:p>
            <a:pPr indent="-411480" lvl="1" marL="54864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Noto Sans Symbols"/>
              <a:buChar char="▣"/>
            </a:pPr>
            <a:r>
              <a:rPr lang="en-CA"/>
              <a:t>Comparing effects of different modalities on outcomes</a:t>
            </a:r>
            <a:endParaRPr/>
          </a:p>
          <a:p>
            <a:pPr indent="-411480" lvl="1" marL="54864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Noto Sans Symbols"/>
              <a:buChar char="▣"/>
            </a:pPr>
            <a:r>
              <a:rPr lang="en-CA" u="sng"/>
              <a:t>Qualitative study</a:t>
            </a:r>
            <a:r>
              <a:rPr lang="en-CA"/>
              <a:t> example: what is the process of developing a professional identity as an acupuncturist, why some students succeed while others do not?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>
            <p:ph type="title"/>
          </p:nvPr>
        </p:nvSpPr>
        <p:spPr>
          <a:xfrm>
            <a:off x="395536" y="0"/>
            <a:ext cx="8229600" cy="90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Evaluating Believability of Studies </a:t>
            </a:r>
            <a:endParaRPr sz="3600"/>
          </a:p>
        </p:txBody>
      </p:sp>
      <p:sp>
        <p:nvSpPr>
          <p:cNvPr id="88" name="Google Shape;88;p4"/>
          <p:cNvSpPr txBox="1"/>
          <p:nvPr>
            <p:ph idx="1" type="body"/>
          </p:nvPr>
        </p:nvSpPr>
        <p:spPr>
          <a:xfrm>
            <a:off x="323528" y="980728"/>
            <a:ext cx="8301608" cy="5544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411480" lvl="1" marL="5486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0000"/>
              <a:buNone/>
            </a:pPr>
            <a:r>
              <a:rPr lang="en-CA" sz="3200"/>
              <a:t>Two major concerns: </a:t>
            </a:r>
            <a:endParaRPr/>
          </a:p>
          <a:p>
            <a:pPr indent="-503205" lvl="1" marL="516636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▪"/>
            </a:pPr>
            <a:r>
              <a:rPr lang="en-CA" sz="3600"/>
              <a:t>Generalizability or </a:t>
            </a:r>
            <a:r>
              <a:rPr lang="en-CA" sz="3600" u="sng"/>
              <a:t>External Validity</a:t>
            </a:r>
            <a:r>
              <a:rPr lang="en-CA" sz="3600"/>
              <a:t>: Can results be applied to larger population?</a:t>
            </a:r>
            <a:endParaRPr/>
          </a:p>
          <a:p>
            <a:pPr indent="-365760" lvl="1" marL="516636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None/>
            </a:pPr>
            <a:r>
              <a:t/>
            </a:r>
            <a:endParaRPr sz="3600"/>
          </a:p>
          <a:p>
            <a:pPr indent="-503205" lvl="1" marL="516636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▪"/>
            </a:pPr>
            <a:r>
              <a:rPr lang="en-CA" sz="3600" u="sng"/>
              <a:t>Internal Validity</a:t>
            </a:r>
            <a:r>
              <a:rPr lang="en-CA" sz="3600"/>
              <a:t>: Causal relationship btw variables is properly demonstrated. How well experiments are done?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type="title"/>
          </p:nvPr>
        </p:nvSpPr>
        <p:spPr>
          <a:xfrm>
            <a:off x="395536" y="0"/>
            <a:ext cx="8229600" cy="90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verlock"/>
              <a:buNone/>
            </a:pPr>
            <a:r>
              <a:rPr b="1" lang="en-CA" sz="3200"/>
              <a:t>Generalizability or External Validity</a:t>
            </a:r>
            <a:endParaRPr b="1" sz="3200"/>
          </a:p>
        </p:txBody>
      </p:sp>
      <p:sp>
        <p:nvSpPr>
          <p:cNvPr id="95" name="Google Shape;95;p5"/>
          <p:cNvSpPr txBox="1"/>
          <p:nvPr>
            <p:ph idx="1" type="body"/>
          </p:nvPr>
        </p:nvSpPr>
        <p:spPr>
          <a:xfrm>
            <a:off x="323528" y="980728"/>
            <a:ext cx="8301608" cy="5544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514350" lvl="1" marL="51663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999"/>
              <a:buNone/>
            </a:pPr>
            <a:r>
              <a:rPr lang="en-CA" sz="3600"/>
              <a:t>This is when applying findings of study to a larger group than the one participated in study. </a:t>
            </a:r>
            <a:endParaRPr/>
          </a:p>
          <a:p>
            <a:pPr indent="-411480" lvl="1" marL="413766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64999"/>
              <a:buNone/>
            </a:pPr>
            <a:r>
              <a:t/>
            </a:r>
            <a:endParaRPr sz="3600"/>
          </a:p>
          <a:p>
            <a:pPr indent="-411480" lvl="1" marL="413766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64999"/>
              <a:buNone/>
            </a:pPr>
            <a:r>
              <a:rPr lang="en-CA" sz="3600"/>
              <a:t>Applicability of using small groups?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rPr lang="en-CA"/>
              <a:t>Ex. 1: Conducting a study on adult white males. After the study, can you generalize this information to adult males of different ethnicities or to women or children?</a:t>
            </a:r>
            <a:endParaRPr/>
          </a:p>
          <a:p>
            <a:pPr indent="-411480" lvl="1" marL="413766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64999"/>
              <a:buNone/>
            </a:pPr>
            <a:r>
              <a:t/>
            </a:r>
            <a:endParaRPr sz="3600"/>
          </a:p>
          <a:p>
            <a:pPr indent="-411480" lvl="1" marL="413766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64999"/>
              <a:buNone/>
            </a:pPr>
            <a:r>
              <a:rPr lang="en-CA" sz="3600"/>
              <a:t>Strong external validity: using diverse group of participants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>
            <p:ph type="title"/>
          </p:nvPr>
        </p:nvSpPr>
        <p:spPr>
          <a:xfrm>
            <a:off x="457200" y="155448"/>
            <a:ext cx="8229600" cy="1041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Problems with External Validity</a:t>
            </a:r>
            <a:endParaRPr sz="4000"/>
          </a:p>
        </p:txBody>
      </p:sp>
      <p:sp>
        <p:nvSpPr>
          <p:cNvPr id="102" name="Google Shape;102;p6"/>
          <p:cNvSpPr txBox="1"/>
          <p:nvPr>
            <p:ph idx="1" type="body"/>
          </p:nvPr>
        </p:nvSpPr>
        <p:spPr>
          <a:xfrm>
            <a:off x="251520" y="1196752"/>
            <a:ext cx="8301608" cy="504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8575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200" u="sng"/>
              <a:t>Example 2:</a:t>
            </a:r>
            <a:endParaRPr/>
          </a:p>
          <a:p>
            <a:pPr indent="-411480" lvl="1" marL="413766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64999"/>
              <a:buNone/>
            </a:pPr>
            <a:r>
              <a:rPr lang="en-CA" sz="3600"/>
              <a:t>Study on diabetes Type 2 would exclude participants w/additional conditions (comorbidities). If conditions are common in advanced stages, results will only apply to early stages of diabetes (those without comorbidities) vs. to entire Type 2 diabetes population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77777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ct val="177777"/>
              <a:buChar char="●"/>
            </a:pPr>
            <a:r>
              <a:rPr lang="en-CA"/>
              <a:t>Excluding people with other conditions (</a:t>
            </a:r>
            <a:r>
              <a:rPr i="1" lang="en-CA"/>
              <a:t>comorbidity) </a:t>
            </a:r>
            <a:r>
              <a:rPr lang="en-CA"/>
              <a:t>in study may limit applicability of results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/>
          <p:nvPr>
            <p:ph type="title"/>
          </p:nvPr>
        </p:nvSpPr>
        <p:spPr>
          <a:xfrm>
            <a:off x="457200" y="44624"/>
            <a:ext cx="8229600" cy="108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b="1" lang="en-CA" sz="4000"/>
              <a:t>Internal Validity </a:t>
            </a:r>
            <a:endParaRPr b="1" sz="4000"/>
          </a:p>
        </p:txBody>
      </p:sp>
      <p:sp>
        <p:nvSpPr>
          <p:cNvPr id="109" name="Google Shape;109;p7"/>
          <p:cNvSpPr txBox="1"/>
          <p:nvPr>
            <p:ph idx="1" type="body"/>
          </p:nvPr>
        </p:nvSpPr>
        <p:spPr>
          <a:xfrm>
            <a:off x="457200" y="980729"/>
            <a:ext cx="8147248" cy="54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It is the capacity of a study to link cause and effect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Also known as </a:t>
            </a:r>
            <a:r>
              <a:rPr i="1" lang="en-CA"/>
              <a:t>credibility</a:t>
            </a:r>
            <a:r>
              <a:rPr lang="en-CA"/>
              <a:t>  and </a:t>
            </a:r>
            <a:r>
              <a:rPr i="1" lang="en-CA"/>
              <a:t>trustworthiness</a:t>
            </a:r>
            <a:r>
              <a:rPr lang="en-CA"/>
              <a:t> (internal logic connecting the study’s objective, methods, and results)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>
            <p:ph type="title"/>
          </p:nvPr>
        </p:nvSpPr>
        <p:spPr>
          <a:xfrm>
            <a:off x="457200" y="44624"/>
            <a:ext cx="8229600" cy="108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Internal Validity- cont. </a:t>
            </a:r>
            <a:endParaRPr sz="4000"/>
          </a:p>
        </p:txBody>
      </p:sp>
      <p:sp>
        <p:nvSpPr>
          <p:cNvPr id="116" name="Google Shape;116;p8"/>
          <p:cNvSpPr txBox="1"/>
          <p:nvPr>
            <p:ph idx="1" type="body"/>
          </p:nvPr>
        </p:nvSpPr>
        <p:spPr>
          <a:xfrm>
            <a:off x="457200" y="980729"/>
            <a:ext cx="8147248" cy="54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b="1" lang="en-CA"/>
              <a:t>Internal validity</a:t>
            </a:r>
            <a:r>
              <a:rPr lang="en-CA"/>
              <a:t> refers to how well an experiment is done, especially whether it avoids confounding (more than one possible independent variable [cause] acting at the same time). The less chance for confounding in a study, the higher its </a:t>
            </a:r>
            <a:r>
              <a:rPr b="1" lang="en-CA"/>
              <a:t>internal validity</a:t>
            </a:r>
            <a:r>
              <a:rPr lang="en-CA"/>
              <a:t> is.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>
            <p:ph type="title"/>
          </p:nvPr>
        </p:nvSpPr>
        <p:spPr>
          <a:xfrm>
            <a:off x="457200" y="44624"/>
            <a:ext cx="8229600" cy="108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verlock"/>
              <a:buNone/>
            </a:pPr>
            <a:r>
              <a:rPr lang="en-CA" sz="4000"/>
              <a:t>Internal Validity </a:t>
            </a:r>
            <a:endParaRPr sz="4000"/>
          </a:p>
        </p:txBody>
      </p:sp>
      <p:sp>
        <p:nvSpPr>
          <p:cNvPr id="123" name="Google Shape;123;p9"/>
          <p:cNvSpPr txBox="1"/>
          <p:nvPr>
            <p:ph idx="1" type="body"/>
          </p:nvPr>
        </p:nvSpPr>
        <p:spPr>
          <a:xfrm>
            <a:off x="457200" y="980729"/>
            <a:ext cx="8147248" cy="54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Good internal validity should exclude other hypotheses or alternate explanations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Example: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“Are dogs telepathic?” study (Sheldrake, R., p.55)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Dog goes to door waiting for his owner by time he/she decides to go home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Study rules out familiar routine, sound, timing, etc.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Methods are rationale and explicable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External vs. Internal validity  Examples</a:t>
            </a:r>
            <a:endParaRPr/>
          </a:p>
        </p:txBody>
      </p:sp>
      <p:sp>
        <p:nvSpPr>
          <p:cNvPr id="130" name="Google Shape;130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Study on obesity including 300 patients (F/M, variety of ages, ethnicities, countries)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 Study on Type II diabetes including patients with and without comorbidities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Study on massage to improve appearance of needle-caused scars in children with Type I diabetes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Studying effect of visceral massage in mice (identical genetics, age-matched, same sex)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Trade-off between internal and external validity</a:t>
            </a:r>
            <a:endParaRPr/>
          </a:p>
        </p:txBody>
      </p:sp>
      <p:sp>
        <p:nvSpPr>
          <p:cNvPr id="137" name="Google Shape;13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The greater the generalizability of the study to the complexities of real world people, the more difficult it is to detect whether the intervention truly caused the outcomes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"/>
          <p:cNvSpPr txBox="1"/>
          <p:nvPr>
            <p:ph type="title"/>
          </p:nvPr>
        </p:nvSpPr>
        <p:spPr>
          <a:xfrm>
            <a:off x="0" y="0"/>
            <a:ext cx="91440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verlock"/>
              <a:buNone/>
            </a:pPr>
            <a:r>
              <a:rPr lang="en-CA" sz="3200"/>
              <a:t>Trade-off between internal and external validity</a:t>
            </a:r>
            <a:endParaRPr sz="3200"/>
          </a:p>
        </p:txBody>
      </p:sp>
      <p:sp>
        <p:nvSpPr>
          <p:cNvPr id="144" name="Google Shape;144;p12"/>
          <p:cNvSpPr txBox="1"/>
          <p:nvPr>
            <p:ph idx="1" type="body"/>
          </p:nvPr>
        </p:nvSpPr>
        <p:spPr>
          <a:xfrm>
            <a:off x="323528" y="1268760"/>
            <a:ext cx="8363272" cy="4857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The greater the internal validity, the more limited the external validity will be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Example: Type 2 diabetes study, the greater the internal validity (narrow group) the more likely is that results cannot be applied to all patients with diabetes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The greater the number of comorbid participants (external validity), the more difficult to test if intervention in study caused the effects (internal validity)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Threats to Internal Validity</a:t>
            </a:r>
            <a:endParaRPr/>
          </a:p>
        </p:txBody>
      </p:sp>
      <p:sp>
        <p:nvSpPr>
          <p:cNvPr id="151" name="Google Shape;15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Different flaws in the design of a study can threaten its internal validity and weaken its credibility. These should be kept in mind when reading studies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Are other plausible explanations for the results?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Threats: </a:t>
            </a:r>
            <a:r>
              <a:rPr b="1" lang="en-CA" u="sng"/>
              <a:t>confounds</a:t>
            </a:r>
            <a:r>
              <a:rPr lang="en-CA"/>
              <a:t> and </a:t>
            </a:r>
            <a:r>
              <a:rPr b="1" lang="en-CA" u="sng"/>
              <a:t>source of bias</a:t>
            </a:r>
            <a:endParaRPr b="1" u="sng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/>
          <p:nvPr>
            <p:ph type="title"/>
          </p:nvPr>
        </p:nvSpPr>
        <p:spPr>
          <a:xfrm>
            <a:off x="467544" y="0"/>
            <a:ext cx="8229600" cy="980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b="1" lang="en-CA" sz="3600"/>
              <a:t>Confounding variable</a:t>
            </a:r>
            <a:endParaRPr b="1" sz="3600"/>
          </a:p>
        </p:txBody>
      </p:sp>
      <p:sp>
        <p:nvSpPr>
          <p:cNvPr id="158" name="Google Shape;158;p14"/>
          <p:cNvSpPr txBox="1"/>
          <p:nvPr>
            <p:ph idx="1" type="body"/>
          </p:nvPr>
        </p:nvSpPr>
        <p:spPr>
          <a:xfrm>
            <a:off x="467544" y="980728"/>
            <a:ext cx="8219256" cy="5145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It blurs or mask effect of another variable.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Example:      sale of ice cream;     burglaries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confounding variable: high temperature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One variable mirrors the other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However, no causative relationship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u="sng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Confounding effect</a:t>
            </a:r>
            <a:r>
              <a:rPr lang="en-CA"/>
              <a:t>: making it appear that an association between 2 variables exists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59" name="Google Shape;159;p14"/>
          <p:cNvSpPr/>
          <p:nvPr/>
        </p:nvSpPr>
        <p:spPr>
          <a:xfrm flipH="1" rot="10800000">
            <a:off x="1906509" y="2132896"/>
            <a:ext cx="288000" cy="360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0" name="Google Shape;160;p14"/>
          <p:cNvSpPr/>
          <p:nvPr/>
        </p:nvSpPr>
        <p:spPr>
          <a:xfrm flipH="1" rot="10800000">
            <a:off x="4037535" y="2132921"/>
            <a:ext cx="288000" cy="360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 txBox="1"/>
          <p:nvPr>
            <p:ph type="title"/>
          </p:nvPr>
        </p:nvSpPr>
        <p:spPr>
          <a:xfrm>
            <a:off x="467544" y="0"/>
            <a:ext cx="8229600" cy="980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verlock"/>
              <a:buNone/>
            </a:pPr>
            <a:r>
              <a:rPr lang="en-CA" sz="3200"/>
              <a:t>Confounding variable – example 2</a:t>
            </a:r>
            <a:endParaRPr sz="3200"/>
          </a:p>
        </p:txBody>
      </p:sp>
      <p:sp>
        <p:nvSpPr>
          <p:cNvPr id="167" name="Google Shape;167;p15"/>
          <p:cNvSpPr txBox="1"/>
          <p:nvPr>
            <p:ph idx="1" type="body"/>
          </p:nvPr>
        </p:nvSpPr>
        <p:spPr>
          <a:xfrm>
            <a:off x="467544" y="980728"/>
            <a:ext cx="8219256" cy="5145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Golf requires fine motor coordination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Study testing practicing Tai Chi to improve golf scores: include age as variable (taken into account in the analysis of data)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"/>
          <p:cNvSpPr txBox="1"/>
          <p:nvPr>
            <p:ph type="title"/>
          </p:nvPr>
        </p:nvSpPr>
        <p:spPr>
          <a:xfrm>
            <a:off x="467544" y="0"/>
            <a:ext cx="8229600" cy="980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b="1" lang="en-CA" sz="3600"/>
              <a:t>Threats to Internal Validity - Bias</a:t>
            </a:r>
            <a:endParaRPr b="1" sz="3600"/>
          </a:p>
        </p:txBody>
      </p:sp>
      <p:sp>
        <p:nvSpPr>
          <p:cNvPr id="174" name="Google Shape;174;p16"/>
          <p:cNvSpPr txBox="1"/>
          <p:nvPr>
            <p:ph idx="1" type="body"/>
          </p:nvPr>
        </p:nvSpPr>
        <p:spPr>
          <a:xfrm>
            <a:off x="467544" y="980728"/>
            <a:ext cx="8219256" cy="5145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b="1" lang="en-CA" u="sng"/>
              <a:t>Bias</a:t>
            </a:r>
            <a:r>
              <a:rPr lang="en-CA"/>
              <a:t> – tendency to underestimate/ overestimate  an effect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Example: Voter survey, 1948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Survey via phone: phone owners more affluent, vote for Republican candidate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One-sided overestimation of candidate (Democrat candidate won)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/>
          <p:nvPr>
            <p:ph idx="1" type="body"/>
          </p:nvPr>
        </p:nvSpPr>
        <p:spPr>
          <a:xfrm>
            <a:off x="251520" y="476632"/>
            <a:ext cx="8686800" cy="6120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CA" sz="3600"/>
              <a:t>Common ways that bias may enter a study: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u="sng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en-CA" u="sng"/>
              <a:t>History</a:t>
            </a:r>
            <a:r>
              <a:rPr i="1" lang="en-CA"/>
              <a:t>: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Unrelated event occurs during the course of the study, and influences the outcome (ex: weather)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i="1"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i="1" lang="en-CA"/>
              <a:t>Example:</a:t>
            </a:r>
            <a:r>
              <a:rPr lang="en-CA"/>
              <a:t> treatment on depression in students over Spring break: depression may be affected by circumstances; new treatment would appear more effective than it actually is.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/>
          <p:nvPr>
            <p:ph idx="1" type="body"/>
          </p:nvPr>
        </p:nvSpPr>
        <p:spPr>
          <a:xfrm>
            <a:off x="457200" y="188640"/>
            <a:ext cx="8229600" cy="6120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CA" sz="3600"/>
              <a:t>				Bias (cont.)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 u="sng"/>
              <a:t>Maturation</a:t>
            </a:r>
            <a:r>
              <a:rPr i="1" lang="en-CA"/>
              <a:t>: </a:t>
            </a:r>
            <a:r>
              <a:rPr lang="en-CA"/>
              <a:t>events that occur naturally with the passage of time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/>
              <a:t>Example: </a:t>
            </a:r>
            <a:r>
              <a:rPr lang="en-CA"/>
              <a:t>testing daily massage to cure a cold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Massage didn’t cure the cold after that week; (Cold would be gone in a week no matter what)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/>
          <p:nvPr>
            <p:ph idx="1" type="body"/>
          </p:nvPr>
        </p:nvSpPr>
        <p:spPr>
          <a:xfrm>
            <a:off x="457200" y="188640"/>
            <a:ext cx="8229600" cy="6120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CA"/>
              <a:t>				Bias (cont.)</a:t>
            </a:r>
            <a:endParaRPr u="sng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u="sng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 u="sng"/>
              <a:t>Testing</a:t>
            </a:r>
            <a:r>
              <a:rPr i="1" lang="en-CA"/>
              <a:t>: </a:t>
            </a:r>
            <a:r>
              <a:rPr lang="en-CA"/>
              <a:t>it refers to learned responses; the more often a test is given, the more familiar the participant can become (learned responses by participants)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/>
              <a:t>Example: </a:t>
            </a:r>
            <a:r>
              <a:rPr lang="en-CA"/>
              <a:t>Scholastic Achievement Test (SAT) limits # times test can be taken by a person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/>
          <p:nvPr>
            <p:ph idx="1" type="body"/>
          </p:nvPr>
        </p:nvSpPr>
        <p:spPr>
          <a:xfrm>
            <a:off x="251520" y="332656"/>
            <a:ext cx="8229600" cy="57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lang="en-CA" sz="4000"/>
              <a:t>Bias (cont.)</a:t>
            </a:r>
            <a:endParaRPr sz="2000"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 u="sng"/>
              <a:t>Instrumentation:</a:t>
            </a:r>
            <a:r>
              <a:rPr i="1" lang="en-CA"/>
              <a:t> </a:t>
            </a:r>
            <a:r>
              <a:rPr lang="en-CA"/>
              <a:t>should be both reliable and valid. </a:t>
            </a:r>
            <a:endParaRPr/>
          </a:p>
          <a:p>
            <a:pPr indent="-299085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i="1" lang="en-CA"/>
              <a:t>Reliability: </a:t>
            </a:r>
            <a:r>
              <a:rPr lang="en-CA"/>
              <a:t>consistency and accuracy (ex: scale)</a:t>
            </a:r>
            <a:endParaRPr/>
          </a:p>
          <a:p>
            <a:pPr indent="-299085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CA" u="sng"/>
              <a:t>Validity: </a:t>
            </a:r>
            <a:r>
              <a:rPr lang="en-CA"/>
              <a:t>Test measures what is it meant to (ex: driving test should measure driving skills, not language skills</a:t>
            </a:r>
            <a:endParaRPr/>
          </a:p>
          <a:p>
            <a:pPr indent="-299085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i="1" lang="en-CA"/>
              <a:t> Ceiling effect: </a:t>
            </a:r>
            <a:r>
              <a:rPr lang="en-CA"/>
              <a:t>instrument cannot measure above its scale. Ex: Test measuring high IQ unable to measure IQ of extremely intelligent person; </a:t>
            </a:r>
            <a:endParaRPr/>
          </a:p>
          <a:p>
            <a:pPr indent="-299085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i="1" lang="en-CA"/>
              <a:t>Floor (or basement) effect: </a:t>
            </a:r>
            <a:r>
              <a:rPr lang="en-CA"/>
              <a:t>instrument measures below its scale. Ex: Lower end of scale is artificially high so many people will score 0.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"/>
          <p:cNvSpPr txBox="1"/>
          <p:nvPr>
            <p:ph idx="1" type="body"/>
          </p:nvPr>
        </p:nvSpPr>
        <p:spPr>
          <a:xfrm>
            <a:off x="0" y="908720"/>
            <a:ext cx="8820472" cy="4968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Regression</a:t>
            </a:r>
            <a:r>
              <a:rPr lang="en-CA"/>
              <a:t> – (regression to the mean) difference between baseline measurements and post treatment may look larger than it is.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Example: patients with chronic pain enrol in study to test a </a:t>
            </a:r>
            <a:r>
              <a:rPr lang="en-CA"/>
              <a:t>painkiller</a:t>
            </a:r>
            <a:r>
              <a:rPr lang="en-CA"/>
              <a:t> at the time when they feel worse than usual, it might inflate the effect of the drug (drug appears more effective than it actually is).</a:t>
            </a:r>
            <a:endParaRPr/>
          </a:p>
        </p:txBody>
      </p:sp>
      <p:sp>
        <p:nvSpPr>
          <p:cNvPr id="205" name="Google Shape;205;p21"/>
          <p:cNvSpPr/>
          <p:nvPr/>
        </p:nvSpPr>
        <p:spPr>
          <a:xfrm>
            <a:off x="539552" y="260648"/>
            <a:ext cx="777686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verlock"/>
              <a:buNone/>
            </a:pPr>
            <a:r>
              <a:rPr b="1" i="0" lang="en-CA" sz="3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	Bias (cont.)</a:t>
            </a:r>
            <a:endParaRPr b="0" i="0" sz="32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457200" y="548680"/>
            <a:ext cx="8229600" cy="57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 u="sng"/>
              <a:t>Selection bias</a:t>
            </a:r>
            <a:r>
              <a:rPr i="1" lang="en-CA"/>
              <a:t> </a:t>
            </a:r>
            <a:r>
              <a:rPr lang="en-CA"/>
              <a:t>– Changes observed are likely due to the pre-existing differences and not the intervention.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Example 1: people that volunteer for a survey may be different than those that don’t.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Example 2: Survey on how extensive altruistic behaviour is in an urban place is done at a holistic health fair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>
            <p:ph idx="1" type="body"/>
          </p:nvPr>
        </p:nvSpPr>
        <p:spPr>
          <a:xfrm>
            <a:off x="107504" y="260648"/>
            <a:ext cx="8686800" cy="57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i="1" lang="en-CA" u="sng"/>
              <a:t>Mortality</a:t>
            </a:r>
            <a:r>
              <a:rPr i="1" lang="en-CA"/>
              <a:t> </a:t>
            </a:r>
            <a:r>
              <a:rPr lang="en-CA"/>
              <a:t>–attrition: tendency for people to drop out of a study before the data collection is completed (making the starting group different than the one at the end of the study)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en-CA"/>
              <a:t>Example: </a:t>
            </a:r>
            <a:r>
              <a:rPr lang="en-CA"/>
              <a:t>depression study testing drug that has unpleasant side effects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People with more severe depression will have less tolerance of additional unpleasantness: tendency to drop out of study at higher rate than those with less severe symptoms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Problem in long-term studies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 txBox="1"/>
          <p:nvPr>
            <p:ph type="title"/>
          </p:nvPr>
        </p:nvSpPr>
        <p:spPr>
          <a:xfrm>
            <a:off x="457200" y="-27384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Statistical Validity </a:t>
            </a:r>
            <a:endParaRPr/>
          </a:p>
        </p:txBody>
      </p:sp>
      <p:sp>
        <p:nvSpPr>
          <p:cNvPr id="224" name="Google Shape;224;p24"/>
          <p:cNvSpPr txBox="1"/>
          <p:nvPr>
            <p:ph idx="1" type="body"/>
          </p:nvPr>
        </p:nvSpPr>
        <p:spPr>
          <a:xfrm>
            <a:off x="457200" y="14127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Closely related to internal validity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Generally refers to the number crunching aspects of a research study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Were statistical tests, formulas, etc properly selected, justified and explained?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Chance:</a:t>
            </a:r>
            <a:r>
              <a:rPr lang="en-CA"/>
              <a:t> always consider it as a plausible explanation when evaluating study’s findings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Errors in evaluating internal validity</a:t>
            </a:r>
            <a:endParaRPr/>
          </a:p>
        </p:txBody>
      </p:sp>
      <p:sp>
        <p:nvSpPr>
          <p:cNvPr id="231" name="Google Shape;231;p25"/>
          <p:cNvSpPr txBox="1"/>
          <p:nvPr>
            <p:ph idx="1" type="body"/>
          </p:nvPr>
        </p:nvSpPr>
        <p:spPr>
          <a:xfrm>
            <a:off x="457200" y="134076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Type I error – Falsely concluding that an effect exists when it doesn’t. (Ex: a treatment appear to have an effect when in reality it does not)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Small sample size: small number of participants, low statistical power (ability of stat test to detect an effect)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Errors in evaluating internal validity</a:t>
            </a:r>
            <a:endParaRPr/>
          </a:p>
        </p:txBody>
      </p:sp>
      <p:sp>
        <p:nvSpPr>
          <p:cNvPr id="238" name="Google Shape;238;p26"/>
          <p:cNvSpPr txBox="1"/>
          <p:nvPr>
            <p:ph idx="1" type="body"/>
          </p:nvPr>
        </p:nvSpPr>
        <p:spPr>
          <a:xfrm>
            <a:off x="179512" y="1340768"/>
            <a:ext cx="8712968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Type II error – Falsely concluding that no effect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                       is present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verlock"/>
              <a:buNone/>
            </a:pPr>
            <a:r>
              <a:rPr lang="en-CA" sz="4000"/>
              <a:t>Other design considerations in </a:t>
            </a:r>
            <a:br>
              <a:rPr lang="en-CA" sz="4000"/>
            </a:br>
            <a:r>
              <a:rPr lang="en-CA" sz="4000"/>
              <a:t>evaluating research</a:t>
            </a:r>
            <a:endParaRPr sz="4000"/>
          </a:p>
        </p:txBody>
      </p:sp>
      <p:sp>
        <p:nvSpPr>
          <p:cNvPr id="245" name="Google Shape;245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Random assignment to groups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Blinding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Placebo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Sham treatment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Model Fit Variability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 txBox="1"/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verlock"/>
              <a:buNone/>
            </a:pPr>
            <a:r>
              <a:rPr lang="en-CA"/>
              <a:t>Random assignment</a:t>
            </a:r>
            <a:endParaRPr/>
          </a:p>
        </p:txBody>
      </p:sp>
      <p:sp>
        <p:nvSpPr>
          <p:cNvPr id="252" name="Google Shape;252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Assignment of study participants to group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based on a random process (computer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 generated table of numbers) 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/>
              <a:t>Avoids potential researcher bias in choosing who to place in which group 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CA"/>
              <a:t>Ensures each participant has equal chance of being assigned to a treatment group or control group (comparison group)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"/>
          <p:cNvSpPr txBox="1"/>
          <p:nvPr>
            <p:ph idx="1" type="body"/>
          </p:nvPr>
        </p:nvSpPr>
        <p:spPr>
          <a:xfrm>
            <a:off x="457200" y="476672"/>
            <a:ext cx="8229600" cy="5832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Control group </a:t>
            </a:r>
            <a:r>
              <a:rPr lang="en-CA"/>
              <a:t>–participants do not receive  treatment being studied . Used as a basis for comparison to the treatment group.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Treatment effect – the treatment group mean (average) minus the control group mean 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CA"/>
              <a:t>Random assignment to treatment generally increases the internal validity of a study (Randomized controlled studies)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Study can have more than 1 control group. Ex: treatment compared with current standard and with no treatment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"/>
          <p:cNvSpPr txBox="1"/>
          <p:nvPr>
            <p:ph idx="1" type="body"/>
          </p:nvPr>
        </p:nvSpPr>
        <p:spPr>
          <a:xfrm>
            <a:off x="518864" y="1196712"/>
            <a:ext cx="8229600" cy="57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Reactivity issues </a:t>
            </a:r>
            <a:r>
              <a:rPr lang="en-CA"/>
              <a:t>– ways in which the responses of study participants are influenced by being observed or measured during the course of the study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Diffusion of treatment</a:t>
            </a:r>
            <a:r>
              <a:rPr lang="en-CA"/>
              <a:t>: (Ex): Participants in placebo group may get depressed once they realize they are receiving a less desirable treatment. This could affect the outcome being measured</a:t>
            </a:r>
            <a:endParaRPr/>
          </a:p>
        </p:txBody>
      </p:sp>
      <p:sp>
        <p:nvSpPr>
          <p:cNvPr id="265" name="Google Shape;265;p30"/>
          <p:cNvSpPr txBox="1"/>
          <p:nvPr/>
        </p:nvSpPr>
        <p:spPr>
          <a:xfrm>
            <a:off x="-702320" y="188640"/>
            <a:ext cx="878798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36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            Random assignment doesn’t address: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1"/>
          <p:cNvSpPr txBox="1"/>
          <p:nvPr>
            <p:ph type="title"/>
          </p:nvPr>
        </p:nvSpPr>
        <p:spPr>
          <a:xfrm>
            <a:off x="467544" y="0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BLINDING</a:t>
            </a:r>
            <a:endParaRPr sz="3600"/>
          </a:p>
        </p:txBody>
      </p:sp>
      <p:sp>
        <p:nvSpPr>
          <p:cNvPr id="271" name="Google Shape;271;p31"/>
          <p:cNvSpPr txBox="1"/>
          <p:nvPr>
            <p:ph idx="1" type="body"/>
          </p:nvPr>
        </p:nvSpPr>
        <p:spPr>
          <a:xfrm>
            <a:off x="323528" y="1091877"/>
            <a:ext cx="8363272" cy="5217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 u="sng"/>
              <a:t>Blinding</a:t>
            </a:r>
            <a:r>
              <a:rPr lang="en-CA"/>
              <a:t> – a design strategy where knowledge of the group assignment is concealed from either participants or researchers (single blind) or both (double blind)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Usually used in conjunction with a sham treatment (</a:t>
            </a:r>
            <a:r>
              <a:rPr lang="en-CA" u="sng"/>
              <a:t>placebo</a:t>
            </a:r>
            <a:r>
              <a:rPr lang="en-CA"/>
              <a:t>), where participants don’t know if they are receiving the active or placebo (making expectations equal in both groups) 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In many hands-on therapies, it is impossible for the practitioner to be blinded, but the technician or statistician can be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2"/>
          <p:cNvSpPr txBox="1"/>
          <p:nvPr>
            <p:ph type="title"/>
          </p:nvPr>
        </p:nvSpPr>
        <p:spPr>
          <a:xfrm>
            <a:off x="457200" y="155448"/>
            <a:ext cx="8229600" cy="897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NONSPECIFIC RESPONSE</a:t>
            </a:r>
            <a:endParaRPr sz="3600"/>
          </a:p>
        </p:txBody>
      </p:sp>
      <p:sp>
        <p:nvSpPr>
          <p:cNvPr id="277" name="Google Shape;277;p32"/>
          <p:cNvSpPr txBox="1"/>
          <p:nvPr>
            <p:ph idx="1" type="body"/>
          </p:nvPr>
        </p:nvSpPr>
        <p:spPr>
          <a:xfrm>
            <a:off x="395536" y="1052736"/>
            <a:ext cx="8291264" cy="5073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 more accurate term for the placebo response, which is a positive response to an inactive substance or sham treatment; 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Sometimes used to reflect the possibility that positive clinical outcomes may be in response to factors like expectations, beliefs and attitudes 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Traditionally, a </a:t>
            </a:r>
            <a:r>
              <a:rPr lang="en-CA" u="sng">
                <a:solidFill>
                  <a:schemeClr val="hlink"/>
                </a:solidFill>
                <a:hlinkClick r:id="rId3"/>
              </a:rPr>
              <a:t>placebo</a:t>
            </a:r>
            <a:r>
              <a:rPr lang="en-CA"/>
              <a:t> is a pharmacologically inert substance, like a sugar pill 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Aka nonspecific treatment effect (“all in one’s head”)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 txBox="1"/>
          <p:nvPr>
            <p:ph type="title"/>
          </p:nvPr>
        </p:nvSpPr>
        <p:spPr>
          <a:xfrm>
            <a:off x="457200" y="155448"/>
            <a:ext cx="8229600" cy="1041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SHAM TREATMENT</a:t>
            </a:r>
            <a:endParaRPr sz="3600"/>
          </a:p>
        </p:txBody>
      </p:sp>
      <p:sp>
        <p:nvSpPr>
          <p:cNvPr id="283" name="Google Shape;283;p33"/>
          <p:cNvSpPr txBox="1"/>
          <p:nvPr>
            <p:ph idx="1" type="body"/>
          </p:nvPr>
        </p:nvSpPr>
        <p:spPr>
          <a:xfrm>
            <a:off x="539552" y="1052736"/>
            <a:ext cx="8064896" cy="547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81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 variation of the placebo control designed to separate the specific effect of a treatment from the nonspecific effects 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It has to closely mimic the real thing in order to appear credible to the participant, so you run the risk of some specific effect being produced </a:t>
            </a:r>
            <a:endParaRPr/>
          </a:p>
          <a:p>
            <a:pPr indent="-299085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CA"/>
              <a:t>Very challenging to do in massage therapy </a:t>
            </a:r>
            <a:endParaRPr/>
          </a:p>
          <a:p>
            <a:pPr indent="-358140" lvl="0" marL="342900" rtl="0" algn="l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They also present an ethical issue of either providing an ineffective treatment to those needing help or withholding a treatment that the practitioner believes to be beneficial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4"/>
          <p:cNvSpPr txBox="1"/>
          <p:nvPr>
            <p:ph type="title"/>
          </p:nvPr>
        </p:nvSpPr>
        <p:spPr>
          <a:xfrm>
            <a:off x="457200" y="155448"/>
            <a:ext cx="8229600" cy="1041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</a:pPr>
            <a:r>
              <a:rPr lang="en-CA" sz="3600"/>
              <a:t>SHAM TREATMENT – cont.</a:t>
            </a:r>
            <a:endParaRPr sz="3600"/>
          </a:p>
        </p:txBody>
      </p:sp>
      <p:sp>
        <p:nvSpPr>
          <p:cNvPr id="289" name="Google Shape;289;p34"/>
          <p:cNvSpPr txBox="1"/>
          <p:nvPr>
            <p:ph idx="1" type="body"/>
          </p:nvPr>
        </p:nvSpPr>
        <p:spPr>
          <a:xfrm>
            <a:off x="251520" y="1052736"/>
            <a:ext cx="8604448" cy="547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Also presents ethical issues of either providing an ineffective treatment to those needing help or withholding a treatment that the practitioner believes to be beneficial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CA"/>
              <a:t>Way around: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CA"/>
              <a:t>“Gold standard” treatment group: used to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CA"/>
              <a:t>compare new intervention with std treatment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2010-06-23T20:36:06Z</dcterms:created>
  <dc:creator>Amber Douglas</dc:creator>
</cp:coreProperties>
</file>