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858000" cy="9144000"/>
  <p:embeddedFontLst>
    <p:embeddedFont>
      <p:font typeface="Overlock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6" roundtripDataSignature="AMtx7mg50oQch6ci9I6RHSKfR8rBR4CD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Overlock-regular.fntdata"/><Relationship Id="rId21" Type="http://schemas.openxmlformats.org/officeDocument/2006/relationships/slide" Target="slides/slide16.xml"/><Relationship Id="rId24" Type="http://schemas.openxmlformats.org/officeDocument/2006/relationships/font" Target="fonts/Overlock-italic.fntdata"/><Relationship Id="rId23" Type="http://schemas.openxmlformats.org/officeDocument/2006/relationships/font" Target="fonts/Overlock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Overlock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Course ~ Carving a Sculpture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Stone - learning tools to scrape away parts of the stone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shape something from the stone</a:t>
            </a:r>
            <a:endParaRPr/>
          </a:p>
        </p:txBody>
      </p:sp>
      <p:sp>
        <p:nvSpPr>
          <p:cNvPr id="63" name="Google Shape;63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11dee6e41c7_0_4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g11dee6e41c7_0_4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g11dee6e41c7_0_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11dee6e41c7_0_8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g11dee6e41c7_0_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11dee6e41c7_0_1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g11dee6e41c7_0_1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g11dee6e41c7_0_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11dee6e41c7_0_1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g11dee6e41c7_0_1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g11dee6e41c7_0_1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g11dee6e41c7_0_1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11dee6e41c7_0_2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g11dee6e41c7_0_2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1dee6e41c7_0_23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g11dee6e41c7_0_23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g11dee6e41c7_0_2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11dee6e41c7_0_27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g11dee6e41c7_0_2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1dee6e41c7_0_30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g11dee6e41c7_0_30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g11dee6e41c7_0_30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g11dee6e41c7_0_30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g11dee6e41c7_0_3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1dee6e41c7_0_36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g11dee6e41c7_0_3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1dee6e41c7_0_39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g11dee6e41c7_0_39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g11dee6e41c7_0_3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1dee6e41c7_0_4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1dee6e41c7_0_45"/>
          <p:cNvSpPr txBox="1"/>
          <p:nvPr>
            <p:ph type="title"/>
          </p:nvPr>
        </p:nvSpPr>
        <p:spPr>
          <a:xfrm>
            <a:off x="457200" y="155448"/>
            <a:ext cx="82296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g11dee6e41c7_0_4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7" name="Google Shape;57;g11dee6e41c7_0_4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g11dee6e41c7_0_4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11dee6e41c7_0_4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1dee6e41c7_0_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g11dee6e41c7_0_0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g11dee6e41c7_0_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ncbi.nlm.nih.gov/mesh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ncbi.nlm.nih.gov/pubmed/" TargetMode="External"/><Relationship Id="rId4" Type="http://schemas.openxmlformats.org/officeDocument/2006/relationships/hyperlink" Target="http://www.biomedcentral.com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ncbi.nlm.nih.gov/pubmed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biomedcentral.com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massagetherapycanada.com/research" TargetMode="External"/><Relationship Id="rId4" Type="http://schemas.openxmlformats.org/officeDocument/2006/relationships/hyperlink" Target="http://www.alive.com/category/health/" TargetMode="External"/><Relationship Id="rId5" Type="http://schemas.openxmlformats.org/officeDocument/2006/relationships/hyperlink" Target="https://www.mtam.mb.ca/" TargetMode="External"/><Relationship Id="rId6" Type="http://schemas.openxmlformats.org/officeDocument/2006/relationships/hyperlink" Target="http://www.rmtao.com/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onesearch.library.utoronto.ca/faq/how-can-i-tell-if-article-peer-reviewed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"/>
          <p:cNvSpPr txBox="1"/>
          <p:nvPr>
            <p:ph type="ctrTitle"/>
          </p:nvPr>
        </p:nvSpPr>
        <p:spPr>
          <a:xfrm>
            <a:off x="611560" y="116633"/>
            <a:ext cx="7772400" cy="108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>
                <a:latin typeface="Overlock"/>
                <a:ea typeface="Overlock"/>
                <a:cs typeface="Overlock"/>
                <a:sym typeface="Overlock"/>
              </a:rPr>
              <a:t>Chapter 2 – Locating Journal Articles</a:t>
            </a:r>
            <a:endParaRPr sz="3600"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3275856" y="5949280"/>
            <a:ext cx="457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descr="https://encrypted-tbn0.gstatic.com/images?q=tbn:ANd9GcQ1Rb-r_UiUrUoPFaHYHftOu3qULLbef0SrQlTCddBmDhUbQVYpHQ" id="67" name="Google Shape;6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3728" y="1268760"/>
            <a:ext cx="4536504" cy="43195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/>
          <p:nvPr>
            <p:ph idx="1" type="body"/>
          </p:nvPr>
        </p:nvSpPr>
        <p:spPr>
          <a:xfrm>
            <a:off x="1547664" y="1484784"/>
            <a:ext cx="7005464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i="1" lang="en-CA"/>
              <a:t>How do you know if one treatment will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i="1" lang="en-CA"/>
              <a:t>work better than another, or if it will do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i="1" lang="en-CA"/>
              <a:t>more harm than good?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i="1"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i="1" lang="en-CA"/>
              <a:t>Evidence-based health care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>
                <a:latin typeface="Overlock"/>
                <a:ea typeface="Overlock"/>
                <a:cs typeface="Overlock"/>
                <a:sym typeface="Overlock"/>
              </a:rPr>
              <a:t>Learning Objectives</a:t>
            </a:r>
            <a:endParaRPr sz="3600"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79" name="Google Shape;79;p3"/>
          <p:cNvSpPr txBox="1"/>
          <p:nvPr>
            <p:ph idx="1" type="body"/>
          </p:nvPr>
        </p:nvSpPr>
        <p:spPr>
          <a:xfrm>
            <a:off x="1547664" y="1484784"/>
            <a:ext cx="7416824" cy="4752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814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Term definitions: citation, field, keywords, search strategy, open access</a:t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Perform a search for journal articles in Pubmed and BioMed Central</a:t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Navigate websites as additional sources of articles</a:t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Understand differences between peer-reviewed articles and popular articles</a:t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https://encrypted-tbn2.gstatic.com/images?q=tbn:ANd9GcQd04Lxh68Slcn52hku7PkxzvINF-Q3Xkaw6ZYmbCHibVvvLmws" id="80" name="Google Shape;8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475656" cy="1942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/>
          <p:nvPr>
            <p:ph type="title"/>
          </p:nvPr>
        </p:nvSpPr>
        <p:spPr>
          <a:xfrm>
            <a:off x="457200" y="-27384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verlock"/>
              <a:buNone/>
            </a:pPr>
            <a:r>
              <a:rPr lang="en-CA" sz="3200" u="sng">
                <a:latin typeface="Overlock"/>
                <a:ea typeface="Overlock"/>
                <a:cs typeface="Overlock"/>
                <a:sym typeface="Overlock"/>
              </a:rPr>
              <a:t>Citation</a:t>
            </a:r>
            <a:r>
              <a:rPr lang="en-CA" sz="3200">
                <a:latin typeface="Overlock"/>
                <a:ea typeface="Overlock"/>
                <a:cs typeface="Overlock"/>
                <a:sym typeface="Overlock"/>
              </a:rPr>
              <a:t>: entry for an article</a:t>
            </a:r>
            <a:endParaRPr sz="3200"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86" name="Google Shape;86;p4"/>
          <p:cNvSpPr txBox="1"/>
          <p:nvPr>
            <p:ph idx="1" type="body"/>
          </p:nvPr>
        </p:nvSpPr>
        <p:spPr>
          <a:xfrm>
            <a:off x="457200" y="105273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814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It provides its title, authors, publication date, volume and issue, pages; abstract (short summary). Example: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/>
              <a:t>    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/>
              <a:t>    Jay K, Sundstrup E, Brandt M, Andersen LL. 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CA"/>
              <a:t>Specific and cross over effects of massage for muscle soreness: randomized controlled trial. International J Sports Physical Therapy. 2014 Feb;9(1):82-91.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 txBox="1"/>
          <p:nvPr>
            <p:ph idx="1" type="body"/>
          </p:nvPr>
        </p:nvSpPr>
        <p:spPr>
          <a:xfrm>
            <a:off x="457200" y="105273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You can search for an article by title, author, publication date, and the name of the journal in which it was published, including volume and issue or page numbers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</a:pPr>
            <a:r>
              <a:rPr lang="en-CA"/>
              <a:t>These are called </a:t>
            </a:r>
            <a:r>
              <a:rPr i="1" lang="en-CA" u="sng"/>
              <a:t>Fields</a:t>
            </a:r>
            <a:endParaRPr u="sng"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Some searches may turn up hundreds of articles, so you can use fields to narrow the search relative to your purpose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"/>
          <p:cNvSpPr txBox="1"/>
          <p:nvPr>
            <p:ph idx="1" type="body"/>
          </p:nvPr>
        </p:nvSpPr>
        <p:spPr>
          <a:xfrm>
            <a:off x="457200" y="476672"/>
            <a:ext cx="8291264" cy="5976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814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 u="sng"/>
              <a:t>Search Strategy</a:t>
            </a:r>
            <a:r>
              <a:rPr lang="en-CA"/>
              <a:t>: particular path to limit or expand your search</a:t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 u="sng"/>
              <a:t>Keywords</a:t>
            </a:r>
            <a:r>
              <a:rPr lang="en-CA"/>
              <a:t> are specific words used to index an article </a:t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MeSH – Medical Subject Headings – provides a database of specific terms used to identify articles </a:t>
            </a:r>
            <a:endParaRPr/>
          </a:p>
          <a:p>
            <a:pPr indent="-299085" lvl="1" marL="74295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</a:pPr>
            <a:r>
              <a:rPr lang="en-CA"/>
              <a:t>If you are having trouble retrieving articles on a topic, check MeSH for keywords that might better describe your topic </a:t>
            </a:r>
            <a:endParaRPr/>
          </a:p>
          <a:p>
            <a:pPr indent="-240030" lvl="2" marL="1143000" rtl="0" algn="l">
              <a:spcBef>
                <a:spcPts val="444"/>
              </a:spcBef>
              <a:spcAft>
                <a:spcPts val="1200"/>
              </a:spcAft>
              <a:buClr>
                <a:schemeClr val="dk1"/>
              </a:buClr>
              <a:buSzPts val="2400"/>
              <a:buChar char="■"/>
            </a:pPr>
            <a:r>
              <a:rPr lang="en-CA" u="sng">
                <a:solidFill>
                  <a:schemeClr val="hlink"/>
                </a:solidFill>
                <a:hlinkClick r:id="rId3"/>
              </a:rPr>
              <a:t>http://www.ncbi.nlm.nih.gov/mesh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"/>
          <p:cNvSpPr txBox="1"/>
          <p:nvPr>
            <p:ph idx="1" type="body"/>
          </p:nvPr>
        </p:nvSpPr>
        <p:spPr>
          <a:xfrm>
            <a:off x="457200" y="533400"/>
            <a:ext cx="82296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 u="sng"/>
              <a:t>Textword</a:t>
            </a:r>
            <a:r>
              <a:rPr i="1" lang="en-CA" sz="2800"/>
              <a:t> </a:t>
            </a:r>
            <a:r>
              <a:rPr lang="en-CA" sz="2800"/>
              <a:t>means any word found in the text or body of the abstract and is the most general way to search for articles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</a:pPr>
            <a:r>
              <a:rPr lang="en-CA"/>
              <a:t>This will generally retrieve the largest number of articles</a:t>
            </a:r>
            <a:endParaRPr/>
          </a:p>
          <a:p>
            <a:pPr indent="-1079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 u="sng"/>
              <a:t>Boolean operators </a:t>
            </a:r>
            <a:r>
              <a:rPr lang="en-CA" sz="2800"/>
              <a:t>can be used to refine your search 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1200"/>
              </a:spcAft>
              <a:buClr>
                <a:schemeClr val="dk1"/>
              </a:buClr>
              <a:buSzPts val="2800"/>
              <a:buChar char="○"/>
            </a:pPr>
            <a:r>
              <a:rPr lang="en-CA"/>
              <a:t>Words such as </a:t>
            </a:r>
            <a:r>
              <a:rPr i="1" lang="en-CA" u="sng"/>
              <a:t>and</a:t>
            </a:r>
            <a:r>
              <a:rPr i="1" lang="en-CA"/>
              <a:t> (requires all the terms be present)</a:t>
            </a:r>
            <a:r>
              <a:rPr lang="en-CA"/>
              <a:t>, </a:t>
            </a:r>
            <a:r>
              <a:rPr i="1" lang="en-CA" u="sng"/>
              <a:t>or </a:t>
            </a:r>
            <a:r>
              <a:rPr i="1" lang="en-CA"/>
              <a:t>(requires at least 1 of the terms be present)</a:t>
            </a:r>
            <a:r>
              <a:rPr lang="en-CA"/>
              <a:t>, and </a:t>
            </a:r>
            <a:r>
              <a:rPr i="1" lang="en-CA" u="sng"/>
              <a:t>not</a:t>
            </a:r>
            <a:r>
              <a:rPr i="1" lang="en-CA"/>
              <a:t> (excludes citations with that term) </a:t>
            </a:r>
            <a:r>
              <a:rPr lang="en-CA"/>
              <a:t>can help restrict your findings in specific ways.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8"/>
          <p:cNvSpPr txBox="1"/>
          <p:nvPr>
            <p:ph idx="1" type="body"/>
          </p:nvPr>
        </p:nvSpPr>
        <p:spPr>
          <a:xfrm>
            <a:off x="457200" y="836712"/>
            <a:ext cx="8229600" cy="564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 u="sng"/>
              <a:t>Example</a:t>
            </a:r>
            <a:r>
              <a:rPr lang="en-CA"/>
              <a:t> - </a:t>
            </a:r>
            <a:r>
              <a:rPr lang="en-CA" u="sng"/>
              <a:t>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/>
              <a:t>Massage AND colon cancer OR oncology NOT Prostatic massage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/>
              <a:t>Massage AND plantar fasciitis OR achillies tendon NOT ruptured tendon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u="sng"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 u="sng"/>
              <a:t>Filters</a:t>
            </a:r>
            <a:r>
              <a:rPr lang="en-CA"/>
              <a:t> (article type, availability, publication dates, species) can be used in the search for further refinement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9"/>
          <p:cNvSpPr txBox="1"/>
          <p:nvPr>
            <p:ph type="title"/>
          </p:nvPr>
        </p:nvSpPr>
        <p:spPr>
          <a:xfrm>
            <a:off x="457200" y="-99392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Locating Journal Articles:</a:t>
            </a:r>
            <a:endParaRPr sz="3600"/>
          </a:p>
        </p:txBody>
      </p:sp>
      <p:sp>
        <p:nvSpPr>
          <p:cNvPr id="112" name="Google Shape;112;p9"/>
          <p:cNvSpPr txBox="1"/>
          <p:nvPr>
            <p:ph idx="1" type="body"/>
          </p:nvPr>
        </p:nvSpPr>
        <p:spPr>
          <a:xfrm>
            <a:off x="457200" y="105273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5814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“PubMed” is a publicly available website maintained by the National Library of Medicine: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 u="sng">
                <a:solidFill>
                  <a:schemeClr val="hlink"/>
                </a:solidFill>
                <a:hlinkClick r:id="rId3"/>
              </a:rPr>
              <a:t>http://www.ncbi.nlm.nih.gov/pubmed/</a:t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 sz="3200"/>
              <a:t>“BioMed Central” is an independent electronic publishing house based on the principle of open access to peer-reviewed biomedical research 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 u="sng">
                <a:solidFill>
                  <a:schemeClr val="hlink"/>
                </a:solidFill>
                <a:hlinkClick r:id="rId4"/>
              </a:rPr>
              <a:t>http://www.biomedcentral.com/</a:t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0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verlock"/>
              <a:buNone/>
            </a:pPr>
            <a:r>
              <a:rPr lang="en-CA" sz="4000"/>
              <a:t>Searching an article in Pubmed</a:t>
            </a:r>
            <a:endParaRPr sz="4000"/>
          </a:p>
        </p:txBody>
      </p:sp>
      <p:sp>
        <p:nvSpPr>
          <p:cNvPr id="118" name="Google Shape;118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Go to Pubmed: </a:t>
            </a:r>
            <a:r>
              <a:rPr lang="en-CA" u="sng">
                <a:solidFill>
                  <a:schemeClr val="hlink"/>
                </a:solidFill>
                <a:hlinkClick r:id="rId3"/>
              </a:rPr>
              <a:t>http://www.ncbi.nlm.nih.gov/pubmed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Search for Achilles tendon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Refine search (using Boolean operators)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1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verlock"/>
              <a:buNone/>
            </a:pPr>
            <a:r>
              <a:rPr lang="en-CA"/>
              <a:t>BioMed Central (BMC) –open access</a:t>
            </a:r>
            <a:endParaRPr/>
          </a:p>
        </p:txBody>
      </p:sp>
      <p:sp>
        <p:nvSpPr>
          <p:cNvPr id="124" name="Google Shape;124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“Open access”: free, immediate, permanent, full-text, online access to peer-reviewed journals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Articles published quickly, more widely disseminated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More likely to be read and cited by other scientists (“research impact”)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 u="sng">
                <a:solidFill>
                  <a:schemeClr val="hlink"/>
                </a:solidFill>
                <a:hlinkClick r:id="rId3"/>
              </a:rPr>
              <a:t>http://www.biomedcentral.com/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" type="body"/>
          </p:nvPr>
        </p:nvSpPr>
        <p:spPr>
          <a:xfrm>
            <a:off x="457200" y="476672"/>
            <a:ext cx="8229600" cy="56886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/>
              <a:t>Other online resources are …</a:t>
            </a:r>
            <a:endParaRPr/>
          </a:p>
          <a:p>
            <a:pPr indent="-342900" lvl="0" marL="342900" rtl="0" algn="l">
              <a:spcBef>
                <a:spcPts val="612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  <a:p>
            <a:pPr indent="-312419" lvl="1" marL="742950" rtl="0" algn="l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/>
              <a:t>Canadian Massage Therapy Research Network </a:t>
            </a:r>
            <a:r>
              <a:rPr lang="en-CA" u="sng">
                <a:solidFill>
                  <a:schemeClr val="hlink"/>
                </a:solidFill>
                <a:hlinkClick r:id="rId3"/>
              </a:rPr>
              <a:t>https://www.massagetherapycanada.com/research</a:t>
            </a:r>
            <a:endParaRPr/>
          </a:p>
          <a:p>
            <a:pPr indent="-134619" lvl="1" marL="742950" rtl="0" algn="l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/>
          </a:p>
          <a:p>
            <a:pPr indent="-312419" lvl="1" marL="742950" rtl="0" algn="l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/>
              <a:t>ALIVE – Natural Health and Wellness</a:t>
            </a:r>
            <a:endParaRPr/>
          </a:p>
          <a:p>
            <a:pPr indent="-285750" lvl="1" marL="742950" rtl="0" algn="l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CA" u="sng">
                <a:solidFill>
                  <a:schemeClr val="hlink"/>
                </a:solidFill>
                <a:hlinkClick r:id="rId4"/>
              </a:rPr>
              <a:t>http://www.alive.com/category/health/</a:t>
            </a:r>
            <a:endParaRPr/>
          </a:p>
          <a:p>
            <a:pPr indent="-285750" lvl="1" marL="742950" rtl="0" algn="l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312419" lvl="1" marL="742950" rtl="0" algn="l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/>
              <a:t>The Massage Therapist Association of Manitoba</a:t>
            </a:r>
            <a:endParaRPr/>
          </a:p>
          <a:p>
            <a:pPr indent="-285750" lvl="1" marL="742950" rtl="0" algn="l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CA" u="sng">
                <a:solidFill>
                  <a:schemeClr val="hlink"/>
                </a:solidFill>
                <a:hlinkClick r:id="rId5"/>
              </a:rPr>
              <a:t>https://www.mtam.mb.ca/</a:t>
            </a:r>
            <a:endParaRPr/>
          </a:p>
          <a:p>
            <a:pPr indent="-134619" lvl="1" marL="742950" rtl="0" algn="l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/>
          </a:p>
          <a:p>
            <a:pPr indent="-312419" lvl="1" marL="742950" rtl="0" algn="l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/>
              <a:t>The Registered Massage Therapist of Ontario (RMTAO) and their various publications will also be helpful</a:t>
            </a:r>
            <a:endParaRPr/>
          </a:p>
          <a:p>
            <a:pPr indent="-285750" lvl="1" marL="742950" rtl="0" algn="l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CA" u="sng">
                <a:solidFill>
                  <a:schemeClr val="hlink"/>
                </a:solidFill>
                <a:hlinkClick r:id="rId6"/>
              </a:rPr>
              <a:t>www.rmtao.com</a:t>
            </a:r>
            <a:endParaRPr/>
          </a:p>
          <a:p>
            <a:pPr indent="-170180" lvl="0" marL="342900" rtl="0" algn="l">
              <a:spcBef>
                <a:spcPts val="544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What is a peer reviewed article?</a:t>
            </a:r>
            <a:endParaRPr sz="3600"/>
          </a:p>
        </p:txBody>
      </p:sp>
      <p:sp>
        <p:nvSpPr>
          <p:cNvPr id="135" name="Google Shape;135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CA" sz="2800"/>
              <a:t>Articles that have been evaluated by researchers or subject academic specialists prior to accepting it for publication. Also known as scholarly or refereed.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verlock"/>
              <a:buNone/>
            </a:pPr>
            <a:r>
              <a:rPr lang="en-CA" sz="4000"/>
              <a:t>Peer- reviewed or not peer-reviewed?</a:t>
            </a:r>
            <a:endParaRPr sz="4000"/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 u="sng">
                <a:solidFill>
                  <a:schemeClr val="hlink"/>
                </a:solidFill>
                <a:hlinkClick r:id="rId3"/>
              </a:rPr>
              <a:t>https://onesearch.library.utoronto.ca/faq/how-can-i-tell-if-article-peer-reviewed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verlock"/>
              <a:buNone/>
            </a:pPr>
            <a:r>
              <a:rPr lang="en-CA" sz="4000"/>
              <a:t>More resources</a:t>
            </a:r>
            <a:endParaRPr sz="4000"/>
          </a:p>
        </p:txBody>
      </p:sp>
      <p:sp>
        <p:nvSpPr>
          <p:cNvPr id="147" name="Google Shape;147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Alternative Therapies in Health and Medicine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Alternative Health News Online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Cochrane Collaboration Database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verlock"/>
              <a:buNone/>
            </a:pPr>
            <a:r>
              <a:rPr lang="en-CA" sz="4000"/>
              <a:t>Activity</a:t>
            </a:r>
            <a:endParaRPr sz="4000"/>
          </a:p>
        </p:txBody>
      </p:sp>
      <p:sp>
        <p:nvSpPr>
          <p:cNvPr id="153" name="Google Shape;153;p16"/>
          <p:cNvSpPr txBox="1"/>
          <p:nvPr>
            <p:ph idx="1" type="body"/>
          </p:nvPr>
        </p:nvSpPr>
        <p:spPr>
          <a:xfrm>
            <a:off x="323528" y="1268760"/>
            <a:ext cx="8363272" cy="4857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Search databases and additional resources for evidence-base information in an article on a specific therapy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Compare content and look for differences (advantages, disadvantages) between the articles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Compare your findings with those from fellow students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2020-06-24T02:25:34Z</dcterms:created>
  <dc:creator>Amber Douglas</dc:creator>
</cp:coreProperties>
</file>