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Lst>
  <p:sldSz cy="6858000" cx="9144000"/>
  <p:notesSz cx="6858000" cy="9144000"/>
  <p:embeddedFontLst>
    <p:embeddedFont>
      <p:font typeface="Overlock"/>
      <p:regular r:id="rId51"/>
      <p:bold r:id="rId52"/>
      <p:italic r:id="rId53"/>
      <p:boldItalic r:id="rId54"/>
    </p:embeddedFont>
    <p:embeddedFont>
      <p:font typeface="Merriweather"/>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59" roundtripDataSignature="AMtx7mhwHynsEy9BMG2Don10adaKmmc69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Overlock-regular.fntdata"/><Relationship Id="rId50" Type="http://schemas.openxmlformats.org/officeDocument/2006/relationships/slide" Target="slides/slide45.xml"/><Relationship Id="rId53" Type="http://schemas.openxmlformats.org/officeDocument/2006/relationships/font" Target="fonts/Overlock-italic.fntdata"/><Relationship Id="rId52" Type="http://schemas.openxmlformats.org/officeDocument/2006/relationships/font" Target="fonts/Overlock-bold.fntdata"/><Relationship Id="rId11" Type="http://schemas.openxmlformats.org/officeDocument/2006/relationships/slide" Target="slides/slide6.xml"/><Relationship Id="rId55" Type="http://schemas.openxmlformats.org/officeDocument/2006/relationships/font" Target="fonts/Merriweather-regular.fntdata"/><Relationship Id="rId10" Type="http://schemas.openxmlformats.org/officeDocument/2006/relationships/slide" Target="slides/slide5.xml"/><Relationship Id="rId54" Type="http://schemas.openxmlformats.org/officeDocument/2006/relationships/font" Target="fonts/Overlock-boldItalic.fntdata"/><Relationship Id="rId13" Type="http://schemas.openxmlformats.org/officeDocument/2006/relationships/slide" Target="slides/slide8.xml"/><Relationship Id="rId57" Type="http://schemas.openxmlformats.org/officeDocument/2006/relationships/font" Target="fonts/Merriweather-italic.fntdata"/><Relationship Id="rId12" Type="http://schemas.openxmlformats.org/officeDocument/2006/relationships/slide" Target="slides/slide7.xml"/><Relationship Id="rId56" Type="http://schemas.openxmlformats.org/officeDocument/2006/relationships/font" Target="fonts/Merriweather-bold.fntdata"/><Relationship Id="rId15" Type="http://schemas.openxmlformats.org/officeDocument/2006/relationships/slide" Target="slides/slide10.xml"/><Relationship Id="rId59" Type="http://customschemas.google.com/relationships/presentationmetadata" Target="metadata"/><Relationship Id="rId14" Type="http://schemas.openxmlformats.org/officeDocument/2006/relationships/slide" Target="slides/slide9.xml"/><Relationship Id="rId58" Type="http://schemas.openxmlformats.org/officeDocument/2006/relationships/font" Target="fonts/Merriweather-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bi.nlm.nih.gov/pmc/articles/PMC3643813/" TargetMode="External"/><Relationship Id="rId3" Type="http://schemas.openxmlformats.org/officeDocument/2006/relationships/hyperlink" Target="https://doi.org/10.1177%2F1359105311425273"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 name="Google Shape;62;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63" name="Google Shape;63;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 name="Google Shape;68;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69" name="Google Shape;69;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60d52437df_0_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60d52437df_0_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 name="Google Shape;76;g260d52437df_0_19: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60d52437df_0_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60d52437df_0_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 name="Google Shape;82;g260d52437df_0_2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60d52437df_0_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60d52437df_0_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 name="Google Shape;89;g260d52437df_0_3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96" name="Google Shape;96;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3bf9d51ec3_0_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3bf9d51ec3_0_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CA" u="sng">
                <a:solidFill>
                  <a:srgbClr val="4C2C92"/>
                </a:solidFill>
                <a:latin typeface="Arial"/>
                <a:ea typeface="Arial"/>
                <a:cs typeface="Arial"/>
                <a:sym typeface="Arial"/>
                <a:hlinkClick r:id="rId2">
                  <a:extLst>
                    <a:ext uri="{A12FA001-AC4F-418D-AE19-62706E023703}">
                      <ahyp:hlinkClr val="tx"/>
                    </a:ext>
                  </a:extLst>
                </a:hlinkClick>
              </a:rPr>
              <a:t>J Health Psychol. Author manuscript; available in PMC 2013 Jul 1.</a:t>
            </a:r>
            <a:endParaRPr u="sng">
              <a:solidFill>
                <a:srgbClr val="4C2C92"/>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i="1" lang="en-CA">
                <a:solidFill>
                  <a:srgbClr val="212121"/>
                </a:solidFill>
                <a:latin typeface="Arial"/>
                <a:ea typeface="Arial"/>
                <a:cs typeface="Arial"/>
                <a:sym typeface="Arial"/>
              </a:rPr>
              <a:t>Published in final edited form as:</a:t>
            </a:r>
            <a:endParaRPr i="1">
              <a:solidFill>
                <a:srgbClr val="212121"/>
              </a:solidFill>
              <a:latin typeface="Arial"/>
              <a:ea typeface="Arial"/>
              <a:cs typeface="Arial"/>
              <a:sym typeface="Arial"/>
            </a:endParaRPr>
          </a:p>
          <a:p>
            <a:pPr indent="0" lvl="0" marL="76200" rtl="0" algn="l">
              <a:lnSpc>
                <a:spcPct val="115000"/>
              </a:lnSpc>
              <a:spcBef>
                <a:spcPts val="0"/>
              </a:spcBef>
              <a:spcAft>
                <a:spcPts val="0"/>
              </a:spcAft>
              <a:buClr>
                <a:schemeClr val="dk1"/>
              </a:buClr>
              <a:buSzPts val="1100"/>
              <a:buFont typeface="Arial"/>
              <a:buNone/>
            </a:pPr>
            <a:r>
              <a:rPr lang="en-CA">
                <a:solidFill>
                  <a:srgbClr val="212121"/>
                </a:solidFill>
                <a:latin typeface="Arial"/>
                <a:ea typeface="Arial"/>
                <a:cs typeface="Arial"/>
                <a:sym typeface="Arial"/>
              </a:rPr>
              <a:t>J Health Psychol. 2012 Jul; 17(5): 724–730. </a:t>
            </a:r>
            <a:endParaRPr>
              <a:solidFill>
                <a:srgbClr val="212121"/>
              </a:solidFill>
              <a:latin typeface="Arial"/>
              <a:ea typeface="Arial"/>
              <a:cs typeface="Arial"/>
              <a:sym typeface="Arial"/>
            </a:endParaRPr>
          </a:p>
          <a:p>
            <a:pPr indent="0" lvl="0" marL="76200" rtl="0" algn="l">
              <a:lnSpc>
                <a:spcPct val="115000"/>
              </a:lnSpc>
              <a:spcBef>
                <a:spcPts val="0"/>
              </a:spcBef>
              <a:spcAft>
                <a:spcPts val="0"/>
              </a:spcAft>
              <a:buClr>
                <a:schemeClr val="dk1"/>
              </a:buClr>
              <a:buSzPts val="1100"/>
              <a:buFont typeface="Arial"/>
              <a:buNone/>
            </a:pPr>
            <a:r>
              <a:rPr lang="en-CA">
                <a:solidFill>
                  <a:srgbClr val="212121"/>
                </a:solidFill>
                <a:latin typeface="Arial"/>
                <a:ea typeface="Arial"/>
                <a:cs typeface="Arial"/>
                <a:sym typeface="Arial"/>
              </a:rPr>
              <a:t>Published online 2011 Oct 21. doi: </a:t>
            </a:r>
            <a:r>
              <a:rPr lang="en-CA" u="sng">
                <a:solidFill>
                  <a:srgbClr val="4C2C92"/>
                </a:solidFill>
                <a:latin typeface="Arial"/>
                <a:ea typeface="Arial"/>
                <a:cs typeface="Arial"/>
                <a:sym typeface="Arial"/>
                <a:hlinkClick r:id="rId3">
                  <a:extLst>
                    <a:ext uri="{A12FA001-AC4F-418D-AE19-62706E023703}">
                      <ahyp:hlinkClr val="tx"/>
                    </a:ext>
                  </a:extLst>
                </a:hlinkClick>
              </a:rPr>
              <a:t>10.1177/1359105311425273</a:t>
            </a:r>
            <a:endParaRPr u="sng">
              <a:solidFill>
                <a:srgbClr val="4C2C92"/>
              </a:solidFill>
              <a:latin typeface="Arial"/>
              <a:ea typeface="Arial"/>
              <a:cs typeface="Arial"/>
              <a:sym typeface="Arial"/>
            </a:endParaRPr>
          </a:p>
          <a:p>
            <a:pPr indent="0" lvl="0" marL="0" rtl="0" algn="l">
              <a:spcBef>
                <a:spcPts val="0"/>
              </a:spcBef>
              <a:spcAft>
                <a:spcPts val="0"/>
              </a:spcAft>
              <a:buNone/>
            </a:pPr>
            <a:r>
              <a:t/>
            </a:r>
            <a:endParaRPr/>
          </a:p>
        </p:txBody>
      </p:sp>
      <p:sp>
        <p:nvSpPr>
          <p:cNvPr id="103" name="Google Shape;103;g23bf9d51ec3_0_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228600" lvl="0" marL="228600" rtl="0" algn="l">
              <a:spcBef>
                <a:spcPts val="0"/>
              </a:spcBef>
              <a:spcAft>
                <a:spcPts val="0"/>
              </a:spcAft>
              <a:buClr>
                <a:schemeClr val="dk1"/>
              </a:buClr>
              <a:buSzPts val="1200"/>
              <a:buFont typeface="Calibri"/>
              <a:buAutoNum type="arabicPeriod"/>
            </a:pPr>
            <a:r>
              <a:rPr lang="en-CA"/>
              <a:t>It is a fundamental aspect of each of the conventional health care disciplines</a:t>
            </a:r>
            <a:endParaRPr/>
          </a:p>
          <a:p>
            <a:pPr indent="-228600" lvl="0" marL="228600" rtl="0" algn="l">
              <a:spcBef>
                <a:spcPts val="0"/>
              </a:spcBef>
              <a:spcAft>
                <a:spcPts val="0"/>
              </a:spcAft>
              <a:buClr>
                <a:schemeClr val="dk1"/>
              </a:buClr>
              <a:buSzPts val="1200"/>
              <a:buFont typeface="Calibri"/>
              <a:buAutoNum type="arabicPeriod"/>
            </a:pPr>
            <a:r>
              <a:rPr lang="en-CA"/>
              <a:t>It helps to distinguish useful treatments from those with no benefits or are harmful for patients</a:t>
            </a:r>
            <a:endParaRPr/>
          </a:p>
          <a:p>
            <a:pPr indent="-228600" lvl="0" marL="228600" rtl="0" algn="l">
              <a:spcBef>
                <a:spcPts val="0"/>
              </a:spcBef>
              <a:spcAft>
                <a:spcPts val="0"/>
              </a:spcAft>
              <a:buClr>
                <a:schemeClr val="dk1"/>
              </a:buClr>
              <a:buSzPts val="1200"/>
              <a:buFont typeface="Calibri"/>
              <a:buAutoNum type="arabicPeriod"/>
            </a:pPr>
            <a:r>
              <a:rPr lang="en-CA"/>
              <a:t>It helps facilitate acceptance of complementary therapies</a:t>
            </a:r>
            <a:endParaRPr/>
          </a:p>
          <a:p>
            <a:pPr indent="-228600" lvl="0" marL="228600" rtl="0" algn="l">
              <a:spcBef>
                <a:spcPts val="0"/>
              </a:spcBef>
              <a:spcAft>
                <a:spcPts val="0"/>
              </a:spcAft>
              <a:buClr>
                <a:schemeClr val="dk1"/>
              </a:buClr>
              <a:buSzPts val="1200"/>
              <a:buFont typeface="Calibri"/>
              <a:buAutoNum type="arabicPeriod"/>
            </a:pPr>
            <a:r>
              <a:rPr lang="en-CA"/>
              <a:t>It is fundamental for shifting disciplines towards evidence-based practice</a:t>
            </a:r>
            <a:endParaRPr/>
          </a:p>
        </p:txBody>
      </p:sp>
      <p:sp>
        <p:nvSpPr>
          <p:cNvPr id="109" name="Google Shape;109;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3bf9d51ec3_0_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3bf9d51ec3_0_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g23bf9d51ec3_0_1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23" name="Google Shape;123;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CA"/>
              <a:t>Science is a way of looking at the world with a spirit of open-minded curiosity and inquiry.</a:t>
            </a:r>
            <a:endParaRPr/>
          </a:p>
          <a:p>
            <a:pPr indent="0" lvl="0" marL="0" rtl="0" algn="l">
              <a:spcBef>
                <a:spcPts val="0"/>
              </a:spcBef>
              <a:spcAft>
                <a:spcPts val="0"/>
              </a:spcAft>
              <a:buNone/>
            </a:pPr>
            <a:r>
              <a:rPr lang="en-CA"/>
              <a:t>There are other methods of gaining knowledge about the world, such as:</a:t>
            </a:r>
            <a:endParaRPr/>
          </a:p>
          <a:p>
            <a:pPr indent="0" lvl="0" marL="0" rtl="0" algn="l">
              <a:spcBef>
                <a:spcPts val="0"/>
              </a:spcBef>
              <a:spcAft>
                <a:spcPts val="0"/>
              </a:spcAft>
              <a:buNone/>
            </a:pPr>
            <a:r>
              <a:rPr lang="en-CA"/>
              <a:t>Tradition: a familiar procedure should be performed in a certain manner because it has always been done that way (it might be correct in some situations)</a:t>
            </a:r>
            <a:endParaRPr/>
          </a:p>
          <a:p>
            <a:pPr indent="0" lvl="0" marL="0" rtl="0" algn="l">
              <a:spcBef>
                <a:spcPts val="0"/>
              </a:spcBef>
              <a:spcAft>
                <a:spcPts val="0"/>
              </a:spcAft>
              <a:buNone/>
            </a:pPr>
            <a:r>
              <a:rPr lang="en-CA"/>
              <a:t>Intuition: sometimes we meet someone to is untrustworthy because we “just know it” and this intuition may prove correct.</a:t>
            </a:r>
            <a:endParaRPr/>
          </a:p>
          <a:p>
            <a:pPr indent="0" lvl="0" marL="0" rtl="0" algn="l">
              <a:spcBef>
                <a:spcPts val="0"/>
              </a:spcBef>
              <a:spcAft>
                <a:spcPts val="0"/>
              </a:spcAft>
              <a:buNone/>
            </a:pPr>
            <a:r>
              <a:rPr lang="en-CA"/>
              <a:t>Authority: we may have been taught that massage is contraindicated for people with cancer because that is what our massage teacher was taught and passed on to us (base on what he/she learned 15 years ago). In this latter examples, our teacher’s assertion is not a valid knowledge claim based on more recent and accurate information. </a:t>
            </a:r>
            <a:endParaRPr/>
          </a:p>
        </p:txBody>
      </p:sp>
      <p:sp>
        <p:nvSpPr>
          <p:cNvPr id="130" name="Google Shape;130;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3bf9d51ec3_0_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3bf9d51ec3_0_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g23bf9d51ec3_0_2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CA"/>
              <a:t>Science is a way of looking at the world with a spirit of open-minded curiosity and inquiry.</a:t>
            </a:r>
            <a:endParaRPr/>
          </a:p>
          <a:p>
            <a:pPr indent="0" lvl="0" marL="0" rtl="0" algn="l">
              <a:spcBef>
                <a:spcPts val="0"/>
              </a:spcBef>
              <a:spcAft>
                <a:spcPts val="0"/>
              </a:spcAft>
              <a:buNone/>
            </a:pPr>
            <a:r>
              <a:rPr lang="en-CA"/>
              <a:t>There are other methods of gaining knowledge about the world, such as:</a:t>
            </a:r>
            <a:endParaRPr/>
          </a:p>
          <a:p>
            <a:pPr indent="0" lvl="0" marL="0" rtl="0" algn="l">
              <a:spcBef>
                <a:spcPts val="0"/>
              </a:spcBef>
              <a:spcAft>
                <a:spcPts val="0"/>
              </a:spcAft>
              <a:buNone/>
            </a:pPr>
            <a:r>
              <a:rPr lang="en-CA"/>
              <a:t>Tradition: a familiar procedure should be performed in a certain manner because it has always been done that way (it might be correct in some situations)</a:t>
            </a:r>
            <a:endParaRPr/>
          </a:p>
          <a:p>
            <a:pPr indent="0" lvl="0" marL="0" rtl="0" algn="l">
              <a:spcBef>
                <a:spcPts val="0"/>
              </a:spcBef>
              <a:spcAft>
                <a:spcPts val="0"/>
              </a:spcAft>
              <a:buNone/>
            </a:pPr>
            <a:r>
              <a:rPr lang="en-CA"/>
              <a:t>Intuition: sometimes we meet someone to is untrustworthy because we “just know it” and this intuition may prove correct.</a:t>
            </a:r>
            <a:endParaRPr/>
          </a:p>
          <a:p>
            <a:pPr indent="0" lvl="0" marL="0" rtl="0" algn="l">
              <a:spcBef>
                <a:spcPts val="0"/>
              </a:spcBef>
              <a:spcAft>
                <a:spcPts val="0"/>
              </a:spcAft>
              <a:buNone/>
            </a:pPr>
            <a:r>
              <a:rPr lang="en-CA"/>
              <a:t>Authority: we may have been taught that massage is contraindicated for people with cancer because that is what our massage teacher was taught and passed on to us (base on what he/she learned 15 years ago). In this latter examples, our teacher’s assertion is not a valid knowledge claim based on more recent and accurate information. </a:t>
            </a:r>
            <a:endParaRPr/>
          </a:p>
        </p:txBody>
      </p:sp>
      <p:sp>
        <p:nvSpPr>
          <p:cNvPr id="142" name="Google Shape;142;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 name="Google Shape;148;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CA"/>
              <a:t>Two other methods upon which scientific knowledge claims are more likely to be based: Rationalism and Empiricism.</a:t>
            </a:r>
            <a:endParaRPr/>
          </a:p>
          <a:p>
            <a:pPr indent="0" lvl="0" marL="0" rtl="0" algn="l">
              <a:spcBef>
                <a:spcPts val="0"/>
              </a:spcBef>
              <a:spcAft>
                <a:spcPts val="0"/>
              </a:spcAft>
              <a:buNone/>
            </a:pPr>
            <a:r>
              <a:rPr lang="en-CA"/>
              <a:t>Rationalism is a way of acquiring knowledge through the use of reason or logic and critical thinking.</a:t>
            </a:r>
            <a:endParaRPr/>
          </a:p>
          <a:p>
            <a:pPr indent="0" lvl="0" marL="0" rtl="0" algn="l">
              <a:spcBef>
                <a:spcPts val="0"/>
              </a:spcBef>
              <a:spcAft>
                <a:spcPts val="0"/>
              </a:spcAft>
              <a:buNone/>
            </a:pPr>
            <a:r>
              <a:rPr lang="en-CA"/>
              <a:t>Empiricism is a way acquiring knowledge through observation and experience.</a:t>
            </a:r>
            <a:endParaRPr/>
          </a:p>
          <a:p>
            <a:pPr indent="0" lvl="0" marL="0" rtl="0" algn="l">
              <a:spcBef>
                <a:spcPts val="0"/>
              </a:spcBef>
              <a:spcAft>
                <a:spcPts val="0"/>
              </a:spcAft>
              <a:buNone/>
            </a:pPr>
            <a:r>
              <a:rPr lang="en-CA"/>
              <a:t>Problem with logic alone: does not validate assumptions:</a:t>
            </a:r>
            <a:endParaRPr/>
          </a:p>
          <a:p>
            <a:pPr indent="0" lvl="0" marL="0" rtl="0" algn="l">
              <a:spcBef>
                <a:spcPts val="0"/>
              </a:spcBef>
              <a:spcAft>
                <a:spcPts val="0"/>
              </a:spcAft>
              <a:buNone/>
            </a:pPr>
            <a:r>
              <a:rPr lang="en-CA"/>
              <a:t>All men are mortal</a:t>
            </a:r>
            <a:endParaRPr/>
          </a:p>
          <a:p>
            <a:pPr indent="0" lvl="0" marL="0" rtl="0" algn="l">
              <a:spcBef>
                <a:spcPts val="0"/>
              </a:spcBef>
              <a:spcAft>
                <a:spcPts val="0"/>
              </a:spcAft>
              <a:buNone/>
            </a:pPr>
            <a:r>
              <a:rPr lang="en-CA"/>
              <a:t>Socrates is a man</a:t>
            </a:r>
            <a:endParaRPr/>
          </a:p>
          <a:p>
            <a:pPr indent="0" lvl="0" marL="0" rtl="0" algn="l">
              <a:spcBef>
                <a:spcPts val="0"/>
              </a:spcBef>
              <a:spcAft>
                <a:spcPts val="0"/>
              </a:spcAft>
              <a:buNone/>
            </a:pPr>
            <a:r>
              <a:rPr lang="en-CA"/>
              <a:t>Socrates is mortal</a:t>
            </a:r>
            <a:endParaRPr/>
          </a:p>
          <a:p>
            <a:pPr indent="0" lvl="0" marL="0" rtl="0" algn="l">
              <a:spcBef>
                <a:spcPts val="0"/>
              </a:spcBef>
              <a:spcAft>
                <a:spcPts val="0"/>
              </a:spcAft>
              <a:buNone/>
            </a:pPr>
            <a:r>
              <a:rPr lang="en-CA"/>
              <a:t>The use of rationalism and empiricism allows for the validation of assumptions of rationalism through careful observation assessment and evaluation of empirical information.</a:t>
            </a:r>
            <a:endParaRPr/>
          </a:p>
          <a:p>
            <a:pPr indent="0" lvl="0" marL="0" rtl="0" algn="l">
              <a:spcBef>
                <a:spcPts val="0"/>
              </a:spcBef>
              <a:spcAft>
                <a:spcPts val="0"/>
              </a:spcAft>
              <a:buNone/>
            </a:pPr>
            <a:r>
              <a:t/>
            </a:r>
            <a:endParaRPr/>
          </a:p>
        </p:txBody>
      </p:sp>
      <p:sp>
        <p:nvSpPr>
          <p:cNvPr id="149" name="Google Shape;149;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3bf9d51ec3_0_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3bf9d51ec3_0_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g23bf9d51ec3_0_3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3bf9d51ec3_0_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3bf9d51ec3_0_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g23bf9d51ec3_0_3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3bf9d51ec3_0_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3bf9d51ec3_0_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g23bf9d51ec3_0_4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CA"/>
              <a:t>Essential feature of almost every research question is that it seeks to describe or explain relationships among variables.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Examples: teachers may want to know if different teaching methods can improve reading comprehension, doctors may want to know if treatment A works better than treatment B,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Another aspect of science is that it is systematic: effort to ensure that no critical information is left out, whether for personal preference or forgetfulness. Statistical analysis are used (are any changes between the variables or outcomes and if it possible that these results have occurred due to chance alone).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Anti-authoritarian:  does not take someone else`s word for it. Science accepts that an hypothesis is true based on evidence.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87" name="Google Shape;187;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CA"/>
              <a:t>Essential feature of almost every research question is that it seeks to describe or explain relationships among variables.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Examples: teachers may want to know if different teaching methods can improve reading comprehension, doctors may want to know if treatment A works better than treatment B,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Another aspect of science is that it is systematic: effort to ensure that no critical information is left out, whether for personal preference or forgetfulness. Statistical analysis are used (are any changes between the variables or outcomes and if it possible that these results have occurred due to chance alone).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Anti-authoritarian:  does not take someone else`s word for it. Science accepts that an hypothesis is true based on evidence.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94" name="Google Shape;194;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3e9fe38a40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3e9fe38a40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g23e9fe38a40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3e9fe38a40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23e9fe38a40_0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https://www.simplypsychology.org/karl-popper.html</a:t>
            </a:r>
            <a:endParaRPr/>
          </a:p>
        </p:txBody>
      </p:sp>
      <p:sp>
        <p:nvSpPr>
          <p:cNvPr id="208" name="Google Shape;208;g23e9fe38a40_0_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CA"/>
              <a:t>It is said that it is easier for science to prove something to be false rather than proving it to be true.</a:t>
            </a:r>
            <a:endParaRPr/>
          </a:p>
          <a:p>
            <a:pPr indent="0" lvl="0" marL="0" rtl="0" algn="l">
              <a:spcBef>
                <a:spcPts val="0"/>
              </a:spcBef>
              <a:spcAft>
                <a:spcPts val="0"/>
              </a:spcAft>
              <a:buNone/>
            </a:pPr>
            <a:r>
              <a:rPr lang="en-CA"/>
              <a:t>The idea of falsification implies that this status is always temporary and that there are degrees of uncertainty. </a:t>
            </a:r>
            <a:endParaRPr/>
          </a:p>
          <a:p>
            <a:pPr indent="0" lvl="0" marL="0" rtl="0" algn="l">
              <a:spcBef>
                <a:spcPts val="0"/>
              </a:spcBef>
              <a:spcAft>
                <a:spcPts val="0"/>
              </a:spcAft>
              <a:buNone/>
            </a:pPr>
            <a:r>
              <a:rPr lang="en-CA"/>
              <a:t>As new information becomes available, accepted knowledge eventually changes to accommodate and include it</a:t>
            </a:r>
            <a:endParaRPr/>
          </a:p>
          <a:p>
            <a:pPr indent="0" lvl="0" marL="0" rtl="0" algn="l">
              <a:spcBef>
                <a:spcPts val="0"/>
              </a:spcBef>
              <a:spcAft>
                <a:spcPts val="0"/>
              </a:spcAft>
              <a:buNone/>
            </a:pPr>
            <a:r>
              <a:t/>
            </a:r>
            <a:endParaRPr/>
          </a:p>
        </p:txBody>
      </p:sp>
      <p:sp>
        <p:nvSpPr>
          <p:cNvPr id="214" name="Google Shape;214;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https://www.news-medical.net/life-sciences/What-is-Reproducibility.aspx</a:t>
            </a:r>
            <a:endParaRPr/>
          </a:p>
        </p:txBody>
      </p:sp>
      <p:sp>
        <p:nvSpPr>
          <p:cNvPr id="221" name="Google Shape;221;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3e9fe38a40_0_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23e9fe38a40_0_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https://www.nature.com/articles/d42473-019-00004-y</a:t>
            </a:r>
            <a:endParaRPr/>
          </a:p>
        </p:txBody>
      </p:sp>
      <p:sp>
        <p:nvSpPr>
          <p:cNvPr id="234" name="Google Shape;234;g23e9fe38a40_0_1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76200" lvl="0" marL="0" marR="0" rtl="0" algn="l">
              <a:lnSpc>
                <a:spcPct val="100000"/>
              </a:lnSpc>
              <a:spcBef>
                <a:spcPts val="0"/>
              </a:spcBef>
              <a:spcAft>
                <a:spcPts val="0"/>
              </a:spcAft>
              <a:buClr>
                <a:schemeClr val="dk1"/>
              </a:buClr>
              <a:buSzPts val="1200"/>
              <a:buFont typeface="Arial"/>
              <a:buChar char="•"/>
            </a:pPr>
            <a:r>
              <a:rPr lang="en-CA"/>
              <a:t> Scientists involved in health care research have a code of ethical principles that must be applied to research involving both human and animal subjects </a:t>
            </a:r>
            <a:endParaRPr/>
          </a:p>
          <a:p>
            <a:pPr indent="0" lvl="0" marL="0" rtl="0" algn="l">
              <a:spcBef>
                <a:spcPts val="0"/>
              </a:spcBef>
              <a:spcAft>
                <a:spcPts val="0"/>
              </a:spcAft>
              <a:buNone/>
            </a:pPr>
            <a:r>
              <a:t/>
            </a:r>
            <a:endParaRPr/>
          </a:p>
        </p:txBody>
      </p:sp>
      <p:sp>
        <p:nvSpPr>
          <p:cNvPr id="241" name="Google Shape;241;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CA"/>
              <a:t>Methods for investigating research questions (hypotheses) can be qualitative or quantitative</a:t>
            </a:r>
            <a:endParaRPr/>
          </a:p>
          <a:p>
            <a:pPr indent="0" lvl="0" marL="0" marR="0" rtl="0" algn="l">
              <a:lnSpc>
                <a:spcPct val="100000"/>
              </a:lnSpc>
              <a:spcBef>
                <a:spcPts val="0"/>
              </a:spcBef>
              <a:spcAft>
                <a:spcPts val="0"/>
              </a:spcAft>
              <a:buClr>
                <a:schemeClr val="dk1"/>
              </a:buClr>
              <a:buSzPts val="1200"/>
              <a:buFont typeface="Overlock"/>
              <a:buNone/>
            </a:pPr>
            <a:r>
              <a:rPr lang="en-CA">
                <a:latin typeface="Overlock"/>
                <a:ea typeface="Overlock"/>
                <a:cs typeface="Overlock"/>
                <a:sym typeface="Overlock"/>
              </a:rPr>
              <a:t>Researcher manipulates the treatment setting and the participants in the study, controlling as much of the environment as possible (laboratory like)</a:t>
            </a:r>
            <a:endParaRPr/>
          </a:p>
          <a:p>
            <a:pPr indent="0" lvl="0" marL="0" rtl="0" algn="l">
              <a:spcBef>
                <a:spcPts val="0"/>
              </a:spcBef>
              <a:spcAft>
                <a:spcPts val="0"/>
              </a:spcAft>
              <a:buNone/>
            </a:pPr>
            <a:r>
              <a:t/>
            </a:r>
            <a:endParaRPr/>
          </a:p>
        </p:txBody>
      </p:sp>
      <p:sp>
        <p:nvSpPr>
          <p:cNvPr id="248" name="Google Shape;248;p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3e9fe38a40_0_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23e9fe38a40_0_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https://www.eslbuzz.com/hypothesis-vs-theory/</a:t>
            </a:r>
            <a:endParaRPr/>
          </a:p>
        </p:txBody>
      </p:sp>
      <p:sp>
        <p:nvSpPr>
          <p:cNvPr id="256" name="Google Shape;256;g23e9fe38a40_0_3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3e9fe38a40_0_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3e9fe38a40_0_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https://www.eslbuzz.com/hypothesis-vs-theory/</a:t>
            </a:r>
            <a:endParaRPr/>
          </a:p>
        </p:txBody>
      </p:sp>
      <p:sp>
        <p:nvSpPr>
          <p:cNvPr id="262" name="Google Shape;262;g23e9fe38a40_0_3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3e9fe38a40_0_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3e9fe38a40_0_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https://www.eslbuzz.com/hypothesis-vs-theory/</a:t>
            </a:r>
            <a:endParaRPr/>
          </a:p>
        </p:txBody>
      </p:sp>
      <p:sp>
        <p:nvSpPr>
          <p:cNvPr id="268" name="Google Shape;268;g23e9fe38a40_0_4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CA"/>
              <a:t>Methods for investigating research questions (hypotheses) can be qualitative or quantitative</a:t>
            </a:r>
            <a:endParaRPr/>
          </a:p>
          <a:p>
            <a:pPr indent="0" lvl="0" marL="0" marR="0" rtl="0" algn="l">
              <a:lnSpc>
                <a:spcPct val="100000"/>
              </a:lnSpc>
              <a:spcBef>
                <a:spcPts val="0"/>
              </a:spcBef>
              <a:spcAft>
                <a:spcPts val="0"/>
              </a:spcAft>
              <a:buClr>
                <a:schemeClr val="dk1"/>
              </a:buClr>
              <a:buSzPts val="1200"/>
              <a:buFont typeface="Overlock"/>
              <a:buNone/>
            </a:pPr>
            <a:r>
              <a:rPr lang="en-CA">
                <a:latin typeface="Overlock"/>
                <a:ea typeface="Overlock"/>
                <a:cs typeface="Overlock"/>
                <a:sym typeface="Overlock"/>
              </a:rPr>
              <a:t>Researcher manipulates the treatment setting and the participants in the study, controlling as much of the environment as possible (laboratory like)</a:t>
            </a:r>
            <a:endParaRPr/>
          </a:p>
          <a:p>
            <a:pPr indent="0" lvl="0" marL="0" rtl="0" algn="l">
              <a:spcBef>
                <a:spcPts val="0"/>
              </a:spcBef>
              <a:spcAft>
                <a:spcPts val="0"/>
              </a:spcAft>
              <a:buNone/>
            </a:pPr>
            <a:r>
              <a:t/>
            </a:r>
            <a:endParaRPr/>
          </a:p>
        </p:txBody>
      </p:sp>
      <p:sp>
        <p:nvSpPr>
          <p:cNvPr id="274" name="Google Shape;274;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23e9fe38a40_0_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23e9fe38a40_0_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 name="Google Shape;281;g23e9fe38a40_0_5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23e9fe38a40_0_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23e9fe38a40_0_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 name="Google Shape;287;g23e9fe38a40_0_6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23e9fe38a40_0_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23e9fe38a40_0_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g23e9fe38a40_0_6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3e9fe38a40_0_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23e9fe38a40_0_8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g23e9fe38a40_0_8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3e9fe38a40_0_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3e9fe38a40_0_9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g23e9fe38a40_0_9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23e9fe38a40_0_1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23e9fe38a40_0_10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 name="Google Shape;315;g23e9fe38a40_0_10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23e9fe38a40_0_1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23e9fe38a40_0_1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g23e9fe38a40_0_11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23e9fe38a40_0_1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23e9fe38a40_0_1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g23e9fe38a40_0_12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8" name="Google Shape;348;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0" name="Google Shape;360;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CA"/>
              <a:t>There are several levels of credibility that different kinds of research studies can provide. Usually is that body of knowledge accumulates, study by study, with different studies, contributing with different kinds of evidence.</a:t>
            </a:r>
            <a:endParaRPr/>
          </a:p>
          <a:p>
            <a:pPr indent="0" lvl="0" marL="0" rtl="0" algn="l">
              <a:spcBef>
                <a:spcPts val="0"/>
              </a:spcBef>
              <a:spcAft>
                <a:spcPts val="0"/>
              </a:spcAft>
              <a:buNone/>
            </a:pPr>
            <a:r>
              <a:rPr lang="en-CA"/>
              <a:t>Studies from the case report up to the case-control study are considered descriptive or observational (investigator describes what is naturally occurring without interfering in any way and then reporting the observations</a:t>
            </a:r>
            <a:endParaRPr/>
          </a:p>
          <a:p>
            <a:pPr indent="0" lvl="0" marL="0" rtl="0" algn="l">
              <a:spcBef>
                <a:spcPts val="0"/>
              </a:spcBef>
              <a:spcAft>
                <a:spcPts val="0"/>
              </a:spcAft>
              <a:buNone/>
            </a:pPr>
            <a:r>
              <a:rPr lang="en-CA"/>
              <a:t> The before-and-after treatment with control, cohort study, and randomized control trial are examples of experimental designs. Investigator isi actively intervening, comparing outcomes to outcomes of others and reporting results. Provide stronger link between cause and effect (systematic testing hypotheses).</a:t>
            </a:r>
            <a:endParaRPr/>
          </a:p>
          <a:p>
            <a:pPr indent="0" lvl="0" marL="0" rtl="0" algn="l">
              <a:spcBef>
                <a:spcPts val="0"/>
              </a:spcBef>
              <a:spcAft>
                <a:spcPts val="0"/>
              </a:spcAft>
              <a:buNone/>
            </a:pPr>
            <a:r>
              <a:rPr lang="en-CA"/>
              <a:t>Meta-analyses and systemic reviews are evaluations of groups of studies on a specific research question. These studies provide strongest evidence between treatment and outcome.</a:t>
            </a:r>
            <a:endParaRPr/>
          </a:p>
          <a:p>
            <a:pPr indent="0" lvl="0" marL="0" rtl="0" algn="l">
              <a:spcBef>
                <a:spcPts val="0"/>
              </a:spcBef>
              <a:spcAft>
                <a:spcPts val="0"/>
              </a:spcAft>
              <a:buNone/>
            </a:pPr>
            <a:r>
              <a:t/>
            </a:r>
            <a:endParaRPr/>
          </a:p>
        </p:txBody>
      </p:sp>
      <p:sp>
        <p:nvSpPr>
          <p:cNvPr id="361" name="Google Shape;361;p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g11d5f6c2f1f_0_4"/>
          <p:cNvSpPr txBox="1"/>
          <p:nvPr>
            <p:ph type="ctrTitle"/>
          </p:nvPr>
        </p:nvSpPr>
        <p:spPr>
          <a:xfrm>
            <a:off x="311708" y="992767"/>
            <a:ext cx="8520600" cy="273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5" name="Google Shape;15;g11d5f6c2f1f_0_4"/>
          <p:cNvSpPr txBox="1"/>
          <p:nvPr>
            <p:ph idx="1" type="subTitle"/>
          </p:nvPr>
        </p:nvSpPr>
        <p:spPr>
          <a:xfrm>
            <a:off x="311700" y="3778833"/>
            <a:ext cx="85206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g11d5f6c2f1f_0_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g11d5f6c2f1f_0_8"/>
          <p:cNvSpPr txBox="1"/>
          <p:nvPr>
            <p:ph type="title"/>
          </p:nvPr>
        </p:nvSpPr>
        <p:spPr>
          <a:xfrm>
            <a:off x="311700" y="2867800"/>
            <a:ext cx="8520600" cy="11223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g11d5f6c2f1f_0_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g11d5f6c2f1f_0_11"/>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g11d5f6c2f1f_0_11"/>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g11d5f6c2f1f_0_1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g11d5f6c2f1f_0_15"/>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g11d5f6c2f1f_0_15"/>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g11d5f6c2f1f_0_15"/>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g11d5f6c2f1f_0_15"/>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g11d5f6c2f1f_0_20"/>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 name="Google Shape;31;g11d5f6c2f1f_0_2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g11d5f6c2f1f_0_23"/>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g11d5f6c2f1f_0_23"/>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g11d5f6c2f1f_0_2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g11d5f6c2f1f_0_27"/>
          <p:cNvSpPr txBox="1"/>
          <p:nvPr>
            <p:ph type="title"/>
          </p:nvPr>
        </p:nvSpPr>
        <p:spPr>
          <a:xfrm>
            <a:off x="490250" y="600200"/>
            <a:ext cx="6367800" cy="54543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8" name="Google Shape;38;g11d5f6c2f1f_0_2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g11d5f6c2f1f_0_30"/>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g11d5f6c2f1f_0_30"/>
          <p:cNvSpPr txBox="1"/>
          <p:nvPr>
            <p:ph type="title"/>
          </p:nvPr>
        </p:nvSpPr>
        <p:spPr>
          <a:xfrm>
            <a:off x="265500" y="1644233"/>
            <a:ext cx="4045200" cy="197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g11d5f6c2f1f_0_30"/>
          <p:cNvSpPr txBox="1"/>
          <p:nvPr>
            <p:ph idx="1" type="subTitle"/>
          </p:nvPr>
        </p:nvSpPr>
        <p:spPr>
          <a:xfrm>
            <a:off x="265500" y="3737433"/>
            <a:ext cx="4045200" cy="16467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g11d5f6c2f1f_0_30"/>
          <p:cNvSpPr txBox="1"/>
          <p:nvPr>
            <p:ph idx="2" type="body"/>
          </p:nvPr>
        </p:nvSpPr>
        <p:spPr>
          <a:xfrm>
            <a:off x="4939500" y="965433"/>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4" name="Google Shape;44;g11d5f6c2f1f_0_3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g11d5f6c2f1f_0_36"/>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g11d5f6c2f1f_0_3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g11d5f6c2f1f_0_39"/>
          <p:cNvSpPr txBox="1"/>
          <p:nvPr>
            <p:ph hasCustomPrompt="1" type="title"/>
          </p:nvPr>
        </p:nvSpPr>
        <p:spPr>
          <a:xfrm>
            <a:off x="311700" y="1474833"/>
            <a:ext cx="8520600" cy="2618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g11d5f6c2f1f_0_39"/>
          <p:cNvSpPr txBox="1"/>
          <p:nvPr>
            <p:ph idx="1" type="body"/>
          </p:nvPr>
        </p:nvSpPr>
        <p:spPr>
          <a:xfrm>
            <a:off x="311700" y="42029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1" name="Google Shape;51;g11d5f6c2f1f_0_39"/>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g11d5f6c2f1f_0_4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4" name="Shape 54"/>
        <p:cNvGrpSpPr/>
        <p:nvPr/>
      </p:nvGrpSpPr>
      <p:grpSpPr>
        <a:xfrm>
          <a:off x="0" y="0"/>
          <a:ext cx="0" cy="0"/>
          <a:chOff x="0" y="0"/>
          <a:chExt cx="0" cy="0"/>
        </a:xfrm>
      </p:grpSpPr>
      <p:sp>
        <p:nvSpPr>
          <p:cNvPr id="55" name="Google Shape;55;g11d5f6c2f1f_0_45"/>
          <p:cNvSpPr txBox="1"/>
          <p:nvPr>
            <p:ph type="title"/>
          </p:nvPr>
        </p:nvSpPr>
        <p:spPr>
          <a:xfrm>
            <a:off x="457200" y="155448"/>
            <a:ext cx="8229600" cy="12528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 name="Google Shape;56;g11d5f6c2f1f_0_45"/>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1200"/>
              </a:spcBef>
              <a:spcAft>
                <a:spcPts val="0"/>
              </a:spcAft>
              <a:buClr>
                <a:schemeClr val="dk1"/>
              </a:buClr>
              <a:buSzPts val="1800"/>
              <a:buChar char="○"/>
              <a:defRPr/>
            </a:lvl2pPr>
            <a:lvl3pPr indent="-342900" lvl="2" marL="1371600" rtl="0" algn="l">
              <a:spcBef>
                <a:spcPts val="1200"/>
              </a:spcBef>
              <a:spcAft>
                <a:spcPts val="0"/>
              </a:spcAft>
              <a:buClr>
                <a:schemeClr val="dk1"/>
              </a:buClr>
              <a:buSzPts val="1800"/>
              <a:buChar char="■"/>
              <a:defRPr/>
            </a:lvl3pPr>
            <a:lvl4pPr indent="-342900" lvl="3" marL="1828800" rtl="0" algn="l">
              <a:spcBef>
                <a:spcPts val="1200"/>
              </a:spcBef>
              <a:spcAft>
                <a:spcPts val="0"/>
              </a:spcAft>
              <a:buClr>
                <a:schemeClr val="dk1"/>
              </a:buClr>
              <a:buSzPts val="1800"/>
              <a:buChar char="●"/>
              <a:defRPr/>
            </a:lvl4pPr>
            <a:lvl5pPr indent="-342900" lvl="4" marL="2286000" rtl="0" algn="l">
              <a:spcBef>
                <a:spcPts val="1200"/>
              </a:spcBef>
              <a:spcAft>
                <a:spcPts val="0"/>
              </a:spcAft>
              <a:buClr>
                <a:schemeClr val="dk1"/>
              </a:buClr>
              <a:buSzPts val="1800"/>
              <a:buChar char="○"/>
              <a:defRPr/>
            </a:lvl5pPr>
            <a:lvl6pPr indent="-342900" lvl="5" marL="2743200" rtl="0" algn="l">
              <a:spcBef>
                <a:spcPts val="120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57" name="Google Shape;57;g11d5f6c2f1f_0_4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8" name="Google Shape;58;g11d5f6c2f1f_0_4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 name="Google Shape;59;g11d5f6c2f1f_0_4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 name="Shape 9"/>
        <p:cNvGrpSpPr/>
        <p:nvPr/>
      </p:nvGrpSpPr>
      <p:grpSpPr>
        <a:xfrm>
          <a:off x="0" y="0"/>
          <a:ext cx="0" cy="0"/>
          <a:chOff x="0" y="0"/>
          <a:chExt cx="0" cy="0"/>
        </a:xfrm>
      </p:grpSpPr>
      <p:sp>
        <p:nvSpPr>
          <p:cNvPr id="10" name="Google Shape;10;g11d5f6c2f1f_0_0"/>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1" name="Google Shape;11;g11d5f6c2f1f_0_0"/>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12" name="Google Shape;12;g11d5f6c2f1f_0_0"/>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www.ncbi.nlm.nih.gov/pmc/articles/PMC3643813/#R21"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hyperlink" Target="http://1.bp.blogspot.com/-6hJVD0jTSsI/TlCviVUk7fI/AAAAAAAAAjc/UppPu7eZzXg/s1600/FF_70_brain1_f.jpg" TargetMode="External"/><Relationship Id="rId4"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9.xml"/><Relationship Id="rId3"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 Id="rId3" Type="http://schemas.openxmlformats.org/officeDocument/2006/relationships/image" Target="../media/image9.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5"/>
          <p:cNvSpPr txBox="1"/>
          <p:nvPr>
            <p:ph idx="1" type="subTitle"/>
          </p:nvPr>
        </p:nvSpPr>
        <p:spPr>
          <a:xfrm>
            <a:off x="251520" y="1700808"/>
            <a:ext cx="8892480" cy="1512168"/>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None/>
            </a:pPr>
            <a:r>
              <a:rPr lang="en-CA" sz="4000">
                <a:solidFill>
                  <a:schemeClr val="dk1"/>
                </a:solidFill>
                <a:latin typeface="Merriweather"/>
                <a:ea typeface="Merriweather"/>
                <a:cs typeface="Merriweather"/>
                <a:sym typeface="Merriweather"/>
              </a:rPr>
              <a:t>Importance of Science &amp; The Scientific Method</a:t>
            </a:r>
            <a:endParaRPr sz="4000">
              <a:solidFill>
                <a:schemeClr val="dk1"/>
              </a:solidFill>
              <a:latin typeface="Merriweather"/>
              <a:ea typeface="Merriweather"/>
              <a:cs typeface="Merriweather"/>
              <a:sym typeface="Merriweath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6"/>
          <p:cNvSpPr txBox="1"/>
          <p:nvPr>
            <p:ph idx="1" type="subTitle"/>
          </p:nvPr>
        </p:nvSpPr>
        <p:spPr>
          <a:xfrm>
            <a:off x="0" y="95132"/>
            <a:ext cx="8892600" cy="64437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200"/>
              <a:buNone/>
            </a:pPr>
            <a:r>
              <a:t/>
            </a:r>
            <a:endParaRPr sz="3931">
              <a:solidFill>
                <a:schemeClr val="dk1"/>
              </a:solidFill>
              <a:latin typeface="Merriweather"/>
              <a:ea typeface="Merriweather"/>
              <a:cs typeface="Merriweather"/>
              <a:sym typeface="Merriweather"/>
            </a:endParaRPr>
          </a:p>
          <a:p>
            <a:pPr indent="0" lvl="0" marL="0" rtl="0" algn="ctr">
              <a:spcBef>
                <a:spcPts val="0"/>
              </a:spcBef>
              <a:spcAft>
                <a:spcPts val="0"/>
              </a:spcAft>
              <a:buClr>
                <a:schemeClr val="dk1"/>
              </a:buClr>
              <a:buSzPts val="3200"/>
              <a:buNone/>
            </a:pPr>
            <a:r>
              <a:rPr lang="en-CA" sz="3931">
                <a:solidFill>
                  <a:schemeClr val="dk1"/>
                </a:solidFill>
                <a:latin typeface="Merriweather"/>
                <a:ea typeface="Merriweather"/>
                <a:cs typeface="Merriweather"/>
                <a:sym typeface="Merriweather"/>
              </a:rPr>
              <a:t>The </a:t>
            </a:r>
            <a:r>
              <a:rPr lang="en-CA" sz="3931">
                <a:solidFill>
                  <a:schemeClr val="dk1"/>
                </a:solidFill>
                <a:latin typeface="Merriweather"/>
                <a:ea typeface="Merriweather"/>
                <a:cs typeface="Merriweather"/>
                <a:sym typeface="Merriweather"/>
              </a:rPr>
              <a:t>Scientific Method</a:t>
            </a:r>
            <a:endParaRPr sz="3931">
              <a:solidFill>
                <a:schemeClr val="dk1"/>
              </a:solidFill>
              <a:latin typeface="Merriweather"/>
              <a:ea typeface="Merriweather"/>
              <a:cs typeface="Merriweather"/>
              <a:sym typeface="Merriweather"/>
            </a:endParaRPr>
          </a:p>
          <a:p>
            <a:pPr indent="0" lvl="0" marL="0" rtl="0" algn="ctr">
              <a:spcBef>
                <a:spcPts val="0"/>
              </a:spcBef>
              <a:spcAft>
                <a:spcPts val="0"/>
              </a:spcAft>
              <a:buClr>
                <a:schemeClr val="dk1"/>
              </a:buClr>
              <a:buSzPts val="3200"/>
              <a:buNone/>
            </a:pPr>
            <a:r>
              <a:rPr lang="en-CA" sz="3931">
                <a:solidFill>
                  <a:schemeClr val="dk1"/>
                </a:solidFill>
                <a:latin typeface="Merriweather"/>
                <a:ea typeface="Merriweather"/>
                <a:cs typeface="Merriweather"/>
                <a:sym typeface="Merriweather"/>
              </a:rPr>
              <a:t>________________</a:t>
            </a:r>
            <a:endParaRPr sz="3931">
              <a:solidFill>
                <a:schemeClr val="dk1"/>
              </a:solidFill>
              <a:latin typeface="Merriweather"/>
              <a:ea typeface="Merriweather"/>
              <a:cs typeface="Merriweather"/>
              <a:sym typeface="Merriweather"/>
            </a:endParaRPr>
          </a:p>
          <a:p>
            <a:pPr indent="0" lvl="0" marL="0" rtl="0" algn="ctr">
              <a:spcBef>
                <a:spcPts val="0"/>
              </a:spcBef>
              <a:spcAft>
                <a:spcPts val="0"/>
              </a:spcAft>
              <a:buClr>
                <a:schemeClr val="dk1"/>
              </a:buClr>
              <a:buSzPts val="3200"/>
              <a:buNone/>
            </a:pPr>
            <a:r>
              <a:t/>
            </a:r>
            <a:endParaRPr sz="3931">
              <a:solidFill>
                <a:schemeClr val="dk1"/>
              </a:solidFill>
              <a:latin typeface="Merriweather"/>
              <a:ea typeface="Merriweather"/>
              <a:cs typeface="Merriweather"/>
              <a:sym typeface="Merriweather"/>
            </a:endParaRPr>
          </a:p>
          <a:p>
            <a:pPr indent="0" lvl="0" marL="0" rtl="0" algn="ctr">
              <a:spcBef>
                <a:spcPts val="0"/>
              </a:spcBef>
              <a:spcAft>
                <a:spcPts val="0"/>
              </a:spcAft>
              <a:buClr>
                <a:schemeClr val="dk1"/>
              </a:buClr>
              <a:buSzPts val="3200"/>
              <a:buNone/>
            </a:pPr>
            <a:r>
              <a:rPr lang="en-CA" sz="3631">
                <a:solidFill>
                  <a:schemeClr val="dk1"/>
                </a:solidFill>
                <a:latin typeface="Merriweather"/>
                <a:ea typeface="Merriweather"/>
                <a:cs typeface="Merriweather"/>
                <a:sym typeface="Merriweather"/>
              </a:rPr>
              <a:t>“A particular way of studying something in order to discover new information about it in order to understand it better.”</a:t>
            </a:r>
            <a:endParaRPr sz="3631">
              <a:solidFill>
                <a:schemeClr val="dk1"/>
              </a:solidFill>
              <a:latin typeface="Merriweather"/>
              <a:ea typeface="Merriweather"/>
              <a:cs typeface="Merriweather"/>
              <a:sym typeface="Merriweather"/>
            </a:endParaRPr>
          </a:p>
          <a:p>
            <a:pPr indent="0" lvl="0" marL="0" rtl="0" algn="ctr">
              <a:spcBef>
                <a:spcPts val="0"/>
              </a:spcBef>
              <a:spcAft>
                <a:spcPts val="0"/>
              </a:spcAft>
              <a:buClr>
                <a:schemeClr val="dk1"/>
              </a:buClr>
              <a:buSzPts val="3200"/>
              <a:buNone/>
            </a:pPr>
            <a:r>
              <a:rPr lang="en-CA" sz="3631">
                <a:solidFill>
                  <a:schemeClr val="dk1"/>
                </a:solidFill>
                <a:latin typeface="Merriweather"/>
                <a:ea typeface="Merriweather"/>
                <a:cs typeface="Merriweather"/>
                <a:sym typeface="Merriweather"/>
              </a:rPr>
              <a:t>__________________</a:t>
            </a:r>
            <a:endParaRPr sz="3631">
              <a:solidFill>
                <a:schemeClr val="dk1"/>
              </a:solidFill>
              <a:latin typeface="Merriweather"/>
              <a:ea typeface="Merriweather"/>
              <a:cs typeface="Merriweather"/>
              <a:sym typeface="Merriweather"/>
            </a:endParaRPr>
          </a:p>
          <a:p>
            <a:pPr indent="0" lvl="0" marL="0" rtl="0" algn="ctr">
              <a:spcBef>
                <a:spcPts val="0"/>
              </a:spcBef>
              <a:spcAft>
                <a:spcPts val="0"/>
              </a:spcAft>
              <a:buClr>
                <a:schemeClr val="dk1"/>
              </a:buClr>
              <a:buSzPts val="1100"/>
              <a:buNone/>
            </a:pPr>
            <a:r>
              <a:t/>
            </a:r>
            <a:endParaRPr sz="3631">
              <a:solidFill>
                <a:schemeClr val="dk1"/>
              </a:solidFill>
              <a:latin typeface="Merriweather"/>
              <a:ea typeface="Merriweather"/>
              <a:cs typeface="Merriweather"/>
              <a:sym typeface="Merriweather"/>
            </a:endParaRPr>
          </a:p>
          <a:p>
            <a:pPr indent="0" lvl="0" marL="0" rtl="0" algn="l">
              <a:spcBef>
                <a:spcPts val="0"/>
              </a:spcBef>
              <a:spcAft>
                <a:spcPts val="0"/>
              </a:spcAft>
              <a:buClr>
                <a:schemeClr val="dk1"/>
              </a:buClr>
              <a:buSzPts val="1100"/>
              <a:buFont typeface="Arial"/>
              <a:buNone/>
            </a:pPr>
            <a:r>
              <a:t/>
            </a:r>
            <a:endParaRPr sz="3631">
              <a:solidFill>
                <a:schemeClr val="dk1"/>
              </a:solidFill>
              <a:latin typeface="Merriweather"/>
              <a:ea typeface="Merriweather"/>
              <a:cs typeface="Merriweather"/>
              <a:sym typeface="Merriweather"/>
            </a:endParaRPr>
          </a:p>
        </p:txBody>
      </p:sp>
      <p:sp>
        <p:nvSpPr>
          <p:cNvPr id="72" name="Google Shape;72;p6"/>
          <p:cNvSpPr txBox="1"/>
          <p:nvPr/>
        </p:nvSpPr>
        <p:spPr>
          <a:xfrm>
            <a:off x="2123728" y="4869160"/>
            <a:ext cx="5076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Overlock"/>
              <a:ea typeface="Overlock"/>
              <a:cs typeface="Overlock"/>
              <a:sym typeface="Overlock"/>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g260d52437df_0_19"/>
          <p:cNvPicPr preferRelativeResize="0"/>
          <p:nvPr/>
        </p:nvPicPr>
        <p:blipFill>
          <a:blip r:embed="rId3">
            <a:alphaModFix/>
          </a:blip>
          <a:stretch>
            <a:fillRect/>
          </a:stretch>
        </p:blipFill>
        <p:spPr>
          <a:xfrm>
            <a:off x="1204750" y="81475"/>
            <a:ext cx="6553200" cy="6553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g260d52437df_0_27"/>
          <p:cNvPicPr preferRelativeResize="0"/>
          <p:nvPr/>
        </p:nvPicPr>
        <p:blipFill>
          <a:blip r:embed="rId3">
            <a:alphaModFix/>
          </a:blip>
          <a:stretch>
            <a:fillRect/>
          </a:stretch>
        </p:blipFill>
        <p:spPr>
          <a:xfrm>
            <a:off x="1382100" y="294325"/>
            <a:ext cx="5830749" cy="5558650"/>
          </a:xfrm>
          <a:prstGeom prst="rect">
            <a:avLst/>
          </a:prstGeom>
          <a:noFill/>
          <a:ln>
            <a:noFill/>
          </a:ln>
        </p:spPr>
      </p:pic>
      <p:sp>
        <p:nvSpPr>
          <p:cNvPr id="85" name="Google Shape;85;g260d52437df_0_27"/>
          <p:cNvSpPr txBox="1"/>
          <p:nvPr/>
        </p:nvSpPr>
        <p:spPr>
          <a:xfrm>
            <a:off x="398150" y="5663775"/>
            <a:ext cx="5830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CA">
                <a:latin typeface="Merriweather"/>
                <a:ea typeface="Merriweather"/>
                <a:cs typeface="Merriweather"/>
                <a:sym typeface="Merriweather"/>
              </a:rPr>
              <a:t>How do we do this in everyday life? As RMTs?</a:t>
            </a:r>
            <a:endParaRPr>
              <a:latin typeface="Merriweather"/>
              <a:ea typeface="Merriweather"/>
              <a:cs typeface="Merriweather"/>
              <a:sym typeface="Merriweather"/>
            </a:endParaRPr>
          </a:p>
          <a:p>
            <a:pPr indent="0" lvl="0" marL="0" rtl="0" algn="l">
              <a:spcBef>
                <a:spcPts val="0"/>
              </a:spcBef>
              <a:spcAft>
                <a:spcPts val="0"/>
              </a:spcAft>
              <a:buNone/>
            </a:pPr>
            <a:r>
              <a:t/>
            </a:r>
            <a:endParaRPr>
              <a:latin typeface="Merriweather"/>
              <a:ea typeface="Merriweather"/>
              <a:cs typeface="Merriweather"/>
              <a:sym typeface="Merriweather"/>
            </a:endParaRPr>
          </a:p>
          <a:p>
            <a:pPr indent="0" lvl="0" marL="0" rtl="0" algn="l">
              <a:spcBef>
                <a:spcPts val="0"/>
              </a:spcBef>
              <a:spcAft>
                <a:spcPts val="0"/>
              </a:spcAft>
              <a:buNone/>
            </a:pPr>
            <a:r>
              <a:rPr lang="en-CA">
                <a:latin typeface="Merriweather"/>
                <a:ea typeface="Merriweather"/>
                <a:cs typeface="Merriweather"/>
                <a:sym typeface="Merriweather"/>
              </a:rPr>
              <a:t>Why do we need to discuss research in massage school?</a:t>
            </a:r>
            <a:endParaRPr>
              <a:latin typeface="Merriweather"/>
              <a:ea typeface="Merriweather"/>
              <a:cs typeface="Merriweather"/>
              <a:sym typeface="Merriweathe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g260d52437df_0_38"/>
          <p:cNvSpPr txBox="1"/>
          <p:nvPr>
            <p:ph idx="1" type="body"/>
          </p:nvPr>
        </p:nvSpPr>
        <p:spPr>
          <a:xfrm>
            <a:off x="252600" y="2416650"/>
            <a:ext cx="8520600" cy="3396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Font typeface="Merriweather"/>
              <a:buChar char="❖"/>
            </a:pPr>
            <a:r>
              <a:rPr lang="en-CA">
                <a:solidFill>
                  <a:schemeClr val="dk1"/>
                </a:solidFill>
                <a:latin typeface="Merriweather"/>
                <a:ea typeface="Merriweather"/>
                <a:cs typeface="Merriweather"/>
                <a:sym typeface="Merriweather"/>
              </a:rPr>
              <a:t>Makes us better critical thinkers</a:t>
            </a:r>
            <a:endParaRPr>
              <a:solidFill>
                <a:schemeClr val="dk1"/>
              </a:solidFill>
              <a:latin typeface="Merriweather"/>
              <a:ea typeface="Merriweather"/>
              <a:cs typeface="Merriweather"/>
              <a:sym typeface="Merriweather"/>
            </a:endParaRPr>
          </a:p>
          <a:p>
            <a:pPr indent="-342900" lvl="0" marL="457200" rtl="0" algn="l">
              <a:spcBef>
                <a:spcPts val="0"/>
              </a:spcBef>
              <a:spcAft>
                <a:spcPts val="0"/>
              </a:spcAft>
              <a:buClr>
                <a:schemeClr val="dk1"/>
              </a:buClr>
              <a:buSzPts val="1800"/>
              <a:buFont typeface="Merriweather"/>
              <a:buChar char="❖"/>
            </a:pPr>
            <a:r>
              <a:rPr lang="en-CA">
                <a:solidFill>
                  <a:schemeClr val="dk1"/>
                </a:solidFill>
                <a:latin typeface="Merriweather"/>
                <a:ea typeface="Merriweather"/>
                <a:cs typeface="Merriweather"/>
                <a:sym typeface="Merriweather"/>
              </a:rPr>
              <a:t>Ensures we are following best &amp; current  evidence based practices</a:t>
            </a:r>
            <a:endParaRPr>
              <a:solidFill>
                <a:schemeClr val="dk1"/>
              </a:solidFill>
              <a:latin typeface="Merriweather"/>
              <a:ea typeface="Merriweather"/>
              <a:cs typeface="Merriweather"/>
              <a:sym typeface="Merriweather"/>
            </a:endParaRPr>
          </a:p>
          <a:p>
            <a:pPr indent="-342900" lvl="0" marL="457200" rtl="0" algn="l">
              <a:spcBef>
                <a:spcPts val="0"/>
              </a:spcBef>
              <a:spcAft>
                <a:spcPts val="0"/>
              </a:spcAft>
              <a:buClr>
                <a:schemeClr val="dk1"/>
              </a:buClr>
              <a:buSzPts val="1800"/>
              <a:buFont typeface="Merriweather"/>
              <a:buChar char="❖"/>
            </a:pPr>
            <a:r>
              <a:rPr lang="en-CA">
                <a:solidFill>
                  <a:schemeClr val="dk1"/>
                </a:solidFill>
                <a:latin typeface="Merriweather"/>
                <a:ea typeface="Merriweather"/>
                <a:cs typeface="Merriweather"/>
                <a:sym typeface="Merriweather"/>
              </a:rPr>
              <a:t>Keeps us current &amp; relevant</a:t>
            </a:r>
            <a:endParaRPr>
              <a:solidFill>
                <a:schemeClr val="dk1"/>
              </a:solidFill>
              <a:latin typeface="Merriweather"/>
              <a:ea typeface="Merriweather"/>
              <a:cs typeface="Merriweather"/>
              <a:sym typeface="Merriweather"/>
            </a:endParaRPr>
          </a:p>
          <a:p>
            <a:pPr indent="-342900" lvl="0" marL="457200" rtl="0" algn="l">
              <a:spcBef>
                <a:spcPts val="0"/>
              </a:spcBef>
              <a:spcAft>
                <a:spcPts val="0"/>
              </a:spcAft>
              <a:buClr>
                <a:schemeClr val="dk1"/>
              </a:buClr>
              <a:buSzPts val="1800"/>
              <a:buFont typeface="Merriweather"/>
              <a:buChar char="❖"/>
            </a:pPr>
            <a:r>
              <a:rPr lang="en-CA">
                <a:solidFill>
                  <a:schemeClr val="dk1"/>
                </a:solidFill>
                <a:latin typeface="Merriweather"/>
                <a:ea typeface="Merriweather"/>
                <a:cs typeface="Merriweather"/>
                <a:sym typeface="Merriweather"/>
              </a:rPr>
              <a:t>Accessing research sets us apart from non-registered massage practitioners</a:t>
            </a:r>
            <a:endParaRPr>
              <a:solidFill>
                <a:schemeClr val="dk1"/>
              </a:solidFill>
              <a:latin typeface="Merriweather"/>
              <a:ea typeface="Merriweather"/>
              <a:cs typeface="Merriweather"/>
              <a:sym typeface="Merriweather"/>
            </a:endParaRPr>
          </a:p>
          <a:p>
            <a:pPr indent="-342900" lvl="0" marL="457200" rtl="0" algn="l">
              <a:spcBef>
                <a:spcPts val="0"/>
              </a:spcBef>
              <a:spcAft>
                <a:spcPts val="0"/>
              </a:spcAft>
              <a:buClr>
                <a:schemeClr val="dk1"/>
              </a:buClr>
              <a:buSzPts val="1800"/>
              <a:buFont typeface="Merriweather"/>
              <a:buChar char="❖"/>
            </a:pPr>
            <a:r>
              <a:rPr lang="en-CA">
                <a:solidFill>
                  <a:schemeClr val="dk1"/>
                </a:solidFill>
                <a:latin typeface="Merriweather"/>
                <a:ea typeface="Merriweather"/>
                <a:cs typeface="Merriweather"/>
                <a:sym typeface="Merriweather"/>
              </a:rPr>
              <a:t>Keeps our clients safe</a:t>
            </a:r>
            <a:endParaRPr>
              <a:solidFill>
                <a:schemeClr val="dk1"/>
              </a:solidFill>
              <a:latin typeface="Merriweather"/>
              <a:ea typeface="Merriweather"/>
              <a:cs typeface="Merriweather"/>
              <a:sym typeface="Merriweather"/>
            </a:endParaRPr>
          </a:p>
          <a:p>
            <a:pPr indent="-342900" lvl="0" marL="457200" rtl="0" algn="l">
              <a:spcBef>
                <a:spcPts val="0"/>
              </a:spcBef>
              <a:spcAft>
                <a:spcPts val="0"/>
              </a:spcAft>
              <a:buClr>
                <a:schemeClr val="dk1"/>
              </a:buClr>
              <a:buSzPts val="1800"/>
              <a:buFont typeface="Merriweather"/>
              <a:buChar char="❖"/>
            </a:pPr>
            <a:r>
              <a:rPr lang="en-CA">
                <a:solidFill>
                  <a:schemeClr val="dk1"/>
                </a:solidFill>
                <a:latin typeface="Merriweather"/>
                <a:ea typeface="Merriweather"/>
                <a:cs typeface="Merriweather"/>
                <a:sym typeface="Merriweather"/>
              </a:rPr>
              <a:t>Enhances our confidence &amp; reduces imposter syndrome</a:t>
            </a:r>
            <a:endParaRPr>
              <a:solidFill>
                <a:schemeClr val="dk1"/>
              </a:solidFill>
              <a:latin typeface="Merriweather"/>
              <a:ea typeface="Merriweather"/>
              <a:cs typeface="Merriweather"/>
              <a:sym typeface="Merriweather"/>
            </a:endParaRPr>
          </a:p>
          <a:p>
            <a:pPr indent="-342900" lvl="0" marL="457200" rtl="0" algn="l">
              <a:spcBef>
                <a:spcPts val="0"/>
              </a:spcBef>
              <a:spcAft>
                <a:spcPts val="0"/>
              </a:spcAft>
              <a:buClr>
                <a:schemeClr val="dk1"/>
              </a:buClr>
              <a:buSzPts val="1800"/>
              <a:buFont typeface="Merriweather"/>
              <a:buChar char="❖"/>
            </a:pPr>
            <a:r>
              <a:rPr lang="en-CA">
                <a:solidFill>
                  <a:schemeClr val="dk1"/>
                </a:solidFill>
                <a:latin typeface="Merriweather"/>
                <a:ea typeface="Merriweather"/>
                <a:cs typeface="Merriweather"/>
                <a:sym typeface="Merriweather"/>
              </a:rPr>
              <a:t>Provides </a:t>
            </a:r>
            <a:r>
              <a:rPr lang="en-CA">
                <a:solidFill>
                  <a:schemeClr val="dk1"/>
                </a:solidFill>
                <a:latin typeface="Merriweather"/>
                <a:ea typeface="Merriweather"/>
                <a:cs typeface="Merriweather"/>
                <a:sym typeface="Merriweather"/>
              </a:rPr>
              <a:t>evaluation</a:t>
            </a:r>
            <a:r>
              <a:rPr lang="en-CA">
                <a:solidFill>
                  <a:schemeClr val="dk1"/>
                </a:solidFill>
                <a:latin typeface="Merriweather"/>
                <a:ea typeface="Merriweather"/>
                <a:cs typeface="Merriweather"/>
                <a:sym typeface="Merriweather"/>
              </a:rPr>
              <a:t> (of self, treatments)</a:t>
            </a:r>
            <a:endParaRPr>
              <a:solidFill>
                <a:schemeClr val="dk1"/>
              </a:solidFill>
              <a:latin typeface="Merriweather"/>
              <a:ea typeface="Merriweather"/>
              <a:cs typeface="Merriweather"/>
              <a:sym typeface="Merriweather"/>
            </a:endParaRPr>
          </a:p>
          <a:p>
            <a:pPr indent="-342900" lvl="0" marL="457200" rtl="0" algn="l">
              <a:spcBef>
                <a:spcPts val="0"/>
              </a:spcBef>
              <a:spcAft>
                <a:spcPts val="0"/>
              </a:spcAft>
              <a:buClr>
                <a:schemeClr val="dk1"/>
              </a:buClr>
              <a:buSzPts val="1800"/>
              <a:buFont typeface="Merriweather"/>
              <a:buChar char="❖"/>
            </a:pPr>
            <a:r>
              <a:rPr lang="en-CA">
                <a:solidFill>
                  <a:schemeClr val="dk1"/>
                </a:solidFill>
                <a:latin typeface="Merriweather"/>
                <a:ea typeface="Merriweather"/>
                <a:cs typeface="Merriweather"/>
                <a:sym typeface="Merriweather"/>
              </a:rPr>
              <a:t>Informs everything that we do - how do we know what is effective?</a:t>
            </a:r>
            <a:endParaRPr>
              <a:solidFill>
                <a:schemeClr val="dk1"/>
              </a:solidFill>
              <a:latin typeface="Merriweather"/>
              <a:ea typeface="Merriweather"/>
              <a:cs typeface="Merriweather"/>
              <a:sym typeface="Merriweather"/>
            </a:endParaRPr>
          </a:p>
        </p:txBody>
      </p:sp>
      <p:pic>
        <p:nvPicPr>
          <p:cNvPr id="92" name="Google Shape;92;g260d52437df_0_38"/>
          <p:cNvPicPr preferRelativeResize="0"/>
          <p:nvPr/>
        </p:nvPicPr>
        <p:blipFill>
          <a:blip r:embed="rId3">
            <a:alphaModFix/>
          </a:blip>
          <a:stretch>
            <a:fillRect/>
          </a:stretch>
        </p:blipFill>
        <p:spPr>
          <a:xfrm>
            <a:off x="3300250" y="175175"/>
            <a:ext cx="2165151" cy="20640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7"/>
          <p:cNvSpPr txBox="1"/>
          <p:nvPr>
            <p:ph type="ctrTitle"/>
          </p:nvPr>
        </p:nvSpPr>
        <p:spPr>
          <a:xfrm>
            <a:off x="827584" y="0"/>
            <a:ext cx="7772400" cy="147002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600"/>
              <a:buFont typeface="Overlock"/>
              <a:buNone/>
            </a:pPr>
            <a:r>
              <a:rPr lang="en-CA" sz="3600">
                <a:latin typeface="Merriweather"/>
                <a:ea typeface="Merriweather"/>
                <a:cs typeface="Merriweather"/>
                <a:sym typeface="Merriweather"/>
              </a:rPr>
              <a:t>Defining Research Literacy</a:t>
            </a:r>
            <a:endParaRPr sz="3600">
              <a:latin typeface="Merriweather"/>
              <a:ea typeface="Merriweather"/>
              <a:cs typeface="Merriweather"/>
              <a:sym typeface="Merriweather"/>
            </a:endParaRPr>
          </a:p>
        </p:txBody>
      </p:sp>
      <p:sp>
        <p:nvSpPr>
          <p:cNvPr id="99" name="Google Shape;99;p7"/>
          <p:cNvSpPr txBox="1"/>
          <p:nvPr/>
        </p:nvSpPr>
        <p:spPr>
          <a:xfrm>
            <a:off x="804050" y="1584425"/>
            <a:ext cx="7307400" cy="450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CA" sz="2000">
                <a:latin typeface="Merriweather"/>
                <a:ea typeface="Merriweather"/>
                <a:cs typeface="Merriweather"/>
                <a:sym typeface="Merriweather"/>
              </a:rPr>
              <a:t>Defined by the World Health Organization as: </a:t>
            </a:r>
            <a:endParaRPr sz="2000">
              <a:latin typeface="Merriweather"/>
              <a:ea typeface="Merriweather"/>
              <a:cs typeface="Merriweather"/>
              <a:sym typeface="Merriweather"/>
            </a:endParaRPr>
          </a:p>
          <a:p>
            <a:pPr indent="0" lvl="0" marL="0" rtl="0" algn="l">
              <a:spcBef>
                <a:spcPts val="0"/>
              </a:spcBef>
              <a:spcAft>
                <a:spcPts val="0"/>
              </a:spcAft>
              <a:buNone/>
            </a:pPr>
            <a:r>
              <a:t/>
            </a:r>
            <a:endParaRPr sz="2000">
              <a:latin typeface="Merriweather"/>
              <a:ea typeface="Merriweather"/>
              <a:cs typeface="Merriweather"/>
              <a:sym typeface="Merriweather"/>
            </a:endParaRPr>
          </a:p>
          <a:p>
            <a:pPr indent="0" lvl="0" marL="0" rtl="0" algn="ctr">
              <a:spcBef>
                <a:spcPts val="0"/>
              </a:spcBef>
              <a:spcAft>
                <a:spcPts val="0"/>
              </a:spcAft>
              <a:buNone/>
            </a:pPr>
            <a:r>
              <a:rPr lang="en-CA" sz="2600">
                <a:latin typeface="Merriweather"/>
                <a:ea typeface="Merriweather"/>
                <a:cs typeface="Merriweather"/>
                <a:sym typeface="Merriweather"/>
              </a:rPr>
              <a:t>______________</a:t>
            </a:r>
            <a:endParaRPr sz="2600">
              <a:latin typeface="Merriweather"/>
              <a:ea typeface="Merriweather"/>
              <a:cs typeface="Merriweather"/>
              <a:sym typeface="Merriweather"/>
            </a:endParaRPr>
          </a:p>
          <a:p>
            <a:pPr indent="0" lvl="0" marL="0" rtl="0" algn="ctr">
              <a:spcBef>
                <a:spcPts val="0"/>
              </a:spcBef>
              <a:spcAft>
                <a:spcPts val="0"/>
              </a:spcAft>
              <a:buNone/>
            </a:pPr>
            <a:r>
              <a:t/>
            </a:r>
            <a:endParaRPr sz="2600">
              <a:latin typeface="Merriweather"/>
              <a:ea typeface="Merriweather"/>
              <a:cs typeface="Merriweather"/>
              <a:sym typeface="Merriweather"/>
            </a:endParaRPr>
          </a:p>
          <a:p>
            <a:pPr indent="0" lvl="0" marL="0" rtl="0" algn="l">
              <a:spcBef>
                <a:spcPts val="0"/>
              </a:spcBef>
              <a:spcAft>
                <a:spcPts val="0"/>
              </a:spcAft>
              <a:buNone/>
            </a:pPr>
            <a:r>
              <a:rPr lang="en-CA" sz="2100">
                <a:solidFill>
                  <a:schemeClr val="accent2"/>
                </a:solidFill>
                <a:highlight>
                  <a:srgbClr val="FFFFFF"/>
                </a:highlight>
                <a:latin typeface="Merriweather"/>
                <a:ea typeface="Merriweather"/>
                <a:cs typeface="Merriweather"/>
                <a:sym typeface="Merriweather"/>
              </a:rPr>
              <a:t>“the cognitive and social skills which determine the motivation and ability of individuals to gain access to, understand, and use information in ways which promote and maintain good health.”</a:t>
            </a:r>
            <a:endParaRPr sz="2100">
              <a:solidFill>
                <a:schemeClr val="accent2"/>
              </a:solidFill>
              <a:highlight>
                <a:srgbClr val="FFFFFF"/>
              </a:highlight>
              <a:latin typeface="Merriweather"/>
              <a:ea typeface="Merriweather"/>
              <a:cs typeface="Merriweather"/>
              <a:sym typeface="Merriweather"/>
            </a:endParaRPr>
          </a:p>
          <a:p>
            <a:pPr indent="0" lvl="0" marL="0" rtl="0" algn="ctr">
              <a:spcBef>
                <a:spcPts val="0"/>
              </a:spcBef>
              <a:spcAft>
                <a:spcPts val="0"/>
              </a:spcAft>
              <a:buClr>
                <a:schemeClr val="dk1"/>
              </a:buClr>
              <a:buSzPts val="1100"/>
              <a:buFont typeface="Arial"/>
              <a:buNone/>
            </a:pPr>
            <a:r>
              <a:rPr lang="en-CA" sz="2600">
                <a:solidFill>
                  <a:schemeClr val="dk1"/>
                </a:solidFill>
                <a:latin typeface="Merriweather"/>
                <a:ea typeface="Merriweather"/>
                <a:cs typeface="Merriweather"/>
                <a:sym typeface="Merriweather"/>
              </a:rPr>
              <a:t>______________</a:t>
            </a:r>
            <a:endParaRPr sz="1500">
              <a:solidFill>
                <a:schemeClr val="accent2"/>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t/>
            </a:r>
            <a:endParaRPr sz="1500">
              <a:solidFill>
                <a:schemeClr val="accent2"/>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t/>
            </a:r>
            <a:endParaRPr sz="1500">
              <a:solidFill>
                <a:schemeClr val="accent2"/>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rPr lang="en-CA" sz="1500">
                <a:solidFill>
                  <a:schemeClr val="accent2"/>
                </a:solidFill>
                <a:highlight>
                  <a:srgbClr val="FFFFFF"/>
                </a:highlight>
                <a:latin typeface="Times New Roman"/>
                <a:ea typeface="Times New Roman"/>
                <a:cs typeface="Times New Roman"/>
                <a:sym typeface="Times New Roman"/>
              </a:rPr>
              <a:t>(</a:t>
            </a:r>
            <a:r>
              <a:rPr lang="en-CA" sz="1500" u="sng">
                <a:solidFill>
                  <a:srgbClr val="4C2C92"/>
                </a:solidFill>
                <a:latin typeface="Times New Roman"/>
                <a:ea typeface="Times New Roman"/>
                <a:cs typeface="Times New Roman"/>
                <a:sym typeface="Times New Roman"/>
                <a:hlinkClick r:id="rId3">
                  <a:extLst>
                    <a:ext uri="{A12FA001-AC4F-418D-AE19-62706E023703}">
                      <ahyp:hlinkClr val="tx"/>
                    </a:ext>
                  </a:extLst>
                </a:hlinkClick>
              </a:rPr>
              <a:t>WHO Commission on the Social Determinants of Health 2007</a:t>
            </a:r>
            <a:r>
              <a:rPr lang="en-CA" sz="1500">
                <a:solidFill>
                  <a:schemeClr val="accent2"/>
                </a:solidFill>
                <a:highlight>
                  <a:srgbClr val="FFFFFF"/>
                </a:highlight>
                <a:latin typeface="Times New Roman"/>
                <a:ea typeface="Times New Roman"/>
                <a:cs typeface="Times New Roman"/>
                <a:sym typeface="Times New Roman"/>
              </a:rPr>
              <a:t>).</a:t>
            </a:r>
            <a:endParaRPr sz="2000">
              <a:latin typeface="Merriweather"/>
              <a:ea typeface="Merriweather"/>
              <a:cs typeface="Merriweather"/>
              <a:sym typeface="Merriweathe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pic>
        <p:nvPicPr>
          <p:cNvPr id="105" name="Google Shape;105;g23bf9d51ec3_0_4"/>
          <p:cNvPicPr preferRelativeResize="0"/>
          <p:nvPr/>
        </p:nvPicPr>
        <p:blipFill>
          <a:blip r:embed="rId3">
            <a:alphaModFix/>
          </a:blip>
          <a:stretch>
            <a:fillRect/>
          </a:stretch>
        </p:blipFill>
        <p:spPr>
          <a:xfrm>
            <a:off x="1795925" y="201025"/>
            <a:ext cx="5223674" cy="62562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8"/>
          <p:cNvSpPr txBox="1"/>
          <p:nvPr>
            <p:ph type="title"/>
          </p:nvPr>
        </p:nvSpPr>
        <p:spPr>
          <a:xfrm>
            <a:off x="457200" y="155448"/>
            <a:ext cx="8229600" cy="96929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Overlock"/>
              <a:buNone/>
            </a:pPr>
            <a:r>
              <a:rPr lang="en-CA" sz="4000">
                <a:latin typeface="Merriweather"/>
                <a:ea typeface="Merriweather"/>
                <a:cs typeface="Merriweather"/>
                <a:sym typeface="Merriweather"/>
              </a:rPr>
              <a:t>But why does it matter?</a:t>
            </a:r>
            <a:endParaRPr sz="4000">
              <a:latin typeface="Merriweather"/>
              <a:ea typeface="Merriweather"/>
              <a:cs typeface="Merriweather"/>
              <a:sym typeface="Merriweather"/>
            </a:endParaRPr>
          </a:p>
        </p:txBody>
      </p:sp>
      <p:sp>
        <p:nvSpPr>
          <p:cNvPr id="112" name="Google Shape;112;p8"/>
          <p:cNvSpPr txBox="1"/>
          <p:nvPr>
            <p:ph idx="1" type="body"/>
          </p:nvPr>
        </p:nvSpPr>
        <p:spPr>
          <a:xfrm>
            <a:off x="251520" y="1268761"/>
            <a:ext cx="8640960" cy="4968552"/>
          </a:xfrm>
          <a:prstGeom prst="rect">
            <a:avLst/>
          </a:prstGeom>
          <a:noFill/>
          <a:ln>
            <a:noFill/>
          </a:ln>
        </p:spPr>
        <p:txBody>
          <a:bodyPr anchorCtr="0" anchor="t" bIns="45700" lIns="91425" spcFirstLastPara="1" rIns="91425" wrap="square" tIns="45700">
            <a:normAutofit/>
          </a:bodyPr>
          <a:lstStyle/>
          <a:p>
            <a:pPr indent="0" lvl="0" marL="342900" rtl="0" algn="l">
              <a:spcBef>
                <a:spcPts val="0"/>
              </a:spcBef>
              <a:spcAft>
                <a:spcPts val="0"/>
              </a:spcAft>
              <a:buNone/>
            </a:pPr>
            <a:r>
              <a:t/>
            </a:r>
            <a:endParaRPr>
              <a:latin typeface="Merriweather"/>
              <a:ea typeface="Merriweather"/>
              <a:cs typeface="Merriweather"/>
              <a:sym typeface="Merriweather"/>
            </a:endParaRPr>
          </a:p>
          <a:p>
            <a:pPr indent="-342900" lvl="0" marL="342900" rtl="0" algn="l">
              <a:spcBef>
                <a:spcPts val="0"/>
              </a:spcBef>
              <a:spcAft>
                <a:spcPts val="0"/>
              </a:spcAft>
              <a:buClr>
                <a:schemeClr val="dk1"/>
              </a:buClr>
              <a:buSzPts val="3200"/>
              <a:buFont typeface="Merriweather"/>
              <a:buChar char="❖"/>
            </a:pPr>
            <a:r>
              <a:rPr lang="en-CA">
                <a:latin typeface="Merriweather"/>
                <a:ea typeface="Merriweather"/>
                <a:cs typeface="Merriweather"/>
                <a:sym typeface="Merriweather"/>
              </a:rPr>
              <a:t>Fundamental for conventional health care disciplines (medicine, physical therapy, nursing, etc.)</a:t>
            </a:r>
            <a:endParaRPr>
              <a:latin typeface="Merriweather"/>
              <a:ea typeface="Merriweather"/>
              <a:cs typeface="Merriweather"/>
              <a:sym typeface="Merriweather"/>
            </a:endParaRPr>
          </a:p>
          <a:p>
            <a:pPr indent="-342900" lvl="0" marL="342900" rtl="0" algn="l">
              <a:spcBef>
                <a:spcPts val="640"/>
              </a:spcBef>
              <a:spcAft>
                <a:spcPts val="0"/>
              </a:spcAft>
              <a:buClr>
                <a:schemeClr val="dk1"/>
              </a:buClr>
              <a:buSzPts val="3200"/>
              <a:buFont typeface="Merriweather"/>
              <a:buChar char="❖"/>
            </a:pPr>
            <a:r>
              <a:rPr lang="en-CA">
                <a:latin typeface="Merriweather"/>
                <a:ea typeface="Merriweather"/>
                <a:cs typeface="Merriweather"/>
                <a:sym typeface="Merriweather"/>
              </a:rPr>
              <a:t>It helps distinguish useful treatments and practices from those with no benefits</a:t>
            </a:r>
            <a:endParaRPr>
              <a:latin typeface="Merriweather"/>
              <a:ea typeface="Merriweather"/>
              <a:cs typeface="Merriweather"/>
              <a:sym typeface="Merriweather"/>
            </a:endParaRPr>
          </a:p>
          <a:p>
            <a:pPr indent="-342900" lvl="0" marL="342900" rtl="0" algn="l">
              <a:spcBef>
                <a:spcPts val="640"/>
              </a:spcBef>
              <a:spcAft>
                <a:spcPts val="0"/>
              </a:spcAft>
              <a:buClr>
                <a:schemeClr val="dk1"/>
              </a:buClr>
              <a:buSzPts val="3200"/>
              <a:buFont typeface="Merriweather"/>
              <a:buChar char="❖"/>
            </a:pPr>
            <a:r>
              <a:rPr lang="en-CA">
                <a:latin typeface="Merriweather"/>
                <a:ea typeface="Merriweather"/>
                <a:cs typeface="Merriweather"/>
                <a:sym typeface="Merriweather"/>
              </a:rPr>
              <a:t>It facilitates acceptance of complementary therapies by  conventional health care and public</a:t>
            </a:r>
            <a:endParaRPr>
              <a:latin typeface="Merriweather"/>
              <a:ea typeface="Merriweather"/>
              <a:cs typeface="Merriweather"/>
              <a:sym typeface="Merriweather"/>
            </a:endParaRPr>
          </a:p>
          <a:p>
            <a:pPr indent="-342900" lvl="0" marL="342900" rtl="0" algn="l">
              <a:spcBef>
                <a:spcPts val="640"/>
              </a:spcBef>
              <a:spcAft>
                <a:spcPts val="0"/>
              </a:spcAft>
              <a:buClr>
                <a:schemeClr val="dk1"/>
              </a:buClr>
              <a:buSzPts val="3200"/>
              <a:buFont typeface="Merriweather"/>
              <a:buChar char="❖"/>
            </a:pPr>
            <a:r>
              <a:rPr lang="en-CA">
                <a:latin typeface="Merriweather"/>
                <a:ea typeface="Merriweather"/>
                <a:cs typeface="Merriweather"/>
                <a:sym typeface="Merriweather"/>
              </a:rPr>
              <a:t>Cornerstone of evidence-based practice </a:t>
            </a:r>
            <a:endParaRPr>
              <a:latin typeface="Merriweather"/>
              <a:ea typeface="Merriweather"/>
              <a:cs typeface="Merriweather"/>
              <a:sym typeface="Merriweather"/>
            </a:endParaRPr>
          </a:p>
          <a:p>
            <a:pPr indent="-139700" lvl="0" marL="342900" rtl="0" algn="l">
              <a:spcBef>
                <a:spcPts val="640"/>
              </a:spcBef>
              <a:spcAft>
                <a:spcPts val="0"/>
              </a:spcAft>
              <a:buClr>
                <a:schemeClr val="dk1"/>
              </a:buClr>
              <a:buSzPts val="3200"/>
              <a:buNone/>
            </a:pPr>
            <a:r>
              <a:t/>
            </a:r>
            <a:endParaRPr>
              <a:latin typeface="Overlock"/>
              <a:ea typeface="Overlock"/>
              <a:cs typeface="Overlock"/>
              <a:sym typeface="Overlock"/>
            </a:endParaRPr>
          </a:p>
          <a:p>
            <a:pPr indent="-139700" lvl="0" marL="342900" rtl="0" algn="l">
              <a:spcBef>
                <a:spcPts val="640"/>
              </a:spcBef>
              <a:spcAft>
                <a:spcPts val="1200"/>
              </a:spcAft>
              <a:buClr>
                <a:schemeClr val="dk1"/>
              </a:buClr>
              <a:buSzPts val="32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g23bf9d51ec3_0_10"/>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CA">
                <a:latin typeface="Merriweather"/>
                <a:ea typeface="Merriweather"/>
                <a:cs typeface="Merriweather"/>
                <a:sym typeface="Merriweather"/>
              </a:rPr>
              <a:t>Activity</a:t>
            </a:r>
            <a:endParaRPr>
              <a:latin typeface="Merriweather"/>
              <a:ea typeface="Merriweather"/>
              <a:cs typeface="Merriweather"/>
              <a:sym typeface="Merriweather"/>
            </a:endParaRPr>
          </a:p>
        </p:txBody>
      </p:sp>
      <p:sp>
        <p:nvSpPr>
          <p:cNvPr id="119" name="Google Shape;119;g23bf9d51ec3_0_10"/>
          <p:cNvSpPr txBox="1"/>
          <p:nvPr>
            <p:ph idx="1" type="body"/>
          </p:nvPr>
        </p:nvSpPr>
        <p:spPr>
          <a:xfrm>
            <a:off x="311700" y="1536633"/>
            <a:ext cx="8520600" cy="45552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lang="en-CA">
                <a:latin typeface="Merriweather"/>
                <a:ea typeface="Merriweather"/>
                <a:cs typeface="Merriweather"/>
                <a:sym typeface="Merriweather"/>
              </a:rPr>
              <a:t>Topic:</a:t>
            </a:r>
            <a:endParaRPr>
              <a:latin typeface="Merriweather"/>
              <a:ea typeface="Merriweather"/>
              <a:cs typeface="Merriweather"/>
              <a:sym typeface="Merriweather"/>
            </a:endParaRPr>
          </a:p>
          <a:p>
            <a:pPr indent="0" lvl="0" marL="0" rtl="0" algn="ctr">
              <a:spcBef>
                <a:spcPts val="1200"/>
              </a:spcBef>
              <a:spcAft>
                <a:spcPts val="0"/>
              </a:spcAft>
              <a:buNone/>
            </a:pPr>
            <a:r>
              <a:t/>
            </a:r>
            <a:endParaRPr>
              <a:latin typeface="Merriweather"/>
              <a:ea typeface="Merriweather"/>
              <a:cs typeface="Merriweather"/>
              <a:sym typeface="Merriweather"/>
            </a:endParaRPr>
          </a:p>
          <a:p>
            <a:pPr indent="0" lvl="0" marL="0" rtl="0" algn="ctr">
              <a:spcBef>
                <a:spcPts val="1200"/>
              </a:spcBef>
              <a:spcAft>
                <a:spcPts val="0"/>
              </a:spcAft>
              <a:buNone/>
            </a:pPr>
            <a:r>
              <a:rPr lang="en-CA">
                <a:latin typeface="Merriweather"/>
                <a:ea typeface="Merriweather"/>
                <a:cs typeface="Merriweather"/>
                <a:sym typeface="Merriweather"/>
              </a:rPr>
              <a:t>Instrument assisted modalities are better than massage.</a:t>
            </a:r>
            <a:endParaRPr>
              <a:latin typeface="Merriweather"/>
              <a:ea typeface="Merriweather"/>
              <a:cs typeface="Merriweather"/>
              <a:sym typeface="Merriweather"/>
            </a:endParaRPr>
          </a:p>
          <a:p>
            <a:pPr indent="0" lvl="0" marL="0" rtl="0" algn="ctr">
              <a:spcBef>
                <a:spcPts val="1200"/>
              </a:spcBef>
              <a:spcAft>
                <a:spcPts val="0"/>
              </a:spcAft>
              <a:buNone/>
            </a:pPr>
            <a:r>
              <a:rPr lang="en-CA">
                <a:latin typeface="Merriweather"/>
                <a:ea typeface="Merriweather"/>
                <a:cs typeface="Merriweather"/>
                <a:sym typeface="Merriweather"/>
              </a:rPr>
              <a:t>Agree or disagree? Defend your answer.</a:t>
            </a:r>
            <a:endParaRPr>
              <a:latin typeface="Merriweather"/>
              <a:ea typeface="Merriweather"/>
              <a:cs typeface="Merriweather"/>
              <a:sym typeface="Merriweather"/>
            </a:endParaRPr>
          </a:p>
          <a:p>
            <a:pPr indent="0" lvl="0" marL="0" rtl="0" algn="ctr">
              <a:spcBef>
                <a:spcPts val="1200"/>
              </a:spcBef>
              <a:spcAft>
                <a:spcPts val="0"/>
              </a:spcAft>
              <a:buNone/>
            </a:pPr>
            <a:r>
              <a:t/>
            </a:r>
            <a:endParaRPr>
              <a:latin typeface="Merriweather"/>
              <a:ea typeface="Merriweather"/>
              <a:cs typeface="Merriweather"/>
              <a:sym typeface="Merriweather"/>
            </a:endParaRPr>
          </a:p>
          <a:p>
            <a:pPr indent="0" lvl="0" marL="0" rtl="0" algn="ctr">
              <a:spcBef>
                <a:spcPts val="1200"/>
              </a:spcBef>
              <a:spcAft>
                <a:spcPts val="0"/>
              </a:spcAft>
              <a:buNone/>
            </a:pPr>
            <a:r>
              <a:rPr lang="en-CA">
                <a:latin typeface="Merriweather"/>
                <a:ea typeface="Merriweather"/>
                <a:cs typeface="Merriweather"/>
                <a:sym typeface="Merriweather"/>
              </a:rPr>
              <a:t>Evidence 1: Social Media</a:t>
            </a:r>
            <a:endParaRPr>
              <a:latin typeface="Merriweather"/>
              <a:ea typeface="Merriweather"/>
              <a:cs typeface="Merriweather"/>
              <a:sym typeface="Merriweather"/>
            </a:endParaRPr>
          </a:p>
          <a:p>
            <a:pPr indent="0" lvl="0" marL="0" rtl="0" algn="ctr">
              <a:spcBef>
                <a:spcPts val="1200"/>
              </a:spcBef>
              <a:spcAft>
                <a:spcPts val="0"/>
              </a:spcAft>
              <a:buNone/>
            </a:pPr>
            <a:r>
              <a:rPr lang="en-CA">
                <a:latin typeface="Merriweather"/>
                <a:ea typeface="Merriweather"/>
                <a:cs typeface="Merriweather"/>
                <a:sym typeface="Merriweather"/>
              </a:rPr>
              <a:t>Evidence 2: Journal Articles</a:t>
            </a:r>
            <a:endParaRPr>
              <a:latin typeface="Merriweather"/>
              <a:ea typeface="Merriweather"/>
              <a:cs typeface="Merriweather"/>
              <a:sym typeface="Merriweather"/>
            </a:endParaRPr>
          </a:p>
          <a:p>
            <a:pPr indent="0" lvl="0" marL="0" rtl="0" algn="ctr">
              <a:spcBef>
                <a:spcPts val="1200"/>
              </a:spcBef>
              <a:spcAft>
                <a:spcPts val="0"/>
              </a:spcAft>
              <a:buNone/>
            </a:pPr>
            <a:r>
              <a:rPr lang="en-CA">
                <a:latin typeface="Merriweather"/>
                <a:ea typeface="Merriweather"/>
                <a:cs typeface="Merriweather"/>
                <a:sym typeface="Merriweather"/>
              </a:rPr>
              <a:t>Evidence 3: Websites</a:t>
            </a:r>
            <a:endParaRPr>
              <a:latin typeface="Merriweather"/>
              <a:ea typeface="Merriweather"/>
              <a:cs typeface="Merriweather"/>
              <a:sym typeface="Merriweather"/>
            </a:endParaRPr>
          </a:p>
          <a:p>
            <a:pPr indent="0" lvl="0" marL="0" rtl="0" algn="l">
              <a:spcBef>
                <a:spcPts val="1200"/>
              </a:spcBef>
              <a:spcAft>
                <a:spcPts val="0"/>
              </a:spcAft>
              <a:buNone/>
            </a:pPr>
            <a:r>
              <a:t/>
            </a:r>
            <a:endParaRPr>
              <a:latin typeface="Merriweather"/>
              <a:ea typeface="Merriweather"/>
              <a:cs typeface="Merriweather"/>
              <a:sym typeface="Merriweather"/>
            </a:endParaRPr>
          </a:p>
          <a:p>
            <a:pPr indent="0" lvl="0" marL="0" rtl="0" algn="ctr">
              <a:spcBef>
                <a:spcPts val="1200"/>
              </a:spcBef>
              <a:spcAft>
                <a:spcPts val="1200"/>
              </a:spcAft>
              <a:buNone/>
            </a:pPr>
            <a:r>
              <a:rPr lang="en-CA">
                <a:latin typeface="Merriweather"/>
                <a:ea typeface="Merriweather"/>
                <a:cs typeface="Merriweather"/>
                <a:sym typeface="Merriweather"/>
              </a:rPr>
              <a:t>Take 15-20 minutes &amp; research the above topic. </a:t>
            </a:r>
            <a:endParaRPr>
              <a:latin typeface="Merriweather"/>
              <a:ea typeface="Merriweather"/>
              <a:cs typeface="Merriweather"/>
              <a:sym typeface="Merriweathe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pic>
        <p:nvPicPr>
          <p:cNvPr id="125" name="Google Shape;125;p9"/>
          <p:cNvPicPr preferRelativeResize="0"/>
          <p:nvPr/>
        </p:nvPicPr>
        <p:blipFill>
          <a:blip r:embed="rId3">
            <a:alphaModFix/>
          </a:blip>
          <a:stretch>
            <a:fillRect/>
          </a:stretch>
        </p:blipFill>
        <p:spPr>
          <a:xfrm>
            <a:off x="2351675" y="331075"/>
            <a:ext cx="3894549" cy="3712801"/>
          </a:xfrm>
          <a:prstGeom prst="rect">
            <a:avLst/>
          </a:prstGeom>
          <a:noFill/>
          <a:ln>
            <a:noFill/>
          </a:ln>
        </p:spPr>
      </p:pic>
      <p:sp>
        <p:nvSpPr>
          <p:cNvPr id="126" name="Google Shape;126;p9"/>
          <p:cNvSpPr txBox="1"/>
          <p:nvPr/>
        </p:nvSpPr>
        <p:spPr>
          <a:xfrm>
            <a:off x="579375" y="4552300"/>
            <a:ext cx="7413900" cy="15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CA" sz="1900">
                <a:latin typeface="Merriweather"/>
                <a:ea typeface="Merriweather"/>
                <a:cs typeface="Merriweather"/>
                <a:sym typeface="Merriweather"/>
              </a:rPr>
              <a:t>What is the </a:t>
            </a:r>
            <a:r>
              <a:rPr lang="en-CA" sz="1900">
                <a:latin typeface="Merriweather"/>
                <a:ea typeface="Merriweather"/>
                <a:cs typeface="Merriweather"/>
                <a:sym typeface="Merriweather"/>
              </a:rPr>
              <a:t>difference</a:t>
            </a:r>
            <a:r>
              <a:rPr lang="en-CA" sz="1900">
                <a:latin typeface="Merriweather"/>
                <a:ea typeface="Merriweather"/>
                <a:cs typeface="Merriweather"/>
                <a:sym typeface="Merriweather"/>
              </a:rPr>
              <a:t> between consuming information via media v/s research?</a:t>
            </a:r>
            <a:endParaRPr sz="1900">
              <a:latin typeface="Merriweather"/>
              <a:ea typeface="Merriweather"/>
              <a:cs typeface="Merriweather"/>
              <a:sym typeface="Merriweather"/>
            </a:endParaRPr>
          </a:p>
          <a:p>
            <a:pPr indent="0" lvl="0" marL="0" rtl="0" algn="l">
              <a:spcBef>
                <a:spcPts val="0"/>
              </a:spcBef>
              <a:spcAft>
                <a:spcPts val="0"/>
              </a:spcAft>
              <a:buNone/>
            </a:pPr>
            <a:r>
              <a:t/>
            </a:r>
            <a:endParaRPr sz="1900">
              <a:latin typeface="Merriweather"/>
              <a:ea typeface="Merriweather"/>
              <a:cs typeface="Merriweather"/>
              <a:sym typeface="Merriweather"/>
            </a:endParaRPr>
          </a:p>
          <a:p>
            <a:pPr indent="0" lvl="0" marL="0" rtl="0" algn="l">
              <a:spcBef>
                <a:spcPts val="0"/>
              </a:spcBef>
              <a:spcAft>
                <a:spcPts val="0"/>
              </a:spcAft>
              <a:buNone/>
            </a:pPr>
            <a:r>
              <a:rPr lang="en-CA" sz="1900">
                <a:latin typeface="Merriweather"/>
                <a:ea typeface="Merriweather"/>
                <a:cs typeface="Merriweather"/>
                <a:sym typeface="Merriweather"/>
              </a:rPr>
              <a:t>How do each inform our thinking/understanding of various topics?</a:t>
            </a:r>
            <a:endParaRPr sz="1900">
              <a:latin typeface="Merriweather"/>
              <a:ea typeface="Merriweather"/>
              <a:cs typeface="Merriweather"/>
              <a:sym typeface="Merriweathe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12"/>
          <p:cNvPicPr preferRelativeResize="0"/>
          <p:nvPr/>
        </p:nvPicPr>
        <p:blipFill>
          <a:blip r:embed="rId3">
            <a:alphaModFix/>
          </a:blip>
          <a:stretch>
            <a:fillRect/>
          </a:stretch>
        </p:blipFill>
        <p:spPr>
          <a:xfrm>
            <a:off x="1500350" y="1074675"/>
            <a:ext cx="5962650" cy="39719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23bf9d51ec3_0_24"/>
          <p:cNvSpPr txBox="1"/>
          <p:nvPr>
            <p:ph type="title"/>
          </p:nvPr>
        </p:nvSpPr>
        <p:spPr>
          <a:xfrm>
            <a:off x="311700" y="1560775"/>
            <a:ext cx="8520600" cy="25950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CA"/>
              <a:t>Is science important to you?</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CA"/>
              <a:t>Define it.</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CA"/>
              <a:t>Explain how you have utilized it.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3"/>
          <p:cNvSpPr txBox="1"/>
          <p:nvPr>
            <p:ph type="title"/>
          </p:nvPr>
        </p:nvSpPr>
        <p:spPr>
          <a:xfrm>
            <a:off x="457200" y="-27384"/>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Overlock"/>
              <a:buNone/>
            </a:pPr>
            <a:r>
              <a:rPr lang="en-CA">
                <a:latin typeface="Merriweather"/>
                <a:ea typeface="Merriweather"/>
                <a:cs typeface="Merriweather"/>
                <a:sym typeface="Merriweather"/>
              </a:rPr>
              <a:t>Science as a way of thinking…</a:t>
            </a:r>
            <a:endParaRPr>
              <a:latin typeface="Merriweather"/>
              <a:ea typeface="Merriweather"/>
              <a:cs typeface="Merriweather"/>
              <a:sym typeface="Merriweather"/>
            </a:endParaRPr>
          </a:p>
        </p:txBody>
      </p:sp>
      <p:sp>
        <p:nvSpPr>
          <p:cNvPr id="145" name="Google Shape;145;p13"/>
          <p:cNvSpPr txBox="1"/>
          <p:nvPr>
            <p:ph idx="1" type="body"/>
          </p:nvPr>
        </p:nvSpPr>
        <p:spPr>
          <a:xfrm>
            <a:off x="457200" y="1423317"/>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latin typeface="Merriweather"/>
              <a:ea typeface="Merriweather"/>
              <a:cs typeface="Merriweather"/>
              <a:sym typeface="Merriweather"/>
            </a:endParaRPr>
          </a:p>
          <a:p>
            <a:pPr indent="0" lvl="0" marL="0" rtl="0" algn="l">
              <a:spcBef>
                <a:spcPts val="0"/>
              </a:spcBef>
              <a:spcAft>
                <a:spcPts val="0"/>
              </a:spcAft>
              <a:buNone/>
            </a:pPr>
            <a:r>
              <a:rPr lang="en-CA">
                <a:latin typeface="Merriweather"/>
                <a:ea typeface="Merriweather"/>
                <a:cs typeface="Merriweather"/>
                <a:sym typeface="Merriweather"/>
              </a:rPr>
              <a:t>Science is a way of looking at the world with a spirit of open-minded </a:t>
            </a:r>
            <a:r>
              <a:rPr lang="en-CA">
                <a:latin typeface="Merriweather"/>
                <a:ea typeface="Merriweather"/>
                <a:cs typeface="Merriweather"/>
                <a:sym typeface="Merriweather"/>
              </a:rPr>
              <a:t>curiosity</a:t>
            </a:r>
            <a:r>
              <a:rPr lang="en-CA">
                <a:latin typeface="Merriweather"/>
                <a:ea typeface="Merriweather"/>
                <a:cs typeface="Merriweather"/>
                <a:sym typeface="Merriweather"/>
              </a:rPr>
              <a:t> and </a:t>
            </a:r>
            <a:r>
              <a:rPr lang="en-CA">
                <a:latin typeface="Merriweather"/>
                <a:ea typeface="Merriweather"/>
                <a:cs typeface="Merriweather"/>
                <a:sym typeface="Merriweather"/>
              </a:rPr>
              <a:t>inquiry</a:t>
            </a:r>
            <a:endParaRPr>
              <a:latin typeface="Merriweather"/>
              <a:ea typeface="Merriweather"/>
              <a:cs typeface="Merriweather"/>
              <a:sym typeface="Merriweather"/>
            </a:endParaRPr>
          </a:p>
          <a:p>
            <a:pPr indent="-285750" lvl="1" marL="742950" rtl="0" algn="l">
              <a:spcBef>
                <a:spcPts val="0"/>
              </a:spcBef>
              <a:spcAft>
                <a:spcPts val="0"/>
              </a:spcAft>
              <a:buSzPts val="1800"/>
              <a:buFont typeface="Merriweather"/>
              <a:buChar char="➢"/>
            </a:pPr>
            <a:r>
              <a:rPr lang="en-CA">
                <a:latin typeface="Merriweather"/>
                <a:ea typeface="Merriweather"/>
                <a:cs typeface="Merriweather"/>
                <a:sym typeface="Merriweather"/>
              </a:rPr>
              <a:t>ask a question &amp; seek an answer…but how? </a:t>
            </a:r>
            <a:endParaRPr>
              <a:latin typeface="Merriweather"/>
              <a:ea typeface="Merriweather"/>
              <a:cs typeface="Merriweather"/>
              <a:sym typeface="Merriweather"/>
            </a:endParaRPr>
          </a:p>
          <a:p>
            <a:pPr indent="457200" lvl="0" marL="2286000" rtl="0" algn="l">
              <a:spcBef>
                <a:spcPts val="0"/>
              </a:spcBef>
              <a:spcAft>
                <a:spcPts val="0"/>
              </a:spcAft>
              <a:buNone/>
            </a:pPr>
            <a:r>
              <a:rPr lang="en-CA">
                <a:latin typeface="Merriweather"/>
                <a:ea typeface="Merriweather"/>
                <a:cs typeface="Merriweather"/>
                <a:sym typeface="Merriweather"/>
              </a:rPr>
              <a:t>By gaining knowledge!</a:t>
            </a:r>
            <a:endParaRPr>
              <a:latin typeface="Merriweather"/>
              <a:ea typeface="Merriweather"/>
              <a:cs typeface="Merriweather"/>
              <a:sym typeface="Merriweather"/>
            </a:endParaRPr>
          </a:p>
          <a:p>
            <a:pPr indent="-139700" lvl="0" marL="342900" rtl="0" algn="l">
              <a:spcBef>
                <a:spcPts val="640"/>
              </a:spcBef>
              <a:spcAft>
                <a:spcPts val="0"/>
              </a:spcAft>
              <a:buClr>
                <a:schemeClr val="dk1"/>
              </a:buClr>
              <a:buSzPts val="3200"/>
              <a:buNone/>
            </a:pPr>
            <a:r>
              <a:t/>
            </a:r>
            <a:endParaRPr>
              <a:latin typeface="Overlock"/>
              <a:ea typeface="Overlock"/>
              <a:cs typeface="Overlock"/>
              <a:sym typeface="Overlock"/>
            </a:endParaRPr>
          </a:p>
          <a:p>
            <a:pPr indent="-342900" lvl="0" marL="342900" rtl="0" algn="l">
              <a:spcBef>
                <a:spcPts val="640"/>
              </a:spcBef>
              <a:spcAft>
                <a:spcPts val="0"/>
              </a:spcAft>
              <a:buClr>
                <a:schemeClr val="dk1"/>
              </a:buClr>
              <a:buSzPts val="3200"/>
              <a:buNone/>
            </a:pPr>
            <a:r>
              <a:rPr lang="en-CA">
                <a:latin typeface="Merriweather"/>
                <a:ea typeface="Merriweather"/>
                <a:cs typeface="Merriweather"/>
                <a:sym typeface="Merriweather"/>
              </a:rPr>
              <a:t>Ways to gain knowledge?</a:t>
            </a:r>
            <a:endParaRPr>
              <a:latin typeface="Merriweather"/>
              <a:ea typeface="Merriweather"/>
              <a:cs typeface="Merriweather"/>
              <a:sym typeface="Merriweather"/>
            </a:endParaRPr>
          </a:p>
          <a:p>
            <a:pPr indent="0" lvl="0" marL="0" rtl="0" algn="l">
              <a:spcBef>
                <a:spcPts val="640"/>
              </a:spcBef>
              <a:spcAft>
                <a:spcPts val="0"/>
              </a:spcAft>
              <a:buNone/>
            </a:pPr>
            <a:r>
              <a:t/>
            </a:r>
            <a:endParaRPr>
              <a:latin typeface="Merriweather"/>
              <a:ea typeface="Merriweather"/>
              <a:cs typeface="Merriweather"/>
              <a:sym typeface="Merriweather"/>
            </a:endParaRPr>
          </a:p>
          <a:p>
            <a:pPr indent="0" lvl="0" marL="0" rtl="0" algn="l">
              <a:spcBef>
                <a:spcPts val="640"/>
              </a:spcBef>
              <a:spcAft>
                <a:spcPts val="0"/>
              </a:spcAft>
              <a:buNone/>
            </a:pPr>
            <a:r>
              <a:rPr lang="en-CA">
                <a:latin typeface="Merriweather"/>
                <a:ea typeface="Merriweather"/>
                <a:cs typeface="Merriweather"/>
                <a:sym typeface="Merriweather"/>
              </a:rPr>
              <a:t>Tradition: example?</a:t>
            </a:r>
            <a:endParaRPr>
              <a:latin typeface="Merriweather"/>
              <a:ea typeface="Merriweather"/>
              <a:cs typeface="Merriweather"/>
              <a:sym typeface="Merriweather"/>
            </a:endParaRPr>
          </a:p>
          <a:p>
            <a:pPr indent="0" lvl="0" marL="0" rtl="0" algn="l">
              <a:spcBef>
                <a:spcPts val="640"/>
              </a:spcBef>
              <a:spcAft>
                <a:spcPts val="0"/>
              </a:spcAft>
              <a:buNone/>
            </a:pPr>
            <a:r>
              <a:rPr lang="en-CA">
                <a:latin typeface="Merriweather"/>
                <a:ea typeface="Merriweather"/>
                <a:cs typeface="Merriweather"/>
                <a:sym typeface="Merriweather"/>
              </a:rPr>
              <a:t>Intuition:  example?</a:t>
            </a:r>
            <a:endParaRPr>
              <a:latin typeface="Merriweather"/>
              <a:ea typeface="Merriweather"/>
              <a:cs typeface="Merriweather"/>
              <a:sym typeface="Merriweather"/>
            </a:endParaRPr>
          </a:p>
          <a:p>
            <a:pPr indent="0" lvl="0" marL="0" rtl="0" algn="l">
              <a:spcBef>
                <a:spcPts val="640"/>
              </a:spcBef>
              <a:spcAft>
                <a:spcPts val="1200"/>
              </a:spcAft>
              <a:buNone/>
            </a:pPr>
            <a:r>
              <a:rPr lang="en-CA">
                <a:latin typeface="Merriweather"/>
                <a:ea typeface="Merriweather"/>
                <a:cs typeface="Merriweather"/>
                <a:sym typeface="Merriweather"/>
              </a:rPr>
              <a:t>Authority: example?</a:t>
            </a:r>
            <a:endParaRPr>
              <a:latin typeface="Merriweather"/>
              <a:ea typeface="Merriweather"/>
              <a:cs typeface="Merriweather"/>
              <a:sym typeface="Merriweathe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4"/>
          <p:cNvSpPr txBox="1"/>
          <p:nvPr>
            <p:ph type="title"/>
          </p:nvPr>
        </p:nvSpPr>
        <p:spPr>
          <a:xfrm>
            <a:off x="142844" y="155448"/>
            <a:ext cx="8858312" cy="125272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600"/>
              <a:buFont typeface="Overlock"/>
              <a:buNone/>
            </a:pPr>
            <a:r>
              <a:rPr lang="en-CA" sz="3600">
                <a:latin typeface="Merriweather"/>
                <a:ea typeface="Merriweather"/>
                <a:cs typeface="Merriweather"/>
                <a:sym typeface="Merriweather"/>
              </a:rPr>
              <a:t>Rationalism vs. Empiricism</a:t>
            </a:r>
            <a:endParaRPr sz="3600">
              <a:latin typeface="Merriweather"/>
              <a:ea typeface="Merriweather"/>
              <a:cs typeface="Merriweather"/>
              <a:sym typeface="Merriweather"/>
            </a:endParaRPr>
          </a:p>
        </p:txBody>
      </p:sp>
      <p:pic>
        <p:nvPicPr>
          <p:cNvPr descr="http://1.bp.blogspot.com/-6hJVD0jTSsI/TlCviVUk7fI/AAAAAAAAAjc/UppPu7eZzXg/s1600/FF_70_brain1_f.jpg" id="152" name="Google Shape;152;p14">
            <a:hlinkClick r:id="rId3"/>
          </p:cNvPr>
          <p:cNvPicPr preferRelativeResize="0"/>
          <p:nvPr/>
        </p:nvPicPr>
        <p:blipFill rotWithShape="1">
          <a:blip r:embed="rId4">
            <a:alphaModFix/>
          </a:blip>
          <a:srcRect b="0" l="0" r="0" t="0"/>
          <a:stretch/>
        </p:blipFill>
        <p:spPr>
          <a:xfrm>
            <a:off x="1907704" y="2852936"/>
            <a:ext cx="4919363" cy="3689522"/>
          </a:xfrm>
          <a:prstGeom prst="rect">
            <a:avLst/>
          </a:prstGeom>
          <a:noFill/>
          <a:ln>
            <a:noFill/>
          </a:ln>
        </p:spPr>
      </p:pic>
      <p:sp>
        <p:nvSpPr>
          <p:cNvPr id="153" name="Google Shape;153;p14"/>
          <p:cNvSpPr txBox="1"/>
          <p:nvPr/>
        </p:nvSpPr>
        <p:spPr>
          <a:xfrm>
            <a:off x="6176521" y="1466781"/>
            <a:ext cx="2906565"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2800">
                <a:solidFill>
                  <a:schemeClr val="dk1"/>
                </a:solidFill>
                <a:latin typeface="Overlock"/>
                <a:ea typeface="Overlock"/>
                <a:cs typeface="Overlock"/>
                <a:sym typeface="Overlock"/>
              </a:rPr>
              <a:t>Observation,</a:t>
            </a:r>
            <a:endParaRPr/>
          </a:p>
          <a:p>
            <a:pPr indent="0" lvl="0" marL="0" marR="0" rtl="0" algn="l">
              <a:spcBef>
                <a:spcPts val="0"/>
              </a:spcBef>
              <a:spcAft>
                <a:spcPts val="0"/>
              </a:spcAft>
              <a:buNone/>
            </a:pPr>
            <a:r>
              <a:rPr lang="en-CA" sz="2800">
                <a:solidFill>
                  <a:schemeClr val="dk1"/>
                </a:solidFill>
                <a:latin typeface="Overlock"/>
                <a:ea typeface="Overlock"/>
                <a:cs typeface="Overlock"/>
                <a:sym typeface="Overlock"/>
              </a:rPr>
              <a:t>sensory experience</a:t>
            </a:r>
            <a:endParaRPr sz="2800">
              <a:solidFill>
                <a:schemeClr val="dk1"/>
              </a:solidFill>
              <a:latin typeface="Overlock"/>
              <a:ea typeface="Overlock"/>
              <a:cs typeface="Overlock"/>
              <a:sym typeface="Overlock"/>
            </a:endParaRPr>
          </a:p>
        </p:txBody>
      </p:sp>
      <p:sp>
        <p:nvSpPr>
          <p:cNvPr id="154" name="Google Shape;154;p14"/>
          <p:cNvSpPr txBox="1"/>
          <p:nvPr/>
        </p:nvSpPr>
        <p:spPr>
          <a:xfrm>
            <a:off x="522084" y="1466781"/>
            <a:ext cx="2465740"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2800">
                <a:solidFill>
                  <a:schemeClr val="dk1"/>
                </a:solidFill>
                <a:latin typeface="Overlock"/>
                <a:ea typeface="Overlock"/>
                <a:cs typeface="Overlock"/>
                <a:sym typeface="Overlock"/>
              </a:rPr>
              <a:t>Logic, reason, </a:t>
            </a:r>
            <a:endParaRPr/>
          </a:p>
          <a:p>
            <a:pPr indent="0" lvl="0" marL="0" marR="0" rtl="0" algn="l">
              <a:spcBef>
                <a:spcPts val="0"/>
              </a:spcBef>
              <a:spcAft>
                <a:spcPts val="0"/>
              </a:spcAft>
              <a:buNone/>
            </a:pPr>
            <a:r>
              <a:rPr lang="en-CA" sz="2800">
                <a:solidFill>
                  <a:schemeClr val="dk1"/>
                </a:solidFill>
                <a:latin typeface="Overlock"/>
                <a:ea typeface="Overlock"/>
                <a:cs typeface="Overlock"/>
                <a:sym typeface="Overlock"/>
              </a:rPr>
              <a:t>critical thinking</a:t>
            </a:r>
            <a:endParaRPr sz="2800">
              <a:solidFill>
                <a:schemeClr val="dk1"/>
              </a:solidFill>
              <a:latin typeface="Overlock"/>
              <a:ea typeface="Overlock"/>
              <a:cs typeface="Overlock"/>
              <a:sym typeface="Overlock"/>
            </a:endParaRPr>
          </a:p>
        </p:txBody>
      </p:sp>
      <p:sp>
        <p:nvSpPr>
          <p:cNvPr id="155" name="Google Shape;155;p14"/>
          <p:cNvSpPr/>
          <p:nvPr/>
        </p:nvSpPr>
        <p:spPr>
          <a:xfrm rot="-2498533">
            <a:off x="5701314" y="2596204"/>
            <a:ext cx="936104" cy="504056"/>
          </a:xfrm>
          <a:prstGeom prst="leftArrow">
            <a:avLst>
              <a:gd fmla="val 50000" name="adj1"/>
              <a:gd fmla="val 50000" name="adj2"/>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6" name="Google Shape;156;p14"/>
          <p:cNvSpPr/>
          <p:nvPr/>
        </p:nvSpPr>
        <p:spPr>
          <a:xfrm rot="-8472489">
            <a:off x="2135098" y="2636377"/>
            <a:ext cx="1328555" cy="504056"/>
          </a:xfrm>
          <a:prstGeom prst="leftArrow">
            <a:avLst>
              <a:gd fmla="val 50000" name="adj1"/>
              <a:gd fmla="val 50000" name="adj2"/>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7" name="Google Shape;157;p14"/>
          <p:cNvSpPr/>
          <p:nvPr/>
        </p:nvSpPr>
        <p:spPr>
          <a:xfrm flipH="1">
            <a:off x="4230216" y="6525344"/>
            <a:ext cx="4662264" cy="2539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1050">
                <a:solidFill>
                  <a:schemeClr val="dk1"/>
                </a:solidFill>
                <a:latin typeface="Calibri"/>
                <a:ea typeface="Calibri"/>
                <a:cs typeface="Calibri"/>
                <a:sym typeface="Calibri"/>
              </a:rPr>
              <a:t>http://thedeconstructionzone.blogspot.ca/2011_08_01_archive.html</a:t>
            </a:r>
            <a:endParaRPr sz="105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g23bf9d51ec3_0_31"/>
          <p:cNvPicPr preferRelativeResize="0"/>
          <p:nvPr/>
        </p:nvPicPr>
        <p:blipFill>
          <a:blip r:embed="rId3">
            <a:alphaModFix/>
          </a:blip>
          <a:stretch>
            <a:fillRect/>
          </a:stretch>
        </p:blipFill>
        <p:spPr>
          <a:xfrm>
            <a:off x="1772325" y="152400"/>
            <a:ext cx="5142936" cy="65532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g23bf9d51ec3_0_36"/>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CA">
                <a:latin typeface="Merriweather"/>
                <a:ea typeface="Merriweather"/>
                <a:cs typeface="Merriweather"/>
                <a:sym typeface="Merriweather"/>
              </a:rPr>
              <a:t>Empiricism</a:t>
            </a:r>
            <a:endParaRPr>
              <a:latin typeface="Merriweather"/>
              <a:ea typeface="Merriweather"/>
              <a:cs typeface="Merriweather"/>
              <a:sym typeface="Merriweather"/>
            </a:endParaRPr>
          </a:p>
        </p:txBody>
      </p:sp>
      <p:sp>
        <p:nvSpPr>
          <p:cNvPr id="170" name="Google Shape;170;g23bf9d51ec3_0_36"/>
          <p:cNvSpPr txBox="1"/>
          <p:nvPr>
            <p:ph idx="1" type="body"/>
          </p:nvPr>
        </p:nvSpPr>
        <p:spPr>
          <a:xfrm>
            <a:off x="311700" y="1536633"/>
            <a:ext cx="8520600" cy="45552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t/>
            </a:r>
            <a:endParaRPr sz="1700">
              <a:solidFill>
                <a:srgbClr val="444444"/>
              </a:solidFill>
              <a:highlight>
                <a:srgbClr val="FFFFFF"/>
              </a:highlight>
              <a:latin typeface="Merriweather"/>
              <a:ea typeface="Merriweather"/>
              <a:cs typeface="Merriweather"/>
              <a:sym typeface="Merriweather"/>
            </a:endParaRPr>
          </a:p>
          <a:p>
            <a:pPr indent="0" lvl="0" marL="0" rtl="0" algn="l">
              <a:spcBef>
                <a:spcPts val="1200"/>
              </a:spcBef>
              <a:spcAft>
                <a:spcPts val="0"/>
              </a:spcAft>
              <a:buNone/>
            </a:pPr>
            <a:r>
              <a:rPr lang="en-CA" sz="1700">
                <a:solidFill>
                  <a:srgbClr val="444444"/>
                </a:solidFill>
                <a:highlight>
                  <a:srgbClr val="FFFFFF"/>
                </a:highlight>
                <a:latin typeface="Merriweather"/>
                <a:ea typeface="Merriweather"/>
                <a:cs typeface="Merriweather"/>
                <a:sym typeface="Merriweather"/>
              </a:rPr>
              <a:t>Empiricism is a theory that states that knowledge comes only or primarily from sensory experience</a:t>
            </a:r>
            <a:endParaRPr sz="1700">
              <a:solidFill>
                <a:srgbClr val="444444"/>
              </a:solidFill>
              <a:highlight>
                <a:srgbClr val="FFFFFF"/>
              </a:highlight>
              <a:latin typeface="Merriweather"/>
              <a:ea typeface="Merriweather"/>
              <a:cs typeface="Merriweather"/>
              <a:sym typeface="Merriweather"/>
            </a:endParaRPr>
          </a:p>
          <a:p>
            <a:pPr indent="0" lvl="0" marL="0" rtl="0" algn="l">
              <a:spcBef>
                <a:spcPts val="1200"/>
              </a:spcBef>
              <a:spcAft>
                <a:spcPts val="0"/>
              </a:spcAft>
              <a:buNone/>
            </a:pPr>
            <a:r>
              <a:t/>
            </a:r>
            <a:endParaRPr sz="1700">
              <a:solidFill>
                <a:srgbClr val="444444"/>
              </a:solidFill>
              <a:highlight>
                <a:srgbClr val="FFFFFF"/>
              </a:highlight>
              <a:latin typeface="Merriweather"/>
              <a:ea typeface="Merriweather"/>
              <a:cs typeface="Merriweather"/>
              <a:sym typeface="Merriweather"/>
            </a:endParaRPr>
          </a:p>
          <a:p>
            <a:pPr indent="0" lvl="0" marL="0" rtl="0" algn="l">
              <a:spcBef>
                <a:spcPts val="1200"/>
              </a:spcBef>
              <a:spcAft>
                <a:spcPts val="0"/>
              </a:spcAft>
              <a:buNone/>
            </a:pPr>
            <a:r>
              <a:rPr lang="en-CA" sz="1700">
                <a:solidFill>
                  <a:srgbClr val="444444"/>
                </a:solidFill>
                <a:highlight>
                  <a:srgbClr val="FFFFFF"/>
                </a:highlight>
                <a:latin typeface="Merriweather"/>
                <a:ea typeface="Merriweather"/>
                <a:cs typeface="Merriweather"/>
                <a:sym typeface="Merriweather"/>
              </a:rPr>
              <a:t>John Locke believed that…the mind is a blank slate as we enter the world &amp; that our </a:t>
            </a:r>
            <a:r>
              <a:rPr lang="en-CA" sz="1700">
                <a:solidFill>
                  <a:srgbClr val="444444"/>
                </a:solidFill>
                <a:highlight>
                  <a:srgbClr val="FFFFFF"/>
                </a:highlight>
                <a:latin typeface="Merriweather"/>
                <a:ea typeface="Merriweather"/>
                <a:cs typeface="Merriweather"/>
                <a:sym typeface="Merriweather"/>
              </a:rPr>
              <a:t>experiences</a:t>
            </a:r>
            <a:r>
              <a:rPr lang="en-CA" sz="1700">
                <a:solidFill>
                  <a:srgbClr val="444444"/>
                </a:solidFill>
                <a:highlight>
                  <a:srgbClr val="FFFFFF"/>
                </a:highlight>
                <a:latin typeface="Merriweather"/>
                <a:ea typeface="Merriweather"/>
                <a:cs typeface="Merriweather"/>
                <a:sym typeface="Merriweather"/>
              </a:rPr>
              <a:t> </a:t>
            </a:r>
            <a:r>
              <a:rPr lang="en-CA" sz="1700">
                <a:solidFill>
                  <a:srgbClr val="444444"/>
                </a:solidFill>
                <a:highlight>
                  <a:srgbClr val="FFFFFF"/>
                </a:highlight>
                <a:latin typeface="Merriweather"/>
                <a:ea typeface="Merriweather"/>
                <a:cs typeface="Merriweather"/>
                <a:sym typeface="Merriweather"/>
              </a:rPr>
              <a:t>shape our thoughts.</a:t>
            </a:r>
            <a:endParaRPr sz="1700">
              <a:solidFill>
                <a:srgbClr val="444444"/>
              </a:solidFill>
              <a:highlight>
                <a:srgbClr val="FFFFFF"/>
              </a:highlight>
              <a:latin typeface="Merriweather"/>
              <a:ea typeface="Merriweather"/>
              <a:cs typeface="Merriweather"/>
              <a:sym typeface="Merriweather"/>
            </a:endParaRPr>
          </a:p>
          <a:p>
            <a:pPr indent="0" lvl="0" marL="0" rtl="0" algn="l">
              <a:spcBef>
                <a:spcPts val="1200"/>
              </a:spcBef>
              <a:spcAft>
                <a:spcPts val="0"/>
              </a:spcAft>
              <a:buNone/>
            </a:pPr>
            <a:r>
              <a:t/>
            </a:r>
            <a:endParaRPr sz="1700">
              <a:solidFill>
                <a:srgbClr val="444444"/>
              </a:solidFill>
              <a:highlight>
                <a:srgbClr val="FFFFFF"/>
              </a:highlight>
              <a:latin typeface="Merriweather"/>
              <a:ea typeface="Merriweather"/>
              <a:cs typeface="Merriweather"/>
              <a:sym typeface="Merriweather"/>
            </a:endParaRPr>
          </a:p>
          <a:p>
            <a:pPr indent="0" lvl="0" marL="0" rtl="0" algn="l">
              <a:spcBef>
                <a:spcPts val="1200"/>
              </a:spcBef>
              <a:spcAft>
                <a:spcPts val="0"/>
              </a:spcAft>
              <a:buNone/>
            </a:pPr>
            <a:r>
              <a:rPr lang="en-CA" sz="1700">
                <a:solidFill>
                  <a:srgbClr val="444444"/>
                </a:solidFill>
                <a:highlight>
                  <a:srgbClr val="FFFFFF"/>
                </a:highlight>
                <a:latin typeface="Merriweather"/>
                <a:ea typeface="Merriweather"/>
                <a:cs typeface="Merriweather"/>
                <a:sym typeface="Merriweather"/>
              </a:rPr>
              <a:t>Idea: that all knowledge is gained through experience</a:t>
            </a:r>
            <a:endParaRPr sz="1700">
              <a:solidFill>
                <a:srgbClr val="444444"/>
              </a:solidFill>
              <a:highlight>
                <a:srgbClr val="FFFFFF"/>
              </a:highlight>
              <a:latin typeface="Merriweather"/>
              <a:ea typeface="Merriweather"/>
              <a:cs typeface="Merriweather"/>
              <a:sym typeface="Merriweather"/>
            </a:endParaRPr>
          </a:p>
          <a:p>
            <a:pPr indent="0" lvl="0" marL="0" rtl="0" algn="l">
              <a:spcBef>
                <a:spcPts val="1200"/>
              </a:spcBef>
              <a:spcAft>
                <a:spcPts val="0"/>
              </a:spcAft>
              <a:buNone/>
            </a:pPr>
            <a:r>
              <a:t/>
            </a:r>
            <a:endParaRPr sz="1700">
              <a:solidFill>
                <a:srgbClr val="444444"/>
              </a:solidFill>
              <a:highlight>
                <a:srgbClr val="FFFFFF"/>
              </a:highlight>
              <a:latin typeface="Merriweather"/>
              <a:ea typeface="Merriweather"/>
              <a:cs typeface="Merriweather"/>
              <a:sym typeface="Merriweather"/>
            </a:endParaRPr>
          </a:p>
          <a:p>
            <a:pPr indent="0" lvl="0" marL="0" rtl="0" algn="ctr">
              <a:spcBef>
                <a:spcPts val="1200"/>
              </a:spcBef>
              <a:spcAft>
                <a:spcPts val="0"/>
              </a:spcAft>
              <a:buNone/>
            </a:pPr>
            <a:r>
              <a:rPr lang="en-CA" sz="1700">
                <a:solidFill>
                  <a:srgbClr val="444444"/>
                </a:solidFill>
                <a:highlight>
                  <a:srgbClr val="FFFFFF"/>
                </a:highlight>
                <a:latin typeface="Merriweather"/>
                <a:ea typeface="Merriweather"/>
                <a:cs typeface="Merriweather"/>
                <a:sym typeface="Merriweather"/>
              </a:rPr>
              <a:t>Do you agree or disagree?</a:t>
            </a:r>
            <a:endParaRPr sz="1700">
              <a:solidFill>
                <a:srgbClr val="444444"/>
              </a:solidFill>
              <a:highlight>
                <a:srgbClr val="FFFFFF"/>
              </a:highlight>
              <a:latin typeface="Merriweather"/>
              <a:ea typeface="Merriweather"/>
              <a:cs typeface="Merriweather"/>
              <a:sym typeface="Merriweather"/>
            </a:endParaRPr>
          </a:p>
          <a:p>
            <a:pPr indent="0" lvl="0" marL="0" rtl="0" algn="ctr">
              <a:spcBef>
                <a:spcPts val="1200"/>
              </a:spcBef>
              <a:spcAft>
                <a:spcPts val="0"/>
              </a:spcAft>
              <a:buNone/>
            </a:pPr>
            <a:r>
              <a:rPr lang="en-CA" sz="1700">
                <a:solidFill>
                  <a:srgbClr val="444444"/>
                </a:solidFill>
                <a:highlight>
                  <a:srgbClr val="FFFFFF"/>
                </a:highlight>
                <a:latin typeface="Merriweather"/>
                <a:ea typeface="Merriweather"/>
                <a:cs typeface="Merriweather"/>
                <a:sym typeface="Merriweather"/>
              </a:rPr>
              <a:t>Are there limitations to this belief?</a:t>
            </a:r>
            <a:endParaRPr sz="1700">
              <a:solidFill>
                <a:srgbClr val="444444"/>
              </a:solidFill>
              <a:highlight>
                <a:srgbClr val="FFFFFF"/>
              </a:highlight>
              <a:latin typeface="Merriweather"/>
              <a:ea typeface="Merriweather"/>
              <a:cs typeface="Merriweather"/>
              <a:sym typeface="Merriweather"/>
            </a:endParaRPr>
          </a:p>
          <a:p>
            <a:pPr indent="0" lvl="0" marL="0" rtl="0" algn="l">
              <a:spcBef>
                <a:spcPts val="1200"/>
              </a:spcBef>
              <a:spcAft>
                <a:spcPts val="0"/>
              </a:spcAft>
              <a:buNone/>
            </a:pPr>
            <a:r>
              <a:t/>
            </a:r>
            <a:endParaRPr sz="1200">
              <a:solidFill>
                <a:srgbClr val="444444"/>
              </a:solidFill>
              <a:highlight>
                <a:srgbClr val="FFFFFF"/>
              </a:highlight>
              <a:latin typeface="Merriweather"/>
              <a:ea typeface="Merriweather"/>
              <a:cs typeface="Merriweather"/>
              <a:sym typeface="Merriweather"/>
            </a:endParaRPr>
          </a:p>
          <a:p>
            <a:pPr indent="0" lvl="0" marL="0" rtl="0" algn="l">
              <a:spcBef>
                <a:spcPts val="1200"/>
              </a:spcBef>
              <a:spcAft>
                <a:spcPts val="1200"/>
              </a:spcAft>
              <a:buNone/>
            </a:pPr>
            <a:r>
              <a:t/>
            </a:r>
            <a:endParaRPr sz="1200">
              <a:solidFill>
                <a:srgbClr val="444444"/>
              </a:solidFill>
              <a:highlight>
                <a:srgbClr val="FFFFFF"/>
              </a:highlight>
              <a:latin typeface="Merriweather"/>
              <a:ea typeface="Merriweather"/>
              <a:cs typeface="Merriweather"/>
              <a:sym typeface="Merriweathe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g23bf9d51ec3_0_43"/>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CA">
                <a:latin typeface="Merriweather"/>
                <a:ea typeface="Merriweather"/>
                <a:cs typeface="Merriweather"/>
                <a:sym typeface="Merriweather"/>
              </a:rPr>
              <a:t>Rationalism</a:t>
            </a:r>
            <a:endParaRPr>
              <a:latin typeface="Merriweather"/>
              <a:ea typeface="Merriweather"/>
              <a:cs typeface="Merriweather"/>
              <a:sym typeface="Merriweather"/>
            </a:endParaRPr>
          </a:p>
        </p:txBody>
      </p:sp>
      <p:sp>
        <p:nvSpPr>
          <p:cNvPr id="177" name="Google Shape;177;g23bf9d51ec3_0_43"/>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CA" sz="1200">
                <a:solidFill>
                  <a:srgbClr val="444444"/>
                </a:solidFill>
                <a:highlight>
                  <a:srgbClr val="FFFFFF"/>
                </a:highlight>
                <a:latin typeface="Merriweather"/>
                <a:ea typeface="Merriweather"/>
                <a:cs typeface="Merriweather"/>
                <a:sym typeface="Merriweather"/>
              </a:rPr>
              <a:t>Rationalism is a theory that states knowledge comes through reason, i.e., reason is the source of knowledge and justification.</a:t>
            </a:r>
            <a:endParaRPr sz="1200">
              <a:solidFill>
                <a:srgbClr val="444444"/>
              </a:solidFill>
              <a:highlight>
                <a:srgbClr val="FFFFFF"/>
              </a:highlight>
              <a:latin typeface="Merriweather"/>
              <a:ea typeface="Merriweather"/>
              <a:cs typeface="Merriweather"/>
              <a:sym typeface="Merriweather"/>
            </a:endParaRPr>
          </a:p>
          <a:p>
            <a:pPr indent="0" lvl="0" marL="0" rtl="0" algn="l">
              <a:spcBef>
                <a:spcPts val="1200"/>
              </a:spcBef>
              <a:spcAft>
                <a:spcPts val="0"/>
              </a:spcAft>
              <a:buNone/>
            </a:pPr>
            <a:r>
              <a:t/>
            </a:r>
            <a:endParaRPr sz="1200">
              <a:solidFill>
                <a:srgbClr val="444444"/>
              </a:solidFill>
              <a:highlight>
                <a:srgbClr val="FFFFFF"/>
              </a:highlight>
              <a:latin typeface="Merriweather"/>
              <a:ea typeface="Merriweather"/>
              <a:cs typeface="Merriweather"/>
              <a:sym typeface="Merriweather"/>
            </a:endParaRPr>
          </a:p>
          <a:p>
            <a:pPr indent="0" lvl="0" marL="0" rtl="0" algn="l">
              <a:spcBef>
                <a:spcPts val="1200"/>
              </a:spcBef>
              <a:spcAft>
                <a:spcPts val="0"/>
              </a:spcAft>
              <a:buNone/>
            </a:pPr>
            <a:r>
              <a:rPr b="1" lang="en-CA" sz="1200">
                <a:solidFill>
                  <a:srgbClr val="444444"/>
                </a:solidFill>
                <a:latin typeface="Merriweather"/>
                <a:ea typeface="Merriweather"/>
                <a:cs typeface="Merriweather"/>
                <a:sym typeface="Merriweather"/>
              </a:rPr>
              <a:t>Innate knowledge</a:t>
            </a:r>
            <a:r>
              <a:rPr lang="en-CA" sz="1200">
                <a:solidFill>
                  <a:srgbClr val="444444"/>
                </a:solidFill>
                <a:highlight>
                  <a:srgbClr val="FFFFFF"/>
                </a:highlight>
                <a:latin typeface="Merriweather"/>
                <a:ea typeface="Merriweather"/>
                <a:cs typeface="Merriweather"/>
                <a:sym typeface="Merriweather"/>
              </a:rPr>
              <a:t> – Rationalists argue that we are not born with minds like blind slates, but we have some innate knowledge.  That is, even before we experience the world we know some things.</a:t>
            </a:r>
            <a:endParaRPr sz="1200">
              <a:solidFill>
                <a:srgbClr val="444444"/>
              </a:solidFill>
              <a:highlight>
                <a:srgbClr val="FFFFFF"/>
              </a:highlight>
              <a:latin typeface="Merriweather"/>
              <a:ea typeface="Merriweather"/>
              <a:cs typeface="Merriweather"/>
              <a:sym typeface="Merriweather"/>
            </a:endParaRPr>
          </a:p>
          <a:p>
            <a:pPr indent="0" lvl="0" marL="0" rtl="0" algn="l">
              <a:spcBef>
                <a:spcPts val="1200"/>
              </a:spcBef>
              <a:spcAft>
                <a:spcPts val="0"/>
              </a:spcAft>
              <a:buNone/>
            </a:pPr>
            <a:r>
              <a:t/>
            </a:r>
            <a:endParaRPr sz="1200">
              <a:solidFill>
                <a:srgbClr val="444444"/>
              </a:solidFill>
              <a:highlight>
                <a:srgbClr val="FFFFFF"/>
              </a:highlight>
              <a:latin typeface="Merriweather"/>
              <a:ea typeface="Merriweather"/>
              <a:cs typeface="Merriweather"/>
              <a:sym typeface="Merriweather"/>
            </a:endParaRPr>
          </a:p>
          <a:p>
            <a:pPr indent="0" lvl="0" marL="0" rtl="0" algn="l">
              <a:spcBef>
                <a:spcPts val="1200"/>
              </a:spcBef>
              <a:spcAft>
                <a:spcPts val="0"/>
              </a:spcAft>
              <a:buNone/>
            </a:pPr>
            <a:r>
              <a:rPr b="1" lang="en-CA" sz="1200">
                <a:solidFill>
                  <a:srgbClr val="444444"/>
                </a:solidFill>
                <a:latin typeface="Merriweather"/>
                <a:ea typeface="Merriweather"/>
                <a:cs typeface="Merriweather"/>
                <a:sym typeface="Merriweather"/>
              </a:rPr>
              <a:t>Intuition/deduction</a:t>
            </a:r>
            <a:r>
              <a:rPr lang="en-CA" sz="1200">
                <a:solidFill>
                  <a:srgbClr val="444444"/>
                </a:solidFill>
                <a:highlight>
                  <a:srgbClr val="FFFFFF"/>
                </a:highlight>
                <a:latin typeface="Merriweather"/>
                <a:ea typeface="Merriweather"/>
                <a:cs typeface="Merriweather"/>
                <a:sym typeface="Merriweather"/>
              </a:rPr>
              <a:t> – Rationalists can also argue that there are some truths that can be worked out independent of experience of the world, though not known innately. Examples of such truths include logic, mathematics, or ethical truths.</a:t>
            </a:r>
            <a:endParaRPr sz="1200">
              <a:solidFill>
                <a:srgbClr val="444444"/>
              </a:solidFill>
              <a:highlight>
                <a:srgbClr val="FFFFFF"/>
              </a:highlight>
              <a:latin typeface="Merriweather"/>
              <a:ea typeface="Merriweather"/>
              <a:cs typeface="Merriweather"/>
              <a:sym typeface="Merriweather"/>
            </a:endParaRPr>
          </a:p>
          <a:p>
            <a:pPr indent="0" lvl="0" marL="0" rtl="0" algn="l">
              <a:spcBef>
                <a:spcPts val="1200"/>
              </a:spcBef>
              <a:spcAft>
                <a:spcPts val="0"/>
              </a:spcAft>
              <a:buNone/>
            </a:pPr>
            <a:r>
              <a:t/>
            </a:r>
            <a:endParaRPr sz="1200">
              <a:solidFill>
                <a:srgbClr val="444444"/>
              </a:solidFill>
              <a:highlight>
                <a:srgbClr val="FFFFFF"/>
              </a:highlight>
              <a:latin typeface="Merriweather"/>
              <a:ea typeface="Merriweather"/>
              <a:cs typeface="Merriweather"/>
              <a:sym typeface="Merriweather"/>
            </a:endParaRPr>
          </a:p>
          <a:p>
            <a:pPr indent="0" lvl="0" marL="0" rtl="0" algn="l">
              <a:spcBef>
                <a:spcPts val="1200"/>
              </a:spcBef>
              <a:spcAft>
                <a:spcPts val="1200"/>
              </a:spcAft>
              <a:buNone/>
            </a:pPr>
            <a:r>
              <a:rPr b="1" lang="en-CA" sz="1200">
                <a:solidFill>
                  <a:srgbClr val="444444"/>
                </a:solidFill>
                <a:latin typeface="Merriweather"/>
                <a:ea typeface="Merriweather"/>
                <a:cs typeface="Merriweather"/>
                <a:sym typeface="Merriweather"/>
              </a:rPr>
              <a:t>Innate concept</a:t>
            </a:r>
            <a:r>
              <a:rPr lang="en-CA" sz="1200">
                <a:solidFill>
                  <a:srgbClr val="444444"/>
                </a:solidFill>
                <a:highlight>
                  <a:srgbClr val="FFFFFF"/>
                </a:highlight>
                <a:latin typeface="Merriweather"/>
                <a:ea typeface="Merriweather"/>
                <a:cs typeface="Merriweather"/>
                <a:sym typeface="Merriweather"/>
              </a:rPr>
              <a:t> – Some philosophers argue that innate knowledge and innate concept are the same whereas some other philosophers are of the view that they are different. Innate concepts are a part of our rational nature and are not based on our experience. The way two children view the same object as ugly and beautiful can be an example of innate concepts.</a:t>
            </a:r>
            <a:endParaRPr sz="1200">
              <a:solidFill>
                <a:srgbClr val="444444"/>
              </a:solidFill>
              <a:highlight>
                <a:srgbClr val="FFFFFF"/>
              </a:highlight>
              <a:latin typeface="Merriweather"/>
              <a:ea typeface="Merriweather"/>
              <a:cs typeface="Merriweather"/>
              <a:sym typeface="Merriweathe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7"/>
          <p:cNvSpPr txBox="1"/>
          <p:nvPr>
            <p:ph type="title"/>
          </p:nvPr>
        </p:nvSpPr>
        <p:spPr>
          <a:xfrm>
            <a:off x="142844" y="155448"/>
            <a:ext cx="8858312" cy="125272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600"/>
              <a:buFont typeface="Overlock"/>
              <a:buNone/>
            </a:pPr>
            <a:r>
              <a:rPr lang="en-CA" sz="3600">
                <a:latin typeface="Merriweather"/>
                <a:ea typeface="Merriweather"/>
                <a:cs typeface="Merriweather"/>
                <a:sym typeface="Merriweather"/>
              </a:rPr>
              <a:t>How do the ideas of Rationalism and Empiricism Apply to RMT’s?</a:t>
            </a:r>
            <a:endParaRPr sz="3600">
              <a:latin typeface="Merriweather"/>
              <a:ea typeface="Merriweather"/>
              <a:cs typeface="Merriweather"/>
              <a:sym typeface="Merriweather"/>
            </a:endParaRPr>
          </a:p>
        </p:txBody>
      </p:sp>
      <p:sp>
        <p:nvSpPr>
          <p:cNvPr id="183" name="Google Shape;183;p1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640"/>
              </a:spcBef>
              <a:spcAft>
                <a:spcPts val="0"/>
              </a:spcAft>
              <a:buNone/>
            </a:pPr>
            <a:r>
              <a:t/>
            </a:r>
            <a:endParaRPr>
              <a:latin typeface="Merriweather"/>
              <a:ea typeface="Merriweather"/>
              <a:cs typeface="Merriweather"/>
              <a:sym typeface="Merriweather"/>
            </a:endParaRPr>
          </a:p>
          <a:p>
            <a:pPr indent="0" lvl="0" marL="0" rtl="0" algn="l">
              <a:spcBef>
                <a:spcPts val="640"/>
              </a:spcBef>
              <a:spcAft>
                <a:spcPts val="0"/>
              </a:spcAft>
              <a:buNone/>
            </a:pPr>
            <a:r>
              <a:t/>
            </a:r>
            <a:endParaRPr>
              <a:latin typeface="Merriweather"/>
              <a:ea typeface="Merriweather"/>
              <a:cs typeface="Merriweather"/>
              <a:sym typeface="Merriweather"/>
            </a:endParaRPr>
          </a:p>
          <a:p>
            <a:pPr indent="0" lvl="0" marL="0" rtl="0" algn="ctr">
              <a:spcBef>
                <a:spcPts val="640"/>
              </a:spcBef>
              <a:spcAft>
                <a:spcPts val="0"/>
              </a:spcAft>
              <a:buNone/>
            </a:pPr>
            <a:r>
              <a:rPr lang="en-CA">
                <a:latin typeface="Merriweather"/>
                <a:ea typeface="Merriweather"/>
                <a:cs typeface="Merriweather"/>
                <a:sym typeface="Merriweather"/>
              </a:rPr>
              <a:t>Activity</a:t>
            </a:r>
            <a:endParaRPr>
              <a:latin typeface="Merriweather"/>
              <a:ea typeface="Merriweather"/>
              <a:cs typeface="Merriweather"/>
              <a:sym typeface="Merriweather"/>
            </a:endParaRPr>
          </a:p>
          <a:p>
            <a:pPr indent="0" lvl="0" marL="0" rtl="0" algn="ctr">
              <a:spcBef>
                <a:spcPts val="640"/>
              </a:spcBef>
              <a:spcAft>
                <a:spcPts val="0"/>
              </a:spcAft>
              <a:buNone/>
            </a:pPr>
            <a:r>
              <a:t/>
            </a:r>
            <a:endParaRPr>
              <a:latin typeface="Merriweather"/>
              <a:ea typeface="Merriweather"/>
              <a:cs typeface="Merriweather"/>
              <a:sym typeface="Merriweather"/>
            </a:endParaRPr>
          </a:p>
          <a:p>
            <a:pPr indent="0" lvl="0" marL="0" rtl="0" algn="ctr">
              <a:spcBef>
                <a:spcPts val="640"/>
              </a:spcBef>
              <a:spcAft>
                <a:spcPts val="0"/>
              </a:spcAft>
              <a:buNone/>
            </a:pPr>
            <a:r>
              <a:rPr lang="en-CA">
                <a:latin typeface="Merriweather"/>
                <a:ea typeface="Merriweather"/>
                <a:cs typeface="Merriweather"/>
                <a:sym typeface="Merriweather"/>
              </a:rPr>
              <a:t>A client comes in with a shoulder injury explain how we deduct that the issue is a rotator cuff injury using </a:t>
            </a:r>
            <a:r>
              <a:rPr lang="en-CA">
                <a:latin typeface="Merriweather"/>
                <a:ea typeface="Merriweather"/>
                <a:cs typeface="Merriweather"/>
                <a:sym typeface="Merriweather"/>
              </a:rPr>
              <a:t>rationalism</a:t>
            </a:r>
            <a:r>
              <a:rPr lang="en-CA">
                <a:latin typeface="Merriweather"/>
                <a:ea typeface="Merriweather"/>
                <a:cs typeface="Merriweather"/>
                <a:sym typeface="Merriweather"/>
              </a:rPr>
              <a:t>? </a:t>
            </a:r>
            <a:r>
              <a:rPr lang="en-CA">
                <a:latin typeface="Merriweather"/>
                <a:ea typeface="Merriweather"/>
                <a:cs typeface="Merriweather"/>
                <a:sym typeface="Merriweather"/>
              </a:rPr>
              <a:t>Empiricism</a:t>
            </a:r>
            <a:r>
              <a:rPr lang="en-CA">
                <a:latin typeface="Merriweather"/>
                <a:ea typeface="Merriweather"/>
                <a:cs typeface="Merriweather"/>
                <a:sym typeface="Merriweather"/>
              </a:rPr>
              <a:t>?</a:t>
            </a:r>
            <a:endParaRPr>
              <a:latin typeface="Merriweather"/>
              <a:ea typeface="Merriweather"/>
              <a:cs typeface="Merriweather"/>
              <a:sym typeface="Merriweather"/>
            </a:endParaRPr>
          </a:p>
          <a:p>
            <a:pPr indent="-139700" lvl="0" marL="342900" rtl="0" algn="l">
              <a:spcBef>
                <a:spcPts val="640"/>
              </a:spcBef>
              <a:spcAft>
                <a:spcPts val="1200"/>
              </a:spcAft>
              <a:buClr>
                <a:schemeClr val="dk1"/>
              </a:buClr>
              <a:buSzPts val="32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9"/>
          <p:cNvSpPr txBox="1"/>
          <p:nvPr>
            <p:ph type="title"/>
          </p:nvPr>
        </p:nvSpPr>
        <p:spPr>
          <a:xfrm>
            <a:off x="467544" y="0"/>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Overlock"/>
              <a:buNone/>
            </a:pPr>
            <a:r>
              <a:rPr lang="en-CA" sz="4000">
                <a:latin typeface="Merriweather"/>
                <a:ea typeface="Merriweather"/>
                <a:cs typeface="Merriweather"/>
                <a:sym typeface="Merriweather"/>
              </a:rPr>
              <a:t>Science  Characteristics</a:t>
            </a:r>
            <a:endParaRPr sz="4000">
              <a:latin typeface="Merriweather"/>
              <a:ea typeface="Merriweather"/>
              <a:cs typeface="Merriweather"/>
              <a:sym typeface="Merriweather"/>
            </a:endParaRPr>
          </a:p>
        </p:txBody>
      </p:sp>
      <p:sp>
        <p:nvSpPr>
          <p:cNvPr id="190" name="Google Shape;190;p19"/>
          <p:cNvSpPr txBox="1"/>
          <p:nvPr>
            <p:ph idx="1" type="body"/>
          </p:nvPr>
        </p:nvSpPr>
        <p:spPr>
          <a:xfrm>
            <a:off x="179512" y="1124744"/>
            <a:ext cx="8640960" cy="5001419"/>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lnSpc>
                <a:spcPct val="150000"/>
              </a:lnSpc>
              <a:spcBef>
                <a:spcPts val="0"/>
              </a:spcBef>
              <a:spcAft>
                <a:spcPts val="0"/>
              </a:spcAft>
              <a:buClr>
                <a:schemeClr val="dk1"/>
              </a:buClr>
              <a:buSzPct val="177777"/>
              <a:buFont typeface="Merriweather"/>
              <a:buChar char="❖"/>
            </a:pPr>
            <a:r>
              <a:rPr lang="en-CA">
                <a:latin typeface="Merriweather"/>
                <a:ea typeface="Merriweather"/>
                <a:cs typeface="Merriweather"/>
                <a:sym typeface="Merriweather"/>
              </a:rPr>
              <a:t>Describes &amp; explains </a:t>
            </a:r>
            <a:r>
              <a:rPr lang="en-CA" u="sng">
                <a:latin typeface="Merriweather"/>
                <a:ea typeface="Merriweather"/>
                <a:cs typeface="Merriweather"/>
                <a:sym typeface="Merriweather"/>
              </a:rPr>
              <a:t>relationships between variables</a:t>
            </a:r>
            <a:endParaRPr u="sng">
              <a:latin typeface="Merriweather"/>
              <a:ea typeface="Merriweather"/>
              <a:cs typeface="Merriweather"/>
              <a:sym typeface="Merriweather"/>
            </a:endParaRPr>
          </a:p>
          <a:p>
            <a:pPr indent="-277177" lvl="1" marL="742950" rtl="0" algn="l">
              <a:lnSpc>
                <a:spcPct val="150000"/>
              </a:lnSpc>
              <a:spcBef>
                <a:spcPts val="0"/>
              </a:spcBef>
              <a:spcAft>
                <a:spcPts val="0"/>
              </a:spcAft>
              <a:buSzPct val="128571"/>
              <a:buFont typeface="Merriweather"/>
              <a:buChar char="➢"/>
            </a:pPr>
            <a:r>
              <a:rPr lang="en-CA">
                <a:latin typeface="Merriweather"/>
                <a:ea typeface="Merriweather"/>
                <a:cs typeface="Merriweather"/>
                <a:sym typeface="Merriweather"/>
              </a:rPr>
              <a:t>Essential feature of almost every research question</a:t>
            </a:r>
            <a:endParaRPr>
              <a:latin typeface="Merriweather"/>
              <a:ea typeface="Merriweather"/>
              <a:cs typeface="Merriweather"/>
              <a:sym typeface="Merriweather"/>
            </a:endParaRPr>
          </a:p>
          <a:p>
            <a:pPr indent="-277177" lvl="1" marL="742950" rtl="0" algn="l">
              <a:lnSpc>
                <a:spcPct val="150000"/>
              </a:lnSpc>
              <a:spcBef>
                <a:spcPts val="0"/>
              </a:spcBef>
              <a:spcAft>
                <a:spcPts val="0"/>
              </a:spcAft>
              <a:buSzPct val="128571"/>
              <a:buFont typeface="Merriweather"/>
              <a:buChar char="➢"/>
            </a:pPr>
            <a:r>
              <a:rPr lang="en-CA">
                <a:latin typeface="Merriweather"/>
                <a:ea typeface="Merriweather"/>
                <a:cs typeface="Merriweather"/>
                <a:sym typeface="Merriweather"/>
              </a:rPr>
              <a:t>Does treatment A work better than treatment B</a:t>
            </a:r>
            <a:endParaRPr>
              <a:latin typeface="Merriweather"/>
              <a:ea typeface="Merriweather"/>
              <a:cs typeface="Merriweather"/>
              <a:sym typeface="Merriweather"/>
            </a:endParaRPr>
          </a:p>
          <a:p>
            <a:pPr indent="-342900" lvl="0" marL="342900" rtl="0" algn="l">
              <a:lnSpc>
                <a:spcPct val="150000"/>
              </a:lnSpc>
              <a:spcBef>
                <a:spcPts val="592"/>
              </a:spcBef>
              <a:spcAft>
                <a:spcPts val="0"/>
              </a:spcAft>
              <a:buClr>
                <a:schemeClr val="dk1"/>
              </a:buClr>
              <a:buSzPct val="177777"/>
              <a:buFont typeface="Merriweather"/>
              <a:buChar char="❖"/>
            </a:pPr>
            <a:r>
              <a:rPr lang="en-CA" u="sng">
                <a:latin typeface="Merriweather"/>
                <a:ea typeface="Merriweather"/>
                <a:cs typeface="Merriweather"/>
                <a:sym typeface="Merriweather"/>
              </a:rPr>
              <a:t>Systematic</a:t>
            </a:r>
            <a:r>
              <a:rPr lang="en-CA">
                <a:latin typeface="Merriweather"/>
                <a:ea typeface="Merriweather"/>
                <a:cs typeface="Merriweather"/>
                <a:sym typeface="Merriweather"/>
              </a:rPr>
              <a:t>: methodical gathering of data</a:t>
            </a:r>
            <a:endParaRPr>
              <a:latin typeface="Merriweather"/>
              <a:ea typeface="Merriweather"/>
              <a:cs typeface="Merriweather"/>
              <a:sym typeface="Merriweather"/>
            </a:endParaRPr>
          </a:p>
          <a:p>
            <a:pPr indent="-277177" lvl="1" marL="742950" rtl="0" algn="l">
              <a:lnSpc>
                <a:spcPct val="150000"/>
              </a:lnSpc>
              <a:spcBef>
                <a:spcPts val="592"/>
              </a:spcBef>
              <a:spcAft>
                <a:spcPts val="0"/>
              </a:spcAft>
              <a:buSzPct val="128571"/>
              <a:buFont typeface="Merriweather"/>
              <a:buChar char="➢"/>
            </a:pPr>
            <a:r>
              <a:rPr lang="en-CA">
                <a:latin typeface="Merriweather"/>
                <a:ea typeface="Merriweather"/>
                <a:cs typeface="Merriweather"/>
                <a:sym typeface="Merriweather"/>
              </a:rPr>
              <a:t>No information is left out due to personal preference or forgetfulness</a:t>
            </a:r>
            <a:endParaRPr>
              <a:latin typeface="Merriweather"/>
              <a:ea typeface="Merriweather"/>
              <a:cs typeface="Merriweather"/>
              <a:sym typeface="Merriweather"/>
            </a:endParaRPr>
          </a:p>
          <a:p>
            <a:pPr indent="-342900" lvl="0" marL="342900" rtl="0" algn="l">
              <a:lnSpc>
                <a:spcPct val="150000"/>
              </a:lnSpc>
              <a:spcBef>
                <a:spcPts val="592"/>
              </a:spcBef>
              <a:spcAft>
                <a:spcPts val="0"/>
              </a:spcAft>
              <a:buClr>
                <a:schemeClr val="dk1"/>
              </a:buClr>
              <a:buSzPct val="177777"/>
              <a:buFont typeface="Merriweather"/>
              <a:buChar char="❖"/>
            </a:pPr>
            <a:r>
              <a:rPr lang="en-CA" u="sng">
                <a:latin typeface="Merriweather"/>
                <a:ea typeface="Merriweather"/>
                <a:cs typeface="Merriweather"/>
                <a:sym typeface="Merriweather"/>
              </a:rPr>
              <a:t>Anti-authoritarian</a:t>
            </a:r>
            <a:r>
              <a:rPr lang="en-CA">
                <a:latin typeface="Merriweather"/>
                <a:ea typeface="Merriweather"/>
                <a:cs typeface="Merriweather"/>
                <a:sym typeface="Merriweather"/>
              </a:rPr>
              <a:t>: evidence-based </a:t>
            </a:r>
            <a:endParaRPr>
              <a:latin typeface="Merriweather"/>
              <a:ea typeface="Merriweather"/>
              <a:cs typeface="Merriweather"/>
              <a:sym typeface="Merriweather"/>
            </a:endParaRPr>
          </a:p>
          <a:p>
            <a:pPr indent="-277177" lvl="1" marL="742950" rtl="0" algn="l">
              <a:lnSpc>
                <a:spcPct val="150000"/>
              </a:lnSpc>
              <a:spcBef>
                <a:spcPts val="592"/>
              </a:spcBef>
              <a:spcAft>
                <a:spcPts val="0"/>
              </a:spcAft>
              <a:buSzPct val="128571"/>
              <a:buFont typeface="Merriweather"/>
              <a:buChar char="➢"/>
            </a:pPr>
            <a:r>
              <a:rPr lang="en-CA">
                <a:latin typeface="Merriweather"/>
                <a:ea typeface="Merriweather"/>
                <a:cs typeface="Merriweather"/>
                <a:sym typeface="Merriweather"/>
              </a:rPr>
              <a:t>Not just taking </a:t>
            </a:r>
            <a:r>
              <a:rPr lang="en-CA">
                <a:latin typeface="Merriweather"/>
                <a:ea typeface="Merriweather"/>
                <a:cs typeface="Merriweather"/>
                <a:sym typeface="Merriweather"/>
              </a:rPr>
              <a:t>someone's</a:t>
            </a:r>
            <a:r>
              <a:rPr lang="en-CA">
                <a:latin typeface="Merriweather"/>
                <a:ea typeface="Merriweather"/>
                <a:cs typeface="Merriweather"/>
                <a:sym typeface="Merriweather"/>
              </a:rPr>
              <a:t> word for it</a:t>
            </a:r>
            <a:endParaRPr>
              <a:latin typeface="Merriweather"/>
              <a:ea typeface="Merriweather"/>
              <a:cs typeface="Merriweather"/>
              <a:sym typeface="Merriweather"/>
            </a:endParaRPr>
          </a:p>
          <a:p>
            <a:pPr indent="-342900" lvl="0" marL="342900" rtl="0" algn="l">
              <a:lnSpc>
                <a:spcPct val="150000"/>
              </a:lnSpc>
              <a:spcBef>
                <a:spcPts val="592"/>
              </a:spcBef>
              <a:spcAft>
                <a:spcPts val="0"/>
              </a:spcAft>
              <a:buClr>
                <a:schemeClr val="dk1"/>
              </a:buClr>
              <a:buSzPct val="177777"/>
              <a:buFont typeface="Merriweather"/>
              <a:buChar char="❖"/>
            </a:pPr>
            <a:r>
              <a:rPr lang="en-CA">
                <a:latin typeface="Merriweather"/>
                <a:ea typeface="Merriweather"/>
                <a:cs typeface="Merriweather"/>
                <a:sym typeface="Merriweather"/>
              </a:rPr>
              <a:t>Assumes that knowledge is always </a:t>
            </a:r>
            <a:r>
              <a:rPr lang="en-CA" u="sng">
                <a:latin typeface="Merriweather"/>
                <a:ea typeface="Merriweather"/>
                <a:cs typeface="Merriweather"/>
                <a:sym typeface="Merriweather"/>
              </a:rPr>
              <a:t>provisional</a:t>
            </a:r>
            <a:endParaRPr u="sng">
              <a:latin typeface="Merriweather"/>
              <a:ea typeface="Merriweather"/>
              <a:cs typeface="Merriweather"/>
              <a:sym typeface="Merriweather"/>
            </a:endParaRPr>
          </a:p>
          <a:p>
            <a:pPr indent="-277177" lvl="1" marL="742950" rtl="0" algn="l">
              <a:lnSpc>
                <a:spcPct val="150000"/>
              </a:lnSpc>
              <a:spcBef>
                <a:spcPts val="592"/>
              </a:spcBef>
              <a:spcAft>
                <a:spcPts val="0"/>
              </a:spcAft>
              <a:buSzPct val="128571"/>
              <a:buFont typeface="Merriweather"/>
              <a:buChar char="➢"/>
            </a:pPr>
            <a:r>
              <a:rPr lang="en-CA">
                <a:latin typeface="Merriweather"/>
                <a:ea typeface="Merriweather"/>
                <a:cs typeface="Merriweather"/>
                <a:sym typeface="Merriweather"/>
              </a:rPr>
              <a:t>Correct in the moment but can be corrected/changed later</a:t>
            </a:r>
            <a:endParaRPr>
              <a:latin typeface="Merriweather"/>
              <a:ea typeface="Merriweather"/>
              <a:cs typeface="Merriweather"/>
              <a:sym typeface="Merriweather"/>
            </a:endParaRPr>
          </a:p>
          <a:p>
            <a:pPr indent="0" lvl="0" marL="0" rtl="0" algn="l">
              <a:spcBef>
                <a:spcPts val="592"/>
              </a:spcBef>
              <a:spcAft>
                <a:spcPts val="1200"/>
              </a:spcAft>
              <a:buClr>
                <a:schemeClr val="dk1"/>
              </a:buClr>
              <a:buSzPct val="177777"/>
              <a:buNone/>
            </a:pPr>
            <a:r>
              <a:t/>
            </a:r>
            <a:endParaRPr>
              <a:latin typeface="Overlock"/>
              <a:ea typeface="Overlock"/>
              <a:cs typeface="Overlock"/>
              <a:sym typeface="Overlock"/>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0"/>
          <p:cNvSpPr txBox="1"/>
          <p:nvPr>
            <p:ph type="title"/>
          </p:nvPr>
        </p:nvSpPr>
        <p:spPr>
          <a:xfrm>
            <a:off x="467544" y="0"/>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Overlock"/>
              <a:buNone/>
            </a:pPr>
            <a:r>
              <a:rPr lang="en-CA" sz="4000">
                <a:latin typeface="Merriweather"/>
                <a:ea typeface="Merriweather"/>
                <a:cs typeface="Merriweather"/>
                <a:sym typeface="Merriweather"/>
              </a:rPr>
              <a:t>1) Falsification and accumulation </a:t>
            </a:r>
            <a:br>
              <a:rPr lang="en-CA" sz="4000">
                <a:latin typeface="Merriweather"/>
                <a:ea typeface="Merriweather"/>
                <a:cs typeface="Merriweather"/>
                <a:sym typeface="Merriweather"/>
              </a:rPr>
            </a:br>
            <a:r>
              <a:rPr lang="en-CA" sz="4000">
                <a:latin typeface="Merriweather"/>
                <a:ea typeface="Merriweather"/>
                <a:cs typeface="Merriweather"/>
                <a:sym typeface="Merriweather"/>
              </a:rPr>
              <a:t>of knowledge</a:t>
            </a:r>
            <a:endParaRPr sz="4000">
              <a:latin typeface="Merriweather"/>
              <a:ea typeface="Merriweather"/>
              <a:cs typeface="Merriweather"/>
              <a:sym typeface="Merriweather"/>
            </a:endParaRPr>
          </a:p>
        </p:txBody>
      </p:sp>
      <p:sp>
        <p:nvSpPr>
          <p:cNvPr id="197" name="Google Shape;197;p20"/>
          <p:cNvSpPr txBox="1"/>
          <p:nvPr>
            <p:ph idx="1" type="body"/>
          </p:nvPr>
        </p:nvSpPr>
        <p:spPr>
          <a:xfrm>
            <a:off x="179512" y="1467644"/>
            <a:ext cx="8964600" cy="5001300"/>
          </a:xfrm>
          <a:prstGeom prst="rect">
            <a:avLst/>
          </a:prstGeom>
          <a:noFill/>
          <a:ln>
            <a:noFill/>
          </a:ln>
        </p:spPr>
        <p:txBody>
          <a:bodyPr anchorCtr="0" anchor="t" bIns="45700" lIns="91425" spcFirstLastPara="1" rIns="91425" wrap="square" tIns="45700">
            <a:normAutofit fontScale="77500"/>
          </a:bodyPr>
          <a:lstStyle/>
          <a:p>
            <a:pPr indent="-302895" lvl="0" marL="342900" rtl="0" algn="l">
              <a:lnSpc>
                <a:spcPct val="150000"/>
              </a:lnSpc>
              <a:spcBef>
                <a:spcPts val="0"/>
              </a:spcBef>
              <a:spcAft>
                <a:spcPts val="0"/>
              </a:spcAft>
              <a:buClr>
                <a:schemeClr val="dk1"/>
              </a:buClr>
              <a:buSzPct val="100000"/>
              <a:buFont typeface="Merriweather"/>
              <a:buChar char="❖"/>
            </a:pPr>
            <a:r>
              <a:rPr lang="en-CA" sz="2800">
                <a:latin typeface="Merriweather"/>
                <a:ea typeface="Merriweather"/>
                <a:cs typeface="Merriweather"/>
                <a:sym typeface="Merriweather"/>
              </a:rPr>
              <a:t>Science works best when attempting to prove a thing to be false</a:t>
            </a:r>
            <a:endParaRPr>
              <a:latin typeface="Merriweather"/>
              <a:ea typeface="Merriweather"/>
              <a:cs typeface="Merriweather"/>
              <a:sym typeface="Merriweather"/>
            </a:endParaRPr>
          </a:p>
          <a:p>
            <a:pPr indent="-302895" lvl="0" marL="342900" rtl="0" algn="l">
              <a:lnSpc>
                <a:spcPct val="150000"/>
              </a:lnSpc>
              <a:spcBef>
                <a:spcPts val="560"/>
              </a:spcBef>
              <a:spcAft>
                <a:spcPts val="0"/>
              </a:spcAft>
              <a:buClr>
                <a:schemeClr val="dk1"/>
              </a:buClr>
              <a:buSzPct val="100000"/>
              <a:buFont typeface="Merriweather"/>
              <a:buChar char="❖"/>
            </a:pPr>
            <a:r>
              <a:rPr lang="en-CA" sz="2800">
                <a:latin typeface="Merriweather"/>
                <a:ea typeface="Merriweather"/>
                <a:cs typeface="Merriweather"/>
                <a:sym typeface="Merriweather"/>
              </a:rPr>
              <a:t>When hypothesis fails to be demonstrated as false enough times, it becomes part of the accepted knowledge</a:t>
            </a:r>
            <a:endParaRPr>
              <a:latin typeface="Merriweather"/>
              <a:ea typeface="Merriweather"/>
              <a:cs typeface="Merriweather"/>
              <a:sym typeface="Merriweather"/>
            </a:endParaRPr>
          </a:p>
          <a:p>
            <a:pPr indent="-302895" lvl="0" marL="342900" rtl="0" algn="l">
              <a:lnSpc>
                <a:spcPct val="150000"/>
              </a:lnSpc>
              <a:spcBef>
                <a:spcPts val="560"/>
              </a:spcBef>
              <a:spcAft>
                <a:spcPts val="0"/>
              </a:spcAft>
              <a:buClr>
                <a:schemeClr val="dk1"/>
              </a:buClr>
              <a:buSzPct val="100000"/>
              <a:buFont typeface="Merriweather"/>
              <a:buChar char="❖"/>
            </a:pPr>
            <a:r>
              <a:rPr lang="en-CA" sz="2800">
                <a:latin typeface="Merriweather"/>
                <a:ea typeface="Merriweather"/>
                <a:cs typeface="Merriweather"/>
                <a:sym typeface="Merriweather"/>
              </a:rPr>
              <a:t>Knowledge is always provisional:  we can never say that:  “such and such is certainly true”</a:t>
            </a:r>
            <a:endParaRPr>
              <a:latin typeface="Merriweather"/>
              <a:ea typeface="Merriweather"/>
              <a:cs typeface="Merriweather"/>
              <a:sym typeface="Merriweather"/>
            </a:endParaRPr>
          </a:p>
          <a:p>
            <a:pPr indent="-165100" lvl="0" marL="342900" rtl="0" algn="l">
              <a:lnSpc>
                <a:spcPct val="150000"/>
              </a:lnSpc>
              <a:spcBef>
                <a:spcPts val="560"/>
              </a:spcBef>
              <a:spcAft>
                <a:spcPts val="0"/>
              </a:spcAft>
              <a:buClr>
                <a:schemeClr val="dk1"/>
              </a:buClr>
              <a:buSzPct val="100000"/>
              <a:buNone/>
            </a:pPr>
            <a:r>
              <a:t/>
            </a:r>
            <a:endParaRPr sz="2800">
              <a:latin typeface="Overlock"/>
              <a:ea typeface="Overlock"/>
              <a:cs typeface="Overlock"/>
              <a:sym typeface="Overlock"/>
            </a:endParaRPr>
          </a:p>
          <a:p>
            <a:pPr indent="-342900" lvl="0" marL="342900" rtl="0" algn="l">
              <a:lnSpc>
                <a:spcPct val="150000"/>
              </a:lnSpc>
              <a:spcBef>
                <a:spcPts val="560"/>
              </a:spcBef>
              <a:spcAft>
                <a:spcPts val="0"/>
              </a:spcAft>
              <a:buClr>
                <a:schemeClr val="dk1"/>
              </a:buClr>
              <a:buSzPct val="100000"/>
              <a:buNone/>
            </a:pPr>
            <a:r>
              <a:t/>
            </a:r>
            <a:endParaRPr sz="2800">
              <a:latin typeface="Overlock"/>
              <a:ea typeface="Overlock"/>
              <a:cs typeface="Overlock"/>
              <a:sym typeface="Overlock"/>
            </a:endParaRPr>
          </a:p>
          <a:p>
            <a:pPr indent="-139700" lvl="0" marL="342900" rtl="0" algn="l">
              <a:spcBef>
                <a:spcPts val="640"/>
              </a:spcBef>
              <a:spcAft>
                <a:spcPts val="0"/>
              </a:spcAft>
              <a:buClr>
                <a:schemeClr val="dk1"/>
              </a:buClr>
              <a:buSzPct val="177777"/>
              <a:buNone/>
            </a:pPr>
            <a:r>
              <a:t/>
            </a:r>
            <a:endParaRPr>
              <a:latin typeface="Overlock"/>
              <a:ea typeface="Overlock"/>
              <a:cs typeface="Overlock"/>
              <a:sym typeface="Overlock"/>
            </a:endParaRPr>
          </a:p>
          <a:p>
            <a:pPr indent="-139700" lvl="0" marL="342900" rtl="0" algn="l">
              <a:spcBef>
                <a:spcPts val="640"/>
              </a:spcBef>
              <a:spcAft>
                <a:spcPts val="1200"/>
              </a:spcAft>
              <a:buClr>
                <a:schemeClr val="dk1"/>
              </a:buClr>
              <a:buSzPct val="177777"/>
              <a:buNone/>
            </a:pPr>
            <a:r>
              <a:t/>
            </a:r>
            <a:endParaRPr>
              <a:latin typeface="Overlock"/>
              <a:ea typeface="Overlock"/>
              <a:cs typeface="Overlock"/>
              <a:sym typeface="Overlock"/>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g23e9fe38a40_0_0"/>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CA">
                <a:latin typeface="Merriweather"/>
                <a:ea typeface="Merriweather"/>
                <a:cs typeface="Merriweather"/>
                <a:sym typeface="Merriweather"/>
              </a:rPr>
              <a:t>Falsification - Karl Popper</a:t>
            </a:r>
            <a:endParaRPr>
              <a:latin typeface="Merriweather"/>
              <a:ea typeface="Merriweather"/>
              <a:cs typeface="Merriweather"/>
              <a:sym typeface="Merriweather"/>
            </a:endParaRPr>
          </a:p>
        </p:txBody>
      </p:sp>
      <p:sp>
        <p:nvSpPr>
          <p:cNvPr id="204" name="Google Shape;204;g23e9fe38a40_0_0"/>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Font typeface="Merriweather"/>
              <a:buChar char="❖"/>
            </a:pPr>
            <a:r>
              <a:rPr lang="en-CA">
                <a:latin typeface="Merriweather"/>
                <a:ea typeface="Merriweather"/>
                <a:cs typeface="Merriweather"/>
                <a:sym typeface="Merriweather"/>
              </a:rPr>
              <a:t>Chose to challenge the theory that observation/patterns create a generalized theory (inductive reasoning)</a:t>
            </a:r>
            <a:endParaRPr>
              <a:latin typeface="Merriweather"/>
              <a:ea typeface="Merriweather"/>
              <a:cs typeface="Merriweather"/>
              <a:sym typeface="Merriweather"/>
            </a:endParaRPr>
          </a:p>
          <a:p>
            <a:pPr indent="-317500" lvl="1" marL="914400" rtl="0" algn="l">
              <a:spcBef>
                <a:spcPts val="0"/>
              </a:spcBef>
              <a:spcAft>
                <a:spcPts val="0"/>
              </a:spcAft>
              <a:buSzPts val="1400"/>
              <a:buFont typeface="Merriweather"/>
              <a:buChar char="➢"/>
            </a:pPr>
            <a:r>
              <a:rPr lang="en-CA">
                <a:latin typeface="Merriweather"/>
                <a:ea typeface="Merriweather"/>
                <a:cs typeface="Merriweather"/>
                <a:sym typeface="Merriweather"/>
              </a:rPr>
              <a:t>Moving from specific to broad generalizations</a:t>
            </a:r>
            <a:endParaRPr>
              <a:latin typeface="Merriweather"/>
              <a:ea typeface="Merriweather"/>
              <a:cs typeface="Merriweather"/>
              <a:sym typeface="Merriweather"/>
            </a:endParaRPr>
          </a:p>
          <a:p>
            <a:pPr indent="0" lvl="0" marL="914400" rtl="0" algn="l">
              <a:spcBef>
                <a:spcPts val="1200"/>
              </a:spcBef>
              <a:spcAft>
                <a:spcPts val="0"/>
              </a:spcAft>
              <a:buNone/>
            </a:pPr>
            <a:r>
              <a:t/>
            </a:r>
            <a:endParaRPr>
              <a:latin typeface="Merriweather"/>
              <a:ea typeface="Merriweather"/>
              <a:cs typeface="Merriweather"/>
              <a:sym typeface="Merriweather"/>
            </a:endParaRPr>
          </a:p>
          <a:p>
            <a:pPr indent="-342900" lvl="0" marL="457200" rtl="0" algn="l">
              <a:spcBef>
                <a:spcPts val="1200"/>
              </a:spcBef>
              <a:spcAft>
                <a:spcPts val="0"/>
              </a:spcAft>
              <a:buSzPts val="1800"/>
              <a:buFont typeface="Merriweather"/>
              <a:buChar char="❖"/>
            </a:pPr>
            <a:r>
              <a:rPr lang="en-CA">
                <a:latin typeface="Merriweather"/>
                <a:ea typeface="Merriweather"/>
                <a:cs typeface="Merriweather"/>
                <a:sym typeface="Merriweather"/>
              </a:rPr>
              <a:t>Introduced the idea that you can take a specific idea or prediction and test it through </a:t>
            </a:r>
            <a:r>
              <a:rPr lang="en-CA">
                <a:latin typeface="Merriweather"/>
                <a:ea typeface="Merriweather"/>
                <a:cs typeface="Merriweather"/>
                <a:sym typeface="Merriweather"/>
              </a:rPr>
              <a:t>experimentation</a:t>
            </a:r>
            <a:r>
              <a:rPr lang="en-CA">
                <a:latin typeface="Merriweather"/>
                <a:ea typeface="Merriweather"/>
                <a:cs typeface="Merriweather"/>
                <a:sym typeface="Merriweather"/>
              </a:rPr>
              <a:t> (deductive reasoning)</a:t>
            </a:r>
            <a:endParaRPr>
              <a:latin typeface="Merriweather"/>
              <a:ea typeface="Merriweather"/>
              <a:cs typeface="Merriweather"/>
              <a:sym typeface="Merriweather"/>
            </a:endParaRPr>
          </a:p>
          <a:p>
            <a:pPr indent="-317500" lvl="1" marL="914400" rtl="0" algn="l">
              <a:spcBef>
                <a:spcPts val="0"/>
              </a:spcBef>
              <a:spcAft>
                <a:spcPts val="0"/>
              </a:spcAft>
              <a:buSzPts val="1400"/>
              <a:buFont typeface="Merriweather"/>
              <a:buChar char="➢"/>
            </a:pPr>
            <a:r>
              <a:rPr lang="en-CA">
                <a:latin typeface="Merriweather"/>
                <a:ea typeface="Merriweather"/>
                <a:cs typeface="Merriweather"/>
                <a:sym typeface="Merriweather"/>
              </a:rPr>
              <a:t>Moving from broad generalizations to a specific outcome</a:t>
            </a:r>
            <a:endParaRPr>
              <a:latin typeface="Merriweather"/>
              <a:ea typeface="Merriweather"/>
              <a:cs typeface="Merriweather"/>
              <a:sym typeface="Merriweather"/>
            </a:endParaRPr>
          </a:p>
          <a:p>
            <a:pPr indent="-317500" lvl="1" marL="914400" rtl="0" algn="l">
              <a:spcBef>
                <a:spcPts val="0"/>
              </a:spcBef>
              <a:spcAft>
                <a:spcPts val="0"/>
              </a:spcAft>
              <a:buSzPts val="1400"/>
              <a:buFont typeface="Merriweather"/>
              <a:buChar char="➢"/>
            </a:pPr>
            <a:r>
              <a:rPr lang="en-CA">
                <a:latin typeface="Merriweather"/>
                <a:ea typeface="Merriweather"/>
                <a:cs typeface="Merriweather"/>
                <a:sym typeface="Merriweather"/>
              </a:rPr>
              <a:t>Idea that if a </a:t>
            </a:r>
            <a:r>
              <a:rPr lang="en-CA">
                <a:latin typeface="Merriweather"/>
                <a:ea typeface="Merriweather"/>
                <a:cs typeface="Merriweather"/>
                <a:sym typeface="Merriweather"/>
              </a:rPr>
              <a:t>theory is wrong we can reject it</a:t>
            </a:r>
            <a:endParaRPr>
              <a:latin typeface="Merriweather"/>
              <a:ea typeface="Merriweather"/>
              <a:cs typeface="Merriweather"/>
              <a:sym typeface="Merriweather"/>
            </a:endParaRPr>
          </a:p>
          <a:p>
            <a:pPr indent="0" lvl="0" marL="914400" rtl="0" algn="l">
              <a:spcBef>
                <a:spcPts val="1200"/>
              </a:spcBef>
              <a:spcAft>
                <a:spcPts val="0"/>
              </a:spcAft>
              <a:buNone/>
            </a:pPr>
            <a:r>
              <a:t/>
            </a:r>
            <a:endParaRPr>
              <a:latin typeface="Merriweather"/>
              <a:ea typeface="Merriweather"/>
              <a:cs typeface="Merriweather"/>
              <a:sym typeface="Merriweather"/>
            </a:endParaRPr>
          </a:p>
          <a:p>
            <a:pPr indent="0" lvl="0" marL="0" rtl="0" algn="l">
              <a:spcBef>
                <a:spcPts val="1200"/>
              </a:spcBef>
              <a:spcAft>
                <a:spcPts val="1200"/>
              </a:spcAft>
              <a:buNone/>
            </a:pPr>
            <a:r>
              <a:rPr lang="en-CA">
                <a:latin typeface="Merriweather"/>
                <a:ea typeface="Merriweather"/>
                <a:cs typeface="Merriweather"/>
                <a:sym typeface="Merriweather"/>
              </a:rPr>
              <a:t>Ex: white swans (Europeans; inductive - all swans are white) v/ black swans (Australia - deductive - not all swans are white)</a:t>
            </a:r>
            <a:endParaRPr>
              <a:latin typeface="Merriweather"/>
              <a:ea typeface="Merriweather"/>
              <a:cs typeface="Merriweather"/>
              <a:sym typeface="Merriweathe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id="210" name="Google Shape;210;g23e9fe38a40_0_6"/>
          <p:cNvPicPr preferRelativeResize="0"/>
          <p:nvPr/>
        </p:nvPicPr>
        <p:blipFill>
          <a:blip r:embed="rId3">
            <a:alphaModFix/>
          </a:blip>
          <a:stretch>
            <a:fillRect/>
          </a:stretch>
        </p:blipFill>
        <p:spPr>
          <a:xfrm>
            <a:off x="1594950" y="152400"/>
            <a:ext cx="5601026" cy="65532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1"/>
          <p:cNvSpPr txBox="1"/>
          <p:nvPr>
            <p:ph type="title"/>
          </p:nvPr>
        </p:nvSpPr>
        <p:spPr>
          <a:xfrm>
            <a:off x="457200" y="44624"/>
            <a:ext cx="8229600" cy="100811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600"/>
              <a:buFont typeface="Overlock"/>
              <a:buNone/>
            </a:pPr>
            <a:r>
              <a:rPr lang="en-CA" sz="2900">
                <a:latin typeface="Merriweather"/>
                <a:ea typeface="Merriweather"/>
                <a:cs typeface="Merriweather"/>
                <a:sym typeface="Merriweather"/>
              </a:rPr>
              <a:t>Science: proving something to be false rather than proving it to be true</a:t>
            </a:r>
            <a:endParaRPr sz="2900">
              <a:latin typeface="Merriweather"/>
              <a:ea typeface="Merriweather"/>
              <a:cs typeface="Merriweather"/>
              <a:sym typeface="Merriweather"/>
            </a:endParaRPr>
          </a:p>
        </p:txBody>
      </p:sp>
      <p:sp>
        <p:nvSpPr>
          <p:cNvPr id="217" name="Google Shape;217;p21"/>
          <p:cNvSpPr txBox="1"/>
          <p:nvPr>
            <p:ph idx="1" type="body"/>
          </p:nvPr>
        </p:nvSpPr>
        <p:spPr>
          <a:xfrm>
            <a:off x="395536" y="1412776"/>
            <a:ext cx="8291264" cy="5073427"/>
          </a:xfrm>
          <a:prstGeom prst="rect">
            <a:avLst/>
          </a:prstGeom>
          <a:noFill/>
          <a:ln>
            <a:noFill/>
          </a:ln>
        </p:spPr>
        <p:txBody>
          <a:bodyPr anchorCtr="0" anchor="t" bIns="45700" lIns="91425" spcFirstLastPara="1" rIns="91425" wrap="square" tIns="45700">
            <a:normAutofit fontScale="92500" lnSpcReduction="20000"/>
          </a:bodyPr>
          <a:lstStyle/>
          <a:p>
            <a:pPr indent="-358140" lvl="0" marL="342900" rtl="0" algn="l">
              <a:spcBef>
                <a:spcPts val="0"/>
              </a:spcBef>
              <a:spcAft>
                <a:spcPts val="0"/>
              </a:spcAft>
              <a:buClr>
                <a:schemeClr val="dk1"/>
              </a:buClr>
              <a:buSzPct val="177777"/>
              <a:buFont typeface="Merriweather"/>
              <a:buChar char="❖"/>
            </a:pPr>
            <a:r>
              <a:rPr lang="en-CA">
                <a:latin typeface="Merriweather"/>
                <a:ea typeface="Merriweather"/>
                <a:cs typeface="Merriweather"/>
                <a:sym typeface="Merriweather"/>
              </a:rPr>
              <a:t>Nothing is certainly true (research question),  it is always possible for new information to be discovered. </a:t>
            </a:r>
            <a:endParaRPr>
              <a:latin typeface="Merriweather"/>
              <a:ea typeface="Merriweather"/>
              <a:cs typeface="Merriweather"/>
              <a:sym typeface="Merriweather"/>
            </a:endParaRPr>
          </a:p>
          <a:p>
            <a:pPr indent="-170180" lvl="0" marL="342900" rtl="0" algn="l">
              <a:spcBef>
                <a:spcPts val="544"/>
              </a:spcBef>
              <a:spcAft>
                <a:spcPts val="0"/>
              </a:spcAft>
              <a:buClr>
                <a:schemeClr val="dk1"/>
              </a:buClr>
              <a:buSzPct val="177777"/>
              <a:buNone/>
            </a:pPr>
            <a:r>
              <a:t/>
            </a:r>
            <a:endParaRPr>
              <a:latin typeface="Merriweather"/>
              <a:ea typeface="Merriweather"/>
              <a:cs typeface="Merriweather"/>
              <a:sym typeface="Merriweather"/>
            </a:endParaRPr>
          </a:p>
          <a:p>
            <a:pPr indent="-358140" lvl="0" marL="342900" rtl="0" algn="l">
              <a:spcBef>
                <a:spcPts val="544"/>
              </a:spcBef>
              <a:spcAft>
                <a:spcPts val="0"/>
              </a:spcAft>
              <a:buClr>
                <a:schemeClr val="dk1"/>
              </a:buClr>
              <a:buSzPct val="177777"/>
              <a:buFont typeface="Merriweather"/>
              <a:buChar char="❖"/>
            </a:pPr>
            <a:r>
              <a:rPr lang="en-CA">
                <a:latin typeface="Merriweather"/>
                <a:ea typeface="Merriweather"/>
                <a:cs typeface="Merriweather"/>
                <a:sym typeface="Merriweather"/>
              </a:rPr>
              <a:t>A hypothesis is tentatively true to date because no evidence has disconfirmed it</a:t>
            </a:r>
            <a:endParaRPr>
              <a:latin typeface="Merriweather"/>
              <a:ea typeface="Merriweather"/>
              <a:cs typeface="Merriweather"/>
              <a:sym typeface="Merriweather"/>
            </a:endParaRPr>
          </a:p>
          <a:p>
            <a:pPr indent="-170180" lvl="0" marL="342900" rtl="0" algn="l">
              <a:spcBef>
                <a:spcPts val="544"/>
              </a:spcBef>
              <a:spcAft>
                <a:spcPts val="0"/>
              </a:spcAft>
              <a:buClr>
                <a:schemeClr val="dk1"/>
              </a:buClr>
              <a:buSzPct val="177777"/>
              <a:buNone/>
            </a:pPr>
            <a:r>
              <a:t/>
            </a:r>
            <a:endParaRPr>
              <a:latin typeface="Merriweather"/>
              <a:ea typeface="Merriweather"/>
              <a:cs typeface="Merriweather"/>
              <a:sym typeface="Merriweather"/>
            </a:endParaRPr>
          </a:p>
          <a:p>
            <a:pPr indent="-358140" lvl="0" marL="342900" rtl="0" algn="l">
              <a:spcBef>
                <a:spcPts val="544"/>
              </a:spcBef>
              <a:spcAft>
                <a:spcPts val="0"/>
              </a:spcAft>
              <a:buClr>
                <a:schemeClr val="dk1"/>
              </a:buClr>
              <a:buSzPct val="177777"/>
              <a:buFont typeface="Merriweather"/>
              <a:buChar char="❖"/>
            </a:pPr>
            <a:r>
              <a:rPr lang="en-CA">
                <a:latin typeface="Merriweather"/>
                <a:ea typeface="Merriweather"/>
                <a:cs typeface="Merriweather"/>
                <a:sym typeface="Merriweather"/>
              </a:rPr>
              <a:t>It implies that accepted knowledge is always provisional and there are degrees of certainty</a:t>
            </a:r>
            <a:endParaRPr>
              <a:latin typeface="Merriweather"/>
              <a:ea typeface="Merriweather"/>
              <a:cs typeface="Merriweather"/>
              <a:sym typeface="Merriweather"/>
            </a:endParaRPr>
          </a:p>
          <a:p>
            <a:pPr indent="0" lvl="0" marL="342900" rtl="0" algn="l">
              <a:spcBef>
                <a:spcPts val="544"/>
              </a:spcBef>
              <a:spcAft>
                <a:spcPts val="0"/>
              </a:spcAft>
              <a:buNone/>
            </a:pPr>
            <a:r>
              <a:t/>
            </a:r>
            <a:endParaRPr>
              <a:latin typeface="Merriweather"/>
              <a:ea typeface="Merriweather"/>
              <a:cs typeface="Merriweather"/>
              <a:sym typeface="Merriweather"/>
            </a:endParaRPr>
          </a:p>
          <a:p>
            <a:pPr indent="-358140" lvl="0" marL="342900" rtl="0" algn="l">
              <a:spcBef>
                <a:spcPts val="544"/>
              </a:spcBef>
              <a:spcAft>
                <a:spcPts val="0"/>
              </a:spcAft>
              <a:buClr>
                <a:schemeClr val="dk1"/>
              </a:buClr>
              <a:buSzPct val="177777"/>
              <a:buFont typeface="Merriweather"/>
              <a:buChar char="❖"/>
            </a:pPr>
            <a:r>
              <a:rPr lang="en-CA">
                <a:latin typeface="Merriweather"/>
                <a:ea typeface="Merriweather"/>
                <a:cs typeface="Merriweather"/>
                <a:sym typeface="Merriweather"/>
              </a:rPr>
              <a:t>Scientific knowledge is always temporary: there are degrees of uncertainty (changes based on new knowledge)</a:t>
            </a:r>
            <a:endParaRPr>
              <a:latin typeface="Merriweather"/>
              <a:ea typeface="Merriweather"/>
              <a:cs typeface="Merriweather"/>
              <a:sym typeface="Merriweather"/>
            </a:endParaRPr>
          </a:p>
          <a:p>
            <a:pPr indent="0" lvl="0" marL="0" rtl="0" algn="l">
              <a:spcBef>
                <a:spcPts val="544"/>
              </a:spcBef>
              <a:spcAft>
                <a:spcPts val="0"/>
              </a:spcAft>
              <a:buNone/>
            </a:pPr>
            <a:r>
              <a:t/>
            </a:r>
            <a:endParaRPr>
              <a:latin typeface="Merriweather"/>
              <a:ea typeface="Merriweather"/>
              <a:cs typeface="Merriweather"/>
              <a:sym typeface="Merriweather"/>
            </a:endParaRPr>
          </a:p>
          <a:p>
            <a:pPr indent="0" lvl="0" marL="0" rtl="0" algn="r">
              <a:spcBef>
                <a:spcPts val="544"/>
              </a:spcBef>
              <a:spcAft>
                <a:spcPts val="0"/>
              </a:spcAft>
              <a:buNone/>
            </a:pPr>
            <a:r>
              <a:rPr lang="en-CA">
                <a:latin typeface="Merriweather"/>
                <a:ea typeface="Merriweather"/>
                <a:cs typeface="Merriweather"/>
                <a:sym typeface="Merriweather"/>
              </a:rPr>
              <a:t>Can you think of any examples related to massage?</a:t>
            </a:r>
            <a:endParaRPr>
              <a:latin typeface="Merriweather"/>
              <a:ea typeface="Merriweather"/>
              <a:cs typeface="Merriweather"/>
              <a:sym typeface="Merriweather"/>
            </a:endParaRPr>
          </a:p>
          <a:p>
            <a:pPr indent="-170180" lvl="0" marL="342900" rtl="0" algn="l">
              <a:spcBef>
                <a:spcPts val="544"/>
              </a:spcBef>
              <a:spcAft>
                <a:spcPts val="1200"/>
              </a:spcAft>
              <a:buClr>
                <a:schemeClr val="dk1"/>
              </a:buClr>
              <a:buSzPct val="177777"/>
              <a:buNone/>
            </a:pPr>
            <a:r>
              <a:t/>
            </a:r>
            <a:endParaRPr>
              <a:latin typeface="Overlock"/>
              <a:ea typeface="Overlock"/>
              <a:cs typeface="Overlock"/>
              <a:sym typeface="Overlock"/>
            </a:endParaRPr>
          </a:p>
        </p:txBody>
      </p:sp>
      <p:pic>
        <p:nvPicPr>
          <p:cNvPr id="218" name="Google Shape;218;p21"/>
          <p:cNvPicPr preferRelativeResize="0"/>
          <p:nvPr/>
        </p:nvPicPr>
        <p:blipFill>
          <a:blip r:embed="rId3">
            <a:alphaModFix/>
          </a:blip>
          <a:stretch>
            <a:fillRect/>
          </a:stretch>
        </p:blipFill>
        <p:spPr>
          <a:xfrm>
            <a:off x="2067875" y="5414050"/>
            <a:ext cx="1124625" cy="107215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3"/>
          <p:cNvSpPr txBox="1"/>
          <p:nvPr>
            <p:ph type="title"/>
          </p:nvPr>
        </p:nvSpPr>
        <p:spPr>
          <a:xfrm>
            <a:off x="457200" y="-27384"/>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Overlock"/>
              <a:buNone/>
            </a:pPr>
            <a:r>
              <a:rPr lang="en-CA" sz="4000">
                <a:latin typeface="Merriweather"/>
                <a:ea typeface="Merriweather"/>
                <a:cs typeface="Merriweather"/>
                <a:sym typeface="Merriweather"/>
              </a:rPr>
              <a:t>2) Reproducibility of Results </a:t>
            </a:r>
            <a:endParaRPr sz="4000">
              <a:latin typeface="Merriweather"/>
              <a:ea typeface="Merriweather"/>
              <a:cs typeface="Merriweather"/>
              <a:sym typeface="Merriweather"/>
            </a:endParaRPr>
          </a:p>
        </p:txBody>
      </p:sp>
      <p:sp>
        <p:nvSpPr>
          <p:cNvPr id="224" name="Google Shape;224;p23"/>
          <p:cNvSpPr txBox="1"/>
          <p:nvPr>
            <p:ph idx="1" type="body"/>
          </p:nvPr>
        </p:nvSpPr>
        <p:spPr>
          <a:xfrm>
            <a:off x="251520" y="1196752"/>
            <a:ext cx="8686800" cy="5286388"/>
          </a:xfrm>
          <a:prstGeom prst="rect">
            <a:avLst/>
          </a:prstGeom>
          <a:noFill/>
          <a:ln>
            <a:noFill/>
          </a:ln>
        </p:spPr>
        <p:txBody>
          <a:bodyPr anchorCtr="0" anchor="t" bIns="45700" lIns="91425" spcFirstLastPara="1" rIns="91425" wrap="square" tIns="45700">
            <a:normAutofit/>
          </a:bodyPr>
          <a:lstStyle/>
          <a:p>
            <a:pPr indent="-342900" lvl="0" marL="457200" rtl="0" algn="l">
              <a:spcBef>
                <a:spcPts val="0"/>
              </a:spcBef>
              <a:spcAft>
                <a:spcPts val="0"/>
              </a:spcAft>
              <a:buSzPts val="1800"/>
              <a:buFont typeface="Overlock"/>
              <a:buChar char="❖"/>
            </a:pPr>
            <a:r>
              <a:rPr lang="en-CA">
                <a:latin typeface="Merriweather"/>
                <a:ea typeface="Merriweather"/>
                <a:cs typeface="Merriweather"/>
                <a:sym typeface="Merriweather"/>
              </a:rPr>
              <a:t>Goal: to prove the consistency of measurements</a:t>
            </a:r>
            <a:endParaRPr>
              <a:latin typeface="Merriweather"/>
              <a:ea typeface="Merriweather"/>
              <a:cs typeface="Merriweather"/>
              <a:sym typeface="Merriweather"/>
            </a:endParaRPr>
          </a:p>
          <a:p>
            <a:pPr indent="-342900" lvl="1" marL="914400" rtl="0" algn="l">
              <a:spcBef>
                <a:spcPts val="0"/>
              </a:spcBef>
              <a:spcAft>
                <a:spcPts val="0"/>
              </a:spcAft>
              <a:buSzPts val="1800"/>
              <a:buFont typeface="Merriweather"/>
              <a:buChar char="➢"/>
            </a:pPr>
            <a:r>
              <a:rPr lang="en-CA">
                <a:latin typeface="Merriweather"/>
                <a:ea typeface="Merriweather"/>
                <a:cs typeface="Merriweather"/>
                <a:sym typeface="Merriweather"/>
              </a:rPr>
              <a:t>obtaining the same result by using </a:t>
            </a:r>
            <a:r>
              <a:rPr lang="en-CA">
                <a:latin typeface="Merriweather"/>
                <a:ea typeface="Merriweather"/>
                <a:cs typeface="Merriweather"/>
                <a:sym typeface="Merriweather"/>
              </a:rPr>
              <a:t>the</a:t>
            </a:r>
            <a:r>
              <a:rPr lang="en-CA">
                <a:latin typeface="Merriweather"/>
                <a:ea typeface="Merriweather"/>
                <a:cs typeface="Merriweather"/>
                <a:sym typeface="Merriweather"/>
              </a:rPr>
              <a:t> same circumstances (input variables)</a:t>
            </a:r>
            <a:endParaRPr>
              <a:latin typeface="Merriweather"/>
              <a:ea typeface="Merriweather"/>
              <a:cs typeface="Merriweather"/>
              <a:sym typeface="Merriweather"/>
            </a:endParaRPr>
          </a:p>
          <a:p>
            <a:pPr indent="-342900" lvl="1" marL="914400" rtl="0" algn="l">
              <a:spcBef>
                <a:spcPts val="0"/>
              </a:spcBef>
              <a:spcAft>
                <a:spcPts val="0"/>
              </a:spcAft>
              <a:buSzPts val="1800"/>
              <a:buFont typeface="Merriweather"/>
              <a:buChar char="➢"/>
            </a:pPr>
            <a:r>
              <a:rPr lang="en-CA">
                <a:latin typeface="Merriweather"/>
                <a:ea typeface="Merriweather"/>
                <a:cs typeface="Merriweather"/>
                <a:sym typeface="Merriweather"/>
              </a:rPr>
              <a:t>t</a:t>
            </a:r>
            <a:r>
              <a:rPr lang="en-CA">
                <a:latin typeface="Merriweather"/>
                <a:ea typeface="Merriweather"/>
                <a:cs typeface="Merriweather"/>
                <a:sym typeface="Merriweather"/>
              </a:rPr>
              <a:t>his is the highest standard of validating a hypothesis</a:t>
            </a:r>
            <a:endParaRPr>
              <a:latin typeface="Merriweather"/>
              <a:ea typeface="Merriweather"/>
              <a:cs typeface="Merriweather"/>
              <a:sym typeface="Merriweather"/>
            </a:endParaRPr>
          </a:p>
          <a:p>
            <a:pPr indent="0" lvl="0" marL="0" rtl="0" algn="l">
              <a:spcBef>
                <a:spcPts val="0"/>
              </a:spcBef>
              <a:spcAft>
                <a:spcPts val="0"/>
              </a:spcAft>
              <a:buNone/>
            </a:pPr>
            <a:r>
              <a:t/>
            </a:r>
            <a:endParaRPr>
              <a:latin typeface="Merriweather"/>
              <a:ea typeface="Merriweather"/>
              <a:cs typeface="Merriweather"/>
              <a:sym typeface="Merriweather"/>
            </a:endParaRPr>
          </a:p>
          <a:p>
            <a:pPr indent="0" lvl="0" marL="0" rtl="0" algn="l">
              <a:spcBef>
                <a:spcPts val="0"/>
              </a:spcBef>
              <a:spcAft>
                <a:spcPts val="0"/>
              </a:spcAft>
              <a:buNone/>
            </a:pPr>
            <a:r>
              <a:rPr lang="en-CA">
                <a:latin typeface="Merriweather"/>
                <a:ea typeface="Merriweather"/>
                <a:cs typeface="Merriweather"/>
                <a:sym typeface="Merriweather"/>
              </a:rPr>
              <a:t>Reproducibility v/ Replicability</a:t>
            </a:r>
            <a:endParaRPr>
              <a:latin typeface="Merriweather"/>
              <a:ea typeface="Merriweather"/>
              <a:cs typeface="Merriweather"/>
              <a:sym typeface="Merriweather"/>
            </a:endParaRPr>
          </a:p>
          <a:p>
            <a:pPr indent="0" lvl="0" marL="0" rtl="0" algn="l">
              <a:spcBef>
                <a:spcPts val="0"/>
              </a:spcBef>
              <a:spcAft>
                <a:spcPts val="0"/>
              </a:spcAft>
              <a:buNone/>
            </a:pPr>
            <a:r>
              <a:t/>
            </a:r>
            <a:endParaRPr sz="1200">
              <a:solidFill>
                <a:srgbClr val="333333"/>
              </a:solidFill>
              <a:highlight>
                <a:srgbClr val="FFFFFF"/>
              </a:highlight>
            </a:endParaRPr>
          </a:p>
          <a:p>
            <a:pPr indent="-323850" lvl="0" marL="457200" rtl="0" algn="l">
              <a:spcBef>
                <a:spcPts val="0"/>
              </a:spcBef>
              <a:spcAft>
                <a:spcPts val="0"/>
              </a:spcAft>
              <a:buClr>
                <a:srgbClr val="333333"/>
              </a:buClr>
              <a:buSzPts val="1500"/>
              <a:buFont typeface="Merriweather"/>
              <a:buChar char="❖"/>
            </a:pPr>
            <a:r>
              <a:rPr lang="en-CA" sz="1500">
                <a:solidFill>
                  <a:srgbClr val="333333"/>
                </a:solidFill>
                <a:highlight>
                  <a:srgbClr val="FFFFFF"/>
                </a:highlight>
                <a:latin typeface="Merriweather"/>
                <a:ea typeface="Merriweather"/>
                <a:cs typeface="Merriweather"/>
                <a:sym typeface="Merriweather"/>
              </a:rPr>
              <a:t>Reproducibility</a:t>
            </a:r>
            <a:endParaRPr sz="1500">
              <a:solidFill>
                <a:srgbClr val="333333"/>
              </a:solidFill>
              <a:highlight>
                <a:srgbClr val="FFFFFF"/>
              </a:highlight>
              <a:latin typeface="Merriweather"/>
              <a:ea typeface="Merriweather"/>
              <a:cs typeface="Merriweather"/>
              <a:sym typeface="Merriweather"/>
            </a:endParaRPr>
          </a:p>
          <a:p>
            <a:pPr indent="-323850" lvl="1" marL="914400" rtl="0" algn="l">
              <a:spcBef>
                <a:spcPts val="0"/>
              </a:spcBef>
              <a:spcAft>
                <a:spcPts val="0"/>
              </a:spcAft>
              <a:buClr>
                <a:srgbClr val="333333"/>
              </a:buClr>
              <a:buSzPts val="1500"/>
              <a:buFont typeface="Merriweather"/>
              <a:buChar char="➢"/>
            </a:pPr>
            <a:r>
              <a:rPr lang="en-CA" sz="1500">
                <a:solidFill>
                  <a:srgbClr val="333333"/>
                </a:solidFill>
                <a:highlight>
                  <a:srgbClr val="FFFFFF"/>
                </a:highlight>
                <a:latin typeface="Merriweather"/>
                <a:ea typeface="Merriweather"/>
                <a:cs typeface="Merriweather"/>
                <a:sym typeface="Merriweather"/>
              </a:rPr>
              <a:t> can be defined as obtaining consistent results using the same input variables, methodological and computational steps, and analysis conditions</a:t>
            </a:r>
            <a:endParaRPr sz="1500">
              <a:solidFill>
                <a:srgbClr val="333333"/>
              </a:solidFill>
              <a:highlight>
                <a:srgbClr val="FFFFFF"/>
              </a:highlight>
              <a:latin typeface="Merriweather"/>
              <a:ea typeface="Merriweather"/>
              <a:cs typeface="Merriweather"/>
              <a:sym typeface="Merriweather"/>
            </a:endParaRPr>
          </a:p>
          <a:p>
            <a:pPr indent="0" lvl="0" marL="0" rtl="0" algn="l">
              <a:spcBef>
                <a:spcPts val="0"/>
              </a:spcBef>
              <a:spcAft>
                <a:spcPts val="0"/>
              </a:spcAft>
              <a:buNone/>
            </a:pPr>
            <a:r>
              <a:t/>
            </a:r>
            <a:endParaRPr sz="1500">
              <a:solidFill>
                <a:srgbClr val="333333"/>
              </a:solidFill>
              <a:highlight>
                <a:srgbClr val="FFFFFF"/>
              </a:highlight>
              <a:latin typeface="Merriweather"/>
              <a:ea typeface="Merriweather"/>
              <a:cs typeface="Merriweather"/>
              <a:sym typeface="Merriweather"/>
            </a:endParaRPr>
          </a:p>
          <a:p>
            <a:pPr indent="-323850" lvl="0" marL="457200" rtl="0" algn="l">
              <a:spcBef>
                <a:spcPts val="0"/>
              </a:spcBef>
              <a:spcAft>
                <a:spcPts val="0"/>
              </a:spcAft>
              <a:buClr>
                <a:srgbClr val="333333"/>
              </a:buClr>
              <a:buSzPts val="1500"/>
              <a:buFont typeface="Merriweather"/>
              <a:buChar char="❖"/>
            </a:pPr>
            <a:r>
              <a:rPr lang="en-CA" sz="1500">
                <a:solidFill>
                  <a:srgbClr val="333333"/>
                </a:solidFill>
                <a:highlight>
                  <a:srgbClr val="FFFFFF"/>
                </a:highlight>
                <a:latin typeface="Merriweather"/>
                <a:ea typeface="Merriweather"/>
                <a:cs typeface="Merriweather"/>
                <a:sym typeface="Merriweather"/>
              </a:rPr>
              <a:t>Replicability</a:t>
            </a:r>
            <a:endParaRPr sz="1500">
              <a:solidFill>
                <a:srgbClr val="333333"/>
              </a:solidFill>
              <a:highlight>
                <a:srgbClr val="FFFFFF"/>
              </a:highlight>
              <a:latin typeface="Merriweather"/>
              <a:ea typeface="Merriweather"/>
              <a:cs typeface="Merriweather"/>
              <a:sym typeface="Merriweather"/>
            </a:endParaRPr>
          </a:p>
          <a:p>
            <a:pPr indent="-323850" lvl="1" marL="914400" rtl="0" algn="l">
              <a:spcBef>
                <a:spcPts val="0"/>
              </a:spcBef>
              <a:spcAft>
                <a:spcPts val="0"/>
              </a:spcAft>
              <a:buClr>
                <a:srgbClr val="333333"/>
              </a:buClr>
              <a:buSzPts val="1500"/>
              <a:buFont typeface="Merriweather"/>
              <a:buChar char="➢"/>
            </a:pPr>
            <a:r>
              <a:rPr lang="en-CA" sz="1500">
                <a:solidFill>
                  <a:srgbClr val="333333"/>
                </a:solidFill>
                <a:highlight>
                  <a:srgbClr val="FFFFFF"/>
                </a:highlight>
                <a:latin typeface="Merriweather"/>
                <a:ea typeface="Merriweather"/>
                <a:cs typeface="Merriweather"/>
                <a:sym typeface="Merriweather"/>
              </a:rPr>
              <a:t>the process of obtaining consistent results across studies that answered the same scientific inquiry, each of which has obtained its data.</a:t>
            </a:r>
            <a:endParaRPr sz="1500">
              <a:solidFill>
                <a:srgbClr val="333333"/>
              </a:solidFill>
              <a:highlight>
                <a:srgbClr val="FFFFFF"/>
              </a:highlight>
              <a:latin typeface="Merriweather"/>
              <a:ea typeface="Merriweather"/>
              <a:cs typeface="Merriweather"/>
              <a:sym typeface="Merriweather"/>
            </a:endParaRPr>
          </a:p>
          <a:p>
            <a:pPr indent="0" lvl="0" marL="0" rtl="0" algn="l">
              <a:spcBef>
                <a:spcPts val="0"/>
              </a:spcBef>
              <a:spcAft>
                <a:spcPts val="0"/>
              </a:spcAft>
              <a:buNone/>
            </a:pPr>
            <a:r>
              <a:t/>
            </a:r>
            <a:endParaRPr sz="1500">
              <a:solidFill>
                <a:srgbClr val="333333"/>
              </a:solidFill>
              <a:highlight>
                <a:srgbClr val="FFFFFF"/>
              </a:highlight>
              <a:latin typeface="Merriweather"/>
              <a:ea typeface="Merriweather"/>
              <a:cs typeface="Merriweather"/>
              <a:sym typeface="Merriweather"/>
            </a:endParaRPr>
          </a:p>
          <a:p>
            <a:pPr indent="0" lvl="0" marL="0" rtl="0" algn="l">
              <a:spcBef>
                <a:spcPts val="0"/>
              </a:spcBef>
              <a:spcAft>
                <a:spcPts val="0"/>
              </a:spcAft>
              <a:buNone/>
            </a:pPr>
            <a:r>
              <a:t/>
            </a:r>
            <a:endParaRPr sz="1500">
              <a:solidFill>
                <a:srgbClr val="333333"/>
              </a:solidFill>
              <a:highlight>
                <a:srgbClr val="FFFFFF"/>
              </a:highlight>
              <a:latin typeface="Merriweather"/>
              <a:ea typeface="Merriweather"/>
              <a:cs typeface="Merriweather"/>
              <a:sym typeface="Merriweather"/>
            </a:endParaRPr>
          </a:p>
          <a:p>
            <a:pPr indent="0" lvl="0" marL="0" rtl="0" algn="ctr">
              <a:spcBef>
                <a:spcPts val="0"/>
              </a:spcBef>
              <a:spcAft>
                <a:spcPts val="0"/>
              </a:spcAft>
              <a:buNone/>
            </a:pPr>
            <a:r>
              <a:rPr lang="en-CA" sz="1500">
                <a:solidFill>
                  <a:srgbClr val="333333"/>
                </a:solidFill>
                <a:highlight>
                  <a:srgbClr val="FFFFFF"/>
                </a:highlight>
                <a:latin typeface="Merriweather"/>
                <a:ea typeface="Merriweather"/>
                <a:cs typeface="Merriweather"/>
                <a:sym typeface="Merriweather"/>
              </a:rPr>
              <a:t>“Method” section in a paper</a:t>
            </a:r>
            <a:endParaRPr sz="1500">
              <a:solidFill>
                <a:srgbClr val="333333"/>
              </a:solidFill>
              <a:highlight>
                <a:srgbClr val="FFFFFF"/>
              </a:highlight>
              <a:latin typeface="Merriweather"/>
              <a:ea typeface="Merriweather"/>
              <a:cs typeface="Merriweather"/>
              <a:sym typeface="Merriweather"/>
            </a:endParaRPr>
          </a:p>
          <a:p>
            <a:pPr indent="0" lvl="0" marL="0" rtl="0" algn="l">
              <a:spcBef>
                <a:spcPts val="640"/>
              </a:spcBef>
              <a:spcAft>
                <a:spcPts val="1200"/>
              </a:spcAft>
              <a:buNone/>
            </a:pPr>
            <a:r>
              <a:t/>
            </a:r>
            <a:endParaRPr>
              <a:latin typeface="Merriweather"/>
              <a:ea typeface="Merriweather"/>
              <a:cs typeface="Merriweather"/>
              <a:sym typeface="Merriweathe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4"/>
          <p:cNvSpPr txBox="1"/>
          <p:nvPr>
            <p:ph type="title"/>
          </p:nvPr>
        </p:nvSpPr>
        <p:spPr>
          <a:xfrm>
            <a:off x="457200" y="-27384"/>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Overlock"/>
              <a:buNone/>
            </a:pPr>
            <a:r>
              <a:rPr lang="en-CA" sz="4000">
                <a:latin typeface="Merriweather"/>
                <a:ea typeface="Merriweather"/>
                <a:cs typeface="Merriweather"/>
                <a:sym typeface="Merriweather"/>
              </a:rPr>
              <a:t>Tiers of Reproducibility</a:t>
            </a:r>
            <a:endParaRPr sz="4000">
              <a:latin typeface="Merriweather"/>
              <a:ea typeface="Merriweather"/>
              <a:cs typeface="Merriweather"/>
              <a:sym typeface="Merriweather"/>
            </a:endParaRPr>
          </a:p>
        </p:txBody>
      </p:sp>
      <p:sp>
        <p:nvSpPr>
          <p:cNvPr id="230" name="Google Shape;230;p24"/>
          <p:cNvSpPr txBox="1"/>
          <p:nvPr>
            <p:ph idx="1" type="body"/>
          </p:nvPr>
        </p:nvSpPr>
        <p:spPr>
          <a:xfrm>
            <a:off x="251520" y="1196752"/>
            <a:ext cx="8686800" cy="5286388"/>
          </a:xfrm>
          <a:prstGeom prst="rect">
            <a:avLst/>
          </a:prstGeom>
          <a:noFill/>
          <a:ln>
            <a:noFill/>
          </a:ln>
        </p:spPr>
        <p:txBody>
          <a:bodyPr anchorCtr="0" anchor="t" bIns="45700" lIns="91425" spcFirstLastPara="1" rIns="91425" wrap="square" tIns="45700">
            <a:normAutofit lnSpcReduction="20000"/>
          </a:bodyPr>
          <a:lstStyle/>
          <a:p>
            <a:pPr indent="-336550" lvl="0" marL="342900" rtl="0" algn="l">
              <a:lnSpc>
                <a:spcPct val="158000"/>
              </a:lnSpc>
              <a:spcBef>
                <a:spcPts val="0"/>
              </a:spcBef>
              <a:spcAft>
                <a:spcPts val="0"/>
              </a:spcAft>
              <a:buClr>
                <a:srgbClr val="333333"/>
              </a:buClr>
              <a:buSzPts val="1700"/>
              <a:buFont typeface="Merriweather"/>
              <a:buChar char="❖"/>
            </a:pPr>
            <a:r>
              <a:rPr lang="en-CA" sz="1700">
                <a:solidFill>
                  <a:srgbClr val="333333"/>
                </a:solidFill>
                <a:latin typeface="Merriweather"/>
                <a:ea typeface="Merriweather"/>
                <a:cs typeface="Merriweather"/>
                <a:sym typeface="Merriweather"/>
              </a:rPr>
              <a:t>Direct replication</a:t>
            </a:r>
            <a:endParaRPr sz="1700">
              <a:solidFill>
                <a:srgbClr val="333333"/>
              </a:solidFill>
              <a:latin typeface="Merriweather"/>
              <a:ea typeface="Merriweather"/>
              <a:cs typeface="Merriweather"/>
              <a:sym typeface="Merriweather"/>
            </a:endParaRPr>
          </a:p>
          <a:p>
            <a:pPr indent="-279400" lvl="1" marL="742950" rtl="0" algn="l">
              <a:lnSpc>
                <a:spcPct val="158000"/>
              </a:lnSpc>
              <a:spcBef>
                <a:spcPts val="0"/>
              </a:spcBef>
              <a:spcAft>
                <a:spcPts val="0"/>
              </a:spcAft>
              <a:buClr>
                <a:srgbClr val="333333"/>
              </a:buClr>
              <a:buSzPts val="1700"/>
              <a:buFont typeface="Merriweather"/>
              <a:buChar char="➢"/>
            </a:pPr>
            <a:r>
              <a:rPr lang="en-CA" sz="1700">
                <a:solidFill>
                  <a:srgbClr val="333333"/>
                </a:solidFill>
                <a:latin typeface="Merriweather"/>
                <a:ea typeface="Merriweather"/>
                <a:cs typeface="Merriweather"/>
                <a:sym typeface="Merriweather"/>
              </a:rPr>
              <a:t>attempts to reproduce a previously observed result by using the same experimental design and conditions as defined in the original study</a:t>
            </a:r>
            <a:endParaRPr sz="1700">
              <a:solidFill>
                <a:srgbClr val="333333"/>
              </a:solidFill>
              <a:latin typeface="Merriweather"/>
              <a:ea typeface="Merriweather"/>
              <a:cs typeface="Merriweather"/>
              <a:sym typeface="Merriweather"/>
            </a:endParaRPr>
          </a:p>
          <a:p>
            <a:pPr indent="-336550" lvl="0" marL="342900" rtl="0" algn="l">
              <a:lnSpc>
                <a:spcPct val="158000"/>
              </a:lnSpc>
              <a:spcBef>
                <a:spcPts val="0"/>
              </a:spcBef>
              <a:spcAft>
                <a:spcPts val="0"/>
              </a:spcAft>
              <a:buClr>
                <a:srgbClr val="333333"/>
              </a:buClr>
              <a:buSzPts val="1700"/>
              <a:buFont typeface="Merriweather"/>
              <a:buChar char="❖"/>
            </a:pPr>
            <a:r>
              <a:rPr lang="en-CA" sz="1700">
                <a:solidFill>
                  <a:srgbClr val="333333"/>
                </a:solidFill>
                <a:latin typeface="Merriweather"/>
                <a:ea typeface="Merriweather"/>
                <a:cs typeface="Merriweather"/>
                <a:sym typeface="Merriweather"/>
              </a:rPr>
              <a:t>Analytic replication</a:t>
            </a:r>
            <a:endParaRPr sz="1700">
              <a:solidFill>
                <a:srgbClr val="333333"/>
              </a:solidFill>
              <a:latin typeface="Merriweather"/>
              <a:ea typeface="Merriweather"/>
              <a:cs typeface="Merriweather"/>
              <a:sym typeface="Merriweather"/>
            </a:endParaRPr>
          </a:p>
          <a:p>
            <a:pPr indent="-279400" lvl="1" marL="742950" rtl="0" algn="l">
              <a:lnSpc>
                <a:spcPct val="158000"/>
              </a:lnSpc>
              <a:spcBef>
                <a:spcPts val="0"/>
              </a:spcBef>
              <a:spcAft>
                <a:spcPts val="0"/>
              </a:spcAft>
              <a:buClr>
                <a:srgbClr val="333333"/>
              </a:buClr>
              <a:buSzPts val="1700"/>
              <a:buFont typeface="Merriweather"/>
              <a:buChar char="➢"/>
            </a:pPr>
            <a:r>
              <a:rPr lang="en-CA" sz="1700">
                <a:solidFill>
                  <a:srgbClr val="333333"/>
                </a:solidFill>
                <a:latin typeface="Merriweather"/>
                <a:ea typeface="Merriweather"/>
                <a:cs typeface="Merriweather"/>
                <a:sym typeface="Merriweather"/>
              </a:rPr>
              <a:t>reproducing a series of scientific findings through a re-analysis of the original data set</a:t>
            </a:r>
            <a:endParaRPr sz="1700">
              <a:solidFill>
                <a:srgbClr val="333333"/>
              </a:solidFill>
              <a:latin typeface="Merriweather"/>
              <a:ea typeface="Merriweather"/>
              <a:cs typeface="Merriweather"/>
              <a:sym typeface="Merriweather"/>
            </a:endParaRPr>
          </a:p>
          <a:p>
            <a:pPr indent="-336550" lvl="0" marL="342900" rtl="0" algn="l">
              <a:lnSpc>
                <a:spcPct val="158000"/>
              </a:lnSpc>
              <a:spcBef>
                <a:spcPts val="0"/>
              </a:spcBef>
              <a:spcAft>
                <a:spcPts val="0"/>
              </a:spcAft>
              <a:buClr>
                <a:srgbClr val="333333"/>
              </a:buClr>
              <a:buSzPts val="1700"/>
              <a:buFont typeface="Merriweather"/>
              <a:buChar char="❖"/>
            </a:pPr>
            <a:r>
              <a:rPr lang="en-CA" sz="1700">
                <a:solidFill>
                  <a:srgbClr val="333333"/>
                </a:solidFill>
                <a:latin typeface="Merriweather"/>
                <a:ea typeface="Merriweather"/>
                <a:cs typeface="Merriweather"/>
                <a:sym typeface="Merriweather"/>
              </a:rPr>
              <a:t>Systematic</a:t>
            </a:r>
            <a:r>
              <a:rPr lang="en-CA" sz="1700">
                <a:solidFill>
                  <a:srgbClr val="333333"/>
                </a:solidFill>
                <a:latin typeface="Merriweather"/>
                <a:ea typeface="Merriweather"/>
                <a:cs typeface="Merriweather"/>
                <a:sym typeface="Merriweather"/>
              </a:rPr>
              <a:t> replication</a:t>
            </a:r>
            <a:endParaRPr sz="1700">
              <a:solidFill>
                <a:srgbClr val="333333"/>
              </a:solidFill>
              <a:latin typeface="Merriweather"/>
              <a:ea typeface="Merriweather"/>
              <a:cs typeface="Merriweather"/>
              <a:sym typeface="Merriweather"/>
            </a:endParaRPr>
          </a:p>
          <a:p>
            <a:pPr indent="-279400" lvl="1" marL="742950" rtl="0" algn="l">
              <a:lnSpc>
                <a:spcPct val="158000"/>
              </a:lnSpc>
              <a:spcBef>
                <a:spcPts val="0"/>
              </a:spcBef>
              <a:spcAft>
                <a:spcPts val="0"/>
              </a:spcAft>
              <a:buClr>
                <a:srgbClr val="333333"/>
              </a:buClr>
              <a:buSzPts val="1700"/>
              <a:buFont typeface="Merriweather"/>
              <a:buChar char="➢"/>
            </a:pPr>
            <a:r>
              <a:rPr lang="en-CA" sz="1700">
                <a:solidFill>
                  <a:srgbClr val="333333"/>
                </a:solidFill>
                <a:latin typeface="Merriweather"/>
                <a:ea typeface="Merriweather"/>
                <a:cs typeface="Merriweather"/>
                <a:sym typeface="Merriweather"/>
              </a:rPr>
              <a:t>reproducing an experimental finding using different experimental conditions (for example, in a different animal model or cell culture system)</a:t>
            </a:r>
            <a:endParaRPr sz="1700">
              <a:solidFill>
                <a:srgbClr val="333333"/>
              </a:solidFill>
              <a:latin typeface="Merriweather"/>
              <a:ea typeface="Merriweather"/>
              <a:cs typeface="Merriweather"/>
              <a:sym typeface="Merriweather"/>
            </a:endParaRPr>
          </a:p>
          <a:p>
            <a:pPr indent="-336550" lvl="0" marL="342900" rtl="0" algn="l">
              <a:lnSpc>
                <a:spcPct val="158000"/>
              </a:lnSpc>
              <a:spcBef>
                <a:spcPts val="0"/>
              </a:spcBef>
              <a:spcAft>
                <a:spcPts val="0"/>
              </a:spcAft>
              <a:buClr>
                <a:srgbClr val="333333"/>
              </a:buClr>
              <a:buSzPts val="1700"/>
              <a:buFont typeface="Merriweather"/>
              <a:buChar char="❖"/>
            </a:pPr>
            <a:r>
              <a:rPr lang="en-CA" sz="1700">
                <a:solidFill>
                  <a:srgbClr val="333333"/>
                </a:solidFill>
                <a:latin typeface="Merriweather"/>
                <a:ea typeface="Merriweather"/>
                <a:cs typeface="Merriweather"/>
                <a:sym typeface="Merriweather"/>
              </a:rPr>
              <a:t>Conceptual replication</a:t>
            </a:r>
            <a:endParaRPr sz="1700">
              <a:solidFill>
                <a:srgbClr val="333333"/>
              </a:solidFill>
              <a:latin typeface="Merriweather"/>
              <a:ea typeface="Merriweather"/>
              <a:cs typeface="Merriweather"/>
              <a:sym typeface="Merriweather"/>
            </a:endParaRPr>
          </a:p>
          <a:p>
            <a:pPr indent="-279400" lvl="1" marL="742950" rtl="0" algn="l">
              <a:lnSpc>
                <a:spcPct val="158000"/>
              </a:lnSpc>
              <a:spcBef>
                <a:spcPts val="0"/>
              </a:spcBef>
              <a:spcAft>
                <a:spcPts val="0"/>
              </a:spcAft>
              <a:buClr>
                <a:srgbClr val="333333"/>
              </a:buClr>
              <a:buSzPts val="1700"/>
              <a:buFont typeface="Merriweather"/>
              <a:buChar char="➢"/>
            </a:pPr>
            <a:r>
              <a:rPr lang="en-CA" sz="1700">
                <a:solidFill>
                  <a:srgbClr val="333333"/>
                </a:solidFill>
                <a:latin typeface="Merriweather"/>
                <a:ea typeface="Merriweather"/>
                <a:cs typeface="Merriweather"/>
                <a:sym typeface="Merriweather"/>
              </a:rPr>
              <a:t>evaluation of data validity using a different set of experimental conditions or methods</a:t>
            </a:r>
            <a:endParaRPr sz="1700">
              <a:solidFill>
                <a:srgbClr val="333333"/>
              </a:solidFill>
              <a:latin typeface="Merriweather"/>
              <a:ea typeface="Merriweather"/>
              <a:cs typeface="Merriweather"/>
              <a:sym typeface="Merriweather"/>
            </a:endParaRPr>
          </a:p>
          <a:p>
            <a:pPr indent="0" lvl="0" marL="0" rtl="0" algn="l">
              <a:spcBef>
                <a:spcPts val="1900"/>
              </a:spcBef>
              <a:spcAft>
                <a:spcPts val="1200"/>
              </a:spcAft>
              <a:buNone/>
            </a:pPr>
            <a:r>
              <a:t/>
            </a:r>
            <a:endParaRPr>
              <a:latin typeface="Overlock"/>
              <a:ea typeface="Overlock"/>
              <a:cs typeface="Overlock"/>
              <a:sym typeface="Overlock"/>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g23e9fe38a40_0_16"/>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CA">
                <a:latin typeface="Merriweather"/>
                <a:ea typeface="Merriweather"/>
                <a:cs typeface="Merriweather"/>
                <a:sym typeface="Merriweather"/>
              </a:rPr>
              <a:t>Factors Affecting </a:t>
            </a:r>
            <a:r>
              <a:rPr lang="en-CA">
                <a:latin typeface="Merriweather"/>
                <a:ea typeface="Merriweather"/>
                <a:cs typeface="Merriweather"/>
                <a:sym typeface="Merriweather"/>
              </a:rPr>
              <a:t>Reproducibility</a:t>
            </a:r>
            <a:endParaRPr>
              <a:latin typeface="Merriweather"/>
              <a:ea typeface="Merriweather"/>
              <a:cs typeface="Merriweather"/>
              <a:sym typeface="Merriweather"/>
            </a:endParaRPr>
          </a:p>
        </p:txBody>
      </p:sp>
      <p:sp>
        <p:nvSpPr>
          <p:cNvPr id="237" name="Google Shape;237;g23e9fe38a40_0_16"/>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CA" sz="1350">
                <a:solidFill>
                  <a:srgbClr val="222222"/>
                </a:solidFill>
                <a:latin typeface="Merriweather"/>
                <a:ea typeface="Merriweather"/>
                <a:cs typeface="Merriweather"/>
                <a:sym typeface="Merriweather"/>
              </a:rPr>
              <a:t>A lack of access to methodological details, raw data, and research materials.</a:t>
            </a:r>
            <a:endParaRPr sz="1350">
              <a:solidFill>
                <a:srgbClr val="222222"/>
              </a:solidFill>
              <a:latin typeface="Merriweather"/>
              <a:ea typeface="Merriweather"/>
              <a:cs typeface="Merriweather"/>
              <a:sym typeface="Merriweather"/>
            </a:endParaRPr>
          </a:p>
          <a:p>
            <a:pPr indent="0" lvl="0" marL="0" rtl="0" algn="l">
              <a:spcBef>
                <a:spcPts val="1200"/>
              </a:spcBef>
              <a:spcAft>
                <a:spcPts val="0"/>
              </a:spcAft>
              <a:buNone/>
            </a:pPr>
            <a:r>
              <a:t/>
            </a:r>
            <a:endParaRPr sz="1350">
              <a:solidFill>
                <a:srgbClr val="222222"/>
              </a:solidFill>
              <a:latin typeface="Merriweather"/>
              <a:ea typeface="Merriweather"/>
              <a:cs typeface="Merriweather"/>
              <a:sym typeface="Merriweather"/>
            </a:endParaRPr>
          </a:p>
          <a:p>
            <a:pPr indent="0" lvl="0" marL="0" rtl="0" algn="l">
              <a:spcBef>
                <a:spcPts val="1200"/>
              </a:spcBef>
              <a:spcAft>
                <a:spcPts val="0"/>
              </a:spcAft>
              <a:buNone/>
            </a:pPr>
            <a:r>
              <a:rPr lang="en-CA" sz="1350">
                <a:solidFill>
                  <a:srgbClr val="222222"/>
                </a:solidFill>
                <a:latin typeface="Merriweather"/>
                <a:ea typeface="Merriweather"/>
                <a:cs typeface="Merriweather"/>
                <a:sym typeface="Merriweather"/>
              </a:rPr>
              <a:t>Use of misidentified, cross-contaminated, or over-passaged cell lines and microorganisms.</a:t>
            </a:r>
            <a:endParaRPr sz="1350">
              <a:solidFill>
                <a:srgbClr val="222222"/>
              </a:solidFill>
              <a:latin typeface="Merriweather"/>
              <a:ea typeface="Merriweather"/>
              <a:cs typeface="Merriweather"/>
              <a:sym typeface="Merriweather"/>
            </a:endParaRPr>
          </a:p>
          <a:p>
            <a:pPr indent="0" lvl="0" marL="0" rtl="0" algn="l">
              <a:spcBef>
                <a:spcPts val="1200"/>
              </a:spcBef>
              <a:spcAft>
                <a:spcPts val="0"/>
              </a:spcAft>
              <a:buNone/>
            </a:pPr>
            <a:r>
              <a:t/>
            </a:r>
            <a:endParaRPr sz="1350">
              <a:solidFill>
                <a:srgbClr val="222222"/>
              </a:solidFill>
              <a:latin typeface="Merriweather"/>
              <a:ea typeface="Merriweather"/>
              <a:cs typeface="Merriweather"/>
              <a:sym typeface="Merriweather"/>
            </a:endParaRPr>
          </a:p>
          <a:p>
            <a:pPr indent="0" lvl="0" marL="0" rtl="0" algn="l">
              <a:spcBef>
                <a:spcPts val="1200"/>
              </a:spcBef>
              <a:spcAft>
                <a:spcPts val="0"/>
              </a:spcAft>
              <a:buNone/>
            </a:pPr>
            <a:r>
              <a:rPr lang="en-CA" sz="1350">
                <a:solidFill>
                  <a:srgbClr val="222222"/>
                </a:solidFill>
                <a:latin typeface="Merriweather"/>
                <a:ea typeface="Merriweather"/>
                <a:cs typeface="Merriweather"/>
                <a:sym typeface="Merriweather"/>
              </a:rPr>
              <a:t>Inability to manage complex datasets</a:t>
            </a:r>
            <a:endParaRPr sz="1350">
              <a:solidFill>
                <a:srgbClr val="222222"/>
              </a:solidFill>
              <a:latin typeface="Merriweather"/>
              <a:ea typeface="Merriweather"/>
              <a:cs typeface="Merriweather"/>
              <a:sym typeface="Merriweather"/>
            </a:endParaRPr>
          </a:p>
          <a:p>
            <a:pPr indent="0" lvl="0" marL="0" rtl="0" algn="l">
              <a:spcBef>
                <a:spcPts val="1200"/>
              </a:spcBef>
              <a:spcAft>
                <a:spcPts val="0"/>
              </a:spcAft>
              <a:buNone/>
            </a:pPr>
            <a:r>
              <a:t/>
            </a:r>
            <a:endParaRPr sz="1350">
              <a:solidFill>
                <a:srgbClr val="222222"/>
              </a:solidFill>
              <a:latin typeface="Merriweather"/>
              <a:ea typeface="Merriweather"/>
              <a:cs typeface="Merriweather"/>
              <a:sym typeface="Merriweather"/>
            </a:endParaRPr>
          </a:p>
          <a:p>
            <a:pPr indent="0" lvl="0" marL="0" rtl="0" algn="l">
              <a:spcBef>
                <a:spcPts val="1200"/>
              </a:spcBef>
              <a:spcAft>
                <a:spcPts val="0"/>
              </a:spcAft>
              <a:buNone/>
            </a:pPr>
            <a:r>
              <a:rPr lang="en-CA" sz="1350">
                <a:solidFill>
                  <a:srgbClr val="222222"/>
                </a:solidFill>
                <a:latin typeface="Merriweather"/>
                <a:ea typeface="Merriweather"/>
                <a:cs typeface="Merriweather"/>
                <a:sym typeface="Merriweather"/>
              </a:rPr>
              <a:t>Poor research practices and experimental design</a:t>
            </a:r>
            <a:endParaRPr sz="1350">
              <a:solidFill>
                <a:srgbClr val="222222"/>
              </a:solidFill>
              <a:latin typeface="Merriweather"/>
              <a:ea typeface="Merriweather"/>
              <a:cs typeface="Merriweather"/>
              <a:sym typeface="Merriweather"/>
            </a:endParaRPr>
          </a:p>
          <a:p>
            <a:pPr indent="0" lvl="0" marL="0" rtl="0" algn="l">
              <a:spcBef>
                <a:spcPts val="1200"/>
              </a:spcBef>
              <a:spcAft>
                <a:spcPts val="0"/>
              </a:spcAft>
              <a:buNone/>
            </a:pPr>
            <a:r>
              <a:t/>
            </a:r>
            <a:endParaRPr sz="1350">
              <a:solidFill>
                <a:srgbClr val="222222"/>
              </a:solidFill>
              <a:latin typeface="Merriweather"/>
              <a:ea typeface="Merriweather"/>
              <a:cs typeface="Merriweather"/>
              <a:sym typeface="Merriweather"/>
            </a:endParaRPr>
          </a:p>
          <a:p>
            <a:pPr indent="0" lvl="0" marL="0" rtl="0" algn="l">
              <a:spcBef>
                <a:spcPts val="1200"/>
              </a:spcBef>
              <a:spcAft>
                <a:spcPts val="0"/>
              </a:spcAft>
              <a:buNone/>
            </a:pPr>
            <a:r>
              <a:rPr lang="en-CA" sz="1350">
                <a:solidFill>
                  <a:srgbClr val="222222"/>
                </a:solidFill>
                <a:latin typeface="Merriweather"/>
                <a:ea typeface="Merriweather"/>
                <a:cs typeface="Merriweather"/>
                <a:sym typeface="Merriweather"/>
              </a:rPr>
              <a:t>Cognitive bias</a:t>
            </a:r>
            <a:endParaRPr sz="1350">
              <a:solidFill>
                <a:srgbClr val="222222"/>
              </a:solidFill>
              <a:latin typeface="Merriweather"/>
              <a:ea typeface="Merriweather"/>
              <a:cs typeface="Merriweather"/>
              <a:sym typeface="Merriweather"/>
            </a:endParaRPr>
          </a:p>
          <a:p>
            <a:pPr indent="0" lvl="0" marL="0" rtl="0" algn="l">
              <a:spcBef>
                <a:spcPts val="1200"/>
              </a:spcBef>
              <a:spcAft>
                <a:spcPts val="0"/>
              </a:spcAft>
              <a:buNone/>
            </a:pPr>
            <a:r>
              <a:t/>
            </a:r>
            <a:endParaRPr sz="1350">
              <a:solidFill>
                <a:srgbClr val="222222"/>
              </a:solidFill>
              <a:latin typeface="Merriweather"/>
              <a:ea typeface="Merriweather"/>
              <a:cs typeface="Merriweather"/>
              <a:sym typeface="Merriweather"/>
            </a:endParaRPr>
          </a:p>
          <a:p>
            <a:pPr indent="0" lvl="0" marL="0" rtl="0" algn="l">
              <a:spcBef>
                <a:spcPts val="1200"/>
              </a:spcBef>
              <a:spcAft>
                <a:spcPts val="1200"/>
              </a:spcAft>
              <a:buNone/>
            </a:pPr>
            <a:r>
              <a:rPr lang="en-CA" sz="1350">
                <a:solidFill>
                  <a:srgbClr val="222222"/>
                </a:solidFill>
                <a:latin typeface="Merriweather"/>
                <a:ea typeface="Merriweather"/>
                <a:cs typeface="Merriweather"/>
                <a:sym typeface="Merriweather"/>
              </a:rPr>
              <a:t>A competitive culture that rewards novel findings and undervalues negative results</a:t>
            </a:r>
            <a:endParaRPr sz="1350">
              <a:solidFill>
                <a:srgbClr val="222222"/>
              </a:solidFill>
              <a:latin typeface="Merriweather"/>
              <a:ea typeface="Merriweather"/>
              <a:cs typeface="Merriweather"/>
              <a:sym typeface="Merriweathe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6"/>
          <p:cNvSpPr txBox="1"/>
          <p:nvPr>
            <p:ph type="title"/>
          </p:nvPr>
        </p:nvSpPr>
        <p:spPr>
          <a:xfrm>
            <a:off x="457200" y="155448"/>
            <a:ext cx="8229600" cy="12528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Overlock"/>
              <a:buNone/>
            </a:pPr>
            <a:r>
              <a:rPr lang="en-CA" sz="4000">
                <a:latin typeface="Merriweather"/>
                <a:ea typeface="Merriweather"/>
                <a:cs typeface="Merriweather"/>
                <a:sym typeface="Merriweather"/>
              </a:rPr>
              <a:t>Ethics in Health Care Research</a:t>
            </a:r>
            <a:endParaRPr sz="4000">
              <a:latin typeface="Merriweather"/>
              <a:ea typeface="Merriweather"/>
              <a:cs typeface="Merriweather"/>
              <a:sym typeface="Merriweather"/>
            </a:endParaRPr>
          </a:p>
        </p:txBody>
      </p:sp>
      <p:sp>
        <p:nvSpPr>
          <p:cNvPr id="244" name="Google Shape;244;p26"/>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lnSpcReduction="20000"/>
          </a:bodyPr>
          <a:lstStyle/>
          <a:p>
            <a:pPr indent="-342900" lvl="0" marL="342900" rtl="0" algn="l">
              <a:spcBef>
                <a:spcPts val="0"/>
              </a:spcBef>
              <a:spcAft>
                <a:spcPts val="0"/>
              </a:spcAft>
              <a:buClr>
                <a:schemeClr val="dk1"/>
              </a:buClr>
              <a:buSzPts val="3200"/>
              <a:buNone/>
            </a:pPr>
            <a:r>
              <a:rPr lang="en-CA">
                <a:latin typeface="Merriweather"/>
                <a:ea typeface="Merriweather"/>
                <a:cs typeface="Merriweather"/>
                <a:sym typeface="Merriweather"/>
              </a:rPr>
              <a:t>Code of Ethics applies to research with humans and animals</a:t>
            </a:r>
            <a:endParaRPr>
              <a:latin typeface="Merriweather"/>
              <a:ea typeface="Merriweather"/>
              <a:cs typeface="Merriweather"/>
              <a:sym typeface="Merriweather"/>
            </a:endParaRPr>
          </a:p>
          <a:p>
            <a:pPr indent="-342900" lvl="0" marL="342900" rtl="0" algn="l">
              <a:spcBef>
                <a:spcPts val="0"/>
              </a:spcBef>
              <a:spcAft>
                <a:spcPts val="0"/>
              </a:spcAft>
              <a:buClr>
                <a:schemeClr val="dk1"/>
              </a:buClr>
              <a:buSzPts val="3200"/>
              <a:buNone/>
            </a:pPr>
            <a:r>
              <a:t/>
            </a:r>
            <a:endParaRPr>
              <a:latin typeface="Merriweather"/>
              <a:ea typeface="Merriweather"/>
              <a:cs typeface="Merriweather"/>
              <a:sym typeface="Merriweather"/>
            </a:endParaRPr>
          </a:p>
          <a:p>
            <a:pPr indent="-342900" lvl="0" marL="342900" rtl="0" algn="l">
              <a:spcBef>
                <a:spcPts val="640"/>
              </a:spcBef>
              <a:spcAft>
                <a:spcPts val="0"/>
              </a:spcAft>
              <a:buClr>
                <a:schemeClr val="dk1"/>
              </a:buClr>
              <a:buSzPts val="3200"/>
              <a:buNone/>
            </a:pPr>
            <a:r>
              <a:rPr lang="en-CA" u="sng">
                <a:latin typeface="Merriweather"/>
                <a:ea typeface="Merriweather"/>
                <a:cs typeface="Merriweather"/>
                <a:sym typeface="Merriweather"/>
              </a:rPr>
              <a:t>Goal</a:t>
            </a:r>
            <a:r>
              <a:rPr lang="en-CA">
                <a:latin typeface="Merriweather"/>
                <a:ea typeface="Merriweather"/>
                <a:cs typeface="Merriweather"/>
                <a:sym typeface="Merriweather"/>
              </a:rPr>
              <a:t>: </a:t>
            </a:r>
            <a:endParaRPr>
              <a:latin typeface="Merriweather"/>
              <a:ea typeface="Merriweather"/>
              <a:cs typeface="Merriweather"/>
              <a:sym typeface="Merriweather"/>
            </a:endParaRPr>
          </a:p>
          <a:p>
            <a:pPr indent="-342900" lvl="0" marL="457200" rtl="0" algn="l">
              <a:spcBef>
                <a:spcPts val="640"/>
              </a:spcBef>
              <a:spcAft>
                <a:spcPts val="0"/>
              </a:spcAft>
              <a:buSzPts val="1800"/>
              <a:buFont typeface="Merriweather"/>
              <a:buChar char="❖"/>
            </a:pPr>
            <a:r>
              <a:rPr lang="en-CA">
                <a:latin typeface="Merriweather"/>
                <a:ea typeface="Merriweather"/>
                <a:cs typeface="Merriweather"/>
                <a:sym typeface="Merriweather"/>
              </a:rPr>
              <a:t>to maximize effort to protect human and animal rights and well-being of study’s participants</a:t>
            </a:r>
            <a:endParaRPr>
              <a:latin typeface="Merriweather"/>
              <a:ea typeface="Merriweather"/>
              <a:cs typeface="Merriweather"/>
              <a:sym typeface="Merriweather"/>
            </a:endParaRPr>
          </a:p>
          <a:p>
            <a:pPr indent="0" lvl="0" marL="0" rtl="0" algn="l">
              <a:spcBef>
                <a:spcPts val="640"/>
              </a:spcBef>
              <a:spcAft>
                <a:spcPts val="0"/>
              </a:spcAft>
              <a:buNone/>
            </a:pPr>
            <a:r>
              <a:t/>
            </a:r>
            <a:endParaRPr>
              <a:latin typeface="Merriweather"/>
              <a:ea typeface="Merriweather"/>
              <a:cs typeface="Merriweather"/>
              <a:sym typeface="Merriweather"/>
            </a:endParaRPr>
          </a:p>
          <a:p>
            <a:pPr indent="0" lvl="0" marL="0" rtl="0" algn="l">
              <a:spcBef>
                <a:spcPts val="640"/>
              </a:spcBef>
              <a:spcAft>
                <a:spcPts val="0"/>
              </a:spcAft>
              <a:buNone/>
            </a:pPr>
            <a:r>
              <a:rPr lang="en-CA">
                <a:latin typeface="Merriweather"/>
                <a:ea typeface="Merriweather"/>
                <a:cs typeface="Merriweather"/>
                <a:sym typeface="Merriweather"/>
              </a:rPr>
              <a:t>Principles:</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AutoNum type="arabicPeriod"/>
            </a:pPr>
            <a:r>
              <a:rPr lang="en-CA">
                <a:latin typeface="Merriweather"/>
                <a:ea typeface="Merriweather"/>
                <a:cs typeface="Merriweather"/>
                <a:sym typeface="Merriweather"/>
              </a:rPr>
              <a:t>Full information disclosure of study procedures </a:t>
            </a:r>
            <a:endParaRPr>
              <a:latin typeface="Merriweather"/>
              <a:ea typeface="Merriweather"/>
              <a:cs typeface="Merriweather"/>
              <a:sym typeface="Merriweather"/>
            </a:endParaRPr>
          </a:p>
          <a:p>
            <a:pPr indent="-342900" lvl="1" marL="914400" rtl="0" algn="l">
              <a:spcBef>
                <a:spcPts val="0"/>
              </a:spcBef>
              <a:spcAft>
                <a:spcPts val="0"/>
              </a:spcAft>
              <a:buSzPts val="1800"/>
              <a:buFont typeface="Merriweather"/>
              <a:buAutoNum type="alphaLcPeriod"/>
            </a:pPr>
            <a:r>
              <a:rPr lang="en-CA">
                <a:latin typeface="Merriweather"/>
                <a:ea typeface="Merriweather"/>
                <a:cs typeface="Merriweather"/>
                <a:sym typeface="Merriweather"/>
              </a:rPr>
              <a:t>Informed consent</a:t>
            </a:r>
            <a:endParaRPr>
              <a:latin typeface="Merriweather"/>
              <a:ea typeface="Merriweather"/>
              <a:cs typeface="Merriweather"/>
              <a:sym typeface="Merriweather"/>
            </a:endParaRPr>
          </a:p>
          <a:p>
            <a:pPr indent="-342900" lvl="0" marL="457200" rtl="0" algn="l">
              <a:spcBef>
                <a:spcPts val="640"/>
              </a:spcBef>
              <a:spcAft>
                <a:spcPts val="0"/>
              </a:spcAft>
              <a:buSzPts val="1800"/>
              <a:buFont typeface="Merriweather"/>
              <a:buAutoNum type="arabicPeriod"/>
            </a:pPr>
            <a:r>
              <a:rPr lang="en-CA">
                <a:latin typeface="Merriweather"/>
                <a:ea typeface="Merriweather"/>
                <a:cs typeface="Merriweather"/>
                <a:sym typeface="Merriweather"/>
              </a:rPr>
              <a:t>Do everything possible to minimize potential harm to study participants – do no harm </a:t>
            </a:r>
            <a:endParaRPr>
              <a:latin typeface="Merriweather"/>
              <a:ea typeface="Merriweather"/>
              <a:cs typeface="Merriweather"/>
              <a:sym typeface="Merriweather"/>
            </a:endParaRPr>
          </a:p>
          <a:p>
            <a:pPr indent="-342900" lvl="1" marL="914400" rtl="0" algn="l">
              <a:spcBef>
                <a:spcPts val="640"/>
              </a:spcBef>
              <a:spcAft>
                <a:spcPts val="0"/>
              </a:spcAft>
              <a:buSzPts val="1800"/>
              <a:buFont typeface="Merriweather"/>
              <a:buAutoNum type="alphaLcPeriod"/>
            </a:pPr>
            <a:r>
              <a:rPr lang="en-CA">
                <a:latin typeface="Merriweather"/>
                <a:ea typeface="Merriweather"/>
                <a:cs typeface="Merriweather"/>
                <a:sym typeface="Merriweather"/>
              </a:rPr>
              <a:t>Make every effort to ensure safety of participants</a:t>
            </a:r>
            <a:endParaRPr>
              <a:latin typeface="Merriweather"/>
              <a:ea typeface="Merriweather"/>
              <a:cs typeface="Merriweather"/>
              <a:sym typeface="Merriweather"/>
            </a:endParaRPr>
          </a:p>
          <a:p>
            <a:pPr indent="-342900" lvl="0" marL="342900" rtl="0" algn="l">
              <a:spcBef>
                <a:spcPts val="640"/>
              </a:spcBef>
              <a:spcAft>
                <a:spcPts val="0"/>
              </a:spcAft>
              <a:buClr>
                <a:schemeClr val="dk1"/>
              </a:buClr>
              <a:buSzPts val="3200"/>
              <a:buNone/>
            </a:pPr>
            <a:r>
              <a:t/>
            </a:r>
            <a:endParaRPr>
              <a:latin typeface="Overlock"/>
              <a:ea typeface="Overlock"/>
              <a:cs typeface="Overlock"/>
              <a:sym typeface="Overlock"/>
            </a:endParaRPr>
          </a:p>
          <a:p>
            <a:pPr indent="-342900" lvl="0" marL="342900" rtl="0" algn="l">
              <a:spcBef>
                <a:spcPts val="640"/>
              </a:spcBef>
              <a:spcAft>
                <a:spcPts val="1200"/>
              </a:spcAft>
              <a:buClr>
                <a:schemeClr val="dk1"/>
              </a:buClr>
              <a:buSzPts val="3200"/>
              <a:buNone/>
            </a:pPr>
            <a:r>
              <a:t/>
            </a:r>
            <a:endParaRPr>
              <a:latin typeface="Overlock"/>
              <a:ea typeface="Overlock"/>
              <a:cs typeface="Overlock"/>
              <a:sym typeface="Overlock"/>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8"/>
          <p:cNvSpPr txBox="1"/>
          <p:nvPr>
            <p:ph type="title"/>
          </p:nvPr>
        </p:nvSpPr>
        <p:spPr>
          <a:xfrm>
            <a:off x="457200" y="-27384"/>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600"/>
              <a:buFont typeface="Overlock"/>
              <a:buNone/>
            </a:pPr>
            <a:r>
              <a:rPr lang="en-CA" sz="3600">
                <a:latin typeface="Merriweather"/>
                <a:ea typeface="Merriweather"/>
                <a:cs typeface="Merriweather"/>
                <a:sym typeface="Merriweather"/>
              </a:rPr>
              <a:t>Hypothesis vs. Theory</a:t>
            </a:r>
            <a:endParaRPr sz="3600">
              <a:latin typeface="Merriweather"/>
              <a:ea typeface="Merriweather"/>
              <a:cs typeface="Merriweather"/>
              <a:sym typeface="Merriweather"/>
            </a:endParaRPr>
          </a:p>
        </p:txBody>
      </p:sp>
      <p:sp>
        <p:nvSpPr>
          <p:cNvPr id="251" name="Google Shape;251;p28"/>
          <p:cNvSpPr txBox="1"/>
          <p:nvPr>
            <p:ph idx="1" type="body"/>
          </p:nvPr>
        </p:nvSpPr>
        <p:spPr>
          <a:xfrm>
            <a:off x="251520" y="980728"/>
            <a:ext cx="8686800" cy="5286388"/>
          </a:xfrm>
          <a:prstGeom prst="rect">
            <a:avLst/>
          </a:prstGeom>
          <a:noFill/>
          <a:ln>
            <a:noFill/>
          </a:ln>
        </p:spPr>
        <p:txBody>
          <a:bodyPr anchorCtr="0" anchor="t" bIns="45700" lIns="91425" spcFirstLastPara="1" rIns="91425" wrap="square" tIns="45700">
            <a:normAutofit/>
          </a:bodyPr>
          <a:lstStyle/>
          <a:p>
            <a:pPr indent="-342900" lvl="0" marL="457200" rtl="0" algn="l">
              <a:spcBef>
                <a:spcPts val="0"/>
              </a:spcBef>
              <a:spcAft>
                <a:spcPts val="0"/>
              </a:spcAft>
              <a:buClr>
                <a:schemeClr val="dk2"/>
              </a:buClr>
              <a:buSzPts val="1800"/>
              <a:buFont typeface="Merriweather"/>
              <a:buChar char="❖"/>
            </a:pPr>
            <a:r>
              <a:rPr lang="en-CA">
                <a:solidFill>
                  <a:schemeClr val="dk2"/>
                </a:solidFill>
                <a:latin typeface="Merriweather"/>
                <a:ea typeface="Merriweather"/>
                <a:cs typeface="Merriweather"/>
                <a:sym typeface="Merriweather"/>
              </a:rPr>
              <a:t>Theory:</a:t>
            </a:r>
            <a:endParaRPr>
              <a:latin typeface="Merriweather"/>
              <a:ea typeface="Merriweather"/>
              <a:cs typeface="Merriweather"/>
              <a:sym typeface="Merriweather"/>
            </a:endParaRPr>
          </a:p>
          <a:p>
            <a:pPr indent="-342900" lvl="1" marL="914400" rtl="0" algn="l">
              <a:spcBef>
                <a:spcPts val="0"/>
              </a:spcBef>
              <a:spcAft>
                <a:spcPts val="0"/>
              </a:spcAft>
              <a:buSzPts val="1800"/>
              <a:buFont typeface="Merriweather"/>
              <a:buChar char="➢"/>
            </a:pPr>
            <a:r>
              <a:rPr lang="en-CA">
                <a:latin typeface="Merriweather"/>
                <a:ea typeface="Merriweather"/>
                <a:cs typeface="Merriweather"/>
                <a:sym typeface="Merriweather"/>
              </a:rPr>
              <a:t>well-established principle</a:t>
            </a:r>
            <a:endParaRPr>
              <a:latin typeface="Merriweather"/>
              <a:ea typeface="Merriweather"/>
              <a:cs typeface="Merriweather"/>
              <a:sym typeface="Merriweather"/>
            </a:endParaRPr>
          </a:p>
          <a:p>
            <a:pPr indent="-342900" lvl="1" marL="914400" rtl="0" algn="l">
              <a:spcBef>
                <a:spcPts val="0"/>
              </a:spcBef>
              <a:spcAft>
                <a:spcPts val="0"/>
              </a:spcAft>
              <a:buSzPts val="1800"/>
              <a:buFont typeface="Merriweather"/>
              <a:buChar char="➢"/>
            </a:pPr>
            <a:r>
              <a:rPr lang="en-CA">
                <a:latin typeface="Merriweather"/>
                <a:ea typeface="Merriweather"/>
                <a:cs typeface="Merriweather"/>
                <a:sym typeface="Merriweather"/>
              </a:rPr>
              <a:t>it arises from repeated observation and testing</a:t>
            </a:r>
            <a:endParaRPr>
              <a:latin typeface="Merriweather"/>
              <a:ea typeface="Merriweather"/>
              <a:cs typeface="Merriweather"/>
              <a:sym typeface="Merriweather"/>
            </a:endParaRPr>
          </a:p>
          <a:p>
            <a:pPr indent="-342900" lvl="1" marL="914400" rtl="0" algn="l">
              <a:spcBef>
                <a:spcPts val="0"/>
              </a:spcBef>
              <a:spcAft>
                <a:spcPts val="0"/>
              </a:spcAft>
              <a:buSzPts val="1800"/>
              <a:buFont typeface="Merriweather"/>
              <a:buChar char="➢"/>
            </a:pPr>
            <a:r>
              <a:rPr lang="en-CA">
                <a:latin typeface="Merriweather"/>
                <a:ea typeface="Merriweather"/>
                <a:cs typeface="Merriweather"/>
                <a:sym typeface="Merriweather"/>
              </a:rPr>
              <a:t>incorporates facts, laws, predictions, and tested hypotheses that are widely accepted</a:t>
            </a:r>
            <a:endParaRPr>
              <a:latin typeface="Merriweather"/>
              <a:ea typeface="Merriweather"/>
              <a:cs typeface="Merriweather"/>
              <a:sym typeface="Merriweather"/>
            </a:endParaRPr>
          </a:p>
          <a:p>
            <a:pPr indent="-342900" lvl="1" marL="914400" rtl="0" algn="l">
              <a:spcBef>
                <a:spcPts val="0"/>
              </a:spcBef>
              <a:spcAft>
                <a:spcPts val="0"/>
              </a:spcAft>
              <a:buSzPts val="1800"/>
              <a:buFont typeface="Merriweather"/>
              <a:buChar char="➢"/>
            </a:pPr>
            <a:r>
              <a:rPr lang="en-CA">
                <a:latin typeface="Merriweather"/>
                <a:ea typeface="Merriweather"/>
                <a:cs typeface="Merriweather"/>
                <a:sym typeface="Merriweather"/>
              </a:rPr>
              <a:t>Something that has already been proven multiple times by many researchers</a:t>
            </a:r>
            <a:endParaRPr>
              <a:latin typeface="Merriweather"/>
              <a:ea typeface="Merriweather"/>
              <a:cs typeface="Merriweather"/>
              <a:sym typeface="Merriweather"/>
            </a:endParaRPr>
          </a:p>
          <a:p>
            <a:pPr indent="0" lvl="0" marL="0" rtl="0" algn="l">
              <a:spcBef>
                <a:spcPts val="496"/>
              </a:spcBef>
              <a:spcAft>
                <a:spcPts val="0"/>
              </a:spcAft>
              <a:buNone/>
            </a:pPr>
            <a:r>
              <a:t/>
            </a:r>
            <a:endParaRPr>
              <a:latin typeface="Merriweather"/>
              <a:ea typeface="Merriweather"/>
              <a:cs typeface="Merriweather"/>
              <a:sym typeface="Merriweather"/>
            </a:endParaRPr>
          </a:p>
          <a:p>
            <a:pPr indent="-342900" lvl="0" marL="342900" rtl="0" algn="l">
              <a:spcBef>
                <a:spcPts val="496"/>
              </a:spcBef>
              <a:spcAft>
                <a:spcPts val="0"/>
              </a:spcAft>
              <a:buClr>
                <a:schemeClr val="dk2"/>
              </a:buClr>
              <a:buSzPts val="1800"/>
              <a:buFont typeface="Merriweather"/>
              <a:buChar char="❖"/>
            </a:pPr>
            <a:r>
              <a:rPr lang="en-CA">
                <a:solidFill>
                  <a:schemeClr val="dk2"/>
                </a:solidFill>
                <a:latin typeface="Merriweather"/>
                <a:ea typeface="Merriweather"/>
                <a:cs typeface="Merriweather"/>
                <a:sym typeface="Merriweather"/>
              </a:rPr>
              <a:t>Hypothesis:</a:t>
            </a:r>
            <a:endParaRPr>
              <a:solidFill>
                <a:schemeClr val="dk2"/>
              </a:solidFill>
              <a:latin typeface="Merriweather"/>
              <a:ea typeface="Merriweather"/>
              <a:cs typeface="Merriweather"/>
              <a:sym typeface="Merriweather"/>
            </a:endParaRPr>
          </a:p>
          <a:p>
            <a:pPr indent="-285750" lvl="1" marL="742950" rtl="0" algn="l">
              <a:spcBef>
                <a:spcPts val="0"/>
              </a:spcBef>
              <a:spcAft>
                <a:spcPts val="0"/>
              </a:spcAft>
              <a:buSzPts val="1800"/>
              <a:buFont typeface="Merriweather"/>
              <a:buChar char="➢"/>
            </a:pPr>
            <a:r>
              <a:rPr lang="en-CA">
                <a:latin typeface="Merriweather"/>
                <a:ea typeface="Merriweather"/>
                <a:cs typeface="Merriweather"/>
                <a:sym typeface="Merriweather"/>
              </a:rPr>
              <a:t>a specific, testable prediction about what you expect to happen in your study. </a:t>
            </a:r>
            <a:endParaRPr>
              <a:latin typeface="Merriweather"/>
              <a:ea typeface="Merriweather"/>
              <a:cs typeface="Merriweather"/>
              <a:sym typeface="Merriweather"/>
            </a:endParaRPr>
          </a:p>
          <a:p>
            <a:pPr indent="-285750" lvl="1" marL="742950" rtl="0" algn="l">
              <a:spcBef>
                <a:spcPts val="0"/>
              </a:spcBef>
              <a:spcAft>
                <a:spcPts val="0"/>
              </a:spcAft>
              <a:buSzPts val="1800"/>
              <a:buFont typeface="Merriweather"/>
              <a:buChar char="➢"/>
            </a:pPr>
            <a:r>
              <a:rPr lang="en-CA">
                <a:latin typeface="Merriweather"/>
                <a:ea typeface="Merriweather"/>
                <a:cs typeface="Merriweather"/>
                <a:sym typeface="Merriweather"/>
              </a:rPr>
              <a:t>Has not yet been proven</a:t>
            </a:r>
            <a:endParaRPr>
              <a:latin typeface="Merriweather"/>
              <a:ea typeface="Merriweather"/>
              <a:cs typeface="Merriweather"/>
              <a:sym typeface="Merriweather"/>
            </a:endParaRPr>
          </a:p>
          <a:p>
            <a:pPr indent="0" lvl="0" marL="0" rtl="0" algn="l">
              <a:spcBef>
                <a:spcPts val="496"/>
              </a:spcBef>
              <a:spcAft>
                <a:spcPts val="0"/>
              </a:spcAft>
              <a:buNone/>
            </a:pPr>
            <a:r>
              <a:t/>
            </a:r>
            <a:endParaRPr>
              <a:latin typeface="Merriweather"/>
              <a:ea typeface="Merriweather"/>
              <a:cs typeface="Merriweather"/>
              <a:sym typeface="Merriweather"/>
            </a:endParaRPr>
          </a:p>
          <a:p>
            <a:pPr indent="0" lvl="0" marL="0" rtl="0" algn="l">
              <a:spcBef>
                <a:spcPts val="496"/>
              </a:spcBef>
              <a:spcAft>
                <a:spcPts val="0"/>
              </a:spcAft>
              <a:buNone/>
            </a:pPr>
            <a:r>
              <a:t/>
            </a:r>
            <a:endParaRPr>
              <a:latin typeface="Merriweather"/>
              <a:ea typeface="Merriweather"/>
              <a:cs typeface="Merriweather"/>
              <a:sym typeface="Merriweather"/>
            </a:endParaRPr>
          </a:p>
          <a:p>
            <a:pPr indent="-342900" lvl="0" marL="342900" rtl="0" algn="l">
              <a:spcBef>
                <a:spcPts val="496"/>
              </a:spcBef>
              <a:spcAft>
                <a:spcPts val="1200"/>
              </a:spcAft>
              <a:buClr>
                <a:schemeClr val="dk1"/>
              </a:buClr>
              <a:buSzPts val="3200"/>
              <a:buNone/>
            </a:pPr>
            <a:r>
              <a:t/>
            </a:r>
            <a:endParaRPr/>
          </a:p>
        </p:txBody>
      </p:sp>
      <p:pic>
        <p:nvPicPr>
          <p:cNvPr id="252" name="Google Shape;252;p28"/>
          <p:cNvPicPr preferRelativeResize="0"/>
          <p:nvPr/>
        </p:nvPicPr>
        <p:blipFill>
          <a:blip r:embed="rId3">
            <a:alphaModFix/>
          </a:blip>
          <a:stretch>
            <a:fillRect/>
          </a:stretch>
        </p:blipFill>
        <p:spPr>
          <a:xfrm>
            <a:off x="2977725" y="4307925"/>
            <a:ext cx="2857500" cy="16002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pic>
        <p:nvPicPr>
          <p:cNvPr id="258" name="Google Shape;258;g23e9fe38a40_0_30"/>
          <p:cNvPicPr preferRelativeResize="0"/>
          <p:nvPr/>
        </p:nvPicPr>
        <p:blipFill>
          <a:blip r:embed="rId3">
            <a:alphaModFix/>
          </a:blip>
          <a:stretch>
            <a:fillRect/>
          </a:stretch>
        </p:blipFill>
        <p:spPr>
          <a:xfrm>
            <a:off x="2255338" y="152400"/>
            <a:ext cx="4633318" cy="655320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g23e9fe38a40_0_37"/>
          <p:cNvSpPr txBox="1"/>
          <p:nvPr>
            <p:ph idx="1" type="body"/>
          </p:nvPr>
        </p:nvSpPr>
        <p:spPr>
          <a:xfrm>
            <a:off x="311700" y="732583"/>
            <a:ext cx="8520600" cy="45552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CA" sz="1766">
                <a:solidFill>
                  <a:srgbClr val="1E1E1E"/>
                </a:solidFill>
                <a:latin typeface="Merriweather"/>
                <a:ea typeface="Merriweather"/>
                <a:cs typeface="Merriweather"/>
                <a:sym typeface="Merriweather"/>
              </a:rPr>
              <a:t>Characteristics of Hypothesis</a:t>
            </a:r>
            <a:endParaRPr b="1" sz="1766">
              <a:solidFill>
                <a:srgbClr val="1E1E1E"/>
              </a:solidFill>
              <a:latin typeface="Merriweather"/>
              <a:ea typeface="Merriweather"/>
              <a:cs typeface="Merriweather"/>
              <a:sym typeface="Merriweather"/>
            </a:endParaRPr>
          </a:p>
          <a:p>
            <a:pPr indent="0" lvl="0" marL="0" rtl="0" algn="l">
              <a:spcBef>
                <a:spcPts val="1500"/>
              </a:spcBef>
              <a:spcAft>
                <a:spcPts val="0"/>
              </a:spcAft>
              <a:buNone/>
            </a:pPr>
            <a:r>
              <a:rPr lang="en-CA" sz="1550">
                <a:solidFill>
                  <a:srgbClr val="1E1E1E"/>
                </a:solidFill>
                <a:latin typeface="Merriweather"/>
                <a:ea typeface="Merriweather"/>
                <a:cs typeface="Merriweather"/>
                <a:sym typeface="Merriweather"/>
              </a:rPr>
              <a:t>Hypotheses have certain characteristics that set them apart from other types of statements. These characteristics include:</a:t>
            </a:r>
            <a:endParaRPr sz="1550">
              <a:solidFill>
                <a:srgbClr val="1E1E1E"/>
              </a:solidFill>
              <a:latin typeface="Merriweather"/>
              <a:ea typeface="Merriweather"/>
              <a:cs typeface="Merriweather"/>
              <a:sym typeface="Merriweather"/>
            </a:endParaRPr>
          </a:p>
          <a:p>
            <a:pPr indent="-319643" lvl="0" marL="736600" rtl="0" algn="l">
              <a:spcBef>
                <a:spcPts val="1500"/>
              </a:spcBef>
              <a:spcAft>
                <a:spcPts val="0"/>
              </a:spcAft>
              <a:buClr>
                <a:srgbClr val="1E1E1E"/>
              </a:buClr>
              <a:buSzPct val="100000"/>
              <a:buFont typeface="Merriweather"/>
              <a:buChar char="❖"/>
            </a:pPr>
            <a:r>
              <a:rPr lang="en-CA" sz="1550">
                <a:solidFill>
                  <a:srgbClr val="1E1E1E"/>
                </a:solidFill>
                <a:latin typeface="Merriweather"/>
                <a:ea typeface="Merriweather"/>
                <a:cs typeface="Merriweather"/>
                <a:sym typeface="Merriweather"/>
              </a:rPr>
              <a:t>Testable: </a:t>
            </a:r>
            <a:endParaRPr sz="1550">
              <a:solidFill>
                <a:srgbClr val="1E1E1E"/>
              </a:solidFill>
              <a:latin typeface="Merriweather"/>
              <a:ea typeface="Merriweather"/>
              <a:cs typeface="Merriweather"/>
              <a:sym typeface="Merriweather"/>
            </a:endParaRPr>
          </a:p>
          <a:p>
            <a:pPr indent="-304958" lvl="1" marL="914400" rtl="0" algn="l">
              <a:spcBef>
                <a:spcPts val="0"/>
              </a:spcBef>
              <a:spcAft>
                <a:spcPts val="0"/>
              </a:spcAft>
              <a:buClr>
                <a:schemeClr val="dk1"/>
              </a:buClr>
              <a:buSzPct val="83870"/>
              <a:buFont typeface="Merriweather"/>
              <a:buChar char="➢"/>
            </a:pPr>
            <a:r>
              <a:rPr lang="en-CA" sz="1550">
                <a:solidFill>
                  <a:srgbClr val="1E1E1E"/>
                </a:solidFill>
                <a:latin typeface="Merriweather"/>
                <a:ea typeface="Merriweather"/>
                <a:cs typeface="Merriweather"/>
                <a:sym typeface="Merriweather"/>
              </a:rPr>
              <a:t>A hypothesis must be testable through empirical research. This means that it must be possible to collect data that can either support or refute the hypothesis.</a:t>
            </a:r>
            <a:endParaRPr sz="1550">
              <a:solidFill>
                <a:srgbClr val="1E1E1E"/>
              </a:solidFill>
              <a:latin typeface="Merriweather"/>
              <a:ea typeface="Merriweather"/>
              <a:cs typeface="Merriweather"/>
              <a:sym typeface="Merriweather"/>
            </a:endParaRPr>
          </a:p>
          <a:p>
            <a:pPr indent="-319643" lvl="0" marL="736600" rtl="0" algn="l">
              <a:spcBef>
                <a:spcPts val="0"/>
              </a:spcBef>
              <a:spcAft>
                <a:spcPts val="0"/>
              </a:spcAft>
              <a:buClr>
                <a:srgbClr val="1E1E1E"/>
              </a:buClr>
              <a:buSzPct val="100000"/>
              <a:buFont typeface="Merriweather"/>
              <a:buChar char="❖"/>
            </a:pPr>
            <a:r>
              <a:rPr lang="en-CA" sz="1550">
                <a:solidFill>
                  <a:srgbClr val="1E1E1E"/>
                </a:solidFill>
                <a:latin typeface="Merriweather"/>
                <a:ea typeface="Merriweather"/>
                <a:cs typeface="Merriweather"/>
                <a:sym typeface="Merriweather"/>
              </a:rPr>
              <a:t>Specific: </a:t>
            </a:r>
            <a:endParaRPr sz="1550">
              <a:solidFill>
                <a:srgbClr val="1E1E1E"/>
              </a:solidFill>
              <a:latin typeface="Merriweather"/>
              <a:ea typeface="Merriweather"/>
              <a:cs typeface="Merriweather"/>
              <a:sym typeface="Merriweather"/>
            </a:endParaRPr>
          </a:p>
          <a:p>
            <a:pPr indent="-304958" lvl="1" marL="914400" rtl="0" algn="l">
              <a:spcBef>
                <a:spcPts val="0"/>
              </a:spcBef>
              <a:spcAft>
                <a:spcPts val="0"/>
              </a:spcAft>
              <a:buClr>
                <a:schemeClr val="dk1"/>
              </a:buClr>
              <a:buSzPct val="83870"/>
              <a:buFont typeface="Merriweather"/>
              <a:buChar char="➢"/>
            </a:pPr>
            <a:r>
              <a:rPr lang="en-CA" sz="1550">
                <a:solidFill>
                  <a:srgbClr val="1E1E1E"/>
                </a:solidFill>
                <a:latin typeface="Merriweather"/>
                <a:ea typeface="Merriweather"/>
                <a:cs typeface="Merriweather"/>
                <a:sym typeface="Merriweather"/>
              </a:rPr>
              <a:t>A hypothesis must be specific in its predictions. It should clearly state what is expected to happen and under what conditions.</a:t>
            </a:r>
            <a:endParaRPr sz="1550">
              <a:solidFill>
                <a:srgbClr val="1E1E1E"/>
              </a:solidFill>
              <a:latin typeface="Merriweather"/>
              <a:ea typeface="Merriweather"/>
              <a:cs typeface="Merriweather"/>
              <a:sym typeface="Merriweather"/>
            </a:endParaRPr>
          </a:p>
          <a:p>
            <a:pPr indent="-319643" lvl="0" marL="736600" rtl="0" algn="l">
              <a:spcBef>
                <a:spcPts val="0"/>
              </a:spcBef>
              <a:spcAft>
                <a:spcPts val="0"/>
              </a:spcAft>
              <a:buClr>
                <a:srgbClr val="1E1E1E"/>
              </a:buClr>
              <a:buSzPct val="100000"/>
              <a:buFont typeface="Merriweather"/>
              <a:buChar char="❖"/>
            </a:pPr>
            <a:r>
              <a:rPr lang="en-CA" sz="1550">
                <a:solidFill>
                  <a:srgbClr val="1E1E1E"/>
                </a:solidFill>
                <a:latin typeface="Merriweather"/>
                <a:ea typeface="Merriweather"/>
                <a:cs typeface="Merriweather"/>
                <a:sym typeface="Merriweather"/>
              </a:rPr>
              <a:t>Falsifiable: </a:t>
            </a:r>
            <a:endParaRPr sz="1550">
              <a:solidFill>
                <a:srgbClr val="1E1E1E"/>
              </a:solidFill>
              <a:latin typeface="Merriweather"/>
              <a:ea typeface="Merriweather"/>
              <a:cs typeface="Merriweather"/>
              <a:sym typeface="Merriweather"/>
            </a:endParaRPr>
          </a:p>
          <a:p>
            <a:pPr indent="-319643" lvl="1" marL="914400" rtl="0" algn="l">
              <a:spcBef>
                <a:spcPts val="0"/>
              </a:spcBef>
              <a:spcAft>
                <a:spcPts val="0"/>
              </a:spcAft>
              <a:buClr>
                <a:srgbClr val="1E1E1E"/>
              </a:buClr>
              <a:buSzPct val="100000"/>
              <a:buFont typeface="Merriweather"/>
              <a:buChar char="➢"/>
            </a:pPr>
            <a:r>
              <a:rPr lang="en-CA" sz="1550">
                <a:solidFill>
                  <a:srgbClr val="1E1E1E"/>
                </a:solidFill>
                <a:latin typeface="Merriweather"/>
                <a:ea typeface="Merriweather"/>
                <a:cs typeface="Merriweather"/>
                <a:sym typeface="Merriweather"/>
              </a:rPr>
              <a:t>A hypothesis must be falsifiable, which means that is must be possible to disprove the hypothesis if it is not supported by evidence</a:t>
            </a:r>
            <a:endParaRPr sz="1550">
              <a:solidFill>
                <a:srgbClr val="1E1E1E"/>
              </a:solidFill>
              <a:latin typeface="Merriweather"/>
              <a:ea typeface="Merriweather"/>
              <a:cs typeface="Merriweather"/>
              <a:sym typeface="Merriweather"/>
            </a:endParaRPr>
          </a:p>
          <a:p>
            <a:pPr indent="-319643" lvl="0" marL="736600" rtl="0" algn="l">
              <a:spcBef>
                <a:spcPts val="0"/>
              </a:spcBef>
              <a:spcAft>
                <a:spcPts val="0"/>
              </a:spcAft>
              <a:buClr>
                <a:srgbClr val="1E1E1E"/>
              </a:buClr>
              <a:buSzPct val="100000"/>
              <a:buFont typeface="Merriweather"/>
              <a:buChar char="❖"/>
            </a:pPr>
            <a:r>
              <a:rPr lang="en-CA" sz="1550">
                <a:solidFill>
                  <a:srgbClr val="1E1E1E"/>
                </a:solidFill>
                <a:latin typeface="Merriweather"/>
                <a:ea typeface="Merriweather"/>
                <a:cs typeface="Merriweather"/>
                <a:sym typeface="Merriweather"/>
              </a:rPr>
              <a:t>Parsimonious</a:t>
            </a:r>
            <a:endParaRPr sz="1550">
              <a:solidFill>
                <a:srgbClr val="1E1E1E"/>
              </a:solidFill>
              <a:latin typeface="Merriweather"/>
              <a:ea typeface="Merriweather"/>
              <a:cs typeface="Merriweather"/>
              <a:sym typeface="Merriweather"/>
            </a:endParaRPr>
          </a:p>
          <a:p>
            <a:pPr indent="-319643" lvl="1" marL="914400" rtl="0" algn="l">
              <a:spcBef>
                <a:spcPts val="0"/>
              </a:spcBef>
              <a:spcAft>
                <a:spcPts val="0"/>
              </a:spcAft>
              <a:buClr>
                <a:srgbClr val="1E1E1E"/>
              </a:buClr>
              <a:buSzPct val="100000"/>
              <a:buFont typeface="Merriweather"/>
              <a:buChar char="➢"/>
            </a:pPr>
            <a:r>
              <a:rPr lang="en-CA" sz="1550">
                <a:solidFill>
                  <a:srgbClr val="1E1E1E"/>
                </a:solidFill>
                <a:latin typeface="Merriweather"/>
                <a:ea typeface="Merriweather"/>
                <a:cs typeface="Merriweather"/>
                <a:sym typeface="Merriweather"/>
              </a:rPr>
              <a:t>A hypothesis should be simple and </a:t>
            </a:r>
            <a:r>
              <a:rPr lang="en-CA" sz="1550">
                <a:solidFill>
                  <a:srgbClr val="1E1E1E"/>
                </a:solidFill>
                <a:latin typeface="Merriweather"/>
                <a:ea typeface="Merriweather"/>
                <a:cs typeface="Merriweather"/>
                <a:sym typeface="Merriweather"/>
              </a:rPr>
              <a:t>straightforward. IT should not include unnecessary assumptions of variables</a:t>
            </a:r>
            <a:endParaRPr sz="1550">
              <a:solidFill>
                <a:srgbClr val="1E1E1E"/>
              </a:solidFill>
              <a:latin typeface="Merriweather"/>
              <a:ea typeface="Merriweather"/>
              <a:cs typeface="Merriweather"/>
              <a:sym typeface="Merriweather"/>
            </a:endParaRPr>
          </a:p>
          <a:p>
            <a:pPr indent="0" lvl="0" marL="0" rtl="0" algn="l">
              <a:spcBef>
                <a:spcPts val="2300"/>
              </a:spcBef>
              <a:spcAft>
                <a:spcPts val="120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g23e9fe38a40_0_45"/>
          <p:cNvSpPr txBox="1"/>
          <p:nvPr>
            <p:ph idx="1" type="body"/>
          </p:nvPr>
        </p:nvSpPr>
        <p:spPr>
          <a:xfrm>
            <a:off x="252575" y="744408"/>
            <a:ext cx="8520600" cy="4555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CA" sz="1982">
                <a:solidFill>
                  <a:srgbClr val="1E1E1E"/>
                </a:solidFill>
                <a:latin typeface="Merriweather"/>
                <a:ea typeface="Merriweather"/>
                <a:cs typeface="Merriweather"/>
                <a:sym typeface="Merriweather"/>
              </a:rPr>
              <a:t>Characteristics of Theory</a:t>
            </a:r>
            <a:endParaRPr b="1" sz="1982">
              <a:solidFill>
                <a:srgbClr val="1E1E1E"/>
              </a:solidFill>
              <a:latin typeface="Merriweather"/>
              <a:ea typeface="Merriweather"/>
              <a:cs typeface="Merriweather"/>
              <a:sym typeface="Merriweather"/>
            </a:endParaRPr>
          </a:p>
          <a:p>
            <a:pPr indent="0" lvl="0" marL="0" rtl="0" algn="l">
              <a:spcBef>
                <a:spcPts val="1500"/>
              </a:spcBef>
              <a:spcAft>
                <a:spcPts val="0"/>
              </a:spcAft>
              <a:buNone/>
            </a:pPr>
            <a:r>
              <a:rPr lang="en-CA" sz="1550">
                <a:solidFill>
                  <a:srgbClr val="1E1E1E"/>
                </a:solidFill>
                <a:latin typeface="Merriweather"/>
                <a:ea typeface="Merriweather"/>
                <a:cs typeface="Merriweather"/>
                <a:sym typeface="Merriweather"/>
              </a:rPr>
              <a:t>A theory has several characteristics that distinguish it from other scientific concepts such as hypotheses or laws. Some of the key characteristics of a theory are:</a:t>
            </a:r>
            <a:endParaRPr sz="1550">
              <a:solidFill>
                <a:srgbClr val="1E1E1E"/>
              </a:solidFill>
              <a:latin typeface="Merriweather"/>
              <a:ea typeface="Merriweather"/>
              <a:cs typeface="Merriweather"/>
              <a:sym typeface="Merriweather"/>
            </a:endParaRPr>
          </a:p>
          <a:p>
            <a:pPr indent="0" lvl="0" marL="457200" rtl="0" algn="l">
              <a:spcBef>
                <a:spcPts val="1500"/>
              </a:spcBef>
              <a:spcAft>
                <a:spcPts val="0"/>
              </a:spcAft>
              <a:buNone/>
            </a:pPr>
            <a:r>
              <a:t/>
            </a:r>
            <a:endParaRPr sz="1550">
              <a:solidFill>
                <a:srgbClr val="1E1E1E"/>
              </a:solidFill>
              <a:latin typeface="Merriweather"/>
              <a:ea typeface="Merriweather"/>
              <a:cs typeface="Merriweather"/>
              <a:sym typeface="Merriweather"/>
            </a:endParaRPr>
          </a:p>
          <a:p>
            <a:pPr indent="-327025" lvl="0" marL="736600" rtl="0" algn="l">
              <a:spcBef>
                <a:spcPts val="1500"/>
              </a:spcBef>
              <a:spcAft>
                <a:spcPts val="0"/>
              </a:spcAft>
              <a:buClr>
                <a:srgbClr val="1E1E1E"/>
              </a:buClr>
              <a:buSzPts val="1550"/>
              <a:buFont typeface="Merriweather"/>
              <a:buChar char="❖"/>
            </a:pPr>
            <a:r>
              <a:rPr lang="en-CA" sz="1550">
                <a:solidFill>
                  <a:srgbClr val="1E1E1E"/>
                </a:solidFill>
                <a:latin typeface="Merriweather"/>
                <a:ea typeface="Merriweather"/>
                <a:cs typeface="Merriweather"/>
                <a:sym typeface="Merriweather"/>
              </a:rPr>
              <a:t>A theory is based on empirical evidence and is supported by multiple lines of evidence.</a:t>
            </a:r>
            <a:endParaRPr sz="1550">
              <a:solidFill>
                <a:srgbClr val="1E1E1E"/>
              </a:solidFill>
              <a:latin typeface="Merriweather"/>
              <a:ea typeface="Merriweather"/>
              <a:cs typeface="Merriweather"/>
              <a:sym typeface="Merriweather"/>
            </a:endParaRPr>
          </a:p>
          <a:p>
            <a:pPr indent="-327025" lvl="0" marL="736600" rtl="0" algn="l">
              <a:spcBef>
                <a:spcPts val="0"/>
              </a:spcBef>
              <a:spcAft>
                <a:spcPts val="0"/>
              </a:spcAft>
              <a:buClr>
                <a:srgbClr val="1E1E1E"/>
              </a:buClr>
              <a:buSzPts val="1550"/>
              <a:buFont typeface="Merriweather"/>
              <a:buChar char="❖"/>
            </a:pPr>
            <a:r>
              <a:rPr lang="en-CA" sz="1550">
                <a:solidFill>
                  <a:srgbClr val="1E1E1E"/>
                </a:solidFill>
                <a:latin typeface="Merriweather"/>
                <a:ea typeface="Merriweather"/>
                <a:cs typeface="Merriweather"/>
                <a:sym typeface="Merriweather"/>
              </a:rPr>
              <a:t>A theory is constantly evolving and can be modified or refined as new evidence emerges.</a:t>
            </a:r>
            <a:endParaRPr sz="1550">
              <a:solidFill>
                <a:srgbClr val="1E1E1E"/>
              </a:solidFill>
              <a:latin typeface="Merriweather"/>
              <a:ea typeface="Merriweather"/>
              <a:cs typeface="Merriweather"/>
              <a:sym typeface="Merriweather"/>
            </a:endParaRPr>
          </a:p>
          <a:p>
            <a:pPr indent="-327025" lvl="0" marL="736600" rtl="0" algn="l">
              <a:spcBef>
                <a:spcPts val="0"/>
              </a:spcBef>
              <a:spcAft>
                <a:spcPts val="0"/>
              </a:spcAft>
              <a:buClr>
                <a:srgbClr val="1E1E1E"/>
              </a:buClr>
              <a:buSzPts val="1550"/>
              <a:buFont typeface="Merriweather"/>
              <a:buChar char="❖"/>
            </a:pPr>
            <a:r>
              <a:rPr lang="en-CA" sz="1550">
                <a:solidFill>
                  <a:srgbClr val="1E1E1E"/>
                </a:solidFill>
                <a:latin typeface="Merriweather"/>
                <a:ea typeface="Merriweather"/>
                <a:cs typeface="Merriweather"/>
                <a:sym typeface="Merriweather"/>
              </a:rPr>
              <a:t>A theory is generally accepted as true by the scientific community and is widely used to make predictions and guide research.</a:t>
            </a:r>
            <a:endParaRPr sz="1550">
              <a:solidFill>
                <a:srgbClr val="1E1E1E"/>
              </a:solidFill>
              <a:latin typeface="Merriweather"/>
              <a:ea typeface="Merriweather"/>
              <a:cs typeface="Merriweather"/>
              <a:sym typeface="Merriweather"/>
            </a:endParaRPr>
          </a:p>
          <a:p>
            <a:pPr indent="-327025" lvl="0" marL="736600" rtl="0" algn="l">
              <a:spcBef>
                <a:spcPts val="0"/>
              </a:spcBef>
              <a:spcAft>
                <a:spcPts val="0"/>
              </a:spcAft>
              <a:buClr>
                <a:srgbClr val="1E1E1E"/>
              </a:buClr>
              <a:buSzPts val="1550"/>
              <a:buFont typeface="Merriweather"/>
              <a:buChar char="❖"/>
            </a:pPr>
            <a:r>
              <a:rPr lang="en-CA" sz="1550">
                <a:solidFill>
                  <a:srgbClr val="1E1E1E"/>
                </a:solidFill>
                <a:latin typeface="Merriweather"/>
                <a:ea typeface="Merriweather"/>
                <a:cs typeface="Merriweather"/>
                <a:sym typeface="Merriweather"/>
              </a:rPr>
              <a:t>A theory is not a guess or a hunch, but a well-substantiated explanation that has been rigorously tested.</a:t>
            </a:r>
            <a:endParaRPr sz="1550">
              <a:solidFill>
                <a:srgbClr val="1E1E1E"/>
              </a:solidFill>
              <a:latin typeface="Merriweather"/>
              <a:ea typeface="Merriweather"/>
              <a:cs typeface="Merriweather"/>
              <a:sym typeface="Merriweather"/>
            </a:endParaRPr>
          </a:p>
          <a:p>
            <a:pPr indent="0" lvl="0" marL="0" rtl="0" algn="l">
              <a:spcBef>
                <a:spcPts val="2300"/>
              </a:spcBef>
              <a:spcAft>
                <a:spcPts val="120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0"/>
          <p:cNvSpPr txBox="1"/>
          <p:nvPr>
            <p:ph type="title"/>
          </p:nvPr>
        </p:nvSpPr>
        <p:spPr>
          <a:xfrm>
            <a:off x="457200" y="15544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Overlock"/>
              <a:buNone/>
            </a:pPr>
            <a:r>
              <a:rPr lang="en-CA" sz="4000">
                <a:latin typeface="Merriweather"/>
                <a:ea typeface="Merriweather"/>
                <a:cs typeface="Merriweather"/>
                <a:sym typeface="Merriweather"/>
              </a:rPr>
              <a:t>Qualitative vs. Quantitative Research</a:t>
            </a:r>
            <a:endParaRPr sz="4000">
              <a:latin typeface="Merriweather"/>
              <a:ea typeface="Merriweather"/>
              <a:cs typeface="Merriweather"/>
              <a:sym typeface="Merriweather"/>
            </a:endParaRPr>
          </a:p>
        </p:txBody>
      </p:sp>
      <p:sp>
        <p:nvSpPr>
          <p:cNvPr id="277" name="Google Shape;277;p30"/>
          <p:cNvSpPr txBox="1"/>
          <p:nvPr>
            <p:ph idx="1" type="body"/>
          </p:nvPr>
        </p:nvSpPr>
        <p:spPr>
          <a:xfrm>
            <a:off x="251520" y="1196752"/>
            <a:ext cx="8686800" cy="5286388"/>
          </a:xfrm>
          <a:prstGeom prst="rect">
            <a:avLst/>
          </a:prstGeom>
          <a:noFill/>
          <a:ln>
            <a:noFill/>
          </a:ln>
        </p:spPr>
        <p:txBody>
          <a:bodyPr anchorCtr="0" anchor="t" bIns="45700" lIns="91425" spcFirstLastPara="1" rIns="91425" wrap="square" tIns="45700">
            <a:normAutofit/>
          </a:bodyPr>
          <a:lstStyle/>
          <a:p>
            <a:pPr indent="0" lvl="0" marL="342900" rtl="0" algn="l">
              <a:spcBef>
                <a:spcPts val="640"/>
              </a:spcBef>
              <a:spcAft>
                <a:spcPts val="0"/>
              </a:spcAft>
              <a:buNone/>
            </a:pPr>
            <a:r>
              <a:t/>
            </a:r>
            <a:endParaRPr>
              <a:latin typeface="Merriweather"/>
              <a:ea typeface="Merriweather"/>
              <a:cs typeface="Merriweather"/>
              <a:sym typeface="Merriweather"/>
            </a:endParaRPr>
          </a:p>
          <a:p>
            <a:pPr indent="0" lvl="0" marL="0" rtl="0" algn="l">
              <a:spcBef>
                <a:spcPts val="0"/>
              </a:spcBef>
              <a:spcAft>
                <a:spcPts val="0"/>
              </a:spcAft>
              <a:buNone/>
            </a:pPr>
            <a:r>
              <a:t/>
            </a:r>
            <a:endParaRPr sz="1350">
              <a:solidFill>
                <a:srgbClr val="282828"/>
              </a:solidFill>
              <a:latin typeface="Merriweather"/>
              <a:ea typeface="Merriweather"/>
              <a:cs typeface="Merriweather"/>
              <a:sym typeface="Merriweather"/>
            </a:endParaRPr>
          </a:p>
          <a:p>
            <a:pPr indent="0" lvl="0" marL="0" rtl="0" algn="l">
              <a:spcBef>
                <a:spcPts val="1500"/>
              </a:spcBef>
              <a:spcAft>
                <a:spcPts val="0"/>
              </a:spcAft>
              <a:buNone/>
            </a:pPr>
            <a:r>
              <a:rPr lang="en-CA" sz="1350">
                <a:solidFill>
                  <a:srgbClr val="282828"/>
                </a:solidFill>
                <a:latin typeface="Merriweather"/>
                <a:ea typeface="Merriweather"/>
                <a:cs typeface="Merriweather"/>
                <a:sym typeface="Merriweather"/>
              </a:rPr>
              <a:t>Quantitative research </a:t>
            </a:r>
            <a:endParaRPr sz="1350">
              <a:solidFill>
                <a:srgbClr val="282828"/>
              </a:solidFill>
              <a:latin typeface="Merriweather"/>
              <a:ea typeface="Merriweather"/>
              <a:cs typeface="Merriweather"/>
              <a:sym typeface="Merriweather"/>
            </a:endParaRPr>
          </a:p>
          <a:p>
            <a:pPr indent="-314325" lvl="0" marL="457200" rtl="0" algn="l">
              <a:spcBef>
                <a:spcPts val="1500"/>
              </a:spcBef>
              <a:spcAft>
                <a:spcPts val="0"/>
              </a:spcAft>
              <a:buClr>
                <a:srgbClr val="282828"/>
              </a:buClr>
              <a:buSzPts val="1350"/>
              <a:buFont typeface="Merriweather"/>
              <a:buChar char="❖"/>
            </a:pPr>
            <a:r>
              <a:rPr lang="en-CA" sz="1350">
                <a:solidFill>
                  <a:srgbClr val="282828"/>
                </a:solidFill>
                <a:latin typeface="Merriweather"/>
                <a:ea typeface="Merriweather"/>
                <a:cs typeface="Merriweather"/>
                <a:sym typeface="Merriweather"/>
              </a:rPr>
              <a:t>collects numerical data and analyzes it using statistical methods</a:t>
            </a:r>
            <a:endParaRPr sz="1350">
              <a:solidFill>
                <a:srgbClr val="282828"/>
              </a:solidFill>
              <a:latin typeface="Merriweather"/>
              <a:ea typeface="Merriweather"/>
              <a:cs typeface="Merriweather"/>
              <a:sym typeface="Merriweather"/>
            </a:endParaRPr>
          </a:p>
          <a:p>
            <a:pPr indent="-314325" lvl="0" marL="457200" rtl="0" algn="l">
              <a:spcBef>
                <a:spcPts val="0"/>
              </a:spcBef>
              <a:spcAft>
                <a:spcPts val="0"/>
              </a:spcAft>
              <a:buClr>
                <a:srgbClr val="282828"/>
              </a:buClr>
              <a:buSzPts val="1350"/>
              <a:buFont typeface="Merriweather"/>
              <a:buChar char="❖"/>
            </a:pPr>
            <a:r>
              <a:rPr lang="en-CA" sz="1350">
                <a:solidFill>
                  <a:srgbClr val="282828"/>
                </a:solidFill>
                <a:latin typeface="Merriweather"/>
                <a:ea typeface="Merriweather"/>
                <a:cs typeface="Merriweather"/>
                <a:sym typeface="Merriweather"/>
              </a:rPr>
              <a:t>aim is to produce objective, empirical data that can be measured and expressed in numerical terms</a:t>
            </a:r>
            <a:endParaRPr sz="1350">
              <a:solidFill>
                <a:srgbClr val="282828"/>
              </a:solidFill>
              <a:latin typeface="Merriweather"/>
              <a:ea typeface="Merriweather"/>
              <a:cs typeface="Merriweather"/>
              <a:sym typeface="Merriweather"/>
            </a:endParaRPr>
          </a:p>
          <a:p>
            <a:pPr indent="-314325" lvl="0" marL="457200" rtl="0" algn="l">
              <a:spcBef>
                <a:spcPts val="0"/>
              </a:spcBef>
              <a:spcAft>
                <a:spcPts val="0"/>
              </a:spcAft>
              <a:buClr>
                <a:srgbClr val="282828"/>
              </a:buClr>
              <a:buSzPts val="1350"/>
              <a:buFont typeface="Merriweather"/>
              <a:buChar char="❖"/>
            </a:pPr>
            <a:r>
              <a:rPr lang="en-CA" sz="1350">
                <a:solidFill>
                  <a:srgbClr val="282828"/>
                </a:solidFill>
                <a:latin typeface="Merriweather"/>
                <a:ea typeface="Merriweather"/>
                <a:cs typeface="Merriweather"/>
                <a:sym typeface="Merriweather"/>
              </a:rPr>
              <a:t>quantitative research is often used to test hypotheses, identify patterns, and make predictions.</a:t>
            </a:r>
            <a:endParaRPr sz="1350">
              <a:solidFill>
                <a:srgbClr val="282828"/>
              </a:solidFill>
              <a:latin typeface="Merriweather"/>
              <a:ea typeface="Merriweather"/>
              <a:cs typeface="Merriweather"/>
              <a:sym typeface="Merriweather"/>
            </a:endParaRPr>
          </a:p>
          <a:p>
            <a:pPr indent="0" lvl="0" marL="0" rtl="0" algn="l">
              <a:spcBef>
                <a:spcPts val="1500"/>
              </a:spcBef>
              <a:spcAft>
                <a:spcPts val="0"/>
              </a:spcAft>
              <a:buNone/>
            </a:pPr>
            <a:r>
              <a:rPr lang="en-CA" sz="1350">
                <a:solidFill>
                  <a:srgbClr val="282828"/>
                </a:solidFill>
                <a:latin typeface="Merriweather"/>
                <a:ea typeface="Merriweather"/>
                <a:cs typeface="Merriweather"/>
                <a:sym typeface="Merriweather"/>
              </a:rPr>
              <a:t>Qualitative research</a:t>
            </a:r>
            <a:endParaRPr sz="1350">
              <a:solidFill>
                <a:srgbClr val="282828"/>
              </a:solidFill>
              <a:latin typeface="Merriweather"/>
              <a:ea typeface="Merriweather"/>
              <a:cs typeface="Merriweather"/>
              <a:sym typeface="Merriweather"/>
            </a:endParaRPr>
          </a:p>
          <a:p>
            <a:pPr indent="-314325" lvl="0" marL="457200" rtl="0" algn="l">
              <a:spcBef>
                <a:spcPts val="1500"/>
              </a:spcBef>
              <a:spcAft>
                <a:spcPts val="0"/>
              </a:spcAft>
              <a:buClr>
                <a:srgbClr val="282828"/>
              </a:buClr>
              <a:buSzPts val="1350"/>
              <a:buFont typeface="Merriweather"/>
              <a:buChar char="❖"/>
            </a:pPr>
            <a:r>
              <a:rPr lang="en-CA" sz="1350">
                <a:solidFill>
                  <a:srgbClr val="282828"/>
                </a:solidFill>
                <a:latin typeface="Merriweather"/>
                <a:ea typeface="Merriweather"/>
                <a:cs typeface="Merriweather"/>
                <a:sym typeface="Merriweather"/>
              </a:rPr>
              <a:t>collects non-numerical data such as words, images, and sounds</a:t>
            </a:r>
            <a:endParaRPr sz="1350">
              <a:solidFill>
                <a:srgbClr val="282828"/>
              </a:solidFill>
              <a:latin typeface="Merriweather"/>
              <a:ea typeface="Merriweather"/>
              <a:cs typeface="Merriweather"/>
              <a:sym typeface="Merriweather"/>
            </a:endParaRPr>
          </a:p>
          <a:p>
            <a:pPr indent="-314325" lvl="0" marL="457200" rtl="0" algn="l">
              <a:spcBef>
                <a:spcPts val="0"/>
              </a:spcBef>
              <a:spcAft>
                <a:spcPts val="0"/>
              </a:spcAft>
              <a:buClr>
                <a:srgbClr val="282828"/>
              </a:buClr>
              <a:buSzPts val="1350"/>
              <a:buFont typeface="Merriweather"/>
              <a:buChar char="❖"/>
            </a:pPr>
            <a:r>
              <a:rPr lang="en-CA" sz="1350">
                <a:solidFill>
                  <a:srgbClr val="282828"/>
                </a:solidFill>
                <a:latin typeface="Merriweather"/>
                <a:ea typeface="Merriweather"/>
                <a:cs typeface="Merriweather"/>
                <a:sym typeface="Merriweather"/>
              </a:rPr>
              <a:t>the focus is on exploring subjective experiences, opinions, and attitudes, often through observation and interviews </a:t>
            </a:r>
            <a:endParaRPr sz="1350">
              <a:solidFill>
                <a:srgbClr val="282828"/>
              </a:solidFill>
              <a:latin typeface="Merriweather"/>
              <a:ea typeface="Merriweather"/>
              <a:cs typeface="Merriweather"/>
              <a:sym typeface="Merriweather"/>
            </a:endParaRPr>
          </a:p>
          <a:p>
            <a:pPr indent="-314325" lvl="0" marL="457200" rtl="0" algn="l">
              <a:spcBef>
                <a:spcPts val="0"/>
              </a:spcBef>
              <a:spcAft>
                <a:spcPts val="0"/>
              </a:spcAft>
              <a:buClr>
                <a:srgbClr val="282828"/>
              </a:buClr>
              <a:buSzPts val="1350"/>
              <a:buFont typeface="Merriweather"/>
              <a:buChar char="❖"/>
            </a:pPr>
            <a:r>
              <a:rPr lang="en-CA" sz="1350">
                <a:solidFill>
                  <a:srgbClr val="282828"/>
                </a:solidFill>
                <a:latin typeface="Merriweather"/>
                <a:ea typeface="Merriweather"/>
                <a:cs typeface="Merriweather"/>
                <a:sym typeface="Merriweather"/>
              </a:rPr>
              <a:t>qualitative research aims to produce rich and detailed descriptions of the phenomenon being studied, and to uncover new insights and meanings.</a:t>
            </a:r>
            <a:endParaRPr sz="1350">
              <a:solidFill>
                <a:srgbClr val="282828"/>
              </a:solidFill>
              <a:latin typeface="Merriweather"/>
              <a:ea typeface="Merriweather"/>
              <a:cs typeface="Merriweather"/>
              <a:sym typeface="Merriweather"/>
            </a:endParaRPr>
          </a:p>
          <a:p>
            <a:pPr indent="-342900" lvl="0" marL="342900" rtl="0" algn="l">
              <a:spcBef>
                <a:spcPts val="1500"/>
              </a:spcBef>
              <a:spcAft>
                <a:spcPts val="1200"/>
              </a:spcAft>
              <a:buClr>
                <a:schemeClr val="dk1"/>
              </a:buClr>
              <a:buSzPts val="3200"/>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pic>
        <p:nvPicPr>
          <p:cNvPr id="283" name="Google Shape;283;g23e9fe38a40_0_55"/>
          <p:cNvPicPr preferRelativeResize="0"/>
          <p:nvPr/>
        </p:nvPicPr>
        <p:blipFill>
          <a:blip r:embed="rId3">
            <a:alphaModFix/>
          </a:blip>
          <a:stretch>
            <a:fillRect/>
          </a:stretch>
        </p:blipFill>
        <p:spPr>
          <a:xfrm>
            <a:off x="152400" y="152400"/>
            <a:ext cx="8839201" cy="624959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g23e9fe38a40_0_60"/>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CA">
                <a:latin typeface="Merriweather"/>
                <a:ea typeface="Merriweather"/>
                <a:cs typeface="Merriweather"/>
                <a:sym typeface="Merriweather"/>
              </a:rPr>
              <a:t>Key Features of Qualitative Research</a:t>
            </a:r>
            <a:endParaRPr>
              <a:latin typeface="Merriweather"/>
              <a:ea typeface="Merriweather"/>
              <a:cs typeface="Merriweather"/>
              <a:sym typeface="Merriweather"/>
            </a:endParaRPr>
          </a:p>
        </p:txBody>
      </p:sp>
      <p:sp>
        <p:nvSpPr>
          <p:cNvPr id="290" name="Google Shape;290;g23e9fe38a40_0_60"/>
          <p:cNvSpPr txBox="1"/>
          <p:nvPr>
            <p:ph idx="1" type="body"/>
          </p:nvPr>
        </p:nvSpPr>
        <p:spPr>
          <a:xfrm>
            <a:off x="311700" y="1536633"/>
            <a:ext cx="8520600" cy="45552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CA" sz="1350">
                <a:solidFill>
                  <a:srgbClr val="282828"/>
                </a:solidFill>
                <a:latin typeface="Merriweather"/>
                <a:ea typeface="Merriweather"/>
                <a:cs typeface="Merriweather"/>
                <a:sym typeface="Merriweather"/>
              </a:rPr>
              <a:t>Qualitative researcher immerses her/himself in the field, in natural surroundings. The contexts of inquiry are not contrived; they are natural. Nothing is predefined or taken for granted.</a:t>
            </a:r>
            <a:endParaRPr sz="1350">
              <a:solidFill>
                <a:srgbClr val="282828"/>
              </a:solidFill>
              <a:latin typeface="Merriweather"/>
              <a:ea typeface="Merriweather"/>
              <a:cs typeface="Merriweather"/>
              <a:sym typeface="Merriweather"/>
            </a:endParaRPr>
          </a:p>
          <a:p>
            <a:pPr indent="0" lvl="0" marL="0" rtl="0" algn="l">
              <a:spcBef>
                <a:spcPts val="4000"/>
              </a:spcBef>
              <a:spcAft>
                <a:spcPts val="0"/>
              </a:spcAft>
              <a:buNone/>
            </a:pPr>
            <a:r>
              <a:rPr lang="en-CA" sz="1350">
                <a:solidFill>
                  <a:srgbClr val="282828"/>
                </a:solidFill>
                <a:latin typeface="Merriweather"/>
                <a:ea typeface="Merriweather"/>
                <a:cs typeface="Merriweather"/>
                <a:sym typeface="Merriweather"/>
              </a:rPr>
              <a:t>Qualitative researchers want those who are studied to speak for themselves, to provide their perspectives in words and other actions. Therefore, qualitative research is an interactive process in which the persons studied teach the researcher about their lives.</a:t>
            </a:r>
            <a:endParaRPr sz="1350">
              <a:solidFill>
                <a:srgbClr val="282828"/>
              </a:solidFill>
              <a:latin typeface="Merriweather"/>
              <a:ea typeface="Merriweather"/>
              <a:cs typeface="Merriweather"/>
              <a:sym typeface="Merriweather"/>
            </a:endParaRPr>
          </a:p>
          <a:p>
            <a:pPr indent="0" lvl="0" marL="0" rtl="0" algn="l">
              <a:spcBef>
                <a:spcPts val="4000"/>
              </a:spcBef>
              <a:spcAft>
                <a:spcPts val="0"/>
              </a:spcAft>
              <a:buNone/>
            </a:pPr>
            <a:r>
              <a:rPr lang="en-CA" sz="1350">
                <a:solidFill>
                  <a:srgbClr val="282828"/>
                </a:solidFill>
                <a:latin typeface="Merriweather"/>
                <a:ea typeface="Merriweather"/>
                <a:cs typeface="Merriweather"/>
                <a:sym typeface="Merriweather"/>
              </a:rPr>
              <a:t>The qualitative researcher is an integral part of the data; without the active participation of the researcher, no data exists.</a:t>
            </a:r>
            <a:endParaRPr sz="1350">
              <a:solidFill>
                <a:srgbClr val="282828"/>
              </a:solidFill>
              <a:latin typeface="Merriweather"/>
              <a:ea typeface="Merriweather"/>
              <a:cs typeface="Merriweather"/>
              <a:sym typeface="Merriweather"/>
            </a:endParaRPr>
          </a:p>
          <a:p>
            <a:pPr indent="0" lvl="0" marL="0" rtl="0" algn="l">
              <a:spcBef>
                <a:spcPts val="4000"/>
              </a:spcBef>
              <a:spcAft>
                <a:spcPts val="0"/>
              </a:spcAft>
              <a:buNone/>
            </a:pPr>
            <a:r>
              <a:rPr lang="en-CA" sz="1350">
                <a:solidFill>
                  <a:srgbClr val="282828"/>
                </a:solidFill>
                <a:latin typeface="Merriweather"/>
                <a:ea typeface="Merriweather"/>
                <a:cs typeface="Merriweather"/>
                <a:sym typeface="Merriweather"/>
              </a:rPr>
              <a:t>The study’s design evolves during the research and can be adjusted or changed as it progresses. For the qualitative researcher, there is no single reality. It is subjective and exists only in reference to the observer. </a:t>
            </a:r>
            <a:endParaRPr sz="1350">
              <a:solidFill>
                <a:srgbClr val="282828"/>
              </a:solidFill>
              <a:latin typeface="Merriweather"/>
              <a:ea typeface="Merriweather"/>
              <a:cs typeface="Merriweather"/>
              <a:sym typeface="Merriweather"/>
            </a:endParaRPr>
          </a:p>
          <a:p>
            <a:pPr indent="0" lvl="0" marL="0" rtl="0" algn="l">
              <a:spcBef>
                <a:spcPts val="4000"/>
              </a:spcBef>
              <a:spcAft>
                <a:spcPts val="4000"/>
              </a:spcAft>
              <a:buNone/>
            </a:pPr>
            <a:r>
              <a:rPr lang="en-CA" sz="1350">
                <a:solidFill>
                  <a:srgbClr val="282828"/>
                </a:solidFill>
                <a:latin typeface="Merriweather"/>
                <a:ea typeface="Merriweather"/>
                <a:cs typeface="Merriweather"/>
                <a:sym typeface="Merriweather"/>
              </a:rPr>
              <a:t>The theory is data-driven and emerges as part of the research process, evolving from the data as they are collected.</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g23e9fe38a40_0_67"/>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CA">
                <a:latin typeface="Merriweather"/>
                <a:ea typeface="Merriweather"/>
                <a:cs typeface="Merriweather"/>
                <a:sym typeface="Merriweather"/>
              </a:rPr>
              <a:t>Limitations of Qualitative Research</a:t>
            </a:r>
            <a:endParaRPr>
              <a:latin typeface="Merriweather"/>
              <a:ea typeface="Merriweather"/>
              <a:cs typeface="Merriweather"/>
              <a:sym typeface="Merriweather"/>
            </a:endParaRPr>
          </a:p>
        </p:txBody>
      </p:sp>
      <p:sp>
        <p:nvSpPr>
          <p:cNvPr id="297" name="Google Shape;297;g23e9fe38a40_0_67"/>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CA" sz="1350">
                <a:solidFill>
                  <a:srgbClr val="282828"/>
                </a:solidFill>
                <a:latin typeface="Merriweather"/>
                <a:ea typeface="Merriweather"/>
                <a:cs typeface="Merriweather"/>
                <a:sym typeface="Merriweather"/>
              </a:rPr>
              <a:t>Because of the time and costs involved, qualitative designs do not generally draw samples from large-scale data sets.</a:t>
            </a:r>
            <a:endParaRPr sz="1350">
              <a:solidFill>
                <a:srgbClr val="282828"/>
              </a:solidFill>
              <a:latin typeface="Merriweather"/>
              <a:ea typeface="Merriweather"/>
              <a:cs typeface="Merriweather"/>
              <a:sym typeface="Merriweather"/>
            </a:endParaRPr>
          </a:p>
          <a:p>
            <a:pPr indent="0" lvl="0" marL="0" rtl="0" algn="l">
              <a:spcBef>
                <a:spcPts val="4000"/>
              </a:spcBef>
              <a:spcAft>
                <a:spcPts val="0"/>
              </a:spcAft>
              <a:buNone/>
            </a:pPr>
            <a:r>
              <a:rPr lang="en-CA" sz="1350">
                <a:solidFill>
                  <a:srgbClr val="282828"/>
                </a:solidFill>
                <a:latin typeface="Merriweather"/>
                <a:ea typeface="Merriweather"/>
                <a:cs typeface="Merriweather"/>
                <a:sym typeface="Merriweather"/>
              </a:rPr>
              <a:t>The problem of adequate validity or reliability is a major criticism. Because of the subjective nature of qualitative data and its origin in single contexts, it is difficult to apply conventional standards of reliability and validity. For example, because of the central role played by the researcher in the generation of data, it is not possible to replicate qualitative studies.</a:t>
            </a:r>
            <a:endParaRPr sz="1350">
              <a:solidFill>
                <a:srgbClr val="282828"/>
              </a:solidFill>
              <a:latin typeface="Merriweather"/>
              <a:ea typeface="Merriweather"/>
              <a:cs typeface="Merriweather"/>
              <a:sym typeface="Merriweather"/>
            </a:endParaRPr>
          </a:p>
          <a:p>
            <a:pPr indent="0" lvl="0" marL="0" rtl="0" algn="l">
              <a:spcBef>
                <a:spcPts val="4000"/>
              </a:spcBef>
              <a:spcAft>
                <a:spcPts val="0"/>
              </a:spcAft>
              <a:buNone/>
            </a:pPr>
            <a:r>
              <a:rPr lang="en-CA" sz="1350">
                <a:solidFill>
                  <a:srgbClr val="282828"/>
                </a:solidFill>
                <a:latin typeface="Merriweather"/>
                <a:ea typeface="Merriweather"/>
                <a:cs typeface="Merriweather"/>
                <a:sym typeface="Merriweather"/>
              </a:rPr>
              <a:t>Also, contexts, situations, events, conditions, and interactions cannot be replicated to any extent, nor can generalizations be made to a wider context than the one studied with confidence.</a:t>
            </a:r>
            <a:endParaRPr sz="1350">
              <a:solidFill>
                <a:srgbClr val="282828"/>
              </a:solidFill>
              <a:latin typeface="Merriweather"/>
              <a:ea typeface="Merriweather"/>
              <a:cs typeface="Merriweather"/>
              <a:sym typeface="Merriweather"/>
            </a:endParaRPr>
          </a:p>
          <a:p>
            <a:pPr indent="0" lvl="0" marL="0" rtl="0" algn="l">
              <a:spcBef>
                <a:spcPts val="4000"/>
              </a:spcBef>
              <a:spcAft>
                <a:spcPts val="4000"/>
              </a:spcAft>
              <a:buNone/>
            </a:pPr>
            <a:r>
              <a:rPr lang="en-CA" sz="1350">
                <a:solidFill>
                  <a:srgbClr val="282828"/>
                </a:solidFill>
                <a:latin typeface="Merriweather"/>
                <a:ea typeface="Merriweather"/>
                <a:cs typeface="Merriweather"/>
                <a:sym typeface="Merriweather"/>
              </a:rPr>
              <a:t>The time required for data collection, analysis, and interpretation is lengthy. Analysis of qualitative data is difficult, and expert knowledge of an area is necessary to interpret qualitative data. Great care must be taken when doing so, for example, looking for mental illness symptoms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g23e9fe38a40_0_80"/>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CA">
                <a:latin typeface="Merriweather"/>
                <a:ea typeface="Merriweather"/>
                <a:cs typeface="Merriweather"/>
                <a:sym typeface="Merriweather"/>
              </a:rPr>
              <a:t>Advantages of Qualitative Research</a:t>
            </a:r>
            <a:endParaRPr>
              <a:latin typeface="Merriweather"/>
              <a:ea typeface="Merriweather"/>
              <a:cs typeface="Merriweather"/>
              <a:sym typeface="Merriweather"/>
            </a:endParaRPr>
          </a:p>
        </p:txBody>
      </p:sp>
      <p:sp>
        <p:nvSpPr>
          <p:cNvPr id="304" name="Google Shape;304;g23e9fe38a40_0_80"/>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CA" sz="1350">
                <a:solidFill>
                  <a:srgbClr val="282828"/>
                </a:solidFill>
                <a:latin typeface="Merriweather"/>
                <a:ea typeface="Merriweather"/>
                <a:cs typeface="Merriweather"/>
                <a:sym typeface="Merriweather"/>
              </a:rPr>
              <a:t>Because of close researcher involvement, the researcher gains an insider’s view of the field. This allows the researcher to find issues that are often missed (such as subtleties and complexities) by the scientific, more positivistic inquiries.</a:t>
            </a:r>
            <a:endParaRPr sz="1350">
              <a:solidFill>
                <a:srgbClr val="282828"/>
              </a:solidFill>
              <a:latin typeface="Merriweather"/>
              <a:ea typeface="Merriweather"/>
              <a:cs typeface="Merriweather"/>
              <a:sym typeface="Merriweather"/>
            </a:endParaRPr>
          </a:p>
          <a:p>
            <a:pPr indent="0" lvl="0" marL="0" rtl="0" algn="l">
              <a:spcBef>
                <a:spcPts val="4000"/>
              </a:spcBef>
              <a:spcAft>
                <a:spcPts val="0"/>
              </a:spcAft>
              <a:buNone/>
            </a:pPr>
            <a:r>
              <a:rPr lang="en-CA" sz="1350">
                <a:solidFill>
                  <a:srgbClr val="282828"/>
                </a:solidFill>
                <a:latin typeface="Merriweather"/>
                <a:ea typeface="Merriweather"/>
                <a:cs typeface="Merriweather"/>
                <a:sym typeface="Merriweather"/>
              </a:rPr>
              <a:t>Qualitative descriptions can be important in suggesting possible relationships, causes, effects, and dynamic processes.</a:t>
            </a:r>
            <a:endParaRPr sz="1350">
              <a:solidFill>
                <a:srgbClr val="282828"/>
              </a:solidFill>
              <a:latin typeface="Merriweather"/>
              <a:ea typeface="Merriweather"/>
              <a:cs typeface="Merriweather"/>
              <a:sym typeface="Merriweather"/>
            </a:endParaRPr>
          </a:p>
          <a:p>
            <a:pPr indent="0" lvl="0" marL="0" rtl="0" algn="l">
              <a:spcBef>
                <a:spcPts val="4000"/>
              </a:spcBef>
              <a:spcAft>
                <a:spcPts val="0"/>
              </a:spcAft>
              <a:buNone/>
            </a:pPr>
            <a:r>
              <a:rPr lang="en-CA" sz="1350">
                <a:solidFill>
                  <a:srgbClr val="282828"/>
                </a:solidFill>
                <a:latin typeface="Merriweather"/>
                <a:ea typeface="Merriweather"/>
                <a:cs typeface="Merriweather"/>
                <a:sym typeface="Merriweather"/>
              </a:rPr>
              <a:t>Qualitative analysis allows for ambiguities/contradictions in the data, which reflect social reality (Denscombe, 2010).</a:t>
            </a:r>
            <a:endParaRPr sz="1350">
              <a:solidFill>
                <a:srgbClr val="282828"/>
              </a:solidFill>
              <a:latin typeface="Merriweather"/>
              <a:ea typeface="Merriweather"/>
              <a:cs typeface="Merriweather"/>
              <a:sym typeface="Merriweather"/>
            </a:endParaRPr>
          </a:p>
          <a:p>
            <a:pPr indent="0" lvl="0" marL="0" rtl="0" algn="l">
              <a:spcBef>
                <a:spcPts val="4000"/>
              </a:spcBef>
              <a:spcAft>
                <a:spcPts val="4000"/>
              </a:spcAft>
              <a:buNone/>
            </a:pPr>
            <a:r>
              <a:rPr lang="en-CA" sz="1350">
                <a:solidFill>
                  <a:srgbClr val="282828"/>
                </a:solidFill>
                <a:latin typeface="Merriweather"/>
                <a:ea typeface="Merriweather"/>
                <a:cs typeface="Merriweather"/>
                <a:sym typeface="Merriweather"/>
              </a:rPr>
              <a:t>Qualitative research uses a descriptive, narrative style; this research might be of particular benefit to the practitioner as she or he could turn to qualitative reports to examine forms of knowledge that might otherwise be unavailable, thereby gaining new insight.</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g23e9fe38a40_0_93"/>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CA">
                <a:latin typeface="Merriweather"/>
                <a:ea typeface="Merriweather"/>
                <a:cs typeface="Merriweather"/>
                <a:sym typeface="Merriweather"/>
              </a:rPr>
              <a:t>Key Features of Quantitative Research</a:t>
            </a:r>
            <a:endParaRPr>
              <a:latin typeface="Merriweather"/>
              <a:ea typeface="Merriweather"/>
              <a:cs typeface="Merriweather"/>
              <a:sym typeface="Merriweather"/>
            </a:endParaRPr>
          </a:p>
        </p:txBody>
      </p:sp>
      <p:sp>
        <p:nvSpPr>
          <p:cNvPr id="311" name="Google Shape;311;g23e9fe38a40_0_93"/>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CA" sz="1350">
                <a:solidFill>
                  <a:srgbClr val="282828"/>
                </a:solidFill>
                <a:latin typeface="Merriweather"/>
                <a:ea typeface="Merriweather"/>
                <a:cs typeface="Merriweather"/>
                <a:sym typeface="Merriweather"/>
              </a:rPr>
              <a:t>Quantitative researchers try to control extraneous variables by conducting their studies in the lab.</a:t>
            </a:r>
            <a:endParaRPr sz="1350">
              <a:solidFill>
                <a:srgbClr val="282828"/>
              </a:solidFill>
              <a:latin typeface="Merriweather"/>
              <a:ea typeface="Merriweather"/>
              <a:cs typeface="Merriweather"/>
              <a:sym typeface="Merriweather"/>
            </a:endParaRPr>
          </a:p>
          <a:p>
            <a:pPr indent="0" lvl="0" marL="0" rtl="0" algn="l">
              <a:spcBef>
                <a:spcPts val="4000"/>
              </a:spcBef>
              <a:spcAft>
                <a:spcPts val="0"/>
              </a:spcAft>
              <a:buNone/>
            </a:pPr>
            <a:r>
              <a:rPr lang="en-CA" sz="1350">
                <a:solidFill>
                  <a:srgbClr val="282828"/>
                </a:solidFill>
                <a:latin typeface="Merriweather"/>
                <a:ea typeface="Merriweather"/>
                <a:cs typeface="Merriweather"/>
                <a:sym typeface="Merriweather"/>
              </a:rPr>
              <a:t>The research aims for objectivity (i.e., without bias) and is separated from the data.</a:t>
            </a:r>
            <a:endParaRPr sz="1350">
              <a:solidFill>
                <a:srgbClr val="282828"/>
              </a:solidFill>
              <a:latin typeface="Merriweather"/>
              <a:ea typeface="Merriweather"/>
              <a:cs typeface="Merriweather"/>
              <a:sym typeface="Merriweather"/>
            </a:endParaRPr>
          </a:p>
          <a:p>
            <a:pPr indent="0" lvl="0" marL="0" rtl="0" algn="l">
              <a:spcBef>
                <a:spcPts val="4000"/>
              </a:spcBef>
              <a:spcAft>
                <a:spcPts val="0"/>
              </a:spcAft>
              <a:buNone/>
            </a:pPr>
            <a:r>
              <a:rPr lang="en-CA" sz="1350">
                <a:solidFill>
                  <a:srgbClr val="282828"/>
                </a:solidFill>
                <a:latin typeface="Merriweather"/>
                <a:ea typeface="Merriweather"/>
                <a:cs typeface="Merriweather"/>
                <a:sym typeface="Merriweather"/>
              </a:rPr>
              <a:t>The design of the study is determined before it begins.</a:t>
            </a:r>
            <a:endParaRPr sz="1350">
              <a:solidFill>
                <a:srgbClr val="282828"/>
              </a:solidFill>
              <a:latin typeface="Merriweather"/>
              <a:ea typeface="Merriweather"/>
              <a:cs typeface="Merriweather"/>
              <a:sym typeface="Merriweather"/>
            </a:endParaRPr>
          </a:p>
          <a:p>
            <a:pPr indent="0" lvl="0" marL="0" rtl="0" algn="l">
              <a:spcBef>
                <a:spcPts val="4000"/>
              </a:spcBef>
              <a:spcAft>
                <a:spcPts val="0"/>
              </a:spcAft>
              <a:buNone/>
            </a:pPr>
            <a:r>
              <a:rPr lang="en-CA" sz="1350">
                <a:solidFill>
                  <a:srgbClr val="282828"/>
                </a:solidFill>
                <a:latin typeface="Merriweather"/>
                <a:ea typeface="Merriweather"/>
                <a:cs typeface="Merriweather"/>
                <a:sym typeface="Merriweather"/>
              </a:rPr>
              <a:t>For the quantitative researcher, the reality is objective, exists separately from the researcher, and can be seen by anyone.</a:t>
            </a:r>
            <a:endParaRPr sz="1350">
              <a:solidFill>
                <a:srgbClr val="282828"/>
              </a:solidFill>
              <a:latin typeface="Merriweather"/>
              <a:ea typeface="Merriweather"/>
              <a:cs typeface="Merriweather"/>
              <a:sym typeface="Merriweather"/>
            </a:endParaRPr>
          </a:p>
          <a:p>
            <a:pPr indent="0" lvl="0" marL="0" rtl="0" algn="l">
              <a:spcBef>
                <a:spcPts val="4000"/>
              </a:spcBef>
              <a:spcAft>
                <a:spcPts val="4000"/>
              </a:spcAft>
              <a:buNone/>
            </a:pPr>
            <a:r>
              <a:rPr lang="en-CA" sz="1350">
                <a:solidFill>
                  <a:srgbClr val="282828"/>
                </a:solidFill>
                <a:latin typeface="Merriweather"/>
                <a:ea typeface="Merriweather"/>
                <a:cs typeface="Merriweather"/>
                <a:sym typeface="Merriweather"/>
              </a:rPr>
              <a:t>Research is used to test a theory and ultimately support or reject it</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g23e9fe38a40_0_105"/>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CA">
                <a:latin typeface="Merriweather"/>
                <a:ea typeface="Merriweather"/>
                <a:cs typeface="Merriweather"/>
                <a:sym typeface="Merriweather"/>
              </a:rPr>
              <a:t>Limitations of </a:t>
            </a:r>
            <a:r>
              <a:rPr lang="en-CA">
                <a:latin typeface="Merriweather"/>
                <a:ea typeface="Merriweather"/>
                <a:cs typeface="Merriweather"/>
                <a:sym typeface="Merriweather"/>
              </a:rPr>
              <a:t>Quantitative</a:t>
            </a:r>
            <a:r>
              <a:rPr lang="en-CA">
                <a:latin typeface="Merriweather"/>
                <a:ea typeface="Merriweather"/>
                <a:cs typeface="Merriweather"/>
                <a:sym typeface="Merriweather"/>
              </a:rPr>
              <a:t> Research</a:t>
            </a:r>
            <a:endParaRPr>
              <a:latin typeface="Merriweather"/>
              <a:ea typeface="Merriweather"/>
              <a:cs typeface="Merriweather"/>
              <a:sym typeface="Merriweather"/>
            </a:endParaRPr>
          </a:p>
        </p:txBody>
      </p:sp>
      <p:sp>
        <p:nvSpPr>
          <p:cNvPr id="318" name="Google Shape;318;g23e9fe38a40_0_105"/>
          <p:cNvSpPr txBox="1"/>
          <p:nvPr>
            <p:ph idx="1" type="body"/>
          </p:nvPr>
        </p:nvSpPr>
        <p:spPr>
          <a:xfrm>
            <a:off x="311700" y="1536633"/>
            <a:ext cx="8520600" cy="45552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CA" sz="1350">
                <a:solidFill>
                  <a:srgbClr val="282828"/>
                </a:solidFill>
                <a:latin typeface="Merriweather"/>
                <a:ea typeface="Merriweather"/>
                <a:cs typeface="Merriweather"/>
                <a:sym typeface="Merriweather"/>
              </a:rPr>
              <a:t>Context: Quantitative experiments do not take place in natural settings. In addition, they do not allow participants to explain their choices or the meaning of the questions they may have for those participants (Carr, 1994).</a:t>
            </a:r>
            <a:endParaRPr sz="1350">
              <a:solidFill>
                <a:srgbClr val="282828"/>
              </a:solidFill>
              <a:latin typeface="Merriweather"/>
              <a:ea typeface="Merriweather"/>
              <a:cs typeface="Merriweather"/>
              <a:sym typeface="Merriweather"/>
            </a:endParaRPr>
          </a:p>
          <a:p>
            <a:pPr indent="0" lvl="0" marL="0" rtl="0" algn="l">
              <a:spcBef>
                <a:spcPts val="4000"/>
              </a:spcBef>
              <a:spcAft>
                <a:spcPts val="0"/>
              </a:spcAft>
              <a:buNone/>
            </a:pPr>
            <a:r>
              <a:rPr lang="en-CA" sz="1350">
                <a:solidFill>
                  <a:srgbClr val="282828"/>
                </a:solidFill>
                <a:latin typeface="Merriweather"/>
                <a:ea typeface="Merriweather"/>
                <a:cs typeface="Merriweather"/>
                <a:sym typeface="Merriweather"/>
              </a:rPr>
              <a:t>Researcher expertise: Poor knowledge of the application of statistical analysis may negatively affect analysis and subsequent interpretation (Black, 1999).</a:t>
            </a:r>
            <a:endParaRPr sz="1350">
              <a:solidFill>
                <a:srgbClr val="282828"/>
              </a:solidFill>
              <a:latin typeface="Merriweather"/>
              <a:ea typeface="Merriweather"/>
              <a:cs typeface="Merriweather"/>
              <a:sym typeface="Merriweather"/>
            </a:endParaRPr>
          </a:p>
          <a:p>
            <a:pPr indent="0" lvl="0" marL="0" rtl="0" algn="l">
              <a:spcBef>
                <a:spcPts val="4000"/>
              </a:spcBef>
              <a:spcAft>
                <a:spcPts val="0"/>
              </a:spcAft>
              <a:buNone/>
            </a:pPr>
            <a:r>
              <a:rPr lang="en-CA" sz="1350">
                <a:solidFill>
                  <a:srgbClr val="282828"/>
                </a:solidFill>
                <a:latin typeface="Merriweather"/>
                <a:ea typeface="Merriweather"/>
                <a:cs typeface="Merriweather"/>
                <a:sym typeface="Merriweather"/>
              </a:rPr>
              <a:t>Variability of data quantity: Large sample sizes are needed for more accurate analysis. Small-scale quantitative studies may be less reliable because of the low quantity of data (Denscombe, 2010). This also affects the ability to generalize study findings to wider populations.</a:t>
            </a:r>
            <a:endParaRPr sz="1350">
              <a:solidFill>
                <a:srgbClr val="282828"/>
              </a:solidFill>
              <a:latin typeface="Merriweather"/>
              <a:ea typeface="Merriweather"/>
              <a:cs typeface="Merriweather"/>
              <a:sym typeface="Merriweather"/>
            </a:endParaRPr>
          </a:p>
          <a:p>
            <a:pPr indent="0" lvl="0" marL="0" rtl="0" algn="l">
              <a:spcBef>
                <a:spcPts val="4000"/>
              </a:spcBef>
              <a:spcAft>
                <a:spcPts val="0"/>
              </a:spcAft>
              <a:buNone/>
            </a:pPr>
            <a:r>
              <a:rPr lang="en-CA" sz="1350">
                <a:solidFill>
                  <a:srgbClr val="282828"/>
                </a:solidFill>
                <a:latin typeface="Merriweather"/>
                <a:ea typeface="Merriweather"/>
                <a:cs typeface="Merriweather"/>
                <a:sym typeface="Merriweather"/>
              </a:rPr>
              <a:t>Confirmation bias: The researcher might miss observing phenomena because of focus on theory or hypothesis testing rather than on the theory of hypothesis generation.</a:t>
            </a:r>
            <a:endParaRPr sz="1350">
              <a:solidFill>
                <a:srgbClr val="282828"/>
              </a:solidFill>
              <a:latin typeface="Merriweather"/>
              <a:ea typeface="Merriweather"/>
              <a:cs typeface="Merriweather"/>
              <a:sym typeface="Merriweather"/>
            </a:endParaRPr>
          </a:p>
          <a:p>
            <a:pPr indent="0" lvl="0" marL="0" rtl="0" algn="l">
              <a:spcBef>
                <a:spcPts val="4000"/>
              </a:spcBef>
              <a:spcAft>
                <a:spcPts val="1200"/>
              </a:spcAft>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g23e9fe38a40_0_112"/>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CA">
                <a:latin typeface="Merriweather"/>
                <a:ea typeface="Merriweather"/>
                <a:cs typeface="Merriweather"/>
                <a:sym typeface="Merriweather"/>
              </a:rPr>
              <a:t>Advantages of Quantitative Research</a:t>
            </a:r>
            <a:endParaRPr>
              <a:latin typeface="Merriweather"/>
              <a:ea typeface="Merriweather"/>
              <a:cs typeface="Merriweather"/>
              <a:sym typeface="Merriweather"/>
            </a:endParaRPr>
          </a:p>
        </p:txBody>
      </p:sp>
      <p:sp>
        <p:nvSpPr>
          <p:cNvPr id="325" name="Google Shape;325;g23e9fe38a40_0_112"/>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CA" sz="1350">
                <a:solidFill>
                  <a:srgbClr val="282828"/>
                </a:solidFill>
                <a:latin typeface="Merriweather"/>
                <a:ea typeface="Merriweather"/>
                <a:cs typeface="Merriweather"/>
                <a:sym typeface="Merriweather"/>
              </a:rPr>
              <a:t>Scientific objectivity: Quantitative data can be interpreted with statistical analysis, and since statistics are based on the principles of mathematics, the quantitative approach is viewed as scientifically objective and rational </a:t>
            </a:r>
            <a:endParaRPr sz="1350">
              <a:solidFill>
                <a:srgbClr val="282828"/>
              </a:solidFill>
              <a:latin typeface="Merriweather"/>
              <a:ea typeface="Merriweather"/>
              <a:cs typeface="Merriweather"/>
              <a:sym typeface="Merriweather"/>
            </a:endParaRPr>
          </a:p>
          <a:p>
            <a:pPr indent="0" lvl="0" marL="0" rtl="0" algn="l">
              <a:spcBef>
                <a:spcPts val="4000"/>
              </a:spcBef>
              <a:spcAft>
                <a:spcPts val="0"/>
              </a:spcAft>
              <a:buNone/>
            </a:pPr>
            <a:r>
              <a:rPr lang="en-CA" sz="1350">
                <a:solidFill>
                  <a:srgbClr val="282828"/>
                </a:solidFill>
                <a:latin typeface="Merriweather"/>
                <a:ea typeface="Merriweather"/>
                <a:cs typeface="Merriweather"/>
                <a:sym typeface="Merriweather"/>
              </a:rPr>
              <a:t>Useful for testing and validating already constructed theories.</a:t>
            </a:r>
            <a:endParaRPr sz="1350">
              <a:solidFill>
                <a:srgbClr val="282828"/>
              </a:solidFill>
              <a:latin typeface="Merriweather"/>
              <a:ea typeface="Merriweather"/>
              <a:cs typeface="Merriweather"/>
              <a:sym typeface="Merriweather"/>
            </a:endParaRPr>
          </a:p>
          <a:p>
            <a:pPr indent="0" lvl="0" marL="0" rtl="0" algn="l">
              <a:spcBef>
                <a:spcPts val="4000"/>
              </a:spcBef>
              <a:spcAft>
                <a:spcPts val="0"/>
              </a:spcAft>
              <a:buNone/>
            </a:pPr>
            <a:r>
              <a:rPr lang="en-CA" sz="1350">
                <a:solidFill>
                  <a:srgbClr val="282828"/>
                </a:solidFill>
                <a:latin typeface="Merriweather"/>
                <a:ea typeface="Merriweather"/>
                <a:cs typeface="Merriweather"/>
                <a:sym typeface="Merriweather"/>
              </a:rPr>
              <a:t>Rapid analysis: Sophisticated software removes much of the need for prolonged data analysis, especially with large volumes of data involved (Antonius, 2003).</a:t>
            </a:r>
            <a:endParaRPr sz="1350">
              <a:solidFill>
                <a:srgbClr val="282828"/>
              </a:solidFill>
              <a:latin typeface="Merriweather"/>
              <a:ea typeface="Merriweather"/>
              <a:cs typeface="Merriweather"/>
              <a:sym typeface="Merriweather"/>
            </a:endParaRPr>
          </a:p>
          <a:p>
            <a:pPr indent="0" lvl="0" marL="0" rtl="0" algn="l">
              <a:spcBef>
                <a:spcPts val="4000"/>
              </a:spcBef>
              <a:spcAft>
                <a:spcPts val="0"/>
              </a:spcAft>
              <a:buNone/>
            </a:pPr>
            <a:r>
              <a:rPr lang="en-CA" sz="1350">
                <a:solidFill>
                  <a:srgbClr val="282828"/>
                </a:solidFill>
                <a:latin typeface="Merriweather"/>
                <a:ea typeface="Merriweather"/>
                <a:cs typeface="Merriweather"/>
                <a:sym typeface="Merriweather"/>
              </a:rPr>
              <a:t>Replication: Quantitative data is based on measured values and can be checked by others because numerical data is less open to ambiguities of interpretation.</a:t>
            </a:r>
            <a:endParaRPr sz="1350">
              <a:solidFill>
                <a:srgbClr val="282828"/>
              </a:solidFill>
              <a:latin typeface="Merriweather"/>
              <a:ea typeface="Merriweather"/>
              <a:cs typeface="Merriweather"/>
              <a:sym typeface="Merriweather"/>
            </a:endParaRPr>
          </a:p>
          <a:p>
            <a:pPr indent="0" lvl="0" marL="0" rtl="0" algn="l">
              <a:spcBef>
                <a:spcPts val="4000"/>
              </a:spcBef>
              <a:spcAft>
                <a:spcPts val="4000"/>
              </a:spcAft>
              <a:buNone/>
            </a:pPr>
            <a:r>
              <a:rPr lang="en-CA" sz="1350">
                <a:solidFill>
                  <a:srgbClr val="282828"/>
                </a:solidFill>
                <a:latin typeface="Merriweather"/>
                <a:ea typeface="Merriweather"/>
                <a:cs typeface="Merriweather"/>
                <a:sym typeface="Merriweather"/>
              </a:rPr>
              <a:t>Hypotheses can also be tested because of statistical analysis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33"/>
          <p:cNvSpPr txBox="1"/>
          <p:nvPr>
            <p:ph type="title"/>
          </p:nvPr>
        </p:nvSpPr>
        <p:spPr>
          <a:xfrm>
            <a:off x="457200" y="15544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sp>
        <p:nvSpPr>
          <p:cNvPr id="331" name="Google Shape;331;p3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1200"/>
              </a:spcAft>
              <a:buClr>
                <a:schemeClr val="dk1"/>
              </a:buClr>
              <a:buSzPts val="3200"/>
              <a:buNone/>
            </a:pPr>
            <a:r>
              <a:t/>
            </a:r>
            <a:endParaRPr/>
          </a:p>
        </p:txBody>
      </p:sp>
      <p:pic>
        <p:nvPicPr>
          <p:cNvPr descr="http://www.surveygizmo.com/wp-content/uploads/2010/03/Qual_Vs_Quant.png" id="332" name="Google Shape;332;p33"/>
          <p:cNvPicPr preferRelativeResize="0"/>
          <p:nvPr/>
        </p:nvPicPr>
        <p:blipFill rotWithShape="1">
          <a:blip r:embed="rId3">
            <a:alphaModFix/>
          </a:blip>
          <a:srcRect b="0" l="0" r="0" t="0"/>
          <a:stretch/>
        </p:blipFill>
        <p:spPr>
          <a:xfrm>
            <a:off x="98177" y="188640"/>
            <a:ext cx="9010327" cy="604867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pic>
        <p:nvPicPr>
          <p:cNvPr descr="http://litbimg8.rightinthebox.com/images/384x384/201211/edsf1354239137390.jpg" id="338" name="Google Shape;338;g23e9fe38a40_0_120"/>
          <p:cNvPicPr preferRelativeResize="0"/>
          <p:nvPr/>
        </p:nvPicPr>
        <p:blipFill rotWithShape="1">
          <a:blip r:embed="rId3">
            <a:alphaModFix/>
          </a:blip>
          <a:srcRect b="0" l="0" r="0" t="0"/>
          <a:stretch/>
        </p:blipFill>
        <p:spPr>
          <a:xfrm>
            <a:off x="2388652" y="952697"/>
            <a:ext cx="4256525" cy="42565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32"/>
          <p:cNvSpPr txBox="1"/>
          <p:nvPr>
            <p:ph type="title"/>
          </p:nvPr>
        </p:nvSpPr>
        <p:spPr>
          <a:xfrm>
            <a:off x="457200" y="-27384"/>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Overlock"/>
              <a:buNone/>
            </a:pPr>
            <a:r>
              <a:rPr lang="en-CA" sz="4000">
                <a:latin typeface="Merriweather"/>
                <a:ea typeface="Merriweather"/>
                <a:cs typeface="Merriweather"/>
                <a:sym typeface="Merriweather"/>
              </a:rPr>
              <a:t>Quantitative &amp; Qualitative </a:t>
            </a:r>
            <a:br>
              <a:rPr lang="en-CA" sz="4000">
                <a:latin typeface="Merriweather"/>
                <a:ea typeface="Merriweather"/>
                <a:cs typeface="Merriweather"/>
                <a:sym typeface="Merriweather"/>
              </a:rPr>
            </a:br>
            <a:r>
              <a:rPr lang="en-CA" sz="4000">
                <a:latin typeface="Merriweather"/>
                <a:ea typeface="Merriweather"/>
                <a:cs typeface="Merriweather"/>
                <a:sym typeface="Merriweather"/>
              </a:rPr>
              <a:t>Example 1: Oil painting</a:t>
            </a:r>
            <a:endParaRPr sz="4000">
              <a:latin typeface="Merriweather"/>
              <a:ea typeface="Merriweather"/>
              <a:cs typeface="Merriweather"/>
              <a:sym typeface="Merriweather"/>
            </a:endParaRPr>
          </a:p>
        </p:txBody>
      </p:sp>
      <p:sp>
        <p:nvSpPr>
          <p:cNvPr id="344" name="Google Shape;344;p32"/>
          <p:cNvSpPr txBox="1"/>
          <p:nvPr>
            <p:ph idx="1" type="body"/>
          </p:nvPr>
        </p:nvSpPr>
        <p:spPr>
          <a:xfrm>
            <a:off x="323528" y="1340768"/>
            <a:ext cx="5184576" cy="4525963"/>
          </a:xfrm>
          <a:prstGeom prst="rect">
            <a:avLst/>
          </a:prstGeom>
          <a:noFill/>
          <a:ln>
            <a:noFill/>
          </a:ln>
        </p:spPr>
        <p:txBody>
          <a:bodyPr anchorCtr="0" anchor="t" bIns="45700" lIns="91425" spcFirstLastPara="1" rIns="91425" wrap="square" tIns="45700">
            <a:normAutofit lnSpcReduction="20000"/>
          </a:bodyPr>
          <a:lstStyle/>
          <a:p>
            <a:pPr indent="0" lvl="0" marL="0" rtl="0" algn="l">
              <a:spcBef>
                <a:spcPts val="0"/>
              </a:spcBef>
              <a:spcAft>
                <a:spcPts val="0"/>
              </a:spcAft>
              <a:buNone/>
            </a:pPr>
            <a:r>
              <a:rPr lang="en-CA">
                <a:latin typeface="Merriweather"/>
                <a:ea typeface="Merriweather"/>
                <a:cs typeface="Merriweather"/>
                <a:sym typeface="Merriweather"/>
              </a:rPr>
              <a:t>Qualitative data:</a:t>
            </a:r>
            <a:endParaRPr>
              <a:latin typeface="Merriweather"/>
              <a:ea typeface="Merriweather"/>
              <a:cs typeface="Merriweather"/>
              <a:sym typeface="Merriweather"/>
            </a:endParaRPr>
          </a:p>
          <a:p>
            <a:pPr indent="-342900" lvl="0" marL="457200" rtl="0" algn="l">
              <a:spcBef>
                <a:spcPts val="496"/>
              </a:spcBef>
              <a:spcAft>
                <a:spcPts val="0"/>
              </a:spcAft>
              <a:buSzPts val="1800"/>
              <a:buFont typeface="Merriweather"/>
              <a:buChar char="❖"/>
            </a:pPr>
            <a:r>
              <a:rPr lang="en-CA">
                <a:latin typeface="Merriweather"/>
                <a:ea typeface="Merriweather"/>
                <a:cs typeface="Merriweather"/>
                <a:sym typeface="Merriweather"/>
              </a:rPr>
              <a:t>Yellow/blue color</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CA">
                <a:latin typeface="Merriweather"/>
                <a:ea typeface="Merriweather"/>
                <a:cs typeface="Merriweather"/>
                <a:sym typeface="Merriweather"/>
              </a:rPr>
              <a:t>silver frame</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CA">
                <a:latin typeface="Merriweather"/>
                <a:ea typeface="Merriweather"/>
                <a:cs typeface="Merriweather"/>
                <a:sym typeface="Merriweather"/>
              </a:rPr>
              <a:t>looks old &amp; dated</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CA">
                <a:latin typeface="Merriweather"/>
                <a:ea typeface="Merriweather"/>
                <a:cs typeface="Merriweather"/>
                <a:sym typeface="Merriweather"/>
              </a:rPr>
              <a:t>texture shows brush strokes of oil paint</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CA">
                <a:latin typeface="Merriweather"/>
                <a:ea typeface="Merriweather"/>
                <a:cs typeface="Merriweather"/>
                <a:sym typeface="Merriweather"/>
              </a:rPr>
              <a:t>Appears as a peaceful scene of the country</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CA">
                <a:latin typeface="Merriweather"/>
                <a:ea typeface="Merriweather"/>
                <a:cs typeface="Merriweather"/>
                <a:sym typeface="Merriweather"/>
              </a:rPr>
              <a:t>masterful brush strokes</a:t>
            </a:r>
            <a:endParaRPr>
              <a:latin typeface="Merriweather"/>
              <a:ea typeface="Merriweather"/>
              <a:cs typeface="Merriweather"/>
              <a:sym typeface="Merriweather"/>
            </a:endParaRPr>
          </a:p>
          <a:p>
            <a:pPr indent="0" lvl="0" marL="0" rtl="0" algn="l">
              <a:spcBef>
                <a:spcPts val="496"/>
              </a:spcBef>
              <a:spcAft>
                <a:spcPts val="0"/>
              </a:spcAft>
              <a:buNone/>
            </a:pPr>
            <a:r>
              <a:t/>
            </a:r>
            <a:endParaRPr u="sng">
              <a:latin typeface="Merriweather"/>
              <a:ea typeface="Merriweather"/>
              <a:cs typeface="Merriweather"/>
              <a:sym typeface="Merriweather"/>
            </a:endParaRPr>
          </a:p>
          <a:p>
            <a:pPr indent="0" lvl="0" marL="0" rtl="0" algn="l">
              <a:spcBef>
                <a:spcPts val="496"/>
              </a:spcBef>
              <a:spcAft>
                <a:spcPts val="0"/>
              </a:spcAft>
              <a:buNone/>
            </a:pPr>
            <a:r>
              <a:rPr lang="en-CA">
                <a:latin typeface="Merriweather"/>
                <a:ea typeface="Merriweather"/>
                <a:cs typeface="Merriweather"/>
                <a:sym typeface="Merriweather"/>
              </a:rPr>
              <a:t>Quantitative data:</a:t>
            </a:r>
            <a:endParaRPr>
              <a:latin typeface="Merriweather"/>
              <a:ea typeface="Merriweather"/>
              <a:cs typeface="Merriweather"/>
              <a:sym typeface="Merriweather"/>
            </a:endParaRPr>
          </a:p>
          <a:p>
            <a:pPr indent="-342900" lvl="0" marL="457200" rtl="0" algn="l">
              <a:spcBef>
                <a:spcPts val="496"/>
              </a:spcBef>
              <a:spcAft>
                <a:spcPts val="0"/>
              </a:spcAft>
              <a:buSzPts val="1800"/>
              <a:buFont typeface="Merriweather"/>
              <a:buChar char="❖"/>
            </a:pPr>
            <a:r>
              <a:rPr lang="en-CA">
                <a:latin typeface="Merriweather"/>
                <a:ea typeface="Merriweather"/>
                <a:cs typeface="Merriweather"/>
                <a:sym typeface="Merriweather"/>
              </a:rPr>
              <a:t>picture is 10" by 14" / with frame 14" by 18"</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CA">
                <a:latin typeface="Merriweather"/>
                <a:ea typeface="Merriweather"/>
                <a:cs typeface="Merriweather"/>
                <a:sym typeface="Merriweather"/>
              </a:rPr>
              <a:t>weighs 8.5 pounds/ surface area of painting is 140 sq. in./ cost $300</a:t>
            </a:r>
            <a:endParaRPr>
              <a:latin typeface="Merriweather"/>
              <a:ea typeface="Merriweather"/>
              <a:cs typeface="Merriweather"/>
              <a:sym typeface="Merriweather"/>
            </a:endParaRPr>
          </a:p>
          <a:p>
            <a:pPr indent="-185420" lvl="0" marL="342900" rtl="0" algn="l">
              <a:spcBef>
                <a:spcPts val="496"/>
              </a:spcBef>
              <a:spcAft>
                <a:spcPts val="1200"/>
              </a:spcAft>
              <a:buClr>
                <a:schemeClr val="dk1"/>
              </a:buClr>
              <a:buSzPts val="3200"/>
              <a:buNone/>
            </a:pPr>
            <a:r>
              <a:t/>
            </a:r>
            <a:endParaRPr/>
          </a:p>
        </p:txBody>
      </p:sp>
      <p:sp>
        <p:nvSpPr>
          <p:cNvPr descr="data:image/jpeg;base64,/9j/4AAQSkZJRgABAQAAAQABAAD/2wCEAAkGBwgHBgkIBwgKCgkLDRYPDQwMDRsUFRAWIB0iIiAdHx8kKDQsJCYxJx8fLT0tMTU3Ojo6Iys/RD84QzQ5OjcBCgoKDQwNGg8PGjclHyU3Nzc3Nzc3Nzc3Nzc3Nzc3Nzc3Nzc3Nzc3Nzc3Nzc3Nzc3Nzc3Nzc3Nzc3Nzc3Nzc3N//AABEIAHMAcwMBIgACEQEDEQH/xAAbAAABBQEBAAAAAAAAAAAAAAAEAAIDBQYBB//EADwQAAIBAwIEAwYFAwIFBQAAAAECAwAEERIhBTFBURMiYXGBkaGx8AYUMsHRI0LhFfEkM3KCkhZDUlNi/8QAGgEAAwEBAQEAAAAAAAAAAAAAAQIDBAAGBf/EACURAAICAQQCAgIDAAAAAAAAAAABAhEDEiExQQQTUWEUIgUVcf/aAAwDAQACEQMRAD8AH4zw62mspg8IOYj5goYr1G/bOOVYW3zHdQl5n0Bhv1AGNufpV9f8TuLmBkGpdagO+vHLtjvmqG91iW3iRcDVkjuRj+a348Tw4v3dshep7F1xhuGz2oFvcW35ptOgLgOw7fM+2g+CxyNeLbzJg69T5yNupPwpgiuYd2imjGM5GeVOgljin8UKVcjnrAPt/SBVseJJUnYrZrZYbdolgZFK4CquOfriqn/SpJdNwksaxSYbQx3xnr0BqvkubsqxS5kSAnJLHJJx32xSi43cxxC3juYlYbDCYNRWDLCP6PezrTe4QLgQrodQ3hlv1Nt23G2wHbrUN1fJLNmKUbDSdCZXPpuOXoahilneSTxnYO587smpjj0od3Z5FVYTpBwTuf8AArRGEU7AG2nD34h4jp5wu2Mkkeu/sqSfgkkADMrll256S3w5ez21afh2a3itRGgGvJL46/zVhcXcRVxq0ls5JHPuKx5s045UlHYZccmXnWDUkjlgiryVTgenPf3muhfyqxxlSXd/Nn9ROeR9PSoLm7BumgXOjxC24xrGdql4ekbTl3diyklcjbOcZ9Mc61UnwL/oVGgjudLu6tJ/eTsN99v2+vSwgsOIXZzE4MYH6zk57ZAIx9TiiLLhUc0qPKy5GfLnOM9fXGT9mtZDCBIC40ooyQORJ7/fSsfleTHAGMXLZGZX8M3IG11p64Ebrg+wNSrSyTIrkALj1UE0q+V/cSLfis8vmjUA5OGJwFPP4U2xijk45Yq5wi6mPr25fYqZ7S+SPw7i3dDnIKglQP2odreaK9tnuAY1kYw6m8vPkK9BnqePkjDZm1eKBrcLHpUgDfbbvsMbVjo7fMsv5dDgZ6EgDJAzg+yruOwkkDJNeSBW6A6s/t8T7qItuGpFETjSpUYZsaj6/fw5Vn8XF+MpXK7OnPX0VNtZENqlXJPb6CrdeFgwD8w4t4z/AGuM7e+nmGMmRnYRwINTSZ2HvNAXfFraYrDYNIdP6mCnB9vLtTSlOTqIu1WwqLh3DWysd4oyMEpp+m+1C3HCII7g/wBXyqvNcFSDz3UD0pouriVGEZ8RfV80XBJHNIIH2crs6DDq/PG3MEZ2I3weRFFRlHkNoA/0OWGQyWUviMAT5lycf9QPzoE3Ls5S48RXUFfOSTjHTvyNXSPJYyuJINMfJnhGcA9QPdnsd6G4zbJKsU8QXbVgg7OAdv8APvqqbsBHBwdmtf8A4EnGcZ29Ofc4zTpOFtbzalIKMMElcjOOvY5+VaHhN3CtvFriJA2PupnF1ikSTSBlugbAHblUMefJ7NLWwWlpux3AY/FkONQTJ2I2B3/k1pLhsRLpxoJJJHsGKxNjcSW07xKSJAoYAnGog5x/Fa3ht6t1blWQgFiCM539P45ivnfy2Cck2injzSYTbXcEUKowyRnp60qGNmhJ0XahegJ/zXK85WdbUjfqg+zNibxreSaKZvJvqcZYDblms3+NrlMRWyKfEHnZz7MfzWm47gcHvEVzrMDYJxzxWF47eC/ulmUYzEFO/XfP1r2GWVJo+dBdmz4bPNecMs5WDStJCuEwcasbnt9fdRKlZ75bdpVOgaW3Jx6nHx9BVBacQmHDbaKGUJHFDgoFyX2O3y5fKguE3U9sSxXzaiEBOCc9CT1PPv8ASqaW47PcXsu/xRaPKsEUMpZNYBUEaV657d/ePdStbS2htwkSroHNiM6jk7Uy1llvJw1y+WA/SP0g/f8APWrSa1VFCxjSGztnmdyf3+FMouMUm9wXZFLbhozcAp4mSGdFGQQQOnQ96hZIpIdcbBWwVG2+ACc/+QqEyyW1wFc+SZTggZDMM7Z7lc++nWzkHKlWwNnyAU33BB2waePFAfJYJbK6gmTzNEQV5jzHIPuyao7qNba+itA2pJJCABsFBGoH6/Cree+WOMAvEsu+A3XG/IfzQ0FtJKw8WRWmcgs4A0qN+XLvjtgUE9O7CV8NwyylUcB8DrRdvIfDxIinqSxJJ36bURLw+FJWjN8VZdiXU79dsbHpTHsJYGzIzcsgo2Vcen8U6yKXQrjQLGyyyiUEpIOrKCCPb1H3tVlZX7xAxWv9JSSSCN8+h6/OhbRU0lQcMARkjY/x9KlZCpAlYqG3wgz9BRcYz2khLaLVeNXOB5kf/wDWrnSqqEFwRlUlYH+7BGflXak8OL4QbkE3HA2uOFOXkcs6EA6v0n2da8xZtOwHrvz516FdcfeHhUoAO0ZAc9/d7a89lk1yszYGcnasE1lTfsNUKa2LThWZrWRPH0BSg3JHMnljcn2fDFaZOEi5nDLF4jqc4z39O9Z38NFFmn8XAAUYJONuoz7fWvQfwz4MquIyd2ySqjHLB/b/ADWmM3DFZOSudA8XAmiRwshBzuWxg+zFcuQ0TATIyajrVhsQ22/y+ZrTF2yqEELp5jkMffSqT8UKJLfSi6ZIxlGO+QSRjHwqeHyfZKpBlj0q0VjhJrXSkccijGCudgOu3X1GaEXhccszSpJJEWzq8Mko2/I9P3qGyE1pNqeD+lIeaMcjvsSc/HNNkikYv4UtwsbHlI39o9P9q2KPSJMliihtyQpjdieS+Y/TOfhU6eJeDwghXDYADYxt1x6fSgNTwtEbZnC5w56eznnHpR3D3cTFoHyj+bIB59Ty9tc6R1nZ7MK2gztqc7sGJxvjmaL8N4LRIm/5kahxvkH751E8kEchDGVGA/Sdwcdc4NNkFxcK8dqjPJIMZPIe3sKVvgJHaB7h826ktzwB6b+6tNZcMghBL6WlX9bHcKewFQcI4enDrdFZhLMzAl1G5I35ds0Te3MEL7sScbae3f6gZ7k96y5czm9MeBoxS3YYImIyqEjuQK7VF/qUsflkjUMOhBG3SlSeqT7H1fRkeO2ctlw6eKUAsMb45jPP739ax7sCmrByv+K9H/Ecv5vhdwIygXQTtz2Gcct/jXmqtsAf0nnTZnKTTY2LZUWvCJ/AllJXIMTZweo3/b51r/w9fJaX3hHQqlAzyL5QGO4Bz6Dt1FYNdUKEKd2wCR68x8KtbTiX+n8WlknTxIzhXVegwMEfL40IzWmmGUd7R6mvGbIxeR1clh5QpJ+XOgL43F+CW0wodgGA149nTr3oK24raGBXjuU0uMppPP8AzsaHn4nLrL5SOJRuWUA/H+cUVCXMNibl0wgcOR4yjySSGNtTKMbepJzSlsozFogcgE+bWcgj6H31WreJdNlJ47kDzeGsoJHzwPdmiJL1lBcMtugGSoOPeTj5ttVdORvkR6fgsEj4fw6JCzedjnlqZiew+/nUsf5YS67YgIABpZcZPs/aslecReUKbcRONgJZyz9zsD3zz+eNqr3FxJ55ZpHT/wCvVpX3gYFcsLatsaj0p72WRAqCI46HfftsKGlvzGzK/hDPlJbbHu5fM15ezG3mWW31oQfIyErp9hGKsYJLySEq8KeKecjbv79ufPeuWFcBa+zY3XHreKJg1zbxqTzXLnA58v36VVXH4rtYvEFpBNKT/wC5KVTLY2O2Tj4deVZ+Hhkkqn8xIwJOT5s6j7xsP4ovh3C4Y21Sf1CGJVWIwP5qi8dgTiinFnJOBL+UkmLDeQwM+s989aVbMREAYikYY5iIMPjSp/X9na2VP/qGMF0EZYsCoYEEgerBRq+NZJ4wI10/pGcjHajLlSvkAwQOnLeoHXVIEGlQuF3O3TnWLLLVIrCOlETPrZlO4HmANPeZpo8k4dFCE9wDt9fvFNePBI1EAZK4+/SuspWTSN9tsdT1qRQJs7l7dsKqEZ2JG65xvnnU9xf+MR4xLp0ycY9QKr1OPgR9f8UYgMp05xGjYYpuefQDn7aviyOKonKK5CbK28eZZbZmWaM6sKQG91EushlU3IlcZ2Mh8oI9MY+VRmW1ATwwwZSN0QgHl8edTrFetpkldW/MKPDLPrGM7Fu2SQB7fbVvY0ybTYRN4hihEcMkpZ2GlBvsF6UFJBcayTGED7Zfv7KnF3cWyxC5t0MbmRgGXDZGAd/TKjlvXILppVcOjRtHks2jSASdtj788se+islgaaGRRpG+0bM6A/1GXI93apUu8JvGRIe2ct6YPfl/NDyzKQS97p0gMAHwB7sb9KbFd3trE0kEmuDBBLjOcc/vtQlklwtjqbD2kYSR+LDdqwGSGQ4P3uenKpbaYQ3EcmnUjMEZGGkDlk5xttnv9aAtOKTCGRYvBZmwobbSc8zj7/gm3QFGKeE40+bJJ25426ULnXIdi2ZXY5EBYdD4RO3tpUxeIwlVKMqLgYXxWGPdqH0pUNU/kGkyfEIzFIMFCCuQVO3Sq4E6lY5GN8d8f7VZ3dvsug5IyARy5/vzqvZCjaG6NjnyHUVku3ZdHJGJy22NwKWCsRKnbOAR6ff0psuFYhd+x+X713UVXSNww5CuDZ1fO6leRzj4U5ZNDPFkAE7t2ocSHSpyAB17feakQFmYkDO5wa5OjmF5YzIJFF1GrYKM3Mdth9KMMzu8Gmx1xx6C6gszMAmgjONgdz7aBs4mldokPmxkLpLHHoMii4jd22RCWXUefgvnHbnTcismupo5Rbh1uXaK20Mki9SNzknoRz65oC7luCqGTR5UIKrkkDpn9qndgdclyxkmKjSpDL3GcE9NqmkjtrjU4Uxo2NKIwyNvf6/Km1u6DQBDdRqg1QGSVWzq1EbYxjA+9hR9hcPLK5NusIbfU8RkwQAAAdue/wAKa9iniqollkYYy5cbdyOX2fSpZLa5tInMrwoVX/mZ1bD0G2ff9aMWBpjZrWO5uWEVwofcHKCFQvLOSefOuxG5smPhN466xloWDKCd8ZGd9ztXRPPbyo8SvBPEdJbrnkQa7JOeIqk11xJ0kDAuix7alG2R3xin0voXrgbJZ3t05nllZHfcqYHbHvxSqzivFEahpLdiNtRyM+7NKl1fR24rextpLvw3jyhDbaj05daz/F1AkOO7D6UqVZIv9xyHnaRA8hLgewjeocZjXPQORv1rtKqo4dAi/l5Gx5gNifav81Eo/wCLKb6dbLjPT7FdpUWcGWqgwayMtqYb+ijH1NEyYXThVH/aKVKnhwK+SN/PIgffRq056eXNWtrZ2zz4eFCPyUT8v7iWyaVKulyNEpZL+5srW0W1kEYdItWEGT5AeeKsorma4itllfUDPECMAD9Q7UqVGPAHyB3P6UBJP/CBtznfSKhjjSa2lllUNJk+Yj1rlKj0ANjsbYop8IbgciRSpUqUof/Z" id="345" name="Google Shape;345;p32"/>
          <p:cNvSpPr/>
          <p:nvPr/>
        </p:nvSpPr>
        <p:spPr>
          <a:xfrm>
            <a:off x="0" y="-136525"/>
            <a:ext cx="1095375" cy="10953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34"/>
          <p:cNvSpPr txBox="1"/>
          <p:nvPr>
            <p:ph type="title"/>
          </p:nvPr>
        </p:nvSpPr>
        <p:spPr>
          <a:xfrm>
            <a:off x="457200" y="-27384"/>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600"/>
              <a:buFont typeface="Overlock"/>
              <a:buNone/>
            </a:pPr>
            <a:r>
              <a:rPr lang="en-CA" sz="3600">
                <a:latin typeface="Merriweather"/>
                <a:ea typeface="Merriweather"/>
                <a:cs typeface="Merriweather"/>
                <a:sym typeface="Merriweather"/>
              </a:rPr>
              <a:t>Quantitative, Qualitative, or Both?</a:t>
            </a:r>
            <a:endParaRPr sz="3600">
              <a:latin typeface="Merriweather"/>
              <a:ea typeface="Merriweather"/>
              <a:cs typeface="Merriweather"/>
              <a:sym typeface="Merriweather"/>
            </a:endParaRPr>
          </a:p>
        </p:txBody>
      </p:sp>
      <p:sp>
        <p:nvSpPr>
          <p:cNvPr id="351" name="Google Shape;351;p34"/>
          <p:cNvSpPr txBox="1"/>
          <p:nvPr>
            <p:ph idx="1" type="body"/>
          </p:nvPr>
        </p:nvSpPr>
        <p:spPr>
          <a:xfrm>
            <a:off x="323528" y="1196752"/>
            <a:ext cx="8543956" cy="5143535"/>
          </a:xfrm>
          <a:prstGeom prst="rect">
            <a:avLst/>
          </a:prstGeom>
          <a:noFill/>
          <a:ln>
            <a:noFill/>
          </a:ln>
        </p:spPr>
        <p:txBody>
          <a:bodyPr anchorCtr="0" anchor="t" bIns="45700" lIns="91425" spcFirstLastPara="1" rIns="91425" wrap="square" tIns="45700">
            <a:normAutofit fontScale="92500"/>
          </a:bodyPr>
          <a:lstStyle/>
          <a:p>
            <a:pPr indent="-334327" lvl="0" marL="457200" rtl="0" algn="l">
              <a:spcBef>
                <a:spcPts val="0"/>
              </a:spcBef>
              <a:spcAft>
                <a:spcPts val="0"/>
              </a:spcAft>
              <a:buSzPct val="100000"/>
              <a:buFont typeface="Merriweather"/>
              <a:buChar char="❖"/>
            </a:pPr>
            <a:r>
              <a:rPr lang="en-CA">
                <a:latin typeface="Merriweather"/>
                <a:ea typeface="Merriweather"/>
                <a:cs typeface="Merriweather"/>
                <a:sym typeface="Merriweather"/>
              </a:rPr>
              <a:t>Quantitative method predominates in health care and medical science</a:t>
            </a:r>
            <a:endParaRPr>
              <a:latin typeface="Merriweather"/>
              <a:ea typeface="Merriweather"/>
              <a:cs typeface="Merriweather"/>
              <a:sym typeface="Merriweather"/>
            </a:endParaRPr>
          </a:p>
          <a:p>
            <a:pPr indent="-139700" lvl="0" marL="342900" rtl="0" algn="l">
              <a:spcBef>
                <a:spcPts val="640"/>
              </a:spcBef>
              <a:spcAft>
                <a:spcPts val="0"/>
              </a:spcAft>
              <a:buClr>
                <a:schemeClr val="dk1"/>
              </a:buClr>
              <a:buSzPct val="177777"/>
              <a:buNone/>
            </a:pPr>
            <a:r>
              <a:t/>
            </a:r>
            <a:endParaRPr>
              <a:latin typeface="Merriweather"/>
              <a:ea typeface="Merriweather"/>
              <a:cs typeface="Merriweather"/>
              <a:sym typeface="Merriweather"/>
            </a:endParaRPr>
          </a:p>
          <a:p>
            <a:pPr indent="-334327" lvl="0" marL="457200" rtl="0" algn="l">
              <a:spcBef>
                <a:spcPts val="640"/>
              </a:spcBef>
              <a:spcAft>
                <a:spcPts val="0"/>
              </a:spcAft>
              <a:buSzPct val="100000"/>
              <a:buFont typeface="Merriweather"/>
              <a:buChar char="❖"/>
            </a:pPr>
            <a:r>
              <a:rPr lang="en-CA">
                <a:latin typeface="Merriweather"/>
                <a:ea typeface="Merriweather"/>
                <a:cs typeface="Merriweather"/>
                <a:sym typeface="Merriweather"/>
              </a:rPr>
              <a:t>Qualitative method used in sociology, anthropology, psychology, education</a:t>
            </a:r>
            <a:endParaRPr>
              <a:latin typeface="Merriweather"/>
              <a:ea typeface="Merriweather"/>
              <a:cs typeface="Merriweather"/>
              <a:sym typeface="Merriweather"/>
            </a:endParaRPr>
          </a:p>
          <a:p>
            <a:pPr indent="0" lvl="0" marL="0" rtl="0" algn="l">
              <a:spcBef>
                <a:spcPts val="640"/>
              </a:spcBef>
              <a:spcAft>
                <a:spcPts val="0"/>
              </a:spcAft>
              <a:buNone/>
            </a:pPr>
            <a:r>
              <a:t/>
            </a:r>
            <a:endParaRPr>
              <a:latin typeface="Merriweather"/>
              <a:ea typeface="Merriweather"/>
              <a:cs typeface="Merriweather"/>
              <a:sym typeface="Merriweather"/>
            </a:endParaRPr>
          </a:p>
          <a:p>
            <a:pPr indent="-334327" lvl="0" marL="457200" rtl="0" algn="l">
              <a:spcBef>
                <a:spcPts val="640"/>
              </a:spcBef>
              <a:spcAft>
                <a:spcPts val="0"/>
              </a:spcAft>
              <a:buSzPct val="100000"/>
              <a:buFont typeface="Merriweather"/>
              <a:buChar char="❖"/>
            </a:pPr>
            <a:r>
              <a:rPr lang="en-CA">
                <a:latin typeface="Merriweather"/>
                <a:ea typeface="Merriweather"/>
                <a:cs typeface="Merriweather"/>
                <a:sym typeface="Merriweather"/>
              </a:rPr>
              <a:t>Health care: tendency to integrate qualitative and quantitative methods</a:t>
            </a:r>
            <a:endParaRPr>
              <a:latin typeface="Merriweather"/>
              <a:ea typeface="Merriweather"/>
              <a:cs typeface="Merriweather"/>
              <a:sym typeface="Merriweather"/>
            </a:endParaRPr>
          </a:p>
          <a:p>
            <a:pPr indent="-342900" lvl="0" marL="342900" rtl="0" algn="l">
              <a:spcBef>
                <a:spcPts val="1200"/>
              </a:spcBef>
              <a:spcAft>
                <a:spcPts val="0"/>
              </a:spcAft>
              <a:buNone/>
            </a:pPr>
            <a:r>
              <a:t/>
            </a:r>
            <a:endParaRPr>
              <a:latin typeface="Overlock"/>
              <a:ea typeface="Overlock"/>
              <a:cs typeface="Overlock"/>
              <a:sym typeface="Overlock"/>
            </a:endParaRPr>
          </a:p>
          <a:p>
            <a:pPr indent="-342900" lvl="0" marL="342900" rtl="0" algn="l">
              <a:spcBef>
                <a:spcPts val="0"/>
              </a:spcBef>
              <a:spcAft>
                <a:spcPts val="0"/>
              </a:spcAft>
              <a:buNone/>
            </a:pPr>
            <a:r>
              <a:rPr lang="en-CA">
                <a:latin typeface="Merriweather"/>
                <a:ea typeface="Merriweather"/>
                <a:cs typeface="Merriweather"/>
                <a:sym typeface="Merriweather"/>
              </a:rPr>
              <a:t>Both can be used in same study:</a:t>
            </a:r>
            <a:endParaRPr>
              <a:latin typeface="Merriweather"/>
              <a:ea typeface="Merriweather"/>
              <a:cs typeface="Merriweather"/>
              <a:sym typeface="Merriweather"/>
            </a:endParaRPr>
          </a:p>
          <a:p>
            <a:pPr indent="0" lvl="0" marL="342900" rtl="0" algn="l">
              <a:spcBef>
                <a:spcPts val="640"/>
              </a:spcBef>
              <a:spcAft>
                <a:spcPts val="0"/>
              </a:spcAft>
              <a:buNone/>
            </a:pPr>
            <a:r>
              <a:t/>
            </a:r>
            <a:endParaRPr>
              <a:latin typeface="Merriweather"/>
              <a:ea typeface="Merriweather"/>
              <a:cs typeface="Merriweather"/>
              <a:sym typeface="Merriweather"/>
            </a:endParaRPr>
          </a:p>
          <a:p>
            <a:pPr indent="-334327" lvl="0" marL="457200" rtl="0" algn="l">
              <a:spcBef>
                <a:spcPts val="640"/>
              </a:spcBef>
              <a:spcAft>
                <a:spcPts val="0"/>
              </a:spcAft>
              <a:buSzPct val="100000"/>
              <a:buFont typeface="Merriweather"/>
              <a:buChar char="❖"/>
            </a:pPr>
            <a:r>
              <a:rPr lang="en-CA">
                <a:latin typeface="Merriweather"/>
                <a:ea typeface="Merriweather"/>
                <a:cs typeface="Merriweather"/>
                <a:sym typeface="Merriweather"/>
              </a:rPr>
              <a:t>Pilot (exploratory) study collects information (survey) enough to make a highly specific and quantifiable hypothesis</a:t>
            </a:r>
            <a:endParaRPr>
              <a:latin typeface="Merriweather"/>
              <a:ea typeface="Merriweather"/>
              <a:cs typeface="Merriweather"/>
              <a:sym typeface="Merriweather"/>
            </a:endParaRPr>
          </a:p>
          <a:p>
            <a:pPr indent="-139700" lvl="0" marL="342900" rtl="0" algn="l">
              <a:spcBef>
                <a:spcPts val="640"/>
              </a:spcBef>
              <a:spcAft>
                <a:spcPts val="0"/>
              </a:spcAft>
              <a:buNone/>
            </a:pPr>
            <a:r>
              <a:t/>
            </a:r>
            <a:endParaRPr>
              <a:latin typeface="Merriweather"/>
              <a:ea typeface="Merriweather"/>
              <a:cs typeface="Merriweather"/>
              <a:sym typeface="Merriweather"/>
            </a:endParaRPr>
          </a:p>
          <a:p>
            <a:pPr indent="-334327" lvl="0" marL="457200" rtl="0" algn="l">
              <a:spcBef>
                <a:spcPts val="640"/>
              </a:spcBef>
              <a:spcAft>
                <a:spcPts val="0"/>
              </a:spcAft>
              <a:buSzPct val="100000"/>
              <a:buFont typeface="Merriweather"/>
              <a:buChar char="❖"/>
            </a:pPr>
            <a:r>
              <a:rPr lang="en-CA">
                <a:latin typeface="Merriweather"/>
                <a:ea typeface="Merriweather"/>
                <a:cs typeface="Merriweather"/>
                <a:sym typeface="Merriweather"/>
              </a:rPr>
              <a:t>Quantitative data may be collected as part of qualitative study (ex: job placement rates before setting up a school program)</a:t>
            </a:r>
            <a:endParaRPr>
              <a:latin typeface="Merriweather"/>
              <a:ea typeface="Merriweather"/>
              <a:cs typeface="Merriweather"/>
              <a:sym typeface="Merriweather"/>
            </a:endParaRPr>
          </a:p>
          <a:p>
            <a:pPr indent="0" lvl="0" marL="0" rtl="0" algn="l">
              <a:spcBef>
                <a:spcPts val="1200"/>
              </a:spcBef>
              <a:spcAft>
                <a:spcPts val="1200"/>
              </a:spcAft>
              <a:buNone/>
            </a:pPr>
            <a:r>
              <a:t/>
            </a:r>
            <a:endParaRPr>
              <a:latin typeface="Merriweather"/>
              <a:ea typeface="Merriweather"/>
              <a:cs typeface="Merriweather"/>
              <a:sym typeface="Merriweathe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55" name="Shape 355"/>
        <p:cNvGrpSpPr/>
        <p:nvPr/>
      </p:nvGrpSpPr>
      <p:grpSpPr>
        <a:xfrm>
          <a:off x="0" y="0"/>
          <a:ext cx="0" cy="0"/>
          <a:chOff x="0" y="0"/>
          <a:chExt cx="0" cy="0"/>
        </a:xfrm>
      </p:grpSpPr>
      <p:sp>
        <p:nvSpPr>
          <p:cNvPr id="356" name="Google Shape;356;p36"/>
          <p:cNvSpPr txBox="1"/>
          <p:nvPr>
            <p:ph type="title"/>
          </p:nvPr>
        </p:nvSpPr>
        <p:spPr>
          <a:xfrm>
            <a:off x="457200" y="-27384"/>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600"/>
              <a:buFont typeface="Overlock"/>
              <a:buNone/>
            </a:pPr>
            <a:r>
              <a:rPr lang="en-CA" sz="3600">
                <a:latin typeface="Overlock"/>
                <a:ea typeface="Overlock"/>
                <a:cs typeface="Overlock"/>
                <a:sym typeface="Overlock"/>
              </a:rPr>
              <a:t>Weighing Evidence</a:t>
            </a:r>
            <a:endParaRPr sz="3600">
              <a:latin typeface="Overlock"/>
              <a:ea typeface="Overlock"/>
              <a:cs typeface="Overlock"/>
              <a:sym typeface="Overlock"/>
            </a:endParaRPr>
          </a:p>
        </p:txBody>
      </p:sp>
      <p:sp>
        <p:nvSpPr>
          <p:cNvPr id="357" name="Google Shape;357;p36"/>
          <p:cNvSpPr txBox="1"/>
          <p:nvPr>
            <p:ph idx="1" type="body"/>
          </p:nvPr>
        </p:nvSpPr>
        <p:spPr>
          <a:xfrm>
            <a:off x="457200" y="1052736"/>
            <a:ext cx="8229600" cy="5073427"/>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latin typeface="Overlock"/>
                <a:ea typeface="Overlock"/>
                <a:cs typeface="Overlock"/>
                <a:sym typeface="Overlock"/>
              </a:rPr>
              <a:t>When reading a research article, we are assessing the evidence that the authors have presented. </a:t>
            </a:r>
            <a:endParaRPr/>
          </a:p>
          <a:p>
            <a:pPr indent="-342900" lvl="0" marL="342900" rtl="0" algn="l">
              <a:spcBef>
                <a:spcPts val="640"/>
              </a:spcBef>
              <a:spcAft>
                <a:spcPts val="0"/>
              </a:spcAft>
              <a:buClr>
                <a:schemeClr val="dk1"/>
              </a:buClr>
              <a:buSzPts val="3200"/>
              <a:buChar char="●"/>
            </a:pPr>
            <a:r>
              <a:rPr lang="en-CA">
                <a:latin typeface="Overlock"/>
                <a:ea typeface="Overlock"/>
                <a:cs typeface="Overlock"/>
                <a:sym typeface="Overlock"/>
              </a:rPr>
              <a:t>The authors present their findings and their interpretation of those findings</a:t>
            </a:r>
            <a:endParaRPr/>
          </a:p>
          <a:p>
            <a:pPr indent="-342900" lvl="0" marL="342900" rtl="0" algn="l">
              <a:spcBef>
                <a:spcPts val="640"/>
              </a:spcBef>
              <a:spcAft>
                <a:spcPts val="0"/>
              </a:spcAft>
              <a:buClr>
                <a:schemeClr val="dk1"/>
              </a:buClr>
              <a:buSzPts val="3200"/>
              <a:buChar char="●"/>
            </a:pPr>
            <a:r>
              <a:rPr lang="en-CA">
                <a:latin typeface="Overlock"/>
                <a:ea typeface="Overlock"/>
                <a:cs typeface="Overlock"/>
                <a:sym typeface="Overlock"/>
              </a:rPr>
              <a:t>The readers decide whether or not they accept or reject those findings based on the evidence presented. </a:t>
            </a:r>
            <a:endParaRPr/>
          </a:p>
          <a:p>
            <a:pPr indent="-285750" lvl="1" marL="742950" rtl="0" algn="l">
              <a:spcBef>
                <a:spcPts val="560"/>
              </a:spcBef>
              <a:spcAft>
                <a:spcPts val="1200"/>
              </a:spcAft>
              <a:buClr>
                <a:schemeClr val="dk1"/>
              </a:buClr>
              <a:buSzPts val="2800"/>
              <a:buChar char="○"/>
            </a:pPr>
            <a:r>
              <a:rPr lang="en-CA">
                <a:latin typeface="Overlock"/>
                <a:ea typeface="Overlock"/>
                <a:cs typeface="Overlock"/>
                <a:sym typeface="Overlock"/>
              </a:rPr>
              <a:t>Refer to figure 1.1 on page 20 </a:t>
            </a:r>
            <a:endParaRPr>
              <a:latin typeface="Overlock"/>
              <a:ea typeface="Overlock"/>
              <a:cs typeface="Overlock"/>
              <a:sym typeface="Overlock"/>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2" name="Shape 362"/>
        <p:cNvGrpSpPr/>
        <p:nvPr/>
      </p:nvGrpSpPr>
      <p:grpSpPr>
        <a:xfrm>
          <a:off x="0" y="0"/>
          <a:ext cx="0" cy="0"/>
          <a:chOff x="0" y="0"/>
          <a:chExt cx="0" cy="0"/>
        </a:xfrm>
      </p:grpSpPr>
      <p:sp>
        <p:nvSpPr>
          <p:cNvPr id="363" name="Google Shape;363;p37"/>
          <p:cNvSpPr txBox="1"/>
          <p:nvPr/>
        </p:nvSpPr>
        <p:spPr>
          <a:xfrm rot="-5400000">
            <a:off x="3332831" y="2003874"/>
            <a:ext cx="125246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CA" sz="1800">
                <a:solidFill>
                  <a:schemeClr val="dk1"/>
                </a:solidFill>
                <a:latin typeface="Calibri"/>
                <a:ea typeface="Calibri"/>
                <a:cs typeface="Calibri"/>
                <a:sym typeface="Calibri"/>
              </a:rPr>
              <a:t>Evaluate </a:t>
            </a:r>
            <a:endParaRPr/>
          </a:p>
          <a:p>
            <a:pPr indent="0" lvl="0" marL="0" marR="0" rtl="0" algn="l">
              <a:spcBef>
                <a:spcPts val="0"/>
              </a:spcBef>
              <a:spcAft>
                <a:spcPts val="0"/>
              </a:spcAft>
              <a:buNone/>
            </a:pPr>
            <a:r>
              <a:rPr b="1" lang="en-CA" sz="1800">
                <a:solidFill>
                  <a:schemeClr val="dk1"/>
                </a:solidFill>
                <a:latin typeface="Calibri"/>
                <a:ea typeface="Calibri"/>
                <a:cs typeface="Calibri"/>
                <a:sym typeface="Calibri"/>
              </a:rPr>
              <a:t>Groups</a:t>
            </a:r>
            <a:endParaRPr b="1" sz="1800">
              <a:solidFill>
                <a:schemeClr val="dk1"/>
              </a:solidFill>
              <a:latin typeface="Calibri"/>
              <a:ea typeface="Calibri"/>
              <a:cs typeface="Calibri"/>
              <a:sym typeface="Calibri"/>
            </a:endParaRPr>
          </a:p>
        </p:txBody>
      </p:sp>
      <p:sp>
        <p:nvSpPr>
          <p:cNvPr id="364" name="Google Shape;364;p37"/>
          <p:cNvSpPr txBox="1"/>
          <p:nvPr/>
        </p:nvSpPr>
        <p:spPr>
          <a:xfrm rot="-5400000">
            <a:off x="3293052" y="4626649"/>
            <a:ext cx="146848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CA" sz="1800">
                <a:solidFill>
                  <a:schemeClr val="dk1"/>
                </a:solidFill>
                <a:latin typeface="Calibri"/>
                <a:ea typeface="Calibri"/>
                <a:cs typeface="Calibri"/>
                <a:sym typeface="Calibri"/>
              </a:rPr>
              <a:t>Descriptive</a:t>
            </a:r>
            <a:endParaRPr b="1" sz="1800">
              <a:solidFill>
                <a:schemeClr val="dk1"/>
              </a:solidFill>
              <a:latin typeface="Calibri"/>
              <a:ea typeface="Calibri"/>
              <a:cs typeface="Calibri"/>
              <a:sym typeface="Calibri"/>
            </a:endParaRPr>
          </a:p>
        </p:txBody>
      </p:sp>
      <p:sp>
        <p:nvSpPr>
          <p:cNvPr id="365" name="Google Shape;365;p37"/>
          <p:cNvSpPr txBox="1"/>
          <p:nvPr>
            <p:ph type="title"/>
          </p:nvPr>
        </p:nvSpPr>
        <p:spPr>
          <a:xfrm>
            <a:off x="395536" y="0"/>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Overlock"/>
              <a:buNone/>
            </a:pPr>
            <a:r>
              <a:rPr lang="en-CA" sz="3600">
                <a:latin typeface="Overlock"/>
                <a:ea typeface="Overlock"/>
                <a:cs typeface="Overlock"/>
                <a:sym typeface="Overlock"/>
              </a:rPr>
              <a:t>Model 1: Hierarchy of Research Study Designs</a:t>
            </a:r>
            <a:br>
              <a:rPr lang="en-CA" sz="3600">
                <a:latin typeface="Overlock"/>
                <a:ea typeface="Overlock"/>
                <a:cs typeface="Overlock"/>
                <a:sym typeface="Overlock"/>
              </a:rPr>
            </a:br>
            <a:r>
              <a:rPr lang="en-CA" sz="3600">
                <a:latin typeface="Overlock"/>
                <a:ea typeface="Overlock"/>
                <a:cs typeface="Overlock"/>
                <a:sym typeface="Overlock"/>
              </a:rPr>
              <a:t>based on ability to link “cause” and “effect”</a:t>
            </a:r>
            <a:endParaRPr sz="3600">
              <a:latin typeface="Overlock"/>
              <a:ea typeface="Overlock"/>
              <a:cs typeface="Overlock"/>
              <a:sym typeface="Overlock"/>
            </a:endParaRPr>
          </a:p>
        </p:txBody>
      </p:sp>
      <p:sp>
        <p:nvSpPr>
          <p:cNvPr id="366" name="Google Shape;366;p37"/>
          <p:cNvSpPr txBox="1"/>
          <p:nvPr/>
        </p:nvSpPr>
        <p:spPr>
          <a:xfrm>
            <a:off x="1979712" y="1484784"/>
            <a:ext cx="194421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1800">
                <a:solidFill>
                  <a:schemeClr val="dk1"/>
                </a:solidFill>
                <a:latin typeface="Overlock"/>
                <a:ea typeface="Overlock"/>
                <a:cs typeface="Overlock"/>
                <a:sym typeface="Overlock"/>
              </a:rPr>
              <a:t>Evidence of cause and effect</a:t>
            </a:r>
            <a:endParaRPr sz="1800">
              <a:solidFill>
                <a:schemeClr val="dk1"/>
              </a:solidFill>
              <a:latin typeface="Overlock"/>
              <a:ea typeface="Overlock"/>
              <a:cs typeface="Overlock"/>
              <a:sym typeface="Overlock"/>
            </a:endParaRPr>
          </a:p>
        </p:txBody>
      </p:sp>
      <p:sp>
        <p:nvSpPr>
          <p:cNvPr id="367" name="Google Shape;367;p37"/>
          <p:cNvSpPr txBox="1"/>
          <p:nvPr/>
        </p:nvSpPr>
        <p:spPr>
          <a:xfrm>
            <a:off x="4271273" y="1435998"/>
            <a:ext cx="4261167" cy="480131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1800" u="sng">
                <a:solidFill>
                  <a:schemeClr val="dk1"/>
                </a:solidFill>
                <a:latin typeface="Overlock"/>
                <a:ea typeface="Overlock"/>
                <a:cs typeface="Overlock"/>
                <a:sym typeface="Overlock"/>
              </a:rPr>
              <a:t>Kind of study</a:t>
            </a:r>
            <a:endParaRPr/>
          </a:p>
          <a:p>
            <a:pPr indent="0" lvl="0" marL="0" marR="0" rtl="0" algn="l">
              <a:spcBef>
                <a:spcPts val="0"/>
              </a:spcBef>
              <a:spcAft>
                <a:spcPts val="0"/>
              </a:spcAft>
              <a:buNone/>
            </a:pPr>
            <a:r>
              <a:t/>
            </a:r>
            <a:endParaRPr sz="1800">
              <a:solidFill>
                <a:schemeClr val="dk1"/>
              </a:solidFill>
              <a:latin typeface="Overlock"/>
              <a:ea typeface="Overlock"/>
              <a:cs typeface="Overlock"/>
              <a:sym typeface="Overlock"/>
            </a:endParaRPr>
          </a:p>
          <a:p>
            <a:pPr indent="-114300" lvl="0" marL="0" marR="0" rtl="0" algn="l">
              <a:lnSpc>
                <a:spcPct val="150000"/>
              </a:lnSpc>
              <a:spcBef>
                <a:spcPts val="0"/>
              </a:spcBef>
              <a:spcAft>
                <a:spcPts val="0"/>
              </a:spcAft>
              <a:buClr>
                <a:schemeClr val="dk1"/>
              </a:buClr>
              <a:buSzPts val="1800"/>
              <a:buFont typeface="Arial"/>
              <a:buChar char="•"/>
            </a:pPr>
            <a:r>
              <a:rPr lang="en-CA" sz="1800">
                <a:solidFill>
                  <a:schemeClr val="dk1"/>
                </a:solidFill>
                <a:latin typeface="Overlock"/>
                <a:ea typeface="Overlock"/>
                <a:cs typeface="Overlock"/>
                <a:sym typeface="Overlock"/>
              </a:rPr>
              <a:t>Systematic review</a:t>
            </a:r>
            <a:endParaRPr/>
          </a:p>
          <a:p>
            <a:pPr indent="-114300" lvl="0" marL="0" marR="0" rtl="0" algn="l">
              <a:lnSpc>
                <a:spcPct val="150000"/>
              </a:lnSpc>
              <a:spcBef>
                <a:spcPts val="0"/>
              </a:spcBef>
              <a:spcAft>
                <a:spcPts val="0"/>
              </a:spcAft>
              <a:buClr>
                <a:schemeClr val="dk1"/>
              </a:buClr>
              <a:buSzPts val="1800"/>
              <a:buFont typeface="Arial"/>
              <a:buChar char="•"/>
            </a:pPr>
            <a:r>
              <a:rPr lang="en-CA" sz="1800">
                <a:solidFill>
                  <a:schemeClr val="dk1"/>
                </a:solidFill>
                <a:latin typeface="Overlock"/>
                <a:ea typeface="Overlock"/>
                <a:cs typeface="Overlock"/>
                <a:sym typeface="Overlock"/>
              </a:rPr>
              <a:t>Meta-analysis</a:t>
            </a:r>
            <a:endParaRPr/>
          </a:p>
          <a:p>
            <a:pPr indent="-114300" lvl="0" marL="0" marR="0" rtl="0" algn="l">
              <a:lnSpc>
                <a:spcPct val="150000"/>
              </a:lnSpc>
              <a:spcBef>
                <a:spcPts val="0"/>
              </a:spcBef>
              <a:spcAft>
                <a:spcPts val="0"/>
              </a:spcAft>
              <a:buClr>
                <a:schemeClr val="dk1"/>
              </a:buClr>
              <a:buSzPts val="1800"/>
              <a:buFont typeface="Arial"/>
              <a:buChar char="•"/>
            </a:pPr>
            <a:r>
              <a:rPr lang="en-CA" sz="1800">
                <a:solidFill>
                  <a:schemeClr val="dk1"/>
                </a:solidFill>
                <a:latin typeface="Overlock"/>
                <a:ea typeface="Overlock"/>
                <a:cs typeface="Overlock"/>
                <a:sym typeface="Overlock"/>
              </a:rPr>
              <a:t>Randomized controlled trial </a:t>
            </a:r>
            <a:endParaRPr/>
          </a:p>
          <a:p>
            <a:pPr indent="-114300" lvl="0" marL="0" marR="0" rtl="0" algn="l">
              <a:lnSpc>
                <a:spcPct val="150000"/>
              </a:lnSpc>
              <a:spcBef>
                <a:spcPts val="0"/>
              </a:spcBef>
              <a:spcAft>
                <a:spcPts val="0"/>
              </a:spcAft>
              <a:buClr>
                <a:schemeClr val="dk1"/>
              </a:buClr>
              <a:buSzPts val="1800"/>
              <a:buFont typeface="Arial"/>
              <a:buChar char="•"/>
            </a:pPr>
            <a:r>
              <a:rPr lang="en-CA" sz="1800">
                <a:solidFill>
                  <a:schemeClr val="dk1"/>
                </a:solidFill>
                <a:latin typeface="Overlock"/>
                <a:ea typeface="Overlock"/>
                <a:cs typeface="Overlock"/>
                <a:sym typeface="Overlock"/>
              </a:rPr>
              <a:t>Cohort study</a:t>
            </a:r>
            <a:endParaRPr/>
          </a:p>
          <a:p>
            <a:pPr indent="-114300" lvl="0" marL="0" marR="0" rtl="0" algn="l">
              <a:lnSpc>
                <a:spcPct val="150000"/>
              </a:lnSpc>
              <a:spcBef>
                <a:spcPts val="0"/>
              </a:spcBef>
              <a:spcAft>
                <a:spcPts val="0"/>
              </a:spcAft>
              <a:buClr>
                <a:schemeClr val="dk1"/>
              </a:buClr>
              <a:buSzPts val="1800"/>
              <a:buFont typeface="Arial"/>
              <a:buChar char="•"/>
            </a:pPr>
            <a:r>
              <a:rPr lang="en-CA" sz="1800">
                <a:solidFill>
                  <a:schemeClr val="dk1"/>
                </a:solidFill>
                <a:latin typeface="Overlock"/>
                <a:ea typeface="Overlock"/>
                <a:cs typeface="Overlock"/>
                <a:sym typeface="Overlock"/>
              </a:rPr>
              <a:t>Before-and-after treatment with control</a:t>
            </a:r>
            <a:endParaRPr/>
          </a:p>
          <a:p>
            <a:pPr indent="-114300" lvl="0" marL="0" marR="0" rtl="0" algn="l">
              <a:lnSpc>
                <a:spcPct val="150000"/>
              </a:lnSpc>
              <a:spcBef>
                <a:spcPts val="0"/>
              </a:spcBef>
              <a:spcAft>
                <a:spcPts val="0"/>
              </a:spcAft>
              <a:buClr>
                <a:schemeClr val="dk1"/>
              </a:buClr>
              <a:buSzPts val="1800"/>
              <a:buFont typeface="Arial"/>
              <a:buChar char="•"/>
            </a:pPr>
            <a:r>
              <a:rPr lang="en-CA" sz="1800">
                <a:solidFill>
                  <a:schemeClr val="dk1"/>
                </a:solidFill>
                <a:latin typeface="Overlock"/>
                <a:ea typeface="Overlock"/>
                <a:cs typeface="Overlock"/>
                <a:sym typeface="Overlock"/>
              </a:rPr>
              <a:t>Case-control study</a:t>
            </a:r>
            <a:endParaRPr/>
          </a:p>
          <a:p>
            <a:pPr indent="-114300" lvl="0" marL="0" marR="0" rtl="0" algn="l">
              <a:lnSpc>
                <a:spcPct val="150000"/>
              </a:lnSpc>
              <a:spcBef>
                <a:spcPts val="0"/>
              </a:spcBef>
              <a:spcAft>
                <a:spcPts val="0"/>
              </a:spcAft>
              <a:buClr>
                <a:schemeClr val="dk1"/>
              </a:buClr>
              <a:buSzPts val="1800"/>
              <a:buFont typeface="Arial"/>
              <a:buChar char="•"/>
            </a:pPr>
            <a:r>
              <a:rPr lang="en-CA" sz="1800">
                <a:solidFill>
                  <a:schemeClr val="dk1"/>
                </a:solidFill>
                <a:latin typeface="Overlock"/>
                <a:ea typeface="Overlock"/>
                <a:cs typeface="Overlock"/>
                <a:sym typeface="Overlock"/>
              </a:rPr>
              <a:t>Cross-sectional study</a:t>
            </a:r>
            <a:endParaRPr/>
          </a:p>
          <a:p>
            <a:pPr indent="-114300" lvl="0" marL="0" marR="0" rtl="0" algn="l">
              <a:lnSpc>
                <a:spcPct val="150000"/>
              </a:lnSpc>
              <a:spcBef>
                <a:spcPts val="0"/>
              </a:spcBef>
              <a:spcAft>
                <a:spcPts val="0"/>
              </a:spcAft>
              <a:buClr>
                <a:schemeClr val="dk1"/>
              </a:buClr>
              <a:buSzPts val="1800"/>
              <a:buFont typeface="Arial"/>
              <a:buChar char="•"/>
            </a:pPr>
            <a:r>
              <a:rPr lang="en-CA" sz="1800">
                <a:solidFill>
                  <a:schemeClr val="dk1"/>
                </a:solidFill>
                <a:latin typeface="Overlock"/>
                <a:ea typeface="Overlock"/>
                <a:cs typeface="Overlock"/>
                <a:sym typeface="Overlock"/>
              </a:rPr>
              <a:t>Before-and-after treatment without control</a:t>
            </a:r>
            <a:endParaRPr/>
          </a:p>
          <a:p>
            <a:pPr indent="0" lvl="0" marL="0" marR="0" rtl="0" algn="l">
              <a:lnSpc>
                <a:spcPct val="150000"/>
              </a:lnSpc>
              <a:spcBef>
                <a:spcPts val="0"/>
              </a:spcBef>
              <a:spcAft>
                <a:spcPts val="0"/>
              </a:spcAft>
              <a:buClr>
                <a:schemeClr val="dk1"/>
              </a:buClr>
              <a:buSzPts val="1800"/>
              <a:buFont typeface="Arial"/>
              <a:buNone/>
            </a:pPr>
            <a:r>
              <a:t/>
            </a:r>
            <a:endParaRPr sz="1800">
              <a:solidFill>
                <a:schemeClr val="dk1"/>
              </a:solidFill>
              <a:latin typeface="Calibri"/>
              <a:ea typeface="Calibri"/>
              <a:cs typeface="Calibri"/>
              <a:sym typeface="Calibri"/>
            </a:endParaRPr>
          </a:p>
        </p:txBody>
      </p:sp>
      <p:sp>
        <p:nvSpPr>
          <p:cNvPr id="368" name="Google Shape;368;p37"/>
          <p:cNvSpPr/>
          <p:nvPr/>
        </p:nvSpPr>
        <p:spPr>
          <a:xfrm>
            <a:off x="2699792" y="2204864"/>
            <a:ext cx="576064" cy="3384376"/>
          </a:xfrm>
          <a:prstGeom prst="upArrow">
            <a:avLst>
              <a:gd fmla="val 50000" name="adj1"/>
              <a:gd fmla="val 50000" name="adj2"/>
            </a:avLst>
          </a:prstGeom>
          <a:solidFill>
            <a:srgbClr val="C000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369" name="Google Shape;369;p37"/>
          <p:cNvCxnSpPr/>
          <p:nvPr/>
        </p:nvCxnSpPr>
        <p:spPr>
          <a:xfrm rot="10800000">
            <a:off x="4283968" y="4221088"/>
            <a:ext cx="0" cy="1440160"/>
          </a:xfrm>
          <a:prstGeom prst="straightConnector1">
            <a:avLst/>
          </a:prstGeom>
          <a:noFill/>
          <a:ln cap="flat" cmpd="sng" w="28575">
            <a:solidFill>
              <a:srgbClr val="4A7DBA"/>
            </a:solidFill>
            <a:prstDash val="solid"/>
            <a:round/>
            <a:headEnd len="sm" w="sm" type="none"/>
            <a:tailEnd len="sm" w="sm" type="none"/>
          </a:ln>
        </p:spPr>
      </p:cxnSp>
      <p:sp>
        <p:nvSpPr>
          <p:cNvPr id="370" name="Google Shape;370;p37"/>
          <p:cNvSpPr txBox="1"/>
          <p:nvPr/>
        </p:nvSpPr>
        <p:spPr>
          <a:xfrm flipH="1" rot="-5400000">
            <a:off x="3128518" y="3425678"/>
            <a:ext cx="166456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CA" sz="1800">
                <a:solidFill>
                  <a:schemeClr val="dk1"/>
                </a:solidFill>
                <a:latin typeface="Calibri"/>
                <a:ea typeface="Calibri"/>
                <a:cs typeface="Calibri"/>
                <a:sym typeface="Calibri"/>
              </a:rPr>
              <a:t>      Exp.</a:t>
            </a:r>
            <a:endParaRPr/>
          </a:p>
          <a:p>
            <a:pPr indent="0" lvl="0" marL="0" marR="0" rtl="0" algn="ctr">
              <a:spcBef>
                <a:spcPts val="0"/>
              </a:spcBef>
              <a:spcAft>
                <a:spcPts val="0"/>
              </a:spcAft>
              <a:buNone/>
            </a:pPr>
            <a:r>
              <a:rPr b="1" lang="en-CA" sz="1800">
                <a:solidFill>
                  <a:schemeClr val="dk1"/>
                </a:solidFill>
                <a:latin typeface="Calibri"/>
                <a:ea typeface="Calibri"/>
                <a:cs typeface="Calibri"/>
                <a:sym typeface="Calibri"/>
              </a:rPr>
              <a:t>     Designs</a:t>
            </a:r>
            <a:endParaRPr b="1" sz="1800">
              <a:solidFill>
                <a:schemeClr val="dk1"/>
              </a:solidFill>
              <a:latin typeface="Calibri"/>
              <a:ea typeface="Calibri"/>
              <a:cs typeface="Calibri"/>
              <a:sym typeface="Calibri"/>
            </a:endParaRPr>
          </a:p>
        </p:txBody>
      </p:sp>
      <p:cxnSp>
        <p:nvCxnSpPr>
          <p:cNvPr id="371" name="Google Shape;371;p37"/>
          <p:cNvCxnSpPr/>
          <p:nvPr/>
        </p:nvCxnSpPr>
        <p:spPr>
          <a:xfrm rot="10800000">
            <a:off x="4283968" y="2996952"/>
            <a:ext cx="0" cy="967914"/>
          </a:xfrm>
          <a:prstGeom prst="straightConnector1">
            <a:avLst/>
          </a:prstGeom>
          <a:noFill/>
          <a:ln cap="flat" cmpd="sng" w="28575">
            <a:solidFill>
              <a:srgbClr val="4A7DBA"/>
            </a:solidFill>
            <a:prstDash val="solid"/>
            <a:round/>
            <a:headEnd len="sm" w="sm" type="none"/>
            <a:tailEnd len="sm" w="sm" type="none"/>
          </a:ln>
        </p:spPr>
      </p:cxnSp>
      <p:cxnSp>
        <p:nvCxnSpPr>
          <p:cNvPr id="372" name="Google Shape;372;p37"/>
          <p:cNvCxnSpPr/>
          <p:nvPr/>
        </p:nvCxnSpPr>
        <p:spPr>
          <a:xfrm rot="10800000">
            <a:off x="4283968" y="2132856"/>
            <a:ext cx="0" cy="679882"/>
          </a:xfrm>
          <a:prstGeom prst="straightConnector1">
            <a:avLst/>
          </a:prstGeom>
          <a:noFill/>
          <a:ln cap="flat" cmpd="sng" w="28575">
            <a:solidFill>
              <a:srgbClr val="4A7DBA"/>
            </a:solidFill>
            <a:prstDash val="solid"/>
            <a:round/>
            <a:headEnd len="sm" w="sm" type="none"/>
            <a:tailEnd len="sm" w="sm" type="none"/>
          </a:ln>
        </p:spPr>
      </p:cxn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2020-07-08T13:19:46Z</dcterms:created>
  <dc:creator>Amber Douglas</dc:creator>
</cp:coreProperties>
</file>