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Lst>
  <p:sldSz cy="6858000" cx="9144000"/>
  <p:notesSz cx="6858000" cy="9144000"/>
  <p:embeddedFontLst>
    <p:embeddedFont>
      <p:font typeface="Libre Franklin"/>
      <p:regular r:id="rId62"/>
      <p:bold r:id="rId63"/>
      <p:italic r:id="rId64"/>
      <p:boldItalic r:id="rId65"/>
    </p:embeddedFont>
    <p:embeddedFont>
      <p:font typeface="Constantia"/>
      <p:regular r:id="rId66"/>
      <p:bold r:id="rId67"/>
      <p:italic r:id="rId68"/>
      <p:boldItalic r:id="rId69"/>
    </p:embeddedFont>
    <p:embeddedFont>
      <p:font typeface="Caveat SemiBold"/>
      <p:regular r:id="rId70"/>
      <p:bold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2" roundtripDataSignature="AMtx7mg4m8zRwAsiRTpNbdrOv4r4r7hK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2" Type="http://customschemas.google.com/relationships/presentationmetadata" Target="meta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CaveatSemiBold-bold.fntdata"/><Relationship Id="rId70" Type="http://schemas.openxmlformats.org/officeDocument/2006/relationships/font" Target="fonts/CaveatSemiBold-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LibreFranklin-regular.fntdata"/><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font" Target="fonts/LibreFranklin-italic.fntdata"/><Relationship Id="rId63" Type="http://schemas.openxmlformats.org/officeDocument/2006/relationships/font" Target="fonts/LibreFranklin-bold.fntdata"/><Relationship Id="rId22" Type="http://schemas.openxmlformats.org/officeDocument/2006/relationships/slide" Target="slides/slide17.xml"/><Relationship Id="rId66" Type="http://schemas.openxmlformats.org/officeDocument/2006/relationships/font" Target="fonts/Constantia-regular.fntdata"/><Relationship Id="rId21" Type="http://schemas.openxmlformats.org/officeDocument/2006/relationships/slide" Target="slides/slide16.xml"/><Relationship Id="rId65" Type="http://schemas.openxmlformats.org/officeDocument/2006/relationships/font" Target="fonts/LibreFranklin-boldItalic.fntdata"/><Relationship Id="rId24" Type="http://schemas.openxmlformats.org/officeDocument/2006/relationships/slide" Target="slides/slide19.xml"/><Relationship Id="rId68" Type="http://schemas.openxmlformats.org/officeDocument/2006/relationships/font" Target="fonts/Constantia-italic.fntdata"/><Relationship Id="rId23" Type="http://schemas.openxmlformats.org/officeDocument/2006/relationships/slide" Target="slides/slide18.xml"/><Relationship Id="rId67" Type="http://schemas.openxmlformats.org/officeDocument/2006/relationships/font" Target="fonts/Constantia-bold.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Constantia-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a5641a863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a5641a86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a5641a8636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a5641a863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a5641a8636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a5641a863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acd05492d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acd05492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acd05492d0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acd05492d0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acd05492d0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acd05492d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acd05492d0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acd05492d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a5641a8636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2a5641a863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a5641a8636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2a5641a863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a5641a8636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a5641a8636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acd05492d0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acd05492d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acd05492d0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2acd05492d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acd05492d0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acd05492d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acd05492d0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acd05492d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acd05492d0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acd05492d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acd05492d0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acd05492d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acd05492d0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acd05492d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acd05492d0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acd05492d0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9" name="Shape 19"/>
        <p:cNvGrpSpPr/>
        <p:nvPr/>
      </p:nvGrpSpPr>
      <p:grpSpPr>
        <a:xfrm>
          <a:off x="0" y="0"/>
          <a:ext cx="0" cy="0"/>
          <a:chOff x="0" y="0"/>
          <a:chExt cx="0" cy="0"/>
        </a:xfrm>
      </p:grpSpPr>
      <p:grpSp>
        <p:nvGrpSpPr>
          <p:cNvPr id="20" name="Google Shape;20;p44"/>
          <p:cNvGrpSpPr/>
          <p:nvPr/>
        </p:nvGrpSpPr>
        <p:grpSpPr>
          <a:xfrm>
            <a:off x="0" y="0"/>
            <a:ext cx="9144000" cy="6858000"/>
            <a:chOff x="0" y="0"/>
            <a:chExt cx="9144000" cy="6858000"/>
          </a:xfrm>
        </p:grpSpPr>
        <p:sp>
          <p:nvSpPr>
            <p:cNvPr id="21" name="Google Shape;21;p44"/>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2" name="Google Shape;22;p44"/>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23" name="Google Shape;23;p44"/>
          <p:cNvSpPr/>
          <p:nvPr/>
        </p:nvSpPr>
        <p:spPr>
          <a:xfrm rot="10800000">
            <a:off x="891821" y="5617774"/>
            <a:ext cx="7382935"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4" name="Google Shape;24;p44"/>
          <p:cNvSpPr/>
          <p:nvPr/>
        </p:nvSpPr>
        <p:spPr>
          <a:xfrm>
            <a:off x="989952" y="1016990"/>
            <a:ext cx="7179733" cy="4831643"/>
          </a:xfrm>
          <a:prstGeom prst="rect">
            <a:avLst/>
          </a:prstGeom>
          <a:solidFill>
            <a:srgbClr val="FEFEFE"/>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5" name="Google Shape;25;p44"/>
          <p:cNvSpPr/>
          <p:nvPr/>
        </p:nvSpPr>
        <p:spPr>
          <a:xfrm>
            <a:off x="990600" y="1009650"/>
            <a:ext cx="7179733" cy="4831643"/>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26" name="Google Shape;26;p44"/>
          <p:cNvPicPr preferRelativeResize="0"/>
          <p:nvPr/>
        </p:nvPicPr>
        <p:blipFill rotWithShape="1">
          <a:blip r:embed="rId3">
            <a:alphaModFix/>
          </a:blip>
          <a:srcRect b="0" l="0" r="0" t="0"/>
          <a:stretch/>
        </p:blipFill>
        <p:spPr>
          <a:xfrm rot="1435684">
            <a:off x="769521" y="702069"/>
            <a:ext cx="567831" cy="567830"/>
          </a:xfrm>
          <a:prstGeom prst="rect">
            <a:avLst/>
          </a:prstGeom>
          <a:noFill/>
          <a:ln>
            <a:noFill/>
          </a:ln>
        </p:spPr>
      </p:pic>
      <p:pic>
        <p:nvPicPr>
          <p:cNvPr descr="C:\Users\Administrator\Desktop\Pushpin Dev\Assets\pushpinLeft.png" id="27" name="Google Shape;27;p44"/>
          <p:cNvPicPr preferRelativeResize="0"/>
          <p:nvPr/>
        </p:nvPicPr>
        <p:blipFill rotWithShape="1">
          <a:blip r:embed="rId3">
            <a:alphaModFix/>
          </a:blip>
          <a:srcRect b="0" l="0" r="0" t="0"/>
          <a:stretch/>
        </p:blipFill>
        <p:spPr>
          <a:xfrm rot="4096196">
            <a:off x="7855433" y="749720"/>
            <a:ext cx="566928" cy="566928"/>
          </a:xfrm>
          <a:prstGeom prst="rect">
            <a:avLst/>
          </a:prstGeom>
          <a:noFill/>
          <a:ln>
            <a:noFill/>
          </a:ln>
        </p:spPr>
      </p:pic>
      <p:sp>
        <p:nvSpPr>
          <p:cNvPr id="28" name="Google Shape;28;p44"/>
          <p:cNvSpPr txBox="1"/>
          <p:nvPr>
            <p:ph type="ctrTitle"/>
          </p:nvPr>
        </p:nvSpPr>
        <p:spPr>
          <a:xfrm>
            <a:off x="1727201" y="1794935"/>
            <a:ext cx="5723468" cy="182809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4800"/>
              <a:buFont typeface="Constantia"/>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4"/>
          <p:cNvSpPr txBox="1"/>
          <p:nvPr>
            <p:ph idx="1" type="subTitle"/>
          </p:nvPr>
        </p:nvSpPr>
        <p:spPr>
          <a:xfrm>
            <a:off x="1727200" y="3736622"/>
            <a:ext cx="5712179" cy="15240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SzPts val="2040"/>
              <a:buNone/>
              <a:defRPr>
                <a:solidFill>
                  <a:schemeClr val="dk2"/>
                </a:solidFill>
              </a:defRPr>
            </a:lvl1pPr>
            <a:lvl2pPr lvl="1" algn="ctr">
              <a:spcBef>
                <a:spcPts val="440"/>
              </a:spcBef>
              <a:spcAft>
                <a:spcPts val="0"/>
              </a:spcAft>
              <a:buSzPts val="1870"/>
              <a:buNone/>
              <a:defRPr>
                <a:solidFill>
                  <a:srgbClr val="888888"/>
                </a:solidFill>
              </a:defRPr>
            </a:lvl2pPr>
            <a:lvl3pPr lvl="2" algn="ctr">
              <a:spcBef>
                <a:spcPts val="400"/>
              </a:spcBef>
              <a:spcAft>
                <a:spcPts val="0"/>
              </a:spcAft>
              <a:buSzPts val="1700"/>
              <a:buNone/>
              <a:defRPr>
                <a:solidFill>
                  <a:srgbClr val="888888"/>
                </a:solidFill>
              </a:defRPr>
            </a:lvl3pPr>
            <a:lvl4pPr lvl="3" algn="ctr">
              <a:spcBef>
                <a:spcPts val="360"/>
              </a:spcBef>
              <a:spcAft>
                <a:spcPts val="0"/>
              </a:spcAft>
              <a:buSzPts val="1530"/>
              <a:buNone/>
              <a:defRPr>
                <a:solidFill>
                  <a:srgbClr val="888888"/>
                </a:solidFill>
              </a:defRPr>
            </a:lvl4pPr>
            <a:lvl5pPr lvl="4" algn="ctr">
              <a:spcBef>
                <a:spcPts val="320"/>
              </a:spcBef>
              <a:spcAft>
                <a:spcPts val="0"/>
              </a:spcAft>
              <a:buSzPts val="1360"/>
              <a:buNone/>
              <a:defRPr>
                <a:solidFill>
                  <a:srgbClr val="888888"/>
                </a:solidFill>
              </a:defRPr>
            </a:lvl5pPr>
            <a:lvl6pPr lvl="5" algn="ctr">
              <a:spcBef>
                <a:spcPts val="320"/>
              </a:spcBef>
              <a:spcAft>
                <a:spcPts val="0"/>
              </a:spcAft>
              <a:buSzPts val="1360"/>
              <a:buNone/>
              <a:defRPr>
                <a:solidFill>
                  <a:srgbClr val="888888"/>
                </a:solidFill>
              </a:defRPr>
            </a:lvl6pPr>
            <a:lvl7pPr lvl="6" algn="ctr">
              <a:spcBef>
                <a:spcPts val="320"/>
              </a:spcBef>
              <a:spcAft>
                <a:spcPts val="0"/>
              </a:spcAft>
              <a:buSzPts val="1360"/>
              <a:buNone/>
              <a:defRPr>
                <a:solidFill>
                  <a:srgbClr val="888888"/>
                </a:solidFill>
              </a:defRPr>
            </a:lvl7pPr>
            <a:lvl8pPr lvl="7" algn="ctr">
              <a:spcBef>
                <a:spcPts val="320"/>
              </a:spcBef>
              <a:spcAft>
                <a:spcPts val="0"/>
              </a:spcAft>
              <a:buSzPts val="1360"/>
              <a:buNone/>
              <a:defRPr>
                <a:solidFill>
                  <a:srgbClr val="888888"/>
                </a:solidFill>
              </a:defRPr>
            </a:lvl8pPr>
            <a:lvl9pPr lvl="8" algn="ctr">
              <a:spcBef>
                <a:spcPts val="320"/>
              </a:spcBef>
              <a:spcAft>
                <a:spcPts val="0"/>
              </a:spcAft>
              <a:buSzPts val="1360"/>
              <a:buNone/>
              <a:defRPr>
                <a:solidFill>
                  <a:srgbClr val="888888"/>
                </a:solidFill>
              </a:defRPr>
            </a:lvl9pPr>
          </a:lstStyle>
          <a:p/>
        </p:txBody>
      </p:sp>
      <p:sp>
        <p:nvSpPr>
          <p:cNvPr id="30" name="Google Shape;30;p44"/>
          <p:cNvSpPr txBox="1"/>
          <p:nvPr>
            <p:ph idx="10" type="dt"/>
          </p:nvPr>
        </p:nvSpPr>
        <p:spPr>
          <a:xfrm>
            <a:off x="6770676" y="535759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4"/>
          <p:cNvSpPr txBox="1"/>
          <p:nvPr>
            <p:ph idx="11" type="ftr"/>
          </p:nvPr>
        </p:nvSpPr>
        <p:spPr>
          <a:xfrm>
            <a:off x="1174044" y="5357592"/>
            <a:ext cx="503484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4"/>
          <p:cNvSpPr txBox="1"/>
          <p:nvPr>
            <p:ph idx="12" type="sldNum"/>
          </p:nvPr>
        </p:nvSpPr>
        <p:spPr>
          <a:xfrm>
            <a:off x="6213930" y="5357592"/>
            <a:ext cx="55402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0" i="0" sz="1400" u="none" cap="none" strike="noStrike">
                <a:solidFill>
                  <a:schemeClr val="dk2"/>
                </a:solidFill>
                <a:latin typeface="Arial"/>
                <a:ea typeface="Arial"/>
                <a:cs typeface="Arial"/>
                <a:sym typeface="Arial"/>
              </a:defRPr>
            </a:lvl1pPr>
            <a:lvl2pPr indent="0" lvl="1" marL="0" algn="ctr">
              <a:spcBef>
                <a:spcPts val="0"/>
              </a:spcBef>
              <a:buNone/>
              <a:defRPr b="0" i="0" sz="1400" u="none" cap="none" strike="noStrike">
                <a:solidFill>
                  <a:schemeClr val="dk2"/>
                </a:solidFill>
                <a:latin typeface="Arial"/>
                <a:ea typeface="Arial"/>
                <a:cs typeface="Arial"/>
                <a:sym typeface="Arial"/>
              </a:defRPr>
            </a:lvl2pPr>
            <a:lvl3pPr indent="0" lvl="2" marL="0" algn="ctr">
              <a:spcBef>
                <a:spcPts val="0"/>
              </a:spcBef>
              <a:buNone/>
              <a:defRPr b="0" i="0" sz="1400" u="none" cap="none" strike="noStrike">
                <a:solidFill>
                  <a:schemeClr val="dk2"/>
                </a:solidFill>
                <a:latin typeface="Arial"/>
                <a:ea typeface="Arial"/>
                <a:cs typeface="Arial"/>
                <a:sym typeface="Arial"/>
              </a:defRPr>
            </a:lvl3pPr>
            <a:lvl4pPr indent="0" lvl="3" marL="0" algn="ctr">
              <a:spcBef>
                <a:spcPts val="0"/>
              </a:spcBef>
              <a:buNone/>
              <a:defRPr b="0" i="0" sz="1400" u="none" cap="none" strike="noStrike">
                <a:solidFill>
                  <a:schemeClr val="dk2"/>
                </a:solidFill>
                <a:latin typeface="Arial"/>
                <a:ea typeface="Arial"/>
                <a:cs typeface="Arial"/>
                <a:sym typeface="Arial"/>
              </a:defRPr>
            </a:lvl4pPr>
            <a:lvl5pPr indent="0" lvl="4" marL="0" algn="ctr">
              <a:spcBef>
                <a:spcPts val="0"/>
              </a:spcBef>
              <a:buNone/>
              <a:defRPr b="0" i="0" sz="1400" u="none" cap="none" strike="noStrike">
                <a:solidFill>
                  <a:schemeClr val="dk2"/>
                </a:solidFill>
                <a:latin typeface="Arial"/>
                <a:ea typeface="Arial"/>
                <a:cs typeface="Arial"/>
                <a:sym typeface="Arial"/>
              </a:defRPr>
            </a:lvl5pPr>
            <a:lvl6pPr indent="0" lvl="5" marL="0" algn="ctr">
              <a:spcBef>
                <a:spcPts val="0"/>
              </a:spcBef>
              <a:buNone/>
              <a:defRPr b="0" i="0" sz="1400" u="none" cap="none" strike="noStrike">
                <a:solidFill>
                  <a:schemeClr val="dk2"/>
                </a:solidFill>
                <a:latin typeface="Arial"/>
                <a:ea typeface="Arial"/>
                <a:cs typeface="Arial"/>
                <a:sym typeface="Arial"/>
              </a:defRPr>
            </a:lvl6pPr>
            <a:lvl7pPr indent="0" lvl="6" marL="0" algn="ctr">
              <a:spcBef>
                <a:spcPts val="0"/>
              </a:spcBef>
              <a:buNone/>
              <a:defRPr b="0" i="0" sz="1400" u="none" cap="none" strike="noStrike">
                <a:solidFill>
                  <a:schemeClr val="dk2"/>
                </a:solidFill>
                <a:latin typeface="Arial"/>
                <a:ea typeface="Arial"/>
                <a:cs typeface="Arial"/>
                <a:sym typeface="Arial"/>
              </a:defRPr>
            </a:lvl7pPr>
            <a:lvl8pPr indent="0" lvl="7" marL="0" algn="ctr">
              <a:spcBef>
                <a:spcPts val="0"/>
              </a:spcBef>
              <a:buNone/>
              <a:defRPr b="0" i="0" sz="1400" u="none" cap="none" strike="noStrike">
                <a:solidFill>
                  <a:schemeClr val="dk2"/>
                </a:solidFill>
                <a:latin typeface="Arial"/>
                <a:ea typeface="Arial"/>
                <a:cs typeface="Arial"/>
                <a:sym typeface="Arial"/>
              </a:defRPr>
            </a:lvl8pPr>
            <a:lvl9pPr indent="0" lvl="8" marL="0" algn="ctr">
              <a:spcBef>
                <a:spcPts val="0"/>
              </a:spcBef>
              <a:buNone/>
              <a:defRPr b="0" i="0" sz="14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4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36" name="Google Shape;36;p45"/>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45"/>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5"/>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 name="Shape 39"/>
        <p:cNvGrpSpPr/>
        <p:nvPr/>
      </p:nvGrpSpPr>
      <p:grpSpPr>
        <a:xfrm>
          <a:off x="0" y="0"/>
          <a:ext cx="0" cy="0"/>
          <a:chOff x="0" y="0"/>
          <a:chExt cx="0" cy="0"/>
        </a:xfrm>
      </p:grpSpPr>
      <p:sp>
        <p:nvSpPr>
          <p:cNvPr id="40" name="Google Shape;40;p46"/>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6"/>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6"/>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 name="Shape 43"/>
        <p:cNvGrpSpPr/>
        <p:nvPr/>
      </p:nvGrpSpPr>
      <p:grpSpPr>
        <a:xfrm>
          <a:off x="0" y="0"/>
          <a:ext cx="0" cy="0"/>
          <a:chOff x="0" y="0"/>
          <a:chExt cx="0" cy="0"/>
        </a:xfrm>
      </p:grpSpPr>
      <p:sp>
        <p:nvSpPr>
          <p:cNvPr id="44" name="Google Shape;44;p47"/>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4000"/>
              <a:buFont typeface="Constantia"/>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47"/>
          <p:cNvSpPr txBox="1"/>
          <p:nvPr>
            <p:ph idx="1" type="body"/>
          </p:nvPr>
        </p:nvSpPr>
        <p:spPr>
          <a:xfrm>
            <a:off x="1456267" y="3725334"/>
            <a:ext cx="6231467" cy="1309511"/>
          </a:xfrm>
          <a:prstGeom prst="rect">
            <a:avLst/>
          </a:prstGeom>
          <a:noFill/>
          <a:ln>
            <a:noFill/>
          </a:ln>
        </p:spPr>
        <p:txBody>
          <a:bodyPr anchorCtr="0" anchor="t" bIns="45700" lIns="91425" spcFirstLastPara="1" rIns="91425" wrap="square" tIns="45700">
            <a:normAutofit/>
          </a:bodyPr>
          <a:lstStyle>
            <a:lvl1pPr indent="-228600" lvl="0" marL="457200" algn="ctr">
              <a:spcBef>
                <a:spcPts val="400"/>
              </a:spcBef>
              <a:spcAft>
                <a:spcPts val="0"/>
              </a:spcAft>
              <a:buSzPts val="1700"/>
              <a:buNone/>
              <a:defRPr sz="2000">
                <a:solidFill>
                  <a:schemeClr val="dk2"/>
                </a:solidFill>
              </a:defRPr>
            </a:lvl1pPr>
            <a:lvl2pPr indent="-228600" lvl="1" marL="914400" algn="l">
              <a:spcBef>
                <a:spcPts val="360"/>
              </a:spcBef>
              <a:spcAft>
                <a:spcPts val="0"/>
              </a:spcAft>
              <a:buSzPts val="1530"/>
              <a:buNone/>
              <a:defRPr sz="1800">
                <a:solidFill>
                  <a:srgbClr val="888888"/>
                </a:solidFill>
              </a:defRPr>
            </a:lvl2pPr>
            <a:lvl3pPr indent="-228600" lvl="2" marL="1371600" algn="l">
              <a:spcBef>
                <a:spcPts val="320"/>
              </a:spcBef>
              <a:spcAft>
                <a:spcPts val="0"/>
              </a:spcAft>
              <a:buSzPts val="1360"/>
              <a:buNone/>
              <a:defRPr sz="1600">
                <a:solidFill>
                  <a:srgbClr val="888888"/>
                </a:solidFill>
              </a:defRPr>
            </a:lvl3pPr>
            <a:lvl4pPr indent="-228600" lvl="3" marL="1828800" algn="l">
              <a:spcBef>
                <a:spcPts val="280"/>
              </a:spcBef>
              <a:spcAft>
                <a:spcPts val="0"/>
              </a:spcAft>
              <a:buSzPts val="1190"/>
              <a:buNone/>
              <a:defRPr sz="1400">
                <a:solidFill>
                  <a:srgbClr val="888888"/>
                </a:solidFill>
              </a:defRPr>
            </a:lvl4pPr>
            <a:lvl5pPr indent="-228600" lvl="4" marL="2286000" algn="l">
              <a:spcBef>
                <a:spcPts val="280"/>
              </a:spcBef>
              <a:spcAft>
                <a:spcPts val="0"/>
              </a:spcAft>
              <a:buSzPts val="1190"/>
              <a:buNone/>
              <a:defRPr sz="1400">
                <a:solidFill>
                  <a:srgbClr val="888888"/>
                </a:solidFill>
              </a:defRPr>
            </a:lvl5pPr>
            <a:lvl6pPr indent="-228600" lvl="5" marL="2743200" algn="l">
              <a:spcBef>
                <a:spcPts val="280"/>
              </a:spcBef>
              <a:spcAft>
                <a:spcPts val="0"/>
              </a:spcAft>
              <a:buSzPts val="1190"/>
              <a:buNone/>
              <a:defRPr sz="1400">
                <a:solidFill>
                  <a:srgbClr val="888888"/>
                </a:solidFill>
              </a:defRPr>
            </a:lvl6pPr>
            <a:lvl7pPr indent="-228600" lvl="6" marL="3200400" algn="l">
              <a:spcBef>
                <a:spcPts val="280"/>
              </a:spcBef>
              <a:spcAft>
                <a:spcPts val="0"/>
              </a:spcAft>
              <a:buSzPts val="1190"/>
              <a:buNone/>
              <a:defRPr sz="1400">
                <a:solidFill>
                  <a:srgbClr val="888888"/>
                </a:solidFill>
              </a:defRPr>
            </a:lvl7pPr>
            <a:lvl8pPr indent="-228600" lvl="7" marL="3657600" algn="l">
              <a:spcBef>
                <a:spcPts val="280"/>
              </a:spcBef>
              <a:spcAft>
                <a:spcPts val="0"/>
              </a:spcAft>
              <a:buSzPts val="1190"/>
              <a:buNone/>
              <a:defRPr sz="1400">
                <a:solidFill>
                  <a:srgbClr val="888888"/>
                </a:solidFill>
              </a:defRPr>
            </a:lvl8pPr>
            <a:lvl9pPr indent="-228600" lvl="8" marL="4114800" algn="l">
              <a:spcBef>
                <a:spcPts val="280"/>
              </a:spcBef>
              <a:spcAft>
                <a:spcPts val="0"/>
              </a:spcAft>
              <a:buSzPts val="1190"/>
              <a:buNone/>
              <a:defRPr sz="1400">
                <a:solidFill>
                  <a:srgbClr val="888888"/>
                </a:solidFill>
              </a:defRPr>
            </a:lvl9pPr>
          </a:lstStyle>
          <a:p/>
        </p:txBody>
      </p:sp>
      <p:sp>
        <p:nvSpPr>
          <p:cNvPr id="46" name="Google Shape;46;p47"/>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7"/>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7"/>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9" name="Shape 49"/>
        <p:cNvGrpSpPr/>
        <p:nvPr/>
      </p:nvGrpSpPr>
      <p:grpSpPr>
        <a:xfrm>
          <a:off x="0" y="0"/>
          <a:ext cx="0" cy="0"/>
          <a:chOff x="0" y="0"/>
          <a:chExt cx="0" cy="0"/>
        </a:xfrm>
      </p:grpSpPr>
      <p:sp>
        <p:nvSpPr>
          <p:cNvPr id="50" name="Google Shape;50;p4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8"/>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8"/>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8"/>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54" name="Google Shape;54;p48"/>
          <p:cNvSpPr txBox="1"/>
          <p:nvPr>
            <p:ph idx="1" type="body"/>
          </p:nvPr>
        </p:nvSpPr>
        <p:spPr>
          <a:xfrm>
            <a:off x="1298448" y="2121407"/>
            <a:ext cx="3200400" cy="360273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55" name="Google Shape;55;p48"/>
          <p:cNvSpPr txBox="1"/>
          <p:nvPr>
            <p:ph idx="2" type="body"/>
          </p:nvPr>
        </p:nvSpPr>
        <p:spPr>
          <a:xfrm>
            <a:off x="4663440" y="2119313"/>
            <a:ext cx="3200400" cy="360521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6" name="Shape 56"/>
        <p:cNvGrpSpPr/>
        <p:nvPr/>
      </p:nvGrpSpPr>
      <p:grpSpPr>
        <a:xfrm>
          <a:off x="0" y="0"/>
          <a:ext cx="0" cy="0"/>
          <a:chOff x="0" y="0"/>
          <a:chExt cx="0" cy="0"/>
        </a:xfrm>
      </p:grpSpPr>
      <p:sp>
        <p:nvSpPr>
          <p:cNvPr id="57" name="Google Shape;57;p4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onstant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9"/>
          <p:cNvSpPr txBox="1"/>
          <p:nvPr>
            <p:ph idx="1" type="body"/>
          </p:nvPr>
        </p:nvSpPr>
        <p:spPr>
          <a:xfrm>
            <a:off x="1557869" y="2122312"/>
            <a:ext cx="2939521" cy="820208"/>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1700"/>
              <a:buNone/>
              <a:defRPr b="1"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360"/>
              <a:buNone/>
              <a:defRPr b="1" sz="1600"/>
            </a:lvl4pPr>
            <a:lvl5pPr indent="-228600" lvl="4" marL="2286000" algn="l">
              <a:spcBef>
                <a:spcPts val="320"/>
              </a:spcBef>
              <a:spcAft>
                <a:spcPts val="0"/>
              </a:spcAft>
              <a:buSzPts val="1360"/>
              <a:buNone/>
              <a:defRPr b="1" sz="1600"/>
            </a:lvl5pPr>
            <a:lvl6pPr indent="-228600" lvl="5" marL="2743200" algn="l">
              <a:spcBef>
                <a:spcPts val="320"/>
              </a:spcBef>
              <a:spcAft>
                <a:spcPts val="0"/>
              </a:spcAft>
              <a:buSzPts val="1360"/>
              <a:buNone/>
              <a:defRPr b="1" sz="1600"/>
            </a:lvl6pPr>
            <a:lvl7pPr indent="-228600" lvl="6" marL="3200400" algn="l">
              <a:spcBef>
                <a:spcPts val="320"/>
              </a:spcBef>
              <a:spcAft>
                <a:spcPts val="0"/>
              </a:spcAft>
              <a:buSzPts val="1360"/>
              <a:buNone/>
              <a:defRPr b="1" sz="1600"/>
            </a:lvl7pPr>
            <a:lvl8pPr indent="-228600" lvl="7" marL="3657600" algn="l">
              <a:spcBef>
                <a:spcPts val="320"/>
              </a:spcBef>
              <a:spcAft>
                <a:spcPts val="0"/>
              </a:spcAft>
              <a:buSzPts val="1360"/>
              <a:buNone/>
              <a:defRPr b="1" sz="1600"/>
            </a:lvl8pPr>
            <a:lvl9pPr indent="-228600" lvl="8" marL="4114800" algn="l">
              <a:spcBef>
                <a:spcPts val="320"/>
              </a:spcBef>
              <a:spcAft>
                <a:spcPts val="0"/>
              </a:spcAft>
              <a:buSzPts val="1360"/>
              <a:buNone/>
              <a:defRPr b="1" sz="1600"/>
            </a:lvl9pPr>
          </a:lstStyle>
          <a:p/>
        </p:txBody>
      </p:sp>
      <p:sp>
        <p:nvSpPr>
          <p:cNvPr id="59" name="Google Shape;59;p49"/>
          <p:cNvSpPr txBox="1"/>
          <p:nvPr>
            <p:ph idx="2" type="body"/>
          </p:nvPr>
        </p:nvSpPr>
        <p:spPr>
          <a:xfrm>
            <a:off x="4910669" y="2122311"/>
            <a:ext cx="2944368" cy="822960"/>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1700"/>
              <a:buNone/>
              <a:defRPr b="1"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360"/>
              <a:buNone/>
              <a:defRPr b="1" sz="1600"/>
            </a:lvl4pPr>
            <a:lvl5pPr indent="-228600" lvl="4" marL="2286000" algn="l">
              <a:spcBef>
                <a:spcPts val="320"/>
              </a:spcBef>
              <a:spcAft>
                <a:spcPts val="0"/>
              </a:spcAft>
              <a:buSzPts val="1360"/>
              <a:buNone/>
              <a:defRPr b="1" sz="1600"/>
            </a:lvl5pPr>
            <a:lvl6pPr indent="-228600" lvl="5" marL="2743200" algn="l">
              <a:spcBef>
                <a:spcPts val="320"/>
              </a:spcBef>
              <a:spcAft>
                <a:spcPts val="0"/>
              </a:spcAft>
              <a:buSzPts val="1360"/>
              <a:buNone/>
              <a:defRPr b="1" sz="1600"/>
            </a:lvl6pPr>
            <a:lvl7pPr indent="-228600" lvl="6" marL="3200400" algn="l">
              <a:spcBef>
                <a:spcPts val="320"/>
              </a:spcBef>
              <a:spcAft>
                <a:spcPts val="0"/>
              </a:spcAft>
              <a:buSzPts val="1360"/>
              <a:buNone/>
              <a:defRPr b="1" sz="1600"/>
            </a:lvl7pPr>
            <a:lvl8pPr indent="-228600" lvl="7" marL="3657600" algn="l">
              <a:spcBef>
                <a:spcPts val="320"/>
              </a:spcBef>
              <a:spcAft>
                <a:spcPts val="0"/>
              </a:spcAft>
              <a:buSzPts val="1360"/>
              <a:buNone/>
              <a:defRPr b="1" sz="1600"/>
            </a:lvl8pPr>
            <a:lvl9pPr indent="-228600" lvl="8" marL="4114800" algn="l">
              <a:spcBef>
                <a:spcPts val="320"/>
              </a:spcBef>
              <a:spcAft>
                <a:spcPts val="0"/>
              </a:spcAft>
              <a:buSzPts val="1360"/>
              <a:buNone/>
              <a:defRPr b="1" sz="1600"/>
            </a:lvl9pPr>
          </a:lstStyle>
          <a:p/>
        </p:txBody>
      </p:sp>
      <p:sp>
        <p:nvSpPr>
          <p:cNvPr id="60" name="Google Shape;60;p49"/>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9"/>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49"/>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63" name="Google Shape;63;p49"/>
          <p:cNvSpPr txBox="1"/>
          <p:nvPr>
            <p:ph idx="3" type="body"/>
          </p:nvPr>
        </p:nvSpPr>
        <p:spPr>
          <a:xfrm>
            <a:off x="1298448" y="2944368"/>
            <a:ext cx="3227832" cy="277977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64" name="Google Shape;64;p49"/>
          <p:cNvSpPr txBox="1"/>
          <p:nvPr>
            <p:ph idx="4" type="body"/>
          </p:nvPr>
        </p:nvSpPr>
        <p:spPr>
          <a:xfrm>
            <a:off x="4645151" y="2944813"/>
            <a:ext cx="3227832" cy="277977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5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50"/>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50"/>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50"/>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0" name="Shape 70"/>
        <p:cNvGrpSpPr/>
        <p:nvPr/>
      </p:nvGrpSpPr>
      <p:grpSpPr>
        <a:xfrm>
          <a:off x="0" y="0"/>
          <a:ext cx="0" cy="0"/>
          <a:chOff x="0" y="0"/>
          <a:chExt cx="0" cy="0"/>
        </a:xfrm>
      </p:grpSpPr>
      <p:grpSp>
        <p:nvGrpSpPr>
          <p:cNvPr id="71" name="Google Shape;71;p51"/>
          <p:cNvGrpSpPr/>
          <p:nvPr/>
        </p:nvGrpSpPr>
        <p:grpSpPr>
          <a:xfrm>
            <a:off x="0" y="0"/>
            <a:ext cx="9144000" cy="6858000"/>
            <a:chOff x="0" y="0"/>
            <a:chExt cx="9144000" cy="6858000"/>
          </a:xfrm>
        </p:grpSpPr>
        <p:sp>
          <p:nvSpPr>
            <p:cNvPr id="72" name="Google Shape;72;p51"/>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3" name="Google Shape;73;p51"/>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74" name="Google Shape;74;p51"/>
          <p:cNvSpPr/>
          <p:nvPr/>
        </p:nvSpPr>
        <p:spPr>
          <a:xfrm rot="10800000">
            <a:off x="632177" y="6058038"/>
            <a:ext cx="772160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5" name="Google Shape;75;p51"/>
          <p:cNvSpPr/>
          <p:nvPr/>
        </p:nvSpPr>
        <p:spPr>
          <a:xfrm rot="60000">
            <a:off x="4468872" y="605163"/>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6" name="Google Shape;76;p51"/>
          <p:cNvSpPr/>
          <p:nvPr/>
        </p:nvSpPr>
        <p:spPr>
          <a:xfrm rot="60000">
            <a:off x="4471416" y="603504"/>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7" name="Google Shape;77;p51"/>
          <p:cNvSpPr/>
          <p:nvPr/>
        </p:nvSpPr>
        <p:spPr>
          <a:xfrm rot="-60000">
            <a:off x="749204" y="576868"/>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8" name="Google Shape;78;p51"/>
          <p:cNvSpPr/>
          <p:nvPr/>
        </p:nvSpPr>
        <p:spPr>
          <a:xfrm rot="-60000">
            <a:off x="749808" y="576072"/>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79" name="Google Shape;79;p51"/>
          <p:cNvPicPr preferRelativeResize="0"/>
          <p:nvPr/>
        </p:nvPicPr>
        <p:blipFill rotWithShape="1">
          <a:blip r:embed="rId3">
            <a:alphaModFix/>
          </a:blip>
          <a:srcRect b="0" l="0" r="0" t="0"/>
          <a:stretch/>
        </p:blipFill>
        <p:spPr>
          <a:xfrm rot="1435684">
            <a:off x="2371106" y="293953"/>
            <a:ext cx="567831" cy="567830"/>
          </a:xfrm>
          <a:prstGeom prst="rect">
            <a:avLst/>
          </a:prstGeom>
          <a:noFill/>
          <a:ln>
            <a:noFill/>
          </a:ln>
        </p:spPr>
      </p:pic>
      <p:pic>
        <p:nvPicPr>
          <p:cNvPr descr="C:\Users\Administrator\Desktop\Pushpin Dev\Assets\pushpinLeft.png" id="80" name="Google Shape;80;p51"/>
          <p:cNvPicPr preferRelativeResize="0"/>
          <p:nvPr/>
        </p:nvPicPr>
        <p:blipFill rotWithShape="1">
          <a:blip r:embed="rId3">
            <a:alphaModFix/>
          </a:blip>
          <a:srcRect b="0" l="0" r="0" t="0"/>
          <a:stretch/>
        </p:blipFill>
        <p:spPr>
          <a:xfrm rot="4096196">
            <a:off x="6279647" y="333163"/>
            <a:ext cx="566928" cy="566928"/>
          </a:xfrm>
          <a:prstGeom prst="rect">
            <a:avLst/>
          </a:prstGeom>
          <a:noFill/>
          <a:ln>
            <a:noFill/>
          </a:ln>
        </p:spPr>
      </p:pic>
      <p:sp>
        <p:nvSpPr>
          <p:cNvPr id="81" name="Google Shape;81;p51"/>
          <p:cNvSpPr txBox="1"/>
          <p:nvPr>
            <p:ph type="title"/>
          </p:nvPr>
        </p:nvSpPr>
        <p:spPr>
          <a:xfrm rot="-60000">
            <a:off x="1108976" y="2020042"/>
            <a:ext cx="3064827" cy="1503037"/>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2400"/>
              <a:buFont typeface="Constant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1"/>
          <p:cNvSpPr txBox="1"/>
          <p:nvPr>
            <p:ph idx="1" type="body"/>
          </p:nvPr>
        </p:nvSpPr>
        <p:spPr>
          <a:xfrm rot="60000">
            <a:off x="4854291" y="1150993"/>
            <a:ext cx="3020792" cy="4625489"/>
          </a:xfrm>
          <a:prstGeom prst="rect">
            <a:avLst/>
          </a:prstGeom>
          <a:noFill/>
          <a:ln>
            <a:noFill/>
          </a:ln>
        </p:spPr>
        <p:txBody>
          <a:bodyPr anchorCtr="0" anchor="ctr" bIns="45700" lIns="91425" spcFirstLastPara="1" rIns="91425" wrap="square" tIns="45700">
            <a:normAutofit/>
          </a:bodyPr>
          <a:lstStyle>
            <a:lvl1pPr indent="-347345" lvl="0" marL="457200" algn="l">
              <a:spcBef>
                <a:spcPts val="440"/>
              </a:spcBef>
              <a:spcAft>
                <a:spcPts val="0"/>
              </a:spcAft>
              <a:buSzPts val="1870"/>
              <a:buChar char="O"/>
              <a:defRPr sz="2200"/>
            </a:lvl1pPr>
            <a:lvl2pPr indent="-336550" lvl="1" marL="914400" algn="l">
              <a:spcBef>
                <a:spcPts val="400"/>
              </a:spcBef>
              <a:spcAft>
                <a:spcPts val="0"/>
              </a:spcAft>
              <a:buSzPts val="1700"/>
              <a:buChar char="O"/>
              <a:defRPr sz="2000"/>
            </a:lvl2pPr>
            <a:lvl3pPr indent="-325755" lvl="2" marL="1371600" algn="l">
              <a:spcBef>
                <a:spcPts val="360"/>
              </a:spcBef>
              <a:spcAft>
                <a:spcPts val="0"/>
              </a:spcAft>
              <a:buSzPts val="1530"/>
              <a:buChar char="O"/>
              <a:defRPr sz="1800"/>
            </a:lvl3pPr>
            <a:lvl4pPr indent="-314960" lvl="3" marL="1828800" algn="l">
              <a:spcBef>
                <a:spcPts val="320"/>
              </a:spcBef>
              <a:spcAft>
                <a:spcPts val="0"/>
              </a:spcAft>
              <a:buSzPts val="1360"/>
              <a:buChar char="O"/>
              <a:defRPr sz="1600"/>
            </a:lvl4pPr>
            <a:lvl5pPr indent="-304164" lvl="4" marL="2286000" algn="l">
              <a:spcBef>
                <a:spcPts val="280"/>
              </a:spcBef>
              <a:spcAft>
                <a:spcPts val="0"/>
              </a:spcAft>
              <a:buSzPts val="1190"/>
              <a:buChar char="O"/>
              <a:defRPr sz="1400"/>
            </a:lvl5pPr>
            <a:lvl6pPr indent="-336550" lvl="5" marL="2743200" algn="l">
              <a:spcBef>
                <a:spcPts val="400"/>
              </a:spcBef>
              <a:spcAft>
                <a:spcPts val="0"/>
              </a:spcAft>
              <a:buSzPts val="1700"/>
              <a:buChar char="O"/>
              <a:defRPr sz="2000"/>
            </a:lvl6pPr>
            <a:lvl7pPr indent="-336550" lvl="6" marL="3200400" algn="l">
              <a:spcBef>
                <a:spcPts val="400"/>
              </a:spcBef>
              <a:spcAft>
                <a:spcPts val="0"/>
              </a:spcAft>
              <a:buSzPts val="1700"/>
              <a:buChar char="O"/>
              <a:defRPr sz="2000"/>
            </a:lvl7pPr>
            <a:lvl8pPr indent="-336550" lvl="7" marL="3657600" algn="l">
              <a:spcBef>
                <a:spcPts val="400"/>
              </a:spcBef>
              <a:spcAft>
                <a:spcPts val="0"/>
              </a:spcAft>
              <a:buSzPts val="1700"/>
              <a:buChar char="O"/>
              <a:defRPr sz="2000"/>
            </a:lvl8pPr>
            <a:lvl9pPr indent="-336550" lvl="8" marL="4114800" algn="l">
              <a:spcBef>
                <a:spcPts val="400"/>
              </a:spcBef>
              <a:spcAft>
                <a:spcPts val="0"/>
              </a:spcAft>
              <a:buSzPts val="1700"/>
              <a:buChar char="O"/>
              <a:defRPr sz="2000"/>
            </a:lvl9pPr>
          </a:lstStyle>
          <a:p/>
        </p:txBody>
      </p:sp>
      <p:sp>
        <p:nvSpPr>
          <p:cNvPr id="83" name="Google Shape;83;p51"/>
          <p:cNvSpPr txBox="1"/>
          <p:nvPr>
            <p:ph idx="2" type="body"/>
          </p:nvPr>
        </p:nvSpPr>
        <p:spPr>
          <a:xfrm rot="-60000">
            <a:off x="1148125" y="3623748"/>
            <a:ext cx="3048891" cy="210040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sz="16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765"/>
              <a:buNone/>
              <a:defRPr sz="900"/>
            </a:lvl4pPr>
            <a:lvl5pPr indent="-228600" lvl="4" marL="2286000" algn="l">
              <a:spcBef>
                <a:spcPts val="180"/>
              </a:spcBef>
              <a:spcAft>
                <a:spcPts val="0"/>
              </a:spcAft>
              <a:buSzPts val="765"/>
              <a:buNone/>
              <a:defRPr sz="900"/>
            </a:lvl5pPr>
            <a:lvl6pPr indent="-228600" lvl="5" marL="2743200" algn="l">
              <a:spcBef>
                <a:spcPts val="180"/>
              </a:spcBef>
              <a:spcAft>
                <a:spcPts val="0"/>
              </a:spcAft>
              <a:buSzPts val="765"/>
              <a:buNone/>
              <a:defRPr sz="900"/>
            </a:lvl6pPr>
            <a:lvl7pPr indent="-228600" lvl="6" marL="3200400" algn="l">
              <a:spcBef>
                <a:spcPts val="180"/>
              </a:spcBef>
              <a:spcAft>
                <a:spcPts val="0"/>
              </a:spcAft>
              <a:buSzPts val="765"/>
              <a:buNone/>
              <a:defRPr sz="900"/>
            </a:lvl7pPr>
            <a:lvl8pPr indent="-228600" lvl="7" marL="3657600" algn="l">
              <a:spcBef>
                <a:spcPts val="180"/>
              </a:spcBef>
              <a:spcAft>
                <a:spcPts val="0"/>
              </a:spcAft>
              <a:buSzPts val="765"/>
              <a:buNone/>
              <a:defRPr sz="900"/>
            </a:lvl8pPr>
            <a:lvl9pPr indent="-228600" lvl="8" marL="4114800" algn="l">
              <a:spcBef>
                <a:spcPts val="180"/>
              </a:spcBef>
              <a:spcAft>
                <a:spcPts val="0"/>
              </a:spcAft>
              <a:buSzPts val="765"/>
              <a:buNone/>
              <a:defRPr sz="900"/>
            </a:lvl9pPr>
          </a:lstStyle>
          <a:p/>
        </p:txBody>
      </p:sp>
      <p:sp>
        <p:nvSpPr>
          <p:cNvPr id="84" name="Google Shape;84;p51"/>
          <p:cNvSpPr txBox="1"/>
          <p:nvPr>
            <p:ph idx="10" type="dt"/>
          </p:nvPr>
        </p:nvSpPr>
        <p:spPr>
          <a:xfrm rot="60000">
            <a:off x="6341698" y="588567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1"/>
          <p:cNvSpPr txBox="1"/>
          <p:nvPr>
            <p:ph idx="11" type="ftr"/>
          </p:nvPr>
        </p:nvSpPr>
        <p:spPr>
          <a:xfrm rot="-60000">
            <a:off x="914554" y="5829261"/>
            <a:ext cx="352260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51"/>
          <p:cNvSpPr txBox="1"/>
          <p:nvPr>
            <p:ph idx="12" type="sldNum"/>
          </p:nvPr>
        </p:nvSpPr>
        <p:spPr>
          <a:xfrm rot="60000">
            <a:off x="7557313" y="5896961"/>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7" name="Shape 87"/>
        <p:cNvGrpSpPr/>
        <p:nvPr/>
      </p:nvGrpSpPr>
      <p:grpSpPr>
        <a:xfrm>
          <a:off x="0" y="0"/>
          <a:ext cx="0" cy="0"/>
          <a:chOff x="0" y="0"/>
          <a:chExt cx="0" cy="0"/>
        </a:xfrm>
      </p:grpSpPr>
      <p:grpSp>
        <p:nvGrpSpPr>
          <p:cNvPr id="88" name="Google Shape;88;p52"/>
          <p:cNvGrpSpPr/>
          <p:nvPr/>
        </p:nvGrpSpPr>
        <p:grpSpPr>
          <a:xfrm>
            <a:off x="0" y="0"/>
            <a:ext cx="9144000" cy="6858000"/>
            <a:chOff x="0" y="0"/>
            <a:chExt cx="9144000" cy="6858000"/>
          </a:xfrm>
        </p:grpSpPr>
        <p:sp>
          <p:nvSpPr>
            <p:cNvPr id="89" name="Google Shape;89;p52"/>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0" name="Google Shape;90;p52"/>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91" name="Google Shape;91;p52"/>
          <p:cNvSpPr/>
          <p:nvPr/>
        </p:nvSpPr>
        <p:spPr>
          <a:xfrm rot="10800000">
            <a:off x="632177" y="6058038"/>
            <a:ext cx="772160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2" name="Google Shape;92;p52"/>
          <p:cNvSpPr/>
          <p:nvPr/>
        </p:nvSpPr>
        <p:spPr>
          <a:xfrm rot="-60000">
            <a:off x="749204" y="576868"/>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3" name="Google Shape;93;p52"/>
          <p:cNvSpPr/>
          <p:nvPr/>
        </p:nvSpPr>
        <p:spPr>
          <a:xfrm rot="-60000">
            <a:off x="745058" y="575769"/>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4" name="Google Shape;94;p52"/>
          <p:cNvSpPr/>
          <p:nvPr/>
        </p:nvSpPr>
        <p:spPr>
          <a:xfrm rot="60000">
            <a:off x="4468872" y="605163"/>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5" name="Google Shape;95;p52"/>
          <p:cNvSpPr/>
          <p:nvPr/>
        </p:nvSpPr>
        <p:spPr>
          <a:xfrm rot="60000">
            <a:off x="4464768" y="603920"/>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96" name="Google Shape;96;p52"/>
          <p:cNvPicPr preferRelativeResize="0"/>
          <p:nvPr/>
        </p:nvPicPr>
        <p:blipFill rotWithShape="1">
          <a:blip r:embed="rId3">
            <a:alphaModFix/>
          </a:blip>
          <a:srcRect b="0" l="0" r="0" t="0"/>
          <a:stretch/>
        </p:blipFill>
        <p:spPr>
          <a:xfrm rot="1435684">
            <a:off x="2371106" y="293953"/>
            <a:ext cx="567831" cy="567830"/>
          </a:xfrm>
          <a:prstGeom prst="rect">
            <a:avLst/>
          </a:prstGeom>
          <a:noFill/>
          <a:ln>
            <a:noFill/>
          </a:ln>
        </p:spPr>
      </p:pic>
      <p:pic>
        <p:nvPicPr>
          <p:cNvPr descr="C:\Users\Administrator\Desktop\Pushpin Dev\Assets\pushpinLeft.png" id="97" name="Google Shape;97;p52"/>
          <p:cNvPicPr preferRelativeResize="0"/>
          <p:nvPr/>
        </p:nvPicPr>
        <p:blipFill rotWithShape="1">
          <a:blip r:embed="rId3">
            <a:alphaModFix/>
          </a:blip>
          <a:srcRect b="0" l="0" r="0" t="0"/>
          <a:stretch/>
        </p:blipFill>
        <p:spPr>
          <a:xfrm rot="4096196">
            <a:off x="6279647" y="333163"/>
            <a:ext cx="566928" cy="566928"/>
          </a:xfrm>
          <a:prstGeom prst="rect">
            <a:avLst/>
          </a:prstGeom>
          <a:noFill/>
          <a:ln>
            <a:noFill/>
          </a:ln>
        </p:spPr>
      </p:pic>
      <p:sp>
        <p:nvSpPr>
          <p:cNvPr id="98" name="Google Shape;98;p52"/>
          <p:cNvSpPr txBox="1"/>
          <p:nvPr>
            <p:ph type="title"/>
          </p:nvPr>
        </p:nvSpPr>
        <p:spPr>
          <a:xfrm rot="-60000">
            <a:off x="1106424" y="2020824"/>
            <a:ext cx="3063240" cy="1499616"/>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2400"/>
              <a:buFont typeface="Constant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52"/>
          <p:cNvSpPr/>
          <p:nvPr>
            <p:ph idx="2" type="pic"/>
          </p:nvPr>
        </p:nvSpPr>
        <p:spPr>
          <a:xfrm rot="60000">
            <a:off x="4898615" y="1207272"/>
            <a:ext cx="2913863" cy="4539412"/>
          </a:xfrm>
          <a:prstGeom prst="rect">
            <a:avLst/>
          </a:prstGeom>
          <a:noFill/>
          <a:ln cap="rnd" cmpd="sng" w="101600">
            <a:solidFill>
              <a:srgbClr val="FFFFFF"/>
            </a:solidFill>
            <a:prstDash val="solid"/>
            <a:round/>
            <a:headEnd len="sm" w="sm" type="none"/>
            <a:tailEnd len="sm" w="sm" type="none"/>
          </a:ln>
          <a:effectLst>
            <a:outerShdw blurRad="88900" rotWithShape="0" algn="tl">
              <a:srgbClr val="000000">
                <a:alpha val="40000"/>
              </a:srgbClr>
            </a:outerShdw>
          </a:effectLst>
        </p:spPr>
      </p:sp>
      <p:sp>
        <p:nvSpPr>
          <p:cNvPr id="100" name="Google Shape;100;p52"/>
          <p:cNvSpPr txBox="1"/>
          <p:nvPr>
            <p:ph idx="1" type="body"/>
          </p:nvPr>
        </p:nvSpPr>
        <p:spPr>
          <a:xfrm rot="-60000">
            <a:off x="1152144" y="3621024"/>
            <a:ext cx="3044952" cy="210312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sz="16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765"/>
              <a:buNone/>
              <a:defRPr sz="900"/>
            </a:lvl4pPr>
            <a:lvl5pPr indent="-228600" lvl="4" marL="2286000" algn="l">
              <a:spcBef>
                <a:spcPts val="180"/>
              </a:spcBef>
              <a:spcAft>
                <a:spcPts val="0"/>
              </a:spcAft>
              <a:buSzPts val="765"/>
              <a:buNone/>
              <a:defRPr sz="900"/>
            </a:lvl5pPr>
            <a:lvl6pPr indent="-228600" lvl="5" marL="2743200" algn="l">
              <a:spcBef>
                <a:spcPts val="180"/>
              </a:spcBef>
              <a:spcAft>
                <a:spcPts val="0"/>
              </a:spcAft>
              <a:buSzPts val="765"/>
              <a:buNone/>
              <a:defRPr sz="900"/>
            </a:lvl6pPr>
            <a:lvl7pPr indent="-228600" lvl="6" marL="3200400" algn="l">
              <a:spcBef>
                <a:spcPts val="180"/>
              </a:spcBef>
              <a:spcAft>
                <a:spcPts val="0"/>
              </a:spcAft>
              <a:buSzPts val="765"/>
              <a:buNone/>
              <a:defRPr sz="900"/>
            </a:lvl7pPr>
            <a:lvl8pPr indent="-228600" lvl="7" marL="3657600" algn="l">
              <a:spcBef>
                <a:spcPts val="180"/>
              </a:spcBef>
              <a:spcAft>
                <a:spcPts val="0"/>
              </a:spcAft>
              <a:buSzPts val="765"/>
              <a:buNone/>
              <a:defRPr sz="900"/>
            </a:lvl8pPr>
            <a:lvl9pPr indent="-228600" lvl="8" marL="4114800" algn="l">
              <a:spcBef>
                <a:spcPts val="180"/>
              </a:spcBef>
              <a:spcAft>
                <a:spcPts val="0"/>
              </a:spcAft>
              <a:buSzPts val="765"/>
              <a:buNone/>
              <a:defRPr sz="900"/>
            </a:lvl9pPr>
          </a:lstStyle>
          <a:p/>
        </p:txBody>
      </p:sp>
      <p:sp>
        <p:nvSpPr>
          <p:cNvPr id="101" name="Google Shape;101;p52"/>
          <p:cNvSpPr txBox="1"/>
          <p:nvPr>
            <p:ph idx="10" type="dt"/>
          </p:nvPr>
        </p:nvSpPr>
        <p:spPr>
          <a:xfrm rot="60000">
            <a:off x="6345936" y="5888737"/>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52"/>
          <p:cNvSpPr txBox="1"/>
          <p:nvPr>
            <p:ph idx="11" type="ftr"/>
          </p:nvPr>
        </p:nvSpPr>
        <p:spPr>
          <a:xfrm rot="-60000">
            <a:off x="914569" y="5831037"/>
            <a:ext cx="331904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52"/>
          <p:cNvSpPr txBox="1"/>
          <p:nvPr>
            <p:ph idx="12" type="sldNum"/>
          </p:nvPr>
        </p:nvSpPr>
        <p:spPr>
          <a:xfrm rot="60000">
            <a:off x="7562089" y="5900026"/>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4" name="Shape 104"/>
        <p:cNvGrpSpPr/>
        <p:nvPr/>
      </p:nvGrpSpPr>
      <p:grpSpPr>
        <a:xfrm>
          <a:off x="0" y="0"/>
          <a:ext cx="0" cy="0"/>
          <a:chOff x="0" y="0"/>
          <a:chExt cx="0" cy="0"/>
        </a:xfrm>
      </p:grpSpPr>
      <p:sp>
        <p:nvSpPr>
          <p:cNvPr id="105" name="Google Shape;105;p5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53"/>
          <p:cNvSpPr txBox="1"/>
          <p:nvPr>
            <p:ph idx="1" type="body"/>
          </p:nvPr>
        </p:nvSpPr>
        <p:spPr>
          <a:xfrm rot="5400000">
            <a:off x="2759336" y="822961"/>
            <a:ext cx="3603812" cy="6196405"/>
          </a:xfrm>
          <a:prstGeom prst="rect">
            <a:avLst/>
          </a:prstGeom>
          <a:noFill/>
          <a:ln>
            <a:noFill/>
          </a:ln>
        </p:spPr>
        <p:txBody>
          <a:bodyPr anchorCtr="0" anchor="ctr"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107" name="Google Shape;107;p53"/>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3"/>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53"/>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0" name="Shape 110"/>
        <p:cNvGrpSpPr/>
        <p:nvPr/>
      </p:nvGrpSpPr>
      <p:grpSpPr>
        <a:xfrm>
          <a:off x="0" y="0"/>
          <a:ext cx="0" cy="0"/>
          <a:chOff x="0" y="0"/>
          <a:chExt cx="0" cy="0"/>
        </a:xfrm>
      </p:grpSpPr>
      <p:sp>
        <p:nvSpPr>
          <p:cNvPr id="111" name="Google Shape;111;p54"/>
          <p:cNvSpPr txBox="1"/>
          <p:nvPr>
            <p:ph type="title"/>
          </p:nvPr>
        </p:nvSpPr>
        <p:spPr>
          <a:xfrm rot="5400000">
            <a:off x="4962879" y="2592212"/>
            <a:ext cx="4763911" cy="14308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4400"/>
              <a:buFont typeface="Constant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54"/>
          <p:cNvSpPr txBox="1"/>
          <p:nvPr>
            <p:ph idx="1" type="body"/>
          </p:nvPr>
        </p:nvSpPr>
        <p:spPr>
          <a:xfrm rot="5400000">
            <a:off x="1686277" y="718256"/>
            <a:ext cx="4402667" cy="5178779"/>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113" name="Google Shape;113;p54"/>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4"/>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54"/>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6.png"/><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1.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grpSp>
        <p:nvGrpSpPr>
          <p:cNvPr id="6" name="Google Shape;6;p43"/>
          <p:cNvGrpSpPr/>
          <p:nvPr/>
        </p:nvGrpSpPr>
        <p:grpSpPr>
          <a:xfrm>
            <a:off x="0" y="0"/>
            <a:ext cx="9144000" cy="6858000"/>
            <a:chOff x="0" y="0"/>
            <a:chExt cx="9144000" cy="6858000"/>
          </a:xfrm>
        </p:grpSpPr>
        <p:sp>
          <p:nvSpPr>
            <p:cNvPr id="7" name="Google Shape;7;p43"/>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 name="Google Shape;8;p43"/>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9" name="Google Shape;9;p43"/>
          <p:cNvSpPr/>
          <p:nvPr/>
        </p:nvSpPr>
        <p:spPr>
          <a:xfrm rot="10800000">
            <a:off x="628650" y="6069330"/>
            <a:ext cx="792099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0" name="Google Shape;10;p43"/>
          <p:cNvSpPr/>
          <p:nvPr/>
        </p:nvSpPr>
        <p:spPr>
          <a:xfrm>
            <a:off x="731520" y="575310"/>
            <a:ext cx="7696200" cy="5715000"/>
          </a:xfrm>
          <a:prstGeom prst="rect">
            <a:avLst/>
          </a:prstGeom>
          <a:solidFill>
            <a:srgbClr val="FEFEFE"/>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1" name="Google Shape;11;p43"/>
          <p:cNvSpPr/>
          <p:nvPr/>
        </p:nvSpPr>
        <p:spPr>
          <a:xfrm>
            <a:off x="731520" y="576072"/>
            <a:ext cx="7696200" cy="5715000"/>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12" name="Google Shape;12;p43"/>
          <p:cNvPicPr preferRelativeResize="0"/>
          <p:nvPr/>
        </p:nvPicPr>
        <p:blipFill rotWithShape="1">
          <a:blip r:embed="rId3">
            <a:alphaModFix/>
          </a:blip>
          <a:srcRect b="0" l="0" r="0" t="0"/>
          <a:stretch/>
        </p:blipFill>
        <p:spPr>
          <a:xfrm rot="1435684">
            <a:off x="543741" y="273091"/>
            <a:ext cx="567831" cy="567830"/>
          </a:xfrm>
          <a:prstGeom prst="rect">
            <a:avLst/>
          </a:prstGeom>
          <a:noFill/>
          <a:ln>
            <a:noFill/>
          </a:ln>
        </p:spPr>
      </p:pic>
      <p:pic>
        <p:nvPicPr>
          <p:cNvPr descr="C:\Users\Administrator\Desktop\Pushpin Dev\Assets\pushpinLeft.png" id="13" name="Google Shape;13;p43"/>
          <p:cNvPicPr preferRelativeResize="0"/>
          <p:nvPr/>
        </p:nvPicPr>
        <p:blipFill rotWithShape="1">
          <a:blip r:embed="rId3">
            <a:alphaModFix/>
          </a:blip>
          <a:srcRect b="0" l="0" r="0" t="0"/>
          <a:stretch/>
        </p:blipFill>
        <p:spPr>
          <a:xfrm rot="4096196">
            <a:off x="8115079" y="298163"/>
            <a:ext cx="566928" cy="566928"/>
          </a:xfrm>
          <a:prstGeom prst="rect">
            <a:avLst/>
          </a:prstGeom>
          <a:noFill/>
          <a:ln>
            <a:noFill/>
          </a:ln>
        </p:spPr>
      </p:pic>
      <p:sp>
        <p:nvSpPr>
          <p:cNvPr id="14" name="Google Shape;14;p4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onstantia"/>
              <a:buNone/>
              <a:defRPr b="0" i="0" sz="4400" u="none" cap="none" strike="noStrike">
                <a:solidFill>
                  <a:schemeClr val="dk1"/>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5" name="Google Shape;15;p4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lvl1pPr indent="-358140" lvl="0" marL="457200" marR="0" rtl="0" algn="l">
              <a:spcBef>
                <a:spcPts val="480"/>
              </a:spcBef>
              <a:spcAft>
                <a:spcPts val="0"/>
              </a:spcAft>
              <a:buClr>
                <a:schemeClr val="accent2"/>
              </a:buClr>
              <a:buSzPts val="2040"/>
              <a:buFont typeface="Courgette"/>
              <a:buChar char="O"/>
              <a:defRPr b="0" i="0" sz="2400" u="none" cap="none" strike="noStrike">
                <a:solidFill>
                  <a:schemeClr val="dk1"/>
                </a:solidFill>
                <a:latin typeface="Libre Franklin"/>
                <a:ea typeface="Libre Franklin"/>
                <a:cs typeface="Libre Franklin"/>
                <a:sym typeface="Libre Franklin"/>
              </a:defRPr>
            </a:lvl1pPr>
            <a:lvl2pPr indent="-347344" lvl="1" marL="914400" marR="0" rtl="0" algn="l">
              <a:spcBef>
                <a:spcPts val="440"/>
              </a:spcBef>
              <a:spcAft>
                <a:spcPts val="0"/>
              </a:spcAft>
              <a:buClr>
                <a:schemeClr val="accent2"/>
              </a:buClr>
              <a:buSzPts val="1870"/>
              <a:buFont typeface="Courgette"/>
              <a:buChar char="O"/>
              <a:defRPr b="0" i="0" sz="2200" u="none" cap="none" strike="noStrike">
                <a:solidFill>
                  <a:schemeClr val="dk1"/>
                </a:solidFill>
                <a:latin typeface="Libre Franklin"/>
                <a:ea typeface="Libre Franklin"/>
                <a:cs typeface="Libre Franklin"/>
                <a:sym typeface="Libre Franklin"/>
              </a:defRPr>
            </a:lvl2pPr>
            <a:lvl3pPr indent="-336550" lvl="2" marL="1371600" marR="0" rtl="0" algn="l">
              <a:spcBef>
                <a:spcPts val="400"/>
              </a:spcBef>
              <a:spcAft>
                <a:spcPts val="0"/>
              </a:spcAft>
              <a:buClr>
                <a:schemeClr val="accent2"/>
              </a:buClr>
              <a:buSzPts val="1700"/>
              <a:buFont typeface="Courgette"/>
              <a:buChar char="O"/>
              <a:defRPr b="0" i="0" sz="2000" u="none" cap="none" strike="noStrike">
                <a:solidFill>
                  <a:schemeClr val="dk1"/>
                </a:solidFill>
                <a:latin typeface="Libre Franklin"/>
                <a:ea typeface="Libre Franklin"/>
                <a:cs typeface="Libre Franklin"/>
                <a:sym typeface="Libre Franklin"/>
              </a:defRPr>
            </a:lvl3pPr>
            <a:lvl4pPr indent="-325755" lvl="3" marL="1828800" marR="0" rtl="0" algn="l">
              <a:spcBef>
                <a:spcPts val="360"/>
              </a:spcBef>
              <a:spcAft>
                <a:spcPts val="0"/>
              </a:spcAft>
              <a:buClr>
                <a:schemeClr val="accent2"/>
              </a:buClr>
              <a:buSzPts val="1530"/>
              <a:buFont typeface="Courgette"/>
              <a:buChar char="O"/>
              <a:defRPr b="0" i="0" sz="1800" u="none" cap="none" strike="noStrike">
                <a:solidFill>
                  <a:schemeClr val="dk1"/>
                </a:solidFill>
                <a:latin typeface="Libre Franklin"/>
                <a:ea typeface="Libre Franklin"/>
                <a:cs typeface="Libre Franklin"/>
                <a:sym typeface="Libre Franklin"/>
              </a:defRPr>
            </a:lvl4pPr>
            <a:lvl5pPr indent="-314960" lvl="4" marL="22860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5pPr>
            <a:lvl6pPr indent="-314960" lvl="5" marL="27432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6pPr>
            <a:lvl7pPr indent="-314960" lvl="6" marL="32004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7pPr>
            <a:lvl8pPr indent="-314959" lvl="7" marL="36576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8pPr>
            <a:lvl9pPr indent="-314959" lvl="8" marL="41148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9pPr>
          </a:lstStyle>
          <a:p/>
        </p:txBody>
      </p:sp>
      <p:sp>
        <p:nvSpPr>
          <p:cNvPr id="16" name="Google Shape;16;p43"/>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7" name="Google Shape;17;p43"/>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8" name="Google Shape;18;p43"/>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dk2"/>
                </a:solidFill>
                <a:latin typeface="Arial"/>
                <a:ea typeface="Arial"/>
                <a:cs typeface="Arial"/>
                <a:sym typeface="Arial"/>
              </a:defRPr>
            </a:lvl1pPr>
            <a:lvl2pPr indent="0" lvl="1" marL="0" marR="0" rtl="0" algn="r">
              <a:spcBef>
                <a:spcPts val="0"/>
              </a:spcBef>
              <a:buNone/>
              <a:defRPr b="0" i="0" sz="1400" u="none" cap="none" strike="noStrike">
                <a:solidFill>
                  <a:schemeClr val="dk2"/>
                </a:solidFill>
                <a:latin typeface="Arial"/>
                <a:ea typeface="Arial"/>
                <a:cs typeface="Arial"/>
                <a:sym typeface="Arial"/>
              </a:defRPr>
            </a:lvl2pPr>
            <a:lvl3pPr indent="0" lvl="2" marL="0" marR="0" rtl="0" algn="r">
              <a:spcBef>
                <a:spcPts val="0"/>
              </a:spcBef>
              <a:buNone/>
              <a:defRPr b="0" i="0" sz="1400" u="none" cap="none" strike="noStrike">
                <a:solidFill>
                  <a:schemeClr val="dk2"/>
                </a:solidFill>
                <a:latin typeface="Arial"/>
                <a:ea typeface="Arial"/>
                <a:cs typeface="Arial"/>
                <a:sym typeface="Arial"/>
              </a:defRPr>
            </a:lvl3pPr>
            <a:lvl4pPr indent="0" lvl="3" marL="0" marR="0" rtl="0" algn="r">
              <a:spcBef>
                <a:spcPts val="0"/>
              </a:spcBef>
              <a:buNone/>
              <a:defRPr b="0" i="0" sz="1400" u="none" cap="none" strike="noStrike">
                <a:solidFill>
                  <a:schemeClr val="dk2"/>
                </a:solidFill>
                <a:latin typeface="Arial"/>
                <a:ea typeface="Arial"/>
                <a:cs typeface="Arial"/>
                <a:sym typeface="Arial"/>
              </a:defRPr>
            </a:lvl4pPr>
            <a:lvl5pPr indent="0" lvl="4" marL="0" marR="0" rtl="0" algn="r">
              <a:spcBef>
                <a:spcPts val="0"/>
              </a:spcBef>
              <a:buNone/>
              <a:defRPr b="0" i="0" sz="1400" u="none" cap="none" strike="noStrike">
                <a:solidFill>
                  <a:schemeClr val="dk2"/>
                </a:solidFill>
                <a:latin typeface="Arial"/>
                <a:ea typeface="Arial"/>
                <a:cs typeface="Arial"/>
                <a:sym typeface="Arial"/>
              </a:defRPr>
            </a:lvl5pPr>
            <a:lvl6pPr indent="0" lvl="5" marL="0" marR="0" rtl="0" algn="r">
              <a:spcBef>
                <a:spcPts val="0"/>
              </a:spcBef>
              <a:buNone/>
              <a:defRPr b="0" i="0" sz="1400" u="none" cap="none" strike="noStrike">
                <a:solidFill>
                  <a:schemeClr val="dk2"/>
                </a:solidFill>
                <a:latin typeface="Arial"/>
                <a:ea typeface="Arial"/>
                <a:cs typeface="Arial"/>
                <a:sym typeface="Arial"/>
              </a:defRPr>
            </a:lvl6pPr>
            <a:lvl7pPr indent="0" lvl="6" marL="0" marR="0" rtl="0" algn="r">
              <a:spcBef>
                <a:spcPts val="0"/>
              </a:spcBef>
              <a:buNone/>
              <a:defRPr b="0" i="0" sz="1400" u="none" cap="none" strike="noStrike">
                <a:solidFill>
                  <a:schemeClr val="dk2"/>
                </a:solidFill>
                <a:latin typeface="Arial"/>
                <a:ea typeface="Arial"/>
                <a:cs typeface="Arial"/>
                <a:sym typeface="Arial"/>
              </a:defRPr>
            </a:lvl7pPr>
            <a:lvl8pPr indent="0" lvl="7" marL="0" marR="0" rtl="0" algn="r">
              <a:spcBef>
                <a:spcPts val="0"/>
              </a:spcBef>
              <a:buNone/>
              <a:defRPr b="0" i="0" sz="1400" u="none" cap="none" strike="noStrike">
                <a:solidFill>
                  <a:schemeClr val="dk2"/>
                </a:solidFill>
                <a:latin typeface="Arial"/>
                <a:ea typeface="Arial"/>
                <a:cs typeface="Arial"/>
                <a:sym typeface="Arial"/>
              </a:defRPr>
            </a:lvl8pPr>
            <a:lvl9pPr indent="0" lvl="8" marL="0" marR="0" rtl="0" algn="r">
              <a:spcBef>
                <a:spcPts val="0"/>
              </a:spcBef>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youtu.be/Ujr0UAbyPS4?feature=share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youtu.be/wbh3SjzydnQ"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
          <p:cNvSpPr txBox="1"/>
          <p:nvPr>
            <p:ph type="ctrTitle"/>
          </p:nvPr>
        </p:nvSpPr>
        <p:spPr>
          <a:xfrm>
            <a:off x="1727201" y="1794935"/>
            <a:ext cx="5723468" cy="182809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800"/>
              <a:buFont typeface="Constantia"/>
              <a:buNone/>
            </a:pPr>
            <a:r>
              <a:rPr lang="en-CA"/>
              <a:t>The Digestive System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The GI Tract</a:t>
            </a:r>
            <a:endParaRPr/>
          </a:p>
        </p:txBody>
      </p:sp>
      <p:sp>
        <p:nvSpPr>
          <p:cNvPr id="126" name="Google Shape;126;p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85000"/>
              <a:buChar char="O"/>
            </a:pPr>
            <a:r>
              <a:rPr lang="en-CA" sz="2800"/>
              <a:t>GI = Gastrointestinal</a:t>
            </a:r>
            <a:endParaRPr/>
          </a:p>
          <a:p>
            <a:pPr indent="-274320" lvl="0" marL="274320" rtl="0" algn="l">
              <a:spcBef>
                <a:spcPts val="476"/>
              </a:spcBef>
              <a:spcAft>
                <a:spcPts val="0"/>
              </a:spcAft>
              <a:buSzPct val="85000"/>
              <a:buChar char="O"/>
            </a:pPr>
            <a:r>
              <a:rPr b="1" lang="en-CA" sz="2800"/>
              <a:t>30 ft long </a:t>
            </a:r>
            <a:r>
              <a:rPr lang="en-CA" sz="2800"/>
              <a:t>– travels mouth to anus</a:t>
            </a:r>
            <a:endParaRPr/>
          </a:p>
          <a:p>
            <a:pPr indent="-274320" lvl="0" marL="274320" rtl="0" algn="l">
              <a:spcBef>
                <a:spcPts val="476"/>
              </a:spcBef>
              <a:spcAft>
                <a:spcPts val="0"/>
              </a:spcAft>
              <a:buSzPct val="85000"/>
              <a:buChar char="O"/>
            </a:pPr>
            <a:r>
              <a:rPr lang="en-CA" sz="2800"/>
              <a:t>Imperative for long term health, many pathological conditions that can </a:t>
            </a:r>
            <a:r>
              <a:rPr lang="en-CA" sz="2800"/>
              <a:t>affect</a:t>
            </a:r>
            <a:r>
              <a:rPr lang="en-CA" sz="2800"/>
              <a:t> it</a:t>
            </a:r>
            <a:endParaRPr/>
          </a:p>
          <a:p>
            <a:pPr indent="-274320" lvl="0" marL="274320" rtl="0" algn="l">
              <a:spcBef>
                <a:spcPts val="476"/>
              </a:spcBef>
              <a:spcAft>
                <a:spcPts val="0"/>
              </a:spcAft>
              <a:buSzPct val="85000"/>
              <a:buChar char="O"/>
            </a:pPr>
            <a:r>
              <a:rPr b="1" lang="en-CA" sz="2800"/>
              <a:t>Functions</a:t>
            </a:r>
            <a:r>
              <a:rPr lang="en-CA" sz="2800"/>
              <a:t> = Digestion and absorption</a:t>
            </a:r>
            <a:endParaRPr/>
          </a:p>
          <a:p>
            <a:pPr indent="-274320" lvl="0" marL="274320" rtl="0" algn="l">
              <a:spcBef>
                <a:spcPts val="476"/>
              </a:spcBef>
              <a:spcAft>
                <a:spcPts val="0"/>
              </a:spcAft>
              <a:buSzPct val="85000"/>
              <a:buChar char="O"/>
            </a:pPr>
            <a:r>
              <a:rPr lang="en-CA" sz="2800"/>
              <a:t>The GI tract includes: mouth, esophagus, stomach, small intestine, large intestine (colon), rectum, and terminates at the anus</a:t>
            </a:r>
            <a:endParaRPr/>
          </a:p>
          <a:p>
            <a:pPr indent="-274320" lvl="0" marL="274320" rtl="0" algn="l">
              <a:spcBef>
                <a:spcPts val="476"/>
              </a:spcBef>
              <a:spcAft>
                <a:spcPts val="0"/>
              </a:spcAft>
              <a:buSzPct val="85000"/>
              <a:buChar char="O"/>
            </a:pPr>
            <a:r>
              <a:rPr lang="en-CA" sz="2800"/>
              <a:t>Liver, </a:t>
            </a:r>
            <a:r>
              <a:rPr lang="en-CA" sz="2800"/>
              <a:t>gallbladder</a:t>
            </a:r>
            <a:r>
              <a:rPr lang="en-CA" sz="2800"/>
              <a:t>, pancreas, teeth etc. are accessory structures</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Layers of the GI Tract</a:t>
            </a:r>
            <a:endParaRPr/>
          </a:p>
        </p:txBody>
      </p:sp>
      <p:sp>
        <p:nvSpPr>
          <p:cNvPr id="132" name="Google Shape;132;p3"/>
          <p:cNvSpPr txBox="1"/>
          <p:nvPr>
            <p:ph idx="1" type="body"/>
          </p:nvPr>
        </p:nvSpPr>
        <p:spPr>
          <a:xfrm>
            <a:off x="1463050" y="2119249"/>
            <a:ext cx="6196500" cy="4077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a:p>
            <a:pPr indent="-274320" lvl="0" marL="274320" rtl="0" algn="l">
              <a:spcBef>
                <a:spcPts val="480"/>
              </a:spcBef>
              <a:spcAft>
                <a:spcPts val="0"/>
              </a:spcAft>
              <a:buSzPts val="2040"/>
              <a:buChar char="O"/>
            </a:pPr>
            <a:r>
              <a:t/>
            </a:r>
            <a:endParaRPr/>
          </a:p>
          <a:p>
            <a:pPr indent="-144780" lvl="0" marL="274320" rtl="0" algn="l">
              <a:spcBef>
                <a:spcPts val="480"/>
              </a:spcBef>
              <a:spcAft>
                <a:spcPts val="0"/>
              </a:spcAft>
              <a:buSzPts val="2040"/>
              <a:buNone/>
            </a:pPr>
            <a:r>
              <a:t/>
            </a:r>
            <a:endParaRPr/>
          </a:p>
        </p:txBody>
      </p:sp>
      <p:pic>
        <p:nvPicPr>
          <p:cNvPr id="133" name="Google Shape;133;p3"/>
          <p:cNvPicPr preferRelativeResize="0"/>
          <p:nvPr/>
        </p:nvPicPr>
        <p:blipFill>
          <a:blip r:embed="rId3">
            <a:alphaModFix/>
          </a:blip>
          <a:stretch>
            <a:fillRect/>
          </a:stretch>
        </p:blipFill>
        <p:spPr>
          <a:xfrm>
            <a:off x="1764797" y="1872175"/>
            <a:ext cx="5625700" cy="4213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2a5641a8636_0_0"/>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Mucosa - Innermost layer</a:t>
            </a:r>
            <a:endParaRPr/>
          </a:p>
        </p:txBody>
      </p:sp>
      <p:sp>
        <p:nvSpPr>
          <p:cNvPr id="139" name="Google Shape;139;g2a5641a8636_0_0"/>
          <p:cNvSpPr txBox="1"/>
          <p:nvPr>
            <p:ph idx="1" type="body"/>
          </p:nvPr>
        </p:nvSpPr>
        <p:spPr>
          <a:xfrm>
            <a:off x="1463050" y="2119250"/>
            <a:ext cx="6597000" cy="4095900"/>
          </a:xfrm>
          <a:prstGeom prst="rect">
            <a:avLst/>
          </a:prstGeom>
        </p:spPr>
        <p:txBody>
          <a:bodyPr anchorCtr="0" anchor="t" bIns="45700" lIns="91425" spcFirstLastPara="1" rIns="91425" wrap="square" tIns="45700">
            <a:normAutofit/>
          </a:bodyPr>
          <a:lstStyle/>
          <a:p>
            <a:pPr indent="-274320" lvl="0" marL="274320" rtl="0" algn="l">
              <a:spcBef>
                <a:spcPts val="480"/>
              </a:spcBef>
              <a:spcAft>
                <a:spcPts val="0"/>
              </a:spcAft>
              <a:buSzPts val="2040"/>
              <a:buChar char="O"/>
            </a:pPr>
            <a:r>
              <a:rPr b="1" lang="en-CA"/>
              <a:t>Mucosa</a:t>
            </a:r>
            <a:r>
              <a:rPr lang="en-CA"/>
              <a:t>: aka mucous membrane.</a:t>
            </a:r>
            <a:endParaRPr/>
          </a:p>
          <a:p>
            <a:pPr indent="-274320" lvl="0" marL="274320" rtl="0" algn="l">
              <a:spcBef>
                <a:spcPts val="480"/>
              </a:spcBef>
              <a:spcAft>
                <a:spcPts val="0"/>
              </a:spcAft>
              <a:buSzPts val="2040"/>
              <a:buChar char="O"/>
            </a:pPr>
            <a:r>
              <a:rPr b="1" lang="en-CA"/>
              <a:t>absorptive and secretory layer.</a:t>
            </a:r>
            <a:r>
              <a:rPr lang="en-CA"/>
              <a:t> </a:t>
            </a:r>
            <a:endParaRPr/>
          </a:p>
          <a:p>
            <a:pPr indent="-241935" lvl="0" marL="274320" rtl="0" algn="l">
              <a:spcBef>
                <a:spcPts val="480"/>
              </a:spcBef>
              <a:spcAft>
                <a:spcPts val="0"/>
              </a:spcAft>
              <a:buSzPts val="1530"/>
              <a:buChar char="O"/>
            </a:pPr>
            <a:r>
              <a:rPr lang="en-CA"/>
              <a:t>Composed of three layers:</a:t>
            </a:r>
            <a:endParaRPr/>
          </a:p>
          <a:p>
            <a:pPr indent="-274320" lvl="0" marL="274320" rtl="0" algn="l">
              <a:spcBef>
                <a:spcPts val="480"/>
              </a:spcBef>
              <a:spcAft>
                <a:spcPts val="0"/>
              </a:spcAft>
              <a:buSzPts val="2040"/>
              <a:buChar char="O"/>
            </a:pPr>
            <a:r>
              <a:rPr b="1" lang="en-CA"/>
              <a:t>1) Epithelium: </a:t>
            </a:r>
            <a:r>
              <a:rPr lang="en-CA"/>
              <a:t>Stratified squamous in the mouth, pharynx, esophagus &amp; anal canal</a:t>
            </a:r>
            <a:endParaRPr/>
          </a:p>
          <a:p>
            <a:pPr indent="-241935" lvl="0" marL="274320" rtl="0" algn="l">
              <a:spcBef>
                <a:spcPts val="480"/>
              </a:spcBef>
              <a:spcAft>
                <a:spcPts val="0"/>
              </a:spcAft>
              <a:buSzPts val="1530"/>
              <a:buChar char="O"/>
            </a:pPr>
            <a:r>
              <a:rPr lang="en-CA"/>
              <a:t>Simple columnar epithelium with microvilli in the stomach and intestines</a:t>
            </a:r>
            <a:endParaRPr/>
          </a:p>
          <a:p>
            <a:pPr indent="-241935" lvl="0" marL="274320" rtl="0" algn="l">
              <a:spcBef>
                <a:spcPts val="480"/>
              </a:spcBef>
              <a:spcAft>
                <a:spcPts val="0"/>
              </a:spcAft>
              <a:buSzPts val="1530"/>
              <a:buChar char="O"/>
            </a:pPr>
            <a:r>
              <a:rPr b="1" lang="en-CA"/>
              <a:t>Goblet cells</a:t>
            </a:r>
            <a:r>
              <a:rPr lang="en-CA"/>
              <a:t> are located in the epithelial layer &amp; produce mucus to lubricate the GI tract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2a5641a8636_0_7"/>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Mucosa cont.</a:t>
            </a:r>
            <a:endParaRPr/>
          </a:p>
        </p:txBody>
      </p:sp>
      <p:sp>
        <p:nvSpPr>
          <p:cNvPr id="145" name="Google Shape;145;g2a5641a8636_0_7"/>
          <p:cNvSpPr txBox="1"/>
          <p:nvPr>
            <p:ph idx="1" type="body"/>
          </p:nvPr>
        </p:nvSpPr>
        <p:spPr>
          <a:xfrm>
            <a:off x="1463040" y="2119257"/>
            <a:ext cx="6196500" cy="3603900"/>
          </a:xfrm>
          <a:prstGeom prst="rect">
            <a:avLst/>
          </a:prstGeom>
        </p:spPr>
        <p:txBody>
          <a:bodyPr anchorCtr="0" anchor="t" bIns="45700" lIns="91425" spcFirstLastPara="1" rIns="91425" wrap="square" tIns="45700">
            <a:normAutofit/>
          </a:bodyPr>
          <a:lstStyle/>
          <a:p>
            <a:pPr indent="0" lvl="0" marL="274320" rtl="0" algn="l">
              <a:spcBef>
                <a:spcPts val="480"/>
              </a:spcBef>
              <a:spcAft>
                <a:spcPts val="0"/>
              </a:spcAft>
              <a:buNone/>
            </a:pPr>
            <a:r>
              <a:rPr lang="en-CA"/>
              <a:t>2) </a:t>
            </a:r>
            <a:r>
              <a:rPr b="1" lang="en-CA"/>
              <a:t>Lamina</a:t>
            </a:r>
            <a:r>
              <a:rPr b="1" lang="en-CA"/>
              <a:t> propria- </a:t>
            </a:r>
            <a:r>
              <a:rPr lang="en-CA"/>
              <a:t>contains loose connective tissue and many blood and lymph vessels.</a:t>
            </a:r>
            <a:endParaRPr/>
          </a:p>
          <a:p>
            <a:pPr indent="0" lvl="0" marL="274320" rtl="0" algn="l">
              <a:spcBef>
                <a:spcPts val="480"/>
              </a:spcBef>
              <a:spcAft>
                <a:spcPts val="0"/>
              </a:spcAft>
              <a:buNone/>
            </a:pPr>
            <a:r>
              <a:rPr lang="en-CA"/>
              <a:t>Also has a immune </a:t>
            </a:r>
            <a:r>
              <a:rPr lang="en-CA"/>
              <a:t>system</a:t>
            </a:r>
            <a:r>
              <a:rPr lang="en-CA"/>
              <a:t> function, known as </a:t>
            </a:r>
            <a:r>
              <a:rPr b="1" lang="en-CA"/>
              <a:t>MALT - </a:t>
            </a:r>
            <a:r>
              <a:rPr lang="en-CA"/>
              <a:t>mucosa-associated lymphoid tissue. This is important since we are exposed to many pathogens through the food and drink that we consume.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2a5641a8636_0_12"/>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Mucosa cont.</a:t>
            </a:r>
            <a:endParaRPr/>
          </a:p>
        </p:txBody>
      </p:sp>
      <p:sp>
        <p:nvSpPr>
          <p:cNvPr id="151" name="Google Shape;151;g2a5641a8636_0_12"/>
          <p:cNvSpPr txBox="1"/>
          <p:nvPr>
            <p:ph idx="1" type="body"/>
          </p:nvPr>
        </p:nvSpPr>
        <p:spPr>
          <a:xfrm>
            <a:off x="1473740" y="1787807"/>
            <a:ext cx="6196500" cy="36039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a:t>3) Muscularis mucosa - </a:t>
            </a:r>
            <a:r>
              <a:rPr lang="en-CA"/>
              <a:t>a thin layer of smooth muscle that is in a constant state of tension, pulling the mucosa of the stomach and intestines into many folds or villi which help increase the surface area available for digestion and absorption. </a:t>
            </a:r>
            <a:endParaRPr/>
          </a:p>
          <a:p>
            <a:pPr indent="0" lvl="0" marL="0" rtl="0" algn="l">
              <a:spcBef>
                <a:spcPts val="360"/>
              </a:spcBef>
              <a:spcAft>
                <a:spcPts val="0"/>
              </a:spcAft>
              <a:buNone/>
            </a:pPr>
            <a:r>
              <a:t/>
            </a:r>
            <a:endParaRPr/>
          </a:p>
        </p:txBody>
      </p:sp>
      <p:pic>
        <p:nvPicPr>
          <p:cNvPr id="152" name="Google Shape;152;g2a5641a8636_0_12"/>
          <p:cNvPicPr preferRelativeResize="0"/>
          <p:nvPr/>
        </p:nvPicPr>
        <p:blipFill>
          <a:blip r:embed="rId3">
            <a:alphaModFix/>
          </a:blip>
          <a:stretch>
            <a:fillRect/>
          </a:stretch>
        </p:blipFill>
        <p:spPr>
          <a:xfrm>
            <a:off x="3338500" y="4058875"/>
            <a:ext cx="2466975" cy="1847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Submucosa</a:t>
            </a:r>
            <a:endParaRPr/>
          </a:p>
        </p:txBody>
      </p:sp>
      <p:sp>
        <p:nvSpPr>
          <p:cNvPr id="158" name="Google Shape;158;p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Broad layer of </a:t>
            </a:r>
            <a:r>
              <a:rPr b="1" lang="en-CA"/>
              <a:t>dense connective tissue </a:t>
            </a:r>
            <a:r>
              <a:rPr lang="en-CA"/>
              <a:t>that connects the mucosa to the muscularis layers</a:t>
            </a:r>
            <a:endParaRPr/>
          </a:p>
          <a:p>
            <a:pPr indent="-274320" lvl="0" marL="274320" rtl="0" algn="l">
              <a:spcBef>
                <a:spcPts val="0"/>
              </a:spcBef>
              <a:spcAft>
                <a:spcPts val="0"/>
              </a:spcAft>
              <a:buSzPts val="2040"/>
              <a:buChar char="O"/>
            </a:pPr>
            <a:r>
              <a:rPr lang="en-CA"/>
              <a:t>relatively thick, </a:t>
            </a:r>
            <a:r>
              <a:rPr b="1" lang="en-CA"/>
              <a:t>highly vascular</a:t>
            </a:r>
            <a:r>
              <a:rPr lang="en-CA"/>
              <a:t>, and serves the mucosa.</a:t>
            </a:r>
            <a:endParaRPr/>
          </a:p>
          <a:p>
            <a:pPr indent="-274320" lvl="0" marL="274320" rtl="0" algn="l">
              <a:spcBef>
                <a:spcPts val="480"/>
              </a:spcBef>
              <a:spcAft>
                <a:spcPts val="0"/>
              </a:spcAft>
              <a:buSzPts val="2040"/>
              <a:buChar char="O"/>
            </a:pPr>
            <a:r>
              <a:rPr lang="en-CA"/>
              <a:t> absorbed elements that pass through the mucosa are picked up from the blood vessels of the submucosa. </a:t>
            </a:r>
            <a:endParaRPr/>
          </a:p>
          <a:p>
            <a:pPr indent="-274320" lvl="0" marL="274320" rtl="0" algn="l">
              <a:spcBef>
                <a:spcPts val="480"/>
              </a:spcBef>
              <a:spcAft>
                <a:spcPts val="0"/>
              </a:spcAft>
              <a:buSzPts val="2040"/>
              <a:buChar char="O"/>
            </a:pPr>
            <a:r>
              <a:rPr lang="en-CA"/>
              <a:t>also has glands and nerve plexuses.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Muscularis</a:t>
            </a:r>
            <a:endParaRPr/>
          </a:p>
        </p:txBody>
      </p:sp>
      <p:sp>
        <p:nvSpPr>
          <p:cNvPr id="164" name="Google Shape;164;p5"/>
          <p:cNvSpPr txBox="1"/>
          <p:nvPr>
            <p:ph idx="1" type="body"/>
          </p:nvPr>
        </p:nvSpPr>
        <p:spPr>
          <a:xfrm>
            <a:off x="1463050" y="1768075"/>
            <a:ext cx="6597300" cy="4143300"/>
          </a:xfrm>
          <a:prstGeom prst="rect">
            <a:avLst/>
          </a:prstGeom>
          <a:noFill/>
          <a:ln>
            <a:noFill/>
          </a:ln>
        </p:spPr>
        <p:txBody>
          <a:bodyPr anchorCtr="0" anchor="t" bIns="45700" lIns="91425" spcFirstLastPara="1" rIns="91425" wrap="square" tIns="45700">
            <a:normAutofit lnSpcReduction="20000"/>
          </a:bodyPr>
          <a:lstStyle/>
          <a:p>
            <a:pPr indent="-274320" lvl="0" marL="274320" rtl="0" algn="l">
              <a:spcBef>
                <a:spcPts val="0"/>
              </a:spcBef>
              <a:spcAft>
                <a:spcPts val="0"/>
              </a:spcAft>
              <a:buSzPts val="2040"/>
              <a:buChar char="O"/>
            </a:pPr>
            <a:r>
              <a:rPr lang="en-CA"/>
              <a:t>responsible for segmental contractions and </a:t>
            </a:r>
            <a:r>
              <a:rPr b="1" lang="en-CA"/>
              <a:t>peristaltic movement</a:t>
            </a:r>
            <a:r>
              <a:rPr lang="en-CA"/>
              <a:t> in the GI tract.</a:t>
            </a:r>
            <a:endParaRPr/>
          </a:p>
          <a:p>
            <a:pPr indent="-274320" lvl="0" marL="274320" rtl="0" algn="l">
              <a:spcBef>
                <a:spcPts val="480"/>
              </a:spcBef>
              <a:spcAft>
                <a:spcPts val="0"/>
              </a:spcAft>
              <a:buSzPts val="2040"/>
              <a:buChar char="O"/>
            </a:pPr>
            <a:r>
              <a:rPr lang="en-CA"/>
              <a:t>composed of </a:t>
            </a:r>
            <a:r>
              <a:rPr b="1" lang="en-CA"/>
              <a:t>two layers of muscle</a:t>
            </a:r>
            <a:r>
              <a:rPr lang="en-CA"/>
              <a:t>: an inner circular and outer longitudinal layer of smooth muscle</a:t>
            </a:r>
            <a:endParaRPr/>
          </a:p>
          <a:p>
            <a:pPr indent="-274320" lvl="0" marL="274320" rtl="0" algn="l">
              <a:spcBef>
                <a:spcPts val="480"/>
              </a:spcBef>
              <a:spcAft>
                <a:spcPts val="0"/>
              </a:spcAft>
              <a:buSzPts val="2040"/>
              <a:buChar char="O"/>
            </a:pPr>
            <a:r>
              <a:rPr lang="en-CA"/>
              <a:t>These muscles cause food to move and mix with digestive enzymes down the GI tract</a:t>
            </a:r>
            <a:endParaRPr/>
          </a:p>
          <a:p>
            <a:pPr indent="-241935" lvl="0" marL="274320" rtl="0" algn="l">
              <a:spcBef>
                <a:spcPts val="480"/>
              </a:spcBef>
              <a:spcAft>
                <a:spcPts val="0"/>
              </a:spcAft>
              <a:buSzPts val="1530"/>
              <a:buChar char="O"/>
            </a:pPr>
            <a:r>
              <a:rPr b="1" lang="en-CA"/>
              <a:t>Mostly smooth muscle</a:t>
            </a:r>
            <a:r>
              <a:rPr lang="en-CA"/>
              <a:t>, but skeletal muscle in the mouth, pharynx to control swallowing and in the anal sphincter, which controls defecating.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Serosa</a:t>
            </a:r>
            <a:endParaRPr/>
          </a:p>
        </p:txBody>
      </p:sp>
      <p:sp>
        <p:nvSpPr>
          <p:cNvPr id="170" name="Google Shape;170;p6"/>
          <p:cNvSpPr txBox="1"/>
          <p:nvPr>
            <p:ph idx="1" type="body"/>
          </p:nvPr>
        </p:nvSpPr>
        <p:spPr>
          <a:xfrm>
            <a:off x="1463050" y="2020075"/>
            <a:ext cx="6196500" cy="3702900"/>
          </a:xfrm>
          <a:prstGeom prst="rect">
            <a:avLst/>
          </a:prstGeom>
          <a:noFill/>
          <a:ln>
            <a:noFill/>
          </a:ln>
        </p:spPr>
        <p:txBody>
          <a:bodyPr anchorCtr="0" anchor="t" bIns="45700" lIns="91425" spcFirstLastPara="1" rIns="91425" wrap="square" tIns="45700">
            <a:normAutofit lnSpcReduction="10000"/>
          </a:bodyPr>
          <a:lstStyle/>
          <a:p>
            <a:pPr indent="0" lvl="0" marL="274320" rtl="0" algn="l">
              <a:spcBef>
                <a:spcPts val="0"/>
              </a:spcBef>
              <a:spcAft>
                <a:spcPts val="0"/>
              </a:spcAft>
              <a:buNone/>
            </a:pPr>
            <a:r>
              <a:rPr b="1" lang="en-CA"/>
              <a:t>AKA Serous membrane</a:t>
            </a:r>
            <a:endParaRPr b="1"/>
          </a:p>
          <a:p>
            <a:pPr indent="0" lvl="0" marL="274320" rtl="0" algn="l">
              <a:spcBef>
                <a:spcPts val="0"/>
              </a:spcBef>
              <a:spcAft>
                <a:spcPts val="0"/>
              </a:spcAft>
              <a:buNone/>
            </a:pPr>
            <a:r>
              <a:rPr lang="en-CA"/>
              <a:t>Outermost layer, a protective layer</a:t>
            </a:r>
            <a:endParaRPr/>
          </a:p>
          <a:p>
            <a:pPr indent="-241935" lvl="0" marL="274320" rtl="0" algn="l">
              <a:spcBef>
                <a:spcPts val="0"/>
              </a:spcBef>
              <a:spcAft>
                <a:spcPts val="0"/>
              </a:spcAft>
              <a:buSzPts val="1530"/>
              <a:buChar char="O"/>
            </a:pPr>
            <a:r>
              <a:rPr b="1" lang="en-CA"/>
              <a:t>Only present</a:t>
            </a:r>
            <a:r>
              <a:rPr lang="en-CA"/>
              <a:t> for the part of the GI tract </a:t>
            </a:r>
            <a:r>
              <a:rPr b="1" lang="en-CA"/>
              <a:t>in the abdominal</a:t>
            </a:r>
            <a:r>
              <a:rPr lang="en-CA"/>
              <a:t> compartment</a:t>
            </a:r>
            <a:endParaRPr/>
          </a:p>
          <a:p>
            <a:pPr indent="-274320" lvl="0" marL="274320" rtl="0" algn="l">
              <a:spcBef>
                <a:spcPts val="480"/>
              </a:spcBef>
              <a:spcAft>
                <a:spcPts val="0"/>
              </a:spcAft>
              <a:buSzPts val="2040"/>
              <a:buChar char="O"/>
            </a:pPr>
            <a:r>
              <a:rPr lang="en-CA"/>
              <a:t> composed of </a:t>
            </a:r>
            <a:r>
              <a:rPr b="1" lang="en-CA"/>
              <a:t>avascular connective tissue and simple squamous epithelium.</a:t>
            </a:r>
            <a:endParaRPr b="1"/>
          </a:p>
          <a:p>
            <a:pPr indent="-274320" lvl="0" marL="274320" rtl="0" algn="l">
              <a:spcBef>
                <a:spcPts val="480"/>
              </a:spcBef>
              <a:spcAft>
                <a:spcPts val="0"/>
              </a:spcAft>
              <a:buSzPts val="2040"/>
              <a:buChar char="O"/>
            </a:pPr>
            <a:r>
              <a:rPr lang="en-CA"/>
              <a:t>secretes lubricating </a:t>
            </a:r>
            <a:r>
              <a:rPr b="1" lang="en-CA"/>
              <a:t>serous fluid</a:t>
            </a:r>
            <a:r>
              <a:rPr lang="en-CA"/>
              <a:t>. </a:t>
            </a:r>
            <a:endParaRPr/>
          </a:p>
          <a:p>
            <a:pPr indent="-274320" lvl="0" marL="274320" rtl="0" algn="l">
              <a:spcBef>
                <a:spcPts val="480"/>
              </a:spcBef>
              <a:spcAft>
                <a:spcPts val="0"/>
              </a:spcAft>
              <a:buSzPts val="2040"/>
              <a:buChar char="O"/>
            </a:pPr>
            <a:r>
              <a:rPr lang="en-CA"/>
              <a:t>visible layer on the outside of the organs.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24"/>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Digestion</a:t>
            </a:r>
            <a:endParaRPr/>
          </a:p>
        </p:txBody>
      </p:sp>
      <p:sp>
        <p:nvSpPr>
          <p:cNvPr id="181" name="Google Shape;181;p1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Food is the body's source of fuel. </a:t>
            </a:r>
            <a:endParaRPr/>
          </a:p>
          <a:p>
            <a:pPr indent="-274320" lvl="0" marL="274320" rtl="0" algn="l">
              <a:spcBef>
                <a:spcPts val="0"/>
              </a:spcBef>
              <a:spcAft>
                <a:spcPts val="0"/>
              </a:spcAft>
              <a:buSzPts val="2040"/>
              <a:buChar char="O"/>
            </a:pPr>
            <a:r>
              <a:rPr lang="en-CA"/>
              <a:t>Before food can be used by the individual cells of the body, it has to be broken down into very small absorbable components.</a:t>
            </a:r>
            <a:endParaRPr/>
          </a:p>
          <a:p>
            <a:pPr indent="-274320" lvl="0" marL="274320" rtl="0" algn="l">
              <a:spcBef>
                <a:spcPts val="0"/>
              </a:spcBef>
              <a:spcAft>
                <a:spcPts val="0"/>
              </a:spcAft>
              <a:buSzPts val="2040"/>
              <a:buChar char="O"/>
            </a:pPr>
            <a:r>
              <a:rPr lang="en-CA"/>
              <a:t>Proteins breakdown into  amino acids, Carbohydrates/starches into simple sugars, and </a:t>
            </a:r>
            <a:endParaRPr/>
          </a:p>
          <a:p>
            <a:pPr indent="0" lvl="0" marL="274320" rtl="0" algn="l">
              <a:spcBef>
                <a:spcPts val="0"/>
              </a:spcBef>
              <a:spcAft>
                <a:spcPts val="0"/>
              </a:spcAft>
              <a:buNone/>
            </a:pPr>
            <a:r>
              <a:rPr lang="en-CA"/>
              <a:t>Fats into fatty acids and glycerol.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Digestive System</a:t>
            </a:r>
            <a:endParaRPr/>
          </a:p>
        </p:txBody>
      </p:sp>
      <p:sp>
        <p:nvSpPr>
          <p:cNvPr id="187" name="Google Shape;187;p1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b="1" lang="en-CA"/>
              <a:t>Made up by the alimentary canal, or the digestive tract, and accessory organs</a:t>
            </a:r>
            <a:endParaRPr b="1"/>
          </a:p>
          <a:p>
            <a:pPr indent="-274320" lvl="0" marL="274320" rtl="0" algn="l">
              <a:spcBef>
                <a:spcPts val="444"/>
              </a:spcBef>
              <a:spcAft>
                <a:spcPts val="0"/>
              </a:spcAft>
              <a:buSzPct val="85000"/>
              <a:buChar char="O"/>
            </a:pPr>
            <a:r>
              <a:rPr lang="en-CA"/>
              <a:t>smooth muscles of the tubular digestive organs move the food efficiently along as it is broken down into absorbable molecules. </a:t>
            </a:r>
            <a:endParaRPr/>
          </a:p>
          <a:p>
            <a:pPr indent="-274320" lvl="0" marL="274320" rtl="0" algn="l">
              <a:spcBef>
                <a:spcPts val="444"/>
              </a:spcBef>
              <a:spcAft>
                <a:spcPts val="0"/>
              </a:spcAft>
              <a:buSzPct val="85000"/>
              <a:buChar char="O"/>
            </a:pPr>
            <a:r>
              <a:rPr lang="en-CA"/>
              <a:t>During absorption, the nutrients  pass through the wall of the small intestine and into the bloodstream and lymph. In this way nutrients can be distributed throughout the rest of the body. In the large intestine there is reabsorption of water and absorption of some minerals as feces are formed.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Processes During Digestion</a:t>
            </a:r>
            <a:endParaRPr/>
          </a:p>
        </p:txBody>
      </p:sp>
      <p:sp>
        <p:nvSpPr>
          <p:cNvPr id="193" name="Google Shape;193;p20"/>
          <p:cNvSpPr txBox="1"/>
          <p:nvPr>
            <p:ph idx="1" type="body"/>
          </p:nvPr>
        </p:nvSpPr>
        <p:spPr>
          <a:xfrm>
            <a:off x="1463050" y="1928825"/>
            <a:ext cx="6196500" cy="4304100"/>
          </a:xfrm>
          <a:prstGeom prst="rect">
            <a:avLst/>
          </a:prstGeom>
          <a:noFill/>
          <a:ln>
            <a:noFill/>
          </a:ln>
        </p:spPr>
        <p:txBody>
          <a:bodyPr anchorCtr="0" anchor="t" bIns="45700" lIns="91425" spcFirstLastPara="1" rIns="91425" wrap="square" tIns="45700">
            <a:normAutofit lnSpcReduction="20000"/>
          </a:bodyPr>
          <a:lstStyle/>
          <a:p>
            <a:pPr indent="-284035" lvl="0" marL="274320" rtl="0" algn="l">
              <a:spcBef>
                <a:spcPts val="0"/>
              </a:spcBef>
              <a:spcAft>
                <a:spcPts val="0"/>
              </a:spcAft>
              <a:buSzPts val="2040"/>
              <a:buChar char="O"/>
            </a:pPr>
            <a:r>
              <a:rPr b="1" lang="en-CA"/>
              <a:t>Mechanical Digestion</a:t>
            </a:r>
            <a:r>
              <a:rPr lang="en-CA"/>
              <a:t>: larger pieces of food get physically broken down into smaller pieces while being prepared for chemical digestion. Mechanical digestion starts in the mouth with chewing and tongue movements and continues to the stomach.</a:t>
            </a:r>
            <a:endParaRPr/>
          </a:p>
          <a:p>
            <a:pPr indent="-251650" lvl="0" marL="274320" rtl="0" algn="l">
              <a:spcBef>
                <a:spcPts val="0"/>
              </a:spcBef>
              <a:spcAft>
                <a:spcPts val="0"/>
              </a:spcAft>
              <a:buSzPts val="1530"/>
              <a:buChar char="O"/>
            </a:pPr>
            <a:r>
              <a:t/>
            </a:r>
            <a:endParaRPr/>
          </a:p>
          <a:p>
            <a:pPr indent="-284035" lvl="0" marL="274320" rtl="0" algn="l">
              <a:spcBef>
                <a:spcPts val="444"/>
              </a:spcBef>
              <a:spcAft>
                <a:spcPts val="0"/>
              </a:spcAft>
              <a:buSzPts val="2040"/>
              <a:buChar char="O"/>
            </a:pPr>
            <a:r>
              <a:rPr b="1" lang="en-CA"/>
              <a:t>Chemical Digestion</a:t>
            </a:r>
            <a:r>
              <a:rPr lang="en-CA"/>
              <a:t>: several different enzymes break down macromolecules into smaller molecules that can be more efficiently absorbed. Chemical digestion starts with saliva and continues into the duodenum.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g2acd05492d0_0_0"/>
          <p:cNvPicPr preferRelativeResize="0"/>
          <p:nvPr/>
        </p:nvPicPr>
        <p:blipFill>
          <a:blip r:embed="rId3">
            <a:alphaModFix/>
          </a:blip>
          <a:stretch>
            <a:fillRect/>
          </a:stretch>
        </p:blipFill>
        <p:spPr>
          <a:xfrm>
            <a:off x="1768075" y="1270313"/>
            <a:ext cx="5763925" cy="4317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Ingestion and Mastication</a:t>
            </a:r>
            <a:endParaRPr/>
          </a:p>
        </p:txBody>
      </p:sp>
      <p:sp>
        <p:nvSpPr>
          <p:cNvPr id="204" name="Google Shape;204;p21"/>
          <p:cNvSpPr txBox="1"/>
          <p:nvPr>
            <p:ph idx="1" type="body"/>
          </p:nvPr>
        </p:nvSpPr>
        <p:spPr>
          <a:xfrm>
            <a:off x="899600" y="1946675"/>
            <a:ext cx="7416900" cy="4290600"/>
          </a:xfrm>
          <a:prstGeom prst="rect">
            <a:avLst/>
          </a:prstGeom>
          <a:noFill/>
          <a:ln>
            <a:noFill/>
          </a:ln>
        </p:spPr>
        <p:txBody>
          <a:bodyPr anchorCtr="0" anchor="t" bIns="45700" lIns="91425" spcFirstLastPara="1" rIns="91425" wrap="square" tIns="45700">
            <a:normAutofit fontScale="85000" lnSpcReduction="20000"/>
          </a:bodyPr>
          <a:lstStyle/>
          <a:p>
            <a:pPr indent="-264604" lvl="0" marL="274320" rtl="0" algn="l">
              <a:spcBef>
                <a:spcPts val="0"/>
              </a:spcBef>
              <a:spcAft>
                <a:spcPts val="0"/>
              </a:spcAft>
              <a:buSzPct val="85000"/>
              <a:buChar char="O"/>
            </a:pPr>
            <a:r>
              <a:rPr lang="en-CA"/>
              <a:t>Digestion begins in the mouth.</a:t>
            </a:r>
            <a:r>
              <a:rPr b="1" lang="en-CA"/>
              <a:t> Ingestion</a:t>
            </a:r>
            <a:r>
              <a:rPr lang="en-CA"/>
              <a:t> is the process of putting food and drink into the mouth.</a:t>
            </a:r>
            <a:endParaRPr/>
          </a:p>
          <a:p>
            <a:pPr indent="-264604" lvl="0" marL="274320" rtl="0" algn="l">
              <a:spcBef>
                <a:spcPts val="444"/>
              </a:spcBef>
              <a:spcAft>
                <a:spcPts val="0"/>
              </a:spcAft>
              <a:buSzPct val="85000"/>
              <a:buChar char="O"/>
            </a:pPr>
            <a:r>
              <a:rPr lang="en-CA"/>
              <a:t> A brain reflex triggers the flow of saliva when we see/think about food. </a:t>
            </a:r>
            <a:endParaRPr/>
          </a:p>
          <a:p>
            <a:pPr indent="0" lvl="0" marL="0" rtl="0" algn="l">
              <a:spcBef>
                <a:spcPts val="444"/>
              </a:spcBef>
              <a:spcAft>
                <a:spcPts val="0"/>
              </a:spcAft>
              <a:buNone/>
            </a:pPr>
            <a:r>
              <a:t/>
            </a:r>
            <a:endParaRPr/>
          </a:p>
          <a:p>
            <a:pPr indent="-264604" lvl="0" marL="274320" rtl="0" algn="l">
              <a:spcBef>
                <a:spcPts val="444"/>
              </a:spcBef>
              <a:spcAft>
                <a:spcPts val="0"/>
              </a:spcAft>
              <a:buSzPct val="85000"/>
              <a:buChar char="O"/>
            </a:pPr>
            <a:r>
              <a:rPr lang="en-CA"/>
              <a:t>Saliva moistens the food while the teeth </a:t>
            </a:r>
            <a:r>
              <a:rPr b="1" lang="en-CA"/>
              <a:t>masticate the food </a:t>
            </a:r>
            <a:r>
              <a:rPr lang="en-CA"/>
              <a:t>(</a:t>
            </a:r>
            <a:r>
              <a:rPr lang="en-CA"/>
              <a:t>chew it up) and make it easier to swallow.</a:t>
            </a:r>
            <a:r>
              <a:rPr lang="en-CA"/>
              <a:t> Salivary glands produce an estimated 1-1.5 liters of saliva per day.</a:t>
            </a:r>
            <a:endParaRPr/>
          </a:p>
          <a:p>
            <a:pPr indent="-237077" lvl="0" marL="274320" rtl="0" algn="l">
              <a:spcBef>
                <a:spcPts val="444"/>
              </a:spcBef>
              <a:spcAft>
                <a:spcPts val="0"/>
              </a:spcAft>
              <a:buSzPct val="63750"/>
              <a:buChar char="O"/>
            </a:pPr>
            <a:r>
              <a:rPr lang="en-CA"/>
              <a:t>Ingestion and mastication are aspects of the </a:t>
            </a:r>
            <a:r>
              <a:rPr i="1" lang="en-CA"/>
              <a:t>mechanical digestion</a:t>
            </a:r>
            <a:r>
              <a:rPr lang="en-CA"/>
              <a:t> of foods.</a:t>
            </a:r>
            <a:endParaRPr/>
          </a:p>
          <a:p>
            <a:pPr indent="-264604" lvl="0" marL="274320" rtl="0" algn="l">
              <a:spcBef>
                <a:spcPts val="444"/>
              </a:spcBef>
              <a:spcAft>
                <a:spcPts val="0"/>
              </a:spcAft>
              <a:buSzPct val="85000"/>
              <a:buChar char="O"/>
            </a:pPr>
            <a:r>
              <a:rPr i="1" lang="en-CA"/>
              <a:t>Chemical digestion </a:t>
            </a:r>
            <a:r>
              <a:rPr lang="en-CA"/>
              <a:t>also begins in the mouth, with </a:t>
            </a:r>
            <a:r>
              <a:rPr b="1" lang="en-CA"/>
              <a:t>Amylase</a:t>
            </a:r>
            <a:r>
              <a:rPr lang="en-CA"/>
              <a:t> enzyme in saliva starting to break down </a:t>
            </a:r>
            <a:r>
              <a:rPr b="1" lang="en-CA"/>
              <a:t>starch</a:t>
            </a:r>
            <a:r>
              <a:rPr lang="en-CA"/>
              <a:t> into simpler sugars before the food even leaves the mouth.</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2"/>
          <p:cNvSpPr txBox="1"/>
          <p:nvPr>
            <p:ph type="title"/>
          </p:nvPr>
        </p:nvSpPr>
        <p:spPr>
          <a:xfrm>
            <a:off x="1089373" y="853282"/>
            <a:ext cx="6965100" cy="1202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Swallowing aka Deglutition</a:t>
            </a:r>
            <a:endParaRPr/>
          </a:p>
        </p:txBody>
      </p:sp>
      <p:sp>
        <p:nvSpPr>
          <p:cNvPr id="210" name="Google Shape;210;p22"/>
          <p:cNvSpPr txBox="1"/>
          <p:nvPr>
            <p:ph idx="1" type="body"/>
          </p:nvPr>
        </p:nvSpPr>
        <p:spPr>
          <a:xfrm>
            <a:off x="1095025" y="1875225"/>
            <a:ext cx="6965100" cy="4250400"/>
          </a:xfrm>
          <a:prstGeom prst="rect">
            <a:avLst/>
          </a:prstGeom>
          <a:noFill/>
          <a:ln>
            <a:noFill/>
          </a:ln>
        </p:spPr>
        <p:txBody>
          <a:bodyPr anchorCtr="0" anchor="t" bIns="45700" lIns="91425" spcFirstLastPara="1" rIns="91425" wrap="square" tIns="45700">
            <a:normAutofit fontScale="92500" lnSpcReduction="20000"/>
          </a:bodyPr>
          <a:lstStyle/>
          <a:p>
            <a:pPr indent="-303466" lvl="0" marL="274320" rtl="0" algn="l">
              <a:spcBef>
                <a:spcPts val="0"/>
              </a:spcBef>
              <a:spcAft>
                <a:spcPts val="0"/>
              </a:spcAft>
              <a:buSzPct val="85000"/>
              <a:buChar char="O"/>
            </a:pPr>
            <a:r>
              <a:rPr lang="en-CA"/>
              <a:t>happens when the muscles in the tongue and mouth move the food into the</a:t>
            </a:r>
            <a:r>
              <a:rPr b="1" lang="en-CA"/>
              <a:t> pharynx </a:t>
            </a:r>
            <a:r>
              <a:rPr lang="en-CA"/>
              <a:t>(passageway for food and air, about five inches (5") long.)</a:t>
            </a:r>
            <a:endParaRPr/>
          </a:p>
          <a:p>
            <a:pPr indent="-303466" lvl="0" marL="274320" rtl="0" algn="l">
              <a:spcBef>
                <a:spcPts val="336"/>
              </a:spcBef>
              <a:spcAft>
                <a:spcPts val="0"/>
              </a:spcAft>
              <a:buSzPct val="85000"/>
              <a:buChar char="O"/>
            </a:pPr>
            <a:r>
              <a:rPr b="1" lang="en-CA"/>
              <a:t>Epiglottis </a:t>
            </a:r>
            <a:r>
              <a:rPr lang="en-CA"/>
              <a:t>closes over the pharynx to prevent food from entering the trachea and thus choking. </a:t>
            </a:r>
            <a:endParaRPr/>
          </a:p>
          <a:p>
            <a:pPr indent="-303466" lvl="0" marL="274320" rtl="0" algn="l">
              <a:spcBef>
                <a:spcPts val="336"/>
              </a:spcBef>
              <a:spcAft>
                <a:spcPts val="0"/>
              </a:spcAft>
              <a:buSzPct val="85000"/>
              <a:buChar char="O"/>
            </a:pPr>
            <a:r>
              <a:rPr lang="en-CA"/>
              <a:t>For swallowing to happen correctly a combination of 25 muscles must all work together at the same time.</a:t>
            </a:r>
            <a:endParaRPr/>
          </a:p>
          <a:p>
            <a:pPr indent="-303466" lvl="0" marL="274320" rtl="0" algn="l">
              <a:spcBef>
                <a:spcPts val="336"/>
              </a:spcBef>
              <a:spcAft>
                <a:spcPts val="0"/>
              </a:spcAft>
              <a:buSzPct val="85000"/>
              <a:buChar char="O"/>
            </a:pPr>
            <a:r>
              <a:rPr lang="en-CA" u="sng">
                <a:solidFill>
                  <a:schemeClr val="hlink"/>
                </a:solidFill>
                <a:hlinkClick r:id="rId3"/>
              </a:rPr>
              <a:t>https://youtu.be/Ujr0UAbyPS4?feature=shared</a:t>
            </a:r>
            <a:endParaRPr/>
          </a:p>
          <a:p>
            <a:pPr indent="-303466" lvl="0" marL="274320" rtl="0" algn="l">
              <a:spcBef>
                <a:spcPts val="336"/>
              </a:spcBef>
              <a:spcAft>
                <a:spcPts val="0"/>
              </a:spcAft>
              <a:buSzPct val="85000"/>
              <a:buChar char="O"/>
            </a:pPr>
            <a:r>
              <a:rPr lang="en-CA"/>
              <a:t>After passing through the throat, the food moves into the esophagus and is pushed down into the stomach by the process of</a:t>
            </a:r>
            <a:r>
              <a:rPr b="1" lang="en-CA"/>
              <a:t> peristalsis </a:t>
            </a:r>
            <a:endParaRPr/>
          </a:p>
          <a:p>
            <a:pPr indent="-303466" lvl="0" marL="274320" rtl="0" algn="l">
              <a:spcBef>
                <a:spcPts val="336"/>
              </a:spcBef>
              <a:spcAft>
                <a:spcPts val="0"/>
              </a:spcAft>
              <a:buSzPct val="85000"/>
              <a:buChar char="O"/>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Esophagus</a:t>
            </a:r>
            <a:endParaRPr/>
          </a:p>
        </p:txBody>
      </p:sp>
      <p:sp>
        <p:nvSpPr>
          <p:cNvPr id="216" name="Google Shape;216;p23"/>
          <p:cNvSpPr txBox="1"/>
          <p:nvPr>
            <p:ph idx="1" type="body"/>
          </p:nvPr>
        </p:nvSpPr>
        <p:spPr>
          <a:xfrm>
            <a:off x="755575" y="1928825"/>
            <a:ext cx="7632900" cy="4250100"/>
          </a:xfrm>
          <a:prstGeom prst="rect">
            <a:avLst/>
          </a:prstGeom>
          <a:noFill/>
          <a:ln>
            <a:noFill/>
          </a:ln>
        </p:spPr>
        <p:txBody>
          <a:bodyPr anchorCtr="0" anchor="t" bIns="45700" lIns="91425" spcFirstLastPara="1" rIns="91425" wrap="square" tIns="45700">
            <a:normAutofit fontScale="92500" lnSpcReduction="20000"/>
          </a:bodyPr>
          <a:lstStyle/>
          <a:p>
            <a:pPr indent="-293751" lvl="0" marL="274320" rtl="0" algn="l">
              <a:spcBef>
                <a:spcPts val="0"/>
              </a:spcBef>
              <a:spcAft>
                <a:spcPts val="0"/>
              </a:spcAft>
              <a:buSzPct val="85000"/>
              <a:buChar char="O"/>
            </a:pPr>
            <a:r>
              <a:rPr lang="en-CA"/>
              <a:t>Uses peristaltic action to move swallowed food down to the stomach.</a:t>
            </a:r>
            <a:endParaRPr/>
          </a:p>
          <a:p>
            <a:pPr indent="-293751" lvl="0" marL="274320" rtl="0" algn="l">
              <a:spcBef>
                <a:spcPts val="372"/>
              </a:spcBef>
              <a:spcAft>
                <a:spcPts val="0"/>
              </a:spcAft>
              <a:buSzPct val="85000"/>
              <a:buChar char="O"/>
            </a:pPr>
            <a:r>
              <a:rPr lang="en-CA"/>
              <a:t>Lined by a </a:t>
            </a:r>
            <a:r>
              <a:rPr b="1" lang="en-CA"/>
              <a:t>stratified squamous epithelium,</a:t>
            </a:r>
            <a:r>
              <a:rPr lang="en-CA"/>
              <a:t> which serves a protective effect due to the high volume transit of food, saliva, and mucus into the stomach. The lamina propria of the esophagus is sparse. </a:t>
            </a:r>
            <a:endParaRPr/>
          </a:p>
          <a:p>
            <a:pPr indent="-293751" lvl="0" marL="274320" rtl="0" algn="l">
              <a:spcBef>
                <a:spcPts val="372"/>
              </a:spcBef>
              <a:spcAft>
                <a:spcPts val="0"/>
              </a:spcAft>
              <a:buSzPct val="85000"/>
              <a:buChar char="O"/>
            </a:pPr>
            <a:r>
              <a:rPr lang="en-CA"/>
              <a:t>The muscularis propria of the esophagus consists of </a:t>
            </a:r>
            <a:r>
              <a:rPr b="1" i="1" lang="en-CA"/>
              <a:t>striated skeletal muscle in the superior third part</a:t>
            </a:r>
            <a:r>
              <a:rPr lang="en-CA"/>
              <a:t> of the esophagus. The middle third consists of a combination of smooth muscle and striated skeletal muscle, and the</a:t>
            </a:r>
            <a:r>
              <a:rPr b="1" i="1" lang="en-CA"/>
              <a:t> inferior third is only smooth muscle. </a:t>
            </a:r>
            <a:endParaRPr b="1" i="1"/>
          </a:p>
          <a:p>
            <a:pPr indent="-293751" lvl="0" marL="274320" rtl="0" algn="l">
              <a:spcBef>
                <a:spcPts val="372"/>
              </a:spcBef>
              <a:spcAft>
                <a:spcPts val="0"/>
              </a:spcAft>
              <a:buSzPct val="85000"/>
              <a:buChar char="O"/>
            </a:pPr>
            <a:r>
              <a:rPr lang="en-CA"/>
              <a:t>The distal end of the esophagus is slightly narrowed because of the thickened circular muscles called the </a:t>
            </a:r>
            <a:r>
              <a:rPr b="1" lang="en-CA"/>
              <a:t>lower esophageal sphincter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Stomach</a:t>
            </a:r>
            <a:endParaRPr/>
          </a:p>
        </p:txBody>
      </p:sp>
      <p:sp>
        <p:nvSpPr>
          <p:cNvPr id="222" name="Google Shape;222;p25"/>
          <p:cNvSpPr txBox="1"/>
          <p:nvPr>
            <p:ph idx="1" type="body"/>
          </p:nvPr>
        </p:nvSpPr>
        <p:spPr>
          <a:xfrm>
            <a:off x="899600" y="1946675"/>
            <a:ext cx="7416900" cy="4146600"/>
          </a:xfrm>
          <a:prstGeom prst="rect">
            <a:avLst/>
          </a:prstGeom>
          <a:noFill/>
          <a:ln>
            <a:noFill/>
          </a:ln>
        </p:spPr>
        <p:txBody>
          <a:bodyPr anchorCtr="0" anchor="t" bIns="45700" lIns="91425" spcFirstLastPara="1" rIns="91425" wrap="square" tIns="45700">
            <a:normAutofit lnSpcReduction="20000"/>
          </a:bodyPr>
          <a:lstStyle/>
          <a:p>
            <a:pPr indent="-284035" lvl="0" marL="274320" rtl="0" algn="l">
              <a:spcBef>
                <a:spcPts val="0"/>
              </a:spcBef>
              <a:spcAft>
                <a:spcPts val="0"/>
              </a:spcAft>
              <a:buSzPts val="2040"/>
              <a:buChar char="O"/>
            </a:pPr>
            <a:r>
              <a:rPr lang="en-CA"/>
              <a:t>Thick walled organ located  is on the </a:t>
            </a:r>
            <a:r>
              <a:rPr b="1" lang="en-CA"/>
              <a:t>upper left side</a:t>
            </a:r>
            <a:r>
              <a:rPr lang="en-CA"/>
              <a:t> of the abdominal cavity, just underneath the diaphragm</a:t>
            </a:r>
            <a:endParaRPr/>
          </a:p>
          <a:p>
            <a:pPr indent="-251650" lvl="0" marL="274320" rtl="0" algn="l">
              <a:spcBef>
                <a:spcPts val="0"/>
              </a:spcBef>
              <a:spcAft>
                <a:spcPts val="0"/>
              </a:spcAft>
              <a:buSzPts val="1530"/>
              <a:buChar char="O"/>
            </a:pPr>
            <a:r>
              <a:rPr lang="en-CA"/>
              <a:t>The stomach is the only part of the digestive system that has </a:t>
            </a:r>
            <a:r>
              <a:rPr b="1" lang="en-CA"/>
              <a:t>3 layers of muscle. </a:t>
            </a:r>
            <a:endParaRPr b="1"/>
          </a:p>
          <a:p>
            <a:pPr indent="-274320" lvl="0" marL="274320" rtl="0" algn="l">
              <a:spcBef>
                <a:spcPts val="0"/>
              </a:spcBef>
              <a:spcAft>
                <a:spcPts val="0"/>
              </a:spcAft>
              <a:buSzPts val="1530"/>
              <a:buChar char="O"/>
            </a:pPr>
            <a:r>
              <a:rPr lang="en-CA"/>
              <a:t> On the inside of the stomach there are folds of skin called the gastric rugae. Gastric rugae make the stomach very extendable, especially after a very big meal.</a:t>
            </a:r>
            <a:endParaRPr b="1"/>
          </a:p>
          <a:p>
            <a:pPr indent="-284035" lvl="0" marL="274320" rtl="0" algn="l">
              <a:spcBef>
                <a:spcPts val="444"/>
              </a:spcBef>
              <a:spcAft>
                <a:spcPts val="0"/>
              </a:spcAft>
              <a:buSzPts val="2040"/>
              <a:buChar char="O"/>
            </a:pPr>
            <a:r>
              <a:rPr lang="en-CA"/>
              <a:t>The stomach is the location of mechanical digestion from the churning of the three muscle layers AND chemical digestion, especially of proteins.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6"/>
          <p:cNvSpPr txBox="1"/>
          <p:nvPr>
            <p:ph type="title"/>
          </p:nvPr>
        </p:nvSpPr>
        <p:spPr>
          <a:xfrm>
            <a:off x="916423" y="799707"/>
            <a:ext cx="6965100" cy="1202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Stomach</a:t>
            </a:r>
            <a:endParaRPr/>
          </a:p>
        </p:txBody>
      </p:sp>
      <p:sp>
        <p:nvSpPr>
          <p:cNvPr id="228" name="Google Shape;228;p26"/>
          <p:cNvSpPr txBox="1"/>
          <p:nvPr>
            <p:ph idx="1" type="body"/>
          </p:nvPr>
        </p:nvSpPr>
        <p:spPr>
          <a:xfrm>
            <a:off x="1463050" y="1839525"/>
            <a:ext cx="6196500" cy="4197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85000"/>
              <a:buChar char="O"/>
            </a:pPr>
            <a:r>
              <a:rPr lang="en-CA"/>
              <a:t>divided into </a:t>
            </a:r>
            <a:r>
              <a:rPr b="1" lang="en-CA"/>
              <a:t>four sections</a:t>
            </a:r>
            <a:r>
              <a:rPr lang="en-CA"/>
              <a:t>.</a:t>
            </a:r>
            <a:endParaRPr/>
          </a:p>
          <a:p>
            <a:pPr indent="-274320" lvl="1" marL="640080" rtl="0" algn="l">
              <a:spcBef>
                <a:spcPts val="374"/>
              </a:spcBef>
              <a:spcAft>
                <a:spcPts val="0"/>
              </a:spcAft>
              <a:buSzPct val="85000"/>
              <a:buChar char="O"/>
            </a:pPr>
            <a:r>
              <a:rPr b="1" lang="en-CA"/>
              <a:t>Cardiac </a:t>
            </a:r>
            <a:r>
              <a:rPr lang="en-CA"/>
              <a:t>region, where the contents of the esophagus empty into the stomach</a:t>
            </a:r>
            <a:endParaRPr/>
          </a:p>
          <a:p>
            <a:pPr indent="-274320" lvl="1" marL="640080" rtl="0" algn="l">
              <a:spcBef>
                <a:spcPts val="374"/>
              </a:spcBef>
              <a:spcAft>
                <a:spcPts val="0"/>
              </a:spcAft>
              <a:buSzPct val="85000"/>
              <a:buChar char="O"/>
            </a:pPr>
            <a:r>
              <a:rPr b="1" lang="en-CA"/>
              <a:t>Fundus,</a:t>
            </a:r>
            <a:r>
              <a:rPr lang="en-CA"/>
              <a:t> formed by the upper curvature of the organ</a:t>
            </a:r>
            <a:endParaRPr/>
          </a:p>
          <a:p>
            <a:pPr indent="-274320" lvl="1" marL="640080" rtl="0" algn="l">
              <a:spcBef>
                <a:spcPts val="374"/>
              </a:spcBef>
              <a:spcAft>
                <a:spcPts val="0"/>
              </a:spcAft>
              <a:buSzPct val="85000"/>
              <a:buChar char="O"/>
            </a:pPr>
            <a:r>
              <a:rPr b="1" lang="en-CA"/>
              <a:t>Body</a:t>
            </a:r>
            <a:r>
              <a:rPr lang="en-CA"/>
              <a:t>, the main central region</a:t>
            </a:r>
            <a:endParaRPr/>
          </a:p>
          <a:p>
            <a:pPr indent="-274320" lvl="1" marL="640080" rtl="0" algn="l">
              <a:spcBef>
                <a:spcPts val="374"/>
              </a:spcBef>
              <a:spcAft>
                <a:spcPts val="0"/>
              </a:spcAft>
              <a:buSzPct val="85000"/>
              <a:buChar char="O"/>
            </a:pPr>
            <a:r>
              <a:rPr b="1" lang="en-CA"/>
              <a:t>Pylorus</a:t>
            </a:r>
            <a:r>
              <a:rPr lang="en-CA"/>
              <a:t> or atrium, the lower section of the organ that facilitates emptying the contents into the small intestine. </a:t>
            </a:r>
            <a:endParaRPr/>
          </a:p>
          <a:p>
            <a:pPr indent="-274320" lvl="0" marL="274320" rtl="0" algn="l">
              <a:spcBef>
                <a:spcPts val="408"/>
              </a:spcBef>
              <a:spcAft>
                <a:spcPts val="0"/>
              </a:spcAft>
              <a:buSzPct val="85000"/>
              <a:buChar char="O"/>
            </a:pPr>
            <a:r>
              <a:rPr b="1" lang="en-CA"/>
              <a:t>Two</a:t>
            </a:r>
            <a:r>
              <a:rPr lang="en-CA"/>
              <a:t> </a:t>
            </a:r>
            <a:r>
              <a:rPr b="1" lang="en-CA"/>
              <a:t>sphincters,  </a:t>
            </a:r>
            <a:r>
              <a:rPr lang="en-CA"/>
              <a:t>or </a:t>
            </a:r>
            <a:r>
              <a:rPr lang="en-CA"/>
              <a:t>smooth muscle valves, keep the contents of the stomach contained. </a:t>
            </a:r>
            <a:endParaRPr/>
          </a:p>
          <a:p>
            <a:pPr indent="-274320" lvl="1" marL="640080" rtl="0" algn="l">
              <a:spcBef>
                <a:spcPts val="374"/>
              </a:spcBef>
              <a:spcAft>
                <a:spcPts val="0"/>
              </a:spcAft>
              <a:buSzPct val="85000"/>
              <a:buChar char="O"/>
            </a:pPr>
            <a:r>
              <a:rPr b="1" lang="en-CA"/>
              <a:t>Cardiac or lower esophageal sphincter</a:t>
            </a:r>
            <a:r>
              <a:rPr lang="en-CA"/>
              <a:t> - prevents stomach contents from going up into the esophagus</a:t>
            </a:r>
            <a:endParaRPr/>
          </a:p>
          <a:p>
            <a:pPr indent="-274320" lvl="1" marL="640080" rtl="0" algn="l">
              <a:spcBef>
                <a:spcPts val="374"/>
              </a:spcBef>
              <a:spcAft>
                <a:spcPts val="0"/>
              </a:spcAft>
              <a:buSzPct val="85000"/>
              <a:buChar char="O"/>
            </a:pPr>
            <a:r>
              <a:rPr lang="en-CA"/>
              <a:t> </a:t>
            </a:r>
            <a:r>
              <a:rPr b="1" lang="en-CA"/>
              <a:t>Pyloric sphincter</a:t>
            </a:r>
            <a:r>
              <a:rPr lang="en-CA"/>
              <a:t> - dividing the stomach from the small intestine.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27"/>
          <p:cNvPicPr preferRelativeResize="0"/>
          <p:nvPr>
            <p:ph idx="4294967295" type="body"/>
          </p:nvPr>
        </p:nvPicPr>
        <p:blipFill rotWithShape="1">
          <a:blip r:embed="rId3">
            <a:alphaModFix/>
          </a:blip>
          <a:srcRect b="0" l="0" r="0" t="0"/>
          <a:stretch/>
        </p:blipFill>
        <p:spPr>
          <a:xfrm>
            <a:off x="1187624" y="835171"/>
            <a:ext cx="6696744" cy="528105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Gastric Juice</a:t>
            </a:r>
            <a:endParaRPr/>
          </a:p>
        </p:txBody>
      </p:sp>
      <p:sp>
        <p:nvSpPr>
          <p:cNvPr id="239" name="Google Shape;239;p29"/>
          <p:cNvSpPr txBox="1"/>
          <p:nvPr>
            <p:ph idx="1" type="body"/>
          </p:nvPr>
        </p:nvSpPr>
        <p:spPr>
          <a:xfrm>
            <a:off x="892975" y="1768075"/>
            <a:ext cx="7447200" cy="4304100"/>
          </a:xfrm>
          <a:prstGeom prst="rect">
            <a:avLst/>
          </a:prstGeom>
          <a:noFill/>
          <a:ln>
            <a:noFill/>
          </a:ln>
        </p:spPr>
        <p:txBody>
          <a:bodyPr anchorCtr="0" anchor="t" bIns="45700" lIns="91425" spcFirstLastPara="1" rIns="91425" wrap="square" tIns="45700">
            <a:normAutofit fontScale="85000" lnSpcReduction="20000"/>
          </a:bodyPr>
          <a:lstStyle/>
          <a:p>
            <a:pPr indent="-284035" lvl="0" marL="274320" rtl="0" algn="l">
              <a:spcBef>
                <a:spcPts val="372"/>
              </a:spcBef>
              <a:spcAft>
                <a:spcPts val="0"/>
              </a:spcAft>
              <a:buSzPct val="85000"/>
              <a:buChar char="O"/>
            </a:pPr>
            <a:r>
              <a:rPr lang="en-CA"/>
              <a:t>Gastric juice - contains an enzyme</a:t>
            </a:r>
            <a:r>
              <a:rPr b="1" lang="en-CA"/>
              <a:t> pepsin </a:t>
            </a:r>
            <a:r>
              <a:rPr lang="en-CA"/>
              <a:t>(digests proteins,) </a:t>
            </a:r>
            <a:r>
              <a:rPr b="1" lang="en-CA"/>
              <a:t>hydrochloric acid</a:t>
            </a:r>
            <a:r>
              <a:rPr lang="en-CA"/>
              <a:t> and </a:t>
            </a:r>
            <a:r>
              <a:rPr b="1" lang="en-CA"/>
              <a:t>mucus</a:t>
            </a:r>
            <a:endParaRPr b="1"/>
          </a:p>
          <a:p>
            <a:pPr indent="-256508" lvl="0" marL="274320" rtl="0" algn="l">
              <a:spcBef>
                <a:spcPts val="372"/>
              </a:spcBef>
              <a:spcAft>
                <a:spcPts val="0"/>
              </a:spcAft>
              <a:buSzPct val="63750"/>
              <a:buChar char="O"/>
            </a:pPr>
            <a:r>
              <a:rPr lang="en-CA"/>
              <a:t>We produce about 3L per day</a:t>
            </a:r>
            <a:endParaRPr/>
          </a:p>
          <a:p>
            <a:pPr indent="-284035" lvl="0" marL="274320" rtl="0" algn="l">
              <a:spcBef>
                <a:spcPts val="372"/>
              </a:spcBef>
              <a:spcAft>
                <a:spcPts val="0"/>
              </a:spcAft>
              <a:buSzPct val="85000"/>
              <a:buChar char="O"/>
            </a:pPr>
            <a:r>
              <a:rPr lang="en-CA"/>
              <a:t>Hydrochloric acid causes the stomach to maintain a</a:t>
            </a:r>
            <a:r>
              <a:rPr b="1" lang="en-CA"/>
              <a:t> pH of about 2 (very acidic)</a:t>
            </a:r>
            <a:r>
              <a:rPr lang="en-CA"/>
              <a:t>, which helps kill off bacteria that comes into the digestive system via food and begins digestion by denaturing proteins (undoes the 3D structure of proteins)</a:t>
            </a:r>
            <a:endParaRPr/>
          </a:p>
          <a:p>
            <a:pPr indent="-256508" lvl="0" marL="274320" rtl="0" algn="l">
              <a:spcBef>
                <a:spcPts val="372"/>
              </a:spcBef>
              <a:spcAft>
                <a:spcPts val="0"/>
              </a:spcAft>
              <a:buSzPct val="63750"/>
              <a:buChar char="O"/>
            </a:pPr>
            <a:r>
              <a:rPr lang="en-CA"/>
              <a:t>When chewed food mixes with the gastric juice, it becomes a liquid mixture called </a:t>
            </a:r>
            <a:r>
              <a:rPr b="1" lang="en-CA"/>
              <a:t>chyme.</a:t>
            </a:r>
            <a:endParaRPr b="1"/>
          </a:p>
          <a:p>
            <a:pPr indent="-259746" lvl="0" marL="274320" rtl="0" algn="l">
              <a:spcBef>
                <a:spcPts val="372"/>
              </a:spcBef>
              <a:spcAft>
                <a:spcPts val="0"/>
              </a:spcAft>
              <a:buSzPct val="63750"/>
              <a:buChar char="O"/>
            </a:pPr>
            <a:r>
              <a:rPr lang="en-CA"/>
              <a:t>Water, alcohol, salt, and simple sugars can be absorbed directly through the stomach wall. However, most substances in our food need a little more digestion and must travel into the intestines before they can be absorbed.</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 Gastric Cell Functions</a:t>
            </a:r>
            <a:endParaRPr/>
          </a:p>
        </p:txBody>
      </p:sp>
      <p:sp>
        <p:nvSpPr>
          <p:cNvPr id="245" name="Google Shape;245;p31"/>
          <p:cNvSpPr txBox="1"/>
          <p:nvPr>
            <p:ph idx="1" type="body"/>
          </p:nvPr>
        </p:nvSpPr>
        <p:spPr>
          <a:xfrm>
            <a:off x="1095025" y="1857375"/>
            <a:ext cx="7191600" cy="43080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372"/>
              </a:spcBef>
              <a:spcAft>
                <a:spcPts val="0"/>
              </a:spcAft>
              <a:buNone/>
            </a:pPr>
            <a:r>
              <a:rPr lang="en-CA"/>
              <a:t>There are many different gastric cells and they secrete many different chemicals.</a:t>
            </a:r>
            <a:endParaRPr/>
          </a:p>
          <a:p>
            <a:pPr indent="-283225" lvl="1" marL="640080" rtl="0" algn="l">
              <a:spcBef>
                <a:spcPts val="341"/>
              </a:spcBef>
              <a:spcAft>
                <a:spcPts val="0"/>
              </a:spcAft>
              <a:buSzPct val="85000"/>
              <a:buChar char="O"/>
            </a:pPr>
            <a:r>
              <a:rPr lang="en-CA"/>
              <a:t> </a:t>
            </a:r>
            <a:r>
              <a:rPr b="1" lang="en-CA"/>
              <a:t>Parietal cells </a:t>
            </a:r>
            <a:r>
              <a:rPr lang="en-CA"/>
              <a:t>secrete </a:t>
            </a:r>
            <a:r>
              <a:rPr b="1" i="1" lang="en-CA"/>
              <a:t>hydrochloric acid</a:t>
            </a:r>
            <a:r>
              <a:rPr lang="en-CA"/>
              <a:t> and </a:t>
            </a:r>
            <a:r>
              <a:rPr b="1" i="1" lang="en-CA"/>
              <a:t>intrinsic factor</a:t>
            </a:r>
            <a:r>
              <a:rPr lang="en-CA"/>
              <a:t> (needed to absorb Vitamin B12)</a:t>
            </a:r>
            <a:endParaRPr/>
          </a:p>
          <a:p>
            <a:pPr indent="-283225" lvl="1" marL="640080" rtl="0" algn="l">
              <a:spcBef>
                <a:spcPts val="341"/>
              </a:spcBef>
              <a:spcAft>
                <a:spcPts val="0"/>
              </a:spcAft>
              <a:buSzPct val="85000"/>
              <a:buChar char="O"/>
            </a:pPr>
            <a:r>
              <a:rPr b="1" lang="en-CA"/>
              <a:t>Chief cells</a:t>
            </a:r>
            <a:r>
              <a:rPr lang="en-CA"/>
              <a:t> secrete </a:t>
            </a:r>
            <a:r>
              <a:rPr b="1" i="1" lang="en-CA"/>
              <a:t>pepsinogen</a:t>
            </a:r>
            <a:r>
              <a:rPr lang="en-CA"/>
              <a:t> (the zymogen form of the enzyme pepsin)</a:t>
            </a:r>
            <a:endParaRPr/>
          </a:p>
          <a:p>
            <a:pPr indent="-283225" lvl="1" marL="640080" rtl="0" algn="l">
              <a:spcBef>
                <a:spcPts val="341"/>
              </a:spcBef>
              <a:spcAft>
                <a:spcPts val="0"/>
              </a:spcAft>
              <a:buSzPct val="85000"/>
              <a:buChar char="O"/>
            </a:pPr>
            <a:r>
              <a:rPr b="1" lang="en-CA"/>
              <a:t>Goblet cells</a:t>
            </a:r>
            <a:r>
              <a:rPr lang="en-CA"/>
              <a:t> secrete </a:t>
            </a:r>
            <a:r>
              <a:rPr b="1" i="1" lang="en-CA"/>
              <a:t>mucus;</a:t>
            </a:r>
            <a:endParaRPr b="1" i="1"/>
          </a:p>
          <a:p>
            <a:pPr indent="-283225" lvl="1" marL="640080" rtl="0" algn="l">
              <a:spcBef>
                <a:spcPts val="341"/>
              </a:spcBef>
              <a:spcAft>
                <a:spcPts val="0"/>
              </a:spcAft>
              <a:buSzPct val="85000"/>
              <a:buChar char="O"/>
            </a:pPr>
            <a:r>
              <a:rPr b="1" lang="en-CA"/>
              <a:t>Argentaffin cells </a:t>
            </a:r>
            <a:r>
              <a:rPr lang="en-CA"/>
              <a:t>secrete </a:t>
            </a:r>
            <a:r>
              <a:rPr b="1" i="1" lang="en-CA"/>
              <a:t>serotonin</a:t>
            </a:r>
            <a:r>
              <a:rPr lang="en-CA"/>
              <a:t> (stimulates peristalsis) </a:t>
            </a:r>
            <a:r>
              <a:rPr lang="en-CA"/>
              <a:t> and </a:t>
            </a:r>
            <a:r>
              <a:rPr b="1" i="1" lang="en-CA"/>
              <a:t>histamine</a:t>
            </a:r>
            <a:r>
              <a:rPr lang="en-CA"/>
              <a:t> (stimulates production of HCl and pepsin)</a:t>
            </a:r>
            <a:endParaRPr/>
          </a:p>
          <a:p>
            <a:pPr indent="-283225" lvl="1" marL="640080" rtl="0" algn="l">
              <a:spcBef>
                <a:spcPts val="341"/>
              </a:spcBef>
              <a:spcAft>
                <a:spcPts val="0"/>
              </a:spcAft>
              <a:buSzPct val="85000"/>
              <a:buChar char="O"/>
            </a:pPr>
            <a:r>
              <a:rPr b="1" lang="en-CA"/>
              <a:t>G cells</a:t>
            </a:r>
            <a:r>
              <a:rPr lang="en-CA"/>
              <a:t> secrete the </a:t>
            </a:r>
            <a:r>
              <a:rPr b="1" i="1" lang="en-CA"/>
              <a:t>hormone Gastrin</a:t>
            </a:r>
            <a:r>
              <a:rPr lang="en-CA"/>
              <a:t> which promotes production of  hydrochloric acid and increased motility in the stomach. It is inhibited by pH normally less than 4 (high acid), as well as the hormone </a:t>
            </a:r>
            <a:r>
              <a:rPr b="1" i="1" lang="en-CA"/>
              <a:t>somatostatin.</a:t>
            </a:r>
            <a:endParaRPr b="1" i="1"/>
          </a:p>
          <a:p>
            <a:pPr indent="0" lvl="0" marL="0" rtl="0" algn="l">
              <a:spcBef>
                <a:spcPts val="372"/>
              </a:spcBef>
              <a:spcAft>
                <a:spcPts val="0"/>
              </a:spcAft>
              <a:buSzPct val="8500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Small Intestine</a:t>
            </a:r>
            <a:endParaRPr/>
          </a:p>
        </p:txBody>
      </p:sp>
      <p:sp>
        <p:nvSpPr>
          <p:cNvPr id="251" name="Google Shape;251;p33"/>
          <p:cNvSpPr txBox="1"/>
          <p:nvPr>
            <p:ph idx="1" type="body"/>
          </p:nvPr>
        </p:nvSpPr>
        <p:spPr>
          <a:xfrm>
            <a:off x="1463050" y="2119250"/>
            <a:ext cx="6196500" cy="3828000"/>
          </a:xfrm>
          <a:prstGeom prst="rect">
            <a:avLst/>
          </a:prstGeom>
          <a:noFill/>
          <a:ln>
            <a:noFill/>
          </a:ln>
        </p:spPr>
        <p:txBody>
          <a:bodyPr anchorCtr="0" anchor="t" bIns="45700" lIns="91425" spcFirstLastPara="1" rIns="91425" wrap="square" tIns="45700">
            <a:normAutofit fontScale="92500" lnSpcReduction="10000"/>
          </a:bodyPr>
          <a:lstStyle/>
          <a:p>
            <a:pPr indent="-264604" lvl="0" marL="274320" rtl="0" algn="l">
              <a:spcBef>
                <a:spcPts val="0"/>
              </a:spcBef>
              <a:spcAft>
                <a:spcPts val="0"/>
              </a:spcAft>
              <a:buSzPct val="85000"/>
              <a:buChar char="O"/>
            </a:pPr>
            <a:r>
              <a:rPr lang="en-CA"/>
              <a:t>The small intestine is the site where most of the </a:t>
            </a:r>
            <a:r>
              <a:rPr b="1" lang="en-CA"/>
              <a:t>chemical digestion </a:t>
            </a:r>
            <a:r>
              <a:rPr lang="en-CA"/>
              <a:t>is carried out, especially of</a:t>
            </a:r>
            <a:r>
              <a:rPr b="1" i="1" lang="en-CA"/>
              <a:t> lipids</a:t>
            </a:r>
            <a:r>
              <a:rPr lang="en-CA"/>
              <a:t>. </a:t>
            </a:r>
            <a:endParaRPr/>
          </a:p>
          <a:p>
            <a:pPr indent="-296989" lvl="0" marL="274320" rtl="0" algn="l">
              <a:spcBef>
                <a:spcPts val="480"/>
              </a:spcBef>
              <a:spcAft>
                <a:spcPts val="0"/>
              </a:spcAft>
              <a:buSzPct val="85000"/>
              <a:buChar char="O"/>
            </a:pPr>
            <a:r>
              <a:rPr lang="en-CA"/>
              <a:t>The </a:t>
            </a:r>
            <a:r>
              <a:rPr b="1" lang="en-CA"/>
              <a:t>three sections</a:t>
            </a:r>
            <a:r>
              <a:rPr lang="en-CA"/>
              <a:t> of the small intestine is The Duodenum, The Jejunum, &amp; The Ileum.</a:t>
            </a:r>
            <a:endParaRPr/>
          </a:p>
          <a:p>
            <a:pPr indent="-267033" lvl="0" marL="274320" rtl="0" algn="l">
              <a:spcBef>
                <a:spcPts val="480"/>
              </a:spcBef>
              <a:spcAft>
                <a:spcPts val="0"/>
              </a:spcAft>
              <a:buSzPct val="63750"/>
              <a:buChar char="O"/>
            </a:pPr>
            <a:r>
              <a:rPr lang="en-CA"/>
              <a:t>Small Intestine is about 20 feet long (3m) and about 1 inch in diameter.</a:t>
            </a:r>
            <a:endParaRPr/>
          </a:p>
          <a:p>
            <a:pPr indent="-267033" lvl="0" marL="274320" rtl="0" algn="l">
              <a:spcBef>
                <a:spcPts val="480"/>
              </a:spcBef>
              <a:spcAft>
                <a:spcPts val="0"/>
              </a:spcAft>
              <a:buSzPct val="63750"/>
              <a:buChar char="O"/>
            </a:pPr>
            <a:r>
              <a:rPr lang="en-CA"/>
              <a:t>Tiny projections called </a:t>
            </a:r>
            <a:r>
              <a:rPr b="1" lang="en-CA"/>
              <a:t>villi</a:t>
            </a:r>
            <a:r>
              <a:rPr lang="en-CA"/>
              <a:t> line the small intestine which absorbs digested food into the capillaries. Most of the food </a:t>
            </a:r>
            <a:r>
              <a:rPr b="1" lang="en-CA"/>
              <a:t>absorption </a:t>
            </a:r>
            <a:r>
              <a:rPr lang="en-CA"/>
              <a:t>takes place in the</a:t>
            </a:r>
            <a:r>
              <a:rPr b="1" i="1" lang="en-CA"/>
              <a:t> jejunum and the ileum.</a:t>
            </a:r>
            <a:endParaRPr b="1" i="1"/>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g2acd05492d0_0_66"/>
          <p:cNvPicPr preferRelativeResize="0"/>
          <p:nvPr/>
        </p:nvPicPr>
        <p:blipFill>
          <a:blip r:embed="rId3">
            <a:alphaModFix/>
          </a:blip>
          <a:stretch>
            <a:fillRect/>
          </a:stretch>
        </p:blipFill>
        <p:spPr>
          <a:xfrm>
            <a:off x="1766175" y="1482325"/>
            <a:ext cx="5895500" cy="41889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Small Intestine Anatomy &amp; Function - Duodenum</a:t>
            </a:r>
            <a:endParaRPr/>
          </a:p>
        </p:txBody>
      </p:sp>
      <p:sp>
        <p:nvSpPr>
          <p:cNvPr id="262" name="Google Shape;262;p35"/>
          <p:cNvSpPr txBox="1"/>
          <p:nvPr>
            <p:ph idx="1" type="body"/>
          </p:nvPr>
        </p:nvSpPr>
        <p:spPr>
          <a:xfrm>
            <a:off x="1463050" y="2119250"/>
            <a:ext cx="6196500" cy="3810000"/>
          </a:xfrm>
          <a:prstGeom prst="rect">
            <a:avLst/>
          </a:prstGeom>
          <a:noFill/>
          <a:ln>
            <a:noFill/>
          </a:ln>
        </p:spPr>
        <p:txBody>
          <a:bodyPr anchorCtr="0" anchor="t" bIns="45700" lIns="91425" spcFirstLastPara="1" rIns="91425" wrap="square" tIns="45700">
            <a:normAutofit fontScale="92500" lnSpcReduction="20000"/>
          </a:bodyPr>
          <a:lstStyle/>
          <a:p>
            <a:pPr indent="-264604" lvl="0" marL="274320" rtl="0" algn="l">
              <a:spcBef>
                <a:spcPts val="0"/>
              </a:spcBef>
              <a:spcAft>
                <a:spcPts val="0"/>
              </a:spcAft>
              <a:buSzPct val="85000"/>
              <a:buChar char="O"/>
            </a:pPr>
            <a:r>
              <a:rPr lang="en-CA"/>
              <a:t>hollow tube connecting the stomach to the jejunum</a:t>
            </a:r>
            <a:endParaRPr/>
          </a:p>
          <a:p>
            <a:pPr indent="-264604" lvl="0" marL="274320" rtl="0" algn="l">
              <a:spcBef>
                <a:spcPts val="480"/>
              </a:spcBef>
              <a:spcAft>
                <a:spcPts val="0"/>
              </a:spcAft>
              <a:buSzPct val="85000"/>
              <a:buChar char="O"/>
            </a:pPr>
            <a:r>
              <a:rPr lang="en-CA"/>
              <a:t>first and shortest part</a:t>
            </a:r>
            <a:endParaRPr/>
          </a:p>
          <a:p>
            <a:pPr indent="-264604" lvl="0" marL="274320" rtl="0" algn="l">
              <a:spcBef>
                <a:spcPts val="480"/>
              </a:spcBef>
              <a:spcAft>
                <a:spcPts val="0"/>
              </a:spcAft>
              <a:buSzPct val="85000"/>
              <a:buChar char="O"/>
            </a:pPr>
            <a:r>
              <a:rPr lang="en-CA"/>
              <a:t>almost entirely </a:t>
            </a:r>
            <a:r>
              <a:rPr lang="en-CA"/>
              <a:t>retroperitoneal</a:t>
            </a:r>
            <a:r>
              <a:rPr lang="en-CA"/>
              <a:t> (behind the peritoneal membrane)</a:t>
            </a:r>
            <a:endParaRPr/>
          </a:p>
          <a:p>
            <a:pPr indent="-264604" lvl="0" marL="274320" rtl="0" algn="l">
              <a:spcBef>
                <a:spcPts val="480"/>
              </a:spcBef>
              <a:spcAft>
                <a:spcPts val="0"/>
              </a:spcAft>
              <a:buSzPct val="85000"/>
              <a:buChar char="O"/>
            </a:pPr>
            <a:r>
              <a:rPr b="1" i="1" lang="en-CA"/>
              <a:t>Where the bile and pancreatic juices enter the intestine at the Ampulla of Vater</a:t>
            </a:r>
            <a:endParaRPr b="1" i="1"/>
          </a:p>
          <a:p>
            <a:pPr indent="-234648" lvl="0" marL="274320" rtl="0" algn="l">
              <a:spcBef>
                <a:spcPts val="480"/>
              </a:spcBef>
              <a:spcAft>
                <a:spcPts val="0"/>
              </a:spcAft>
              <a:buSzPct val="63750"/>
              <a:buChar char="O"/>
            </a:pPr>
            <a:r>
              <a:rPr lang="en-CA"/>
              <a:t>Lipids are emulsified here by the presence of bile and chemically digested by the many lipases of pancreatic juice.</a:t>
            </a:r>
            <a:endParaRPr/>
          </a:p>
          <a:p>
            <a:pPr indent="-234648" lvl="0" marL="274320" rtl="0" algn="l">
              <a:spcBef>
                <a:spcPts val="480"/>
              </a:spcBef>
              <a:spcAft>
                <a:spcPts val="0"/>
              </a:spcAft>
              <a:buSzPct val="63750"/>
              <a:buChar char="O"/>
            </a:pPr>
            <a:r>
              <a:rPr lang="en-CA"/>
              <a:t>Protein and carbohydrate chemical digestion continue in the duodenum.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g2acd05492d0_0_6"/>
          <p:cNvPicPr preferRelativeResize="0"/>
          <p:nvPr/>
        </p:nvPicPr>
        <p:blipFill>
          <a:blip r:embed="rId3">
            <a:alphaModFix/>
          </a:blip>
          <a:stretch>
            <a:fillRect/>
          </a:stretch>
        </p:blipFill>
        <p:spPr>
          <a:xfrm>
            <a:off x="1393050" y="762350"/>
            <a:ext cx="6000750" cy="4476050"/>
          </a:xfrm>
          <a:prstGeom prst="rect">
            <a:avLst/>
          </a:prstGeom>
          <a:noFill/>
          <a:ln>
            <a:noFill/>
          </a:ln>
        </p:spPr>
      </p:pic>
      <p:sp>
        <p:nvSpPr>
          <p:cNvPr id="268" name="Google Shape;268;g2acd05492d0_0_6"/>
          <p:cNvSpPr txBox="1"/>
          <p:nvPr/>
        </p:nvSpPr>
        <p:spPr>
          <a:xfrm>
            <a:off x="1160850" y="5411400"/>
            <a:ext cx="7000800" cy="82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2400">
                <a:solidFill>
                  <a:schemeClr val="dk1"/>
                </a:solidFill>
                <a:latin typeface="Libre Franklin"/>
                <a:ea typeface="Libre Franklin"/>
                <a:cs typeface="Libre Franklin"/>
                <a:sym typeface="Libre Franklin"/>
              </a:rPr>
              <a:t>Diagram of the Duodenum &amp; Ampulla of Vater with the Stomach removed.</a:t>
            </a:r>
            <a:endParaRPr sz="2400">
              <a:solidFill>
                <a:schemeClr val="dk1"/>
              </a:solidFill>
              <a:latin typeface="Libre Franklin"/>
              <a:ea typeface="Libre Franklin"/>
              <a:cs typeface="Libre Franklin"/>
              <a:sym typeface="Libre Frankli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Duodenal Hormone Production</a:t>
            </a:r>
            <a:endParaRPr/>
          </a:p>
        </p:txBody>
      </p:sp>
      <p:sp>
        <p:nvSpPr>
          <p:cNvPr id="274" name="Google Shape;274;p3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b="1" lang="en-CA"/>
              <a:t>Cholecystokinin</a:t>
            </a:r>
            <a:r>
              <a:rPr lang="en-CA"/>
              <a:t> (CCK) stimulates release of pancreatic juice, and also decreases gastric emptying. CCK production is stimulated by high levels of dietary fat in the small intestine.</a:t>
            </a:r>
            <a:endParaRPr/>
          </a:p>
          <a:p>
            <a:pPr indent="-274320" lvl="0" marL="274320" rtl="0" algn="l">
              <a:spcBef>
                <a:spcPts val="480"/>
              </a:spcBef>
              <a:spcAft>
                <a:spcPts val="0"/>
              </a:spcAft>
              <a:buSzPts val="2040"/>
              <a:buChar char="O"/>
            </a:pPr>
            <a:r>
              <a:rPr b="1" lang="en-CA"/>
              <a:t>Secretin</a:t>
            </a:r>
            <a:r>
              <a:rPr lang="en-CA"/>
              <a:t>,also stimulates pancreatic juice production but will also diminish acid secretion in the stomach.</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Small Intestine - Jejunum</a:t>
            </a:r>
            <a:endParaRPr/>
          </a:p>
        </p:txBody>
      </p:sp>
      <p:sp>
        <p:nvSpPr>
          <p:cNvPr id="280" name="Google Shape;280;p36"/>
          <p:cNvSpPr txBox="1"/>
          <p:nvPr>
            <p:ph idx="1" type="body"/>
          </p:nvPr>
        </p:nvSpPr>
        <p:spPr>
          <a:xfrm>
            <a:off x="1463050" y="2119250"/>
            <a:ext cx="6196500" cy="37566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Located between the distal end of duodenum and the proximal part of ileum</a:t>
            </a:r>
            <a:endParaRPr/>
          </a:p>
          <a:p>
            <a:pPr indent="-274320" lvl="0" marL="274320" rtl="0" algn="l">
              <a:spcBef>
                <a:spcPts val="444"/>
              </a:spcBef>
              <a:spcAft>
                <a:spcPts val="0"/>
              </a:spcAft>
              <a:buSzPct val="85000"/>
              <a:buChar char="O"/>
            </a:pPr>
            <a:r>
              <a:rPr lang="en-CA"/>
              <a:t>jejunum and the ileum are suspended by an extensive mesentery (sheet of connective tissue) giving great mobility within the abdomen. </a:t>
            </a:r>
            <a:endParaRPr/>
          </a:p>
          <a:p>
            <a:pPr indent="-274320" lvl="0" marL="274320" rtl="0" algn="l">
              <a:spcBef>
                <a:spcPts val="444"/>
              </a:spcBef>
              <a:spcAft>
                <a:spcPts val="0"/>
              </a:spcAft>
              <a:buSzPct val="85000"/>
              <a:buChar char="O"/>
            </a:pPr>
            <a:r>
              <a:rPr lang="en-CA"/>
              <a:t>The inner surface is covered in </a:t>
            </a:r>
            <a:r>
              <a:rPr b="1" lang="en-CA"/>
              <a:t>villi,</a:t>
            </a:r>
            <a:r>
              <a:rPr lang="en-CA"/>
              <a:t> which </a:t>
            </a:r>
            <a:r>
              <a:rPr b="1" i="1" lang="en-CA"/>
              <a:t>increase the surface area</a:t>
            </a:r>
            <a:r>
              <a:rPr lang="en-CA"/>
              <a:t> of tissue available to </a:t>
            </a:r>
            <a:r>
              <a:rPr b="1" lang="en-CA"/>
              <a:t>absorb</a:t>
            </a:r>
            <a:r>
              <a:rPr lang="en-CA"/>
              <a:t> nutrients </a:t>
            </a:r>
            <a:endParaRPr/>
          </a:p>
          <a:p>
            <a:pPr indent="-274320" lvl="0" marL="274320" rtl="0" algn="l">
              <a:spcBef>
                <a:spcPts val="444"/>
              </a:spcBef>
              <a:spcAft>
                <a:spcPts val="0"/>
              </a:spcAft>
              <a:buSzPct val="85000"/>
              <a:buChar char="O"/>
            </a:pPr>
            <a:r>
              <a:rPr lang="en-CA"/>
              <a:t>Different from the ileum due to fewer goblet cells and generally lacks Peyer's patches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Small Intestine - Ileum</a:t>
            </a:r>
            <a:endParaRPr/>
          </a:p>
        </p:txBody>
      </p:sp>
      <p:sp>
        <p:nvSpPr>
          <p:cNvPr id="286" name="Google Shape;286;p37"/>
          <p:cNvSpPr txBox="1"/>
          <p:nvPr>
            <p:ph idx="1" type="body"/>
          </p:nvPr>
        </p:nvSpPr>
        <p:spPr>
          <a:xfrm>
            <a:off x="827575" y="1893099"/>
            <a:ext cx="7344900" cy="4776300"/>
          </a:xfrm>
          <a:prstGeom prst="rect">
            <a:avLst/>
          </a:prstGeom>
          <a:noFill/>
          <a:ln>
            <a:noFill/>
          </a:ln>
        </p:spPr>
        <p:txBody>
          <a:bodyPr anchorCtr="0" anchor="t" bIns="45700" lIns="91425" spcFirstLastPara="1" rIns="91425" wrap="square" tIns="45700">
            <a:normAutofit fontScale="85000" lnSpcReduction="20000"/>
          </a:bodyPr>
          <a:lstStyle/>
          <a:p>
            <a:pPr indent="457200" lvl="0" marL="457200" rtl="0" algn="l">
              <a:spcBef>
                <a:spcPts val="0"/>
              </a:spcBef>
              <a:spcAft>
                <a:spcPts val="0"/>
              </a:spcAft>
              <a:buNone/>
            </a:pPr>
            <a:r>
              <a:rPr lang="en-CA"/>
              <a:t>Primary function is </a:t>
            </a:r>
            <a:r>
              <a:rPr b="1" lang="en-CA"/>
              <a:t>absorption</a:t>
            </a:r>
            <a:endParaRPr b="1"/>
          </a:p>
          <a:p>
            <a:pPr indent="-293751" lvl="0" marL="274320" rtl="0" algn="l">
              <a:spcBef>
                <a:spcPts val="336"/>
              </a:spcBef>
              <a:spcAft>
                <a:spcPts val="0"/>
              </a:spcAft>
              <a:buSzPct val="85000"/>
              <a:buChar char="O"/>
            </a:pPr>
            <a:r>
              <a:rPr lang="en-CA"/>
              <a:t>The wall of the ileum is made up of many folds called </a:t>
            </a:r>
            <a:r>
              <a:rPr b="1" lang="en-CA"/>
              <a:t>villi. </a:t>
            </a:r>
            <a:r>
              <a:rPr lang="en-CA"/>
              <a:t>The </a:t>
            </a:r>
            <a:r>
              <a:rPr b="1" i="1" lang="en-CA"/>
              <a:t>simple columnar epithelial cells </a:t>
            </a:r>
            <a:r>
              <a:rPr lang="en-CA"/>
              <a:t>which line these villi possess even larger numbers of</a:t>
            </a:r>
            <a:r>
              <a:rPr b="1" lang="en-CA"/>
              <a:t> microvilli.</a:t>
            </a:r>
            <a:endParaRPr/>
          </a:p>
          <a:p>
            <a:pPr indent="-293751" lvl="0" marL="274320" rtl="0" algn="l">
              <a:spcBef>
                <a:spcPts val="336"/>
              </a:spcBef>
              <a:spcAft>
                <a:spcPts val="0"/>
              </a:spcAft>
              <a:buSzPct val="85000"/>
              <a:buChar char="O"/>
            </a:pPr>
            <a:r>
              <a:rPr lang="en-CA"/>
              <a:t>The terminal ileum absorbs bile salts, and is also crucial in the absorption of </a:t>
            </a:r>
            <a:r>
              <a:rPr b="1" lang="en-CA"/>
              <a:t>fat-soluble vitamins</a:t>
            </a:r>
            <a:r>
              <a:rPr lang="en-CA"/>
              <a:t> (Vitamin A, D, E and K).</a:t>
            </a:r>
            <a:endParaRPr/>
          </a:p>
          <a:p>
            <a:pPr indent="-266223" lvl="0" marL="274320" rtl="0" algn="l">
              <a:spcBef>
                <a:spcPts val="336"/>
              </a:spcBef>
              <a:spcAft>
                <a:spcPts val="0"/>
              </a:spcAft>
              <a:buSzPct val="63750"/>
              <a:buChar char="O"/>
            </a:pPr>
            <a:r>
              <a:rPr lang="en-CA"/>
              <a:t>90% of all nutrients from food have been absorbed by the time the chyme leaves the ileum.</a:t>
            </a:r>
            <a:endParaRPr/>
          </a:p>
          <a:p>
            <a:pPr indent="-293751" lvl="0" marL="274320" rtl="0" algn="l">
              <a:spcBef>
                <a:spcPts val="336"/>
              </a:spcBef>
              <a:spcAft>
                <a:spcPts val="0"/>
              </a:spcAft>
              <a:buSzPct val="85000"/>
              <a:buChar char="O"/>
            </a:pPr>
            <a:r>
              <a:rPr lang="en-CA"/>
              <a:t>Contain </a:t>
            </a:r>
            <a:r>
              <a:rPr b="1" lang="en-CA"/>
              <a:t>Peyer’s patches</a:t>
            </a:r>
            <a:r>
              <a:rPr lang="en-CA"/>
              <a:t>, oval or round lymphoid follicles (similar to lymph nodes) form an important part of the </a:t>
            </a:r>
            <a:r>
              <a:rPr b="1" i="1" lang="en-CA"/>
              <a:t>immune system</a:t>
            </a:r>
            <a:r>
              <a:rPr lang="en-CA"/>
              <a:t> by monitoring intestinal bacteria populations and preventing the growth of pathogenic bacteria in the intestines</a:t>
            </a:r>
            <a:endParaRPr/>
          </a:p>
          <a:p>
            <a:pPr indent="-293751" lvl="0" marL="274320" rtl="0" algn="l">
              <a:spcBef>
                <a:spcPts val="336"/>
              </a:spcBef>
              <a:spcAft>
                <a:spcPts val="0"/>
              </a:spcAft>
              <a:buSzPct val="85000"/>
              <a:buChar char="O"/>
            </a:pPr>
            <a:r>
              <a:rPr b="1" lang="en-CA"/>
              <a:t>Ileocecal sphincte</a:t>
            </a:r>
            <a:r>
              <a:rPr lang="en-CA"/>
              <a:t>r - regulates the flow of material into the colon.</a:t>
            </a:r>
            <a:endParaRPr/>
          </a:p>
          <a:p>
            <a:pPr indent="-183642" lvl="0" marL="274320" rtl="0" algn="l">
              <a:spcBef>
                <a:spcPts val="336"/>
              </a:spcBef>
              <a:spcAft>
                <a:spcPts val="0"/>
              </a:spcAft>
              <a:buSzPct val="850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Colon</a:t>
            </a:r>
            <a:endParaRPr/>
          </a:p>
        </p:txBody>
      </p:sp>
      <p:sp>
        <p:nvSpPr>
          <p:cNvPr id="292" name="Google Shape;292;p3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20000"/>
          </a:bodyPr>
          <a:lstStyle/>
          <a:p>
            <a:pPr indent="-284035" lvl="0" marL="274320" rtl="0" algn="l">
              <a:spcBef>
                <a:spcPts val="0"/>
              </a:spcBef>
              <a:spcAft>
                <a:spcPts val="0"/>
              </a:spcAft>
              <a:buSzPts val="2040"/>
              <a:buChar char="O"/>
            </a:pPr>
            <a:r>
              <a:rPr b="1" lang="en-CA"/>
              <a:t>AKA Large intestine</a:t>
            </a:r>
            <a:endParaRPr b="1"/>
          </a:p>
          <a:p>
            <a:pPr indent="-284035" lvl="0" marL="274320" rtl="0" algn="l">
              <a:spcBef>
                <a:spcPts val="444"/>
              </a:spcBef>
              <a:spcAft>
                <a:spcPts val="0"/>
              </a:spcAft>
              <a:buSzPts val="2040"/>
              <a:buChar char="O"/>
            </a:pPr>
            <a:r>
              <a:rPr lang="en-CA"/>
              <a:t>End of the ileum to the anus</a:t>
            </a:r>
            <a:endParaRPr/>
          </a:p>
          <a:p>
            <a:pPr indent="-284035" lvl="0" marL="274320" rtl="0" algn="l">
              <a:spcBef>
                <a:spcPts val="444"/>
              </a:spcBef>
              <a:spcAft>
                <a:spcPts val="0"/>
              </a:spcAft>
              <a:buSzPts val="2040"/>
              <a:buChar char="O"/>
            </a:pPr>
            <a:r>
              <a:rPr b="1" i="1" lang="en-CA"/>
              <a:t>About 5 feet long</a:t>
            </a:r>
            <a:r>
              <a:rPr lang="en-CA"/>
              <a:t>. Internal diameter about 2 inches.</a:t>
            </a:r>
            <a:endParaRPr/>
          </a:p>
          <a:p>
            <a:pPr indent="-284035" lvl="0" marL="274320" rtl="0" algn="l">
              <a:spcBef>
                <a:spcPts val="444"/>
              </a:spcBef>
              <a:spcAft>
                <a:spcPts val="0"/>
              </a:spcAft>
              <a:buSzPts val="2040"/>
              <a:buChar char="O"/>
            </a:pPr>
            <a:r>
              <a:rPr lang="en-CA"/>
              <a:t>It differs from the small intestine by the greater internal diameter, more fixed position, and having a sacculated form.</a:t>
            </a:r>
            <a:endParaRPr/>
          </a:p>
          <a:p>
            <a:pPr indent="-251650" lvl="0" marL="274320" rtl="0" algn="l">
              <a:spcBef>
                <a:spcPts val="444"/>
              </a:spcBef>
              <a:spcAft>
                <a:spcPts val="0"/>
              </a:spcAft>
              <a:buSzPts val="1530"/>
              <a:buChar char="O"/>
            </a:pPr>
            <a:r>
              <a:rPr lang="en-CA"/>
              <a:t>Functions:</a:t>
            </a:r>
            <a:r>
              <a:rPr b="1" lang="en-CA"/>
              <a:t> absorb water, absorb electrolytes</a:t>
            </a:r>
            <a:endParaRPr b="1"/>
          </a:p>
          <a:p>
            <a:pPr indent="-154495" lvl="0" marL="274320" rtl="0" algn="l">
              <a:spcBef>
                <a:spcPts val="444"/>
              </a:spcBef>
              <a:spcAft>
                <a:spcPts val="0"/>
              </a:spcAft>
              <a:buSzPts val="2040"/>
              <a:buNone/>
            </a:pPr>
            <a:r>
              <a:t/>
            </a:r>
            <a:endParaRPr b="1"/>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Colon Continued</a:t>
            </a:r>
            <a:endParaRPr/>
          </a:p>
        </p:txBody>
      </p:sp>
      <p:sp>
        <p:nvSpPr>
          <p:cNvPr id="298" name="Google Shape;298;p3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313182" lvl="0" marL="274320" rtl="0" algn="l">
              <a:spcBef>
                <a:spcPts val="0"/>
              </a:spcBef>
              <a:spcAft>
                <a:spcPts val="0"/>
              </a:spcAft>
              <a:buSzPts val="2040"/>
              <a:buChar char="O"/>
            </a:pPr>
            <a:r>
              <a:rPr lang="en-CA"/>
              <a:t>Divided into:</a:t>
            </a:r>
            <a:endParaRPr/>
          </a:p>
          <a:p>
            <a:pPr indent="-309943" lvl="1" marL="640080" rtl="0" algn="l">
              <a:spcBef>
                <a:spcPts val="308"/>
              </a:spcBef>
              <a:spcAft>
                <a:spcPts val="0"/>
              </a:spcAft>
              <a:buSzPts val="1870"/>
              <a:buChar char="O"/>
            </a:pPr>
            <a:r>
              <a:rPr b="1" lang="en-CA"/>
              <a:t>cecum</a:t>
            </a:r>
            <a:endParaRPr b="1"/>
          </a:p>
          <a:p>
            <a:pPr indent="-309943" lvl="1" marL="640080" rtl="0" algn="l">
              <a:spcBef>
                <a:spcPts val="308"/>
              </a:spcBef>
              <a:spcAft>
                <a:spcPts val="0"/>
              </a:spcAft>
              <a:buSzPts val="1870"/>
              <a:buChar char="O"/>
            </a:pPr>
            <a:r>
              <a:rPr b="1" lang="en-CA"/>
              <a:t>Colon</a:t>
            </a:r>
            <a:endParaRPr b="1"/>
          </a:p>
          <a:p>
            <a:pPr indent="-309943" lvl="1" marL="640080" rtl="0" algn="l">
              <a:spcBef>
                <a:spcPts val="308"/>
              </a:spcBef>
              <a:spcAft>
                <a:spcPts val="0"/>
              </a:spcAft>
              <a:buSzPts val="1870"/>
              <a:buChar char="O"/>
            </a:pPr>
            <a:r>
              <a:rPr b="1" lang="en-CA"/>
              <a:t>Rectum</a:t>
            </a:r>
            <a:endParaRPr b="1"/>
          </a:p>
          <a:p>
            <a:pPr indent="-309943" lvl="1" marL="640080" rtl="0" algn="l">
              <a:spcBef>
                <a:spcPts val="308"/>
              </a:spcBef>
              <a:spcAft>
                <a:spcPts val="0"/>
              </a:spcAft>
              <a:buSzPts val="1870"/>
              <a:buChar char="O"/>
            </a:pPr>
            <a:r>
              <a:rPr b="1" lang="en-CA"/>
              <a:t>anal canal</a:t>
            </a:r>
            <a:endParaRPr b="1"/>
          </a:p>
          <a:p>
            <a:pPr indent="-313182" lvl="0" marL="274320" rtl="0" algn="l">
              <a:spcBef>
                <a:spcPts val="336"/>
              </a:spcBef>
              <a:spcAft>
                <a:spcPts val="0"/>
              </a:spcAft>
              <a:buSzPts val="2040"/>
              <a:buChar char="O"/>
            </a:pPr>
            <a:r>
              <a:rPr lang="en-CA"/>
              <a:t>Begins  in the right iliac region, with the cecum</a:t>
            </a:r>
            <a:endParaRPr/>
          </a:p>
          <a:p>
            <a:pPr indent="0" lvl="0" marL="0" rtl="0" algn="l">
              <a:spcBef>
                <a:spcPts val="336"/>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p40"/>
          <p:cNvPicPr preferRelativeResize="0"/>
          <p:nvPr/>
        </p:nvPicPr>
        <p:blipFill rotWithShape="1">
          <a:blip r:embed="rId3">
            <a:alphaModFix/>
          </a:blip>
          <a:srcRect b="0" l="0" r="0" t="0"/>
          <a:stretch/>
        </p:blipFill>
        <p:spPr>
          <a:xfrm>
            <a:off x="1524000" y="1300163"/>
            <a:ext cx="6096000" cy="4257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Colon</a:t>
            </a:r>
            <a:endParaRPr/>
          </a:p>
        </p:txBody>
      </p:sp>
      <p:sp>
        <p:nvSpPr>
          <p:cNvPr id="309" name="Google Shape;309;p4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85000"/>
              <a:buChar char="O"/>
            </a:pPr>
            <a:r>
              <a:rPr lang="en-CA"/>
              <a:t>There are trillions of bacteria, living in our intestines, mostly in the colon. </a:t>
            </a:r>
            <a:endParaRPr/>
          </a:p>
          <a:p>
            <a:pPr indent="-274320" lvl="0" marL="274320" rtl="0" algn="l">
              <a:spcBef>
                <a:spcPts val="408"/>
              </a:spcBef>
              <a:spcAft>
                <a:spcPts val="0"/>
              </a:spcAft>
              <a:buSzPct val="85000"/>
              <a:buChar char="O"/>
            </a:pPr>
            <a:r>
              <a:rPr lang="en-CA"/>
              <a:t>Over 400 species of </a:t>
            </a:r>
            <a:r>
              <a:rPr b="1" i="1" lang="en-CA"/>
              <a:t>probiotic bacteria </a:t>
            </a:r>
            <a:r>
              <a:rPr lang="en-CA"/>
              <a:t> live in the colon</a:t>
            </a:r>
            <a:endParaRPr/>
          </a:p>
          <a:p>
            <a:pPr indent="-274320" lvl="0" marL="274320" rtl="0" algn="l">
              <a:spcBef>
                <a:spcPts val="408"/>
              </a:spcBef>
              <a:spcAft>
                <a:spcPts val="0"/>
              </a:spcAft>
              <a:buSzPct val="85000"/>
              <a:buChar char="O"/>
            </a:pPr>
            <a:r>
              <a:rPr lang="en-CA"/>
              <a:t> Helpful organisms </a:t>
            </a:r>
            <a:r>
              <a:rPr b="1" i="1" lang="en-CA"/>
              <a:t>synthesize vitamins, like B12, biotin, and vitamin K,</a:t>
            </a:r>
            <a:r>
              <a:rPr lang="en-CA"/>
              <a:t> stop proliferation of harmful organisms, stimulate the immune system and produce short chain fatty acids that are required for the health of colon cells and to help prevent colon cancer</a:t>
            </a:r>
            <a:endParaRPr/>
          </a:p>
          <a:p>
            <a:pPr indent="-274320" lvl="0" marL="274320" rtl="0" algn="l">
              <a:spcBef>
                <a:spcPts val="408"/>
              </a:spcBef>
              <a:spcAft>
                <a:spcPts val="0"/>
              </a:spcAft>
              <a:buSzPct val="85000"/>
              <a:buChar char="O"/>
            </a:pPr>
            <a:r>
              <a:rPr lang="en-CA"/>
              <a:t>Most common and important are Lactobacillus Acidophilus</a:t>
            </a:r>
            <a:endParaRPr/>
          </a:p>
          <a:p>
            <a:pPr indent="-164211" lvl="0" marL="274320" rtl="0" algn="l">
              <a:spcBef>
                <a:spcPts val="408"/>
              </a:spcBef>
              <a:spcAft>
                <a:spcPts val="0"/>
              </a:spcAft>
              <a:buSzPct val="850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 Rectum &amp; Anus</a:t>
            </a:r>
            <a:endParaRPr/>
          </a:p>
        </p:txBody>
      </p:sp>
      <p:sp>
        <p:nvSpPr>
          <p:cNvPr id="315" name="Google Shape;315;p42"/>
          <p:cNvSpPr txBox="1"/>
          <p:nvPr>
            <p:ph idx="1" type="body"/>
          </p:nvPr>
        </p:nvSpPr>
        <p:spPr>
          <a:xfrm>
            <a:off x="1232200" y="1910950"/>
            <a:ext cx="6965400" cy="38121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0"/>
              </a:spcBef>
              <a:spcAft>
                <a:spcPts val="0"/>
              </a:spcAft>
              <a:buNone/>
            </a:pPr>
            <a:r>
              <a:t/>
            </a:r>
            <a:endParaRPr/>
          </a:p>
          <a:p>
            <a:pPr indent="-274320" lvl="0" marL="274320" rtl="0" algn="l">
              <a:spcBef>
                <a:spcPts val="408"/>
              </a:spcBef>
              <a:spcAft>
                <a:spcPts val="0"/>
              </a:spcAft>
              <a:buSzPct val="85000"/>
              <a:buChar char="O"/>
            </a:pPr>
            <a:r>
              <a:rPr b="1" i="1" lang="en-CA"/>
              <a:t>two anal sphincters</a:t>
            </a:r>
            <a:r>
              <a:rPr lang="en-CA"/>
              <a:t>, one internal, the other external. These hold the anus closed until defecation occurs. </a:t>
            </a:r>
            <a:endParaRPr/>
          </a:p>
          <a:p>
            <a:pPr indent="-274320" lvl="0" marL="274320" rtl="0" algn="l">
              <a:spcBef>
                <a:spcPts val="408"/>
              </a:spcBef>
              <a:spcAft>
                <a:spcPts val="0"/>
              </a:spcAft>
              <a:buSzPct val="85000"/>
              <a:buChar char="O"/>
            </a:pPr>
            <a:r>
              <a:rPr b="1" i="1" lang="en-CA"/>
              <a:t>Internal sphincter consists of smooth muscle and its action is involuntary; the external  consists of striated muscle and its action is voluntary. </a:t>
            </a:r>
            <a:endParaRPr b="1" i="1"/>
          </a:p>
          <a:p>
            <a:pPr indent="-274320" lvl="0" marL="274320" rtl="0" algn="l">
              <a:spcBef>
                <a:spcPts val="408"/>
              </a:spcBef>
              <a:spcAft>
                <a:spcPts val="0"/>
              </a:spcAft>
              <a:buSzPct val="85000"/>
              <a:buChar char="O"/>
            </a:pPr>
            <a:r>
              <a:rPr lang="en-CA"/>
              <a:t>Role of the anus is when the rectum is full, the increase in intra-rectal pressure forces the walls of the anal canal apart allowing the fecal matter to enter the canal. The rectum shortens as material is forced into the anal canal and peristaltic waves propel the feces out of the rectum.</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Accessory Organs of Digestion</a:t>
            </a:r>
            <a:endParaRPr/>
          </a:p>
        </p:txBody>
      </p:sp>
      <p:sp>
        <p:nvSpPr>
          <p:cNvPr id="321" name="Google Shape;321;p7"/>
          <p:cNvSpPr txBox="1"/>
          <p:nvPr>
            <p:ph idx="1" type="body"/>
          </p:nvPr>
        </p:nvSpPr>
        <p:spPr>
          <a:xfrm>
            <a:off x="1463050" y="2119250"/>
            <a:ext cx="6196500" cy="3984900"/>
          </a:xfrm>
          <a:prstGeom prst="rect">
            <a:avLst/>
          </a:prstGeom>
          <a:noFill/>
          <a:ln>
            <a:noFill/>
          </a:ln>
        </p:spPr>
        <p:txBody>
          <a:bodyPr anchorCtr="0" anchor="t" bIns="45700" lIns="91425" spcFirstLastPara="1" rIns="91425" wrap="square" tIns="45700">
            <a:normAutofit lnSpcReduction="20000"/>
          </a:bodyPr>
          <a:lstStyle/>
          <a:p>
            <a:pPr indent="-284035" lvl="0" marL="274320" rtl="0" algn="l">
              <a:spcBef>
                <a:spcPts val="0"/>
              </a:spcBef>
              <a:spcAft>
                <a:spcPts val="0"/>
              </a:spcAft>
              <a:buSzPts val="2040"/>
              <a:buChar char="O"/>
            </a:pPr>
            <a:r>
              <a:rPr b="1" lang="en-CA"/>
              <a:t>Salivary glands</a:t>
            </a:r>
            <a:endParaRPr b="1"/>
          </a:p>
          <a:p>
            <a:pPr indent="-283225" lvl="1" marL="640080" rtl="0" algn="l">
              <a:spcBef>
                <a:spcPts val="407"/>
              </a:spcBef>
              <a:spcAft>
                <a:spcPts val="0"/>
              </a:spcAft>
              <a:buSzPts val="1870"/>
              <a:buChar char="O"/>
            </a:pPr>
            <a:r>
              <a:rPr lang="en-CA"/>
              <a:t>3 sets - </a:t>
            </a:r>
            <a:r>
              <a:rPr lang="en-CA"/>
              <a:t>Parotid gland, submandibular gland, sublingual gland</a:t>
            </a:r>
            <a:endParaRPr/>
          </a:p>
          <a:p>
            <a:pPr indent="-283225" lvl="1" marL="640080" rtl="0" algn="l">
              <a:spcBef>
                <a:spcPts val="407"/>
              </a:spcBef>
              <a:spcAft>
                <a:spcPts val="0"/>
              </a:spcAft>
              <a:buSzPts val="1870"/>
              <a:buChar char="O"/>
            </a:pPr>
            <a:r>
              <a:rPr lang="en-CA"/>
              <a:t>Exocrine gland that produces saliva which begins the process of digestion with amylase</a:t>
            </a:r>
            <a:endParaRPr/>
          </a:p>
          <a:p>
            <a:pPr indent="-284035" lvl="0" marL="274320" rtl="0" algn="l">
              <a:spcBef>
                <a:spcPts val="444"/>
              </a:spcBef>
              <a:spcAft>
                <a:spcPts val="0"/>
              </a:spcAft>
              <a:buSzPts val="2040"/>
              <a:buChar char="O"/>
            </a:pPr>
            <a:r>
              <a:rPr b="1" lang="en-CA"/>
              <a:t>Tongue</a:t>
            </a:r>
            <a:endParaRPr b="1"/>
          </a:p>
          <a:p>
            <a:pPr indent="-283225" lvl="1" marL="640080" rtl="0" algn="l">
              <a:spcBef>
                <a:spcPts val="407"/>
              </a:spcBef>
              <a:spcAft>
                <a:spcPts val="0"/>
              </a:spcAft>
              <a:buSzPts val="1870"/>
              <a:buChar char="O"/>
            </a:pPr>
            <a:r>
              <a:rPr lang="en-CA"/>
              <a:t>Manipulates food for chewing/swallowing</a:t>
            </a:r>
            <a:endParaRPr/>
          </a:p>
          <a:p>
            <a:pPr indent="-283225" lvl="1" marL="640080" rtl="0" algn="l">
              <a:spcBef>
                <a:spcPts val="407"/>
              </a:spcBef>
              <a:spcAft>
                <a:spcPts val="0"/>
              </a:spcAft>
              <a:buSzPts val="1870"/>
              <a:buChar char="O"/>
            </a:pPr>
            <a:r>
              <a:rPr lang="en-CA"/>
              <a:t>Main taste organ, covered in taste buds</a:t>
            </a:r>
            <a:endParaRPr/>
          </a:p>
          <a:p>
            <a:pPr indent="-284035" lvl="0" marL="274320" rtl="0" algn="l">
              <a:spcBef>
                <a:spcPts val="444"/>
              </a:spcBef>
              <a:spcAft>
                <a:spcPts val="0"/>
              </a:spcAft>
              <a:buSzPts val="2040"/>
              <a:buChar char="O"/>
            </a:pPr>
            <a:r>
              <a:rPr b="1" lang="en-CA"/>
              <a:t>Teeth</a:t>
            </a:r>
            <a:endParaRPr b="1"/>
          </a:p>
          <a:p>
            <a:pPr indent="-283226" lvl="1" marL="640080" rtl="0" algn="l">
              <a:spcBef>
                <a:spcPts val="407"/>
              </a:spcBef>
              <a:spcAft>
                <a:spcPts val="0"/>
              </a:spcAft>
              <a:buSzPts val="1870"/>
              <a:buChar char="O"/>
            </a:pPr>
            <a:r>
              <a:rPr lang="en-CA"/>
              <a:t>For chewing food (mastication)</a:t>
            </a:r>
            <a:endParaRPr/>
          </a:p>
          <a:p>
            <a:pPr indent="-261636" lvl="1" marL="640080" rtl="0" algn="l">
              <a:spcBef>
                <a:spcPts val="407"/>
              </a:spcBef>
              <a:spcAft>
                <a:spcPts val="0"/>
              </a:spcAft>
              <a:buSzPts val="1530"/>
              <a:buChar char="O"/>
            </a:pPr>
            <a:r>
              <a:rPr lang="en-CA"/>
              <a:t>32 teeth in adults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g2acd05492d0_0_13"/>
          <p:cNvPicPr preferRelativeResize="0"/>
          <p:nvPr/>
        </p:nvPicPr>
        <p:blipFill>
          <a:blip r:embed="rId3">
            <a:alphaModFix/>
          </a:blip>
          <a:stretch>
            <a:fillRect/>
          </a:stretch>
        </p:blipFill>
        <p:spPr>
          <a:xfrm>
            <a:off x="1447700" y="1482321"/>
            <a:ext cx="6608975" cy="39290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g2a5641a8636_0_18"/>
          <p:cNvSpPr txBox="1"/>
          <p:nvPr>
            <p:ph type="title"/>
          </p:nvPr>
        </p:nvSpPr>
        <p:spPr>
          <a:xfrm>
            <a:off x="1184299" y="2827800"/>
            <a:ext cx="25086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Pancreas</a:t>
            </a:r>
            <a:endParaRPr/>
          </a:p>
        </p:txBody>
      </p:sp>
      <p:pic>
        <p:nvPicPr>
          <p:cNvPr id="332" name="Google Shape;332;g2a5641a8636_0_18"/>
          <p:cNvPicPr preferRelativeResize="0"/>
          <p:nvPr/>
        </p:nvPicPr>
        <p:blipFill>
          <a:blip r:embed="rId3">
            <a:alphaModFix/>
          </a:blip>
          <a:stretch>
            <a:fillRect/>
          </a:stretch>
        </p:blipFill>
        <p:spPr>
          <a:xfrm>
            <a:off x="4139300" y="864288"/>
            <a:ext cx="3950975" cy="512942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Accessory Organ - Pancreas</a:t>
            </a:r>
            <a:endParaRPr/>
          </a:p>
        </p:txBody>
      </p:sp>
      <p:sp>
        <p:nvSpPr>
          <p:cNvPr id="338" name="Google Shape;338;p8"/>
          <p:cNvSpPr txBox="1"/>
          <p:nvPr>
            <p:ph idx="1" type="body"/>
          </p:nvPr>
        </p:nvSpPr>
        <p:spPr>
          <a:xfrm>
            <a:off x="1463050" y="2119250"/>
            <a:ext cx="6196500" cy="3792300"/>
          </a:xfrm>
          <a:prstGeom prst="rect">
            <a:avLst/>
          </a:prstGeom>
          <a:noFill/>
          <a:ln>
            <a:noFill/>
          </a:ln>
        </p:spPr>
        <p:txBody>
          <a:bodyPr anchorCtr="0" anchor="t" bIns="45700" lIns="91425" spcFirstLastPara="1" rIns="91425" wrap="square" tIns="45700">
            <a:normAutofit fontScale="92500" lnSpcReduction="20000"/>
          </a:bodyPr>
          <a:lstStyle/>
          <a:p>
            <a:pPr indent="-264604" lvl="0" marL="274320" rtl="0" algn="l">
              <a:spcBef>
                <a:spcPts val="0"/>
              </a:spcBef>
              <a:spcAft>
                <a:spcPts val="0"/>
              </a:spcAft>
              <a:buSzPct val="85000"/>
              <a:buChar char="O"/>
            </a:pPr>
            <a:r>
              <a:rPr lang="en-CA"/>
              <a:t>located posterior to the stomach and in close association with the duodenum</a:t>
            </a:r>
            <a:endParaRPr/>
          </a:p>
          <a:p>
            <a:pPr indent="-264604" lvl="0" marL="274320" rtl="0" algn="l">
              <a:spcBef>
                <a:spcPts val="480"/>
              </a:spcBef>
              <a:spcAft>
                <a:spcPts val="0"/>
              </a:spcAft>
              <a:buSzPct val="85000"/>
              <a:buChar char="O"/>
            </a:pPr>
            <a:r>
              <a:rPr lang="en-CA"/>
              <a:t>6-10 inch elongated organ in the abdomen located retroperitoneal (behind the </a:t>
            </a:r>
            <a:r>
              <a:rPr lang="en-CA"/>
              <a:t>peritoneal</a:t>
            </a:r>
            <a:r>
              <a:rPr lang="en-CA"/>
              <a:t> </a:t>
            </a:r>
            <a:r>
              <a:rPr lang="en-CA"/>
              <a:t>membrane)</a:t>
            </a:r>
            <a:endParaRPr/>
          </a:p>
          <a:p>
            <a:pPr indent="-264604" lvl="0" marL="274320" rtl="0" algn="l">
              <a:spcBef>
                <a:spcPts val="480"/>
              </a:spcBef>
              <a:spcAft>
                <a:spcPts val="0"/>
              </a:spcAft>
              <a:buSzPct val="85000"/>
              <a:buChar char="O"/>
            </a:pPr>
            <a:r>
              <a:rPr lang="en-CA"/>
              <a:t>three regions: a head, body and tail.</a:t>
            </a:r>
            <a:endParaRPr/>
          </a:p>
          <a:p>
            <a:pPr indent="-264604" lvl="0" marL="274320" rtl="0" algn="l">
              <a:spcBef>
                <a:spcPts val="480"/>
              </a:spcBef>
              <a:spcAft>
                <a:spcPts val="0"/>
              </a:spcAft>
              <a:buSzPct val="85000"/>
              <a:buChar char="O"/>
            </a:pPr>
            <a:r>
              <a:rPr lang="en-CA"/>
              <a:t>pancreatic duct runs the length of the pancreas and empties into the second part of the duodenum at the </a:t>
            </a:r>
            <a:r>
              <a:rPr i="1" lang="en-CA"/>
              <a:t>ampulla of Vater.</a:t>
            </a:r>
            <a:r>
              <a:rPr lang="en-CA"/>
              <a:t> The common bile duct commonly joins the pancreatic duct at or near this point.</a:t>
            </a:r>
            <a:endParaRPr/>
          </a:p>
          <a:p>
            <a:pPr indent="-144780" lvl="0" marL="274320" rtl="0" algn="l">
              <a:spcBef>
                <a:spcPts val="480"/>
              </a:spcBef>
              <a:spcAft>
                <a:spcPts val="0"/>
              </a:spcAft>
              <a:buSzPct val="850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Pancreas</a:t>
            </a:r>
            <a:endParaRPr/>
          </a:p>
        </p:txBody>
      </p:sp>
      <p:sp>
        <p:nvSpPr>
          <p:cNvPr id="344" name="Google Shape;344;p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64604" lvl="0" marL="274320" rtl="0" algn="l">
              <a:spcBef>
                <a:spcPts val="0"/>
              </a:spcBef>
              <a:spcAft>
                <a:spcPts val="0"/>
              </a:spcAft>
              <a:buSzPct val="85000"/>
              <a:buChar char="O"/>
            </a:pPr>
            <a:r>
              <a:rPr lang="en-CA"/>
              <a:t>The Pancreas is a unique gland that has both </a:t>
            </a:r>
            <a:r>
              <a:rPr b="1" lang="en-CA"/>
              <a:t>exocrine </a:t>
            </a:r>
            <a:r>
              <a:rPr lang="en-CA"/>
              <a:t>and </a:t>
            </a:r>
            <a:r>
              <a:rPr b="1" lang="en-CA"/>
              <a:t>endocrine </a:t>
            </a:r>
            <a:r>
              <a:rPr lang="en-CA"/>
              <a:t>functions.</a:t>
            </a:r>
            <a:endParaRPr/>
          </a:p>
          <a:p>
            <a:pPr indent="0" lvl="0" marL="274320" rtl="0" algn="l">
              <a:spcBef>
                <a:spcPts val="0"/>
              </a:spcBef>
              <a:spcAft>
                <a:spcPts val="0"/>
              </a:spcAft>
              <a:buNone/>
            </a:pPr>
            <a:r>
              <a:t/>
            </a:r>
            <a:endParaRPr/>
          </a:p>
          <a:p>
            <a:pPr indent="-264604" lvl="0" marL="274320" rtl="0" algn="l">
              <a:spcBef>
                <a:spcPts val="0"/>
              </a:spcBef>
              <a:spcAft>
                <a:spcPts val="0"/>
              </a:spcAft>
              <a:buSzPct val="85000"/>
              <a:buChar char="O"/>
            </a:pPr>
            <a:r>
              <a:rPr lang="en-CA"/>
              <a:t>The </a:t>
            </a:r>
            <a:r>
              <a:rPr b="1" lang="en-CA"/>
              <a:t>exocrine function</a:t>
            </a:r>
            <a:r>
              <a:rPr lang="en-CA"/>
              <a:t> of the pancreas is to produce enzymes that break down all categories of digestible foods</a:t>
            </a:r>
            <a:endParaRPr/>
          </a:p>
          <a:p>
            <a:pPr indent="0" lvl="0" marL="0" rtl="0" algn="l">
              <a:spcBef>
                <a:spcPts val="0"/>
              </a:spcBef>
              <a:spcAft>
                <a:spcPts val="0"/>
              </a:spcAft>
              <a:buNone/>
            </a:pPr>
            <a:r>
              <a:t/>
            </a:r>
            <a:endParaRPr/>
          </a:p>
          <a:p>
            <a:pPr indent="-264604" lvl="0" marL="274320" rtl="0" algn="l">
              <a:spcBef>
                <a:spcPts val="0"/>
              </a:spcBef>
              <a:spcAft>
                <a:spcPts val="0"/>
              </a:spcAft>
              <a:buSzPct val="85000"/>
              <a:buChar char="O"/>
            </a:pPr>
            <a:r>
              <a:rPr lang="en-CA"/>
              <a:t>And the </a:t>
            </a:r>
            <a:r>
              <a:rPr b="1" lang="en-CA"/>
              <a:t>endocrine function </a:t>
            </a:r>
            <a:r>
              <a:rPr lang="en-CA"/>
              <a:t>is to</a:t>
            </a:r>
            <a:r>
              <a:rPr lang="en-CA"/>
              <a:t> secrete hormones that affect carbohydrate metabolism - insulin and </a:t>
            </a:r>
            <a:r>
              <a:rPr lang="en-CA"/>
              <a:t>glucagon</a:t>
            </a:r>
            <a:r>
              <a:rPr lang="en-CA"/>
              <a:t>. </a:t>
            </a:r>
            <a:endParaRPr/>
          </a:p>
          <a:p>
            <a:pPr indent="-144780" lvl="0" marL="274320" rtl="0" algn="l">
              <a:spcBef>
                <a:spcPts val="480"/>
              </a:spcBef>
              <a:spcAft>
                <a:spcPts val="0"/>
              </a:spcAft>
              <a:buSzPct val="85000"/>
              <a:buNone/>
            </a:pPr>
            <a:r>
              <a:t/>
            </a:r>
            <a:endParaRPr/>
          </a:p>
          <a:p>
            <a:pPr indent="-144780" lvl="0" marL="274320" rtl="0" algn="l">
              <a:spcBef>
                <a:spcPts val="480"/>
              </a:spcBef>
              <a:spcAft>
                <a:spcPts val="0"/>
              </a:spcAft>
              <a:buSzPct val="850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Exocrine Functions of the pancreas</a:t>
            </a:r>
            <a:endParaRPr/>
          </a:p>
        </p:txBody>
      </p:sp>
      <p:sp>
        <p:nvSpPr>
          <p:cNvPr id="350" name="Google Shape;350;p10"/>
          <p:cNvSpPr txBox="1"/>
          <p:nvPr>
            <p:ph idx="1" type="body"/>
          </p:nvPr>
        </p:nvSpPr>
        <p:spPr>
          <a:xfrm>
            <a:off x="1463040" y="2119256"/>
            <a:ext cx="6196405" cy="3902031"/>
          </a:xfrm>
          <a:prstGeom prst="rect">
            <a:avLst/>
          </a:prstGeom>
          <a:noFill/>
          <a:ln>
            <a:noFill/>
          </a:ln>
        </p:spPr>
        <p:txBody>
          <a:bodyPr anchorCtr="0" anchor="t" bIns="45700" lIns="91425" spcFirstLastPara="1" rIns="91425" wrap="square" tIns="45700">
            <a:normAutofit/>
          </a:bodyPr>
          <a:lstStyle/>
          <a:p>
            <a:pPr indent="-284035" lvl="0" marL="274320" rtl="0" algn="l">
              <a:spcBef>
                <a:spcPts val="0"/>
              </a:spcBef>
              <a:spcAft>
                <a:spcPts val="0"/>
              </a:spcAft>
              <a:buSzPts val="2040"/>
              <a:buChar char="O"/>
            </a:pPr>
            <a:r>
              <a:rPr b="1" lang="en-CA"/>
              <a:t>Exocrine functions</a:t>
            </a:r>
            <a:r>
              <a:rPr lang="en-CA"/>
              <a:t>: Digestive enzyme secretion. The pancreas secretes many digestive enzymes that help to break down all the macronutrient categories of food. </a:t>
            </a:r>
            <a:endParaRPr/>
          </a:p>
          <a:p>
            <a:pPr indent="-283225" lvl="1" marL="640080" rtl="0" algn="l">
              <a:spcBef>
                <a:spcPts val="407"/>
              </a:spcBef>
              <a:spcAft>
                <a:spcPts val="0"/>
              </a:spcAft>
              <a:buSzPts val="1870"/>
              <a:buChar char="O"/>
            </a:pPr>
            <a:r>
              <a:rPr b="1" lang="en-CA"/>
              <a:t>Lipase</a:t>
            </a:r>
            <a:r>
              <a:rPr lang="en-CA"/>
              <a:t>- digests fats.</a:t>
            </a:r>
            <a:endParaRPr/>
          </a:p>
          <a:p>
            <a:pPr indent="-283226" lvl="1" marL="640080" rtl="0" algn="l">
              <a:spcBef>
                <a:spcPts val="407"/>
              </a:spcBef>
              <a:spcAft>
                <a:spcPts val="0"/>
              </a:spcAft>
              <a:buSzPts val="1870"/>
              <a:buChar char="O"/>
            </a:pPr>
            <a:r>
              <a:rPr b="1" lang="en-CA"/>
              <a:t>Amylase</a:t>
            </a:r>
            <a:r>
              <a:rPr lang="en-CA"/>
              <a:t>: digests carbohydrates(glycogen and starches)</a:t>
            </a:r>
            <a:endParaRPr/>
          </a:p>
          <a:p>
            <a:pPr indent="-261635" lvl="1" marL="640080" rtl="0" algn="l">
              <a:spcBef>
                <a:spcPts val="407"/>
              </a:spcBef>
              <a:spcAft>
                <a:spcPts val="0"/>
              </a:spcAft>
              <a:buSzPts val="1530"/>
              <a:buChar char="O"/>
            </a:pPr>
            <a:r>
              <a:rPr b="1" lang="en-CA"/>
              <a:t>Nuclease</a:t>
            </a:r>
            <a:r>
              <a:rPr lang="en-CA"/>
              <a:t>: digests nucleic acids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g2a5641a8636_0_24"/>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Exocrine Pancreas</a:t>
            </a:r>
            <a:endParaRPr/>
          </a:p>
        </p:txBody>
      </p:sp>
      <p:sp>
        <p:nvSpPr>
          <p:cNvPr id="356" name="Google Shape;356;g2a5641a8636_0_24"/>
          <p:cNvSpPr txBox="1"/>
          <p:nvPr>
            <p:ph idx="1" type="body"/>
          </p:nvPr>
        </p:nvSpPr>
        <p:spPr>
          <a:xfrm>
            <a:off x="1463040" y="2119257"/>
            <a:ext cx="6196500" cy="36039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lang="en-CA"/>
              <a:t>The Pancreas releases its protein digesting enzymes in an inactive form </a:t>
            </a:r>
            <a:r>
              <a:rPr lang="en-CA" sz="2200"/>
              <a:t>s</a:t>
            </a:r>
            <a:r>
              <a:rPr lang="en-CA"/>
              <a:t>o they do not damage the organ itself. </a:t>
            </a:r>
            <a:endParaRPr/>
          </a:p>
          <a:p>
            <a:pPr indent="0" lvl="0" marL="0" rtl="0" algn="l">
              <a:spcBef>
                <a:spcPts val="360"/>
              </a:spcBef>
              <a:spcAft>
                <a:spcPts val="0"/>
              </a:spcAft>
              <a:buNone/>
            </a:pPr>
            <a:r>
              <a:rPr lang="en-CA" sz="2200"/>
              <a:t>Released as </a:t>
            </a:r>
            <a:r>
              <a:rPr lang="en-CA" sz="2200"/>
              <a:t> </a:t>
            </a:r>
            <a:r>
              <a:rPr b="1" lang="en-CA" sz="2200"/>
              <a:t>zymogens</a:t>
            </a:r>
            <a:r>
              <a:rPr lang="en-CA" sz="2200"/>
              <a:t> (inactive enzymes) that will be activated when a person eats protein (amino acids).</a:t>
            </a:r>
            <a:endParaRPr sz="2200"/>
          </a:p>
          <a:p>
            <a:pPr indent="-283226" lvl="1" marL="640080" rtl="0" algn="l">
              <a:spcBef>
                <a:spcPts val="407"/>
              </a:spcBef>
              <a:spcAft>
                <a:spcPts val="0"/>
              </a:spcAft>
              <a:buSzPts val="1870"/>
              <a:buChar char="O"/>
            </a:pPr>
            <a:r>
              <a:rPr lang="en-CA"/>
              <a:t>Trypsinogen –</a:t>
            </a:r>
            <a:r>
              <a:rPr b="1" lang="en-CA"/>
              <a:t> Trypsin (active enzyme)</a:t>
            </a:r>
            <a:r>
              <a:rPr lang="en-CA"/>
              <a:t>: digests protein.</a:t>
            </a:r>
            <a:endParaRPr/>
          </a:p>
          <a:p>
            <a:pPr indent="-283226" lvl="1" marL="640080" rtl="0" algn="l">
              <a:spcBef>
                <a:spcPts val="407"/>
              </a:spcBef>
              <a:spcAft>
                <a:spcPts val="0"/>
              </a:spcAft>
              <a:buSzPts val="1870"/>
              <a:buChar char="O"/>
            </a:pPr>
            <a:r>
              <a:rPr lang="en-CA"/>
              <a:t>Chymotrypsinogen – </a:t>
            </a:r>
            <a:r>
              <a:rPr b="1" lang="en-CA"/>
              <a:t>Chymotrypsin</a:t>
            </a:r>
            <a:r>
              <a:rPr lang="en-CA"/>
              <a:t>: digests proteins.</a:t>
            </a:r>
            <a:endParaRPr/>
          </a:p>
          <a:p>
            <a:pPr indent="0" lvl="0" marL="0" rtl="0" algn="l">
              <a:spcBef>
                <a:spcPts val="360"/>
              </a:spcBef>
              <a:spcAft>
                <a:spcPts val="0"/>
              </a:spcAft>
              <a:buNone/>
            </a:pPr>
            <a:r>
              <a:rPr lang="en-CA" sz="2200"/>
              <a:t>Carboxypeptidases: digests proteins.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g2a5641a8636_0_29"/>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Exocrine Pancreas</a:t>
            </a:r>
            <a:endParaRPr/>
          </a:p>
        </p:txBody>
      </p:sp>
      <p:sp>
        <p:nvSpPr>
          <p:cNvPr id="362" name="Google Shape;362;g2a5641a8636_0_29"/>
          <p:cNvSpPr txBox="1"/>
          <p:nvPr>
            <p:ph idx="1" type="body"/>
          </p:nvPr>
        </p:nvSpPr>
        <p:spPr>
          <a:xfrm>
            <a:off x="1463040" y="2119257"/>
            <a:ext cx="6196500" cy="36039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As part of its exocrine gland function, the pancreas produces about </a:t>
            </a:r>
            <a:r>
              <a:rPr b="1" lang="en-CA"/>
              <a:t>1.5 L per day of the fluid</a:t>
            </a:r>
            <a:r>
              <a:rPr lang="en-CA"/>
              <a:t> which contains the </a:t>
            </a:r>
            <a:r>
              <a:rPr b="1" lang="en-CA"/>
              <a:t>digestive enzymes.</a:t>
            </a:r>
            <a:endParaRPr b="1"/>
          </a:p>
          <a:p>
            <a:pPr indent="0" lvl="0" marL="0" rtl="0" algn="l">
              <a:spcBef>
                <a:spcPts val="360"/>
              </a:spcBef>
              <a:spcAft>
                <a:spcPts val="0"/>
              </a:spcAft>
              <a:buNone/>
            </a:pPr>
            <a:r>
              <a:rPr lang="en-CA"/>
              <a:t>This fluid contains many</a:t>
            </a:r>
            <a:r>
              <a:rPr b="1" lang="en-CA"/>
              <a:t> bicarbonate </a:t>
            </a:r>
            <a:r>
              <a:rPr lang="en-CA"/>
              <a:t>ions which helps to </a:t>
            </a:r>
            <a:r>
              <a:rPr b="1" lang="en-CA"/>
              <a:t>neutralize the acidity </a:t>
            </a:r>
            <a:r>
              <a:rPr lang="en-CA"/>
              <a:t>of the stomach acid, as the two liquids meet at the duodenum of the small intestine.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1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Pancreas - </a:t>
            </a:r>
            <a:endParaRPr/>
          </a:p>
          <a:p>
            <a:pPr indent="0" lvl="0" marL="0" rtl="0" algn="ctr">
              <a:spcBef>
                <a:spcPts val="0"/>
              </a:spcBef>
              <a:spcAft>
                <a:spcPts val="0"/>
              </a:spcAft>
              <a:buClr>
                <a:schemeClr val="dk1"/>
              </a:buClr>
              <a:buSzPct val="100000"/>
              <a:buFont typeface="Constantia"/>
              <a:buNone/>
            </a:pPr>
            <a:r>
              <a:rPr lang="en-CA"/>
              <a:t>Endocrine Functions</a:t>
            </a:r>
            <a:endParaRPr/>
          </a:p>
        </p:txBody>
      </p:sp>
      <p:sp>
        <p:nvSpPr>
          <p:cNvPr id="368" name="Google Shape;368;p11"/>
          <p:cNvSpPr txBox="1"/>
          <p:nvPr>
            <p:ph idx="1" type="body"/>
          </p:nvPr>
        </p:nvSpPr>
        <p:spPr>
          <a:xfrm>
            <a:off x="977191" y="2020081"/>
            <a:ext cx="7200900" cy="40461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b="1" lang="en-CA"/>
              <a:t>Secretes Hormones</a:t>
            </a:r>
            <a:endParaRPr b="1"/>
          </a:p>
          <a:p>
            <a:pPr indent="-274320" lvl="1" marL="640080" rtl="0" algn="l">
              <a:spcBef>
                <a:spcPts val="440"/>
              </a:spcBef>
              <a:spcAft>
                <a:spcPts val="0"/>
              </a:spcAft>
              <a:buSzPts val="1870"/>
              <a:buChar char="O"/>
            </a:pPr>
            <a:r>
              <a:rPr b="1" lang="en-CA"/>
              <a:t>Somatostatin:</a:t>
            </a:r>
            <a:r>
              <a:rPr lang="en-CA"/>
              <a:t> - inhibits the secretion of pancreatic hormones such as insulin and glucagon as well as pancreatic enzymes</a:t>
            </a:r>
            <a:endParaRPr/>
          </a:p>
          <a:p>
            <a:pPr indent="-274320" lvl="1" marL="640080" rtl="0" algn="l">
              <a:spcBef>
                <a:spcPts val="440"/>
              </a:spcBef>
              <a:spcAft>
                <a:spcPts val="0"/>
              </a:spcAft>
              <a:buSzPts val="1870"/>
              <a:buChar char="O"/>
            </a:pPr>
            <a:r>
              <a:rPr b="1" lang="en-CA"/>
              <a:t>Glucagon</a:t>
            </a:r>
            <a:r>
              <a:rPr lang="en-CA"/>
              <a:t>: stimulates the stored glycogen in the liver to convert to glucose when the blood glucose level is low. </a:t>
            </a:r>
            <a:r>
              <a:rPr b="1" i="1" lang="en-CA"/>
              <a:t>Effect= raising blood sugar</a:t>
            </a:r>
            <a:endParaRPr b="1" i="1"/>
          </a:p>
          <a:p>
            <a:pPr indent="-274320" lvl="1" marL="640080" rtl="0" algn="l">
              <a:spcBef>
                <a:spcPts val="440"/>
              </a:spcBef>
              <a:spcAft>
                <a:spcPts val="0"/>
              </a:spcAft>
              <a:buSzPts val="1870"/>
              <a:buChar char="O"/>
            </a:pPr>
            <a:r>
              <a:rPr b="1" lang="en-CA"/>
              <a:t>Insulin</a:t>
            </a:r>
            <a:r>
              <a:rPr lang="en-CA"/>
              <a:t>: made in the beta cells of the Islets of Langerhans of the pancreas, helps get glucose into the cells when the blood glucose levels are high. </a:t>
            </a:r>
            <a:r>
              <a:rPr b="1" i="1" lang="en-CA"/>
              <a:t>Effect = lowering blood sugar</a:t>
            </a:r>
            <a:endParaRPr b="1" i="1"/>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1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Appendix</a:t>
            </a:r>
            <a:endParaRPr/>
          </a:p>
        </p:txBody>
      </p:sp>
      <p:sp>
        <p:nvSpPr>
          <p:cNvPr id="374" name="Google Shape;374;p12"/>
          <p:cNvSpPr txBox="1"/>
          <p:nvPr>
            <p:ph idx="1" type="body"/>
          </p:nvPr>
        </p:nvSpPr>
        <p:spPr>
          <a:xfrm>
            <a:off x="1463050" y="1857375"/>
            <a:ext cx="6196500" cy="38658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The function of the appendix is a bit unclear. People can survive without their appendix.</a:t>
            </a:r>
            <a:endParaRPr/>
          </a:p>
          <a:p>
            <a:pPr indent="-241935" lvl="0" marL="274320" rtl="0" algn="l">
              <a:spcBef>
                <a:spcPts val="0"/>
              </a:spcBef>
              <a:spcAft>
                <a:spcPts val="0"/>
              </a:spcAft>
              <a:buSzPts val="1530"/>
              <a:buChar char="O"/>
            </a:pPr>
            <a:r>
              <a:rPr lang="en-CA"/>
              <a:t>Some possible functions:</a:t>
            </a:r>
            <a:endParaRPr/>
          </a:p>
          <a:p>
            <a:pPr indent="-274320" lvl="1" marL="640080" rtl="0" algn="l">
              <a:spcBef>
                <a:spcPts val="440"/>
              </a:spcBef>
              <a:spcAft>
                <a:spcPts val="0"/>
              </a:spcAft>
              <a:buSzPts val="1870"/>
              <a:buChar char="O"/>
            </a:pPr>
            <a:r>
              <a:rPr lang="en-CA"/>
              <a:t>Immune function (stores many immune cells)</a:t>
            </a:r>
            <a:endParaRPr/>
          </a:p>
          <a:p>
            <a:pPr indent="-274320" lvl="1" marL="640080" rtl="0" algn="l">
              <a:spcBef>
                <a:spcPts val="440"/>
              </a:spcBef>
              <a:spcAft>
                <a:spcPts val="0"/>
              </a:spcAft>
              <a:buSzPts val="1870"/>
              <a:buChar char="O"/>
            </a:pPr>
            <a:r>
              <a:rPr lang="en-CA"/>
              <a:t>Helps maintain </a:t>
            </a:r>
            <a:endParaRPr/>
          </a:p>
          <a:p>
            <a:pPr indent="0" lvl="0" marL="640080" rtl="0" algn="l">
              <a:spcBef>
                <a:spcPts val="440"/>
              </a:spcBef>
              <a:spcAft>
                <a:spcPts val="0"/>
              </a:spcAft>
              <a:buNone/>
            </a:pPr>
            <a:r>
              <a:rPr lang="en-CA"/>
              <a:t>gut flora by </a:t>
            </a:r>
            <a:endParaRPr/>
          </a:p>
          <a:p>
            <a:pPr indent="0" lvl="0" marL="640080" rtl="0" algn="l">
              <a:spcBef>
                <a:spcPts val="440"/>
              </a:spcBef>
              <a:spcAft>
                <a:spcPts val="0"/>
              </a:spcAft>
              <a:buNone/>
            </a:pPr>
            <a:r>
              <a:rPr lang="en-CA"/>
              <a:t>storing beneficial</a:t>
            </a:r>
            <a:endParaRPr/>
          </a:p>
          <a:p>
            <a:pPr indent="0" lvl="0" marL="640080" rtl="0" algn="l">
              <a:spcBef>
                <a:spcPts val="440"/>
              </a:spcBef>
              <a:spcAft>
                <a:spcPts val="0"/>
              </a:spcAft>
              <a:buNone/>
            </a:pPr>
            <a:r>
              <a:rPr lang="en-CA"/>
              <a:t> bacteria.</a:t>
            </a:r>
            <a:endParaRPr/>
          </a:p>
        </p:txBody>
      </p:sp>
      <p:pic>
        <p:nvPicPr>
          <p:cNvPr id="375" name="Google Shape;375;p12"/>
          <p:cNvPicPr preferRelativeResize="0"/>
          <p:nvPr/>
        </p:nvPicPr>
        <p:blipFill>
          <a:blip r:embed="rId3">
            <a:alphaModFix/>
          </a:blip>
          <a:stretch>
            <a:fillRect/>
          </a:stretch>
        </p:blipFill>
        <p:spPr>
          <a:xfrm>
            <a:off x="4947063" y="3754050"/>
            <a:ext cx="2428875" cy="18859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Gallbladder</a:t>
            </a:r>
            <a:endParaRPr/>
          </a:p>
        </p:txBody>
      </p:sp>
      <p:sp>
        <p:nvSpPr>
          <p:cNvPr id="381" name="Google Shape;381;p13"/>
          <p:cNvSpPr txBox="1"/>
          <p:nvPr>
            <p:ph idx="1" type="body"/>
          </p:nvPr>
        </p:nvSpPr>
        <p:spPr>
          <a:xfrm>
            <a:off x="971600" y="2107400"/>
            <a:ext cx="7200900" cy="41613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The gallbladder is a pear shaped organ that </a:t>
            </a:r>
            <a:r>
              <a:rPr b="1" lang="en-CA"/>
              <a:t>stores about 50 ml of bile</a:t>
            </a:r>
            <a:r>
              <a:rPr lang="en-CA"/>
              <a:t> until the body needs it for digestion. The gallbladder is about 7-10cm  and is </a:t>
            </a:r>
            <a:r>
              <a:rPr b="1" lang="en-CA"/>
              <a:t>dark green</a:t>
            </a:r>
            <a:r>
              <a:rPr lang="en-CA"/>
              <a:t> in appearance due to bile. It is connected to the liver and the duodenum by biliary tract.</a:t>
            </a:r>
            <a:endParaRPr/>
          </a:p>
          <a:p>
            <a:pPr indent="-274320" lvl="0" marL="274320" rtl="0" algn="l">
              <a:spcBef>
                <a:spcPts val="480"/>
              </a:spcBef>
              <a:spcAft>
                <a:spcPts val="0"/>
              </a:spcAft>
              <a:buSzPts val="2040"/>
              <a:buChar char="O"/>
            </a:pPr>
            <a:r>
              <a:rPr lang="en-CA"/>
              <a:t>Bile exits the liver in the </a:t>
            </a:r>
            <a:r>
              <a:rPr b="1" i="1" lang="en-CA"/>
              <a:t>common hepatic duct</a:t>
            </a:r>
            <a:r>
              <a:rPr lang="en-CA"/>
              <a:t>. This duct joins the cystic duct from the gallbladder to form the </a:t>
            </a:r>
            <a:r>
              <a:rPr b="1" i="1" lang="en-CA"/>
              <a:t>common </a:t>
            </a:r>
            <a:r>
              <a:rPr b="1" i="1" lang="en-CA"/>
              <a:t>bile duct</a:t>
            </a:r>
            <a:r>
              <a:rPr b="1" i="1" lang="en-CA"/>
              <a:t> </a:t>
            </a:r>
            <a:r>
              <a:rPr lang="en-CA"/>
              <a:t> which dumps into the duodenum at the Ampulla of Vater.</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id="386" name="Google Shape;386;g2acd05492d0_0_20"/>
          <p:cNvPicPr preferRelativeResize="0"/>
          <p:nvPr/>
        </p:nvPicPr>
        <p:blipFill>
          <a:blip r:embed="rId3">
            <a:alphaModFix/>
          </a:blip>
          <a:stretch>
            <a:fillRect/>
          </a:stretch>
        </p:blipFill>
        <p:spPr>
          <a:xfrm>
            <a:off x="1660925" y="1274125"/>
            <a:ext cx="5978025" cy="46552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1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Liver</a:t>
            </a:r>
            <a:endParaRPr/>
          </a:p>
        </p:txBody>
      </p:sp>
      <p:sp>
        <p:nvSpPr>
          <p:cNvPr id="392" name="Google Shape;392;p14"/>
          <p:cNvSpPr txBox="1"/>
          <p:nvPr>
            <p:ph idx="1" type="body"/>
          </p:nvPr>
        </p:nvSpPr>
        <p:spPr>
          <a:xfrm>
            <a:off x="1463050" y="1643075"/>
            <a:ext cx="6196500" cy="40800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372"/>
              </a:spcBef>
              <a:spcAft>
                <a:spcPts val="0"/>
              </a:spcAft>
              <a:buNone/>
            </a:pPr>
            <a:r>
              <a:t/>
            </a:r>
            <a:endParaRPr sz="1960"/>
          </a:p>
          <a:p>
            <a:pPr indent="457200" lvl="0" marL="0" rtl="0" algn="l">
              <a:lnSpc>
                <a:spcPct val="80000"/>
              </a:lnSpc>
              <a:spcBef>
                <a:spcPts val="372"/>
              </a:spcBef>
              <a:spcAft>
                <a:spcPts val="0"/>
              </a:spcAft>
              <a:buNone/>
            </a:pPr>
            <a:r>
              <a:rPr lang="en-CA" sz="1960"/>
              <a:t>The liver weighs about 3 lbs. and is a soft, pinkish-brown organ</a:t>
            </a:r>
            <a:endParaRPr sz="1960"/>
          </a:p>
          <a:p>
            <a:pPr indent="0" lvl="0" marL="274320" rtl="0" algn="l">
              <a:lnSpc>
                <a:spcPct val="80000"/>
              </a:lnSpc>
              <a:spcBef>
                <a:spcPts val="372"/>
              </a:spcBef>
              <a:spcAft>
                <a:spcPts val="0"/>
              </a:spcAft>
              <a:buNone/>
            </a:pPr>
            <a:r>
              <a:rPr b="1" lang="en-CA" sz="1960"/>
              <a:t>Largest solid organ</a:t>
            </a:r>
            <a:r>
              <a:rPr lang="en-CA" sz="1960"/>
              <a:t> (skin is the largest organ) , and the </a:t>
            </a:r>
            <a:r>
              <a:rPr b="1" lang="en-CA" sz="1960"/>
              <a:t>largest gland </a:t>
            </a:r>
            <a:endParaRPr b="1" sz="1960"/>
          </a:p>
          <a:p>
            <a:pPr indent="-280670" lvl="0" marL="274320" rtl="0" algn="l">
              <a:lnSpc>
                <a:spcPct val="80000"/>
              </a:lnSpc>
              <a:spcBef>
                <a:spcPts val="372"/>
              </a:spcBef>
              <a:spcAft>
                <a:spcPts val="0"/>
              </a:spcAft>
              <a:buSzPts val="1681"/>
              <a:buChar char="O"/>
            </a:pPr>
            <a:r>
              <a:rPr lang="en-CA" sz="1960"/>
              <a:t>Its anatomical position in the body is immediately </a:t>
            </a:r>
            <a:r>
              <a:rPr b="1" lang="en-CA" sz="1960"/>
              <a:t>under the diaphragm on the right side of the upper abdomen,</a:t>
            </a:r>
            <a:r>
              <a:rPr lang="en-CA" sz="1960"/>
              <a:t> the liver lies on the right side of the stomach and makes a kind of bed for the gallbladder.</a:t>
            </a:r>
            <a:endParaRPr sz="1960"/>
          </a:p>
          <a:p>
            <a:pPr indent="-298386" lvl="0" marL="274320" rtl="0" algn="l">
              <a:lnSpc>
                <a:spcPct val="80000"/>
              </a:lnSpc>
              <a:spcBef>
                <a:spcPts val="372"/>
              </a:spcBef>
              <a:spcAft>
                <a:spcPts val="0"/>
              </a:spcAft>
              <a:buSzPts val="1960"/>
              <a:buChar char="O"/>
            </a:pPr>
            <a:r>
              <a:t/>
            </a:r>
            <a:endParaRPr sz="1960"/>
          </a:p>
        </p:txBody>
      </p:sp>
      <p:pic>
        <p:nvPicPr>
          <p:cNvPr id="393" name="Google Shape;393;p14"/>
          <p:cNvPicPr preferRelativeResize="0"/>
          <p:nvPr/>
        </p:nvPicPr>
        <p:blipFill>
          <a:blip r:embed="rId3">
            <a:alphaModFix/>
          </a:blip>
          <a:stretch>
            <a:fillRect/>
          </a:stretch>
        </p:blipFill>
        <p:spPr>
          <a:xfrm>
            <a:off x="2411025" y="4352925"/>
            <a:ext cx="4321950" cy="15585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5"/>
          <p:cNvSpPr txBox="1"/>
          <p:nvPr>
            <p:ph type="title"/>
          </p:nvPr>
        </p:nvSpPr>
        <p:spPr>
          <a:xfrm>
            <a:off x="1095025" y="625075"/>
            <a:ext cx="6965100" cy="8037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Liver Functions</a:t>
            </a:r>
            <a:endParaRPr/>
          </a:p>
        </p:txBody>
      </p:sp>
      <p:pic>
        <p:nvPicPr>
          <p:cNvPr id="399" name="Google Shape;399;p15"/>
          <p:cNvPicPr preferRelativeResize="0"/>
          <p:nvPr/>
        </p:nvPicPr>
        <p:blipFill>
          <a:blip r:embed="rId3">
            <a:alphaModFix/>
          </a:blip>
          <a:stretch>
            <a:fillRect/>
          </a:stretch>
        </p:blipFill>
        <p:spPr>
          <a:xfrm>
            <a:off x="964400" y="1428775"/>
            <a:ext cx="7095725" cy="47684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Functions</a:t>
            </a:r>
            <a:endParaRPr/>
          </a:p>
        </p:txBody>
      </p:sp>
      <p:sp>
        <p:nvSpPr>
          <p:cNvPr id="405" name="Google Shape;405;p16"/>
          <p:cNvSpPr txBox="1"/>
          <p:nvPr>
            <p:ph idx="1" type="body"/>
          </p:nvPr>
        </p:nvSpPr>
        <p:spPr>
          <a:xfrm>
            <a:off x="827584" y="1922806"/>
            <a:ext cx="7488900" cy="4262100"/>
          </a:xfrm>
          <a:prstGeom prst="rect">
            <a:avLst/>
          </a:prstGeom>
          <a:noFill/>
          <a:ln>
            <a:noFill/>
          </a:ln>
        </p:spPr>
        <p:txBody>
          <a:bodyPr anchorCtr="0" anchor="t" bIns="45700" lIns="91425" spcFirstLastPara="1" rIns="91425" wrap="square" tIns="45700">
            <a:normAutofit/>
          </a:bodyPr>
          <a:lstStyle/>
          <a:p>
            <a:pPr indent="0" lvl="0" marL="274320" rtl="0" algn="l">
              <a:spcBef>
                <a:spcPts val="444"/>
              </a:spcBef>
              <a:spcAft>
                <a:spcPts val="0"/>
              </a:spcAft>
              <a:buNone/>
            </a:pPr>
            <a:r>
              <a:rPr lang="en-CA"/>
              <a:t>Most important function for digestion is </a:t>
            </a:r>
            <a:r>
              <a:rPr b="1" lang="en-CA"/>
              <a:t>bile production.  </a:t>
            </a:r>
            <a:endParaRPr b="1"/>
          </a:p>
          <a:p>
            <a:pPr indent="0" lvl="0" marL="274320" rtl="0" algn="l">
              <a:spcBef>
                <a:spcPts val="444"/>
              </a:spcBef>
              <a:spcAft>
                <a:spcPts val="0"/>
              </a:spcAft>
              <a:buNone/>
            </a:pPr>
            <a:r>
              <a:rPr lang="en-CA"/>
              <a:t>All </a:t>
            </a:r>
            <a:r>
              <a:rPr b="1" lang="en-CA"/>
              <a:t>hepatocytes </a:t>
            </a:r>
            <a:r>
              <a:rPr lang="en-CA"/>
              <a:t>(liver cells) produce bile which travels in small channels called canaliculi, which eventually join together to form the common hepatic duct. The bile then leaves the liver and travels either to the </a:t>
            </a:r>
            <a:r>
              <a:rPr b="1" i="1" lang="en-CA"/>
              <a:t>gallbladder</a:t>
            </a:r>
            <a:r>
              <a:rPr lang="en-CA"/>
              <a:t> for storage through the </a:t>
            </a:r>
            <a:r>
              <a:rPr b="1" i="1" lang="en-CA"/>
              <a:t>cystic duct </a:t>
            </a:r>
            <a:r>
              <a:rPr lang="en-CA"/>
              <a:t>OR straight to the </a:t>
            </a:r>
            <a:r>
              <a:rPr b="1" i="1" lang="en-CA"/>
              <a:t>duodenum</a:t>
            </a:r>
            <a:r>
              <a:rPr lang="en-CA"/>
              <a:t> through the </a:t>
            </a:r>
            <a:r>
              <a:rPr b="1" i="1" lang="en-CA"/>
              <a:t>common bile duct.</a:t>
            </a:r>
            <a:r>
              <a:rPr lang="en-CA"/>
              <a:t>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2acd05492d0_0_28"/>
          <p:cNvSpPr txBox="1"/>
          <p:nvPr>
            <p:ph type="title"/>
          </p:nvPr>
        </p:nvSpPr>
        <p:spPr>
          <a:xfrm>
            <a:off x="1095025" y="817577"/>
            <a:ext cx="6965100" cy="897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Bile</a:t>
            </a:r>
            <a:endParaRPr/>
          </a:p>
        </p:txBody>
      </p:sp>
      <p:sp>
        <p:nvSpPr>
          <p:cNvPr id="411" name="Google Shape;411;g2acd05492d0_0_28"/>
          <p:cNvSpPr txBox="1"/>
          <p:nvPr>
            <p:ph idx="1" type="body"/>
          </p:nvPr>
        </p:nvSpPr>
        <p:spPr>
          <a:xfrm>
            <a:off x="1463050" y="1714574"/>
            <a:ext cx="6196500" cy="40086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lang="en-CA"/>
              <a:t>Bile is a greenish liquid produced by the liver that contains bile salts, </a:t>
            </a:r>
            <a:r>
              <a:rPr lang="en-CA"/>
              <a:t>cholesterol</a:t>
            </a:r>
            <a:r>
              <a:rPr lang="en-CA"/>
              <a:t>, bilirubin, phospholipids, electrolytes and water.</a:t>
            </a:r>
            <a:endParaRPr/>
          </a:p>
          <a:p>
            <a:pPr indent="0" lvl="0" marL="0" rtl="0" algn="l">
              <a:spcBef>
                <a:spcPts val="360"/>
              </a:spcBef>
              <a:spcAft>
                <a:spcPts val="0"/>
              </a:spcAft>
              <a:buNone/>
            </a:pPr>
            <a:r>
              <a:rPr b="1" lang="en-CA"/>
              <a:t>Functions:</a:t>
            </a:r>
            <a:endParaRPr b="1"/>
          </a:p>
          <a:p>
            <a:pPr indent="-325755" lvl="0" marL="457200" rtl="0" algn="l">
              <a:spcBef>
                <a:spcPts val="360"/>
              </a:spcBef>
              <a:spcAft>
                <a:spcPts val="0"/>
              </a:spcAft>
              <a:buSzPts val="1530"/>
              <a:buChar char="-"/>
            </a:pPr>
            <a:r>
              <a:rPr b="1" lang="en-CA"/>
              <a:t>Alkaline</a:t>
            </a:r>
            <a:r>
              <a:rPr lang="en-CA"/>
              <a:t> pH that helps neutralize the acidic stomach contents as they enter the duodenum</a:t>
            </a:r>
            <a:endParaRPr/>
          </a:p>
          <a:p>
            <a:pPr indent="-325755" lvl="0" marL="457200" rtl="0" algn="l">
              <a:spcBef>
                <a:spcPts val="0"/>
              </a:spcBef>
              <a:spcAft>
                <a:spcPts val="0"/>
              </a:spcAft>
              <a:buSzPts val="1530"/>
              <a:buChar char="-"/>
            </a:pPr>
            <a:r>
              <a:rPr b="1" lang="en-CA"/>
              <a:t>Emulsify fats</a:t>
            </a:r>
            <a:r>
              <a:rPr lang="en-CA"/>
              <a:t>. Take large lipids &amp; make many small particles to increase surface area for lipase enzymes to work on.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id="416" name="Google Shape;416;g2acd05492d0_0_33"/>
          <p:cNvPicPr preferRelativeResize="0"/>
          <p:nvPr/>
        </p:nvPicPr>
        <p:blipFill>
          <a:blip r:embed="rId3">
            <a:alphaModFix/>
          </a:blip>
          <a:stretch>
            <a:fillRect/>
          </a:stretch>
        </p:blipFill>
        <p:spPr>
          <a:xfrm>
            <a:off x="1263450" y="1339450"/>
            <a:ext cx="6617100" cy="40898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2acd05492d0_0_39"/>
          <p:cNvSpPr txBox="1"/>
          <p:nvPr>
            <p:ph type="title"/>
          </p:nvPr>
        </p:nvSpPr>
        <p:spPr>
          <a:xfrm>
            <a:off x="1095023" y="817582"/>
            <a:ext cx="6965100" cy="12024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CA"/>
              <a:t>Other Important Liver Functions</a:t>
            </a:r>
            <a:endParaRPr/>
          </a:p>
        </p:txBody>
      </p:sp>
      <p:sp>
        <p:nvSpPr>
          <p:cNvPr id="422" name="Google Shape;422;g2acd05492d0_0_39"/>
          <p:cNvSpPr txBox="1"/>
          <p:nvPr>
            <p:ph idx="1" type="body"/>
          </p:nvPr>
        </p:nvSpPr>
        <p:spPr>
          <a:xfrm>
            <a:off x="839400" y="2119250"/>
            <a:ext cx="7483200" cy="39888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u="sng"/>
              <a:t>Blood sugar balance</a:t>
            </a:r>
            <a:r>
              <a:rPr b="1" lang="en-CA"/>
              <a:t>: </a:t>
            </a:r>
            <a:endParaRPr b="1"/>
          </a:p>
          <a:p>
            <a:pPr indent="0" lvl="0" marL="0" rtl="0" algn="l">
              <a:spcBef>
                <a:spcPts val="360"/>
              </a:spcBef>
              <a:spcAft>
                <a:spcPts val="0"/>
              </a:spcAft>
              <a:buNone/>
            </a:pPr>
            <a:r>
              <a:rPr lang="en-CA"/>
              <a:t>The liver store </a:t>
            </a:r>
            <a:r>
              <a:rPr b="1" lang="en-CA"/>
              <a:t>glycogen </a:t>
            </a:r>
            <a:r>
              <a:rPr lang="en-CA"/>
              <a:t>&amp; will break it down to glucose when needed through the process of </a:t>
            </a:r>
            <a:r>
              <a:rPr b="1" lang="en-CA"/>
              <a:t>glycogenolysis.</a:t>
            </a:r>
            <a:endParaRPr b="1"/>
          </a:p>
          <a:p>
            <a:pPr indent="0" lvl="0" marL="0" rtl="0" algn="l">
              <a:spcBef>
                <a:spcPts val="360"/>
              </a:spcBef>
              <a:spcAft>
                <a:spcPts val="0"/>
              </a:spcAft>
              <a:buNone/>
            </a:pPr>
            <a:r>
              <a:rPr lang="en-CA"/>
              <a:t>When blood sugar is high, the liver will turn glucose into glycogen </a:t>
            </a:r>
            <a:r>
              <a:rPr lang="en-CA"/>
              <a:t>through</a:t>
            </a:r>
            <a:r>
              <a:rPr lang="en-CA"/>
              <a:t> the process of </a:t>
            </a:r>
            <a:r>
              <a:rPr b="1" lang="en-CA"/>
              <a:t>glycogenesis.</a:t>
            </a:r>
            <a:endParaRPr b="1"/>
          </a:p>
          <a:p>
            <a:pPr indent="0" lvl="0" marL="0" rtl="0" algn="l">
              <a:spcBef>
                <a:spcPts val="360"/>
              </a:spcBef>
              <a:spcAft>
                <a:spcPts val="0"/>
              </a:spcAft>
              <a:buNone/>
            </a:pPr>
            <a:r>
              <a:rPr b="1" lang="en-CA" u="sng"/>
              <a:t>Storage</a:t>
            </a:r>
            <a:r>
              <a:rPr b="1" lang="en-CA"/>
              <a:t>: </a:t>
            </a:r>
            <a:r>
              <a:rPr lang="en-CA"/>
              <a:t>Besides glycogen, the liver also stores </a:t>
            </a:r>
            <a:r>
              <a:rPr b="1" lang="en-CA"/>
              <a:t>Vitamin B12 &amp; fat-soluble vitamins (A,D,E &amp; K)</a:t>
            </a:r>
            <a:endParaRPr b="1"/>
          </a:p>
          <a:p>
            <a:pPr indent="0" lvl="0" marL="0" rtl="0" algn="l">
              <a:spcBef>
                <a:spcPts val="360"/>
              </a:spcBef>
              <a:spcAft>
                <a:spcPts val="0"/>
              </a:spcAft>
              <a:buNone/>
            </a:pPr>
            <a:r>
              <a:rPr lang="en-CA"/>
              <a:t>And the minerals </a:t>
            </a:r>
            <a:r>
              <a:rPr b="1" lang="en-CA"/>
              <a:t>Iron, Copper, Zinc &amp; Magnesium</a:t>
            </a:r>
            <a:endParaRPr b="1"/>
          </a:p>
          <a:p>
            <a:pPr indent="0" lvl="0" marL="0" rtl="0" algn="l">
              <a:spcBef>
                <a:spcPts val="360"/>
              </a:spcBef>
              <a:spcAft>
                <a:spcPts val="0"/>
              </a:spcAft>
              <a:buNone/>
            </a:pPr>
            <a:r>
              <a:t/>
            </a:r>
            <a:endParaRPr b="1"/>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g2acd05492d0_0_44"/>
          <p:cNvSpPr txBox="1"/>
          <p:nvPr>
            <p:ph type="title"/>
          </p:nvPr>
        </p:nvSpPr>
        <p:spPr>
          <a:xfrm>
            <a:off x="1095023" y="817582"/>
            <a:ext cx="6965100" cy="12024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CA"/>
              <a:t>Important Functions of the Liver</a:t>
            </a:r>
            <a:endParaRPr/>
          </a:p>
        </p:txBody>
      </p:sp>
      <p:sp>
        <p:nvSpPr>
          <p:cNvPr id="428" name="Google Shape;428;g2acd05492d0_0_44"/>
          <p:cNvSpPr txBox="1"/>
          <p:nvPr>
            <p:ph idx="1" type="body"/>
          </p:nvPr>
        </p:nvSpPr>
        <p:spPr>
          <a:xfrm>
            <a:off x="1095025" y="2119250"/>
            <a:ext cx="6965100" cy="36039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rPr b="1" lang="en-CA" u="sng"/>
              <a:t>Production: </a:t>
            </a:r>
            <a:r>
              <a:rPr lang="en-CA"/>
              <a:t>Of </a:t>
            </a:r>
            <a:r>
              <a:rPr b="1" i="1" lang="en-CA"/>
              <a:t>Cholesterol</a:t>
            </a:r>
            <a:r>
              <a:rPr b="1" lang="en-CA"/>
              <a:t> </a:t>
            </a:r>
            <a:r>
              <a:rPr lang="en-CA"/>
              <a:t>(building block of Vitamin D and sex hormones) &amp;</a:t>
            </a:r>
            <a:endParaRPr/>
          </a:p>
          <a:p>
            <a:pPr indent="0" lvl="0" marL="0" rtl="0" algn="l">
              <a:spcBef>
                <a:spcPts val="360"/>
              </a:spcBef>
              <a:spcAft>
                <a:spcPts val="0"/>
              </a:spcAft>
              <a:buNone/>
            </a:pPr>
            <a:r>
              <a:rPr b="1" i="1" lang="en-CA"/>
              <a:t>Important proteins</a:t>
            </a:r>
            <a:r>
              <a:rPr b="1" lang="en-CA"/>
              <a:t> </a:t>
            </a:r>
            <a:r>
              <a:rPr lang="en-CA"/>
              <a:t>that help control bleeding, help carry lipids in the bloodstream, help immune function and more.</a:t>
            </a:r>
            <a:endParaRPr/>
          </a:p>
          <a:p>
            <a:pPr indent="0" lvl="0" marL="0" rtl="0" algn="l">
              <a:spcBef>
                <a:spcPts val="360"/>
              </a:spcBef>
              <a:spcAft>
                <a:spcPts val="0"/>
              </a:spcAft>
              <a:buNone/>
            </a:pPr>
            <a:r>
              <a:rPr b="1" lang="en-CA" u="sng"/>
              <a:t>Detoxification:  </a:t>
            </a:r>
            <a:r>
              <a:rPr lang="en-CA"/>
              <a:t>of drugs, alcohol, environmental toxins, allergens, steroid hormones etc. </a:t>
            </a:r>
            <a:endParaRPr/>
          </a:p>
          <a:p>
            <a:pPr indent="0" lvl="0" marL="0" rtl="0" algn="l">
              <a:spcBef>
                <a:spcPts val="360"/>
              </a:spcBef>
              <a:spcAft>
                <a:spcPts val="0"/>
              </a:spcAft>
              <a:buNone/>
            </a:pPr>
            <a:r>
              <a:rPr lang="en-CA"/>
              <a:t>Everything absorbed by the intestines into the bloodstream will go to the liver before anywhere </a:t>
            </a:r>
            <a:r>
              <a:rPr lang="en-CA"/>
              <a:t>else</a:t>
            </a:r>
            <a:r>
              <a:rPr lang="en-CA"/>
              <a:t> in the body through the </a:t>
            </a:r>
            <a:r>
              <a:rPr b="1" i="1" lang="en-CA"/>
              <a:t>portal vein.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g2acd05492d0_0_49"/>
          <p:cNvSpPr txBox="1"/>
          <p:nvPr>
            <p:ph type="title"/>
          </p:nvPr>
        </p:nvSpPr>
        <p:spPr>
          <a:xfrm>
            <a:off x="1095025" y="817577"/>
            <a:ext cx="6965100" cy="879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Hepatic Portal Circulation</a:t>
            </a:r>
            <a:endParaRPr/>
          </a:p>
        </p:txBody>
      </p:sp>
      <p:pic>
        <p:nvPicPr>
          <p:cNvPr id="434" name="Google Shape;434;g2acd05492d0_0_49"/>
          <p:cNvPicPr preferRelativeResize="0"/>
          <p:nvPr/>
        </p:nvPicPr>
        <p:blipFill>
          <a:blip r:embed="rId3">
            <a:alphaModFix/>
          </a:blip>
          <a:stretch>
            <a:fillRect/>
          </a:stretch>
        </p:blipFill>
        <p:spPr>
          <a:xfrm>
            <a:off x="1578263" y="1696587"/>
            <a:ext cx="5998625" cy="449896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2acd05492d0_0_55"/>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Other facts about the Liver</a:t>
            </a:r>
            <a:endParaRPr/>
          </a:p>
        </p:txBody>
      </p:sp>
      <p:sp>
        <p:nvSpPr>
          <p:cNvPr id="440" name="Google Shape;440;g2acd05492d0_0_55"/>
          <p:cNvSpPr txBox="1"/>
          <p:nvPr>
            <p:ph idx="1" type="body"/>
          </p:nvPr>
        </p:nvSpPr>
        <p:spPr>
          <a:xfrm>
            <a:off x="1095025" y="2119250"/>
            <a:ext cx="6965100" cy="39708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rPr b="1" lang="en-CA"/>
              <a:t>Regeneration - </a:t>
            </a:r>
            <a:r>
              <a:rPr lang="en-CA"/>
              <a:t>The Liver is unique among organs in its </a:t>
            </a:r>
            <a:r>
              <a:rPr lang="en-CA"/>
              <a:t>ability</a:t>
            </a:r>
            <a:r>
              <a:rPr lang="en-CA"/>
              <a:t> to regenerate new healthy tissue after removal or damage of up to 75% of its size.  This occurs because the hepatocytes retain their stem cell like functions.</a:t>
            </a:r>
            <a:endParaRPr/>
          </a:p>
          <a:p>
            <a:pPr indent="0" lvl="0" marL="0" rtl="0" algn="l">
              <a:spcBef>
                <a:spcPts val="360"/>
              </a:spcBef>
              <a:spcAft>
                <a:spcPts val="0"/>
              </a:spcAft>
              <a:buNone/>
            </a:pPr>
            <a:r>
              <a:t/>
            </a:r>
            <a:endParaRPr/>
          </a:p>
          <a:p>
            <a:pPr indent="0" lvl="0" marL="0" rtl="0" algn="l">
              <a:spcBef>
                <a:spcPts val="360"/>
              </a:spcBef>
              <a:spcAft>
                <a:spcPts val="0"/>
              </a:spcAft>
              <a:buNone/>
            </a:pPr>
            <a:r>
              <a:rPr b="1" lang="en-CA"/>
              <a:t>Fetal blood supply - </a:t>
            </a:r>
            <a:r>
              <a:rPr lang="en-CA"/>
              <a:t>In the first two trimesters of pregnancy, the liver is the site of blood cell production. Towards birth, blood cell production will shift to the </a:t>
            </a:r>
            <a:r>
              <a:rPr b="1" i="1" lang="en-CA"/>
              <a:t>bone marrow.</a:t>
            </a:r>
            <a:r>
              <a:rPr lang="en-CA"/>
              <a:t> </a:t>
            </a:r>
            <a:endParaRPr/>
          </a:p>
          <a:p>
            <a:pPr indent="0" lvl="0" marL="0" rtl="0" algn="l">
              <a:spcBef>
                <a:spcPts val="360"/>
              </a:spcBef>
              <a:spcAft>
                <a:spcPts val="0"/>
              </a:spcAft>
              <a:buNone/>
            </a:pPr>
            <a:r>
              <a:rPr lang="en-CA" u="sng">
                <a:solidFill>
                  <a:schemeClr val="hlink"/>
                </a:solidFill>
                <a:hlinkClick r:id="rId3"/>
              </a:rPr>
              <a:t>https://youtu.be/wbh3SjzydnQ</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g2acd05492d0_0_60"/>
          <p:cNvSpPr txBox="1"/>
          <p:nvPr>
            <p:ph idx="1" type="body"/>
          </p:nvPr>
        </p:nvSpPr>
        <p:spPr>
          <a:xfrm>
            <a:off x="1463050" y="4982781"/>
            <a:ext cx="6196500" cy="740400"/>
          </a:xfrm>
          <a:prstGeom prst="rect">
            <a:avLst/>
          </a:prstGeom>
        </p:spPr>
        <p:txBody>
          <a:bodyPr anchorCtr="0" anchor="t" bIns="45700" lIns="91425" spcFirstLastPara="1" rIns="91425" wrap="square" tIns="45700">
            <a:normAutofit/>
          </a:bodyPr>
          <a:lstStyle/>
          <a:p>
            <a:pPr indent="0" lvl="0" marL="0" rtl="0" algn="ctr">
              <a:spcBef>
                <a:spcPts val="360"/>
              </a:spcBef>
              <a:spcAft>
                <a:spcPts val="0"/>
              </a:spcAft>
              <a:buNone/>
            </a:pPr>
            <a:r>
              <a:rPr lang="en-CA" sz="2800">
                <a:latin typeface="Caveat SemiBold"/>
                <a:ea typeface="Caveat SemiBold"/>
                <a:cs typeface="Caveat SemiBold"/>
                <a:sym typeface="Caveat SemiBold"/>
              </a:rPr>
              <a:t>The End </a:t>
            </a:r>
            <a:endParaRPr sz="2800">
              <a:latin typeface="Caveat SemiBold"/>
              <a:ea typeface="Caveat SemiBold"/>
              <a:cs typeface="Caveat SemiBold"/>
              <a:sym typeface="Caveat SemiBold"/>
            </a:endParaRPr>
          </a:p>
        </p:txBody>
      </p:sp>
      <p:pic>
        <p:nvPicPr>
          <p:cNvPr id="446" name="Google Shape;446;g2acd05492d0_0_60"/>
          <p:cNvPicPr preferRelativeResize="0"/>
          <p:nvPr/>
        </p:nvPicPr>
        <p:blipFill>
          <a:blip r:embed="rId3">
            <a:alphaModFix/>
          </a:blip>
          <a:stretch>
            <a:fillRect/>
          </a:stretch>
        </p:blipFill>
        <p:spPr>
          <a:xfrm>
            <a:off x="1678775" y="964625"/>
            <a:ext cx="5893600" cy="3852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ushpin">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2019-01-07T18:08:54Z</dcterms:created>
  <dc:creator>Student4</dc:creator>
</cp:coreProperties>
</file>